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4">
  <p:sldMasterIdLst>
    <p:sldMasterId id="2147483660" r:id="rId1"/>
    <p:sldMasterId id="2147483672" r:id="rId2"/>
  </p:sldMasterIdLst>
  <p:notesMasterIdLst>
    <p:notesMasterId r:id="rId21"/>
  </p:notesMasterIdLst>
  <p:sldIdLst>
    <p:sldId id="256" r:id="rId3"/>
    <p:sldId id="363" r:id="rId4"/>
    <p:sldId id="365" r:id="rId5"/>
    <p:sldId id="366" r:id="rId6"/>
    <p:sldId id="368" r:id="rId7"/>
    <p:sldId id="369" r:id="rId8"/>
    <p:sldId id="367" r:id="rId9"/>
    <p:sldId id="382" r:id="rId10"/>
    <p:sldId id="385" r:id="rId11"/>
    <p:sldId id="380" r:id="rId12"/>
    <p:sldId id="346" r:id="rId13"/>
    <p:sldId id="356" r:id="rId14"/>
    <p:sldId id="353" r:id="rId15"/>
    <p:sldId id="325" r:id="rId16"/>
    <p:sldId id="350" r:id="rId17"/>
    <p:sldId id="372" r:id="rId18"/>
    <p:sldId id="384" r:id="rId19"/>
    <p:sldId id="279"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20000"/>
    <a:srgbClr val="9A0000"/>
    <a:srgbClr val="FFFF99"/>
    <a:srgbClr val="FFFFCD"/>
    <a:srgbClr val="FFFFA3"/>
    <a:srgbClr val="CCFF99"/>
    <a:srgbClr val="99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634" autoAdjust="0"/>
    <p:restoredTop sz="69110" autoAdjust="0"/>
  </p:normalViewPr>
  <p:slideViewPr>
    <p:cSldViewPr snapToGrid="0">
      <p:cViewPr>
        <p:scale>
          <a:sx n="50" d="100"/>
          <a:sy n="50" d="100"/>
        </p:scale>
        <p:origin x="-1062" y="-108"/>
      </p:cViewPr>
      <p:guideLst>
        <p:guide orient="horz" pos="2160"/>
        <p:guide pos="2880"/>
      </p:guideLst>
    </p:cSldViewPr>
  </p:slideViewPr>
  <p:outlineViewPr>
    <p:cViewPr>
      <p:scale>
        <a:sx n="33" d="100"/>
        <a:sy n="33" d="100"/>
      </p:scale>
      <p:origin x="0" y="8760"/>
    </p:cViewPr>
  </p:outlineViewPr>
  <p:notesTextViewPr>
    <p:cViewPr>
      <p:scale>
        <a:sx n="100" d="100"/>
        <a:sy n="100" d="100"/>
      </p:scale>
      <p:origin x="0" y="0"/>
    </p:cViewPr>
  </p:notesTextViewPr>
  <p:sorterViewPr>
    <p:cViewPr>
      <p:scale>
        <a:sx n="200" d="100"/>
        <a:sy n="200" d="100"/>
      </p:scale>
      <p:origin x="0" y="138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0B3DDF2-4E9A-43EE-9704-1219D7621617}" type="datetimeFigureOut">
              <a:rPr lang="en-AU" smtClean="0"/>
              <a:t>20/11/2014</a:t>
            </a:fld>
            <a:endParaRPr lang="en-AU"/>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A442DC2-D099-44A2-A3F0-9F2247E7BB80}" type="slidenum">
              <a:rPr lang="en-AU" smtClean="0"/>
              <a:t>‹#›</a:t>
            </a:fld>
            <a:endParaRPr lang="en-AU"/>
          </a:p>
        </p:txBody>
      </p:sp>
    </p:spTree>
    <p:extLst>
      <p:ext uri="{BB962C8B-B14F-4D97-AF65-F5344CB8AC3E}">
        <p14:creationId xmlns:p14="http://schemas.microsoft.com/office/powerpoint/2010/main" val="23438249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9A442DC2-D099-44A2-A3F0-9F2247E7BB80}" type="slidenum">
              <a:rPr lang="en-AU" smtClean="0"/>
              <a:t>1</a:t>
            </a:fld>
            <a:endParaRPr lang="en-AU"/>
          </a:p>
        </p:txBody>
      </p:sp>
    </p:spTree>
    <p:extLst>
      <p:ext uri="{BB962C8B-B14F-4D97-AF65-F5344CB8AC3E}">
        <p14:creationId xmlns:p14="http://schemas.microsoft.com/office/powerpoint/2010/main" val="9438619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These</a:t>
            </a:r>
            <a:r>
              <a:rPr lang="en-US" baseline="0" dirty="0" smtClean="0"/>
              <a:t> are the 9 standard Al-containing samples. The last three were used in the following linear fitting.</a:t>
            </a:r>
            <a:endParaRPr lang="en-AU" dirty="0"/>
          </a:p>
        </p:txBody>
      </p:sp>
      <p:sp>
        <p:nvSpPr>
          <p:cNvPr id="4" name="Slide Number Placeholder 3"/>
          <p:cNvSpPr>
            <a:spLocks noGrp="1"/>
          </p:cNvSpPr>
          <p:nvPr>
            <p:ph type="sldNum" sz="quarter" idx="10"/>
          </p:nvPr>
        </p:nvSpPr>
        <p:spPr/>
        <p:txBody>
          <a:bodyPr/>
          <a:lstStyle/>
          <a:p>
            <a:fld id="{9A442DC2-D099-44A2-A3F0-9F2247E7BB80}" type="slidenum">
              <a:rPr lang="en-AU" smtClean="0"/>
              <a:t>10</a:t>
            </a:fld>
            <a:endParaRPr lang="en-AU"/>
          </a:p>
        </p:txBody>
      </p:sp>
    </p:spTree>
    <p:extLst>
      <p:ext uri="{BB962C8B-B14F-4D97-AF65-F5344CB8AC3E}">
        <p14:creationId xmlns:p14="http://schemas.microsoft.com/office/powerpoint/2010/main" val="36304266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kern="1200" dirty="0" smtClean="0">
                <a:solidFill>
                  <a:schemeClr val="tx1"/>
                </a:solidFill>
                <a:effectLst/>
                <a:latin typeface="+mn-lt"/>
                <a:ea typeface="+mn-ea"/>
                <a:cs typeface="+mn-cs"/>
              </a:rPr>
              <a:t>QPA did not indicate the presence of </a:t>
            </a:r>
            <a:r>
              <a:rPr lang="en-AU" sz="1200" kern="1200" dirty="0" err="1" smtClean="0">
                <a:solidFill>
                  <a:schemeClr val="tx1"/>
                </a:solidFill>
                <a:effectLst/>
                <a:latin typeface="+mn-lt"/>
                <a:ea typeface="+mn-ea"/>
                <a:cs typeface="+mn-cs"/>
              </a:rPr>
              <a:t>sodalite</a:t>
            </a:r>
            <a:r>
              <a:rPr lang="en-AU" sz="1200" kern="1200" dirty="0" smtClean="0">
                <a:solidFill>
                  <a:schemeClr val="tx1"/>
                </a:solidFill>
                <a:effectLst/>
                <a:latin typeface="+mn-lt"/>
                <a:ea typeface="+mn-ea"/>
                <a:cs typeface="+mn-cs"/>
              </a:rPr>
              <a:t>.</a:t>
            </a:r>
          </a:p>
          <a:p>
            <a:endParaRPr lang="en-AU" sz="1200" kern="1200" dirty="0" smtClean="0">
              <a:solidFill>
                <a:schemeClr val="tx1"/>
              </a:solidFill>
              <a:effectLst/>
              <a:latin typeface="+mn-lt"/>
              <a:ea typeface="+mn-ea"/>
              <a:cs typeface="+mn-cs"/>
            </a:endParaRPr>
          </a:p>
          <a:p>
            <a:r>
              <a:rPr lang="en-AU" sz="1200" kern="1200" dirty="0" smtClean="0">
                <a:solidFill>
                  <a:schemeClr val="tx1"/>
                </a:solidFill>
                <a:effectLst/>
                <a:latin typeface="+mn-lt"/>
                <a:ea typeface="+mn-ea"/>
                <a:cs typeface="+mn-cs"/>
              </a:rPr>
              <a:t>This suggests that the amorphous phase in Scale </a:t>
            </a:r>
            <a:r>
              <a:rPr lang="en-AU" sz="1200" b="1" i="1" kern="1200" dirty="0" smtClean="0">
                <a:solidFill>
                  <a:schemeClr val="tx1"/>
                </a:solidFill>
                <a:effectLst/>
                <a:latin typeface="+mn-lt"/>
                <a:ea typeface="+mn-ea"/>
                <a:cs typeface="+mn-cs"/>
              </a:rPr>
              <a:t>A</a:t>
            </a:r>
            <a:r>
              <a:rPr lang="en-AU" sz="1200" kern="1200" dirty="0" smtClean="0">
                <a:solidFill>
                  <a:schemeClr val="tx1"/>
                </a:solidFill>
                <a:effectLst/>
                <a:latin typeface="+mn-lt"/>
                <a:ea typeface="+mn-ea"/>
                <a:cs typeface="+mn-cs"/>
              </a:rPr>
              <a:t> may mainly consist of poorly crystallised </a:t>
            </a:r>
            <a:r>
              <a:rPr lang="en-AU" sz="1200" kern="1200" dirty="0" err="1" smtClean="0">
                <a:solidFill>
                  <a:schemeClr val="tx1"/>
                </a:solidFill>
                <a:effectLst/>
                <a:latin typeface="+mn-lt"/>
                <a:ea typeface="+mn-ea"/>
                <a:cs typeface="+mn-cs"/>
              </a:rPr>
              <a:t>sodalite</a:t>
            </a:r>
            <a:r>
              <a:rPr lang="en-AU" sz="1200" kern="1200" dirty="0" smtClean="0">
                <a:solidFill>
                  <a:schemeClr val="tx1"/>
                </a:solidFill>
                <a:effectLst/>
                <a:latin typeface="+mn-lt"/>
                <a:ea typeface="+mn-ea"/>
                <a:cs typeface="+mn-cs"/>
              </a:rPr>
              <a:t>.  </a:t>
            </a:r>
            <a:endParaRPr lang="en-AU" dirty="0"/>
          </a:p>
        </p:txBody>
      </p:sp>
      <p:sp>
        <p:nvSpPr>
          <p:cNvPr id="4" name="Slide Number Placeholder 3"/>
          <p:cNvSpPr>
            <a:spLocks noGrp="1"/>
          </p:cNvSpPr>
          <p:nvPr>
            <p:ph type="sldNum" sz="quarter" idx="10"/>
          </p:nvPr>
        </p:nvSpPr>
        <p:spPr/>
        <p:txBody>
          <a:bodyPr/>
          <a:lstStyle/>
          <a:p>
            <a:fld id="{9A442DC2-D099-44A2-A3F0-9F2247E7BB80}" type="slidenum">
              <a:rPr lang="en-AU" smtClean="0"/>
              <a:t>13</a:t>
            </a:fld>
            <a:endParaRPr lang="en-AU"/>
          </a:p>
        </p:txBody>
      </p:sp>
    </p:spTree>
    <p:extLst>
      <p:ext uri="{BB962C8B-B14F-4D97-AF65-F5344CB8AC3E}">
        <p14:creationId xmlns:p14="http://schemas.microsoft.com/office/powerpoint/2010/main" val="39293024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kern="1200" dirty="0" smtClean="0">
                <a:solidFill>
                  <a:schemeClr val="tx1"/>
                </a:solidFill>
                <a:effectLst/>
                <a:latin typeface="+mn-lt"/>
                <a:ea typeface="+mn-ea"/>
                <a:cs typeface="+mn-cs"/>
              </a:rPr>
              <a:t>The ratio of </a:t>
            </a:r>
            <a:r>
              <a:rPr lang="en-AU" sz="1200" kern="1200" dirty="0" err="1" smtClean="0">
                <a:solidFill>
                  <a:schemeClr val="tx1"/>
                </a:solidFill>
                <a:effectLst/>
                <a:latin typeface="+mn-lt"/>
                <a:ea typeface="+mn-ea"/>
                <a:cs typeface="+mn-cs"/>
              </a:rPr>
              <a:t>cancrinite</a:t>
            </a:r>
            <a:r>
              <a:rPr lang="en-AU" sz="1200" kern="1200" dirty="0" smtClean="0">
                <a:solidFill>
                  <a:schemeClr val="tx1"/>
                </a:solidFill>
                <a:effectLst/>
                <a:latin typeface="+mn-lt"/>
                <a:ea typeface="+mn-ea"/>
                <a:cs typeface="+mn-cs"/>
              </a:rPr>
              <a:t> to </a:t>
            </a:r>
            <a:r>
              <a:rPr lang="en-AU" sz="1200" kern="1200" dirty="0" err="1" smtClean="0">
                <a:solidFill>
                  <a:schemeClr val="tx1"/>
                </a:solidFill>
                <a:effectLst/>
                <a:latin typeface="+mn-lt"/>
                <a:ea typeface="+mn-ea"/>
                <a:cs typeface="+mn-cs"/>
              </a:rPr>
              <a:t>sodalite</a:t>
            </a:r>
            <a:r>
              <a:rPr lang="en-AU" sz="1200" kern="1200" dirty="0" smtClean="0">
                <a:solidFill>
                  <a:schemeClr val="tx1"/>
                </a:solidFill>
                <a:effectLst/>
                <a:latin typeface="+mn-lt"/>
                <a:ea typeface="+mn-ea"/>
                <a:cs typeface="+mn-cs"/>
              </a:rPr>
              <a:t> obtained from the linear combination fitting of Al K-edge spectra is 3.0, while no </a:t>
            </a:r>
            <a:r>
              <a:rPr lang="en-AU" sz="1200" kern="1200" dirty="0" err="1" smtClean="0">
                <a:solidFill>
                  <a:schemeClr val="tx1"/>
                </a:solidFill>
                <a:effectLst/>
                <a:latin typeface="+mn-lt"/>
                <a:ea typeface="+mn-ea"/>
                <a:cs typeface="+mn-cs"/>
              </a:rPr>
              <a:t>sodalite</a:t>
            </a:r>
            <a:r>
              <a:rPr lang="en-AU" sz="1200" kern="1200" dirty="0" smtClean="0">
                <a:solidFill>
                  <a:schemeClr val="tx1"/>
                </a:solidFill>
                <a:effectLst/>
                <a:latin typeface="+mn-lt"/>
                <a:ea typeface="+mn-ea"/>
                <a:cs typeface="+mn-cs"/>
              </a:rPr>
              <a:t> was detected by XRD analysis. The ratio of </a:t>
            </a:r>
            <a:r>
              <a:rPr lang="en-AU" sz="1200" kern="1200" dirty="0" err="1" smtClean="0">
                <a:solidFill>
                  <a:schemeClr val="tx1"/>
                </a:solidFill>
                <a:effectLst/>
                <a:latin typeface="+mn-lt"/>
                <a:ea typeface="+mn-ea"/>
                <a:cs typeface="+mn-cs"/>
              </a:rPr>
              <a:t>cancrinite</a:t>
            </a:r>
            <a:r>
              <a:rPr lang="en-AU" sz="1200" kern="1200" dirty="0" smtClean="0">
                <a:solidFill>
                  <a:schemeClr val="tx1"/>
                </a:solidFill>
                <a:effectLst/>
                <a:latin typeface="+mn-lt"/>
                <a:ea typeface="+mn-ea"/>
                <a:cs typeface="+mn-cs"/>
              </a:rPr>
              <a:t> to </a:t>
            </a:r>
            <a:r>
              <a:rPr lang="en-AU" sz="1200" kern="1200" dirty="0" err="1" smtClean="0">
                <a:solidFill>
                  <a:schemeClr val="tx1"/>
                </a:solidFill>
                <a:effectLst/>
                <a:latin typeface="+mn-lt"/>
                <a:ea typeface="+mn-ea"/>
                <a:cs typeface="+mn-cs"/>
              </a:rPr>
              <a:t>boehmite</a:t>
            </a:r>
            <a:r>
              <a:rPr lang="en-AU" sz="1200" kern="1200" dirty="0" smtClean="0">
                <a:solidFill>
                  <a:schemeClr val="tx1"/>
                </a:solidFill>
                <a:effectLst/>
                <a:latin typeface="+mn-lt"/>
                <a:ea typeface="+mn-ea"/>
                <a:cs typeface="+mn-cs"/>
              </a:rPr>
              <a:t> is 11.0 (from the linear fitting of the average data) and 1.5 (from XRD) respectively.</a:t>
            </a:r>
          </a:p>
          <a:p>
            <a:endParaRPr lang="en-AU" sz="1200" kern="1200" dirty="0" smtClean="0">
              <a:solidFill>
                <a:schemeClr val="tx1"/>
              </a:solidFill>
              <a:effectLst/>
              <a:latin typeface="+mn-lt"/>
              <a:ea typeface="+mn-ea"/>
              <a:cs typeface="+mn-cs"/>
            </a:endParaRPr>
          </a:p>
          <a:p>
            <a:r>
              <a:rPr lang="en-AU" sz="1200" kern="1200" dirty="0" smtClean="0">
                <a:solidFill>
                  <a:schemeClr val="tx1"/>
                </a:solidFill>
                <a:effectLst/>
                <a:latin typeface="+mn-lt"/>
                <a:ea typeface="+mn-ea"/>
                <a:cs typeface="+mn-cs"/>
              </a:rPr>
              <a:t>The above comparison suggests that the amorphous phase in Scale </a:t>
            </a:r>
            <a:r>
              <a:rPr lang="en-AU" sz="1200" b="1" i="1" kern="1200" dirty="0" smtClean="0">
                <a:solidFill>
                  <a:schemeClr val="tx1"/>
                </a:solidFill>
                <a:effectLst/>
                <a:latin typeface="+mn-lt"/>
                <a:ea typeface="+mn-ea"/>
                <a:cs typeface="+mn-cs"/>
              </a:rPr>
              <a:t>B</a:t>
            </a:r>
            <a:r>
              <a:rPr lang="en-AU" sz="1200" kern="1200" dirty="0" smtClean="0">
                <a:solidFill>
                  <a:schemeClr val="tx1"/>
                </a:solidFill>
                <a:effectLst/>
                <a:latin typeface="+mn-lt"/>
                <a:ea typeface="+mn-ea"/>
                <a:cs typeface="+mn-cs"/>
              </a:rPr>
              <a:t> contains a large proportion of poorly crystallised </a:t>
            </a:r>
            <a:r>
              <a:rPr lang="en-AU" sz="1200" kern="1200" dirty="0" err="1" smtClean="0">
                <a:solidFill>
                  <a:schemeClr val="tx1"/>
                </a:solidFill>
                <a:effectLst/>
                <a:latin typeface="+mn-lt"/>
                <a:ea typeface="+mn-ea"/>
                <a:cs typeface="+mn-cs"/>
              </a:rPr>
              <a:t>sodalite</a:t>
            </a:r>
            <a:r>
              <a:rPr lang="en-AU" sz="1200" kern="1200" dirty="0" smtClean="0">
                <a:solidFill>
                  <a:schemeClr val="tx1"/>
                </a:solidFill>
                <a:effectLst/>
                <a:latin typeface="+mn-lt"/>
                <a:ea typeface="+mn-ea"/>
                <a:cs typeface="+mn-cs"/>
              </a:rPr>
              <a:t>/</a:t>
            </a:r>
            <a:r>
              <a:rPr lang="en-AU" sz="1200" kern="1200" dirty="0" err="1" smtClean="0">
                <a:solidFill>
                  <a:schemeClr val="tx1"/>
                </a:solidFill>
                <a:effectLst/>
                <a:latin typeface="+mn-lt"/>
                <a:ea typeface="+mn-ea"/>
                <a:cs typeface="+mn-cs"/>
              </a:rPr>
              <a:t>cancrinite</a:t>
            </a:r>
            <a:r>
              <a:rPr lang="en-AU" sz="1200" kern="1200" dirty="0" smtClean="0">
                <a:solidFill>
                  <a:schemeClr val="tx1"/>
                </a:solidFill>
                <a:effectLst/>
                <a:latin typeface="+mn-lt"/>
                <a:ea typeface="+mn-ea"/>
                <a:cs typeface="+mn-cs"/>
              </a:rPr>
              <a:t>.</a:t>
            </a:r>
            <a:endParaRPr lang="en-AU" dirty="0"/>
          </a:p>
        </p:txBody>
      </p:sp>
      <p:sp>
        <p:nvSpPr>
          <p:cNvPr id="4" name="Slide Number Placeholder 3"/>
          <p:cNvSpPr>
            <a:spLocks noGrp="1"/>
          </p:cNvSpPr>
          <p:nvPr>
            <p:ph type="sldNum" sz="quarter" idx="10"/>
          </p:nvPr>
        </p:nvSpPr>
        <p:spPr/>
        <p:txBody>
          <a:bodyPr/>
          <a:lstStyle/>
          <a:p>
            <a:fld id="{9A442DC2-D099-44A2-A3F0-9F2247E7BB80}" type="slidenum">
              <a:rPr lang="en-AU" smtClean="0"/>
              <a:t>14</a:t>
            </a:fld>
            <a:endParaRPr lang="en-AU"/>
          </a:p>
        </p:txBody>
      </p:sp>
    </p:spTree>
    <p:extLst>
      <p:ext uri="{BB962C8B-B14F-4D97-AF65-F5344CB8AC3E}">
        <p14:creationId xmlns:p14="http://schemas.microsoft.com/office/powerpoint/2010/main" val="41838688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9A442DC2-D099-44A2-A3F0-9F2247E7BB80}" type="slidenum">
              <a:rPr lang="en-AU" smtClean="0"/>
              <a:t>15</a:t>
            </a:fld>
            <a:endParaRPr lang="en-AU"/>
          </a:p>
        </p:txBody>
      </p:sp>
    </p:spTree>
    <p:extLst>
      <p:ext uri="{BB962C8B-B14F-4D97-AF65-F5344CB8AC3E}">
        <p14:creationId xmlns:p14="http://schemas.microsoft.com/office/powerpoint/2010/main" val="21647356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AU" sz="1200" kern="1200" dirty="0" smtClean="0">
                <a:solidFill>
                  <a:schemeClr val="tx1"/>
                </a:solidFill>
                <a:effectLst/>
                <a:latin typeface="+mn-lt"/>
                <a:ea typeface="+mn-ea"/>
                <a:cs typeface="+mn-cs"/>
              </a:rPr>
              <a:t>First of all, let me get you acquainted with Bayer process. Bayer process is applied for the refining of alumina (Al</a:t>
            </a:r>
            <a:r>
              <a:rPr lang="en-AU" sz="1200" kern="1200" baseline="-25000" dirty="0" smtClean="0">
                <a:solidFill>
                  <a:schemeClr val="tx1"/>
                </a:solidFill>
                <a:effectLst/>
                <a:latin typeface="+mn-lt"/>
                <a:ea typeface="+mn-ea"/>
                <a:cs typeface="+mn-cs"/>
              </a:rPr>
              <a:t>2</a:t>
            </a:r>
            <a:r>
              <a:rPr lang="en-AU" sz="1200" kern="1200" dirty="0" smtClean="0">
                <a:solidFill>
                  <a:schemeClr val="tx1"/>
                </a:solidFill>
                <a:effectLst/>
                <a:latin typeface="+mn-lt"/>
                <a:ea typeface="+mn-ea"/>
                <a:cs typeface="+mn-cs"/>
              </a:rPr>
              <a:t>O</a:t>
            </a:r>
            <a:r>
              <a:rPr lang="en-AU" sz="1200" kern="1200" baseline="-25000" dirty="0" smtClean="0">
                <a:solidFill>
                  <a:schemeClr val="tx1"/>
                </a:solidFill>
                <a:effectLst/>
                <a:latin typeface="+mn-lt"/>
                <a:ea typeface="+mn-ea"/>
                <a:cs typeface="+mn-cs"/>
              </a:rPr>
              <a:t>3</a:t>
            </a:r>
            <a:r>
              <a:rPr lang="en-AU" sz="1200" kern="1200" dirty="0" smtClean="0">
                <a:solidFill>
                  <a:schemeClr val="tx1"/>
                </a:solidFill>
                <a:effectLst/>
                <a:latin typeface="+mn-lt"/>
                <a:ea typeface="+mn-ea"/>
                <a:cs typeface="+mn-cs"/>
              </a:rPr>
              <a:t>) from bauxite ore. </a:t>
            </a:r>
            <a:endParaRPr lang="en-AU" sz="1200" kern="1200" baseline="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AU" sz="1200" kern="1200" dirty="0" smtClean="0">
                <a:solidFill>
                  <a:schemeClr val="tx1"/>
                </a:solidFill>
                <a:effectLst/>
                <a:latin typeface="+mn-lt"/>
                <a:ea typeface="+mn-ea"/>
                <a:cs typeface="+mn-cs"/>
              </a:rPr>
              <a:t>It was invented and patented </a:t>
            </a:r>
            <a:r>
              <a:rPr lang="en-US" altLang="zh-CN" dirty="0" smtClean="0"/>
              <a:t>by Karl Josef Bayer </a:t>
            </a:r>
            <a:r>
              <a:rPr lang="en-AU" sz="1200" kern="1200" baseline="0" dirty="0" smtClean="0">
                <a:solidFill>
                  <a:schemeClr val="tx1"/>
                </a:solidFill>
                <a:effectLst/>
                <a:latin typeface="+mn-lt"/>
                <a:ea typeface="+mn-ea"/>
                <a:cs typeface="+mn-cs"/>
              </a:rPr>
              <a:t>and now h</a:t>
            </a:r>
            <a:r>
              <a:rPr lang="en-US" dirty="0" smtClean="0"/>
              <a:t>as</a:t>
            </a:r>
            <a:r>
              <a:rPr lang="en-US" baseline="0" dirty="0" smtClean="0"/>
              <a:t> become the cornerstone of the alumina refining industry worldwide.</a:t>
            </a:r>
          </a:p>
          <a:p>
            <a:pPr marL="0" marR="0" indent="0" algn="l" defTabSz="914400" rtl="0" eaLnBrk="1" fontAlgn="auto" latinLnBrk="0" hangingPunct="1">
              <a:lnSpc>
                <a:spcPct val="100000"/>
              </a:lnSpc>
              <a:spcBef>
                <a:spcPts val="0"/>
              </a:spcBef>
              <a:spcAft>
                <a:spcPts val="0"/>
              </a:spcAft>
              <a:buClrTx/>
              <a:buSzTx/>
              <a:buFontTx/>
              <a:buNone/>
              <a:tabLst/>
              <a:defRPr/>
            </a:pPr>
            <a:r>
              <a:rPr lang="en-AU" sz="1200" kern="1200" dirty="0" smtClean="0">
                <a:solidFill>
                  <a:schemeClr val="tx1"/>
                </a:solidFill>
                <a:effectLst/>
                <a:latin typeface="+mn-lt"/>
                <a:ea typeface="+mn-ea"/>
                <a:cs typeface="+mn-cs"/>
              </a:rPr>
              <a:t>This</a:t>
            </a:r>
            <a:r>
              <a:rPr lang="en-AU" sz="1200" kern="1200" baseline="0" dirty="0" smtClean="0">
                <a:solidFill>
                  <a:schemeClr val="tx1"/>
                </a:solidFill>
                <a:effectLst/>
                <a:latin typeface="+mn-lt"/>
                <a:ea typeface="+mn-ea"/>
                <a:cs typeface="+mn-cs"/>
              </a:rPr>
              <a:t> is an </a:t>
            </a:r>
            <a:r>
              <a:rPr lang="en-AU" sz="1200" kern="1200" baseline="0" dirty="0" err="1" smtClean="0">
                <a:solidFill>
                  <a:schemeClr val="tx1"/>
                </a:solidFill>
                <a:effectLst/>
                <a:latin typeface="+mn-lt"/>
                <a:ea typeface="+mn-ea"/>
                <a:cs typeface="+mn-cs"/>
              </a:rPr>
              <a:t>airscape</a:t>
            </a:r>
            <a:r>
              <a:rPr lang="en-AU" sz="1200" kern="1200" baseline="0" dirty="0" smtClean="0">
                <a:solidFill>
                  <a:schemeClr val="tx1"/>
                </a:solidFill>
                <a:effectLst/>
                <a:latin typeface="+mn-lt"/>
                <a:ea typeface="+mn-ea"/>
                <a:cs typeface="+mn-cs"/>
              </a:rPr>
              <a:t> of a Bayer plant in Australia. </a:t>
            </a:r>
          </a:p>
          <a:p>
            <a:endParaRPr lang="en-US" baseline="0" dirty="0" smtClean="0"/>
          </a:p>
        </p:txBody>
      </p:sp>
      <p:sp>
        <p:nvSpPr>
          <p:cNvPr id="4" name="Slide Number Placeholder 3"/>
          <p:cNvSpPr>
            <a:spLocks noGrp="1"/>
          </p:cNvSpPr>
          <p:nvPr>
            <p:ph type="sldNum" sz="quarter" idx="10"/>
          </p:nvPr>
        </p:nvSpPr>
        <p:spPr/>
        <p:txBody>
          <a:bodyPr/>
          <a:lstStyle/>
          <a:p>
            <a:fld id="{9A442DC2-D099-44A2-A3F0-9F2247E7BB80}" type="slidenum">
              <a:rPr lang="en-AU" smtClean="0"/>
              <a:t>2</a:t>
            </a:fld>
            <a:endParaRPr lang="en-AU"/>
          </a:p>
        </p:txBody>
      </p:sp>
    </p:spTree>
    <p:extLst>
      <p:ext uri="{BB962C8B-B14F-4D97-AF65-F5344CB8AC3E}">
        <p14:creationId xmlns:p14="http://schemas.microsoft.com/office/powerpoint/2010/main" val="2672810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AU" sz="1200" kern="1200" dirty="0" smtClean="0">
                <a:solidFill>
                  <a:schemeClr val="tx1"/>
                </a:solidFill>
                <a:effectLst/>
                <a:latin typeface="+mn-lt"/>
                <a:ea typeface="+mn-ea"/>
                <a:cs typeface="+mn-cs"/>
              </a:rPr>
              <a:t>“Scale” means the unwanted deposits inside processing equipment as</a:t>
            </a:r>
            <a:r>
              <a:rPr lang="en-AU" sz="1200" kern="1200" baseline="0" dirty="0" smtClean="0">
                <a:solidFill>
                  <a:schemeClr val="tx1"/>
                </a:solidFill>
                <a:effectLst/>
                <a:latin typeface="+mn-lt"/>
                <a:ea typeface="+mn-ea"/>
                <a:cs typeface="+mn-cs"/>
              </a:rPr>
              <a:t> you can see from the pictures</a:t>
            </a:r>
            <a:r>
              <a:rPr lang="en-AU" sz="1200" kern="1200" dirty="0" smtClean="0">
                <a:solidFill>
                  <a:schemeClr val="tx1"/>
                </a:solidFill>
                <a:effectLst/>
                <a:latin typeface="+mn-lt"/>
                <a:ea typeface="+mn-ea"/>
                <a:cs typeface="+mn-cs"/>
              </a:rPr>
              <a:t>. That comes from the high silica content and titanate content in bauxite ore. It forms in almost every part of an alumina refinery. It forms inside tanks, pipes, heat exchangers, digesters, filters – any working part of a refinery exposed to caustic Bayer solution.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endParaRPr lang="en-AU" dirty="0"/>
          </a:p>
        </p:txBody>
      </p:sp>
      <p:sp>
        <p:nvSpPr>
          <p:cNvPr id="4" name="Slide Number Placeholder 3"/>
          <p:cNvSpPr>
            <a:spLocks noGrp="1"/>
          </p:cNvSpPr>
          <p:nvPr>
            <p:ph type="sldNum" sz="quarter" idx="10"/>
          </p:nvPr>
        </p:nvSpPr>
        <p:spPr/>
        <p:txBody>
          <a:bodyPr/>
          <a:lstStyle/>
          <a:p>
            <a:fld id="{9A442DC2-D099-44A2-A3F0-9F2247E7BB80}" type="slidenum">
              <a:rPr lang="en-AU" smtClean="0"/>
              <a:t>3</a:t>
            </a:fld>
            <a:endParaRPr lang="en-AU"/>
          </a:p>
        </p:txBody>
      </p:sp>
    </p:spTree>
    <p:extLst>
      <p:ext uri="{BB962C8B-B14F-4D97-AF65-F5344CB8AC3E}">
        <p14:creationId xmlns:p14="http://schemas.microsoft.com/office/powerpoint/2010/main" val="36510232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1200" kern="1200" dirty="0" smtClean="0">
              <a:solidFill>
                <a:schemeClr val="tx1"/>
              </a:solidFill>
              <a:effectLst/>
              <a:latin typeface="+mn-lt"/>
              <a:ea typeface="+mn-ea"/>
              <a:cs typeface="+mn-cs"/>
            </a:endParaRPr>
          </a:p>
          <a:p>
            <a:r>
              <a:rPr lang="en-AU" sz="1200" kern="1200" dirty="0" smtClean="0">
                <a:solidFill>
                  <a:schemeClr val="tx1"/>
                </a:solidFill>
                <a:effectLst/>
                <a:latin typeface="+mn-lt"/>
                <a:ea typeface="+mn-ea"/>
                <a:cs typeface="+mn-cs"/>
              </a:rPr>
              <a:t>The scale has a number of negative</a:t>
            </a:r>
            <a:r>
              <a:rPr lang="en-AU" sz="1200" kern="1200" baseline="0" dirty="0" smtClean="0">
                <a:solidFill>
                  <a:schemeClr val="tx1"/>
                </a:solidFill>
                <a:effectLst/>
                <a:latin typeface="+mn-lt"/>
                <a:ea typeface="+mn-ea"/>
                <a:cs typeface="+mn-cs"/>
              </a:rPr>
              <a:t> effects. </a:t>
            </a:r>
            <a:r>
              <a:rPr lang="en-AU" sz="1200" kern="1200" dirty="0" smtClean="0">
                <a:solidFill>
                  <a:schemeClr val="tx1"/>
                </a:solidFill>
                <a:effectLst/>
                <a:latin typeface="+mn-lt"/>
                <a:ea typeface="+mn-ea"/>
                <a:cs typeface="+mn-cs"/>
              </a:rPr>
              <a:t>It costs the Australian alumina industry hundreds of millions of dollars a year in the form of equipment downtime, reduced volume capacity and heat-transfer efficiency, lost production, de-scaling operations and OH&amp;S issues associated with human entry into tanks. </a:t>
            </a:r>
          </a:p>
          <a:p>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AU" sz="1200" kern="1200" dirty="0" smtClean="0">
                <a:solidFill>
                  <a:schemeClr val="tx1"/>
                </a:solidFill>
                <a:effectLst/>
                <a:latin typeface="+mn-lt"/>
                <a:ea typeface="+mn-ea"/>
                <a:cs typeface="+mn-cs"/>
              </a:rPr>
              <a:t>While the industry has developed ways of coping with scale, it has yet to come up with a practical and economical means of prevention.</a:t>
            </a:r>
          </a:p>
          <a:p>
            <a:endParaRPr lang="en-AU" sz="1200" kern="1200" dirty="0" smtClean="0">
              <a:solidFill>
                <a:schemeClr val="tx1"/>
              </a:solidFill>
              <a:effectLst/>
              <a:latin typeface="+mn-lt"/>
              <a:ea typeface="+mn-ea"/>
              <a:cs typeface="+mn-cs"/>
            </a:endParaRPr>
          </a:p>
          <a:p>
            <a:endParaRPr lang="en-AU" dirty="0"/>
          </a:p>
        </p:txBody>
      </p:sp>
      <p:sp>
        <p:nvSpPr>
          <p:cNvPr id="4" name="Slide Number Placeholder 3"/>
          <p:cNvSpPr>
            <a:spLocks noGrp="1"/>
          </p:cNvSpPr>
          <p:nvPr>
            <p:ph type="sldNum" sz="quarter" idx="10"/>
          </p:nvPr>
        </p:nvSpPr>
        <p:spPr/>
        <p:txBody>
          <a:bodyPr/>
          <a:lstStyle/>
          <a:p>
            <a:fld id="{9A442DC2-D099-44A2-A3F0-9F2247E7BB80}" type="slidenum">
              <a:rPr lang="en-AU" smtClean="0"/>
              <a:t>4</a:t>
            </a:fld>
            <a:endParaRPr lang="en-AU"/>
          </a:p>
        </p:txBody>
      </p:sp>
    </p:spTree>
    <p:extLst>
      <p:ext uri="{BB962C8B-B14F-4D97-AF65-F5344CB8AC3E}">
        <p14:creationId xmlns:p14="http://schemas.microsoft.com/office/powerpoint/2010/main" val="2672810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These</a:t>
            </a:r>
            <a:r>
              <a:rPr lang="en-US" sz="1200" kern="1200" baseline="0" dirty="0" smtClean="0">
                <a:solidFill>
                  <a:schemeClr val="tx1"/>
                </a:solidFill>
                <a:effectLst/>
                <a:latin typeface="+mn-lt"/>
                <a:ea typeface="+mn-ea"/>
                <a:cs typeface="+mn-cs"/>
              </a:rPr>
              <a:t> are the scale samples scraped from the inside wall of the equipment </a:t>
            </a:r>
            <a:r>
              <a:rPr lang="en-AU" sz="1200" kern="1200" dirty="0" smtClean="0">
                <a:solidFill>
                  <a:schemeClr val="tx1"/>
                </a:solidFill>
                <a:effectLst/>
                <a:latin typeface="+mn-lt"/>
                <a:ea typeface="+mn-ea"/>
                <a:cs typeface="+mn-cs"/>
              </a:rPr>
              <a:t>across a number of alumina refineries</a:t>
            </a:r>
            <a:r>
              <a:rPr lang="en-US" sz="1200" kern="1200" baseline="0" dirty="0" smtClean="0">
                <a:solidFill>
                  <a:schemeClr val="tx1"/>
                </a:solidFill>
                <a:effectLst/>
                <a:latin typeface="+mn-lt"/>
                <a:ea typeface="+mn-ea"/>
                <a:cs typeface="+mn-cs"/>
              </a:rPr>
              <a:t>.</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AU" sz="1200" kern="1200" dirty="0" smtClean="0">
                <a:solidFill>
                  <a:schemeClr val="tx1"/>
                </a:solidFill>
                <a:effectLst/>
                <a:latin typeface="+mn-lt"/>
                <a:ea typeface="+mn-ea"/>
                <a:cs typeface="+mn-cs"/>
              </a:rPr>
              <a:t>In spite of numerous related laboratory studies, an insufficient amount of data has been published regarding the characterisation of these industrial scales, which can provide vital information regarding the mechanism of scale growth and then the means of scale inhibition. </a:t>
            </a:r>
          </a:p>
          <a:p>
            <a:pPr marL="0" marR="0" indent="0" algn="l" defTabSz="914400" rtl="0" eaLnBrk="1" fontAlgn="auto" latinLnBrk="0" hangingPunct="1">
              <a:lnSpc>
                <a:spcPct val="100000"/>
              </a:lnSpc>
              <a:spcBef>
                <a:spcPts val="0"/>
              </a:spcBef>
              <a:spcAft>
                <a:spcPts val="0"/>
              </a:spcAft>
              <a:buClrTx/>
              <a:buSzTx/>
              <a:buFontTx/>
              <a:buNone/>
              <a:tabLst/>
              <a:defRPr/>
            </a:pPr>
            <a:endParaRPr lang="en-AU" sz="1200" kern="1200" baseline="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effectLst/>
                <a:latin typeface="+mn-lt"/>
                <a:ea typeface="+mn-ea"/>
                <a:cs typeface="+mn-cs"/>
              </a:rPr>
              <a:t>In this study, various </a:t>
            </a:r>
            <a:r>
              <a:rPr lang="en-US" sz="1200" kern="1200" baseline="0" dirty="0" err="1" smtClean="0">
                <a:solidFill>
                  <a:schemeClr val="tx1"/>
                </a:solidFill>
                <a:effectLst/>
                <a:latin typeface="+mn-lt"/>
                <a:ea typeface="+mn-ea"/>
                <a:cs typeface="+mn-cs"/>
              </a:rPr>
              <a:t>characterisation</a:t>
            </a:r>
            <a:r>
              <a:rPr lang="en-US" sz="1200" kern="1200" baseline="0" dirty="0" smtClean="0">
                <a:solidFill>
                  <a:schemeClr val="tx1"/>
                </a:solidFill>
                <a:effectLst/>
                <a:latin typeface="+mn-lt"/>
                <a:ea typeface="+mn-ea"/>
                <a:cs typeface="+mn-cs"/>
              </a:rPr>
              <a:t> techniques were applied to the selected </a:t>
            </a:r>
            <a:r>
              <a:rPr lang="en-AU" sz="1200" kern="1200" dirty="0" smtClean="0">
                <a:solidFill>
                  <a:schemeClr val="tx1"/>
                </a:solidFill>
                <a:effectLst/>
                <a:latin typeface="+mn-lt"/>
                <a:ea typeface="+mn-ea"/>
                <a:cs typeface="+mn-cs"/>
              </a:rPr>
              <a:t>scale samples removed from the inside wall of plant equipment, including XRD, EDS and XANES.</a:t>
            </a:r>
            <a:r>
              <a:rPr lang="en-US" sz="1200" kern="1200" baseline="0" dirty="0" smtClean="0">
                <a:solidFill>
                  <a:schemeClr val="tx1"/>
                </a:solidFill>
                <a:effectLst/>
                <a:latin typeface="+mn-lt"/>
                <a:ea typeface="+mn-ea"/>
                <a:cs typeface="+mn-cs"/>
              </a:rPr>
              <a:t> The XANES data were obtained here in Australian Synchrotron. Sodium </a:t>
            </a:r>
            <a:r>
              <a:rPr lang="en-US" sz="1200" kern="1200" baseline="0" dirty="0" err="1" smtClean="0">
                <a:solidFill>
                  <a:schemeClr val="tx1"/>
                </a:solidFill>
                <a:effectLst/>
                <a:latin typeface="+mn-lt"/>
                <a:ea typeface="+mn-ea"/>
                <a:cs typeface="+mn-cs"/>
              </a:rPr>
              <a:t>aluminosilicate</a:t>
            </a:r>
            <a:r>
              <a:rPr lang="en-US" sz="1200" kern="1200" baseline="0" dirty="0" smtClean="0">
                <a:solidFill>
                  <a:schemeClr val="tx1"/>
                </a:solidFill>
                <a:effectLst/>
                <a:latin typeface="+mn-lt"/>
                <a:ea typeface="+mn-ea"/>
                <a:cs typeface="+mn-cs"/>
              </a:rPr>
              <a:t> and </a:t>
            </a:r>
            <a:r>
              <a:rPr lang="en-US" sz="1200" kern="1200" baseline="0" dirty="0" err="1" smtClean="0">
                <a:solidFill>
                  <a:schemeClr val="tx1"/>
                </a:solidFill>
                <a:effectLst/>
                <a:latin typeface="+mn-lt"/>
                <a:ea typeface="+mn-ea"/>
                <a:cs typeface="+mn-cs"/>
              </a:rPr>
              <a:t>titanate</a:t>
            </a:r>
            <a:r>
              <a:rPr lang="en-US" sz="1200" kern="1200" baseline="0" dirty="0" smtClean="0">
                <a:solidFill>
                  <a:schemeClr val="tx1"/>
                </a:solidFill>
                <a:effectLst/>
                <a:latin typeface="+mn-lt"/>
                <a:ea typeface="+mn-ea"/>
                <a:cs typeface="+mn-cs"/>
              </a:rPr>
              <a:t> are two main components of the industrial scale samples. And he former is our main objective in this study.</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AU" sz="1200" kern="1200" dirty="0" smtClean="0">
                <a:solidFill>
                  <a:schemeClr val="tx1"/>
                </a:solidFill>
                <a:effectLst/>
                <a:latin typeface="+mn-lt"/>
                <a:ea typeface="+mn-ea"/>
                <a:cs typeface="+mn-cs"/>
              </a:rPr>
              <a:t>There are different types of sodium</a:t>
            </a:r>
            <a:r>
              <a:rPr lang="en-AU" sz="1200" kern="1200" baseline="0" dirty="0" smtClean="0">
                <a:solidFill>
                  <a:schemeClr val="tx1"/>
                </a:solidFill>
                <a:effectLst/>
                <a:latin typeface="+mn-lt"/>
                <a:ea typeface="+mn-ea"/>
                <a:cs typeface="+mn-cs"/>
              </a:rPr>
              <a:t> aluminosilicate in scale samples. </a:t>
            </a:r>
            <a:r>
              <a:rPr lang="en-AU" sz="1200" kern="1200" dirty="0" smtClean="0">
                <a:solidFill>
                  <a:schemeClr val="tx1"/>
                </a:solidFill>
                <a:effectLst/>
                <a:latin typeface="+mn-lt"/>
                <a:ea typeface="+mn-ea"/>
                <a:cs typeface="+mn-cs"/>
              </a:rPr>
              <a:t>Less thermodynamically stable phases tend to precipitate first and transform to more stable species. </a:t>
            </a:r>
            <a:endParaRPr lang="en-AU"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10"/>
          </p:nvPr>
        </p:nvSpPr>
        <p:spPr/>
        <p:txBody>
          <a:bodyPr/>
          <a:lstStyle/>
          <a:p>
            <a:fld id="{9A442DC2-D099-44A2-A3F0-9F2247E7BB80}" type="slidenum">
              <a:rPr lang="en-AU" smtClean="0"/>
              <a:t>5</a:t>
            </a:fld>
            <a:endParaRPr lang="en-AU"/>
          </a:p>
        </p:txBody>
      </p:sp>
    </p:spTree>
    <p:extLst>
      <p:ext uri="{BB962C8B-B14F-4D97-AF65-F5344CB8AC3E}">
        <p14:creationId xmlns:p14="http://schemas.microsoft.com/office/powerpoint/2010/main" val="2672810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These are the details for the 3 selected industrial</a:t>
            </a:r>
            <a:r>
              <a:rPr lang="en-US" baseline="0" dirty="0" smtClean="0"/>
              <a:t> s</a:t>
            </a:r>
            <a:r>
              <a:rPr lang="en-US" dirty="0" smtClean="0"/>
              <a:t>cale samples in</a:t>
            </a:r>
            <a:r>
              <a:rPr lang="en-US" baseline="0" dirty="0" smtClean="0"/>
              <a:t> this study. They are from different part of the equipment, where the temperature and the slurry composition are also different.</a:t>
            </a:r>
          </a:p>
          <a:p>
            <a:endParaRPr lang="en-US" baseline="0" dirty="0" smtClean="0"/>
          </a:p>
          <a:p>
            <a:r>
              <a:rPr lang="en-AU" sz="1200" kern="1200" dirty="0" smtClean="0">
                <a:solidFill>
                  <a:schemeClr val="tx1"/>
                </a:solidFill>
                <a:effectLst/>
                <a:latin typeface="+mn-lt"/>
                <a:ea typeface="+mn-ea"/>
                <a:cs typeface="+mn-cs"/>
              </a:rPr>
              <a:t>The depth resolved sub-samples were collected for each sample used in XANES study.</a:t>
            </a:r>
            <a:r>
              <a:rPr lang="en-AU" sz="1200" kern="1200" baseline="0" dirty="0" smtClean="0">
                <a:solidFill>
                  <a:schemeClr val="tx1"/>
                </a:solidFill>
                <a:effectLst/>
                <a:latin typeface="+mn-lt"/>
                <a:ea typeface="+mn-ea"/>
                <a:cs typeface="+mn-cs"/>
              </a:rPr>
              <a:t> </a:t>
            </a:r>
            <a:endParaRPr lang="en-AU" dirty="0"/>
          </a:p>
        </p:txBody>
      </p:sp>
      <p:sp>
        <p:nvSpPr>
          <p:cNvPr id="4" name="Slide Number Placeholder 3"/>
          <p:cNvSpPr>
            <a:spLocks noGrp="1"/>
          </p:cNvSpPr>
          <p:nvPr>
            <p:ph type="sldNum" sz="quarter" idx="10"/>
          </p:nvPr>
        </p:nvSpPr>
        <p:spPr/>
        <p:txBody>
          <a:bodyPr/>
          <a:lstStyle/>
          <a:p>
            <a:fld id="{9A442DC2-D099-44A2-A3F0-9F2247E7BB80}" type="slidenum">
              <a:rPr lang="en-AU" smtClean="0"/>
              <a:t>6</a:t>
            </a:fld>
            <a:endParaRPr lang="en-AU"/>
          </a:p>
        </p:txBody>
      </p:sp>
    </p:spTree>
    <p:extLst>
      <p:ext uri="{BB962C8B-B14F-4D97-AF65-F5344CB8AC3E}">
        <p14:creationId xmlns:p14="http://schemas.microsoft.com/office/powerpoint/2010/main" val="15519870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This is the quantitative</a:t>
            </a:r>
            <a:r>
              <a:rPr lang="en-US" sz="1200" kern="1200" baseline="0" dirty="0" smtClean="0">
                <a:solidFill>
                  <a:schemeClr val="tx1"/>
                </a:solidFill>
                <a:effectLst/>
                <a:latin typeface="+mn-lt"/>
                <a:ea typeface="+mn-ea"/>
                <a:cs typeface="+mn-cs"/>
              </a:rPr>
              <a:t> analysis of the three scale samples. </a:t>
            </a:r>
            <a:r>
              <a:rPr lang="en-AU" sz="1200" kern="1200" dirty="0" smtClean="0">
                <a:solidFill>
                  <a:schemeClr val="tx1"/>
                </a:solidFill>
                <a:effectLst/>
                <a:latin typeface="+mn-lt"/>
                <a:ea typeface="+mn-ea"/>
                <a:cs typeface="+mn-cs"/>
              </a:rPr>
              <a:t>As</a:t>
            </a:r>
            <a:r>
              <a:rPr lang="en-AU" sz="1200" kern="1200" baseline="0" dirty="0" smtClean="0">
                <a:solidFill>
                  <a:schemeClr val="tx1"/>
                </a:solidFill>
                <a:effectLst/>
                <a:latin typeface="+mn-lt"/>
                <a:ea typeface="+mn-ea"/>
                <a:cs typeface="+mn-cs"/>
              </a:rPr>
              <a:t> mentioned before, </a:t>
            </a:r>
            <a:r>
              <a:rPr lang="en-AU" sz="1200" kern="1200" baseline="0" dirty="0" err="1" smtClean="0">
                <a:solidFill>
                  <a:schemeClr val="tx1"/>
                </a:solidFill>
                <a:effectLst/>
                <a:latin typeface="+mn-lt"/>
                <a:ea typeface="+mn-ea"/>
                <a:cs typeface="+mn-cs"/>
              </a:rPr>
              <a:t>cancrinite</a:t>
            </a:r>
            <a:r>
              <a:rPr lang="en-AU" sz="1200" kern="1200" baseline="0" dirty="0" smtClean="0">
                <a:solidFill>
                  <a:schemeClr val="tx1"/>
                </a:solidFill>
                <a:effectLst/>
                <a:latin typeface="+mn-lt"/>
                <a:ea typeface="+mn-ea"/>
                <a:cs typeface="+mn-cs"/>
              </a:rPr>
              <a:t> is the most stable sodium aluminosilicate at high temperature. </a:t>
            </a:r>
            <a:r>
              <a:rPr lang="en-AU" sz="1200" kern="1200" dirty="0" smtClean="0">
                <a:solidFill>
                  <a:schemeClr val="tx1"/>
                </a:solidFill>
                <a:effectLst/>
                <a:latin typeface="+mn-lt"/>
                <a:ea typeface="+mn-ea"/>
                <a:cs typeface="+mn-cs"/>
              </a:rPr>
              <a:t>As a result,</a:t>
            </a:r>
            <a:r>
              <a:rPr lang="en-AU" sz="1200" kern="1200" baseline="0" dirty="0" smtClean="0">
                <a:solidFill>
                  <a:schemeClr val="tx1"/>
                </a:solidFill>
                <a:effectLst/>
                <a:latin typeface="+mn-lt"/>
                <a:ea typeface="+mn-ea"/>
                <a:cs typeface="+mn-cs"/>
              </a:rPr>
              <a:t> all the three samples have a fairly high content of </a:t>
            </a:r>
            <a:r>
              <a:rPr lang="en-AU" sz="1200" kern="1200" baseline="0" dirty="0" err="1" smtClean="0">
                <a:solidFill>
                  <a:schemeClr val="tx1"/>
                </a:solidFill>
                <a:effectLst/>
                <a:latin typeface="+mn-lt"/>
                <a:ea typeface="+mn-ea"/>
                <a:cs typeface="+mn-cs"/>
              </a:rPr>
              <a:t>cancrinite</a:t>
            </a:r>
            <a:r>
              <a:rPr lang="en-AU" sz="1200" kern="1200" baseline="0" dirty="0" smtClean="0">
                <a:solidFill>
                  <a:schemeClr val="tx1"/>
                </a:solidFill>
                <a:effectLst/>
                <a:latin typeface="+mn-lt"/>
                <a:ea typeface="+mn-ea"/>
                <a:cs typeface="+mn-cs"/>
              </a:rPr>
              <a:t>. In the mean time, they are all found to contain a high percent of amorphous phase. </a:t>
            </a:r>
            <a:r>
              <a:rPr lang="en-US" sz="1200" kern="1200" baseline="0" dirty="0" smtClean="0">
                <a:solidFill>
                  <a:schemeClr val="tx1"/>
                </a:solidFill>
                <a:effectLst/>
                <a:latin typeface="+mn-lt"/>
                <a:ea typeface="+mn-ea"/>
                <a:cs typeface="+mn-cs"/>
              </a:rPr>
              <a:t>This led to the aim of using XANES in this study. </a:t>
            </a:r>
          </a:p>
          <a:p>
            <a:endParaRPr lang="en-AU" dirty="0"/>
          </a:p>
        </p:txBody>
      </p:sp>
      <p:sp>
        <p:nvSpPr>
          <p:cNvPr id="4" name="Slide Number Placeholder 3"/>
          <p:cNvSpPr>
            <a:spLocks noGrp="1"/>
          </p:cNvSpPr>
          <p:nvPr>
            <p:ph type="sldNum" sz="quarter" idx="10"/>
          </p:nvPr>
        </p:nvSpPr>
        <p:spPr/>
        <p:txBody>
          <a:bodyPr/>
          <a:lstStyle/>
          <a:p>
            <a:fld id="{9A442DC2-D099-44A2-A3F0-9F2247E7BB80}" type="slidenum">
              <a:rPr lang="en-AU" smtClean="0"/>
              <a:t>7</a:t>
            </a:fld>
            <a:endParaRPr lang="en-AU"/>
          </a:p>
        </p:txBody>
      </p:sp>
    </p:spTree>
    <p:extLst>
      <p:ext uri="{BB962C8B-B14F-4D97-AF65-F5344CB8AC3E}">
        <p14:creationId xmlns:p14="http://schemas.microsoft.com/office/powerpoint/2010/main" val="31347645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First</a:t>
            </a:r>
            <a:r>
              <a:rPr lang="en-US" baseline="0" dirty="0" smtClean="0"/>
              <a:t>, it’s to </a:t>
            </a:r>
            <a:r>
              <a:rPr lang="en-AU" dirty="0" smtClean="0"/>
              <a:t>identify the large amorphous components in scale samples obtained from XRD. Second, it’</a:t>
            </a:r>
            <a:r>
              <a:rPr lang="en-AU" baseline="0" dirty="0" smtClean="0"/>
              <a:t>s </a:t>
            </a:r>
            <a:r>
              <a:rPr lang="en-US" dirty="0" smtClean="0"/>
              <a:t>to </a:t>
            </a:r>
            <a:r>
              <a:rPr lang="en-US" dirty="0" err="1" smtClean="0"/>
              <a:t>characterise</a:t>
            </a:r>
            <a:r>
              <a:rPr lang="en-US" dirty="0" smtClean="0"/>
              <a:t> and compare the scale sample at different depth from the wall</a:t>
            </a:r>
          </a:p>
          <a:p>
            <a:endParaRPr lang="en-AU" dirty="0" smtClean="0"/>
          </a:p>
        </p:txBody>
      </p:sp>
      <p:sp>
        <p:nvSpPr>
          <p:cNvPr id="4" name="Slide Number Placeholder 3"/>
          <p:cNvSpPr>
            <a:spLocks noGrp="1"/>
          </p:cNvSpPr>
          <p:nvPr>
            <p:ph type="sldNum" sz="quarter" idx="10"/>
          </p:nvPr>
        </p:nvSpPr>
        <p:spPr/>
        <p:txBody>
          <a:bodyPr/>
          <a:lstStyle/>
          <a:p>
            <a:fld id="{9A442DC2-D099-44A2-A3F0-9F2247E7BB80}" type="slidenum">
              <a:rPr lang="en-AU" smtClean="0"/>
              <a:t>8</a:t>
            </a:fld>
            <a:endParaRPr lang="en-AU"/>
          </a:p>
        </p:txBody>
      </p:sp>
    </p:spTree>
    <p:extLst>
      <p:ext uri="{BB962C8B-B14F-4D97-AF65-F5344CB8AC3E}">
        <p14:creationId xmlns:p14="http://schemas.microsoft.com/office/powerpoint/2010/main" val="11519356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kern="1200" dirty="0" smtClean="0">
                <a:solidFill>
                  <a:schemeClr val="tx1"/>
                </a:solidFill>
                <a:effectLst/>
                <a:latin typeface="+mn-lt"/>
                <a:ea typeface="+mn-ea"/>
                <a:cs typeface="+mn-cs"/>
              </a:rPr>
              <a:t>XANES spectra at Al K-edge have been collected on the Soft X-ray Spectroscopy </a:t>
            </a:r>
            <a:r>
              <a:rPr lang="en-AU" sz="1200" kern="1200" dirty="0" err="1" smtClean="0">
                <a:solidFill>
                  <a:schemeClr val="tx1"/>
                </a:solidFill>
                <a:effectLst/>
                <a:latin typeface="+mn-lt"/>
                <a:ea typeface="+mn-ea"/>
                <a:cs typeface="+mn-cs"/>
              </a:rPr>
              <a:t>beamline</a:t>
            </a:r>
            <a:r>
              <a:rPr lang="en-AU" sz="1200" kern="1200" dirty="0" smtClean="0">
                <a:solidFill>
                  <a:schemeClr val="tx1"/>
                </a:solidFill>
                <a:effectLst/>
                <a:latin typeface="+mn-lt"/>
                <a:ea typeface="+mn-ea"/>
                <a:cs typeface="+mn-cs"/>
              </a:rPr>
              <a:t> at the Australian Synchrotron, operating at 3 </a:t>
            </a:r>
            <a:r>
              <a:rPr lang="en-AU" sz="1200" kern="1200" dirty="0" err="1" smtClean="0">
                <a:solidFill>
                  <a:schemeClr val="tx1"/>
                </a:solidFill>
                <a:effectLst/>
                <a:latin typeface="+mn-lt"/>
                <a:ea typeface="+mn-ea"/>
                <a:cs typeface="+mn-cs"/>
              </a:rPr>
              <a:t>GeV</a:t>
            </a:r>
            <a:r>
              <a:rPr lang="en-AU" sz="1200" kern="1200" dirty="0" smtClean="0">
                <a:solidFill>
                  <a:schemeClr val="tx1"/>
                </a:solidFill>
                <a:effectLst/>
                <a:latin typeface="+mn-lt"/>
                <a:ea typeface="+mn-ea"/>
                <a:cs typeface="+mn-cs"/>
              </a:rPr>
              <a:t> and with a beam current at 200 mA.</a:t>
            </a:r>
          </a:p>
          <a:p>
            <a:endParaRPr lang="en-US" sz="1200" kern="1200" dirty="0" smtClean="0">
              <a:solidFill>
                <a:schemeClr val="tx1"/>
              </a:solidFill>
              <a:effectLst/>
              <a:latin typeface="+mn-lt"/>
              <a:ea typeface="+mn-ea"/>
              <a:cs typeface="+mn-cs"/>
            </a:endParaRPr>
          </a:p>
          <a:p>
            <a:r>
              <a:rPr lang="en-AU" sz="1200" kern="1200" dirty="0" smtClean="0">
                <a:solidFill>
                  <a:schemeClr val="tx1"/>
                </a:solidFill>
                <a:effectLst/>
                <a:latin typeface="+mn-lt"/>
                <a:ea typeface="+mn-ea"/>
                <a:cs typeface="+mn-cs"/>
              </a:rPr>
              <a:t>X-ray absorption spectra were recorded in partial electron yield (PEY) detection mode with 0.1 eV steps and 0.5 s integration time, using a </a:t>
            </a:r>
            <a:r>
              <a:rPr lang="en-AU" sz="1200" kern="1200" dirty="0" err="1" smtClean="0">
                <a:solidFill>
                  <a:schemeClr val="tx1"/>
                </a:solidFill>
                <a:effectLst/>
                <a:latin typeface="+mn-lt"/>
                <a:ea typeface="+mn-ea"/>
                <a:cs typeface="+mn-cs"/>
              </a:rPr>
              <a:t>microchannel</a:t>
            </a:r>
            <a:r>
              <a:rPr lang="en-AU" sz="1200" kern="1200" dirty="0" smtClean="0">
                <a:solidFill>
                  <a:schemeClr val="tx1"/>
                </a:solidFill>
                <a:effectLst/>
                <a:latin typeface="+mn-lt"/>
                <a:ea typeface="+mn-ea"/>
                <a:cs typeface="+mn-cs"/>
              </a:rPr>
              <a:t> plate detector.</a:t>
            </a:r>
            <a:endParaRPr lang="en-AU" dirty="0"/>
          </a:p>
        </p:txBody>
      </p:sp>
      <p:sp>
        <p:nvSpPr>
          <p:cNvPr id="4" name="Slide Number Placeholder 3"/>
          <p:cNvSpPr>
            <a:spLocks noGrp="1"/>
          </p:cNvSpPr>
          <p:nvPr>
            <p:ph type="sldNum" sz="quarter" idx="10"/>
          </p:nvPr>
        </p:nvSpPr>
        <p:spPr/>
        <p:txBody>
          <a:bodyPr/>
          <a:lstStyle/>
          <a:p>
            <a:fld id="{9A442DC2-D099-44A2-A3F0-9F2247E7BB80}" type="slidenum">
              <a:rPr lang="en-AU" smtClean="0"/>
              <a:t>9</a:t>
            </a:fld>
            <a:endParaRPr lang="en-AU"/>
          </a:p>
        </p:txBody>
      </p:sp>
    </p:spTree>
    <p:extLst>
      <p:ext uri="{BB962C8B-B14F-4D97-AF65-F5344CB8AC3E}">
        <p14:creationId xmlns:p14="http://schemas.microsoft.com/office/powerpoint/2010/main" val="80415237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bwMode="auto">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85800" y="2130425"/>
            <a:ext cx="7772400" cy="1470025"/>
          </a:xfrm>
        </p:spPr>
        <p:txBody>
          <a:bodyPr/>
          <a:lstStyle>
            <a:lvl1pPr algn="ctr">
              <a:defRPr sz="4000"/>
            </a:lvl1pPr>
          </a:lstStyle>
          <a:p>
            <a:pPr lvl="0"/>
            <a:r>
              <a:rPr lang="en-US" altLang="zh-CN" noProof="0" smtClean="0"/>
              <a:t>Click to edit Master title style</a:t>
            </a:r>
            <a:endParaRPr lang="zh-CN" altLang="en-US" noProof="0" smtClean="0"/>
          </a:p>
        </p:txBody>
      </p:sp>
      <p:sp>
        <p:nvSpPr>
          <p:cNvPr id="2051" name="Rectangle 3"/>
          <p:cNvSpPr>
            <a:spLocks noGrp="1" noChangeArrowheads="1"/>
          </p:cNvSpPr>
          <p:nvPr>
            <p:ph type="subTitle" idx="1"/>
          </p:nvPr>
        </p:nvSpPr>
        <p:spPr>
          <a:xfrm>
            <a:off x="1371600" y="3811588"/>
            <a:ext cx="6400800" cy="1217612"/>
          </a:xfrm>
        </p:spPr>
        <p:txBody>
          <a:bodyPr/>
          <a:lstStyle>
            <a:lvl1pPr marL="0" indent="0" algn="ctr">
              <a:buFontTx/>
              <a:buNone/>
              <a:defRPr sz="3000"/>
            </a:lvl1pPr>
          </a:lstStyle>
          <a:p>
            <a:pPr lvl="0"/>
            <a:r>
              <a:rPr lang="en-US" altLang="zh-CN" noProof="0" smtClean="0"/>
              <a:t>Click to edit Master subtitle style</a:t>
            </a:r>
            <a:endParaRPr lang="zh-CN" altLang="en-US" noProof="0" smtClean="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Tree>
    <p:extLst>
      <p:ext uri="{BB962C8B-B14F-4D97-AF65-F5344CB8AC3E}">
        <p14:creationId xmlns:p14="http://schemas.microsoft.com/office/powerpoint/2010/main" val="2643605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Tree>
    <p:extLst>
      <p:ext uri="{BB962C8B-B14F-4D97-AF65-F5344CB8AC3E}">
        <p14:creationId xmlns:p14="http://schemas.microsoft.com/office/powerpoint/2010/main" val="42692667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54AB02A5-4FE5-49D9-9E24-09F23B90C450}" type="datetimeFigureOut">
              <a:rPr lang="en-US" smtClean="0"/>
              <a:t>11/20/2014</a:t>
            </a:fld>
            <a:endParaRPr lang="en-US"/>
          </a:p>
        </p:txBody>
      </p:sp>
      <p:sp>
        <p:nvSpPr>
          <p:cNvPr id="20" name="Footer Placeholder 19"/>
          <p:cNvSpPr>
            <a:spLocks noGrp="1"/>
          </p:cNvSpPr>
          <p:nvPr>
            <p:ph type="ftr" sz="quarter" idx="11"/>
          </p:nvPr>
        </p:nvSpPr>
        <p:spPr/>
        <p:txBody>
          <a:bodyPr/>
          <a:lstStyle>
            <a:extLst/>
          </a:lstStyle>
          <a:p>
            <a:endParaRPr kumimoji="0" lang="en-US"/>
          </a:p>
        </p:txBody>
      </p:sp>
      <p:sp>
        <p:nvSpPr>
          <p:cNvPr id="10" name="Slide Number Placeholder 9"/>
          <p:cNvSpPr>
            <a:spLocks noGrp="1"/>
          </p:cNvSpPr>
          <p:nvPr>
            <p:ph type="sldNum" sz="quarter" idx="12"/>
          </p:nvPr>
        </p:nvSpPr>
        <p:spPr/>
        <p:txBody>
          <a:bodyPr/>
          <a:lstStyle>
            <a:extLst/>
          </a:lstStyle>
          <a:p>
            <a:fld id="{6294C92D-0306-4E69-9CD3-20855E849650}" type="slidenum">
              <a:rPr kumimoji="0" lang="en-US" smtClean="0"/>
              <a:t>‹#›</a:t>
            </a:fld>
            <a:endParaRPr kumimoji="0"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4AB02A5-4FE5-49D9-9E24-09F23B90C450}" type="datetimeFigureOut">
              <a:rPr lang="en-US" smtClean="0"/>
              <a:t>11/20/2014</a:t>
            </a:fld>
            <a:endParaRPr lang="en-US"/>
          </a:p>
        </p:txBody>
      </p:sp>
      <p:sp>
        <p:nvSpPr>
          <p:cNvPr id="5" name="Footer Placeholder 4"/>
          <p:cNvSpPr>
            <a:spLocks noGrp="1"/>
          </p:cNvSpPr>
          <p:nvPr>
            <p:ph type="ftr" sz="quarter" idx="11"/>
          </p:nvPr>
        </p:nvSpPr>
        <p:spPr/>
        <p:txBody>
          <a:bodyPr/>
          <a:lstStyle>
            <a:extLst/>
          </a:lstStyle>
          <a:p>
            <a:endParaRPr kumimoji="0" lang="en-US"/>
          </a:p>
        </p:txBody>
      </p:sp>
      <p:sp>
        <p:nvSpPr>
          <p:cNvPr id="6" name="Slide Number Placeholder 5"/>
          <p:cNvSpPr>
            <a:spLocks noGrp="1"/>
          </p:cNvSpPr>
          <p:nvPr>
            <p:ph type="sldNum" sz="quarter" idx="12"/>
          </p:nvPr>
        </p:nvSpPr>
        <p:spPr/>
        <p:txBody>
          <a:bodyPr/>
          <a:lstStyle>
            <a:extLst/>
          </a:lstStyle>
          <a:p>
            <a:fld id="{6294C92D-0306-4E69-9CD3-20855E849650}" type="slidenum">
              <a:rPr kumimoji="0" lang="en-US" smtClean="0"/>
              <a:t>‹#›</a:t>
            </a:fld>
            <a:endParaRPr kumimoji="0"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54AB02A5-4FE5-49D9-9E24-09F23B90C450}" type="datetimeFigureOut">
              <a:rPr lang="en-US" smtClean="0"/>
              <a:t>11/20/2014</a:t>
            </a:fld>
            <a:endParaRPr lang="en-US"/>
          </a:p>
        </p:txBody>
      </p:sp>
      <p:sp>
        <p:nvSpPr>
          <p:cNvPr id="5" name="Footer Placeholder 4"/>
          <p:cNvSpPr>
            <a:spLocks noGrp="1"/>
          </p:cNvSpPr>
          <p:nvPr>
            <p:ph type="ftr" sz="quarter" idx="11"/>
          </p:nvPr>
        </p:nvSpPr>
        <p:spPr/>
        <p:txBody>
          <a:bodyPr/>
          <a:lstStyle>
            <a:extLst/>
          </a:lstStyle>
          <a:p>
            <a:endParaRPr kumimoji="0" lang="en-US"/>
          </a:p>
        </p:txBody>
      </p:sp>
      <p:sp>
        <p:nvSpPr>
          <p:cNvPr id="6" name="Slide Number Placeholder 5"/>
          <p:cNvSpPr>
            <a:spLocks noGrp="1"/>
          </p:cNvSpPr>
          <p:nvPr>
            <p:ph type="sldNum" sz="quarter" idx="12"/>
          </p:nvPr>
        </p:nvSpPr>
        <p:spPr/>
        <p:txBody>
          <a:bodyPr/>
          <a:lstStyle>
            <a:extLst/>
          </a:lstStyle>
          <a:p>
            <a:fld id="{6294C92D-0306-4E69-9CD3-20855E849650}" type="slidenum">
              <a:rPr kumimoji="0" lang="en-US" smtClean="0"/>
              <a:t>‹#›</a:t>
            </a:fld>
            <a:endParaRPr kumimoji="0"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54AB02A5-4FE5-49D9-9E24-09F23B90C450}" type="datetimeFigureOut">
              <a:rPr lang="en-US" smtClean="0"/>
              <a:t>11/20/2014</a:t>
            </a:fld>
            <a:endParaRPr lang="en-US"/>
          </a:p>
        </p:txBody>
      </p:sp>
      <p:sp>
        <p:nvSpPr>
          <p:cNvPr id="6" name="Footer Placeholder 5"/>
          <p:cNvSpPr>
            <a:spLocks noGrp="1"/>
          </p:cNvSpPr>
          <p:nvPr>
            <p:ph type="ftr" sz="quarter" idx="11"/>
          </p:nvPr>
        </p:nvSpPr>
        <p:spPr/>
        <p:txBody>
          <a:bodyPr/>
          <a:lstStyle>
            <a:extLst/>
          </a:lstStyle>
          <a:p>
            <a:endParaRPr kumimoji="0" lang="en-US"/>
          </a:p>
        </p:txBody>
      </p:sp>
      <p:sp>
        <p:nvSpPr>
          <p:cNvPr id="7" name="Slide Number Placeholder 6"/>
          <p:cNvSpPr>
            <a:spLocks noGrp="1"/>
          </p:cNvSpPr>
          <p:nvPr>
            <p:ph type="sldNum" sz="quarter" idx="12"/>
          </p:nvPr>
        </p:nvSpPr>
        <p:spPr/>
        <p:txBody>
          <a:bodyPr/>
          <a:lstStyle>
            <a:extLst/>
          </a:lstStyle>
          <a:p>
            <a:fld id="{6294C92D-0306-4E69-9CD3-20855E849650}" type="slidenum">
              <a:rPr kumimoji="0" lang="en-US" smtClean="0"/>
              <a:t>‹#›</a:t>
            </a:fld>
            <a:endParaRPr kumimoji="0"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54AB02A5-4FE5-49D9-9E24-09F23B90C450}" type="datetimeFigureOut">
              <a:rPr lang="en-US" smtClean="0"/>
              <a:t>11/20/2014</a:t>
            </a:fld>
            <a:endParaRPr lang="en-US"/>
          </a:p>
        </p:txBody>
      </p:sp>
      <p:sp>
        <p:nvSpPr>
          <p:cNvPr id="8" name="Footer Placeholder 7"/>
          <p:cNvSpPr>
            <a:spLocks noGrp="1"/>
          </p:cNvSpPr>
          <p:nvPr>
            <p:ph type="ftr" sz="quarter" idx="11"/>
          </p:nvPr>
        </p:nvSpPr>
        <p:spPr/>
        <p:txBody>
          <a:bodyPr/>
          <a:lstStyle>
            <a:extLst/>
          </a:lstStyle>
          <a:p>
            <a:endParaRPr kumimoji="0" lang="en-US"/>
          </a:p>
        </p:txBody>
      </p:sp>
      <p:sp>
        <p:nvSpPr>
          <p:cNvPr id="9" name="Slide Number Placeholder 8"/>
          <p:cNvSpPr>
            <a:spLocks noGrp="1"/>
          </p:cNvSpPr>
          <p:nvPr>
            <p:ph type="sldNum" sz="quarter" idx="12"/>
          </p:nvPr>
        </p:nvSpPr>
        <p:spPr/>
        <p:txBody>
          <a:bodyPr/>
          <a:lstStyle>
            <a:extLst/>
          </a:lstStyle>
          <a:p>
            <a:fld id="{6294C92D-0306-4E69-9CD3-20855E849650}" type="slidenum">
              <a:rPr kumimoji="0" lang="en-US" smtClean="0"/>
              <a:t>‹#›</a:t>
            </a:fld>
            <a:endParaRPr kumimoji="0"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54AB02A5-4FE5-49D9-9E24-09F23B90C450}" type="datetimeFigureOut">
              <a:rPr lang="en-US" smtClean="0"/>
              <a:t>11/20/2014</a:t>
            </a:fld>
            <a:endParaRPr lang="en-US"/>
          </a:p>
        </p:txBody>
      </p:sp>
      <p:sp>
        <p:nvSpPr>
          <p:cNvPr id="4" name="Footer Placeholder 3"/>
          <p:cNvSpPr>
            <a:spLocks noGrp="1"/>
          </p:cNvSpPr>
          <p:nvPr>
            <p:ph type="ftr" sz="quarter" idx="11"/>
          </p:nvPr>
        </p:nvSpPr>
        <p:spPr/>
        <p:txBody>
          <a:bodyPr/>
          <a:lstStyle>
            <a:extLst/>
          </a:lstStyle>
          <a:p>
            <a:endParaRPr kumimoji="0" lang="en-US"/>
          </a:p>
        </p:txBody>
      </p:sp>
      <p:sp>
        <p:nvSpPr>
          <p:cNvPr id="5" name="Slide Number Placeholder 4"/>
          <p:cNvSpPr>
            <a:spLocks noGrp="1"/>
          </p:cNvSpPr>
          <p:nvPr>
            <p:ph type="sldNum" sz="quarter" idx="12"/>
          </p:nvPr>
        </p:nvSpPr>
        <p:spPr/>
        <p:txBody>
          <a:bodyPr/>
          <a:lstStyle>
            <a:extLst/>
          </a:lstStyle>
          <a:p>
            <a:fld id="{6294C92D-0306-4E69-9CD3-20855E849650}" type="slidenum">
              <a:rPr kumimoji="0" lang="en-US" smtClean="0"/>
              <a:t>‹#›</a:t>
            </a:fld>
            <a:endParaRPr kumimoji="0"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54AB02A5-4FE5-49D9-9E24-09F23B90C450}" type="datetimeFigureOut">
              <a:rPr lang="en-US" smtClean="0"/>
              <a:t>11/20/2014</a:t>
            </a:fld>
            <a:endParaRPr lang="en-US"/>
          </a:p>
        </p:txBody>
      </p:sp>
      <p:sp>
        <p:nvSpPr>
          <p:cNvPr id="3" name="Footer Placeholder 2"/>
          <p:cNvSpPr>
            <a:spLocks noGrp="1"/>
          </p:cNvSpPr>
          <p:nvPr>
            <p:ph type="ftr" sz="quarter" idx="11"/>
          </p:nvPr>
        </p:nvSpPr>
        <p:spPr/>
        <p:txBody>
          <a:bodyPr/>
          <a:lstStyle>
            <a:extLst/>
          </a:lstStyle>
          <a:p>
            <a:endParaRPr kumimoji="0" lang="en-US"/>
          </a:p>
        </p:txBody>
      </p:sp>
      <p:sp>
        <p:nvSpPr>
          <p:cNvPr id="4" name="Slide Number Placeholder 3"/>
          <p:cNvSpPr>
            <a:spLocks noGrp="1"/>
          </p:cNvSpPr>
          <p:nvPr>
            <p:ph type="sldNum" sz="quarter" idx="12"/>
          </p:nvPr>
        </p:nvSpPr>
        <p:spPr/>
        <p:txBody>
          <a:bodyPr/>
          <a:lstStyle>
            <a:extLst/>
          </a:lstStyle>
          <a:p>
            <a:fld id="{6294C92D-0306-4E69-9CD3-20855E849650}" type="slidenum">
              <a:rPr kumimoji="0" lang="en-US" smtClean="0"/>
              <a:t>‹#›</a:t>
            </a:fld>
            <a:endParaRPr kumimoji="0"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54AB02A5-4FE5-49D9-9E24-09F23B90C450}" type="datetimeFigureOut">
              <a:rPr lang="en-US" smtClean="0"/>
              <a:t>11/20/2014</a:t>
            </a:fld>
            <a:endParaRPr lang="en-US"/>
          </a:p>
        </p:txBody>
      </p:sp>
      <p:sp>
        <p:nvSpPr>
          <p:cNvPr id="6" name="Footer Placeholder 5"/>
          <p:cNvSpPr>
            <a:spLocks noGrp="1"/>
          </p:cNvSpPr>
          <p:nvPr>
            <p:ph type="ftr" sz="quarter" idx="11"/>
          </p:nvPr>
        </p:nvSpPr>
        <p:spPr/>
        <p:txBody>
          <a:bodyPr/>
          <a:lstStyle>
            <a:extLst/>
          </a:lstStyle>
          <a:p>
            <a:endParaRPr kumimoji="0" lang="en-US"/>
          </a:p>
        </p:txBody>
      </p:sp>
      <p:sp>
        <p:nvSpPr>
          <p:cNvPr id="7" name="Slide Number Placeholder 6"/>
          <p:cNvSpPr>
            <a:spLocks noGrp="1"/>
          </p:cNvSpPr>
          <p:nvPr>
            <p:ph type="sldNum" sz="quarter" idx="12"/>
          </p:nvPr>
        </p:nvSpPr>
        <p:spPr/>
        <p:txBody>
          <a:bodyPr/>
          <a:lstStyle>
            <a:extLst/>
          </a:lstStyle>
          <a:p>
            <a:fld id="{6294C92D-0306-4E69-9CD3-20855E849650}" type="slidenum">
              <a:rPr kumimoji="0" lang="en-US" smtClean="0"/>
              <a:t>‹#›</a:t>
            </a:fld>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Tree>
    <p:extLst>
      <p:ext uri="{BB962C8B-B14F-4D97-AF65-F5344CB8AC3E}">
        <p14:creationId xmlns:p14="http://schemas.microsoft.com/office/powerpoint/2010/main" val="38227247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54AB02A5-4FE5-49D9-9E24-09F23B90C450}" type="datetimeFigureOut">
              <a:rPr lang="en-US" smtClean="0"/>
              <a:t>11/20/2014</a:t>
            </a:fld>
            <a:endParaRPr lang="en-US"/>
          </a:p>
        </p:txBody>
      </p:sp>
      <p:sp>
        <p:nvSpPr>
          <p:cNvPr id="6" name="Footer Placeholder 5"/>
          <p:cNvSpPr>
            <a:spLocks noGrp="1"/>
          </p:cNvSpPr>
          <p:nvPr>
            <p:ph type="ftr" sz="quarter" idx="11"/>
          </p:nvPr>
        </p:nvSpPr>
        <p:spPr/>
        <p:txBody>
          <a:bodyPr/>
          <a:lstStyle>
            <a:extLst/>
          </a:lstStyle>
          <a:p>
            <a:endParaRPr kumimoji="0" lang="en-US"/>
          </a:p>
        </p:txBody>
      </p:sp>
      <p:sp>
        <p:nvSpPr>
          <p:cNvPr id="7" name="Slide Number Placeholder 6"/>
          <p:cNvSpPr>
            <a:spLocks noGrp="1"/>
          </p:cNvSpPr>
          <p:nvPr>
            <p:ph type="sldNum" sz="quarter" idx="12"/>
          </p:nvPr>
        </p:nvSpPr>
        <p:spPr/>
        <p:txBody>
          <a:bodyPr/>
          <a:lstStyle>
            <a:extLst/>
          </a:lstStyle>
          <a:p>
            <a:fld id="{6294C92D-0306-4E69-9CD3-20855E849650}" type="slidenum">
              <a:rPr kumimoji="0" lang="en-US" smtClean="0"/>
              <a:t>‹#›</a:t>
            </a:fld>
            <a:endParaRPr kumimoji="0"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4AB02A5-4FE5-49D9-9E24-09F23B90C450}" type="datetimeFigureOut">
              <a:rPr lang="en-US" smtClean="0"/>
              <a:t>11/20/2014</a:t>
            </a:fld>
            <a:endParaRPr lang="en-US"/>
          </a:p>
        </p:txBody>
      </p:sp>
      <p:sp>
        <p:nvSpPr>
          <p:cNvPr id="5" name="Footer Placeholder 4"/>
          <p:cNvSpPr>
            <a:spLocks noGrp="1"/>
          </p:cNvSpPr>
          <p:nvPr>
            <p:ph type="ftr" sz="quarter" idx="11"/>
          </p:nvPr>
        </p:nvSpPr>
        <p:spPr/>
        <p:txBody>
          <a:bodyPr/>
          <a:lstStyle>
            <a:extLst/>
          </a:lstStyle>
          <a:p>
            <a:endParaRPr kumimoji="0" lang="en-US"/>
          </a:p>
        </p:txBody>
      </p:sp>
      <p:sp>
        <p:nvSpPr>
          <p:cNvPr id="6" name="Slide Number Placeholder 5"/>
          <p:cNvSpPr>
            <a:spLocks noGrp="1"/>
          </p:cNvSpPr>
          <p:nvPr>
            <p:ph type="sldNum" sz="quarter" idx="12"/>
          </p:nvPr>
        </p:nvSpPr>
        <p:spPr/>
        <p:txBody>
          <a:bodyPr/>
          <a:lstStyle>
            <a:extLst/>
          </a:lstStyle>
          <a:p>
            <a:fld id="{6294C92D-0306-4E69-9CD3-20855E849650}" type="slidenum">
              <a:rPr kumimoji="0" lang="en-US" smtClean="0"/>
              <a:t>‹#›</a:t>
            </a:fld>
            <a:endParaRPr kumimoji="0"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4AB02A5-4FE5-49D9-9E24-09F23B90C450}" type="datetimeFigureOut">
              <a:rPr lang="en-US" smtClean="0"/>
              <a:t>11/20/2014</a:t>
            </a:fld>
            <a:endParaRPr lang="en-US"/>
          </a:p>
        </p:txBody>
      </p:sp>
      <p:sp>
        <p:nvSpPr>
          <p:cNvPr id="5" name="Footer Placeholder 4"/>
          <p:cNvSpPr>
            <a:spLocks noGrp="1"/>
          </p:cNvSpPr>
          <p:nvPr>
            <p:ph type="ftr" sz="quarter" idx="11"/>
          </p:nvPr>
        </p:nvSpPr>
        <p:spPr/>
        <p:txBody>
          <a:bodyPr/>
          <a:lstStyle>
            <a:extLst/>
          </a:lstStyle>
          <a:p>
            <a:endParaRPr kumimoji="0" lang="en-US"/>
          </a:p>
        </p:txBody>
      </p:sp>
      <p:sp>
        <p:nvSpPr>
          <p:cNvPr id="6" name="Slide Number Placeholder 5"/>
          <p:cNvSpPr>
            <a:spLocks noGrp="1"/>
          </p:cNvSpPr>
          <p:nvPr>
            <p:ph type="sldNum" sz="quarter" idx="12"/>
          </p:nvPr>
        </p:nvSpPr>
        <p:spPr/>
        <p:txBody>
          <a:bodyPr/>
          <a:lstStyle>
            <a:extLst/>
          </a:lstStyle>
          <a:p>
            <a:fld id="{6294C92D-0306-4E69-9CD3-20855E849650}" type="slidenum">
              <a:rPr kumimoji="0" lang="en-US" smtClean="0"/>
              <a:t>‹#›</a:t>
            </a:fld>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6507463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Tree>
    <p:extLst>
      <p:ext uri="{BB962C8B-B14F-4D97-AF65-F5344CB8AC3E}">
        <p14:creationId xmlns:p14="http://schemas.microsoft.com/office/powerpoint/2010/main" val="8569371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Tree>
    <p:extLst>
      <p:ext uri="{BB962C8B-B14F-4D97-AF65-F5344CB8AC3E}">
        <p14:creationId xmlns:p14="http://schemas.microsoft.com/office/powerpoint/2010/main" val="17800048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Tree>
    <p:extLst>
      <p:ext uri="{BB962C8B-B14F-4D97-AF65-F5344CB8AC3E}">
        <p14:creationId xmlns:p14="http://schemas.microsoft.com/office/powerpoint/2010/main" val="38102503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7008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5431198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AU"/>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6802635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fontAlgn="base" hangingPunct="1">
        <a:spcBef>
          <a:spcPct val="0"/>
        </a:spcBef>
        <a:spcAft>
          <a:spcPct val="0"/>
        </a:spcAft>
        <a:defRPr sz="3200" b="1">
          <a:solidFill>
            <a:schemeClr val="tx2"/>
          </a:solidFill>
          <a:latin typeface="+mj-lt"/>
          <a:ea typeface="+mj-ea"/>
          <a:cs typeface="+mj-cs"/>
        </a:defRPr>
      </a:lvl1pPr>
      <a:lvl2pPr algn="l" rtl="0" eaLnBrk="1" fontAlgn="base" hangingPunct="1">
        <a:spcBef>
          <a:spcPct val="0"/>
        </a:spcBef>
        <a:spcAft>
          <a:spcPct val="0"/>
        </a:spcAft>
        <a:defRPr sz="3200" b="1">
          <a:solidFill>
            <a:schemeClr val="tx2"/>
          </a:solidFill>
          <a:latin typeface="Arial" pitchFamily="34" charset="0"/>
          <a:ea typeface="微软雅黑" pitchFamily="34" charset="-122"/>
        </a:defRPr>
      </a:lvl2pPr>
      <a:lvl3pPr algn="l" rtl="0" eaLnBrk="1" fontAlgn="base" hangingPunct="1">
        <a:spcBef>
          <a:spcPct val="0"/>
        </a:spcBef>
        <a:spcAft>
          <a:spcPct val="0"/>
        </a:spcAft>
        <a:defRPr sz="3200" b="1">
          <a:solidFill>
            <a:schemeClr val="tx2"/>
          </a:solidFill>
          <a:latin typeface="Arial" pitchFamily="34" charset="0"/>
          <a:ea typeface="微软雅黑" pitchFamily="34" charset="-122"/>
        </a:defRPr>
      </a:lvl3pPr>
      <a:lvl4pPr algn="l" rtl="0" eaLnBrk="1" fontAlgn="base" hangingPunct="1">
        <a:spcBef>
          <a:spcPct val="0"/>
        </a:spcBef>
        <a:spcAft>
          <a:spcPct val="0"/>
        </a:spcAft>
        <a:defRPr sz="3200" b="1">
          <a:solidFill>
            <a:schemeClr val="tx2"/>
          </a:solidFill>
          <a:latin typeface="Arial" pitchFamily="34" charset="0"/>
          <a:ea typeface="微软雅黑" pitchFamily="34" charset="-122"/>
        </a:defRPr>
      </a:lvl4pPr>
      <a:lvl5pPr algn="l" rtl="0" eaLnBrk="1" fontAlgn="base" hangingPunct="1">
        <a:spcBef>
          <a:spcPct val="0"/>
        </a:spcBef>
        <a:spcAft>
          <a:spcPct val="0"/>
        </a:spcAft>
        <a:defRPr sz="3200" b="1">
          <a:solidFill>
            <a:schemeClr val="tx2"/>
          </a:solidFill>
          <a:latin typeface="Arial" pitchFamily="34" charset="0"/>
          <a:ea typeface="微软雅黑" pitchFamily="34" charset="-122"/>
        </a:defRPr>
      </a:lvl5pPr>
      <a:lvl6pPr marL="457200" algn="l" rtl="0" eaLnBrk="1" fontAlgn="base" hangingPunct="1">
        <a:spcBef>
          <a:spcPct val="0"/>
        </a:spcBef>
        <a:spcAft>
          <a:spcPct val="0"/>
        </a:spcAft>
        <a:defRPr sz="3200" b="1">
          <a:solidFill>
            <a:schemeClr val="tx2"/>
          </a:solidFill>
          <a:latin typeface="Arial" pitchFamily="34" charset="0"/>
          <a:ea typeface="微软雅黑" pitchFamily="34" charset="-122"/>
        </a:defRPr>
      </a:lvl6pPr>
      <a:lvl7pPr marL="914400" algn="l" rtl="0" eaLnBrk="1" fontAlgn="base" hangingPunct="1">
        <a:spcBef>
          <a:spcPct val="0"/>
        </a:spcBef>
        <a:spcAft>
          <a:spcPct val="0"/>
        </a:spcAft>
        <a:defRPr sz="3200" b="1">
          <a:solidFill>
            <a:schemeClr val="tx2"/>
          </a:solidFill>
          <a:latin typeface="Arial" pitchFamily="34" charset="0"/>
          <a:ea typeface="微软雅黑" pitchFamily="34" charset="-122"/>
        </a:defRPr>
      </a:lvl7pPr>
      <a:lvl8pPr marL="1371600" algn="l" rtl="0" eaLnBrk="1" fontAlgn="base" hangingPunct="1">
        <a:spcBef>
          <a:spcPct val="0"/>
        </a:spcBef>
        <a:spcAft>
          <a:spcPct val="0"/>
        </a:spcAft>
        <a:defRPr sz="3200" b="1">
          <a:solidFill>
            <a:schemeClr val="tx2"/>
          </a:solidFill>
          <a:latin typeface="Arial" pitchFamily="34" charset="0"/>
          <a:ea typeface="微软雅黑" pitchFamily="34" charset="-122"/>
        </a:defRPr>
      </a:lvl8pPr>
      <a:lvl9pPr marL="1828800" algn="l" rtl="0" eaLnBrk="1" fontAlgn="base" hangingPunct="1">
        <a:spcBef>
          <a:spcPct val="0"/>
        </a:spcBef>
        <a:spcAft>
          <a:spcPct val="0"/>
        </a:spcAft>
        <a:defRPr sz="3200" b="1">
          <a:solidFill>
            <a:schemeClr val="tx2"/>
          </a:solidFill>
          <a:latin typeface="Arial" pitchFamily="34" charset="0"/>
          <a:ea typeface="微软雅黑" pitchFamily="34" charset="-122"/>
        </a:defRPr>
      </a:lvl9pPr>
    </p:titleStyle>
    <p:bodyStyle>
      <a:lvl1pPr marL="342900" indent="-342900" algn="l" rtl="0" eaLnBrk="1" fontAlgn="base" hangingPunct="1">
        <a:spcBef>
          <a:spcPct val="20000"/>
        </a:spcBef>
        <a:spcAft>
          <a:spcPct val="0"/>
        </a:spcAft>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000">
          <a:solidFill>
            <a:schemeClr val="tx1"/>
          </a:solidFill>
          <a:latin typeface="+mn-lt"/>
          <a:ea typeface="+mn-ea"/>
        </a:defRPr>
      </a:lvl2pPr>
      <a:lvl3pPr marL="1143000" indent="-228600" algn="l" rtl="0" eaLnBrk="1" fontAlgn="base" hangingPunct="1">
        <a:spcBef>
          <a:spcPct val="20000"/>
        </a:spcBef>
        <a:spcAft>
          <a:spcPct val="0"/>
        </a:spcAft>
        <a:buChar char="•"/>
        <a:defRPr>
          <a:solidFill>
            <a:schemeClr val="tx1"/>
          </a:solidFill>
          <a:latin typeface="+mn-lt"/>
          <a:ea typeface="+mn-ea"/>
        </a:defRPr>
      </a:lvl3pPr>
      <a:lvl4pPr marL="1600200" indent="-228600" algn="l" rtl="0" eaLnBrk="1" fontAlgn="base" hangingPunct="1">
        <a:spcBef>
          <a:spcPct val="20000"/>
        </a:spcBef>
        <a:spcAft>
          <a:spcPct val="0"/>
        </a:spcAft>
        <a:buChar char="–"/>
        <a:defRPr sz="1600">
          <a:solidFill>
            <a:schemeClr val="tx1"/>
          </a:solidFill>
          <a:latin typeface="+mn-lt"/>
          <a:ea typeface="+mn-ea"/>
        </a:defRPr>
      </a:lvl4pPr>
      <a:lvl5pPr marL="2057400" indent="-228600" algn="l" rtl="0" eaLnBrk="1" fontAlgn="base" hangingPunct="1">
        <a:spcBef>
          <a:spcPct val="20000"/>
        </a:spcBef>
        <a:spcAft>
          <a:spcPct val="0"/>
        </a:spcAft>
        <a:buChar char="»"/>
        <a:defRPr sz="1600">
          <a:solidFill>
            <a:schemeClr val="tx1"/>
          </a:solidFill>
          <a:latin typeface="+mn-lt"/>
          <a:ea typeface="+mn-ea"/>
        </a:defRPr>
      </a:lvl5pPr>
      <a:lvl6pPr marL="2514600" indent="-228600" algn="l" rtl="0" eaLnBrk="1" fontAlgn="base" hangingPunct="1">
        <a:spcBef>
          <a:spcPct val="20000"/>
        </a:spcBef>
        <a:spcAft>
          <a:spcPct val="0"/>
        </a:spcAft>
        <a:buChar char="»"/>
        <a:defRPr sz="1600">
          <a:solidFill>
            <a:schemeClr val="tx1"/>
          </a:solidFill>
          <a:latin typeface="+mn-lt"/>
          <a:ea typeface="+mn-ea"/>
        </a:defRPr>
      </a:lvl6pPr>
      <a:lvl7pPr marL="2971800" indent="-228600" algn="l" rtl="0" eaLnBrk="1" fontAlgn="base" hangingPunct="1">
        <a:spcBef>
          <a:spcPct val="20000"/>
        </a:spcBef>
        <a:spcAft>
          <a:spcPct val="0"/>
        </a:spcAft>
        <a:buChar char="»"/>
        <a:defRPr sz="1600">
          <a:solidFill>
            <a:schemeClr val="tx1"/>
          </a:solidFill>
          <a:latin typeface="+mn-lt"/>
          <a:ea typeface="+mn-ea"/>
        </a:defRPr>
      </a:lvl7pPr>
      <a:lvl8pPr marL="3429000" indent="-228600" algn="l" rtl="0" eaLnBrk="1" fontAlgn="base" hangingPunct="1">
        <a:spcBef>
          <a:spcPct val="20000"/>
        </a:spcBef>
        <a:spcAft>
          <a:spcPct val="0"/>
        </a:spcAft>
        <a:buChar char="»"/>
        <a:defRPr sz="1600">
          <a:solidFill>
            <a:schemeClr val="tx1"/>
          </a:solidFill>
          <a:latin typeface="+mn-lt"/>
          <a:ea typeface="+mn-ea"/>
        </a:defRPr>
      </a:lvl8pPr>
      <a:lvl9pPr marL="3886200" indent="-228600" algn="l" rtl="0" eaLnBrk="1" fontAlgn="base" hangingPunct="1">
        <a:spcBef>
          <a:spcPct val="20000"/>
        </a:spcBef>
        <a:spcAft>
          <a:spcPct val="0"/>
        </a:spcAft>
        <a:buChar char="»"/>
        <a:defRPr sz="16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pPr algn="r" eaLnBrk="1" latinLnBrk="0" hangingPunct="1"/>
            <a:fld id="{54AB02A5-4FE5-49D9-9E24-09F23B90C450}" type="datetimeFigureOut">
              <a:rPr lang="en-US" smtClean="0"/>
              <a:t>11/20/2014</a:t>
            </a:fld>
            <a:endParaRPr lang="en-US" sz="1200">
              <a:solidFill>
                <a:schemeClr val="bg2">
                  <a:shade val="50000"/>
                </a:scheme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kumimoji="0" lang="en-US" sz="1200">
              <a:solidFill>
                <a:schemeClr val="bg2">
                  <a:shade val="50000"/>
                </a:schemeClr>
              </a:solidFill>
              <a:effectLst/>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pPr algn="ctr" eaLnBrk="1" latinLnBrk="0" hangingPunct="1"/>
            <a:fld id="{6294C92D-0306-4E69-9CD3-20855E849650}" type="slidenum">
              <a:rPr kumimoji="0" lang="en-US" smtClean="0"/>
              <a:t>‹#›</a:t>
            </a:fld>
            <a:endParaRPr kumimoji="0" lang="en-US" sz="1200">
              <a:solidFill>
                <a:schemeClr val="bg2">
                  <a:shade val="50000"/>
                </a:schemeClr>
              </a:solidFill>
              <a:effectLst/>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_ENREF_36"/><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hyperlink" Target="#_ENREF_54"/><Relationship Id="rId4" Type="http://schemas.openxmlformats.org/officeDocument/2006/relationships/hyperlink" Target="#_ENREF_9"/></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3.xml"/><Relationship Id="rId1" Type="http://schemas.openxmlformats.org/officeDocument/2006/relationships/vmlDrawing" Target="../drawings/vmlDrawing1.vml"/><Relationship Id="rId4" Type="http://schemas.openxmlformats.org/officeDocument/2006/relationships/image" Target="../media/image10.wmf"/></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3.xml"/><Relationship Id="rId1" Type="http://schemas.openxmlformats.org/officeDocument/2006/relationships/vmlDrawing" Target="../drawings/vmlDrawing2.vml"/><Relationship Id="rId4" Type="http://schemas.openxmlformats.org/officeDocument/2006/relationships/image" Target="../media/image11.emf"/></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3.xml"/><Relationship Id="rId1" Type="http://schemas.openxmlformats.org/officeDocument/2006/relationships/vmlDrawing" Target="../drawings/vmlDrawing3.vml"/><Relationship Id="rId5" Type="http://schemas.openxmlformats.org/officeDocument/2006/relationships/image" Target="../media/image12.wmf"/><Relationship Id="rId4" Type="http://schemas.openxmlformats.org/officeDocument/2006/relationships/oleObject" Target="../embeddings/oleObject3.bin"/></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3.xml"/><Relationship Id="rId1" Type="http://schemas.openxmlformats.org/officeDocument/2006/relationships/vmlDrawing" Target="../drawings/vmlDrawing4.vml"/><Relationship Id="rId5" Type="http://schemas.openxmlformats.org/officeDocument/2006/relationships/image" Target="../media/image13.wmf"/><Relationship Id="rId4" Type="http://schemas.openxmlformats.org/officeDocument/2006/relationships/oleObject" Target="../embeddings/oleObject4.bin"/></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3.xml"/><Relationship Id="rId1" Type="http://schemas.openxmlformats.org/officeDocument/2006/relationships/vmlDrawing" Target="../drawings/vmlDrawing5.vml"/><Relationship Id="rId5" Type="http://schemas.openxmlformats.org/officeDocument/2006/relationships/image" Target="../media/image14.wmf"/><Relationship Id="rId4" Type="http://schemas.openxmlformats.org/officeDocument/2006/relationships/oleObject" Target="../embeddings/oleObject5.bin"/></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5.jpe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7.png"/><Relationship Id="rId4" Type="http://schemas.openxmlformats.org/officeDocument/2006/relationships/image" Target="../media/image6.emf"/></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764704"/>
            <a:ext cx="7772400" cy="2187674"/>
          </a:xfrm>
        </p:spPr>
        <p:txBody>
          <a:bodyPr/>
          <a:lstStyle/>
          <a:p>
            <a:r>
              <a:rPr lang="en-AU" dirty="0"/>
              <a:t>Characterisation of scale products formed on the heat-exchanger surfaces in the Bayer process</a:t>
            </a:r>
          </a:p>
        </p:txBody>
      </p:sp>
      <p:sp>
        <p:nvSpPr>
          <p:cNvPr id="3" name="Subtitle 2"/>
          <p:cNvSpPr>
            <a:spLocks noGrp="1"/>
          </p:cNvSpPr>
          <p:nvPr>
            <p:ph type="subTitle" idx="1"/>
          </p:nvPr>
        </p:nvSpPr>
        <p:spPr>
          <a:xfrm>
            <a:off x="1331640" y="3429000"/>
            <a:ext cx="6400800" cy="1217612"/>
          </a:xfrm>
        </p:spPr>
        <p:txBody>
          <a:bodyPr/>
          <a:lstStyle/>
          <a:p>
            <a:pPr algn="l"/>
            <a:r>
              <a:rPr lang="en-US" sz="2200" dirty="0" smtClean="0"/>
              <a:t>November 20</a:t>
            </a:r>
            <a:r>
              <a:rPr lang="en-US" sz="2200" baseline="30000" dirty="0" smtClean="0"/>
              <a:t>th</a:t>
            </a:r>
            <a:r>
              <a:rPr lang="en-US" sz="2200" dirty="0"/>
              <a:t>, 2014</a:t>
            </a:r>
          </a:p>
          <a:p>
            <a:pPr algn="l"/>
            <a:r>
              <a:rPr lang="en-AU" sz="2400" dirty="0"/>
              <a:t>Lina </a:t>
            </a:r>
            <a:r>
              <a:rPr lang="en-AU" sz="2400" dirty="0" smtClean="0"/>
              <a:t>Shi</a:t>
            </a:r>
          </a:p>
          <a:p>
            <a:pPr algn="l"/>
            <a:r>
              <a:rPr lang="en-AU" sz="2400" dirty="0" smtClean="0"/>
              <a:t> </a:t>
            </a:r>
          </a:p>
          <a:p>
            <a:pPr algn="l"/>
            <a:r>
              <a:rPr lang="en-US" altLang="zh-CN" sz="2400" dirty="0"/>
              <a:t>Dr</a:t>
            </a:r>
            <a:r>
              <a:rPr lang="en-US" altLang="zh-CN" sz="2400" dirty="0" smtClean="0"/>
              <a:t>. </a:t>
            </a:r>
            <a:r>
              <a:rPr lang="en-AU" sz="2400" dirty="0" smtClean="0"/>
              <a:t>Nobuyuki Kawashima</a:t>
            </a:r>
          </a:p>
          <a:p>
            <a:pPr algn="l"/>
            <a:r>
              <a:rPr lang="en-US" altLang="zh-CN" sz="2400" dirty="0" smtClean="0"/>
              <a:t>Dr. </a:t>
            </a:r>
            <a:r>
              <a:rPr lang="en-AU" sz="2400" dirty="0" err="1" smtClean="0"/>
              <a:t>Ning</a:t>
            </a:r>
            <a:r>
              <a:rPr lang="en-AU" sz="2400" dirty="0" smtClean="0"/>
              <a:t> Xu</a:t>
            </a:r>
          </a:p>
          <a:p>
            <a:pPr algn="l"/>
            <a:r>
              <a:rPr lang="en-AU" sz="2400" dirty="0" err="1" smtClean="0"/>
              <a:t>Dr.</a:t>
            </a:r>
            <a:r>
              <a:rPr lang="en-AU" sz="2400" dirty="0" smtClean="0"/>
              <a:t> Jun Li </a:t>
            </a:r>
          </a:p>
          <a:p>
            <a:pPr algn="l"/>
            <a:r>
              <a:rPr lang="en-AU" sz="2400" dirty="0" err="1" smtClean="0"/>
              <a:t>Prof.</a:t>
            </a:r>
            <a:r>
              <a:rPr lang="en-AU" sz="2400" dirty="0" smtClean="0"/>
              <a:t> Andrea </a:t>
            </a:r>
            <a:r>
              <a:rPr lang="en-AU" sz="2400" dirty="0"/>
              <a:t>Gerson</a:t>
            </a:r>
            <a:endParaRPr lang="en-US" sz="2200" dirty="0" smtClean="0"/>
          </a:p>
        </p:txBody>
      </p:sp>
    </p:spTree>
    <p:extLst>
      <p:ext uri="{BB962C8B-B14F-4D97-AF65-F5344CB8AC3E}">
        <p14:creationId xmlns:p14="http://schemas.microsoft.com/office/powerpoint/2010/main" val="2188815589"/>
      </p:ext>
    </p:extLst>
  </p:cSld>
  <p:clrMapOvr>
    <a:masterClrMapping/>
  </p:clrMapOvr>
  <mc:AlternateContent xmlns:mc="http://schemas.openxmlformats.org/markup-compatibility/2006" xmlns:p14="http://schemas.microsoft.com/office/powerpoint/2010/main">
    <mc:Choice Requires="p14">
      <p:transition spd="slow" p14:dur="2000" advTm="1188"/>
    </mc:Choice>
    <mc:Fallback xmlns="">
      <p:transition spd="slow" advTm="1188"/>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 name="Table 18"/>
          <p:cNvGraphicFramePr>
            <a:graphicFrameLocks noGrp="1"/>
          </p:cNvGraphicFramePr>
          <p:nvPr>
            <p:extLst>
              <p:ext uri="{D42A27DB-BD31-4B8C-83A1-F6EECF244321}">
                <p14:modId xmlns:p14="http://schemas.microsoft.com/office/powerpoint/2010/main" val="1862236040"/>
              </p:ext>
            </p:extLst>
          </p:nvPr>
        </p:nvGraphicFramePr>
        <p:xfrm>
          <a:off x="214314" y="1661184"/>
          <a:ext cx="8801100" cy="4380631"/>
        </p:xfrm>
        <a:graphic>
          <a:graphicData uri="http://schemas.openxmlformats.org/drawingml/2006/table">
            <a:tbl>
              <a:tblPr firstRow="1" firstCol="1" bandRow="1"/>
              <a:tblGrid>
                <a:gridCol w="1693635"/>
                <a:gridCol w="3068803"/>
                <a:gridCol w="4038662"/>
              </a:tblGrid>
              <a:tr h="422932">
                <a:tc>
                  <a:txBody>
                    <a:bodyPr/>
                    <a:lstStyle/>
                    <a:p>
                      <a:pPr>
                        <a:lnSpc>
                          <a:spcPct val="115000"/>
                        </a:lnSpc>
                        <a:spcBef>
                          <a:spcPts val="200"/>
                        </a:spcBef>
                        <a:spcAft>
                          <a:spcPts val="200"/>
                        </a:spcAft>
                      </a:pPr>
                      <a:r>
                        <a:rPr lang="en-AU" sz="1600" b="1" dirty="0">
                          <a:effectLst/>
                          <a:latin typeface="+mn-lt"/>
                          <a:ea typeface="MS Mincho"/>
                          <a:cs typeface="Times New Roman"/>
                        </a:rPr>
                        <a:t>Name</a:t>
                      </a:r>
                      <a:endParaRPr lang="en-AU" sz="1600" dirty="0">
                        <a:effectLst/>
                        <a:latin typeface="+mn-lt"/>
                        <a:ea typeface="MS Mincho"/>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Bef>
                          <a:spcPts val="200"/>
                        </a:spcBef>
                        <a:spcAft>
                          <a:spcPts val="200"/>
                        </a:spcAft>
                      </a:pPr>
                      <a:r>
                        <a:rPr lang="en-AU" sz="1600" b="1" kern="1200" dirty="0" err="1">
                          <a:solidFill>
                            <a:schemeClr val="tx1"/>
                          </a:solidFill>
                          <a:effectLst/>
                          <a:latin typeface="+mn-lt"/>
                          <a:ea typeface="MS Mincho"/>
                          <a:cs typeface="Times New Roman"/>
                        </a:rPr>
                        <a:t>St</a:t>
                      </a:r>
                      <a:r>
                        <a:rPr lang="en-AU" sz="1600" b="1" dirty="0" err="1">
                          <a:effectLst/>
                          <a:latin typeface="+mn-lt"/>
                          <a:ea typeface="MS Mincho"/>
                          <a:cs typeface="Times New Roman"/>
                        </a:rPr>
                        <a:t>oichiometries</a:t>
                      </a:r>
                      <a:r>
                        <a:rPr lang="en-AU" sz="1600" dirty="0">
                          <a:effectLst/>
                          <a:latin typeface="+mn-lt"/>
                          <a:ea typeface="MS Mincho"/>
                          <a:cs typeface="Times New Roman"/>
                        </a:rPr>
                        <a:t> </a:t>
                      </a: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Bef>
                          <a:spcPts val="200"/>
                        </a:spcBef>
                        <a:spcAft>
                          <a:spcPts val="200"/>
                        </a:spcAft>
                      </a:pPr>
                      <a:r>
                        <a:rPr lang="en-AU" sz="1600" b="1" dirty="0">
                          <a:effectLst/>
                          <a:latin typeface="+mn-lt"/>
                          <a:ea typeface="MS Mincho"/>
                          <a:cs typeface="Times New Roman"/>
                        </a:rPr>
                        <a:t>Source</a:t>
                      </a:r>
                      <a:endParaRPr lang="en-AU" sz="1600" dirty="0">
                        <a:effectLst/>
                        <a:latin typeface="+mn-lt"/>
                        <a:ea typeface="MS Mincho"/>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2932">
                <a:tc>
                  <a:txBody>
                    <a:bodyPr/>
                    <a:lstStyle/>
                    <a:p>
                      <a:pPr>
                        <a:lnSpc>
                          <a:spcPct val="115000"/>
                        </a:lnSpc>
                        <a:spcBef>
                          <a:spcPts val="200"/>
                        </a:spcBef>
                        <a:spcAft>
                          <a:spcPts val="200"/>
                        </a:spcAft>
                      </a:pPr>
                      <a:r>
                        <a:rPr lang="en-AU" sz="1600" dirty="0" err="1">
                          <a:effectLst/>
                          <a:latin typeface="+mn-lt"/>
                          <a:ea typeface="MS Mincho"/>
                          <a:cs typeface="Times New Roman"/>
                        </a:rPr>
                        <a:t>Diaspore</a:t>
                      </a:r>
                      <a:endParaRPr lang="en-AU" sz="1600" dirty="0">
                        <a:effectLst/>
                        <a:latin typeface="+mn-lt"/>
                        <a:ea typeface="MS Mincho"/>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nSpc>
                          <a:spcPct val="115000"/>
                        </a:lnSpc>
                        <a:spcBef>
                          <a:spcPts val="200"/>
                        </a:spcBef>
                        <a:spcAft>
                          <a:spcPts val="200"/>
                        </a:spcAft>
                      </a:pPr>
                      <a:r>
                        <a:rPr lang="en-AU" sz="1600" dirty="0" err="1">
                          <a:effectLst/>
                          <a:latin typeface="+mn-lt"/>
                          <a:ea typeface="SimSun"/>
                          <a:cs typeface="Times New Roman"/>
                        </a:rPr>
                        <a:t>AlOOH</a:t>
                      </a:r>
                      <a:endParaRPr lang="en-AU" sz="1600" dirty="0">
                        <a:effectLst/>
                        <a:latin typeface="+mn-lt"/>
                        <a:ea typeface="MS Mincho"/>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nSpc>
                          <a:spcPct val="115000"/>
                        </a:lnSpc>
                        <a:spcBef>
                          <a:spcPts val="200"/>
                        </a:spcBef>
                        <a:spcAft>
                          <a:spcPts val="200"/>
                        </a:spcAft>
                      </a:pPr>
                      <a:r>
                        <a:rPr lang="en-AU" sz="1600">
                          <a:effectLst/>
                          <a:latin typeface="+mn-lt"/>
                          <a:ea typeface="MS Mincho"/>
                          <a:cs typeface="Times New Roman"/>
                        </a:rPr>
                        <a:t>Purchased from e-bay and tested by XRD</a:t>
                      </a: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tcPr>
                </a:tc>
              </a:tr>
              <a:tr h="422932">
                <a:tc>
                  <a:txBody>
                    <a:bodyPr/>
                    <a:lstStyle/>
                    <a:p>
                      <a:pPr>
                        <a:lnSpc>
                          <a:spcPct val="115000"/>
                        </a:lnSpc>
                        <a:spcBef>
                          <a:spcPts val="200"/>
                        </a:spcBef>
                        <a:spcAft>
                          <a:spcPts val="200"/>
                        </a:spcAft>
                      </a:pPr>
                      <a:r>
                        <a:rPr lang="en-AU" sz="1600">
                          <a:effectLst/>
                          <a:latin typeface="+mn-lt"/>
                          <a:ea typeface="MS Mincho"/>
                          <a:cs typeface="Times New Roman"/>
                        </a:rPr>
                        <a:t>Gibbsite</a:t>
                      </a:r>
                    </a:p>
                  </a:txBody>
                  <a:tcPr marL="68580" marR="68580" marT="0" marB="0" anchor="ctr">
                    <a:lnL>
                      <a:noFill/>
                    </a:lnL>
                    <a:lnR>
                      <a:noFill/>
                    </a:lnR>
                    <a:lnT>
                      <a:noFill/>
                    </a:lnT>
                    <a:lnB>
                      <a:noFill/>
                    </a:lnB>
                  </a:tcPr>
                </a:tc>
                <a:tc>
                  <a:txBody>
                    <a:bodyPr/>
                    <a:lstStyle/>
                    <a:p>
                      <a:pPr>
                        <a:lnSpc>
                          <a:spcPct val="115000"/>
                        </a:lnSpc>
                        <a:spcBef>
                          <a:spcPts val="200"/>
                        </a:spcBef>
                        <a:spcAft>
                          <a:spcPts val="200"/>
                        </a:spcAft>
                      </a:pPr>
                      <a:r>
                        <a:rPr lang="en-AU" sz="1600" dirty="0">
                          <a:effectLst/>
                          <a:latin typeface="+mn-lt"/>
                          <a:ea typeface="MS Mincho"/>
                          <a:cs typeface="Times New Roman"/>
                        </a:rPr>
                        <a:t>Al(OH)</a:t>
                      </a:r>
                      <a:r>
                        <a:rPr lang="en-AU" sz="1600" baseline="-25000" dirty="0">
                          <a:effectLst/>
                          <a:latin typeface="+mn-lt"/>
                          <a:ea typeface="MS Mincho"/>
                          <a:cs typeface="Times New Roman"/>
                        </a:rPr>
                        <a:t>3</a:t>
                      </a:r>
                      <a:endParaRPr lang="en-AU" sz="1600" dirty="0">
                        <a:effectLst/>
                        <a:latin typeface="+mn-lt"/>
                        <a:ea typeface="MS Mincho"/>
                        <a:cs typeface="Times New Roman"/>
                      </a:endParaRPr>
                    </a:p>
                  </a:txBody>
                  <a:tcPr marL="68580" marR="68580" marT="0" marB="0" anchor="ctr">
                    <a:lnL>
                      <a:noFill/>
                    </a:lnL>
                    <a:lnR>
                      <a:noFill/>
                    </a:lnR>
                    <a:lnT>
                      <a:noFill/>
                    </a:lnT>
                    <a:lnB>
                      <a:noFill/>
                    </a:lnB>
                  </a:tcPr>
                </a:tc>
                <a:tc>
                  <a:txBody>
                    <a:bodyPr/>
                    <a:lstStyle/>
                    <a:p>
                      <a:pPr>
                        <a:lnSpc>
                          <a:spcPct val="115000"/>
                        </a:lnSpc>
                        <a:spcBef>
                          <a:spcPts val="200"/>
                        </a:spcBef>
                        <a:spcAft>
                          <a:spcPts val="200"/>
                        </a:spcAft>
                      </a:pPr>
                      <a:r>
                        <a:rPr lang="en-AU" sz="1600" dirty="0">
                          <a:effectLst/>
                          <a:latin typeface="+mn-lt"/>
                          <a:ea typeface="MS Mincho"/>
                          <a:cs typeface="Times New Roman"/>
                        </a:rPr>
                        <a:t>KB-30, Alcoa World Alumina- </a:t>
                      </a:r>
                      <a:r>
                        <a:rPr lang="en-AU" sz="1600" dirty="0" smtClean="0">
                          <a:effectLst/>
                          <a:latin typeface="+mn-lt"/>
                          <a:ea typeface="MS Mincho"/>
                          <a:cs typeface="Times New Roman"/>
                        </a:rPr>
                        <a:t>Australia </a:t>
                      </a:r>
                      <a:endParaRPr lang="en-AU" sz="1600" dirty="0">
                        <a:effectLst/>
                        <a:latin typeface="+mn-lt"/>
                        <a:ea typeface="MS Mincho"/>
                        <a:cs typeface="Times New Roman"/>
                      </a:endParaRPr>
                    </a:p>
                  </a:txBody>
                  <a:tcPr marL="68580" marR="68580" marT="0" marB="0" anchor="ctr">
                    <a:lnL>
                      <a:noFill/>
                    </a:lnL>
                    <a:lnR>
                      <a:noFill/>
                    </a:lnR>
                    <a:lnT>
                      <a:noFill/>
                    </a:lnT>
                    <a:lnB>
                      <a:noFill/>
                    </a:lnB>
                  </a:tcPr>
                </a:tc>
              </a:tr>
              <a:tr h="422932">
                <a:tc>
                  <a:txBody>
                    <a:bodyPr/>
                    <a:lstStyle/>
                    <a:p>
                      <a:pPr>
                        <a:lnSpc>
                          <a:spcPct val="115000"/>
                        </a:lnSpc>
                        <a:spcBef>
                          <a:spcPts val="200"/>
                        </a:spcBef>
                        <a:spcAft>
                          <a:spcPts val="200"/>
                        </a:spcAft>
                      </a:pPr>
                      <a:r>
                        <a:rPr lang="en-AU" sz="1600">
                          <a:effectLst/>
                          <a:latin typeface="+mn-lt"/>
                          <a:ea typeface="MS Mincho"/>
                          <a:cs typeface="Times New Roman"/>
                        </a:rPr>
                        <a:t>Corundum</a:t>
                      </a:r>
                    </a:p>
                  </a:txBody>
                  <a:tcPr marL="68580" marR="68580" marT="0" marB="0" anchor="ctr">
                    <a:lnL>
                      <a:noFill/>
                    </a:lnL>
                    <a:lnR>
                      <a:noFill/>
                    </a:lnR>
                    <a:lnT>
                      <a:noFill/>
                    </a:lnT>
                    <a:lnB>
                      <a:noFill/>
                    </a:lnB>
                  </a:tcPr>
                </a:tc>
                <a:tc>
                  <a:txBody>
                    <a:bodyPr/>
                    <a:lstStyle/>
                    <a:p>
                      <a:pPr>
                        <a:lnSpc>
                          <a:spcPct val="115000"/>
                        </a:lnSpc>
                        <a:spcBef>
                          <a:spcPts val="200"/>
                        </a:spcBef>
                        <a:spcAft>
                          <a:spcPts val="200"/>
                        </a:spcAft>
                      </a:pPr>
                      <a:r>
                        <a:rPr lang="en-AU" sz="1600" dirty="0">
                          <a:effectLst/>
                          <a:latin typeface="+mn-lt"/>
                          <a:ea typeface="SimSun"/>
                          <a:cs typeface="Times New Roman"/>
                        </a:rPr>
                        <a:t>Al</a:t>
                      </a:r>
                      <a:r>
                        <a:rPr lang="en-AU" sz="1600" baseline="-25000" dirty="0">
                          <a:effectLst/>
                          <a:latin typeface="+mn-lt"/>
                          <a:ea typeface="SimSun"/>
                          <a:cs typeface="Times New Roman"/>
                        </a:rPr>
                        <a:t>2</a:t>
                      </a:r>
                      <a:r>
                        <a:rPr lang="en-AU" sz="1600" dirty="0">
                          <a:effectLst/>
                          <a:latin typeface="+mn-lt"/>
                          <a:ea typeface="SimSun"/>
                          <a:cs typeface="Times New Roman"/>
                        </a:rPr>
                        <a:t>O</a:t>
                      </a:r>
                      <a:r>
                        <a:rPr lang="en-AU" sz="1600" baseline="-25000" dirty="0">
                          <a:effectLst/>
                          <a:latin typeface="+mn-lt"/>
                          <a:ea typeface="SimSun"/>
                          <a:cs typeface="Times New Roman"/>
                        </a:rPr>
                        <a:t>3</a:t>
                      </a:r>
                      <a:endParaRPr lang="en-AU" sz="1600" dirty="0">
                        <a:effectLst/>
                        <a:latin typeface="+mn-lt"/>
                        <a:ea typeface="MS Mincho"/>
                        <a:cs typeface="Times New Roman"/>
                      </a:endParaRPr>
                    </a:p>
                  </a:txBody>
                  <a:tcPr marL="68580" marR="68580" marT="0" marB="0" anchor="ctr">
                    <a:lnL>
                      <a:noFill/>
                    </a:lnL>
                    <a:lnR>
                      <a:noFill/>
                    </a:lnR>
                    <a:lnT>
                      <a:noFill/>
                    </a:lnT>
                    <a:lnB>
                      <a:noFill/>
                    </a:lnB>
                  </a:tcPr>
                </a:tc>
                <a:tc>
                  <a:txBody>
                    <a:bodyPr/>
                    <a:lstStyle/>
                    <a:p>
                      <a:pPr>
                        <a:lnSpc>
                          <a:spcPct val="115000"/>
                        </a:lnSpc>
                        <a:spcBef>
                          <a:spcPts val="200"/>
                        </a:spcBef>
                        <a:spcAft>
                          <a:spcPts val="200"/>
                        </a:spcAft>
                      </a:pPr>
                      <a:r>
                        <a:rPr lang="en-AU" sz="1600" dirty="0">
                          <a:effectLst/>
                          <a:latin typeface="+mn-lt"/>
                          <a:ea typeface="MS Mincho"/>
                          <a:cs typeface="Times New Roman"/>
                        </a:rPr>
                        <a:t>Sigma-Aldrich, -100 mesh, 99 % pure</a:t>
                      </a:r>
                    </a:p>
                  </a:txBody>
                  <a:tcPr marL="68580" marR="68580" marT="0" marB="0" anchor="ctr">
                    <a:lnL>
                      <a:noFill/>
                    </a:lnL>
                    <a:lnR>
                      <a:noFill/>
                    </a:lnR>
                    <a:lnT>
                      <a:noFill/>
                    </a:lnT>
                    <a:lnB>
                      <a:noFill/>
                    </a:lnB>
                  </a:tcPr>
                </a:tc>
              </a:tr>
              <a:tr h="517714">
                <a:tc>
                  <a:txBody>
                    <a:bodyPr/>
                    <a:lstStyle/>
                    <a:p>
                      <a:pPr>
                        <a:lnSpc>
                          <a:spcPct val="115000"/>
                        </a:lnSpc>
                        <a:spcBef>
                          <a:spcPts val="200"/>
                        </a:spcBef>
                        <a:spcAft>
                          <a:spcPts val="200"/>
                        </a:spcAft>
                      </a:pPr>
                      <a:r>
                        <a:rPr lang="en-AU" sz="1600" dirty="0">
                          <a:effectLst/>
                          <a:latin typeface="+mn-lt"/>
                          <a:ea typeface="MS Mincho"/>
                          <a:cs typeface="Times New Roman"/>
                        </a:rPr>
                        <a:t>Sodium aluminate</a:t>
                      </a:r>
                    </a:p>
                  </a:txBody>
                  <a:tcPr marL="68580" marR="68580" marT="0" marB="0" anchor="ctr">
                    <a:lnL>
                      <a:noFill/>
                    </a:lnL>
                    <a:lnR>
                      <a:noFill/>
                    </a:lnR>
                    <a:lnT>
                      <a:noFill/>
                    </a:lnT>
                    <a:lnB>
                      <a:noFill/>
                    </a:lnB>
                  </a:tcPr>
                </a:tc>
                <a:tc>
                  <a:txBody>
                    <a:bodyPr/>
                    <a:lstStyle/>
                    <a:p>
                      <a:pPr>
                        <a:lnSpc>
                          <a:spcPct val="115000"/>
                        </a:lnSpc>
                        <a:spcBef>
                          <a:spcPts val="200"/>
                        </a:spcBef>
                        <a:spcAft>
                          <a:spcPts val="200"/>
                        </a:spcAft>
                      </a:pPr>
                      <a:r>
                        <a:rPr lang="en-AU" sz="1600" dirty="0">
                          <a:effectLst/>
                          <a:latin typeface="+mn-lt"/>
                          <a:ea typeface="MS Mincho"/>
                          <a:cs typeface="Times New Roman"/>
                        </a:rPr>
                        <a:t>NaAlO</a:t>
                      </a:r>
                      <a:r>
                        <a:rPr lang="en-AU" sz="1600" baseline="-25000" dirty="0">
                          <a:effectLst/>
                          <a:latin typeface="+mn-lt"/>
                          <a:ea typeface="MS Mincho"/>
                          <a:cs typeface="Times New Roman"/>
                        </a:rPr>
                        <a:t>2</a:t>
                      </a:r>
                      <a:endParaRPr lang="en-AU" sz="1600" dirty="0">
                        <a:effectLst/>
                        <a:latin typeface="+mn-lt"/>
                        <a:ea typeface="MS Mincho"/>
                        <a:cs typeface="Times New Roman"/>
                      </a:endParaRPr>
                    </a:p>
                  </a:txBody>
                  <a:tcPr marL="68580" marR="68580" marT="0" marB="0" anchor="ctr">
                    <a:lnL>
                      <a:noFill/>
                    </a:lnL>
                    <a:lnR>
                      <a:noFill/>
                    </a:lnR>
                    <a:lnT>
                      <a:noFill/>
                    </a:lnT>
                    <a:lnB>
                      <a:noFill/>
                    </a:lnB>
                  </a:tcPr>
                </a:tc>
                <a:tc>
                  <a:txBody>
                    <a:bodyPr/>
                    <a:lstStyle/>
                    <a:p>
                      <a:pPr>
                        <a:lnSpc>
                          <a:spcPct val="115000"/>
                        </a:lnSpc>
                        <a:spcBef>
                          <a:spcPts val="200"/>
                        </a:spcBef>
                        <a:spcAft>
                          <a:spcPts val="200"/>
                        </a:spcAft>
                      </a:pPr>
                      <a:r>
                        <a:rPr lang="en-AU" sz="1600" dirty="0">
                          <a:effectLst/>
                          <a:latin typeface="+mn-lt"/>
                          <a:ea typeface="MS Mincho"/>
                          <a:cs typeface="Times New Roman"/>
                        </a:rPr>
                        <a:t>Riedel-de </a:t>
                      </a:r>
                      <a:r>
                        <a:rPr lang="en-AU" sz="1600" dirty="0" err="1">
                          <a:effectLst/>
                          <a:latin typeface="+mn-lt"/>
                          <a:ea typeface="MS Mincho"/>
                          <a:cs typeface="Times New Roman"/>
                        </a:rPr>
                        <a:t>Häen</a:t>
                      </a:r>
                      <a:endParaRPr lang="en-AU" sz="1600" dirty="0">
                        <a:effectLst/>
                        <a:latin typeface="+mn-lt"/>
                        <a:ea typeface="MS Mincho"/>
                        <a:cs typeface="Times New Roman"/>
                      </a:endParaRPr>
                    </a:p>
                  </a:txBody>
                  <a:tcPr marL="68580" marR="68580" marT="0" marB="0" anchor="ctr">
                    <a:lnL>
                      <a:noFill/>
                    </a:lnL>
                    <a:lnR>
                      <a:noFill/>
                    </a:lnR>
                    <a:lnT>
                      <a:noFill/>
                    </a:lnT>
                    <a:lnB>
                      <a:noFill/>
                    </a:lnB>
                  </a:tcPr>
                </a:tc>
              </a:tr>
              <a:tr h="422932">
                <a:tc>
                  <a:txBody>
                    <a:bodyPr/>
                    <a:lstStyle/>
                    <a:p>
                      <a:pPr>
                        <a:lnSpc>
                          <a:spcPct val="115000"/>
                        </a:lnSpc>
                        <a:spcBef>
                          <a:spcPts val="200"/>
                        </a:spcBef>
                        <a:spcAft>
                          <a:spcPts val="200"/>
                        </a:spcAft>
                      </a:pPr>
                      <a:r>
                        <a:rPr lang="en-AU" sz="1600" kern="1200" dirty="0" err="1">
                          <a:solidFill>
                            <a:schemeClr val="tx1"/>
                          </a:solidFill>
                          <a:effectLst/>
                          <a:latin typeface="+mn-lt"/>
                          <a:ea typeface="MS Mincho"/>
                          <a:cs typeface="Times New Roman"/>
                        </a:rPr>
                        <a:t>Nordstrandite</a:t>
                      </a:r>
                      <a:endParaRPr lang="en-AU" sz="1600" kern="1200" dirty="0">
                        <a:solidFill>
                          <a:schemeClr val="tx1"/>
                        </a:solidFill>
                        <a:effectLst/>
                        <a:latin typeface="+mn-lt"/>
                        <a:ea typeface="MS Mincho"/>
                        <a:cs typeface="Times New Roman"/>
                      </a:endParaRPr>
                    </a:p>
                  </a:txBody>
                  <a:tcPr marL="68580" marR="68580" marT="0" marB="0" anchor="ctr">
                    <a:lnL>
                      <a:noFill/>
                    </a:lnL>
                    <a:lnR>
                      <a:noFill/>
                    </a:lnR>
                    <a:lnT>
                      <a:noFill/>
                    </a:lnT>
                    <a:lnB>
                      <a:noFill/>
                    </a:lnB>
                  </a:tcPr>
                </a:tc>
                <a:tc>
                  <a:txBody>
                    <a:bodyPr/>
                    <a:lstStyle/>
                    <a:p>
                      <a:pPr>
                        <a:lnSpc>
                          <a:spcPct val="115000"/>
                        </a:lnSpc>
                        <a:spcBef>
                          <a:spcPts val="200"/>
                        </a:spcBef>
                        <a:spcAft>
                          <a:spcPts val="200"/>
                        </a:spcAft>
                      </a:pPr>
                      <a:r>
                        <a:rPr lang="en-AU" sz="1600">
                          <a:effectLst/>
                          <a:latin typeface="+mn-lt"/>
                          <a:ea typeface="SimSun"/>
                          <a:cs typeface="Times New Roman"/>
                        </a:rPr>
                        <a:t>Al(OH)</a:t>
                      </a:r>
                      <a:r>
                        <a:rPr lang="en-AU" sz="1600" baseline="-25000">
                          <a:effectLst/>
                          <a:latin typeface="+mn-lt"/>
                          <a:ea typeface="SimSun"/>
                          <a:cs typeface="Times New Roman"/>
                        </a:rPr>
                        <a:t>3</a:t>
                      </a:r>
                      <a:endParaRPr lang="en-AU" sz="1600">
                        <a:effectLst/>
                        <a:latin typeface="+mn-lt"/>
                        <a:ea typeface="MS Mincho"/>
                        <a:cs typeface="Times New Roman"/>
                      </a:endParaRPr>
                    </a:p>
                  </a:txBody>
                  <a:tcPr marL="68580" marR="68580" marT="0" marB="0" anchor="ctr">
                    <a:lnL>
                      <a:noFill/>
                    </a:lnL>
                    <a:lnR>
                      <a:noFill/>
                    </a:lnR>
                    <a:lnT>
                      <a:noFill/>
                    </a:lnT>
                    <a:lnB>
                      <a:noFill/>
                    </a:lnB>
                  </a:tcPr>
                </a:tc>
                <a:tc>
                  <a:txBody>
                    <a:bodyPr/>
                    <a:lstStyle/>
                    <a:p>
                      <a:pPr>
                        <a:lnSpc>
                          <a:spcPct val="115000"/>
                        </a:lnSpc>
                        <a:spcBef>
                          <a:spcPts val="200"/>
                        </a:spcBef>
                        <a:spcAft>
                          <a:spcPts val="200"/>
                        </a:spcAft>
                      </a:pPr>
                      <a:r>
                        <a:rPr lang="en-AU" sz="1600" kern="1200" dirty="0">
                          <a:solidFill>
                            <a:schemeClr val="tx1"/>
                          </a:solidFill>
                          <a:effectLst/>
                          <a:latin typeface="+mn-lt"/>
                          <a:ea typeface="MS Mincho"/>
                          <a:cs typeface="Times New Roman"/>
                        </a:rPr>
                        <a:t>Synthesised, (</a:t>
                      </a:r>
                      <a:r>
                        <a:rPr lang="en-AU" sz="1600" kern="1200" dirty="0" err="1" smtClean="0">
                          <a:solidFill>
                            <a:schemeClr val="tx1"/>
                          </a:solidFill>
                          <a:effectLst/>
                          <a:latin typeface="+mn-lt"/>
                          <a:ea typeface="MS Mincho"/>
                          <a:cs typeface="Times New Roman"/>
                          <a:hlinkClick r:id="rId3" action="ppaction://hlinkfile" tooltip="Peskleway, 2005 #321"/>
                        </a:rPr>
                        <a:t>Peskleway</a:t>
                      </a:r>
                      <a:r>
                        <a:rPr lang="en-AU" sz="1600" kern="1200" dirty="0" smtClean="0">
                          <a:solidFill>
                            <a:schemeClr val="tx1"/>
                          </a:solidFill>
                          <a:effectLst/>
                          <a:latin typeface="+mn-lt"/>
                          <a:ea typeface="MS Mincho"/>
                          <a:cs typeface="Times New Roman"/>
                          <a:hlinkClick r:id="rId3" action="ppaction://hlinkfile" tooltip="Peskleway, 2005 #321"/>
                        </a:rPr>
                        <a:t> et </a:t>
                      </a:r>
                      <a:r>
                        <a:rPr lang="en-AU" sz="1600" kern="1200" dirty="0">
                          <a:solidFill>
                            <a:schemeClr val="tx1"/>
                          </a:solidFill>
                          <a:effectLst/>
                          <a:latin typeface="+mn-lt"/>
                          <a:ea typeface="MS Mincho"/>
                          <a:cs typeface="Times New Roman"/>
                          <a:hlinkClick r:id="rId3" action="ppaction://hlinkfile" tooltip="Peskleway, 2005 #321"/>
                        </a:rPr>
                        <a:t>al. 2005</a:t>
                      </a:r>
                      <a:r>
                        <a:rPr lang="en-AU" sz="1600" kern="1200" dirty="0">
                          <a:solidFill>
                            <a:schemeClr val="tx1"/>
                          </a:solidFill>
                          <a:effectLst/>
                          <a:latin typeface="+mn-lt"/>
                          <a:ea typeface="MS Mincho"/>
                          <a:cs typeface="Times New Roman"/>
                        </a:rPr>
                        <a:t>) </a:t>
                      </a:r>
                    </a:p>
                  </a:txBody>
                  <a:tcPr marL="68580" marR="68580" marT="0" marB="0" anchor="ctr">
                    <a:lnL>
                      <a:noFill/>
                    </a:lnL>
                    <a:lnR>
                      <a:noFill/>
                    </a:lnR>
                    <a:lnT>
                      <a:noFill/>
                    </a:lnT>
                    <a:lnB>
                      <a:noFill/>
                    </a:lnB>
                  </a:tcPr>
                </a:tc>
              </a:tr>
              <a:tr h="436343">
                <a:tc>
                  <a:txBody>
                    <a:bodyPr/>
                    <a:lstStyle/>
                    <a:p>
                      <a:pPr>
                        <a:lnSpc>
                          <a:spcPct val="115000"/>
                        </a:lnSpc>
                        <a:spcBef>
                          <a:spcPts val="200"/>
                        </a:spcBef>
                        <a:spcAft>
                          <a:spcPts val="200"/>
                        </a:spcAft>
                      </a:pPr>
                      <a:r>
                        <a:rPr lang="en-AU" sz="1600" dirty="0">
                          <a:effectLst/>
                          <a:latin typeface="+mn-lt"/>
                          <a:ea typeface="MS Mincho"/>
                          <a:cs typeface="Times New Roman"/>
                        </a:rPr>
                        <a:t>Kaolinite</a:t>
                      </a:r>
                    </a:p>
                  </a:txBody>
                  <a:tcPr marL="68580" marR="68580" marT="0" marB="0" anchor="ctr">
                    <a:lnL>
                      <a:noFill/>
                    </a:lnL>
                    <a:lnR>
                      <a:noFill/>
                    </a:lnR>
                    <a:lnT>
                      <a:noFill/>
                    </a:lnT>
                    <a:lnB>
                      <a:noFill/>
                    </a:lnB>
                  </a:tcPr>
                </a:tc>
                <a:tc>
                  <a:txBody>
                    <a:bodyPr/>
                    <a:lstStyle/>
                    <a:p>
                      <a:pPr>
                        <a:lnSpc>
                          <a:spcPct val="115000"/>
                        </a:lnSpc>
                        <a:spcBef>
                          <a:spcPts val="200"/>
                        </a:spcBef>
                        <a:spcAft>
                          <a:spcPts val="200"/>
                        </a:spcAft>
                      </a:pPr>
                      <a:r>
                        <a:rPr lang="en-AU" sz="1600" dirty="0">
                          <a:effectLst/>
                          <a:latin typeface="+mn-lt"/>
                          <a:ea typeface="MS Mincho"/>
                          <a:cs typeface="Times New Roman"/>
                        </a:rPr>
                        <a:t>Al</a:t>
                      </a:r>
                      <a:r>
                        <a:rPr lang="en-AU" sz="1600" baseline="-25000" dirty="0">
                          <a:effectLst/>
                          <a:latin typeface="+mn-lt"/>
                          <a:ea typeface="MS Mincho"/>
                          <a:cs typeface="Times New Roman"/>
                        </a:rPr>
                        <a:t>2</a:t>
                      </a:r>
                      <a:r>
                        <a:rPr lang="en-AU" sz="1600" dirty="0">
                          <a:effectLst/>
                          <a:latin typeface="+mn-lt"/>
                          <a:ea typeface="MS Mincho"/>
                          <a:cs typeface="Times New Roman"/>
                        </a:rPr>
                        <a:t>Si</a:t>
                      </a:r>
                      <a:r>
                        <a:rPr lang="en-AU" sz="1600" baseline="-25000" dirty="0">
                          <a:effectLst/>
                          <a:latin typeface="+mn-lt"/>
                          <a:ea typeface="MS Mincho"/>
                          <a:cs typeface="Times New Roman"/>
                        </a:rPr>
                        <a:t>2</a:t>
                      </a:r>
                      <a:r>
                        <a:rPr lang="en-AU" sz="1600" dirty="0">
                          <a:effectLst/>
                          <a:latin typeface="+mn-lt"/>
                          <a:ea typeface="MS Mincho"/>
                          <a:cs typeface="Times New Roman"/>
                        </a:rPr>
                        <a:t>O</a:t>
                      </a:r>
                      <a:r>
                        <a:rPr lang="en-AU" sz="1600" baseline="-25000" dirty="0">
                          <a:effectLst/>
                          <a:latin typeface="+mn-lt"/>
                          <a:ea typeface="MS Mincho"/>
                          <a:cs typeface="Times New Roman"/>
                        </a:rPr>
                        <a:t>5</a:t>
                      </a:r>
                      <a:r>
                        <a:rPr lang="en-AU" sz="1600" dirty="0">
                          <a:effectLst/>
                          <a:latin typeface="+mn-lt"/>
                          <a:ea typeface="MS Mincho"/>
                          <a:cs typeface="Times New Roman"/>
                        </a:rPr>
                        <a:t>(OH)</a:t>
                      </a:r>
                      <a:r>
                        <a:rPr lang="en-AU" sz="1600" baseline="-25000" dirty="0">
                          <a:effectLst/>
                          <a:latin typeface="+mn-lt"/>
                          <a:ea typeface="MS Mincho"/>
                          <a:cs typeface="Times New Roman"/>
                        </a:rPr>
                        <a:t>4</a:t>
                      </a:r>
                      <a:endParaRPr lang="en-AU" sz="1600" dirty="0">
                        <a:effectLst/>
                        <a:latin typeface="+mn-lt"/>
                        <a:ea typeface="MS Mincho"/>
                        <a:cs typeface="Times New Roman"/>
                      </a:endParaRPr>
                    </a:p>
                  </a:txBody>
                  <a:tcPr marL="68580" marR="68580" marT="0" marB="0" anchor="ctr">
                    <a:lnL>
                      <a:noFill/>
                    </a:lnL>
                    <a:lnR>
                      <a:noFill/>
                    </a:lnR>
                    <a:lnT>
                      <a:noFill/>
                    </a:lnT>
                    <a:lnB>
                      <a:noFill/>
                    </a:lnB>
                  </a:tcPr>
                </a:tc>
                <a:tc>
                  <a:txBody>
                    <a:bodyPr/>
                    <a:lstStyle/>
                    <a:p>
                      <a:pPr>
                        <a:lnSpc>
                          <a:spcPct val="115000"/>
                        </a:lnSpc>
                        <a:spcBef>
                          <a:spcPts val="200"/>
                        </a:spcBef>
                        <a:spcAft>
                          <a:spcPts val="200"/>
                        </a:spcAft>
                      </a:pPr>
                      <a:r>
                        <a:rPr lang="en-AU" sz="1600" kern="1200" dirty="0" err="1">
                          <a:solidFill>
                            <a:schemeClr val="tx1"/>
                          </a:solidFill>
                          <a:effectLst/>
                          <a:latin typeface="+mn-lt"/>
                          <a:ea typeface="MS Mincho"/>
                          <a:cs typeface="Times New Roman"/>
                        </a:rPr>
                        <a:t>Unimin</a:t>
                      </a:r>
                      <a:r>
                        <a:rPr lang="en-AU" sz="1600" kern="1200" dirty="0">
                          <a:solidFill>
                            <a:schemeClr val="tx1"/>
                          </a:solidFill>
                          <a:effectLst/>
                          <a:latin typeface="+mn-lt"/>
                          <a:ea typeface="MS Mincho"/>
                          <a:cs typeface="Times New Roman"/>
                        </a:rPr>
                        <a:t> Limited Australia</a:t>
                      </a:r>
                    </a:p>
                  </a:txBody>
                  <a:tcPr marL="68580" marR="68580" marT="0" marB="0" anchor="ctr">
                    <a:lnL>
                      <a:noFill/>
                    </a:lnL>
                    <a:lnR>
                      <a:noFill/>
                    </a:lnR>
                    <a:lnT>
                      <a:noFill/>
                    </a:lnT>
                    <a:lnB>
                      <a:noFill/>
                    </a:lnB>
                  </a:tcPr>
                </a:tc>
              </a:tr>
              <a:tr h="422932">
                <a:tc>
                  <a:txBody>
                    <a:bodyPr/>
                    <a:lstStyle/>
                    <a:p>
                      <a:pPr>
                        <a:lnSpc>
                          <a:spcPct val="115000"/>
                        </a:lnSpc>
                        <a:spcBef>
                          <a:spcPts val="200"/>
                        </a:spcBef>
                        <a:spcAft>
                          <a:spcPts val="200"/>
                        </a:spcAft>
                      </a:pPr>
                      <a:r>
                        <a:rPr lang="en-AU" sz="1600" dirty="0" err="1">
                          <a:effectLst/>
                          <a:latin typeface="+mn-lt"/>
                          <a:ea typeface="MS Mincho"/>
                          <a:cs typeface="Times New Roman"/>
                        </a:rPr>
                        <a:t>Boehmite</a:t>
                      </a:r>
                      <a:endParaRPr lang="en-AU" sz="1600" dirty="0">
                        <a:effectLst/>
                        <a:latin typeface="+mn-lt"/>
                        <a:ea typeface="MS Mincho"/>
                        <a:cs typeface="Times New Roman"/>
                      </a:endParaRPr>
                    </a:p>
                  </a:txBody>
                  <a:tcPr marL="68580" marR="68580" marT="0" marB="0" anchor="ctr">
                    <a:lnL>
                      <a:noFill/>
                    </a:lnL>
                    <a:lnR>
                      <a:noFill/>
                    </a:lnR>
                    <a:lnT>
                      <a:noFill/>
                    </a:lnT>
                    <a:lnB>
                      <a:noFill/>
                    </a:lnB>
                  </a:tcPr>
                </a:tc>
                <a:tc>
                  <a:txBody>
                    <a:bodyPr/>
                    <a:lstStyle/>
                    <a:p>
                      <a:pPr>
                        <a:lnSpc>
                          <a:spcPct val="115000"/>
                        </a:lnSpc>
                        <a:spcBef>
                          <a:spcPts val="200"/>
                        </a:spcBef>
                        <a:spcAft>
                          <a:spcPts val="200"/>
                        </a:spcAft>
                      </a:pPr>
                      <a:r>
                        <a:rPr lang="en-AU" sz="1600" dirty="0" err="1">
                          <a:effectLst/>
                          <a:latin typeface="+mn-lt"/>
                          <a:ea typeface="SimSun"/>
                          <a:cs typeface="Times New Roman"/>
                        </a:rPr>
                        <a:t>AlO</a:t>
                      </a:r>
                      <a:r>
                        <a:rPr lang="en-AU" sz="1600" dirty="0">
                          <a:effectLst/>
                          <a:latin typeface="+mn-lt"/>
                          <a:ea typeface="SimSun"/>
                          <a:cs typeface="Times New Roman"/>
                        </a:rPr>
                        <a:t>(OH)</a:t>
                      </a:r>
                      <a:endParaRPr lang="en-AU" sz="1600" dirty="0">
                        <a:effectLst/>
                        <a:latin typeface="+mn-lt"/>
                        <a:ea typeface="MS Mincho"/>
                        <a:cs typeface="Times New Roman"/>
                      </a:endParaRPr>
                    </a:p>
                  </a:txBody>
                  <a:tcPr marL="68580" marR="68580" marT="0" marB="0" anchor="ctr">
                    <a:lnL>
                      <a:noFill/>
                    </a:lnL>
                    <a:lnR>
                      <a:noFill/>
                    </a:lnR>
                    <a:lnT>
                      <a:noFill/>
                    </a:lnT>
                    <a:lnB>
                      <a:noFill/>
                    </a:lnB>
                  </a:tcPr>
                </a:tc>
                <a:tc>
                  <a:txBody>
                    <a:bodyPr/>
                    <a:lstStyle/>
                    <a:p>
                      <a:pPr>
                        <a:lnSpc>
                          <a:spcPct val="115000"/>
                        </a:lnSpc>
                        <a:spcBef>
                          <a:spcPts val="200"/>
                        </a:spcBef>
                        <a:spcAft>
                          <a:spcPts val="200"/>
                        </a:spcAft>
                      </a:pPr>
                      <a:r>
                        <a:rPr lang="en-AU" sz="1600" kern="1200" dirty="0">
                          <a:solidFill>
                            <a:schemeClr val="tx1"/>
                          </a:solidFill>
                          <a:effectLst/>
                          <a:latin typeface="+mn-lt"/>
                          <a:ea typeface="MS Mincho"/>
                          <a:cs typeface="Times New Roman"/>
                        </a:rPr>
                        <a:t>Synthesised, (</a:t>
                      </a:r>
                      <a:r>
                        <a:rPr lang="en-AU" sz="1600" kern="1200" dirty="0" smtClean="0">
                          <a:solidFill>
                            <a:schemeClr val="tx1"/>
                          </a:solidFill>
                          <a:effectLst/>
                          <a:latin typeface="+mn-lt"/>
                          <a:ea typeface="MS Mincho"/>
                          <a:cs typeface="Times New Roman"/>
                          <a:hlinkClick r:id="rId4" action="ppaction://hlinkfile" tooltip="Dash, 2007 #322"/>
                        </a:rPr>
                        <a:t>Dash et </a:t>
                      </a:r>
                      <a:r>
                        <a:rPr lang="en-AU" sz="1600" kern="1200" dirty="0">
                          <a:solidFill>
                            <a:schemeClr val="tx1"/>
                          </a:solidFill>
                          <a:effectLst/>
                          <a:latin typeface="+mn-lt"/>
                          <a:ea typeface="MS Mincho"/>
                          <a:cs typeface="Times New Roman"/>
                          <a:hlinkClick r:id="rId4" action="ppaction://hlinkfile" tooltip="Dash, 2007 #322"/>
                        </a:rPr>
                        <a:t>al. 2007</a:t>
                      </a:r>
                      <a:r>
                        <a:rPr lang="en-AU" sz="1600" kern="1200" dirty="0">
                          <a:solidFill>
                            <a:schemeClr val="tx1"/>
                          </a:solidFill>
                          <a:effectLst/>
                          <a:latin typeface="+mn-lt"/>
                          <a:ea typeface="MS Mincho"/>
                          <a:cs typeface="Times New Roman"/>
                        </a:rPr>
                        <a:t>)</a:t>
                      </a:r>
                    </a:p>
                  </a:txBody>
                  <a:tcPr marL="68580" marR="68580" marT="0" marB="0" anchor="ctr">
                    <a:lnL>
                      <a:noFill/>
                    </a:lnL>
                    <a:lnR>
                      <a:noFill/>
                    </a:lnR>
                    <a:lnT>
                      <a:noFill/>
                    </a:lnT>
                    <a:lnB>
                      <a:noFill/>
                    </a:lnB>
                  </a:tcPr>
                </a:tc>
              </a:tr>
              <a:tr h="422932">
                <a:tc>
                  <a:txBody>
                    <a:bodyPr/>
                    <a:lstStyle/>
                    <a:p>
                      <a:pPr>
                        <a:lnSpc>
                          <a:spcPct val="115000"/>
                        </a:lnSpc>
                        <a:spcBef>
                          <a:spcPts val="200"/>
                        </a:spcBef>
                        <a:spcAft>
                          <a:spcPts val="200"/>
                        </a:spcAft>
                      </a:pPr>
                      <a:r>
                        <a:rPr lang="en-AU" sz="1600" dirty="0" err="1">
                          <a:effectLst/>
                          <a:latin typeface="+mn-lt"/>
                          <a:ea typeface="MS Mincho"/>
                          <a:cs typeface="Times New Roman"/>
                        </a:rPr>
                        <a:t>Sodalite</a:t>
                      </a:r>
                      <a:endParaRPr lang="en-AU" sz="1600" dirty="0">
                        <a:effectLst/>
                        <a:latin typeface="+mn-lt"/>
                        <a:ea typeface="MS Mincho"/>
                        <a:cs typeface="Times New Roman"/>
                      </a:endParaRPr>
                    </a:p>
                  </a:txBody>
                  <a:tcPr marL="68580" marR="68580" marT="0" marB="0" anchor="ctr">
                    <a:lnL>
                      <a:noFill/>
                    </a:lnL>
                    <a:lnR>
                      <a:noFill/>
                    </a:lnR>
                    <a:lnT>
                      <a:noFill/>
                    </a:lnT>
                    <a:lnB>
                      <a:noFill/>
                    </a:lnB>
                  </a:tcPr>
                </a:tc>
                <a:tc>
                  <a:txBody>
                    <a:bodyPr/>
                    <a:lstStyle/>
                    <a:p>
                      <a:pPr>
                        <a:lnSpc>
                          <a:spcPct val="115000"/>
                        </a:lnSpc>
                        <a:spcBef>
                          <a:spcPts val="200"/>
                        </a:spcBef>
                        <a:spcAft>
                          <a:spcPts val="200"/>
                        </a:spcAft>
                      </a:pPr>
                      <a:r>
                        <a:rPr lang="en-AU" sz="1600">
                          <a:effectLst/>
                          <a:latin typeface="+mn-lt"/>
                          <a:ea typeface="MS Mincho"/>
                          <a:cs typeface="Times New Roman"/>
                        </a:rPr>
                        <a:t>Na</a:t>
                      </a:r>
                      <a:r>
                        <a:rPr lang="en-AU" sz="1600" baseline="-25000">
                          <a:effectLst/>
                          <a:latin typeface="+mn-lt"/>
                          <a:ea typeface="SimSun"/>
                          <a:cs typeface="Times New Roman"/>
                        </a:rPr>
                        <a:t>8</a:t>
                      </a:r>
                      <a:r>
                        <a:rPr lang="en-AU" sz="1600">
                          <a:effectLst/>
                          <a:latin typeface="+mn-lt"/>
                          <a:ea typeface="MS Mincho"/>
                          <a:cs typeface="Times New Roman"/>
                        </a:rPr>
                        <a:t>Al</a:t>
                      </a:r>
                      <a:r>
                        <a:rPr lang="en-AU" sz="1600" baseline="-25000">
                          <a:effectLst/>
                          <a:latin typeface="+mn-lt"/>
                          <a:ea typeface="MS Mincho"/>
                          <a:cs typeface="Times New Roman"/>
                        </a:rPr>
                        <a:t>6</a:t>
                      </a:r>
                      <a:r>
                        <a:rPr lang="en-AU" sz="1600">
                          <a:effectLst/>
                          <a:latin typeface="+mn-lt"/>
                          <a:ea typeface="MS Mincho"/>
                          <a:cs typeface="Times New Roman"/>
                        </a:rPr>
                        <a:t>Si</a:t>
                      </a:r>
                      <a:r>
                        <a:rPr lang="en-AU" sz="1600" baseline="-25000">
                          <a:effectLst/>
                          <a:latin typeface="+mn-lt"/>
                          <a:ea typeface="MS Mincho"/>
                          <a:cs typeface="Times New Roman"/>
                        </a:rPr>
                        <a:t>6</a:t>
                      </a:r>
                      <a:r>
                        <a:rPr lang="en-AU" sz="1600">
                          <a:effectLst/>
                          <a:latin typeface="+mn-lt"/>
                          <a:ea typeface="MS Mincho"/>
                          <a:cs typeface="Times New Roman"/>
                        </a:rPr>
                        <a:t>O</a:t>
                      </a:r>
                      <a:r>
                        <a:rPr lang="en-AU" sz="1600" baseline="-25000">
                          <a:effectLst/>
                          <a:latin typeface="+mn-lt"/>
                          <a:ea typeface="MS Mincho"/>
                          <a:cs typeface="Times New Roman"/>
                        </a:rPr>
                        <a:t>24</a:t>
                      </a:r>
                      <a:r>
                        <a:rPr lang="en-AU" sz="1600">
                          <a:effectLst/>
                          <a:latin typeface="+mn-lt"/>
                          <a:ea typeface="MS Mincho"/>
                          <a:cs typeface="Times New Roman"/>
                        </a:rPr>
                        <a:t>(</a:t>
                      </a:r>
                      <a:r>
                        <a:rPr lang="en-AU" sz="1600">
                          <a:effectLst/>
                          <a:latin typeface="+mn-lt"/>
                          <a:ea typeface="SimSun"/>
                          <a:cs typeface="Times New Roman"/>
                        </a:rPr>
                        <a:t>OH</a:t>
                      </a:r>
                      <a:r>
                        <a:rPr lang="en-AU" sz="1600">
                          <a:effectLst/>
                          <a:latin typeface="+mn-lt"/>
                          <a:ea typeface="MS Mincho"/>
                          <a:cs typeface="Times New Roman"/>
                        </a:rPr>
                        <a:t>)</a:t>
                      </a:r>
                      <a:r>
                        <a:rPr lang="en-AU" sz="1600" baseline="-25000">
                          <a:effectLst/>
                          <a:latin typeface="+mn-lt"/>
                          <a:ea typeface="SimSun"/>
                          <a:cs typeface="Times New Roman"/>
                        </a:rPr>
                        <a:t>2</a:t>
                      </a:r>
                      <a:r>
                        <a:rPr lang="en-AU" sz="1600">
                          <a:effectLst/>
                          <a:latin typeface="+mn-lt"/>
                          <a:ea typeface="SimSun"/>
                          <a:cs typeface="Times New Roman"/>
                        </a:rPr>
                        <a:t> </a:t>
                      </a:r>
                      <a:endParaRPr lang="en-AU" sz="1600">
                        <a:effectLst/>
                        <a:latin typeface="+mn-lt"/>
                        <a:ea typeface="MS Mincho"/>
                        <a:cs typeface="Times New Roman"/>
                      </a:endParaRPr>
                    </a:p>
                  </a:txBody>
                  <a:tcPr marL="68580" marR="68580" marT="0" marB="0" anchor="ctr">
                    <a:lnL>
                      <a:noFill/>
                    </a:lnL>
                    <a:lnR>
                      <a:noFill/>
                    </a:lnR>
                    <a:lnT>
                      <a:noFill/>
                    </a:lnT>
                    <a:lnB>
                      <a:noFill/>
                    </a:lnB>
                  </a:tcPr>
                </a:tc>
                <a:tc>
                  <a:txBody>
                    <a:bodyPr/>
                    <a:lstStyle/>
                    <a:p>
                      <a:pPr>
                        <a:lnSpc>
                          <a:spcPct val="115000"/>
                        </a:lnSpc>
                        <a:spcBef>
                          <a:spcPts val="200"/>
                        </a:spcBef>
                        <a:spcAft>
                          <a:spcPts val="200"/>
                        </a:spcAft>
                      </a:pPr>
                      <a:r>
                        <a:rPr lang="en-AU" sz="1600" kern="1200" dirty="0">
                          <a:solidFill>
                            <a:schemeClr val="tx1"/>
                          </a:solidFill>
                          <a:effectLst/>
                          <a:latin typeface="+mn-lt"/>
                          <a:ea typeface="MS Mincho"/>
                          <a:cs typeface="Times New Roman"/>
                        </a:rPr>
                        <a:t>Synthesised, (</a:t>
                      </a:r>
                      <a:r>
                        <a:rPr lang="en-AU" sz="1600" kern="1200" dirty="0">
                          <a:solidFill>
                            <a:schemeClr val="tx1"/>
                          </a:solidFill>
                          <a:effectLst/>
                          <a:latin typeface="+mn-lt"/>
                          <a:ea typeface="MS Mincho"/>
                          <a:cs typeface="Times New Roman"/>
                          <a:hlinkClick r:id="rId5" action="ppaction://hlinkfile" tooltip="Zheng, 1997 #70"/>
                        </a:rPr>
                        <a:t>Zheng 1997</a:t>
                      </a:r>
                      <a:r>
                        <a:rPr lang="en-AU" sz="1600" kern="1200" dirty="0">
                          <a:solidFill>
                            <a:schemeClr val="tx1"/>
                          </a:solidFill>
                          <a:effectLst/>
                          <a:latin typeface="+mn-lt"/>
                          <a:ea typeface="MS Mincho"/>
                          <a:cs typeface="Times New Roman"/>
                        </a:rPr>
                        <a:t>)</a:t>
                      </a:r>
                    </a:p>
                  </a:txBody>
                  <a:tcPr marL="68580" marR="68580" marT="0" marB="0" anchor="ctr">
                    <a:lnL>
                      <a:noFill/>
                    </a:lnL>
                    <a:lnR>
                      <a:noFill/>
                    </a:lnR>
                    <a:lnT>
                      <a:noFill/>
                    </a:lnT>
                    <a:lnB>
                      <a:noFill/>
                    </a:lnB>
                  </a:tcPr>
                </a:tc>
              </a:tr>
              <a:tr h="422932">
                <a:tc>
                  <a:txBody>
                    <a:bodyPr/>
                    <a:lstStyle/>
                    <a:p>
                      <a:pPr>
                        <a:lnSpc>
                          <a:spcPct val="115000"/>
                        </a:lnSpc>
                        <a:spcBef>
                          <a:spcPts val="200"/>
                        </a:spcBef>
                        <a:spcAft>
                          <a:spcPts val="200"/>
                        </a:spcAft>
                      </a:pPr>
                      <a:r>
                        <a:rPr lang="en-AU" sz="1600" dirty="0" err="1">
                          <a:effectLst/>
                          <a:latin typeface="+mn-lt"/>
                          <a:ea typeface="MS Mincho"/>
                          <a:cs typeface="Times New Roman"/>
                        </a:rPr>
                        <a:t>Cancrinite</a:t>
                      </a:r>
                      <a:endParaRPr lang="en-AU" sz="1600" dirty="0">
                        <a:effectLst/>
                        <a:latin typeface="+mn-lt"/>
                        <a:ea typeface="MS Mincho"/>
                        <a:cs typeface="Times New Roman"/>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spcBef>
                          <a:spcPts val="200"/>
                        </a:spcBef>
                        <a:spcAft>
                          <a:spcPts val="200"/>
                        </a:spcAft>
                      </a:pPr>
                      <a:r>
                        <a:rPr lang="en-AU" sz="1600" dirty="0">
                          <a:effectLst/>
                          <a:latin typeface="+mn-lt"/>
                          <a:ea typeface="MS Mincho"/>
                          <a:cs typeface="Times New Roman"/>
                        </a:rPr>
                        <a:t>Na</a:t>
                      </a:r>
                      <a:r>
                        <a:rPr lang="en-AU" sz="1600" baseline="-25000" dirty="0">
                          <a:effectLst/>
                          <a:latin typeface="+mn-lt"/>
                          <a:ea typeface="MS Mincho"/>
                          <a:cs typeface="Times New Roman"/>
                        </a:rPr>
                        <a:t>8</a:t>
                      </a:r>
                      <a:r>
                        <a:rPr lang="en-AU" sz="1600" dirty="0">
                          <a:effectLst/>
                          <a:latin typeface="+mn-lt"/>
                          <a:ea typeface="MS Mincho"/>
                          <a:cs typeface="Times New Roman"/>
                        </a:rPr>
                        <a:t>Al</a:t>
                      </a:r>
                      <a:r>
                        <a:rPr lang="en-AU" sz="1600" baseline="-25000" dirty="0">
                          <a:effectLst/>
                          <a:latin typeface="+mn-lt"/>
                          <a:ea typeface="MS Mincho"/>
                          <a:cs typeface="Times New Roman"/>
                        </a:rPr>
                        <a:t>6</a:t>
                      </a:r>
                      <a:r>
                        <a:rPr lang="en-AU" sz="1600" dirty="0">
                          <a:effectLst/>
                          <a:latin typeface="+mn-lt"/>
                          <a:ea typeface="MS Mincho"/>
                          <a:cs typeface="Times New Roman"/>
                        </a:rPr>
                        <a:t>Si</a:t>
                      </a:r>
                      <a:r>
                        <a:rPr lang="en-AU" sz="1600" baseline="-25000" dirty="0">
                          <a:effectLst/>
                          <a:latin typeface="+mn-lt"/>
                          <a:ea typeface="MS Mincho"/>
                          <a:cs typeface="Times New Roman"/>
                        </a:rPr>
                        <a:t>6</a:t>
                      </a:r>
                      <a:r>
                        <a:rPr lang="en-AU" sz="1600" dirty="0">
                          <a:effectLst/>
                          <a:latin typeface="+mn-lt"/>
                          <a:ea typeface="MS Mincho"/>
                          <a:cs typeface="Times New Roman"/>
                        </a:rPr>
                        <a:t>O</a:t>
                      </a:r>
                      <a:r>
                        <a:rPr lang="en-AU" sz="1600" baseline="-25000" dirty="0">
                          <a:effectLst/>
                          <a:latin typeface="+mn-lt"/>
                          <a:ea typeface="MS Mincho"/>
                          <a:cs typeface="Times New Roman"/>
                        </a:rPr>
                        <a:t>24</a:t>
                      </a:r>
                      <a:r>
                        <a:rPr lang="en-AU" sz="1600" dirty="0">
                          <a:effectLst/>
                          <a:latin typeface="+mn-lt"/>
                          <a:ea typeface="MS Mincho"/>
                          <a:cs typeface="Times New Roman"/>
                        </a:rPr>
                        <a:t>(CO</a:t>
                      </a:r>
                      <a:r>
                        <a:rPr lang="en-AU" sz="1600" baseline="-25000" dirty="0">
                          <a:effectLst/>
                          <a:latin typeface="+mn-lt"/>
                          <a:ea typeface="MS Mincho"/>
                          <a:cs typeface="Times New Roman"/>
                        </a:rPr>
                        <a:t>3</a:t>
                      </a:r>
                      <a:r>
                        <a:rPr lang="en-AU" sz="1600" dirty="0">
                          <a:effectLst/>
                          <a:latin typeface="+mn-lt"/>
                          <a:ea typeface="MS Mincho"/>
                          <a:cs typeface="Times New Roman"/>
                        </a:rPr>
                        <a:t>)</a:t>
                      </a:r>
                      <a:r>
                        <a:rPr lang="en-AU" sz="1600" baseline="-25000" dirty="0">
                          <a:effectLst/>
                          <a:latin typeface="+mn-lt"/>
                          <a:ea typeface="MS Mincho"/>
                          <a:cs typeface="Times New Roman"/>
                        </a:rPr>
                        <a:t>1.</a:t>
                      </a:r>
                      <a:r>
                        <a:rPr lang="en-AU" sz="1600" baseline="-25000" dirty="0">
                          <a:effectLst/>
                          <a:latin typeface="+mn-lt"/>
                          <a:ea typeface="SimSun"/>
                          <a:cs typeface="Times New Roman"/>
                        </a:rPr>
                        <a:t>44</a:t>
                      </a:r>
                      <a:r>
                        <a:rPr lang="en-AU" sz="1600" dirty="0">
                          <a:effectLst/>
                          <a:latin typeface="+mn-lt"/>
                          <a:ea typeface="SimSun"/>
                          <a:cs typeface="Times New Roman"/>
                        </a:rPr>
                        <a:t>H</a:t>
                      </a:r>
                      <a:r>
                        <a:rPr lang="en-AU" sz="1600" baseline="-25000" dirty="0">
                          <a:effectLst/>
                          <a:latin typeface="+mn-lt"/>
                          <a:ea typeface="SimSun"/>
                          <a:cs typeface="Times New Roman"/>
                        </a:rPr>
                        <a:t>0.88</a:t>
                      </a:r>
                      <a:r>
                        <a:rPr lang="en-AU" sz="1600" dirty="0">
                          <a:effectLst/>
                          <a:latin typeface="+mn-lt"/>
                          <a:ea typeface="MS Mincho"/>
                          <a:cs typeface="Times New Roman"/>
                        </a:rPr>
                        <a:t>(H</a:t>
                      </a:r>
                      <a:r>
                        <a:rPr lang="en-AU" sz="1600" baseline="-25000" dirty="0">
                          <a:effectLst/>
                          <a:latin typeface="+mn-lt"/>
                          <a:ea typeface="MS Mincho"/>
                          <a:cs typeface="Times New Roman"/>
                        </a:rPr>
                        <a:t>2</a:t>
                      </a:r>
                      <a:r>
                        <a:rPr lang="en-AU" sz="1600" dirty="0">
                          <a:effectLst/>
                          <a:latin typeface="+mn-lt"/>
                          <a:ea typeface="MS Mincho"/>
                          <a:cs typeface="Times New Roman"/>
                        </a:rPr>
                        <a:t>O)</a:t>
                      </a:r>
                      <a:r>
                        <a:rPr lang="en-AU" sz="1600" baseline="-25000" dirty="0">
                          <a:effectLst/>
                          <a:latin typeface="+mn-lt"/>
                          <a:ea typeface="MS Mincho"/>
                          <a:cs typeface="Times New Roman"/>
                        </a:rPr>
                        <a:t>2</a:t>
                      </a:r>
                      <a:endParaRPr lang="en-AU" sz="1600" dirty="0">
                        <a:effectLst/>
                        <a:latin typeface="+mn-lt"/>
                        <a:ea typeface="MS Mincho"/>
                        <a:cs typeface="Times New Roman"/>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spcBef>
                          <a:spcPts val="200"/>
                        </a:spcBef>
                        <a:spcAft>
                          <a:spcPts val="200"/>
                        </a:spcAft>
                      </a:pPr>
                      <a:r>
                        <a:rPr lang="en-AU" sz="1600" kern="1200" dirty="0">
                          <a:solidFill>
                            <a:schemeClr val="tx1"/>
                          </a:solidFill>
                          <a:effectLst/>
                          <a:latin typeface="+mn-lt"/>
                          <a:ea typeface="MS Mincho"/>
                          <a:cs typeface="Times New Roman"/>
                        </a:rPr>
                        <a:t>Synthesised, (</a:t>
                      </a:r>
                      <a:r>
                        <a:rPr lang="en-AU" sz="1600" kern="1200" dirty="0">
                          <a:solidFill>
                            <a:schemeClr val="tx1"/>
                          </a:solidFill>
                          <a:effectLst/>
                          <a:latin typeface="+mn-lt"/>
                          <a:ea typeface="MS Mincho"/>
                          <a:cs typeface="Times New Roman"/>
                          <a:hlinkClick r:id="rId5" action="ppaction://hlinkfile" tooltip="Zheng, 1997 #70"/>
                        </a:rPr>
                        <a:t>Zheng 1997</a:t>
                      </a:r>
                      <a:r>
                        <a:rPr lang="en-AU" sz="1600" kern="1200" dirty="0">
                          <a:solidFill>
                            <a:schemeClr val="tx1"/>
                          </a:solidFill>
                          <a:effectLst/>
                          <a:latin typeface="+mn-lt"/>
                          <a:ea typeface="MS Mincho"/>
                          <a:cs typeface="Times New Roman"/>
                        </a:rPr>
                        <a:t>)</a:t>
                      </a: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r>
            </a:tbl>
          </a:graphicData>
        </a:graphic>
      </p:graphicFrame>
      <p:sp>
        <p:nvSpPr>
          <p:cNvPr id="2" name="Title 1"/>
          <p:cNvSpPr>
            <a:spLocks noGrp="1"/>
          </p:cNvSpPr>
          <p:nvPr>
            <p:ph type="title"/>
          </p:nvPr>
        </p:nvSpPr>
        <p:spPr/>
        <p:txBody>
          <a:bodyPr/>
          <a:lstStyle/>
          <a:p>
            <a:r>
              <a:rPr lang="en-US" dirty="0" smtClean="0"/>
              <a:t>Standard Samples for XANES</a:t>
            </a:r>
            <a:endParaRPr lang="en-AU" dirty="0"/>
          </a:p>
        </p:txBody>
      </p:sp>
      <p:sp>
        <p:nvSpPr>
          <p:cNvPr id="9" name="Oval 8"/>
          <p:cNvSpPr/>
          <p:nvPr/>
        </p:nvSpPr>
        <p:spPr>
          <a:xfrm>
            <a:off x="14288" y="4761136"/>
            <a:ext cx="1371600" cy="135391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750889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4" name="Title 1"/>
          <p:cNvSpPr>
            <a:spLocks noGrp="1"/>
          </p:cNvSpPr>
          <p:nvPr>
            <p:ph type="title"/>
          </p:nvPr>
        </p:nvSpPr>
        <p:spPr>
          <a:xfrm>
            <a:off x="251520" y="13905"/>
            <a:ext cx="5400600" cy="678791"/>
          </a:xfrm>
        </p:spPr>
        <p:txBody>
          <a:bodyPr>
            <a:normAutofit fontScale="90000"/>
          </a:bodyPr>
          <a:lstStyle/>
          <a:p>
            <a:r>
              <a:rPr lang="en-US" dirty="0" smtClean="0"/>
              <a:t>Standard samples - Al</a:t>
            </a:r>
            <a:endParaRPr lang="en-AU" dirty="0"/>
          </a:p>
        </p:txBody>
      </p:sp>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AU"/>
          </a:p>
        </p:txBody>
      </p:sp>
      <p:sp>
        <p:nvSpPr>
          <p:cNvPr id="2" name="Right Brace 1"/>
          <p:cNvSpPr/>
          <p:nvPr/>
        </p:nvSpPr>
        <p:spPr>
          <a:xfrm>
            <a:off x="5631244" y="1124744"/>
            <a:ext cx="457304" cy="68278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 name="TextBox 2"/>
          <p:cNvSpPr txBox="1"/>
          <p:nvPr/>
        </p:nvSpPr>
        <p:spPr>
          <a:xfrm>
            <a:off x="6127128" y="1281471"/>
            <a:ext cx="1249701" cy="369332"/>
          </a:xfrm>
          <a:prstGeom prst="rect">
            <a:avLst/>
          </a:prstGeom>
          <a:noFill/>
        </p:spPr>
        <p:txBody>
          <a:bodyPr wrap="none" rtlCol="0">
            <a:spAutoFit/>
          </a:bodyPr>
          <a:lstStyle/>
          <a:p>
            <a:r>
              <a:rPr lang="en-US" dirty="0" smtClean="0"/>
              <a:t>Tetrahedral</a:t>
            </a:r>
            <a:endParaRPr lang="en-AU" dirty="0"/>
          </a:p>
        </p:txBody>
      </p:sp>
      <p:sp>
        <p:nvSpPr>
          <p:cNvPr id="7" name="Rectangle 6"/>
          <p:cNvSpPr/>
          <p:nvPr/>
        </p:nvSpPr>
        <p:spPr>
          <a:xfrm>
            <a:off x="5947004" y="3237577"/>
            <a:ext cx="1234633" cy="369332"/>
          </a:xfrm>
          <a:prstGeom prst="rect">
            <a:avLst/>
          </a:prstGeom>
        </p:spPr>
        <p:txBody>
          <a:bodyPr wrap="none">
            <a:spAutoFit/>
          </a:bodyPr>
          <a:lstStyle/>
          <a:p>
            <a:r>
              <a:rPr lang="en-AU" dirty="0" smtClean="0"/>
              <a:t>Octahedral</a:t>
            </a:r>
            <a:endParaRPr lang="en-AU" dirty="0"/>
          </a:p>
        </p:txBody>
      </p:sp>
      <p:sp>
        <p:nvSpPr>
          <p:cNvPr id="8" name="Right Brace 7"/>
          <p:cNvSpPr/>
          <p:nvPr/>
        </p:nvSpPr>
        <p:spPr>
          <a:xfrm>
            <a:off x="5462348" y="2824202"/>
            <a:ext cx="520110" cy="129352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9" name="Rectangle 8"/>
          <p:cNvSpPr/>
          <p:nvPr/>
        </p:nvSpPr>
        <p:spPr>
          <a:xfrm>
            <a:off x="5982458" y="4613356"/>
            <a:ext cx="1539043" cy="923330"/>
          </a:xfrm>
          <a:prstGeom prst="rect">
            <a:avLst/>
          </a:prstGeom>
        </p:spPr>
        <p:txBody>
          <a:bodyPr wrap="square">
            <a:spAutoFit/>
          </a:bodyPr>
          <a:lstStyle/>
          <a:p>
            <a:r>
              <a:rPr lang="en-AU" dirty="0" smtClean="0"/>
              <a:t>Distorted octahedral structure</a:t>
            </a:r>
            <a:endParaRPr lang="en-AU" dirty="0"/>
          </a:p>
        </p:txBody>
      </p:sp>
      <p:sp>
        <p:nvSpPr>
          <p:cNvPr id="10" name="Right Brace 9"/>
          <p:cNvSpPr/>
          <p:nvPr/>
        </p:nvSpPr>
        <p:spPr>
          <a:xfrm>
            <a:off x="5314318" y="4581128"/>
            <a:ext cx="571830" cy="1263917"/>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11" name="Right Arrow 10"/>
          <p:cNvSpPr/>
          <p:nvPr/>
        </p:nvSpPr>
        <p:spPr>
          <a:xfrm flipV="1">
            <a:off x="5676269" y="2287771"/>
            <a:ext cx="800943" cy="144016"/>
          </a:xfrm>
          <a:prstGeom prst="right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AU"/>
          </a:p>
        </p:txBody>
      </p:sp>
      <p:sp>
        <p:nvSpPr>
          <p:cNvPr id="12" name="Rectangle 11"/>
          <p:cNvSpPr/>
          <p:nvPr/>
        </p:nvSpPr>
        <p:spPr>
          <a:xfrm>
            <a:off x="6745083" y="2039372"/>
            <a:ext cx="2016224" cy="784830"/>
          </a:xfrm>
          <a:prstGeom prst="rect">
            <a:avLst/>
          </a:prstGeom>
        </p:spPr>
        <p:txBody>
          <a:bodyPr wrap="square">
            <a:spAutoFit/>
          </a:bodyPr>
          <a:lstStyle/>
          <a:p>
            <a:r>
              <a:rPr lang="en-AU" sz="1500" dirty="0" smtClean="0"/>
              <a:t>Three </a:t>
            </a:r>
            <a:r>
              <a:rPr lang="en-AU" sz="1500" dirty="0"/>
              <a:t>dimensional framework of corner linked AlO</a:t>
            </a:r>
            <a:r>
              <a:rPr lang="en-AU" sz="1500" baseline="-25000" dirty="0"/>
              <a:t>4</a:t>
            </a:r>
            <a:r>
              <a:rPr lang="en-AU" sz="1500" dirty="0"/>
              <a:t> </a:t>
            </a:r>
            <a:r>
              <a:rPr lang="en-AU" sz="1500" dirty="0" err="1"/>
              <a:t>tetrahedra</a:t>
            </a:r>
            <a:endParaRPr lang="en-AU" sz="1500" dirty="0"/>
          </a:p>
        </p:txBody>
      </p:sp>
      <p:graphicFrame>
        <p:nvGraphicFramePr>
          <p:cNvPr id="16" name="Object 15"/>
          <p:cNvGraphicFramePr>
            <a:graphicFrameLocks noChangeAspect="1"/>
          </p:cNvGraphicFramePr>
          <p:nvPr>
            <p:extLst>
              <p:ext uri="{D42A27DB-BD31-4B8C-83A1-F6EECF244321}">
                <p14:modId xmlns:p14="http://schemas.microsoft.com/office/powerpoint/2010/main" val="3708050647"/>
              </p:ext>
            </p:extLst>
          </p:nvPr>
        </p:nvGraphicFramePr>
        <p:xfrm>
          <a:off x="1043608" y="548680"/>
          <a:ext cx="4409300" cy="6309320"/>
        </p:xfrm>
        <a:graphic>
          <a:graphicData uri="http://schemas.openxmlformats.org/presentationml/2006/ole">
            <mc:AlternateContent xmlns:mc="http://schemas.openxmlformats.org/markup-compatibility/2006">
              <mc:Choice xmlns:v="urn:schemas-microsoft-com:vml" Requires="v">
                <p:oleObj spid="_x0000_s7203" name="Graph" r:id="rId3" imgW="2905920" imgH="4158720" progId="Origin50.Graph">
                  <p:embed/>
                </p:oleObj>
              </mc:Choice>
              <mc:Fallback>
                <p:oleObj name="Graph" r:id="rId3" imgW="2905920" imgH="4158720" progId="Origin50.Graph">
                  <p:embed/>
                  <p:pic>
                    <p:nvPicPr>
                      <p:cNvPr id="0" name=""/>
                      <p:cNvPicPr/>
                      <p:nvPr/>
                    </p:nvPicPr>
                    <p:blipFill>
                      <a:blip r:embed="rId4"/>
                      <a:stretch>
                        <a:fillRect/>
                      </a:stretch>
                    </p:blipFill>
                    <p:spPr>
                      <a:xfrm>
                        <a:off x="1043608" y="548680"/>
                        <a:ext cx="4409300" cy="6309320"/>
                      </a:xfrm>
                      <a:prstGeom prst="rect">
                        <a:avLst/>
                      </a:prstGeom>
                    </p:spPr>
                  </p:pic>
                </p:oleObj>
              </mc:Fallback>
            </mc:AlternateContent>
          </a:graphicData>
        </a:graphic>
      </p:graphicFrame>
    </p:spTree>
    <p:extLst>
      <p:ext uri="{BB962C8B-B14F-4D97-AF65-F5344CB8AC3E}">
        <p14:creationId xmlns:p14="http://schemas.microsoft.com/office/powerpoint/2010/main" val="3882278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7" grpId="0"/>
      <p:bldP spid="8" grpId="0" animBg="1"/>
      <p:bldP spid="9" grpId="0"/>
      <p:bldP spid="10" grpId="0" animBg="1"/>
      <p:bldP spid="11" grpId="0" animBg="1"/>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95000"/>
          </a:schemeClr>
        </a:solidFill>
        <a:effectLst/>
      </p:bgPr>
    </p:bg>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AU"/>
          </a:p>
        </p:txBody>
      </p:sp>
      <p:sp>
        <p:nvSpPr>
          <p:cNvPr id="8" name="AutoShape 51"/>
          <p:cNvSpPr>
            <a:spLocks noChangeArrowheads="1"/>
          </p:cNvSpPr>
          <p:nvPr/>
        </p:nvSpPr>
        <p:spPr bwMode="gray">
          <a:xfrm>
            <a:off x="916360" y="82277"/>
            <a:ext cx="5383832" cy="487363"/>
          </a:xfrm>
          <a:prstGeom prst="roundRect">
            <a:avLst>
              <a:gd name="adj" fmla="val 50000"/>
            </a:avLst>
          </a:prstGeom>
          <a:noFill/>
          <a:ln w="28575" algn="ctr">
            <a:solidFill>
              <a:schemeClr val="bg2"/>
            </a:solidFill>
            <a:round/>
            <a:headEnd/>
            <a:tailEnd/>
          </a:ln>
          <a:effectLst/>
          <a:extLst>
            <a:ext uri="{909E8E84-426E-40DD-AFC4-6F175D3DCCD1}">
              <a14:hiddenFill xmlns:a14="http://schemas.microsoft.com/office/drawing/2010/main">
                <a:gradFill rotWithShape="1">
                  <a:gsLst>
                    <a:gs pos="0">
                      <a:schemeClr val="hlink">
                        <a:gamma/>
                        <a:tint val="0"/>
                        <a:invGamma/>
                      </a:schemeClr>
                    </a:gs>
                    <a:gs pos="100000">
                      <a:schemeClr val="hlink"/>
                    </a:gs>
                  </a:gsLst>
                  <a:lin ang="0" scaled="1"/>
                </a:gradFill>
              </a14:hiddenFill>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pPr eaLnBrk="0" hangingPunct="0"/>
            <a:r>
              <a:rPr lang="en-AU" sz="2600" dirty="0" smtClean="0"/>
              <a:t>Scale A (Heater</a:t>
            </a:r>
            <a:r>
              <a:rPr lang="en-AU" sz="2600" dirty="0"/>
              <a:t>, </a:t>
            </a:r>
            <a:r>
              <a:rPr lang="en-AU" sz="2600" dirty="0" smtClean="0"/>
              <a:t>200°C)</a:t>
            </a:r>
            <a:endParaRPr lang="en-AU" altLang="en-US" sz="2600" b="1" dirty="0">
              <a:solidFill>
                <a:schemeClr val="tx2"/>
              </a:solidFill>
            </a:endParaRPr>
          </a:p>
        </p:txBody>
      </p:sp>
      <p:grpSp>
        <p:nvGrpSpPr>
          <p:cNvPr id="9" name="Group 60"/>
          <p:cNvGrpSpPr>
            <a:grpSpLocks/>
          </p:cNvGrpSpPr>
          <p:nvPr/>
        </p:nvGrpSpPr>
        <p:grpSpPr bwMode="auto">
          <a:xfrm>
            <a:off x="611560" y="188640"/>
            <a:ext cx="381000" cy="381000"/>
            <a:chOff x="2078" y="1680"/>
            <a:chExt cx="1615" cy="1615"/>
          </a:xfrm>
        </p:grpSpPr>
        <p:sp>
          <p:nvSpPr>
            <p:cNvPr id="10" name="Oval 61"/>
            <p:cNvSpPr>
              <a:spLocks noChangeArrowheads="1"/>
            </p:cNvSpPr>
            <p:nvPr/>
          </p:nvSpPr>
          <p:spPr bwMode="gray">
            <a:xfrm>
              <a:off x="2078" y="1680"/>
              <a:ext cx="1615" cy="1615"/>
            </a:xfrm>
            <a:prstGeom prst="ellipse">
              <a:avLst/>
            </a:prstGeom>
            <a:gradFill rotWithShape="1">
              <a:gsLst>
                <a:gs pos="0">
                  <a:srgbClr val="FFFFFF">
                    <a:gamma/>
                    <a:shade val="46275"/>
                    <a:invGamma/>
                  </a:srgbClr>
                </a:gs>
                <a:gs pos="50000">
                  <a:srgbClr val="FFFFFF"/>
                </a:gs>
                <a:gs pos="100000">
                  <a:srgbClr val="FFFFFF">
                    <a:gamma/>
                    <a:shade val="46275"/>
                    <a:invGamma/>
                  </a:srgbClr>
                </a:gs>
              </a:gsLst>
              <a:lin ang="5400000" scaled="1"/>
            </a:gradFill>
            <a:ln>
              <a:noFill/>
            </a:ln>
            <a:effectLst/>
            <a:extLst>
              <a:ext uri="{91240B29-F687-4F45-9708-019B960494DF}">
                <a14:hiddenLine xmlns:a14="http://schemas.microsoft.com/office/drawing/2010/main" w="57150" algn="ctr">
                  <a:solidFill>
                    <a:schemeClr val="bg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AU"/>
            </a:p>
          </p:txBody>
        </p:sp>
        <p:sp>
          <p:nvSpPr>
            <p:cNvPr id="11" name="Oval 62"/>
            <p:cNvSpPr>
              <a:spLocks noChangeArrowheads="1"/>
            </p:cNvSpPr>
            <p:nvPr/>
          </p:nvSpPr>
          <p:spPr bwMode="gray">
            <a:xfrm>
              <a:off x="2170" y="1771"/>
              <a:ext cx="1430" cy="1430"/>
            </a:xfrm>
            <a:prstGeom prst="ellipse">
              <a:avLst/>
            </a:prstGeom>
            <a:gradFill rotWithShape="1">
              <a:gsLst>
                <a:gs pos="0">
                  <a:srgbClr val="FFFFFF">
                    <a:gamma/>
                    <a:shade val="63529"/>
                    <a:invGamma/>
                  </a:srgbClr>
                </a:gs>
                <a:gs pos="50000">
                  <a:srgbClr val="FFFFFF"/>
                </a:gs>
                <a:gs pos="100000">
                  <a:srgbClr val="FFFFFF">
                    <a:gamma/>
                    <a:shade val="63529"/>
                    <a:invGamma/>
                  </a:srgbClr>
                </a:gs>
              </a:gsLst>
              <a:lin ang="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AU"/>
            </a:p>
          </p:txBody>
        </p:sp>
        <p:sp>
          <p:nvSpPr>
            <p:cNvPr id="12" name="Oval 63"/>
            <p:cNvSpPr>
              <a:spLocks noChangeArrowheads="1"/>
            </p:cNvSpPr>
            <p:nvPr/>
          </p:nvSpPr>
          <p:spPr bwMode="gray">
            <a:xfrm>
              <a:off x="2254" y="1856"/>
              <a:ext cx="1262" cy="1264"/>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en-AU"/>
            </a:p>
          </p:txBody>
        </p:sp>
        <p:sp>
          <p:nvSpPr>
            <p:cNvPr id="13" name="Oval 64"/>
            <p:cNvSpPr>
              <a:spLocks noChangeArrowheads="1"/>
            </p:cNvSpPr>
            <p:nvPr/>
          </p:nvSpPr>
          <p:spPr bwMode="gray">
            <a:xfrm>
              <a:off x="2254" y="1856"/>
              <a:ext cx="1262" cy="1264"/>
            </a:xfrm>
            <a:prstGeom prst="ellipse">
              <a:avLst/>
            </a:prstGeom>
            <a:gradFill rotWithShape="1">
              <a:gsLst>
                <a:gs pos="0">
                  <a:srgbClr val="48BE67">
                    <a:gamma/>
                    <a:shade val="0"/>
                    <a:invGamma/>
                  </a:srgbClr>
                </a:gs>
                <a:gs pos="100000">
                  <a:srgbClr val="48BE67"/>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en-AU"/>
            </a:p>
          </p:txBody>
        </p:sp>
        <p:sp>
          <p:nvSpPr>
            <p:cNvPr id="14" name="Oval 65"/>
            <p:cNvSpPr>
              <a:spLocks noChangeArrowheads="1"/>
            </p:cNvSpPr>
            <p:nvPr/>
          </p:nvSpPr>
          <p:spPr bwMode="gray">
            <a:xfrm>
              <a:off x="2337" y="1939"/>
              <a:ext cx="1096" cy="1098"/>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en-AU"/>
            </a:p>
          </p:txBody>
        </p:sp>
        <p:sp>
          <p:nvSpPr>
            <p:cNvPr id="15" name="Oval 66"/>
            <p:cNvSpPr>
              <a:spLocks noChangeArrowheads="1"/>
            </p:cNvSpPr>
            <p:nvPr/>
          </p:nvSpPr>
          <p:spPr bwMode="gray">
            <a:xfrm>
              <a:off x="2337" y="1939"/>
              <a:ext cx="1096" cy="1098"/>
            </a:xfrm>
            <a:prstGeom prst="ellipse">
              <a:avLst/>
            </a:prstGeom>
            <a:gradFill rotWithShape="1">
              <a:gsLst>
                <a:gs pos="0">
                  <a:srgbClr val="48BE67"/>
                </a:gs>
                <a:gs pos="100000">
                  <a:srgbClr val="48BE67">
                    <a:gamma/>
                    <a:shade val="48627"/>
                    <a:invGamma/>
                  </a:srgb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en-AU"/>
            </a:p>
          </p:txBody>
        </p:sp>
      </p:grpSp>
      <p:sp>
        <p:nvSpPr>
          <p:cNvPr id="2" name="Rectangle 2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AU"/>
          </a:p>
        </p:txBody>
      </p:sp>
      <p:graphicFrame>
        <p:nvGraphicFramePr>
          <p:cNvPr id="5" name="Object 4"/>
          <p:cNvGraphicFramePr>
            <a:graphicFrameLocks noChangeAspect="1"/>
          </p:cNvGraphicFramePr>
          <p:nvPr>
            <p:extLst>
              <p:ext uri="{D42A27DB-BD31-4B8C-83A1-F6EECF244321}">
                <p14:modId xmlns:p14="http://schemas.microsoft.com/office/powerpoint/2010/main" val="3384682702"/>
              </p:ext>
            </p:extLst>
          </p:nvPr>
        </p:nvGraphicFramePr>
        <p:xfrm>
          <a:off x="1960291" y="598346"/>
          <a:ext cx="4314825" cy="6162675"/>
        </p:xfrm>
        <a:graphic>
          <a:graphicData uri="http://schemas.openxmlformats.org/presentationml/2006/ole">
            <mc:AlternateContent xmlns:mc="http://schemas.openxmlformats.org/markup-compatibility/2006">
              <mc:Choice xmlns:v="urn:schemas-microsoft-com:vml" Requires="v">
                <p:oleObj spid="_x0000_s17445" name="Graph" r:id="rId3" imgW="2905913" imgH="4158597" progId="Origin50.Graph">
                  <p:embed/>
                </p:oleObj>
              </mc:Choice>
              <mc:Fallback>
                <p:oleObj name="Graph" r:id="rId3" imgW="2905913" imgH="4158597" progId="Origin50.Graph">
                  <p:embed/>
                  <p:pic>
                    <p:nvPicPr>
                      <p:cNvPr id="0" name="Object 2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60291" y="598346"/>
                        <a:ext cx="4314825" cy="6162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6840417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95000"/>
          </a:schemeClr>
        </a:solidFill>
        <a:effectLst/>
      </p:bgPr>
    </p:bg>
    <p:spTree>
      <p:nvGrpSpPr>
        <p:cNvPr id="1" name=""/>
        <p:cNvGrpSpPr/>
        <p:nvPr/>
      </p:nvGrpSpPr>
      <p:grpSpPr>
        <a:xfrm>
          <a:off x="0" y="0"/>
          <a:ext cx="0" cy="0"/>
          <a:chOff x="0" y="0"/>
          <a:chExt cx="0" cy="0"/>
        </a:xfrm>
      </p:grpSpPr>
      <p:graphicFrame>
        <p:nvGraphicFramePr>
          <p:cNvPr id="10" name="Object 9"/>
          <p:cNvGraphicFramePr>
            <a:graphicFrameLocks noChangeAspect="1"/>
          </p:cNvGraphicFramePr>
          <p:nvPr>
            <p:extLst>
              <p:ext uri="{D42A27DB-BD31-4B8C-83A1-F6EECF244321}">
                <p14:modId xmlns:p14="http://schemas.microsoft.com/office/powerpoint/2010/main" val="3834658465"/>
              </p:ext>
            </p:extLst>
          </p:nvPr>
        </p:nvGraphicFramePr>
        <p:xfrm>
          <a:off x="18854" y="729582"/>
          <a:ext cx="6264696" cy="4427610"/>
        </p:xfrm>
        <a:graphic>
          <a:graphicData uri="http://schemas.openxmlformats.org/presentationml/2006/ole">
            <mc:AlternateContent xmlns:mc="http://schemas.openxmlformats.org/markup-compatibility/2006">
              <mc:Choice xmlns:v="urn:schemas-microsoft-com:vml" Requires="v">
                <p:oleObj spid="_x0000_s14373" name="Graph" r:id="rId4" imgW="4276080" imgH="3023280" progId="Origin50.Graph">
                  <p:embed/>
                </p:oleObj>
              </mc:Choice>
              <mc:Fallback>
                <p:oleObj name="Graph" r:id="rId4" imgW="4276080" imgH="3023280" progId="Origin50.Graph">
                  <p:embed/>
                  <p:pic>
                    <p:nvPicPr>
                      <p:cNvPr id="0" name=""/>
                      <p:cNvPicPr/>
                      <p:nvPr/>
                    </p:nvPicPr>
                    <p:blipFill>
                      <a:blip r:embed="rId5"/>
                      <a:stretch>
                        <a:fillRect/>
                      </a:stretch>
                    </p:blipFill>
                    <p:spPr>
                      <a:xfrm>
                        <a:off x="18854" y="729582"/>
                        <a:ext cx="6264696" cy="4427610"/>
                      </a:xfrm>
                      <a:prstGeom prst="rect">
                        <a:avLst/>
                      </a:prstGeom>
                    </p:spPr>
                  </p:pic>
                </p:oleObj>
              </mc:Fallback>
            </mc:AlternateContent>
          </a:graphicData>
        </a:graphic>
      </p:graphicFrame>
      <p:sp>
        <p:nvSpPr>
          <p:cNvPr id="2" name="Title 1"/>
          <p:cNvSpPr>
            <a:spLocks noGrp="1"/>
          </p:cNvSpPr>
          <p:nvPr>
            <p:ph type="title"/>
          </p:nvPr>
        </p:nvSpPr>
        <p:spPr>
          <a:xfrm>
            <a:off x="539552" y="0"/>
            <a:ext cx="8280920" cy="764704"/>
          </a:xfrm>
        </p:spPr>
        <p:txBody>
          <a:bodyPr>
            <a:normAutofit/>
          </a:bodyPr>
          <a:lstStyle/>
          <a:p>
            <a:r>
              <a:rPr lang="en-US" dirty="0" smtClean="0"/>
              <a:t>Scale A-Quantitative </a:t>
            </a:r>
            <a:r>
              <a:rPr lang="en-US" dirty="0"/>
              <a:t>Comparison</a:t>
            </a:r>
            <a:endParaRPr lang="en-AU" dirty="0"/>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AU"/>
          </a:p>
        </p:txBody>
      </p:sp>
      <p:graphicFrame>
        <p:nvGraphicFramePr>
          <p:cNvPr id="11" name="Content Placeholder 3"/>
          <p:cNvGraphicFramePr>
            <a:graphicFrameLocks/>
          </p:cNvGraphicFramePr>
          <p:nvPr>
            <p:extLst>
              <p:ext uri="{D42A27DB-BD31-4B8C-83A1-F6EECF244321}">
                <p14:modId xmlns:p14="http://schemas.microsoft.com/office/powerpoint/2010/main" val="521222870"/>
              </p:ext>
            </p:extLst>
          </p:nvPr>
        </p:nvGraphicFramePr>
        <p:xfrm>
          <a:off x="6370405" y="1628800"/>
          <a:ext cx="2666091" cy="2664295"/>
        </p:xfrm>
        <a:graphic>
          <a:graphicData uri="http://schemas.openxmlformats.org/drawingml/2006/table">
            <a:tbl>
              <a:tblPr firstRow="1" bandRow="1">
                <a:tableStyleId>{5C22544A-7EE6-4342-B048-85BDC9FD1C3A}</a:tableStyleId>
              </a:tblPr>
              <a:tblGrid>
                <a:gridCol w="1248032"/>
                <a:gridCol w="1418059"/>
              </a:tblGrid>
              <a:tr h="409464">
                <a:tc gridSpan="2">
                  <a:txBody>
                    <a:bodyPr/>
                    <a:lstStyle/>
                    <a:p>
                      <a:pPr algn="ctr" fontAlgn="ctr"/>
                      <a:r>
                        <a:rPr lang="en-US" sz="1600" b="1" i="0" u="none" strike="noStrike" dirty="0" smtClean="0">
                          <a:solidFill>
                            <a:schemeClr val="tx1"/>
                          </a:solidFill>
                          <a:effectLst/>
                          <a:latin typeface="Century Gothic" pitchFamily="34" charset="0"/>
                        </a:rPr>
                        <a:t>XRD Results</a:t>
                      </a:r>
                      <a:endParaRPr lang="en-AU" sz="1600" b="1" i="0" u="none" strike="noStrike" dirty="0">
                        <a:solidFill>
                          <a:schemeClr val="tx1"/>
                        </a:solidFill>
                        <a:effectLst/>
                        <a:latin typeface="Century Gothic" pitchFamily="34" charset="0"/>
                      </a:endParaRPr>
                    </a:p>
                  </a:txBody>
                  <a:tcPr marL="9525" marR="9525" marT="9525"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fontAlgn="ctr"/>
                      <a:endParaRPr lang="en-AU" sz="1600" b="1" i="0" u="none" strike="noStrike" dirty="0">
                        <a:solidFill>
                          <a:schemeClr val="tx1"/>
                        </a:solidFill>
                        <a:effectLst/>
                        <a:latin typeface="Century Gothic" pitchFamily="34" charset="0"/>
                      </a:endParaRPr>
                    </a:p>
                  </a:txBody>
                  <a:tcPr marL="9525" marR="9525" marT="9525"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409464">
                <a:tc>
                  <a:txBody>
                    <a:bodyPr/>
                    <a:lstStyle/>
                    <a:p>
                      <a:pPr algn="ctr" fontAlgn="ctr"/>
                      <a:r>
                        <a:rPr lang="en-AU" sz="1600" b="1" i="0" u="none" strike="noStrike" dirty="0" smtClean="0">
                          <a:solidFill>
                            <a:schemeClr val="tx1"/>
                          </a:solidFill>
                          <a:effectLst/>
                          <a:latin typeface="Century Gothic" pitchFamily="34" charset="0"/>
                        </a:rPr>
                        <a:t>Phase</a:t>
                      </a:r>
                      <a:endParaRPr lang="en-AU" sz="1600" b="1" i="0" u="none" strike="noStrike" dirty="0">
                        <a:solidFill>
                          <a:schemeClr val="tx1"/>
                        </a:solidFill>
                        <a:effectLst/>
                        <a:latin typeface="Century Gothic" pitchFamily="34" charset="0"/>
                      </a:endParaRPr>
                    </a:p>
                  </a:txBody>
                  <a:tcPr marL="9525" marR="9525" marT="9525"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AU" sz="1600" b="1" i="0" u="none" strike="noStrike" dirty="0" smtClean="0">
                          <a:solidFill>
                            <a:schemeClr val="tx1"/>
                          </a:solidFill>
                          <a:effectLst/>
                          <a:latin typeface="Century Gothic" pitchFamily="34" charset="0"/>
                        </a:rPr>
                        <a:t>Weight %</a:t>
                      </a:r>
                      <a:endParaRPr lang="en-AU" sz="1600" b="1" i="0" u="none" strike="noStrike" dirty="0">
                        <a:solidFill>
                          <a:schemeClr val="tx1"/>
                        </a:solidFill>
                        <a:effectLst/>
                        <a:latin typeface="Century Gothic" pitchFamily="34" charset="0"/>
                      </a:endParaRPr>
                    </a:p>
                  </a:txBody>
                  <a:tcPr marL="9525" marR="9525" marT="9525"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50970">
                <a:tc>
                  <a:txBody>
                    <a:bodyPr/>
                    <a:lstStyle/>
                    <a:p>
                      <a:pPr algn="ctr" fontAlgn="ctr"/>
                      <a:r>
                        <a:rPr lang="en-AU" sz="1600" b="0" i="0" u="none" strike="noStrike" dirty="0">
                          <a:solidFill>
                            <a:schemeClr val="tx1"/>
                          </a:solidFill>
                          <a:effectLst/>
                          <a:latin typeface="Century Gothic" pitchFamily="34" charset="0"/>
                        </a:rPr>
                        <a:t>Cancrinite</a:t>
                      </a:r>
                    </a:p>
                  </a:txBody>
                  <a:tcPr marL="9525" marR="9525" marT="9525"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ctr"/>
                      <a:r>
                        <a:rPr lang="en-AU" sz="1600" b="0" i="0" u="none" strike="noStrike" dirty="0" smtClean="0">
                          <a:solidFill>
                            <a:schemeClr val="tx1"/>
                          </a:solidFill>
                          <a:effectLst/>
                          <a:latin typeface="Century Gothic" pitchFamily="34" charset="0"/>
                        </a:rPr>
                        <a:t>65 </a:t>
                      </a:r>
                      <a:r>
                        <a:rPr lang="en-AU" sz="1600" b="0" i="0" u="none" strike="noStrike" dirty="0" smtClean="0">
                          <a:solidFill>
                            <a:schemeClr val="tx1"/>
                          </a:solidFill>
                          <a:effectLst/>
                          <a:latin typeface="Century Gothic" pitchFamily="34" charset="0"/>
                          <a:sym typeface="Symbol"/>
                        </a:rPr>
                        <a:t> 4</a:t>
                      </a:r>
                      <a:endParaRPr lang="en-AU" sz="1600" b="0" i="0" u="none" strike="noStrike" dirty="0">
                        <a:solidFill>
                          <a:schemeClr val="tx1"/>
                        </a:solidFill>
                        <a:effectLst/>
                        <a:latin typeface="Century Gothic" pitchFamily="34" charset="0"/>
                      </a:endParaRPr>
                    </a:p>
                  </a:txBody>
                  <a:tcPr marL="9525" marR="9525" marT="9525"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r>
              <a:tr h="350970">
                <a:tc>
                  <a:txBody>
                    <a:bodyPr/>
                    <a:lstStyle/>
                    <a:p>
                      <a:pPr algn="ctr" fontAlgn="ctr"/>
                      <a:r>
                        <a:rPr lang="en-AU" sz="1600" b="0" i="0" u="none" strike="noStrike" dirty="0">
                          <a:solidFill>
                            <a:schemeClr val="tx1"/>
                          </a:solidFill>
                          <a:effectLst/>
                          <a:latin typeface="Century Gothic" pitchFamily="34" charset="0"/>
                        </a:rPr>
                        <a:t>Hematite</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en-AU" sz="1600" b="0" i="0" u="none" strike="noStrike" dirty="0" smtClean="0">
                          <a:solidFill>
                            <a:schemeClr val="tx1"/>
                          </a:solidFill>
                          <a:effectLst/>
                          <a:latin typeface="Century Gothic" pitchFamily="34" charset="0"/>
                        </a:rPr>
                        <a:t>1 </a:t>
                      </a:r>
                      <a:r>
                        <a:rPr lang="en-AU" sz="1600" b="0" i="0" u="none" strike="noStrike" dirty="0" smtClean="0">
                          <a:solidFill>
                            <a:schemeClr val="tx1"/>
                          </a:solidFill>
                          <a:effectLst/>
                          <a:latin typeface="Century Gothic" pitchFamily="34" charset="0"/>
                          <a:sym typeface="Symbol"/>
                        </a:rPr>
                        <a:t> </a:t>
                      </a:r>
                      <a:r>
                        <a:rPr lang="en-AU" sz="1600" b="0" i="0" u="none" strike="noStrike" dirty="0" smtClean="0">
                          <a:solidFill>
                            <a:schemeClr val="tx1"/>
                          </a:solidFill>
                          <a:effectLst/>
                          <a:latin typeface="Century Gothic" pitchFamily="34" charset="0"/>
                        </a:rPr>
                        <a:t>1</a:t>
                      </a:r>
                      <a:endParaRPr lang="en-AU" sz="1600" b="0" i="0" u="none" strike="noStrike" dirty="0">
                        <a:solidFill>
                          <a:schemeClr val="tx1"/>
                        </a:solidFill>
                        <a:effectLst/>
                        <a:latin typeface="Century Gothic"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50970">
                <a:tc>
                  <a:txBody>
                    <a:bodyPr/>
                    <a:lstStyle/>
                    <a:p>
                      <a:pPr algn="ctr" fontAlgn="ctr"/>
                      <a:r>
                        <a:rPr lang="en-AU" sz="1600" b="0" i="0" u="none" strike="noStrike" dirty="0" err="1">
                          <a:solidFill>
                            <a:schemeClr val="tx1"/>
                          </a:solidFill>
                          <a:effectLst/>
                          <a:latin typeface="Century Gothic" pitchFamily="34" charset="0"/>
                        </a:rPr>
                        <a:t>Boehmite</a:t>
                      </a:r>
                      <a:endParaRPr lang="en-AU" sz="1600" b="0" i="0" u="none" strike="noStrike" dirty="0">
                        <a:solidFill>
                          <a:schemeClr val="tx1"/>
                        </a:solidFill>
                        <a:effectLst/>
                        <a:latin typeface="Century Gothic"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en-AU" sz="1600" b="0" i="0" u="none" strike="noStrike" dirty="0" smtClean="0">
                          <a:solidFill>
                            <a:schemeClr val="tx1"/>
                          </a:solidFill>
                          <a:effectLst/>
                          <a:latin typeface="Century Gothic" pitchFamily="34" charset="0"/>
                        </a:rPr>
                        <a:t>2 </a:t>
                      </a:r>
                      <a:r>
                        <a:rPr lang="en-AU" sz="1600" b="0" i="0" u="none" strike="noStrike" dirty="0" smtClean="0">
                          <a:solidFill>
                            <a:schemeClr val="tx1"/>
                          </a:solidFill>
                          <a:effectLst/>
                          <a:latin typeface="Century Gothic" pitchFamily="34" charset="0"/>
                          <a:sym typeface="Symbol"/>
                        </a:rPr>
                        <a:t> </a:t>
                      </a:r>
                      <a:r>
                        <a:rPr lang="en-AU" sz="1600" b="0" i="0" u="none" strike="noStrike" dirty="0" smtClean="0">
                          <a:solidFill>
                            <a:schemeClr val="tx1"/>
                          </a:solidFill>
                          <a:effectLst/>
                          <a:latin typeface="Century Gothic" pitchFamily="34" charset="0"/>
                        </a:rPr>
                        <a:t>1</a:t>
                      </a:r>
                      <a:endParaRPr lang="en-AU" sz="1600" b="0" i="0" u="none" strike="noStrike" dirty="0">
                        <a:solidFill>
                          <a:schemeClr val="tx1"/>
                        </a:solidFill>
                        <a:effectLst/>
                        <a:latin typeface="Century Gothic"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50970">
                <a:tc>
                  <a:txBody>
                    <a:bodyPr/>
                    <a:lstStyle/>
                    <a:p>
                      <a:pPr algn="ctr" fontAlgn="ctr"/>
                      <a:r>
                        <a:rPr lang="en-AU" sz="1600" b="0" i="0" u="none" strike="noStrike" dirty="0" err="1" smtClean="0">
                          <a:solidFill>
                            <a:schemeClr val="tx1"/>
                          </a:solidFill>
                          <a:effectLst/>
                          <a:latin typeface="Century Gothic" pitchFamily="34" charset="0"/>
                        </a:rPr>
                        <a:t>Perovskite</a:t>
                      </a:r>
                      <a:endParaRPr lang="en-AU" sz="1600" b="0" i="0" u="none" strike="noStrike" dirty="0">
                        <a:solidFill>
                          <a:schemeClr val="tx1"/>
                        </a:solidFill>
                        <a:effectLst/>
                        <a:latin typeface="Century Gothic"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en-AU" sz="1600" b="0" i="0" u="none" strike="noStrike" dirty="0" smtClean="0">
                          <a:solidFill>
                            <a:schemeClr val="tx1"/>
                          </a:solidFill>
                          <a:effectLst/>
                          <a:latin typeface="Century Gothic" pitchFamily="34" charset="0"/>
                        </a:rPr>
                        <a:t>6 </a:t>
                      </a:r>
                      <a:r>
                        <a:rPr lang="en-AU" sz="1600" b="0" i="0" u="none" strike="noStrike" dirty="0" smtClean="0">
                          <a:solidFill>
                            <a:schemeClr val="tx1"/>
                          </a:solidFill>
                          <a:effectLst/>
                          <a:latin typeface="Century Gothic" pitchFamily="34" charset="0"/>
                          <a:sym typeface="Symbol"/>
                        </a:rPr>
                        <a:t> </a:t>
                      </a:r>
                      <a:r>
                        <a:rPr lang="en-AU" sz="1600" b="0" i="0" u="none" strike="noStrike" dirty="0" smtClean="0">
                          <a:solidFill>
                            <a:schemeClr val="tx1"/>
                          </a:solidFill>
                          <a:effectLst/>
                          <a:latin typeface="Century Gothic" pitchFamily="34" charset="0"/>
                        </a:rPr>
                        <a:t>2</a:t>
                      </a:r>
                      <a:endParaRPr lang="en-AU" sz="1600" b="0" i="0" u="none" strike="noStrike" dirty="0">
                        <a:solidFill>
                          <a:schemeClr val="tx1"/>
                        </a:solidFill>
                        <a:effectLst/>
                        <a:latin typeface="Century Gothic"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441487">
                <a:tc>
                  <a:txBody>
                    <a:bodyPr/>
                    <a:lstStyle/>
                    <a:p>
                      <a:pPr algn="ctr" fontAlgn="ctr"/>
                      <a:r>
                        <a:rPr lang="en-AU" sz="1600" b="0" i="0" u="none" strike="noStrike" dirty="0">
                          <a:solidFill>
                            <a:schemeClr val="tx1"/>
                          </a:solidFill>
                          <a:effectLst/>
                          <a:latin typeface="Century Gothic" pitchFamily="34" charset="0"/>
                        </a:rPr>
                        <a:t>Amorphous</a:t>
                      </a:r>
                    </a:p>
                  </a:txBody>
                  <a:tcPr marL="9525" marR="9525" marT="9525"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AU" sz="1600" b="0" i="0" u="none" strike="noStrike" dirty="0" smtClean="0">
                          <a:solidFill>
                            <a:schemeClr val="tx1"/>
                          </a:solidFill>
                          <a:effectLst/>
                          <a:latin typeface="Century Gothic" pitchFamily="34" charset="0"/>
                        </a:rPr>
                        <a:t>25 </a:t>
                      </a:r>
                      <a:r>
                        <a:rPr lang="en-AU" sz="1600" b="0" i="0" u="none" strike="noStrike" dirty="0" smtClean="0">
                          <a:solidFill>
                            <a:schemeClr val="tx1"/>
                          </a:solidFill>
                          <a:effectLst/>
                          <a:latin typeface="Century Gothic" pitchFamily="34" charset="0"/>
                          <a:sym typeface="Symbol"/>
                        </a:rPr>
                        <a:t> 3</a:t>
                      </a:r>
                      <a:endParaRPr lang="en-AU" sz="1600" b="0" i="0" u="none" strike="noStrike" dirty="0">
                        <a:solidFill>
                          <a:schemeClr val="tx1"/>
                        </a:solidFill>
                        <a:effectLst/>
                        <a:latin typeface="Century Gothic" pitchFamily="34" charset="0"/>
                      </a:endParaRPr>
                    </a:p>
                  </a:txBody>
                  <a:tcPr marL="9525" marR="9525" marT="9525"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graphicFrame>
        <p:nvGraphicFramePr>
          <p:cNvPr id="12" name="Table 11"/>
          <p:cNvGraphicFramePr>
            <a:graphicFrameLocks noGrp="1"/>
          </p:cNvGraphicFramePr>
          <p:nvPr>
            <p:extLst>
              <p:ext uri="{D42A27DB-BD31-4B8C-83A1-F6EECF244321}">
                <p14:modId xmlns:p14="http://schemas.microsoft.com/office/powerpoint/2010/main" val="3413316304"/>
              </p:ext>
            </p:extLst>
          </p:nvPr>
        </p:nvGraphicFramePr>
        <p:xfrm>
          <a:off x="1043608" y="5229200"/>
          <a:ext cx="6696745" cy="1467596"/>
        </p:xfrm>
        <a:graphic>
          <a:graphicData uri="http://schemas.openxmlformats.org/drawingml/2006/table">
            <a:tbl>
              <a:tblPr firstRow="1" firstCol="1" bandRow="1">
                <a:tableStyleId>{5C22544A-7EE6-4342-B048-85BDC9FD1C3A}</a:tableStyleId>
              </a:tblPr>
              <a:tblGrid>
                <a:gridCol w="2511279"/>
                <a:gridCol w="760994"/>
                <a:gridCol w="760994"/>
                <a:gridCol w="760994"/>
                <a:gridCol w="684894"/>
                <a:gridCol w="594541"/>
                <a:gridCol w="623049"/>
              </a:tblGrid>
              <a:tr h="288032">
                <a:tc gridSpan="7">
                  <a:txBody>
                    <a:bodyPr/>
                    <a:lstStyle/>
                    <a:p>
                      <a:pPr algn="ctr">
                        <a:lnSpc>
                          <a:spcPct val="115000"/>
                        </a:lnSpc>
                        <a:spcBef>
                          <a:spcPts val="200"/>
                        </a:spcBef>
                        <a:spcAft>
                          <a:spcPts val="200"/>
                        </a:spcAft>
                      </a:pPr>
                      <a:r>
                        <a:rPr lang="en-US" sz="1800" dirty="0" smtClean="0">
                          <a:effectLst/>
                          <a:latin typeface="Arial"/>
                          <a:ea typeface="SimSun"/>
                        </a:rPr>
                        <a:t>EDS Results (At%)</a:t>
                      </a:r>
                      <a:endParaRPr lang="en-AU" sz="1800" dirty="0">
                        <a:effectLst/>
                        <a:latin typeface="Arial"/>
                        <a:ea typeface="SimSun"/>
                      </a:endParaRPr>
                    </a:p>
                  </a:txBody>
                  <a:tcPr marL="68580" marR="68580" marT="0" marB="0" anchor="ctr"/>
                </a:tc>
                <a:tc hMerge="1">
                  <a:txBody>
                    <a:bodyPr/>
                    <a:lstStyle/>
                    <a:p>
                      <a:pPr algn="ctr">
                        <a:lnSpc>
                          <a:spcPct val="115000"/>
                        </a:lnSpc>
                        <a:spcBef>
                          <a:spcPts val="200"/>
                        </a:spcBef>
                        <a:spcAft>
                          <a:spcPts val="200"/>
                        </a:spcAft>
                      </a:pPr>
                      <a:endParaRPr lang="en-AU" sz="1500">
                        <a:effectLst/>
                        <a:latin typeface="Arial"/>
                        <a:ea typeface="SimSun"/>
                      </a:endParaRPr>
                    </a:p>
                  </a:txBody>
                  <a:tcPr marL="68580" marR="68580" marT="0" marB="0" anchor="ctr"/>
                </a:tc>
                <a:tc hMerge="1">
                  <a:txBody>
                    <a:bodyPr/>
                    <a:lstStyle/>
                    <a:p>
                      <a:pPr algn="ctr">
                        <a:lnSpc>
                          <a:spcPct val="115000"/>
                        </a:lnSpc>
                        <a:spcBef>
                          <a:spcPts val="200"/>
                        </a:spcBef>
                        <a:spcAft>
                          <a:spcPts val="200"/>
                        </a:spcAft>
                      </a:pPr>
                      <a:endParaRPr lang="en-AU" sz="1500">
                        <a:effectLst/>
                        <a:latin typeface="Arial"/>
                        <a:ea typeface="SimSun"/>
                      </a:endParaRPr>
                    </a:p>
                  </a:txBody>
                  <a:tcPr marL="68580" marR="68580" marT="0" marB="0" anchor="ctr"/>
                </a:tc>
                <a:tc hMerge="1">
                  <a:txBody>
                    <a:bodyPr/>
                    <a:lstStyle/>
                    <a:p>
                      <a:pPr algn="ctr">
                        <a:lnSpc>
                          <a:spcPct val="115000"/>
                        </a:lnSpc>
                        <a:spcBef>
                          <a:spcPts val="200"/>
                        </a:spcBef>
                        <a:spcAft>
                          <a:spcPts val="200"/>
                        </a:spcAft>
                      </a:pPr>
                      <a:endParaRPr lang="en-AU" sz="1500">
                        <a:effectLst/>
                        <a:latin typeface="Arial"/>
                        <a:ea typeface="SimSun"/>
                      </a:endParaRPr>
                    </a:p>
                  </a:txBody>
                  <a:tcPr marL="68580" marR="68580" marT="0" marB="0" anchor="ctr"/>
                </a:tc>
                <a:tc hMerge="1">
                  <a:txBody>
                    <a:bodyPr/>
                    <a:lstStyle/>
                    <a:p>
                      <a:pPr algn="ctr">
                        <a:lnSpc>
                          <a:spcPct val="115000"/>
                        </a:lnSpc>
                        <a:spcBef>
                          <a:spcPts val="200"/>
                        </a:spcBef>
                        <a:spcAft>
                          <a:spcPts val="200"/>
                        </a:spcAft>
                      </a:pPr>
                      <a:endParaRPr lang="en-AU" sz="1500">
                        <a:effectLst/>
                        <a:latin typeface="Arial"/>
                        <a:ea typeface="SimSun"/>
                      </a:endParaRPr>
                    </a:p>
                  </a:txBody>
                  <a:tcPr marL="68580" marR="68580" marT="0" marB="0" anchor="ctr"/>
                </a:tc>
                <a:tc hMerge="1">
                  <a:txBody>
                    <a:bodyPr/>
                    <a:lstStyle/>
                    <a:p>
                      <a:pPr algn="ctr">
                        <a:lnSpc>
                          <a:spcPct val="115000"/>
                        </a:lnSpc>
                        <a:spcBef>
                          <a:spcPts val="200"/>
                        </a:spcBef>
                        <a:spcAft>
                          <a:spcPts val="200"/>
                        </a:spcAft>
                      </a:pPr>
                      <a:endParaRPr lang="en-AU" sz="1500">
                        <a:effectLst/>
                        <a:latin typeface="Arial"/>
                        <a:ea typeface="SimSun"/>
                      </a:endParaRPr>
                    </a:p>
                  </a:txBody>
                  <a:tcPr marL="68580" marR="68580" marT="0" marB="0" anchor="ctr"/>
                </a:tc>
                <a:tc hMerge="1">
                  <a:txBody>
                    <a:bodyPr/>
                    <a:lstStyle/>
                    <a:p>
                      <a:pPr algn="ctr">
                        <a:lnSpc>
                          <a:spcPct val="115000"/>
                        </a:lnSpc>
                        <a:spcBef>
                          <a:spcPts val="200"/>
                        </a:spcBef>
                        <a:spcAft>
                          <a:spcPts val="200"/>
                        </a:spcAft>
                      </a:pPr>
                      <a:endParaRPr lang="en-AU" sz="1500" dirty="0">
                        <a:effectLst/>
                        <a:latin typeface="Arial"/>
                        <a:ea typeface="SimSun"/>
                      </a:endParaRPr>
                    </a:p>
                  </a:txBody>
                  <a:tcPr marL="68580" marR="68580" marT="0" marB="0" anchor="ctr"/>
                </a:tc>
              </a:tr>
              <a:tr h="288032">
                <a:tc>
                  <a:txBody>
                    <a:bodyPr/>
                    <a:lstStyle/>
                    <a:p>
                      <a:pPr algn="ctr">
                        <a:lnSpc>
                          <a:spcPct val="115000"/>
                        </a:lnSpc>
                        <a:spcBef>
                          <a:spcPts val="200"/>
                        </a:spcBef>
                        <a:spcAft>
                          <a:spcPts val="200"/>
                        </a:spcAft>
                      </a:pPr>
                      <a:r>
                        <a:rPr lang="en-AU" sz="1500" dirty="0">
                          <a:effectLst/>
                        </a:rPr>
                        <a:t>Element</a:t>
                      </a:r>
                      <a:endParaRPr lang="en-AU" sz="1500" dirty="0">
                        <a:effectLst/>
                        <a:latin typeface="Arial"/>
                        <a:ea typeface="SimSun"/>
                      </a:endParaRPr>
                    </a:p>
                  </a:txBody>
                  <a:tcPr marL="68580" marR="68580" marT="0" marB="0" anchor="ctr"/>
                </a:tc>
                <a:tc>
                  <a:txBody>
                    <a:bodyPr/>
                    <a:lstStyle/>
                    <a:p>
                      <a:pPr algn="ctr">
                        <a:lnSpc>
                          <a:spcPct val="115000"/>
                        </a:lnSpc>
                        <a:spcBef>
                          <a:spcPts val="200"/>
                        </a:spcBef>
                        <a:spcAft>
                          <a:spcPts val="200"/>
                        </a:spcAft>
                      </a:pPr>
                      <a:r>
                        <a:rPr lang="en-AU" sz="1500">
                          <a:effectLst/>
                        </a:rPr>
                        <a:t>Na</a:t>
                      </a:r>
                      <a:endParaRPr lang="en-AU" sz="1500">
                        <a:effectLst/>
                        <a:latin typeface="Arial"/>
                        <a:ea typeface="SimSun"/>
                      </a:endParaRPr>
                    </a:p>
                  </a:txBody>
                  <a:tcPr marL="68580" marR="68580" marT="0" marB="0" anchor="ctr"/>
                </a:tc>
                <a:tc>
                  <a:txBody>
                    <a:bodyPr/>
                    <a:lstStyle/>
                    <a:p>
                      <a:pPr algn="ctr">
                        <a:lnSpc>
                          <a:spcPct val="115000"/>
                        </a:lnSpc>
                        <a:spcBef>
                          <a:spcPts val="200"/>
                        </a:spcBef>
                        <a:spcAft>
                          <a:spcPts val="200"/>
                        </a:spcAft>
                      </a:pPr>
                      <a:r>
                        <a:rPr lang="en-AU" sz="1500">
                          <a:effectLst/>
                        </a:rPr>
                        <a:t>Al</a:t>
                      </a:r>
                      <a:endParaRPr lang="en-AU" sz="1500">
                        <a:effectLst/>
                        <a:latin typeface="Arial"/>
                        <a:ea typeface="SimSun"/>
                      </a:endParaRPr>
                    </a:p>
                  </a:txBody>
                  <a:tcPr marL="68580" marR="68580" marT="0" marB="0" anchor="ctr"/>
                </a:tc>
                <a:tc>
                  <a:txBody>
                    <a:bodyPr/>
                    <a:lstStyle/>
                    <a:p>
                      <a:pPr algn="ctr">
                        <a:lnSpc>
                          <a:spcPct val="115000"/>
                        </a:lnSpc>
                        <a:spcBef>
                          <a:spcPts val="200"/>
                        </a:spcBef>
                        <a:spcAft>
                          <a:spcPts val="200"/>
                        </a:spcAft>
                      </a:pPr>
                      <a:r>
                        <a:rPr lang="en-AU" sz="1500">
                          <a:effectLst/>
                        </a:rPr>
                        <a:t>Si</a:t>
                      </a:r>
                      <a:endParaRPr lang="en-AU" sz="1500">
                        <a:effectLst/>
                        <a:latin typeface="Arial"/>
                        <a:ea typeface="SimSun"/>
                      </a:endParaRPr>
                    </a:p>
                  </a:txBody>
                  <a:tcPr marL="68580" marR="68580" marT="0" marB="0" anchor="ctr"/>
                </a:tc>
                <a:tc>
                  <a:txBody>
                    <a:bodyPr/>
                    <a:lstStyle/>
                    <a:p>
                      <a:pPr algn="ctr">
                        <a:lnSpc>
                          <a:spcPct val="115000"/>
                        </a:lnSpc>
                        <a:spcBef>
                          <a:spcPts val="200"/>
                        </a:spcBef>
                        <a:spcAft>
                          <a:spcPts val="200"/>
                        </a:spcAft>
                      </a:pPr>
                      <a:r>
                        <a:rPr lang="en-AU" sz="1500">
                          <a:effectLst/>
                        </a:rPr>
                        <a:t>S</a:t>
                      </a:r>
                      <a:endParaRPr lang="en-AU" sz="1500">
                        <a:effectLst/>
                        <a:latin typeface="Arial"/>
                        <a:ea typeface="SimSun"/>
                      </a:endParaRPr>
                    </a:p>
                  </a:txBody>
                  <a:tcPr marL="68580" marR="68580" marT="0" marB="0" anchor="ctr"/>
                </a:tc>
                <a:tc>
                  <a:txBody>
                    <a:bodyPr/>
                    <a:lstStyle/>
                    <a:p>
                      <a:pPr algn="ctr">
                        <a:lnSpc>
                          <a:spcPct val="115000"/>
                        </a:lnSpc>
                        <a:spcBef>
                          <a:spcPts val="200"/>
                        </a:spcBef>
                        <a:spcAft>
                          <a:spcPts val="200"/>
                        </a:spcAft>
                      </a:pPr>
                      <a:r>
                        <a:rPr lang="en-AU" sz="1500">
                          <a:effectLst/>
                        </a:rPr>
                        <a:t>Ca</a:t>
                      </a:r>
                      <a:endParaRPr lang="en-AU" sz="1500">
                        <a:effectLst/>
                        <a:latin typeface="Arial"/>
                        <a:ea typeface="SimSun"/>
                      </a:endParaRPr>
                    </a:p>
                  </a:txBody>
                  <a:tcPr marL="68580" marR="68580" marT="0" marB="0" anchor="ctr"/>
                </a:tc>
                <a:tc>
                  <a:txBody>
                    <a:bodyPr/>
                    <a:lstStyle/>
                    <a:p>
                      <a:pPr algn="ctr">
                        <a:lnSpc>
                          <a:spcPct val="115000"/>
                        </a:lnSpc>
                        <a:spcBef>
                          <a:spcPts val="200"/>
                        </a:spcBef>
                        <a:spcAft>
                          <a:spcPts val="200"/>
                        </a:spcAft>
                      </a:pPr>
                      <a:r>
                        <a:rPr lang="en-AU" sz="1500" dirty="0">
                          <a:effectLst/>
                        </a:rPr>
                        <a:t>Fe</a:t>
                      </a:r>
                      <a:endParaRPr lang="en-AU" sz="1500" dirty="0">
                        <a:effectLst/>
                        <a:latin typeface="Arial"/>
                        <a:ea typeface="SimSun"/>
                      </a:endParaRPr>
                    </a:p>
                  </a:txBody>
                  <a:tcPr marL="68580" marR="68580" marT="0" marB="0" anchor="ctr"/>
                </a:tc>
              </a:tr>
              <a:tr h="432048">
                <a:tc>
                  <a:txBody>
                    <a:bodyPr/>
                    <a:lstStyle/>
                    <a:p>
                      <a:pPr algn="ctr">
                        <a:lnSpc>
                          <a:spcPct val="115000"/>
                        </a:lnSpc>
                        <a:spcBef>
                          <a:spcPts val="200"/>
                        </a:spcBef>
                        <a:spcAft>
                          <a:spcPts val="200"/>
                        </a:spcAft>
                      </a:pPr>
                      <a:r>
                        <a:rPr lang="en-AU" sz="1500">
                          <a:effectLst/>
                        </a:rPr>
                        <a:t>bright contrast phase</a:t>
                      </a:r>
                      <a:endParaRPr lang="en-AU" sz="1500">
                        <a:effectLst/>
                        <a:latin typeface="Arial"/>
                        <a:ea typeface="SimSun"/>
                      </a:endParaRPr>
                    </a:p>
                  </a:txBody>
                  <a:tcPr marL="68580" marR="68580" marT="0" marB="0" anchor="ctr"/>
                </a:tc>
                <a:tc>
                  <a:txBody>
                    <a:bodyPr/>
                    <a:lstStyle/>
                    <a:p>
                      <a:pPr algn="ctr">
                        <a:lnSpc>
                          <a:spcPct val="115000"/>
                        </a:lnSpc>
                        <a:spcBef>
                          <a:spcPts val="200"/>
                        </a:spcBef>
                        <a:spcAft>
                          <a:spcPts val="200"/>
                        </a:spcAft>
                      </a:pPr>
                      <a:r>
                        <a:rPr lang="en-AU" sz="1500">
                          <a:effectLst/>
                        </a:rPr>
                        <a:t>26</a:t>
                      </a:r>
                      <a:endParaRPr lang="en-AU" sz="1500">
                        <a:effectLst/>
                        <a:latin typeface="Arial"/>
                        <a:ea typeface="SimSun"/>
                      </a:endParaRPr>
                    </a:p>
                  </a:txBody>
                  <a:tcPr marL="68580" marR="68580" marT="0" marB="0" anchor="ctr"/>
                </a:tc>
                <a:tc>
                  <a:txBody>
                    <a:bodyPr/>
                    <a:lstStyle/>
                    <a:p>
                      <a:pPr algn="ctr">
                        <a:lnSpc>
                          <a:spcPct val="115000"/>
                        </a:lnSpc>
                        <a:spcBef>
                          <a:spcPts val="200"/>
                        </a:spcBef>
                        <a:spcAft>
                          <a:spcPts val="200"/>
                        </a:spcAft>
                      </a:pPr>
                      <a:r>
                        <a:rPr lang="en-AU" sz="1500">
                          <a:effectLst/>
                        </a:rPr>
                        <a:t>33</a:t>
                      </a:r>
                      <a:endParaRPr lang="en-AU" sz="1500">
                        <a:effectLst/>
                        <a:latin typeface="Arial"/>
                        <a:ea typeface="SimSun"/>
                      </a:endParaRPr>
                    </a:p>
                  </a:txBody>
                  <a:tcPr marL="68580" marR="68580" marT="0" marB="0" anchor="ctr"/>
                </a:tc>
                <a:tc>
                  <a:txBody>
                    <a:bodyPr/>
                    <a:lstStyle/>
                    <a:p>
                      <a:pPr algn="ctr">
                        <a:lnSpc>
                          <a:spcPct val="115000"/>
                        </a:lnSpc>
                        <a:spcBef>
                          <a:spcPts val="200"/>
                        </a:spcBef>
                        <a:spcAft>
                          <a:spcPts val="200"/>
                        </a:spcAft>
                      </a:pPr>
                      <a:r>
                        <a:rPr lang="en-AU" sz="1500">
                          <a:effectLst/>
                        </a:rPr>
                        <a:t>33</a:t>
                      </a:r>
                      <a:endParaRPr lang="en-AU" sz="1500">
                        <a:effectLst/>
                        <a:latin typeface="Arial"/>
                        <a:ea typeface="SimSun"/>
                      </a:endParaRPr>
                    </a:p>
                  </a:txBody>
                  <a:tcPr marL="68580" marR="68580" marT="0" marB="0" anchor="ctr"/>
                </a:tc>
                <a:tc>
                  <a:txBody>
                    <a:bodyPr/>
                    <a:lstStyle/>
                    <a:p>
                      <a:pPr algn="ctr">
                        <a:lnSpc>
                          <a:spcPct val="115000"/>
                        </a:lnSpc>
                        <a:spcBef>
                          <a:spcPts val="200"/>
                        </a:spcBef>
                        <a:spcAft>
                          <a:spcPts val="200"/>
                        </a:spcAft>
                      </a:pPr>
                      <a:r>
                        <a:rPr lang="en-AU" sz="1500">
                          <a:effectLst/>
                        </a:rPr>
                        <a:t>5</a:t>
                      </a:r>
                      <a:endParaRPr lang="en-AU" sz="1500">
                        <a:effectLst/>
                        <a:latin typeface="Arial"/>
                        <a:ea typeface="SimSun"/>
                      </a:endParaRPr>
                    </a:p>
                  </a:txBody>
                  <a:tcPr marL="68580" marR="68580" marT="0" marB="0" anchor="ctr"/>
                </a:tc>
                <a:tc>
                  <a:txBody>
                    <a:bodyPr/>
                    <a:lstStyle/>
                    <a:p>
                      <a:pPr algn="ctr">
                        <a:lnSpc>
                          <a:spcPct val="115000"/>
                        </a:lnSpc>
                        <a:spcBef>
                          <a:spcPts val="200"/>
                        </a:spcBef>
                        <a:spcAft>
                          <a:spcPts val="200"/>
                        </a:spcAft>
                      </a:pPr>
                      <a:r>
                        <a:rPr lang="en-AU" sz="1500">
                          <a:effectLst/>
                        </a:rPr>
                        <a:t>2</a:t>
                      </a:r>
                      <a:endParaRPr lang="en-AU" sz="1500">
                        <a:effectLst/>
                        <a:latin typeface="Arial"/>
                        <a:ea typeface="SimSun"/>
                      </a:endParaRPr>
                    </a:p>
                  </a:txBody>
                  <a:tcPr marL="68580" marR="68580" marT="0" marB="0" anchor="ctr"/>
                </a:tc>
                <a:tc>
                  <a:txBody>
                    <a:bodyPr/>
                    <a:lstStyle/>
                    <a:p>
                      <a:pPr algn="ctr">
                        <a:lnSpc>
                          <a:spcPct val="115000"/>
                        </a:lnSpc>
                        <a:spcBef>
                          <a:spcPts val="200"/>
                        </a:spcBef>
                        <a:spcAft>
                          <a:spcPts val="200"/>
                        </a:spcAft>
                      </a:pPr>
                      <a:r>
                        <a:rPr lang="en-AU" sz="1500">
                          <a:effectLst/>
                        </a:rPr>
                        <a:t>2</a:t>
                      </a:r>
                      <a:endParaRPr lang="en-AU" sz="1500">
                        <a:effectLst/>
                        <a:latin typeface="Arial"/>
                        <a:ea typeface="SimSun"/>
                      </a:endParaRPr>
                    </a:p>
                  </a:txBody>
                  <a:tcPr marL="68580" marR="68580" marT="0" marB="0" anchor="ctr"/>
                </a:tc>
              </a:tr>
              <a:tr h="432048">
                <a:tc>
                  <a:txBody>
                    <a:bodyPr/>
                    <a:lstStyle/>
                    <a:p>
                      <a:pPr algn="ctr">
                        <a:lnSpc>
                          <a:spcPct val="115000"/>
                        </a:lnSpc>
                        <a:spcBef>
                          <a:spcPts val="200"/>
                        </a:spcBef>
                        <a:spcAft>
                          <a:spcPts val="200"/>
                        </a:spcAft>
                      </a:pPr>
                      <a:r>
                        <a:rPr lang="en-AU" sz="1500">
                          <a:effectLst/>
                        </a:rPr>
                        <a:t>dark contrast phase</a:t>
                      </a:r>
                      <a:endParaRPr lang="en-AU" sz="1500">
                        <a:effectLst/>
                        <a:latin typeface="Arial"/>
                        <a:ea typeface="SimSun"/>
                      </a:endParaRPr>
                    </a:p>
                  </a:txBody>
                  <a:tcPr marL="68580" marR="68580" marT="0" marB="0" anchor="ctr"/>
                </a:tc>
                <a:tc>
                  <a:txBody>
                    <a:bodyPr/>
                    <a:lstStyle/>
                    <a:p>
                      <a:pPr algn="ctr">
                        <a:lnSpc>
                          <a:spcPct val="115000"/>
                        </a:lnSpc>
                        <a:spcBef>
                          <a:spcPts val="200"/>
                        </a:spcBef>
                        <a:spcAft>
                          <a:spcPts val="200"/>
                        </a:spcAft>
                      </a:pPr>
                      <a:r>
                        <a:rPr lang="en-AU" sz="1500">
                          <a:effectLst/>
                        </a:rPr>
                        <a:t>50</a:t>
                      </a:r>
                      <a:endParaRPr lang="en-AU" sz="1500">
                        <a:effectLst/>
                        <a:latin typeface="Arial"/>
                        <a:ea typeface="SimSun"/>
                      </a:endParaRPr>
                    </a:p>
                  </a:txBody>
                  <a:tcPr marL="68580" marR="68580" marT="0" marB="0" anchor="ctr"/>
                </a:tc>
                <a:tc>
                  <a:txBody>
                    <a:bodyPr/>
                    <a:lstStyle/>
                    <a:p>
                      <a:pPr algn="ctr">
                        <a:lnSpc>
                          <a:spcPct val="115000"/>
                        </a:lnSpc>
                        <a:spcBef>
                          <a:spcPts val="200"/>
                        </a:spcBef>
                        <a:spcAft>
                          <a:spcPts val="200"/>
                        </a:spcAft>
                      </a:pPr>
                      <a:r>
                        <a:rPr lang="en-AU" sz="1500">
                          <a:effectLst/>
                        </a:rPr>
                        <a:t>22</a:t>
                      </a:r>
                      <a:endParaRPr lang="en-AU" sz="1500">
                        <a:effectLst/>
                        <a:latin typeface="Arial"/>
                        <a:ea typeface="SimSun"/>
                      </a:endParaRPr>
                    </a:p>
                  </a:txBody>
                  <a:tcPr marL="68580" marR="68580" marT="0" marB="0" anchor="ctr"/>
                </a:tc>
                <a:tc>
                  <a:txBody>
                    <a:bodyPr/>
                    <a:lstStyle/>
                    <a:p>
                      <a:pPr algn="ctr">
                        <a:lnSpc>
                          <a:spcPct val="115000"/>
                        </a:lnSpc>
                        <a:spcBef>
                          <a:spcPts val="200"/>
                        </a:spcBef>
                        <a:spcAft>
                          <a:spcPts val="200"/>
                        </a:spcAft>
                      </a:pPr>
                      <a:r>
                        <a:rPr lang="en-AU" sz="1500">
                          <a:effectLst/>
                        </a:rPr>
                        <a:t>21</a:t>
                      </a:r>
                      <a:endParaRPr lang="en-AU" sz="1500">
                        <a:effectLst/>
                        <a:latin typeface="Arial"/>
                        <a:ea typeface="SimSun"/>
                      </a:endParaRPr>
                    </a:p>
                  </a:txBody>
                  <a:tcPr marL="68580" marR="68580" marT="0" marB="0" anchor="ctr"/>
                </a:tc>
                <a:tc>
                  <a:txBody>
                    <a:bodyPr/>
                    <a:lstStyle/>
                    <a:p>
                      <a:pPr algn="ctr">
                        <a:lnSpc>
                          <a:spcPct val="115000"/>
                        </a:lnSpc>
                        <a:spcBef>
                          <a:spcPts val="200"/>
                        </a:spcBef>
                        <a:spcAft>
                          <a:spcPts val="200"/>
                        </a:spcAft>
                      </a:pPr>
                      <a:r>
                        <a:rPr lang="en-AU" sz="1500">
                          <a:effectLst/>
                        </a:rPr>
                        <a:t>3</a:t>
                      </a:r>
                      <a:endParaRPr lang="en-AU" sz="1500">
                        <a:effectLst/>
                        <a:latin typeface="Arial"/>
                        <a:ea typeface="SimSun"/>
                      </a:endParaRPr>
                    </a:p>
                  </a:txBody>
                  <a:tcPr marL="68580" marR="68580" marT="0" marB="0" anchor="ctr"/>
                </a:tc>
                <a:tc>
                  <a:txBody>
                    <a:bodyPr/>
                    <a:lstStyle/>
                    <a:p>
                      <a:pPr algn="ctr">
                        <a:lnSpc>
                          <a:spcPct val="115000"/>
                        </a:lnSpc>
                        <a:spcBef>
                          <a:spcPts val="200"/>
                        </a:spcBef>
                        <a:spcAft>
                          <a:spcPts val="200"/>
                        </a:spcAft>
                      </a:pPr>
                      <a:r>
                        <a:rPr lang="en-AU" sz="1500">
                          <a:effectLst/>
                        </a:rPr>
                        <a:t>2</a:t>
                      </a:r>
                      <a:endParaRPr lang="en-AU" sz="1500">
                        <a:effectLst/>
                        <a:latin typeface="Arial"/>
                        <a:ea typeface="SimSun"/>
                      </a:endParaRPr>
                    </a:p>
                  </a:txBody>
                  <a:tcPr marL="68580" marR="68580" marT="0" marB="0" anchor="ctr"/>
                </a:tc>
                <a:tc>
                  <a:txBody>
                    <a:bodyPr/>
                    <a:lstStyle/>
                    <a:p>
                      <a:pPr algn="ctr">
                        <a:lnSpc>
                          <a:spcPct val="115000"/>
                        </a:lnSpc>
                        <a:spcBef>
                          <a:spcPts val="200"/>
                        </a:spcBef>
                        <a:spcAft>
                          <a:spcPts val="200"/>
                        </a:spcAft>
                      </a:pPr>
                      <a:r>
                        <a:rPr lang="en-AU" sz="1500" dirty="0">
                          <a:effectLst/>
                        </a:rPr>
                        <a:t>3</a:t>
                      </a:r>
                      <a:endParaRPr lang="en-AU" sz="1500" dirty="0">
                        <a:effectLst/>
                        <a:latin typeface="Arial"/>
                        <a:ea typeface="SimSun"/>
                      </a:endParaRPr>
                    </a:p>
                  </a:txBody>
                  <a:tcPr marL="68580" marR="68580" marT="0" marB="0" anchor="ctr"/>
                </a:tc>
              </a:tr>
            </a:tbl>
          </a:graphicData>
        </a:graphic>
      </p:graphicFrame>
      <p:sp>
        <p:nvSpPr>
          <p:cNvPr id="16" name="TextBox 15"/>
          <p:cNvSpPr txBox="1"/>
          <p:nvPr/>
        </p:nvSpPr>
        <p:spPr>
          <a:xfrm>
            <a:off x="2699792" y="1052736"/>
            <a:ext cx="1811714" cy="461665"/>
          </a:xfrm>
          <a:prstGeom prst="rect">
            <a:avLst/>
          </a:prstGeom>
          <a:noFill/>
        </p:spPr>
        <p:txBody>
          <a:bodyPr wrap="none" rtlCol="0">
            <a:spAutoFit/>
          </a:bodyPr>
          <a:lstStyle/>
          <a:p>
            <a:r>
              <a:rPr lang="en-US" sz="2400" dirty="0" smtClean="0"/>
              <a:t>Linear Fitting</a:t>
            </a:r>
            <a:endParaRPr lang="en-AU" sz="2400" dirty="0"/>
          </a:p>
        </p:txBody>
      </p:sp>
      <p:sp>
        <p:nvSpPr>
          <p:cNvPr id="17" name="Oval 16"/>
          <p:cNvSpPr/>
          <p:nvPr/>
        </p:nvSpPr>
        <p:spPr>
          <a:xfrm>
            <a:off x="7971240" y="2436128"/>
            <a:ext cx="720080" cy="3600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 name="Oval 17"/>
          <p:cNvSpPr/>
          <p:nvPr/>
        </p:nvSpPr>
        <p:spPr>
          <a:xfrm>
            <a:off x="4399408" y="5340009"/>
            <a:ext cx="1368152" cy="151216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684668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heel(1)">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21" presetClass="entr" presetSubtype="1" fill="hold" grpId="0" nodeType="click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wheel(1)">
                                      <p:cBhvr>
                                        <p:cTn id="16" dur="500"/>
                                        <p:tgtEl>
                                          <p:spTgt spid="18"/>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animBg="1"/>
      <p:bldP spid="18" grpId="0" animBg="1"/>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95536" y="188640"/>
            <a:ext cx="6552728" cy="936104"/>
          </a:xfrm>
        </p:spPr>
        <p:txBody>
          <a:bodyPr>
            <a:normAutofit/>
          </a:bodyPr>
          <a:lstStyle/>
          <a:p>
            <a:r>
              <a:rPr lang="en-US" dirty="0" smtClean="0"/>
              <a:t>Scale B </a:t>
            </a:r>
            <a:r>
              <a:rPr lang="en-AU" altLang="en-US" sz="4400" b="1" dirty="0" smtClean="0">
                <a:solidFill>
                  <a:schemeClr val="tx2"/>
                </a:solidFill>
              </a:rPr>
              <a:t>(</a:t>
            </a:r>
            <a:r>
              <a:rPr lang="en-AU" altLang="en-US" sz="4400" dirty="0" smtClean="0"/>
              <a:t>H</a:t>
            </a:r>
            <a:r>
              <a:rPr lang="en-AU" sz="4400" dirty="0" smtClean="0"/>
              <a:t>eater </a:t>
            </a:r>
            <a:r>
              <a:rPr lang="en-AU" sz="4400" dirty="0"/>
              <a:t>,194°C</a:t>
            </a:r>
            <a:r>
              <a:rPr lang="en-AU" sz="4400" dirty="0" smtClean="0"/>
              <a:t>)</a:t>
            </a:r>
            <a:endParaRPr lang="en-AU" dirty="0"/>
          </a:p>
        </p:txBody>
      </p:sp>
      <p:sp>
        <p:nvSpPr>
          <p:cNvPr id="3"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AU"/>
          </a:p>
        </p:txBody>
      </p:sp>
      <p:graphicFrame>
        <p:nvGraphicFramePr>
          <p:cNvPr id="5" name="Object 4"/>
          <p:cNvGraphicFramePr>
            <a:graphicFrameLocks noChangeAspect="1"/>
          </p:cNvGraphicFramePr>
          <p:nvPr>
            <p:extLst>
              <p:ext uri="{D42A27DB-BD31-4B8C-83A1-F6EECF244321}">
                <p14:modId xmlns:p14="http://schemas.microsoft.com/office/powerpoint/2010/main" val="3008024058"/>
              </p:ext>
            </p:extLst>
          </p:nvPr>
        </p:nvGraphicFramePr>
        <p:xfrm>
          <a:off x="0" y="908720"/>
          <a:ext cx="6182227" cy="4320480"/>
        </p:xfrm>
        <a:graphic>
          <a:graphicData uri="http://schemas.openxmlformats.org/presentationml/2006/ole">
            <mc:AlternateContent xmlns:mc="http://schemas.openxmlformats.org/markup-compatibility/2006">
              <mc:Choice xmlns:v="urn:schemas-microsoft-com:vml" Requires="v">
                <p:oleObj spid="_x0000_s15396" name="Graph" r:id="rId4" imgW="4158720" imgH="2905920" progId="Origin50.Graph">
                  <p:embed/>
                </p:oleObj>
              </mc:Choice>
              <mc:Fallback>
                <p:oleObj name="Graph" r:id="rId4" imgW="4158720" imgH="2905920" progId="Origin50.Graph">
                  <p:embed/>
                  <p:pic>
                    <p:nvPicPr>
                      <p:cNvPr id="0" name=""/>
                      <p:cNvPicPr/>
                      <p:nvPr/>
                    </p:nvPicPr>
                    <p:blipFill>
                      <a:blip r:embed="rId5"/>
                      <a:stretch>
                        <a:fillRect/>
                      </a:stretch>
                    </p:blipFill>
                    <p:spPr>
                      <a:xfrm>
                        <a:off x="0" y="908720"/>
                        <a:ext cx="6182227" cy="4320480"/>
                      </a:xfrm>
                      <a:prstGeom prst="rect">
                        <a:avLst/>
                      </a:prstGeom>
                    </p:spPr>
                  </p:pic>
                </p:oleObj>
              </mc:Fallback>
            </mc:AlternateContent>
          </a:graphicData>
        </a:graphic>
      </p:graphicFrame>
      <p:graphicFrame>
        <p:nvGraphicFramePr>
          <p:cNvPr id="8" name="Content Placeholder 3"/>
          <p:cNvGraphicFramePr>
            <a:graphicFrameLocks/>
          </p:cNvGraphicFramePr>
          <p:nvPr>
            <p:extLst>
              <p:ext uri="{D42A27DB-BD31-4B8C-83A1-F6EECF244321}">
                <p14:modId xmlns:p14="http://schemas.microsoft.com/office/powerpoint/2010/main" val="4041828138"/>
              </p:ext>
            </p:extLst>
          </p:nvPr>
        </p:nvGraphicFramePr>
        <p:xfrm>
          <a:off x="6372200" y="1340768"/>
          <a:ext cx="2664296" cy="2344450"/>
        </p:xfrm>
        <a:graphic>
          <a:graphicData uri="http://schemas.openxmlformats.org/drawingml/2006/table">
            <a:tbl>
              <a:tblPr firstRow="1" bandRow="1">
                <a:tableStyleId>{5C22544A-7EE6-4342-B048-85BDC9FD1C3A}</a:tableStyleId>
              </a:tblPr>
              <a:tblGrid>
                <a:gridCol w="1247192"/>
                <a:gridCol w="1417104"/>
              </a:tblGrid>
              <a:tr h="328223">
                <a:tc gridSpan="2">
                  <a:txBody>
                    <a:bodyPr/>
                    <a:lstStyle/>
                    <a:p>
                      <a:pPr algn="ctr" fontAlgn="ctr"/>
                      <a:r>
                        <a:rPr lang="en-US" sz="1800" b="1" i="0" u="none" strike="noStrike" dirty="0" smtClean="0">
                          <a:solidFill>
                            <a:schemeClr val="tx1"/>
                          </a:solidFill>
                          <a:effectLst/>
                          <a:latin typeface="Century Gothic" pitchFamily="34" charset="0"/>
                        </a:rPr>
                        <a:t>XRD Results</a:t>
                      </a:r>
                      <a:endParaRPr lang="en-AU" sz="1800" b="1" i="0" u="none" strike="noStrike" dirty="0">
                        <a:solidFill>
                          <a:schemeClr val="tx1"/>
                        </a:solidFill>
                        <a:effectLst/>
                        <a:latin typeface="Century Gothic" pitchFamily="34" charset="0"/>
                      </a:endParaRPr>
                    </a:p>
                  </a:txBody>
                  <a:tcPr marL="9525" marR="9525" marT="9525"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fontAlgn="ctr"/>
                      <a:endParaRPr lang="en-AU" sz="1600" b="1" i="0" u="none" strike="noStrike" dirty="0">
                        <a:solidFill>
                          <a:schemeClr val="tx1"/>
                        </a:solidFill>
                        <a:effectLst/>
                        <a:latin typeface="Century Gothic" pitchFamily="34" charset="0"/>
                      </a:endParaRPr>
                    </a:p>
                  </a:txBody>
                  <a:tcPr marL="9525" marR="9525" marT="9525"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28223">
                <a:tc>
                  <a:txBody>
                    <a:bodyPr/>
                    <a:lstStyle/>
                    <a:p>
                      <a:pPr algn="ctr" fontAlgn="ctr"/>
                      <a:r>
                        <a:rPr lang="en-AU" sz="1600" b="1" i="0" u="none" strike="noStrike" dirty="0" smtClean="0">
                          <a:solidFill>
                            <a:schemeClr val="tx1"/>
                          </a:solidFill>
                          <a:effectLst/>
                          <a:latin typeface="Century Gothic" pitchFamily="34" charset="0"/>
                        </a:rPr>
                        <a:t>Phase</a:t>
                      </a:r>
                      <a:endParaRPr lang="en-AU" sz="1600" b="1" i="0" u="none" strike="noStrike" dirty="0">
                        <a:solidFill>
                          <a:schemeClr val="tx1"/>
                        </a:solidFill>
                        <a:effectLst/>
                        <a:latin typeface="Century Gothic" pitchFamily="34" charset="0"/>
                      </a:endParaRPr>
                    </a:p>
                  </a:txBody>
                  <a:tcPr marL="9525" marR="9525" marT="9525"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AU" sz="1600" b="1" i="0" u="none" strike="noStrike" dirty="0" smtClean="0">
                          <a:solidFill>
                            <a:schemeClr val="tx1"/>
                          </a:solidFill>
                          <a:effectLst/>
                          <a:latin typeface="Century Gothic" pitchFamily="34" charset="0"/>
                        </a:rPr>
                        <a:t>Weight %</a:t>
                      </a:r>
                      <a:endParaRPr lang="en-AU" sz="1600" b="1" i="0" u="none" strike="noStrike" dirty="0">
                        <a:solidFill>
                          <a:schemeClr val="tx1"/>
                        </a:solidFill>
                        <a:effectLst/>
                        <a:latin typeface="Century Gothic" pitchFamily="34" charset="0"/>
                      </a:endParaRPr>
                    </a:p>
                  </a:txBody>
                  <a:tcPr marL="9525" marR="9525" marT="9525"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281334">
                <a:tc>
                  <a:txBody>
                    <a:bodyPr/>
                    <a:lstStyle/>
                    <a:p>
                      <a:pPr algn="ctr" fontAlgn="ctr"/>
                      <a:r>
                        <a:rPr lang="en-AU" sz="1600" b="0" i="0" u="none" strike="noStrike" dirty="0">
                          <a:solidFill>
                            <a:schemeClr val="tx1"/>
                          </a:solidFill>
                          <a:effectLst/>
                          <a:latin typeface="Century Gothic" pitchFamily="34" charset="0"/>
                        </a:rPr>
                        <a:t>Cancrinite</a:t>
                      </a:r>
                    </a:p>
                  </a:txBody>
                  <a:tcPr marL="9525" marR="9525" marT="9525"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ctr"/>
                      <a:r>
                        <a:rPr lang="en-AU" sz="1600" b="0" i="0" u="none" strike="noStrike" dirty="0" smtClean="0">
                          <a:solidFill>
                            <a:schemeClr val="tx1"/>
                          </a:solidFill>
                          <a:effectLst/>
                          <a:latin typeface="Century Gothic" pitchFamily="34" charset="0"/>
                        </a:rPr>
                        <a:t>12 </a:t>
                      </a:r>
                      <a:r>
                        <a:rPr lang="en-AU" sz="1600" b="0" i="0" u="none" strike="noStrike" dirty="0" smtClean="0">
                          <a:solidFill>
                            <a:schemeClr val="tx1"/>
                          </a:solidFill>
                          <a:effectLst/>
                          <a:latin typeface="Century Gothic" pitchFamily="34" charset="0"/>
                          <a:sym typeface="Symbol"/>
                        </a:rPr>
                        <a:t> 2</a:t>
                      </a:r>
                      <a:endParaRPr lang="en-AU" sz="1600" b="0" i="0" u="none" strike="noStrike" dirty="0">
                        <a:solidFill>
                          <a:schemeClr val="tx1"/>
                        </a:solidFill>
                        <a:effectLst/>
                        <a:latin typeface="Century Gothic" pitchFamily="34" charset="0"/>
                      </a:endParaRPr>
                    </a:p>
                  </a:txBody>
                  <a:tcPr marL="9525" marR="9525" marT="9525"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r>
              <a:tr h="281334">
                <a:tc>
                  <a:txBody>
                    <a:bodyPr/>
                    <a:lstStyle/>
                    <a:p>
                      <a:pPr algn="ctr" fontAlgn="ctr"/>
                      <a:r>
                        <a:rPr lang="en-AU" sz="1600" b="0" i="0" u="none" strike="noStrike" dirty="0">
                          <a:solidFill>
                            <a:schemeClr val="tx1"/>
                          </a:solidFill>
                          <a:effectLst/>
                          <a:latin typeface="Century Gothic" pitchFamily="34" charset="0"/>
                        </a:rPr>
                        <a:t>Hematite</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en-AU" sz="1600" b="0" i="0" u="none" strike="noStrike" dirty="0" smtClean="0">
                          <a:solidFill>
                            <a:schemeClr val="tx1"/>
                          </a:solidFill>
                          <a:effectLst/>
                          <a:latin typeface="Century Gothic" pitchFamily="34" charset="0"/>
                        </a:rPr>
                        <a:t>6 </a:t>
                      </a:r>
                      <a:r>
                        <a:rPr lang="en-AU" sz="1600" b="0" i="0" u="none" strike="noStrike" dirty="0" smtClean="0">
                          <a:solidFill>
                            <a:schemeClr val="tx1"/>
                          </a:solidFill>
                          <a:effectLst/>
                          <a:latin typeface="Century Gothic" pitchFamily="34" charset="0"/>
                          <a:sym typeface="Symbol"/>
                        </a:rPr>
                        <a:t> 2</a:t>
                      </a:r>
                      <a:endParaRPr lang="en-AU" sz="1600" b="0" i="0" u="none" strike="noStrike" dirty="0">
                        <a:solidFill>
                          <a:schemeClr val="tx1"/>
                        </a:solidFill>
                        <a:effectLst/>
                        <a:latin typeface="Century Gothic"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81334">
                <a:tc>
                  <a:txBody>
                    <a:bodyPr/>
                    <a:lstStyle/>
                    <a:p>
                      <a:pPr algn="ctr" fontAlgn="ctr"/>
                      <a:r>
                        <a:rPr lang="en-AU" sz="1600" b="0" i="0" u="none" strike="noStrike" dirty="0" err="1">
                          <a:solidFill>
                            <a:schemeClr val="tx1"/>
                          </a:solidFill>
                          <a:effectLst/>
                          <a:latin typeface="Century Gothic" pitchFamily="34" charset="0"/>
                        </a:rPr>
                        <a:t>Boehmite</a:t>
                      </a:r>
                      <a:endParaRPr lang="en-AU" sz="1600" b="0" i="0" u="none" strike="noStrike" dirty="0">
                        <a:solidFill>
                          <a:schemeClr val="tx1"/>
                        </a:solidFill>
                        <a:effectLst/>
                        <a:latin typeface="Century Gothic"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en-AU" sz="1600" b="0" i="0" u="none" strike="noStrike" dirty="0" smtClean="0">
                          <a:solidFill>
                            <a:schemeClr val="tx1"/>
                          </a:solidFill>
                          <a:effectLst/>
                          <a:latin typeface="Century Gothic" pitchFamily="34" charset="0"/>
                        </a:rPr>
                        <a:t>8 </a:t>
                      </a:r>
                      <a:r>
                        <a:rPr lang="en-AU" sz="1600" b="0" i="0" u="none" strike="noStrike" dirty="0" smtClean="0">
                          <a:solidFill>
                            <a:schemeClr val="tx1"/>
                          </a:solidFill>
                          <a:effectLst/>
                          <a:latin typeface="Century Gothic" pitchFamily="34" charset="0"/>
                          <a:sym typeface="Symbol"/>
                        </a:rPr>
                        <a:t> 2</a:t>
                      </a:r>
                      <a:endParaRPr lang="en-AU" sz="1600" b="0" i="0" u="none" strike="noStrike" dirty="0">
                        <a:solidFill>
                          <a:schemeClr val="tx1"/>
                        </a:solidFill>
                        <a:effectLst/>
                        <a:latin typeface="Century Gothic"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81334">
                <a:tc>
                  <a:txBody>
                    <a:bodyPr/>
                    <a:lstStyle/>
                    <a:p>
                      <a:pPr algn="ctr" fontAlgn="ctr"/>
                      <a:r>
                        <a:rPr lang="en-AU" sz="1600" b="0" i="0" u="none" strike="noStrike" dirty="0" err="1" smtClean="0">
                          <a:solidFill>
                            <a:schemeClr val="tx1"/>
                          </a:solidFill>
                          <a:effectLst/>
                          <a:latin typeface="Century Gothic" pitchFamily="34" charset="0"/>
                        </a:rPr>
                        <a:t>Perovskite</a:t>
                      </a:r>
                      <a:endParaRPr lang="en-AU" sz="1600" b="0" i="0" u="none" strike="noStrike" dirty="0">
                        <a:solidFill>
                          <a:schemeClr val="tx1"/>
                        </a:solidFill>
                        <a:effectLst/>
                        <a:latin typeface="Century Gothic"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en-AU" sz="1600" b="0" i="0" u="none" strike="noStrike" dirty="0" smtClean="0">
                          <a:solidFill>
                            <a:schemeClr val="tx1"/>
                          </a:solidFill>
                          <a:effectLst/>
                          <a:latin typeface="Century Gothic" pitchFamily="34" charset="0"/>
                        </a:rPr>
                        <a:t>13 </a:t>
                      </a:r>
                      <a:r>
                        <a:rPr lang="en-AU" sz="1600" b="0" i="0" u="none" strike="noStrike" dirty="0" smtClean="0">
                          <a:solidFill>
                            <a:schemeClr val="tx1"/>
                          </a:solidFill>
                          <a:effectLst/>
                          <a:latin typeface="Century Gothic" pitchFamily="34" charset="0"/>
                          <a:sym typeface="Symbol"/>
                        </a:rPr>
                        <a:t> 2</a:t>
                      </a:r>
                      <a:endParaRPr lang="en-AU" sz="1600" b="0" i="0" u="none" strike="noStrike" dirty="0">
                        <a:solidFill>
                          <a:schemeClr val="tx1"/>
                        </a:solidFill>
                        <a:effectLst/>
                        <a:latin typeface="Century Gothic"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81334">
                <a:tc>
                  <a:txBody>
                    <a:bodyPr/>
                    <a:lstStyle/>
                    <a:p>
                      <a:pPr algn="ctr" fontAlgn="ctr"/>
                      <a:r>
                        <a:rPr lang="en-AU" sz="1600" b="0" i="0" u="none" strike="noStrike" dirty="0" err="1" smtClean="0">
                          <a:solidFill>
                            <a:schemeClr val="tx1"/>
                          </a:solidFill>
                          <a:effectLst/>
                          <a:latin typeface="Century Gothic" pitchFamily="34" charset="0"/>
                        </a:rPr>
                        <a:t>Nacrite</a:t>
                      </a:r>
                      <a:endParaRPr lang="en-AU" sz="1600" b="0" i="0" u="none" strike="noStrike" dirty="0">
                        <a:solidFill>
                          <a:schemeClr val="tx1"/>
                        </a:solidFill>
                        <a:effectLst/>
                        <a:latin typeface="Century Gothic" pitchFamily="34" charset="0"/>
                      </a:endParaRPr>
                    </a:p>
                  </a:txBody>
                  <a:tcPr marL="9525" marR="9525" marT="9525" marB="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AU" sz="1600" b="0" i="0" u="none" strike="noStrike" dirty="0" smtClean="0">
                          <a:solidFill>
                            <a:schemeClr val="tx1"/>
                          </a:solidFill>
                          <a:effectLst/>
                          <a:latin typeface="Century Gothic" pitchFamily="34" charset="0"/>
                        </a:rPr>
                        <a:t>1 </a:t>
                      </a:r>
                      <a:r>
                        <a:rPr lang="en-AU" sz="1600" b="0" i="0" u="none" strike="noStrike" dirty="0" smtClean="0">
                          <a:solidFill>
                            <a:schemeClr val="tx1"/>
                          </a:solidFill>
                          <a:effectLst/>
                          <a:latin typeface="Century Gothic" pitchFamily="34" charset="0"/>
                          <a:sym typeface="Symbol"/>
                        </a:rPr>
                        <a:t> 1</a:t>
                      </a:r>
                      <a:endParaRPr lang="en-AU" sz="1600" b="0" i="0" u="none" strike="noStrike" dirty="0">
                        <a:solidFill>
                          <a:schemeClr val="tx1"/>
                        </a:solidFill>
                        <a:effectLst/>
                        <a:latin typeface="Century Gothic" pitchFamily="34" charset="0"/>
                      </a:endParaRPr>
                    </a:p>
                  </a:txBody>
                  <a:tcPr marL="9525" marR="9525" marT="9525" marB="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281334">
                <a:tc>
                  <a:txBody>
                    <a:bodyPr/>
                    <a:lstStyle/>
                    <a:p>
                      <a:pPr algn="ctr" fontAlgn="ctr"/>
                      <a:r>
                        <a:rPr lang="en-AU" sz="1600" b="0" i="0" u="none" strike="noStrike" dirty="0">
                          <a:solidFill>
                            <a:schemeClr val="tx1"/>
                          </a:solidFill>
                          <a:effectLst/>
                          <a:latin typeface="Century Gothic" pitchFamily="34" charset="0"/>
                        </a:rPr>
                        <a:t>Amorphous</a:t>
                      </a:r>
                    </a:p>
                  </a:txBody>
                  <a:tcPr marL="9525" marR="9525" marT="9525"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AU" sz="1600" b="0" i="0" u="none" strike="noStrike" dirty="0" smtClean="0">
                          <a:solidFill>
                            <a:schemeClr val="tx1"/>
                          </a:solidFill>
                          <a:effectLst/>
                          <a:latin typeface="Century Gothic" pitchFamily="34" charset="0"/>
                        </a:rPr>
                        <a:t>61 </a:t>
                      </a:r>
                      <a:r>
                        <a:rPr lang="en-AU" sz="1600" b="0" i="0" u="none" strike="noStrike" dirty="0" smtClean="0">
                          <a:solidFill>
                            <a:schemeClr val="tx1"/>
                          </a:solidFill>
                          <a:effectLst/>
                          <a:latin typeface="Century Gothic" pitchFamily="34" charset="0"/>
                          <a:sym typeface="Symbol"/>
                        </a:rPr>
                        <a:t> 4</a:t>
                      </a:r>
                      <a:endParaRPr lang="en-AU" sz="1600" b="0" i="0" u="none" strike="noStrike" dirty="0">
                        <a:solidFill>
                          <a:schemeClr val="tx1"/>
                        </a:solidFill>
                        <a:effectLst/>
                        <a:latin typeface="Century Gothic" pitchFamily="34" charset="0"/>
                      </a:endParaRPr>
                    </a:p>
                  </a:txBody>
                  <a:tcPr marL="9525" marR="9525" marT="9525"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4219900928"/>
              </p:ext>
            </p:extLst>
          </p:nvPr>
        </p:nvGraphicFramePr>
        <p:xfrm>
          <a:off x="1043608" y="5373216"/>
          <a:ext cx="6480718" cy="1340889"/>
        </p:xfrm>
        <a:graphic>
          <a:graphicData uri="http://schemas.openxmlformats.org/drawingml/2006/table">
            <a:tbl>
              <a:tblPr firstRow="1" firstCol="1" bandRow="1">
                <a:tableStyleId>{5C22544A-7EE6-4342-B048-85BDC9FD1C3A}</a:tableStyleId>
              </a:tblPr>
              <a:tblGrid>
                <a:gridCol w="1994070"/>
                <a:gridCol w="569733"/>
                <a:gridCol w="569733"/>
                <a:gridCol w="569733"/>
                <a:gridCol w="569733"/>
                <a:gridCol w="498517"/>
                <a:gridCol w="569733"/>
                <a:gridCol w="569733"/>
                <a:gridCol w="569733"/>
              </a:tblGrid>
              <a:tr h="247766">
                <a:tc gridSpan="9">
                  <a:txBody>
                    <a:bodyPr/>
                    <a:lstStyle/>
                    <a:p>
                      <a:pPr algn="ctr">
                        <a:lnSpc>
                          <a:spcPct val="115000"/>
                        </a:lnSpc>
                        <a:spcBef>
                          <a:spcPts val="300"/>
                        </a:spcBef>
                        <a:spcAft>
                          <a:spcPts val="300"/>
                        </a:spcAft>
                      </a:pPr>
                      <a:r>
                        <a:rPr lang="en-US" sz="1800" dirty="0" smtClean="0">
                          <a:effectLst/>
                          <a:latin typeface="Arial"/>
                          <a:ea typeface="SimSun"/>
                        </a:rPr>
                        <a:t>EDS R</a:t>
                      </a:r>
                      <a:r>
                        <a:rPr lang="en-US" altLang="zh-CN" sz="1800" dirty="0" smtClean="0">
                          <a:effectLst/>
                          <a:latin typeface="Arial"/>
                          <a:ea typeface="SimSun"/>
                        </a:rPr>
                        <a:t>esults</a:t>
                      </a:r>
                      <a:endParaRPr lang="en-AU" sz="1800" dirty="0">
                        <a:effectLst/>
                        <a:latin typeface="Arial"/>
                        <a:ea typeface="SimSun"/>
                      </a:endParaRPr>
                    </a:p>
                  </a:txBody>
                  <a:tcPr marL="68580" marR="68580" marT="0" marB="0" anchor="ctr"/>
                </a:tc>
                <a:tc hMerge="1">
                  <a:txBody>
                    <a:bodyPr/>
                    <a:lstStyle/>
                    <a:p>
                      <a:pPr algn="ctr">
                        <a:lnSpc>
                          <a:spcPct val="115000"/>
                        </a:lnSpc>
                        <a:spcBef>
                          <a:spcPts val="300"/>
                        </a:spcBef>
                        <a:spcAft>
                          <a:spcPts val="300"/>
                        </a:spcAft>
                      </a:pPr>
                      <a:endParaRPr lang="en-AU" sz="1500">
                        <a:effectLst/>
                        <a:latin typeface="Arial"/>
                        <a:ea typeface="SimSun"/>
                      </a:endParaRPr>
                    </a:p>
                  </a:txBody>
                  <a:tcPr marL="68580" marR="68580" marT="0" marB="0" anchor="ctr"/>
                </a:tc>
                <a:tc hMerge="1">
                  <a:txBody>
                    <a:bodyPr/>
                    <a:lstStyle/>
                    <a:p>
                      <a:pPr algn="ctr">
                        <a:lnSpc>
                          <a:spcPct val="115000"/>
                        </a:lnSpc>
                        <a:spcBef>
                          <a:spcPts val="300"/>
                        </a:spcBef>
                        <a:spcAft>
                          <a:spcPts val="300"/>
                        </a:spcAft>
                      </a:pPr>
                      <a:endParaRPr lang="en-AU" sz="1500">
                        <a:effectLst/>
                        <a:latin typeface="Arial"/>
                        <a:ea typeface="SimSun"/>
                      </a:endParaRPr>
                    </a:p>
                  </a:txBody>
                  <a:tcPr marL="68580" marR="68580" marT="0" marB="0" anchor="ctr"/>
                </a:tc>
                <a:tc hMerge="1">
                  <a:txBody>
                    <a:bodyPr/>
                    <a:lstStyle/>
                    <a:p>
                      <a:pPr algn="ctr">
                        <a:lnSpc>
                          <a:spcPct val="115000"/>
                        </a:lnSpc>
                        <a:spcBef>
                          <a:spcPts val="300"/>
                        </a:spcBef>
                        <a:spcAft>
                          <a:spcPts val="300"/>
                        </a:spcAft>
                      </a:pPr>
                      <a:endParaRPr lang="en-AU" sz="1500">
                        <a:effectLst/>
                        <a:latin typeface="Arial"/>
                        <a:ea typeface="SimSun"/>
                      </a:endParaRPr>
                    </a:p>
                  </a:txBody>
                  <a:tcPr marL="68580" marR="68580" marT="0" marB="0" anchor="ctr"/>
                </a:tc>
                <a:tc hMerge="1">
                  <a:txBody>
                    <a:bodyPr/>
                    <a:lstStyle/>
                    <a:p>
                      <a:pPr algn="ctr">
                        <a:lnSpc>
                          <a:spcPct val="115000"/>
                        </a:lnSpc>
                        <a:spcBef>
                          <a:spcPts val="300"/>
                        </a:spcBef>
                        <a:spcAft>
                          <a:spcPts val="300"/>
                        </a:spcAft>
                      </a:pPr>
                      <a:endParaRPr lang="en-AU" sz="1500">
                        <a:effectLst/>
                        <a:latin typeface="Arial"/>
                        <a:ea typeface="SimSun"/>
                      </a:endParaRPr>
                    </a:p>
                  </a:txBody>
                  <a:tcPr marL="68580" marR="68580" marT="0" marB="0" anchor="ctr"/>
                </a:tc>
                <a:tc hMerge="1">
                  <a:txBody>
                    <a:bodyPr/>
                    <a:lstStyle/>
                    <a:p>
                      <a:pPr algn="ctr">
                        <a:lnSpc>
                          <a:spcPct val="115000"/>
                        </a:lnSpc>
                        <a:spcBef>
                          <a:spcPts val="300"/>
                        </a:spcBef>
                        <a:spcAft>
                          <a:spcPts val="300"/>
                        </a:spcAft>
                      </a:pPr>
                      <a:endParaRPr lang="en-AU" sz="1500">
                        <a:effectLst/>
                        <a:latin typeface="Arial"/>
                        <a:ea typeface="SimSun"/>
                      </a:endParaRPr>
                    </a:p>
                  </a:txBody>
                  <a:tcPr marL="68580" marR="68580" marT="0" marB="0" anchor="ctr"/>
                </a:tc>
                <a:tc hMerge="1">
                  <a:txBody>
                    <a:bodyPr/>
                    <a:lstStyle/>
                    <a:p>
                      <a:pPr algn="ctr">
                        <a:lnSpc>
                          <a:spcPct val="115000"/>
                        </a:lnSpc>
                        <a:spcBef>
                          <a:spcPts val="300"/>
                        </a:spcBef>
                        <a:spcAft>
                          <a:spcPts val="300"/>
                        </a:spcAft>
                      </a:pPr>
                      <a:endParaRPr lang="en-AU" sz="1500">
                        <a:effectLst/>
                        <a:latin typeface="Arial"/>
                        <a:ea typeface="SimSun"/>
                      </a:endParaRPr>
                    </a:p>
                  </a:txBody>
                  <a:tcPr marL="68580" marR="68580" marT="0" marB="0" anchor="ctr"/>
                </a:tc>
                <a:tc hMerge="1">
                  <a:txBody>
                    <a:bodyPr/>
                    <a:lstStyle/>
                    <a:p>
                      <a:pPr algn="ctr">
                        <a:lnSpc>
                          <a:spcPct val="115000"/>
                        </a:lnSpc>
                        <a:spcBef>
                          <a:spcPts val="300"/>
                        </a:spcBef>
                        <a:spcAft>
                          <a:spcPts val="300"/>
                        </a:spcAft>
                      </a:pPr>
                      <a:endParaRPr lang="en-AU" sz="1500">
                        <a:effectLst/>
                        <a:latin typeface="Arial"/>
                        <a:ea typeface="SimSun"/>
                      </a:endParaRPr>
                    </a:p>
                  </a:txBody>
                  <a:tcPr marL="68580" marR="68580" marT="0" marB="0" anchor="ctr"/>
                </a:tc>
                <a:tc hMerge="1">
                  <a:txBody>
                    <a:bodyPr/>
                    <a:lstStyle/>
                    <a:p>
                      <a:pPr algn="ctr">
                        <a:lnSpc>
                          <a:spcPct val="115000"/>
                        </a:lnSpc>
                        <a:spcBef>
                          <a:spcPts val="300"/>
                        </a:spcBef>
                        <a:spcAft>
                          <a:spcPts val="300"/>
                        </a:spcAft>
                      </a:pPr>
                      <a:endParaRPr lang="en-AU" sz="1500" dirty="0">
                        <a:effectLst/>
                        <a:latin typeface="Arial"/>
                        <a:ea typeface="SimSun"/>
                      </a:endParaRPr>
                    </a:p>
                  </a:txBody>
                  <a:tcPr marL="68580" marR="68580" marT="0" marB="0" anchor="ctr"/>
                </a:tc>
              </a:tr>
              <a:tr h="247766">
                <a:tc>
                  <a:txBody>
                    <a:bodyPr/>
                    <a:lstStyle/>
                    <a:p>
                      <a:pPr algn="ctr">
                        <a:lnSpc>
                          <a:spcPct val="115000"/>
                        </a:lnSpc>
                        <a:spcBef>
                          <a:spcPts val="300"/>
                        </a:spcBef>
                        <a:spcAft>
                          <a:spcPts val="300"/>
                        </a:spcAft>
                      </a:pPr>
                      <a:r>
                        <a:rPr lang="en-AU" sz="1500" dirty="0">
                          <a:effectLst/>
                        </a:rPr>
                        <a:t>Element</a:t>
                      </a:r>
                      <a:endParaRPr lang="en-AU" sz="1500" dirty="0">
                        <a:effectLst/>
                        <a:latin typeface="Arial"/>
                        <a:ea typeface="SimSun"/>
                      </a:endParaRPr>
                    </a:p>
                  </a:txBody>
                  <a:tcPr marL="68580" marR="68580" marT="0" marB="0" anchor="ctr"/>
                </a:tc>
                <a:tc>
                  <a:txBody>
                    <a:bodyPr/>
                    <a:lstStyle/>
                    <a:p>
                      <a:pPr algn="ctr">
                        <a:lnSpc>
                          <a:spcPct val="115000"/>
                        </a:lnSpc>
                        <a:spcBef>
                          <a:spcPts val="300"/>
                        </a:spcBef>
                        <a:spcAft>
                          <a:spcPts val="300"/>
                        </a:spcAft>
                      </a:pPr>
                      <a:r>
                        <a:rPr lang="en-AU" sz="1500">
                          <a:effectLst/>
                        </a:rPr>
                        <a:t>Na</a:t>
                      </a:r>
                      <a:endParaRPr lang="en-AU" sz="1500">
                        <a:effectLst/>
                        <a:latin typeface="Arial"/>
                        <a:ea typeface="SimSun"/>
                      </a:endParaRPr>
                    </a:p>
                  </a:txBody>
                  <a:tcPr marL="68580" marR="68580" marT="0" marB="0" anchor="ctr"/>
                </a:tc>
                <a:tc>
                  <a:txBody>
                    <a:bodyPr/>
                    <a:lstStyle/>
                    <a:p>
                      <a:pPr algn="ctr">
                        <a:lnSpc>
                          <a:spcPct val="115000"/>
                        </a:lnSpc>
                        <a:spcBef>
                          <a:spcPts val="300"/>
                        </a:spcBef>
                        <a:spcAft>
                          <a:spcPts val="300"/>
                        </a:spcAft>
                      </a:pPr>
                      <a:r>
                        <a:rPr lang="en-AU" sz="1500">
                          <a:effectLst/>
                        </a:rPr>
                        <a:t>Al</a:t>
                      </a:r>
                      <a:endParaRPr lang="en-AU" sz="1500">
                        <a:effectLst/>
                        <a:latin typeface="Arial"/>
                        <a:ea typeface="SimSun"/>
                      </a:endParaRPr>
                    </a:p>
                  </a:txBody>
                  <a:tcPr marL="68580" marR="68580" marT="0" marB="0" anchor="ctr"/>
                </a:tc>
                <a:tc>
                  <a:txBody>
                    <a:bodyPr/>
                    <a:lstStyle/>
                    <a:p>
                      <a:pPr algn="ctr">
                        <a:lnSpc>
                          <a:spcPct val="115000"/>
                        </a:lnSpc>
                        <a:spcBef>
                          <a:spcPts val="300"/>
                        </a:spcBef>
                        <a:spcAft>
                          <a:spcPts val="300"/>
                        </a:spcAft>
                      </a:pPr>
                      <a:r>
                        <a:rPr lang="en-AU" sz="1500">
                          <a:effectLst/>
                        </a:rPr>
                        <a:t>Si</a:t>
                      </a:r>
                      <a:endParaRPr lang="en-AU" sz="1500">
                        <a:effectLst/>
                        <a:latin typeface="Arial"/>
                        <a:ea typeface="SimSun"/>
                      </a:endParaRPr>
                    </a:p>
                  </a:txBody>
                  <a:tcPr marL="68580" marR="68580" marT="0" marB="0" anchor="ctr"/>
                </a:tc>
                <a:tc>
                  <a:txBody>
                    <a:bodyPr/>
                    <a:lstStyle/>
                    <a:p>
                      <a:pPr algn="ctr">
                        <a:lnSpc>
                          <a:spcPct val="115000"/>
                        </a:lnSpc>
                        <a:spcBef>
                          <a:spcPts val="300"/>
                        </a:spcBef>
                        <a:spcAft>
                          <a:spcPts val="300"/>
                        </a:spcAft>
                      </a:pPr>
                      <a:r>
                        <a:rPr lang="en-AU" sz="1500">
                          <a:effectLst/>
                        </a:rPr>
                        <a:t>P</a:t>
                      </a:r>
                      <a:endParaRPr lang="en-AU" sz="1500">
                        <a:effectLst/>
                        <a:latin typeface="Arial"/>
                        <a:ea typeface="SimSun"/>
                      </a:endParaRPr>
                    </a:p>
                  </a:txBody>
                  <a:tcPr marL="68580" marR="68580" marT="0" marB="0" anchor="ctr"/>
                </a:tc>
                <a:tc>
                  <a:txBody>
                    <a:bodyPr/>
                    <a:lstStyle/>
                    <a:p>
                      <a:pPr algn="ctr">
                        <a:lnSpc>
                          <a:spcPct val="115000"/>
                        </a:lnSpc>
                        <a:spcBef>
                          <a:spcPts val="300"/>
                        </a:spcBef>
                        <a:spcAft>
                          <a:spcPts val="300"/>
                        </a:spcAft>
                      </a:pPr>
                      <a:r>
                        <a:rPr lang="en-AU" sz="1500">
                          <a:effectLst/>
                        </a:rPr>
                        <a:t>S</a:t>
                      </a:r>
                      <a:endParaRPr lang="en-AU" sz="1500">
                        <a:effectLst/>
                        <a:latin typeface="Arial"/>
                        <a:ea typeface="SimSun"/>
                      </a:endParaRPr>
                    </a:p>
                  </a:txBody>
                  <a:tcPr marL="68580" marR="68580" marT="0" marB="0" anchor="ctr"/>
                </a:tc>
                <a:tc>
                  <a:txBody>
                    <a:bodyPr/>
                    <a:lstStyle/>
                    <a:p>
                      <a:pPr algn="ctr">
                        <a:lnSpc>
                          <a:spcPct val="115000"/>
                        </a:lnSpc>
                        <a:spcBef>
                          <a:spcPts val="300"/>
                        </a:spcBef>
                        <a:spcAft>
                          <a:spcPts val="300"/>
                        </a:spcAft>
                      </a:pPr>
                      <a:r>
                        <a:rPr lang="en-AU" sz="1500">
                          <a:effectLst/>
                        </a:rPr>
                        <a:t>Ca</a:t>
                      </a:r>
                      <a:endParaRPr lang="en-AU" sz="1500">
                        <a:effectLst/>
                        <a:latin typeface="Arial"/>
                        <a:ea typeface="SimSun"/>
                      </a:endParaRPr>
                    </a:p>
                  </a:txBody>
                  <a:tcPr marL="68580" marR="68580" marT="0" marB="0" anchor="ctr"/>
                </a:tc>
                <a:tc>
                  <a:txBody>
                    <a:bodyPr/>
                    <a:lstStyle/>
                    <a:p>
                      <a:pPr algn="ctr">
                        <a:lnSpc>
                          <a:spcPct val="115000"/>
                        </a:lnSpc>
                        <a:spcBef>
                          <a:spcPts val="300"/>
                        </a:spcBef>
                        <a:spcAft>
                          <a:spcPts val="300"/>
                        </a:spcAft>
                      </a:pPr>
                      <a:r>
                        <a:rPr lang="en-AU" sz="1500">
                          <a:effectLst/>
                        </a:rPr>
                        <a:t>Ti</a:t>
                      </a:r>
                      <a:endParaRPr lang="en-AU" sz="1500">
                        <a:effectLst/>
                        <a:latin typeface="Arial"/>
                        <a:ea typeface="SimSun"/>
                      </a:endParaRPr>
                    </a:p>
                  </a:txBody>
                  <a:tcPr marL="68580" marR="68580" marT="0" marB="0" anchor="ctr"/>
                </a:tc>
                <a:tc>
                  <a:txBody>
                    <a:bodyPr/>
                    <a:lstStyle/>
                    <a:p>
                      <a:pPr algn="ctr">
                        <a:lnSpc>
                          <a:spcPct val="115000"/>
                        </a:lnSpc>
                        <a:spcBef>
                          <a:spcPts val="300"/>
                        </a:spcBef>
                        <a:spcAft>
                          <a:spcPts val="300"/>
                        </a:spcAft>
                      </a:pPr>
                      <a:r>
                        <a:rPr lang="en-AU" sz="1500" dirty="0">
                          <a:effectLst/>
                        </a:rPr>
                        <a:t>Fe</a:t>
                      </a:r>
                      <a:endParaRPr lang="en-AU" sz="1500" dirty="0">
                        <a:effectLst/>
                        <a:latin typeface="Arial"/>
                        <a:ea typeface="SimSun"/>
                      </a:endParaRPr>
                    </a:p>
                  </a:txBody>
                  <a:tcPr marL="68580" marR="68580" marT="0" marB="0" anchor="ctr"/>
                </a:tc>
              </a:tr>
              <a:tr h="395139">
                <a:tc>
                  <a:txBody>
                    <a:bodyPr/>
                    <a:lstStyle/>
                    <a:p>
                      <a:pPr algn="ctr">
                        <a:lnSpc>
                          <a:spcPct val="115000"/>
                        </a:lnSpc>
                        <a:spcBef>
                          <a:spcPts val="300"/>
                        </a:spcBef>
                        <a:spcAft>
                          <a:spcPts val="300"/>
                        </a:spcAft>
                      </a:pPr>
                      <a:r>
                        <a:rPr lang="en-AU" sz="1500">
                          <a:effectLst/>
                        </a:rPr>
                        <a:t>bright contrast layer</a:t>
                      </a:r>
                      <a:endParaRPr lang="en-AU" sz="1500">
                        <a:effectLst/>
                        <a:latin typeface="Arial"/>
                        <a:ea typeface="SimSun"/>
                      </a:endParaRPr>
                    </a:p>
                  </a:txBody>
                  <a:tcPr marL="68580" marR="68580" marT="0" marB="0" anchor="ctr"/>
                </a:tc>
                <a:tc>
                  <a:txBody>
                    <a:bodyPr/>
                    <a:lstStyle/>
                    <a:p>
                      <a:pPr algn="ctr">
                        <a:lnSpc>
                          <a:spcPct val="115000"/>
                        </a:lnSpc>
                        <a:spcBef>
                          <a:spcPts val="300"/>
                        </a:spcBef>
                        <a:spcAft>
                          <a:spcPts val="300"/>
                        </a:spcAft>
                      </a:pPr>
                      <a:r>
                        <a:rPr lang="en-AU" sz="1500">
                          <a:effectLst/>
                        </a:rPr>
                        <a:t>7</a:t>
                      </a:r>
                      <a:endParaRPr lang="en-AU" sz="1500">
                        <a:effectLst/>
                        <a:latin typeface="Arial"/>
                        <a:ea typeface="SimSun"/>
                      </a:endParaRPr>
                    </a:p>
                  </a:txBody>
                  <a:tcPr marL="68580" marR="68580" marT="0" marB="0" anchor="ctr"/>
                </a:tc>
                <a:tc>
                  <a:txBody>
                    <a:bodyPr/>
                    <a:lstStyle/>
                    <a:p>
                      <a:pPr algn="ctr">
                        <a:lnSpc>
                          <a:spcPct val="115000"/>
                        </a:lnSpc>
                        <a:spcBef>
                          <a:spcPts val="300"/>
                        </a:spcBef>
                        <a:spcAft>
                          <a:spcPts val="300"/>
                        </a:spcAft>
                      </a:pPr>
                      <a:r>
                        <a:rPr lang="en-AU" sz="1500">
                          <a:effectLst/>
                        </a:rPr>
                        <a:t>7</a:t>
                      </a:r>
                      <a:endParaRPr lang="en-AU" sz="1500">
                        <a:effectLst/>
                        <a:latin typeface="Arial"/>
                        <a:ea typeface="SimSun"/>
                      </a:endParaRPr>
                    </a:p>
                  </a:txBody>
                  <a:tcPr marL="68580" marR="68580" marT="0" marB="0" anchor="ctr"/>
                </a:tc>
                <a:tc>
                  <a:txBody>
                    <a:bodyPr/>
                    <a:lstStyle/>
                    <a:p>
                      <a:pPr algn="ctr">
                        <a:lnSpc>
                          <a:spcPct val="115000"/>
                        </a:lnSpc>
                        <a:spcBef>
                          <a:spcPts val="300"/>
                        </a:spcBef>
                        <a:spcAft>
                          <a:spcPts val="300"/>
                        </a:spcAft>
                      </a:pPr>
                      <a:r>
                        <a:rPr lang="en-AU" sz="1500">
                          <a:effectLst/>
                        </a:rPr>
                        <a:t>2</a:t>
                      </a:r>
                      <a:endParaRPr lang="en-AU" sz="1500">
                        <a:effectLst/>
                        <a:latin typeface="Arial"/>
                        <a:ea typeface="SimSun"/>
                      </a:endParaRPr>
                    </a:p>
                  </a:txBody>
                  <a:tcPr marL="68580" marR="68580" marT="0" marB="0" anchor="ctr"/>
                </a:tc>
                <a:tc>
                  <a:txBody>
                    <a:bodyPr/>
                    <a:lstStyle/>
                    <a:p>
                      <a:pPr algn="ctr">
                        <a:lnSpc>
                          <a:spcPct val="115000"/>
                        </a:lnSpc>
                        <a:spcBef>
                          <a:spcPts val="300"/>
                        </a:spcBef>
                        <a:spcAft>
                          <a:spcPts val="300"/>
                        </a:spcAft>
                      </a:pPr>
                      <a:r>
                        <a:rPr lang="en-AU" sz="1500">
                          <a:effectLst/>
                        </a:rPr>
                        <a:t>3</a:t>
                      </a:r>
                      <a:endParaRPr lang="en-AU" sz="1500">
                        <a:effectLst/>
                        <a:latin typeface="Arial"/>
                        <a:ea typeface="SimSun"/>
                      </a:endParaRPr>
                    </a:p>
                  </a:txBody>
                  <a:tcPr marL="68580" marR="68580" marT="0" marB="0" anchor="ctr"/>
                </a:tc>
                <a:tc>
                  <a:txBody>
                    <a:bodyPr/>
                    <a:lstStyle/>
                    <a:p>
                      <a:pPr algn="ctr">
                        <a:lnSpc>
                          <a:spcPct val="115000"/>
                        </a:lnSpc>
                        <a:spcBef>
                          <a:spcPts val="300"/>
                        </a:spcBef>
                        <a:spcAft>
                          <a:spcPts val="300"/>
                        </a:spcAft>
                      </a:pPr>
                      <a:r>
                        <a:rPr lang="en-AU" sz="1500" dirty="0">
                          <a:effectLst/>
                        </a:rPr>
                        <a:t>-</a:t>
                      </a:r>
                      <a:endParaRPr lang="en-AU" sz="1500" dirty="0">
                        <a:effectLst/>
                        <a:latin typeface="Arial"/>
                        <a:ea typeface="SimSun"/>
                      </a:endParaRPr>
                    </a:p>
                  </a:txBody>
                  <a:tcPr marL="68580" marR="68580" marT="0" marB="0" anchor="ctr"/>
                </a:tc>
                <a:tc>
                  <a:txBody>
                    <a:bodyPr/>
                    <a:lstStyle/>
                    <a:p>
                      <a:pPr algn="ctr">
                        <a:lnSpc>
                          <a:spcPct val="115000"/>
                        </a:lnSpc>
                        <a:spcBef>
                          <a:spcPts val="300"/>
                        </a:spcBef>
                        <a:spcAft>
                          <a:spcPts val="300"/>
                        </a:spcAft>
                      </a:pPr>
                      <a:r>
                        <a:rPr lang="en-AU" sz="1500" dirty="0">
                          <a:effectLst/>
                        </a:rPr>
                        <a:t>5</a:t>
                      </a:r>
                      <a:endParaRPr lang="en-AU" sz="1500" dirty="0">
                        <a:effectLst/>
                        <a:latin typeface="Arial"/>
                        <a:ea typeface="SimSun"/>
                      </a:endParaRPr>
                    </a:p>
                  </a:txBody>
                  <a:tcPr marL="68580" marR="68580" marT="0" marB="0" anchor="ctr"/>
                </a:tc>
                <a:tc>
                  <a:txBody>
                    <a:bodyPr/>
                    <a:lstStyle/>
                    <a:p>
                      <a:pPr algn="ctr">
                        <a:lnSpc>
                          <a:spcPct val="115000"/>
                        </a:lnSpc>
                        <a:spcBef>
                          <a:spcPts val="300"/>
                        </a:spcBef>
                        <a:spcAft>
                          <a:spcPts val="300"/>
                        </a:spcAft>
                      </a:pPr>
                      <a:r>
                        <a:rPr lang="en-AU" sz="1500" dirty="0">
                          <a:effectLst/>
                        </a:rPr>
                        <a:t>37</a:t>
                      </a:r>
                      <a:endParaRPr lang="en-AU" sz="1500" dirty="0">
                        <a:effectLst/>
                        <a:latin typeface="Arial"/>
                        <a:ea typeface="SimSun"/>
                      </a:endParaRPr>
                    </a:p>
                  </a:txBody>
                  <a:tcPr marL="68580" marR="68580" marT="0" marB="0" anchor="ctr"/>
                </a:tc>
                <a:tc>
                  <a:txBody>
                    <a:bodyPr/>
                    <a:lstStyle/>
                    <a:p>
                      <a:pPr algn="ctr">
                        <a:lnSpc>
                          <a:spcPct val="115000"/>
                        </a:lnSpc>
                        <a:spcBef>
                          <a:spcPts val="300"/>
                        </a:spcBef>
                        <a:spcAft>
                          <a:spcPts val="300"/>
                        </a:spcAft>
                      </a:pPr>
                      <a:r>
                        <a:rPr lang="en-AU" sz="1500">
                          <a:effectLst/>
                        </a:rPr>
                        <a:t>10</a:t>
                      </a:r>
                      <a:endParaRPr lang="en-AU" sz="1500">
                        <a:effectLst/>
                        <a:latin typeface="Arial"/>
                        <a:ea typeface="SimSun"/>
                      </a:endParaRPr>
                    </a:p>
                  </a:txBody>
                  <a:tcPr marL="68580" marR="68580" marT="0" marB="0" anchor="ctr"/>
                </a:tc>
              </a:tr>
              <a:tr h="367392">
                <a:tc>
                  <a:txBody>
                    <a:bodyPr/>
                    <a:lstStyle/>
                    <a:p>
                      <a:pPr algn="ctr">
                        <a:lnSpc>
                          <a:spcPct val="115000"/>
                        </a:lnSpc>
                        <a:spcBef>
                          <a:spcPts val="300"/>
                        </a:spcBef>
                        <a:spcAft>
                          <a:spcPts val="300"/>
                        </a:spcAft>
                      </a:pPr>
                      <a:r>
                        <a:rPr lang="en-AU" sz="1500">
                          <a:effectLst/>
                        </a:rPr>
                        <a:t>dark contrast layer</a:t>
                      </a:r>
                      <a:endParaRPr lang="en-AU" sz="1500">
                        <a:effectLst/>
                        <a:latin typeface="Arial"/>
                        <a:ea typeface="SimSun"/>
                      </a:endParaRPr>
                    </a:p>
                  </a:txBody>
                  <a:tcPr marL="68580" marR="68580" marT="0" marB="0" anchor="ctr"/>
                </a:tc>
                <a:tc>
                  <a:txBody>
                    <a:bodyPr/>
                    <a:lstStyle/>
                    <a:p>
                      <a:pPr algn="ctr">
                        <a:lnSpc>
                          <a:spcPct val="115000"/>
                        </a:lnSpc>
                        <a:spcBef>
                          <a:spcPts val="300"/>
                        </a:spcBef>
                        <a:spcAft>
                          <a:spcPts val="300"/>
                        </a:spcAft>
                      </a:pPr>
                      <a:r>
                        <a:rPr lang="en-AU" sz="1500">
                          <a:effectLst/>
                        </a:rPr>
                        <a:t>23</a:t>
                      </a:r>
                      <a:endParaRPr lang="en-AU" sz="1500">
                        <a:effectLst/>
                        <a:latin typeface="Arial"/>
                        <a:ea typeface="SimSun"/>
                      </a:endParaRPr>
                    </a:p>
                  </a:txBody>
                  <a:tcPr marL="68580" marR="68580" marT="0" marB="0" anchor="ctr"/>
                </a:tc>
                <a:tc>
                  <a:txBody>
                    <a:bodyPr/>
                    <a:lstStyle/>
                    <a:p>
                      <a:pPr algn="ctr">
                        <a:lnSpc>
                          <a:spcPct val="115000"/>
                        </a:lnSpc>
                        <a:spcBef>
                          <a:spcPts val="300"/>
                        </a:spcBef>
                        <a:spcAft>
                          <a:spcPts val="300"/>
                        </a:spcAft>
                      </a:pPr>
                      <a:r>
                        <a:rPr lang="en-AU" sz="1500">
                          <a:effectLst/>
                        </a:rPr>
                        <a:t>33</a:t>
                      </a:r>
                      <a:endParaRPr lang="en-AU" sz="1500">
                        <a:effectLst/>
                        <a:latin typeface="Arial"/>
                        <a:ea typeface="SimSun"/>
                      </a:endParaRPr>
                    </a:p>
                  </a:txBody>
                  <a:tcPr marL="68580" marR="68580" marT="0" marB="0" anchor="ctr"/>
                </a:tc>
                <a:tc>
                  <a:txBody>
                    <a:bodyPr/>
                    <a:lstStyle/>
                    <a:p>
                      <a:pPr algn="ctr">
                        <a:lnSpc>
                          <a:spcPct val="115000"/>
                        </a:lnSpc>
                        <a:spcBef>
                          <a:spcPts val="300"/>
                        </a:spcBef>
                        <a:spcAft>
                          <a:spcPts val="300"/>
                        </a:spcAft>
                      </a:pPr>
                      <a:r>
                        <a:rPr lang="en-AU" sz="1500">
                          <a:effectLst/>
                        </a:rPr>
                        <a:t>30</a:t>
                      </a:r>
                      <a:endParaRPr lang="en-AU" sz="1500">
                        <a:effectLst/>
                        <a:latin typeface="Arial"/>
                        <a:ea typeface="SimSun"/>
                      </a:endParaRPr>
                    </a:p>
                  </a:txBody>
                  <a:tcPr marL="68580" marR="68580" marT="0" marB="0" anchor="ctr"/>
                </a:tc>
                <a:tc>
                  <a:txBody>
                    <a:bodyPr/>
                    <a:lstStyle/>
                    <a:p>
                      <a:pPr algn="ctr">
                        <a:lnSpc>
                          <a:spcPct val="115000"/>
                        </a:lnSpc>
                        <a:spcBef>
                          <a:spcPts val="300"/>
                        </a:spcBef>
                        <a:spcAft>
                          <a:spcPts val="300"/>
                        </a:spcAft>
                      </a:pPr>
                      <a:r>
                        <a:rPr lang="en-AU" sz="1500">
                          <a:effectLst/>
                        </a:rPr>
                        <a:t>-</a:t>
                      </a:r>
                      <a:endParaRPr lang="en-AU" sz="1500">
                        <a:effectLst/>
                        <a:latin typeface="Arial"/>
                        <a:ea typeface="SimSun"/>
                      </a:endParaRPr>
                    </a:p>
                  </a:txBody>
                  <a:tcPr marL="68580" marR="68580" marT="0" marB="0" anchor="ctr"/>
                </a:tc>
                <a:tc>
                  <a:txBody>
                    <a:bodyPr/>
                    <a:lstStyle/>
                    <a:p>
                      <a:pPr algn="ctr">
                        <a:lnSpc>
                          <a:spcPct val="115000"/>
                        </a:lnSpc>
                        <a:spcBef>
                          <a:spcPts val="300"/>
                        </a:spcBef>
                        <a:spcAft>
                          <a:spcPts val="300"/>
                        </a:spcAft>
                      </a:pPr>
                      <a:r>
                        <a:rPr lang="en-AU" sz="1500">
                          <a:effectLst/>
                        </a:rPr>
                        <a:t>3</a:t>
                      </a:r>
                      <a:endParaRPr lang="en-AU" sz="1500">
                        <a:effectLst/>
                        <a:latin typeface="Arial"/>
                        <a:ea typeface="SimSun"/>
                      </a:endParaRPr>
                    </a:p>
                  </a:txBody>
                  <a:tcPr marL="68580" marR="68580" marT="0" marB="0" anchor="ctr"/>
                </a:tc>
                <a:tc>
                  <a:txBody>
                    <a:bodyPr/>
                    <a:lstStyle/>
                    <a:p>
                      <a:pPr algn="ctr">
                        <a:lnSpc>
                          <a:spcPct val="115000"/>
                        </a:lnSpc>
                        <a:spcBef>
                          <a:spcPts val="300"/>
                        </a:spcBef>
                        <a:spcAft>
                          <a:spcPts val="300"/>
                        </a:spcAft>
                      </a:pPr>
                      <a:r>
                        <a:rPr lang="en-AU" sz="1500">
                          <a:effectLst/>
                        </a:rPr>
                        <a:t>2</a:t>
                      </a:r>
                      <a:endParaRPr lang="en-AU" sz="1500">
                        <a:effectLst/>
                        <a:latin typeface="Arial"/>
                        <a:ea typeface="SimSun"/>
                      </a:endParaRPr>
                    </a:p>
                  </a:txBody>
                  <a:tcPr marL="68580" marR="68580" marT="0" marB="0" anchor="ctr"/>
                </a:tc>
                <a:tc>
                  <a:txBody>
                    <a:bodyPr/>
                    <a:lstStyle/>
                    <a:p>
                      <a:pPr algn="ctr">
                        <a:lnSpc>
                          <a:spcPct val="115000"/>
                        </a:lnSpc>
                        <a:spcBef>
                          <a:spcPts val="300"/>
                        </a:spcBef>
                        <a:spcAft>
                          <a:spcPts val="300"/>
                        </a:spcAft>
                      </a:pPr>
                      <a:r>
                        <a:rPr lang="en-AU" sz="1500">
                          <a:effectLst/>
                        </a:rPr>
                        <a:t>1</a:t>
                      </a:r>
                      <a:endParaRPr lang="en-AU" sz="1500">
                        <a:effectLst/>
                        <a:latin typeface="Arial"/>
                        <a:ea typeface="SimSun"/>
                      </a:endParaRPr>
                    </a:p>
                  </a:txBody>
                  <a:tcPr marL="68580" marR="68580" marT="0" marB="0" anchor="ctr"/>
                </a:tc>
                <a:tc>
                  <a:txBody>
                    <a:bodyPr/>
                    <a:lstStyle/>
                    <a:p>
                      <a:pPr algn="ctr">
                        <a:lnSpc>
                          <a:spcPct val="115000"/>
                        </a:lnSpc>
                        <a:spcBef>
                          <a:spcPts val="300"/>
                        </a:spcBef>
                        <a:spcAft>
                          <a:spcPts val="300"/>
                        </a:spcAft>
                      </a:pPr>
                      <a:r>
                        <a:rPr lang="en-AU" sz="1500" dirty="0">
                          <a:effectLst/>
                        </a:rPr>
                        <a:t>9</a:t>
                      </a:r>
                      <a:endParaRPr lang="en-AU" sz="1500" dirty="0">
                        <a:effectLst/>
                        <a:latin typeface="Arial"/>
                        <a:ea typeface="SimSun"/>
                      </a:endParaRPr>
                    </a:p>
                  </a:txBody>
                  <a:tcPr marL="68580" marR="68580" marT="0" marB="0" anchor="ctr"/>
                </a:tc>
              </a:tr>
            </a:tbl>
          </a:graphicData>
        </a:graphic>
      </p:graphicFrame>
      <p:sp>
        <p:nvSpPr>
          <p:cNvPr id="10" name="Oval 9"/>
          <p:cNvSpPr/>
          <p:nvPr/>
        </p:nvSpPr>
        <p:spPr>
          <a:xfrm>
            <a:off x="7956376" y="1974552"/>
            <a:ext cx="720080" cy="3600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Oval 10"/>
          <p:cNvSpPr/>
          <p:nvPr/>
        </p:nvSpPr>
        <p:spPr>
          <a:xfrm>
            <a:off x="7956376" y="3385568"/>
            <a:ext cx="720080" cy="3600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 name="Oval 11"/>
          <p:cNvSpPr/>
          <p:nvPr/>
        </p:nvSpPr>
        <p:spPr>
          <a:xfrm>
            <a:off x="3621608" y="5574384"/>
            <a:ext cx="1080120" cy="122413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TextBox 12"/>
          <p:cNvSpPr txBox="1"/>
          <p:nvPr/>
        </p:nvSpPr>
        <p:spPr>
          <a:xfrm>
            <a:off x="1608158" y="1268760"/>
            <a:ext cx="1811714" cy="461665"/>
          </a:xfrm>
          <a:prstGeom prst="rect">
            <a:avLst/>
          </a:prstGeom>
          <a:noFill/>
        </p:spPr>
        <p:txBody>
          <a:bodyPr wrap="none" rtlCol="0">
            <a:spAutoFit/>
          </a:bodyPr>
          <a:lstStyle/>
          <a:p>
            <a:r>
              <a:rPr lang="en-US" sz="2400" dirty="0" smtClean="0"/>
              <a:t>Linear Fitting</a:t>
            </a:r>
            <a:endParaRPr lang="en-AU" sz="2400" dirty="0"/>
          </a:p>
        </p:txBody>
      </p:sp>
      <p:sp>
        <p:nvSpPr>
          <p:cNvPr id="14" name="Oval 13"/>
          <p:cNvSpPr/>
          <p:nvPr/>
        </p:nvSpPr>
        <p:spPr>
          <a:xfrm>
            <a:off x="7956376" y="2507952"/>
            <a:ext cx="720080" cy="3600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423785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heel(1)">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21" presetClass="entr" presetSubtype="1" fill="hold" grpId="0" nodeType="click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heel(1)">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heel(1)">
                                      <p:cBhvr>
                                        <p:cTn id="27" dur="500"/>
                                        <p:tgtEl>
                                          <p:spTgt spid="14"/>
                                        </p:tgtEl>
                                      </p:cBhvr>
                                    </p:animEffect>
                                  </p:childTnLst>
                                </p:cTn>
                              </p:par>
                              <p:par>
                                <p:cTn id="28" presetID="21" presetClass="entr" presetSubtype="1" fill="hold" grpId="0" nodeType="with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wheel(1)">
                                      <p:cBhvr>
                                        <p:cTn id="3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p:bldP spid="14" grpId="0" animBg="1"/>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9512" y="188640"/>
            <a:ext cx="7128792" cy="360040"/>
          </a:xfrm>
        </p:spPr>
        <p:txBody>
          <a:bodyPr>
            <a:normAutofit fontScale="90000"/>
          </a:bodyPr>
          <a:lstStyle/>
          <a:p>
            <a:r>
              <a:rPr lang="en-US" dirty="0" smtClean="0"/>
              <a:t>Scale C- </a:t>
            </a:r>
            <a:r>
              <a:rPr lang="en-US" sz="4400" dirty="0"/>
              <a:t>(Slurry heater, 148°C</a:t>
            </a:r>
            <a:r>
              <a:rPr lang="en-US" sz="4400" dirty="0" smtClean="0"/>
              <a:t>)</a:t>
            </a:r>
            <a:endParaRPr lang="en-AU" dirty="0"/>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AU"/>
          </a:p>
        </p:txBody>
      </p:sp>
      <p:graphicFrame>
        <p:nvGraphicFramePr>
          <p:cNvPr id="11" name="Object 10"/>
          <p:cNvGraphicFramePr>
            <a:graphicFrameLocks noChangeAspect="1"/>
          </p:cNvGraphicFramePr>
          <p:nvPr>
            <p:extLst>
              <p:ext uri="{D42A27DB-BD31-4B8C-83A1-F6EECF244321}">
                <p14:modId xmlns:p14="http://schemas.microsoft.com/office/powerpoint/2010/main" val="962936171"/>
              </p:ext>
            </p:extLst>
          </p:nvPr>
        </p:nvGraphicFramePr>
        <p:xfrm>
          <a:off x="-180529" y="1268760"/>
          <a:ext cx="6336705" cy="4478502"/>
        </p:xfrm>
        <a:graphic>
          <a:graphicData uri="http://schemas.openxmlformats.org/presentationml/2006/ole">
            <mc:AlternateContent xmlns:mc="http://schemas.openxmlformats.org/markup-compatibility/2006">
              <mc:Choice xmlns:v="urn:schemas-microsoft-com:vml" Requires="v">
                <p:oleObj spid="_x0000_s11306" name="Graph" r:id="rId4" imgW="4276080" imgH="3023280" progId="Origin50.Graph">
                  <p:embed/>
                </p:oleObj>
              </mc:Choice>
              <mc:Fallback>
                <p:oleObj name="Graph" r:id="rId4" imgW="4276080" imgH="3023280" progId="Origin50.Graph">
                  <p:embed/>
                  <p:pic>
                    <p:nvPicPr>
                      <p:cNvPr id="0" name=""/>
                      <p:cNvPicPr/>
                      <p:nvPr/>
                    </p:nvPicPr>
                    <p:blipFill>
                      <a:blip r:embed="rId5"/>
                      <a:stretch>
                        <a:fillRect/>
                      </a:stretch>
                    </p:blipFill>
                    <p:spPr>
                      <a:xfrm>
                        <a:off x="-180529" y="1268760"/>
                        <a:ext cx="6336705" cy="4478502"/>
                      </a:xfrm>
                      <a:prstGeom prst="rect">
                        <a:avLst/>
                      </a:prstGeom>
                    </p:spPr>
                  </p:pic>
                </p:oleObj>
              </mc:Fallback>
            </mc:AlternateContent>
          </a:graphicData>
        </a:graphic>
      </p:graphicFrame>
      <p:graphicFrame>
        <p:nvGraphicFramePr>
          <p:cNvPr id="13" name="Content Placeholder 3"/>
          <p:cNvGraphicFramePr>
            <a:graphicFrameLocks noGrp="1"/>
          </p:cNvGraphicFramePr>
          <p:nvPr>
            <p:ph idx="1"/>
            <p:extLst>
              <p:ext uri="{D42A27DB-BD31-4B8C-83A1-F6EECF244321}">
                <p14:modId xmlns:p14="http://schemas.microsoft.com/office/powerpoint/2010/main" val="2169916422"/>
              </p:ext>
            </p:extLst>
          </p:nvPr>
        </p:nvGraphicFramePr>
        <p:xfrm>
          <a:off x="5688124" y="961472"/>
          <a:ext cx="3240360" cy="2251504"/>
        </p:xfrm>
        <a:graphic>
          <a:graphicData uri="http://schemas.openxmlformats.org/drawingml/2006/table">
            <a:tbl>
              <a:tblPr firstRow="1" bandRow="1">
                <a:tableStyleId>{5C22544A-7EE6-4342-B048-85BDC9FD1C3A}</a:tableStyleId>
              </a:tblPr>
              <a:tblGrid>
                <a:gridCol w="1486517"/>
                <a:gridCol w="1753843"/>
              </a:tblGrid>
              <a:tr h="281438">
                <a:tc gridSpan="2">
                  <a:txBody>
                    <a:bodyPr/>
                    <a:lstStyle/>
                    <a:p>
                      <a:pPr algn="ctr" fontAlgn="ctr"/>
                      <a:r>
                        <a:rPr lang="en-US" sz="1600" b="1" i="0" u="none" strike="noStrike" dirty="0" smtClean="0">
                          <a:solidFill>
                            <a:schemeClr val="tx1"/>
                          </a:solidFill>
                          <a:effectLst/>
                          <a:latin typeface="Century Gothic" pitchFamily="34" charset="0"/>
                        </a:rPr>
                        <a:t>XRD Results</a:t>
                      </a:r>
                      <a:endParaRPr lang="en-AU" sz="1600" b="1" i="0" u="none" strike="noStrike" dirty="0">
                        <a:solidFill>
                          <a:schemeClr val="tx1"/>
                        </a:solidFill>
                        <a:effectLst/>
                        <a:latin typeface="Century Gothic" pitchFamily="34" charset="0"/>
                      </a:endParaRPr>
                    </a:p>
                  </a:txBody>
                  <a:tcPr marL="9525" marR="9525" marT="9525"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fontAlgn="ctr"/>
                      <a:endParaRPr lang="en-AU" sz="1800" b="1" i="0" u="none" strike="noStrike" dirty="0">
                        <a:solidFill>
                          <a:schemeClr val="tx1"/>
                        </a:solidFill>
                        <a:effectLst/>
                        <a:latin typeface="Century Gothic" pitchFamily="34" charset="0"/>
                      </a:endParaRPr>
                    </a:p>
                  </a:txBody>
                  <a:tcPr marL="9525" marR="9525" marT="9525"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281438">
                <a:tc>
                  <a:txBody>
                    <a:bodyPr/>
                    <a:lstStyle/>
                    <a:p>
                      <a:pPr algn="ctr" fontAlgn="ctr"/>
                      <a:r>
                        <a:rPr lang="en-AU" sz="1600" b="1" i="0" u="none" strike="noStrike" dirty="0" smtClean="0">
                          <a:solidFill>
                            <a:schemeClr val="tx1"/>
                          </a:solidFill>
                          <a:effectLst/>
                          <a:latin typeface="Century Gothic" pitchFamily="34" charset="0"/>
                        </a:rPr>
                        <a:t>Phase</a:t>
                      </a:r>
                      <a:endParaRPr lang="en-AU" sz="1600" b="1" i="0" u="none" strike="noStrike" dirty="0">
                        <a:solidFill>
                          <a:schemeClr val="tx1"/>
                        </a:solidFill>
                        <a:effectLst/>
                        <a:latin typeface="Century Gothic" pitchFamily="34" charset="0"/>
                      </a:endParaRPr>
                    </a:p>
                  </a:txBody>
                  <a:tcPr marL="9525" marR="9525" marT="9525"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AU" sz="1600" b="1" i="0" u="none" strike="noStrike" dirty="0" smtClean="0">
                          <a:solidFill>
                            <a:schemeClr val="tx1"/>
                          </a:solidFill>
                          <a:effectLst/>
                          <a:latin typeface="Century Gothic" pitchFamily="34" charset="0"/>
                        </a:rPr>
                        <a:t>Weight %</a:t>
                      </a:r>
                      <a:endParaRPr lang="en-AU" sz="1600" b="1" i="0" u="none" strike="noStrike" dirty="0">
                        <a:solidFill>
                          <a:schemeClr val="tx1"/>
                        </a:solidFill>
                        <a:effectLst/>
                        <a:latin typeface="Century Gothic" pitchFamily="34" charset="0"/>
                      </a:endParaRPr>
                    </a:p>
                  </a:txBody>
                  <a:tcPr marL="9525" marR="9525" marT="9525"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281438">
                <a:tc>
                  <a:txBody>
                    <a:bodyPr/>
                    <a:lstStyle/>
                    <a:p>
                      <a:pPr algn="ctr" fontAlgn="ctr"/>
                      <a:r>
                        <a:rPr lang="en-AU" sz="1600" b="0" i="0" u="none" strike="noStrike" dirty="0">
                          <a:solidFill>
                            <a:schemeClr val="tx1"/>
                          </a:solidFill>
                          <a:effectLst/>
                          <a:latin typeface="Century Gothic" pitchFamily="34" charset="0"/>
                        </a:rPr>
                        <a:t>Quartz</a:t>
                      </a:r>
                    </a:p>
                  </a:txBody>
                  <a:tcPr marL="9525" marR="9525" marT="9525"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ctr"/>
                      <a:r>
                        <a:rPr lang="en-AU" sz="1600" b="0" i="0" u="none" strike="noStrike" dirty="0" smtClean="0">
                          <a:solidFill>
                            <a:schemeClr val="tx1"/>
                          </a:solidFill>
                          <a:effectLst/>
                          <a:latin typeface="Century Gothic" pitchFamily="34" charset="0"/>
                        </a:rPr>
                        <a:t>5 </a:t>
                      </a:r>
                      <a:r>
                        <a:rPr lang="en-AU" sz="1600" b="0" i="0" u="none" strike="noStrike" dirty="0" smtClean="0">
                          <a:solidFill>
                            <a:schemeClr val="tx1"/>
                          </a:solidFill>
                          <a:effectLst/>
                          <a:latin typeface="Century Gothic" pitchFamily="34" charset="0"/>
                          <a:sym typeface="Symbol"/>
                        </a:rPr>
                        <a:t> </a:t>
                      </a:r>
                      <a:r>
                        <a:rPr lang="en-AU" sz="1600" b="0" i="0" u="none" strike="noStrike" dirty="0" smtClean="0">
                          <a:solidFill>
                            <a:schemeClr val="tx1"/>
                          </a:solidFill>
                          <a:effectLst/>
                          <a:latin typeface="Century Gothic" pitchFamily="34" charset="0"/>
                        </a:rPr>
                        <a:t>2</a:t>
                      </a:r>
                      <a:endParaRPr lang="en-AU" sz="1600" b="0" i="0" u="none" strike="noStrike" dirty="0">
                        <a:solidFill>
                          <a:schemeClr val="tx1"/>
                        </a:solidFill>
                        <a:effectLst/>
                        <a:latin typeface="Century Gothic" pitchFamily="34" charset="0"/>
                      </a:endParaRPr>
                    </a:p>
                  </a:txBody>
                  <a:tcPr marL="9525" marR="9525" marT="9525"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r>
              <a:tr h="281438">
                <a:tc>
                  <a:txBody>
                    <a:bodyPr/>
                    <a:lstStyle/>
                    <a:p>
                      <a:pPr algn="ctr" fontAlgn="ctr"/>
                      <a:r>
                        <a:rPr lang="en-AU" sz="1600" b="0" i="0" u="none" strike="noStrike">
                          <a:solidFill>
                            <a:schemeClr val="tx1"/>
                          </a:solidFill>
                          <a:effectLst/>
                          <a:latin typeface="Century Gothic" pitchFamily="34" charset="0"/>
                        </a:rPr>
                        <a:t>Hematite</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en-AU" sz="1600" b="0" i="0" u="none" strike="noStrike" dirty="0" smtClean="0">
                          <a:solidFill>
                            <a:schemeClr val="tx1"/>
                          </a:solidFill>
                          <a:effectLst/>
                          <a:latin typeface="Century Gothic" pitchFamily="34" charset="0"/>
                        </a:rPr>
                        <a:t>1 </a:t>
                      </a:r>
                      <a:r>
                        <a:rPr lang="en-AU" sz="1600" b="0" i="0" u="none" strike="noStrike" dirty="0" smtClean="0">
                          <a:solidFill>
                            <a:schemeClr val="tx1"/>
                          </a:solidFill>
                          <a:effectLst/>
                          <a:latin typeface="Century Gothic" pitchFamily="34" charset="0"/>
                          <a:sym typeface="Symbol"/>
                        </a:rPr>
                        <a:t> </a:t>
                      </a:r>
                      <a:r>
                        <a:rPr lang="en-AU" sz="1600" b="0" i="0" u="none" strike="noStrike" dirty="0" smtClean="0">
                          <a:solidFill>
                            <a:schemeClr val="tx1"/>
                          </a:solidFill>
                          <a:effectLst/>
                          <a:latin typeface="Century Gothic" pitchFamily="34" charset="0"/>
                        </a:rPr>
                        <a:t>1</a:t>
                      </a:r>
                      <a:endParaRPr lang="en-AU" sz="1600" b="0" i="0" u="none" strike="noStrike" dirty="0">
                        <a:solidFill>
                          <a:schemeClr val="tx1"/>
                        </a:solidFill>
                        <a:effectLst/>
                        <a:latin typeface="Century Gothic"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81438">
                <a:tc>
                  <a:txBody>
                    <a:bodyPr/>
                    <a:lstStyle/>
                    <a:p>
                      <a:pPr algn="ctr" fontAlgn="ctr"/>
                      <a:r>
                        <a:rPr lang="en-AU" sz="1600" b="0" i="0" u="none" strike="noStrike" dirty="0">
                          <a:solidFill>
                            <a:schemeClr val="tx1"/>
                          </a:solidFill>
                          <a:effectLst/>
                          <a:latin typeface="Century Gothic" pitchFamily="34" charset="0"/>
                        </a:rPr>
                        <a:t>Cancrinite</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en-AU" sz="1600" b="0" i="0" u="none" strike="noStrike" dirty="0" smtClean="0">
                          <a:solidFill>
                            <a:schemeClr val="tx1"/>
                          </a:solidFill>
                          <a:effectLst/>
                          <a:latin typeface="Century Gothic" pitchFamily="34" charset="0"/>
                        </a:rPr>
                        <a:t>25 </a:t>
                      </a:r>
                      <a:r>
                        <a:rPr lang="en-AU" sz="1600" b="0" i="0" u="none" strike="noStrike" dirty="0" smtClean="0">
                          <a:solidFill>
                            <a:schemeClr val="tx1"/>
                          </a:solidFill>
                          <a:effectLst/>
                          <a:latin typeface="Century Gothic" pitchFamily="34" charset="0"/>
                          <a:sym typeface="Symbol"/>
                        </a:rPr>
                        <a:t> </a:t>
                      </a:r>
                      <a:r>
                        <a:rPr lang="en-AU" sz="1600" b="0" i="0" u="none" strike="noStrike" dirty="0" smtClean="0">
                          <a:solidFill>
                            <a:schemeClr val="tx1"/>
                          </a:solidFill>
                          <a:effectLst/>
                          <a:latin typeface="Century Gothic" pitchFamily="34" charset="0"/>
                        </a:rPr>
                        <a:t>3</a:t>
                      </a:r>
                      <a:endParaRPr lang="en-AU" sz="1600" b="0" i="0" u="none" strike="noStrike" dirty="0">
                        <a:solidFill>
                          <a:schemeClr val="tx1"/>
                        </a:solidFill>
                        <a:effectLst/>
                        <a:latin typeface="Century Gothic"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81438">
                <a:tc>
                  <a:txBody>
                    <a:bodyPr/>
                    <a:lstStyle/>
                    <a:p>
                      <a:pPr algn="ctr" fontAlgn="ctr"/>
                      <a:r>
                        <a:rPr lang="en-AU" sz="1600" b="0" i="0" u="none" strike="noStrike" dirty="0" err="1">
                          <a:solidFill>
                            <a:schemeClr val="tx1"/>
                          </a:solidFill>
                          <a:effectLst/>
                          <a:latin typeface="Century Gothic" pitchFamily="34" charset="0"/>
                        </a:rPr>
                        <a:t>Boehmite</a:t>
                      </a:r>
                      <a:endParaRPr lang="en-AU" sz="1600" b="0" i="0" u="none" strike="noStrike" dirty="0">
                        <a:solidFill>
                          <a:schemeClr val="tx1"/>
                        </a:solidFill>
                        <a:effectLst/>
                        <a:latin typeface="Century Gothic"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en-AU" sz="1600" b="0" i="0" u="none" strike="noStrike" dirty="0" smtClean="0">
                          <a:solidFill>
                            <a:schemeClr val="tx1"/>
                          </a:solidFill>
                          <a:effectLst/>
                          <a:latin typeface="Century Gothic" pitchFamily="34" charset="0"/>
                        </a:rPr>
                        <a:t>1 </a:t>
                      </a:r>
                      <a:r>
                        <a:rPr lang="en-AU" sz="1600" b="0" i="0" u="none" strike="noStrike" dirty="0" smtClean="0">
                          <a:solidFill>
                            <a:schemeClr val="tx1"/>
                          </a:solidFill>
                          <a:effectLst/>
                          <a:latin typeface="Century Gothic" pitchFamily="34" charset="0"/>
                          <a:sym typeface="Symbol"/>
                        </a:rPr>
                        <a:t> </a:t>
                      </a:r>
                      <a:r>
                        <a:rPr lang="en-AU" sz="1600" b="0" i="0" u="none" strike="noStrike" dirty="0" smtClean="0">
                          <a:solidFill>
                            <a:schemeClr val="tx1"/>
                          </a:solidFill>
                          <a:effectLst/>
                          <a:latin typeface="Century Gothic" pitchFamily="34" charset="0"/>
                        </a:rPr>
                        <a:t>1</a:t>
                      </a:r>
                      <a:endParaRPr lang="en-AU" sz="1600" b="0" i="0" u="none" strike="noStrike" dirty="0">
                        <a:solidFill>
                          <a:schemeClr val="tx1"/>
                        </a:solidFill>
                        <a:effectLst/>
                        <a:latin typeface="Century Gothic"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81438">
                <a:tc>
                  <a:txBody>
                    <a:bodyPr/>
                    <a:lstStyle/>
                    <a:p>
                      <a:pPr algn="ctr" fontAlgn="ctr"/>
                      <a:r>
                        <a:rPr lang="en-AU" sz="1600" b="0" i="0" u="none" strike="noStrike" dirty="0" err="1">
                          <a:solidFill>
                            <a:schemeClr val="tx1"/>
                          </a:solidFill>
                          <a:effectLst/>
                          <a:latin typeface="Century Gothic" pitchFamily="34" charset="0"/>
                        </a:rPr>
                        <a:t>Sodalite</a:t>
                      </a:r>
                      <a:endParaRPr lang="en-AU" sz="1600" b="0" i="0" u="none" strike="noStrike" dirty="0">
                        <a:solidFill>
                          <a:schemeClr val="tx1"/>
                        </a:solidFill>
                        <a:effectLst/>
                        <a:latin typeface="Century Gothic"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en-AU" sz="1600" b="0" i="0" u="none" strike="noStrike" dirty="0" smtClean="0">
                          <a:solidFill>
                            <a:schemeClr val="tx1"/>
                          </a:solidFill>
                          <a:effectLst/>
                          <a:latin typeface="Century Gothic" pitchFamily="34" charset="0"/>
                        </a:rPr>
                        <a:t>8 </a:t>
                      </a:r>
                      <a:r>
                        <a:rPr lang="en-AU" sz="1600" b="0" i="0" u="none" strike="noStrike" dirty="0" smtClean="0">
                          <a:solidFill>
                            <a:schemeClr val="tx1"/>
                          </a:solidFill>
                          <a:effectLst/>
                          <a:latin typeface="Century Gothic" pitchFamily="34" charset="0"/>
                          <a:sym typeface="Symbol"/>
                        </a:rPr>
                        <a:t> </a:t>
                      </a:r>
                      <a:r>
                        <a:rPr lang="en-AU" sz="1600" b="0" i="0" u="none" strike="noStrike" dirty="0" smtClean="0">
                          <a:solidFill>
                            <a:schemeClr val="tx1"/>
                          </a:solidFill>
                          <a:effectLst/>
                          <a:latin typeface="Century Gothic" pitchFamily="34" charset="0"/>
                        </a:rPr>
                        <a:t>2</a:t>
                      </a:r>
                      <a:endParaRPr lang="en-AU" sz="1600" b="0" i="0" u="none" strike="noStrike" dirty="0">
                        <a:solidFill>
                          <a:schemeClr val="tx1"/>
                        </a:solidFill>
                        <a:effectLst/>
                        <a:latin typeface="Century Gothic"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81438">
                <a:tc>
                  <a:txBody>
                    <a:bodyPr/>
                    <a:lstStyle/>
                    <a:p>
                      <a:pPr algn="ctr" fontAlgn="ctr"/>
                      <a:r>
                        <a:rPr lang="en-AU" sz="1600" b="0" i="0" u="none" strike="noStrike" dirty="0">
                          <a:solidFill>
                            <a:schemeClr val="tx1"/>
                          </a:solidFill>
                          <a:effectLst/>
                          <a:latin typeface="Century Gothic" pitchFamily="34" charset="0"/>
                        </a:rPr>
                        <a:t>Amorphous</a:t>
                      </a:r>
                    </a:p>
                  </a:txBody>
                  <a:tcPr marL="9525" marR="9525" marT="9525"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AU" sz="1600" b="0" i="0" u="none" strike="noStrike" dirty="0" smtClean="0">
                          <a:solidFill>
                            <a:schemeClr val="tx1"/>
                          </a:solidFill>
                          <a:effectLst/>
                          <a:latin typeface="Century Gothic" pitchFamily="34" charset="0"/>
                        </a:rPr>
                        <a:t>54 </a:t>
                      </a:r>
                      <a:r>
                        <a:rPr lang="en-AU" sz="1600" b="0" i="0" u="none" strike="noStrike" dirty="0" smtClean="0">
                          <a:solidFill>
                            <a:schemeClr val="tx1"/>
                          </a:solidFill>
                          <a:effectLst/>
                          <a:latin typeface="Century Gothic" pitchFamily="34" charset="0"/>
                          <a:sym typeface="Symbol"/>
                        </a:rPr>
                        <a:t> </a:t>
                      </a:r>
                      <a:r>
                        <a:rPr lang="en-AU" sz="1600" b="0" i="0" u="none" strike="noStrike" dirty="0" smtClean="0">
                          <a:solidFill>
                            <a:schemeClr val="tx1"/>
                          </a:solidFill>
                          <a:effectLst/>
                          <a:latin typeface="Century Gothic" pitchFamily="34" charset="0"/>
                        </a:rPr>
                        <a:t>2</a:t>
                      </a:r>
                      <a:endParaRPr lang="en-AU" sz="1600" b="0" i="0" u="none" strike="noStrike" dirty="0">
                        <a:solidFill>
                          <a:schemeClr val="tx1"/>
                        </a:solidFill>
                        <a:effectLst/>
                        <a:latin typeface="Century Gothic" pitchFamily="34" charset="0"/>
                      </a:endParaRPr>
                    </a:p>
                  </a:txBody>
                  <a:tcPr marL="9525" marR="9525" marT="9525"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14" name="Oval 13"/>
          <p:cNvSpPr/>
          <p:nvPr/>
        </p:nvSpPr>
        <p:spPr>
          <a:xfrm>
            <a:off x="7682632" y="2060848"/>
            <a:ext cx="720080" cy="3600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 name="Oval 14"/>
          <p:cNvSpPr/>
          <p:nvPr/>
        </p:nvSpPr>
        <p:spPr>
          <a:xfrm>
            <a:off x="7668344" y="2622624"/>
            <a:ext cx="744178" cy="3600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 name="TextBox 16"/>
          <p:cNvSpPr txBox="1"/>
          <p:nvPr/>
        </p:nvSpPr>
        <p:spPr>
          <a:xfrm>
            <a:off x="2002608" y="5620598"/>
            <a:ext cx="1744388" cy="461665"/>
          </a:xfrm>
          <a:prstGeom prst="rect">
            <a:avLst/>
          </a:prstGeom>
          <a:noFill/>
        </p:spPr>
        <p:txBody>
          <a:bodyPr wrap="none" rtlCol="0">
            <a:spAutoFit/>
          </a:bodyPr>
          <a:lstStyle/>
          <a:p>
            <a:r>
              <a:rPr lang="en-US" sz="2400" dirty="0" smtClean="0"/>
              <a:t>Linear fitting</a:t>
            </a:r>
            <a:endParaRPr lang="en-AU" sz="2400" dirty="0"/>
          </a:p>
        </p:txBody>
      </p:sp>
      <p:graphicFrame>
        <p:nvGraphicFramePr>
          <p:cNvPr id="18" name="Table 17"/>
          <p:cNvGraphicFramePr>
            <a:graphicFrameLocks noGrp="1"/>
          </p:cNvGraphicFramePr>
          <p:nvPr>
            <p:extLst>
              <p:ext uri="{D42A27DB-BD31-4B8C-83A1-F6EECF244321}">
                <p14:modId xmlns:p14="http://schemas.microsoft.com/office/powerpoint/2010/main" val="2536522535"/>
              </p:ext>
            </p:extLst>
          </p:nvPr>
        </p:nvGraphicFramePr>
        <p:xfrm>
          <a:off x="5436096" y="3443855"/>
          <a:ext cx="3528392" cy="3326106"/>
        </p:xfrm>
        <a:graphic>
          <a:graphicData uri="http://schemas.openxmlformats.org/drawingml/2006/table">
            <a:tbl>
              <a:tblPr firstRow="1" firstCol="1" bandRow="1">
                <a:tableStyleId>{5C22544A-7EE6-4342-B048-85BDC9FD1C3A}</a:tableStyleId>
              </a:tblPr>
              <a:tblGrid>
                <a:gridCol w="864096"/>
                <a:gridCol w="432048"/>
                <a:gridCol w="432048"/>
                <a:gridCol w="432048"/>
                <a:gridCol w="360040"/>
                <a:gridCol w="360040"/>
                <a:gridCol w="288032"/>
                <a:gridCol w="360040"/>
              </a:tblGrid>
              <a:tr h="368030">
                <a:tc gridSpan="8">
                  <a:txBody>
                    <a:bodyPr/>
                    <a:lstStyle/>
                    <a:p>
                      <a:pPr algn="ctr">
                        <a:lnSpc>
                          <a:spcPct val="115000"/>
                        </a:lnSpc>
                        <a:spcBef>
                          <a:spcPts val="200"/>
                        </a:spcBef>
                        <a:spcAft>
                          <a:spcPts val="200"/>
                        </a:spcAft>
                      </a:pPr>
                      <a:r>
                        <a:rPr lang="en-US" sz="1500" dirty="0" smtClean="0">
                          <a:effectLst/>
                          <a:latin typeface="Arial"/>
                          <a:ea typeface="SimSun"/>
                        </a:rPr>
                        <a:t>EDS Results</a:t>
                      </a:r>
                      <a:endParaRPr lang="en-AU" sz="1500" dirty="0">
                        <a:effectLst/>
                        <a:latin typeface="Arial"/>
                        <a:ea typeface="SimSun"/>
                      </a:endParaRPr>
                    </a:p>
                  </a:txBody>
                  <a:tcPr marL="68580" marR="68580" marT="0" marB="0" anchor="ctr"/>
                </a:tc>
                <a:tc hMerge="1">
                  <a:txBody>
                    <a:bodyPr/>
                    <a:lstStyle/>
                    <a:p>
                      <a:pPr algn="ctr">
                        <a:lnSpc>
                          <a:spcPct val="115000"/>
                        </a:lnSpc>
                        <a:spcBef>
                          <a:spcPts val="200"/>
                        </a:spcBef>
                        <a:spcAft>
                          <a:spcPts val="200"/>
                        </a:spcAft>
                      </a:pPr>
                      <a:endParaRPr lang="en-AU" sz="1500">
                        <a:effectLst/>
                        <a:latin typeface="Arial"/>
                        <a:ea typeface="SimSun"/>
                      </a:endParaRPr>
                    </a:p>
                  </a:txBody>
                  <a:tcPr marL="68580" marR="68580" marT="0" marB="0" anchor="ctr"/>
                </a:tc>
                <a:tc hMerge="1">
                  <a:txBody>
                    <a:bodyPr/>
                    <a:lstStyle/>
                    <a:p>
                      <a:pPr algn="ctr">
                        <a:lnSpc>
                          <a:spcPct val="115000"/>
                        </a:lnSpc>
                        <a:spcBef>
                          <a:spcPts val="200"/>
                        </a:spcBef>
                        <a:spcAft>
                          <a:spcPts val="200"/>
                        </a:spcAft>
                      </a:pPr>
                      <a:endParaRPr lang="en-AU" sz="1500">
                        <a:effectLst/>
                        <a:latin typeface="Arial"/>
                        <a:ea typeface="SimSun"/>
                      </a:endParaRPr>
                    </a:p>
                  </a:txBody>
                  <a:tcPr marL="68580" marR="68580" marT="0" marB="0" anchor="ctr"/>
                </a:tc>
                <a:tc hMerge="1">
                  <a:txBody>
                    <a:bodyPr/>
                    <a:lstStyle/>
                    <a:p>
                      <a:pPr algn="ctr">
                        <a:lnSpc>
                          <a:spcPct val="115000"/>
                        </a:lnSpc>
                        <a:spcBef>
                          <a:spcPts val="200"/>
                        </a:spcBef>
                        <a:spcAft>
                          <a:spcPts val="200"/>
                        </a:spcAft>
                      </a:pPr>
                      <a:endParaRPr lang="en-AU" sz="1500">
                        <a:effectLst/>
                        <a:latin typeface="Arial"/>
                        <a:ea typeface="SimSun"/>
                      </a:endParaRPr>
                    </a:p>
                  </a:txBody>
                  <a:tcPr marL="68580" marR="68580" marT="0" marB="0" anchor="ctr"/>
                </a:tc>
                <a:tc hMerge="1">
                  <a:txBody>
                    <a:bodyPr/>
                    <a:lstStyle/>
                    <a:p>
                      <a:pPr algn="ctr">
                        <a:lnSpc>
                          <a:spcPct val="115000"/>
                        </a:lnSpc>
                        <a:spcBef>
                          <a:spcPts val="200"/>
                        </a:spcBef>
                        <a:spcAft>
                          <a:spcPts val="200"/>
                        </a:spcAft>
                      </a:pPr>
                      <a:endParaRPr lang="en-AU" sz="1500">
                        <a:effectLst/>
                        <a:latin typeface="Arial"/>
                        <a:ea typeface="SimSun"/>
                      </a:endParaRPr>
                    </a:p>
                  </a:txBody>
                  <a:tcPr marL="68580" marR="68580" marT="0" marB="0" anchor="ctr"/>
                </a:tc>
                <a:tc hMerge="1">
                  <a:txBody>
                    <a:bodyPr/>
                    <a:lstStyle/>
                    <a:p>
                      <a:pPr algn="ctr">
                        <a:lnSpc>
                          <a:spcPct val="115000"/>
                        </a:lnSpc>
                        <a:spcBef>
                          <a:spcPts val="200"/>
                        </a:spcBef>
                        <a:spcAft>
                          <a:spcPts val="200"/>
                        </a:spcAft>
                      </a:pPr>
                      <a:endParaRPr lang="en-AU" sz="1500">
                        <a:effectLst/>
                        <a:latin typeface="Arial"/>
                        <a:ea typeface="SimSun"/>
                      </a:endParaRPr>
                    </a:p>
                  </a:txBody>
                  <a:tcPr marL="68580" marR="68580" marT="0" marB="0" anchor="ctr"/>
                </a:tc>
                <a:tc hMerge="1">
                  <a:txBody>
                    <a:bodyPr/>
                    <a:lstStyle/>
                    <a:p>
                      <a:pPr algn="ctr">
                        <a:lnSpc>
                          <a:spcPct val="115000"/>
                        </a:lnSpc>
                        <a:spcBef>
                          <a:spcPts val="200"/>
                        </a:spcBef>
                        <a:spcAft>
                          <a:spcPts val="200"/>
                        </a:spcAft>
                      </a:pPr>
                      <a:endParaRPr lang="en-AU" sz="1500">
                        <a:effectLst/>
                        <a:latin typeface="Arial"/>
                        <a:ea typeface="SimSun"/>
                      </a:endParaRPr>
                    </a:p>
                  </a:txBody>
                  <a:tcPr marL="68580" marR="68580" marT="0" marB="0" anchor="ctr"/>
                </a:tc>
                <a:tc hMerge="1">
                  <a:txBody>
                    <a:bodyPr/>
                    <a:lstStyle/>
                    <a:p>
                      <a:pPr algn="ctr">
                        <a:lnSpc>
                          <a:spcPct val="115000"/>
                        </a:lnSpc>
                        <a:spcBef>
                          <a:spcPts val="200"/>
                        </a:spcBef>
                        <a:spcAft>
                          <a:spcPts val="200"/>
                        </a:spcAft>
                      </a:pPr>
                      <a:endParaRPr lang="en-AU" sz="1500" dirty="0">
                        <a:effectLst/>
                        <a:latin typeface="Arial"/>
                        <a:ea typeface="SimSun"/>
                      </a:endParaRPr>
                    </a:p>
                  </a:txBody>
                  <a:tcPr marL="68580" marR="68580" marT="0" marB="0" anchor="ctr"/>
                </a:tc>
              </a:tr>
              <a:tr h="592146">
                <a:tc>
                  <a:txBody>
                    <a:bodyPr/>
                    <a:lstStyle/>
                    <a:p>
                      <a:pPr algn="ctr">
                        <a:lnSpc>
                          <a:spcPct val="115000"/>
                        </a:lnSpc>
                        <a:spcBef>
                          <a:spcPts val="200"/>
                        </a:spcBef>
                        <a:spcAft>
                          <a:spcPts val="200"/>
                        </a:spcAft>
                      </a:pPr>
                      <a:r>
                        <a:rPr lang="en-AU" sz="1500">
                          <a:effectLst/>
                        </a:rPr>
                        <a:t>Area</a:t>
                      </a:r>
                      <a:endParaRPr lang="en-AU" sz="1500">
                        <a:effectLst/>
                        <a:latin typeface="Arial"/>
                        <a:ea typeface="SimSun"/>
                      </a:endParaRPr>
                    </a:p>
                  </a:txBody>
                  <a:tcPr marL="68580" marR="68580" marT="0" marB="0" anchor="ctr"/>
                </a:tc>
                <a:tc>
                  <a:txBody>
                    <a:bodyPr/>
                    <a:lstStyle/>
                    <a:p>
                      <a:pPr algn="ctr">
                        <a:lnSpc>
                          <a:spcPct val="115000"/>
                        </a:lnSpc>
                        <a:spcBef>
                          <a:spcPts val="200"/>
                        </a:spcBef>
                        <a:spcAft>
                          <a:spcPts val="200"/>
                        </a:spcAft>
                      </a:pPr>
                      <a:r>
                        <a:rPr lang="en-AU" sz="1500" dirty="0">
                          <a:effectLst/>
                        </a:rPr>
                        <a:t>Na</a:t>
                      </a:r>
                      <a:endParaRPr lang="en-AU" sz="1500" dirty="0">
                        <a:effectLst/>
                        <a:latin typeface="Arial"/>
                        <a:ea typeface="SimSun"/>
                      </a:endParaRPr>
                    </a:p>
                  </a:txBody>
                  <a:tcPr marL="68580" marR="68580" marT="0" marB="0" anchor="ctr"/>
                </a:tc>
                <a:tc>
                  <a:txBody>
                    <a:bodyPr/>
                    <a:lstStyle/>
                    <a:p>
                      <a:pPr algn="ctr">
                        <a:lnSpc>
                          <a:spcPct val="115000"/>
                        </a:lnSpc>
                        <a:spcBef>
                          <a:spcPts val="200"/>
                        </a:spcBef>
                        <a:spcAft>
                          <a:spcPts val="200"/>
                        </a:spcAft>
                      </a:pPr>
                      <a:r>
                        <a:rPr lang="en-AU" sz="1500">
                          <a:effectLst/>
                        </a:rPr>
                        <a:t>Al</a:t>
                      </a:r>
                      <a:endParaRPr lang="en-AU" sz="1500">
                        <a:effectLst/>
                        <a:latin typeface="Arial"/>
                        <a:ea typeface="SimSun"/>
                      </a:endParaRPr>
                    </a:p>
                  </a:txBody>
                  <a:tcPr marL="68580" marR="68580" marT="0" marB="0" anchor="ctr"/>
                </a:tc>
                <a:tc>
                  <a:txBody>
                    <a:bodyPr/>
                    <a:lstStyle/>
                    <a:p>
                      <a:pPr algn="ctr">
                        <a:lnSpc>
                          <a:spcPct val="115000"/>
                        </a:lnSpc>
                        <a:spcBef>
                          <a:spcPts val="200"/>
                        </a:spcBef>
                        <a:spcAft>
                          <a:spcPts val="200"/>
                        </a:spcAft>
                      </a:pPr>
                      <a:r>
                        <a:rPr lang="en-AU" sz="1500" dirty="0">
                          <a:effectLst/>
                        </a:rPr>
                        <a:t>Si</a:t>
                      </a:r>
                      <a:endParaRPr lang="en-AU" sz="1500" dirty="0">
                        <a:effectLst/>
                        <a:latin typeface="Arial"/>
                        <a:ea typeface="SimSun"/>
                      </a:endParaRPr>
                    </a:p>
                  </a:txBody>
                  <a:tcPr marL="68580" marR="68580" marT="0" marB="0" anchor="ctr"/>
                </a:tc>
                <a:tc>
                  <a:txBody>
                    <a:bodyPr/>
                    <a:lstStyle/>
                    <a:p>
                      <a:pPr algn="ctr">
                        <a:lnSpc>
                          <a:spcPct val="115000"/>
                        </a:lnSpc>
                        <a:spcBef>
                          <a:spcPts val="200"/>
                        </a:spcBef>
                        <a:spcAft>
                          <a:spcPts val="200"/>
                        </a:spcAft>
                      </a:pPr>
                      <a:r>
                        <a:rPr lang="en-AU" sz="1500">
                          <a:effectLst/>
                        </a:rPr>
                        <a:t>S</a:t>
                      </a:r>
                      <a:endParaRPr lang="en-AU" sz="1500">
                        <a:effectLst/>
                        <a:latin typeface="Arial"/>
                        <a:ea typeface="SimSun"/>
                      </a:endParaRPr>
                    </a:p>
                  </a:txBody>
                  <a:tcPr marL="68580" marR="68580" marT="0" marB="0" anchor="ctr"/>
                </a:tc>
                <a:tc>
                  <a:txBody>
                    <a:bodyPr/>
                    <a:lstStyle/>
                    <a:p>
                      <a:pPr algn="ctr">
                        <a:lnSpc>
                          <a:spcPct val="115000"/>
                        </a:lnSpc>
                        <a:spcBef>
                          <a:spcPts val="200"/>
                        </a:spcBef>
                        <a:spcAft>
                          <a:spcPts val="200"/>
                        </a:spcAft>
                      </a:pPr>
                      <a:r>
                        <a:rPr lang="en-AU" sz="1500">
                          <a:effectLst/>
                        </a:rPr>
                        <a:t>Cl</a:t>
                      </a:r>
                      <a:endParaRPr lang="en-AU" sz="1500">
                        <a:effectLst/>
                        <a:latin typeface="Arial"/>
                        <a:ea typeface="SimSun"/>
                      </a:endParaRPr>
                    </a:p>
                  </a:txBody>
                  <a:tcPr marL="68580" marR="68580" marT="0" marB="0" anchor="ctr"/>
                </a:tc>
                <a:tc>
                  <a:txBody>
                    <a:bodyPr/>
                    <a:lstStyle/>
                    <a:p>
                      <a:pPr algn="ctr">
                        <a:lnSpc>
                          <a:spcPct val="115000"/>
                        </a:lnSpc>
                        <a:spcBef>
                          <a:spcPts val="200"/>
                        </a:spcBef>
                        <a:spcAft>
                          <a:spcPts val="200"/>
                        </a:spcAft>
                      </a:pPr>
                      <a:r>
                        <a:rPr lang="en-AU" sz="1500">
                          <a:effectLst/>
                        </a:rPr>
                        <a:t>K</a:t>
                      </a:r>
                      <a:endParaRPr lang="en-AU" sz="1500">
                        <a:effectLst/>
                        <a:latin typeface="Arial"/>
                        <a:ea typeface="SimSun"/>
                      </a:endParaRPr>
                    </a:p>
                  </a:txBody>
                  <a:tcPr marL="68580" marR="68580" marT="0" marB="0" anchor="ctr"/>
                </a:tc>
                <a:tc>
                  <a:txBody>
                    <a:bodyPr/>
                    <a:lstStyle/>
                    <a:p>
                      <a:pPr algn="ctr">
                        <a:lnSpc>
                          <a:spcPct val="115000"/>
                        </a:lnSpc>
                        <a:spcBef>
                          <a:spcPts val="200"/>
                        </a:spcBef>
                        <a:spcAft>
                          <a:spcPts val="200"/>
                        </a:spcAft>
                      </a:pPr>
                      <a:r>
                        <a:rPr lang="en-AU" sz="1500" dirty="0">
                          <a:effectLst/>
                        </a:rPr>
                        <a:t>Fe</a:t>
                      </a:r>
                      <a:endParaRPr lang="en-AU" sz="1500" dirty="0">
                        <a:effectLst/>
                        <a:latin typeface="Arial"/>
                        <a:ea typeface="SimSun"/>
                      </a:endParaRPr>
                    </a:p>
                  </a:txBody>
                  <a:tcPr marL="68580" marR="68580" marT="0" marB="0" anchor="ctr"/>
                </a:tc>
              </a:tr>
              <a:tr h="368030">
                <a:tc>
                  <a:txBody>
                    <a:bodyPr/>
                    <a:lstStyle/>
                    <a:p>
                      <a:pPr algn="ctr">
                        <a:lnSpc>
                          <a:spcPct val="115000"/>
                        </a:lnSpc>
                        <a:spcBef>
                          <a:spcPts val="200"/>
                        </a:spcBef>
                        <a:spcAft>
                          <a:spcPts val="200"/>
                        </a:spcAft>
                      </a:pPr>
                      <a:r>
                        <a:rPr lang="en-AU" sz="1500">
                          <a:effectLst/>
                        </a:rPr>
                        <a:t>2</a:t>
                      </a:r>
                      <a:endParaRPr lang="en-AU" sz="1500">
                        <a:effectLst/>
                        <a:latin typeface="Arial"/>
                        <a:ea typeface="SimSun"/>
                      </a:endParaRPr>
                    </a:p>
                  </a:txBody>
                  <a:tcPr marL="68580" marR="68580" marT="0" marB="0" anchor="ctr"/>
                </a:tc>
                <a:tc>
                  <a:txBody>
                    <a:bodyPr/>
                    <a:lstStyle/>
                    <a:p>
                      <a:pPr algn="ctr">
                        <a:lnSpc>
                          <a:spcPct val="115000"/>
                        </a:lnSpc>
                        <a:spcBef>
                          <a:spcPts val="200"/>
                        </a:spcBef>
                        <a:spcAft>
                          <a:spcPts val="200"/>
                        </a:spcAft>
                      </a:pPr>
                      <a:r>
                        <a:rPr lang="en-AU" sz="1500">
                          <a:effectLst/>
                        </a:rPr>
                        <a:t>25</a:t>
                      </a:r>
                      <a:endParaRPr lang="en-AU" sz="1500">
                        <a:effectLst/>
                        <a:latin typeface="Arial"/>
                        <a:ea typeface="SimSun"/>
                      </a:endParaRPr>
                    </a:p>
                  </a:txBody>
                  <a:tcPr marL="68580" marR="68580" marT="0" marB="0" anchor="ctr"/>
                </a:tc>
                <a:tc>
                  <a:txBody>
                    <a:bodyPr/>
                    <a:lstStyle/>
                    <a:p>
                      <a:pPr algn="ctr">
                        <a:lnSpc>
                          <a:spcPct val="115000"/>
                        </a:lnSpc>
                        <a:spcBef>
                          <a:spcPts val="200"/>
                        </a:spcBef>
                        <a:spcAft>
                          <a:spcPts val="200"/>
                        </a:spcAft>
                      </a:pPr>
                      <a:r>
                        <a:rPr lang="en-AU" sz="1500">
                          <a:effectLst/>
                        </a:rPr>
                        <a:t>36</a:t>
                      </a:r>
                      <a:endParaRPr lang="en-AU" sz="1500">
                        <a:effectLst/>
                        <a:latin typeface="Arial"/>
                        <a:ea typeface="SimSun"/>
                      </a:endParaRPr>
                    </a:p>
                  </a:txBody>
                  <a:tcPr marL="68580" marR="68580" marT="0" marB="0" anchor="ctr"/>
                </a:tc>
                <a:tc>
                  <a:txBody>
                    <a:bodyPr/>
                    <a:lstStyle/>
                    <a:p>
                      <a:pPr algn="ctr">
                        <a:lnSpc>
                          <a:spcPct val="115000"/>
                        </a:lnSpc>
                        <a:spcBef>
                          <a:spcPts val="200"/>
                        </a:spcBef>
                        <a:spcAft>
                          <a:spcPts val="200"/>
                        </a:spcAft>
                      </a:pPr>
                      <a:r>
                        <a:rPr lang="en-AU" sz="1500" dirty="0">
                          <a:effectLst/>
                        </a:rPr>
                        <a:t>37</a:t>
                      </a:r>
                      <a:endParaRPr lang="en-AU" sz="1500" dirty="0">
                        <a:effectLst/>
                        <a:latin typeface="Arial"/>
                        <a:ea typeface="SimSun"/>
                      </a:endParaRPr>
                    </a:p>
                  </a:txBody>
                  <a:tcPr marL="68580" marR="68580" marT="0" marB="0" anchor="ctr"/>
                </a:tc>
                <a:tc>
                  <a:txBody>
                    <a:bodyPr/>
                    <a:lstStyle/>
                    <a:p>
                      <a:pPr algn="ctr">
                        <a:lnSpc>
                          <a:spcPct val="115000"/>
                        </a:lnSpc>
                        <a:spcBef>
                          <a:spcPts val="200"/>
                        </a:spcBef>
                        <a:spcAft>
                          <a:spcPts val="200"/>
                        </a:spcAft>
                      </a:pPr>
                      <a:r>
                        <a:rPr lang="en-AU" sz="1500">
                          <a:effectLst/>
                        </a:rPr>
                        <a:t>-</a:t>
                      </a:r>
                      <a:endParaRPr lang="en-AU" sz="1500">
                        <a:effectLst/>
                        <a:latin typeface="Arial"/>
                        <a:ea typeface="SimSun"/>
                      </a:endParaRPr>
                    </a:p>
                  </a:txBody>
                  <a:tcPr marL="68580" marR="68580" marT="0" marB="0" anchor="ctr"/>
                </a:tc>
                <a:tc>
                  <a:txBody>
                    <a:bodyPr/>
                    <a:lstStyle/>
                    <a:p>
                      <a:pPr algn="ctr">
                        <a:lnSpc>
                          <a:spcPct val="115000"/>
                        </a:lnSpc>
                        <a:spcBef>
                          <a:spcPts val="200"/>
                        </a:spcBef>
                        <a:spcAft>
                          <a:spcPts val="200"/>
                        </a:spcAft>
                      </a:pPr>
                      <a:r>
                        <a:rPr lang="en-AU" sz="1500">
                          <a:effectLst/>
                        </a:rPr>
                        <a:t>-</a:t>
                      </a:r>
                      <a:endParaRPr lang="en-AU" sz="1500">
                        <a:effectLst/>
                        <a:latin typeface="Arial"/>
                        <a:ea typeface="SimSun"/>
                      </a:endParaRPr>
                    </a:p>
                  </a:txBody>
                  <a:tcPr marL="68580" marR="68580" marT="0" marB="0" anchor="ctr"/>
                </a:tc>
                <a:tc>
                  <a:txBody>
                    <a:bodyPr/>
                    <a:lstStyle/>
                    <a:p>
                      <a:pPr algn="ctr">
                        <a:lnSpc>
                          <a:spcPct val="115000"/>
                        </a:lnSpc>
                        <a:spcBef>
                          <a:spcPts val="200"/>
                        </a:spcBef>
                        <a:spcAft>
                          <a:spcPts val="200"/>
                        </a:spcAft>
                      </a:pPr>
                      <a:r>
                        <a:rPr lang="en-AU" sz="1500">
                          <a:effectLst/>
                        </a:rPr>
                        <a:t>-</a:t>
                      </a:r>
                      <a:endParaRPr lang="en-AU" sz="1500">
                        <a:effectLst/>
                        <a:latin typeface="Arial"/>
                        <a:ea typeface="SimSun"/>
                      </a:endParaRPr>
                    </a:p>
                  </a:txBody>
                  <a:tcPr marL="68580" marR="68580" marT="0" marB="0" anchor="ctr"/>
                </a:tc>
                <a:tc>
                  <a:txBody>
                    <a:bodyPr/>
                    <a:lstStyle/>
                    <a:p>
                      <a:pPr algn="ctr">
                        <a:lnSpc>
                          <a:spcPct val="115000"/>
                        </a:lnSpc>
                        <a:spcBef>
                          <a:spcPts val="200"/>
                        </a:spcBef>
                        <a:spcAft>
                          <a:spcPts val="200"/>
                        </a:spcAft>
                      </a:pPr>
                      <a:r>
                        <a:rPr lang="en-AU" sz="1500">
                          <a:effectLst/>
                        </a:rPr>
                        <a:t>3</a:t>
                      </a:r>
                      <a:endParaRPr lang="en-AU" sz="1500">
                        <a:effectLst/>
                        <a:latin typeface="Arial"/>
                        <a:ea typeface="SimSun"/>
                      </a:endParaRPr>
                    </a:p>
                  </a:txBody>
                  <a:tcPr marL="68580" marR="68580" marT="0" marB="0" anchor="ctr"/>
                </a:tc>
              </a:tr>
              <a:tr h="368030">
                <a:tc>
                  <a:txBody>
                    <a:bodyPr/>
                    <a:lstStyle/>
                    <a:p>
                      <a:pPr algn="ctr">
                        <a:lnSpc>
                          <a:spcPct val="115000"/>
                        </a:lnSpc>
                        <a:spcBef>
                          <a:spcPts val="200"/>
                        </a:spcBef>
                        <a:spcAft>
                          <a:spcPts val="200"/>
                        </a:spcAft>
                      </a:pPr>
                      <a:r>
                        <a:rPr lang="en-AU" sz="1500">
                          <a:effectLst/>
                        </a:rPr>
                        <a:t>3</a:t>
                      </a:r>
                      <a:endParaRPr lang="en-AU" sz="1500">
                        <a:effectLst/>
                        <a:latin typeface="Arial"/>
                        <a:ea typeface="SimSun"/>
                      </a:endParaRPr>
                    </a:p>
                  </a:txBody>
                  <a:tcPr marL="68580" marR="68580" marT="0" marB="0" anchor="ctr"/>
                </a:tc>
                <a:tc>
                  <a:txBody>
                    <a:bodyPr/>
                    <a:lstStyle/>
                    <a:p>
                      <a:pPr algn="ctr">
                        <a:lnSpc>
                          <a:spcPct val="115000"/>
                        </a:lnSpc>
                        <a:spcBef>
                          <a:spcPts val="200"/>
                        </a:spcBef>
                        <a:spcAft>
                          <a:spcPts val="200"/>
                        </a:spcAft>
                      </a:pPr>
                      <a:r>
                        <a:rPr lang="en-AU" sz="1500">
                          <a:effectLst/>
                        </a:rPr>
                        <a:t>26</a:t>
                      </a:r>
                      <a:endParaRPr lang="en-AU" sz="1500">
                        <a:effectLst/>
                        <a:latin typeface="Arial"/>
                        <a:ea typeface="SimSun"/>
                      </a:endParaRPr>
                    </a:p>
                  </a:txBody>
                  <a:tcPr marL="68580" marR="68580" marT="0" marB="0" anchor="ctr"/>
                </a:tc>
                <a:tc>
                  <a:txBody>
                    <a:bodyPr/>
                    <a:lstStyle/>
                    <a:p>
                      <a:pPr algn="ctr">
                        <a:lnSpc>
                          <a:spcPct val="115000"/>
                        </a:lnSpc>
                        <a:spcBef>
                          <a:spcPts val="200"/>
                        </a:spcBef>
                        <a:spcAft>
                          <a:spcPts val="200"/>
                        </a:spcAft>
                      </a:pPr>
                      <a:r>
                        <a:rPr lang="en-AU" sz="1500">
                          <a:effectLst/>
                        </a:rPr>
                        <a:t>34</a:t>
                      </a:r>
                      <a:endParaRPr lang="en-AU" sz="1500">
                        <a:effectLst/>
                        <a:latin typeface="Arial"/>
                        <a:ea typeface="SimSun"/>
                      </a:endParaRPr>
                    </a:p>
                  </a:txBody>
                  <a:tcPr marL="68580" marR="68580" marT="0" marB="0" anchor="ctr"/>
                </a:tc>
                <a:tc>
                  <a:txBody>
                    <a:bodyPr/>
                    <a:lstStyle/>
                    <a:p>
                      <a:pPr algn="ctr">
                        <a:lnSpc>
                          <a:spcPct val="115000"/>
                        </a:lnSpc>
                        <a:spcBef>
                          <a:spcPts val="200"/>
                        </a:spcBef>
                        <a:spcAft>
                          <a:spcPts val="200"/>
                        </a:spcAft>
                      </a:pPr>
                      <a:r>
                        <a:rPr lang="en-AU" sz="1500">
                          <a:effectLst/>
                        </a:rPr>
                        <a:t>37</a:t>
                      </a:r>
                      <a:endParaRPr lang="en-AU" sz="1500">
                        <a:effectLst/>
                        <a:latin typeface="Arial"/>
                        <a:ea typeface="SimSun"/>
                      </a:endParaRPr>
                    </a:p>
                  </a:txBody>
                  <a:tcPr marL="68580" marR="68580" marT="0" marB="0" anchor="ctr"/>
                </a:tc>
                <a:tc>
                  <a:txBody>
                    <a:bodyPr/>
                    <a:lstStyle/>
                    <a:p>
                      <a:pPr algn="ctr">
                        <a:lnSpc>
                          <a:spcPct val="115000"/>
                        </a:lnSpc>
                        <a:spcBef>
                          <a:spcPts val="200"/>
                        </a:spcBef>
                        <a:spcAft>
                          <a:spcPts val="200"/>
                        </a:spcAft>
                      </a:pPr>
                      <a:r>
                        <a:rPr lang="en-AU" sz="1500">
                          <a:effectLst/>
                        </a:rPr>
                        <a:t>-</a:t>
                      </a:r>
                      <a:endParaRPr lang="en-AU" sz="1500">
                        <a:effectLst/>
                        <a:latin typeface="Arial"/>
                        <a:ea typeface="SimSun"/>
                      </a:endParaRPr>
                    </a:p>
                  </a:txBody>
                  <a:tcPr marL="68580" marR="68580" marT="0" marB="0" anchor="ctr"/>
                </a:tc>
                <a:tc>
                  <a:txBody>
                    <a:bodyPr/>
                    <a:lstStyle/>
                    <a:p>
                      <a:pPr algn="ctr">
                        <a:lnSpc>
                          <a:spcPct val="115000"/>
                        </a:lnSpc>
                        <a:spcBef>
                          <a:spcPts val="200"/>
                        </a:spcBef>
                        <a:spcAft>
                          <a:spcPts val="200"/>
                        </a:spcAft>
                      </a:pPr>
                      <a:r>
                        <a:rPr lang="en-AU" sz="1500">
                          <a:effectLst/>
                        </a:rPr>
                        <a:t>-</a:t>
                      </a:r>
                      <a:endParaRPr lang="en-AU" sz="1500">
                        <a:effectLst/>
                        <a:latin typeface="Arial"/>
                        <a:ea typeface="SimSun"/>
                      </a:endParaRPr>
                    </a:p>
                  </a:txBody>
                  <a:tcPr marL="68580" marR="68580" marT="0" marB="0" anchor="ctr"/>
                </a:tc>
                <a:tc>
                  <a:txBody>
                    <a:bodyPr/>
                    <a:lstStyle/>
                    <a:p>
                      <a:pPr algn="ctr">
                        <a:lnSpc>
                          <a:spcPct val="115000"/>
                        </a:lnSpc>
                        <a:spcBef>
                          <a:spcPts val="200"/>
                        </a:spcBef>
                        <a:spcAft>
                          <a:spcPts val="200"/>
                        </a:spcAft>
                      </a:pPr>
                      <a:r>
                        <a:rPr lang="en-AU" sz="1500">
                          <a:effectLst/>
                        </a:rPr>
                        <a:t>-</a:t>
                      </a:r>
                      <a:endParaRPr lang="en-AU" sz="1500">
                        <a:effectLst/>
                        <a:latin typeface="Arial"/>
                        <a:ea typeface="SimSun"/>
                      </a:endParaRPr>
                    </a:p>
                  </a:txBody>
                  <a:tcPr marL="68580" marR="68580" marT="0" marB="0" anchor="ctr"/>
                </a:tc>
                <a:tc>
                  <a:txBody>
                    <a:bodyPr/>
                    <a:lstStyle/>
                    <a:p>
                      <a:pPr algn="ctr">
                        <a:lnSpc>
                          <a:spcPct val="115000"/>
                        </a:lnSpc>
                        <a:spcBef>
                          <a:spcPts val="200"/>
                        </a:spcBef>
                        <a:spcAft>
                          <a:spcPts val="200"/>
                        </a:spcAft>
                      </a:pPr>
                      <a:r>
                        <a:rPr lang="en-AU" sz="1500">
                          <a:effectLst/>
                        </a:rPr>
                        <a:t>3</a:t>
                      </a:r>
                      <a:endParaRPr lang="en-AU" sz="1500">
                        <a:effectLst/>
                        <a:latin typeface="Arial"/>
                        <a:ea typeface="SimSun"/>
                      </a:endParaRPr>
                    </a:p>
                  </a:txBody>
                  <a:tcPr marL="68580" marR="68580" marT="0" marB="0" anchor="ctr"/>
                </a:tc>
              </a:tr>
              <a:tr h="368030">
                <a:tc>
                  <a:txBody>
                    <a:bodyPr/>
                    <a:lstStyle/>
                    <a:p>
                      <a:pPr algn="ctr">
                        <a:lnSpc>
                          <a:spcPct val="115000"/>
                        </a:lnSpc>
                        <a:spcBef>
                          <a:spcPts val="200"/>
                        </a:spcBef>
                        <a:spcAft>
                          <a:spcPts val="200"/>
                        </a:spcAft>
                      </a:pPr>
                      <a:r>
                        <a:rPr lang="en-AU" sz="1500">
                          <a:effectLst/>
                        </a:rPr>
                        <a:t>4</a:t>
                      </a:r>
                      <a:endParaRPr lang="en-AU" sz="1500">
                        <a:effectLst/>
                        <a:latin typeface="Arial"/>
                        <a:ea typeface="SimSun"/>
                      </a:endParaRPr>
                    </a:p>
                  </a:txBody>
                  <a:tcPr marL="68580" marR="68580" marT="0" marB="0" anchor="ctr"/>
                </a:tc>
                <a:tc>
                  <a:txBody>
                    <a:bodyPr/>
                    <a:lstStyle/>
                    <a:p>
                      <a:pPr algn="ctr">
                        <a:lnSpc>
                          <a:spcPct val="115000"/>
                        </a:lnSpc>
                        <a:spcBef>
                          <a:spcPts val="200"/>
                        </a:spcBef>
                        <a:spcAft>
                          <a:spcPts val="200"/>
                        </a:spcAft>
                      </a:pPr>
                      <a:r>
                        <a:rPr lang="en-AU" sz="1500">
                          <a:effectLst/>
                        </a:rPr>
                        <a:t>53</a:t>
                      </a:r>
                      <a:endParaRPr lang="en-AU" sz="1500">
                        <a:effectLst/>
                        <a:latin typeface="Arial"/>
                        <a:ea typeface="SimSun"/>
                      </a:endParaRPr>
                    </a:p>
                  </a:txBody>
                  <a:tcPr marL="68580" marR="68580" marT="0" marB="0" anchor="ctr"/>
                </a:tc>
                <a:tc>
                  <a:txBody>
                    <a:bodyPr/>
                    <a:lstStyle/>
                    <a:p>
                      <a:pPr algn="ctr">
                        <a:lnSpc>
                          <a:spcPct val="115000"/>
                        </a:lnSpc>
                        <a:spcBef>
                          <a:spcPts val="200"/>
                        </a:spcBef>
                        <a:spcAft>
                          <a:spcPts val="200"/>
                        </a:spcAft>
                      </a:pPr>
                      <a:r>
                        <a:rPr lang="en-AU" sz="1500">
                          <a:effectLst/>
                        </a:rPr>
                        <a:t>22</a:t>
                      </a:r>
                      <a:endParaRPr lang="en-AU" sz="1500">
                        <a:effectLst/>
                        <a:latin typeface="Arial"/>
                        <a:ea typeface="SimSun"/>
                      </a:endParaRPr>
                    </a:p>
                  </a:txBody>
                  <a:tcPr marL="68580" marR="68580" marT="0" marB="0" anchor="ctr"/>
                </a:tc>
                <a:tc>
                  <a:txBody>
                    <a:bodyPr/>
                    <a:lstStyle/>
                    <a:p>
                      <a:pPr algn="ctr">
                        <a:lnSpc>
                          <a:spcPct val="115000"/>
                        </a:lnSpc>
                        <a:spcBef>
                          <a:spcPts val="200"/>
                        </a:spcBef>
                        <a:spcAft>
                          <a:spcPts val="200"/>
                        </a:spcAft>
                      </a:pPr>
                      <a:r>
                        <a:rPr lang="en-AU" sz="1500">
                          <a:effectLst/>
                        </a:rPr>
                        <a:t>24</a:t>
                      </a:r>
                      <a:endParaRPr lang="en-AU" sz="1500">
                        <a:effectLst/>
                        <a:latin typeface="Arial"/>
                        <a:ea typeface="SimSun"/>
                      </a:endParaRPr>
                    </a:p>
                  </a:txBody>
                  <a:tcPr marL="68580" marR="68580" marT="0" marB="0" anchor="ctr"/>
                </a:tc>
                <a:tc>
                  <a:txBody>
                    <a:bodyPr/>
                    <a:lstStyle/>
                    <a:p>
                      <a:pPr algn="ctr">
                        <a:lnSpc>
                          <a:spcPct val="115000"/>
                        </a:lnSpc>
                        <a:spcBef>
                          <a:spcPts val="200"/>
                        </a:spcBef>
                        <a:spcAft>
                          <a:spcPts val="200"/>
                        </a:spcAft>
                      </a:pPr>
                      <a:r>
                        <a:rPr lang="en-AU" sz="1500">
                          <a:effectLst/>
                        </a:rPr>
                        <a:t>-</a:t>
                      </a:r>
                      <a:endParaRPr lang="en-AU" sz="1500">
                        <a:effectLst/>
                        <a:latin typeface="Arial"/>
                        <a:ea typeface="SimSun"/>
                      </a:endParaRPr>
                    </a:p>
                  </a:txBody>
                  <a:tcPr marL="68580" marR="68580" marT="0" marB="0" anchor="ctr"/>
                </a:tc>
                <a:tc>
                  <a:txBody>
                    <a:bodyPr/>
                    <a:lstStyle/>
                    <a:p>
                      <a:pPr algn="ctr">
                        <a:lnSpc>
                          <a:spcPct val="115000"/>
                        </a:lnSpc>
                        <a:spcBef>
                          <a:spcPts val="200"/>
                        </a:spcBef>
                        <a:spcAft>
                          <a:spcPts val="200"/>
                        </a:spcAft>
                      </a:pPr>
                      <a:r>
                        <a:rPr lang="en-AU" sz="1500">
                          <a:effectLst/>
                        </a:rPr>
                        <a:t>-</a:t>
                      </a:r>
                      <a:endParaRPr lang="en-AU" sz="1500">
                        <a:effectLst/>
                        <a:latin typeface="Arial"/>
                        <a:ea typeface="SimSun"/>
                      </a:endParaRPr>
                    </a:p>
                  </a:txBody>
                  <a:tcPr marL="68580" marR="68580" marT="0" marB="0" anchor="ctr"/>
                </a:tc>
                <a:tc>
                  <a:txBody>
                    <a:bodyPr/>
                    <a:lstStyle/>
                    <a:p>
                      <a:pPr algn="ctr">
                        <a:lnSpc>
                          <a:spcPct val="115000"/>
                        </a:lnSpc>
                        <a:spcBef>
                          <a:spcPts val="200"/>
                        </a:spcBef>
                        <a:spcAft>
                          <a:spcPts val="200"/>
                        </a:spcAft>
                      </a:pPr>
                      <a:r>
                        <a:rPr lang="en-AU" sz="1500">
                          <a:effectLst/>
                        </a:rPr>
                        <a:t>-</a:t>
                      </a:r>
                      <a:endParaRPr lang="en-AU" sz="1500">
                        <a:effectLst/>
                        <a:latin typeface="Arial"/>
                        <a:ea typeface="SimSun"/>
                      </a:endParaRPr>
                    </a:p>
                  </a:txBody>
                  <a:tcPr marL="68580" marR="68580" marT="0" marB="0" anchor="ctr"/>
                </a:tc>
                <a:tc>
                  <a:txBody>
                    <a:bodyPr/>
                    <a:lstStyle/>
                    <a:p>
                      <a:pPr algn="ctr">
                        <a:lnSpc>
                          <a:spcPct val="115000"/>
                        </a:lnSpc>
                        <a:spcBef>
                          <a:spcPts val="200"/>
                        </a:spcBef>
                        <a:spcAft>
                          <a:spcPts val="200"/>
                        </a:spcAft>
                      </a:pPr>
                      <a:r>
                        <a:rPr lang="en-AU" sz="1500">
                          <a:effectLst/>
                        </a:rPr>
                        <a:t>2</a:t>
                      </a:r>
                      <a:endParaRPr lang="en-AU" sz="1500">
                        <a:effectLst/>
                        <a:latin typeface="Arial"/>
                        <a:ea typeface="SimSun"/>
                      </a:endParaRPr>
                    </a:p>
                  </a:txBody>
                  <a:tcPr marL="68580" marR="68580" marT="0" marB="0" anchor="ctr"/>
                </a:tc>
              </a:tr>
              <a:tr h="368030">
                <a:tc>
                  <a:txBody>
                    <a:bodyPr/>
                    <a:lstStyle/>
                    <a:p>
                      <a:pPr algn="ctr">
                        <a:lnSpc>
                          <a:spcPct val="115000"/>
                        </a:lnSpc>
                        <a:spcBef>
                          <a:spcPts val="200"/>
                        </a:spcBef>
                        <a:spcAft>
                          <a:spcPts val="200"/>
                        </a:spcAft>
                      </a:pPr>
                      <a:r>
                        <a:rPr lang="en-AU" sz="1500">
                          <a:effectLst/>
                        </a:rPr>
                        <a:t>5</a:t>
                      </a:r>
                      <a:endParaRPr lang="en-AU" sz="1500">
                        <a:effectLst/>
                        <a:latin typeface="Arial"/>
                        <a:ea typeface="SimSun"/>
                      </a:endParaRPr>
                    </a:p>
                  </a:txBody>
                  <a:tcPr marL="68580" marR="68580" marT="0" marB="0" anchor="ctr"/>
                </a:tc>
                <a:tc>
                  <a:txBody>
                    <a:bodyPr/>
                    <a:lstStyle/>
                    <a:p>
                      <a:pPr algn="ctr">
                        <a:lnSpc>
                          <a:spcPct val="115000"/>
                        </a:lnSpc>
                        <a:spcBef>
                          <a:spcPts val="200"/>
                        </a:spcBef>
                        <a:spcAft>
                          <a:spcPts val="200"/>
                        </a:spcAft>
                      </a:pPr>
                      <a:r>
                        <a:rPr lang="en-AU" sz="1500">
                          <a:effectLst/>
                        </a:rPr>
                        <a:t>33</a:t>
                      </a:r>
                      <a:endParaRPr lang="en-AU" sz="1500">
                        <a:effectLst/>
                        <a:latin typeface="Arial"/>
                        <a:ea typeface="SimSun"/>
                      </a:endParaRPr>
                    </a:p>
                  </a:txBody>
                  <a:tcPr marL="68580" marR="68580" marT="0" marB="0" anchor="ctr"/>
                </a:tc>
                <a:tc>
                  <a:txBody>
                    <a:bodyPr/>
                    <a:lstStyle/>
                    <a:p>
                      <a:pPr algn="ctr">
                        <a:lnSpc>
                          <a:spcPct val="115000"/>
                        </a:lnSpc>
                        <a:spcBef>
                          <a:spcPts val="200"/>
                        </a:spcBef>
                        <a:spcAft>
                          <a:spcPts val="200"/>
                        </a:spcAft>
                      </a:pPr>
                      <a:r>
                        <a:rPr lang="en-AU" sz="1500">
                          <a:effectLst/>
                        </a:rPr>
                        <a:t>31</a:t>
                      </a:r>
                      <a:endParaRPr lang="en-AU" sz="1500">
                        <a:effectLst/>
                        <a:latin typeface="Arial"/>
                        <a:ea typeface="SimSun"/>
                      </a:endParaRPr>
                    </a:p>
                  </a:txBody>
                  <a:tcPr marL="68580" marR="68580" marT="0" marB="0" anchor="ctr"/>
                </a:tc>
                <a:tc>
                  <a:txBody>
                    <a:bodyPr/>
                    <a:lstStyle/>
                    <a:p>
                      <a:pPr algn="ctr">
                        <a:lnSpc>
                          <a:spcPct val="115000"/>
                        </a:lnSpc>
                        <a:spcBef>
                          <a:spcPts val="200"/>
                        </a:spcBef>
                        <a:spcAft>
                          <a:spcPts val="200"/>
                        </a:spcAft>
                      </a:pPr>
                      <a:r>
                        <a:rPr lang="en-AU" sz="1500">
                          <a:effectLst/>
                        </a:rPr>
                        <a:t>33</a:t>
                      </a:r>
                      <a:endParaRPr lang="en-AU" sz="1500">
                        <a:effectLst/>
                        <a:latin typeface="Arial"/>
                        <a:ea typeface="SimSun"/>
                      </a:endParaRPr>
                    </a:p>
                  </a:txBody>
                  <a:tcPr marL="68580" marR="68580" marT="0" marB="0" anchor="ctr"/>
                </a:tc>
                <a:tc>
                  <a:txBody>
                    <a:bodyPr/>
                    <a:lstStyle/>
                    <a:p>
                      <a:pPr algn="ctr">
                        <a:lnSpc>
                          <a:spcPct val="115000"/>
                        </a:lnSpc>
                        <a:spcBef>
                          <a:spcPts val="200"/>
                        </a:spcBef>
                        <a:spcAft>
                          <a:spcPts val="200"/>
                        </a:spcAft>
                      </a:pPr>
                      <a:r>
                        <a:rPr lang="en-AU" sz="1500">
                          <a:effectLst/>
                        </a:rPr>
                        <a:t>1</a:t>
                      </a:r>
                      <a:endParaRPr lang="en-AU" sz="1500">
                        <a:effectLst/>
                        <a:latin typeface="Arial"/>
                        <a:ea typeface="SimSun"/>
                      </a:endParaRPr>
                    </a:p>
                  </a:txBody>
                  <a:tcPr marL="68580" marR="68580" marT="0" marB="0" anchor="ctr"/>
                </a:tc>
                <a:tc>
                  <a:txBody>
                    <a:bodyPr/>
                    <a:lstStyle/>
                    <a:p>
                      <a:pPr algn="ctr">
                        <a:lnSpc>
                          <a:spcPct val="115000"/>
                        </a:lnSpc>
                        <a:spcBef>
                          <a:spcPts val="200"/>
                        </a:spcBef>
                        <a:spcAft>
                          <a:spcPts val="200"/>
                        </a:spcAft>
                      </a:pPr>
                      <a:r>
                        <a:rPr lang="en-AU" sz="1500">
                          <a:effectLst/>
                        </a:rPr>
                        <a:t>1</a:t>
                      </a:r>
                      <a:endParaRPr lang="en-AU" sz="1500">
                        <a:effectLst/>
                        <a:latin typeface="Arial"/>
                        <a:ea typeface="SimSun"/>
                      </a:endParaRPr>
                    </a:p>
                  </a:txBody>
                  <a:tcPr marL="68580" marR="68580" marT="0" marB="0" anchor="ctr"/>
                </a:tc>
                <a:tc>
                  <a:txBody>
                    <a:bodyPr/>
                    <a:lstStyle/>
                    <a:p>
                      <a:pPr algn="ctr">
                        <a:lnSpc>
                          <a:spcPct val="115000"/>
                        </a:lnSpc>
                        <a:spcBef>
                          <a:spcPts val="200"/>
                        </a:spcBef>
                        <a:spcAft>
                          <a:spcPts val="200"/>
                        </a:spcAft>
                      </a:pPr>
                      <a:r>
                        <a:rPr lang="en-AU" sz="1500">
                          <a:effectLst/>
                        </a:rPr>
                        <a:t>1</a:t>
                      </a:r>
                      <a:endParaRPr lang="en-AU" sz="1500">
                        <a:effectLst/>
                        <a:latin typeface="Arial"/>
                        <a:ea typeface="SimSun"/>
                      </a:endParaRPr>
                    </a:p>
                  </a:txBody>
                  <a:tcPr marL="68580" marR="68580" marT="0" marB="0" anchor="ctr"/>
                </a:tc>
                <a:tc>
                  <a:txBody>
                    <a:bodyPr/>
                    <a:lstStyle/>
                    <a:p>
                      <a:pPr algn="ctr">
                        <a:lnSpc>
                          <a:spcPct val="115000"/>
                        </a:lnSpc>
                        <a:spcBef>
                          <a:spcPts val="200"/>
                        </a:spcBef>
                        <a:spcAft>
                          <a:spcPts val="200"/>
                        </a:spcAft>
                      </a:pPr>
                      <a:r>
                        <a:rPr lang="en-AU" sz="1500">
                          <a:effectLst/>
                        </a:rPr>
                        <a:t>2</a:t>
                      </a:r>
                      <a:endParaRPr lang="en-AU" sz="1500">
                        <a:effectLst/>
                        <a:latin typeface="Arial"/>
                        <a:ea typeface="SimSun"/>
                      </a:endParaRPr>
                    </a:p>
                  </a:txBody>
                  <a:tcPr marL="68580" marR="68580" marT="0" marB="0" anchor="ctr"/>
                </a:tc>
              </a:tr>
              <a:tr h="368030">
                <a:tc>
                  <a:txBody>
                    <a:bodyPr/>
                    <a:lstStyle/>
                    <a:p>
                      <a:pPr algn="ctr">
                        <a:lnSpc>
                          <a:spcPct val="115000"/>
                        </a:lnSpc>
                        <a:spcBef>
                          <a:spcPts val="200"/>
                        </a:spcBef>
                        <a:spcAft>
                          <a:spcPts val="200"/>
                        </a:spcAft>
                      </a:pPr>
                      <a:r>
                        <a:rPr lang="en-AU" sz="1500">
                          <a:effectLst/>
                        </a:rPr>
                        <a:t>6</a:t>
                      </a:r>
                      <a:endParaRPr lang="en-AU" sz="1500">
                        <a:effectLst/>
                        <a:latin typeface="Arial"/>
                        <a:ea typeface="SimSun"/>
                      </a:endParaRPr>
                    </a:p>
                  </a:txBody>
                  <a:tcPr marL="68580" marR="68580" marT="0" marB="0" anchor="ctr"/>
                </a:tc>
                <a:tc>
                  <a:txBody>
                    <a:bodyPr/>
                    <a:lstStyle/>
                    <a:p>
                      <a:pPr algn="ctr">
                        <a:lnSpc>
                          <a:spcPct val="115000"/>
                        </a:lnSpc>
                        <a:spcBef>
                          <a:spcPts val="200"/>
                        </a:spcBef>
                        <a:spcAft>
                          <a:spcPts val="200"/>
                        </a:spcAft>
                      </a:pPr>
                      <a:r>
                        <a:rPr lang="en-AU" sz="1500">
                          <a:effectLst/>
                        </a:rPr>
                        <a:t>25</a:t>
                      </a:r>
                      <a:endParaRPr lang="en-AU" sz="1500">
                        <a:effectLst/>
                        <a:latin typeface="Arial"/>
                        <a:ea typeface="SimSun"/>
                      </a:endParaRPr>
                    </a:p>
                  </a:txBody>
                  <a:tcPr marL="68580" marR="68580" marT="0" marB="0" anchor="ctr"/>
                </a:tc>
                <a:tc>
                  <a:txBody>
                    <a:bodyPr/>
                    <a:lstStyle/>
                    <a:p>
                      <a:pPr algn="ctr">
                        <a:lnSpc>
                          <a:spcPct val="115000"/>
                        </a:lnSpc>
                        <a:spcBef>
                          <a:spcPts val="200"/>
                        </a:spcBef>
                        <a:spcAft>
                          <a:spcPts val="200"/>
                        </a:spcAft>
                      </a:pPr>
                      <a:r>
                        <a:rPr lang="en-AU" sz="1500">
                          <a:effectLst/>
                        </a:rPr>
                        <a:t>35</a:t>
                      </a:r>
                      <a:endParaRPr lang="en-AU" sz="1500">
                        <a:effectLst/>
                        <a:latin typeface="Arial"/>
                        <a:ea typeface="SimSun"/>
                      </a:endParaRPr>
                    </a:p>
                  </a:txBody>
                  <a:tcPr marL="68580" marR="68580" marT="0" marB="0" anchor="ctr"/>
                </a:tc>
                <a:tc>
                  <a:txBody>
                    <a:bodyPr/>
                    <a:lstStyle/>
                    <a:p>
                      <a:pPr algn="ctr">
                        <a:lnSpc>
                          <a:spcPct val="115000"/>
                        </a:lnSpc>
                        <a:spcBef>
                          <a:spcPts val="200"/>
                        </a:spcBef>
                        <a:spcAft>
                          <a:spcPts val="200"/>
                        </a:spcAft>
                      </a:pPr>
                      <a:r>
                        <a:rPr lang="en-AU" sz="1500">
                          <a:effectLst/>
                        </a:rPr>
                        <a:t>36</a:t>
                      </a:r>
                      <a:endParaRPr lang="en-AU" sz="1500">
                        <a:effectLst/>
                        <a:latin typeface="Arial"/>
                        <a:ea typeface="SimSun"/>
                      </a:endParaRPr>
                    </a:p>
                  </a:txBody>
                  <a:tcPr marL="68580" marR="68580" marT="0" marB="0" anchor="ctr"/>
                </a:tc>
                <a:tc>
                  <a:txBody>
                    <a:bodyPr/>
                    <a:lstStyle/>
                    <a:p>
                      <a:pPr algn="ctr">
                        <a:lnSpc>
                          <a:spcPct val="115000"/>
                        </a:lnSpc>
                        <a:spcBef>
                          <a:spcPts val="200"/>
                        </a:spcBef>
                        <a:spcAft>
                          <a:spcPts val="200"/>
                        </a:spcAft>
                      </a:pPr>
                      <a:r>
                        <a:rPr lang="en-AU" sz="1500">
                          <a:effectLst/>
                        </a:rPr>
                        <a:t>1</a:t>
                      </a:r>
                      <a:endParaRPr lang="en-AU" sz="1500">
                        <a:effectLst/>
                        <a:latin typeface="Arial"/>
                        <a:ea typeface="SimSun"/>
                      </a:endParaRPr>
                    </a:p>
                  </a:txBody>
                  <a:tcPr marL="68580" marR="68580" marT="0" marB="0" anchor="ctr"/>
                </a:tc>
                <a:tc>
                  <a:txBody>
                    <a:bodyPr/>
                    <a:lstStyle/>
                    <a:p>
                      <a:pPr algn="ctr">
                        <a:lnSpc>
                          <a:spcPct val="115000"/>
                        </a:lnSpc>
                        <a:spcBef>
                          <a:spcPts val="200"/>
                        </a:spcBef>
                        <a:spcAft>
                          <a:spcPts val="200"/>
                        </a:spcAft>
                      </a:pPr>
                      <a:r>
                        <a:rPr lang="en-AU" sz="1500">
                          <a:effectLst/>
                        </a:rPr>
                        <a:t>1</a:t>
                      </a:r>
                      <a:endParaRPr lang="en-AU" sz="1500">
                        <a:effectLst/>
                        <a:latin typeface="Arial"/>
                        <a:ea typeface="SimSun"/>
                      </a:endParaRPr>
                    </a:p>
                  </a:txBody>
                  <a:tcPr marL="68580" marR="68580" marT="0" marB="0" anchor="ctr"/>
                </a:tc>
                <a:tc>
                  <a:txBody>
                    <a:bodyPr/>
                    <a:lstStyle/>
                    <a:p>
                      <a:pPr algn="ctr">
                        <a:lnSpc>
                          <a:spcPct val="115000"/>
                        </a:lnSpc>
                        <a:spcBef>
                          <a:spcPts val="200"/>
                        </a:spcBef>
                        <a:spcAft>
                          <a:spcPts val="200"/>
                        </a:spcAft>
                      </a:pPr>
                      <a:r>
                        <a:rPr lang="en-AU" sz="1500">
                          <a:effectLst/>
                        </a:rPr>
                        <a:t>1</a:t>
                      </a:r>
                      <a:endParaRPr lang="en-AU" sz="1500">
                        <a:effectLst/>
                        <a:latin typeface="Arial"/>
                        <a:ea typeface="SimSun"/>
                      </a:endParaRPr>
                    </a:p>
                  </a:txBody>
                  <a:tcPr marL="68580" marR="68580" marT="0" marB="0" anchor="ctr"/>
                </a:tc>
                <a:tc>
                  <a:txBody>
                    <a:bodyPr/>
                    <a:lstStyle/>
                    <a:p>
                      <a:pPr algn="ctr">
                        <a:lnSpc>
                          <a:spcPct val="115000"/>
                        </a:lnSpc>
                        <a:spcBef>
                          <a:spcPts val="200"/>
                        </a:spcBef>
                        <a:spcAft>
                          <a:spcPts val="200"/>
                        </a:spcAft>
                      </a:pPr>
                      <a:r>
                        <a:rPr lang="en-AU" sz="1500">
                          <a:effectLst/>
                        </a:rPr>
                        <a:t>2</a:t>
                      </a:r>
                      <a:endParaRPr lang="en-AU" sz="1500">
                        <a:effectLst/>
                        <a:latin typeface="Arial"/>
                        <a:ea typeface="SimSun"/>
                      </a:endParaRPr>
                    </a:p>
                  </a:txBody>
                  <a:tcPr marL="68580" marR="68580" marT="0" marB="0" anchor="ctr"/>
                </a:tc>
              </a:tr>
              <a:tr h="368030">
                <a:tc>
                  <a:txBody>
                    <a:bodyPr/>
                    <a:lstStyle/>
                    <a:p>
                      <a:pPr algn="ctr">
                        <a:lnSpc>
                          <a:spcPct val="115000"/>
                        </a:lnSpc>
                        <a:spcBef>
                          <a:spcPts val="200"/>
                        </a:spcBef>
                        <a:spcAft>
                          <a:spcPts val="200"/>
                        </a:spcAft>
                      </a:pPr>
                      <a:r>
                        <a:rPr lang="en-AU" sz="1500">
                          <a:effectLst/>
                        </a:rPr>
                        <a:t>7</a:t>
                      </a:r>
                      <a:endParaRPr lang="en-AU" sz="1500">
                        <a:effectLst/>
                        <a:latin typeface="Arial"/>
                        <a:ea typeface="SimSun"/>
                      </a:endParaRPr>
                    </a:p>
                  </a:txBody>
                  <a:tcPr marL="68580" marR="68580" marT="0" marB="0" anchor="ctr"/>
                </a:tc>
                <a:tc>
                  <a:txBody>
                    <a:bodyPr/>
                    <a:lstStyle/>
                    <a:p>
                      <a:pPr algn="ctr">
                        <a:lnSpc>
                          <a:spcPct val="115000"/>
                        </a:lnSpc>
                        <a:spcBef>
                          <a:spcPts val="200"/>
                        </a:spcBef>
                        <a:spcAft>
                          <a:spcPts val="200"/>
                        </a:spcAft>
                      </a:pPr>
                      <a:r>
                        <a:rPr lang="en-AU" sz="1500">
                          <a:effectLst/>
                        </a:rPr>
                        <a:t>24</a:t>
                      </a:r>
                      <a:endParaRPr lang="en-AU" sz="1500">
                        <a:effectLst/>
                        <a:latin typeface="Arial"/>
                        <a:ea typeface="SimSun"/>
                      </a:endParaRPr>
                    </a:p>
                  </a:txBody>
                  <a:tcPr marL="68580" marR="68580" marT="0" marB="0" anchor="ctr"/>
                </a:tc>
                <a:tc>
                  <a:txBody>
                    <a:bodyPr/>
                    <a:lstStyle/>
                    <a:p>
                      <a:pPr algn="ctr">
                        <a:lnSpc>
                          <a:spcPct val="115000"/>
                        </a:lnSpc>
                        <a:spcBef>
                          <a:spcPts val="200"/>
                        </a:spcBef>
                        <a:spcAft>
                          <a:spcPts val="200"/>
                        </a:spcAft>
                      </a:pPr>
                      <a:r>
                        <a:rPr lang="en-AU" sz="1500">
                          <a:effectLst/>
                        </a:rPr>
                        <a:t>35</a:t>
                      </a:r>
                      <a:endParaRPr lang="en-AU" sz="1500">
                        <a:effectLst/>
                        <a:latin typeface="Arial"/>
                        <a:ea typeface="SimSun"/>
                      </a:endParaRPr>
                    </a:p>
                  </a:txBody>
                  <a:tcPr marL="68580" marR="68580" marT="0" marB="0" anchor="ctr"/>
                </a:tc>
                <a:tc>
                  <a:txBody>
                    <a:bodyPr/>
                    <a:lstStyle/>
                    <a:p>
                      <a:pPr algn="ctr">
                        <a:lnSpc>
                          <a:spcPct val="115000"/>
                        </a:lnSpc>
                        <a:spcBef>
                          <a:spcPts val="200"/>
                        </a:spcBef>
                        <a:spcAft>
                          <a:spcPts val="200"/>
                        </a:spcAft>
                      </a:pPr>
                      <a:r>
                        <a:rPr lang="en-AU" sz="1500">
                          <a:effectLst/>
                        </a:rPr>
                        <a:t>37</a:t>
                      </a:r>
                      <a:endParaRPr lang="en-AU" sz="1500">
                        <a:effectLst/>
                        <a:latin typeface="Arial"/>
                        <a:ea typeface="SimSun"/>
                      </a:endParaRPr>
                    </a:p>
                  </a:txBody>
                  <a:tcPr marL="68580" marR="68580" marT="0" marB="0" anchor="ctr"/>
                </a:tc>
                <a:tc>
                  <a:txBody>
                    <a:bodyPr/>
                    <a:lstStyle/>
                    <a:p>
                      <a:pPr algn="ctr">
                        <a:lnSpc>
                          <a:spcPct val="115000"/>
                        </a:lnSpc>
                        <a:spcBef>
                          <a:spcPts val="200"/>
                        </a:spcBef>
                        <a:spcAft>
                          <a:spcPts val="200"/>
                        </a:spcAft>
                      </a:pPr>
                      <a:r>
                        <a:rPr lang="en-AU" sz="1500">
                          <a:effectLst/>
                        </a:rPr>
                        <a:t>1</a:t>
                      </a:r>
                      <a:endParaRPr lang="en-AU" sz="1500">
                        <a:effectLst/>
                        <a:latin typeface="Arial"/>
                        <a:ea typeface="SimSun"/>
                      </a:endParaRPr>
                    </a:p>
                  </a:txBody>
                  <a:tcPr marL="68580" marR="68580" marT="0" marB="0" anchor="ctr"/>
                </a:tc>
                <a:tc>
                  <a:txBody>
                    <a:bodyPr/>
                    <a:lstStyle/>
                    <a:p>
                      <a:pPr algn="ctr">
                        <a:lnSpc>
                          <a:spcPct val="115000"/>
                        </a:lnSpc>
                        <a:spcBef>
                          <a:spcPts val="200"/>
                        </a:spcBef>
                        <a:spcAft>
                          <a:spcPts val="200"/>
                        </a:spcAft>
                      </a:pPr>
                      <a:r>
                        <a:rPr lang="en-AU" sz="1500">
                          <a:effectLst/>
                        </a:rPr>
                        <a:t>0.4</a:t>
                      </a:r>
                      <a:endParaRPr lang="en-AU" sz="1500">
                        <a:effectLst/>
                        <a:latin typeface="Arial"/>
                        <a:ea typeface="SimSun"/>
                      </a:endParaRPr>
                    </a:p>
                  </a:txBody>
                  <a:tcPr marL="68580" marR="68580" marT="0" marB="0" anchor="ctr"/>
                </a:tc>
                <a:tc>
                  <a:txBody>
                    <a:bodyPr/>
                    <a:lstStyle/>
                    <a:p>
                      <a:pPr algn="ctr">
                        <a:lnSpc>
                          <a:spcPct val="115000"/>
                        </a:lnSpc>
                        <a:spcBef>
                          <a:spcPts val="200"/>
                        </a:spcBef>
                        <a:spcAft>
                          <a:spcPts val="200"/>
                        </a:spcAft>
                      </a:pPr>
                      <a:r>
                        <a:rPr lang="en-AU" sz="1500">
                          <a:effectLst/>
                        </a:rPr>
                        <a:t>1</a:t>
                      </a:r>
                      <a:endParaRPr lang="en-AU" sz="1500">
                        <a:effectLst/>
                        <a:latin typeface="Arial"/>
                        <a:ea typeface="SimSun"/>
                      </a:endParaRPr>
                    </a:p>
                  </a:txBody>
                  <a:tcPr marL="68580" marR="68580" marT="0" marB="0" anchor="ctr"/>
                </a:tc>
                <a:tc>
                  <a:txBody>
                    <a:bodyPr/>
                    <a:lstStyle/>
                    <a:p>
                      <a:pPr algn="ctr">
                        <a:lnSpc>
                          <a:spcPct val="115000"/>
                        </a:lnSpc>
                        <a:spcBef>
                          <a:spcPts val="200"/>
                        </a:spcBef>
                        <a:spcAft>
                          <a:spcPts val="200"/>
                        </a:spcAft>
                      </a:pPr>
                      <a:r>
                        <a:rPr lang="en-AU" sz="1500" dirty="0">
                          <a:effectLst/>
                        </a:rPr>
                        <a:t>2</a:t>
                      </a:r>
                      <a:endParaRPr lang="en-AU" sz="1500" dirty="0">
                        <a:effectLst/>
                        <a:latin typeface="Arial"/>
                        <a:ea typeface="SimSun"/>
                      </a:endParaRPr>
                    </a:p>
                  </a:txBody>
                  <a:tcPr marL="68580" marR="68580" marT="0" marB="0" anchor="ctr"/>
                </a:tc>
              </a:tr>
            </a:tbl>
          </a:graphicData>
        </a:graphic>
      </p:graphicFrame>
      <p:sp>
        <p:nvSpPr>
          <p:cNvPr id="19" name="Oval 18"/>
          <p:cNvSpPr/>
          <p:nvPr/>
        </p:nvSpPr>
        <p:spPr>
          <a:xfrm>
            <a:off x="6631656" y="3700466"/>
            <a:ext cx="1036688" cy="319863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694477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heel(1)">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21" presetClass="entr" presetSubtype="1" fill="hold" grpId="0" nodeType="click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wheel(1)">
                                      <p:cBhvr>
                                        <p:cTn id="16" dur="500"/>
                                        <p:tgtEl>
                                          <p:spTgt spid="19"/>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heel(1)">
                                      <p:cBhvr>
                                        <p:cTn id="2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7" grpId="0"/>
      <p:bldP spid="1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Summary</a:t>
            </a:r>
            <a:endParaRPr lang="en-AU" dirty="0"/>
          </a:p>
        </p:txBody>
      </p:sp>
      <p:sp>
        <p:nvSpPr>
          <p:cNvPr id="3" name="Content Placeholder 2"/>
          <p:cNvSpPr>
            <a:spLocks noGrp="1"/>
          </p:cNvSpPr>
          <p:nvPr>
            <p:ph idx="1"/>
          </p:nvPr>
        </p:nvSpPr>
        <p:spPr/>
        <p:txBody>
          <a:bodyPr/>
          <a:lstStyle/>
          <a:p>
            <a:r>
              <a:rPr lang="en-AU" dirty="0"/>
              <a:t>No significant trend in the concentration of any particular phase was found as the depth changes.</a:t>
            </a:r>
          </a:p>
          <a:p>
            <a:endParaRPr lang="en-AU" dirty="0"/>
          </a:p>
          <a:p>
            <a:r>
              <a:rPr lang="en-AU" dirty="0"/>
              <a:t>The amorphous component in all these three scale samples has been demonstrated to contain a large proportion of poorly crystallised </a:t>
            </a:r>
            <a:r>
              <a:rPr lang="en-AU" dirty="0" err="1"/>
              <a:t>sodalite</a:t>
            </a:r>
            <a:r>
              <a:rPr lang="en-AU" dirty="0"/>
              <a:t>. </a:t>
            </a:r>
            <a:r>
              <a:rPr lang="en-AU" dirty="0" smtClean="0"/>
              <a:t>Scale B may also contain some poorly crystallised </a:t>
            </a:r>
            <a:r>
              <a:rPr lang="en-AU" dirty="0" err="1" smtClean="0"/>
              <a:t>cancrinite</a:t>
            </a:r>
            <a:r>
              <a:rPr lang="en-AU" dirty="0" smtClean="0"/>
              <a:t> in amorphous component.</a:t>
            </a:r>
            <a:endParaRPr lang="en-AU" dirty="0"/>
          </a:p>
          <a:p>
            <a:endParaRPr lang="en-AU" dirty="0"/>
          </a:p>
          <a:p>
            <a:r>
              <a:rPr lang="en-AU" dirty="0"/>
              <a:t>The conclusion is not exclusive and there might be other phases in the amorphous that have not been confirmed. </a:t>
            </a:r>
          </a:p>
          <a:p>
            <a:endParaRPr lang="en-AU" dirty="0"/>
          </a:p>
        </p:txBody>
      </p:sp>
    </p:spTree>
    <p:extLst>
      <p:ext uri="{BB962C8B-B14F-4D97-AF65-F5344CB8AC3E}">
        <p14:creationId xmlns:p14="http://schemas.microsoft.com/office/powerpoint/2010/main" val="77436234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Acknowledgement</a:t>
            </a:r>
            <a:endParaRPr lang="en-AU" dirty="0"/>
          </a:p>
        </p:txBody>
      </p:sp>
      <p:sp>
        <p:nvSpPr>
          <p:cNvPr id="3" name="Content Placeholder 2"/>
          <p:cNvSpPr>
            <a:spLocks noGrp="1"/>
          </p:cNvSpPr>
          <p:nvPr>
            <p:ph idx="1"/>
          </p:nvPr>
        </p:nvSpPr>
        <p:spPr/>
        <p:txBody>
          <a:bodyPr/>
          <a:lstStyle/>
          <a:p>
            <a:r>
              <a:rPr lang="en-AU" b="1" dirty="0" err="1"/>
              <a:t>Beamline</a:t>
            </a:r>
            <a:r>
              <a:rPr lang="en-AU" b="1" dirty="0"/>
              <a:t> Team - Soft x-ray </a:t>
            </a:r>
            <a:r>
              <a:rPr lang="en-AU" b="1" dirty="0" smtClean="0"/>
              <a:t>spectroscopy</a:t>
            </a:r>
            <a:endParaRPr lang="en-AU" dirty="0"/>
          </a:p>
          <a:p>
            <a:r>
              <a:rPr lang="en-US" dirty="0" smtClean="0"/>
              <a:t>Dr Bruce Cowie</a:t>
            </a:r>
          </a:p>
          <a:p>
            <a:r>
              <a:rPr lang="en-US" dirty="0" smtClean="0"/>
              <a:t>Dr Lars Thomsen</a:t>
            </a:r>
          </a:p>
          <a:p>
            <a:r>
              <a:rPr lang="en-US" dirty="0" smtClean="0"/>
              <a:t>Dr Anton </a:t>
            </a:r>
            <a:r>
              <a:rPr lang="en-US" dirty="0" err="1" smtClean="0"/>
              <a:t>Tadich</a:t>
            </a:r>
            <a:endParaRPr lang="en-AU" dirty="0"/>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t="8426" b="8426"/>
          <a:stretch/>
        </p:blipFill>
        <p:spPr>
          <a:xfrm>
            <a:off x="487680" y="3475090"/>
            <a:ext cx="4767440" cy="2973000"/>
          </a:xfrm>
          <a:prstGeom prst="rect">
            <a:avLst/>
          </a:prstGeom>
        </p:spPr>
      </p:pic>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t="14408"/>
          <a:stretch/>
        </p:blipFill>
        <p:spPr>
          <a:xfrm>
            <a:off x="4837640" y="2432805"/>
            <a:ext cx="4306360" cy="2764405"/>
          </a:xfrm>
          <a:prstGeom prst="rect">
            <a:avLst/>
          </a:prstGeom>
        </p:spPr>
      </p:pic>
    </p:spTree>
    <p:extLst>
      <p:ext uri="{BB962C8B-B14F-4D97-AF65-F5344CB8AC3E}">
        <p14:creationId xmlns:p14="http://schemas.microsoft.com/office/powerpoint/2010/main" val="289945980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43608" y="1484784"/>
            <a:ext cx="5828184" cy="2187674"/>
          </a:xfrm>
        </p:spPr>
        <p:txBody>
          <a:bodyPr/>
          <a:lstStyle/>
          <a:p>
            <a:pPr algn="l"/>
            <a:r>
              <a:rPr lang="en-US" altLang="zh-CN" sz="4500" dirty="0" smtClean="0"/>
              <a:t>Thank you</a:t>
            </a:r>
            <a:endParaRPr lang="en-AU" sz="4500" dirty="0"/>
          </a:p>
        </p:txBody>
      </p:sp>
    </p:spTree>
    <p:extLst>
      <p:ext uri="{BB962C8B-B14F-4D97-AF65-F5344CB8AC3E}">
        <p14:creationId xmlns:p14="http://schemas.microsoft.com/office/powerpoint/2010/main" val="1893952465"/>
      </p:ext>
    </p:extLst>
  </p:cSld>
  <p:clrMapOvr>
    <a:masterClrMapping/>
  </p:clrMapOvr>
  <mc:AlternateContent xmlns:mc="http://schemas.openxmlformats.org/markup-compatibility/2006" xmlns:p14="http://schemas.microsoft.com/office/powerpoint/2010/main">
    <mc:Choice Requires="p14">
      <p:transition spd="slow" p14:dur="2000" advTm="3929"/>
    </mc:Choice>
    <mc:Fallback xmlns="">
      <p:transition spd="slow" advTm="3929"/>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smtClean="0"/>
              <a:t>Bayer Process </a:t>
            </a:r>
            <a:r>
              <a:rPr lang="en-US" altLang="zh-CN" sz="2200" dirty="0" smtClean="0"/>
              <a:t>— background</a:t>
            </a:r>
            <a:endParaRPr lang="en-AU" sz="2200" dirty="0"/>
          </a:p>
        </p:txBody>
      </p:sp>
      <p:sp>
        <p:nvSpPr>
          <p:cNvPr id="3" name="Content Placeholder 2"/>
          <p:cNvSpPr>
            <a:spLocks noGrp="1"/>
          </p:cNvSpPr>
          <p:nvPr>
            <p:ph idx="1"/>
          </p:nvPr>
        </p:nvSpPr>
        <p:spPr>
          <a:xfrm>
            <a:off x="457200" y="1600201"/>
            <a:ext cx="8229600" cy="4349080"/>
          </a:xfrm>
        </p:spPr>
        <p:txBody>
          <a:bodyPr/>
          <a:lstStyle/>
          <a:p>
            <a:r>
              <a:rPr lang="en-AU" altLang="zh-CN" sz="2600" dirty="0"/>
              <a:t>Australia </a:t>
            </a:r>
            <a:r>
              <a:rPr lang="en-US" altLang="zh-CN" sz="2600" dirty="0" smtClean="0"/>
              <a:t>has been </a:t>
            </a:r>
            <a:r>
              <a:rPr lang="en-AU" altLang="zh-CN" sz="2600" dirty="0" smtClean="0"/>
              <a:t>the </a:t>
            </a:r>
            <a:r>
              <a:rPr lang="en-AU" altLang="zh-CN" sz="2600" dirty="0"/>
              <a:t>global leader </a:t>
            </a:r>
            <a:r>
              <a:rPr lang="en-AU" altLang="zh-CN" sz="2600" dirty="0" smtClean="0"/>
              <a:t>of alumina production </a:t>
            </a:r>
            <a:r>
              <a:rPr lang="en-AU" altLang="zh-CN" sz="2600" dirty="0"/>
              <a:t>and the </a:t>
            </a:r>
            <a:r>
              <a:rPr lang="en-AU" altLang="zh-CN" sz="2600" dirty="0" smtClean="0"/>
              <a:t>5</a:t>
            </a:r>
            <a:r>
              <a:rPr lang="en-AU" altLang="zh-CN" sz="2600" baseline="30000" dirty="0" smtClean="0"/>
              <a:t>th</a:t>
            </a:r>
            <a:r>
              <a:rPr lang="en-AU" altLang="zh-CN" sz="2600" dirty="0" smtClean="0"/>
              <a:t> </a:t>
            </a:r>
            <a:r>
              <a:rPr lang="en-AU" altLang="zh-CN" sz="2600" dirty="0"/>
              <a:t>largest aluminium </a:t>
            </a:r>
            <a:r>
              <a:rPr lang="en-AU" altLang="zh-CN" sz="2600" dirty="0" smtClean="0"/>
              <a:t>producer for the last decade</a:t>
            </a:r>
          </a:p>
          <a:p>
            <a:pPr lvl="1"/>
            <a:endParaRPr lang="en-US" altLang="zh-CN" sz="2200" dirty="0" smtClean="0"/>
          </a:p>
          <a:p>
            <a:pPr lvl="1"/>
            <a:endParaRPr lang="en-US" altLang="zh-CN" sz="2200" dirty="0"/>
          </a:p>
          <a:p>
            <a:pPr lvl="1"/>
            <a:endParaRPr lang="en-US" altLang="zh-CN" sz="2200" dirty="0" smtClean="0"/>
          </a:p>
          <a:p>
            <a:pPr lvl="1"/>
            <a:endParaRPr lang="en-US" altLang="zh-CN" sz="2200" dirty="0" smtClean="0"/>
          </a:p>
          <a:p>
            <a:pPr lvl="1"/>
            <a:endParaRPr lang="en-US" altLang="zh-CN" sz="2200" dirty="0"/>
          </a:p>
          <a:p>
            <a:pPr lvl="1"/>
            <a:endParaRPr lang="en-US" altLang="zh-CN" sz="2200" dirty="0" smtClean="0"/>
          </a:p>
          <a:p>
            <a:pPr lvl="1"/>
            <a:r>
              <a:rPr lang="en-US" altLang="zh-CN" sz="2200" dirty="0" smtClean="0"/>
              <a:t>invented by Karl Josef </a:t>
            </a:r>
          </a:p>
          <a:p>
            <a:pPr marL="457200" lvl="1" indent="0">
              <a:buNone/>
            </a:pPr>
            <a:r>
              <a:rPr lang="en-US" altLang="zh-CN" sz="2200" dirty="0"/>
              <a:t> </a:t>
            </a:r>
            <a:r>
              <a:rPr lang="en-US" altLang="zh-CN" sz="2200" dirty="0" smtClean="0"/>
              <a:t>   Bayer in 1887</a:t>
            </a:r>
            <a:endParaRPr lang="en-AU" sz="2200" dirty="0" smtClean="0"/>
          </a:p>
          <a:p>
            <a:endParaRPr lang="en-AU" sz="2600" dirty="0" smtClean="0"/>
          </a:p>
        </p:txBody>
      </p:sp>
      <p:pic>
        <p:nvPicPr>
          <p:cNvPr id="4" name="Picture 25" descr="Queensland Alumina limit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8024" y="4005064"/>
            <a:ext cx="3851154" cy="2304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AutoShape 4"/>
          <p:cNvSpPr>
            <a:spLocks noChangeArrowheads="1"/>
          </p:cNvSpPr>
          <p:nvPr/>
        </p:nvSpPr>
        <p:spPr bwMode="gray">
          <a:xfrm>
            <a:off x="2670222" y="3228429"/>
            <a:ext cx="533626" cy="344587"/>
          </a:xfrm>
          <a:prstGeom prst="chevron">
            <a:avLst>
              <a:gd name="adj" fmla="val 52514"/>
            </a:avLst>
          </a:prstGeom>
          <a:solidFill>
            <a:schemeClr val="bg2"/>
          </a:solidFill>
          <a:ln>
            <a:noFill/>
          </a:ln>
          <a:effectLst/>
        </p:spPr>
        <p:txBody>
          <a:bodyPr wrap="none" anchor="ctr"/>
          <a:lstStyle/>
          <a:p>
            <a:endParaRPr lang="en-AU"/>
          </a:p>
        </p:txBody>
      </p:sp>
      <p:sp>
        <p:nvSpPr>
          <p:cNvPr id="7" name="AutoShape 5"/>
          <p:cNvSpPr>
            <a:spLocks noChangeArrowheads="1"/>
          </p:cNvSpPr>
          <p:nvPr/>
        </p:nvSpPr>
        <p:spPr bwMode="gray">
          <a:xfrm>
            <a:off x="5086992" y="3216708"/>
            <a:ext cx="463550" cy="376413"/>
          </a:xfrm>
          <a:prstGeom prst="chevron">
            <a:avLst>
              <a:gd name="adj" fmla="val 52514"/>
            </a:avLst>
          </a:prstGeom>
          <a:solidFill>
            <a:schemeClr val="hlink"/>
          </a:solidFill>
          <a:ln>
            <a:noFill/>
          </a:ln>
          <a:effectLst/>
          <a:extLst>
            <a:ext uri="{91240B29-F687-4F45-9708-019B960494DF}">
              <a14:hiddenLine xmlns:a14="http://schemas.microsoft.com/office/drawing/2010/main" w="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AU"/>
          </a:p>
        </p:txBody>
      </p:sp>
      <p:grpSp>
        <p:nvGrpSpPr>
          <p:cNvPr id="46" name="Group 45"/>
          <p:cNvGrpSpPr/>
          <p:nvPr/>
        </p:nvGrpSpPr>
        <p:grpSpPr>
          <a:xfrm>
            <a:off x="3433474" y="2996952"/>
            <a:ext cx="1468996" cy="1015663"/>
            <a:chOff x="2814972" y="3671347"/>
            <a:chExt cx="1592370" cy="1299531"/>
          </a:xfrm>
        </p:grpSpPr>
        <p:sp>
          <p:nvSpPr>
            <p:cNvPr id="23" name="Oval 25"/>
            <p:cNvSpPr>
              <a:spLocks noChangeArrowheads="1"/>
            </p:cNvSpPr>
            <p:nvPr/>
          </p:nvSpPr>
          <p:spPr bwMode="gray">
            <a:xfrm>
              <a:off x="2814972" y="3805133"/>
              <a:ext cx="1592370" cy="754560"/>
            </a:xfrm>
            <a:prstGeom prst="ellipse">
              <a:avLst/>
            </a:prstGeom>
            <a:solidFill>
              <a:srgbClr val="333333"/>
            </a:soli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square" anchor="ctr">
              <a:spAutoFit/>
            </a:bodyPr>
            <a:lstStyle/>
            <a:p>
              <a:endParaRPr lang="en-AU" sz="2000"/>
            </a:p>
          </p:txBody>
        </p:sp>
        <p:sp>
          <p:nvSpPr>
            <p:cNvPr id="36" name="Oval 27"/>
            <p:cNvSpPr>
              <a:spLocks noChangeArrowheads="1"/>
            </p:cNvSpPr>
            <p:nvPr/>
          </p:nvSpPr>
          <p:spPr bwMode="gray">
            <a:xfrm>
              <a:off x="2836614" y="3763477"/>
              <a:ext cx="1566413" cy="775434"/>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AU" sz="2000"/>
            </a:p>
          </p:txBody>
        </p:sp>
        <p:sp>
          <p:nvSpPr>
            <p:cNvPr id="37" name="Oval 28"/>
            <p:cNvSpPr>
              <a:spLocks noChangeArrowheads="1"/>
            </p:cNvSpPr>
            <p:nvPr/>
          </p:nvSpPr>
          <p:spPr bwMode="gray">
            <a:xfrm>
              <a:off x="2855389" y="3763478"/>
              <a:ext cx="1068539" cy="418936"/>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AU" sz="2000"/>
            </a:p>
          </p:txBody>
        </p:sp>
        <p:sp>
          <p:nvSpPr>
            <p:cNvPr id="38" name="Oval 29"/>
            <p:cNvSpPr>
              <a:spLocks noChangeArrowheads="1"/>
            </p:cNvSpPr>
            <p:nvPr/>
          </p:nvSpPr>
          <p:spPr bwMode="gray">
            <a:xfrm>
              <a:off x="2867479" y="3763477"/>
              <a:ext cx="1453812" cy="710609"/>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AU" sz="2000"/>
            </a:p>
          </p:txBody>
        </p:sp>
        <p:sp>
          <p:nvSpPr>
            <p:cNvPr id="39" name="Oval 30"/>
            <p:cNvSpPr>
              <a:spLocks noChangeArrowheads="1"/>
            </p:cNvSpPr>
            <p:nvPr/>
          </p:nvSpPr>
          <p:spPr bwMode="gray">
            <a:xfrm>
              <a:off x="2967281" y="3805133"/>
              <a:ext cx="1292417" cy="524080"/>
            </a:xfrm>
            <a:prstGeom prst="ellipse">
              <a:avLst/>
            </a:prstGeom>
            <a:gradFill rotWithShape="1">
              <a:gsLst>
                <a:gs pos="0">
                  <a:srgbClr val="D6E1E2">
                    <a:gamma/>
                    <a:tint val="0"/>
                    <a:invGamma/>
                  </a:srgbClr>
                </a:gs>
                <a:gs pos="100000">
                  <a:srgbClr val="D6E1E2">
                    <a:alpha val="3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AU" sz="2000"/>
            </a:p>
          </p:txBody>
        </p:sp>
        <p:sp>
          <p:nvSpPr>
            <p:cNvPr id="30" name="Text Box 40"/>
            <p:cNvSpPr txBox="1">
              <a:spLocks noChangeArrowheads="1"/>
            </p:cNvSpPr>
            <p:nvPr/>
          </p:nvSpPr>
          <p:spPr bwMode="gray">
            <a:xfrm>
              <a:off x="2911729" y="3671347"/>
              <a:ext cx="1495613" cy="1299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r>
                <a:rPr lang="en-US" altLang="zh-CN" sz="2000" dirty="0" smtClean="0">
                  <a:solidFill>
                    <a:srgbClr val="000000"/>
                  </a:solidFill>
                  <a:ea typeface="宋体" pitchFamily="2" charset="-122"/>
                </a:rPr>
                <a:t>Gibbsite</a:t>
              </a:r>
            </a:p>
            <a:p>
              <a:pPr algn="ctr" eaLnBrk="0" hangingPunct="0"/>
              <a:r>
                <a:rPr lang="en-US" altLang="zh-CN" sz="2000" dirty="0">
                  <a:solidFill>
                    <a:srgbClr val="000000"/>
                  </a:solidFill>
                  <a:ea typeface="宋体" pitchFamily="2" charset="-122"/>
                </a:rPr>
                <a:t>(</a:t>
              </a:r>
              <a:r>
                <a:rPr lang="en-US" altLang="zh-CN" sz="1700" dirty="0">
                  <a:solidFill>
                    <a:srgbClr val="000000"/>
                  </a:solidFill>
                  <a:ea typeface="宋体" pitchFamily="2" charset="-122"/>
                </a:rPr>
                <a:t>Al(OH)3)</a:t>
              </a:r>
            </a:p>
            <a:p>
              <a:pPr algn="ctr" eaLnBrk="0" hangingPunct="0"/>
              <a:endParaRPr lang="en-US" altLang="zh-CN" sz="2000" dirty="0">
                <a:solidFill>
                  <a:srgbClr val="000000"/>
                </a:solidFill>
                <a:ea typeface="宋体" pitchFamily="2" charset="-122"/>
              </a:endParaRPr>
            </a:p>
          </p:txBody>
        </p:sp>
      </p:grpSp>
      <p:grpSp>
        <p:nvGrpSpPr>
          <p:cNvPr id="47" name="Group 46"/>
          <p:cNvGrpSpPr/>
          <p:nvPr/>
        </p:nvGrpSpPr>
        <p:grpSpPr>
          <a:xfrm>
            <a:off x="5766566" y="3068960"/>
            <a:ext cx="1613746" cy="684441"/>
            <a:chOff x="9612560" y="3593261"/>
            <a:chExt cx="1902819" cy="809759"/>
          </a:xfrm>
        </p:grpSpPr>
        <p:sp>
          <p:nvSpPr>
            <p:cNvPr id="12" name="Oval 10"/>
            <p:cNvSpPr>
              <a:spLocks noChangeArrowheads="1"/>
            </p:cNvSpPr>
            <p:nvPr/>
          </p:nvSpPr>
          <p:spPr bwMode="gray">
            <a:xfrm>
              <a:off x="9689002" y="3728707"/>
              <a:ext cx="1733720" cy="562630"/>
            </a:xfrm>
            <a:prstGeom prst="ellipse">
              <a:avLst/>
            </a:prstGeom>
            <a:solidFill>
              <a:srgbClr val="333333"/>
            </a:soli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square" anchor="ctr">
              <a:spAutoFit/>
            </a:bodyPr>
            <a:lstStyle/>
            <a:p>
              <a:endParaRPr lang="en-AU" sz="2000"/>
            </a:p>
          </p:txBody>
        </p:sp>
        <p:sp>
          <p:nvSpPr>
            <p:cNvPr id="32" name="Oval 32"/>
            <p:cNvSpPr>
              <a:spLocks noChangeArrowheads="1"/>
            </p:cNvSpPr>
            <p:nvPr/>
          </p:nvSpPr>
          <p:spPr bwMode="gray">
            <a:xfrm>
              <a:off x="9716271" y="3593261"/>
              <a:ext cx="1677109" cy="809759"/>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AU" sz="2000"/>
            </a:p>
          </p:txBody>
        </p:sp>
        <p:sp>
          <p:nvSpPr>
            <p:cNvPr id="33" name="Oval 33"/>
            <p:cNvSpPr>
              <a:spLocks noChangeArrowheads="1"/>
            </p:cNvSpPr>
            <p:nvPr/>
          </p:nvSpPr>
          <p:spPr bwMode="gray">
            <a:xfrm>
              <a:off x="9737102" y="3597208"/>
              <a:ext cx="1636922" cy="789709"/>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AU" sz="2000"/>
            </a:p>
          </p:txBody>
        </p:sp>
        <p:sp>
          <p:nvSpPr>
            <p:cNvPr id="34" name="Oval 34"/>
            <p:cNvSpPr>
              <a:spLocks noChangeArrowheads="1"/>
            </p:cNvSpPr>
            <p:nvPr/>
          </p:nvSpPr>
          <p:spPr bwMode="gray">
            <a:xfrm>
              <a:off x="9754026" y="3603325"/>
              <a:ext cx="1556549" cy="737967"/>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AU" sz="2000"/>
            </a:p>
          </p:txBody>
        </p:sp>
        <p:sp>
          <p:nvSpPr>
            <p:cNvPr id="35" name="Oval 35"/>
            <p:cNvSpPr>
              <a:spLocks noChangeArrowheads="1"/>
            </p:cNvSpPr>
            <p:nvPr/>
          </p:nvSpPr>
          <p:spPr bwMode="gray">
            <a:xfrm>
              <a:off x="9842557" y="3619598"/>
              <a:ext cx="1383749" cy="598910"/>
            </a:xfrm>
            <a:prstGeom prst="ellipse">
              <a:avLst/>
            </a:prstGeom>
            <a:gradFill rotWithShape="1">
              <a:gsLst>
                <a:gs pos="0">
                  <a:srgbClr val="D6E1E2">
                    <a:gamma/>
                    <a:tint val="0"/>
                    <a:invGamma/>
                  </a:srgbClr>
                </a:gs>
                <a:gs pos="100000">
                  <a:srgbClr val="D6E1E2">
                    <a:alpha val="3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AU" sz="2000"/>
            </a:p>
          </p:txBody>
        </p:sp>
        <p:sp>
          <p:nvSpPr>
            <p:cNvPr id="31" name="Text Box 41"/>
            <p:cNvSpPr txBox="1">
              <a:spLocks noChangeArrowheads="1"/>
            </p:cNvSpPr>
            <p:nvPr/>
          </p:nvSpPr>
          <p:spPr bwMode="gray">
            <a:xfrm>
              <a:off x="9612560" y="3780113"/>
              <a:ext cx="1902819" cy="473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r>
                <a:rPr lang="en-US" altLang="zh-CN" sz="2000" dirty="0" smtClean="0">
                  <a:solidFill>
                    <a:srgbClr val="000000"/>
                  </a:solidFill>
                  <a:ea typeface="宋体" pitchFamily="2" charset="-122"/>
                </a:rPr>
                <a:t>Alumina</a:t>
              </a:r>
              <a:endParaRPr lang="en-US" altLang="zh-CN" sz="2000" dirty="0">
                <a:solidFill>
                  <a:srgbClr val="000000"/>
                </a:solidFill>
                <a:ea typeface="宋体" pitchFamily="2" charset="-122"/>
              </a:endParaRPr>
            </a:p>
          </p:txBody>
        </p:sp>
      </p:grpSp>
      <p:sp>
        <p:nvSpPr>
          <p:cNvPr id="48" name="Left Brace 47"/>
          <p:cNvSpPr/>
          <p:nvPr/>
        </p:nvSpPr>
        <p:spPr>
          <a:xfrm rot="16200000">
            <a:off x="2511455" y="2348039"/>
            <a:ext cx="513528" cy="3376587"/>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49" name="AutoShape 36"/>
          <p:cNvSpPr>
            <a:spLocks noChangeArrowheads="1"/>
          </p:cNvSpPr>
          <p:nvPr/>
        </p:nvSpPr>
        <p:spPr bwMode="gray">
          <a:xfrm>
            <a:off x="1914443" y="4293096"/>
            <a:ext cx="1892300" cy="476250"/>
          </a:xfrm>
          <a:prstGeom prst="roundRect">
            <a:avLst>
              <a:gd name="adj" fmla="val 50000"/>
            </a:avLst>
          </a:prstGeom>
          <a:solidFill>
            <a:schemeClr val="bg1"/>
          </a:solidFill>
          <a:ln w="28575" algn="ctr">
            <a:solidFill>
              <a:schemeClr val="tx1"/>
            </a:solidFill>
            <a:round/>
            <a:headEnd/>
            <a:tailEnd/>
          </a:ln>
          <a:effectLst/>
          <a:extLst>
            <a:ext uri="{AF507438-7753-43E0-B8FC-AC1667EBCBE1}">
              <a14:hiddenEffects xmlns:a14="http://schemas.microsoft.com/office/drawing/2010/main">
                <a:effectLst>
                  <a:outerShdw dist="63500" dir="3187806" algn="ctr" rotWithShape="0">
                    <a:srgbClr val="001D3A"/>
                  </a:outerShdw>
                </a:effectLst>
              </a14:hiddenEffects>
            </a:ext>
          </a:extLst>
        </p:spPr>
        <p:txBody>
          <a:bodyPr wrap="none" anchor="ctr"/>
          <a:lstStyle/>
          <a:p>
            <a:pPr algn="ctr" eaLnBrk="0" hangingPunct="0"/>
            <a:r>
              <a:rPr lang="en-US" altLang="zh-CN" dirty="0" smtClean="0">
                <a:effectLst>
                  <a:outerShdw blurRad="38100" dist="38100" dir="2700000" algn="tl">
                    <a:srgbClr val="000000"/>
                  </a:outerShdw>
                </a:effectLst>
                <a:latin typeface="Verdana" pitchFamily="34" charset="0"/>
                <a:ea typeface="宋体" pitchFamily="2" charset="-122"/>
              </a:rPr>
              <a:t>Bayer Process</a:t>
            </a:r>
            <a:endParaRPr lang="en-US" altLang="zh-CN" dirty="0">
              <a:effectLst>
                <a:outerShdw blurRad="38100" dist="38100" dir="2700000" algn="tl">
                  <a:srgbClr val="000000"/>
                </a:outerShdw>
              </a:effectLst>
              <a:latin typeface="Verdana" pitchFamily="34" charset="0"/>
              <a:ea typeface="宋体" pitchFamily="2" charset="-122"/>
            </a:endParaRPr>
          </a:p>
        </p:txBody>
      </p:sp>
      <p:grpSp>
        <p:nvGrpSpPr>
          <p:cNvPr id="5" name="Group 4"/>
          <p:cNvGrpSpPr/>
          <p:nvPr/>
        </p:nvGrpSpPr>
        <p:grpSpPr>
          <a:xfrm>
            <a:off x="-180528" y="3076552"/>
            <a:ext cx="2706735" cy="742341"/>
            <a:chOff x="-180528" y="3076552"/>
            <a:chExt cx="2706735" cy="742341"/>
          </a:xfrm>
        </p:grpSpPr>
        <p:grpSp>
          <p:nvGrpSpPr>
            <p:cNvPr id="45" name="Group 44"/>
            <p:cNvGrpSpPr/>
            <p:nvPr/>
          </p:nvGrpSpPr>
          <p:grpSpPr>
            <a:xfrm>
              <a:off x="-180528" y="3076552"/>
              <a:ext cx="2706735" cy="742341"/>
              <a:chOff x="170523" y="3771068"/>
              <a:chExt cx="1844042" cy="855373"/>
            </a:xfrm>
          </p:grpSpPr>
          <p:sp>
            <p:nvSpPr>
              <p:cNvPr id="40" name="Oval 17"/>
              <p:cNvSpPr>
                <a:spLocks noChangeArrowheads="1"/>
              </p:cNvSpPr>
              <p:nvPr/>
            </p:nvSpPr>
            <p:spPr bwMode="gray">
              <a:xfrm>
                <a:off x="415811" y="3771068"/>
                <a:ext cx="1598754" cy="810060"/>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AU" sz="2000"/>
              </a:p>
            </p:txBody>
          </p:sp>
          <p:sp>
            <p:nvSpPr>
              <p:cNvPr id="41" name="Oval 18"/>
              <p:cNvSpPr>
                <a:spLocks noChangeArrowheads="1"/>
              </p:cNvSpPr>
              <p:nvPr/>
            </p:nvSpPr>
            <p:spPr bwMode="gray">
              <a:xfrm>
                <a:off x="434795" y="3775744"/>
                <a:ext cx="1560446" cy="790002"/>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AU" sz="2000"/>
              </a:p>
            </p:txBody>
          </p:sp>
          <p:sp>
            <p:nvSpPr>
              <p:cNvPr id="42" name="Oval 19"/>
              <p:cNvSpPr>
                <a:spLocks noChangeArrowheads="1"/>
              </p:cNvSpPr>
              <p:nvPr/>
            </p:nvSpPr>
            <p:spPr bwMode="gray">
              <a:xfrm>
                <a:off x="445572" y="3783759"/>
                <a:ext cx="1483829" cy="738241"/>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AU" sz="2000"/>
              </a:p>
            </p:txBody>
          </p:sp>
          <p:sp>
            <p:nvSpPr>
              <p:cNvPr id="43" name="Oval 20"/>
              <p:cNvSpPr>
                <a:spLocks noChangeArrowheads="1"/>
              </p:cNvSpPr>
              <p:nvPr/>
            </p:nvSpPr>
            <p:spPr bwMode="gray">
              <a:xfrm>
                <a:off x="526060" y="3805133"/>
                <a:ext cx="1319100" cy="599133"/>
              </a:xfrm>
              <a:prstGeom prst="ellipse">
                <a:avLst/>
              </a:prstGeom>
              <a:gradFill rotWithShape="1">
                <a:gsLst>
                  <a:gs pos="0">
                    <a:srgbClr val="D6E1E2">
                      <a:gamma/>
                      <a:tint val="0"/>
                      <a:invGamma/>
                    </a:srgbClr>
                  </a:gs>
                  <a:gs pos="100000">
                    <a:srgbClr val="D6E1E2">
                      <a:alpha val="3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AU" sz="2000"/>
              </a:p>
            </p:txBody>
          </p:sp>
          <p:sp>
            <p:nvSpPr>
              <p:cNvPr id="29" name="Text Box 39"/>
              <p:cNvSpPr txBox="1">
                <a:spLocks noChangeArrowheads="1"/>
              </p:cNvSpPr>
              <p:nvPr/>
            </p:nvSpPr>
            <p:spPr bwMode="gray">
              <a:xfrm>
                <a:off x="170523" y="3810769"/>
                <a:ext cx="1350587" cy="8156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r>
                  <a:rPr lang="en-US" altLang="zh-CN" sz="2000" dirty="0" smtClean="0">
                    <a:solidFill>
                      <a:srgbClr val="000000"/>
                    </a:solidFill>
                    <a:ea typeface="宋体" pitchFamily="2" charset="-122"/>
                  </a:rPr>
                  <a:t>Bauxite</a:t>
                </a:r>
              </a:p>
              <a:p>
                <a:pPr algn="ctr" eaLnBrk="0" hangingPunct="0"/>
                <a:r>
                  <a:rPr lang="en-US" altLang="zh-CN" sz="2000" dirty="0" smtClean="0">
                    <a:solidFill>
                      <a:srgbClr val="000000"/>
                    </a:solidFill>
                    <a:ea typeface="宋体" pitchFamily="2" charset="-122"/>
                  </a:rPr>
                  <a:t>ore</a:t>
                </a:r>
                <a:endParaRPr lang="en-US" altLang="zh-CN" sz="2000" dirty="0">
                  <a:solidFill>
                    <a:srgbClr val="000000"/>
                  </a:solidFill>
                  <a:ea typeface="宋体" pitchFamily="2" charset="-122"/>
                </a:endParaRPr>
              </a:p>
            </p:txBody>
          </p:sp>
        </p:grpSp>
        <p:pic>
          <p:nvPicPr>
            <p:cNvPr id="44" name="Picture 2" descr="http://www.emt-india.com/process/aluminium/img/a_process_1.jpg"/>
            <p:cNvPicPr>
              <a:picLocks noChangeAspect="1" noChangeArrowheads="1"/>
            </p:cNvPicPr>
            <p:nvPr/>
          </p:nvPicPr>
          <p:blipFill>
            <a:blip r:embed="rId5">
              <a:extLst>
                <a:ext uri="{28A0092B-C50C-407E-A947-70E740481C1C}">
                  <a14:useLocalDpi xmlns:a14="http://schemas.microsoft.com/office/drawing/2010/main" val="0"/>
                </a:ext>
              </a:extLst>
            </a:blip>
            <a:srcRect b="59917"/>
            <a:stretch>
              <a:fillRect/>
            </a:stretch>
          </p:blipFill>
          <p:spPr bwMode="auto">
            <a:xfrm>
              <a:off x="1261575" y="3158790"/>
              <a:ext cx="1263359" cy="504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ustDataLst>
      <p:tags r:id="rId1"/>
    </p:custDataLst>
    <p:extLst>
      <p:ext uri="{BB962C8B-B14F-4D97-AF65-F5344CB8AC3E}">
        <p14:creationId xmlns:p14="http://schemas.microsoft.com/office/powerpoint/2010/main" val="146652757"/>
      </p:ext>
    </p:extLst>
  </p:cSld>
  <p:clrMapOvr>
    <a:masterClrMapping/>
  </p:clrMapOvr>
  <mc:AlternateContent xmlns:mc="http://schemas.openxmlformats.org/markup-compatibility/2006" xmlns:p14="http://schemas.microsoft.com/office/powerpoint/2010/main">
    <mc:Choice Requires="p14">
      <p:transition spd="slow" p14:dur="2000" advTm="60902"/>
    </mc:Choice>
    <mc:Fallback xmlns="">
      <p:transition spd="slow" advTm="6090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par>
                                <p:cTn id="13" presetID="22" presetClass="entr" presetSubtype="8" fill="hold" nodeType="withEffect">
                                  <p:stCondLst>
                                    <p:cond delay="0"/>
                                  </p:stCondLst>
                                  <p:childTnLst>
                                    <p:set>
                                      <p:cBhvr>
                                        <p:cTn id="14" dur="1" fill="hold">
                                          <p:stCondLst>
                                            <p:cond delay="0"/>
                                          </p:stCondLst>
                                        </p:cTn>
                                        <p:tgtEl>
                                          <p:spTgt spid="46"/>
                                        </p:tgtEl>
                                        <p:attrNameLst>
                                          <p:attrName>style.visibility</p:attrName>
                                        </p:attrNameLst>
                                      </p:cBhvr>
                                      <p:to>
                                        <p:strVal val="visible"/>
                                      </p:to>
                                    </p:set>
                                    <p:animEffect transition="in" filter="wipe(left)">
                                      <p:cBhvr>
                                        <p:cTn id="15" dur="500"/>
                                        <p:tgtEl>
                                          <p:spTgt spid="46"/>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left)">
                                      <p:cBhvr>
                                        <p:cTn id="20" dur="500"/>
                                        <p:tgtEl>
                                          <p:spTgt spid="7"/>
                                        </p:tgtEl>
                                      </p:cBhvr>
                                    </p:animEffect>
                                  </p:childTnLst>
                                </p:cTn>
                              </p:par>
                              <p:par>
                                <p:cTn id="21" presetID="22" presetClass="entr" presetSubtype="8" fill="hold" nodeType="withEffect">
                                  <p:stCondLst>
                                    <p:cond delay="0"/>
                                  </p:stCondLst>
                                  <p:childTnLst>
                                    <p:set>
                                      <p:cBhvr>
                                        <p:cTn id="22" dur="1" fill="hold">
                                          <p:stCondLst>
                                            <p:cond delay="0"/>
                                          </p:stCondLst>
                                        </p:cTn>
                                        <p:tgtEl>
                                          <p:spTgt spid="47"/>
                                        </p:tgtEl>
                                        <p:attrNameLst>
                                          <p:attrName>style.visibility</p:attrName>
                                        </p:attrNameLst>
                                      </p:cBhvr>
                                      <p:to>
                                        <p:strVal val="visible"/>
                                      </p:to>
                                    </p:set>
                                    <p:animEffect transition="in" filter="wipe(left)">
                                      <p:cBhvr>
                                        <p:cTn id="23" dur="500"/>
                                        <p:tgtEl>
                                          <p:spTgt spid="47"/>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48"/>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49"/>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3">
                                            <p:txEl>
                                              <p:pRg st="7" end="7"/>
                                            </p:txEl>
                                          </p:spTgt>
                                        </p:tgtEl>
                                        <p:attrNameLst>
                                          <p:attrName>style.visibility</p:attrName>
                                        </p:attrNameLst>
                                      </p:cBhvr>
                                      <p:to>
                                        <p:strVal val="visible"/>
                                      </p:to>
                                    </p:set>
                                  </p:childTnLst>
                                </p:cTn>
                              </p:par>
                              <p:par>
                                <p:cTn id="34" presetID="1" presetClass="entr" presetSubtype="0" fill="hold" nodeType="withEffect">
                                  <p:stCondLst>
                                    <p:cond delay="0"/>
                                  </p:stCondLst>
                                  <p:childTnLst>
                                    <p:set>
                                      <p:cBhvr>
                                        <p:cTn id="35"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2" presetClass="entr" presetSubtype="2" fill="hold" nodeType="clickEffect">
                                  <p:stCondLst>
                                    <p:cond delay="0"/>
                                  </p:stCondLst>
                                  <p:childTnLst>
                                    <p:set>
                                      <p:cBhvr>
                                        <p:cTn id="39" dur="1" fill="hold">
                                          <p:stCondLst>
                                            <p:cond delay="0"/>
                                          </p:stCondLst>
                                        </p:cTn>
                                        <p:tgtEl>
                                          <p:spTgt spid="4"/>
                                        </p:tgtEl>
                                        <p:attrNameLst>
                                          <p:attrName>style.visibility</p:attrName>
                                        </p:attrNameLst>
                                      </p:cBhvr>
                                      <p:to>
                                        <p:strVal val="visible"/>
                                      </p:to>
                                    </p:set>
                                    <p:anim calcmode="lin" valueType="num">
                                      <p:cBhvr additive="base">
                                        <p:cTn id="40" dur="500" fill="hold"/>
                                        <p:tgtEl>
                                          <p:spTgt spid="4"/>
                                        </p:tgtEl>
                                        <p:attrNameLst>
                                          <p:attrName>ppt_x</p:attrName>
                                        </p:attrNameLst>
                                      </p:cBhvr>
                                      <p:tavLst>
                                        <p:tav tm="0">
                                          <p:val>
                                            <p:strVal val="1+#ppt_w/2"/>
                                          </p:val>
                                        </p:tav>
                                        <p:tav tm="100000">
                                          <p:val>
                                            <p:strVal val="#ppt_x"/>
                                          </p:val>
                                        </p:tav>
                                      </p:tavLst>
                                    </p:anim>
                                    <p:anim calcmode="lin" valueType="num">
                                      <p:cBhvr additive="base">
                                        <p:cTn id="41"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nodeType="clickEffect">
                                  <p:stCondLst>
                                    <p:cond delay="0"/>
                                  </p:stCondLst>
                                  <p:childTnLst>
                                    <p:set>
                                      <p:cBhvr>
                                        <p:cTn id="45"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48" grpId="0" animBg="1"/>
      <p:bldP spid="4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a:t>Bayer Process </a:t>
            </a:r>
            <a:r>
              <a:rPr lang="en-US" altLang="zh-CN" sz="2200" dirty="0" smtClean="0"/>
              <a:t>— Scale</a:t>
            </a:r>
            <a:endParaRPr lang="en-AU" dirty="0"/>
          </a:p>
        </p:txBody>
      </p:sp>
      <p:sp>
        <p:nvSpPr>
          <p:cNvPr id="4" name="AutoShape 7"/>
          <p:cNvSpPr>
            <a:spLocks noChangeArrowheads="1"/>
          </p:cNvSpPr>
          <p:nvPr/>
        </p:nvSpPr>
        <p:spPr bwMode="auto">
          <a:xfrm>
            <a:off x="142176" y="2828098"/>
            <a:ext cx="2376264" cy="785891"/>
          </a:xfrm>
          <a:prstGeom prst="roundRect">
            <a:avLst>
              <a:gd name="adj" fmla="val 50000"/>
            </a:avLst>
          </a:prstGeom>
          <a:noFill/>
          <a:ln w="25400">
            <a:solidFill>
              <a:srgbClr val="000000"/>
            </a:solidFill>
            <a:round/>
            <a:headEnd/>
            <a:tailEnd/>
          </a:ln>
          <a:effectLst/>
          <a:extLst>
            <a:ext uri="{909E8E84-426E-40DD-AFC4-6F175D3DCCD1}">
              <a14:hiddenFill xmlns:a14="http://schemas.microsoft.com/office/drawing/2010/main">
                <a:solidFill>
                  <a:srgbClr val="9ACDD4"/>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n-US" altLang="zh-CN" sz="2400" dirty="0" smtClean="0"/>
              <a:t>Incomplete </a:t>
            </a:r>
            <a:r>
              <a:rPr lang="en-US" altLang="zh-CN" sz="2400" dirty="0" err="1" smtClean="0"/>
              <a:t>desilication</a:t>
            </a:r>
            <a:endParaRPr lang="en-US" sz="2400" dirty="0">
              <a:solidFill>
                <a:srgbClr val="FFE101"/>
              </a:solidFill>
              <a:effectLst>
                <a:outerShdw blurRad="38100" dist="38100" dir="2700000" algn="tl">
                  <a:srgbClr val="000000"/>
                </a:outerShdw>
              </a:effectLst>
            </a:endParaRPr>
          </a:p>
        </p:txBody>
      </p:sp>
      <p:sp>
        <p:nvSpPr>
          <p:cNvPr id="3" name="Down Arrow 2"/>
          <p:cNvSpPr/>
          <p:nvPr/>
        </p:nvSpPr>
        <p:spPr>
          <a:xfrm rot="16200000">
            <a:off x="2481585" y="3203702"/>
            <a:ext cx="1440160" cy="936104"/>
          </a:xfrm>
          <a:prstGeom prst="downArrow">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AutoShape 7"/>
          <p:cNvSpPr>
            <a:spLocks noChangeArrowheads="1"/>
          </p:cNvSpPr>
          <p:nvPr/>
        </p:nvSpPr>
        <p:spPr bwMode="auto">
          <a:xfrm>
            <a:off x="166553" y="3659709"/>
            <a:ext cx="2376264" cy="785891"/>
          </a:xfrm>
          <a:prstGeom prst="roundRect">
            <a:avLst>
              <a:gd name="adj" fmla="val 50000"/>
            </a:avLst>
          </a:prstGeom>
          <a:noFill/>
          <a:ln w="25400">
            <a:solidFill>
              <a:srgbClr val="000000"/>
            </a:solidFill>
            <a:round/>
            <a:headEnd/>
            <a:tailEnd/>
          </a:ln>
          <a:effectLst/>
          <a:extLst>
            <a:ext uri="{909E8E84-426E-40DD-AFC4-6F175D3DCCD1}">
              <a14:hiddenFill xmlns:a14="http://schemas.microsoft.com/office/drawing/2010/main">
                <a:solidFill>
                  <a:srgbClr val="9ACDD4"/>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n-US" altLang="zh-CN" sz="2400" dirty="0" smtClean="0"/>
              <a:t>the presence of titanium</a:t>
            </a:r>
            <a:endParaRPr lang="en-US" sz="2400" dirty="0">
              <a:solidFill>
                <a:srgbClr val="FFE101"/>
              </a:solidFill>
              <a:effectLst>
                <a:outerShdw blurRad="38100" dist="38100" dir="2700000" algn="tl">
                  <a:srgbClr val="000000"/>
                </a:outerShdw>
              </a:effectLst>
            </a:endParaRPr>
          </a:p>
        </p:txBody>
      </p:sp>
      <p:pic>
        <p:nvPicPr>
          <p:cNvPr id="14" name="Picture 13"/>
          <p:cNvPicPr/>
          <p:nvPr/>
        </p:nvPicPr>
        <p:blipFill>
          <a:blip r:embed="rId4">
            <a:extLst>
              <a:ext uri="{28A0092B-C50C-407E-A947-70E740481C1C}">
                <a14:useLocalDpi xmlns:a14="http://schemas.microsoft.com/office/drawing/2010/main" val="0"/>
              </a:ext>
            </a:extLst>
          </a:blip>
          <a:srcRect/>
          <a:stretch>
            <a:fillRect/>
          </a:stretch>
        </p:blipFill>
        <p:spPr bwMode="auto">
          <a:xfrm>
            <a:off x="5076056" y="3681802"/>
            <a:ext cx="3878882" cy="2771533"/>
          </a:xfrm>
          <a:prstGeom prst="rect">
            <a:avLst/>
          </a:prstGeom>
          <a:noFill/>
          <a:ln>
            <a:noFill/>
          </a:ln>
        </p:spPr>
      </p:pic>
      <p:pic>
        <p:nvPicPr>
          <p:cNvPr id="15" name="Picture 4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63207" y="1386217"/>
            <a:ext cx="3833129" cy="25879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ustDataLst>
      <p:tags r:id="rId1"/>
    </p:custDataLst>
    <p:extLst>
      <p:ext uri="{BB962C8B-B14F-4D97-AF65-F5344CB8AC3E}">
        <p14:creationId xmlns:p14="http://schemas.microsoft.com/office/powerpoint/2010/main" val="1238559842"/>
      </p:ext>
    </p:extLst>
  </p:cSld>
  <p:clrMapOvr>
    <a:masterClrMapping/>
  </p:clrMapOvr>
  <mc:AlternateContent xmlns:mc="http://schemas.openxmlformats.org/markup-compatibility/2006" xmlns:p14="http://schemas.microsoft.com/office/powerpoint/2010/main">
    <mc:Choice Requires="p14">
      <p:transition spd="slow" p14:dur="2000" advTm="1030"/>
    </mc:Choice>
    <mc:Fallback xmlns="">
      <p:transition spd="slow" advTm="103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up)">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animBg="1"/>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smtClean="0"/>
              <a:t>Bayer </a:t>
            </a:r>
            <a:r>
              <a:rPr lang="en-US" altLang="zh-CN" dirty="0"/>
              <a:t>Process </a:t>
            </a:r>
            <a:r>
              <a:rPr lang="en-US" altLang="zh-CN" sz="2200" dirty="0" smtClean="0"/>
              <a:t>— background</a:t>
            </a:r>
            <a:endParaRPr lang="en-AU" sz="2200" dirty="0"/>
          </a:p>
        </p:txBody>
      </p:sp>
      <p:sp>
        <p:nvSpPr>
          <p:cNvPr id="3" name="Content Placeholder 2"/>
          <p:cNvSpPr>
            <a:spLocks noGrp="1"/>
          </p:cNvSpPr>
          <p:nvPr>
            <p:ph idx="1"/>
          </p:nvPr>
        </p:nvSpPr>
        <p:spPr>
          <a:xfrm>
            <a:off x="457200" y="1412777"/>
            <a:ext cx="8291264" cy="792088"/>
          </a:xfrm>
        </p:spPr>
        <p:txBody>
          <a:bodyPr/>
          <a:lstStyle/>
          <a:p>
            <a:r>
              <a:rPr lang="en-US" dirty="0" smtClean="0"/>
              <a:t>Scaling </a:t>
            </a:r>
            <a:r>
              <a:rPr lang="en-US" altLang="zh-CN" dirty="0" smtClean="0"/>
              <a:t>— a</a:t>
            </a:r>
            <a:r>
              <a:rPr lang="en-US" dirty="0" smtClean="0"/>
              <a:t> major technical problem</a:t>
            </a:r>
            <a:endParaRPr lang="en-AU" dirty="0" smtClean="0"/>
          </a:p>
        </p:txBody>
      </p:sp>
      <p:sp>
        <p:nvSpPr>
          <p:cNvPr id="10" name="AutoShape 3"/>
          <p:cNvSpPr>
            <a:spLocks noChangeArrowheads="1"/>
          </p:cNvSpPr>
          <p:nvPr/>
        </p:nvSpPr>
        <p:spPr bwMode="invGray">
          <a:xfrm>
            <a:off x="4211960" y="2710763"/>
            <a:ext cx="728464" cy="2899772"/>
          </a:xfrm>
          <a:prstGeom prst="rightArrow">
            <a:avLst>
              <a:gd name="adj1" fmla="val 53991"/>
              <a:gd name="adj2" fmla="val 57104"/>
            </a:avLst>
          </a:prstGeom>
          <a:gradFill rotWithShape="1">
            <a:gsLst>
              <a:gs pos="0">
                <a:srgbClr val="0F2145"/>
              </a:gs>
              <a:gs pos="100000">
                <a:srgbClr val="7E8CAC"/>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1" name="AutoShape 4"/>
          <p:cNvSpPr>
            <a:spLocks noChangeArrowheads="1"/>
          </p:cNvSpPr>
          <p:nvPr/>
        </p:nvSpPr>
        <p:spPr bwMode="blackWhite">
          <a:xfrm>
            <a:off x="5012432" y="3356992"/>
            <a:ext cx="3808040" cy="720080"/>
          </a:xfrm>
          <a:prstGeom prst="roundRect">
            <a:avLst>
              <a:gd name="adj" fmla="val 9106"/>
            </a:avLst>
          </a:prstGeom>
          <a:gradFill rotWithShape="1">
            <a:gsLst>
              <a:gs pos="0">
                <a:schemeClr val="accent1"/>
              </a:gs>
              <a:gs pos="100000">
                <a:schemeClr val="accent1">
                  <a:gamma/>
                  <a:shade val="46275"/>
                  <a:invGamma/>
                </a:schemeClr>
              </a:gs>
            </a:gsLst>
            <a:lin ang="5400000" scaled="1"/>
          </a:gradFill>
          <a:ln w="254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n-AU" sz="2000" dirty="0" smtClean="0"/>
              <a:t>Reduced </a:t>
            </a:r>
            <a:r>
              <a:rPr lang="en-AU" sz="2000" dirty="0"/>
              <a:t>volume capacity </a:t>
            </a:r>
            <a:endParaRPr lang="en-AU" sz="2000" dirty="0" smtClean="0"/>
          </a:p>
          <a:p>
            <a:pPr algn="ctr" eaLnBrk="0" hangingPunct="0"/>
            <a:r>
              <a:rPr lang="en-AU" sz="2000" dirty="0" smtClean="0"/>
              <a:t>and </a:t>
            </a:r>
            <a:r>
              <a:rPr lang="en-AU" sz="2000" dirty="0"/>
              <a:t>heat-transfer efficiency</a:t>
            </a:r>
            <a:endParaRPr lang="en-US" sz="2000" dirty="0"/>
          </a:p>
        </p:txBody>
      </p:sp>
      <p:sp>
        <p:nvSpPr>
          <p:cNvPr id="12" name="AutoShape 5"/>
          <p:cNvSpPr>
            <a:spLocks noChangeArrowheads="1"/>
          </p:cNvSpPr>
          <p:nvPr/>
        </p:nvSpPr>
        <p:spPr bwMode="blackWhite">
          <a:xfrm>
            <a:off x="5012432" y="4221088"/>
            <a:ext cx="3808040" cy="792088"/>
          </a:xfrm>
          <a:prstGeom prst="roundRect">
            <a:avLst>
              <a:gd name="adj" fmla="val 9106"/>
            </a:avLst>
          </a:prstGeom>
          <a:gradFill rotWithShape="1">
            <a:gsLst>
              <a:gs pos="0">
                <a:srgbClr val="CCFF99"/>
              </a:gs>
              <a:gs pos="100000">
                <a:schemeClr val="folHlink">
                  <a:gamma/>
                  <a:shade val="46275"/>
                  <a:invGamma/>
                </a:schemeClr>
              </a:gs>
            </a:gsLst>
            <a:lin ang="5400000" scaled="1"/>
          </a:gradFill>
          <a:ln w="25400">
            <a:solidFill>
              <a:schemeClr val="tx1"/>
            </a:solidFill>
            <a:round/>
            <a:headEnd/>
            <a:tailEnd/>
          </a:ln>
          <a:effectLst/>
        </p:spPr>
        <p:txBody>
          <a:bodyPr wrap="none" anchor="ctr"/>
          <a:lstStyle/>
          <a:p>
            <a:pPr algn="ctr" eaLnBrk="0" hangingPunct="0"/>
            <a:r>
              <a:rPr lang="en-AU" sz="2000" dirty="0" smtClean="0"/>
              <a:t>Lost </a:t>
            </a:r>
            <a:r>
              <a:rPr lang="en-AU" sz="2000" dirty="0"/>
              <a:t>production</a:t>
            </a:r>
            <a:endParaRPr lang="en-US" sz="2000" dirty="0"/>
          </a:p>
        </p:txBody>
      </p:sp>
      <p:sp>
        <p:nvSpPr>
          <p:cNvPr id="13" name="AutoShape 6"/>
          <p:cNvSpPr>
            <a:spLocks noChangeArrowheads="1"/>
          </p:cNvSpPr>
          <p:nvPr/>
        </p:nvSpPr>
        <p:spPr bwMode="blackWhite">
          <a:xfrm>
            <a:off x="5018135" y="5157192"/>
            <a:ext cx="3808040" cy="792088"/>
          </a:xfrm>
          <a:prstGeom prst="roundRect">
            <a:avLst>
              <a:gd name="adj" fmla="val 9106"/>
            </a:avLst>
          </a:prstGeom>
          <a:gradFill rotWithShape="1">
            <a:gsLst>
              <a:gs pos="0">
                <a:schemeClr val="accent2">
                  <a:lumMod val="40000"/>
                  <a:lumOff val="60000"/>
                </a:schemeClr>
              </a:gs>
              <a:gs pos="100000">
                <a:schemeClr val="accent2">
                  <a:gamma/>
                  <a:shade val="46275"/>
                  <a:invGamma/>
                </a:schemeClr>
              </a:gs>
            </a:gsLst>
            <a:lin ang="5400000" scaled="1"/>
          </a:gradFill>
          <a:ln w="25400">
            <a:solidFill>
              <a:schemeClr val="tx1"/>
            </a:solidFill>
            <a:round/>
            <a:headEnd/>
            <a:tailEnd/>
          </a:ln>
          <a:effectLst/>
        </p:spPr>
        <p:txBody>
          <a:bodyPr wrap="none" anchor="ctr"/>
          <a:lstStyle/>
          <a:p>
            <a:pPr algn="ctr" eaLnBrk="0" hangingPunct="0"/>
            <a:r>
              <a:rPr lang="en-AU" sz="2000" dirty="0" smtClean="0"/>
              <a:t>De-scaling operations</a:t>
            </a:r>
          </a:p>
          <a:p>
            <a:pPr algn="ctr" eaLnBrk="0" hangingPunct="0"/>
            <a:r>
              <a:rPr lang="en-AU" sz="2000" dirty="0" smtClean="0"/>
              <a:t>and </a:t>
            </a:r>
            <a:r>
              <a:rPr lang="en-AU" sz="2000" dirty="0"/>
              <a:t>OH&amp;S issues</a:t>
            </a:r>
            <a:r>
              <a:rPr lang="en-AU" sz="2000" dirty="0" smtClean="0"/>
              <a:t> </a:t>
            </a:r>
            <a:endParaRPr lang="en-US" sz="2000" dirty="0"/>
          </a:p>
        </p:txBody>
      </p:sp>
      <p:sp>
        <p:nvSpPr>
          <p:cNvPr id="14" name="AutoShape 7"/>
          <p:cNvSpPr>
            <a:spLocks noChangeArrowheads="1"/>
          </p:cNvSpPr>
          <p:nvPr/>
        </p:nvSpPr>
        <p:spPr bwMode="auto">
          <a:xfrm>
            <a:off x="205800" y="3341962"/>
            <a:ext cx="3956788" cy="1671214"/>
          </a:xfrm>
          <a:prstGeom prst="roundRect">
            <a:avLst>
              <a:gd name="adj" fmla="val 50000"/>
            </a:avLst>
          </a:prstGeom>
          <a:noFill/>
          <a:ln w="25400">
            <a:solidFill>
              <a:srgbClr val="000000"/>
            </a:solidFill>
            <a:round/>
            <a:headEnd/>
            <a:tailEnd/>
          </a:ln>
          <a:effectLst/>
          <a:extLst>
            <a:ext uri="{909E8E84-426E-40DD-AFC4-6F175D3DCCD1}">
              <a14:hiddenFill xmlns:a14="http://schemas.microsoft.com/office/drawing/2010/main">
                <a:solidFill>
                  <a:srgbClr val="9ACDD4"/>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n-US" altLang="zh-CN" sz="2400" b="1" dirty="0"/>
              <a:t>S</a:t>
            </a:r>
            <a:r>
              <a:rPr lang="en-AU" sz="2400" b="1" dirty="0" err="1"/>
              <a:t>cal</a:t>
            </a:r>
            <a:r>
              <a:rPr lang="en-US" altLang="zh-CN" sz="2400" b="1" dirty="0" err="1"/>
              <a:t>ing</a:t>
            </a:r>
            <a:r>
              <a:rPr lang="en-AU" sz="2400" b="1" dirty="0"/>
              <a:t> </a:t>
            </a:r>
            <a:r>
              <a:rPr lang="en-AU" sz="2400" b="1" dirty="0" smtClean="0"/>
              <a:t>in </a:t>
            </a:r>
            <a:r>
              <a:rPr lang="en-AU" sz="2400" b="1" dirty="0"/>
              <a:t>heat transfer &amp;</a:t>
            </a:r>
            <a:r>
              <a:rPr lang="en-AU" sz="2400" b="1" dirty="0" smtClean="0"/>
              <a:t> </a:t>
            </a:r>
            <a:r>
              <a:rPr lang="en-AU" sz="2400" b="1" dirty="0"/>
              <a:t>evaporation equipment</a:t>
            </a:r>
            <a:endParaRPr lang="en-US" sz="2400" b="1" dirty="0">
              <a:solidFill>
                <a:srgbClr val="FFE101"/>
              </a:solidFill>
              <a:effectLst>
                <a:outerShdw blurRad="38100" dist="38100" dir="2700000" algn="tl">
                  <a:srgbClr val="000000"/>
                </a:outerShdw>
              </a:effectLst>
            </a:endParaRPr>
          </a:p>
        </p:txBody>
      </p:sp>
      <p:sp>
        <p:nvSpPr>
          <p:cNvPr id="16" name="AutoShape 119"/>
          <p:cNvSpPr>
            <a:spLocks noChangeArrowheads="1"/>
          </p:cNvSpPr>
          <p:nvPr/>
        </p:nvSpPr>
        <p:spPr bwMode="gray">
          <a:xfrm>
            <a:off x="5004048" y="2391470"/>
            <a:ext cx="3808040" cy="821506"/>
          </a:xfrm>
          <a:prstGeom prst="roundRect">
            <a:avLst>
              <a:gd name="adj" fmla="val 16667"/>
            </a:avLst>
          </a:prstGeom>
          <a:gradFill flip="none" rotWithShape="1">
            <a:gsLst>
              <a:gs pos="0">
                <a:srgbClr val="FFEFD1"/>
              </a:gs>
              <a:gs pos="64999">
                <a:srgbClr val="F0EBD5"/>
              </a:gs>
              <a:gs pos="100000">
                <a:srgbClr val="D1C39F"/>
              </a:gs>
            </a:gsLst>
            <a:lin ang="5400000" scaled="1"/>
            <a:tileRect/>
          </a:gradFill>
          <a:ln w="25400">
            <a:solidFill>
              <a:schemeClr val="tx1"/>
            </a:solidFill>
            <a:round/>
            <a:headEnd/>
            <a:tailEnd/>
          </a:ln>
          <a:effectLst>
            <a:glow>
              <a:schemeClr val="accent1"/>
            </a:glow>
          </a:effectLst>
        </p:spPr>
        <p:txBody>
          <a:bodyPr wrap="none" anchor="ctr"/>
          <a:lstStyle/>
          <a:p>
            <a:pPr algn="ctr"/>
            <a:r>
              <a:rPr lang="en-AU" sz="2000" dirty="0" smtClean="0"/>
              <a:t>Equipment </a:t>
            </a:r>
            <a:r>
              <a:rPr lang="en-AU" sz="2000" dirty="0"/>
              <a:t>downtime</a:t>
            </a:r>
          </a:p>
        </p:txBody>
      </p:sp>
    </p:spTree>
    <p:custDataLst>
      <p:tags r:id="rId1"/>
    </p:custDataLst>
    <p:extLst>
      <p:ext uri="{BB962C8B-B14F-4D97-AF65-F5344CB8AC3E}">
        <p14:creationId xmlns:p14="http://schemas.microsoft.com/office/powerpoint/2010/main" val="2207759593"/>
      </p:ext>
    </p:extLst>
  </p:cSld>
  <p:clrMapOvr>
    <a:masterClrMapping/>
  </p:clrMapOvr>
  <mc:AlternateContent xmlns:mc="http://schemas.openxmlformats.org/markup-compatibility/2006" xmlns:p14="http://schemas.microsoft.com/office/powerpoint/2010/main">
    <mc:Choice Requires="p14">
      <p:transition spd="slow" p14:dur="2000" advTm="5561"/>
    </mc:Choice>
    <mc:Fallback xmlns="">
      <p:transition spd="slow" advTm="556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14" grpId="0" animBg="1"/>
      <p:bldP spid="1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smtClean="0"/>
              <a:t>Bayer </a:t>
            </a:r>
            <a:r>
              <a:rPr lang="en-US" altLang="zh-CN" dirty="0"/>
              <a:t>Process </a:t>
            </a:r>
            <a:r>
              <a:rPr lang="en-US" altLang="zh-CN" sz="2200" dirty="0" smtClean="0"/>
              <a:t>— background</a:t>
            </a:r>
            <a:endParaRPr lang="en-AU" sz="2200" dirty="0"/>
          </a:p>
        </p:txBody>
      </p:sp>
      <p:sp>
        <p:nvSpPr>
          <p:cNvPr id="3" name="Content Placeholder 2"/>
          <p:cNvSpPr>
            <a:spLocks noGrp="1"/>
          </p:cNvSpPr>
          <p:nvPr>
            <p:ph idx="1"/>
          </p:nvPr>
        </p:nvSpPr>
        <p:spPr>
          <a:xfrm>
            <a:off x="457200" y="1412777"/>
            <a:ext cx="8291264" cy="792088"/>
          </a:xfrm>
        </p:spPr>
        <p:txBody>
          <a:bodyPr/>
          <a:lstStyle/>
          <a:p>
            <a:r>
              <a:rPr lang="en-US" dirty="0" smtClean="0"/>
              <a:t>Scaling </a:t>
            </a:r>
            <a:r>
              <a:rPr lang="en-US" altLang="zh-CN" dirty="0" smtClean="0"/>
              <a:t>— a</a:t>
            </a:r>
            <a:r>
              <a:rPr lang="en-US" dirty="0" smtClean="0"/>
              <a:t> major technical problem</a:t>
            </a:r>
            <a:endParaRPr lang="en-AU" dirty="0" smtClean="0"/>
          </a:p>
        </p:txBody>
      </p:sp>
      <p:grpSp>
        <p:nvGrpSpPr>
          <p:cNvPr id="17" name="Group 27"/>
          <p:cNvGrpSpPr>
            <a:grpSpLocks/>
          </p:cNvGrpSpPr>
          <p:nvPr/>
        </p:nvGrpSpPr>
        <p:grpSpPr bwMode="auto">
          <a:xfrm>
            <a:off x="841495" y="1922747"/>
            <a:ext cx="4000817" cy="1962748"/>
            <a:chOff x="1111" y="403"/>
            <a:chExt cx="3692" cy="1576"/>
          </a:xfrm>
        </p:grpSpPr>
        <p:pic>
          <p:nvPicPr>
            <p:cNvPr id="1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1" y="700"/>
              <a:ext cx="1701" cy="1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Content Placeholder 3"/>
            <p:cNvPicPr>
              <a:picLocks noChangeAspect="1"/>
            </p:cNvPicPr>
            <p:nvPr/>
          </p:nvPicPr>
          <p:blipFill>
            <a:blip r:embed="rId5">
              <a:extLst>
                <a:ext uri="{28A0092B-C50C-407E-A947-70E740481C1C}">
                  <a14:useLocalDpi xmlns:a14="http://schemas.microsoft.com/office/drawing/2010/main" val="0"/>
                </a:ext>
              </a:extLst>
            </a:blip>
            <a:srcRect r="67360" b="29358"/>
            <a:stretch>
              <a:fillRect/>
            </a:stretch>
          </p:blipFill>
          <p:spPr bwMode="auto">
            <a:xfrm rot="-5400000">
              <a:off x="3199" y="290"/>
              <a:ext cx="1194" cy="20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Text Box 30"/>
            <p:cNvSpPr txBox="1">
              <a:spLocks noChangeArrowheads="1"/>
            </p:cNvSpPr>
            <p:nvPr/>
          </p:nvSpPr>
          <p:spPr bwMode="auto">
            <a:xfrm>
              <a:off x="3548" y="403"/>
              <a:ext cx="590" cy="2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zh-CN">
                  <a:ea typeface="宋体" pitchFamily="2" charset="-122"/>
                </a:rPr>
                <a:t>Scale</a:t>
              </a:r>
            </a:p>
          </p:txBody>
        </p:sp>
        <p:sp>
          <p:nvSpPr>
            <p:cNvPr id="21" name="Line 31"/>
            <p:cNvSpPr>
              <a:spLocks noChangeShapeType="1"/>
            </p:cNvSpPr>
            <p:nvPr/>
          </p:nvSpPr>
          <p:spPr bwMode="auto">
            <a:xfrm flipH="1">
              <a:off x="3379" y="572"/>
              <a:ext cx="181" cy="136"/>
            </a:xfrm>
            <a:prstGeom prst="line">
              <a:avLst/>
            </a:prstGeom>
            <a:noFill/>
            <a:ln w="19050">
              <a:solidFill>
                <a:srgbClr val="FFCC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22" name="Line 32"/>
            <p:cNvSpPr>
              <a:spLocks noChangeShapeType="1"/>
            </p:cNvSpPr>
            <p:nvPr/>
          </p:nvSpPr>
          <p:spPr bwMode="auto">
            <a:xfrm>
              <a:off x="3969" y="527"/>
              <a:ext cx="181" cy="181"/>
            </a:xfrm>
            <a:prstGeom prst="line">
              <a:avLst/>
            </a:prstGeom>
            <a:noFill/>
            <a:ln w="19050">
              <a:solidFill>
                <a:srgbClr val="FFCC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sp>
        <p:nvSpPr>
          <p:cNvPr id="23" name="TextBox 22"/>
          <p:cNvSpPr txBox="1"/>
          <p:nvPr/>
        </p:nvSpPr>
        <p:spPr>
          <a:xfrm>
            <a:off x="765748" y="3998952"/>
            <a:ext cx="4436792" cy="430887"/>
          </a:xfrm>
          <a:prstGeom prst="rect">
            <a:avLst/>
          </a:prstGeom>
          <a:noFill/>
        </p:spPr>
        <p:txBody>
          <a:bodyPr wrap="none" rtlCol="0">
            <a:spAutoFit/>
          </a:bodyPr>
          <a:lstStyle/>
          <a:p>
            <a:r>
              <a:rPr lang="en-US" altLang="zh-CN" sz="2200" dirty="0" smtClean="0"/>
              <a:t>Sodium </a:t>
            </a:r>
            <a:r>
              <a:rPr lang="en-US" altLang="zh-CN" sz="2200" dirty="0" err="1" smtClean="0"/>
              <a:t>Aluminosilicate</a:t>
            </a:r>
            <a:r>
              <a:rPr lang="en-US" altLang="zh-CN" sz="2200" dirty="0" smtClean="0"/>
              <a:t> &amp; </a:t>
            </a:r>
            <a:r>
              <a:rPr lang="en-US" altLang="zh-CN" sz="2200" dirty="0" err="1" smtClean="0"/>
              <a:t>Titanate</a:t>
            </a:r>
            <a:endParaRPr lang="en-AU" sz="2200" dirty="0"/>
          </a:p>
        </p:txBody>
      </p:sp>
      <p:sp>
        <p:nvSpPr>
          <p:cNvPr id="4" name="TextBox 3"/>
          <p:cNvSpPr txBox="1"/>
          <p:nvPr/>
        </p:nvSpPr>
        <p:spPr>
          <a:xfrm>
            <a:off x="6473380" y="2329293"/>
            <a:ext cx="1268296" cy="1752339"/>
          </a:xfrm>
          <a:prstGeom prst="rect">
            <a:avLst/>
          </a:prstGeom>
          <a:noFill/>
        </p:spPr>
        <p:txBody>
          <a:bodyPr wrap="none" rtlCol="0">
            <a:spAutoFit/>
          </a:bodyPr>
          <a:lstStyle/>
          <a:p>
            <a:pPr>
              <a:lnSpc>
                <a:spcPct val="150000"/>
              </a:lnSpc>
            </a:pPr>
            <a:r>
              <a:rPr lang="en-AU" sz="2500" dirty="0" smtClean="0"/>
              <a:t>XRD</a:t>
            </a:r>
          </a:p>
          <a:p>
            <a:pPr>
              <a:lnSpc>
                <a:spcPct val="150000"/>
              </a:lnSpc>
            </a:pPr>
            <a:r>
              <a:rPr lang="en-AU" sz="2500" dirty="0" smtClean="0"/>
              <a:t>EDS </a:t>
            </a:r>
          </a:p>
          <a:p>
            <a:pPr>
              <a:lnSpc>
                <a:spcPct val="150000"/>
              </a:lnSpc>
            </a:pPr>
            <a:r>
              <a:rPr lang="en-AU" sz="2500" dirty="0" smtClean="0"/>
              <a:t>XANES</a:t>
            </a:r>
            <a:endParaRPr lang="en-AU" sz="2500" dirty="0"/>
          </a:p>
        </p:txBody>
      </p:sp>
      <p:sp>
        <p:nvSpPr>
          <p:cNvPr id="25" name="Oval 24"/>
          <p:cNvSpPr/>
          <p:nvPr/>
        </p:nvSpPr>
        <p:spPr>
          <a:xfrm>
            <a:off x="684805" y="3823220"/>
            <a:ext cx="3154241" cy="728460"/>
          </a:xfrm>
          <a:prstGeom prst="ellipse">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0" name="Content Placeholder 2"/>
          <p:cNvSpPr txBox="1">
            <a:spLocks/>
          </p:cNvSpPr>
          <p:nvPr/>
        </p:nvSpPr>
        <p:spPr bwMode="auto">
          <a:xfrm>
            <a:off x="501924" y="4684849"/>
            <a:ext cx="8229600" cy="1451791"/>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000">
                <a:solidFill>
                  <a:schemeClr val="tx1"/>
                </a:solidFill>
                <a:latin typeface="+mn-lt"/>
                <a:ea typeface="+mn-ea"/>
              </a:defRPr>
            </a:lvl2pPr>
            <a:lvl3pPr marL="1143000" indent="-228600" algn="l" rtl="0" eaLnBrk="1" fontAlgn="base" hangingPunct="1">
              <a:spcBef>
                <a:spcPct val="20000"/>
              </a:spcBef>
              <a:spcAft>
                <a:spcPct val="0"/>
              </a:spcAft>
              <a:buChar char="•"/>
              <a:defRPr>
                <a:solidFill>
                  <a:schemeClr val="tx1"/>
                </a:solidFill>
                <a:latin typeface="+mn-lt"/>
                <a:ea typeface="+mn-ea"/>
              </a:defRPr>
            </a:lvl3pPr>
            <a:lvl4pPr marL="1600200" indent="-228600" algn="l" rtl="0" eaLnBrk="1" fontAlgn="base" hangingPunct="1">
              <a:spcBef>
                <a:spcPct val="20000"/>
              </a:spcBef>
              <a:spcAft>
                <a:spcPct val="0"/>
              </a:spcAft>
              <a:buChar char="–"/>
              <a:defRPr sz="1600">
                <a:solidFill>
                  <a:schemeClr val="tx1"/>
                </a:solidFill>
                <a:latin typeface="+mn-lt"/>
                <a:ea typeface="+mn-ea"/>
              </a:defRPr>
            </a:lvl4pPr>
            <a:lvl5pPr marL="2057400" indent="-228600" algn="l" rtl="0" eaLnBrk="1" fontAlgn="base" hangingPunct="1">
              <a:spcBef>
                <a:spcPct val="20000"/>
              </a:spcBef>
              <a:spcAft>
                <a:spcPct val="0"/>
              </a:spcAft>
              <a:buChar char="»"/>
              <a:defRPr sz="1600">
                <a:solidFill>
                  <a:schemeClr val="tx1"/>
                </a:solidFill>
                <a:latin typeface="+mn-lt"/>
                <a:ea typeface="+mn-ea"/>
              </a:defRPr>
            </a:lvl5pPr>
            <a:lvl6pPr marL="2514600" indent="-228600" algn="l" rtl="0" eaLnBrk="1" fontAlgn="base" hangingPunct="1">
              <a:spcBef>
                <a:spcPct val="20000"/>
              </a:spcBef>
              <a:spcAft>
                <a:spcPct val="0"/>
              </a:spcAft>
              <a:buChar char="»"/>
              <a:defRPr sz="1600">
                <a:solidFill>
                  <a:schemeClr val="tx1"/>
                </a:solidFill>
                <a:latin typeface="+mn-lt"/>
                <a:ea typeface="+mn-ea"/>
              </a:defRPr>
            </a:lvl6pPr>
            <a:lvl7pPr marL="2971800" indent="-228600" algn="l" rtl="0" eaLnBrk="1" fontAlgn="base" hangingPunct="1">
              <a:spcBef>
                <a:spcPct val="20000"/>
              </a:spcBef>
              <a:spcAft>
                <a:spcPct val="0"/>
              </a:spcAft>
              <a:buChar char="»"/>
              <a:defRPr sz="1600">
                <a:solidFill>
                  <a:schemeClr val="tx1"/>
                </a:solidFill>
                <a:latin typeface="+mn-lt"/>
                <a:ea typeface="+mn-ea"/>
              </a:defRPr>
            </a:lvl7pPr>
            <a:lvl8pPr marL="3429000" indent="-228600" algn="l" rtl="0" eaLnBrk="1" fontAlgn="base" hangingPunct="1">
              <a:spcBef>
                <a:spcPct val="20000"/>
              </a:spcBef>
              <a:spcAft>
                <a:spcPct val="0"/>
              </a:spcAft>
              <a:buChar char="»"/>
              <a:defRPr sz="1600">
                <a:solidFill>
                  <a:schemeClr val="tx1"/>
                </a:solidFill>
                <a:latin typeface="+mn-lt"/>
                <a:ea typeface="+mn-ea"/>
              </a:defRPr>
            </a:lvl8pPr>
            <a:lvl9pPr marL="3886200" indent="-228600" algn="l" rtl="0" eaLnBrk="1" fontAlgn="base" hangingPunct="1">
              <a:spcBef>
                <a:spcPct val="20000"/>
              </a:spcBef>
              <a:spcAft>
                <a:spcPct val="0"/>
              </a:spcAft>
              <a:buChar char="»"/>
              <a:defRPr sz="1600">
                <a:solidFill>
                  <a:schemeClr val="tx1"/>
                </a:solidFill>
                <a:latin typeface="+mn-lt"/>
                <a:ea typeface="+mn-ea"/>
              </a:defRPr>
            </a:lvl9pPr>
          </a:lstStyle>
          <a:p>
            <a:r>
              <a:rPr lang="en-AU" kern="1200" dirty="0" smtClean="0"/>
              <a:t>Less thermodynamically stable phases        more stable species</a:t>
            </a:r>
          </a:p>
          <a:p>
            <a:pPr lvl="1"/>
            <a:r>
              <a:rPr lang="en-US" kern="1200" dirty="0" smtClean="0"/>
              <a:t>Amorphous      </a:t>
            </a:r>
            <a:r>
              <a:rPr lang="en-US" altLang="zh-CN" kern="1200" dirty="0" smtClean="0"/>
              <a:t>Zeolite	</a:t>
            </a:r>
            <a:r>
              <a:rPr lang="en-US" kern="1200" dirty="0" err="1" smtClean="0"/>
              <a:t>Sodalit</a:t>
            </a:r>
            <a:r>
              <a:rPr lang="en-US" altLang="zh-CN" kern="1200" dirty="0" err="1" smtClean="0"/>
              <a:t>e</a:t>
            </a:r>
            <a:r>
              <a:rPr lang="en-US" altLang="zh-CN" kern="1200" dirty="0" smtClean="0"/>
              <a:t>      </a:t>
            </a:r>
            <a:r>
              <a:rPr lang="en-US" altLang="zh-CN" kern="1200" dirty="0" err="1" smtClean="0"/>
              <a:t>Cancrinite</a:t>
            </a:r>
            <a:endParaRPr lang="en-US" altLang="zh-CN" kern="1200" dirty="0" smtClean="0"/>
          </a:p>
          <a:p>
            <a:r>
              <a:rPr lang="en-US" altLang="zh-CN" dirty="0" smtClean="0"/>
              <a:t>Same At% of Al and Si in sodium </a:t>
            </a:r>
            <a:r>
              <a:rPr lang="en-US" altLang="zh-CN" dirty="0" err="1" smtClean="0"/>
              <a:t>aluminosilicate</a:t>
            </a:r>
            <a:endParaRPr lang="en-AU" kern="0" dirty="0"/>
          </a:p>
        </p:txBody>
      </p:sp>
      <p:cxnSp>
        <p:nvCxnSpPr>
          <p:cNvPr id="31" name="Straight Arrow Connector 30"/>
          <p:cNvCxnSpPr/>
          <p:nvPr/>
        </p:nvCxnSpPr>
        <p:spPr>
          <a:xfrm>
            <a:off x="6257776" y="4932288"/>
            <a:ext cx="504056" cy="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32" name="Straight Arrow Connector 31"/>
          <p:cNvCxnSpPr/>
          <p:nvPr/>
        </p:nvCxnSpPr>
        <p:spPr>
          <a:xfrm>
            <a:off x="2698016" y="5683736"/>
            <a:ext cx="360040" cy="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33" name="Straight Arrow Connector 32"/>
          <p:cNvCxnSpPr/>
          <p:nvPr/>
        </p:nvCxnSpPr>
        <p:spPr>
          <a:xfrm>
            <a:off x="3861192" y="5683736"/>
            <a:ext cx="360040" cy="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34" name="Straight Arrow Connector 33"/>
          <p:cNvCxnSpPr/>
          <p:nvPr/>
        </p:nvCxnSpPr>
        <p:spPr>
          <a:xfrm>
            <a:off x="5221085" y="5661637"/>
            <a:ext cx="360040" cy="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Tree>
    <p:custDataLst>
      <p:tags r:id="rId1"/>
    </p:custDataLst>
    <p:extLst>
      <p:ext uri="{BB962C8B-B14F-4D97-AF65-F5344CB8AC3E}">
        <p14:creationId xmlns:p14="http://schemas.microsoft.com/office/powerpoint/2010/main" val="3973996389"/>
      </p:ext>
    </p:extLst>
  </p:cSld>
  <p:clrMapOvr>
    <a:masterClrMapping/>
  </p:clrMapOvr>
  <mc:AlternateContent xmlns:mc="http://schemas.openxmlformats.org/markup-compatibility/2006" xmlns:p14="http://schemas.microsoft.com/office/powerpoint/2010/main">
    <mc:Choice Requires="p14">
      <p:transition spd="slow" p14:dur="2000" advTm="5561"/>
    </mc:Choice>
    <mc:Fallback xmlns="">
      <p:transition spd="slow" advTm="556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strips(downRight)">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1+#ppt_w/2"/>
                                          </p:val>
                                        </p:tav>
                                        <p:tav tm="100000">
                                          <p:val>
                                            <p:strVal val="#ppt_x"/>
                                          </p:val>
                                        </p:tav>
                                      </p:tavLst>
                                    </p:anim>
                                    <p:anim calcmode="lin" valueType="num">
                                      <p:cBhvr additive="base">
                                        <p:cTn id="13"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21" presetClass="entr" presetSubtype="2" fill="hold" grpId="0"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wheel(2)">
                                      <p:cBhvr>
                                        <p:cTn id="22" dur="500"/>
                                        <p:tgtEl>
                                          <p:spTgt spid="25"/>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0">
                                            <p:txEl>
                                              <p:pRg st="0" end="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1"/>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0">
                                            <p:txEl>
                                              <p:pRg st="1" end="1"/>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2"/>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3"/>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0">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4" grpId="0"/>
      <p:bldP spid="2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1143000"/>
          </a:xfrm>
        </p:spPr>
        <p:txBody>
          <a:bodyPr/>
          <a:lstStyle/>
          <a:p>
            <a:r>
              <a:rPr lang="en-US" dirty="0" smtClean="0"/>
              <a:t>Sample list</a:t>
            </a:r>
            <a:endParaRPr lang="en-AU" dirty="0"/>
          </a:p>
        </p:txBody>
      </p:sp>
      <p:graphicFrame>
        <p:nvGraphicFramePr>
          <p:cNvPr id="3" name="Table 2"/>
          <p:cNvGraphicFramePr>
            <a:graphicFrameLocks noGrp="1"/>
          </p:cNvGraphicFramePr>
          <p:nvPr>
            <p:extLst>
              <p:ext uri="{D42A27DB-BD31-4B8C-83A1-F6EECF244321}">
                <p14:modId xmlns:p14="http://schemas.microsoft.com/office/powerpoint/2010/main" val="4150040461"/>
              </p:ext>
            </p:extLst>
          </p:nvPr>
        </p:nvGraphicFramePr>
        <p:xfrm>
          <a:off x="323527" y="1362632"/>
          <a:ext cx="8551532" cy="4679579"/>
        </p:xfrm>
        <a:graphic>
          <a:graphicData uri="http://schemas.openxmlformats.org/drawingml/2006/table">
            <a:tbl>
              <a:tblPr firstRow="1" bandRow="1">
                <a:tableStyleId>{D27102A9-8310-4765-A935-A1911B00CA55}</a:tableStyleId>
              </a:tblPr>
              <a:tblGrid>
                <a:gridCol w="6310355"/>
                <a:gridCol w="2241177"/>
              </a:tblGrid>
              <a:tr h="799117">
                <a:tc>
                  <a:txBody>
                    <a:bodyPr/>
                    <a:lstStyle/>
                    <a:p>
                      <a:r>
                        <a:rPr lang="en-US" sz="2100" dirty="0" smtClean="0"/>
                        <a:t>Industrial Scale </a:t>
                      </a:r>
                      <a:r>
                        <a:rPr lang="en-US" sz="2100" dirty="0" smtClean="0"/>
                        <a:t>samples across </a:t>
                      </a:r>
                      <a:r>
                        <a:rPr lang="en-AU" sz="1800" b="1" kern="1200" dirty="0" smtClean="0">
                          <a:solidFill>
                            <a:schemeClr val="tx1"/>
                          </a:solidFill>
                          <a:effectLst/>
                          <a:latin typeface="+mn-lt"/>
                          <a:ea typeface="+mn-ea"/>
                          <a:cs typeface="+mn-cs"/>
                        </a:rPr>
                        <a:t>a number of alumina refineries</a:t>
                      </a:r>
                      <a:endParaRPr lang="en-AU" sz="2100" dirty="0"/>
                    </a:p>
                  </a:txBody>
                  <a:tcPr anchor="ctr"/>
                </a:tc>
                <a:tc>
                  <a:txBody>
                    <a:bodyPr/>
                    <a:lstStyle/>
                    <a:p>
                      <a:r>
                        <a:rPr lang="en-AU" sz="1800" b="1" kern="1200" dirty="0" smtClean="0">
                          <a:solidFill>
                            <a:schemeClr val="tx1"/>
                          </a:solidFill>
                          <a:effectLst/>
                          <a:latin typeface="+mn-lt"/>
                          <a:ea typeface="+mn-ea"/>
                          <a:cs typeface="+mn-cs"/>
                        </a:rPr>
                        <a:t>Quantity of depth resolved samples</a:t>
                      </a:r>
                      <a:endParaRPr lang="en-AU" sz="2100" dirty="0"/>
                    </a:p>
                  </a:txBody>
                  <a:tcPr anchor="ctr"/>
                </a:tc>
              </a:tr>
              <a:tr h="492543">
                <a:tc>
                  <a:txBody>
                    <a:bodyPr/>
                    <a:lstStyle/>
                    <a:p>
                      <a:r>
                        <a:rPr lang="en-US" dirty="0" smtClean="0"/>
                        <a:t>Scale  A</a:t>
                      </a:r>
                      <a:endParaRPr lang="en-AU" dirty="0"/>
                    </a:p>
                  </a:txBody>
                  <a:tcPr anchor="b">
                    <a:solidFill>
                      <a:schemeClr val="accent1"/>
                    </a:solidFill>
                  </a:tcPr>
                </a:tc>
                <a:tc>
                  <a:txBody>
                    <a:bodyPr/>
                    <a:lstStyle/>
                    <a:p>
                      <a:pPr algn="ctr"/>
                      <a:endParaRPr lang="en-AU" dirty="0"/>
                    </a:p>
                  </a:txBody>
                  <a:tcPr anchor="ctr">
                    <a:solidFill>
                      <a:schemeClr val="accent1"/>
                    </a:solidFill>
                  </a:tcPr>
                </a:tc>
              </a:tr>
              <a:tr h="1356006">
                <a:tc>
                  <a:txBody>
                    <a:bodyPr/>
                    <a:lstStyle/>
                    <a:p>
                      <a:r>
                        <a:rPr lang="en-AU" sz="1800" b="0" i="0" u="none" strike="noStrike" kern="1200" baseline="0" dirty="0" smtClean="0">
                          <a:solidFill>
                            <a:schemeClr val="tx1"/>
                          </a:solidFill>
                          <a:latin typeface="+mn-lt"/>
                          <a:ea typeface="+mn-ea"/>
                          <a:cs typeface="+mn-cs"/>
                        </a:rPr>
                        <a:t>Heater, 200°C. Collected from </a:t>
                      </a:r>
                      <a:r>
                        <a:rPr lang="en-AU" sz="1800" kern="1200" dirty="0" smtClean="0">
                          <a:solidFill>
                            <a:schemeClr val="tx1"/>
                          </a:solidFill>
                          <a:effectLst/>
                          <a:latin typeface="+mn-lt"/>
                          <a:ea typeface="+mn-ea"/>
                          <a:cs typeface="+mn-cs"/>
                        </a:rPr>
                        <a:t>the inner wall of heat exchanger tube</a:t>
                      </a:r>
                      <a:r>
                        <a:rPr lang="en-AU" sz="1800" b="0" i="0" u="none" strike="noStrike" kern="1200" baseline="0" dirty="0" smtClean="0">
                          <a:solidFill>
                            <a:schemeClr val="tx1"/>
                          </a:solidFill>
                          <a:latin typeface="+mn-lt"/>
                          <a:ea typeface="+mn-ea"/>
                          <a:cs typeface="+mn-cs"/>
                        </a:rPr>
                        <a:t> after installing new tubes and running for 2 weeks.</a:t>
                      </a:r>
                      <a:r>
                        <a:rPr lang="en-AU" sz="1800" kern="1200" dirty="0" smtClean="0">
                          <a:solidFill>
                            <a:schemeClr val="tx1"/>
                          </a:solidFill>
                          <a:effectLst/>
                          <a:latin typeface="+mn-lt"/>
                          <a:ea typeface="+mn-ea"/>
                          <a:cs typeface="+mn-cs"/>
                        </a:rPr>
                        <a:t> The thickness of the scale was approximately 2 mm on the tube wall</a:t>
                      </a:r>
                      <a:r>
                        <a:rPr lang="en-AU" sz="1800" b="0" i="0" u="none" strike="noStrike" kern="1200" baseline="0" dirty="0" smtClean="0">
                          <a:solidFill>
                            <a:schemeClr val="tx1"/>
                          </a:solidFill>
                          <a:latin typeface="+mn-lt"/>
                          <a:ea typeface="+mn-ea"/>
                          <a:cs typeface="+mn-cs"/>
                        </a:rPr>
                        <a:t>.</a:t>
                      </a:r>
                      <a:endParaRPr lang="en-AU" dirty="0"/>
                    </a:p>
                  </a:txBody>
                  <a:tcPr anchor="ctr">
                    <a:lnB w="12700" cap="flat" cmpd="sng" algn="ctr">
                      <a:solidFill>
                        <a:schemeClr val="tx1"/>
                      </a:solidFill>
                      <a:prstDash val="solid"/>
                      <a:round/>
                      <a:headEnd type="none" w="med" len="med"/>
                      <a:tailEnd type="none" w="med" len="med"/>
                    </a:lnB>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12</a:t>
                      </a:r>
                      <a:endParaRPr lang="en-AU" dirty="0" smtClean="0"/>
                    </a:p>
                    <a:p>
                      <a:pPr algn="ctr"/>
                      <a:endParaRPr lang="en-AU" dirty="0"/>
                    </a:p>
                  </a:txBody>
                  <a:tcPr anchor="ctr">
                    <a:lnB w="12700" cap="flat" cmpd="sng" algn="ctr">
                      <a:solidFill>
                        <a:schemeClr val="tx1"/>
                      </a:solidFill>
                      <a:prstDash val="solid"/>
                      <a:round/>
                      <a:headEnd type="none" w="med" len="med"/>
                      <a:tailEnd type="none" w="med" len="med"/>
                    </a:lnB>
                    <a:solidFill>
                      <a:schemeClr val="accent1"/>
                    </a:solidFill>
                  </a:tcPr>
                </a:tc>
              </a:tr>
              <a:tr h="49254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Scale B</a:t>
                      </a:r>
                      <a:endParaRPr lang="en-AU" dirty="0" smtClean="0"/>
                    </a:p>
                  </a:txBody>
                  <a:tcPr anchor="b">
                    <a:lnT w="12700" cap="flat" cmpd="sng" algn="ctr">
                      <a:solidFill>
                        <a:schemeClr val="tx1"/>
                      </a:solidFill>
                      <a:prstDash val="solid"/>
                      <a:round/>
                      <a:headEnd type="none" w="med" len="med"/>
                      <a:tailEnd type="none" w="med" len="med"/>
                    </a:lnT>
                    <a:solidFill>
                      <a:schemeClr val="accent1"/>
                    </a:solidFill>
                  </a:tcPr>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14</a:t>
                      </a:r>
                      <a:endParaRPr lang="en-AU" dirty="0" smtClean="0"/>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r>
              <a:tr h="50546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AU" sz="1800" b="0" i="0" u="none" strike="noStrike" kern="1200" baseline="0" dirty="0" smtClean="0">
                          <a:solidFill>
                            <a:schemeClr val="tx1"/>
                          </a:solidFill>
                          <a:latin typeface="+mn-lt"/>
                          <a:ea typeface="+mn-ea"/>
                          <a:cs typeface="+mn-cs"/>
                        </a:rPr>
                        <a:t>Collected on from the end caps of heater (194°C)</a:t>
                      </a:r>
                      <a:endParaRPr lang="en-AU" dirty="0" smtClean="0"/>
                    </a:p>
                  </a:txBody>
                  <a:tcPr anchor="ctr">
                    <a:lnB w="12700" cap="flat" cmpd="sng" algn="ctr">
                      <a:solidFill>
                        <a:schemeClr val="tx1"/>
                      </a:solidFill>
                      <a:prstDash val="solid"/>
                      <a:round/>
                      <a:headEnd type="none" w="med" len="med"/>
                      <a:tailEnd type="none" w="med" len="med"/>
                    </a:lnB>
                    <a:solidFill>
                      <a:schemeClr val="accent1"/>
                    </a:solidFill>
                  </a:tcPr>
                </a:tc>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AU" dirty="0" smtClean="0"/>
                    </a:p>
                  </a:txBody>
                  <a:tcPr anchor="ctr">
                    <a:lnB w="12700" cap="flat" cmpd="sng" algn="ctr">
                      <a:solidFill>
                        <a:schemeClr val="tx1"/>
                      </a:solidFill>
                      <a:prstDash val="solid"/>
                      <a:round/>
                      <a:headEnd type="none" w="med" len="med"/>
                      <a:tailEnd type="none" w="med" len="med"/>
                    </a:lnB>
                    <a:solidFill>
                      <a:schemeClr val="accent1"/>
                    </a:solidFill>
                  </a:tcPr>
                </a:tc>
              </a:tr>
              <a:tr h="49254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dirty="0" smtClean="0">
                          <a:solidFill>
                            <a:schemeClr val="tx1"/>
                          </a:solidFill>
                          <a:latin typeface="+mn-lt"/>
                          <a:ea typeface="+mn-ea"/>
                          <a:cs typeface="+mn-cs"/>
                        </a:rPr>
                        <a:t>Scale C</a:t>
                      </a:r>
                      <a:endParaRPr lang="en-AU" sz="1800" kern="1200" dirty="0" smtClean="0">
                        <a:solidFill>
                          <a:schemeClr val="tx1"/>
                        </a:solidFill>
                        <a:latin typeface="+mn-lt"/>
                        <a:ea typeface="+mn-ea"/>
                        <a:cs typeface="+mn-cs"/>
                      </a:endParaRPr>
                    </a:p>
                  </a:txBody>
                  <a:tcPr anchor="b">
                    <a:lnT w="12700" cap="flat" cmpd="sng" algn="ctr">
                      <a:solidFill>
                        <a:schemeClr val="tx1"/>
                      </a:solidFill>
                      <a:prstDash val="solid"/>
                      <a:round/>
                      <a:headEnd type="none" w="med" len="med"/>
                      <a:tailEnd type="none" w="med" len="med"/>
                    </a:lnT>
                    <a:solidFill>
                      <a:schemeClr val="accent1"/>
                    </a:solidFill>
                  </a:tcPr>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kern="1200" dirty="0" smtClean="0">
                          <a:solidFill>
                            <a:schemeClr val="tx1"/>
                          </a:solidFill>
                          <a:latin typeface="+mn-lt"/>
                          <a:ea typeface="+mn-ea"/>
                          <a:cs typeface="+mn-cs"/>
                        </a:rPr>
                        <a:t>7</a:t>
                      </a:r>
                      <a:endParaRPr lang="en-AU" sz="1800" kern="1200" dirty="0" smtClean="0">
                        <a:solidFill>
                          <a:schemeClr val="tx1"/>
                        </a:solidFill>
                        <a:latin typeface="+mn-lt"/>
                        <a:ea typeface="+mn-ea"/>
                        <a:cs typeface="+mn-cs"/>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r>
              <a:tr h="54135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dirty="0" smtClean="0">
                          <a:solidFill>
                            <a:schemeClr val="tx1"/>
                          </a:solidFill>
                          <a:latin typeface="+mn-lt"/>
                          <a:ea typeface="+mn-ea"/>
                          <a:cs typeface="+mn-cs"/>
                        </a:rPr>
                        <a:t>Slurry heater, 148°C</a:t>
                      </a:r>
                      <a:r>
                        <a:rPr lang="en-US" sz="1800" kern="1200" dirty="0" smtClean="0">
                          <a:solidFill>
                            <a:schemeClr val="tx1"/>
                          </a:solidFill>
                          <a:latin typeface="+mn-lt"/>
                          <a:ea typeface="+mn-ea"/>
                          <a:cs typeface="+mn-cs"/>
                        </a:rPr>
                        <a:t>.</a:t>
                      </a:r>
                      <a:endParaRPr lang="en-AU" sz="1800" kern="1200" dirty="0" smtClean="0">
                        <a:solidFill>
                          <a:schemeClr val="tx1"/>
                        </a:solidFill>
                        <a:latin typeface="+mn-lt"/>
                        <a:ea typeface="+mn-ea"/>
                        <a:cs typeface="+mn-cs"/>
                      </a:endParaRPr>
                    </a:p>
                  </a:txBody>
                  <a:tcPr anchor="ctr">
                    <a:lnB w="12700" cap="flat" cmpd="sng" algn="ctr">
                      <a:solidFill>
                        <a:schemeClr val="tx1"/>
                      </a:solidFill>
                      <a:prstDash val="solid"/>
                      <a:round/>
                      <a:headEnd type="none" w="med" len="med"/>
                      <a:tailEnd type="none" w="med" len="med"/>
                    </a:lnB>
                    <a:solidFill>
                      <a:schemeClr val="accent1"/>
                    </a:solidFill>
                  </a:tcPr>
                </a:tc>
                <a:tc v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AU" sz="1800" kern="1200" dirty="0" smtClean="0">
                        <a:solidFill>
                          <a:schemeClr val="tx1"/>
                        </a:solidFill>
                        <a:latin typeface="+mn-lt"/>
                        <a:ea typeface="+mn-ea"/>
                        <a:cs typeface="+mn-cs"/>
                      </a:endParaRPr>
                    </a:p>
                  </a:txBody>
                  <a:tcPr anchor="ctr">
                    <a:lnB w="12700" cap="flat" cmpd="sng" algn="ctr">
                      <a:solidFill>
                        <a:schemeClr val="tx1"/>
                      </a:solidFill>
                      <a:prstDash val="solid"/>
                      <a:round/>
                      <a:headEnd type="none" w="med" len="med"/>
                      <a:tailEnd type="none" w="med" len="med"/>
                    </a:lnB>
                    <a:solidFill>
                      <a:schemeClr val="accent1"/>
                    </a:solidFill>
                  </a:tcPr>
                </a:tc>
              </a:tr>
            </a:tbl>
          </a:graphicData>
        </a:graphic>
      </p:graphicFrame>
      <p:sp>
        <p:nvSpPr>
          <p:cNvPr id="11" name="Oval 10"/>
          <p:cNvSpPr/>
          <p:nvPr/>
        </p:nvSpPr>
        <p:spPr>
          <a:xfrm>
            <a:off x="1078223" y="2708920"/>
            <a:ext cx="864096" cy="360040"/>
          </a:xfrm>
          <a:prstGeom prst="ellipse">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Oval 15"/>
          <p:cNvSpPr/>
          <p:nvPr/>
        </p:nvSpPr>
        <p:spPr>
          <a:xfrm>
            <a:off x="4547488" y="4566966"/>
            <a:ext cx="864096" cy="360040"/>
          </a:xfrm>
          <a:prstGeom prst="ellipse">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 name="Oval 16"/>
          <p:cNvSpPr/>
          <p:nvPr/>
        </p:nvSpPr>
        <p:spPr>
          <a:xfrm>
            <a:off x="1687816" y="5579958"/>
            <a:ext cx="864096" cy="360040"/>
          </a:xfrm>
          <a:prstGeom prst="ellipse">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791952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2"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heel(2)">
                                      <p:cBhvr>
                                        <p:cTn id="7" dur="500"/>
                                        <p:tgtEl>
                                          <p:spTgt spid="11"/>
                                        </p:tgtEl>
                                      </p:cBhvr>
                                    </p:animEffect>
                                  </p:childTnLst>
                                </p:cTn>
                              </p:par>
                              <p:par>
                                <p:cTn id="8" presetID="21" presetClass="entr" presetSubtype="2"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wheel(2)">
                                      <p:cBhvr>
                                        <p:cTn id="10" dur="500"/>
                                        <p:tgtEl>
                                          <p:spTgt spid="16"/>
                                        </p:tgtEl>
                                      </p:cBhvr>
                                    </p:animEffect>
                                  </p:childTnLst>
                                </p:cTn>
                              </p:par>
                              <p:par>
                                <p:cTn id="11" presetID="21" presetClass="entr" presetSubtype="2"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wheel(2)">
                                      <p:cBhvr>
                                        <p:cTn id="1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6" grpId="0" animBg="1"/>
      <p:bldP spid="1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XRD-</a:t>
            </a:r>
            <a:r>
              <a:rPr lang="en-AU" dirty="0"/>
              <a:t>Quantitative </a:t>
            </a:r>
            <a:r>
              <a:rPr lang="en-AU" dirty="0" smtClean="0"/>
              <a:t>Phase Analysis </a:t>
            </a:r>
            <a:endParaRPr lang="en-AU"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1904239311"/>
              </p:ext>
            </p:extLst>
          </p:nvPr>
        </p:nvGraphicFramePr>
        <p:xfrm>
          <a:off x="448235" y="1306651"/>
          <a:ext cx="8229599" cy="5130007"/>
        </p:xfrm>
        <a:graphic>
          <a:graphicData uri="http://schemas.openxmlformats.org/drawingml/2006/table">
            <a:tbl>
              <a:tblPr firstRow="1" firstCol="1" bandRow="1"/>
              <a:tblGrid>
                <a:gridCol w="4855463"/>
                <a:gridCol w="1152143"/>
                <a:gridCol w="1152143"/>
                <a:gridCol w="1069850"/>
              </a:tblGrid>
              <a:tr h="641162">
                <a:tc>
                  <a:txBody>
                    <a:bodyPr/>
                    <a:lstStyle/>
                    <a:p>
                      <a:pPr algn="ctr">
                        <a:lnSpc>
                          <a:spcPct val="115000"/>
                        </a:lnSpc>
                        <a:spcBef>
                          <a:spcPts val="200"/>
                        </a:spcBef>
                        <a:spcAft>
                          <a:spcPts val="200"/>
                        </a:spcAft>
                      </a:pPr>
                      <a:r>
                        <a:rPr lang="en-AU" sz="1900" dirty="0">
                          <a:effectLst/>
                          <a:latin typeface="+mn-lt"/>
                          <a:ea typeface="SimSun"/>
                          <a:cs typeface="Times New Roman"/>
                        </a:rPr>
                        <a:t> </a:t>
                      </a: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200"/>
                        </a:spcBef>
                        <a:spcAft>
                          <a:spcPts val="200"/>
                        </a:spcAft>
                      </a:pPr>
                      <a:r>
                        <a:rPr lang="en-AU" sz="1900" dirty="0">
                          <a:effectLst/>
                          <a:latin typeface="+mn-lt"/>
                          <a:ea typeface="SimSun"/>
                          <a:cs typeface="Times New Roman"/>
                        </a:rPr>
                        <a:t> Scale </a:t>
                      </a:r>
                      <a:r>
                        <a:rPr lang="en-AU" sz="1900" b="1" i="1" dirty="0">
                          <a:effectLst/>
                          <a:latin typeface="+mn-lt"/>
                          <a:ea typeface="SimSun"/>
                          <a:cs typeface="Times New Roman"/>
                        </a:rPr>
                        <a:t>A </a:t>
                      </a:r>
                      <a:endParaRPr lang="en-AU" sz="1900" dirty="0">
                        <a:effectLst/>
                        <a:latin typeface="+mn-lt"/>
                        <a:ea typeface="SimSu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200"/>
                        </a:spcBef>
                        <a:spcAft>
                          <a:spcPts val="200"/>
                        </a:spcAft>
                      </a:pPr>
                      <a:r>
                        <a:rPr lang="en-AU" sz="1900" dirty="0">
                          <a:effectLst/>
                          <a:latin typeface="+mn-lt"/>
                          <a:ea typeface="SimSun"/>
                          <a:cs typeface="Times New Roman"/>
                        </a:rPr>
                        <a:t>Scale </a:t>
                      </a:r>
                      <a:r>
                        <a:rPr lang="en-AU" sz="1900" b="1" i="1" dirty="0" smtClean="0">
                          <a:effectLst/>
                          <a:latin typeface="+mn-lt"/>
                          <a:ea typeface="SimSun"/>
                          <a:cs typeface="Times New Roman"/>
                        </a:rPr>
                        <a:t>B</a:t>
                      </a:r>
                      <a:endParaRPr lang="en-AU" sz="1900" dirty="0">
                        <a:effectLst/>
                        <a:latin typeface="+mn-lt"/>
                        <a:ea typeface="SimSu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200"/>
                        </a:spcBef>
                        <a:spcAft>
                          <a:spcPts val="200"/>
                        </a:spcAft>
                      </a:pPr>
                      <a:r>
                        <a:rPr lang="en-AU" sz="1900" dirty="0">
                          <a:effectLst/>
                          <a:latin typeface="+mn-lt"/>
                          <a:ea typeface="SimSun"/>
                          <a:cs typeface="Times New Roman"/>
                        </a:rPr>
                        <a:t>Scale </a:t>
                      </a:r>
                      <a:r>
                        <a:rPr lang="en-AU" sz="1900" b="1" i="1" dirty="0" smtClean="0">
                          <a:effectLst/>
                          <a:latin typeface="+mn-lt"/>
                          <a:ea typeface="SimSun"/>
                          <a:cs typeface="Times New Roman"/>
                        </a:rPr>
                        <a:t>C</a:t>
                      </a:r>
                      <a:endParaRPr lang="en-AU" sz="1900" dirty="0">
                        <a:effectLst/>
                        <a:latin typeface="+mn-lt"/>
                        <a:ea typeface="SimSu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41162">
                <a:tc>
                  <a:txBody>
                    <a:bodyPr/>
                    <a:lstStyle/>
                    <a:p>
                      <a:pPr>
                        <a:lnSpc>
                          <a:spcPct val="115000"/>
                        </a:lnSpc>
                        <a:spcBef>
                          <a:spcPts val="200"/>
                        </a:spcBef>
                        <a:spcAft>
                          <a:spcPts val="200"/>
                        </a:spcAft>
                      </a:pPr>
                      <a:r>
                        <a:rPr lang="en-AU" sz="1900" dirty="0" err="1">
                          <a:solidFill>
                            <a:schemeClr val="tx1"/>
                          </a:solidFill>
                          <a:effectLst/>
                          <a:latin typeface="+mn-lt"/>
                          <a:ea typeface="SimSun"/>
                          <a:cs typeface="Times New Roman"/>
                        </a:rPr>
                        <a:t>Cancrinite</a:t>
                      </a:r>
                      <a:r>
                        <a:rPr lang="en-AU" sz="1900" dirty="0">
                          <a:solidFill>
                            <a:schemeClr val="tx1"/>
                          </a:solidFill>
                          <a:effectLst/>
                          <a:latin typeface="+mn-lt"/>
                          <a:ea typeface="SimSun"/>
                          <a:cs typeface="Times New Roman"/>
                        </a:rPr>
                        <a:t> (Na</a:t>
                      </a:r>
                      <a:r>
                        <a:rPr lang="en-AU" sz="1900" baseline="-25000" dirty="0">
                          <a:solidFill>
                            <a:schemeClr val="tx1"/>
                          </a:solidFill>
                          <a:effectLst/>
                          <a:latin typeface="+mn-lt"/>
                          <a:ea typeface="SimSun"/>
                          <a:cs typeface="Times New Roman"/>
                        </a:rPr>
                        <a:t>6</a:t>
                      </a:r>
                      <a:r>
                        <a:rPr lang="en-AU" sz="1900" dirty="0">
                          <a:solidFill>
                            <a:schemeClr val="tx1"/>
                          </a:solidFill>
                          <a:effectLst/>
                          <a:latin typeface="+mn-lt"/>
                          <a:ea typeface="SimSun"/>
                          <a:cs typeface="Times New Roman"/>
                        </a:rPr>
                        <a:t>Ca</a:t>
                      </a:r>
                      <a:r>
                        <a:rPr lang="en-AU" sz="1900" baseline="-25000" dirty="0">
                          <a:solidFill>
                            <a:schemeClr val="tx1"/>
                          </a:solidFill>
                          <a:effectLst/>
                          <a:latin typeface="+mn-lt"/>
                          <a:ea typeface="SimSun"/>
                          <a:cs typeface="Times New Roman"/>
                        </a:rPr>
                        <a:t>2</a:t>
                      </a:r>
                      <a:r>
                        <a:rPr lang="en-AU" sz="1900" dirty="0">
                          <a:solidFill>
                            <a:schemeClr val="tx1"/>
                          </a:solidFill>
                          <a:effectLst/>
                          <a:latin typeface="+mn-lt"/>
                          <a:ea typeface="SimSun"/>
                          <a:cs typeface="Times New Roman"/>
                        </a:rPr>
                        <a:t>(Al</a:t>
                      </a:r>
                      <a:r>
                        <a:rPr lang="en-AU" sz="1900" baseline="-25000" dirty="0">
                          <a:solidFill>
                            <a:schemeClr val="tx1"/>
                          </a:solidFill>
                          <a:effectLst/>
                          <a:latin typeface="+mn-lt"/>
                          <a:ea typeface="SimSun"/>
                          <a:cs typeface="Times New Roman"/>
                        </a:rPr>
                        <a:t>6</a:t>
                      </a:r>
                      <a:r>
                        <a:rPr lang="en-AU" sz="1900" dirty="0">
                          <a:solidFill>
                            <a:schemeClr val="tx1"/>
                          </a:solidFill>
                          <a:effectLst/>
                          <a:latin typeface="+mn-lt"/>
                          <a:ea typeface="SimSun"/>
                          <a:cs typeface="Times New Roman"/>
                        </a:rPr>
                        <a:t>Si</a:t>
                      </a:r>
                      <a:r>
                        <a:rPr lang="en-AU" sz="1900" baseline="-25000" dirty="0">
                          <a:solidFill>
                            <a:schemeClr val="tx1"/>
                          </a:solidFill>
                          <a:effectLst/>
                          <a:latin typeface="+mn-lt"/>
                          <a:ea typeface="SimSun"/>
                          <a:cs typeface="Times New Roman"/>
                        </a:rPr>
                        <a:t>6</a:t>
                      </a:r>
                      <a:r>
                        <a:rPr lang="en-AU" sz="1900" dirty="0">
                          <a:solidFill>
                            <a:schemeClr val="tx1"/>
                          </a:solidFill>
                          <a:effectLst/>
                          <a:latin typeface="+mn-lt"/>
                          <a:ea typeface="SimSun"/>
                          <a:cs typeface="Times New Roman"/>
                        </a:rPr>
                        <a:t>O</a:t>
                      </a:r>
                      <a:r>
                        <a:rPr lang="en-AU" sz="1900" baseline="-25000" dirty="0">
                          <a:solidFill>
                            <a:schemeClr val="tx1"/>
                          </a:solidFill>
                          <a:effectLst/>
                          <a:latin typeface="+mn-lt"/>
                          <a:ea typeface="SimSun"/>
                          <a:cs typeface="Times New Roman"/>
                        </a:rPr>
                        <a:t>24</a:t>
                      </a:r>
                      <a:r>
                        <a:rPr lang="en-AU" sz="1900" dirty="0">
                          <a:solidFill>
                            <a:schemeClr val="tx1"/>
                          </a:solidFill>
                          <a:effectLst/>
                          <a:latin typeface="+mn-lt"/>
                          <a:ea typeface="SimSun"/>
                          <a:cs typeface="Times New Roman"/>
                        </a:rPr>
                        <a:t>)(</a:t>
                      </a:r>
                      <a:r>
                        <a:rPr lang="en-AU" sz="1900" dirty="0" smtClean="0">
                          <a:solidFill>
                            <a:schemeClr val="tx1"/>
                          </a:solidFill>
                          <a:effectLst/>
                          <a:latin typeface="+mn-lt"/>
                          <a:ea typeface="SimSun"/>
                          <a:cs typeface="Times New Roman"/>
                        </a:rPr>
                        <a:t>CO</a:t>
                      </a:r>
                      <a:r>
                        <a:rPr lang="en-AU" sz="1900" baseline="-25000" dirty="0" smtClean="0">
                          <a:solidFill>
                            <a:schemeClr val="tx1"/>
                          </a:solidFill>
                          <a:effectLst/>
                          <a:latin typeface="+mn-lt"/>
                          <a:ea typeface="SimSun"/>
                          <a:cs typeface="Times New Roman"/>
                        </a:rPr>
                        <a:t>3</a:t>
                      </a:r>
                      <a:r>
                        <a:rPr lang="en-AU" sz="1900" dirty="0" smtClean="0">
                          <a:solidFill>
                            <a:schemeClr val="tx1"/>
                          </a:solidFill>
                          <a:effectLst/>
                          <a:latin typeface="+mn-lt"/>
                          <a:ea typeface="SimSun"/>
                          <a:cs typeface="Times New Roman"/>
                        </a:rPr>
                        <a:t>)</a:t>
                      </a:r>
                      <a:r>
                        <a:rPr lang="en-AU" sz="1900" baseline="-25000" dirty="0" smtClean="0">
                          <a:solidFill>
                            <a:schemeClr val="tx1"/>
                          </a:solidFill>
                          <a:effectLst/>
                          <a:latin typeface="+mn-lt"/>
                          <a:ea typeface="SimSun"/>
                          <a:cs typeface="Times New Roman"/>
                        </a:rPr>
                        <a:t>2</a:t>
                      </a:r>
                      <a:r>
                        <a:rPr lang="en-AU" sz="1900" dirty="0" smtClean="0">
                          <a:solidFill>
                            <a:schemeClr val="tx1"/>
                          </a:solidFill>
                          <a:effectLst/>
                          <a:latin typeface="+mn-lt"/>
                          <a:ea typeface="SimSun"/>
                          <a:cs typeface="Times New Roman"/>
                        </a:rPr>
                        <a:t>·2H</a:t>
                      </a:r>
                      <a:r>
                        <a:rPr lang="en-AU" sz="1900" baseline="-25000" dirty="0" smtClean="0">
                          <a:solidFill>
                            <a:schemeClr val="tx1"/>
                          </a:solidFill>
                          <a:effectLst/>
                          <a:latin typeface="+mn-lt"/>
                          <a:ea typeface="SimSun"/>
                          <a:cs typeface="Times New Roman"/>
                        </a:rPr>
                        <a:t>2</a:t>
                      </a:r>
                      <a:r>
                        <a:rPr lang="en-AU" sz="1900" dirty="0" smtClean="0">
                          <a:solidFill>
                            <a:schemeClr val="tx1"/>
                          </a:solidFill>
                          <a:effectLst/>
                          <a:latin typeface="+mn-lt"/>
                          <a:ea typeface="SimSun"/>
                          <a:cs typeface="Times New Roman"/>
                        </a:rPr>
                        <a:t>O</a:t>
                      </a:r>
                      <a:endParaRPr lang="en-AU" sz="1900" dirty="0">
                        <a:solidFill>
                          <a:schemeClr val="tx1"/>
                        </a:solidFill>
                        <a:effectLst/>
                        <a:latin typeface="+mn-lt"/>
                        <a:ea typeface="SimSu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spcBef>
                          <a:spcPts val="200"/>
                        </a:spcBef>
                        <a:spcAft>
                          <a:spcPts val="200"/>
                        </a:spcAft>
                      </a:pPr>
                      <a:r>
                        <a:rPr lang="en-AU" sz="1900">
                          <a:solidFill>
                            <a:schemeClr val="tx1"/>
                          </a:solidFill>
                          <a:effectLst/>
                          <a:latin typeface="+mn-lt"/>
                          <a:ea typeface="SimSun"/>
                          <a:cs typeface="Times New Roman"/>
                        </a:rPr>
                        <a:t>65 </a:t>
                      </a:r>
                      <a:r>
                        <a:rPr lang="en-AU" sz="1900">
                          <a:solidFill>
                            <a:schemeClr val="tx1"/>
                          </a:solidFill>
                          <a:effectLst/>
                          <a:latin typeface="+mn-lt"/>
                          <a:ea typeface="SimSun"/>
                          <a:cs typeface="Times New Roman"/>
                          <a:sym typeface="Symbol"/>
                        </a:rPr>
                        <a:t></a:t>
                      </a:r>
                      <a:r>
                        <a:rPr lang="en-AU" sz="1900">
                          <a:solidFill>
                            <a:schemeClr val="tx1"/>
                          </a:solidFill>
                          <a:effectLst/>
                          <a:latin typeface="+mn-lt"/>
                          <a:ea typeface="SimSun"/>
                          <a:cs typeface="Times New Roman"/>
                        </a:rPr>
                        <a:t> 4</a:t>
                      </a: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spcBef>
                          <a:spcPts val="200"/>
                        </a:spcBef>
                        <a:spcAft>
                          <a:spcPts val="200"/>
                        </a:spcAft>
                      </a:pPr>
                      <a:r>
                        <a:rPr lang="en-AU" sz="1900">
                          <a:solidFill>
                            <a:schemeClr val="tx1"/>
                          </a:solidFill>
                          <a:effectLst/>
                          <a:latin typeface="+mn-lt"/>
                          <a:ea typeface="Times New Roman"/>
                          <a:cs typeface="Times New Roman"/>
                        </a:rPr>
                        <a:t>12 </a:t>
                      </a:r>
                      <a:r>
                        <a:rPr lang="en-AU" sz="1900">
                          <a:solidFill>
                            <a:schemeClr val="tx1"/>
                          </a:solidFill>
                          <a:effectLst/>
                          <a:latin typeface="+mn-lt"/>
                          <a:ea typeface="Times New Roman"/>
                          <a:cs typeface="Times New Roman"/>
                          <a:sym typeface="Symbol"/>
                        </a:rPr>
                        <a:t></a:t>
                      </a:r>
                      <a:r>
                        <a:rPr lang="en-AU" sz="1900">
                          <a:solidFill>
                            <a:schemeClr val="tx1"/>
                          </a:solidFill>
                          <a:effectLst/>
                          <a:latin typeface="+mn-lt"/>
                          <a:ea typeface="Times New Roman"/>
                          <a:cs typeface="Times New Roman"/>
                        </a:rPr>
                        <a:t> 2</a:t>
                      </a:r>
                      <a:endParaRPr lang="en-AU" sz="1900">
                        <a:solidFill>
                          <a:schemeClr val="tx1"/>
                        </a:solidFill>
                        <a:effectLst/>
                        <a:latin typeface="+mn-lt"/>
                        <a:ea typeface="SimSu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spcBef>
                          <a:spcPts val="200"/>
                        </a:spcBef>
                        <a:spcAft>
                          <a:spcPts val="200"/>
                        </a:spcAft>
                      </a:pPr>
                      <a:r>
                        <a:rPr lang="en-AU" sz="1900" dirty="0">
                          <a:solidFill>
                            <a:schemeClr val="tx1"/>
                          </a:solidFill>
                          <a:effectLst/>
                          <a:latin typeface="+mn-lt"/>
                          <a:ea typeface="SimSun"/>
                          <a:cs typeface="Times New Roman"/>
                        </a:rPr>
                        <a:t>25 </a:t>
                      </a:r>
                      <a:r>
                        <a:rPr lang="en-AU" sz="1900" dirty="0">
                          <a:solidFill>
                            <a:schemeClr val="tx1"/>
                          </a:solidFill>
                          <a:effectLst/>
                          <a:latin typeface="+mn-lt"/>
                          <a:ea typeface="SimSun"/>
                          <a:cs typeface="Times New Roman"/>
                          <a:sym typeface="Symbol"/>
                        </a:rPr>
                        <a:t></a:t>
                      </a:r>
                      <a:r>
                        <a:rPr lang="en-AU" sz="1900" dirty="0">
                          <a:solidFill>
                            <a:schemeClr val="tx1"/>
                          </a:solidFill>
                          <a:effectLst/>
                          <a:latin typeface="+mn-lt"/>
                          <a:ea typeface="SimSun"/>
                          <a:cs typeface="Times New Roman"/>
                        </a:rPr>
                        <a:t> 3</a:t>
                      </a: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tcPr>
                </a:tc>
              </a:tr>
              <a:tr h="549669">
                <a:tc>
                  <a:txBody>
                    <a:bodyPr/>
                    <a:lstStyle/>
                    <a:p>
                      <a:pPr>
                        <a:lnSpc>
                          <a:spcPct val="115000"/>
                        </a:lnSpc>
                        <a:spcBef>
                          <a:spcPts val="200"/>
                        </a:spcBef>
                        <a:spcAft>
                          <a:spcPts val="200"/>
                        </a:spcAft>
                      </a:pPr>
                      <a:r>
                        <a:rPr lang="en-AU" sz="1900" dirty="0" err="1">
                          <a:solidFill>
                            <a:schemeClr val="tx1"/>
                          </a:solidFill>
                          <a:effectLst/>
                          <a:latin typeface="+mn-lt"/>
                          <a:ea typeface="SimSun"/>
                          <a:cs typeface="Times New Roman"/>
                        </a:rPr>
                        <a:t>Sodalite</a:t>
                      </a:r>
                      <a:r>
                        <a:rPr lang="en-AU" sz="1900" dirty="0">
                          <a:solidFill>
                            <a:schemeClr val="tx1"/>
                          </a:solidFill>
                          <a:effectLst/>
                          <a:latin typeface="+mn-lt"/>
                          <a:ea typeface="SimSun"/>
                          <a:cs typeface="Times New Roman"/>
                        </a:rPr>
                        <a:t> (Na</a:t>
                      </a:r>
                      <a:r>
                        <a:rPr lang="en-AU" sz="1900" baseline="-25000" dirty="0">
                          <a:solidFill>
                            <a:schemeClr val="tx1"/>
                          </a:solidFill>
                          <a:effectLst/>
                          <a:latin typeface="+mn-lt"/>
                          <a:ea typeface="SimSun"/>
                          <a:cs typeface="Times New Roman"/>
                        </a:rPr>
                        <a:t>8</a:t>
                      </a:r>
                      <a:r>
                        <a:rPr lang="en-AU" sz="1900" dirty="0">
                          <a:solidFill>
                            <a:schemeClr val="tx1"/>
                          </a:solidFill>
                          <a:effectLst/>
                          <a:latin typeface="+mn-lt"/>
                          <a:ea typeface="SimSun"/>
                          <a:cs typeface="Times New Roman"/>
                        </a:rPr>
                        <a:t>(Al</a:t>
                      </a:r>
                      <a:r>
                        <a:rPr lang="en-AU" sz="1900" baseline="-25000" dirty="0">
                          <a:solidFill>
                            <a:schemeClr val="tx1"/>
                          </a:solidFill>
                          <a:effectLst/>
                          <a:latin typeface="+mn-lt"/>
                          <a:ea typeface="SimSun"/>
                          <a:cs typeface="Times New Roman"/>
                        </a:rPr>
                        <a:t>6</a:t>
                      </a:r>
                      <a:r>
                        <a:rPr lang="en-AU" sz="1900" dirty="0">
                          <a:solidFill>
                            <a:schemeClr val="tx1"/>
                          </a:solidFill>
                          <a:effectLst/>
                          <a:latin typeface="+mn-lt"/>
                          <a:ea typeface="SimSun"/>
                          <a:cs typeface="Times New Roman"/>
                        </a:rPr>
                        <a:t>Si</a:t>
                      </a:r>
                      <a:r>
                        <a:rPr lang="en-AU" sz="1900" baseline="-25000" dirty="0">
                          <a:solidFill>
                            <a:schemeClr val="tx1"/>
                          </a:solidFill>
                          <a:effectLst/>
                          <a:latin typeface="+mn-lt"/>
                          <a:ea typeface="SimSun"/>
                          <a:cs typeface="Times New Roman"/>
                        </a:rPr>
                        <a:t>6</a:t>
                      </a:r>
                      <a:r>
                        <a:rPr lang="en-AU" sz="1900" dirty="0">
                          <a:solidFill>
                            <a:schemeClr val="tx1"/>
                          </a:solidFill>
                          <a:effectLst/>
                          <a:latin typeface="+mn-lt"/>
                          <a:ea typeface="SimSun"/>
                          <a:cs typeface="Times New Roman"/>
                        </a:rPr>
                        <a:t>O</a:t>
                      </a:r>
                      <a:r>
                        <a:rPr lang="en-AU" sz="1900" baseline="-25000" dirty="0">
                          <a:solidFill>
                            <a:schemeClr val="tx1"/>
                          </a:solidFill>
                          <a:effectLst/>
                          <a:latin typeface="+mn-lt"/>
                          <a:ea typeface="SimSun"/>
                          <a:cs typeface="Times New Roman"/>
                        </a:rPr>
                        <a:t>24</a:t>
                      </a:r>
                      <a:r>
                        <a:rPr lang="en-AU" sz="1900" dirty="0">
                          <a:solidFill>
                            <a:schemeClr val="tx1"/>
                          </a:solidFill>
                          <a:effectLst/>
                          <a:latin typeface="+mn-lt"/>
                          <a:ea typeface="SimSun"/>
                          <a:cs typeface="Times New Roman"/>
                        </a:rPr>
                        <a:t>)(OH)</a:t>
                      </a:r>
                      <a:r>
                        <a:rPr lang="en-AU" sz="1900" baseline="-25000" dirty="0">
                          <a:solidFill>
                            <a:schemeClr val="tx1"/>
                          </a:solidFill>
                          <a:effectLst/>
                          <a:latin typeface="+mn-lt"/>
                          <a:ea typeface="SimSun"/>
                          <a:cs typeface="Times New Roman"/>
                        </a:rPr>
                        <a:t>2</a:t>
                      </a:r>
                      <a:r>
                        <a:rPr lang="en-AU" sz="1900" dirty="0">
                          <a:solidFill>
                            <a:schemeClr val="tx1"/>
                          </a:solidFill>
                          <a:effectLst/>
                          <a:latin typeface="+mn-lt"/>
                          <a:ea typeface="SimSun"/>
                          <a:cs typeface="Times New Roman"/>
                        </a:rPr>
                        <a:t>)</a:t>
                      </a:r>
                    </a:p>
                  </a:txBody>
                  <a:tcPr marL="68580" marR="68580" marT="0" marB="0" anchor="ctr">
                    <a:lnL>
                      <a:noFill/>
                    </a:lnL>
                    <a:lnR>
                      <a:noFill/>
                    </a:lnR>
                    <a:lnT>
                      <a:noFill/>
                    </a:lnT>
                    <a:lnB>
                      <a:noFill/>
                    </a:lnB>
                  </a:tcPr>
                </a:tc>
                <a:tc>
                  <a:txBody>
                    <a:bodyPr/>
                    <a:lstStyle/>
                    <a:p>
                      <a:pPr algn="ctr">
                        <a:lnSpc>
                          <a:spcPct val="115000"/>
                        </a:lnSpc>
                        <a:spcBef>
                          <a:spcPts val="200"/>
                        </a:spcBef>
                        <a:spcAft>
                          <a:spcPts val="200"/>
                        </a:spcAft>
                      </a:pPr>
                      <a:r>
                        <a:rPr lang="en-AU" sz="1900">
                          <a:solidFill>
                            <a:schemeClr val="tx1"/>
                          </a:solidFill>
                          <a:effectLst/>
                          <a:latin typeface="+mn-lt"/>
                          <a:ea typeface="SimSun"/>
                          <a:cs typeface="Times New Roman"/>
                        </a:rPr>
                        <a:t> </a:t>
                      </a:r>
                    </a:p>
                  </a:txBody>
                  <a:tcPr marL="68580" marR="68580" marT="0" marB="0" anchor="ctr">
                    <a:lnL>
                      <a:noFill/>
                    </a:lnL>
                    <a:lnR>
                      <a:noFill/>
                    </a:lnR>
                    <a:lnT>
                      <a:noFill/>
                    </a:lnT>
                    <a:lnB>
                      <a:noFill/>
                    </a:lnB>
                  </a:tcPr>
                </a:tc>
                <a:tc>
                  <a:txBody>
                    <a:bodyPr/>
                    <a:lstStyle/>
                    <a:p>
                      <a:pPr algn="ctr">
                        <a:lnSpc>
                          <a:spcPct val="115000"/>
                        </a:lnSpc>
                        <a:spcBef>
                          <a:spcPts val="200"/>
                        </a:spcBef>
                        <a:spcAft>
                          <a:spcPts val="200"/>
                        </a:spcAft>
                      </a:pPr>
                      <a:r>
                        <a:rPr lang="en-AU" sz="1900">
                          <a:solidFill>
                            <a:schemeClr val="tx1"/>
                          </a:solidFill>
                          <a:effectLst/>
                          <a:latin typeface="+mn-lt"/>
                          <a:ea typeface="Times New Roman"/>
                          <a:cs typeface="Times New Roman"/>
                        </a:rPr>
                        <a:t> </a:t>
                      </a:r>
                      <a:endParaRPr lang="en-AU" sz="1900">
                        <a:solidFill>
                          <a:schemeClr val="tx1"/>
                        </a:solidFill>
                        <a:effectLst/>
                        <a:latin typeface="+mn-lt"/>
                        <a:ea typeface="SimSun"/>
                        <a:cs typeface="Times New Roman"/>
                      </a:endParaRPr>
                    </a:p>
                  </a:txBody>
                  <a:tcPr marL="68580" marR="68580" marT="0" marB="0" anchor="ctr">
                    <a:lnL>
                      <a:noFill/>
                    </a:lnL>
                    <a:lnR>
                      <a:noFill/>
                    </a:lnR>
                    <a:lnT>
                      <a:noFill/>
                    </a:lnT>
                    <a:lnB>
                      <a:noFill/>
                    </a:lnB>
                  </a:tcPr>
                </a:tc>
                <a:tc>
                  <a:txBody>
                    <a:bodyPr/>
                    <a:lstStyle/>
                    <a:p>
                      <a:pPr algn="ctr">
                        <a:lnSpc>
                          <a:spcPct val="115000"/>
                        </a:lnSpc>
                        <a:spcBef>
                          <a:spcPts val="200"/>
                        </a:spcBef>
                        <a:spcAft>
                          <a:spcPts val="200"/>
                        </a:spcAft>
                      </a:pPr>
                      <a:r>
                        <a:rPr lang="en-AU" sz="1900" dirty="0">
                          <a:solidFill>
                            <a:schemeClr val="tx1"/>
                          </a:solidFill>
                          <a:effectLst/>
                          <a:latin typeface="+mn-lt"/>
                          <a:ea typeface="SimSun"/>
                          <a:cs typeface="Times New Roman"/>
                        </a:rPr>
                        <a:t>8 </a:t>
                      </a:r>
                      <a:r>
                        <a:rPr lang="en-AU" sz="1900" dirty="0">
                          <a:solidFill>
                            <a:schemeClr val="tx1"/>
                          </a:solidFill>
                          <a:effectLst/>
                          <a:latin typeface="+mn-lt"/>
                          <a:ea typeface="SimSun"/>
                          <a:cs typeface="Times New Roman"/>
                          <a:sym typeface="Symbol"/>
                        </a:rPr>
                        <a:t></a:t>
                      </a:r>
                      <a:r>
                        <a:rPr lang="en-AU" sz="1900" dirty="0">
                          <a:solidFill>
                            <a:schemeClr val="tx1"/>
                          </a:solidFill>
                          <a:effectLst/>
                          <a:latin typeface="+mn-lt"/>
                          <a:ea typeface="SimSun"/>
                          <a:cs typeface="Times New Roman"/>
                        </a:rPr>
                        <a:t> 2</a:t>
                      </a:r>
                    </a:p>
                  </a:txBody>
                  <a:tcPr marL="68580" marR="68580" marT="0" marB="0" anchor="ctr">
                    <a:lnL>
                      <a:noFill/>
                    </a:lnL>
                    <a:lnR>
                      <a:noFill/>
                    </a:lnR>
                    <a:lnT>
                      <a:noFill/>
                    </a:lnT>
                    <a:lnB>
                      <a:noFill/>
                    </a:lnB>
                  </a:tcPr>
                </a:tc>
              </a:tr>
              <a:tr h="549669">
                <a:tc>
                  <a:txBody>
                    <a:bodyPr/>
                    <a:lstStyle/>
                    <a:p>
                      <a:pPr>
                        <a:lnSpc>
                          <a:spcPct val="115000"/>
                        </a:lnSpc>
                        <a:spcBef>
                          <a:spcPts val="200"/>
                        </a:spcBef>
                        <a:spcAft>
                          <a:spcPts val="200"/>
                        </a:spcAft>
                      </a:pPr>
                      <a:r>
                        <a:rPr lang="en-AU" sz="1900" dirty="0" err="1">
                          <a:solidFill>
                            <a:schemeClr val="tx1"/>
                          </a:solidFill>
                          <a:effectLst/>
                          <a:latin typeface="+mn-lt"/>
                          <a:ea typeface="SimSun"/>
                          <a:cs typeface="Times New Roman"/>
                        </a:rPr>
                        <a:t>Boehmite</a:t>
                      </a:r>
                      <a:r>
                        <a:rPr lang="en-AU" sz="1900" dirty="0">
                          <a:solidFill>
                            <a:schemeClr val="tx1"/>
                          </a:solidFill>
                          <a:effectLst/>
                          <a:latin typeface="+mn-lt"/>
                          <a:ea typeface="SimSun"/>
                          <a:cs typeface="Times New Roman"/>
                        </a:rPr>
                        <a:t> (</a:t>
                      </a:r>
                      <a:r>
                        <a:rPr lang="en-AU" sz="1900" dirty="0" err="1">
                          <a:solidFill>
                            <a:schemeClr val="tx1"/>
                          </a:solidFill>
                          <a:effectLst/>
                          <a:latin typeface="+mn-lt"/>
                          <a:ea typeface="SimSun"/>
                          <a:cs typeface="Times New Roman"/>
                        </a:rPr>
                        <a:t>AlO</a:t>
                      </a:r>
                      <a:r>
                        <a:rPr lang="en-AU" sz="1900" dirty="0">
                          <a:solidFill>
                            <a:schemeClr val="tx1"/>
                          </a:solidFill>
                          <a:effectLst/>
                          <a:latin typeface="+mn-lt"/>
                          <a:ea typeface="SimSun"/>
                          <a:cs typeface="Times New Roman"/>
                        </a:rPr>
                        <a:t>(OH))</a:t>
                      </a:r>
                    </a:p>
                  </a:txBody>
                  <a:tcPr marL="68580" marR="68580" marT="0" marB="0" anchor="ctr">
                    <a:lnL>
                      <a:noFill/>
                    </a:lnL>
                    <a:lnR>
                      <a:noFill/>
                    </a:lnR>
                    <a:lnT>
                      <a:noFill/>
                    </a:lnT>
                    <a:lnB>
                      <a:noFill/>
                    </a:lnB>
                  </a:tcPr>
                </a:tc>
                <a:tc>
                  <a:txBody>
                    <a:bodyPr/>
                    <a:lstStyle/>
                    <a:p>
                      <a:pPr algn="ctr">
                        <a:lnSpc>
                          <a:spcPct val="115000"/>
                        </a:lnSpc>
                        <a:spcBef>
                          <a:spcPts val="200"/>
                        </a:spcBef>
                        <a:spcAft>
                          <a:spcPts val="200"/>
                        </a:spcAft>
                      </a:pPr>
                      <a:r>
                        <a:rPr lang="en-AU" sz="1900" dirty="0">
                          <a:solidFill>
                            <a:schemeClr val="tx1"/>
                          </a:solidFill>
                          <a:effectLst/>
                          <a:latin typeface="+mn-lt"/>
                          <a:ea typeface="SimSun"/>
                          <a:cs typeface="Times New Roman"/>
                        </a:rPr>
                        <a:t>2 </a:t>
                      </a:r>
                      <a:r>
                        <a:rPr lang="en-AU" sz="1900" dirty="0">
                          <a:solidFill>
                            <a:schemeClr val="tx1"/>
                          </a:solidFill>
                          <a:effectLst/>
                          <a:latin typeface="+mn-lt"/>
                          <a:ea typeface="SimSun"/>
                          <a:cs typeface="Times New Roman"/>
                          <a:sym typeface="Symbol"/>
                        </a:rPr>
                        <a:t></a:t>
                      </a:r>
                      <a:r>
                        <a:rPr lang="en-AU" sz="1900" dirty="0">
                          <a:solidFill>
                            <a:schemeClr val="tx1"/>
                          </a:solidFill>
                          <a:effectLst/>
                          <a:latin typeface="+mn-lt"/>
                          <a:ea typeface="SimSun"/>
                          <a:cs typeface="Times New Roman"/>
                        </a:rPr>
                        <a:t> 1</a:t>
                      </a:r>
                    </a:p>
                  </a:txBody>
                  <a:tcPr marL="68580" marR="68580" marT="0" marB="0" anchor="ctr">
                    <a:lnL>
                      <a:noFill/>
                    </a:lnL>
                    <a:lnR>
                      <a:noFill/>
                    </a:lnR>
                    <a:lnT>
                      <a:noFill/>
                    </a:lnT>
                    <a:lnB>
                      <a:noFill/>
                    </a:lnB>
                  </a:tcPr>
                </a:tc>
                <a:tc>
                  <a:txBody>
                    <a:bodyPr/>
                    <a:lstStyle/>
                    <a:p>
                      <a:pPr algn="ctr">
                        <a:lnSpc>
                          <a:spcPct val="115000"/>
                        </a:lnSpc>
                        <a:spcBef>
                          <a:spcPts val="200"/>
                        </a:spcBef>
                        <a:spcAft>
                          <a:spcPts val="200"/>
                        </a:spcAft>
                      </a:pPr>
                      <a:r>
                        <a:rPr lang="en-AU" sz="1900" dirty="0">
                          <a:solidFill>
                            <a:schemeClr val="tx1"/>
                          </a:solidFill>
                          <a:effectLst/>
                          <a:latin typeface="+mn-lt"/>
                          <a:ea typeface="Times New Roman"/>
                          <a:cs typeface="Times New Roman"/>
                        </a:rPr>
                        <a:t>8 </a:t>
                      </a:r>
                      <a:r>
                        <a:rPr lang="en-AU" sz="1900" dirty="0">
                          <a:solidFill>
                            <a:schemeClr val="tx1"/>
                          </a:solidFill>
                          <a:effectLst/>
                          <a:latin typeface="+mn-lt"/>
                          <a:ea typeface="Times New Roman"/>
                          <a:cs typeface="Times New Roman"/>
                          <a:sym typeface="Symbol"/>
                        </a:rPr>
                        <a:t></a:t>
                      </a:r>
                      <a:r>
                        <a:rPr lang="en-AU" sz="1900" dirty="0">
                          <a:solidFill>
                            <a:schemeClr val="tx1"/>
                          </a:solidFill>
                          <a:effectLst/>
                          <a:latin typeface="+mn-lt"/>
                          <a:ea typeface="Times New Roman"/>
                          <a:cs typeface="Times New Roman"/>
                        </a:rPr>
                        <a:t> 2</a:t>
                      </a:r>
                      <a:endParaRPr lang="en-AU" sz="1900" dirty="0">
                        <a:solidFill>
                          <a:schemeClr val="tx1"/>
                        </a:solidFill>
                        <a:effectLst/>
                        <a:latin typeface="+mn-lt"/>
                        <a:ea typeface="SimSun"/>
                        <a:cs typeface="Times New Roman"/>
                      </a:endParaRPr>
                    </a:p>
                  </a:txBody>
                  <a:tcPr marL="68580" marR="68580" marT="0" marB="0" anchor="ctr">
                    <a:lnL>
                      <a:noFill/>
                    </a:lnL>
                    <a:lnR>
                      <a:noFill/>
                    </a:lnR>
                    <a:lnT>
                      <a:noFill/>
                    </a:lnT>
                    <a:lnB>
                      <a:noFill/>
                    </a:lnB>
                  </a:tcPr>
                </a:tc>
                <a:tc>
                  <a:txBody>
                    <a:bodyPr/>
                    <a:lstStyle/>
                    <a:p>
                      <a:pPr algn="ctr">
                        <a:lnSpc>
                          <a:spcPct val="115000"/>
                        </a:lnSpc>
                        <a:spcBef>
                          <a:spcPts val="200"/>
                        </a:spcBef>
                        <a:spcAft>
                          <a:spcPts val="200"/>
                        </a:spcAft>
                      </a:pPr>
                      <a:r>
                        <a:rPr lang="en-AU" sz="1900" dirty="0">
                          <a:solidFill>
                            <a:schemeClr val="tx1"/>
                          </a:solidFill>
                          <a:effectLst/>
                          <a:latin typeface="+mn-lt"/>
                          <a:ea typeface="SimSun"/>
                          <a:cs typeface="Times New Roman"/>
                        </a:rPr>
                        <a:t>1 </a:t>
                      </a:r>
                      <a:r>
                        <a:rPr lang="en-AU" sz="1900" dirty="0">
                          <a:solidFill>
                            <a:schemeClr val="tx1"/>
                          </a:solidFill>
                          <a:effectLst/>
                          <a:latin typeface="+mn-lt"/>
                          <a:ea typeface="SimSun"/>
                          <a:cs typeface="Times New Roman"/>
                          <a:sym typeface="Symbol"/>
                        </a:rPr>
                        <a:t></a:t>
                      </a:r>
                      <a:r>
                        <a:rPr lang="en-AU" sz="1900" dirty="0">
                          <a:solidFill>
                            <a:schemeClr val="tx1"/>
                          </a:solidFill>
                          <a:effectLst/>
                          <a:latin typeface="+mn-lt"/>
                          <a:ea typeface="SimSun"/>
                          <a:cs typeface="Times New Roman"/>
                        </a:rPr>
                        <a:t> 1</a:t>
                      </a:r>
                    </a:p>
                  </a:txBody>
                  <a:tcPr marL="68580" marR="68580" marT="0" marB="0" anchor="ctr">
                    <a:lnL>
                      <a:noFill/>
                    </a:lnL>
                    <a:lnR>
                      <a:noFill/>
                    </a:lnR>
                    <a:lnT>
                      <a:noFill/>
                    </a:lnT>
                    <a:lnB>
                      <a:noFill/>
                    </a:lnB>
                  </a:tcPr>
                </a:tc>
              </a:tr>
              <a:tr h="549669">
                <a:tc>
                  <a:txBody>
                    <a:bodyPr/>
                    <a:lstStyle/>
                    <a:p>
                      <a:pPr>
                        <a:lnSpc>
                          <a:spcPct val="115000"/>
                        </a:lnSpc>
                        <a:spcBef>
                          <a:spcPts val="200"/>
                        </a:spcBef>
                        <a:spcAft>
                          <a:spcPts val="200"/>
                        </a:spcAft>
                      </a:pPr>
                      <a:r>
                        <a:rPr lang="en-AU" sz="1900" dirty="0" err="1">
                          <a:solidFill>
                            <a:schemeClr val="tx1"/>
                          </a:solidFill>
                          <a:effectLst/>
                          <a:latin typeface="+mn-lt"/>
                          <a:ea typeface="Times New Roman"/>
                          <a:cs typeface="Times New Roman"/>
                        </a:rPr>
                        <a:t>Nacrite</a:t>
                      </a:r>
                      <a:r>
                        <a:rPr lang="en-AU" sz="1900" dirty="0">
                          <a:solidFill>
                            <a:schemeClr val="tx1"/>
                          </a:solidFill>
                          <a:effectLst/>
                          <a:latin typeface="+mn-lt"/>
                          <a:ea typeface="Times New Roman"/>
                          <a:cs typeface="Times New Roman"/>
                        </a:rPr>
                        <a:t> Al</a:t>
                      </a:r>
                      <a:r>
                        <a:rPr lang="en-AU" sz="1900" baseline="-25000" dirty="0">
                          <a:solidFill>
                            <a:schemeClr val="tx1"/>
                          </a:solidFill>
                          <a:effectLst/>
                          <a:latin typeface="+mn-lt"/>
                          <a:ea typeface="Times New Roman"/>
                          <a:cs typeface="Times New Roman"/>
                        </a:rPr>
                        <a:t>2</a:t>
                      </a:r>
                      <a:r>
                        <a:rPr lang="en-AU" sz="1900" dirty="0">
                          <a:solidFill>
                            <a:schemeClr val="tx1"/>
                          </a:solidFill>
                          <a:effectLst/>
                          <a:latin typeface="+mn-lt"/>
                          <a:ea typeface="Times New Roman"/>
                          <a:cs typeface="Times New Roman"/>
                        </a:rPr>
                        <a:t>Si</a:t>
                      </a:r>
                      <a:r>
                        <a:rPr lang="en-AU" sz="1900" baseline="-25000" dirty="0">
                          <a:solidFill>
                            <a:schemeClr val="tx1"/>
                          </a:solidFill>
                          <a:effectLst/>
                          <a:latin typeface="+mn-lt"/>
                          <a:ea typeface="Times New Roman"/>
                          <a:cs typeface="Times New Roman"/>
                        </a:rPr>
                        <a:t>2</a:t>
                      </a:r>
                      <a:r>
                        <a:rPr lang="en-AU" sz="1900" dirty="0">
                          <a:solidFill>
                            <a:schemeClr val="tx1"/>
                          </a:solidFill>
                          <a:effectLst/>
                          <a:latin typeface="+mn-lt"/>
                          <a:ea typeface="Times New Roman"/>
                          <a:cs typeface="Times New Roman"/>
                        </a:rPr>
                        <a:t>O</a:t>
                      </a:r>
                      <a:r>
                        <a:rPr lang="en-AU" sz="1900" baseline="-25000" dirty="0">
                          <a:solidFill>
                            <a:schemeClr val="tx1"/>
                          </a:solidFill>
                          <a:effectLst/>
                          <a:latin typeface="+mn-lt"/>
                          <a:ea typeface="Times New Roman"/>
                          <a:cs typeface="Times New Roman"/>
                        </a:rPr>
                        <a:t>5</a:t>
                      </a:r>
                      <a:r>
                        <a:rPr lang="en-AU" sz="1900" dirty="0">
                          <a:solidFill>
                            <a:schemeClr val="tx1"/>
                          </a:solidFill>
                          <a:effectLst/>
                          <a:latin typeface="+mn-lt"/>
                          <a:ea typeface="Times New Roman"/>
                          <a:cs typeface="Times New Roman"/>
                        </a:rPr>
                        <a:t>(OH)</a:t>
                      </a:r>
                      <a:r>
                        <a:rPr lang="en-AU" sz="1900" baseline="-25000" dirty="0">
                          <a:solidFill>
                            <a:schemeClr val="tx1"/>
                          </a:solidFill>
                          <a:effectLst/>
                          <a:latin typeface="+mn-lt"/>
                          <a:ea typeface="Times New Roman"/>
                          <a:cs typeface="Times New Roman"/>
                        </a:rPr>
                        <a:t>4</a:t>
                      </a:r>
                      <a:endParaRPr lang="en-AU" sz="1900" dirty="0">
                        <a:solidFill>
                          <a:schemeClr val="tx1"/>
                        </a:solidFill>
                        <a:effectLst/>
                        <a:latin typeface="+mn-lt"/>
                        <a:ea typeface="SimSun"/>
                        <a:cs typeface="Times New Roman"/>
                      </a:endParaRPr>
                    </a:p>
                  </a:txBody>
                  <a:tcPr marL="68580" marR="68580" marT="0" marB="0" anchor="ctr">
                    <a:lnL>
                      <a:noFill/>
                    </a:lnL>
                    <a:lnR>
                      <a:noFill/>
                    </a:lnR>
                    <a:lnT>
                      <a:noFill/>
                    </a:lnT>
                    <a:lnB>
                      <a:noFill/>
                    </a:lnB>
                  </a:tcPr>
                </a:tc>
                <a:tc>
                  <a:txBody>
                    <a:bodyPr/>
                    <a:lstStyle/>
                    <a:p>
                      <a:pPr algn="ctr">
                        <a:lnSpc>
                          <a:spcPct val="115000"/>
                        </a:lnSpc>
                        <a:spcBef>
                          <a:spcPts val="200"/>
                        </a:spcBef>
                        <a:spcAft>
                          <a:spcPts val="200"/>
                        </a:spcAft>
                      </a:pPr>
                      <a:r>
                        <a:rPr lang="en-AU" sz="1900" dirty="0">
                          <a:solidFill>
                            <a:schemeClr val="tx1"/>
                          </a:solidFill>
                          <a:effectLst/>
                          <a:latin typeface="+mn-lt"/>
                          <a:ea typeface="SimSun"/>
                          <a:cs typeface="Times New Roman"/>
                        </a:rPr>
                        <a:t> </a:t>
                      </a:r>
                    </a:p>
                  </a:txBody>
                  <a:tcPr marL="68580" marR="68580" marT="0" marB="0" anchor="ctr">
                    <a:lnL>
                      <a:noFill/>
                    </a:lnL>
                    <a:lnR>
                      <a:noFill/>
                    </a:lnR>
                    <a:lnT>
                      <a:noFill/>
                    </a:lnT>
                    <a:lnB>
                      <a:noFill/>
                    </a:lnB>
                  </a:tcPr>
                </a:tc>
                <a:tc>
                  <a:txBody>
                    <a:bodyPr/>
                    <a:lstStyle/>
                    <a:p>
                      <a:pPr algn="ctr">
                        <a:lnSpc>
                          <a:spcPct val="115000"/>
                        </a:lnSpc>
                        <a:spcBef>
                          <a:spcPts val="200"/>
                        </a:spcBef>
                        <a:spcAft>
                          <a:spcPts val="200"/>
                        </a:spcAft>
                      </a:pPr>
                      <a:r>
                        <a:rPr lang="en-AU" sz="1900" dirty="0">
                          <a:solidFill>
                            <a:schemeClr val="tx1"/>
                          </a:solidFill>
                          <a:effectLst/>
                          <a:latin typeface="+mn-lt"/>
                          <a:ea typeface="Times New Roman"/>
                          <a:cs typeface="Times New Roman"/>
                        </a:rPr>
                        <a:t>1 </a:t>
                      </a:r>
                      <a:r>
                        <a:rPr lang="en-AU" sz="1900" dirty="0">
                          <a:solidFill>
                            <a:schemeClr val="tx1"/>
                          </a:solidFill>
                          <a:effectLst/>
                          <a:latin typeface="+mn-lt"/>
                          <a:ea typeface="Times New Roman"/>
                          <a:cs typeface="Times New Roman"/>
                          <a:sym typeface="Symbol"/>
                        </a:rPr>
                        <a:t></a:t>
                      </a:r>
                      <a:r>
                        <a:rPr lang="en-AU" sz="1900" dirty="0">
                          <a:solidFill>
                            <a:schemeClr val="tx1"/>
                          </a:solidFill>
                          <a:effectLst/>
                          <a:latin typeface="+mn-lt"/>
                          <a:ea typeface="Times New Roman"/>
                          <a:cs typeface="Times New Roman"/>
                        </a:rPr>
                        <a:t> 1</a:t>
                      </a:r>
                      <a:endParaRPr lang="en-AU" sz="1900" dirty="0">
                        <a:solidFill>
                          <a:schemeClr val="tx1"/>
                        </a:solidFill>
                        <a:effectLst/>
                        <a:latin typeface="+mn-lt"/>
                        <a:ea typeface="SimSun"/>
                        <a:cs typeface="Times New Roman"/>
                      </a:endParaRPr>
                    </a:p>
                  </a:txBody>
                  <a:tcPr marL="68580" marR="68580" marT="0" marB="0" anchor="ctr">
                    <a:lnL>
                      <a:noFill/>
                    </a:lnL>
                    <a:lnR>
                      <a:noFill/>
                    </a:lnR>
                    <a:lnT>
                      <a:noFill/>
                    </a:lnT>
                    <a:lnB>
                      <a:noFill/>
                    </a:lnB>
                  </a:tcPr>
                </a:tc>
                <a:tc>
                  <a:txBody>
                    <a:bodyPr/>
                    <a:lstStyle/>
                    <a:p>
                      <a:pPr algn="ctr">
                        <a:lnSpc>
                          <a:spcPct val="115000"/>
                        </a:lnSpc>
                        <a:spcBef>
                          <a:spcPts val="200"/>
                        </a:spcBef>
                        <a:spcAft>
                          <a:spcPts val="200"/>
                        </a:spcAft>
                      </a:pPr>
                      <a:r>
                        <a:rPr lang="en-AU" sz="1900" dirty="0">
                          <a:solidFill>
                            <a:schemeClr val="tx1"/>
                          </a:solidFill>
                          <a:effectLst/>
                          <a:latin typeface="+mn-lt"/>
                          <a:ea typeface="SimSun"/>
                          <a:cs typeface="Times New Roman"/>
                        </a:rPr>
                        <a:t> </a:t>
                      </a:r>
                    </a:p>
                  </a:txBody>
                  <a:tcPr marL="68580" marR="68580" marT="0" marB="0" anchor="ctr">
                    <a:lnL>
                      <a:noFill/>
                    </a:lnL>
                    <a:lnR>
                      <a:noFill/>
                    </a:lnR>
                    <a:lnT>
                      <a:noFill/>
                    </a:lnT>
                    <a:lnB>
                      <a:noFill/>
                    </a:lnB>
                  </a:tcPr>
                </a:tc>
              </a:tr>
              <a:tr h="549669">
                <a:tc>
                  <a:txBody>
                    <a:bodyPr/>
                    <a:lstStyle/>
                    <a:p>
                      <a:pPr>
                        <a:lnSpc>
                          <a:spcPct val="115000"/>
                        </a:lnSpc>
                        <a:spcBef>
                          <a:spcPts val="200"/>
                        </a:spcBef>
                        <a:spcAft>
                          <a:spcPts val="200"/>
                        </a:spcAft>
                      </a:pPr>
                      <a:r>
                        <a:rPr lang="en-AU" sz="1900" dirty="0" err="1">
                          <a:effectLst/>
                          <a:latin typeface="+mn-lt"/>
                          <a:ea typeface="SimSun"/>
                          <a:cs typeface="Times New Roman"/>
                        </a:rPr>
                        <a:t>Perovskite</a:t>
                      </a:r>
                      <a:r>
                        <a:rPr lang="en-AU" sz="1900" dirty="0">
                          <a:effectLst/>
                          <a:latin typeface="+mn-lt"/>
                          <a:ea typeface="SimSun"/>
                          <a:cs typeface="Times New Roman"/>
                        </a:rPr>
                        <a:t> (CaTiO</a:t>
                      </a:r>
                      <a:r>
                        <a:rPr lang="en-AU" sz="1900" baseline="-25000" dirty="0">
                          <a:effectLst/>
                          <a:latin typeface="+mn-lt"/>
                          <a:ea typeface="SimSun"/>
                          <a:cs typeface="Times New Roman"/>
                        </a:rPr>
                        <a:t>3</a:t>
                      </a:r>
                      <a:r>
                        <a:rPr lang="en-AU" sz="1900" dirty="0">
                          <a:effectLst/>
                          <a:latin typeface="+mn-lt"/>
                          <a:ea typeface="SimSun"/>
                          <a:cs typeface="Times New Roman"/>
                        </a:rPr>
                        <a:t>)</a:t>
                      </a:r>
                    </a:p>
                  </a:txBody>
                  <a:tcPr marL="68580" marR="68580" marT="0" marB="0" anchor="ctr">
                    <a:lnL>
                      <a:noFill/>
                    </a:lnL>
                    <a:lnR>
                      <a:noFill/>
                    </a:lnR>
                    <a:lnT>
                      <a:noFill/>
                    </a:lnT>
                    <a:lnB>
                      <a:noFill/>
                    </a:lnB>
                  </a:tcPr>
                </a:tc>
                <a:tc>
                  <a:txBody>
                    <a:bodyPr/>
                    <a:lstStyle/>
                    <a:p>
                      <a:pPr algn="ctr">
                        <a:lnSpc>
                          <a:spcPct val="115000"/>
                        </a:lnSpc>
                        <a:spcBef>
                          <a:spcPts val="200"/>
                        </a:spcBef>
                        <a:spcAft>
                          <a:spcPts val="200"/>
                        </a:spcAft>
                      </a:pPr>
                      <a:r>
                        <a:rPr lang="en-AU" sz="1900" dirty="0">
                          <a:effectLst/>
                          <a:latin typeface="+mn-lt"/>
                          <a:ea typeface="SimSun"/>
                          <a:cs typeface="Times New Roman"/>
                        </a:rPr>
                        <a:t>6 </a:t>
                      </a:r>
                      <a:r>
                        <a:rPr lang="en-AU" sz="1900" dirty="0">
                          <a:effectLst/>
                          <a:latin typeface="+mn-lt"/>
                          <a:ea typeface="SimSun"/>
                          <a:cs typeface="Times New Roman"/>
                          <a:sym typeface="Symbol"/>
                        </a:rPr>
                        <a:t></a:t>
                      </a:r>
                      <a:r>
                        <a:rPr lang="en-AU" sz="1900" dirty="0">
                          <a:effectLst/>
                          <a:latin typeface="+mn-lt"/>
                          <a:ea typeface="SimSun"/>
                          <a:cs typeface="Times New Roman"/>
                        </a:rPr>
                        <a:t> 2</a:t>
                      </a:r>
                    </a:p>
                  </a:txBody>
                  <a:tcPr marL="68580" marR="68580" marT="0" marB="0" anchor="ctr">
                    <a:lnL>
                      <a:noFill/>
                    </a:lnL>
                    <a:lnR>
                      <a:noFill/>
                    </a:lnR>
                    <a:lnT>
                      <a:noFill/>
                    </a:lnT>
                    <a:lnB>
                      <a:noFill/>
                    </a:lnB>
                  </a:tcPr>
                </a:tc>
                <a:tc>
                  <a:txBody>
                    <a:bodyPr/>
                    <a:lstStyle/>
                    <a:p>
                      <a:pPr algn="ctr">
                        <a:lnSpc>
                          <a:spcPct val="115000"/>
                        </a:lnSpc>
                        <a:spcBef>
                          <a:spcPts val="200"/>
                        </a:spcBef>
                        <a:spcAft>
                          <a:spcPts val="200"/>
                        </a:spcAft>
                      </a:pPr>
                      <a:r>
                        <a:rPr lang="en-AU" sz="1900">
                          <a:solidFill>
                            <a:srgbClr val="000000"/>
                          </a:solidFill>
                          <a:effectLst/>
                          <a:latin typeface="+mn-lt"/>
                          <a:ea typeface="Times New Roman"/>
                          <a:cs typeface="Times New Roman"/>
                        </a:rPr>
                        <a:t>13 </a:t>
                      </a:r>
                      <a:r>
                        <a:rPr lang="en-AU" sz="1900">
                          <a:solidFill>
                            <a:srgbClr val="000000"/>
                          </a:solidFill>
                          <a:effectLst/>
                          <a:latin typeface="+mn-lt"/>
                          <a:ea typeface="Times New Roman"/>
                          <a:cs typeface="Times New Roman"/>
                          <a:sym typeface="Symbol"/>
                        </a:rPr>
                        <a:t></a:t>
                      </a:r>
                      <a:r>
                        <a:rPr lang="en-AU" sz="1900">
                          <a:solidFill>
                            <a:srgbClr val="000000"/>
                          </a:solidFill>
                          <a:effectLst/>
                          <a:latin typeface="+mn-lt"/>
                          <a:ea typeface="Times New Roman"/>
                          <a:cs typeface="Times New Roman"/>
                        </a:rPr>
                        <a:t> 2</a:t>
                      </a:r>
                      <a:endParaRPr lang="en-AU" sz="1900">
                        <a:effectLst/>
                        <a:latin typeface="+mn-lt"/>
                        <a:ea typeface="SimSun"/>
                        <a:cs typeface="Times New Roman"/>
                      </a:endParaRPr>
                    </a:p>
                  </a:txBody>
                  <a:tcPr marL="68580" marR="68580" marT="0" marB="0" anchor="ctr">
                    <a:lnL>
                      <a:noFill/>
                    </a:lnL>
                    <a:lnR>
                      <a:noFill/>
                    </a:lnR>
                    <a:lnT>
                      <a:noFill/>
                    </a:lnT>
                    <a:lnB>
                      <a:noFill/>
                    </a:lnB>
                  </a:tcPr>
                </a:tc>
                <a:tc>
                  <a:txBody>
                    <a:bodyPr/>
                    <a:lstStyle/>
                    <a:p>
                      <a:pPr algn="ctr">
                        <a:lnSpc>
                          <a:spcPct val="115000"/>
                        </a:lnSpc>
                        <a:spcBef>
                          <a:spcPts val="200"/>
                        </a:spcBef>
                        <a:spcAft>
                          <a:spcPts val="200"/>
                        </a:spcAft>
                      </a:pPr>
                      <a:r>
                        <a:rPr lang="en-AU" sz="1900">
                          <a:effectLst/>
                          <a:latin typeface="+mn-lt"/>
                          <a:ea typeface="SimSun"/>
                          <a:cs typeface="Times New Roman"/>
                        </a:rPr>
                        <a:t> </a:t>
                      </a:r>
                    </a:p>
                  </a:txBody>
                  <a:tcPr marL="68580" marR="68580" marT="0" marB="0" anchor="ctr">
                    <a:lnL>
                      <a:noFill/>
                    </a:lnL>
                    <a:lnR>
                      <a:noFill/>
                    </a:lnR>
                    <a:lnT>
                      <a:noFill/>
                    </a:lnT>
                    <a:lnB>
                      <a:noFill/>
                    </a:lnB>
                  </a:tcPr>
                </a:tc>
              </a:tr>
              <a:tr h="549669">
                <a:tc>
                  <a:txBody>
                    <a:bodyPr/>
                    <a:lstStyle/>
                    <a:p>
                      <a:pPr>
                        <a:lnSpc>
                          <a:spcPct val="115000"/>
                        </a:lnSpc>
                        <a:spcBef>
                          <a:spcPts val="200"/>
                        </a:spcBef>
                        <a:spcAft>
                          <a:spcPts val="200"/>
                        </a:spcAft>
                      </a:pPr>
                      <a:r>
                        <a:rPr lang="en-AU" sz="1900" dirty="0">
                          <a:effectLst/>
                          <a:latin typeface="+mn-lt"/>
                          <a:ea typeface="SimSun"/>
                          <a:cs typeface="Times New Roman"/>
                        </a:rPr>
                        <a:t>Hematite (Fe</a:t>
                      </a:r>
                      <a:r>
                        <a:rPr lang="en-AU" sz="1900" baseline="-25000" dirty="0">
                          <a:effectLst/>
                          <a:latin typeface="+mn-lt"/>
                          <a:ea typeface="SimSun"/>
                          <a:cs typeface="Times New Roman"/>
                        </a:rPr>
                        <a:t>2</a:t>
                      </a:r>
                      <a:r>
                        <a:rPr lang="en-AU" sz="1900" dirty="0">
                          <a:effectLst/>
                          <a:latin typeface="+mn-lt"/>
                          <a:ea typeface="SimSun"/>
                          <a:cs typeface="Times New Roman"/>
                        </a:rPr>
                        <a:t>O</a:t>
                      </a:r>
                      <a:r>
                        <a:rPr lang="en-AU" sz="1900" baseline="-25000" dirty="0">
                          <a:effectLst/>
                          <a:latin typeface="+mn-lt"/>
                          <a:ea typeface="SimSun"/>
                          <a:cs typeface="Times New Roman"/>
                        </a:rPr>
                        <a:t>3</a:t>
                      </a:r>
                      <a:r>
                        <a:rPr lang="en-AU" sz="1900" dirty="0">
                          <a:effectLst/>
                          <a:latin typeface="+mn-lt"/>
                          <a:ea typeface="SimSun"/>
                          <a:cs typeface="Times New Roman"/>
                        </a:rPr>
                        <a:t>)</a:t>
                      </a:r>
                    </a:p>
                  </a:txBody>
                  <a:tcPr marL="68580" marR="68580" marT="0" marB="0" anchor="ctr">
                    <a:lnL>
                      <a:noFill/>
                    </a:lnL>
                    <a:lnR>
                      <a:noFill/>
                    </a:lnR>
                    <a:lnT>
                      <a:noFill/>
                    </a:lnT>
                    <a:lnB>
                      <a:noFill/>
                    </a:lnB>
                  </a:tcPr>
                </a:tc>
                <a:tc>
                  <a:txBody>
                    <a:bodyPr/>
                    <a:lstStyle/>
                    <a:p>
                      <a:pPr algn="ctr">
                        <a:lnSpc>
                          <a:spcPct val="115000"/>
                        </a:lnSpc>
                        <a:spcBef>
                          <a:spcPts val="200"/>
                        </a:spcBef>
                        <a:spcAft>
                          <a:spcPts val="200"/>
                        </a:spcAft>
                      </a:pPr>
                      <a:r>
                        <a:rPr lang="en-AU" sz="1900" dirty="0">
                          <a:effectLst/>
                          <a:latin typeface="+mn-lt"/>
                          <a:ea typeface="SimSun"/>
                          <a:cs typeface="Times New Roman"/>
                        </a:rPr>
                        <a:t>2 </a:t>
                      </a:r>
                      <a:r>
                        <a:rPr lang="en-AU" sz="1900" dirty="0">
                          <a:effectLst/>
                          <a:latin typeface="+mn-lt"/>
                          <a:ea typeface="SimSun"/>
                          <a:cs typeface="Times New Roman"/>
                          <a:sym typeface="Symbol"/>
                        </a:rPr>
                        <a:t></a:t>
                      </a:r>
                      <a:r>
                        <a:rPr lang="en-AU" sz="1900" dirty="0">
                          <a:effectLst/>
                          <a:latin typeface="+mn-lt"/>
                          <a:ea typeface="SimSun"/>
                          <a:cs typeface="Times New Roman"/>
                        </a:rPr>
                        <a:t> 1</a:t>
                      </a:r>
                    </a:p>
                  </a:txBody>
                  <a:tcPr marL="68580" marR="68580" marT="0" marB="0" anchor="ctr">
                    <a:lnL>
                      <a:noFill/>
                    </a:lnL>
                    <a:lnR>
                      <a:noFill/>
                    </a:lnR>
                    <a:lnT>
                      <a:noFill/>
                    </a:lnT>
                    <a:lnB>
                      <a:noFill/>
                    </a:lnB>
                  </a:tcPr>
                </a:tc>
                <a:tc>
                  <a:txBody>
                    <a:bodyPr/>
                    <a:lstStyle/>
                    <a:p>
                      <a:pPr algn="ctr">
                        <a:lnSpc>
                          <a:spcPct val="115000"/>
                        </a:lnSpc>
                        <a:spcBef>
                          <a:spcPts val="200"/>
                        </a:spcBef>
                        <a:spcAft>
                          <a:spcPts val="200"/>
                        </a:spcAft>
                      </a:pPr>
                      <a:r>
                        <a:rPr lang="en-AU" sz="1900" dirty="0">
                          <a:solidFill>
                            <a:srgbClr val="000000"/>
                          </a:solidFill>
                          <a:effectLst/>
                          <a:latin typeface="+mn-lt"/>
                          <a:ea typeface="Times New Roman"/>
                          <a:cs typeface="Times New Roman"/>
                        </a:rPr>
                        <a:t>6 </a:t>
                      </a:r>
                      <a:r>
                        <a:rPr lang="en-AU" sz="1900" dirty="0">
                          <a:solidFill>
                            <a:srgbClr val="000000"/>
                          </a:solidFill>
                          <a:effectLst/>
                          <a:latin typeface="+mn-lt"/>
                          <a:ea typeface="Times New Roman"/>
                          <a:cs typeface="Times New Roman"/>
                          <a:sym typeface="Symbol"/>
                        </a:rPr>
                        <a:t></a:t>
                      </a:r>
                      <a:r>
                        <a:rPr lang="en-AU" sz="1900" dirty="0">
                          <a:solidFill>
                            <a:srgbClr val="000000"/>
                          </a:solidFill>
                          <a:effectLst/>
                          <a:latin typeface="+mn-lt"/>
                          <a:ea typeface="Times New Roman"/>
                          <a:cs typeface="Times New Roman"/>
                        </a:rPr>
                        <a:t> 2</a:t>
                      </a:r>
                      <a:endParaRPr lang="en-AU" sz="1900" dirty="0">
                        <a:effectLst/>
                        <a:latin typeface="+mn-lt"/>
                        <a:ea typeface="SimSun"/>
                        <a:cs typeface="Times New Roman"/>
                      </a:endParaRPr>
                    </a:p>
                  </a:txBody>
                  <a:tcPr marL="68580" marR="68580" marT="0" marB="0" anchor="ctr">
                    <a:lnL>
                      <a:noFill/>
                    </a:lnL>
                    <a:lnR>
                      <a:noFill/>
                    </a:lnR>
                    <a:lnT>
                      <a:noFill/>
                    </a:lnT>
                    <a:lnB>
                      <a:noFill/>
                    </a:lnB>
                  </a:tcPr>
                </a:tc>
                <a:tc>
                  <a:txBody>
                    <a:bodyPr/>
                    <a:lstStyle/>
                    <a:p>
                      <a:pPr algn="ctr">
                        <a:lnSpc>
                          <a:spcPct val="115000"/>
                        </a:lnSpc>
                        <a:spcBef>
                          <a:spcPts val="200"/>
                        </a:spcBef>
                        <a:spcAft>
                          <a:spcPts val="200"/>
                        </a:spcAft>
                      </a:pPr>
                      <a:r>
                        <a:rPr lang="en-AU" sz="1900" dirty="0">
                          <a:solidFill>
                            <a:srgbClr val="000000"/>
                          </a:solidFill>
                          <a:effectLst/>
                          <a:latin typeface="+mn-lt"/>
                          <a:ea typeface="Times New Roman"/>
                          <a:cs typeface="Times New Roman"/>
                        </a:rPr>
                        <a:t>1 </a:t>
                      </a:r>
                      <a:r>
                        <a:rPr lang="en-AU" sz="1900" dirty="0">
                          <a:solidFill>
                            <a:srgbClr val="000000"/>
                          </a:solidFill>
                          <a:effectLst/>
                          <a:latin typeface="+mn-lt"/>
                          <a:ea typeface="Times New Roman"/>
                          <a:cs typeface="Times New Roman"/>
                          <a:sym typeface="Symbol"/>
                        </a:rPr>
                        <a:t></a:t>
                      </a:r>
                      <a:r>
                        <a:rPr lang="en-AU" sz="1900" dirty="0">
                          <a:solidFill>
                            <a:srgbClr val="000000"/>
                          </a:solidFill>
                          <a:effectLst/>
                          <a:latin typeface="+mn-lt"/>
                          <a:ea typeface="Times New Roman"/>
                          <a:cs typeface="Times New Roman"/>
                        </a:rPr>
                        <a:t> 1</a:t>
                      </a:r>
                      <a:endParaRPr lang="en-AU" sz="1900" dirty="0">
                        <a:effectLst/>
                        <a:latin typeface="+mn-lt"/>
                        <a:ea typeface="SimSun"/>
                        <a:cs typeface="Times New Roman"/>
                      </a:endParaRPr>
                    </a:p>
                  </a:txBody>
                  <a:tcPr marL="68580" marR="68580" marT="0" marB="0" anchor="ctr">
                    <a:lnL>
                      <a:noFill/>
                    </a:lnL>
                    <a:lnR>
                      <a:noFill/>
                    </a:lnR>
                    <a:lnT>
                      <a:noFill/>
                    </a:lnT>
                    <a:lnB>
                      <a:noFill/>
                    </a:lnB>
                  </a:tcPr>
                </a:tc>
              </a:tr>
              <a:tr h="549669">
                <a:tc>
                  <a:txBody>
                    <a:bodyPr/>
                    <a:lstStyle/>
                    <a:p>
                      <a:pPr>
                        <a:lnSpc>
                          <a:spcPct val="115000"/>
                        </a:lnSpc>
                        <a:spcBef>
                          <a:spcPts val="200"/>
                        </a:spcBef>
                        <a:spcAft>
                          <a:spcPts val="200"/>
                        </a:spcAft>
                      </a:pPr>
                      <a:r>
                        <a:rPr lang="en-AU" sz="1900" dirty="0">
                          <a:solidFill>
                            <a:srgbClr val="000000"/>
                          </a:solidFill>
                          <a:effectLst/>
                          <a:latin typeface="+mn-lt"/>
                          <a:ea typeface="Times New Roman"/>
                          <a:cs typeface="Times New Roman"/>
                        </a:rPr>
                        <a:t>Quartz (SiO</a:t>
                      </a:r>
                      <a:r>
                        <a:rPr lang="en-AU" sz="1900" baseline="-25000" dirty="0">
                          <a:solidFill>
                            <a:srgbClr val="000000"/>
                          </a:solidFill>
                          <a:effectLst/>
                          <a:latin typeface="+mn-lt"/>
                          <a:ea typeface="Times New Roman"/>
                          <a:cs typeface="Times New Roman"/>
                        </a:rPr>
                        <a:t>2</a:t>
                      </a:r>
                      <a:r>
                        <a:rPr lang="en-AU" sz="1900" dirty="0">
                          <a:solidFill>
                            <a:srgbClr val="000000"/>
                          </a:solidFill>
                          <a:effectLst/>
                          <a:latin typeface="+mn-lt"/>
                          <a:ea typeface="Times New Roman"/>
                          <a:cs typeface="Times New Roman"/>
                        </a:rPr>
                        <a:t>)</a:t>
                      </a:r>
                      <a:endParaRPr lang="en-AU" sz="1900" dirty="0">
                        <a:effectLst/>
                        <a:latin typeface="+mn-lt"/>
                        <a:ea typeface="SimSun"/>
                        <a:cs typeface="Times New Roman"/>
                      </a:endParaRPr>
                    </a:p>
                  </a:txBody>
                  <a:tcPr marL="68580" marR="68580" marT="0" marB="0" anchor="ctr">
                    <a:lnL>
                      <a:noFill/>
                    </a:lnL>
                    <a:lnR>
                      <a:noFill/>
                    </a:lnR>
                    <a:lnT>
                      <a:noFill/>
                    </a:lnT>
                    <a:lnB>
                      <a:noFill/>
                    </a:lnB>
                  </a:tcPr>
                </a:tc>
                <a:tc>
                  <a:txBody>
                    <a:bodyPr/>
                    <a:lstStyle/>
                    <a:p>
                      <a:pPr algn="ctr">
                        <a:lnSpc>
                          <a:spcPct val="115000"/>
                        </a:lnSpc>
                        <a:spcBef>
                          <a:spcPts val="200"/>
                        </a:spcBef>
                        <a:spcAft>
                          <a:spcPts val="200"/>
                        </a:spcAft>
                      </a:pPr>
                      <a:r>
                        <a:rPr lang="en-AU" sz="1900" dirty="0">
                          <a:effectLst/>
                          <a:latin typeface="+mn-lt"/>
                          <a:ea typeface="SimSun"/>
                          <a:cs typeface="Times New Roman"/>
                        </a:rPr>
                        <a:t> </a:t>
                      </a:r>
                    </a:p>
                  </a:txBody>
                  <a:tcPr marL="68580" marR="68580" marT="0" marB="0" anchor="ctr">
                    <a:lnL>
                      <a:noFill/>
                    </a:lnL>
                    <a:lnR>
                      <a:noFill/>
                    </a:lnR>
                    <a:lnT>
                      <a:noFill/>
                    </a:lnT>
                    <a:lnB>
                      <a:noFill/>
                    </a:lnB>
                  </a:tcPr>
                </a:tc>
                <a:tc>
                  <a:txBody>
                    <a:bodyPr/>
                    <a:lstStyle/>
                    <a:p>
                      <a:pPr algn="ctr">
                        <a:lnSpc>
                          <a:spcPct val="115000"/>
                        </a:lnSpc>
                        <a:spcBef>
                          <a:spcPts val="200"/>
                        </a:spcBef>
                        <a:spcAft>
                          <a:spcPts val="200"/>
                        </a:spcAft>
                      </a:pPr>
                      <a:r>
                        <a:rPr lang="en-AU" sz="1900">
                          <a:solidFill>
                            <a:srgbClr val="000000"/>
                          </a:solidFill>
                          <a:effectLst/>
                          <a:latin typeface="+mn-lt"/>
                          <a:ea typeface="Times New Roman"/>
                          <a:cs typeface="Times New Roman"/>
                        </a:rPr>
                        <a:t> </a:t>
                      </a:r>
                      <a:endParaRPr lang="en-AU" sz="1900">
                        <a:effectLst/>
                        <a:latin typeface="+mn-lt"/>
                        <a:ea typeface="SimSun"/>
                        <a:cs typeface="Times New Roman"/>
                      </a:endParaRPr>
                    </a:p>
                  </a:txBody>
                  <a:tcPr marL="68580" marR="68580" marT="0" marB="0" anchor="ctr">
                    <a:lnL>
                      <a:noFill/>
                    </a:lnL>
                    <a:lnR>
                      <a:noFill/>
                    </a:lnR>
                    <a:lnT>
                      <a:noFill/>
                    </a:lnT>
                    <a:lnB>
                      <a:noFill/>
                    </a:lnB>
                  </a:tcPr>
                </a:tc>
                <a:tc>
                  <a:txBody>
                    <a:bodyPr/>
                    <a:lstStyle/>
                    <a:p>
                      <a:pPr algn="ctr">
                        <a:lnSpc>
                          <a:spcPct val="115000"/>
                        </a:lnSpc>
                        <a:spcBef>
                          <a:spcPts val="200"/>
                        </a:spcBef>
                        <a:spcAft>
                          <a:spcPts val="200"/>
                        </a:spcAft>
                      </a:pPr>
                      <a:r>
                        <a:rPr lang="en-AU" sz="1900" dirty="0">
                          <a:solidFill>
                            <a:srgbClr val="000000"/>
                          </a:solidFill>
                          <a:effectLst/>
                          <a:latin typeface="+mn-lt"/>
                          <a:ea typeface="Times New Roman"/>
                          <a:cs typeface="Times New Roman"/>
                        </a:rPr>
                        <a:t>5 </a:t>
                      </a:r>
                      <a:r>
                        <a:rPr lang="en-AU" sz="1900" dirty="0">
                          <a:solidFill>
                            <a:srgbClr val="000000"/>
                          </a:solidFill>
                          <a:effectLst/>
                          <a:latin typeface="+mn-lt"/>
                          <a:ea typeface="Times New Roman"/>
                          <a:cs typeface="Times New Roman"/>
                          <a:sym typeface="Symbol"/>
                        </a:rPr>
                        <a:t></a:t>
                      </a:r>
                      <a:r>
                        <a:rPr lang="en-AU" sz="1900" dirty="0">
                          <a:solidFill>
                            <a:srgbClr val="000000"/>
                          </a:solidFill>
                          <a:effectLst/>
                          <a:latin typeface="+mn-lt"/>
                          <a:ea typeface="Times New Roman"/>
                          <a:cs typeface="Times New Roman"/>
                        </a:rPr>
                        <a:t> 2</a:t>
                      </a:r>
                      <a:endParaRPr lang="en-AU" sz="1900" dirty="0">
                        <a:effectLst/>
                        <a:latin typeface="+mn-lt"/>
                        <a:ea typeface="SimSun"/>
                        <a:cs typeface="Times New Roman"/>
                      </a:endParaRPr>
                    </a:p>
                  </a:txBody>
                  <a:tcPr marL="68580" marR="68580" marT="0" marB="0" anchor="ctr">
                    <a:lnL>
                      <a:noFill/>
                    </a:lnL>
                    <a:lnR>
                      <a:noFill/>
                    </a:lnR>
                    <a:lnT>
                      <a:noFill/>
                    </a:lnT>
                    <a:lnB>
                      <a:noFill/>
                    </a:lnB>
                  </a:tcPr>
                </a:tc>
              </a:tr>
              <a:tr h="549669">
                <a:tc>
                  <a:txBody>
                    <a:bodyPr/>
                    <a:lstStyle/>
                    <a:p>
                      <a:pPr>
                        <a:lnSpc>
                          <a:spcPct val="115000"/>
                        </a:lnSpc>
                        <a:spcBef>
                          <a:spcPts val="200"/>
                        </a:spcBef>
                        <a:spcAft>
                          <a:spcPts val="200"/>
                        </a:spcAft>
                      </a:pPr>
                      <a:r>
                        <a:rPr lang="en-AU" sz="1900" dirty="0">
                          <a:effectLst/>
                          <a:latin typeface="+mn-lt"/>
                          <a:ea typeface="SimSun"/>
                          <a:cs typeface="Times New Roman"/>
                        </a:rPr>
                        <a:t>Amorphous</a:t>
                      </a:r>
                    </a:p>
                  </a:txBody>
                  <a:tcPr marL="68580" marR="68580" marT="0"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ctr">
                        <a:lnSpc>
                          <a:spcPct val="115000"/>
                        </a:lnSpc>
                        <a:spcBef>
                          <a:spcPts val="200"/>
                        </a:spcBef>
                        <a:spcAft>
                          <a:spcPts val="200"/>
                        </a:spcAft>
                      </a:pPr>
                      <a:r>
                        <a:rPr lang="en-AU" sz="1900" dirty="0">
                          <a:effectLst/>
                          <a:latin typeface="+mn-lt"/>
                          <a:ea typeface="SimSun"/>
                          <a:cs typeface="Times New Roman"/>
                        </a:rPr>
                        <a:t>25 </a:t>
                      </a:r>
                      <a:r>
                        <a:rPr lang="en-AU" sz="1900" dirty="0">
                          <a:effectLst/>
                          <a:latin typeface="+mn-lt"/>
                          <a:ea typeface="SimSun"/>
                          <a:cs typeface="Times New Roman"/>
                          <a:sym typeface="Symbol"/>
                        </a:rPr>
                        <a:t></a:t>
                      </a:r>
                      <a:r>
                        <a:rPr lang="en-AU" sz="1900" dirty="0">
                          <a:effectLst/>
                          <a:latin typeface="+mn-lt"/>
                          <a:ea typeface="SimSun"/>
                          <a:cs typeface="Times New Roman"/>
                        </a:rPr>
                        <a:t> 3</a:t>
                      </a:r>
                    </a:p>
                  </a:txBody>
                  <a:tcPr marL="68580" marR="68580" marT="0"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ctr">
                        <a:lnSpc>
                          <a:spcPct val="115000"/>
                        </a:lnSpc>
                        <a:spcBef>
                          <a:spcPts val="200"/>
                        </a:spcBef>
                        <a:spcAft>
                          <a:spcPts val="200"/>
                        </a:spcAft>
                      </a:pPr>
                      <a:r>
                        <a:rPr lang="en-AU" sz="1900" dirty="0">
                          <a:solidFill>
                            <a:srgbClr val="000000"/>
                          </a:solidFill>
                          <a:effectLst/>
                          <a:latin typeface="+mn-lt"/>
                          <a:ea typeface="Times New Roman"/>
                          <a:cs typeface="Times New Roman"/>
                        </a:rPr>
                        <a:t>61 </a:t>
                      </a:r>
                      <a:r>
                        <a:rPr lang="en-AU" sz="1900" dirty="0">
                          <a:solidFill>
                            <a:srgbClr val="000000"/>
                          </a:solidFill>
                          <a:effectLst/>
                          <a:latin typeface="+mn-lt"/>
                          <a:ea typeface="Times New Roman"/>
                          <a:cs typeface="Times New Roman"/>
                          <a:sym typeface="Symbol"/>
                        </a:rPr>
                        <a:t></a:t>
                      </a:r>
                      <a:r>
                        <a:rPr lang="en-AU" sz="1900" dirty="0">
                          <a:solidFill>
                            <a:srgbClr val="000000"/>
                          </a:solidFill>
                          <a:effectLst/>
                          <a:latin typeface="+mn-lt"/>
                          <a:ea typeface="Times New Roman"/>
                          <a:cs typeface="Times New Roman"/>
                        </a:rPr>
                        <a:t> 4</a:t>
                      </a:r>
                      <a:endParaRPr lang="en-AU" sz="1900" dirty="0">
                        <a:effectLst/>
                        <a:latin typeface="+mn-lt"/>
                        <a:ea typeface="SimSun"/>
                        <a:cs typeface="Times New Roman"/>
                      </a:endParaRPr>
                    </a:p>
                  </a:txBody>
                  <a:tcPr marL="68580" marR="68580" marT="0"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ctr">
                        <a:lnSpc>
                          <a:spcPct val="115000"/>
                        </a:lnSpc>
                        <a:spcBef>
                          <a:spcPts val="200"/>
                        </a:spcBef>
                        <a:spcAft>
                          <a:spcPts val="200"/>
                        </a:spcAft>
                      </a:pPr>
                      <a:r>
                        <a:rPr lang="en-AU" sz="1900" dirty="0">
                          <a:solidFill>
                            <a:srgbClr val="000000"/>
                          </a:solidFill>
                          <a:effectLst/>
                          <a:latin typeface="+mn-lt"/>
                          <a:ea typeface="Times New Roman"/>
                          <a:cs typeface="Times New Roman"/>
                        </a:rPr>
                        <a:t>54 </a:t>
                      </a:r>
                      <a:r>
                        <a:rPr lang="en-AU" sz="1900" dirty="0">
                          <a:solidFill>
                            <a:srgbClr val="000000"/>
                          </a:solidFill>
                          <a:effectLst/>
                          <a:latin typeface="+mn-lt"/>
                          <a:ea typeface="Times New Roman"/>
                          <a:cs typeface="Times New Roman"/>
                          <a:sym typeface="Symbol"/>
                        </a:rPr>
                        <a:t></a:t>
                      </a:r>
                      <a:r>
                        <a:rPr lang="en-AU" sz="1900" dirty="0">
                          <a:solidFill>
                            <a:srgbClr val="000000"/>
                          </a:solidFill>
                          <a:effectLst/>
                          <a:latin typeface="+mn-lt"/>
                          <a:ea typeface="Times New Roman"/>
                          <a:cs typeface="Times New Roman"/>
                        </a:rPr>
                        <a:t> 4</a:t>
                      </a:r>
                      <a:endParaRPr lang="en-AU" sz="1900" dirty="0">
                        <a:effectLst/>
                        <a:latin typeface="+mn-lt"/>
                        <a:ea typeface="SimSun"/>
                        <a:cs typeface="Times New Roman"/>
                      </a:endParaRPr>
                    </a:p>
                  </a:txBody>
                  <a:tcPr marL="68580" marR="68580" marT="0" marB="0" anchor="ctr">
                    <a:lnL>
                      <a:noFill/>
                    </a:lnL>
                    <a:lnR>
                      <a:noFill/>
                    </a:lnR>
                    <a:lnT>
                      <a:noFill/>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0359190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aim of using XANES</a:t>
            </a:r>
            <a:endParaRPr lang="en-AU" dirty="0"/>
          </a:p>
        </p:txBody>
      </p:sp>
      <p:sp>
        <p:nvSpPr>
          <p:cNvPr id="3" name="Content Placeholder 2"/>
          <p:cNvSpPr>
            <a:spLocks noGrp="1"/>
          </p:cNvSpPr>
          <p:nvPr>
            <p:ph idx="1"/>
          </p:nvPr>
        </p:nvSpPr>
        <p:spPr>
          <a:xfrm>
            <a:off x="323528" y="1927373"/>
            <a:ext cx="8229600" cy="4525963"/>
          </a:xfrm>
        </p:spPr>
        <p:txBody>
          <a:bodyPr/>
          <a:lstStyle/>
          <a:p>
            <a:endParaRPr lang="en-AU" dirty="0" smtClean="0"/>
          </a:p>
          <a:p>
            <a:r>
              <a:rPr lang="en-AU" dirty="0" smtClean="0"/>
              <a:t>To identify the </a:t>
            </a:r>
            <a:r>
              <a:rPr lang="en-AU" dirty="0"/>
              <a:t>large amorphous </a:t>
            </a:r>
            <a:r>
              <a:rPr lang="en-AU" dirty="0" smtClean="0"/>
              <a:t>components in scale samples obtained from XRD.</a:t>
            </a:r>
          </a:p>
          <a:p>
            <a:endParaRPr lang="en-AU" dirty="0" smtClean="0"/>
          </a:p>
          <a:p>
            <a:r>
              <a:rPr lang="en-US" dirty="0" smtClean="0"/>
              <a:t>To </a:t>
            </a:r>
            <a:r>
              <a:rPr lang="en-US" dirty="0" err="1" smtClean="0"/>
              <a:t>characterise</a:t>
            </a:r>
            <a:r>
              <a:rPr lang="en-US" dirty="0" smtClean="0"/>
              <a:t> and compare the scale sample at different depth from the wall</a:t>
            </a:r>
          </a:p>
          <a:p>
            <a:endParaRPr lang="en-US" dirty="0" smtClean="0"/>
          </a:p>
          <a:p>
            <a:pPr lvl="1"/>
            <a:endParaRPr lang="en-AU" dirty="0"/>
          </a:p>
          <a:p>
            <a:endParaRPr lang="en-AU" dirty="0"/>
          </a:p>
        </p:txBody>
      </p:sp>
    </p:spTree>
    <p:extLst>
      <p:ext uri="{BB962C8B-B14F-4D97-AF65-F5344CB8AC3E}">
        <p14:creationId xmlns:p14="http://schemas.microsoft.com/office/powerpoint/2010/main" val="193794922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Experimental </a:t>
            </a:r>
            <a:r>
              <a:rPr lang="en-AU" dirty="0" smtClean="0"/>
              <a:t>Methodology for XANES</a:t>
            </a:r>
            <a:endParaRPr lang="en-AU" dirty="0"/>
          </a:p>
        </p:txBody>
      </p:sp>
      <p:sp>
        <p:nvSpPr>
          <p:cNvPr id="3" name="Content Placeholder 2"/>
          <p:cNvSpPr>
            <a:spLocks noGrp="1"/>
          </p:cNvSpPr>
          <p:nvPr>
            <p:ph idx="1"/>
          </p:nvPr>
        </p:nvSpPr>
        <p:spPr/>
        <p:txBody>
          <a:bodyPr/>
          <a:lstStyle/>
          <a:p>
            <a:r>
              <a:rPr lang="en-AU" kern="1200" dirty="0"/>
              <a:t>XANES spectra at Al K-edge have been collected on the Soft X-ray Spectroscopy </a:t>
            </a:r>
            <a:r>
              <a:rPr lang="en-AU" kern="1200" dirty="0" err="1"/>
              <a:t>beamline</a:t>
            </a:r>
            <a:r>
              <a:rPr lang="en-AU" kern="1200" dirty="0"/>
              <a:t> at the Australian </a:t>
            </a:r>
            <a:r>
              <a:rPr lang="en-AU" kern="1200" dirty="0" smtClean="0"/>
              <a:t>Synchrotron.</a:t>
            </a:r>
            <a:endParaRPr lang="en-AU" kern="1200" dirty="0"/>
          </a:p>
          <a:p>
            <a:endParaRPr lang="en-US" kern="1200" dirty="0"/>
          </a:p>
          <a:p>
            <a:r>
              <a:rPr lang="en-AU" kern="1200" dirty="0"/>
              <a:t>X-ray absorption spectra were recorded in partial electron yield (PEY) detection </a:t>
            </a:r>
            <a:r>
              <a:rPr lang="en-AU" kern="1200" dirty="0" smtClean="0"/>
              <a:t>mode</a:t>
            </a:r>
            <a:r>
              <a:rPr lang="en-AU" dirty="0"/>
              <a:t> in the photon energy range 1535-1630 eV (Al)</a:t>
            </a:r>
            <a:r>
              <a:rPr lang="en-AU" kern="1200" dirty="0" smtClean="0"/>
              <a:t> </a:t>
            </a:r>
            <a:r>
              <a:rPr lang="en-AU" kern="1200" dirty="0"/>
              <a:t>with 0.1 eV steps and 0.5 s integration </a:t>
            </a:r>
            <a:r>
              <a:rPr lang="en-AU" kern="1200" dirty="0" smtClean="0"/>
              <a:t>time, </a:t>
            </a:r>
            <a:r>
              <a:rPr lang="en-AU" kern="1200" dirty="0"/>
              <a:t>using a </a:t>
            </a:r>
            <a:r>
              <a:rPr lang="en-AU" kern="1200" dirty="0" err="1"/>
              <a:t>microchannel</a:t>
            </a:r>
            <a:r>
              <a:rPr lang="en-AU" kern="1200" dirty="0"/>
              <a:t> plate detector.</a:t>
            </a:r>
            <a:endParaRPr lang="en-AU" dirty="0"/>
          </a:p>
        </p:txBody>
      </p:sp>
    </p:spTree>
    <p:extLst>
      <p:ext uri="{BB962C8B-B14F-4D97-AF65-F5344CB8AC3E}">
        <p14:creationId xmlns:p14="http://schemas.microsoft.com/office/powerpoint/2010/main" val="3252939107"/>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13.1|11.8|9.7|16.1"/>
</p:tagLst>
</file>

<file path=ppt/tags/tag2.xml><?xml version="1.0" encoding="utf-8"?>
<p:tagLst xmlns:a="http://schemas.openxmlformats.org/drawingml/2006/main" xmlns:r="http://schemas.openxmlformats.org/officeDocument/2006/relationships" xmlns:p="http://schemas.openxmlformats.org/presentationml/2006/main">
  <p:tag name="TIMING" val="|0.1|0.1|0.2"/>
</p:tagLst>
</file>

<file path=ppt/tags/tag3.xml><?xml version="1.0" encoding="utf-8"?>
<p:tagLst xmlns:a="http://schemas.openxmlformats.org/drawingml/2006/main" xmlns:r="http://schemas.openxmlformats.org/officeDocument/2006/relationships" xmlns:p="http://schemas.openxmlformats.org/presentationml/2006/main">
  <p:tag name="TIMING" val="|1.9|0.1|0.2|0.3|0.6"/>
</p:tagLst>
</file>

<file path=ppt/tags/tag4.xml><?xml version="1.0" encoding="utf-8"?>
<p:tagLst xmlns:a="http://schemas.openxmlformats.org/drawingml/2006/main" xmlns:r="http://schemas.openxmlformats.org/officeDocument/2006/relationships" xmlns:p="http://schemas.openxmlformats.org/presentationml/2006/main">
  <p:tag name="TIMING" val="|1.9|0.1|0.2|0.3|0.6"/>
</p:tagLst>
</file>

<file path=ppt/theme/_rels/theme2.xml.rels><?xml version="1.0" encoding="UTF-8" standalone="yes"?>
<Relationships xmlns="http://schemas.openxmlformats.org/package/2006/relationships"><Relationship Id="rId1" Type="http://schemas.openxmlformats.org/officeDocument/2006/relationships/image" Target="../media/image3.jpeg"/></Relationships>
</file>

<file path=ppt/theme/theme1.xml><?xml version="1.0" encoding="utf-8"?>
<a:theme xmlns:a="http://schemas.openxmlformats.org/drawingml/2006/main" name="默认设计模板">
  <a:themeElements>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fontScheme name="默认设计模板">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45161</TotalTime>
  <Words>1548</Words>
  <Application>Microsoft Office PowerPoint</Application>
  <PresentationFormat>On-screen Show (4:3)</PresentationFormat>
  <Paragraphs>353</Paragraphs>
  <Slides>18</Slides>
  <Notes>13</Notes>
  <HiddenSlides>0</HiddenSlides>
  <MMClips>0</MMClips>
  <ScaleCrop>false</ScaleCrop>
  <HeadingPairs>
    <vt:vector size="6" baseType="variant">
      <vt:variant>
        <vt:lpstr>Theme</vt:lpstr>
      </vt:variant>
      <vt:variant>
        <vt:i4>2</vt:i4>
      </vt:variant>
      <vt:variant>
        <vt:lpstr>Embedded OLE Servers</vt:lpstr>
      </vt:variant>
      <vt:variant>
        <vt:i4>1</vt:i4>
      </vt:variant>
      <vt:variant>
        <vt:lpstr>Slide Titles</vt:lpstr>
      </vt:variant>
      <vt:variant>
        <vt:i4>18</vt:i4>
      </vt:variant>
    </vt:vector>
  </HeadingPairs>
  <TitlesOfParts>
    <vt:vector size="21" baseType="lpstr">
      <vt:lpstr>默认设计模板</vt:lpstr>
      <vt:lpstr>Solstice</vt:lpstr>
      <vt:lpstr>Graph</vt:lpstr>
      <vt:lpstr>Characterisation of scale products formed on the heat-exchanger surfaces in the Bayer process</vt:lpstr>
      <vt:lpstr>Bayer Process — background</vt:lpstr>
      <vt:lpstr>Bayer Process — Scale</vt:lpstr>
      <vt:lpstr>Bayer Process — background</vt:lpstr>
      <vt:lpstr>Bayer Process — background</vt:lpstr>
      <vt:lpstr>Sample list</vt:lpstr>
      <vt:lpstr>XRD-Quantitative Phase Analysis </vt:lpstr>
      <vt:lpstr>The aim of using XANES</vt:lpstr>
      <vt:lpstr>Experimental Methodology for XANES</vt:lpstr>
      <vt:lpstr>Standard Samples for XANES</vt:lpstr>
      <vt:lpstr>Standard samples - Al</vt:lpstr>
      <vt:lpstr>PowerPoint Presentation</vt:lpstr>
      <vt:lpstr>Scale A-Quantitative Comparison</vt:lpstr>
      <vt:lpstr>Scale B (Heater ,194°C)</vt:lpstr>
      <vt:lpstr>Scale C- (Slurry heater, 148°C)</vt:lpstr>
      <vt:lpstr>Summary</vt:lpstr>
      <vt:lpstr>Acknowledgement</vt:lpstr>
      <vt:lpstr>Thank you</vt:lpstr>
    </vt:vector>
  </TitlesOfParts>
  <Company>University of South Australia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University of South Australia</dc:creator>
  <cp:lastModifiedBy>University of South Australia</cp:lastModifiedBy>
  <cp:revision>397</cp:revision>
  <dcterms:created xsi:type="dcterms:W3CDTF">2013-01-15T03:20:23Z</dcterms:created>
  <dcterms:modified xsi:type="dcterms:W3CDTF">2014-11-20T01:13:53Z</dcterms:modified>
</cp:coreProperties>
</file>