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7" r:id="rId2"/>
    <p:sldId id="258" r:id="rId3"/>
    <p:sldId id="259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4" r:id="rId29"/>
    <p:sldId id="363" r:id="rId30"/>
    <p:sldId id="362" r:id="rId31"/>
    <p:sldId id="353" r:id="rId32"/>
    <p:sldId id="315" r:id="rId33"/>
    <p:sldId id="316" r:id="rId34"/>
    <p:sldId id="317" r:id="rId35"/>
    <p:sldId id="318" r:id="rId36"/>
    <p:sldId id="319" r:id="rId37"/>
    <p:sldId id="321" r:id="rId38"/>
    <p:sldId id="361" r:id="rId39"/>
    <p:sldId id="322" r:id="rId40"/>
    <p:sldId id="323" r:id="rId41"/>
    <p:sldId id="324" r:id="rId42"/>
    <p:sldId id="325" r:id="rId43"/>
    <p:sldId id="326" r:id="rId44"/>
    <p:sldId id="349" r:id="rId45"/>
    <p:sldId id="328" r:id="rId46"/>
    <p:sldId id="348" r:id="rId47"/>
    <p:sldId id="329" r:id="rId48"/>
    <p:sldId id="356" r:id="rId49"/>
    <p:sldId id="357" r:id="rId50"/>
    <p:sldId id="358" r:id="rId51"/>
    <p:sldId id="359" r:id="rId52"/>
    <p:sldId id="360" r:id="rId53"/>
    <p:sldId id="354" r:id="rId54"/>
    <p:sldId id="330" r:id="rId55"/>
    <p:sldId id="331" r:id="rId56"/>
    <p:sldId id="332" r:id="rId57"/>
    <p:sldId id="333" r:id="rId58"/>
    <p:sldId id="334" r:id="rId59"/>
    <p:sldId id="351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32" autoAdjust="0"/>
    <p:restoredTop sz="94660"/>
  </p:normalViewPr>
  <p:slideViewPr>
    <p:cSldViewPr snapToGrid="0" snapToObjects="1">
      <p:cViewPr>
        <p:scale>
          <a:sx n="165" d="100"/>
          <a:sy n="165" d="100"/>
        </p:scale>
        <p:origin x="-520" y="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C7BA9-8D41-004B-B867-3FC82E3E27A0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58776-48F0-AA4B-8666-A3DE02673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5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0D081-B41F-4346-BB38-5CA267EC8E9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86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DSD, One</a:t>
            </a:r>
            <a:r>
              <a:rPr lang="en-US" b="1" baseline="0" dirty="0" smtClean="0"/>
              <a:t> monomer of </a:t>
            </a:r>
            <a:r>
              <a:rPr lang="en-US" b="1" baseline="0" dirty="0" err="1" smtClean="0"/>
              <a:t>bak</a:t>
            </a:r>
            <a:r>
              <a:rPr lang="en-US" b="1" baseline="0" dirty="0" smtClean="0"/>
              <a:t> in </a:t>
            </a:r>
            <a:r>
              <a:rPr lang="en-US" b="1" baseline="0" dirty="0" err="1" smtClean="0"/>
              <a:t>colour</a:t>
            </a:r>
            <a:r>
              <a:rPr lang="en-US" b="1" baseline="0" dirty="0" smtClean="0"/>
              <a:t>, one in grey.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36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Liner b/w 5 and 6.   Monomer opens up 6,7,8 comes</a:t>
            </a:r>
            <a:r>
              <a:rPr lang="en-US" baseline="0" dirty="0" smtClean="0"/>
              <a:t> out. </a:t>
            </a:r>
            <a:r>
              <a:rPr lang="en-US" sz="1200" b="1" baseline="0" dirty="0" smtClean="0"/>
              <a:t>no peptide in </a:t>
            </a:r>
            <a:r>
              <a:rPr lang="en-US" sz="1200" b="1" baseline="0" dirty="0" err="1" smtClean="0"/>
              <a:t>xtal</a:t>
            </a:r>
            <a:r>
              <a:rPr lang="en-US" sz="1200" b="1" baseline="0" dirty="0" smtClean="0"/>
              <a:t> </a:t>
            </a:r>
            <a:r>
              <a:rPr lang="en-US" sz="1200" b="1" baseline="0" dirty="0" err="1" smtClean="0"/>
              <a:t>struct</a:t>
            </a:r>
            <a:r>
              <a:rPr lang="en-US" sz="1200" b="1" baseline="0" dirty="0" smtClean="0"/>
              <a:t> NO PEPTIDE </a:t>
            </a:r>
          </a:p>
          <a:p>
            <a:endParaRPr lang="en-US" dirty="0" smtClean="0"/>
          </a:p>
          <a:p>
            <a:r>
              <a:rPr lang="en-US" dirty="0" smtClean="0"/>
              <a:t>Binds into the equivalent region</a:t>
            </a:r>
            <a:r>
              <a:rPr lang="en-US" baseline="0" dirty="0" smtClean="0"/>
              <a:t> of its </a:t>
            </a:r>
            <a:r>
              <a:rPr lang="en-US" baseline="0" dirty="0" err="1" smtClean="0"/>
              <a:t>neighbour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Each globule is the structure of the inactive monomer.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92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 assay on full-length </a:t>
            </a:r>
            <a:r>
              <a:rPr lang="en-US" dirty="0" err="1" smtClean="0"/>
              <a:t>Bak</a:t>
            </a:r>
            <a:r>
              <a:rPr lang="en-US" dirty="0" smtClean="0"/>
              <a:t> looking for Cytochrome</a:t>
            </a:r>
            <a:r>
              <a:rPr lang="en-US" baseline="0" dirty="0" smtClean="0"/>
              <a:t> c release</a:t>
            </a:r>
            <a:endParaRPr lang="en-US" dirty="0" smtClean="0"/>
          </a:p>
          <a:p>
            <a:r>
              <a:rPr lang="en-US" dirty="0" smtClean="0"/>
              <a:t>Isolated mitochondrial fractions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4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 assay on full-length </a:t>
            </a:r>
            <a:r>
              <a:rPr lang="en-US" dirty="0" err="1" smtClean="0"/>
              <a:t>Bak</a:t>
            </a:r>
            <a:r>
              <a:rPr lang="en-US" dirty="0" smtClean="0"/>
              <a:t> looking for Cytochrome</a:t>
            </a:r>
            <a:r>
              <a:rPr lang="en-US" baseline="0" dirty="0" smtClean="0"/>
              <a:t> c release</a:t>
            </a:r>
            <a:endParaRPr lang="en-US" dirty="0" smtClean="0"/>
          </a:p>
          <a:p>
            <a:r>
              <a:rPr lang="en-US" dirty="0" smtClean="0"/>
              <a:t>Isolated mitochondrial fractions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4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 assay on full-length </a:t>
            </a:r>
            <a:r>
              <a:rPr lang="en-US" dirty="0" err="1" smtClean="0"/>
              <a:t>Bak</a:t>
            </a:r>
            <a:r>
              <a:rPr lang="en-US" dirty="0" smtClean="0"/>
              <a:t> looking for Cytochrome</a:t>
            </a:r>
            <a:r>
              <a:rPr lang="en-US" baseline="0" dirty="0" smtClean="0"/>
              <a:t> c release</a:t>
            </a:r>
            <a:endParaRPr lang="en-US" dirty="0" smtClean="0"/>
          </a:p>
          <a:p>
            <a:r>
              <a:rPr lang="en-US" dirty="0" smtClean="0"/>
              <a:t>Isolated mitochondrial fractions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4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 assay on full-length </a:t>
            </a:r>
            <a:r>
              <a:rPr lang="en-US" dirty="0" err="1" smtClean="0"/>
              <a:t>Bak</a:t>
            </a:r>
            <a:r>
              <a:rPr lang="en-US" dirty="0" smtClean="0"/>
              <a:t> looking for Cytochrome</a:t>
            </a:r>
            <a:r>
              <a:rPr lang="en-US" baseline="0" dirty="0" smtClean="0"/>
              <a:t> c release</a:t>
            </a:r>
            <a:endParaRPr lang="en-US" dirty="0" smtClean="0"/>
          </a:p>
          <a:p>
            <a:r>
              <a:rPr lang="en-US" dirty="0" smtClean="0"/>
              <a:t>Isolated mitochondrial fractions from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4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 assay on full-length </a:t>
            </a:r>
            <a:r>
              <a:rPr lang="en-US" dirty="0" err="1" smtClean="0"/>
              <a:t>Bak</a:t>
            </a:r>
            <a:r>
              <a:rPr lang="en-US" dirty="0" smtClean="0"/>
              <a:t> looking for Cytochrome</a:t>
            </a:r>
            <a:r>
              <a:rPr lang="en-US" baseline="0" dirty="0" smtClean="0"/>
              <a:t> c release</a:t>
            </a:r>
            <a:endParaRPr lang="en-US" dirty="0" smtClean="0"/>
          </a:p>
          <a:p>
            <a:r>
              <a:rPr lang="en-US" dirty="0" smtClean="0"/>
              <a:t>Isolated mitochondrial fractions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4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had evidence that once released these core domains are </a:t>
            </a:r>
            <a:r>
              <a:rPr lang="en-US" baseline="0" dirty="0" err="1" smtClean="0"/>
              <a:t>invovled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dimerisation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So to understand that we attempted to obtain a structure of the core domain.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77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this structure is representative</a:t>
            </a:r>
            <a:r>
              <a:rPr lang="en-US" baseline="0" dirty="0" smtClean="0"/>
              <a:t> of the activated </a:t>
            </a:r>
            <a:r>
              <a:rPr lang="en-US" baseline="0" dirty="0" err="1" smtClean="0"/>
              <a:t>Bak</a:t>
            </a:r>
            <a:r>
              <a:rPr lang="en-US" baseline="0" dirty="0" smtClean="0"/>
              <a:t> dimers in cells we should be able to link residues close to the dyad axis.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22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3573F0-1296-C545-9F75-77C562E041D5}" type="slidenum">
              <a:rPr lang="en-US"/>
              <a:pPr/>
              <a:t>42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mtClean="0"/>
              <a:t>reminiscent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D2314-FC7F-4B39-B6CC-2E92EAA8F29E}" type="slidenum">
              <a:rPr lang="en-US" smtClean="0">
                <a:ea typeface="ＭＳ Ｐゴシック"/>
                <a:cs typeface="ＭＳ Ｐゴシック"/>
              </a:rPr>
              <a:pPr/>
              <a:t>2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baseline="0" dirty="0" smtClean="0"/>
              <a:t>Bcl-2 family regulate apoptosis – number of sub groups.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A key event is </a:t>
            </a:r>
            <a:r>
              <a:rPr lang="en-US" baseline="0" dirty="0" err="1" smtClean="0"/>
              <a:t>permeablisation</a:t>
            </a:r>
            <a:r>
              <a:rPr lang="en-US" baseline="0" dirty="0" smtClean="0"/>
              <a:t> of OMM and release of </a:t>
            </a:r>
            <a:r>
              <a:rPr lang="en-US" baseline="0" dirty="0" err="1" smtClean="0"/>
              <a:t>cyt</a:t>
            </a:r>
            <a:r>
              <a:rPr lang="en-US" baseline="0" dirty="0" smtClean="0"/>
              <a:t> c = point of no return. 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This event is controlled by </a:t>
            </a:r>
            <a:r>
              <a:rPr lang="en-US" baseline="0" dirty="0" err="1" smtClean="0"/>
              <a:t>Bax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Bak</a:t>
            </a:r>
            <a:r>
              <a:rPr lang="en-US" baseline="0" dirty="0" smtClean="0"/>
              <a:t> 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During </a:t>
            </a:r>
            <a:r>
              <a:rPr lang="en-US" baseline="0" dirty="0" err="1" smtClean="0"/>
              <a:t>apop</a:t>
            </a:r>
            <a:r>
              <a:rPr lang="en-US" baseline="0" dirty="0" smtClean="0"/>
              <a:t> bh3 only </a:t>
            </a:r>
            <a:r>
              <a:rPr lang="en-US" baseline="0" dirty="0" err="1" smtClean="0"/>
              <a:t>prot</a:t>
            </a:r>
            <a:r>
              <a:rPr lang="en-US" baseline="0" dirty="0" smtClean="0"/>
              <a:t> activate </a:t>
            </a:r>
            <a:r>
              <a:rPr lang="en-US" baseline="0" dirty="0" err="1" smtClean="0"/>
              <a:t>bak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bax</a:t>
            </a:r>
            <a:r>
              <a:rPr lang="en-US" baseline="0" dirty="0" smtClean="0"/>
              <a:t> which results in a series of conformation changes and </a:t>
            </a:r>
            <a:r>
              <a:rPr lang="en-US" baseline="0" dirty="0" err="1" smtClean="0"/>
              <a:t>oligomerisation</a:t>
            </a:r>
            <a:r>
              <a:rPr lang="en-US" baseline="0" dirty="0" smtClean="0"/>
              <a:t> leading to membrane </a:t>
            </a:r>
            <a:r>
              <a:rPr lang="en-US" baseline="0" dirty="0" err="1" smtClean="0"/>
              <a:t>permabilisation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are interested in understanding this at a molecular level.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06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CRYSTAL</a:t>
            </a:r>
            <a:r>
              <a:rPr lang="en-US" baseline="0" dirty="0" smtClean="0"/>
              <a:t> STRUCTURE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baseline="0" dirty="0" smtClean="0"/>
              <a:t> helix globule, 9</a:t>
            </a:r>
            <a:r>
              <a:rPr lang="en-US" baseline="30000" dirty="0" smtClean="0"/>
              <a:t>th</a:t>
            </a:r>
            <a:r>
              <a:rPr lang="en-US" baseline="0" dirty="0" smtClean="0"/>
              <a:t> helix removed, conserved fold of the bcl-2 family.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NMR STRUCTURE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Investigate:</a:t>
            </a:r>
            <a:endParaRPr lang="en-US" sz="800" dirty="0" smtClean="0"/>
          </a:p>
          <a:p>
            <a:pPr marL="171450" indent="-171450">
              <a:buFont typeface="Arial"/>
              <a:buChar char="•"/>
            </a:pPr>
            <a:r>
              <a:rPr lang="en-US" dirty="0" err="1" smtClean="0"/>
              <a:t>Bak</a:t>
            </a:r>
            <a:r>
              <a:rPr lang="en-US" dirty="0" smtClean="0"/>
              <a:t> activation by BH3 peptides.</a:t>
            </a:r>
            <a:endParaRPr lang="en-US" sz="1050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Interactions of BH3 peptides with </a:t>
            </a:r>
            <a:r>
              <a:rPr lang="en-US" dirty="0" err="1" smtClean="0"/>
              <a:t>Bak</a:t>
            </a:r>
            <a:r>
              <a:rPr lang="en-US" dirty="0" smtClean="0"/>
              <a:t>.</a:t>
            </a:r>
            <a:endParaRPr lang="en-US" sz="1050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Activated form of </a:t>
            </a:r>
            <a:r>
              <a:rPr lang="en-US" dirty="0" err="1" smtClean="0"/>
              <a:t>Bak</a:t>
            </a:r>
            <a:r>
              <a:rPr lang="en-US" dirty="0" smtClean="0"/>
              <a:t>.</a:t>
            </a:r>
            <a:endParaRPr lang="en-US" sz="1000" dirty="0" smtClean="0"/>
          </a:p>
          <a:p>
            <a:pPr marL="171450" indent="-171450">
              <a:buFont typeface="Arial"/>
              <a:buChar char="•"/>
            </a:pPr>
            <a:r>
              <a:rPr lang="en-US" dirty="0" err="1" smtClean="0"/>
              <a:t>Bak</a:t>
            </a:r>
            <a:r>
              <a:rPr lang="en-US" dirty="0" smtClean="0"/>
              <a:t> BH3:groove dimer.</a:t>
            </a:r>
            <a:endParaRPr lang="en-US" sz="1000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Compare with the existing knowledge for </a:t>
            </a:r>
            <a:r>
              <a:rPr lang="en-US" dirty="0" err="1" smtClean="0"/>
              <a:t>Bax</a:t>
            </a:r>
            <a:r>
              <a:rPr lang="en-US" dirty="0" smtClean="0"/>
              <a:t> (</a:t>
            </a:r>
            <a:r>
              <a:rPr lang="en-US" dirty="0" err="1" smtClean="0"/>
              <a:t>Czabotar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 smtClean="0"/>
              <a:t>. 2013).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76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DSD, One</a:t>
            </a:r>
            <a:r>
              <a:rPr lang="en-US" b="1" baseline="0" dirty="0" smtClean="0"/>
              <a:t> monomer of </a:t>
            </a:r>
            <a:r>
              <a:rPr lang="en-US" b="1" baseline="0" dirty="0" err="1" smtClean="0"/>
              <a:t>bak</a:t>
            </a:r>
            <a:r>
              <a:rPr lang="en-US" b="1" baseline="0" dirty="0" smtClean="0"/>
              <a:t> in </a:t>
            </a:r>
            <a:r>
              <a:rPr lang="en-US" b="1" baseline="0" dirty="0" err="1" smtClean="0"/>
              <a:t>colour</a:t>
            </a:r>
            <a:r>
              <a:rPr lang="en-US" b="1" baseline="0" dirty="0" smtClean="0"/>
              <a:t>, one in grey.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36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DSD, One</a:t>
            </a:r>
            <a:r>
              <a:rPr lang="en-US" b="1" baseline="0" dirty="0" smtClean="0"/>
              <a:t> monomer of </a:t>
            </a:r>
            <a:r>
              <a:rPr lang="en-US" b="1" baseline="0" dirty="0" err="1" smtClean="0"/>
              <a:t>bak</a:t>
            </a:r>
            <a:r>
              <a:rPr lang="en-US" b="1" baseline="0" dirty="0" smtClean="0"/>
              <a:t> in </a:t>
            </a:r>
            <a:r>
              <a:rPr lang="en-US" b="1" baseline="0" dirty="0" err="1" smtClean="0"/>
              <a:t>colour</a:t>
            </a:r>
            <a:r>
              <a:rPr lang="en-US" b="1" baseline="0" dirty="0" smtClean="0"/>
              <a:t>, one in grey.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445FA-7EDB-614F-B65D-4A565FE361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3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0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49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9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4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4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3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4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3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2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9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2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F0295-45FB-C540-BD17-11C87D7586A2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7810-424C-634C-80C8-A00EFD9F1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1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20.png"/><Relationship Id="rId6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2.png"/><Relationship Id="rId5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755" y="2288015"/>
            <a:ext cx="7772400" cy="1470025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Structural I</a:t>
            </a:r>
            <a:r>
              <a:rPr lang="en-US" b="1" dirty="0" smtClean="0"/>
              <a:t>nsights into </a:t>
            </a:r>
            <a:r>
              <a:rPr lang="en-US" b="1" dirty="0" err="1" smtClean="0"/>
              <a:t>Bak</a:t>
            </a:r>
            <a:r>
              <a:rPr lang="en-US" b="1" dirty="0" smtClean="0"/>
              <a:t> Activation and </a:t>
            </a:r>
            <a:r>
              <a:rPr lang="en-US" b="1" dirty="0" err="1"/>
              <a:t>O</a:t>
            </a:r>
            <a:r>
              <a:rPr lang="en-US" b="1" dirty="0" err="1" smtClean="0"/>
              <a:t>ligomerisation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41800"/>
            <a:ext cx="6400800" cy="10541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Jason Brouwer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PhD Student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Colman/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Czabotar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Lab</a:t>
            </a:r>
            <a:endParaRPr lang="en-US"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wehi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419100"/>
            <a:ext cx="4762500" cy="103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8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k_Bax_Activation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6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Bax_Activation_1_Structures_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82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_Bax_Activation_1_Structures_5_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5694"/>
            <a:ext cx="8686800" cy="560034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967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k_Bax_Activation_1_Structures_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9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967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42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Bax_Activation_1_Structures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9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967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3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k_Bax_Activation_1_Structures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9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967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34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Bax_Activation_1_Structures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9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967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44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4152" y="3552817"/>
            <a:ext cx="281796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mL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39155" y="2705912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640614" y="1616096"/>
            <a:ext cx="569344" cy="195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Monomer</a:t>
            </a:r>
            <a:endParaRPr lang="en-US" sz="11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33266" y="1967869"/>
            <a:ext cx="0" cy="1640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2" y="1900842"/>
            <a:ext cx="3512120" cy="1822505"/>
          </a:xfrm>
          <a:prstGeom prst="rect">
            <a:avLst/>
          </a:prstGeom>
        </p:spPr>
      </p:pic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491352" y="4012725"/>
            <a:ext cx="3657600" cy="2360401"/>
            <a:chOff x="2532180" y="3419559"/>
            <a:chExt cx="4902200" cy="3163593"/>
          </a:xfrm>
        </p:grpSpPr>
        <p:sp>
          <p:nvSpPr>
            <p:cNvPr id="20" name="TextBox 19"/>
            <p:cNvSpPr txBox="1"/>
            <p:nvPr/>
          </p:nvSpPr>
          <p:spPr>
            <a:xfrm>
              <a:off x="4135302" y="6306153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mL</a:t>
              </a:r>
              <a:endParaRPr lang="en-US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091332" y="3669628"/>
              <a:ext cx="7617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Monomer</a:t>
              </a:r>
              <a:endParaRPr lang="en-US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3661687" y="4235976"/>
              <a:ext cx="5437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</a:t>
              </a:r>
              <a:r>
                <a:rPr lang="en-US" sz="1100" dirty="0" smtClean="0"/>
                <a:t>imer</a:t>
              </a:r>
              <a:endParaRPr lang="en-US" sz="11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942972" y="4614433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497605" y="4147325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2180" y="4147325"/>
              <a:ext cx="4902200" cy="2324100"/>
            </a:xfrm>
            <a:prstGeom prst="rect">
              <a:avLst/>
            </a:prstGeom>
          </p:spPr>
        </p:pic>
      </p:grpSp>
      <p:sp>
        <p:nvSpPr>
          <p:cNvPr id="2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4908" y="5273815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69206" y="6384794"/>
            <a:ext cx="3255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"/>
                <a:cs typeface="Helvetica"/>
              </a:rPr>
              <a:t>Size exclusion chromatography (S75 10/300) </a:t>
            </a:r>
            <a:endParaRPr lang="en-US" sz="12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95103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4152" y="3552817"/>
            <a:ext cx="281796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mL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39155" y="2705912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640614" y="1616096"/>
            <a:ext cx="569344" cy="195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Monomer</a:t>
            </a:r>
            <a:endParaRPr lang="en-US" sz="11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33266" y="1967869"/>
            <a:ext cx="0" cy="1640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2" y="1900842"/>
            <a:ext cx="3512120" cy="1822505"/>
          </a:xfrm>
          <a:prstGeom prst="rect">
            <a:avLst/>
          </a:prstGeom>
        </p:spPr>
      </p:pic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491352" y="4012725"/>
            <a:ext cx="3657600" cy="2360401"/>
            <a:chOff x="2532180" y="3419559"/>
            <a:chExt cx="4902200" cy="3163593"/>
          </a:xfrm>
        </p:grpSpPr>
        <p:sp>
          <p:nvSpPr>
            <p:cNvPr id="20" name="TextBox 19"/>
            <p:cNvSpPr txBox="1"/>
            <p:nvPr/>
          </p:nvSpPr>
          <p:spPr>
            <a:xfrm>
              <a:off x="4135302" y="6306153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mL</a:t>
              </a:r>
              <a:endParaRPr lang="en-US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091332" y="3669628"/>
              <a:ext cx="7617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Monomer</a:t>
              </a:r>
              <a:endParaRPr lang="en-US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3661687" y="4235976"/>
              <a:ext cx="5437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</a:t>
              </a:r>
              <a:r>
                <a:rPr lang="en-US" sz="1100" dirty="0" smtClean="0"/>
                <a:t>imer</a:t>
              </a:r>
              <a:endParaRPr lang="en-US" sz="11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942972" y="4614433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497605" y="4147325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2180" y="4147325"/>
              <a:ext cx="4902200" cy="2324100"/>
            </a:xfrm>
            <a:prstGeom prst="rect">
              <a:avLst/>
            </a:prstGeom>
          </p:spPr>
        </p:pic>
      </p:grpSp>
      <p:sp>
        <p:nvSpPr>
          <p:cNvPr id="2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4908" y="5273815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69206" y="6384794"/>
            <a:ext cx="3255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"/>
                <a:cs typeface="Helvetica"/>
              </a:rPr>
              <a:t>Size exclusion chromatography (S75 10/300) </a:t>
            </a:r>
            <a:endParaRPr lang="en-US" sz="1200" dirty="0">
              <a:latin typeface="Helvetica"/>
              <a:cs typeface="Helvetica"/>
            </a:endParaRPr>
          </a:p>
        </p:txBody>
      </p:sp>
      <p:pic>
        <p:nvPicPr>
          <p:cNvPr id="18" name="Picture 17" descr="BakDSD_cro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712" y="1870842"/>
            <a:ext cx="1780728" cy="168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29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4152" y="3552817"/>
            <a:ext cx="281796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mL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39155" y="2705912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640614" y="1616096"/>
            <a:ext cx="569344" cy="195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Monomer</a:t>
            </a:r>
            <a:endParaRPr lang="en-US" sz="11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33266" y="1967869"/>
            <a:ext cx="0" cy="1640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2" y="1900842"/>
            <a:ext cx="3512120" cy="1822505"/>
          </a:xfrm>
          <a:prstGeom prst="rect">
            <a:avLst/>
          </a:prstGeom>
        </p:spPr>
      </p:pic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491352" y="4012725"/>
            <a:ext cx="3657600" cy="2360401"/>
            <a:chOff x="2532180" y="3419559"/>
            <a:chExt cx="4902200" cy="3163593"/>
          </a:xfrm>
        </p:grpSpPr>
        <p:sp>
          <p:nvSpPr>
            <p:cNvPr id="20" name="TextBox 19"/>
            <p:cNvSpPr txBox="1"/>
            <p:nvPr/>
          </p:nvSpPr>
          <p:spPr>
            <a:xfrm>
              <a:off x="4135302" y="6306153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mL</a:t>
              </a:r>
              <a:endParaRPr lang="en-US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091332" y="3669628"/>
              <a:ext cx="7617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Monomer</a:t>
              </a:r>
              <a:endParaRPr lang="en-US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3661687" y="4235976"/>
              <a:ext cx="5437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</a:t>
              </a:r>
              <a:r>
                <a:rPr lang="en-US" sz="1100" dirty="0" smtClean="0"/>
                <a:t>imer</a:t>
              </a:r>
              <a:endParaRPr lang="en-US" sz="11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942972" y="4614433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497605" y="4147325"/>
              <a:ext cx="0" cy="21945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2180" y="4147325"/>
              <a:ext cx="4902200" cy="232410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383419" y="1043373"/>
            <a:ext cx="21998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/>
              <a:t>Bid + CHAPS induced </a:t>
            </a:r>
          </a:p>
          <a:p>
            <a:pPr algn="ctr"/>
            <a:r>
              <a:rPr lang="en-US" sz="1600" b="1" dirty="0" smtClean="0"/>
              <a:t>Domain swapped dimer</a:t>
            </a:r>
            <a:endParaRPr lang="en-US" sz="1600" b="1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4908" y="5273815"/>
            <a:ext cx="946189" cy="207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Ab</a:t>
            </a:r>
            <a:r>
              <a:rPr lang="en-US" sz="1200" dirty="0" smtClean="0"/>
              <a:t> 280nm (</a:t>
            </a:r>
            <a:r>
              <a:rPr lang="en-US" sz="1200" dirty="0" err="1" smtClean="0"/>
              <a:t>mAU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69206" y="6384794"/>
            <a:ext cx="3255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"/>
                <a:cs typeface="Helvetica"/>
              </a:rPr>
              <a:t>Size exclusion chromatography (S75 10/300) </a:t>
            </a:r>
            <a:endParaRPr lang="en-US" sz="1200" dirty="0">
              <a:latin typeface="Helvetica"/>
              <a:cs typeface="Helvetica"/>
            </a:endParaRPr>
          </a:p>
        </p:txBody>
      </p:sp>
      <p:pic>
        <p:nvPicPr>
          <p:cNvPr id="6" name="Picture 5" descr="Bak_dsd_label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840" y="1669950"/>
            <a:ext cx="2459158" cy="4538305"/>
          </a:xfrm>
          <a:prstGeom prst="rect">
            <a:avLst/>
          </a:prstGeom>
        </p:spPr>
      </p:pic>
      <p:pic>
        <p:nvPicPr>
          <p:cNvPr id="5" name="Picture 4" descr="BakDSD_crop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712" y="1870842"/>
            <a:ext cx="1780728" cy="1681976"/>
          </a:xfrm>
          <a:prstGeom prst="rect">
            <a:avLst/>
          </a:prstGeom>
        </p:spPr>
      </p:pic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859629"/>
              </p:ext>
            </p:extLst>
          </p:nvPr>
        </p:nvGraphicFramePr>
        <p:xfrm>
          <a:off x="6879712" y="3759851"/>
          <a:ext cx="1780728" cy="26677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7148"/>
                <a:gridCol w="1103580"/>
              </a:tblGrid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Data collection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Space group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C</a:t>
                      </a:r>
                      <a:r>
                        <a:rPr lang="en-US" sz="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 2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12700" marR="12700" marT="12700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sng" strike="noStrike" dirty="0">
                          <a:effectLst/>
                          <a:latin typeface="Times"/>
                          <a:cs typeface="Times"/>
                        </a:rPr>
                        <a:t>Cell dimensions  </a:t>
                      </a:r>
                      <a:endParaRPr lang="en-US" sz="500" b="0" i="0" u="sng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da-DK" sz="500" u="none" strike="noStrike" dirty="0">
                          <a:effectLst/>
                          <a:latin typeface="Times"/>
                          <a:cs typeface="Times"/>
                        </a:rPr>
                        <a:t>  </a:t>
                      </a:r>
                      <a:r>
                        <a:rPr lang="da-DK" sz="500" u="none" strike="noStrike" dirty="0" smtClean="0">
                          <a:effectLst/>
                          <a:latin typeface="Times"/>
                          <a:cs typeface="Times"/>
                        </a:rPr>
                        <a:t>  a</a:t>
                      </a:r>
                      <a:r>
                        <a:rPr lang="da-DK" sz="500" u="none" strike="noStrike" dirty="0">
                          <a:effectLst/>
                          <a:latin typeface="Times"/>
                          <a:cs typeface="Times"/>
                        </a:rPr>
                        <a:t>, b, c (Å)</a:t>
                      </a:r>
                      <a:endParaRPr lang="da-DK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110.65, 39.48, 88.15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    a, b, g  (°)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90, 117.71, 90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/>
                      <a:r>
                        <a:rPr lang="en-US" sz="500" dirty="0" smtClean="0">
                          <a:latin typeface="Times"/>
                          <a:cs typeface="Times"/>
                        </a:rPr>
                        <a:t>Resolution (</a:t>
                      </a:r>
                      <a:r>
                        <a:rPr lang="en-US" sz="500" dirty="0" err="1" smtClean="0">
                          <a:latin typeface="Times"/>
                          <a:cs typeface="Times"/>
                        </a:rPr>
                        <a:t>Å</a:t>
                      </a:r>
                      <a:r>
                        <a:rPr lang="en-US" sz="500" dirty="0" smtClean="0">
                          <a:latin typeface="Times"/>
                          <a:cs typeface="Times"/>
                        </a:rPr>
                        <a:t>)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48.98 - 2.9 (3  - 2.9)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R-merge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0.2262 (1.046)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I/</a:t>
                      </a:r>
                      <a:r>
                        <a:rPr lang="en-US" sz="500" u="none" strike="noStrike" dirty="0" err="1">
                          <a:effectLst/>
                          <a:latin typeface="Times"/>
                          <a:cs typeface="Times"/>
                        </a:rPr>
                        <a:t>sI</a:t>
                      </a:r>
                      <a:endParaRPr lang="en-US" sz="500" b="0" i="1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6.31(1.33)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>
                          <a:effectLst/>
                          <a:latin typeface="Times"/>
                          <a:cs typeface="Times"/>
                        </a:rPr>
                        <a:t>Completeness (%)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99.1 (95.8)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Redundancy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3.66 (3.65)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CC(1/2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)</a:t>
                      </a:r>
                      <a:r>
                        <a:rPr lang="en-US" sz="500" u="none" strike="noStrike" baseline="0" dirty="0" smtClean="0">
                          <a:effectLst/>
                          <a:latin typeface="Times"/>
                          <a:cs typeface="Times"/>
                        </a:rPr>
                        <a:t> outer shell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 smtClean="0">
                          <a:latin typeface="Times"/>
                          <a:cs typeface="Times"/>
                        </a:rPr>
                        <a:t>46.2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u="none" strike="noStrike" dirty="0">
                          <a:effectLst/>
                          <a:latin typeface="Times"/>
                          <a:cs typeface="Times"/>
                        </a:rPr>
                        <a:t>Refinement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 smtClean="0">
                          <a:latin typeface="Times"/>
                          <a:cs typeface="Times"/>
                        </a:rPr>
                        <a:t>Resolution (</a:t>
                      </a:r>
                      <a:r>
                        <a:rPr lang="en-US" sz="500" dirty="0" err="1" smtClean="0">
                          <a:latin typeface="Times"/>
                          <a:cs typeface="Times"/>
                        </a:rPr>
                        <a:t>Å</a:t>
                      </a:r>
                      <a:r>
                        <a:rPr lang="en-US" sz="500" dirty="0" smtClean="0">
                          <a:latin typeface="Times"/>
                          <a:cs typeface="Times"/>
                        </a:rPr>
                        <a:t>)</a:t>
                      </a: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48.98 - 2.9 (3.24 – 2.9)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No. reflections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7624 (761)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R-work/ R-free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22.74 / 29.44 (31.26 / 37.35)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820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5"/>
          <p:cNvSpPr txBox="1">
            <a:spLocks noChangeArrowheads="1"/>
          </p:cNvSpPr>
          <p:nvPr/>
        </p:nvSpPr>
        <p:spPr bwMode="auto">
          <a:xfrm>
            <a:off x="365125" y="271463"/>
            <a:ext cx="1211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</a:rPr>
              <a:t>Apoptosis</a:t>
            </a:r>
          </a:p>
        </p:txBody>
      </p:sp>
      <p:sp>
        <p:nvSpPr>
          <p:cNvPr id="16386" name="Text Box 6"/>
          <p:cNvSpPr txBox="1">
            <a:spLocks noChangeArrowheads="1"/>
          </p:cNvSpPr>
          <p:nvPr/>
        </p:nvSpPr>
        <p:spPr bwMode="auto">
          <a:xfrm>
            <a:off x="365125" y="1600980"/>
            <a:ext cx="877887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-"/>
            </a:pPr>
            <a:r>
              <a:rPr lang="en-US" sz="2000" dirty="0"/>
              <a:t>Process used to eliminate cells that are no longer needed, </a:t>
            </a:r>
            <a:r>
              <a:rPr lang="en-US" sz="2000" dirty="0" smtClean="0"/>
              <a:t>damaged </a:t>
            </a:r>
            <a:r>
              <a:rPr lang="en-US" sz="2000" dirty="0"/>
              <a:t>or dangerous.</a:t>
            </a:r>
          </a:p>
          <a:p>
            <a:pPr eaLnBrk="0" hangingPunct="0">
              <a:buFontTx/>
              <a:buChar char="-"/>
            </a:pPr>
            <a:endParaRPr lang="en-US" sz="2000" dirty="0"/>
          </a:p>
          <a:p>
            <a:pPr lvl="1" eaLnBrk="0" hangingPunct="0">
              <a:buFontTx/>
              <a:buChar char="-"/>
            </a:pPr>
            <a:r>
              <a:rPr lang="en-US" sz="2000" dirty="0"/>
              <a:t> Embryogenesis: organ development and shape</a:t>
            </a:r>
          </a:p>
          <a:p>
            <a:pPr lvl="1" eaLnBrk="0" hangingPunct="0">
              <a:buFontTx/>
              <a:buChar char="-"/>
            </a:pPr>
            <a:r>
              <a:rPr lang="en-US" sz="2000" dirty="0"/>
              <a:t> Cell population maintenance, “cleaning process”, homeostasis	</a:t>
            </a:r>
          </a:p>
          <a:p>
            <a:pPr lvl="1" eaLnBrk="0" hangingPunct="0">
              <a:buFontTx/>
              <a:buChar char="-"/>
            </a:pPr>
            <a:r>
              <a:rPr lang="en-US" sz="2000" dirty="0"/>
              <a:t> Defense mechanism against pathogens</a:t>
            </a:r>
          </a:p>
          <a:p>
            <a:pPr eaLnBrk="0" hangingPunct="0">
              <a:buFontTx/>
              <a:buChar char="-"/>
            </a:pPr>
            <a:endParaRPr lang="en-US" sz="2000" dirty="0"/>
          </a:p>
          <a:p>
            <a:pPr eaLnBrk="0" hangingPunct="0"/>
            <a:endParaRPr lang="en-US" sz="2000" dirty="0" smtClean="0"/>
          </a:p>
          <a:p>
            <a:pPr eaLnBrk="0" hangingPunct="0"/>
            <a:endParaRPr lang="en-US" sz="2000" dirty="0"/>
          </a:p>
          <a:p>
            <a:pPr eaLnBrk="0" hangingPunct="0"/>
            <a:r>
              <a:rPr lang="en-US" sz="2000" dirty="0"/>
              <a:t>- Finely controlled process</a:t>
            </a:r>
          </a:p>
          <a:p>
            <a:pPr eaLnBrk="0" hangingPunct="0"/>
            <a:r>
              <a:rPr lang="en-US" sz="2000" dirty="0"/>
              <a:t>	 20 - 60 billion cells per day </a:t>
            </a:r>
            <a:endParaRPr lang="en-US" sz="2400" dirty="0"/>
          </a:p>
          <a:p>
            <a:pPr eaLnBrk="0" hangingPunct="0">
              <a:buFontTx/>
              <a:buChar char="-"/>
            </a:pPr>
            <a:endParaRPr lang="en-US" sz="2000" dirty="0"/>
          </a:p>
        </p:txBody>
      </p:sp>
      <p:pic>
        <p:nvPicPr>
          <p:cNvPr id="16387" name="Picture 11" descr="mcb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4038600"/>
            <a:ext cx="27193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2"/>
          <p:cNvSpPr>
            <a:spLocks noChangeArrowheads="1"/>
          </p:cNvSpPr>
          <p:nvPr/>
        </p:nvSpPr>
        <p:spPr bwMode="auto">
          <a:xfrm>
            <a:off x="5638800" y="5867400"/>
            <a:ext cx="2725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Helvetica" pitchFamily="34" charset="0"/>
              </a:rPr>
              <a:t>Nurse (2000) Science 289:1711-1716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99562"/>
            <a:ext cx="9144000" cy="87685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Programmed Cell Death: Apoptosis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818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2" name="Picture 1" descr="Core-Latch_dissociation_low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1" y="1131282"/>
            <a:ext cx="7023099" cy="52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06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 –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FL Test</a:t>
            </a:r>
            <a:endParaRPr lang="en-US" sz="3600" b="1" dirty="0"/>
          </a:p>
        </p:txBody>
      </p:sp>
      <p:pic>
        <p:nvPicPr>
          <p:cNvPr id="6" name="Picture 5" descr="CoreLatch_d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234621"/>
            <a:ext cx="2677619" cy="418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23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 –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FL Test</a:t>
            </a:r>
            <a:endParaRPr lang="en-US" sz="3600" b="1" dirty="0"/>
          </a:p>
        </p:txBody>
      </p:sp>
      <p:pic>
        <p:nvPicPr>
          <p:cNvPr id="5" name="Picture 4" descr="V142C_F150C_teth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983" y="2148418"/>
            <a:ext cx="2791893" cy="2734582"/>
          </a:xfrm>
          <a:prstGeom prst="rect">
            <a:avLst/>
          </a:prstGeom>
        </p:spPr>
      </p:pic>
      <p:pic>
        <p:nvPicPr>
          <p:cNvPr id="6" name="Picture 5" descr="CoreLatch_di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234621"/>
            <a:ext cx="2677619" cy="418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60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 –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FL Test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8591" y="967457"/>
            <a:ext cx="2305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(</a:t>
            </a:r>
            <a:r>
              <a:rPr lang="en-US" sz="1200" dirty="0" err="1" smtClean="0">
                <a:latin typeface="Helvetica"/>
                <a:cs typeface="Helvetica"/>
              </a:rPr>
              <a:t>Bak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 err="1">
                <a:latin typeface="Helvetica"/>
                <a:cs typeface="Helvetica"/>
              </a:rPr>
              <a:t>Bax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>
                <a:latin typeface="Helvetica"/>
                <a:cs typeface="Helvetica"/>
              </a:rPr>
              <a:t> DKO </a:t>
            </a:r>
            <a:r>
              <a:rPr lang="en-US" sz="1200" dirty="0" smtClean="0">
                <a:latin typeface="Helvetica"/>
                <a:cs typeface="Helvetica"/>
              </a:rPr>
              <a:t>MEFs)</a:t>
            </a:r>
          </a:p>
          <a:p>
            <a:pPr algn="ctr"/>
            <a:r>
              <a:rPr lang="en-US" sz="1200" dirty="0">
                <a:latin typeface="Helvetica"/>
                <a:cs typeface="Helvetica"/>
              </a:rPr>
              <a:t>Isolated mitochondrial fractions </a:t>
            </a:r>
          </a:p>
        </p:txBody>
      </p:sp>
      <p:pic>
        <p:nvPicPr>
          <p:cNvPr id="5" name="Picture 4" descr="V142C_F150C_teth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983" y="2148418"/>
            <a:ext cx="2791893" cy="2734582"/>
          </a:xfrm>
          <a:prstGeom prst="rect">
            <a:avLst/>
          </a:prstGeom>
        </p:spPr>
      </p:pic>
      <p:pic>
        <p:nvPicPr>
          <p:cNvPr id="6" name="Picture 5" descr="CoreLatch_di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234621"/>
            <a:ext cx="2677619" cy="418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2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ytC_r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91" y="1735666"/>
            <a:ext cx="2468972" cy="4082178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 –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FL Test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8591" y="967457"/>
            <a:ext cx="2305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(</a:t>
            </a:r>
            <a:r>
              <a:rPr lang="en-US" sz="1200" dirty="0" err="1" smtClean="0">
                <a:latin typeface="Helvetica"/>
                <a:cs typeface="Helvetica"/>
              </a:rPr>
              <a:t>Bak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 err="1">
                <a:latin typeface="Helvetica"/>
                <a:cs typeface="Helvetica"/>
              </a:rPr>
              <a:t>Bax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>
                <a:latin typeface="Helvetica"/>
                <a:cs typeface="Helvetica"/>
              </a:rPr>
              <a:t> DKO </a:t>
            </a:r>
            <a:r>
              <a:rPr lang="en-US" sz="1200" dirty="0" smtClean="0">
                <a:latin typeface="Helvetica"/>
                <a:cs typeface="Helvetica"/>
              </a:rPr>
              <a:t>MEFs)</a:t>
            </a:r>
          </a:p>
          <a:p>
            <a:pPr algn="ctr"/>
            <a:r>
              <a:rPr lang="en-US" sz="1200" dirty="0">
                <a:latin typeface="Helvetica"/>
                <a:cs typeface="Helvetica"/>
              </a:rPr>
              <a:t>Isolated mitochondrial fractions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45385" y="6220692"/>
            <a:ext cx="2164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"/>
                <a:cs typeface="Helvetica"/>
              </a:rPr>
              <a:t>SDS PAGE, WB – Anti </a:t>
            </a:r>
            <a:r>
              <a:rPr lang="en-US" sz="1200" b="1" dirty="0" err="1" smtClean="0">
                <a:latin typeface="Helvetica"/>
                <a:cs typeface="Helvetica"/>
              </a:rPr>
              <a:t>Cyt</a:t>
            </a:r>
            <a:r>
              <a:rPr lang="en-US" sz="1200" b="1" dirty="0" smtClean="0">
                <a:latin typeface="Helvetica"/>
                <a:cs typeface="Helvetica"/>
              </a:rPr>
              <a:t> </a:t>
            </a:r>
            <a:r>
              <a:rPr lang="en-US" sz="1200" b="1" i="1" dirty="0" smtClean="0">
                <a:latin typeface="Helvetica"/>
                <a:cs typeface="Helvetica"/>
              </a:rPr>
              <a:t>c</a:t>
            </a:r>
            <a:endParaRPr lang="en-US" sz="1200" b="1" i="1" dirty="0">
              <a:latin typeface="Helvetica"/>
              <a:cs typeface="Helvetica"/>
            </a:endParaRPr>
          </a:p>
        </p:txBody>
      </p:sp>
      <p:pic>
        <p:nvPicPr>
          <p:cNvPr id="5" name="Picture 4" descr="V142C_F150C_teth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983" y="2148418"/>
            <a:ext cx="2791893" cy="2734582"/>
          </a:xfrm>
          <a:prstGeom prst="rect">
            <a:avLst/>
          </a:prstGeom>
        </p:spPr>
      </p:pic>
      <p:pic>
        <p:nvPicPr>
          <p:cNvPr id="6" name="Picture 5" descr="CoreLatch_di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234621"/>
            <a:ext cx="2677619" cy="41836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001538" y="2387600"/>
            <a:ext cx="282847" cy="3217333"/>
          </a:xfrm>
          <a:prstGeom prst="rect">
            <a:avLst/>
          </a:prstGeom>
          <a:noFill/>
          <a:ln>
            <a:solidFill>
              <a:srgbClr val="CD0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16180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 –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FL Test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8591" y="967457"/>
            <a:ext cx="2305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(</a:t>
            </a:r>
            <a:r>
              <a:rPr lang="en-US" sz="1200" dirty="0" err="1" smtClean="0">
                <a:latin typeface="Helvetica"/>
                <a:cs typeface="Helvetica"/>
              </a:rPr>
              <a:t>Bak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 err="1">
                <a:latin typeface="Helvetica"/>
                <a:cs typeface="Helvetica"/>
              </a:rPr>
              <a:t>Bax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>
                <a:latin typeface="Helvetica"/>
                <a:cs typeface="Helvetica"/>
              </a:rPr>
              <a:t> DKO </a:t>
            </a:r>
            <a:r>
              <a:rPr lang="en-US" sz="1200" dirty="0" smtClean="0">
                <a:latin typeface="Helvetica"/>
                <a:cs typeface="Helvetica"/>
              </a:rPr>
              <a:t>MEFs)</a:t>
            </a:r>
          </a:p>
          <a:p>
            <a:pPr algn="ctr"/>
            <a:r>
              <a:rPr lang="en-US" sz="1200" dirty="0">
                <a:latin typeface="Helvetica"/>
                <a:cs typeface="Helvetica"/>
              </a:rPr>
              <a:t>Isolated mitochondrial fractions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45385" y="6220692"/>
            <a:ext cx="2164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"/>
                <a:cs typeface="Helvetica"/>
              </a:rPr>
              <a:t>SDS PAGE, WB – Anti </a:t>
            </a:r>
            <a:r>
              <a:rPr lang="en-US" sz="1200" b="1" dirty="0" err="1" smtClean="0">
                <a:latin typeface="Helvetica"/>
                <a:cs typeface="Helvetica"/>
              </a:rPr>
              <a:t>Cyt</a:t>
            </a:r>
            <a:r>
              <a:rPr lang="en-US" sz="1200" b="1" dirty="0" smtClean="0">
                <a:latin typeface="Helvetica"/>
                <a:cs typeface="Helvetica"/>
              </a:rPr>
              <a:t> </a:t>
            </a:r>
            <a:r>
              <a:rPr lang="en-US" sz="1200" b="1" i="1" dirty="0" smtClean="0">
                <a:latin typeface="Helvetica"/>
                <a:cs typeface="Helvetica"/>
              </a:rPr>
              <a:t>c</a:t>
            </a:r>
            <a:endParaRPr lang="en-US" sz="1200" b="1" i="1" dirty="0">
              <a:latin typeface="Helvetica"/>
              <a:cs typeface="Helvetica"/>
            </a:endParaRPr>
          </a:p>
        </p:txBody>
      </p:sp>
      <p:pic>
        <p:nvPicPr>
          <p:cNvPr id="5" name="Picture 4" descr="V142C_F150C_teth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983" y="2148418"/>
            <a:ext cx="2791893" cy="2734582"/>
          </a:xfrm>
          <a:prstGeom prst="rect">
            <a:avLst/>
          </a:prstGeom>
        </p:spPr>
      </p:pic>
      <p:pic>
        <p:nvPicPr>
          <p:cNvPr id="6" name="Picture 5" descr="CoreLatch_di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234621"/>
            <a:ext cx="2677619" cy="41836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2100" y="5757333"/>
            <a:ext cx="5660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/>
                <a:cs typeface="Helvetica"/>
              </a:rPr>
              <a:t>Tethering </a:t>
            </a:r>
            <a:r>
              <a:rPr lang="en-US" b="1" dirty="0" smtClean="0">
                <a:latin typeface="Arial"/>
                <a:cs typeface="Arial"/>
              </a:rPr>
              <a:t>α</a:t>
            </a:r>
            <a:r>
              <a:rPr lang="en-US" b="1" dirty="0" smtClean="0">
                <a:latin typeface="Helvetica"/>
                <a:cs typeface="Helvetica"/>
              </a:rPr>
              <a:t>5 to </a:t>
            </a:r>
            <a:r>
              <a:rPr lang="en-US" b="1" dirty="0" smtClean="0">
                <a:latin typeface="Arial"/>
                <a:cs typeface="Arial"/>
              </a:rPr>
              <a:t>α</a:t>
            </a:r>
            <a:r>
              <a:rPr lang="en-US" b="1" dirty="0" smtClean="0">
                <a:latin typeface="Helvetica"/>
                <a:cs typeface="Helvetica"/>
              </a:rPr>
              <a:t>6 prevents Cytochrome </a:t>
            </a:r>
            <a:r>
              <a:rPr lang="en-US" b="1" i="1" dirty="0" smtClean="0">
                <a:latin typeface="Helvetica"/>
                <a:cs typeface="Helvetica"/>
              </a:rPr>
              <a:t>c</a:t>
            </a:r>
            <a:r>
              <a:rPr lang="en-US" b="1" dirty="0" smtClean="0">
                <a:latin typeface="Helvetica"/>
                <a:cs typeface="Helvetica"/>
              </a:rPr>
              <a:t> release </a:t>
            </a:r>
            <a:endParaRPr lang="en-US" b="1" dirty="0">
              <a:latin typeface="Helvetica"/>
              <a:cs typeface="Helvetica"/>
            </a:endParaRPr>
          </a:p>
        </p:txBody>
      </p:sp>
      <p:pic>
        <p:nvPicPr>
          <p:cNvPr id="10" name="Picture 9" descr="CytC_re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91" y="1735666"/>
            <a:ext cx="2468972" cy="40821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89416" y="2387600"/>
            <a:ext cx="282847" cy="3217333"/>
          </a:xfrm>
          <a:prstGeom prst="rect">
            <a:avLst/>
          </a:prstGeom>
          <a:noFill/>
          <a:ln>
            <a:solidFill>
              <a:srgbClr val="CD0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24587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2" name="Picture 1" descr="Bak_CoreLatch_Schem_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3" y="1860550"/>
            <a:ext cx="8686800" cy="375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_CoreLatch_Schem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3" y="1860550"/>
            <a:ext cx="8686800" cy="375117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0939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Bak:Bim</a:t>
            </a:r>
            <a:r>
              <a:rPr lang="en-US" sz="3600" b="1" dirty="0" smtClean="0"/>
              <a:t> BH3 Complex</a:t>
            </a:r>
            <a:endParaRPr lang="en-US" sz="3600" b="1" dirty="0"/>
          </a:p>
        </p:txBody>
      </p:sp>
      <p:pic>
        <p:nvPicPr>
          <p:cNvPr id="10" name="Picture 9" descr="Bak_Bim_dsd_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12" y="1428080"/>
            <a:ext cx="3554433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9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Bak:Bim</a:t>
            </a:r>
            <a:r>
              <a:rPr lang="en-US" sz="3600" b="1" dirty="0" smtClean="0"/>
              <a:t> BH3 Complex</a:t>
            </a:r>
            <a:endParaRPr lang="en-US" sz="3600" b="1" dirty="0"/>
          </a:p>
        </p:txBody>
      </p:sp>
      <p:pic>
        <p:nvPicPr>
          <p:cNvPr id="10" name="Picture 9" descr="Bak_Bim_dsd_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12" y="1428080"/>
            <a:ext cx="3554433" cy="4498848"/>
          </a:xfrm>
          <a:prstGeom prst="rect">
            <a:avLst/>
          </a:prstGeom>
        </p:spPr>
      </p:pic>
      <p:pic>
        <p:nvPicPr>
          <p:cNvPr id="11" name="Picture 10" descr="Crystal_Bak_Bim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751" y="1542821"/>
            <a:ext cx="1780728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01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751667" y="1682512"/>
            <a:ext cx="1885498" cy="3253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6186" y="1708496"/>
            <a:ext cx="4358671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Pro-apoptotic proteins</a:t>
            </a:r>
            <a:r>
              <a:rPr lang="en-US" sz="2000" dirty="0" smtClean="0"/>
              <a:t>:</a:t>
            </a:r>
          </a:p>
          <a:p>
            <a:endParaRPr lang="en-US" sz="1000" u="sng" dirty="0"/>
          </a:p>
          <a:p>
            <a:r>
              <a:rPr lang="en-US" u="sng" dirty="0"/>
              <a:t>Effectors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>
                <a:solidFill>
                  <a:srgbClr val="000000"/>
                </a:solidFill>
              </a:rPr>
              <a:t>Bak</a:t>
            </a:r>
            <a:r>
              <a:rPr lang="en-US" dirty="0" smtClean="0">
                <a:solidFill>
                  <a:srgbClr val="000000"/>
                </a:solidFill>
              </a:rPr>
              <a:t> and </a:t>
            </a:r>
            <a:r>
              <a:rPr lang="en-US" dirty="0" err="1" smtClean="0">
                <a:solidFill>
                  <a:srgbClr val="000000"/>
                </a:solidFill>
              </a:rPr>
              <a:t>Bax</a:t>
            </a:r>
            <a:endParaRPr lang="en-US" dirty="0" smtClean="0">
              <a:solidFill>
                <a:srgbClr val="000000"/>
              </a:solidFill>
            </a:endParaRPr>
          </a:p>
          <a:p>
            <a:endParaRPr lang="en-US" u="sng" dirty="0" smtClean="0"/>
          </a:p>
          <a:p>
            <a:r>
              <a:rPr lang="en-US" u="sng" dirty="0" smtClean="0"/>
              <a:t>Sensors (BH3-only proteins) 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Bim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smtClean="0">
                <a:solidFill>
                  <a:srgbClr val="000000"/>
                </a:solidFill>
              </a:rPr>
              <a:t>Bid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/>
              <a:t>Bad, Puma, </a:t>
            </a:r>
            <a:r>
              <a:rPr lang="en-US" dirty="0" err="1"/>
              <a:t>Noxa</a:t>
            </a:r>
            <a:r>
              <a:rPr lang="en-US" dirty="0"/>
              <a:t>, HRK, BMF and BIK</a:t>
            </a:r>
            <a:r>
              <a:rPr lang="en-AU" dirty="0"/>
              <a:t> </a:t>
            </a:r>
            <a:endParaRPr lang="en-US" dirty="0"/>
          </a:p>
          <a:p>
            <a:endParaRPr lang="en-US" sz="2000" b="1" dirty="0"/>
          </a:p>
          <a:p>
            <a:r>
              <a:rPr lang="en-US" sz="2000" b="1" dirty="0" smtClean="0"/>
              <a:t>Pro-survival proteins</a:t>
            </a:r>
            <a:r>
              <a:rPr lang="en-US" dirty="0" smtClean="0"/>
              <a:t>:</a:t>
            </a:r>
          </a:p>
          <a:p>
            <a:endParaRPr lang="en-US" sz="800" dirty="0" smtClean="0"/>
          </a:p>
          <a:p>
            <a:r>
              <a:rPr lang="en-US" dirty="0" smtClean="0"/>
              <a:t>Bcl-2, </a:t>
            </a:r>
            <a:r>
              <a:rPr lang="en-US" dirty="0" err="1" smtClean="0"/>
              <a:t>Bcl-xL</a:t>
            </a:r>
            <a:r>
              <a:rPr lang="en-US" dirty="0" smtClean="0"/>
              <a:t>, </a:t>
            </a:r>
            <a:r>
              <a:rPr lang="en-US" dirty="0" err="1" smtClean="0"/>
              <a:t>Bcl</a:t>
            </a:r>
            <a:r>
              <a:rPr lang="en-US" dirty="0" smtClean="0"/>
              <a:t>-w, Mcl-1 and A1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6023703" y="3034086"/>
            <a:ext cx="1403048" cy="532191"/>
          </a:xfrm>
          <a:prstGeom prst="rect">
            <a:avLst/>
          </a:prstGeom>
          <a:solidFill>
            <a:srgbClr val="FF6FE3"/>
          </a:solidFill>
          <a:ln>
            <a:solidFill>
              <a:srgbClr val="FF2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Pro-survival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23703" y="4040584"/>
            <a:ext cx="1403048" cy="532191"/>
          </a:xfrm>
          <a:prstGeom prst="rect">
            <a:avLst/>
          </a:prstGeom>
          <a:solidFill>
            <a:srgbClr val="80C150"/>
          </a:solidFill>
          <a:ln>
            <a:solidFill>
              <a:srgbClr val="008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Bak</a:t>
            </a:r>
            <a:r>
              <a:rPr lang="en-US" dirty="0" smtClean="0">
                <a:solidFill>
                  <a:srgbClr val="000000"/>
                </a:solidFill>
              </a:rPr>
              <a:t>/</a:t>
            </a:r>
            <a:r>
              <a:rPr lang="en-US" dirty="0" err="1" smtClean="0">
                <a:solidFill>
                  <a:srgbClr val="000000"/>
                </a:solidFill>
              </a:rPr>
              <a:t>Bax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23703" y="2047173"/>
            <a:ext cx="1403048" cy="532191"/>
          </a:xfrm>
          <a:prstGeom prst="rect">
            <a:avLst/>
          </a:prstGeom>
          <a:solidFill>
            <a:srgbClr val="FFFF00"/>
          </a:solidFill>
          <a:ln>
            <a:solidFill>
              <a:srgbClr val="B3B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BH3-only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3837" y="1594152"/>
            <a:ext cx="1513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Mitochondria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549238" y="2649214"/>
            <a:ext cx="296062" cy="317262"/>
            <a:chOff x="4904588" y="1670050"/>
            <a:chExt cx="296062" cy="31726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055810" y="1670050"/>
              <a:ext cx="0" cy="317262"/>
            </a:xfrm>
            <a:prstGeom prst="line">
              <a:avLst/>
            </a:prstGeom>
            <a:ln w="571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4904588" y="1963090"/>
              <a:ext cx="296062" cy="2"/>
            </a:xfrm>
            <a:prstGeom prst="line">
              <a:avLst/>
            </a:prstGeom>
            <a:ln w="571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555588" y="3633464"/>
            <a:ext cx="296062" cy="317262"/>
            <a:chOff x="4904588" y="1670050"/>
            <a:chExt cx="296062" cy="317262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55810" y="1670050"/>
              <a:ext cx="0" cy="317262"/>
            </a:xfrm>
            <a:prstGeom prst="line">
              <a:avLst/>
            </a:prstGeom>
            <a:ln w="571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 flipV="1">
              <a:off x="4904588" y="1963090"/>
              <a:ext cx="296062" cy="2"/>
            </a:xfrm>
            <a:prstGeom prst="line">
              <a:avLst/>
            </a:prstGeom>
            <a:ln w="571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>
            <a:stCxn id="9" idx="1"/>
          </p:cNvCxnSpPr>
          <p:nvPr/>
        </p:nvCxnSpPr>
        <p:spPr>
          <a:xfrm flipH="1">
            <a:off x="5505450" y="2313269"/>
            <a:ext cx="518253" cy="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518150" y="2313269"/>
            <a:ext cx="2" cy="1993411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8" idx="1"/>
          </p:cNvCxnSpPr>
          <p:nvPr/>
        </p:nvCxnSpPr>
        <p:spPr>
          <a:xfrm>
            <a:off x="5505450" y="4306680"/>
            <a:ext cx="518253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713160" y="4668630"/>
            <a:ext cx="0" cy="4431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14923" y="5035034"/>
            <a:ext cx="152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Cytochrome </a:t>
            </a:r>
            <a:r>
              <a:rPr lang="en-US" i="1" dirty="0" smtClean="0"/>
              <a:t>c</a:t>
            </a:r>
            <a:endParaRPr lang="en-US" i="1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713160" y="5404366"/>
            <a:ext cx="0" cy="23443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182028" y="5575300"/>
            <a:ext cx="118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Apoptosis</a:t>
            </a:r>
            <a:endParaRPr lang="en-US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8269106" y="38240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Bcl-2 Protein Family</a:t>
            </a:r>
          </a:p>
          <a:p>
            <a:r>
              <a:rPr lang="en-US" sz="3600" b="1" dirty="0" smtClean="0"/>
              <a:t>Regulates Intrinsic Apoptosis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83386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k_Bim_d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12" y="1429661"/>
            <a:ext cx="6895524" cy="449726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Bak:Bim</a:t>
            </a:r>
            <a:r>
              <a:rPr lang="en-US" sz="3600" b="1" dirty="0" smtClean="0"/>
              <a:t> BH3 Complex</a:t>
            </a:r>
            <a:endParaRPr lang="en-US" sz="36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327386"/>
              </p:ext>
            </p:extLst>
          </p:nvPr>
        </p:nvGraphicFramePr>
        <p:xfrm>
          <a:off x="7126751" y="3517253"/>
          <a:ext cx="1780728" cy="26677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7148"/>
                <a:gridCol w="1103580"/>
              </a:tblGrid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Data collection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Space group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P 4</a:t>
                      </a:r>
                      <a:r>
                        <a:rPr lang="en-US" sz="6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1 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3 2</a:t>
                      </a:r>
                    </a:p>
                  </a:txBody>
                  <a:tcPr marL="12700" marR="12700" marT="12700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sng" strike="noStrike" dirty="0">
                          <a:effectLst/>
                          <a:latin typeface="Times"/>
                          <a:cs typeface="Times"/>
                        </a:rPr>
                        <a:t>Cell dimensions  </a:t>
                      </a:r>
                      <a:endParaRPr lang="en-US" sz="500" b="0" i="0" u="sng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da-DK" sz="500" u="none" strike="noStrike" dirty="0">
                          <a:effectLst/>
                          <a:latin typeface="Times"/>
                          <a:cs typeface="Times"/>
                        </a:rPr>
                        <a:t>  </a:t>
                      </a:r>
                      <a:r>
                        <a:rPr lang="da-DK" sz="500" u="none" strike="noStrike" dirty="0" smtClean="0">
                          <a:effectLst/>
                          <a:latin typeface="Times"/>
                          <a:cs typeface="Times"/>
                        </a:rPr>
                        <a:t>  a</a:t>
                      </a:r>
                      <a:r>
                        <a:rPr lang="da-DK" sz="500" u="none" strike="noStrike" dirty="0">
                          <a:effectLst/>
                          <a:latin typeface="Times"/>
                          <a:cs typeface="Times"/>
                        </a:rPr>
                        <a:t>, b, c (Å)</a:t>
                      </a:r>
                      <a:endParaRPr lang="da-DK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139.404 139.404 139.404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    a, b, g  (°)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90, 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90, </a:t>
                      </a:r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90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/>
                      <a:r>
                        <a:rPr lang="en-US" sz="500" dirty="0" smtClean="0">
                          <a:latin typeface="Times"/>
                          <a:cs typeface="Times"/>
                        </a:rPr>
                        <a:t>Resolution (</a:t>
                      </a:r>
                      <a:r>
                        <a:rPr lang="en-US" sz="500" dirty="0" err="1" smtClean="0">
                          <a:latin typeface="Times"/>
                          <a:cs typeface="Times"/>
                        </a:rPr>
                        <a:t>Å</a:t>
                      </a:r>
                      <a:r>
                        <a:rPr lang="en-US" sz="500" dirty="0" smtClean="0">
                          <a:latin typeface="Times"/>
                          <a:cs typeface="Times"/>
                        </a:rPr>
                        <a:t>)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49.29 - 1.9 (1.94  - 1.9)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R-merge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0.271 (6.334)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I/</a:t>
                      </a:r>
                      <a:r>
                        <a:rPr lang="en-US" sz="500" u="none" strike="noStrike" dirty="0" err="1">
                          <a:effectLst/>
                          <a:latin typeface="Times"/>
                          <a:cs typeface="Times"/>
                        </a:rPr>
                        <a:t>sI</a:t>
                      </a:r>
                      <a:endParaRPr lang="en-US" sz="500" b="0" i="1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24.8 (1.5)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>
                          <a:effectLst/>
                          <a:latin typeface="Times"/>
                          <a:cs typeface="Times"/>
                        </a:rPr>
                        <a:t>Completeness (%)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100.00 </a:t>
                      </a:r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(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99.97)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Redundancy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72.0 (71.2)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  <a:latin typeface="Times"/>
                          <a:cs typeface="Times"/>
                        </a:rPr>
                        <a:t>CC(1/2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)</a:t>
                      </a:r>
                      <a:r>
                        <a:rPr lang="en-US" sz="500" u="none" strike="noStrike" baseline="0" dirty="0" smtClean="0">
                          <a:effectLst/>
                          <a:latin typeface="Times"/>
                          <a:cs typeface="Times"/>
                        </a:rPr>
                        <a:t> outer shell</a:t>
                      </a:r>
                      <a:r>
                        <a:rPr lang="en-US" sz="500" u="none" strike="noStrike" dirty="0" smtClean="0">
                          <a:effectLst/>
                          <a:latin typeface="Times"/>
                          <a:cs typeface="Times"/>
                        </a:rPr>
                        <a:t>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 smtClean="0">
                          <a:latin typeface="Times"/>
                          <a:cs typeface="Times"/>
                        </a:rPr>
                        <a:t>63.7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u="none" strike="noStrike" dirty="0">
                          <a:effectLst/>
                          <a:latin typeface="Times"/>
                          <a:cs typeface="Times"/>
                        </a:rPr>
                        <a:t>Refinement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 smtClean="0">
                          <a:latin typeface="Times"/>
                          <a:cs typeface="Times"/>
                        </a:rPr>
                        <a:t>Resolution (</a:t>
                      </a:r>
                      <a:r>
                        <a:rPr lang="en-US" sz="500" dirty="0" err="1" smtClean="0">
                          <a:latin typeface="Times"/>
                          <a:cs typeface="Times"/>
                        </a:rPr>
                        <a:t>Å</a:t>
                      </a:r>
                      <a:r>
                        <a:rPr lang="en-US" sz="500" dirty="0" smtClean="0">
                          <a:latin typeface="Times"/>
                          <a:cs typeface="Times"/>
                        </a:rPr>
                        <a:t>)</a:t>
                      </a: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42.03  - 1.9</a:t>
                      </a:r>
                      <a:r>
                        <a:rPr lang="en-US" sz="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 </a:t>
                      </a:r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(1.965 – 1.9)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No. reflections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2681508 (167932)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  <a:tr h="177850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R-work/ R-free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54947" marR="54947" marT="27472" marB="274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15.46/17.35 (27.86/28.41</a:t>
                      </a:r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7631" marR="7631" marT="7631" marB="0" anchor="ctr"/>
                </a:tc>
              </a:tr>
            </a:tbl>
          </a:graphicData>
        </a:graphic>
      </p:graphicFrame>
      <p:pic>
        <p:nvPicPr>
          <p:cNvPr id="7" name="Picture 6" descr="Crystal_Bak_Bim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751" y="1542821"/>
            <a:ext cx="1780728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89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Bak:Bim</a:t>
            </a:r>
            <a:r>
              <a:rPr lang="en-US" sz="3600" b="1" dirty="0" smtClean="0"/>
              <a:t> BH3 Complex</a:t>
            </a:r>
            <a:endParaRPr lang="en-US" sz="3600" b="1" dirty="0"/>
          </a:p>
        </p:txBody>
      </p:sp>
      <p:pic>
        <p:nvPicPr>
          <p:cNvPr id="2" name="Picture 1" descr="co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61" y="2502874"/>
            <a:ext cx="6169725" cy="35585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2927" y="1407089"/>
            <a:ext cx="41533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~80% solvent, 1.9 </a:t>
            </a:r>
            <a:r>
              <a:rPr lang="da-DK" sz="2400" b="1" dirty="0" smtClean="0"/>
              <a:t>Å resolution!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08097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Bak:Bim</a:t>
            </a:r>
            <a:r>
              <a:rPr lang="en-US" sz="3600" b="1" dirty="0" smtClean="0"/>
              <a:t> BH3 Complex</a:t>
            </a:r>
            <a:endParaRPr lang="en-US" sz="3600" b="1" dirty="0"/>
          </a:p>
        </p:txBody>
      </p:sp>
      <p:pic>
        <p:nvPicPr>
          <p:cNvPr id="9" name="Picture 8" descr="H-pos_Bim-Ba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0" y="1244456"/>
            <a:ext cx="8155670" cy="533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13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_CoreLatch_Schem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3" y="1492109"/>
            <a:ext cx="8686800" cy="411961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4513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CoreLatch_Schem_2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6" y="1493888"/>
            <a:ext cx="8686800" cy="411961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00342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romatogram Bak a2ta5 GF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74455"/>
            <a:ext cx="4420862" cy="25515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9140" y="1393990"/>
            <a:ext cx="33476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 smtClean="0"/>
              <a:t>Bak</a:t>
            </a:r>
            <a:r>
              <a:rPr lang="en-US" sz="2000" dirty="0" smtClean="0"/>
              <a:t> α2-α5 GFP appeared to form a similar tetramer to </a:t>
            </a:r>
            <a:r>
              <a:rPr lang="en-US" sz="2000" dirty="0" err="1" smtClean="0"/>
              <a:t>Bax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err="1" smtClean="0"/>
              <a:t>Bax</a:t>
            </a:r>
            <a:r>
              <a:rPr lang="en-US" sz="2000" dirty="0" smtClean="0"/>
              <a:t> was </a:t>
            </a:r>
            <a:r>
              <a:rPr lang="en-US" sz="2000" dirty="0" err="1" smtClean="0"/>
              <a:t>crystallised</a:t>
            </a:r>
            <a:r>
              <a:rPr lang="en-US" sz="2000" dirty="0" smtClean="0"/>
              <a:t> in presence of CHAPS.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Similar </a:t>
            </a:r>
            <a:r>
              <a:rPr lang="en-US" sz="2000" dirty="0" err="1" smtClean="0"/>
              <a:t>crystallisation</a:t>
            </a:r>
            <a:r>
              <a:rPr lang="en-US" sz="2000" dirty="0" smtClean="0"/>
              <a:t> conditions were tested for </a:t>
            </a:r>
            <a:r>
              <a:rPr lang="en-US" sz="2000" dirty="0" err="1" smtClean="0"/>
              <a:t>Bak</a:t>
            </a:r>
            <a:r>
              <a:rPr lang="en-US" sz="2000" dirty="0" smtClean="0"/>
              <a:t> α2</a:t>
            </a:r>
            <a:r>
              <a:rPr lang="en-US" sz="2000" dirty="0"/>
              <a:t>-α5 </a:t>
            </a:r>
            <a:r>
              <a:rPr lang="en-US" sz="2000" dirty="0" smtClean="0"/>
              <a:t>GFP – No crystals.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Therefore needed to screen for </a:t>
            </a:r>
            <a:r>
              <a:rPr lang="en-US" sz="2000" dirty="0" err="1" smtClean="0"/>
              <a:t>stabilising</a:t>
            </a:r>
            <a:r>
              <a:rPr lang="en-US" sz="2000" dirty="0" smtClean="0"/>
              <a:t> detergents.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835727" y="4964607"/>
            <a:ext cx="1762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 S200 10/300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76874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  <p:pic>
        <p:nvPicPr>
          <p:cNvPr id="2" name="Picture 1" descr="Baka2ta5GFP_plusdiffd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400" y="1244456"/>
            <a:ext cx="5516977" cy="4675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1635" y="2461871"/>
            <a:ext cx="630345" cy="3577085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06523" y="6159358"/>
            <a:ext cx="2098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Blue Native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475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  <p:pic>
        <p:nvPicPr>
          <p:cNvPr id="2" name="Picture 1" descr="GFPBa2ta5Bak-big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3" y="1104263"/>
            <a:ext cx="1753990" cy="1470719"/>
          </a:xfrm>
          <a:prstGeom prst="rect">
            <a:avLst/>
          </a:prstGeom>
        </p:spPr>
      </p:pic>
      <p:pic>
        <p:nvPicPr>
          <p:cNvPr id="5" name="Picture 4" descr="GFPBa2ta5Bak_inLoo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3" y="2680031"/>
            <a:ext cx="1753990" cy="90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0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  <p:pic>
        <p:nvPicPr>
          <p:cNvPr id="2" name="Picture 1" descr="GFPBa2ta5Bak-big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3" y="1104263"/>
            <a:ext cx="1753990" cy="147071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69246"/>
              </p:ext>
            </p:extLst>
          </p:nvPr>
        </p:nvGraphicFramePr>
        <p:xfrm>
          <a:off x="442870" y="3855554"/>
          <a:ext cx="2040843" cy="234651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86276"/>
                <a:gridCol w="1354567"/>
              </a:tblGrid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</a:rPr>
                        <a:t>Data collection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</a:rPr>
                        <a:t>Space group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P 2</a:t>
                      </a:r>
                      <a:r>
                        <a:rPr lang="en-US" sz="500" u="none" strike="noStrike" baseline="-25000" dirty="0">
                          <a:effectLst/>
                        </a:rPr>
                        <a:t>1</a:t>
                      </a:r>
                      <a:r>
                        <a:rPr lang="en-US" sz="500" u="none" strike="noStrike" dirty="0">
                          <a:effectLst/>
                        </a:rPr>
                        <a:t> 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sng" strike="noStrike" dirty="0">
                          <a:effectLst/>
                        </a:rPr>
                        <a:t>Cell dimensions  </a:t>
                      </a:r>
                      <a:endParaRPr lang="en-US" sz="500" b="0" i="0" u="sng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da-DK" sz="500" u="none" strike="noStrike" dirty="0">
                          <a:effectLst/>
                        </a:rPr>
                        <a:t>  </a:t>
                      </a:r>
                      <a:r>
                        <a:rPr lang="da-DK" sz="500" u="none" strike="noStrike" dirty="0" smtClean="0">
                          <a:effectLst/>
                        </a:rPr>
                        <a:t>  a</a:t>
                      </a:r>
                      <a:r>
                        <a:rPr lang="da-DK" sz="500" u="none" strike="noStrike" dirty="0">
                          <a:effectLst/>
                        </a:rPr>
                        <a:t>, b, c (Å)</a:t>
                      </a:r>
                      <a:endParaRPr lang="da-DK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109.19, 63.84, 122.02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</a:rPr>
                        <a:t>    a, b, g  (°)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90, 98.35, 90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/>
                      <a:r>
                        <a:rPr lang="en-US" sz="500" dirty="0" smtClean="0"/>
                        <a:t>Resolution (</a:t>
                      </a:r>
                      <a:r>
                        <a:rPr lang="en-US" sz="500" dirty="0" err="1" smtClean="0"/>
                        <a:t>Å</a:t>
                      </a:r>
                      <a:r>
                        <a:rPr lang="en-US" sz="500" dirty="0" smtClean="0"/>
                        <a:t>)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48330" marR="48330" marT="24165" marB="24165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</a:rPr>
                        <a:t>20 - 2.3 (2.382 - 2.3)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r>
                        <a:rPr lang="en-US" sz="500" dirty="0" smtClean="0"/>
                        <a:t>R-merge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48330" marR="48330" marT="24165" marB="24165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u="none" strike="noStrike" dirty="0" smtClean="0">
                          <a:effectLst/>
                        </a:rPr>
                        <a:t>0.1619 (2.84)</a:t>
                      </a:r>
                      <a:endParaRPr lang="en-US" sz="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 smtClean="0">
                          <a:effectLst/>
                        </a:rPr>
                        <a:t>I/</a:t>
                      </a:r>
                      <a:r>
                        <a:rPr lang="en-US" sz="500" u="none" strike="noStrike" dirty="0" err="1">
                          <a:effectLst/>
                        </a:rPr>
                        <a:t>sI</a:t>
                      </a:r>
                      <a:endParaRPr lang="en-US" sz="500" b="0" i="1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7.92 (0.5)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>
                          <a:effectLst/>
                        </a:rPr>
                        <a:t>Completeness (%)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99.88 (99.63)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</a:rPr>
                        <a:t>Redundancy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3.7 (3.64)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u="none" strike="noStrike" dirty="0">
                          <a:effectLst/>
                        </a:rPr>
                        <a:t>CC(1/2</a:t>
                      </a:r>
                      <a:r>
                        <a:rPr lang="en-US" sz="500" u="none" strike="noStrike" dirty="0" smtClean="0">
                          <a:effectLst/>
                        </a:rPr>
                        <a:t>)</a:t>
                      </a:r>
                      <a:r>
                        <a:rPr lang="en-US" sz="500" u="none" strike="noStrike" baseline="0" dirty="0" smtClean="0">
                          <a:effectLst/>
                        </a:rPr>
                        <a:t> outer shell</a:t>
                      </a:r>
                      <a:r>
                        <a:rPr lang="en-US" sz="500" u="none" strike="noStrike" dirty="0" smtClean="0">
                          <a:effectLst/>
                        </a:rPr>
                        <a:t> 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" dirty="0" smtClean="0">
                          <a:latin typeface="Times"/>
                          <a:cs typeface="Times"/>
                        </a:rPr>
                        <a:t>16.9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u="none" strike="noStrike" dirty="0">
                          <a:effectLst/>
                        </a:rPr>
                        <a:t>Refinement</a:t>
                      </a:r>
                      <a:endParaRPr 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 smtClean="0"/>
                        <a:t>Resolution (</a:t>
                      </a:r>
                      <a:r>
                        <a:rPr lang="en-US" sz="500" dirty="0" err="1" smtClean="0"/>
                        <a:t>Å</a:t>
                      </a:r>
                      <a:r>
                        <a:rPr lang="en-US" sz="500" dirty="0" smtClean="0"/>
                        <a:t>)</a:t>
                      </a:r>
                      <a:endParaRPr lang="en-US" sz="500" dirty="0" smtClean="0">
                        <a:latin typeface="Times"/>
                        <a:cs typeface="Times"/>
                      </a:endParaRPr>
                    </a:p>
                  </a:txBody>
                  <a:tcPr marL="48330" marR="48330" marT="24165" marB="24165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20 - </a:t>
                      </a:r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</a:rPr>
                        <a:t>2.3 (2.382 – 2.3)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No. reflections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48330" marR="48330" marT="24165" marB="24165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74145 (7328)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  <a:tr h="156434">
                <a:tc>
                  <a:txBody>
                    <a:bodyPr/>
                    <a:lstStyle/>
                    <a:p>
                      <a:r>
                        <a:rPr lang="en-US" sz="500" dirty="0" smtClean="0">
                          <a:latin typeface="Times"/>
                          <a:cs typeface="Times"/>
                        </a:rPr>
                        <a:t>R-work/ R-free</a:t>
                      </a:r>
                      <a:endParaRPr lang="en-US" sz="500" dirty="0">
                        <a:latin typeface="Times"/>
                        <a:cs typeface="Times"/>
                      </a:endParaRPr>
                    </a:p>
                  </a:txBody>
                  <a:tcPr marL="48330" marR="48330" marT="24165" marB="24165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19.55 / 24.74 (36.92 / 40.94)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6712" marR="6712" marT="6712" marB="0" anchor="ctr"/>
                </a:tc>
              </a:tr>
            </a:tbl>
          </a:graphicData>
        </a:graphic>
      </p:graphicFrame>
      <p:pic>
        <p:nvPicPr>
          <p:cNvPr id="8" name="Picture 7" descr="Bak_TETRAMER_labe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86" y="1425379"/>
            <a:ext cx="6256280" cy="4611772"/>
          </a:xfrm>
          <a:prstGeom prst="rect">
            <a:avLst/>
          </a:prstGeom>
        </p:spPr>
      </p:pic>
      <p:pic>
        <p:nvPicPr>
          <p:cNvPr id="5" name="Picture 4" descr="GFPBa2ta5Bak_inLoo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3" y="2680031"/>
            <a:ext cx="1753990" cy="90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9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k_dimer_labe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3" y="1824181"/>
            <a:ext cx="4550016" cy="37151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0093" y="5550910"/>
            <a:ext cx="108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Top View</a:t>
            </a:r>
            <a:endParaRPr lang="en-US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97167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6" name="Picture 5" descr="BakBax_BH3s_NoH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72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06058" y="5562769"/>
            <a:ext cx="2305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(</a:t>
            </a:r>
            <a:r>
              <a:rPr lang="en-US" sz="1200" dirty="0" err="1" smtClean="0">
                <a:latin typeface="Helvetica"/>
                <a:cs typeface="Helvetica"/>
              </a:rPr>
              <a:t>Bak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 err="1">
                <a:latin typeface="Helvetica"/>
                <a:cs typeface="Helvetica"/>
              </a:rPr>
              <a:t>Bax</a:t>
            </a:r>
            <a:r>
              <a:rPr lang="en-US" sz="1200" baseline="30000" dirty="0">
                <a:latin typeface="Helvetica"/>
                <a:cs typeface="Helvetica"/>
              </a:rPr>
              <a:t>-/-</a:t>
            </a:r>
            <a:r>
              <a:rPr lang="en-US" sz="1200" dirty="0">
                <a:latin typeface="Helvetica"/>
                <a:cs typeface="Helvetica"/>
              </a:rPr>
              <a:t> DKO </a:t>
            </a:r>
            <a:r>
              <a:rPr lang="en-US" sz="1200" dirty="0" smtClean="0">
                <a:latin typeface="Helvetica"/>
                <a:cs typeface="Helvetica"/>
              </a:rPr>
              <a:t>MEFs)</a:t>
            </a:r>
          </a:p>
          <a:p>
            <a:pPr algn="ctr"/>
            <a:r>
              <a:rPr lang="en-US" sz="1200" dirty="0">
                <a:latin typeface="Helvetica"/>
                <a:cs typeface="Helvetica"/>
              </a:rPr>
              <a:t>Isolated mitochondrial fractions </a:t>
            </a:r>
          </a:p>
        </p:txBody>
      </p:sp>
      <p:pic>
        <p:nvPicPr>
          <p:cNvPr id="2" name="Picture 1" descr="BH3Groove_linking_PR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61" y="2262785"/>
            <a:ext cx="3749664" cy="2842613"/>
          </a:xfrm>
          <a:prstGeom prst="rect">
            <a:avLst/>
          </a:prstGeom>
        </p:spPr>
      </p:pic>
      <p:pic>
        <p:nvPicPr>
          <p:cNvPr id="6" name="Picture 5" descr="BH3_in_groove_SideChains_label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5" y="2041071"/>
            <a:ext cx="4630234" cy="333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68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k_dimer_labe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3" y="1824181"/>
            <a:ext cx="4550016" cy="3715183"/>
          </a:xfrm>
          <a:prstGeom prst="rect">
            <a:avLst/>
          </a:prstGeom>
        </p:spPr>
      </p:pic>
      <p:pic>
        <p:nvPicPr>
          <p:cNvPr id="7" name="Picture 6" descr="Bak_dimer_s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65" y="2008908"/>
            <a:ext cx="4411277" cy="3398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0093" y="5550910"/>
            <a:ext cx="108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Top View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95948" y="5550910"/>
            <a:ext cx="1124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Side View</a:t>
            </a:r>
            <a:endParaRPr lang="en-US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868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3"/>
          <p:cNvSpPr txBox="1">
            <a:spLocks noChangeArrowheads="1"/>
          </p:cNvSpPr>
          <p:nvPr/>
        </p:nvSpPr>
        <p:spPr bwMode="auto">
          <a:xfrm>
            <a:off x="347663" y="276225"/>
            <a:ext cx="2711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The Bcl-2 family network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53700" y="3040186"/>
            <a:ext cx="585059" cy="177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43088" y="3352801"/>
            <a:ext cx="1652912" cy="627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22800"/>
            <a:ext cx="5270885" cy="395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romatics_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84" y="1051542"/>
            <a:ext cx="4402560" cy="2802963"/>
          </a:xfrm>
          <a:prstGeom prst="rect">
            <a:avLst/>
          </a:prstGeom>
        </p:spPr>
      </p:pic>
      <p:pic>
        <p:nvPicPr>
          <p:cNvPr id="13" name="Picture 12" descr="Bak_dimer_s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1331041"/>
            <a:ext cx="3697192" cy="284868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53700" y="1107591"/>
            <a:ext cx="2800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Bak</a:t>
            </a:r>
            <a:r>
              <a:rPr lang="en-US" sz="2000" dirty="0" smtClean="0"/>
              <a:t> BH3-in-groove dimer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45225" y="1107591"/>
            <a:ext cx="2793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Bax</a:t>
            </a:r>
            <a:r>
              <a:rPr lang="en-US" sz="2000" dirty="0" smtClean="0"/>
              <a:t> BH3-in-groove dimer</a:t>
            </a:r>
            <a:endParaRPr lang="en-US" sz="20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" t="71626"/>
          <a:stretch/>
        </p:blipFill>
        <p:spPr bwMode="auto">
          <a:xfrm>
            <a:off x="2129691" y="3963363"/>
            <a:ext cx="4807079" cy="215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2589970" y="6177907"/>
            <a:ext cx="4319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5pPr>
            <a:lvl6pPr marL="15367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6pPr>
            <a:lvl7pPr marL="19939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7pPr>
            <a:lvl8pPr marL="24511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8pPr>
            <a:lvl9pPr marL="29083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9pPr>
          </a:lstStyle>
          <a:p>
            <a:pPr algn="ctr"/>
            <a:r>
              <a:rPr lang="en-GB" sz="1200" dirty="0" smtClean="0">
                <a:latin typeface="Arial" charset="0"/>
              </a:rPr>
              <a:t>Structure of a </a:t>
            </a:r>
            <a:r>
              <a:rPr lang="en-GB" sz="1200" dirty="0" err="1" smtClean="0">
                <a:latin typeface="Arial" charset="0"/>
              </a:rPr>
              <a:t>monotopic</a:t>
            </a:r>
            <a:r>
              <a:rPr lang="en-GB" sz="1200" dirty="0" smtClean="0">
                <a:latin typeface="Arial" charset="0"/>
              </a:rPr>
              <a:t> membrane protein</a:t>
            </a:r>
          </a:p>
          <a:p>
            <a:pPr algn="ctr"/>
            <a:r>
              <a:rPr lang="en-GB" sz="1200" dirty="0" smtClean="0">
                <a:latin typeface="Arial" charset="0"/>
              </a:rPr>
              <a:t>Ndi1, Respiratory complex 1</a:t>
            </a:r>
          </a:p>
          <a:p>
            <a:pPr algn="ctr"/>
            <a:r>
              <a:rPr lang="en-GB" sz="1200" dirty="0" smtClean="0">
                <a:latin typeface="Arial" charset="0"/>
              </a:rPr>
              <a:t>Iwata </a:t>
            </a:r>
            <a:r>
              <a:rPr lang="en-GB" sz="1200" dirty="0">
                <a:latin typeface="Arial" charset="0"/>
              </a:rPr>
              <a:t>M et al. PNAS 2012;109:15247-15252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BH3</a:t>
            </a:r>
            <a:r>
              <a:rPr lang="en-US" sz="3600" b="1" dirty="0"/>
              <a:t>:</a:t>
            </a:r>
            <a:r>
              <a:rPr lang="en-US" sz="3600" b="1" dirty="0" smtClean="0"/>
              <a:t>groove Dimer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0227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94231" y="5736804"/>
            <a:ext cx="57436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mic Sans MS"/>
                <a:cs typeface="Comic Sans MS"/>
              </a:rPr>
              <a:t>I moustache you a question!</a:t>
            </a:r>
            <a:endParaRPr lang="en-US" sz="3200" b="1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4318" y="6475840"/>
            <a:ext cx="2527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mic Sans MS"/>
                <a:cs typeface="Comic Sans MS"/>
              </a:rPr>
              <a:t>http://</a:t>
            </a:r>
            <a:r>
              <a:rPr lang="en-US" sz="1100" dirty="0" err="1">
                <a:latin typeface="Comic Sans MS"/>
                <a:cs typeface="Comic Sans MS"/>
              </a:rPr>
              <a:t>www.comicsanscriminal.com</a:t>
            </a:r>
            <a:r>
              <a:rPr lang="en-US" sz="1100" dirty="0">
                <a:latin typeface="Comic Sans MS"/>
                <a:cs typeface="Comic Sans MS"/>
              </a:rPr>
              <a:t>/</a:t>
            </a:r>
          </a:p>
        </p:txBody>
      </p:sp>
      <p:pic>
        <p:nvPicPr>
          <p:cNvPr id="7" name="Picture 6" descr="Czabo_Mo_cro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423" y="377776"/>
            <a:ext cx="4570918" cy="529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7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94231" y="5736804"/>
            <a:ext cx="57436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mic Sans MS"/>
                <a:cs typeface="Comic Sans MS"/>
              </a:rPr>
              <a:t>I moustache you a question!</a:t>
            </a:r>
            <a:endParaRPr lang="en-US" sz="3200" b="1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4318" y="6475840"/>
            <a:ext cx="2527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mic Sans MS"/>
                <a:cs typeface="Comic Sans MS"/>
              </a:rPr>
              <a:t>http://</a:t>
            </a:r>
            <a:r>
              <a:rPr lang="en-US" sz="1100" dirty="0" err="1">
                <a:latin typeface="Comic Sans MS"/>
                <a:cs typeface="Comic Sans MS"/>
              </a:rPr>
              <a:t>www.comicsanscriminal.com</a:t>
            </a:r>
            <a:r>
              <a:rPr lang="en-US" sz="1100" dirty="0">
                <a:latin typeface="Comic Sans MS"/>
                <a:cs typeface="Comic Sans MS"/>
              </a:rPr>
              <a:t>/</a:t>
            </a:r>
          </a:p>
        </p:txBody>
      </p:sp>
      <p:pic>
        <p:nvPicPr>
          <p:cNvPr id="2" name="Picture 1" descr="Czabo_Mo_cro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423" y="377776"/>
            <a:ext cx="4570918" cy="52915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4358" y="0"/>
            <a:ext cx="75892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/>
              <a:t>a</a:t>
            </a:r>
            <a:r>
              <a:rPr lang="en-US" sz="4000" b="1" dirty="0" err="1" smtClean="0"/>
              <a:t>u.movember.com</a:t>
            </a:r>
            <a:r>
              <a:rPr lang="en-US" sz="4000" b="1" dirty="0" smtClean="0"/>
              <a:t>/team/1680997 </a:t>
            </a:r>
          </a:p>
          <a:p>
            <a:pPr algn="ctr"/>
            <a:r>
              <a:rPr lang="en-US" sz="4000" b="1" dirty="0" smtClean="0"/>
              <a:t>Or </a:t>
            </a:r>
            <a:endParaRPr lang="en-US" sz="4000" b="1" dirty="0"/>
          </a:p>
          <a:p>
            <a:pPr algn="ctr"/>
            <a:r>
              <a:rPr lang="en-US" sz="4000" b="1" dirty="0" smtClean="0"/>
              <a:t>Google: </a:t>
            </a:r>
            <a:r>
              <a:rPr lang="en-US" sz="4000" b="1" dirty="0" err="1" smtClean="0"/>
              <a:t>Movember</a:t>
            </a:r>
            <a:r>
              <a:rPr lang="en-US" sz="4000" b="1" dirty="0" smtClean="0"/>
              <a:t> WEHI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83437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_CoreLatch_Schem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6" y="1484339"/>
            <a:ext cx="8686800" cy="41295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2493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182218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27" y="127000"/>
            <a:ext cx="6525906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107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CoreLatch_Schem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6" y="1484339"/>
            <a:ext cx="8686800" cy="41295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8597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Oligomer</a:t>
            </a:r>
            <a:endParaRPr lang="en-US" sz="3600" b="1" dirty="0"/>
          </a:p>
        </p:txBody>
      </p:sp>
      <p:pic>
        <p:nvPicPr>
          <p:cNvPr id="2" name="Picture 1" descr="GFP_packing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1244456"/>
            <a:ext cx="268033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42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FP_packing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1244456"/>
            <a:ext cx="5975032" cy="27432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Oligomer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61506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12" name="Picture 11" descr="Bak_Bax_Activation_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3" y="2946396"/>
            <a:ext cx="8686800" cy="5603859"/>
          </a:xfrm>
          <a:prstGeom prst="rect">
            <a:avLst/>
          </a:prstGeom>
        </p:spPr>
      </p:pic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28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FP_packing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52" y="1244456"/>
            <a:ext cx="6217920" cy="526879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Oligomer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60287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FP_packing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257156"/>
            <a:ext cx="6400800" cy="528051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Oligomer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9882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CoreLatch_Schem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6" y="1484339"/>
            <a:ext cx="8686800" cy="41295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6665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zaboCel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500"/>
            <a:ext cx="9144000" cy="44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8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Bax schem_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295400"/>
            <a:ext cx="8686800" cy="464452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69191" y="2955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4833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Bax schem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295400"/>
            <a:ext cx="8686800" cy="483040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69191" y="2955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4816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Bax schem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295400"/>
            <a:ext cx="8686800" cy="483040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69191" y="2955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54841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Bax schem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295400"/>
            <a:ext cx="8686800" cy="483040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69191" y="2955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67353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Bax schem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295400"/>
            <a:ext cx="8686800" cy="483040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69191" y="2955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Bax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vs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8016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Thanks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973" y="1306369"/>
            <a:ext cx="2035328" cy="6092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Peter Colman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7056954" y="1145309"/>
            <a:ext cx="21820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u="sng" dirty="0"/>
              <a:t>Chemical Biology</a:t>
            </a:r>
          </a:p>
          <a:p>
            <a:pPr>
              <a:buNone/>
            </a:pPr>
            <a:r>
              <a:rPr lang="en-US" dirty="0"/>
              <a:t>David Segal </a:t>
            </a:r>
          </a:p>
          <a:p>
            <a:pPr>
              <a:buNone/>
            </a:pPr>
            <a:r>
              <a:rPr lang="en-US" dirty="0"/>
              <a:t>David Huang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b="1" u="sng" dirty="0" smtClean="0"/>
              <a:t>CSIRO C3 </a:t>
            </a:r>
          </a:p>
          <a:p>
            <a:pPr>
              <a:buNone/>
            </a:pPr>
            <a:r>
              <a:rPr lang="en-US" b="1" dirty="0" smtClean="0"/>
              <a:t>Janet Newman</a:t>
            </a:r>
          </a:p>
          <a:p>
            <a:pPr>
              <a:buNone/>
            </a:pPr>
            <a:r>
              <a:rPr lang="en-US" b="1" dirty="0" smtClean="0"/>
              <a:t>Shane Seabrook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La </a:t>
            </a:r>
            <a:r>
              <a:rPr lang="en-US" u="sng" dirty="0" smtClean="0"/>
              <a:t>Trobe </a:t>
            </a:r>
            <a:r>
              <a:rPr lang="en-US" u="sng" dirty="0" err="1" smtClean="0"/>
              <a:t>Uni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Brian Smith</a:t>
            </a:r>
            <a:endParaRPr lang="en-US" dirty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u="sng" dirty="0" smtClean="0"/>
              <a:t>PhD committee</a:t>
            </a:r>
            <a:r>
              <a:rPr lang="en-US" dirty="0" smtClean="0"/>
              <a:t>: Jacqui </a:t>
            </a:r>
            <a:r>
              <a:rPr lang="en-US" dirty="0" err="1" smtClean="0"/>
              <a:t>Gulbis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Ruth </a:t>
            </a:r>
            <a:r>
              <a:rPr lang="en-US" dirty="0" err="1" smtClean="0"/>
              <a:t>Kluck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Matt Call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58326" y="2694326"/>
            <a:ext cx="2551545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u="sng" dirty="0" smtClean="0"/>
              <a:t>MGC</a:t>
            </a:r>
          </a:p>
          <a:p>
            <a:pPr>
              <a:buNone/>
            </a:pPr>
            <a:r>
              <a:rPr lang="en-US" b="1" dirty="0" smtClean="0"/>
              <a:t>Ruth </a:t>
            </a:r>
            <a:r>
              <a:rPr lang="en-US" b="1" dirty="0" err="1" smtClean="0"/>
              <a:t>Kluck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Ray </a:t>
            </a:r>
            <a:r>
              <a:rPr lang="en-US" b="1" dirty="0" err="1" smtClean="0"/>
              <a:t>Bartolo</a:t>
            </a:r>
            <a:r>
              <a:rPr lang="en-US" b="1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Dana </a:t>
            </a:r>
            <a:r>
              <a:rPr lang="en-US" b="1" dirty="0" err="1" smtClean="0"/>
              <a:t>Westphal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dirty="0" smtClean="0"/>
              <a:t>Rachel Uren</a:t>
            </a:r>
          </a:p>
          <a:p>
            <a:pPr>
              <a:buNone/>
            </a:pPr>
            <a:r>
              <a:rPr lang="en-US" dirty="0" smtClean="0"/>
              <a:t>Colin Hockings</a:t>
            </a:r>
          </a:p>
          <a:p>
            <a:pPr>
              <a:buNone/>
            </a:pPr>
            <a:r>
              <a:rPr lang="en-US" dirty="0" err="1" smtClean="0"/>
              <a:t>Khatira</a:t>
            </a:r>
            <a:r>
              <a:rPr lang="en-US" dirty="0" smtClean="0"/>
              <a:t> </a:t>
            </a:r>
            <a:r>
              <a:rPr lang="en-US" dirty="0" err="1" smtClean="0"/>
              <a:t>Anwari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Sweta</a:t>
            </a:r>
            <a:r>
              <a:rPr lang="en-US" dirty="0" smtClean="0"/>
              <a:t> </a:t>
            </a:r>
            <a:r>
              <a:rPr lang="en-US" dirty="0" err="1" smtClean="0"/>
              <a:t>Iyer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Amber Alsop</a:t>
            </a:r>
          </a:p>
          <a:p>
            <a:pPr>
              <a:buNone/>
            </a:pPr>
            <a:r>
              <a:rPr lang="en-US" dirty="0" err="1" smtClean="0"/>
              <a:t>Steph</a:t>
            </a:r>
            <a:r>
              <a:rPr lang="en-US" dirty="0" smtClean="0"/>
              <a:t> Fennell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Grant </a:t>
            </a:r>
            <a:r>
              <a:rPr lang="en-US" dirty="0" err="1" smtClean="0"/>
              <a:t>Dewson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Rob </a:t>
            </a:r>
            <a:r>
              <a:rPr lang="en-US" dirty="0" err="1" smtClean="0"/>
              <a:t>Ninnis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45973" y="2460222"/>
            <a:ext cx="26637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u="sng" dirty="0" err="1"/>
              <a:t>Czabotar</a:t>
            </a:r>
            <a:r>
              <a:rPr lang="en-US" u="sng" dirty="0"/>
              <a:t> and Colman Labs</a:t>
            </a:r>
          </a:p>
          <a:p>
            <a:pPr>
              <a:buNone/>
            </a:pPr>
            <a:r>
              <a:rPr lang="en-US" dirty="0"/>
              <a:t>Adeline Robin</a:t>
            </a:r>
          </a:p>
          <a:p>
            <a:pPr>
              <a:buNone/>
            </a:pPr>
            <a:r>
              <a:rPr lang="en-US" dirty="0"/>
              <a:t>Geoff Thompson</a:t>
            </a:r>
          </a:p>
          <a:p>
            <a:pPr>
              <a:buNone/>
            </a:pPr>
            <a:r>
              <a:rPr lang="en-US" dirty="0"/>
              <a:t>Ahmad </a:t>
            </a:r>
            <a:r>
              <a:rPr lang="en-US" dirty="0" err="1"/>
              <a:t>Wardak</a:t>
            </a:r>
            <a:endParaRPr lang="en-US" dirty="0"/>
          </a:p>
          <a:p>
            <a:pPr>
              <a:buNone/>
            </a:pPr>
            <a:r>
              <a:rPr lang="en-US" dirty="0"/>
              <a:t>Angus Cowan</a:t>
            </a:r>
          </a:p>
          <a:p>
            <a:pPr>
              <a:buNone/>
            </a:pPr>
            <a:r>
              <a:rPr lang="en-US" dirty="0"/>
              <a:t>Michael Roy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Sean </a:t>
            </a:r>
            <a:r>
              <a:rPr lang="en-US" dirty="0" err="1" smtClean="0"/>
              <a:t>Hewetson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5973" y="1752336"/>
            <a:ext cx="1764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Peter </a:t>
            </a:r>
            <a:r>
              <a:rPr lang="en-US" sz="2000" b="1" dirty="0" err="1"/>
              <a:t>Czabotar</a:t>
            </a:r>
            <a:endParaRPr lang="en-US" sz="2000" b="1" dirty="0"/>
          </a:p>
          <a:p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558326" y="1134726"/>
            <a:ext cx="185178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u="sng" dirty="0"/>
              <a:t>Structural Biology</a:t>
            </a:r>
          </a:p>
          <a:p>
            <a:pPr>
              <a:buNone/>
            </a:pPr>
            <a:r>
              <a:rPr lang="en-US" dirty="0"/>
              <a:t>Doug </a:t>
            </a:r>
            <a:r>
              <a:rPr lang="en-US" dirty="0" err="1"/>
              <a:t>Fairlie</a:t>
            </a:r>
            <a:endParaRPr lang="en-US" dirty="0"/>
          </a:p>
          <a:p>
            <a:pPr>
              <a:buNone/>
            </a:pPr>
            <a:r>
              <a:rPr lang="en-US" dirty="0" err="1"/>
              <a:t>Erinna</a:t>
            </a:r>
            <a:r>
              <a:rPr lang="en-US" dirty="0"/>
              <a:t> Lee</a:t>
            </a:r>
          </a:p>
          <a:p>
            <a:pPr>
              <a:buNone/>
            </a:pPr>
            <a:r>
              <a:rPr lang="en-US" dirty="0"/>
              <a:t>Jeff </a:t>
            </a:r>
            <a:r>
              <a:rPr lang="en-US" dirty="0" err="1"/>
              <a:t>Babon</a:t>
            </a:r>
            <a:endParaRPr lang="en-US" dirty="0"/>
          </a:p>
          <a:p>
            <a:pPr>
              <a:buNone/>
            </a:pPr>
            <a:r>
              <a:rPr lang="en-US" dirty="0" err="1"/>
              <a:t>Callum</a:t>
            </a:r>
            <a:r>
              <a:rPr lang="en-US" dirty="0"/>
              <a:t> Lawrence</a:t>
            </a:r>
          </a:p>
          <a:p>
            <a:endParaRPr lang="en-US" dirty="0"/>
          </a:p>
        </p:txBody>
      </p:sp>
      <p:pic>
        <p:nvPicPr>
          <p:cNvPr id="15" name="Picture 14" descr="weh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711857"/>
            <a:ext cx="3763949" cy="817647"/>
          </a:xfrm>
          <a:prstGeom prst="rect">
            <a:avLst/>
          </a:prstGeom>
        </p:spPr>
      </p:pic>
      <p:pic>
        <p:nvPicPr>
          <p:cNvPr id="8" name="Picture 7" descr="AustralianSynchrotro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34" y="5392626"/>
            <a:ext cx="2762374" cy="11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1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k_Bax_Activation_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9"/>
            <a:ext cx="8686800" cy="560385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46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Bax_Activation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81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k_Bax_Activation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7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k_Bax_Activation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4" y="2942176"/>
            <a:ext cx="8686800" cy="560385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014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Bak</a:t>
            </a:r>
            <a:r>
              <a:rPr lang="en-US" sz="3600" b="1" dirty="0" smtClean="0"/>
              <a:t> Activation</a:t>
            </a:r>
            <a:endParaRPr lang="en-US" sz="3600" b="1" dirty="0"/>
          </a:p>
        </p:txBody>
      </p:sp>
      <p:pic>
        <p:nvPicPr>
          <p:cNvPr id="5" name="Picture 4" descr="BakBax_BH3s_NoH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214261"/>
            <a:ext cx="5486400" cy="13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41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7220</TotalTime>
  <Words>1415</Words>
  <Application>Microsoft Macintosh PowerPoint</Application>
  <PresentationFormat>On-screen Show (4:3)</PresentationFormat>
  <Paragraphs>331</Paragraphs>
  <Slides>59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Structural Insights into Bak Activation and Oligomerisation </vt:lpstr>
      <vt:lpstr>Programmed Cell Death: Apoptosis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Company>Walter &amp; Eliza Hall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Brouwer</dc:creator>
  <cp:lastModifiedBy>jason Brouwer</cp:lastModifiedBy>
  <cp:revision>22</cp:revision>
  <dcterms:created xsi:type="dcterms:W3CDTF">2014-11-13T23:01:16Z</dcterms:created>
  <dcterms:modified xsi:type="dcterms:W3CDTF">2014-11-18T23:22:14Z</dcterms:modified>
</cp:coreProperties>
</file>