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7" r:id="rId2"/>
    <p:sldMasterId id="2147483701" r:id="rId3"/>
    <p:sldMasterId id="2147483713" r:id="rId4"/>
  </p:sldMasterIdLst>
  <p:notesMasterIdLst>
    <p:notesMasterId r:id="rId27"/>
  </p:notesMasterIdLst>
  <p:sldIdLst>
    <p:sldId id="335" r:id="rId5"/>
    <p:sldId id="451" r:id="rId6"/>
    <p:sldId id="381" r:id="rId7"/>
    <p:sldId id="384" r:id="rId8"/>
    <p:sldId id="397" r:id="rId9"/>
    <p:sldId id="386" r:id="rId10"/>
    <p:sldId id="294" r:id="rId11"/>
    <p:sldId id="418" r:id="rId12"/>
    <p:sldId id="452" r:id="rId13"/>
    <p:sldId id="442" r:id="rId14"/>
    <p:sldId id="391" r:id="rId15"/>
    <p:sldId id="443" r:id="rId16"/>
    <p:sldId id="453" r:id="rId17"/>
    <p:sldId id="454" r:id="rId18"/>
    <p:sldId id="458" r:id="rId19"/>
    <p:sldId id="457" r:id="rId20"/>
    <p:sldId id="434" r:id="rId21"/>
    <p:sldId id="435" r:id="rId22"/>
    <p:sldId id="446" r:id="rId23"/>
    <p:sldId id="420" r:id="rId24"/>
    <p:sldId id="423" r:id="rId25"/>
    <p:sldId id="429"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71D7"/>
    <a:srgbClr val="D184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1976" autoAdjust="0"/>
    <p:restoredTop sz="92662" autoAdjust="0"/>
  </p:normalViewPr>
  <p:slideViewPr>
    <p:cSldViewPr>
      <p:cViewPr>
        <p:scale>
          <a:sx n="75" d="100"/>
          <a:sy n="75" d="100"/>
        </p:scale>
        <p:origin x="-2568" y="-10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49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D1353E-B277-4142-B21D-1B89E42D3123}" type="datetimeFigureOut">
              <a:rPr lang="en-AU" smtClean="0"/>
              <a:pPr/>
              <a:t>19/11/2014</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5DCBDE-2F60-487B-96C2-31CAE9D53FA6}" type="slidenum">
              <a:rPr lang="en-AU" smtClean="0"/>
              <a:pPr/>
              <a:t>‹#›</a:t>
            </a:fld>
            <a:endParaRPr lang="en-AU"/>
          </a:p>
        </p:txBody>
      </p:sp>
    </p:spTree>
    <p:extLst>
      <p:ext uri="{BB962C8B-B14F-4D97-AF65-F5344CB8AC3E}">
        <p14:creationId xmlns:p14="http://schemas.microsoft.com/office/powerpoint/2010/main" val="2772361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Pair Production</a:t>
            </a:r>
            <a:r>
              <a:rPr lang="en-US" dirty="0" smtClean="0"/>
              <a:t>:</a:t>
            </a:r>
            <a:r>
              <a:rPr lang="en-US" baseline="0" dirty="0" smtClean="0"/>
              <a:t> production of electron and positron via </a:t>
            </a:r>
            <a:r>
              <a:rPr lang="en-US" baseline="0" dirty="0" err="1" smtClean="0"/>
              <a:t>annilation</a:t>
            </a:r>
            <a:r>
              <a:rPr lang="en-US" baseline="0" dirty="0" smtClean="0"/>
              <a:t> of incoming photon in vicinity of nucleus: min energy is 2 x 511MeV which is rest mass energy of electrons. Only therefore occurs at photon energies above 1MeV. </a:t>
            </a:r>
          </a:p>
          <a:p>
            <a:endParaRPr lang="en-US" baseline="0" dirty="0" smtClean="0"/>
          </a:p>
          <a:p>
            <a:r>
              <a:rPr lang="en-US" b="1" baseline="0" dirty="0" smtClean="0"/>
              <a:t>Incoherent scattering </a:t>
            </a:r>
            <a:r>
              <a:rPr lang="en-US" baseline="0" dirty="0" smtClean="0"/>
              <a:t>(also sometimes called Compton scattering) photon transfer part of its energy to an electron and continues with less energy. Energy and momentum of system is conserved. Electron released from atom. Process only starts to occur when photon energy comparable to rest mass energy of electron </a:t>
            </a:r>
            <a:r>
              <a:rPr lang="en-US" baseline="0" dirty="0" err="1" smtClean="0"/>
              <a:t>i.e</a:t>
            </a:r>
            <a:r>
              <a:rPr lang="en-US" baseline="0" dirty="0" smtClean="0"/>
              <a:t> 511keV</a:t>
            </a:r>
          </a:p>
          <a:p>
            <a:endParaRPr lang="en-US" baseline="0" dirty="0" smtClean="0"/>
          </a:p>
          <a:p>
            <a:r>
              <a:rPr lang="en-US" b="1" baseline="0" dirty="0" smtClean="0"/>
              <a:t>Coherent Scattering: </a:t>
            </a:r>
            <a:r>
              <a:rPr lang="en-US" baseline="0" dirty="0" smtClean="0"/>
              <a:t>scattering without change in energy </a:t>
            </a:r>
            <a:r>
              <a:rPr lang="en-US" baseline="0" dirty="0" err="1" smtClean="0"/>
              <a:t>e.g</a:t>
            </a:r>
            <a:r>
              <a:rPr lang="en-US" baseline="0" dirty="0" smtClean="0"/>
              <a:t> diffraction . Definite phase relationship between incident and </a:t>
            </a:r>
            <a:r>
              <a:rPr lang="en-US" baseline="0" dirty="0" err="1" smtClean="0"/>
              <a:t>scatterered</a:t>
            </a:r>
            <a:r>
              <a:rPr lang="en-US" baseline="0" dirty="0" smtClean="0"/>
              <a:t> waves</a:t>
            </a:r>
          </a:p>
          <a:p>
            <a:endParaRPr lang="en-US" baseline="0" dirty="0" smtClean="0"/>
          </a:p>
          <a:p>
            <a:r>
              <a:rPr lang="en-US" baseline="0" dirty="0" smtClean="0"/>
              <a:t>The main difference between coherent and incoherent scattering is that the phases of the scattered x-rays from scattering </a:t>
            </a:r>
            <a:r>
              <a:rPr lang="en-US" baseline="0" dirty="0" err="1" smtClean="0"/>
              <a:t>centres</a:t>
            </a:r>
            <a:r>
              <a:rPr lang="en-US" baseline="0" dirty="0" smtClean="0"/>
              <a:t> are correlated for coherent radiation  and uncorrelated for incoherent radiation. </a:t>
            </a:r>
          </a:p>
          <a:p>
            <a:endParaRPr lang="en-US" baseline="0" dirty="0" smtClean="0"/>
          </a:p>
          <a:p>
            <a:endParaRPr lang="en-US" baseline="0" dirty="0" smtClean="0"/>
          </a:p>
          <a:p>
            <a:r>
              <a:rPr lang="en-US" baseline="0" dirty="0" smtClean="0"/>
              <a:t>Nuclear </a:t>
            </a:r>
            <a:r>
              <a:rPr lang="en-US" baseline="0" dirty="0" err="1" smtClean="0"/>
              <a:t>Photoabsorption</a:t>
            </a:r>
            <a:r>
              <a:rPr lang="en-US" baseline="0" dirty="0" smtClean="0"/>
              <a:t>: </a:t>
            </a:r>
            <a:r>
              <a:rPr lang="en-US" baseline="0" dirty="0" err="1" smtClean="0"/>
              <a:t>abso</a:t>
            </a:r>
            <a:endParaRPr lang="en-US" baseline="0" dirty="0" smtClean="0"/>
          </a:p>
          <a:p>
            <a:endParaRPr lang="en-US" baseline="0" dirty="0" smtClean="0"/>
          </a:p>
          <a:p>
            <a:endParaRPr lang="en-AU" dirty="0"/>
          </a:p>
        </p:txBody>
      </p:sp>
      <p:sp>
        <p:nvSpPr>
          <p:cNvPr id="4" name="Slide Number Placeholder 3"/>
          <p:cNvSpPr>
            <a:spLocks noGrp="1"/>
          </p:cNvSpPr>
          <p:nvPr>
            <p:ph type="sldNum" sz="quarter" idx="10"/>
          </p:nvPr>
        </p:nvSpPr>
        <p:spPr/>
        <p:txBody>
          <a:bodyPr/>
          <a:lstStyle/>
          <a:p>
            <a:fld id="{6061A864-81ED-4566-9CD2-29C383D1B1AE}"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NEXAFS sometimes</a:t>
            </a:r>
            <a:r>
              <a:rPr lang="en-US" baseline="0" dirty="0" smtClean="0"/>
              <a:t> known as XANES</a:t>
            </a:r>
          </a:p>
          <a:p>
            <a:endParaRPr lang="en-US" baseline="0" dirty="0" smtClean="0"/>
          </a:p>
          <a:p>
            <a:r>
              <a:rPr lang="en-US" baseline="0" dirty="0" smtClean="0"/>
              <a:t>NEXAFS was developed </a:t>
            </a:r>
            <a:r>
              <a:rPr lang="en-US" baseline="0" dirty="0" err="1" smtClean="0"/>
              <a:t>initialyl</a:t>
            </a:r>
            <a:r>
              <a:rPr lang="en-US" baseline="0" dirty="0" smtClean="0"/>
              <a:t> as means of testing the structure of </a:t>
            </a:r>
            <a:r>
              <a:rPr lang="en-US" baseline="0" dirty="0" err="1" smtClean="0"/>
              <a:t>molecuels</a:t>
            </a:r>
            <a:r>
              <a:rPr lang="en-US" baseline="0" dirty="0" smtClean="0"/>
              <a:t> bonded to surfaces</a:t>
            </a:r>
            <a:endParaRPr lang="en-US" dirty="0" smtClean="0"/>
          </a:p>
          <a:p>
            <a:endParaRPr lang="en-US" dirty="0" smtClean="0"/>
          </a:p>
          <a:p>
            <a:r>
              <a:rPr lang="en-US" dirty="0" smtClean="0"/>
              <a:t>During the 70s, the</a:t>
            </a:r>
            <a:r>
              <a:rPr lang="en-US" baseline="0" dirty="0" smtClean="0"/>
              <a:t> near edge </a:t>
            </a:r>
            <a:r>
              <a:rPr lang="en-US" baseline="0" dirty="0" err="1" smtClean="0"/>
              <a:t>strucutre</a:t>
            </a:r>
            <a:r>
              <a:rPr lang="en-US" baseline="0" dirty="0" smtClean="0"/>
              <a:t> was largely ignored due to its complexity, and only the EXAFS structure was of interest</a:t>
            </a:r>
            <a:endParaRPr lang="en-AU" dirty="0"/>
          </a:p>
        </p:txBody>
      </p:sp>
      <p:sp>
        <p:nvSpPr>
          <p:cNvPr id="4" name="Slide Number Placeholder 3"/>
          <p:cNvSpPr>
            <a:spLocks noGrp="1"/>
          </p:cNvSpPr>
          <p:nvPr>
            <p:ph type="sldNum" sz="quarter" idx="10"/>
          </p:nvPr>
        </p:nvSpPr>
        <p:spPr/>
        <p:txBody>
          <a:bodyPr/>
          <a:lstStyle/>
          <a:p>
            <a:fld id="{CB5DCBDE-2F60-487B-96C2-31CAE9D53FA6}" type="slidenum">
              <a:rPr lang="en-AU" smtClean="0"/>
              <a:pPr/>
              <a:t>4</a:t>
            </a:fld>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CB5DCBDE-2F60-487B-96C2-31CAE9D53FA6}" type="slidenum">
              <a:rPr lang="en-AU" smtClean="0"/>
              <a:pPr/>
              <a:t>7</a:t>
            </a:fld>
            <a:endParaRPr lang="en-A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Altough</a:t>
            </a:r>
            <a:r>
              <a:rPr lang="en-US" dirty="0" smtClean="0"/>
              <a:t> one</a:t>
            </a:r>
            <a:r>
              <a:rPr lang="en-US" baseline="0" dirty="0" smtClean="0"/>
              <a:t> can adjust the angle of detection in conventional XPS to be more surface sensitive, it is done at the expense of count-rate. </a:t>
            </a:r>
            <a:endParaRPr lang="en-AU" dirty="0"/>
          </a:p>
        </p:txBody>
      </p:sp>
      <p:sp>
        <p:nvSpPr>
          <p:cNvPr id="4" name="Slide Number Placeholder 3"/>
          <p:cNvSpPr>
            <a:spLocks noGrp="1"/>
          </p:cNvSpPr>
          <p:nvPr>
            <p:ph type="sldNum" sz="quarter" idx="10"/>
          </p:nvPr>
        </p:nvSpPr>
        <p:spPr/>
        <p:txBody>
          <a:bodyPr/>
          <a:lstStyle/>
          <a:p>
            <a:fld id="{CB5DCBDE-2F60-487B-96C2-31CAE9D53FA6}" type="slidenum">
              <a:rPr lang="en-AU" smtClean="0"/>
              <a:pPr/>
              <a:t>12</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131840" y="2130425"/>
            <a:ext cx="5088044" cy="1470025"/>
          </a:xfrm>
        </p:spPr>
        <p:txBody>
          <a:bodyPr vert="horz" lIns="91440" tIns="45720" rIns="91440" bIns="45720" rtlCol="0" anchor="b">
            <a:normAutofit/>
          </a:bodyPr>
          <a:lstStyle>
            <a:lvl1pPr algn="l" defTabSz="914400" rtl="0" eaLnBrk="1" latinLnBrk="0" hangingPunct="1">
              <a:lnSpc>
                <a:spcPts val="2800"/>
              </a:lnSpc>
              <a:spcBef>
                <a:spcPct val="0"/>
              </a:spcBef>
              <a:buNone/>
              <a:defRPr lang="en-AU" sz="2800" kern="1200" dirty="0" smtClean="0">
                <a:solidFill>
                  <a:schemeClr val="bg1"/>
                </a:solidFill>
                <a:latin typeface="Arial" pitchFamily="34" charset="0"/>
                <a:ea typeface="+mj-ea"/>
                <a:cs typeface="Arial" pitchFamily="34" charset="0"/>
              </a:defRPr>
            </a:lvl1pPr>
          </a:lstStyle>
          <a:p>
            <a:r>
              <a:rPr lang="en-US" dirty="0" smtClean="0"/>
              <a:t>CLICK TO EDIT MASTER TITLE STYLE</a:t>
            </a:r>
            <a:endParaRPr lang="en-AU" dirty="0"/>
          </a:p>
        </p:txBody>
      </p:sp>
      <p:sp>
        <p:nvSpPr>
          <p:cNvPr id="3" name="Subtitle 2"/>
          <p:cNvSpPr>
            <a:spLocks noGrp="1"/>
          </p:cNvSpPr>
          <p:nvPr>
            <p:ph type="subTitle" idx="1"/>
          </p:nvPr>
        </p:nvSpPr>
        <p:spPr>
          <a:xfrm>
            <a:off x="3131840" y="3645024"/>
            <a:ext cx="4640560" cy="720080"/>
          </a:xfr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lang="en-AU" sz="2000" kern="1200" dirty="0" smtClean="0">
                <a:solidFill>
                  <a:schemeClr val="bg1"/>
                </a:solidFill>
                <a:latin typeface="Arial"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
        <p:nvSpPr>
          <p:cNvPr id="13" name="Slide Number Placeholder 5"/>
          <p:cNvSpPr>
            <a:spLocks noGrp="1"/>
          </p:cNvSpPr>
          <p:nvPr>
            <p:ph type="sldNum" sz="quarter" idx="12"/>
          </p:nvPr>
        </p:nvSpPr>
        <p:spPr>
          <a:xfrm>
            <a:off x="8358214" y="6584156"/>
            <a:ext cx="785786" cy="273844"/>
          </a:xfrm>
        </p:spPr>
        <p:txBody>
          <a:bodyPr/>
          <a:lstStyle>
            <a:lvl1pPr algn="r">
              <a:defRPr>
                <a:solidFill>
                  <a:srgbClr val="D1D0D2"/>
                </a:solidFill>
              </a:defRPr>
            </a:lvl1pPr>
          </a:lstStyle>
          <a:p>
            <a:fld id="{FD6AD281-E497-4513-9250-2C4199296EDD}" type="slidenum">
              <a:rPr lang="en-US" smtClean="0"/>
              <a:pPr/>
              <a:t>‹#›</a:t>
            </a:fld>
            <a:endParaRPr lang="en-US" dirty="0"/>
          </a:p>
        </p:txBody>
      </p:sp>
      <p:pic>
        <p:nvPicPr>
          <p:cNvPr id="14" name="Picture 13" descr="Diffratcion_Graphic.png"/>
          <p:cNvPicPr>
            <a:picLocks noChangeAspect="1"/>
          </p:cNvPicPr>
          <p:nvPr userDrawn="1"/>
        </p:nvPicPr>
        <p:blipFill>
          <a:blip r:embed="rId2" cstate="print"/>
          <a:srcRect l="48815"/>
          <a:stretch>
            <a:fillRect/>
          </a:stretch>
        </p:blipFill>
        <p:spPr>
          <a:xfrm>
            <a:off x="0" y="188640"/>
            <a:ext cx="2991423" cy="5955228"/>
          </a:xfrm>
          <a:prstGeom prst="rect">
            <a:avLst/>
          </a:prstGeom>
          <a:noFill/>
          <a:ln>
            <a:noFill/>
          </a:ln>
        </p:spPr>
      </p:pic>
      <p:pic>
        <p:nvPicPr>
          <p:cNvPr id="15" name="Picture 14" descr="Australian Synchrotron_PRIM_[CMYK]wt.png"/>
          <p:cNvPicPr>
            <a:picLocks noChangeAspect="1"/>
          </p:cNvPicPr>
          <p:nvPr userDrawn="1"/>
        </p:nvPicPr>
        <p:blipFill>
          <a:blip r:embed="rId3" cstate="print"/>
          <a:stretch>
            <a:fillRect/>
          </a:stretch>
        </p:blipFill>
        <p:spPr>
          <a:xfrm>
            <a:off x="3347760" y="1298509"/>
            <a:ext cx="2433600" cy="66640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116" y="-24"/>
            <a:ext cx="6886652" cy="1143000"/>
          </a:xfrm>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85720" y="1527117"/>
            <a:ext cx="8572560" cy="4283149"/>
          </a:xfrm>
        </p:spPr>
        <p:txBody>
          <a:bodyPr/>
          <a:lstStyle>
            <a:lvl1pPr>
              <a:spcBef>
                <a:spcPts val="0"/>
              </a:spcBef>
              <a:spcAft>
                <a:spcPts val="1200"/>
              </a:spcAft>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FD6AD281-E497-4513-9250-2C4199296EDD}" type="slidenum">
              <a:rPr lang="en-US" smtClean="0">
                <a:solidFill>
                  <a:srgbClr val="000000">
                    <a:tint val="75000"/>
                  </a:srgbClr>
                </a:solidFill>
              </a:rPr>
              <a:pPr/>
              <a:t>‹#›</a:t>
            </a:fld>
            <a:endParaRPr lang="en-US">
              <a:solidFill>
                <a:srgbClr val="000000">
                  <a:tint val="75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Sub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85720" y="2571744"/>
            <a:ext cx="8572560" cy="3333773"/>
          </a:xfrm>
        </p:spPr>
        <p:txBody>
          <a:bodyPr/>
          <a:lstStyle>
            <a:lvl1pPr>
              <a:spcBef>
                <a:spcPts val="0"/>
              </a:spcBef>
              <a:spcAft>
                <a:spcPts val="1200"/>
              </a:spcAft>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FD6AD281-E497-4513-9250-2C4199296EDD}" type="slidenum">
              <a:rPr lang="en-US" smtClean="0">
                <a:solidFill>
                  <a:srgbClr val="000000">
                    <a:tint val="75000"/>
                  </a:srgbClr>
                </a:solidFill>
              </a:rPr>
              <a:pPr/>
              <a:t>‹#›</a:t>
            </a:fld>
            <a:endParaRPr lang="en-US">
              <a:solidFill>
                <a:srgbClr val="000000">
                  <a:tint val="75000"/>
                </a:srgbClr>
              </a:solidFill>
            </a:endParaRPr>
          </a:p>
        </p:txBody>
      </p:sp>
      <p:sp>
        <p:nvSpPr>
          <p:cNvPr id="9" name="Text Placeholder 8"/>
          <p:cNvSpPr>
            <a:spLocks noGrp="1"/>
          </p:cNvSpPr>
          <p:nvPr>
            <p:ph type="body" sz="quarter" idx="13"/>
          </p:nvPr>
        </p:nvSpPr>
        <p:spPr>
          <a:xfrm>
            <a:off x="285721" y="1972226"/>
            <a:ext cx="5357823" cy="571493"/>
          </a:xfrm>
        </p:spPr>
        <p:txBody>
          <a:bodyPr/>
          <a:lstStyle>
            <a:lvl1pPr>
              <a:buNone/>
              <a:defRPr b="1"/>
            </a:lvl1pPr>
          </a:lstStyle>
          <a:p>
            <a:pPr lvl="0"/>
            <a:r>
              <a:rPr lang="en-US" dirty="0" smtClean="0"/>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ingle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6" name="Slide Number Placeholder 5"/>
          <p:cNvSpPr>
            <a:spLocks noGrp="1"/>
          </p:cNvSpPr>
          <p:nvPr>
            <p:ph type="sldNum" sz="quarter" idx="12"/>
          </p:nvPr>
        </p:nvSpPr>
        <p:spPr/>
        <p:txBody>
          <a:bodyPr/>
          <a:lstStyle/>
          <a:p>
            <a:fld id="{FD6AD281-E497-4513-9250-2C4199296EDD}" type="slidenum">
              <a:rPr lang="en-US" smtClean="0">
                <a:solidFill>
                  <a:srgbClr val="000000">
                    <a:tint val="75000"/>
                  </a:srgbClr>
                </a:solidFill>
              </a:rPr>
              <a:pPr/>
              <a:t>‹#›</a:t>
            </a:fld>
            <a:endParaRPr lang="en-US">
              <a:solidFill>
                <a:srgbClr val="000000">
                  <a:tint val="75000"/>
                </a:srgbClr>
              </a:solidFill>
            </a:endParaRPr>
          </a:p>
        </p:txBody>
      </p:sp>
      <p:sp>
        <p:nvSpPr>
          <p:cNvPr id="8" name="Picture Placeholder 7"/>
          <p:cNvSpPr>
            <a:spLocks noGrp="1"/>
          </p:cNvSpPr>
          <p:nvPr>
            <p:ph type="pic" sz="quarter" idx="13"/>
          </p:nvPr>
        </p:nvSpPr>
        <p:spPr>
          <a:xfrm>
            <a:off x="1643042" y="1619237"/>
            <a:ext cx="5715040" cy="4286281"/>
          </a:xfrm>
          <a:ln w="76200">
            <a:solidFill>
              <a:srgbClr val="706F72"/>
            </a:solidFill>
            <a:miter lim="800000"/>
          </a:ln>
        </p:spPr>
        <p:txBody>
          <a:bodyPr/>
          <a:lstStyle/>
          <a:p>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Mulitple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6" name="Slide Number Placeholder 5"/>
          <p:cNvSpPr>
            <a:spLocks noGrp="1"/>
          </p:cNvSpPr>
          <p:nvPr>
            <p:ph type="sldNum" sz="quarter" idx="12"/>
          </p:nvPr>
        </p:nvSpPr>
        <p:spPr/>
        <p:txBody>
          <a:bodyPr/>
          <a:lstStyle/>
          <a:p>
            <a:fld id="{FD6AD281-E497-4513-9250-2C4199296EDD}" type="slidenum">
              <a:rPr lang="en-US" smtClean="0">
                <a:solidFill>
                  <a:srgbClr val="000000">
                    <a:tint val="75000"/>
                  </a:srgbClr>
                </a:solidFill>
              </a:rPr>
              <a:pPr/>
              <a:t>‹#›</a:t>
            </a:fld>
            <a:endParaRPr lang="en-US">
              <a:solidFill>
                <a:srgbClr val="000000">
                  <a:tint val="75000"/>
                </a:srgbClr>
              </a:solidFill>
            </a:endParaRPr>
          </a:p>
        </p:txBody>
      </p:sp>
      <p:sp>
        <p:nvSpPr>
          <p:cNvPr id="8" name="Picture Placeholder 7"/>
          <p:cNvSpPr>
            <a:spLocks noGrp="1"/>
          </p:cNvSpPr>
          <p:nvPr>
            <p:ph type="pic" sz="quarter" idx="13"/>
          </p:nvPr>
        </p:nvSpPr>
        <p:spPr>
          <a:xfrm>
            <a:off x="446526" y="1619225"/>
            <a:ext cx="3927600" cy="4192099"/>
          </a:xfrm>
          <a:ln w="76200">
            <a:solidFill>
              <a:srgbClr val="706F72"/>
            </a:solidFill>
            <a:miter lim="800000"/>
          </a:ln>
        </p:spPr>
        <p:txBody>
          <a:bodyPr/>
          <a:lstStyle/>
          <a:p>
            <a:endParaRPr lang="en-US" dirty="0"/>
          </a:p>
        </p:txBody>
      </p:sp>
      <p:sp>
        <p:nvSpPr>
          <p:cNvPr id="11" name="Picture Placeholder 10"/>
          <p:cNvSpPr>
            <a:spLocks noGrp="1"/>
          </p:cNvSpPr>
          <p:nvPr>
            <p:ph type="pic" sz="quarter" idx="14"/>
          </p:nvPr>
        </p:nvSpPr>
        <p:spPr>
          <a:xfrm>
            <a:off x="4714876" y="1619238"/>
            <a:ext cx="3928724" cy="4191029"/>
          </a:xfrm>
          <a:ln w="76200">
            <a:solidFill>
              <a:srgbClr val="706F72"/>
            </a:solidFill>
            <a:miter lim="800000"/>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lang="en-US" sz="2400" kern="1200" dirty="0">
                <a:solidFill>
                  <a:schemeClr val="tx1"/>
                </a:solidFill>
                <a:latin typeface="Arial" pitchFamily="34" charset="0"/>
                <a:ea typeface="+mn-ea"/>
                <a:cs typeface="Arial" pitchFamily="34" charset="0"/>
              </a:defRPr>
            </a:lvl1p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icture left and text r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6" name="Slide Number Placeholder 5"/>
          <p:cNvSpPr>
            <a:spLocks noGrp="1"/>
          </p:cNvSpPr>
          <p:nvPr>
            <p:ph type="sldNum" sz="quarter" idx="12"/>
          </p:nvPr>
        </p:nvSpPr>
        <p:spPr/>
        <p:txBody>
          <a:bodyPr/>
          <a:lstStyle/>
          <a:p>
            <a:fld id="{FD6AD281-E497-4513-9250-2C4199296EDD}" type="slidenum">
              <a:rPr lang="en-US" smtClean="0">
                <a:solidFill>
                  <a:srgbClr val="000000">
                    <a:tint val="75000"/>
                  </a:srgbClr>
                </a:solidFill>
              </a:rPr>
              <a:pPr/>
              <a:t>‹#›</a:t>
            </a:fld>
            <a:endParaRPr lang="en-US">
              <a:solidFill>
                <a:srgbClr val="000000">
                  <a:tint val="75000"/>
                </a:srgbClr>
              </a:solidFill>
            </a:endParaRPr>
          </a:p>
        </p:txBody>
      </p:sp>
      <p:sp>
        <p:nvSpPr>
          <p:cNvPr id="8" name="Picture Placeholder 7"/>
          <p:cNvSpPr>
            <a:spLocks noGrp="1"/>
          </p:cNvSpPr>
          <p:nvPr>
            <p:ph type="pic" sz="quarter" idx="13"/>
          </p:nvPr>
        </p:nvSpPr>
        <p:spPr>
          <a:xfrm>
            <a:off x="446526" y="1714866"/>
            <a:ext cx="3071834" cy="4000151"/>
          </a:xfrm>
          <a:ln w="76200">
            <a:solidFill>
              <a:srgbClr val="706F72"/>
            </a:solidFill>
            <a:miter lim="800000"/>
          </a:ln>
        </p:spPr>
        <p:txBody>
          <a:bodyPr/>
          <a:lstStyle/>
          <a:p>
            <a:endParaRPr lang="en-US" dirty="0"/>
          </a:p>
        </p:txBody>
      </p:sp>
      <p:sp>
        <p:nvSpPr>
          <p:cNvPr id="12" name="Text Placeholder 9"/>
          <p:cNvSpPr>
            <a:spLocks noGrp="1"/>
          </p:cNvSpPr>
          <p:nvPr>
            <p:ph type="body" sz="quarter" idx="15"/>
          </p:nvPr>
        </p:nvSpPr>
        <p:spPr>
          <a:xfrm>
            <a:off x="3714744" y="1523987"/>
            <a:ext cx="4786316" cy="4191029"/>
          </a:xfrm>
        </p:spPr>
        <p:txBody>
          <a:bodyPr/>
          <a:lstStyle>
            <a:lvl1pPr>
              <a:spcBef>
                <a:spcPts val="0"/>
              </a:spcBef>
              <a:spcAft>
                <a:spcPts val="1200"/>
              </a:spcAft>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icture right and text left">
    <p:spTree>
      <p:nvGrpSpPr>
        <p:cNvPr id="1" name=""/>
        <p:cNvGrpSpPr/>
        <p:nvPr/>
      </p:nvGrpSpPr>
      <p:grpSpPr>
        <a:xfrm>
          <a:off x="0" y="0"/>
          <a:ext cx="0" cy="0"/>
          <a:chOff x="0" y="0"/>
          <a:chExt cx="0" cy="0"/>
        </a:xfrm>
      </p:grpSpPr>
      <p:sp>
        <p:nvSpPr>
          <p:cNvPr id="12" name="Text Placeholder 9"/>
          <p:cNvSpPr>
            <a:spLocks noGrp="1"/>
          </p:cNvSpPr>
          <p:nvPr>
            <p:ph type="body" sz="quarter" idx="15"/>
          </p:nvPr>
        </p:nvSpPr>
        <p:spPr>
          <a:xfrm>
            <a:off x="357158" y="1523987"/>
            <a:ext cx="4786316" cy="419102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6" name="Slide Number Placeholder 5"/>
          <p:cNvSpPr>
            <a:spLocks noGrp="1"/>
          </p:cNvSpPr>
          <p:nvPr>
            <p:ph type="sldNum" sz="quarter" idx="12"/>
          </p:nvPr>
        </p:nvSpPr>
        <p:spPr/>
        <p:txBody>
          <a:bodyPr/>
          <a:lstStyle/>
          <a:p>
            <a:fld id="{FD6AD281-E497-4513-9250-2C4199296EDD}" type="slidenum">
              <a:rPr lang="en-US" smtClean="0">
                <a:solidFill>
                  <a:srgbClr val="000000">
                    <a:tint val="75000"/>
                  </a:srgbClr>
                </a:solidFill>
              </a:rPr>
              <a:pPr/>
              <a:t>‹#›</a:t>
            </a:fld>
            <a:endParaRPr lang="en-US">
              <a:solidFill>
                <a:srgbClr val="000000">
                  <a:tint val="75000"/>
                </a:srgbClr>
              </a:solidFill>
            </a:endParaRPr>
          </a:p>
        </p:txBody>
      </p:sp>
      <p:sp>
        <p:nvSpPr>
          <p:cNvPr id="8" name="Picture Placeholder 7"/>
          <p:cNvSpPr>
            <a:spLocks noGrp="1"/>
          </p:cNvSpPr>
          <p:nvPr>
            <p:ph type="pic" sz="quarter" idx="13"/>
          </p:nvPr>
        </p:nvSpPr>
        <p:spPr>
          <a:xfrm>
            <a:off x="5572132" y="1714866"/>
            <a:ext cx="3071834" cy="4000151"/>
          </a:xfrm>
          <a:ln w="76200">
            <a:solidFill>
              <a:srgbClr val="706F72"/>
            </a:solidFill>
            <a:miter lim="800000"/>
          </a:ln>
        </p:spPr>
        <p:txBody>
          <a:bodyPr/>
          <a:lstStyle/>
          <a:p>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Full Frame picture templat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6" name="Slide Number Placeholder 5"/>
          <p:cNvSpPr>
            <a:spLocks noGrp="1"/>
          </p:cNvSpPr>
          <p:nvPr>
            <p:ph type="sldNum" sz="quarter" idx="12"/>
          </p:nvPr>
        </p:nvSpPr>
        <p:spPr/>
        <p:txBody>
          <a:bodyPr/>
          <a:lstStyle/>
          <a:p>
            <a:fld id="{FD6AD281-E497-4513-9250-2C4199296EDD}" type="slidenum">
              <a:rPr lang="en-US" smtClean="0">
                <a:solidFill>
                  <a:srgbClr val="000000">
                    <a:tint val="75000"/>
                  </a:srgbClr>
                </a:solidFill>
              </a:rPr>
              <a:pPr/>
              <a:t>‹#›</a:t>
            </a:fld>
            <a:endParaRPr lang="en-US">
              <a:solidFill>
                <a:srgbClr val="000000">
                  <a:tint val="75000"/>
                </a:srgbClr>
              </a:solidFill>
            </a:endParaRPr>
          </a:p>
        </p:txBody>
      </p:sp>
      <p:sp>
        <p:nvSpPr>
          <p:cNvPr id="8" name="Picture Placeholder 7"/>
          <p:cNvSpPr>
            <a:spLocks noGrp="1"/>
          </p:cNvSpPr>
          <p:nvPr>
            <p:ph type="pic" sz="quarter" idx="13"/>
          </p:nvPr>
        </p:nvSpPr>
        <p:spPr>
          <a:xfrm>
            <a:off x="0" y="1333485"/>
            <a:ext cx="9144000" cy="5524515"/>
          </a:xfrm>
          <a:ln w="76200">
            <a:noFill/>
          </a:ln>
        </p:spPr>
        <p:txBody>
          <a:bodyPr anchor="t"/>
          <a:lstStyle>
            <a:lvl1pPr algn="ctr">
              <a:buNone/>
              <a:defRPr/>
            </a:lvl1pPr>
          </a:lstStyle>
          <a:p>
            <a:endParaRPr lang="en-US" dirty="0"/>
          </a:p>
        </p:txBody>
      </p:sp>
      <p:sp>
        <p:nvSpPr>
          <p:cNvPr id="10" name="Rectangle 9"/>
          <p:cNvSpPr/>
          <p:nvPr userDrawn="1"/>
        </p:nvSpPr>
        <p:spPr>
          <a:xfrm>
            <a:off x="0" y="5905517"/>
            <a:ext cx="9144000" cy="952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8F8F8"/>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2_Title Slide">
    <p:bg>
      <p:bgPr>
        <a:solidFill>
          <a:schemeClr val="bg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131840" y="3645024"/>
            <a:ext cx="4640560" cy="720080"/>
          </a:xfr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lang="en-AU" sz="2000" kern="1200" dirty="0" smtClean="0">
                <a:solidFill>
                  <a:schemeClr val="bg1"/>
                </a:solidFill>
                <a:latin typeface="Arial"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pic>
        <p:nvPicPr>
          <p:cNvPr id="14" name="Picture 13" descr="Diffratcion_Graphic.png"/>
          <p:cNvPicPr>
            <a:picLocks noChangeAspect="1"/>
          </p:cNvPicPr>
          <p:nvPr userDrawn="1"/>
        </p:nvPicPr>
        <p:blipFill>
          <a:blip r:embed="rId2" cstate="print"/>
          <a:srcRect l="48815"/>
          <a:stretch>
            <a:fillRect/>
          </a:stretch>
        </p:blipFill>
        <p:spPr>
          <a:xfrm>
            <a:off x="0" y="188640"/>
            <a:ext cx="2991423" cy="5955228"/>
          </a:xfrm>
          <a:prstGeom prst="rect">
            <a:avLst/>
          </a:prstGeom>
          <a:noFill/>
          <a:ln>
            <a:noFill/>
          </a:ln>
        </p:spPr>
      </p:pic>
      <p:pic>
        <p:nvPicPr>
          <p:cNvPr id="17" name="Picture 3" descr="\\psf\Host\Client Active\Synchrotron\GOVERNMENT LOGO LINE_CMYK REVERSED new no Australia.png"/>
          <p:cNvPicPr>
            <a:picLocks noChangeAspect="1" noChangeArrowheads="1"/>
          </p:cNvPicPr>
          <p:nvPr userDrawn="1"/>
        </p:nvPicPr>
        <p:blipFill>
          <a:blip r:embed="rId3" cstate="print"/>
          <a:srcRect/>
          <a:stretch>
            <a:fillRect/>
          </a:stretch>
        </p:blipFill>
        <p:spPr bwMode="auto">
          <a:xfrm>
            <a:off x="6372472" y="6165304"/>
            <a:ext cx="2448000" cy="476988"/>
          </a:xfrm>
          <a:prstGeom prst="rect">
            <a:avLst/>
          </a:prstGeom>
          <a:noFill/>
        </p:spPr>
      </p:pic>
      <p:sp>
        <p:nvSpPr>
          <p:cNvPr id="18" name="Title 1"/>
          <p:cNvSpPr>
            <a:spLocks noGrp="1"/>
          </p:cNvSpPr>
          <p:nvPr>
            <p:ph type="ctrTitle" hasCustomPrompt="1"/>
          </p:nvPr>
        </p:nvSpPr>
        <p:spPr>
          <a:xfrm>
            <a:off x="3131840" y="2130425"/>
            <a:ext cx="5088044" cy="1470025"/>
          </a:xfrm>
        </p:spPr>
        <p:txBody>
          <a:bodyPr vert="horz" lIns="91440" tIns="45720" rIns="91440" bIns="45720" rtlCol="0" anchor="b">
            <a:normAutofit/>
          </a:bodyPr>
          <a:lstStyle>
            <a:lvl1pPr algn="l" defTabSz="914400" rtl="0" eaLnBrk="1" latinLnBrk="0" hangingPunct="1">
              <a:lnSpc>
                <a:spcPts val="2800"/>
              </a:lnSpc>
              <a:spcBef>
                <a:spcPct val="0"/>
              </a:spcBef>
              <a:buNone/>
              <a:defRPr lang="en-AU" sz="2800" kern="1200" dirty="0" smtClean="0">
                <a:solidFill>
                  <a:schemeClr val="bg1"/>
                </a:solidFill>
                <a:latin typeface="Arial" pitchFamily="34" charset="0"/>
                <a:ea typeface="+mj-ea"/>
                <a:cs typeface="Arial" pitchFamily="34" charset="0"/>
              </a:defRPr>
            </a:lvl1pPr>
          </a:lstStyle>
          <a:p>
            <a:r>
              <a:rPr lang="en-US" dirty="0" smtClean="0"/>
              <a:t>CLICK TO EDIT MASTER TITLE STYLE</a:t>
            </a:r>
            <a:endParaRPr lang="en-AU" dirty="0"/>
          </a:p>
        </p:txBody>
      </p:sp>
      <p:pic>
        <p:nvPicPr>
          <p:cNvPr id="19" name="Picture 18" descr="Australian Synchrotron_PRIM_[CMYK]wt.png"/>
          <p:cNvPicPr>
            <a:picLocks noChangeAspect="1"/>
          </p:cNvPicPr>
          <p:nvPr userDrawn="1"/>
        </p:nvPicPr>
        <p:blipFill>
          <a:blip r:embed="rId4" cstate="print"/>
          <a:stretch>
            <a:fillRect/>
          </a:stretch>
        </p:blipFill>
        <p:spPr>
          <a:xfrm>
            <a:off x="6386872" y="260648"/>
            <a:ext cx="2433600" cy="666407"/>
          </a:xfrm>
          <a:prstGeom prst="rect">
            <a:avLst/>
          </a:prstGeom>
        </p:spPr>
      </p:pic>
      <p:sp>
        <p:nvSpPr>
          <p:cNvPr id="20"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b" anchorCtr="0"/>
          <a:lstStyle>
            <a:lvl1pPr algn="r">
              <a:defRPr sz="1200">
                <a:solidFill>
                  <a:schemeClr val="bg1"/>
                </a:solidFill>
                <a:latin typeface="Arial" pitchFamily="34" charset="0"/>
                <a:cs typeface="Arial" pitchFamily="34" charset="0"/>
              </a:defRPr>
            </a:lvl1pPr>
          </a:lstStyle>
          <a:p>
            <a:fld id="{D575D485-3E4C-41C3-8B01-AE450C34458F}" type="slidenum">
              <a:rPr lang="en-AU" smtClean="0">
                <a:solidFill>
                  <a:srgbClr val="F8F8F8"/>
                </a:solidFill>
              </a:rPr>
              <a:pPr/>
              <a:t>‹#›</a:t>
            </a:fld>
            <a:endParaRPr lang="en-AU" dirty="0">
              <a:solidFill>
                <a:srgbClr val="F8F8F8"/>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Sub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51520" y="1700809"/>
            <a:ext cx="8568630" cy="3500896"/>
          </a:xfrm>
        </p:spPr>
        <p:txBody>
          <a:bodyPr/>
          <a:lstStyle>
            <a:lvl1pPr>
              <a:spcBef>
                <a:spcPts val="0"/>
              </a:spcBef>
              <a:spcAft>
                <a:spcPts val="1200"/>
              </a:spcAft>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FD6AD281-E497-4513-9250-2C4199296EDD}" type="slidenum">
              <a:rPr lang="en-US" smtClean="0">
                <a:solidFill>
                  <a:srgbClr val="000000">
                    <a:tint val="75000"/>
                  </a:srgbClr>
                </a:solidFill>
              </a:rPr>
              <a:pPr/>
              <a:t>‹#›</a:t>
            </a:fld>
            <a:endParaRPr lang="en-US">
              <a:solidFill>
                <a:srgbClr val="000000">
                  <a:tint val="75000"/>
                </a:srgbClr>
              </a:solidFill>
            </a:endParaRPr>
          </a:p>
        </p:txBody>
      </p:sp>
      <p:sp>
        <p:nvSpPr>
          <p:cNvPr id="9" name="Text Placeholder 8"/>
          <p:cNvSpPr>
            <a:spLocks noGrp="1"/>
          </p:cNvSpPr>
          <p:nvPr>
            <p:ph type="body" sz="quarter" idx="13"/>
          </p:nvPr>
        </p:nvSpPr>
        <p:spPr>
          <a:xfrm>
            <a:off x="251520" y="1268413"/>
            <a:ext cx="8568630" cy="571493"/>
          </a:xfrm>
        </p:spPr>
        <p:txBody>
          <a:bodyPr/>
          <a:lstStyle>
            <a:lvl1pPr>
              <a:buNone/>
              <a:defRPr b="1"/>
            </a:lvl1pPr>
          </a:lstStyle>
          <a:p>
            <a:pPr lvl="0"/>
            <a:r>
              <a:rPr lang="en-US" dirty="0" smtClean="0"/>
              <a:t>Click to edit Master text styles</a:t>
            </a:r>
          </a:p>
        </p:txBody>
      </p:sp>
      <p:sp>
        <p:nvSpPr>
          <p:cNvPr id="7" name="Date Placeholder 6"/>
          <p:cNvSpPr>
            <a:spLocks noGrp="1"/>
          </p:cNvSpPr>
          <p:nvPr>
            <p:ph type="dt" sz="half" idx="14"/>
          </p:nvPr>
        </p:nvSpPr>
        <p:spPr>
          <a:xfrm>
            <a:off x="205830" y="6492875"/>
            <a:ext cx="2133600" cy="365125"/>
          </a:xfrm>
          <a:prstGeom prst="rect">
            <a:avLst/>
          </a:prstGeom>
        </p:spPr>
        <p:txBody>
          <a:bodyPr/>
          <a:lstStyle/>
          <a:p>
            <a:fld id="{8E910469-308E-47E3-B35D-399830AB6E7E}" type="datetimeFigureOut">
              <a:rPr lang="en-AU" smtClean="0"/>
              <a:pPr/>
              <a:t>19/11/2014</a:t>
            </a:fld>
            <a:endParaRPr lang="en-AU" dirty="0"/>
          </a:p>
        </p:txBody>
      </p:sp>
      <p:sp>
        <p:nvSpPr>
          <p:cNvPr id="8" name="Footer Placeholder 7"/>
          <p:cNvSpPr>
            <a:spLocks noGrp="1"/>
          </p:cNvSpPr>
          <p:nvPr>
            <p:ph type="ftr" sz="quarter" idx="15"/>
          </p:nvPr>
        </p:nvSpPr>
        <p:spPr>
          <a:xfrm>
            <a:off x="3070870" y="6492875"/>
            <a:ext cx="2895600" cy="365125"/>
          </a:xfrm>
          <a:prstGeom prst="rect">
            <a:avLst/>
          </a:prstGeom>
        </p:spPr>
        <p:txBody>
          <a:bodyPr/>
          <a:lstStyle/>
          <a:p>
            <a:endParaRPr lang="en-AU" dirty="0"/>
          </a:p>
        </p:txBody>
      </p:sp>
    </p:spTree>
    <p:extLst>
      <p:ext uri="{BB962C8B-B14F-4D97-AF65-F5344CB8AC3E}">
        <p14:creationId xmlns:p14="http://schemas.microsoft.com/office/powerpoint/2010/main" val="3679540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AU"/>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3230A06-2DEB-4D9D-9361-C729965F781F}" type="slidenum">
              <a:rPr lang="en-AU" smtClean="0"/>
              <a:pPr/>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AU"/>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AU"/>
          </a:p>
        </p:txBody>
      </p:sp>
      <p:sp>
        <p:nvSpPr>
          <p:cNvPr id="6" name="Slide Number Placeholder 5"/>
          <p:cNvSpPr>
            <a:spLocks noGrp="1"/>
          </p:cNvSpPr>
          <p:nvPr>
            <p:ph type="sldNum" sz="quarter" idx="12"/>
          </p:nvPr>
        </p:nvSpPr>
        <p:spPr/>
        <p:txBody>
          <a:bodyPr/>
          <a:lstStyle/>
          <a:p>
            <a:fld id="{D575D485-3E4C-41C3-8B01-AE450C34458F}" type="slidenum">
              <a:rPr lang="en-AU" smtClean="0"/>
              <a:pPr/>
              <a:t>‹#›</a:t>
            </a:fld>
            <a:endParaRPr lang="en-A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64096"/>
          </a:xfrm>
          <a:prstGeom prst="rect">
            <a:avLst/>
          </a:prstGeom>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AU"/>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3230A06-2DEB-4D9D-9361-C729965F781F}" type="slidenum">
              <a:rPr lang="en-AU" smtClean="0"/>
              <a:pPr/>
              <a:t>‹#›</a:t>
            </a:fld>
            <a:endParaRPr lang="en-A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AU"/>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3230A06-2DEB-4D9D-9361-C729965F781F}" type="slidenum">
              <a:rPr lang="en-AU" smtClean="0"/>
              <a:pPr/>
              <a:t>‹#›</a:t>
            </a:fld>
            <a:endParaRPr lang="en-A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64096"/>
          </a:xfrm>
          <a:prstGeom prst="rect">
            <a:avLst/>
          </a:prstGeom>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AU"/>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AU"/>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3230A06-2DEB-4D9D-9361-C729965F781F}" type="slidenum">
              <a:rPr lang="en-AU" smtClean="0"/>
              <a:pPr/>
              <a:t>‹#›</a:t>
            </a:fld>
            <a:endParaRPr lang="en-A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64096"/>
          </a:xfrm>
          <a:prstGeom prst="rect">
            <a:avLst/>
          </a:prstGeo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AU"/>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AU"/>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3230A06-2DEB-4D9D-9361-C729965F781F}" type="slidenum">
              <a:rPr lang="en-AU" smtClean="0"/>
              <a:pPr/>
              <a:t>‹#›</a:t>
            </a:fld>
            <a:endParaRPr lang="en-A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64096"/>
          </a:xfrm>
          <a:prstGeom prst="rect">
            <a:avLst/>
          </a:prstGeom>
        </p:spPr>
        <p:txBody>
          <a:bodyPr/>
          <a:lstStyle/>
          <a:p>
            <a:r>
              <a:rPr lang="en-US" smtClean="0"/>
              <a:t>Click to edit Master title style</a:t>
            </a:r>
            <a:endParaRPr lang="en-AU"/>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AU"/>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AU"/>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3230A06-2DEB-4D9D-9361-C729965F781F}" type="slidenum">
              <a:rPr lang="en-AU" smtClean="0"/>
              <a:pPr/>
              <a:t>‹#›</a:t>
            </a:fld>
            <a:endParaRPr lang="en-A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AU"/>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AU"/>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3230A06-2DEB-4D9D-9361-C729965F781F}" type="slidenum">
              <a:rPr lang="en-AU" smtClean="0"/>
              <a:pPr/>
              <a:t>‹#›</a:t>
            </a:fld>
            <a:endParaRPr lang="en-A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AU"/>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AU"/>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3230A06-2DEB-4D9D-9361-C729965F781F}" type="slidenum">
              <a:rPr lang="en-AU" smtClean="0"/>
              <a:pPr/>
              <a:t>‹#›</a:t>
            </a:fld>
            <a:endParaRPr lang="en-A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AU"/>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AU"/>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3230A06-2DEB-4D9D-9361-C729965F781F}" type="slidenum">
              <a:rPr lang="en-AU" smtClean="0"/>
              <a:pPr/>
              <a:t>‹#›</a:t>
            </a:fld>
            <a:endParaRPr lang="en-A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64096"/>
          </a:xfrm>
          <a:prstGeom prst="rect">
            <a:avLst/>
          </a:prstGeom>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AU"/>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3230A06-2DEB-4D9D-9361-C729965F781F}" type="slidenum">
              <a:rPr lang="en-AU" smtClean="0"/>
              <a:pPr/>
              <a:t>‹#›</a:t>
            </a:fld>
            <a:endParaRPr lang="en-A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AU"/>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3230A06-2DEB-4D9D-9361-C729965F781F}" type="slidenum">
              <a:rPr lang="en-AU" smtClean="0"/>
              <a:pPr/>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AU"/>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AU"/>
          </a:p>
        </p:txBody>
      </p:sp>
      <p:sp>
        <p:nvSpPr>
          <p:cNvPr id="6" name="Slide Number Placeholder 5"/>
          <p:cNvSpPr>
            <a:spLocks noGrp="1"/>
          </p:cNvSpPr>
          <p:nvPr>
            <p:ph type="sldNum" sz="quarter" idx="12"/>
          </p:nvPr>
        </p:nvSpPr>
        <p:spPr/>
        <p:txBody>
          <a:bodyPr/>
          <a:lstStyle/>
          <a:p>
            <a:fld id="{D575D485-3E4C-41C3-8B01-AE450C34458F}" type="slidenum">
              <a:rPr lang="en-AU" smtClean="0"/>
              <a:pPr/>
              <a:t>‹#›</a:t>
            </a:fld>
            <a:endParaRPr lang="en-A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AU"/>
          </a:p>
        </p:txBody>
      </p:sp>
      <p:sp>
        <p:nvSpPr>
          <p:cNvPr id="4" name="Date Placeholder 3"/>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0242435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Date Placeholder 3"/>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7956720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9938685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5" name="Date Placeholder 4"/>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7278798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7" name="Date Placeholder 6"/>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1604195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Date Placeholder 2"/>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1881595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77162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2926565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3042815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Date Placeholder 3"/>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72735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AU"/>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AU"/>
          </a:p>
        </p:txBody>
      </p:sp>
      <p:sp>
        <p:nvSpPr>
          <p:cNvPr id="7" name="Slide Number Placeholder 6"/>
          <p:cNvSpPr>
            <a:spLocks noGrp="1"/>
          </p:cNvSpPr>
          <p:nvPr>
            <p:ph type="sldNum" sz="quarter" idx="12"/>
          </p:nvPr>
        </p:nvSpPr>
        <p:spPr/>
        <p:txBody>
          <a:bodyPr/>
          <a:lstStyle/>
          <a:p>
            <a:fld id="{D575D485-3E4C-41C3-8B01-AE450C34458F}" type="slidenum">
              <a:rPr lang="en-AU" smtClean="0"/>
              <a:pPr/>
              <a:t>‹#›</a:t>
            </a:fld>
            <a:endParaRPr lang="en-A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Date Placeholder 3"/>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7389071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AU"/>
          </a:p>
        </p:txBody>
      </p:sp>
      <p:sp>
        <p:nvSpPr>
          <p:cNvPr id="4" name="Date Placeholder 3"/>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1587734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Date Placeholder 3"/>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2445139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0394405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5" name="Date Placeholder 4"/>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6542027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7" name="Date Placeholder 6"/>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8348454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Date Placeholder 2"/>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1794966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0729276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1355274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024092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AU"/>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AU"/>
          </a:p>
        </p:txBody>
      </p:sp>
      <p:sp>
        <p:nvSpPr>
          <p:cNvPr id="9" name="Slide Number Placeholder 8"/>
          <p:cNvSpPr>
            <a:spLocks noGrp="1"/>
          </p:cNvSpPr>
          <p:nvPr>
            <p:ph type="sldNum" sz="quarter" idx="12"/>
          </p:nvPr>
        </p:nvSpPr>
        <p:spPr/>
        <p:txBody>
          <a:bodyPr/>
          <a:lstStyle/>
          <a:p>
            <a:fld id="{D575D485-3E4C-41C3-8B01-AE450C34458F}" type="slidenum">
              <a:rPr lang="en-AU" smtClean="0"/>
              <a:pPr/>
              <a:t>‹#›</a:t>
            </a:fld>
            <a:endParaRPr lang="en-A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Date Placeholder 3"/>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0038350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Date Placeholder 3"/>
          <p:cNvSpPr>
            <a:spLocks noGrp="1"/>
          </p:cNvSpPr>
          <p:nvPr>
            <p:ph type="dt" sz="half" idx="10"/>
          </p:nvPr>
        </p:nvSpPr>
        <p:spPr/>
        <p:txBody>
          <a:bodyPr/>
          <a:lstStyle/>
          <a:p>
            <a:fld id="{0FDDB1E5-673F-6D44-A97B-4C3626A3C074}" type="datetimeFigureOut">
              <a:rPr lang="en-US" smtClean="0">
                <a:solidFill>
                  <a:prstClr val="black">
                    <a:tint val="75000"/>
                  </a:prstClr>
                </a:solidFill>
              </a:rPr>
              <a:pPr/>
              <a:t>11/19/2014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8A8B78F2-6D2D-DD44-AF1B-FCE1A01A5FD7}"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424652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5" name="Slide Number Placeholder 4"/>
          <p:cNvSpPr>
            <a:spLocks noGrp="1"/>
          </p:cNvSpPr>
          <p:nvPr>
            <p:ph type="sldNum" sz="quarter" idx="12"/>
          </p:nvPr>
        </p:nvSpPr>
        <p:spPr/>
        <p:txBody>
          <a:bodyPr/>
          <a:lstStyle/>
          <a:p>
            <a:fld id="{D575D485-3E4C-41C3-8B01-AE450C34458F}" type="slidenum">
              <a:rPr lang="en-AU" smtClean="0"/>
              <a:pPr/>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Acknowledgements">
    <p:spTree>
      <p:nvGrpSpPr>
        <p:cNvPr id="1" name=""/>
        <p:cNvGrpSpPr/>
        <p:nvPr/>
      </p:nvGrpSpPr>
      <p:grpSpPr>
        <a:xfrm>
          <a:off x="0" y="0"/>
          <a:ext cx="0" cy="0"/>
          <a:chOff x="0" y="0"/>
          <a:chExt cx="0" cy="0"/>
        </a:xfrm>
      </p:grpSpPr>
      <p:sp>
        <p:nvSpPr>
          <p:cNvPr id="14" name="Rectangle 13"/>
          <p:cNvSpPr/>
          <p:nvPr userDrawn="1"/>
        </p:nvSpPr>
        <p:spPr>
          <a:xfrm>
            <a:off x="0" y="0"/>
            <a:ext cx="9144000" cy="1428724"/>
          </a:xfrm>
          <a:prstGeom prst="rect">
            <a:avLst/>
          </a:prstGeom>
          <a:solidFill>
            <a:srgbClr val="74747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8F8F8"/>
              </a:solidFill>
              <a:effectLst/>
              <a:uLnTx/>
              <a:uFillTx/>
              <a:latin typeface="Calibri"/>
              <a:ea typeface="+mn-ea"/>
              <a:cs typeface="+mn-cs"/>
            </a:endParaRPr>
          </a:p>
        </p:txBody>
      </p:sp>
      <p:pic>
        <p:nvPicPr>
          <p:cNvPr id="15" name="Picture 14" descr="gradient_band_CMYK.png"/>
          <p:cNvPicPr>
            <a:picLocks noChangeAspect="1"/>
          </p:cNvPicPr>
          <p:nvPr userDrawn="1"/>
        </p:nvPicPr>
        <p:blipFill>
          <a:blip r:embed="rId2" cstate="print"/>
          <a:stretch>
            <a:fillRect/>
          </a:stretch>
        </p:blipFill>
        <p:spPr>
          <a:xfrm>
            <a:off x="-1" y="1428724"/>
            <a:ext cx="5715009" cy="139277"/>
          </a:xfrm>
          <a:prstGeom prst="rect">
            <a:avLst/>
          </a:prstGeom>
          <a:noFill/>
          <a:ln>
            <a:noFill/>
          </a:ln>
        </p:spPr>
      </p:pic>
      <p:grpSp>
        <p:nvGrpSpPr>
          <p:cNvPr id="16" name="Group 22"/>
          <p:cNvGrpSpPr/>
          <p:nvPr userDrawn="1"/>
        </p:nvGrpSpPr>
        <p:grpSpPr>
          <a:xfrm>
            <a:off x="989354" y="2331890"/>
            <a:ext cx="7143660" cy="3689398"/>
            <a:chOff x="324632" y="1428742"/>
            <a:chExt cx="8352000" cy="2786082"/>
          </a:xfrm>
        </p:grpSpPr>
        <p:cxnSp>
          <p:nvCxnSpPr>
            <p:cNvPr id="17" name="Straight Connector 4"/>
            <p:cNvCxnSpPr/>
            <p:nvPr/>
          </p:nvCxnSpPr>
          <p:spPr>
            <a:xfrm>
              <a:off x="324632" y="2821783"/>
              <a:ext cx="8352000" cy="0"/>
            </a:xfrm>
            <a:prstGeom prst="line">
              <a:avLst/>
            </a:prstGeom>
            <a:noFill/>
            <a:ln w="9525" cap="flat" cmpd="sng" algn="ctr">
              <a:solidFill>
                <a:srgbClr val="C6C6C8"/>
              </a:solidFill>
              <a:prstDash val="solid"/>
            </a:ln>
            <a:effectLst/>
          </p:spPr>
        </p:cxnSp>
        <p:cxnSp>
          <p:nvCxnSpPr>
            <p:cNvPr id="18" name="Straight Connector 17"/>
            <p:cNvCxnSpPr/>
            <p:nvPr/>
          </p:nvCxnSpPr>
          <p:spPr>
            <a:xfrm rot="5400000">
              <a:off x="1013931" y="2821783"/>
              <a:ext cx="2786082" cy="0"/>
            </a:xfrm>
            <a:prstGeom prst="line">
              <a:avLst/>
            </a:prstGeom>
            <a:noFill/>
            <a:ln w="9525" cap="flat" cmpd="sng" algn="ctr">
              <a:solidFill>
                <a:srgbClr val="C6C6C8"/>
              </a:solidFill>
              <a:prstDash val="solid"/>
            </a:ln>
            <a:effectLst/>
          </p:spPr>
        </p:cxnSp>
        <p:cxnSp>
          <p:nvCxnSpPr>
            <p:cNvPr id="19" name="Straight Connector 18"/>
            <p:cNvCxnSpPr/>
            <p:nvPr/>
          </p:nvCxnSpPr>
          <p:spPr>
            <a:xfrm rot="5400000">
              <a:off x="3102657" y="2821783"/>
              <a:ext cx="2786082" cy="0"/>
            </a:xfrm>
            <a:prstGeom prst="line">
              <a:avLst/>
            </a:prstGeom>
            <a:noFill/>
            <a:ln w="9525" cap="flat" cmpd="sng" algn="ctr">
              <a:solidFill>
                <a:srgbClr val="C6C6C8"/>
              </a:solidFill>
              <a:prstDash val="solid"/>
            </a:ln>
            <a:effectLst/>
          </p:spPr>
        </p:cxnSp>
        <p:cxnSp>
          <p:nvCxnSpPr>
            <p:cNvPr id="20" name="Straight Connector 19"/>
            <p:cNvCxnSpPr/>
            <p:nvPr/>
          </p:nvCxnSpPr>
          <p:spPr>
            <a:xfrm rot="5400000">
              <a:off x="5191383" y="2821783"/>
              <a:ext cx="2786082" cy="0"/>
            </a:xfrm>
            <a:prstGeom prst="line">
              <a:avLst/>
            </a:prstGeom>
            <a:noFill/>
            <a:ln w="9525" cap="flat" cmpd="sng" algn="ctr">
              <a:solidFill>
                <a:srgbClr val="C6C6C8"/>
              </a:solidFill>
              <a:prstDash val="solid"/>
            </a:ln>
            <a:effectLst/>
          </p:spPr>
        </p:cxnSp>
      </p:grpSp>
      <p:pic>
        <p:nvPicPr>
          <p:cNvPr id="21" name="Picture 20" descr="Australian Synchrotron_PRIM_[CMYK]wt.png"/>
          <p:cNvPicPr>
            <a:picLocks noChangeAspect="1"/>
          </p:cNvPicPr>
          <p:nvPr userDrawn="1"/>
        </p:nvPicPr>
        <p:blipFill>
          <a:blip r:embed="rId3" cstate="print"/>
          <a:stretch>
            <a:fillRect/>
          </a:stretch>
        </p:blipFill>
        <p:spPr>
          <a:xfrm>
            <a:off x="409575" y="360469"/>
            <a:ext cx="2674658" cy="732418"/>
          </a:xfrm>
          <a:prstGeom prst="rect">
            <a:avLst/>
          </a:prstGeom>
        </p:spPr>
      </p:pic>
      <p:pic>
        <p:nvPicPr>
          <p:cNvPr id="22" name="Picture 21" descr="GOVERNMENT LOGO LINE_CMYK_wt copy.png"/>
          <p:cNvPicPr>
            <a:picLocks noChangeAspect="1"/>
          </p:cNvPicPr>
          <p:nvPr userDrawn="1"/>
        </p:nvPicPr>
        <p:blipFill>
          <a:blip r:embed="rId4" cstate="print"/>
          <a:stretch>
            <a:fillRect/>
          </a:stretch>
        </p:blipFill>
        <p:spPr>
          <a:xfrm>
            <a:off x="5343032" y="371512"/>
            <a:ext cx="3447341" cy="721375"/>
          </a:xfrm>
          <a:prstGeom prst="rect">
            <a:avLst/>
          </a:prstGeom>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AU"/>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AU"/>
          </a:p>
        </p:txBody>
      </p:sp>
      <p:sp>
        <p:nvSpPr>
          <p:cNvPr id="7" name="Slide Number Placeholder 6"/>
          <p:cNvSpPr>
            <a:spLocks noGrp="1"/>
          </p:cNvSpPr>
          <p:nvPr>
            <p:ph type="sldNum" sz="quarter" idx="12"/>
          </p:nvPr>
        </p:nvSpPr>
        <p:spPr/>
        <p:txBody>
          <a:bodyPr/>
          <a:lstStyle/>
          <a:p>
            <a:fld id="{D575D485-3E4C-41C3-8B01-AE450C34458F}" type="slidenum">
              <a:rPr lang="en-AU" smtClean="0"/>
              <a:pPr/>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AU"/>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AU"/>
          </a:p>
        </p:txBody>
      </p:sp>
      <p:sp>
        <p:nvSpPr>
          <p:cNvPr id="7" name="Slide Number Placeholder 6"/>
          <p:cNvSpPr>
            <a:spLocks noGrp="1"/>
          </p:cNvSpPr>
          <p:nvPr>
            <p:ph type="sldNum" sz="quarter" idx="12"/>
          </p:nvPr>
        </p:nvSpPr>
        <p:spPr/>
        <p:txBody>
          <a:bodyPr/>
          <a:lstStyle/>
          <a:p>
            <a:fld id="{D575D485-3E4C-41C3-8B01-AE450C34458F}" type="slidenum">
              <a:rPr lang="en-AU" smtClean="0"/>
              <a:pPr/>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1.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17" Type="http://schemas.openxmlformats.org/officeDocument/2006/relationships/image" Target="../media/image2.png"/><Relationship Id="rId2" Type="http://schemas.openxmlformats.org/officeDocument/2006/relationships/slideLayout" Target="../slideLayouts/slideLayout20.xml"/><Relationship Id="rId16" Type="http://schemas.openxmlformats.org/officeDocument/2006/relationships/image" Target="../media/image3.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8.jpe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p:cNvSpPr/>
          <p:nvPr userDrawn="1"/>
        </p:nvSpPr>
        <p:spPr>
          <a:xfrm>
            <a:off x="0" y="0"/>
            <a:ext cx="9144000" cy="928676"/>
          </a:xfrm>
          <a:prstGeom prst="rect">
            <a:avLst/>
          </a:prstGeom>
          <a:solidFill>
            <a:srgbClr val="74747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8F8F8"/>
              </a:solidFill>
              <a:effectLst/>
              <a:uLnTx/>
              <a:uFillTx/>
              <a:latin typeface="Calibri"/>
              <a:ea typeface="+mn-ea"/>
              <a:cs typeface="+mn-cs"/>
            </a:endParaRPr>
          </a:p>
        </p:txBody>
      </p:sp>
      <p:pic>
        <p:nvPicPr>
          <p:cNvPr id="17" name="Picture 16" descr="gradient_band_CMYK.png"/>
          <p:cNvPicPr>
            <a:picLocks noChangeAspect="1"/>
          </p:cNvPicPr>
          <p:nvPr userDrawn="1"/>
        </p:nvPicPr>
        <p:blipFill>
          <a:blip r:embed="rId20" cstate="print"/>
          <a:stretch>
            <a:fillRect/>
          </a:stretch>
        </p:blipFill>
        <p:spPr>
          <a:xfrm>
            <a:off x="-1" y="928676"/>
            <a:ext cx="5715009" cy="139277"/>
          </a:xfrm>
          <a:prstGeom prst="rect">
            <a:avLst/>
          </a:prstGeom>
          <a:noFill/>
          <a:ln>
            <a:noFill/>
          </a:ln>
        </p:spPr>
      </p:pic>
      <p:pic>
        <p:nvPicPr>
          <p:cNvPr id="18" name="Picture 17" descr="Diffratcion_Graphic.png"/>
          <p:cNvPicPr>
            <a:picLocks noChangeAspect="1"/>
          </p:cNvPicPr>
          <p:nvPr userDrawn="1"/>
        </p:nvPicPr>
        <p:blipFill>
          <a:blip r:embed="rId21" cstate="print"/>
          <a:srcRect t="55529" r="35989"/>
          <a:stretch>
            <a:fillRect/>
          </a:stretch>
        </p:blipFill>
        <p:spPr>
          <a:xfrm>
            <a:off x="7125760" y="0"/>
            <a:ext cx="2018240" cy="1428742"/>
          </a:xfrm>
          <a:prstGeom prst="rect">
            <a:avLst/>
          </a:prstGeom>
          <a:noFill/>
          <a:ln>
            <a:noFill/>
          </a:ln>
        </p:spPr>
      </p:pic>
      <p:sp>
        <p:nvSpPr>
          <p:cNvPr id="2" name="Title Placeholder 1"/>
          <p:cNvSpPr>
            <a:spLocks noGrp="1"/>
          </p:cNvSpPr>
          <p:nvPr>
            <p:ph type="title"/>
          </p:nvPr>
        </p:nvSpPr>
        <p:spPr>
          <a:xfrm>
            <a:off x="457200" y="188640"/>
            <a:ext cx="8229600" cy="810174"/>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196752"/>
            <a:ext cx="8229600" cy="4929411"/>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6" name="Slide Number Placeholder 5"/>
          <p:cNvSpPr>
            <a:spLocks noGrp="1"/>
          </p:cNvSpPr>
          <p:nvPr>
            <p:ph type="sldNum" sz="quarter" idx="4"/>
          </p:nvPr>
        </p:nvSpPr>
        <p:spPr>
          <a:xfrm>
            <a:off x="3491880" y="6356350"/>
            <a:ext cx="2133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cs typeface="Arial" pitchFamily="34" charset="0"/>
              </a:defRPr>
            </a:lvl1pPr>
          </a:lstStyle>
          <a:p>
            <a:fld id="{D575D485-3E4C-41C3-8B01-AE450C34458F}" type="slidenum">
              <a:rPr lang="en-AU" smtClean="0"/>
              <a:pPr/>
              <a:t>‹#›</a:t>
            </a:fld>
            <a:endParaRPr lang="en-AU"/>
          </a:p>
        </p:txBody>
      </p:sp>
      <p:pic>
        <p:nvPicPr>
          <p:cNvPr id="7" name="Picture 6" descr="Australian Synchrotron_PRIM_[CMYK].png"/>
          <p:cNvPicPr>
            <a:picLocks noChangeAspect="1"/>
          </p:cNvPicPr>
          <p:nvPr userDrawn="1"/>
        </p:nvPicPr>
        <p:blipFill>
          <a:blip r:embed="rId22" cstate="print"/>
          <a:stretch>
            <a:fillRect/>
          </a:stretch>
        </p:blipFill>
        <p:spPr>
          <a:xfrm>
            <a:off x="407248" y="6309320"/>
            <a:ext cx="1609200" cy="440657"/>
          </a:xfrm>
          <a:prstGeom prst="rect">
            <a:avLst/>
          </a:prstGeom>
        </p:spPr>
      </p:pic>
      <p:pic>
        <p:nvPicPr>
          <p:cNvPr id="9" name="Picture 8" descr="GOVERNMENT LOGO LINE_CMYK.png"/>
          <p:cNvPicPr>
            <a:picLocks noChangeAspect="1"/>
          </p:cNvPicPr>
          <p:nvPr userDrawn="1"/>
        </p:nvPicPr>
        <p:blipFill>
          <a:blip r:embed="rId23" cstate="print"/>
          <a:stretch>
            <a:fillRect/>
          </a:stretch>
        </p:blipFill>
        <p:spPr>
          <a:xfrm>
            <a:off x="6647820" y="6309320"/>
            <a:ext cx="2097985" cy="41281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72" r:id="rId10"/>
    <p:sldLayoutId id="2147483673" r:id="rId11"/>
    <p:sldLayoutId id="2147483675" r:id="rId12"/>
    <p:sldLayoutId id="2147483676" r:id="rId13"/>
    <p:sldLayoutId id="2147483677" r:id="rId14"/>
    <p:sldLayoutId id="2147483678" r:id="rId15"/>
    <p:sldLayoutId id="2147483679" r:id="rId16"/>
    <p:sldLayoutId id="2147483699" r:id="rId17"/>
    <p:sldLayoutId id="2147483700" r:id="rId18"/>
  </p:sldLayoutIdLst>
  <p:hf sldNum="0" hdr="0" ftr="0" dt="0"/>
  <p:txStyles>
    <p:titleStyle>
      <a:lvl1pPr algn="l" defTabSz="914400" rtl="0" eaLnBrk="1" latinLnBrk="0" hangingPunct="1">
        <a:spcBef>
          <a:spcPct val="0"/>
        </a:spcBef>
        <a:buNone/>
        <a:defRPr sz="24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Rectangle 17"/>
          <p:cNvSpPr/>
          <p:nvPr userDrawn="1"/>
        </p:nvSpPr>
        <p:spPr>
          <a:xfrm>
            <a:off x="0" y="0"/>
            <a:ext cx="9144000" cy="928676"/>
          </a:xfrm>
          <a:prstGeom prst="rect">
            <a:avLst/>
          </a:prstGeom>
          <a:solidFill>
            <a:srgbClr val="74747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8F8F8"/>
              </a:solidFill>
              <a:effectLst/>
              <a:uLnTx/>
              <a:uFillTx/>
              <a:latin typeface="Calibri"/>
              <a:ea typeface="+mn-ea"/>
              <a:cs typeface="+mn-cs"/>
            </a:endParaRPr>
          </a:p>
        </p:txBody>
      </p:sp>
      <p:pic>
        <p:nvPicPr>
          <p:cNvPr id="19" name="Picture 18" descr="gradient_band_CMYK.png"/>
          <p:cNvPicPr>
            <a:picLocks noChangeAspect="1"/>
          </p:cNvPicPr>
          <p:nvPr userDrawn="1"/>
        </p:nvPicPr>
        <p:blipFill>
          <a:blip r:embed="rId13" cstate="print"/>
          <a:stretch>
            <a:fillRect/>
          </a:stretch>
        </p:blipFill>
        <p:spPr>
          <a:xfrm>
            <a:off x="-1" y="928676"/>
            <a:ext cx="5715009" cy="139277"/>
          </a:xfrm>
          <a:prstGeom prst="rect">
            <a:avLst/>
          </a:prstGeom>
          <a:noFill/>
          <a:ln>
            <a:noFill/>
          </a:ln>
        </p:spPr>
      </p:pic>
      <p:sp>
        <p:nvSpPr>
          <p:cNvPr id="3" name="Text Placeholder 2"/>
          <p:cNvSpPr>
            <a:spLocks noGrp="1"/>
          </p:cNvSpPr>
          <p:nvPr>
            <p:ph type="body" idx="1"/>
          </p:nvPr>
        </p:nvSpPr>
        <p:spPr>
          <a:xfrm>
            <a:off x="457200" y="1196752"/>
            <a:ext cx="8229600" cy="492941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pic>
        <p:nvPicPr>
          <p:cNvPr id="7" name="Picture 6" descr="GOVERNMENT LOGO LINE_CMYK.png"/>
          <p:cNvPicPr>
            <a:picLocks noChangeAspect="1"/>
          </p:cNvPicPr>
          <p:nvPr userDrawn="1"/>
        </p:nvPicPr>
        <p:blipFill>
          <a:blip r:embed="rId14" cstate="print"/>
          <a:stretch>
            <a:fillRect/>
          </a:stretch>
        </p:blipFill>
        <p:spPr>
          <a:xfrm>
            <a:off x="3500430" y="6309320"/>
            <a:ext cx="2097985" cy="412811"/>
          </a:xfrm>
          <a:prstGeom prst="rect">
            <a:avLst/>
          </a:prstGeom>
        </p:spPr>
      </p:pic>
      <p:grpSp>
        <p:nvGrpSpPr>
          <p:cNvPr id="8" name="Group 7"/>
          <p:cNvGrpSpPr/>
          <p:nvPr userDrawn="1"/>
        </p:nvGrpSpPr>
        <p:grpSpPr>
          <a:xfrm>
            <a:off x="7500958" y="4581358"/>
            <a:ext cx="1645068" cy="2147222"/>
            <a:chOff x="7500958" y="2828700"/>
            <a:chExt cx="1645068" cy="2147222"/>
          </a:xfrm>
        </p:grpSpPr>
        <p:pic>
          <p:nvPicPr>
            <p:cNvPr id="9" name="Picture 8" descr="cxslogoclr withname.jpg"/>
            <p:cNvPicPr>
              <a:picLocks noChangeAspect="1"/>
            </p:cNvPicPr>
            <p:nvPr userDrawn="1"/>
          </p:nvPicPr>
          <p:blipFill>
            <a:blip r:embed="rId15" cstate="print"/>
            <a:stretch>
              <a:fillRect/>
            </a:stretch>
          </p:blipFill>
          <p:spPr>
            <a:xfrm>
              <a:off x="8224929" y="4618732"/>
              <a:ext cx="566625" cy="357190"/>
            </a:xfrm>
            <a:prstGeom prst="rect">
              <a:avLst/>
            </a:prstGeom>
            <a:ln>
              <a:noFill/>
            </a:ln>
          </p:spPr>
        </p:pic>
        <p:grpSp>
          <p:nvGrpSpPr>
            <p:cNvPr id="10" name="Group 21"/>
            <p:cNvGrpSpPr/>
            <p:nvPr userDrawn="1"/>
          </p:nvGrpSpPr>
          <p:grpSpPr>
            <a:xfrm>
              <a:off x="7500958" y="2828700"/>
              <a:ext cx="1645068" cy="2047008"/>
              <a:chOff x="7500958" y="2828700"/>
              <a:chExt cx="1645068" cy="2047008"/>
            </a:xfrm>
          </p:grpSpPr>
          <p:sp>
            <p:nvSpPr>
              <p:cNvPr id="11" name="Rectangle 10"/>
              <p:cNvSpPr/>
              <p:nvPr userDrawn="1"/>
            </p:nvSpPr>
            <p:spPr>
              <a:xfrm>
                <a:off x="8750026" y="4695708"/>
                <a:ext cx="396000" cy="1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smtClean="0">
                    <a:latin typeface="Arial" pitchFamily="34" charset="0"/>
                    <a:cs typeface="Arial" pitchFamily="34" charset="0"/>
                  </a:rPr>
                  <a:t>1.1 CM</a:t>
                </a:r>
                <a:endParaRPr lang="en-US" sz="500" dirty="0">
                  <a:latin typeface="Arial" pitchFamily="34" charset="0"/>
                  <a:cs typeface="Arial" pitchFamily="34" charset="0"/>
                </a:endParaRPr>
              </a:p>
            </p:txBody>
          </p:sp>
          <p:sp>
            <p:nvSpPr>
              <p:cNvPr id="12" name="TextBox 11"/>
              <p:cNvSpPr txBox="1"/>
              <p:nvPr userDrawn="1"/>
            </p:nvSpPr>
            <p:spPr>
              <a:xfrm>
                <a:off x="7500958" y="2828700"/>
                <a:ext cx="1549409" cy="1600438"/>
              </a:xfrm>
              <a:prstGeom prst="rect">
                <a:avLst/>
              </a:prstGeom>
              <a:noFill/>
              <a:ln w="3175">
                <a:solidFill>
                  <a:schemeClr val="accent1"/>
                </a:solidFill>
              </a:ln>
            </p:spPr>
            <p:txBody>
              <a:bodyPr wrap="square" rtlCol="0">
                <a:spAutoFit/>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800" baseline="0" dirty="0" smtClean="0">
                    <a:latin typeface="Arial" pitchFamily="34" charset="0"/>
                    <a:cs typeface="Arial" pitchFamily="34" charset="0"/>
                  </a:rPr>
                  <a:t>Supporter logos should be placed on the </a:t>
                </a:r>
                <a:r>
                  <a:rPr lang="en-US" sz="800" b="1" baseline="0" dirty="0" smtClean="0">
                    <a:latin typeface="Arial" pitchFamily="34" charset="0"/>
                    <a:cs typeface="Arial" pitchFamily="34" charset="0"/>
                  </a:rPr>
                  <a:t>slide master </a:t>
                </a:r>
                <a:r>
                  <a:rPr lang="en-US" sz="800" baseline="0" dirty="0" smtClean="0">
                    <a:latin typeface="Arial" pitchFamily="34" charset="0"/>
                    <a:cs typeface="Arial" pitchFamily="34" charset="0"/>
                  </a:rPr>
                  <a:t>to the bottom right of the slide, and </a:t>
                </a:r>
                <a:r>
                  <a:rPr lang="en-US" sz="800" b="1" baseline="0" dirty="0" smtClean="0">
                    <a:latin typeface="Arial" pitchFamily="34" charset="0"/>
                    <a:cs typeface="Arial" pitchFamily="34" charset="0"/>
                  </a:rPr>
                  <a:t>1.1cm from the edge </a:t>
                </a:r>
                <a:br>
                  <a:rPr lang="en-US" sz="800" b="1" baseline="0" dirty="0" smtClean="0">
                    <a:latin typeface="Arial" pitchFamily="34" charset="0"/>
                    <a:cs typeface="Arial" pitchFamily="34" charset="0"/>
                  </a:rPr>
                </a:br>
                <a:r>
                  <a:rPr lang="en-US" sz="800" baseline="0" dirty="0" smtClean="0">
                    <a:latin typeface="Arial" pitchFamily="34" charset="0"/>
                    <a:cs typeface="Arial" pitchFamily="34" charset="0"/>
                  </a:rPr>
                  <a:t>as indicated.</a:t>
                </a:r>
              </a:p>
              <a:p>
                <a:pPr marL="0" marR="0" indent="0" algn="ctr" defTabSz="914400" rtl="0" eaLnBrk="1" fontAlgn="auto" latinLnBrk="0" hangingPunct="1">
                  <a:lnSpc>
                    <a:spcPct val="100000"/>
                  </a:lnSpc>
                  <a:spcBef>
                    <a:spcPts val="0"/>
                  </a:spcBef>
                  <a:spcAft>
                    <a:spcPts val="600"/>
                  </a:spcAft>
                  <a:buClrTx/>
                  <a:buSzTx/>
                  <a:buFontTx/>
                  <a:buNone/>
                  <a:tabLst/>
                  <a:defRPr/>
                </a:pPr>
                <a:r>
                  <a:rPr lang="en-US" sz="800" baseline="0" dirty="0" smtClean="0">
                    <a:latin typeface="Arial" pitchFamily="34" charset="0"/>
                    <a:cs typeface="Arial" pitchFamily="34" charset="0"/>
                  </a:rPr>
                  <a:t>The Supporter logo must </a:t>
                </a:r>
                <a:br>
                  <a:rPr lang="en-US" sz="800" baseline="0" dirty="0" smtClean="0">
                    <a:latin typeface="Arial" pitchFamily="34" charset="0"/>
                    <a:cs typeface="Arial" pitchFamily="34" charset="0"/>
                  </a:rPr>
                </a:br>
                <a:r>
                  <a:rPr lang="en-US" sz="800" baseline="0" dirty="0" smtClean="0">
                    <a:latin typeface="Arial" pitchFamily="34" charset="0"/>
                    <a:cs typeface="Arial" pitchFamily="34" charset="0"/>
                  </a:rPr>
                  <a:t>be smaller than the </a:t>
                </a:r>
                <a:br>
                  <a:rPr lang="en-US" sz="800" baseline="0" dirty="0" smtClean="0">
                    <a:latin typeface="Arial" pitchFamily="34" charset="0"/>
                    <a:cs typeface="Arial" pitchFamily="34" charset="0"/>
                  </a:rPr>
                </a:br>
                <a:r>
                  <a:rPr lang="en-US" sz="800" baseline="0" dirty="0" smtClean="0">
                    <a:latin typeface="Arial" pitchFamily="34" charset="0"/>
                    <a:cs typeface="Arial" pitchFamily="34" charset="0"/>
                  </a:rPr>
                  <a:t>Australian Synchrotron </a:t>
                </a:r>
                <a:br>
                  <a:rPr lang="en-US" sz="800" baseline="0" dirty="0" smtClean="0">
                    <a:latin typeface="Arial" pitchFamily="34" charset="0"/>
                    <a:cs typeface="Arial" pitchFamily="34" charset="0"/>
                  </a:rPr>
                </a:br>
                <a:r>
                  <a:rPr lang="en-US" sz="800" baseline="0" dirty="0" smtClean="0">
                    <a:latin typeface="Arial" pitchFamily="34" charset="0"/>
                    <a:cs typeface="Arial" pitchFamily="34" charset="0"/>
                  </a:rPr>
                  <a:t>and Government logos.</a:t>
                </a:r>
              </a:p>
              <a:p>
                <a:pPr marL="0" marR="0" indent="0" algn="ctr" defTabSz="914400" rtl="0" eaLnBrk="1" fontAlgn="auto" latinLnBrk="0" hangingPunct="1">
                  <a:lnSpc>
                    <a:spcPct val="100000"/>
                  </a:lnSpc>
                  <a:spcBef>
                    <a:spcPts val="0"/>
                  </a:spcBef>
                  <a:spcAft>
                    <a:spcPts val="600"/>
                  </a:spcAft>
                  <a:buClrTx/>
                  <a:buSzTx/>
                  <a:buFontTx/>
                  <a:buNone/>
                  <a:tabLst/>
                  <a:defRPr/>
                </a:pPr>
                <a:r>
                  <a:rPr lang="en-US" sz="800" baseline="0" dirty="0" smtClean="0">
                    <a:latin typeface="Arial" pitchFamily="34" charset="0"/>
                    <a:cs typeface="Arial" pitchFamily="34" charset="0"/>
                  </a:rPr>
                  <a:t>After placing your logo </a:t>
                </a:r>
                <a:br>
                  <a:rPr lang="en-US" sz="800" baseline="0" dirty="0" smtClean="0">
                    <a:latin typeface="Arial" pitchFamily="34" charset="0"/>
                    <a:cs typeface="Arial" pitchFamily="34" charset="0"/>
                  </a:rPr>
                </a:br>
                <a:r>
                  <a:rPr lang="en-US" sz="800" baseline="0" dirty="0" smtClean="0">
                    <a:latin typeface="Arial" pitchFamily="34" charset="0"/>
                    <a:cs typeface="Arial" pitchFamily="34" charset="0"/>
                  </a:rPr>
                  <a:t>please delete the this textbox.</a:t>
                </a:r>
              </a:p>
            </p:txBody>
          </p:sp>
        </p:grpSp>
      </p:grpSp>
      <p:pic>
        <p:nvPicPr>
          <p:cNvPr id="13" name="Picture 12" descr="Australian Synchrotron_PRIM_[CMYK].png"/>
          <p:cNvPicPr>
            <a:picLocks noChangeAspect="1"/>
          </p:cNvPicPr>
          <p:nvPr userDrawn="1"/>
        </p:nvPicPr>
        <p:blipFill>
          <a:blip r:embed="rId16" cstate="print"/>
          <a:stretch>
            <a:fillRect/>
          </a:stretch>
        </p:blipFill>
        <p:spPr>
          <a:xfrm>
            <a:off x="407248" y="6330105"/>
            <a:ext cx="1609200" cy="440657"/>
          </a:xfrm>
          <a:prstGeom prst="rect">
            <a:avLst/>
          </a:prstGeom>
        </p:spPr>
      </p:pic>
      <p:pic>
        <p:nvPicPr>
          <p:cNvPr id="20" name="Picture 19" descr="Diffratcion_Graphic.png"/>
          <p:cNvPicPr>
            <a:picLocks noChangeAspect="1"/>
          </p:cNvPicPr>
          <p:nvPr userDrawn="1"/>
        </p:nvPicPr>
        <p:blipFill>
          <a:blip r:embed="rId17" cstate="print"/>
          <a:srcRect t="55529" r="35989"/>
          <a:stretch>
            <a:fillRect/>
          </a:stretch>
        </p:blipFill>
        <p:spPr>
          <a:xfrm>
            <a:off x="7125760" y="0"/>
            <a:ext cx="2018240" cy="1428742"/>
          </a:xfrm>
          <a:prstGeom prst="rect">
            <a:avLst/>
          </a:prstGeom>
          <a:noFill/>
          <a:ln>
            <a:noFill/>
          </a:ln>
        </p:spPr>
      </p:pic>
      <p:sp>
        <p:nvSpPr>
          <p:cNvPr id="22" name="Title Placeholder 1"/>
          <p:cNvSpPr>
            <a:spLocks noGrp="1"/>
          </p:cNvSpPr>
          <p:nvPr>
            <p:ph type="title"/>
          </p:nvPr>
        </p:nvSpPr>
        <p:spPr>
          <a:xfrm>
            <a:off x="457200" y="188640"/>
            <a:ext cx="8229600" cy="810174"/>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l" defTabSz="914400" rtl="0" eaLnBrk="1" latinLnBrk="0" hangingPunct="1">
        <a:spcBef>
          <a:spcPct val="0"/>
        </a:spcBef>
        <a:buNone/>
        <a:defRPr lang="en-AU" sz="2400" kern="1200" dirty="0" smtClean="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lang="en-US" sz="2000" kern="1200" smtClean="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lang="en-US" sz="2000" kern="1200" smtClean="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2000" kern="1200" smtClean="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2000" kern="1200" smtClean="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lang="en-AU" sz="2000" kern="1200" dirty="0" smtClean="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FDDB1E5-673F-6D44-A97B-4C3626A3C074}" type="datetimeFigureOut">
              <a:rPr lang="en-US" smtClean="0">
                <a:solidFill>
                  <a:prstClr val="black">
                    <a:tint val="75000"/>
                  </a:prstClr>
                </a:solidFill>
              </a:rPr>
              <a:pPr defTabSz="457200"/>
              <a:t>11/19/2014</a:t>
            </a:fld>
            <a:endParaRPr lang="en-AU">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AU">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8A8B78F2-6D2D-DD44-AF1B-FCE1A01A5FD7}" type="slidenum">
              <a:rPr lang="en-AU" smtClean="0">
                <a:solidFill>
                  <a:prstClr val="black">
                    <a:tint val="75000"/>
                  </a:prstClr>
                </a:solidFill>
              </a:rPr>
              <a:pPr defTabSz="457200"/>
              <a:t>‹#›</a:t>
            </a:fld>
            <a:endParaRPr lang="en-AU">
              <a:solidFill>
                <a:prstClr val="black">
                  <a:tint val="75000"/>
                </a:prstClr>
              </a:solidFill>
            </a:endParaRPr>
          </a:p>
        </p:txBody>
      </p:sp>
    </p:spTree>
    <p:extLst>
      <p:ext uri="{BB962C8B-B14F-4D97-AF65-F5344CB8AC3E}">
        <p14:creationId xmlns:p14="http://schemas.microsoft.com/office/powerpoint/2010/main" val="252430514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FDDB1E5-673F-6D44-A97B-4C3626A3C074}" type="datetimeFigureOut">
              <a:rPr lang="en-US" smtClean="0">
                <a:solidFill>
                  <a:prstClr val="black">
                    <a:tint val="75000"/>
                  </a:prstClr>
                </a:solidFill>
              </a:rPr>
              <a:pPr defTabSz="457200"/>
              <a:t>11/19/2014</a:t>
            </a:fld>
            <a:endParaRPr lang="en-AU">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AU">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8A8B78F2-6D2D-DD44-AF1B-FCE1A01A5FD7}" type="slidenum">
              <a:rPr lang="en-AU" smtClean="0">
                <a:solidFill>
                  <a:prstClr val="black">
                    <a:tint val="75000"/>
                  </a:prstClr>
                </a:solidFill>
              </a:rPr>
              <a:pPr defTabSz="457200"/>
              <a:t>‹#›</a:t>
            </a:fld>
            <a:endParaRPr lang="en-AU">
              <a:solidFill>
                <a:prstClr val="black">
                  <a:tint val="75000"/>
                </a:prstClr>
              </a:solidFill>
            </a:endParaRPr>
          </a:p>
        </p:txBody>
      </p:sp>
    </p:spTree>
    <p:extLst>
      <p:ext uri="{BB962C8B-B14F-4D97-AF65-F5344CB8AC3E}">
        <p14:creationId xmlns:p14="http://schemas.microsoft.com/office/powerpoint/2010/main" val="120697367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25.tiff"/><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image" Target="../media/image28.tiff"/><Relationship Id="rId1" Type="http://schemas.openxmlformats.org/officeDocument/2006/relationships/slideLayout" Target="../slideLayouts/slideLayout30.xml"/><Relationship Id="rId4" Type="http://schemas.openxmlformats.org/officeDocument/2006/relationships/image" Target="../media/image30.tiff"/></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hyperlink" Target="mailto:softxray@synchrotron.org.au" TargetMode="Externa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131840" y="4293096"/>
            <a:ext cx="4640560" cy="720080"/>
          </a:xfrm>
        </p:spPr>
        <p:txBody>
          <a:bodyPr>
            <a:normAutofit fontScale="92500" lnSpcReduction="10000"/>
          </a:bodyPr>
          <a:lstStyle/>
          <a:p>
            <a:r>
              <a:rPr lang="en-US" dirty="0" smtClean="0"/>
              <a:t>Anton Tadich</a:t>
            </a:r>
          </a:p>
          <a:p>
            <a:r>
              <a:rPr lang="en-US" dirty="0" smtClean="0"/>
              <a:t>Soft X-ray Spectroscopy  </a:t>
            </a:r>
            <a:r>
              <a:rPr lang="en-US" dirty="0" err="1" smtClean="0"/>
              <a:t>eamline</a:t>
            </a:r>
            <a:endParaRPr lang="en-US" dirty="0" smtClean="0"/>
          </a:p>
        </p:txBody>
      </p:sp>
      <p:sp>
        <p:nvSpPr>
          <p:cNvPr id="2" name="Title 1"/>
          <p:cNvSpPr>
            <a:spLocks noGrp="1"/>
          </p:cNvSpPr>
          <p:nvPr>
            <p:ph type="ctrTitle"/>
          </p:nvPr>
        </p:nvSpPr>
        <p:spPr>
          <a:xfrm>
            <a:off x="3131840" y="1556792"/>
            <a:ext cx="5088044" cy="2334121"/>
          </a:xfrm>
        </p:spPr>
        <p:txBody>
          <a:bodyPr>
            <a:normAutofit/>
          </a:bodyPr>
          <a:lstStyle/>
          <a:p>
            <a:r>
              <a:rPr lang="en-US" dirty="0" smtClean="0"/>
              <a:t/>
            </a:r>
            <a:br>
              <a:rPr lang="en-US" dirty="0" smtClean="0"/>
            </a:br>
            <a:r>
              <a:rPr lang="en-US" dirty="0"/>
              <a:t/>
            </a:r>
            <a:br>
              <a:rPr lang="en-US" dirty="0"/>
            </a:br>
            <a:r>
              <a:rPr lang="en-US" dirty="0"/>
              <a:t/>
            </a:r>
            <a:br>
              <a:rPr lang="en-US" dirty="0"/>
            </a:br>
            <a:r>
              <a:rPr lang="en-US" dirty="0" smtClean="0"/>
              <a:t>Surface Science</a:t>
            </a:r>
            <a:br>
              <a:rPr lang="en-US" dirty="0" smtClean="0"/>
            </a:br>
            <a:r>
              <a:rPr lang="en-US" dirty="0" smtClean="0"/>
              <a:t>at the Soft X-ray Beamline</a:t>
            </a:r>
            <a:endParaRPr lang="en-US" dirty="0"/>
          </a:p>
        </p:txBody>
      </p:sp>
    </p:spTree>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bwMode="auto">
          <a:xfrm>
            <a:off x="0" y="6120680"/>
            <a:ext cx="2555776" cy="692696"/>
          </a:xfrm>
          <a:prstGeom prst="rect">
            <a:avLst/>
          </a:prstGeom>
          <a:solidFill>
            <a:schemeClr val="bg1"/>
          </a:solidFill>
          <a:ln w="25400">
            <a:noFill/>
            <a:prstDash val="sysDot"/>
            <a:round/>
            <a:headEnd/>
            <a:tailEnd/>
          </a:ln>
        </p:spPr>
        <p:txBody>
          <a:bodyPr rtlCol="0" anchor="ctr"/>
          <a:lstStyle/>
          <a:p>
            <a:pPr algn="ctr"/>
            <a:endParaRPr lang="en-AU"/>
          </a:p>
        </p:txBody>
      </p:sp>
      <p:sp>
        <p:nvSpPr>
          <p:cNvPr id="14" name="TextBox 13"/>
          <p:cNvSpPr txBox="1"/>
          <p:nvPr/>
        </p:nvSpPr>
        <p:spPr>
          <a:xfrm>
            <a:off x="142844" y="1214422"/>
            <a:ext cx="5143536" cy="461665"/>
          </a:xfrm>
          <a:prstGeom prst="rect">
            <a:avLst/>
          </a:prstGeom>
          <a:noFill/>
        </p:spPr>
        <p:txBody>
          <a:bodyPr wrap="square" rtlCol="0">
            <a:spAutoFit/>
          </a:bodyPr>
          <a:lstStyle/>
          <a:p>
            <a:r>
              <a:rPr lang="en-US" sz="2400" b="1" dirty="0" smtClean="0">
                <a:latin typeface="Arial" pitchFamily="34" charset="0"/>
                <a:cs typeface="Arial" pitchFamily="34" charset="0"/>
              </a:rPr>
              <a:t>1. Cross Section Optimization</a:t>
            </a:r>
          </a:p>
        </p:txBody>
      </p:sp>
      <p:grpSp>
        <p:nvGrpSpPr>
          <p:cNvPr id="37" name="Group 36"/>
          <p:cNvGrpSpPr/>
          <p:nvPr/>
        </p:nvGrpSpPr>
        <p:grpSpPr>
          <a:xfrm>
            <a:off x="71406" y="1500174"/>
            <a:ext cx="8858312" cy="4461063"/>
            <a:chOff x="71406" y="1500174"/>
            <a:chExt cx="8858312" cy="4461063"/>
          </a:xfrm>
        </p:grpSpPr>
        <p:sp>
          <p:nvSpPr>
            <p:cNvPr id="5" name="TextBox 4"/>
            <p:cNvSpPr txBox="1"/>
            <p:nvPr/>
          </p:nvSpPr>
          <p:spPr>
            <a:xfrm>
              <a:off x="71406" y="3310443"/>
              <a:ext cx="4500594" cy="1200330"/>
            </a:xfrm>
            <a:prstGeom prst="rect">
              <a:avLst/>
            </a:prstGeom>
            <a:noFill/>
          </p:spPr>
          <p:txBody>
            <a:bodyPr wrap="square" rtlCol="0">
              <a:spAutoFit/>
            </a:bodyPr>
            <a:lstStyle/>
            <a:p>
              <a:pPr marL="355600" indent="-355600">
                <a:buFont typeface="Arial" pitchFamily="34" charset="0"/>
                <a:buChar char="•"/>
              </a:pPr>
              <a:r>
                <a:rPr lang="en-US" dirty="0" smtClean="0">
                  <a:latin typeface="Arial" pitchFamily="34" charset="0"/>
                  <a:cs typeface="Arial" pitchFamily="34" charset="0"/>
                </a:rPr>
                <a:t>For lab based X-ray source energies (</a:t>
              </a:r>
              <a:r>
                <a:rPr lang="en-US" dirty="0" err="1" smtClean="0">
                  <a:latin typeface="Arial" pitchFamily="34" charset="0"/>
                  <a:cs typeface="Arial" pitchFamily="34" charset="0"/>
                </a:rPr>
                <a:t>e.g</a:t>
              </a:r>
              <a:r>
                <a:rPr lang="en-US" dirty="0" smtClean="0">
                  <a:latin typeface="Arial" pitchFamily="34" charset="0"/>
                  <a:cs typeface="Arial" pitchFamily="34" charset="0"/>
                </a:rPr>
                <a:t> Al-K</a:t>
              </a:r>
              <a:r>
                <a:rPr lang="en-US" dirty="0" smtClean="0">
                  <a:latin typeface="Symbol" pitchFamily="18" charset="2"/>
                  <a:cs typeface="Arial" pitchFamily="34" charset="0"/>
                </a:rPr>
                <a:t>a </a:t>
              </a:r>
              <a:r>
                <a:rPr lang="en-US" dirty="0" smtClean="0">
                  <a:latin typeface="Arial" pitchFamily="34" charset="0"/>
                  <a:cs typeface="Arial" pitchFamily="34" charset="0"/>
                </a:rPr>
                <a:t>1486.6eV), the cross-section is quite low for light, low Z elements</a:t>
              </a:r>
            </a:p>
          </p:txBody>
        </p:sp>
        <p:sp>
          <p:nvSpPr>
            <p:cNvPr id="19" name="Rectangle 18"/>
            <p:cNvSpPr/>
            <p:nvPr/>
          </p:nvSpPr>
          <p:spPr>
            <a:xfrm>
              <a:off x="5072066" y="5715016"/>
              <a:ext cx="3857652" cy="246221"/>
            </a:xfrm>
            <a:prstGeom prst="rect">
              <a:avLst/>
            </a:prstGeom>
          </p:spPr>
          <p:txBody>
            <a:bodyPr wrap="square">
              <a:spAutoFit/>
            </a:bodyPr>
            <a:lstStyle/>
            <a:p>
              <a:r>
                <a:rPr lang="en-AU" sz="1000" dirty="0" smtClean="0"/>
                <a:t>http://ulisse.elettra.trieste.it/services/elements/WebElements.html</a:t>
              </a:r>
              <a:endParaRPr lang="en-AU" sz="1000" dirty="0"/>
            </a:p>
          </p:txBody>
        </p:sp>
        <p:sp>
          <p:nvSpPr>
            <p:cNvPr id="4" name="TextBox 3"/>
            <p:cNvSpPr txBox="1"/>
            <p:nvPr/>
          </p:nvSpPr>
          <p:spPr>
            <a:xfrm>
              <a:off x="71438" y="1988840"/>
              <a:ext cx="4572000" cy="1200329"/>
            </a:xfrm>
            <a:prstGeom prst="rect">
              <a:avLst/>
            </a:prstGeom>
            <a:noFill/>
          </p:spPr>
          <p:txBody>
            <a:bodyPr wrap="square" rtlCol="0">
              <a:spAutoFit/>
            </a:bodyPr>
            <a:lstStyle/>
            <a:p>
              <a:pPr marL="355600" indent="-355600">
                <a:buFont typeface="Arial" pitchFamily="34" charset="0"/>
                <a:buChar char="•"/>
              </a:pPr>
              <a:r>
                <a:rPr lang="en-US" dirty="0" smtClean="0">
                  <a:latin typeface="Arial" pitchFamily="34" charset="0"/>
                  <a:cs typeface="Arial" pitchFamily="34" charset="0"/>
                </a:rPr>
                <a:t>The </a:t>
              </a:r>
              <a:r>
                <a:rPr lang="en-US" dirty="0" err="1" smtClean="0">
                  <a:latin typeface="Arial" pitchFamily="34" charset="0"/>
                  <a:cs typeface="Arial" pitchFamily="34" charset="0"/>
                </a:rPr>
                <a:t>photoionisation</a:t>
              </a:r>
              <a:r>
                <a:rPr lang="en-US" dirty="0" smtClean="0">
                  <a:latin typeface="Arial" pitchFamily="34" charset="0"/>
                  <a:cs typeface="Arial" pitchFamily="34" charset="0"/>
                </a:rPr>
                <a:t> cross section for a given shell (</a:t>
              </a:r>
              <a:r>
                <a:rPr lang="en-US" dirty="0" err="1" smtClean="0">
                  <a:latin typeface="Arial" pitchFamily="34" charset="0"/>
                  <a:cs typeface="Arial" pitchFamily="34" charset="0"/>
                </a:rPr>
                <a:t>e.g</a:t>
              </a:r>
              <a:r>
                <a:rPr lang="en-US" dirty="0" smtClean="0">
                  <a:latin typeface="Arial" pitchFamily="34" charset="0"/>
                  <a:cs typeface="Arial" pitchFamily="34" charset="0"/>
                </a:rPr>
                <a:t> 1s or K) exhibits a rapid increase, followed by a smooth decrease, at the threshold energy</a:t>
              </a:r>
            </a:p>
          </p:txBody>
        </p:sp>
        <p:pic>
          <p:nvPicPr>
            <p:cNvPr id="7" name="Picture 6" descr="C1s_cross section.gif"/>
            <p:cNvPicPr>
              <a:picLocks noChangeAspect="1"/>
            </p:cNvPicPr>
            <p:nvPr/>
          </p:nvPicPr>
          <p:blipFill>
            <a:blip r:embed="rId2" cstate="print">
              <a:clrChange>
                <a:clrFrom>
                  <a:srgbClr val="FFFFFF"/>
                </a:clrFrom>
                <a:clrTo>
                  <a:srgbClr val="FFFFFF">
                    <a:alpha val="0"/>
                  </a:srgbClr>
                </a:clrTo>
              </a:clrChange>
            </a:blip>
            <a:srcRect l="2222" b="3763"/>
            <a:stretch>
              <a:fillRect/>
            </a:stretch>
          </p:blipFill>
          <p:spPr>
            <a:xfrm>
              <a:off x="5000628" y="1500174"/>
              <a:ext cx="3857652" cy="3857652"/>
            </a:xfrm>
            <a:prstGeom prst="rect">
              <a:avLst/>
            </a:prstGeom>
          </p:spPr>
        </p:pic>
        <p:sp>
          <p:nvSpPr>
            <p:cNvPr id="8" name="TextBox 7"/>
            <p:cNvSpPr txBox="1"/>
            <p:nvPr/>
          </p:nvSpPr>
          <p:spPr>
            <a:xfrm>
              <a:off x="6084168" y="1772816"/>
              <a:ext cx="2448272" cy="276999"/>
            </a:xfrm>
            <a:prstGeom prst="rect">
              <a:avLst/>
            </a:prstGeom>
            <a:solidFill>
              <a:schemeClr val="accent4">
                <a:lumMod val="40000"/>
                <a:lumOff val="60000"/>
              </a:schemeClr>
            </a:solidFill>
          </p:spPr>
          <p:txBody>
            <a:bodyPr wrap="square" rtlCol="0">
              <a:spAutoFit/>
            </a:bodyPr>
            <a:lstStyle/>
            <a:p>
              <a:r>
                <a:rPr lang="en-US" sz="1200" b="1" dirty="0" smtClean="0">
                  <a:latin typeface="Arial" pitchFamily="34" charset="0"/>
                  <a:cs typeface="Arial" pitchFamily="34" charset="0"/>
                </a:rPr>
                <a:t>C1s Excitation Cross Section</a:t>
              </a:r>
            </a:p>
          </p:txBody>
        </p:sp>
        <p:sp>
          <p:nvSpPr>
            <p:cNvPr id="20" name="TextBox 19"/>
            <p:cNvSpPr txBox="1"/>
            <p:nvPr/>
          </p:nvSpPr>
          <p:spPr>
            <a:xfrm>
              <a:off x="6357950" y="5357826"/>
              <a:ext cx="1285884" cy="246221"/>
            </a:xfrm>
            <a:prstGeom prst="rect">
              <a:avLst/>
            </a:prstGeom>
            <a:noFill/>
          </p:spPr>
          <p:txBody>
            <a:bodyPr wrap="square" rtlCol="0">
              <a:spAutoFit/>
            </a:bodyPr>
            <a:lstStyle/>
            <a:p>
              <a:r>
                <a:rPr lang="en-US" sz="1000" b="1" dirty="0" smtClean="0"/>
                <a:t>Photon Energy (</a:t>
              </a:r>
              <a:r>
                <a:rPr lang="en-US" sz="1000" b="1" dirty="0" err="1" smtClean="0"/>
                <a:t>eV</a:t>
              </a:r>
              <a:r>
                <a:rPr lang="en-US" sz="1000" b="1" dirty="0" smtClean="0"/>
                <a:t>)</a:t>
              </a:r>
              <a:endParaRPr lang="en-AU" sz="1000" b="1" dirty="0"/>
            </a:p>
          </p:txBody>
        </p:sp>
        <p:sp>
          <p:nvSpPr>
            <p:cNvPr id="21" name="TextBox 20"/>
            <p:cNvSpPr txBox="1"/>
            <p:nvPr/>
          </p:nvSpPr>
          <p:spPr>
            <a:xfrm rot="16200000">
              <a:off x="4230764" y="3532960"/>
              <a:ext cx="1500198" cy="246221"/>
            </a:xfrm>
            <a:prstGeom prst="rect">
              <a:avLst/>
            </a:prstGeom>
            <a:noFill/>
          </p:spPr>
          <p:txBody>
            <a:bodyPr wrap="square" rtlCol="0">
              <a:spAutoFit/>
            </a:bodyPr>
            <a:lstStyle/>
            <a:p>
              <a:r>
                <a:rPr lang="en-US" sz="1000" b="1" dirty="0" smtClean="0"/>
                <a:t>Cross Section (</a:t>
              </a:r>
              <a:r>
                <a:rPr lang="en-US" sz="1000" b="1" dirty="0" err="1" smtClean="0"/>
                <a:t>Mbarn</a:t>
              </a:r>
              <a:r>
                <a:rPr lang="en-US" sz="1000" b="1" dirty="0" smtClean="0"/>
                <a:t>)</a:t>
              </a:r>
              <a:endParaRPr lang="en-AU" sz="1000" b="1" dirty="0"/>
            </a:p>
          </p:txBody>
        </p:sp>
      </p:grpSp>
      <p:grpSp>
        <p:nvGrpSpPr>
          <p:cNvPr id="33" name="Group 32"/>
          <p:cNvGrpSpPr/>
          <p:nvPr/>
        </p:nvGrpSpPr>
        <p:grpSpPr>
          <a:xfrm>
            <a:off x="7358082" y="4286256"/>
            <a:ext cx="1357322" cy="929489"/>
            <a:chOff x="7358082" y="4286256"/>
            <a:chExt cx="1357322" cy="929489"/>
          </a:xfrm>
        </p:grpSpPr>
        <p:cxnSp>
          <p:nvCxnSpPr>
            <p:cNvPr id="26" name="Straight Arrow Connector 25"/>
            <p:cNvCxnSpPr/>
            <p:nvPr/>
          </p:nvCxnSpPr>
          <p:spPr>
            <a:xfrm rot="5400000" flipH="1" flipV="1">
              <a:off x="8249866" y="5035957"/>
              <a:ext cx="357985" cy="159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7358082" y="4286256"/>
              <a:ext cx="1357322" cy="646331"/>
            </a:xfrm>
            <a:prstGeom prst="rect">
              <a:avLst/>
            </a:prstGeom>
            <a:noFill/>
          </p:spPr>
          <p:txBody>
            <a:bodyPr wrap="square" rtlCol="0">
              <a:spAutoFit/>
            </a:bodyPr>
            <a:lstStyle/>
            <a:p>
              <a:pPr algn="ctr"/>
              <a:r>
                <a:rPr lang="en-US" b="1" dirty="0" smtClean="0">
                  <a:solidFill>
                    <a:schemeClr val="bg2">
                      <a:lumMod val="75000"/>
                    </a:schemeClr>
                  </a:solidFill>
                </a:rPr>
                <a:t>Lab XPS</a:t>
              </a:r>
            </a:p>
            <a:p>
              <a:pPr algn="ctr"/>
              <a:r>
                <a:rPr lang="en-US" b="1" dirty="0" smtClean="0">
                  <a:solidFill>
                    <a:schemeClr val="bg2">
                      <a:lumMod val="75000"/>
                    </a:schemeClr>
                  </a:solidFill>
                </a:rPr>
                <a:t>@1486.6eV</a:t>
              </a:r>
              <a:endParaRPr lang="en-AU" b="1" dirty="0">
                <a:solidFill>
                  <a:schemeClr val="bg2">
                    <a:lumMod val="75000"/>
                  </a:schemeClr>
                </a:solidFill>
              </a:endParaRPr>
            </a:p>
          </p:txBody>
        </p:sp>
      </p:grpSp>
      <p:grpSp>
        <p:nvGrpSpPr>
          <p:cNvPr id="34" name="Group 33"/>
          <p:cNvGrpSpPr/>
          <p:nvPr/>
        </p:nvGrpSpPr>
        <p:grpSpPr>
          <a:xfrm>
            <a:off x="6307931" y="2714620"/>
            <a:ext cx="1621655" cy="2547603"/>
            <a:chOff x="6307931" y="2714620"/>
            <a:chExt cx="1621655" cy="2547603"/>
          </a:xfrm>
        </p:grpSpPr>
        <p:cxnSp>
          <p:nvCxnSpPr>
            <p:cNvPr id="27" name="Straight Arrow Connector 26"/>
            <p:cNvCxnSpPr/>
            <p:nvPr/>
          </p:nvCxnSpPr>
          <p:spPr>
            <a:xfrm rot="5400000" flipH="1" flipV="1">
              <a:off x="5210968" y="4159477"/>
              <a:ext cx="2199709" cy="578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357950" y="2714620"/>
              <a:ext cx="1571636" cy="369332"/>
            </a:xfrm>
            <a:prstGeom prst="rect">
              <a:avLst/>
            </a:prstGeom>
            <a:noFill/>
          </p:spPr>
          <p:txBody>
            <a:bodyPr wrap="square" rtlCol="0">
              <a:spAutoFit/>
            </a:bodyPr>
            <a:lstStyle/>
            <a:p>
              <a:r>
                <a:rPr lang="en-US" b="1" dirty="0" smtClean="0">
                  <a:solidFill>
                    <a:schemeClr val="bg2">
                      <a:lumMod val="75000"/>
                    </a:schemeClr>
                  </a:solidFill>
                </a:rPr>
                <a:t>SR @ 600eV</a:t>
              </a:r>
              <a:endParaRPr lang="en-AU" b="1" dirty="0">
                <a:solidFill>
                  <a:schemeClr val="bg2">
                    <a:lumMod val="75000"/>
                  </a:schemeClr>
                </a:solidFill>
              </a:endParaRPr>
            </a:p>
          </p:txBody>
        </p:sp>
      </p:grpSp>
      <p:sp>
        <p:nvSpPr>
          <p:cNvPr id="35" name="Slide Number Placeholder 1"/>
          <p:cNvSpPr txBox="1">
            <a:spLocks/>
          </p:cNvSpPr>
          <p:nvPr/>
        </p:nvSpPr>
        <p:spPr>
          <a:xfrm>
            <a:off x="3491880" y="6356350"/>
            <a:ext cx="21336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DD0AD2D3-39CA-4FDD-963C-AEB4DC59E7A0}" type="slidenum">
              <a:rPr kumimoji="0" lang="en-AU" sz="1200" b="0" i="0" u="none" strike="noStrike" kern="1200" cap="none" spc="0" normalizeH="0" baseline="0" noProof="0" smtClean="0">
                <a:ln>
                  <a:noFill/>
                </a:ln>
                <a:solidFill>
                  <a:schemeClr val="tx1">
                    <a:tint val="75000"/>
                  </a:schemeClr>
                </a:solidFill>
                <a:effectLst/>
                <a:uLnTx/>
                <a:uFillTx/>
                <a:latin typeface="Arial" pitchFamily="34" charset="0"/>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schemeClr val="tx1">
                  <a:tint val="75000"/>
                </a:schemeClr>
              </a:solidFill>
              <a:effectLst/>
              <a:uLnTx/>
              <a:uFillTx/>
              <a:latin typeface="Arial" pitchFamily="34" charset="0"/>
              <a:ea typeface="+mn-ea"/>
              <a:cs typeface="Arial" pitchFamily="34" charset="0"/>
            </a:endParaRPr>
          </a:p>
        </p:txBody>
      </p:sp>
      <p:sp>
        <p:nvSpPr>
          <p:cNvPr id="22" name="Title 1"/>
          <p:cNvSpPr>
            <a:spLocks noGrp="1"/>
          </p:cNvSpPr>
          <p:nvPr>
            <p:ph type="title"/>
          </p:nvPr>
        </p:nvSpPr>
        <p:spPr>
          <a:xfrm>
            <a:off x="158824" y="188640"/>
            <a:ext cx="8229600" cy="810174"/>
          </a:xfrm>
        </p:spPr>
        <p:txBody>
          <a:bodyPr>
            <a:normAutofit/>
          </a:bodyPr>
          <a:lstStyle/>
          <a:p>
            <a:r>
              <a:rPr lang="en-US" sz="2800" dirty="0" smtClean="0"/>
              <a:t>XPS WITH SR: ADVANTAGES </a:t>
            </a:r>
            <a:endParaRPr lang="en-AU" sz="2800" dirty="0"/>
          </a:p>
        </p:txBody>
      </p:sp>
      <p:sp>
        <p:nvSpPr>
          <p:cNvPr id="25" name="Rectangle 24"/>
          <p:cNvSpPr/>
          <p:nvPr/>
        </p:nvSpPr>
        <p:spPr bwMode="auto">
          <a:xfrm>
            <a:off x="6480720" y="6165304"/>
            <a:ext cx="2555776" cy="692696"/>
          </a:xfrm>
          <a:prstGeom prst="rect">
            <a:avLst/>
          </a:prstGeom>
          <a:solidFill>
            <a:schemeClr val="bg1"/>
          </a:solidFill>
          <a:ln w="25400">
            <a:noFill/>
            <a:prstDash val="sysDot"/>
            <a:round/>
            <a:headEnd/>
            <a:tailEnd/>
          </a:ln>
        </p:spPr>
        <p:txBody>
          <a:bodyPr rtlCol="0" anchor="ctr"/>
          <a:lstStyle/>
          <a:p>
            <a:pPr algn="ctr"/>
            <a:endParaRPr lang="en-AU"/>
          </a:p>
        </p:txBody>
      </p:sp>
      <p:grpSp>
        <p:nvGrpSpPr>
          <p:cNvPr id="24" name="Group 23"/>
          <p:cNvGrpSpPr/>
          <p:nvPr/>
        </p:nvGrpSpPr>
        <p:grpSpPr>
          <a:xfrm>
            <a:off x="1115616" y="4365104"/>
            <a:ext cx="2880320" cy="1992417"/>
            <a:chOff x="1115616" y="4365104"/>
            <a:chExt cx="2880320" cy="1992417"/>
          </a:xfrm>
        </p:grpSpPr>
        <p:sp>
          <p:nvSpPr>
            <p:cNvPr id="28" name="TextBox 27"/>
            <p:cNvSpPr txBox="1"/>
            <p:nvPr/>
          </p:nvSpPr>
          <p:spPr>
            <a:xfrm>
              <a:off x="1115616" y="5157192"/>
              <a:ext cx="2880320" cy="1200329"/>
            </a:xfrm>
            <a:prstGeom prst="rect">
              <a:avLst/>
            </a:prstGeom>
            <a:solidFill>
              <a:schemeClr val="accent5">
                <a:lumMod val="40000"/>
                <a:lumOff val="60000"/>
              </a:schemeClr>
            </a:solidFill>
            <a:ln w="25400">
              <a:solidFill>
                <a:schemeClr val="tx1"/>
              </a:solidFill>
            </a:ln>
            <a:effectLst>
              <a:outerShdw blurRad="50800" dist="38100" algn="l" rotWithShape="0">
                <a:prstClr val="black">
                  <a:alpha val="40000"/>
                </a:prstClr>
              </a:outerShdw>
            </a:effectLst>
          </p:spPr>
          <p:txBody>
            <a:bodyPr wrap="square" rtlCol="0">
              <a:spAutoFit/>
            </a:bodyPr>
            <a:lstStyle/>
            <a:p>
              <a:r>
                <a:rPr lang="en-US" dirty="0" smtClean="0">
                  <a:latin typeface="Arial" pitchFamily="34" charset="0"/>
                  <a:cs typeface="Arial" pitchFamily="34" charset="0"/>
                </a:rPr>
                <a:t>One can lower the x-ray energy to obtain an order or more magnitude in excitation probability</a:t>
              </a:r>
            </a:p>
          </p:txBody>
        </p:sp>
        <p:sp>
          <p:nvSpPr>
            <p:cNvPr id="30" name="Down Arrow 29"/>
            <p:cNvSpPr/>
            <p:nvPr/>
          </p:nvSpPr>
          <p:spPr bwMode="auto">
            <a:xfrm>
              <a:off x="2195736" y="4365104"/>
              <a:ext cx="504056" cy="648072"/>
            </a:xfrm>
            <a:prstGeom prst="downArrow">
              <a:avLst/>
            </a:prstGeom>
            <a:solidFill>
              <a:schemeClr val="bg2">
                <a:lumMod val="40000"/>
                <a:lumOff val="60000"/>
              </a:schemeClr>
            </a:solidFill>
            <a:ln w="25400">
              <a:solidFill>
                <a:srgbClr val="000000"/>
              </a:solidFill>
              <a:prstDash val="solid"/>
              <a:round/>
              <a:headEnd/>
              <a:tailEnd/>
            </a:ln>
          </p:spPr>
          <p:txBody>
            <a:bodyPr rtlCol="0" anchor="ctr"/>
            <a:lstStyle/>
            <a:p>
              <a:pPr algn="ctr"/>
              <a:endParaRPr lang="en-AU"/>
            </a:p>
          </p:txBody>
        </p:sp>
      </p:grpSp>
    </p:spTree>
    <p:extLst>
      <p:ext uri="{BB962C8B-B14F-4D97-AF65-F5344CB8AC3E}">
        <p14:creationId xmlns:p14="http://schemas.microsoft.com/office/powerpoint/2010/main" val="69814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20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down)">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bwMode="auto">
          <a:xfrm>
            <a:off x="6588224" y="6165304"/>
            <a:ext cx="2555776" cy="692696"/>
          </a:xfrm>
          <a:prstGeom prst="rect">
            <a:avLst/>
          </a:prstGeom>
          <a:solidFill>
            <a:schemeClr val="bg1"/>
          </a:solidFill>
          <a:ln w="25400">
            <a:noFill/>
            <a:prstDash val="sysDot"/>
            <a:round/>
            <a:headEnd/>
            <a:tailEnd/>
          </a:ln>
        </p:spPr>
        <p:txBody>
          <a:bodyPr rtlCol="0" anchor="ctr"/>
          <a:lstStyle/>
          <a:p>
            <a:pPr algn="ctr"/>
            <a:endParaRPr lang="en-AU"/>
          </a:p>
        </p:txBody>
      </p:sp>
      <p:sp>
        <p:nvSpPr>
          <p:cNvPr id="2" name="Title 1"/>
          <p:cNvSpPr>
            <a:spLocks noGrp="1"/>
          </p:cNvSpPr>
          <p:nvPr>
            <p:ph type="title"/>
          </p:nvPr>
        </p:nvSpPr>
        <p:spPr/>
        <p:txBody>
          <a:bodyPr>
            <a:normAutofit/>
          </a:bodyPr>
          <a:lstStyle/>
          <a:p>
            <a:r>
              <a:rPr lang="en-US" sz="2800" dirty="0" smtClean="0"/>
              <a:t>SXPS: surface </a:t>
            </a:r>
            <a:r>
              <a:rPr lang="en-US" sz="2800" dirty="0"/>
              <a:t>s</a:t>
            </a:r>
            <a:r>
              <a:rPr lang="en-US" sz="2800" dirty="0" smtClean="0"/>
              <a:t>ensitivity</a:t>
            </a:r>
            <a:endParaRPr lang="en-AU" sz="2800" dirty="0"/>
          </a:p>
        </p:txBody>
      </p:sp>
      <p:sp>
        <p:nvSpPr>
          <p:cNvPr id="3" name="Rectangle 2"/>
          <p:cNvSpPr/>
          <p:nvPr/>
        </p:nvSpPr>
        <p:spPr>
          <a:xfrm>
            <a:off x="35496" y="1700808"/>
            <a:ext cx="3672408" cy="1477328"/>
          </a:xfrm>
          <a:prstGeom prst="rect">
            <a:avLst/>
          </a:prstGeom>
        </p:spPr>
        <p:txBody>
          <a:bodyPr wrap="square">
            <a:spAutoFit/>
          </a:bodyPr>
          <a:lstStyle/>
          <a:p>
            <a:pPr marL="174625" lvl="1" indent="3175">
              <a:spcAft>
                <a:spcPts val="1500"/>
              </a:spcAft>
              <a:defRPr/>
            </a:pPr>
            <a:r>
              <a:rPr lang="en-US" dirty="0" smtClean="0">
                <a:latin typeface="Arial" pitchFamily="34" charset="0"/>
                <a:cs typeface="Arial" pitchFamily="34" charset="0"/>
              </a:rPr>
              <a:t>XPS derives its surface sensitivity from the fact that photoelectrons and Auger electrons possess extremely </a:t>
            </a:r>
            <a:r>
              <a:rPr lang="en-US" b="1" dirty="0" smtClean="0">
                <a:solidFill>
                  <a:srgbClr val="FF0000"/>
                </a:solidFill>
                <a:latin typeface="Arial" pitchFamily="34" charset="0"/>
                <a:cs typeface="Arial" pitchFamily="34" charset="0"/>
              </a:rPr>
              <a:t>short mean free paths (</a:t>
            </a:r>
            <a:r>
              <a:rPr lang="en-US" b="1" dirty="0" smtClean="0">
                <a:solidFill>
                  <a:srgbClr val="FF0000"/>
                </a:solidFill>
                <a:latin typeface="Symbol" pitchFamily="18" charset="2"/>
                <a:cs typeface="Arial" pitchFamily="34" charset="0"/>
              </a:rPr>
              <a:t>l</a:t>
            </a:r>
            <a:r>
              <a:rPr lang="en-US" b="1" dirty="0" smtClean="0">
                <a:solidFill>
                  <a:srgbClr val="FF0000"/>
                </a:solidFill>
                <a:cs typeface="Arial" pitchFamily="34" charset="0"/>
              </a:rPr>
              <a:t>)</a:t>
            </a:r>
            <a:r>
              <a:rPr lang="en-US" dirty="0" smtClean="0">
                <a:latin typeface="Arial" pitchFamily="34" charset="0"/>
                <a:cs typeface="Arial" pitchFamily="34" charset="0"/>
              </a:rPr>
              <a:t> </a:t>
            </a:r>
            <a:endParaRPr lang="en-US" sz="2800" b="1" i="1" baseline="-25000" dirty="0" smtClean="0">
              <a:latin typeface="Symbol" pitchFamily="18" charset="2"/>
              <a:cs typeface="Arial" pitchFamily="34" charset="0"/>
            </a:endParaRPr>
          </a:p>
        </p:txBody>
      </p:sp>
      <p:sp>
        <p:nvSpPr>
          <p:cNvPr id="6" name="Rectangle 5"/>
          <p:cNvSpPr/>
          <p:nvPr/>
        </p:nvSpPr>
        <p:spPr>
          <a:xfrm>
            <a:off x="76527" y="1124744"/>
            <a:ext cx="3775393" cy="461665"/>
          </a:xfrm>
          <a:prstGeom prst="rect">
            <a:avLst/>
          </a:prstGeom>
        </p:spPr>
        <p:txBody>
          <a:bodyPr wrap="none">
            <a:spAutoFit/>
          </a:bodyPr>
          <a:lstStyle/>
          <a:p>
            <a:pPr marL="231775" indent="-231775">
              <a:spcBef>
                <a:spcPct val="50000"/>
              </a:spcBef>
              <a:defRPr/>
            </a:pPr>
            <a:r>
              <a:rPr lang="en-US" sz="2400" b="1" dirty="0" smtClean="0">
                <a:latin typeface="Arial" pitchFamily="34" charset="0"/>
                <a:cs typeface="Arial" pitchFamily="34" charset="0"/>
              </a:rPr>
              <a:t>Electron Mean Free Path</a:t>
            </a:r>
          </a:p>
        </p:txBody>
      </p:sp>
      <p:sp>
        <p:nvSpPr>
          <p:cNvPr id="7" name="Rectangle 6"/>
          <p:cNvSpPr/>
          <p:nvPr/>
        </p:nvSpPr>
        <p:spPr>
          <a:xfrm>
            <a:off x="4139952" y="4808185"/>
            <a:ext cx="5234978" cy="215444"/>
          </a:xfrm>
          <a:prstGeom prst="rect">
            <a:avLst/>
          </a:prstGeom>
        </p:spPr>
        <p:txBody>
          <a:bodyPr wrap="square">
            <a:spAutoFit/>
          </a:bodyPr>
          <a:lstStyle/>
          <a:p>
            <a:pPr algn="ctr"/>
            <a:r>
              <a:rPr lang="en-AU" sz="800" i="1" dirty="0" smtClean="0"/>
              <a:t>http://www.philiphofmann.net/surflec/fig3_2.gif</a:t>
            </a:r>
            <a:endParaRPr lang="en-AU" sz="800" i="1" dirty="0"/>
          </a:p>
        </p:txBody>
      </p:sp>
      <p:pic>
        <p:nvPicPr>
          <p:cNvPr id="8" name="Picture 7" descr="IMFP.gif"/>
          <p:cNvPicPr>
            <a:picLocks noChangeAspect="1"/>
          </p:cNvPicPr>
          <p:nvPr/>
        </p:nvPicPr>
        <p:blipFill>
          <a:blip r:embed="rId2" cstate="print">
            <a:clrChange>
              <a:clrFrom>
                <a:srgbClr val="FFFFFF"/>
              </a:clrFrom>
              <a:clrTo>
                <a:srgbClr val="FFFFFF">
                  <a:alpha val="0"/>
                </a:srgbClr>
              </a:clrTo>
            </a:clrChange>
          </a:blip>
          <a:stretch>
            <a:fillRect/>
          </a:stretch>
        </p:blipFill>
        <p:spPr>
          <a:xfrm>
            <a:off x="3849540" y="1484784"/>
            <a:ext cx="5114948" cy="3240360"/>
          </a:xfrm>
          <a:prstGeom prst="rect">
            <a:avLst/>
          </a:prstGeom>
          <a:noFill/>
          <a:ln>
            <a:noFill/>
          </a:ln>
        </p:spPr>
      </p:pic>
      <p:grpSp>
        <p:nvGrpSpPr>
          <p:cNvPr id="4" name="Group 3"/>
          <p:cNvGrpSpPr/>
          <p:nvPr/>
        </p:nvGrpSpPr>
        <p:grpSpPr>
          <a:xfrm>
            <a:off x="2627784" y="5237083"/>
            <a:ext cx="6336704" cy="1517779"/>
            <a:chOff x="2627784" y="5237083"/>
            <a:chExt cx="6336704" cy="1517779"/>
          </a:xfrm>
        </p:grpSpPr>
        <p:grpSp>
          <p:nvGrpSpPr>
            <p:cNvPr id="33" name="Group 32"/>
            <p:cNvGrpSpPr/>
            <p:nvPr/>
          </p:nvGrpSpPr>
          <p:grpSpPr>
            <a:xfrm>
              <a:off x="2627784" y="5237083"/>
              <a:ext cx="3456384" cy="1517779"/>
              <a:chOff x="2627784" y="5237083"/>
              <a:chExt cx="3456384" cy="1517779"/>
            </a:xfrm>
          </p:grpSpPr>
          <p:pic>
            <p:nvPicPr>
              <p:cNvPr id="29" name="Picture 28" descr="table.png"/>
              <p:cNvPicPr>
                <a:picLocks noChangeAspect="1"/>
              </p:cNvPicPr>
              <p:nvPr/>
            </p:nvPicPr>
            <p:blipFill>
              <a:blip r:embed="rId3" cstate="print"/>
              <a:stretch>
                <a:fillRect/>
              </a:stretch>
            </p:blipFill>
            <p:spPr>
              <a:xfrm>
                <a:off x="4066559" y="5237083"/>
                <a:ext cx="2017609" cy="1517779"/>
              </a:xfrm>
              <a:prstGeom prst="rect">
                <a:avLst/>
              </a:prstGeom>
            </p:spPr>
          </p:pic>
          <p:sp>
            <p:nvSpPr>
              <p:cNvPr id="28" name="Bent-Up Arrow 27"/>
              <p:cNvSpPr/>
              <p:nvPr/>
            </p:nvSpPr>
            <p:spPr bwMode="auto">
              <a:xfrm rot="5400000">
                <a:off x="3023828" y="5625244"/>
                <a:ext cx="576064" cy="1368152"/>
              </a:xfrm>
              <a:prstGeom prst="bentUpArrow">
                <a:avLst>
                  <a:gd name="adj1" fmla="val 40117"/>
                  <a:gd name="adj2" fmla="val 41377"/>
                  <a:gd name="adj3" fmla="val 30039"/>
                </a:avLst>
              </a:prstGeom>
              <a:solidFill>
                <a:schemeClr val="bg1">
                  <a:lumMod val="75000"/>
                </a:schemeClr>
              </a:solidFill>
              <a:ln w="25400">
                <a:solidFill>
                  <a:schemeClr val="tx1"/>
                </a:solidFill>
                <a:prstDash val="solid"/>
                <a:round/>
                <a:headEnd/>
                <a:tailEnd/>
              </a:ln>
            </p:spPr>
            <p:txBody>
              <a:bodyPr rtlCol="0" anchor="ctr"/>
              <a:lstStyle/>
              <a:p>
                <a:pPr algn="ctr"/>
                <a:endParaRPr lang="en-AU"/>
              </a:p>
            </p:txBody>
          </p:sp>
        </p:grpSp>
        <p:grpSp>
          <p:nvGrpSpPr>
            <p:cNvPr id="30" name="Group 29"/>
            <p:cNvGrpSpPr/>
            <p:nvPr/>
          </p:nvGrpSpPr>
          <p:grpSpPr>
            <a:xfrm>
              <a:off x="4139952" y="5589240"/>
              <a:ext cx="4824536" cy="923330"/>
              <a:chOff x="4139952" y="5589240"/>
              <a:chExt cx="4824536" cy="923330"/>
            </a:xfrm>
          </p:grpSpPr>
          <p:sp>
            <p:nvSpPr>
              <p:cNvPr id="9" name="Rectangle 8"/>
              <p:cNvSpPr/>
              <p:nvPr/>
            </p:nvSpPr>
            <p:spPr>
              <a:xfrm>
                <a:off x="6228184" y="5589240"/>
                <a:ext cx="2736304" cy="923330"/>
              </a:xfrm>
              <a:prstGeom prst="rect">
                <a:avLst/>
              </a:prstGeom>
              <a:solidFill>
                <a:schemeClr val="accent3">
                  <a:lumMod val="20000"/>
                  <a:lumOff val="80000"/>
                </a:schemeClr>
              </a:solidFill>
              <a:ln w="28575">
                <a:solidFill>
                  <a:schemeClr val="accent3">
                    <a:lumMod val="75000"/>
                  </a:schemeClr>
                </a:solidFill>
              </a:ln>
            </p:spPr>
            <p:txBody>
              <a:bodyPr wrap="square">
                <a:spAutoFit/>
              </a:bodyPr>
              <a:lstStyle/>
              <a:p>
                <a:pPr marL="0" lvl="1">
                  <a:spcAft>
                    <a:spcPts val="1500"/>
                  </a:spcAft>
                  <a:defRPr/>
                </a:pPr>
                <a:r>
                  <a:rPr lang="en-US" dirty="0" smtClean="0">
                    <a:latin typeface="Arial" pitchFamily="34" charset="0"/>
                    <a:cs typeface="Arial" pitchFamily="34" charset="0"/>
                  </a:rPr>
                  <a:t>95% of photoelectrons have scattered within 3</a:t>
                </a:r>
                <a:r>
                  <a:rPr lang="en-US" dirty="0" smtClean="0">
                    <a:latin typeface="Symbol" pitchFamily="18" charset="2"/>
                    <a:cs typeface="Arial" pitchFamily="34" charset="0"/>
                  </a:rPr>
                  <a:t>l </a:t>
                </a:r>
                <a:r>
                  <a:rPr lang="en-US" dirty="0" smtClean="0">
                    <a:latin typeface="Arial" pitchFamily="34" charset="0"/>
                    <a:cs typeface="Arial" pitchFamily="34" charset="0"/>
                  </a:rPr>
                  <a:t>from the surface</a:t>
                </a:r>
              </a:p>
            </p:txBody>
          </p:sp>
          <p:cxnSp>
            <p:nvCxnSpPr>
              <p:cNvPr id="16" name="Straight Connector 15"/>
              <p:cNvCxnSpPr/>
              <p:nvPr/>
            </p:nvCxnSpPr>
            <p:spPr>
              <a:xfrm flipV="1">
                <a:off x="5989320" y="5589240"/>
                <a:ext cx="238864" cy="552480"/>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012160" y="6381328"/>
                <a:ext cx="205760" cy="110912"/>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bwMode="auto">
              <a:xfrm>
                <a:off x="4139952" y="6165304"/>
                <a:ext cx="1872208" cy="216024"/>
              </a:xfrm>
              <a:prstGeom prst="rect">
                <a:avLst/>
              </a:prstGeom>
              <a:noFill/>
              <a:ln w="25400">
                <a:solidFill>
                  <a:schemeClr val="accent3">
                    <a:lumMod val="75000"/>
                  </a:schemeClr>
                </a:solidFill>
                <a:prstDash val="solid"/>
                <a:round/>
                <a:headEnd/>
                <a:tailEnd/>
              </a:ln>
            </p:spPr>
            <p:txBody>
              <a:bodyPr rtlCol="0" anchor="ctr"/>
              <a:lstStyle/>
              <a:p>
                <a:pPr algn="ctr"/>
                <a:endParaRPr lang="en-AU"/>
              </a:p>
            </p:txBody>
          </p:sp>
        </p:grpSp>
      </p:grpSp>
      <p:sp>
        <p:nvSpPr>
          <p:cNvPr id="31" name="Rectangle 30"/>
          <p:cNvSpPr/>
          <p:nvPr/>
        </p:nvSpPr>
        <p:spPr bwMode="auto">
          <a:xfrm>
            <a:off x="0" y="6165304"/>
            <a:ext cx="2555776" cy="692696"/>
          </a:xfrm>
          <a:prstGeom prst="rect">
            <a:avLst/>
          </a:prstGeom>
          <a:solidFill>
            <a:schemeClr val="bg1"/>
          </a:solidFill>
          <a:ln w="25400">
            <a:noFill/>
            <a:prstDash val="sysDot"/>
            <a:round/>
            <a:headEnd/>
            <a:tailEnd/>
          </a:ln>
        </p:spPr>
        <p:txBody>
          <a:bodyPr rtlCol="0" anchor="ctr"/>
          <a:lstStyle/>
          <a:p>
            <a:pPr algn="ctr"/>
            <a:endParaRPr lang="en-AU"/>
          </a:p>
        </p:txBody>
      </p:sp>
      <p:sp>
        <p:nvSpPr>
          <p:cNvPr id="25" name="Rectangle 24"/>
          <p:cNvSpPr/>
          <p:nvPr/>
        </p:nvSpPr>
        <p:spPr bwMode="auto">
          <a:xfrm>
            <a:off x="0" y="6120680"/>
            <a:ext cx="2555776" cy="692696"/>
          </a:xfrm>
          <a:prstGeom prst="rect">
            <a:avLst/>
          </a:prstGeom>
          <a:solidFill>
            <a:schemeClr val="bg1"/>
          </a:solidFill>
          <a:ln w="25400">
            <a:noFill/>
            <a:prstDash val="sysDot"/>
            <a:round/>
            <a:headEnd/>
            <a:tailEnd/>
          </a:ln>
        </p:spPr>
        <p:txBody>
          <a:bodyPr rtlCol="0" anchor="ctr"/>
          <a:lstStyle/>
          <a:p>
            <a:pPr algn="ctr"/>
            <a:endParaRPr lang="en-AU"/>
          </a:p>
        </p:txBody>
      </p:sp>
      <p:grpSp>
        <p:nvGrpSpPr>
          <p:cNvPr id="27" name="Group 26"/>
          <p:cNvGrpSpPr/>
          <p:nvPr/>
        </p:nvGrpSpPr>
        <p:grpSpPr>
          <a:xfrm>
            <a:off x="251520" y="3501008"/>
            <a:ext cx="3337768" cy="2304256"/>
            <a:chOff x="395536" y="2895327"/>
            <a:chExt cx="3337768" cy="2304256"/>
          </a:xfrm>
        </p:grpSpPr>
        <p:sp>
          <p:nvSpPr>
            <p:cNvPr id="22" name="Rectangle 21"/>
            <p:cNvSpPr/>
            <p:nvPr/>
          </p:nvSpPr>
          <p:spPr bwMode="auto">
            <a:xfrm>
              <a:off x="708968" y="3399383"/>
              <a:ext cx="3024336" cy="1800200"/>
            </a:xfrm>
            <a:prstGeom prst="rect">
              <a:avLst/>
            </a:prstGeom>
            <a:solidFill>
              <a:schemeClr val="bg2">
                <a:lumMod val="40000"/>
                <a:lumOff val="60000"/>
              </a:schemeClr>
            </a:solidFill>
            <a:ln w="12700">
              <a:solidFill>
                <a:schemeClr val="tx1"/>
              </a:solidFill>
              <a:prstDash val="solid"/>
              <a:round/>
              <a:headEnd/>
              <a:tailEnd/>
            </a:ln>
          </p:spPr>
          <p:txBody>
            <a:bodyPr rtlCol="0" anchor="ctr"/>
            <a:lstStyle/>
            <a:p>
              <a:pPr algn="ctr"/>
              <a:endParaRPr lang="en-AU"/>
            </a:p>
          </p:txBody>
        </p:sp>
        <p:cxnSp>
          <p:nvCxnSpPr>
            <p:cNvPr id="24" name="Straight Arrow Connector 23"/>
            <p:cNvCxnSpPr/>
            <p:nvPr/>
          </p:nvCxnSpPr>
          <p:spPr>
            <a:xfrm flipV="1">
              <a:off x="1547664" y="3861050"/>
              <a:ext cx="1197" cy="5040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267744" y="4077072"/>
              <a:ext cx="504056"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t>O</a:t>
              </a:r>
              <a:endParaRPr lang="en-AU" baseline="-25000" dirty="0"/>
            </a:p>
          </p:txBody>
        </p:sp>
        <p:sp>
          <p:nvSpPr>
            <p:cNvPr id="39" name="Teardrop 38"/>
            <p:cNvSpPr/>
            <p:nvPr/>
          </p:nvSpPr>
          <p:spPr bwMode="auto">
            <a:xfrm rot="16398274">
              <a:off x="1357619" y="3634882"/>
              <a:ext cx="1229961" cy="1388053"/>
            </a:xfrm>
            <a:prstGeom prst="teardrop">
              <a:avLst>
                <a:gd name="adj" fmla="val 139127"/>
              </a:avLst>
            </a:prstGeom>
            <a:solidFill>
              <a:schemeClr val="accent6">
                <a:lumMod val="40000"/>
                <a:lumOff val="60000"/>
              </a:schemeClr>
            </a:solidFill>
            <a:ln w="25400">
              <a:solidFill>
                <a:srgbClr val="FFC000"/>
              </a:solidFill>
              <a:prstDash val="solid"/>
              <a:round/>
              <a:headEnd/>
              <a:tailEnd/>
            </a:ln>
          </p:spPr>
          <p:txBody>
            <a:bodyPr rtlCol="0" anchor="ctr"/>
            <a:lstStyle/>
            <a:p>
              <a:pPr algn="ctr"/>
              <a:endParaRPr lang="en-AU"/>
            </a:p>
          </p:txBody>
        </p:sp>
        <p:sp>
          <p:nvSpPr>
            <p:cNvPr id="14" name="TextBox 13"/>
            <p:cNvSpPr txBox="1"/>
            <p:nvPr/>
          </p:nvSpPr>
          <p:spPr>
            <a:xfrm>
              <a:off x="1403648" y="2895327"/>
              <a:ext cx="2088232"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I  = I</a:t>
              </a:r>
              <a:r>
                <a:rPr lang="en-US" sz="2400" baseline="-250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e</a:t>
              </a:r>
              <a:r>
                <a:rPr lang="en-US" sz="2400" baseline="30000" dirty="0" smtClean="0"/>
                <a:t>-</a:t>
              </a:r>
              <a:r>
                <a:rPr lang="en-US" sz="2400" baseline="30000" dirty="0" err="1" smtClean="0">
                  <a:latin typeface="Times New Roman" pitchFamily="18" charset="0"/>
                  <a:cs typeface="Times New Roman" pitchFamily="18" charset="0"/>
                </a:rPr>
                <a:t>d</a:t>
              </a:r>
              <a:r>
                <a:rPr lang="en-US" sz="2400" baseline="30000" dirty="0" err="1" smtClean="0"/>
                <a:t>/</a:t>
              </a:r>
              <a:r>
                <a:rPr lang="en-US" sz="2400" baseline="30000" dirty="0" err="1" smtClean="0">
                  <a:latin typeface="Symbol" pitchFamily="18" charset="2"/>
                </a:rPr>
                <a:t>l</a:t>
              </a:r>
              <a:endParaRPr lang="en-AU" sz="2400" dirty="0">
                <a:latin typeface="Symbol" pitchFamily="18" charset="2"/>
              </a:endParaRPr>
            </a:p>
          </p:txBody>
        </p:sp>
        <p:cxnSp>
          <p:nvCxnSpPr>
            <p:cNvPr id="32" name="Straight Arrow Connector 31"/>
            <p:cNvCxnSpPr/>
            <p:nvPr/>
          </p:nvCxnSpPr>
          <p:spPr>
            <a:xfrm>
              <a:off x="1907704" y="3429000"/>
              <a:ext cx="0" cy="864096"/>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619672" y="3719513"/>
              <a:ext cx="216024" cy="369332"/>
            </a:xfrm>
            <a:prstGeom prst="rect">
              <a:avLst/>
            </a:prstGeom>
            <a:noFill/>
          </p:spPr>
          <p:txBody>
            <a:bodyPr wrap="square" rtlCol="0">
              <a:spAutoFit/>
            </a:bodyPr>
            <a:lstStyle/>
            <a:p>
              <a:r>
                <a:rPr lang="en-US" dirty="0" smtClean="0"/>
                <a:t>d</a:t>
              </a:r>
              <a:endParaRPr lang="en-AU" dirty="0"/>
            </a:p>
          </p:txBody>
        </p:sp>
        <p:sp>
          <p:nvSpPr>
            <p:cNvPr id="40" name="Rectangle 39"/>
            <p:cNvSpPr/>
            <p:nvPr/>
          </p:nvSpPr>
          <p:spPr>
            <a:xfrm>
              <a:off x="1766888" y="4319588"/>
              <a:ext cx="389850" cy="461665"/>
            </a:xfrm>
            <a:prstGeom prst="rect">
              <a:avLst/>
            </a:prstGeom>
          </p:spPr>
          <p:txBody>
            <a:bodyPr wrap="none">
              <a:spAutoFit/>
            </a:bodyPr>
            <a:lstStyle/>
            <a:p>
              <a:r>
                <a:rPr lang="en-US" sz="2400" dirty="0" smtClean="0">
                  <a:latin typeface="Times New Roman" pitchFamily="18" charset="0"/>
                  <a:cs typeface="Times New Roman" pitchFamily="18" charset="0"/>
                </a:rPr>
                <a:t>I</a:t>
              </a:r>
              <a:r>
                <a:rPr lang="en-US" sz="2400" baseline="-25000" dirty="0" smtClean="0">
                  <a:latin typeface="Times New Roman" pitchFamily="18" charset="0"/>
                  <a:cs typeface="Times New Roman" pitchFamily="18" charset="0"/>
                </a:rPr>
                <a:t>0</a:t>
              </a:r>
              <a:endParaRPr lang="en-AU" sz="2400" dirty="0"/>
            </a:p>
          </p:txBody>
        </p:sp>
        <p:sp>
          <p:nvSpPr>
            <p:cNvPr id="41" name="Oval 40"/>
            <p:cNvSpPr/>
            <p:nvPr/>
          </p:nvSpPr>
          <p:spPr bwMode="auto">
            <a:xfrm>
              <a:off x="1872779" y="4277221"/>
              <a:ext cx="72008" cy="72008"/>
            </a:xfrm>
            <a:prstGeom prst="ellipse">
              <a:avLst/>
            </a:prstGeom>
            <a:solidFill>
              <a:srgbClr val="FF0000"/>
            </a:solidFill>
            <a:ln w="25400">
              <a:solidFill>
                <a:srgbClr val="FF0000"/>
              </a:solidFill>
              <a:prstDash val="solid"/>
              <a:round/>
              <a:headEnd/>
              <a:tailEnd/>
            </a:ln>
          </p:spPr>
          <p:txBody>
            <a:bodyPr rtlCol="0" anchor="ctr"/>
            <a:lstStyle/>
            <a:p>
              <a:pPr algn="ctr"/>
              <a:endParaRPr lang="en-AU"/>
            </a:p>
          </p:txBody>
        </p:sp>
        <p:cxnSp>
          <p:nvCxnSpPr>
            <p:cNvPr id="43" name="Straight Arrow Connector 42"/>
            <p:cNvCxnSpPr>
              <a:endCxn id="39" idx="7"/>
            </p:cNvCxnSpPr>
            <p:nvPr/>
          </p:nvCxnSpPr>
          <p:spPr>
            <a:xfrm>
              <a:off x="827584" y="3212976"/>
              <a:ext cx="230363" cy="206092"/>
            </a:xfrm>
            <a:prstGeom prst="straightConnector1">
              <a:avLst/>
            </a:prstGeom>
            <a:ln w="3492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395536" y="2895327"/>
              <a:ext cx="648072" cy="461665"/>
            </a:xfrm>
            <a:prstGeom prst="rect">
              <a:avLst/>
            </a:prstGeom>
            <a:noFill/>
          </p:spPr>
          <p:txBody>
            <a:bodyPr wrap="square" rtlCol="0">
              <a:spAutoFit/>
            </a:bodyPr>
            <a:lstStyle/>
            <a:p>
              <a:r>
                <a:rPr lang="en-US" sz="2400" b="1" dirty="0" smtClean="0">
                  <a:solidFill>
                    <a:srgbClr val="FFC000"/>
                  </a:solidFill>
                </a:rPr>
                <a:t>h</a:t>
              </a:r>
              <a:r>
                <a:rPr lang="en-US" sz="2400" b="1" dirty="0" smtClean="0">
                  <a:solidFill>
                    <a:srgbClr val="FFC000"/>
                  </a:solidFill>
                  <a:latin typeface="Symbol" pitchFamily="18" charset="2"/>
                </a:rPr>
                <a:t>n</a:t>
              </a:r>
              <a:endParaRPr lang="en-AU" sz="2400" b="1" dirty="0">
                <a:solidFill>
                  <a:srgbClr val="FFC000"/>
                </a:solidFill>
                <a:latin typeface="Symbol" pitchFamily="18" charset="2"/>
              </a:endParaRPr>
            </a:p>
          </p:txBody>
        </p:sp>
      </p:grpSp>
    </p:spTree>
    <p:extLst>
      <p:ext uri="{BB962C8B-B14F-4D97-AF65-F5344CB8AC3E}">
        <p14:creationId xmlns:p14="http://schemas.microsoft.com/office/powerpoint/2010/main" val="375554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0" y="1857364"/>
            <a:ext cx="8990964" cy="3571900"/>
            <a:chOff x="0" y="1857364"/>
            <a:chExt cx="8990964" cy="3571900"/>
          </a:xfrm>
        </p:grpSpPr>
        <p:sp>
          <p:nvSpPr>
            <p:cNvPr id="3" name="Rectangle 2"/>
            <p:cNvSpPr/>
            <p:nvPr/>
          </p:nvSpPr>
          <p:spPr>
            <a:xfrm>
              <a:off x="4515310" y="5152265"/>
              <a:ext cx="4271532" cy="276999"/>
            </a:xfrm>
            <a:prstGeom prst="rect">
              <a:avLst/>
            </a:prstGeom>
          </p:spPr>
          <p:txBody>
            <a:bodyPr wrap="square">
              <a:spAutoFit/>
            </a:bodyPr>
            <a:lstStyle/>
            <a:p>
              <a:pPr algn="ctr"/>
              <a:r>
                <a:rPr lang="en-AU" sz="1200" dirty="0" smtClean="0"/>
                <a:t>http://www.philiphofmann.net/surflec/fig3_2.gif</a:t>
              </a:r>
              <a:endParaRPr lang="en-AU" sz="1200" dirty="0"/>
            </a:p>
          </p:txBody>
        </p:sp>
        <p:grpSp>
          <p:nvGrpSpPr>
            <p:cNvPr id="19" name="Group 18"/>
            <p:cNvGrpSpPr/>
            <p:nvPr/>
          </p:nvGrpSpPr>
          <p:grpSpPr>
            <a:xfrm>
              <a:off x="0" y="1857364"/>
              <a:ext cx="8990964" cy="3252014"/>
              <a:chOff x="0" y="1857364"/>
              <a:chExt cx="8990964" cy="3252014"/>
            </a:xfrm>
          </p:grpSpPr>
          <p:pic>
            <p:nvPicPr>
              <p:cNvPr id="4" name="Picture 3" descr="IMFP.gif"/>
              <p:cNvPicPr>
                <a:picLocks noChangeAspect="1"/>
              </p:cNvPicPr>
              <p:nvPr/>
            </p:nvPicPr>
            <p:blipFill>
              <a:blip r:embed="rId3" cstate="print">
                <a:clrChange>
                  <a:clrFrom>
                    <a:srgbClr val="FFFFFF"/>
                  </a:clrFrom>
                  <a:clrTo>
                    <a:srgbClr val="FFFFFF">
                      <a:alpha val="0"/>
                    </a:srgbClr>
                  </a:clrTo>
                </a:clrChange>
              </a:blip>
              <a:stretch>
                <a:fillRect/>
              </a:stretch>
            </p:blipFill>
            <p:spPr>
              <a:xfrm>
                <a:off x="3857620" y="1857364"/>
                <a:ext cx="5133344" cy="3252014"/>
              </a:xfrm>
              <a:prstGeom prst="rect">
                <a:avLst/>
              </a:prstGeom>
              <a:noFill/>
              <a:ln>
                <a:noFill/>
              </a:ln>
            </p:spPr>
          </p:pic>
          <p:sp>
            <p:nvSpPr>
              <p:cNvPr id="6" name="TextBox 5"/>
              <p:cNvSpPr txBox="1"/>
              <p:nvPr/>
            </p:nvSpPr>
            <p:spPr>
              <a:xfrm>
                <a:off x="0" y="1966106"/>
                <a:ext cx="3786182" cy="2010807"/>
              </a:xfrm>
              <a:prstGeom prst="rect">
                <a:avLst/>
              </a:prstGeom>
              <a:noFill/>
            </p:spPr>
            <p:txBody>
              <a:bodyPr wrap="square" rtlCol="0">
                <a:spAutoFit/>
              </a:bodyPr>
              <a:lstStyle/>
              <a:p>
                <a:pPr marL="444500" indent="-266700">
                  <a:spcAft>
                    <a:spcPts val="1000"/>
                  </a:spcAft>
                  <a:buFont typeface="Wingdings" pitchFamily="2" charset="2"/>
                  <a:buChar char="Ø"/>
                </a:pPr>
                <a:r>
                  <a:rPr lang="en-US" dirty="0" smtClean="0">
                    <a:latin typeface="Arial" pitchFamily="34" charset="0"/>
                    <a:cs typeface="Arial" pitchFamily="34" charset="0"/>
                  </a:rPr>
                  <a:t>Inelastic scattering =&gt; most of the signal comes from a few MFP of the surface.</a:t>
                </a:r>
              </a:p>
              <a:p>
                <a:pPr marL="444500" indent="-266700">
                  <a:spcAft>
                    <a:spcPts val="1000"/>
                  </a:spcAft>
                  <a:buFont typeface="Wingdings" pitchFamily="2" charset="2"/>
                  <a:buChar char="Ø"/>
                </a:pPr>
                <a:r>
                  <a:rPr lang="en-US" smtClean="0">
                    <a:latin typeface="Arial" pitchFamily="34" charset="0"/>
                    <a:cs typeface="Arial" pitchFamily="34" charset="0"/>
                  </a:rPr>
                  <a:t>XPS </a:t>
                </a:r>
                <a:r>
                  <a:rPr lang="en-US" dirty="0" smtClean="0">
                    <a:latin typeface="Arial" pitchFamily="34" charset="0"/>
                    <a:cs typeface="Arial" pitchFamily="34" charset="0"/>
                  </a:rPr>
                  <a:t>is extremely surface sensitive, </a:t>
                </a:r>
              </a:p>
              <a:p>
                <a:pPr marL="177800" indent="-177800">
                  <a:spcAft>
                    <a:spcPts val="1000"/>
                  </a:spcAft>
                  <a:buFont typeface="Arial" pitchFamily="34" charset="0"/>
                  <a:buChar char="•"/>
                </a:pPr>
                <a:endParaRPr lang="en-US" dirty="0" smtClean="0">
                  <a:latin typeface="Arial" pitchFamily="34" charset="0"/>
                  <a:cs typeface="Arial" pitchFamily="34" charset="0"/>
                </a:endParaRPr>
              </a:p>
            </p:txBody>
          </p:sp>
        </p:grpSp>
      </p:grpSp>
      <p:sp>
        <p:nvSpPr>
          <p:cNvPr id="12" name="TextBox 11"/>
          <p:cNvSpPr txBox="1"/>
          <p:nvPr/>
        </p:nvSpPr>
        <p:spPr>
          <a:xfrm>
            <a:off x="142844" y="1139595"/>
            <a:ext cx="6229356" cy="461665"/>
          </a:xfrm>
          <a:prstGeom prst="rect">
            <a:avLst/>
          </a:prstGeom>
          <a:noFill/>
        </p:spPr>
        <p:txBody>
          <a:bodyPr wrap="square" rtlCol="0">
            <a:spAutoFit/>
          </a:bodyPr>
          <a:lstStyle/>
          <a:p>
            <a:r>
              <a:rPr lang="en-US" sz="2400" b="1" dirty="0" smtClean="0">
                <a:latin typeface="Arial" pitchFamily="34" charset="0"/>
                <a:cs typeface="Arial" pitchFamily="34" charset="0"/>
              </a:rPr>
              <a:t>2. Tuning The Core Level Kinetic Energy</a:t>
            </a:r>
          </a:p>
        </p:txBody>
      </p:sp>
      <p:cxnSp>
        <p:nvCxnSpPr>
          <p:cNvPr id="15" name="Straight Arrow Connector 14"/>
          <p:cNvCxnSpPr/>
          <p:nvPr/>
        </p:nvCxnSpPr>
        <p:spPr>
          <a:xfrm rot="5400000" flipH="1" flipV="1">
            <a:off x="6143636" y="4500570"/>
            <a:ext cx="428628" cy="15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a:off x="4286248" y="4286256"/>
            <a:ext cx="2071702" cy="15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auto">
          <a:xfrm>
            <a:off x="0" y="6120680"/>
            <a:ext cx="2555776" cy="692696"/>
          </a:xfrm>
          <a:prstGeom prst="rect">
            <a:avLst/>
          </a:prstGeom>
          <a:solidFill>
            <a:schemeClr val="bg1"/>
          </a:solidFill>
          <a:ln w="25400">
            <a:noFill/>
            <a:prstDash val="sysDot"/>
            <a:round/>
            <a:headEnd/>
            <a:tailEnd/>
          </a:ln>
        </p:spPr>
        <p:txBody>
          <a:bodyPr rtlCol="0" anchor="ctr"/>
          <a:lstStyle/>
          <a:p>
            <a:pPr algn="ctr"/>
            <a:endParaRPr lang="en-AU"/>
          </a:p>
        </p:txBody>
      </p:sp>
      <p:sp>
        <p:nvSpPr>
          <p:cNvPr id="17" name="Rectangle 16"/>
          <p:cNvSpPr/>
          <p:nvPr/>
        </p:nvSpPr>
        <p:spPr bwMode="auto">
          <a:xfrm>
            <a:off x="6480720" y="6165304"/>
            <a:ext cx="2555776" cy="692696"/>
          </a:xfrm>
          <a:prstGeom prst="rect">
            <a:avLst/>
          </a:prstGeom>
          <a:solidFill>
            <a:schemeClr val="bg1"/>
          </a:solidFill>
          <a:ln w="25400">
            <a:noFill/>
            <a:prstDash val="sysDot"/>
            <a:round/>
            <a:headEnd/>
            <a:tailEnd/>
          </a:ln>
        </p:spPr>
        <p:txBody>
          <a:bodyPr rtlCol="0" anchor="ctr"/>
          <a:lstStyle/>
          <a:p>
            <a:pPr algn="ctr"/>
            <a:endParaRPr lang="en-AU"/>
          </a:p>
        </p:txBody>
      </p:sp>
      <p:grpSp>
        <p:nvGrpSpPr>
          <p:cNvPr id="33" name="Group 32"/>
          <p:cNvGrpSpPr/>
          <p:nvPr/>
        </p:nvGrpSpPr>
        <p:grpSpPr>
          <a:xfrm>
            <a:off x="611560" y="4509120"/>
            <a:ext cx="3240360" cy="1787426"/>
            <a:chOff x="611560" y="4509120"/>
            <a:chExt cx="3240360" cy="1787426"/>
          </a:xfrm>
        </p:grpSpPr>
        <p:sp>
          <p:nvSpPr>
            <p:cNvPr id="23" name="TextBox 22"/>
            <p:cNvSpPr txBox="1"/>
            <p:nvPr/>
          </p:nvSpPr>
          <p:spPr>
            <a:xfrm>
              <a:off x="611560" y="5373216"/>
              <a:ext cx="3240360" cy="923330"/>
            </a:xfrm>
            <a:prstGeom prst="rect">
              <a:avLst/>
            </a:prstGeom>
            <a:solidFill>
              <a:schemeClr val="accent5">
                <a:lumMod val="40000"/>
                <a:lumOff val="60000"/>
              </a:schemeClr>
            </a:solidFill>
            <a:ln w="25400">
              <a:solidFill>
                <a:schemeClr val="tx1"/>
              </a:solidFill>
            </a:ln>
            <a:effectLst>
              <a:outerShdw blurRad="50800" dist="38100" algn="l" rotWithShape="0">
                <a:prstClr val="black">
                  <a:alpha val="40000"/>
                </a:prstClr>
              </a:outerShdw>
            </a:effectLst>
          </p:spPr>
          <p:txBody>
            <a:bodyPr wrap="square" rtlCol="0">
              <a:spAutoFit/>
            </a:bodyPr>
            <a:lstStyle/>
            <a:p>
              <a:r>
                <a:rPr lang="en-US" dirty="0" smtClean="0">
                  <a:latin typeface="Arial" pitchFamily="34" charset="0"/>
                  <a:cs typeface="Arial" pitchFamily="34" charset="0"/>
                </a:rPr>
                <a:t>With SR: one can “tune” the KE of a photoelectron to obtain depth information</a:t>
              </a:r>
            </a:p>
          </p:txBody>
        </p:sp>
        <p:sp>
          <p:nvSpPr>
            <p:cNvPr id="24" name="Down Arrow 23"/>
            <p:cNvSpPr/>
            <p:nvPr/>
          </p:nvSpPr>
          <p:spPr bwMode="auto">
            <a:xfrm>
              <a:off x="1691680" y="4509120"/>
              <a:ext cx="504056" cy="648072"/>
            </a:xfrm>
            <a:prstGeom prst="downArrow">
              <a:avLst/>
            </a:prstGeom>
            <a:solidFill>
              <a:schemeClr val="bg2">
                <a:lumMod val="40000"/>
                <a:lumOff val="60000"/>
              </a:schemeClr>
            </a:solidFill>
            <a:ln w="25400">
              <a:solidFill>
                <a:srgbClr val="000000"/>
              </a:solidFill>
              <a:prstDash val="solid"/>
              <a:round/>
              <a:headEnd/>
              <a:tailEnd/>
            </a:ln>
          </p:spPr>
          <p:txBody>
            <a:bodyPr rtlCol="0" anchor="ctr"/>
            <a:lstStyle/>
            <a:p>
              <a:pPr algn="ctr"/>
              <a:endParaRPr lang="en-AU"/>
            </a:p>
          </p:txBody>
        </p:sp>
      </p:grpSp>
      <p:cxnSp>
        <p:nvCxnSpPr>
          <p:cNvPr id="25" name="Straight Arrow Connector 24"/>
          <p:cNvCxnSpPr/>
          <p:nvPr/>
        </p:nvCxnSpPr>
        <p:spPr>
          <a:xfrm flipV="1">
            <a:off x="8100392" y="3861048"/>
            <a:ext cx="0" cy="86067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4355976" y="3861048"/>
            <a:ext cx="3655878" cy="15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3995936" y="5879013"/>
            <a:ext cx="4320480" cy="646331"/>
            <a:chOff x="3995936" y="5879013"/>
            <a:chExt cx="4320480" cy="646331"/>
          </a:xfrm>
        </p:grpSpPr>
        <p:sp>
          <p:nvSpPr>
            <p:cNvPr id="29" name="Right Arrow 28"/>
            <p:cNvSpPr/>
            <p:nvPr/>
          </p:nvSpPr>
          <p:spPr bwMode="auto">
            <a:xfrm>
              <a:off x="3995936" y="5949280"/>
              <a:ext cx="1224136" cy="504056"/>
            </a:xfrm>
            <a:prstGeom prst="rightArrow">
              <a:avLst/>
            </a:prstGeom>
            <a:solidFill>
              <a:schemeClr val="bg2">
                <a:lumMod val="40000"/>
                <a:lumOff val="60000"/>
              </a:schemeClr>
            </a:solidFill>
            <a:ln w="25400">
              <a:solidFill>
                <a:srgbClr val="000000"/>
              </a:solidFill>
              <a:prstDash val="solid"/>
              <a:round/>
              <a:headEnd/>
              <a:tailEnd/>
            </a:ln>
          </p:spPr>
          <p:txBody>
            <a:bodyPr rtlCol="0" anchor="ctr"/>
            <a:lstStyle/>
            <a:p>
              <a:pPr algn="ctr"/>
              <a:endParaRPr lang="en-AU"/>
            </a:p>
          </p:txBody>
        </p:sp>
        <p:sp>
          <p:nvSpPr>
            <p:cNvPr id="30" name="TextBox 29"/>
            <p:cNvSpPr txBox="1"/>
            <p:nvPr/>
          </p:nvSpPr>
          <p:spPr>
            <a:xfrm>
              <a:off x="5436096" y="5879013"/>
              <a:ext cx="2880320" cy="646331"/>
            </a:xfrm>
            <a:prstGeom prst="rect">
              <a:avLst/>
            </a:prstGeom>
            <a:solidFill>
              <a:schemeClr val="accent3">
                <a:lumMod val="40000"/>
                <a:lumOff val="60000"/>
              </a:schemeClr>
            </a:solidFill>
            <a:ln w="25400">
              <a:solidFill>
                <a:schemeClr val="tx1"/>
              </a:solidFill>
            </a:ln>
            <a:effectLst>
              <a:outerShdw blurRad="50800" dist="38100" algn="l" rotWithShape="0">
                <a:prstClr val="black">
                  <a:alpha val="40000"/>
                </a:prstClr>
              </a:outerShdw>
            </a:effectLst>
          </p:spPr>
          <p:txBody>
            <a:bodyPr wrap="square" rtlCol="0">
              <a:spAutoFit/>
            </a:bodyPr>
            <a:lstStyle/>
            <a:p>
              <a:r>
                <a:rPr lang="en-US" dirty="0" smtClean="0">
                  <a:latin typeface="Arial" pitchFamily="34" charset="0"/>
                  <a:cs typeface="Arial" pitchFamily="34" charset="0"/>
                </a:rPr>
                <a:t>Qualitative (Easy)</a:t>
              </a:r>
            </a:p>
            <a:p>
              <a:r>
                <a:rPr lang="en-US" dirty="0" smtClean="0">
                  <a:latin typeface="Arial" pitchFamily="34" charset="0"/>
                  <a:cs typeface="Arial" pitchFamily="34" charset="0"/>
                </a:rPr>
                <a:t>Quantitative (Harder)</a:t>
              </a:r>
            </a:p>
          </p:txBody>
        </p:sp>
      </p:grpSp>
      <p:sp>
        <p:nvSpPr>
          <p:cNvPr id="32" name="Title 1"/>
          <p:cNvSpPr>
            <a:spLocks noGrp="1"/>
          </p:cNvSpPr>
          <p:nvPr>
            <p:ph type="title"/>
          </p:nvPr>
        </p:nvSpPr>
        <p:spPr>
          <a:xfrm>
            <a:off x="158824" y="188640"/>
            <a:ext cx="8229600" cy="810174"/>
          </a:xfrm>
        </p:spPr>
        <p:txBody>
          <a:bodyPr>
            <a:normAutofit/>
          </a:bodyPr>
          <a:lstStyle/>
          <a:p>
            <a:r>
              <a:rPr lang="en-US" sz="2800" dirty="0" smtClean="0"/>
              <a:t>XPS WITH SR: ADVANTAGES </a:t>
            </a:r>
            <a:endParaRPr lang="en-AU" sz="2800" dirty="0"/>
          </a:p>
        </p:txBody>
      </p:sp>
    </p:spTree>
    <p:extLst>
      <p:ext uri="{BB962C8B-B14F-4D97-AF65-F5344CB8AC3E}">
        <p14:creationId xmlns:p14="http://schemas.microsoft.com/office/powerpoint/2010/main" val="2407048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20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childTnLst>
                          </p:cTn>
                        </p:par>
                        <p:par>
                          <p:cTn id="21" fill="hold">
                            <p:stCondLst>
                              <p:cond delay="500"/>
                            </p:stCondLst>
                            <p:childTnLst>
                              <p:par>
                                <p:cTn id="22" presetID="22" presetClass="entr" presetSubtype="2" fill="hold" nodeType="afterEffect">
                                  <p:stCondLst>
                                    <p:cond delay="1000"/>
                                  </p:stCondLst>
                                  <p:childTnLst>
                                    <p:set>
                                      <p:cBhvr>
                                        <p:cTn id="23" dur="1" fill="hold">
                                          <p:stCondLst>
                                            <p:cond delay="0"/>
                                          </p:stCondLst>
                                        </p:cTn>
                                        <p:tgtEl>
                                          <p:spTgt spid="16"/>
                                        </p:tgtEl>
                                        <p:attrNameLst>
                                          <p:attrName>style.visibility</p:attrName>
                                        </p:attrNameLst>
                                      </p:cBhvr>
                                      <p:to>
                                        <p:strVal val="visible"/>
                                      </p:to>
                                    </p:set>
                                    <p:animEffect transition="in" filter="wipe(right)">
                                      <p:cBhvr>
                                        <p:cTn id="24" dur="500"/>
                                        <p:tgtEl>
                                          <p:spTgt spid="16"/>
                                        </p:tgtEl>
                                      </p:cBhvr>
                                    </p:animEffect>
                                  </p:childTnLst>
                                </p:cTn>
                              </p:par>
                            </p:childTnLst>
                          </p:cTn>
                        </p:par>
                        <p:par>
                          <p:cTn id="25" fill="hold">
                            <p:stCondLst>
                              <p:cond delay="2000"/>
                            </p:stCondLst>
                            <p:childTnLst>
                              <p:par>
                                <p:cTn id="26" presetID="22" presetClass="entr" presetSubtype="4" fill="hold"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down)">
                                      <p:cBhvr>
                                        <p:cTn id="28" dur="500"/>
                                        <p:tgtEl>
                                          <p:spTgt spid="25"/>
                                        </p:tgtEl>
                                      </p:cBhvr>
                                    </p:animEffect>
                                  </p:childTnLst>
                                </p:cTn>
                              </p:par>
                            </p:childTnLst>
                          </p:cTn>
                        </p:par>
                        <p:par>
                          <p:cTn id="29" fill="hold">
                            <p:stCondLst>
                              <p:cond delay="2500"/>
                            </p:stCondLst>
                            <p:childTnLst>
                              <p:par>
                                <p:cTn id="30" presetID="22" presetClass="entr" presetSubtype="2" fill="hold" nodeType="afterEffect">
                                  <p:stCondLst>
                                    <p:cond delay="1000"/>
                                  </p:stCondLst>
                                  <p:childTnLst>
                                    <p:set>
                                      <p:cBhvr>
                                        <p:cTn id="31" dur="1" fill="hold">
                                          <p:stCondLst>
                                            <p:cond delay="0"/>
                                          </p:stCondLst>
                                        </p:cTn>
                                        <p:tgtEl>
                                          <p:spTgt spid="27"/>
                                        </p:tgtEl>
                                        <p:attrNameLst>
                                          <p:attrName>style.visibility</p:attrName>
                                        </p:attrNameLst>
                                      </p:cBhvr>
                                      <p:to>
                                        <p:strVal val="visible"/>
                                      </p:to>
                                    </p:set>
                                    <p:animEffect transition="in" filter="wipe(right)">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1412776"/>
            <a:ext cx="3992924" cy="3776836"/>
          </a:xfrm>
          <a:prstGeom prst="rect">
            <a:avLst/>
          </a:prstGeom>
        </p:spPr>
      </p:pic>
      <p:sp>
        <p:nvSpPr>
          <p:cNvPr id="2" name="TextBox 1"/>
          <p:cNvSpPr txBox="1"/>
          <p:nvPr/>
        </p:nvSpPr>
        <p:spPr>
          <a:xfrm>
            <a:off x="2555776" y="476672"/>
            <a:ext cx="3461460" cy="430887"/>
          </a:xfrm>
          <a:prstGeom prst="rect">
            <a:avLst/>
          </a:prstGeom>
          <a:noFill/>
        </p:spPr>
        <p:txBody>
          <a:bodyPr wrap="none" rtlCol="0">
            <a:spAutoFit/>
          </a:bodyPr>
          <a:lstStyle/>
          <a:p>
            <a:pPr defTabSz="457200"/>
            <a:r>
              <a:rPr lang="en-AU" sz="2200" b="1" u="sng" dirty="0" smtClean="0">
                <a:solidFill>
                  <a:prstClr val="black"/>
                </a:solidFill>
              </a:rPr>
              <a:t>Black Phosphorus Oxidation</a:t>
            </a:r>
            <a:endParaRPr lang="en-AU" sz="2200" b="1" u="sng" dirty="0">
              <a:solidFill>
                <a:prstClr val="black"/>
              </a:solidFill>
            </a:endParaRPr>
          </a:p>
        </p:txBody>
      </p:sp>
      <p:sp>
        <p:nvSpPr>
          <p:cNvPr id="3" name="TextBox 2"/>
          <p:cNvSpPr txBox="1"/>
          <p:nvPr/>
        </p:nvSpPr>
        <p:spPr>
          <a:xfrm>
            <a:off x="179512" y="1268760"/>
            <a:ext cx="2376264" cy="2308324"/>
          </a:xfrm>
          <a:prstGeom prst="rect">
            <a:avLst/>
          </a:prstGeom>
          <a:noFill/>
        </p:spPr>
        <p:txBody>
          <a:bodyPr wrap="square" rtlCol="0">
            <a:spAutoFit/>
          </a:bodyPr>
          <a:lstStyle/>
          <a:p>
            <a:endParaRPr lang="en-AU" sz="2400" i="1" dirty="0">
              <a:solidFill>
                <a:srgbClr val="FF0000"/>
              </a:solidFill>
            </a:endParaRPr>
          </a:p>
          <a:p>
            <a:r>
              <a:rPr lang="en-AU" sz="2400" i="1" dirty="0" smtClean="0">
                <a:solidFill>
                  <a:srgbClr val="FF0000"/>
                </a:solidFill>
              </a:rPr>
              <a:t>Cleave in Vacuum</a:t>
            </a:r>
          </a:p>
          <a:p>
            <a:r>
              <a:rPr lang="en-AU" sz="2400" i="1" dirty="0" smtClean="0">
                <a:solidFill>
                  <a:srgbClr val="FF0000"/>
                </a:solidFill>
              </a:rPr>
              <a:t>-&gt; measure</a:t>
            </a:r>
          </a:p>
          <a:p>
            <a:endParaRPr lang="en-AU" sz="2400" i="1" dirty="0">
              <a:solidFill>
                <a:srgbClr val="FF0000"/>
              </a:solidFill>
            </a:endParaRPr>
          </a:p>
          <a:p>
            <a:r>
              <a:rPr lang="en-AU" sz="2400" i="1" dirty="0" smtClean="0">
                <a:solidFill>
                  <a:srgbClr val="FF0000"/>
                </a:solidFill>
              </a:rPr>
              <a:t>Expose to air</a:t>
            </a:r>
          </a:p>
          <a:p>
            <a:r>
              <a:rPr lang="en-AU" sz="2400" i="1" dirty="0" smtClean="0">
                <a:solidFill>
                  <a:srgbClr val="FF0000"/>
                </a:solidFill>
              </a:rPr>
              <a:t>-&gt; measure</a:t>
            </a:r>
            <a:endParaRPr lang="en-AU" sz="2400" i="1" dirty="0">
              <a:solidFill>
                <a:srgbClr val="FF0000"/>
              </a:solidFill>
            </a:endParaRPr>
          </a:p>
        </p:txBody>
      </p:sp>
    </p:spTree>
    <p:extLst>
      <p:ext uri="{BB962C8B-B14F-4D97-AF65-F5344CB8AC3E}">
        <p14:creationId xmlns:p14="http://schemas.microsoft.com/office/powerpoint/2010/main" val="23402671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1s as a function of exposure.tif"/>
          <p:cNvPicPr>
            <a:picLocks noChangeAspect="1"/>
          </p:cNvPicPr>
          <p:nvPr/>
        </p:nvPicPr>
        <p:blipFill>
          <a:blip r:embed="rId2"/>
          <a:stretch>
            <a:fillRect/>
          </a:stretch>
        </p:blipFill>
        <p:spPr>
          <a:xfrm>
            <a:off x="179512" y="203200"/>
            <a:ext cx="2424015" cy="4017888"/>
          </a:xfrm>
          <a:prstGeom prst="rect">
            <a:avLst/>
          </a:prstGeom>
        </p:spPr>
      </p:pic>
      <p:pic>
        <p:nvPicPr>
          <p:cNvPr id="6" name="Picture 5" descr="O1s Peak Fit.tiff"/>
          <p:cNvPicPr>
            <a:picLocks noChangeAspect="1"/>
          </p:cNvPicPr>
          <p:nvPr/>
        </p:nvPicPr>
        <p:blipFill>
          <a:blip r:embed="rId3"/>
          <a:stretch>
            <a:fillRect/>
          </a:stretch>
        </p:blipFill>
        <p:spPr>
          <a:xfrm>
            <a:off x="2603527" y="216917"/>
            <a:ext cx="3443136" cy="4076179"/>
          </a:xfrm>
          <a:prstGeom prst="rect">
            <a:avLst/>
          </a:prstGeom>
        </p:spPr>
      </p:pic>
      <p:sp>
        <p:nvSpPr>
          <p:cNvPr id="4" name="TextBox 3"/>
          <p:cNvSpPr txBox="1"/>
          <p:nvPr/>
        </p:nvSpPr>
        <p:spPr>
          <a:xfrm>
            <a:off x="6660232" y="205031"/>
            <a:ext cx="1309910" cy="369332"/>
          </a:xfrm>
          <a:prstGeom prst="rect">
            <a:avLst/>
          </a:prstGeom>
          <a:noFill/>
        </p:spPr>
        <p:txBody>
          <a:bodyPr wrap="none" rtlCol="0">
            <a:spAutoFit/>
          </a:bodyPr>
          <a:lstStyle/>
          <a:p>
            <a:pPr defTabSz="457200"/>
            <a:r>
              <a:rPr lang="en-AU" u="sng" dirty="0" smtClean="0">
                <a:solidFill>
                  <a:prstClr val="black"/>
                </a:solidFill>
              </a:rPr>
              <a:t>Oxide Peaks</a:t>
            </a:r>
            <a:endParaRPr lang="en-AU" u="sng" dirty="0">
              <a:solidFill>
                <a:prstClr val="black"/>
              </a:solidFill>
            </a:endParaRPr>
          </a:p>
        </p:txBody>
      </p:sp>
      <p:sp>
        <p:nvSpPr>
          <p:cNvPr id="2" name="TextBox 1"/>
          <p:cNvSpPr txBox="1"/>
          <p:nvPr/>
        </p:nvSpPr>
        <p:spPr>
          <a:xfrm>
            <a:off x="6300192" y="980728"/>
            <a:ext cx="1601721" cy="646331"/>
          </a:xfrm>
          <a:prstGeom prst="rect">
            <a:avLst/>
          </a:prstGeom>
          <a:noFill/>
        </p:spPr>
        <p:txBody>
          <a:bodyPr wrap="none" rtlCol="0">
            <a:spAutoFit/>
          </a:bodyPr>
          <a:lstStyle/>
          <a:p>
            <a:pPr defTabSz="457200"/>
            <a:r>
              <a:rPr lang="en-AU" dirty="0" smtClean="0">
                <a:solidFill>
                  <a:prstClr val="black"/>
                </a:solidFill>
              </a:rPr>
              <a:t>O1s=531.62 eV</a:t>
            </a:r>
          </a:p>
          <a:p>
            <a:pPr defTabSz="457200"/>
            <a:r>
              <a:rPr lang="en-AU" dirty="0" smtClean="0">
                <a:solidFill>
                  <a:prstClr val="black"/>
                </a:solidFill>
              </a:rPr>
              <a:t>O1s=533.24 eV</a:t>
            </a:r>
            <a:endParaRPr lang="en-AU" dirty="0">
              <a:solidFill>
                <a:prstClr val="black"/>
              </a:solidFill>
            </a:endParaRPr>
          </a:p>
        </p:txBody>
      </p:sp>
      <p:sp>
        <p:nvSpPr>
          <p:cNvPr id="7" name="TextBox 6"/>
          <p:cNvSpPr txBox="1"/>
          <p:nvPr/>
        </p:nvSpPr>
        <p:spPr>
          <a:xfrm>
            <a:off x="6300192" y="2134597"/>
            <a:ext cx="1601721" cy="646331"/>
          </a:xfrm>
          <a:prstGeom prst="rect">
            <a:avLst/>
          </a:prstGeom>
          <a:noFill/>
        </p:spPr>
        <p:txBody>
          <a:bodyPr wrap="none" rtlCol="0">
            <a:spAutoFit/>
          </a:bodyPr>
          <a:lstStyle/>
          <a:p>
            <a:pPr defTabSz="457200"/>
            <a:r>
              <a:rPr lang="en-AU" dirty="0" smtClean="0">
                <a:solidFill>
                  <a:prstClr val="black"/>
                </a:solidFill>
              </a:rPr>
              <a:t>O1s=531.7 eV</a:t>
            </a:r>
          </a:p>
          <a:p>
            <a:pPr defTabSz="457200"/>
            <a:r>
              <a:rPr lang="en-AU" dirty="0" smtClean="0">
                <a:solidFill>
                  <a:prstClr val="black"/>
                </a:solidFill>
              </a:rPr>
              <a:t>O1s=533.49 eV</a:t>
            </a:r>
            <a:endParaRPr lang="en-AU" dirty="0">
              <a:solidFill>
                <a:prstClr val="black"/>
              </a:solidFill>
            </a:endParaRPr>
          </a:p>
        </p:txBody>
      </p:sp>
      <p:sp>
        <p:nvSpPr>
          <p:cNvPr id="3" name="TextBox 2"/>
          <p:cNvSpPr txBox="1"/>
          <p:nvPr/>
        </p:nvSpPr>
        <p:spPr>
          <a:xfrm>
            <a:off x="179512" y="4653136"/>
            <a:ext cx="8784976" cy="2246769"/>
          </a:xfrm>
          <a:prstGeom prst="rect">
            <a:avLst/>
          </a:prstGeom>
          <a:noFill/>
        </p:spPr>
        <p:txBody>
          <a:bodyPr wrap="square" rtlCol="0">
            <a:spAutoFit/>
          </a:bodyPr>
          <a:lstStyle/>
          <a:p>
            <a:pPr algn="ctr" defTabSz="457200"/>
            <a:r>
              <a:rPr lang="en-AU" u="sng" dirty="0" smtClean="0">
                <a:solidFill>
                  <a:prstClr val="black"/>
                </a:solidFill>
              </a:rPr>
              <a:t>Literature values for </a:t>
            </a:r>
            <a:r>
              <a:rPr lang="en-AU" u="sng" dirty="0" err="1" smtClean="0">
                <a:solidFill>
                  <a:prstClr val="black"/>
                </a:solidFill>
              </a:rPr>
              <a:t>Phosphite</a:t>
            </a:r>
            <a:endParaRPr lang="en-AU" u="sng" dirty="0" smtClean="0">
              <a:solidFill>
                <a:prstClr val="black"/>
              </a:solidFill>
            </a:endParaRPr>
          </a:p>
          <a:p>
            <a:pPr algn="ctr" defTabSz="457200"/>
            <a:r>
              <a:rPr lang="en-AU" dirty="0" smtClean="0">
                <a:solidFill>
                  <a:prstClr val="black"/>
                </a:solidFill>
              </a:rPr>
              <a:t>531.8 eV and 533.3 eV</a:t>
            </a:r>
          </a:p>
          <a:p>
            <a:pPr algn="ctr" defTabSz="457200"/>
            <a:r>
              <a:rPr lang="en-AU" dirty="0" smtClean="0">
                <a:solidFill>
                  <a:prstClr val="black"/>
                </a:solidFill>
              </a:rPr>
              <a:t>J. Non-</a:t>
            </a:r>
            <a:r>
              <a:rPr lang="en-AU" dirty="0" err="1" smtClean="0">
                <a:solidFill>
                  <a:prstClr val="black"/>
                </a:solidFill>
              </a:rPr>
              <a:t>cryst</a:t>
            </a:r>
            <a:r>
              <a:rPr lang="en-AU" dirty="0" smtClean="0">
                <a:solidFill>
                  <a:prstClr val="black"/>
                </a:solidFill>
              </a:rPr>
              <a:t>. Solids 160, 73 (1993)</a:t>
            </a:r>
          </a:p>
          <a:p>
            <a:pPr algn="ctr" defTabSz="457200"/>
            <a:r>
              <a:rPr lang="en-AU" dirty="0" smtClean="0">
                <a:solidFill>
                  <a:prstClr val="black"/>
                </a:solidFill>
              </a:rPr>
              <a:t>531.5 eV and 533.3 eV</a:t>
            </a:r>
          </a:p>
          <a:p>
            <a:pPr algn="ctr" defTabSz="457200"/>
            <a:r>
              <a:rPr lang="en-AU" dirty="0" smtClean="0">
                <a:solidFill>
                  <a:prstClr val="black"/>
                </a:solidFill>
              </a:rPr>
              <a:t>Phys. Chem. Glass. 36, 247 (1996)</a:t>
            </a:r>
          </a:p>
          <a:p>
            <a:pPr algn="ctr" defTabSz="457200"/>
            <a:endParaRPr lang="en-AU" dirty="0">
              <a:solidFill>
                <a:prstClr val="black"/>
              </a:solidFill>
            </a:endParaRPr>
          </a:p>
          <a:p>
            <a:pPr algn="ctr" defTabSz="457200"/>
            <a:r>
              <a:rPr lang="en-AU" sz="1600" dirty="0" smtClean="0">
                <a:solidFill>
                  <a:prstClr val="black"/>
                </a:solidFill>
              </a:rPr>
              <a:t>The lower BE O1s corresponds to bridging oxygen and higher BE O1s to non-bridging oxygen in NaPO</a:t>
            </a:r>
            <a:r>
              <a:rPr lang="en-AU" sz="1600" baseline="-25000" dirty="0" smtClean="0">
                <a:solidFill>
                  <a:prstClr val="black"/>
                </a:solidFill>
              </a:rPr>
              <a:t>3</a:t>
            </a:r>
            <a:r>
              <a:rPr lang="en-AU" sz="1600" dirty="0" smtClean="0">
                <a:solidFill>
                  <a:prstClr val="black"/>
                </a:solidFill>
              </a:rPr>
              <a:t>.</a:t>
            </a:r>
          </a:p>
          <a:p>
            <a:pPr algn="ctr" defTabSz="457200"/>
            <a:r>
              <a:rPr lang="en-AU" sz="1600" dirty="0" smtClean="0">
                <a:solidFill>
                  <a:prstClr val="black"/>
                </a:solidFill>
              </a:rPr>
              <a:t>. </a:t>
            </a:r>
            <a:endParaRPr lang="en-AU" sz="1600" dirty="0">
              <a:solidFill>
                <a:prstClr val="black"/>
              </a:solidFill>
            </a:endParaRPr>
          </a:p>
        </p:txBody>
      </p:sp>
      <p:sp>
        <p:nvSpPr>
          <p:cNvPr id="8" name="TextBox 7"/>
          <p:cNvSpPr txBox="1"/>
          <p:nvPr/>
        </p:nvSpPr>
        <p:spPr>
          <a:xfrm>
            <a:off x="6667128" y="4645878"/>
            <a:ext cx="2376264" cy="1569660"/>
          </a:xfrm>
          <a:prstGeom prst="rect">
            <a:avLst/>
          </a:prstGeom>
          <a:noFill/>
        </p:spPr>
        <p:txBody>
          <a:bodyPr wrap="square" rtlCol="0">
            <a:spAutoFit/>
          </a:bodyPr>
          <a:lstStyle/>
          <a:p>
            <a:endParaRPr lang="en-AU" sz="2400" i="1" dirty="0">
              <a:solidFill>
                <a:srgbClr val="FF0000"/>
              </a:solidFill>
            </a:endParaRPr>
          </a:p>
          <a:p>
            <a:r>
              <a:rPr lang="en-AU" sz="2400" i="1" dirty="0" smtClean="0">
                <a:solidFill>
                  <a:srgbClr val="FF0000"/>
                </a:solidFill>
              </a:rPr>
              <a:t>How  we are beginning to interpret the data</a:t>
            </a:r>
            <a:endParaRPr lang="en-AU" sz="2400" i="1" dirty="0">
              <a:solidFill>
                <a:srgbClr val="FF0000"/>
              </a:solidFill>
            </a:endParaRPr>
          </a:p>
        </p:txBody>
      </p:sp>
      <p:sp>
        <p:nvSpPr>
          <p:cNvPr id="9" name="Left Arrow 8"/>
          <p:cNvSpPr/>
          <p:nvPr/>
        </p:nvSpPr>
        <p:spPr>
          <a:xfrm>
            <a:off x="6300192" y="5430708"/>
            <a:ext cx="360040" cy="34581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427838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2p Peak Fit.tiff"/>
          <p:cNvPicPr>
            <a:picLocks noChangeAspect="1"/>
          </p:cNvPicPr>
          <p:nvPr/>
        </p:nvPicPr>
        <p:blipFill>
          <a:blip r:embed="rId2"/>
          <a:stretch>
            <a:fillRect/>
          </a:stretch>
        </p:blipFill>
        <p:spPr>
          <a:xfrm>
            <a:off x="35496" y="0"/>
            <a:ext cx="3569551" cy="6858000"/>
          </a:xfrm>
          <a:prstGeom prst="rect">
            <a:avLst/>
          </a:prstGeom>
        </p:spPr>
      </p:pic>
      <p:sp>
        <p:nvSpPr>
          <p:cNvPr id="2" name="TextBox 1"/>
          <p:cNvSpPr txBox="1"/>
          <p:nvPr/>
        </p:nvSpPr>
        <p:spPr>
          <a:xfrm>
            <a:off x="3491880" y="547133"/>
            <a:ext cx="1869423" cy="646331"/>
          </a:xfrm>
          <a:prstGeom prst="rect">
            <a:avLst/>
          </a:prstGeom>
          <a:noFill/>
        </p:spPr>
        <p:txBody>
          <a:bodyPr wrap="none" rtlCol="0">
            <a:spAutoFit/>
          </a:bodyPr>
          <a:lstStyle/>
          <a:p>
            <a:pPr defTabSz="457200"/>
            <a:r>
              <a:rPr lang="en-AU" dirty="0" smtClean="0">
                <a:solidFill>
                  <a:prstClr val="black"/>
                </a:solidFill>
              </a:rPr>
              <a:t>P2p</a:t>
            </a:r>
            <a:r>
              <a:rPr lang="en-AU" baseline="-25000" dirty="0" smtClean="0">
                <a:solidFill>
                  <a:prstClr val="black"/>
                </a:solidFill>
              </a:rPr>
              <a:t>3/2</a:t>
            </a:r>
            <a:r>
              <a:rPr lang="en-AU" dirty="0" smtClean="0">
                <a:solidFill>
                  <a:prstClr val="black"/>
                </a:solidFill>
              </a:rPr>
              <a:t>=130.06 eV</a:t>
            </a:r>
          </a:p>
          <a:p>
            <a:pPr defTabSz="457200"/>
            <a:r>
              <a:rPr lang="en-AU" dirty="0" smtClean="0">
                <a:solidFill>
                  <a:prstClr val="black"/>
                </a:solidFill>
              </a:rPr>
              <a:t>P2p</a:t>
            </a:r>
            <a:r>
              <a:rPr lang="en-AU" baseline="-25000" dirty="0" smtClean="0">
                <a:solidFill>
                  <a:prstClr val="black"/>
                </a:solidFill>
              </a:rPr>
              <a:t>1/2</a:t>
            </a:r>
            <a:r>
              <a:rPr lang="en-AU" dirty="0" smtClean="0">
                <a:solidFill>
                  <a:prstClr val="black"/>
                </a:solidFill>
              </a:rPr>
              <a:t>=130.94 eV </a:t>
            </a:r>
            <a:endParaRPr lang="en-AU" dirty="0">
              <a:solidFill>
                <a:prstClr val="black"/>
              </a:solidFill>
            </a:endParaRPr>
          </a:p>
        </p:txBody>
      </p:sp>
      <p:sp>
        <p:nvSpPr>
          <p:cNvPr id="5" name="TextBox 4"/>
          <p:cNvSpPr txBox="1"/>
          <p:nvPr/>
        </p:nvSpPr>
        <p:spPr>
          <a:xfrm>
            <a:off x="3518676" y="2060848"/>
            <a:ext cx="1869423" cy="646331"/>
          </a:xfrm>
          <a:prstGeom prst="rect">
            <a:avLst/>
          </a:prstGeom>
          <a:noFill/>
        </p:spPr>
        <p:txBody>
          <a:bodyPr wrap="none" rtlCol="0">
            <a:spAutoFit/>
          </a:bodyPr>
          <a:lstStyle/>
          <a:p>
            <a:pPr defTabSz="457200"/>
            <a:r>
              <a:rPr lang="en-AU" dirty="0" smtClean="0">
                <a:solidFill>
                  <a:prstClr val="black"/>
                </a:solidFill>
              </a:rPr>
              <a:t>P2p</a:t>
            </a:r>
            <a:r>
              <a:rPr lang="en-AU" baseline="-25000" dirty="0" smtClean="0">
                <a:solidFill>
                  <a:prstClr val="black"/>
                </a:solidFill>
              </a:rPr>
              <a:t>3/2</a:t>
            </a:r>
            <a:r>
              <a:rPr lang="en-AU" dirty="0" smtClean="0">
                <a:solidFill>
                  <a:prstClr val="black"/>
                </a:solidFill>
              </a:rPr>
              <a:t>=130.17 eV</a:t>
            </a:r>
          </a:p>
          <a:p>
            <a:pPr defTabSz="457200"/>
            <a:r>
              <a:rPr lang="en-AU" dirty="0" smtClean="0">
                <a:solidFill>
                  <a:prstClr val="black"/>
                </a:solidFill>
              </a:rPr>
              <a:t>P2p</a:t>
            </a:r>
            <a:r>
              <a:rPr lang="en-AU" baseline="-25000" dirty="0" smtClean="0">
                <a:solidFill>
                  <a:prstClr val="black"/>
                </a:solidFill>
              </a:rPr>
              <a:t>1/2</a:t>
            </a:r>
            <a:r>
              <a:rPr lang="en-AU" dirty="0" smtClean="0">
                <a:solidFill>
                  <a:prstClr val="black"/>
                </a:solidFill>
              </a:rPr>
              <a:t>=131.04 eV </a:t>
            </a:r>
            <a:endParaRPr lang="en-AU" dirty="0">
              <a:solidFill>
                <a:prstClr val="black"/>
              </a:solidFill>
            </a:endParaRPr>
          </a:p>
        </p:txBody>
      </p:sp>
      <p:sp>
        <p:nvSpPr>
          <p:cNvPr id="6" name="TextBox 5"/>
          <p:cNvSpPr txBox="1"/>
          <p:nvPr/>
        </p:nvSpPr>
        <p:spPr>
          <a:xfrm>
            <a:off x="3515891" y="3502749"/>
            <a:ext cx="1869423" cy="646331"/>
          </a:xfrm>
          <a:prstGeom prst="rect">
            <a:avLst/>
          </a:prstGeom>
          <a:noFill/>
        </p:spPr>
        <p:txBody>
          <a:bodyPr wrap="none" rtlCol="0">
            <a:spAutoFit/>
          </a:bodyPr>
          <a:lstStyle/>
          <a:p>
            <a:pPr defTabSz="457200"/>
            <a:r>
              <a:rPr lang="en-AU" dirty="0" smtClean="0">
                <a:solidFill>
                  <a:prstClr val="black"/>
                </a:solidFill>
              </a:rPr>
              <a:t>P2p</a:t>
            </a:r>
            <a:r>
              <a:rPr lang="en-AU" baseline="-25000" dirty="0" smtClean="0">
                <a:solidFill>
                  <a:prstClr val="black"/>
                </a:solidFill>
              </a:rPr>
              <a:t>3/2</a:t>
            </a:r>
            <a:r>
              <a:rPr lang="en-AU" dirty="0" smtClean="0">
                <a:solidFill>
                  <a:prstClr val="black"/>
                </a:solidFill>
              </a:rPr>
              <a:t>=130.1 eV</a:t>
            </a:r>
          </a:p>
          <a:p>
            <a:pPr defTabSz="457200"/>
            <a:r>
              <a:rPr lang="en-AU" dirty="0" smtClean="0">
                <a:solidFill>
                  <a:prstClr val="black"/>
                </a:solidFill>
              </a:rPr>
              <a:t>P2p</a:t>
            </a:r>
            <a:r>
              <a:rPr lang="en-AU" baseline="-25000" dirty="0" smtClean="0">
                <a:solidFill>
                  <a:prstClr val="black"/>
                </a:solidFill>
              </a:rPr>
              <a:t>1/2</a:t>
            </a:r>
            <a:r>
              <a:rPr lang="en-AU" dirty="0" smtClean="0">
                <a:solidFill>
                  <a:prstClr val="black"/>
                </a:solidFill>
              </a:rPr>
              <a:t>=130.95 eV </a:t>
            </a:r>
            <a:endParaRPr lang="en-AU" dirty="0">
              <a:solidFill>
                <a:prstClr val="black"/>
              </a:solidFill>
            </a:endParaRPr>
          </a:p>
        </p:txBody>
      </p:sp>
      <p:sp>
        <p:nvSpPr>
          <p:cNvPr id="3" name="TextBox 2"/>
          <p:cNvSpPr txBox="1"/>
          <p:nvPr/>
        </p:nvSpPr>
        <p:spPr>
          <a:xfrm>
            <a:off x="3923928" y="75982"/>
            <a:ext cx="1890261" cy="369332"/>
          </a:xfrm>
          <a:prstGeom prst="rect">
            <a:avLst/>
          </a:prstGeom>
          <a:noFill/>
        </p:spPr>
        <p:txBody>
          <a:bodyPr wrap="none" rtlCol="0">
            <a:spAutoFit/>
          </a:bodyPr>
          <a:lstStyle/>
          <a:p>
            <a:pPr defTabSz="457200"/>
            <a:r>
              <a:rPr lang="en-AU" u="sng" dirty="0" smtClean="0">
                <a:solidFill>
                  <a:prstClr val="black"/>
                </a:solidFill>
              </a:rPr>
              <a:t>Black Phosphorus </a:t>
            </a:r>
            <a:endParaRPr lang="en-AU" u="sng" dirty="0">
              <a:solidFill>
                <a:prstClr val="black"/>
              </a:solidFill>
            </a:endParaRPr>
          </a:p>
        </p:txBody>
      </p:sp>
      <p:sp>
        <p:nvSpPr>
          <p:cNvPr id="7" name="TextBox 6"/>
          <p:cNvSpPr txBox="1"/>
          <p:nvPr/>
        </p:nvSpPr>
        <p:spPr>
          <a:xfrm>
            <a:off x="7020272" y="75982"/>
            <a:ext cx="1309910" cy="369332"/>
          </a:xfrm>
          <a:prstGeom prst="rect">
            <a:avLst/>
          </a:prstGeom>
          <a:noFill/>
        </p:spPr>
        <p:txBody>
          <a:bodyPr wrap="none" rtlCol="0">
            <a:spAutoFit/>
          </a:bodyPr>
          <a:lstStyle/>
          <a:p>
            <a:pPr defTabSz="457200"/>
            <a:r>
              <a:rPr lang="en-AU" u="sng" dirty="0" smtClean="0">
                <a:solidFill>
                  <a:prstClr val="black"/>
                </a:solidFill>
              </a:rPr>
              <a:t>Oxide Peaks</a:t>
            </a:r>
            <a:endParaRPr lang="en-AU" u="sng" dirty="0">
              <a:solidFill>
                <a:prstClr val="black"/>
              </a:solidFill>
            </a:endParaRPr>
          </a:p>
        </p:txBody>
      </p:sp>
      <p:sp>
        <p:nvSpPr>
          <p:cNvPr id="10" name="TextBox 9"/>
          <p:cNvSpPr txBox="1"/>
          <p:nvPr/>
        </p:nvSpPr>
        <p:spPr>
          <a:xfrm>
            <a:off x="5404422" y="3214717"/>
            <a:ext cx="2044855" cy="1477328"/>
          </a:xfrm>
          <a:prstGeom prst="rect">
            <a:avLst/>
          </a:prstGeom>
          <a:noFill/>
        </p:spPr>
        <p:txBody>
          <a:bodyPr wrap="none" rtlCol="0">
            <a:spAutoFit/>
          </a:bodyPr>
          <a:lstStyle/>
          <a:p>
            <a:pPr defTabSz="457200"/>
            <a:r>
              <a:rPr lang="en-AU" dirty="0" smtClean="0">
                <a:solidFill>
                  <a:prstClr val="black"/>
                </a:solidFill>
              </a:rPr>
              <a:t>P2p</a:t>
            </a:r>
            <a:r>
              <a:rPr lang="en-AU" baseline="-25000" dirty="0" smtClean="0">
                <a:solidFill>
                  <a:prstClr val="black"/>
                </a:solidFill>
              </a:rPr>
              <a:t>3/2</a:t>
            </a:r>
            <a:r>
              <a:rPr lang="en-AU" dirty="0" smtClean="0">
                <a:solidFill>
                  <a:prstClr val="black"/>
                </a:solidFill>
              </a:rPr>
              <a:t>=130.58 eV</a:t>
            </a:r>
          </a:p>
          <a:p>
            <a:pPr defTabSz="457200"/>
            <a:r>
              <a:rPr lang="en-AU" dirty="0" smtClean="0">
                <a:solidFill>
                  <a:prstClr val="black"/>
                </a:solidFill>
              </a:rPr>
              <a:t>P2p</a:t>
            </a:r>
            <a:r>
              <a:rPr lang="en-AU" baseline="-25000" dirty="0" smtClean="0">
                <a:solidFill>
                  <a:prstClr val="black"/>
                </a:solidFill>
              </a:rPr>
              <a:t>1/2</a:t>
            </a:r>
            <a:r>
              <a:rPr lang="en-AU" dirty="0" smtClean="0">
                <a:solidFill>
                  <a:prstClr val="black"/>
                </a:solidFill>
              </a:rPr>
              <a:t>=131.52 eV</a:t>
            </a:r>
          </a:p>
          <a:p>
            <a:pPr defTabSz="457200"/>
            <a:r>
              <a:rPr lang="en-AU" dirty="0" smtClean="0">
                <a:solidFill>
                  <a:prstClr val="black"/>
                </a:solidFill>
              </a:rPr>
              <a:t>P</a:t>
            </a:r>
            <a:r>
              <a:rPr lang="en-AU" baseline="-25000" dirty="0" smtClean="0">
                <a:solidFill>
                  <a:prstClr val="black"/>
                </a:solidFill>
              </a:rPr>
              <a:t>Oxide1</a:t>
            </a:r>
            <a:r>
              <a:rPr lang="en-AU" dirty="0" smtClean="0">
                <a:solidFill>
                  <a:prstClr val="black"/>
                </a:solidFill>
              </a:rPr>
              <a:t>=132.65</a:t>
            </a:r>
          </a:p>
          <a:p>
            <a:pPr defTabSz="457200"/>
            <a:r>
              <a:rPr lang="en-AU" dirty="0" smtClean="0">
                <a:solidFill>
                  <a:prstClr val="black"/>
                </a:solidFill>
              </a:rPr>
              <a:t>P</a:t>
            </a:r>
            <a:r>
              <a:rPr lang="en-AU" baseline="-25000" dirty="0" smtClean="0">
                <a:solidFill>
                  <a:prstClr val="black"/>
                </a:solidFill>
              </a:rPr>
              <a:t>Oxide2</a:t>
            </a:r>
            <a:r>
              <a:rPr lang="en-AU" dirty="0" smtClean="0">
                <a:solidFill>
                  <a:prstClr val="black"/>
                </a:solidFill>
              </a:rPr>
              <a:t>=134.42 </a:t>
            </a:r>
            <a:r>
              <a:rPr lang="en-AU" dirty="0">
                <a:solidFill>
                  <a:prstClr val="black"/>
                </a:solidFill>
              </a:rPr>
              <a:t>(</a:t>
            </a:r>
            <a:r>
              <a:rPr lang="en-AU" dirty="0" smtClean="0">
                <a:solidFill>
                  <a:prstClr val="black"/>
                </a:solidFill>
              </a:rPr>
              <a:t>PO</a:t>
            </a:r>
            <a:r>
              <a:rPr lang="en-AU" baseline="-25000" dirty="0">
                <a:solidFill>
                  <a:prstClr val="black"/>
                </a:solidFill>
              </a:rPr>
              <a:t>3</a:t>
            </a:r>
            <a:r>
              <a:rPr lang="en-AU" dirty="0" smtClean="0">
                <a:solidFill>
                  <a:prstClr val="black"/>
                </a:solidFill>
              </a:rPr>
              <a:t>)</a:t>
            </a:r>
            <a:endParaRPr lang="en-AU" dirty="0">
              <a:solidFill>
                <a:prstClr val="black"/>
              </a:solidFill>
            </a:endParaRPr>
          </a:p>
          <a:p>
            <a:pPr defTabSz="457200"/>
            <a:endParaRPr lang="en-AU" dirty="0">
              <a:solidFill>
                <a:prstClr val="black"/>
              </a:solidFill>
            </a:endParaRPr>
          </a:p>
        </p:txBody>
      </p:sp>
      <p:sp>
        <p:nvSpPr>
          <p:cNvPr id="12" name="TextBox 11"/>
          <p:cNvSpPr txBox="1"/>
          <p:nvPr/>
        </p:nvSpPr>
        <p:spPr>
          <a:xfrm>
            <a:off x="3515891" y="4870901"/>
            <a:ext cx="1869423" cy="646331"/>
          </a:xfrm>
          <a:prstGeom prst="rect">
            <a:avLst/>
          </a:prstGeom>
          <a:noFill/>
        </p:spPr>
        <p:txBody>
          <a:bodyPr wrap="none" rtlCol="0">
            <a:spAutoFit/>
          </a:bodyPr>
          <a:lstStyle/>
          <a:p>
            <a:pPr defTabSz="457200"/>
            <a:r>
              <a:rPr lang="en-AU" dirty="0" smtClean="0">
                <a:solidFill>
                  <a:prstClr val="black"/>
                </a:solidFill>
              </a:rPr>
              <a:t>P2p</a:t>
            </a:r>
            <a:r>
              <a:rPr lang="en-AU" baseline="-25000" dirty="0" smtClean="0">
                <a:solidFill>
                  <a:prstClr val="black"/>
                </a:solidFill>
              </a:rPr>
              <a:t>3/2</a:t>
            </a:r>
            <a:r>
              <a:rPr lang="en-AU" dirty="0" smtClean="0">
                <a:solidFill>
                  <a:prstClr val="black"/>
                </a:solidFill>
              </a:rPr>
              <a:t>=130.16 eV</a:t>
            </a:r>
          </a:p>
          <a:p>
            <a:pPr defTabSz="457200"/>
            <a:r>
              <a:rPr lang="en-AU" dirty="0" smtClean="0">
                <a:solidFill>
                  <a:prstClr val="black"/>
                </a:solidFill>
              </a:rPr>
              <a:t>P2p</a:t>
            </a:r>
            <a:r>
              <a:rPr lang="en-AU" baseline="-25000" dirty="0" smtClean="0">
                <a:solidFill>
                  <a:prstClr val="black"/>
                </a:solidFill>
              </a:rPr>
              <a:t>1/2</a:t>
            </a:r>
            <a:r>
              <a:rPr lang="en-AU" dirty="0" smtClean="0">
                <a:solidFill>
                  <a:prstClr val="black"/>
                </a:solidFill>
              </a:rPr>
              <a:t>=131.01 eV </a:t>
            </a:r>
            <a:endParaRPr lang="en-AU" dirty="0">
              <a:solidFill>
                <a:prstClr val="black"/>
              </a:solidFill>
            </a:endParaRPr>
          </a:p>
        </p:txBody>
      </p:sp>
      <p:sp>
        <p:nvSpPr>
          <p:cNvPr id="13" name="TextBox 12"/>
          <p:cNvSpPr txBox="1"/>
          <p:nvPr/>
        </p:nvSpPr>
        <p:spPr>
          <a:xfrm>
            <a:off x="5388099" y="4892967"/>
            <a:ext cx="2083327" cy="1200329"/>
          </a:xfrm>
          <a:prstGeom prst="rect">
            <a:avLst/>
          </a:prstGeom>
          <a:noFill/>
        </p:spPr>
        <p:txBody>
          <a:bodyPr wrap="none" rtlCol="0">
            <a:spAutoFit/>
          </a:bodyPr>
          <a:lstStyle/>
          <a:p>
            <a:pPr defTabSz="457200"/>
            <a:r>
              <a:rPr lang="en-AU" dirty="0" smtClean="0">
                <a:solidFill>
                  <a:prstClr val="black"/>
                </a:solidFill>
              </a:rPr>
              <a:t>P2p</a:t>
            </a:r>
            <a:r>
              <a:rPr lang="en-AU" baseline="-25000" dirty="0" smtClean="0">
                <a:solidFill>
                  <a:prstClr val="black"/>
                </a:solidFill>
              </a:rPr>
              <a:t>3/2</a:t>
            </a:r>
            <a:r>
              <a:rPr lang="en-AU" dirty="0" smtClean="0">
                <a:solidFill>
                  <a:prstClr val="black"/>
                </a:solidFill>
              </a:rPr>
              <a:t>=130.64 eV</a:t>
            </a:r>
          </a:p>
          <a:p>
            <a:pPr defTabSz="457200"/>
            <a:r>
              <a:rPr lang="en-AU" dirty="0" smtClean="0">
                <a:solidFill>
                  <a:prstClr val="black"/>
                </a:solidFill>
              </a:rPr>
              <a:t>P2p</a:t>
            </a:r>
            <a:r>
              <a:rPr lang="en-AU" baseline="-25000" dirty="0" smtClean="0">
                <a:solidFill>
                  <a:prstClr val="black"/>
                </a:solidFill>
              </a:rPr>
              <a:t>1/2</a:t>
            </a:r>
            <a:r>
              <a:rPr lang="en-AU" dirty="0" smtClean="0">
                <a:solidFill>
                  <a:prstClr val="black"/>
                </a:solidFill>
              </a:rPr>
              <a:t>=131.58 eV</a:t>
            </a:r>
          </a:p>
          <a:p>
            <a:pPr defTabSz="457200"/>
            <a:r>
              <a:rPr lang="en-AU" dirty="0" smtClean="0">
                <a:solidFill>
                  <a:prstClr val="black"/>
                </a:solidFill>
              </a:rPr>
              <a:t>P</a:t>
            </a:r>
            <a:r>
              <a:rPr lang="en-AU" baseline="-25000" dirty="0" smtClean="0">
                <a:solidFill>
                  <a:prstClr val="black"/>
                </a:solidFill>
              </a:rPr>
              <a:t>Oxide1</a:t>
            </a:r>
            <a:r>
              <a:rPr lang="en-AU" dirty="0" smtClean="0">
                <a:solidFill>
                  <a:prstClr val="black"/>
                </a:solidFill>
              </a:rPr>
              <a:t>=132.8</a:t>
            </a:r>
          </a:p>
          <a:p>
            <a:pPr defTabSz="457200"/>
            <a:r>
              <a:rPr lang="en-AU" dirty="0" smtClean="0">
                <a:solidFill>
                  <a:prstClr val="black"/>
                </a:solidFill>
              </a:rPr>
              <a:t>P</a:t>
            </a:r>
            <a:r>
              <a:rPr lang="en-AU" baseline="-25000" dirty="0" smtClean="0">
                <a:solidFill>
                  <a:prstClr val="black"/>
                </a:solidFill>
              </a:rPr>
              <a:t>Oxide2</a:t>
            </a:r>
            <a:r>
              <a:rPr lang="en-AU" dirty="0" smtClean="0">
                <a:solidFill>
                  <a:prstClr val="black"/>
                </a:solidFill>
              </a:rPr>
              <a:t>=134.65 (PO</a:t>
            </a:r>
            <a:r>
              <a:rPr lang="en-AU" baseline="-25000" dirty="0" smtClean="0">
                <a:solidFill>
                  <a:prstClr val="black"/>
                </a:solidFill>
              </a:rPr>
              <a:t>3</a:t>
            </a:r>
            <a:r>
              <a:rPr lang="en-AU" dirty="0" smtClean="0">
                <a:solidFill>
                  <a:prstClr val="black"/>
                </a:solidFill>
              </a:rPr>
              <a:t>)</a:t>
            </a:r>
            <a:endParaRPr lang="en-AU" dirty="0">
              <a:solidFill>
                <a:prstClr val="black"/>
              </a:solidFill>
            </a:endParaRPr>
          </a:p>
        </p:txBody>
      </p:sp>
      <p:sp>
        <p:nvSpPr>
          <p:cNvPr id="8" name="TextBox 7"/>
          <p:cNvSpPr txBox="1"/>
          <p:nvPr/>
        </p:nvSpPr>
        <p:spPr>
          <a:xfrm>
            <a:off x="7424773" y="2612391"/>
            <a:ext cx="1683731" cy="369332"/>
          </a:xfrm>
          <a:prstGeom prst="rect">
            <a:avLst/>
          </a:prstGeom>
          <a:noFill/>
        </p:spPr>
        <p:txBody>
          <a:bodyPr wrap="none" rtlCol="0">
            <a:spAutoFit/>
          </a:bodyPr>
          <a:lstStyle/>
          <a:p>
            <a:pPr algn="ctr" defTabSz="457200"/>
            <a:r>
              <a:rPr lang="en-AU" u="sng" dirty="0" smtClean="0">
                <a:solidFill>
                  <a:prstClr val="black"/>
                </a:solidFill>
              </a:rPr>
              <a:t>Oxide Thickness</a:t>
            </a:r>
            <a:endParaRPr lang="en-AU" u="sng" dirty="0">
              <a:solidFill>
                <a:prstClr val="black"/>
              </a:solidFill>
            </a:endParaRPr>
          </a:p>
        </p:txBody>
      </p:sp>
      <p:sp>
        <p:nvSpPr>
          <p:cNvPr id="14" name="TextBox 13"/>
          <p:cNvSpPr txBox="1"/>
          <p:nvPr/>
        </p:nvSpPr>
        <p:spPr>
          <a:xfrm>
            <a:off x="7812360" y="3501008"/>
            <a:ext cx="899606" cy="369332"/>
          </a:xfrm>
          <a:prstGeom prst="rect">
            <a:avLst/>
          </a:prstGeom>
          <a:noFill/>
        </p:spPr>
        <p:txBody>
          <a:bodyPr wrap="none" rtlCol="0">
            <a:spAutoFit/>
          </a:bodyPr>
          <a:lstStyle/>
          <a:p>
            <a:pPr algn="ctr" defTabSz="457200"/>
            <a:r>
              <a:rPr lang="en-AU" u="sng" dirty="0" smtClean="0">
                <a:solidFill>
                  <a:prstClr val="black"/>
                </a:solidFill>
              </a:rPr>
              <a:t>0.24nm</a:t>
            </a:r>
            <a:endParaRPr lang="en-AU" u="sng" dirty="0">
              <a:solidFill>
                <a:prstClr val="black"/>
              </a:solidFill>
            </a:endParaRPr>
          </a:p>
        </p:txBody>
      </p:sp>
      <p:sp>
        <p:nvSpPr>
          <p:cNvPr id="15" name="TextBox 14"/>
          <p:cNvSpPr txBox="1"/>
          <p:nvPr/>
        </p:nvSpPr>
        <p:spPr>
          <a:xfrm>
            <a:off x="7825486" y="5075892"/>
            <a:ext cx="899605" cy="369332"/>
          </a:xfrm>
          <a:prstGeom prst="rect">
            <a:avLst/>
          </a:prstGeom>
          <a:noFill/>
        </p:spPr>
        <p:txBody>
          <a:bodyPr wrap="none" rtlCol="0">
            <a:spAutoFit/>
          </a:bodyPr>
          <a:lstStyle/>
          <a:p>
            <a:pPr algn="ctr" defTabSz="457200"/>
            <a:r>
              <a:rPr lang="en-AU" u="sng" dirty="0" smtClean="0">
                <a:solidFill>
                  <a:prstClr val="black"/>
                </a:solidFill>
              </a:rPr>
              <a:t>0.43nm</a:t>
            </a:r>
            <a:endParaRPr lang="en-AU" u="sng" dirty="0">
              <a:solidFill>
                <a:prstClr val="black"/>
              </a:solidFill>
            </a:endParaRPr>
          </a:p>
        </p:txBody>
      </p:sp>
    </p:spTree>
    <p:extLst>
      <p:ext uri="{BB962C8B-B14F-4D97-AF65-F5344CB8AC3E}">
        <p14:creationId xmlns:p14="http://schemas.microsoft.com/office/powerpoint/2010/main" val="36565753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4574" y="727934"/>
            <a:ext cx="2937586" cy="6165304"/>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87551" y="692696"/>
            <a:ext cx="3192961" cy="6165304"/>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59" y="692308"/>
            <a:ext cx="3209007" cy="6165304"/>
          </a:xfrm>
          <a:prstGeom prst="rect">
            <a:avLst/>
          </a:prstGeom>
        </p:spPr>
      </p:pic>
      <p:sp>
        <p:nvSpPr>
          <p:cNvPr id="7" name="TextBox 6"/>
          <p:cNvSpPr txBox="1"/>
          <p:nvPr/>
        </p:nvSpPr>
        <p:spPr>
          <a:xfrm>
            <a:off x="1331640" y="188640"/>
            <a:ext cx="6327373" cy="369332"/>
          </a:xfrm>
          <a:prstGeom prst="rect">
            <a:avLst/>
          </a:prstGeom>
          <a:noFill/>
        </p:spPr>
        <p:txBody>
          <a:bodyPr wrap="none" rtlCol="0">
            <a:spAutoFit/>
          </a:bodyPr>
          <a:lstStyle/>
          <a:p>
            <a:r>
              <a:rPr lang="en-AU" b="1" dirty="0" err="1" smtClean="0"/>
              <a:t>h</a:t>
            </a:r>
            <a:r>
              <a:rPr lang="en-AU" b="1" dirty="0" err="1" smtClean="0">
                <a:latin typeface="Symbol" panose="05050102010706020507" pitchFamily="18" charset="2"/>
              </a:rPr>
              <a:t>n</a:t>
            </a:r>
            <a:r>
              <a:rPr lang="en-AU" b="1" dirty="0" smtClean="0"/>
              <a:t> = 180 eV		           350eV		800eV</a:t>
            </a:r>
            <a:endParaRPr lang="en-AU" b="1" dirty="0"/>
          </a:p>
        </p:txBody>
      </p:sp>
      <p:sp>
        <p:nvSpPr>
          <p:cNvPr id="6" name="Left Arrow 5"/>
          <p:cNvSpPr/>
          <p:nvPr/>
        </p:nvSpPr>
        <p:spPr>
          <a:xfrm rot="16487018">
            <a:off x="7940221" y="5898178"/>
            <a:ext cx="360040" cy="34581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8" name="TextBox 7"/>
          <p:cNvSpPr txBox="1"/>
          <p:nvPr/>
        </p:nvSpPr>
        <p:spPr>
          <a:xfrm>
            <a:off x="6812372" y="4939490"/>
            <a:ext cx="2376264" cy="830997"/>
          </a:xfrm>
          <a:prstGeom prst="rect">
            <a:avLst/>
          </a:prstGeom>
          <a:noFill/>
        </p:spPr>
        <p:txBody>
          <a:bodyPr wrap="square" rtlCol="0">
            <a:spAutoFit/>
          </a:bodyPr>
          <a:lstStyle/>
          <a:p>
            <a:r>
              <a:rPr lang="en-AU" sz="2400" i="1" dirty="0" smtClean="0">
                <a:solidFill>
                  <a:srgbClr val="FF0000"/>
                </a:solidFill>
              </a:rPr>
              <a:t>This peak related to surface species</a:t>
            </a:r>
            <a:endParaRPr lang="en-AU" sz="2400" i="1" dirty="0">
              <a:solidFill>
                <a:srgbClr val="FF0000"/>
              </a:solidFill>
            </a:endParaRPr>
          </a:p>
        </p:txBody>
      </p:sp>
      <p:sp>
        <p:nvSpPr>
          <p:cNvPr id="9" name="Left Arrow 8"/>
          <p:cNvSpPr/>
          <p:nvPr/>
        </p:nvSpPr>
        <p:spPr>
          <a:xfrm rot="16487018">
            <a:off x="4939336" y="5817682"/>
            <a:ext cx="360040" cy="34581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0" name="Left Arrow 9"/>
          <p:cNvSpPr/>
          <p:nvPr/>
        </p:nvSpPr>
        <p:spPr>
          <a:xfrm rot="16487018">
            <a:off x="1915000" y="5182081"/>
            <a:ext cx="360040" cy="34581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89605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bwMode="auto">
          <a:xfrm>
            <a:off x="144016" y="6048672"/>
            <a:ext cx="2555776" cy="692696"/>
          </a:xfrm>
          <a:prstGeom prst="rect">
            <a:avLst/>
          </a:prstGeom>
          <a:solidFill>
            <a:schemeClr val="bg1"/>
          </a:solidFill>
          <a:ln w="25400">
            <a:noFill/>
            <a:prstDash val="sysDot"/>
            <a:round/>
            <a:headEnd/>
            <a:tailEnd/>
          </a:ln>
        </p:spPr>
        <p:txBody>
          <a:bodyPr rtlCol="0" anchor="ctr"/>
          <a:lstStyle/>
          <a:p>
            <a:pPr algn="ctr"/>
            <a:endParaRPr lang="en-AU"/>
          </a:p>
        </p:txBody>
      </p:sp>
      <p:sp>
        <p:nvSpPr>
          <p:cNvPr id="20" name="Rectangle 19"/>
          <p:cNvSpPr/>
          <p:nvPr/>
        </p:nvSpPr>
        <p:spPr bwMode="auto">
          <a:xfrm>
            <a:off x="6480720" y="6093296"/>
            <a:ext cx="2555776" cy="692696"/>
          </a:xfrm>
          <a:prstGeom prst="rect">
            <a:avLst/>
          </a:prstGeom>
          <a:solidFill>
            <a:schemeClr val="bg1"/>
          </a:solidFill>
          <a:ln w="25400">
            <a:noFill/>
            <a:prstDash val="sysDot"/>
            <a:round/>
            <a:headEnd/>
            <a:tailEnd/>
          </a:ln>
        </p:spPr>
        <p:txBody>
          <a:bodyPr rtlCol="0" anchor="ctr"/>
          <a:lstStyle/>
          <a:p>
            <a:pPr algn="ctr"/>
            <a:endParaRPr lang="en-AU"/>
          </a:p>
        </p:txBody>
      </p:sp>
      <p:sp>
        <p:nvSpPr>
          <p:cNvPr id="23" name="Title 22"/>
          <p:cNvSpPr>
            <a:spLocks noGrp="1"/>
          </p:cNvSpPr>
          <p:nvPr>
            <p:ph type="title"/>
          </p:nvPr>
        </p:nvSpPr>
        <p:spPr/>
        <p:txBody>
          <a:bodyPr>
            <a:normAutofit/>
          </a:bodyPr>
          <a:lstStyle/>
          <a:p>
            <a:r>
              <a:rPr lang="en-US" dirty="0" smtClean="0"/>
              <a:t>The Soft X-ray </a:t>
            </a:r>
            <a:r>
              <a:rPr lang="en-US" dirty="0" err="1" smtClean="0"/>
              <a:t>Endstation</a:t>
            </a:r>
            <a:endParaRPr lang="en-AU" dirty="0"/>
          </a:p>
        </p:txBody>
      </p:sp>
      <p:sp>
        <p:nvSpPr>
          <p:cNvPr id="25" name="Rectangle 24"/>
          <p:cNvSpPr/>
          <p:nvPr/>
        </p:nvSpPr>
        <p:spPr>
          <a:xfrm>
            <a:off x="142844" y="1188041"/>
            <a:ext cx="8893652" cy="338554"/>
          </a:xfrm>
          <a:prstGeom prst="rect">
            <a:avLst/>
          </a:prstGeom>
        </p:spPr>
        <p:txBody>
          <a:bodyPr wrap="square">
            <a:spAutoFit/>
          </a:bodyPr>
          <a:lstStyle/>
          <a:p>
            <a:r>
              <a:rPr lang="en-US" sz="1600" dirty="0" smtClean="0">
                <a:latin typeface="Arial" pitchFamily="34" charset="0"/>
                <a:cs typeface="Arial" pitchFamily="34" charset="0"/>
              </a:rPr>
              <a:t>Multi purpose Ultra High Vacuum (UHV) endstation dedicated for XPS and NEXAFS</a:t>
            </a:r>
            <a:endParaRPr lang="en-AU" sz="1600" dirty="0">
              <a:latin typeface="Arial" pitchFamily="34" charset="0"/>
              <a:cs typeface="Arial" pitchFamily="34" charset="0"/>
            </a:endParaRPr>
          </a:p>
        </p:txBody>
      </p:sp>
      <p:sp>
        <p:nvSpPr>
          <p:cNvPr id="3" name="TextBox 2"/>
          <p:cNvSpPr txBox="1"/>
          <p:nvPr/>
        </p:nvSpPr>
        <p:spPr>
          <a:xfrm>
            <a:off x="5148064" y="1916832"/>
            <a:ext cx="3446200" cy="369332"/>
          </a:xfrm>
          <a:prstGeom prst="rect">
            <a:avLst/>
          </a:prstGeom>
          <a:noFill/>
        </p:spPr>
        <p:txBody>
          <a:bodyPr wrap="none" rtlCol="0">
            <a:spAutoFit/>
          </a:bodyPr>
          <a:lstStyle/>
          <a:p>
            <a:r>
              <a:rPr lang="en-AU" dirty="0" smtClean="0"/>
              <a:t>SAMPLE ENDSTATION IMAGE</a:t>
            </a:r>
            <a:endParaRPr lang="en-A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1620179"/>
            <a:ext cx="7020273" cy="5265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angle 26"/>
          <p:cNvSpPr/>
          <p:nvPr/>
        </p:nvSpPr>
        <p:spPr>
          <a:xfrm>
            <a:off x="0" y="1700808"/>
            <a:ext cx="3563888" cy="3439403"/>
          </a:xfrm>
          <a:prstGeom prst="rect">
            <a:avLst/>
          </a:prstGeom>
          <a:solidFill>
            <a:schemeClr val="accent4">
              <a:lumMod val="20000"/>
              <a:lumOff val="80000"/>
              <a:alpha val="85000"/>
            </a:schemeClr>
          </a:solidFill>
          <a:ln w="28575">
            <a:solidFill>
              <a:schemeClr val="accent5">
                <a:lumMod val="75000"/>
              </a:schemeClr>
            </a:solidFill>
          </a:ln>
        </p:spPr>
        <p:txBody>
          <a:bodyPr wrap="square">
            <a:spAutoFit/>
          </a:bodyPr>
          <a:lstStyle/>
          <a:p>
            <a:pPr>
              <a:spcBef>
                <a:spcPts val="1500"/>
              </a:spcBef>
            </a:pPr>
            <a:r>
              <a:rPr lang="en-US" sz="1600" b="1" i="1" u="sng" dirty="0">
                <a:solidFill>
                  <a:srgbClr val="FF0000"/>
                </a:solidFill>
                <a:latin typeface="Arial" pitchFamily="34" charset="0"/>
                <a:cs typeface="Arial" pitchFamily="34" charset="0"/>
              </a:rPr>
              <a:t>Key </a:t>
            </a:r>
            <a:r>
              <a:rPr lang="en-US" sz="1600" b="1" i="1" u="sng" dirty="0" smtClean="0">
                <a:solidFill>
                  <a:srgbClr val="FF0000"/>
                </a:solidFill>
                <a:latin typeface="Arial" pitchFamily="34" charset="0"/>
                <a:cs typeface="Arial" pitchFamily="34" charset="0"/>
              </a:rPr>
              <a:t>Features</a:t>
            </a:r>
            <a:endParaRPr lang="en-US" sz="1600" dirty="0" smtClean="0">
              <a:latin typeface="Arial" pitchFamily="34" charset="0"/>
              <a:cs typeface="Arial" pitchFamily="34" charset="0"/>
            </a:endParaRPr>
          </a:p>
          <a:p>
            <a:pPr marL="174625" indent="-174625">
              <a:spcBef>
                <a:spcPts val="1500"/>
              </a:spcBef>
              <a:buFont typeface="Arial" pitchFamily="34" charset="0"/>
              <a:buChar char="•"/>
            </a:pPr>
            <a:r>
              <a:rPr lang="en-US" sz="1400" dirty="0" smtClean="0">
                <a:latin typeface="Arial" pitchFamily="34" charset="0"/>
                <a:cs typeface="Arial" pitchFamily="34" charset="0"/>
              </a:rPr>
              <a:t>Multiple </a:t>
            </a:r>
            <a:r>
              <a:rPr lang="en-US" sz="1400" dirty="0">
                <a:latin typeface="Arial" pitchFamily="34" charset="0"/>
                <a:cs typeface="Arial" pitchFamily="34" charset="0"/>
              </a:rPr>
              <a:t>NEXAFS </a:t>
            </a:r>
            <a:r>
              <a:rPr lang="en-US" sz="1400" dirty="0" smtClean="0">
                <a:latin typeface="Arial" pitchFamily="34" charset="0"/>
                <a:cs typeface="Arial" pitchFamily="34" charset="0"/>
              </a:rPr>
              <a:t>detectors (PEY, TFY)</a:t>
            </a:r>
          </a:p>
          <a:p>
            <a:pPr marL="174625" indent="-174625">
              <a:spcBef>
                <a:spcPts val="1500"/>
              </a:spcBef>
              <a:buFont typeface="Arial" pitchFamily="34" charset="0"/>
              <a:buChar char="•"/>
            </a:pPr>
            <a:r>
              <a:rPr lang="en-US" sz="1400" dirty="0">
                <a:latin typeface="Arial" pitchFamily="34" charset="0"/>
                <a:cs typeface="Arial" pitchFamily="34" charset="0"/>
              </a:rPr>
              <a:t>High resolution electron </a:t>
            </a:r>
            <a:r>
              <a:rPr lang="en-US" sz="1400" dirty="0" smtClean="0">
                <a:latin typeface="Arial" pitchFamily="34" charset="0"/>
                <a:cs typeface="Arial" pitchFamily="34" charset="0"/>
              </a:rPr>
              <a:t>spectrometer</a:t>
            </a:r>
          </a:p>
          <a:p>
            <a:pPr marL="174625" indent="-174625">
              <a:spcBef>
                <a:spcPts val="1500"/>
              </a:spcBef>
              <a:buFont typeface="Arial" pitchFamily="34" charset="0"/>
              <a:buChar char="•"/>
            </a:pPr>
            <a:r>
              <a:rPr lang="en-US" sz="1400" dirty="0" smtClean="0">
                <a:latin typeface="Arial" pitchFamily="34" charset="0"/>
                <a:cs typeface="Arial" pitchFamily="34" charset="0"/>
              </a:rPr>
              <a:t>Multifunction preparation chamber</a:t>
            </a:r>
          </a:p>
          <a:p>
            <a:pPr marL="174625" indent="-174625">
              <a:spcBef>
                <a:spcPts val="1500"/>
              </a:spcBef>
              <a:buFont typeface="Arial" pitchFamily="34" charset="0"/>
              <a:buChar char="•"/>
            </a:pPr>
            <a:r>
              <a:rPr lang="en-US" sz="1400" dirty="0" smtClean="0">
                <a:latin typeface="Arial" pitchFamily="34" charset="0"/>
                <a:cs typeface="Arial" pitchFamily="34" charset="0"/>
              </a:rPr>
              <a:t>User friendly sample transfer</a:t>
            </a:r>
          </a:p>
          <a:p>
            <a:pPr marL="174625" indent="-174625">
              <a:spcBef>
                <a:spcPts val="1500"/>
              </a:spcBef>
              <a:buFont typeface="Arial" pitchFamily="34" charset="0"/>
              <a:buChar char="•"/>
            </a:pPr>
            <a:r>
              <a:rPr lang="en-US" sz="1400" dirty="0">
                <a:latin typeface="Arial" pitchFamily="34" charset="0"/>
                <a:cs typeface="Arial" pitchFamily="34" charset="0"/>
              </a:rPr>
              <a:t>Crystal cleaving </a:t>
            </a:r>
            <a:r>
              <a:rPr lang="en-US" sz="1400" dirty="0" smtClean="0">
                <a:latin typeface="Arial" pitchFamily="34" charset="0"/>
                <a:cs typeface="Arial" pitchFamily="34" charset="0"/>
              </a:rPr>
              <a:t>chamber</a:t>
            </a:r>
          </a:p>
          <a:p>
            <a:pPr marL="174625" indent="-174625">
              <a:spcBef>
                <a:spcPts val="1500"/>
              </a:spcBef>
              <a:buFont typeface="Arial" pitchFamily="34" charset="0"/>
              <a:buChar char="•"/>
            </a:pPr>
            <a:r>
              <a:rPr lang="en-US" sz="1400" dirty="0" smtClean="0">
                <a:latin typeface="Arial" pitchFamily="34" charset="0"/>
                <a:cs typeface="Arial" pitchFamily="34" charset="0"/>
              </a:rPr>
              <a:t>Inert atmosphere “</a:t>
            </a:r>
            <a:r>
              <a:rPr lang="en-US" sz="1400" dirty="0" err="1" smtClean="0">
                <a:latin typeface="Arial" pitchFamily="34" charset="0"/>
                <a:cs typeface="Arial" pitchFamily="34" charset="0"/>
              </a:rPr>
              <a:t>glovebox</a:t>
            </a:r>
            <a:r>
              <a:rPr lang="en-US" sz="1400" dirty="0" smtClean="0">
                <a:latin typeface="Arial" pitchFamily="34" charset="0"/>
                <a:cs typeface="Arial" pitchFamily="34" charset="0"/>
              </a:rPr>
              <a:t>”</a:t>
            </a:r>
          </a:p>
          <a:p>
            <a:pPr marL="174625" indent="-174625">
              <a:spcBef>
                <a:spcPts val="1500"/>
              </a:spcBef>
              <a:buFont typeface="Arial" pitchFamily="34" charset="0"/>
              <a:buChar char="•"/>
            </a:pPr>
            <a:r>
              <a:rPr lang="en-US" sz="1400" dirty="0" smtClean="0">
                <a:latin typeface="Arial" pitchFamily="34" charset="0"/>
                <a:cs typeface="Arial" pitchFamily="34" charset="0"/>
              </a:rPr>
              <a:t>Electron flood gun for insulators</a:t>
            </a:r>
          </a:p>
          <a:p>
            <a:endParaRPr lang="en-US" sz="1600" dirty="0" smtClean="0"/>
          </a:p>
        </p:txBody>
      </p:sp>
    </p:spTree>
    <p:extLst>
      <p:ext uri="{BB962C8B-B14F-4D97-AF65-F5344CB8AC3E}">
        <p14:creationId xmlns:p14="http://schemas.microsoft.com/office/powerpoint/2010/main" val="363771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6563112" y="6135548"/>
            <a:ext cx="2555776" cy="692696"/>
          </a:xfrm>
          <a:prstGeom prst="rect">
            <a:avLst/>
          </a:prstGeom>
          <a:solidFill>
            <a:schemeClr val="bg1"/>
          </a:solidFill>
          <a:ln w="25400">
            <a:noFill/>
            <a:prstDash val="sysDot"/>
            <a:round/>
            <a:headEnd/>
            <a:tailEnd/>
          </a:ln>
        </p:spPr>
        <p:txBody>
          <a:bodyPr rtlCol="0" anchor="ctr"/>
          <a:lstStyle/>
          <a:p>
            <a:pPr algn="ctr"/>
            <a:endParaRPr lang="en-AU"/>
          </a:p>
        </p:txBody>
      </p:sp>
      <p:sp>
        <p:nvSpPr>
          <p:cNvPr id="14" name="Title 13"/>
          <p:cNvSpPr>
            <a:spLocks noGrp="1"/>
          </p:cNvSpPr>
          <p:nvPr>
            <p:ph type="title"/>
          </p:nvPr>
        </p:nvSpPr>
        <p:spPr/>
        <p:txBody>
          <a:bodyPr/>
          <a:lstStyle/>
          <a:p>
            <a:r>
              <a:rPr lang="en-US" dirty="0" smtClean="0"/>
              <a:t>Main Detectors</a:t>
            </a:r>
            <a:endParaRPr lang="en-AU" dirty="0"/>
          </a:p>
        </p:txBody>
      </p:sp>
      <p:sp>
        <p:nvSpPr>
          <p:cNvPr id="2" name="Slide Number Placeholder 1"/>
          <p:cNvSpPr>
            <a:spLocks noGrp="1"/>
          </p:cNvSpPr>
          <p:nvPr>
            <p:ph type="sldNum" sz="quarter" idx="12"/>
          </p:nvPr>
        </p:nvSpPr>
        <p:spPr>
          <a:prstGeom prst="rect">
            <a:avLst/>
          </a:prstGeom>
        </p:spPr>
        <p:txBody>
          <a:bodyPr/>
          <a:lstStyle/>
          <a:p>
            <a:fld id="{DD0AD2D3-39CA-4FDD-963C-AEB4DC59E7A0}" type="slidenum">
              <a:rPr lang="en-AU" smtClean="0"/>
              <a:pPr/>
              <a:t>18</a:t>
            </a:fld>
            <a:endParaRPr lang="en-AU"/>
          </a:p>
        </p:txBody>
      </p:sp>
      <p:sp>
        <p:nvSpPr>
          <p:cNvPr id="4" name="Rectangle 3"/>
          <p:cNvSpPr/>
          <p:nvPr/>
        </p:nvSpPr>
        <p:spPr>
          <a:xfrm>
            <a:off x="1096517" y="1187460"/>
            <a:ext cx="1838965" cy="369332"/>
          </a:xfrm>
          <a:prstGeom prst="rect">
            <a:avLst/>
          </a:prstGeom>
          <a:solidFill>
            <a:schemeClr val="accent4">
              <a:lumMod val="75000"/>
            </a:schemeClr>
          </a:solidFill>
          <a:scene3d>
            <a:camera prst="orthographicFront"/>
            <a:lightRig rig="threePt" dir="t"/>
          </a:scene3d>
          <a:sp3d>
            <a:bevelT/>
          </a:sp3d>
        </p:spPr>
        <p:txBody>
          <a:bodyPr wrap="none">
            <a:spAutoFit/>
          </a:bodyPr>
          <a:lstStyle/>
          <a:p>
            <a:r>
              <a:rPr lang="en-US" b="1" dirty="0" smtClean="0">
                <a:latin typeface="Arial" pitchFamily="34" charset="0"/>
                <a:cs typeface="Arial" pitchFamily="34" charset="0"/>
              </a:rPr>
              <a:t>Photoemission</a:t>
            </a:r>
            <a:endParaRPr lang="en-AU" b="1" dirty="0">
              <a:latin typeface="Arial" pitchFamily="34" charset="0"/>
              <a:cs typeface="Arial" pitchFamily="34" charset="0"/>
            </a:endParaRPr>
          </a:p>
        </p:txBody>
      </p:sp>
      <p:sp>
        <p:nvSpPr>
          <p:cNvPr id="5" name="Rectangle 4"/>
          <p:cNvSpPr/>
          <p:nvPr/>
        </p:nvSpPr>
        <p:spPr>
          <a:xfrm>
            <a:off x="-93160" y="1628800"/>
            <a:ext cx="4702918" cy="1610697"/>
          </a:xfrm>
          <a:prstGeom prst="rect">
            <a:avLst/>
          </a:prstGeom>
        </p:spPr>
        <p:txBody>
          <a:bodyPr wrap="square">
            <a:spAutoFit/>
          </a:bodyPr>
          <a:lstStyle/>
          <a:p>
            <a:r>
              <a:rPr lang="en-US" sz="1600" dirty="0">
                <a:latin typeface="Arial" pitchFamily="34" charset="0"/>
                <a:cs typeface="Arial" pitchFamily="34" charset="0"/>
              </a:rPr>
              <a:t> </a:t>
            </a:r>
            <a:r>
              <a:rPr lang="en-US" sz="1600" dirty="0" smtClean="0">
                <a:latin typeface="Arial" pitchFamily="34" charset="0"/>
                <a:cs typeface="Arial" pitchFamily="34" charset="0"/>
              </a:rPr>
              <a:t> SPECS </a:t>
            </a:r>
            <a:r>
              <a:rPr lang="en-US" sz="1600" dirty="0" err="1" smtClean="0">
                <a:latin typeface="Arial" pitchFamily="34" charset="0"/>
                <a:cs typeface="Arial" pitchFamily="34" charset="0"/>
              </a:rPr>
              <a:t>Phoibos</a:t>
            </a:r>
            <a:r>
              <a:rPr lang="en-US" sz="1600" dirty="0" smtClean="0">
                <a:latin typeface="Arial" pitchFamily="34" charset="0"/>
                <a:cs typeface="Arial" pitchFamily="34" charset="0"/>
              </a:rPr>
              <a:t> 150 hemispherical </a:t>
            </a:r>
            <a:r>
              <a:rPr lang="en-US" sz="1600" dirty="0" err="1" smtClean="0">
                <a:latin typeface="Arial" pitchFamily="34" charset="0"/>
                <a:cs typeface="Arial" pitchFamily="34" charset="0"/>
              </a:rPr>
              <a:t>analyser</a:t>
            </a:r>
            <a:endParaRPr lang="en-US" sz="1600" dirty="0" smtClean="0">
              <a:latin typeface="Arial" pitchFamily="34" charset="0"/>
              <a:cs typeface="Arial" pitchFamily="34" charset="0"/>
            </a:endParaRPr>
          </a:p>
          <a:p>
            <a:pPr marL="177800" indent="-177800"/>
            <a:endParaRPr lang="en-US" sz="1200" dirty="0" smtClean="0">
              <a:latin typeface="Arial" pitchFamily="34" charset="0"/>
              <a:cs typeface="Arial" pitchFamily="34" charset="0"/>
            </a:endParaRPr>
          </a:p>
          <a:p>
            <a:pPr marL="635000" lvl="1" indent="-177800">
              <a:spcBef>
                <a:spcPts val="200"/>
              </a:spcBef>
              <a:buFont typeface="Wingdings" pitchFamily="2" charset="2"/>
              <a:buChar char="Ø"/>
            </a:pPr>
            <a:r>
              <a:rPr lang="en-US" sz="1200" dirty="0" smtClean="0">
                <a:latin typeface="Arial" pitchFamily="34" charset="0"/>
                <a:cs typeface="Arial" pitchFamily="34" charset="0"/>
              </a:rPr>
              <a:t>150mm mean radius</a:t>
            </a:r>
          </a:p>
          <a:p>
            <a:pPr marL="635000" lvl="1" indent="-177800">
              <a:spcBef>
                <a:spcPts val="200"/>
              </a:spcBef>
              <a:buFont typeface="Wingdings" pitchFamily="2" charset="2"/>
              <a:buChar char="Ø"/>
            </a:pPr>
            <a:r>
              <a:rPr lang="en-US" sz="1200" dirty="0" smtClean="0">
                <a:latin typeface="Arial" pitchFamily="34" charset="0"/>
                <a:cs typeface="Arial" pitchFamily="34" charset="0"/>
              </a:rPr>
              <a:t>9 </a:t>
            </a:r>
            <a:r>
              <a:rPr lang="en-US" sz="1200" dirty="0" err="1" smtClean="0">
                <a:latin typeface="Arial" pitchFamily="34" charset="0"/>
                <a:cs typeface="Arial" pitchFamily="34" charset="0"/>
              </a:rPr>
              <a:t>channeltron</a:t>
            </a:r>
            <a:r>
              <a:rPr lang="en-US" sz="1200" dirty="0" smtClean="0">
                <a:latin typeface="Arial" pitchFamily="34" charset="0"/>
                <a:cs typeface="Arial" pitchFamily="34" charset="0"/>
              </a:rPr>
              <a:t> detector</a:t>
            </a:r>
          </a:p>
          <a:p>
            <a:pPr marL="635000" lvl="1" indent="-177800">
              <a:spcBef>
                <a:spcPts val="200"/>
              </a:spcBef>
              <a:buFont typeface="Wingdings" pitchFamily="2" charset="2"/>
              <a:buChar char="Ø"/>
            </a:pPr>
            <a:r>
              <a:rPr lang="en-US" sz="1200" dirty="0" smtClean="0">
                <a:latin typeface="Arial" pitchFamily="34" charset="0"/>
                <a:cs typeface="Arial" pitchFamily="34" charset="0"/>
              </a:rPr>
              <a:t>K.E up to 3.5keV. </a:t>
            </a:r>
            <a:r>
              <a:rPr lang="en-US" sz="1200" dirty="0" smtClean="0">
                <a:latin typeface="Symbol" pitchFamily="18" charset="2"/>
                <a:cs typeface="Arial" pitchFamily="34" charset="0"/>
              </a:rPr>
              <a:t>D</a:t>
            </a:r>
            <a:r>
              <a:rPr lang="en-US" sz="1200" dirty="0" smtClean="0">
                <a:latin typeface="Arial" pitchFamily="34" charset="0"/>
                <a:cs typeface="Arial" pitchFamily="34" charset="0"/>
              </a:rPr>
              <a:t>E = 141meV @ 10eV pass</a:t>
            </a:r>
          </a:p>
          <a:p>
            <a:pPr marL="635000" lvl="1" indent="-177800">
              <a:spcBef>
                <a:spcPts val="200"/>
              </a:spcBef>
              <a:buFont typeface="Wingdings" pitchFamily="2" charset="2"/>
              <a:buChar char="Ø"/>
            </a:pPr>
            <a:r>
              <a:rPr lang="en-US" sz="1200" dirty="0" smtClean="0">
                <a:latin typeface="Arial" pitchFamily="34" charset="0"/>
                <a:cs typeface="Arial" pitchFamily="34" charset="0"/>
              </a:rPr>
              <a:t>Various Lens modes</a:t>
            </a:r>
            <a:endParaRPr lang="en-US" sz="1600" dirty="0" smtClean="0">
              <a:latin typeface="Arial" pitchFamily="34" charset="0"/>
              <a:cs typeface="Arial" pitchFamily="34" charset="0"/>
            </a:endParaRPr>
          </a:p>
          <a:p>
            <a:pPr marL="635000" lvl="1" indent="-177800">
              <a:buFont typeface="Wingdings" pitchFamily="2" charset="2"/>
              <a:buChar char="Ø"/>
            </a:pPr>
            <a:endParaRPr lang="en-US" sz="1600" dirty="0" smtClean="0">
              <a:latin typeface="Arial" pitchFamily="34" charset="0"/>
              <a:cs typeface="Arial" pitchFamily="34" charset="0"/>
            </a:endParaRPr>
          </a:p>
        </p:txBody>
      </p:sp>
      <p:pic>
        <p:nvPicPr>
          <p:cNvPr id="1026" name="Picture 2" descr="C:\Documents and Settings\tadicha.AUSYNCH\My Documents\Work\Winter School\Winter School 2010\BILD1857_b.JPG"/>
          <p:cNvPicPr>
            <a:picLocks noChangeAspect="1" noChangeArrowheads="1"/>
          </p:cNvPicPr>
          <p:nvPr/>
        </p:nvPicPr>
        <p:blipFill rotWithShape="1">
          <a:blip r:embed="rId2" cstate="print"/>
          <a:srcRect r="18773"/>
          <a:stretch/>
        </p:blipFill>
        <p:spPr bwMode="auto">
          <a:xfrm>
            <a:off x="107504" y="3370915"/>
            <a:ext cx="3816992" cy="3417046"/>
          </a:xfrm>
          <a:prstGeom prst="rect">
            <a:avLst/>
          </a:prstGeom>
          <a:noFill/>
        </p:spPr>
      </p:pic>
      <p:sp>
        <p:nvSpPr>
          <p:cNvPr id="6" name="Rectangle 5"/>
          <p:cNvSpPr/>
          <p:nvPr/>
        </p:nvSpPr>
        <p:spPr>
          <a:xfrm>
            <a:off x="6072198" y="1187460"/>
            <a:ext cx="1120820" cy="369332"/>
          </a:xfrm>
          <a:prstGeom prst="rect">
            <a:avLst/>
          </a:prstGeom>
          <a:solidFill>
            <a:schemeClr val="accent4">
              <a:lumMod val="75000"/>
            </a:schemeClr>
          </a:solidFill>
          <a:scene3d>
            <a:camera prst="orthographicFront"/>
            <a:lightRig rig="threePt" dir="t"/>
          </a:scene3d>
          <a:sp3d>
            <a:bevelT/>
          </a:sp3d>
        </p:spPr>
        <p:txBody>
          <a:bodyPr wrap="none">
            <a:spAutoFit/>
          </a:bodyPr>
          <a:lstStyle/>
          <a:p>
            <a:r>
              <a:rPr lang="en-US" b="1" dirty="0" smtClean="0">
                <a:latin typeface="Arial" pitchFamily="34" charset="0"/>
                <a:cs typeface="Arial" pitchFamily="34" charset="0"/>
              </a:rPr>
              <a:t>NEXAFS</a:t>
            </a:r>
            <a:endParaRPr lang="en-AU" b="1" dirty="0">
              <a:latin typeface="Arial" pitchFamily="34" charset="0"/>
              <a:cs typeface="Arial" pitchFamily="34" charset="0"/>
            </a:endParaRPr>
          </a:p>
        </p:txBody>
      </p:sp>
      <p:sp>
        <p:nvSpPr>
          <p:cNvPr id="7" name="Rectangle 6"/>
          <p:cNvSpPr/>
          <p:nvPr/>
        </p:nvSpPr>
        <p:spPr>
          <a:xfrm>
            <a:off x="4500562" y="1628800"/>
            <a:ext cx="4429156" cy="2200602"/>
          </a:xfrm>
          <a:prstGeom prst="rect">
            <a:avLst/>
          </a:prstGeom>
        </p:spPr>
        <p:txBody>
          <a:bodyPr wrap="square">
            <a:spAutoFit/>
          </a:bodyPr>
          <a:lstStyle/>
          <a:p>
            <a:pPr marL="177800" indent="-177800">
              <a:spcBef>
                <a:spcPts val="1000"/>
              </a:spcBef>
              <a:buFont typeface="Arial" pitchFamily="34" charset="0"/>
              <a:buChar char="•"/>
            </a:pPr>
            <a:r>
              <a:rPr lang="en-US" sz="1600" dirty="0" smtClean="0">
                <a:latin typeface="Arial" pitchFamily="34" charset="0"/>
                <a:cs typeface="Arial" pitchFamily="34" charset="0"/>
              </a:rPr>
              <a:t>Total electron yield (sample current)</a:t>
            </a:r>
          </a:p>
          <a:p>
            <a:pPr marL="177800" indent="-177800">
              <a:spcBef>
                <a:spcPts val="1000"/>
              </a:spcBef>
              <a:buFont typeface="Arial" pitchFamily="34" charset="0"/>
              <a:buChar char="•"/>
            </a:pPr>
            <a:r>
              <a:rPr lang="en-US" sz="1600" dirty="0" smtClean="0">
                <a:latin typeface="Arial" pitchFamily="34" charset="0"/>
                <a:cs typeface="Arial" pitchFamily="34" charset="0"/>
              </a:rPr>
              <a:t>Retarding Grid Analyzer</a:t>
            </a:r>
            <a:r>
              <a:rPr lang="en-AU" sz="1600" dirty="0">
                <a:latin typeface="Arial" pitchFamily="34" charset="0"/>
                <a:cs typeface="Arial" pitchFamily="34" charset="0"/>
              </a:rPr>
              <a:t> </a:t>
            </a:r>
            <a:r>
              <a:rPr lang="en-AU" sz="1600" dirty="0" smtClean="0">
                <a:latin typeface="Arial" pitchFamily="34" charset="0"/>
                <a:cs typeface="Arial" pitchFamily="34" charset="0"/>
              </a:rPr>
              <a:t>(Partial Electron Yield or Total Fluorescence Yield)</a:t>
            </a:r>
          </a:p>
          <a:p>
            <a:pPr marL="177800" indent="-177800">
              <a:spcBef>
                <a:spcPts val="1000"/>
              </a:spcBef>
              <a:buFont typeface="Arial" pitchFamily="34" charset="0"/>
              <a:buChar char="•"/>
            </a:pPr>
            <a:r>
              <a:rPr lang="en-AU" sz="1600" dirty="0" err="1" smtClean="0">
                <a:latin typeface="Arial" pitchFamily="34" charset="0"/>
                <a:cs typeface="Arial" pitchFamily="34" charset="0"/>
              </a:rPr>
              <a:t>Channeltron</a:t>
            </a:r>
            <a:r>
              <a:rPr lang="en-AU" sz="1600" dirty="0" smtClean="0">
                <a:latin typeface="Arial" pitchFamily="34" charset="0"/>
                <a:cs typeface="Arial" pitchFamily="34" charset="0"/>
              </a:rPr>
              <a:t> (Partial Electron yield)</a:t>
            </a:r>
          </a:p>
          <a:p>
            <a:pPr>
              <a:spcBef>
                <a:spcPts val="1000"/>
              </a:spcBef>
            </a:pPr>
            <a:endParaRPr lang="en-AU" sz="1600" dirty="0" smtClean="0">
              <a:latin typeface="Arial" pitchFamily="34" charset="0"/>
              <a:cs typeface="Arial" pitchFamily="34" charset="0"/>
            </a:endParaRPr>
          </a:p>
          <a:p>
            <a:r>
              <a:rPr lang="en-AU" sz="1600" b="1" i="1" dirty="0" smtClean="0">
                <a:solidFill>
                  <a:srgbClr val="FF0000"/>
                </a:solidFill>
                <a:latin typeface="Arial" pitchFamily="34" charset="0"/>
                <a:cs typeface="Arial" pitchFamily="34" charset="0"/>
              </a:rPr>
              <a:t>Simultaneous bulk (&lt;100nm) and surface (&lt;10nm) NEXAFS</a:t>
            </a:r>
            <a:endParaRPr lang="en-AU" sz="1600" b="1" i="1" dirty="0">
              <a:solidFill>
                <a:srgbClr val="FF0000"/>
              </a:solidFill>
              <a:latin typeface="Arial" pitchFamily="34" charset="0"/>
              <a:cs typeface="Arial" pitchFamily="34" charset="0"/>
            </a:endParaRPr>
          </a:p>
        </p:txBody>
      </p:sp>
      <p:pic>
        <p:nvPicPr>
          <p:cNvPr id="1027" name="Picture 3" descr="C:\Documents and Settings\tadicha.AUSYNCH\My Documents\Work\Winter School\Winter School 2010\BILD1858_b.JPG"/>
          <p:cNvPicPr>
            <a:picLocks noChangeAspect="1" noChangeArrowheads="1"/>
          </p:cNvPicPr>
          <p:nvPr/>
        </p:nvPicPr>
        <p:blipFill>
          <a:blip r:embed="rId3" cstate="print"/>
          <a:srcRect t="4061" b="10649"/>
          <a:stretch>
            <a:fillRect/>
          </a:stretch>
        </p:blipFill>
        <p:spPr bwMode="auto">
          <a:xfrm>
            <a:off x="5220072" y="3933056"/>
            <a:ext cx="2509524" cy="2854905"/>
          </a:xfrm>
          <a:prstGeom prst="rect">
            <a:avLst/>
          </a:prstGeom>
          <a:noFill/>
        </p:spPr>
      </p:pic>
    </p:spTree>
    <p:extLst>
      <p:ext uri="{BB962C8B-B14F-4D97-AF65-F5344CB8AC3E}">
        <p14:creationId xmlns:p14="http://schemas.microsoft.com/office/powerpoint/2010/main" val="11665219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6156176" y="6222304"/>
            <a:ext cx="2965773" cy="548680"/>
          </a:xfrm>
          <a:prstGeom prst="rect">
            <a:avLst/>
          </a:prstGeom>
          <a:solidFill>
            <a:schemeClr val="bg1"/>
          </a:solidFill>
          <a:ln w="25400">
            <a:noFill/>
            <a:prstDash val="sysDot"/>
            <a:round/>
            <a:headEnd/>
            <a:tailEnd/>
          </a:ln>
        </p:spPr>
        <p:txBody>
          <a:bodyPr rtlCol="0" anchor="ctr"/>
          <a:lstStyle/>
          <a:p>
            <a:pPr algn="ctr"/>
            <a:endParaRPr lang="en-AU"/>
          </a:p>
        </p:txBody>
      </p:sp>
      <p:sp>
        <p:nvSpPr>
          <p:cNvPr id="7" name="Rectangle 6"/>
          <p:cNvSpPr/>
          <p:nvPr/>
        </p:nvSpPr>
        <p:spPr bwMode="auto">
          <a:xfrm>
            <a:off x="179512" y="6309320"/>
            <a:ext cx="2376264" cy="548680"/>
          </a:xfrm>
          <a:prstGeom prst="rect">
            <a:avLst/>
          </a:prstGeom>
          <a:solidFill>
            <a:schemeClr val="bg1"/>
          </a:solidFill>
          <a:ln w="25400">
            <a:noFill/>
            <a:prstDash val="sysDot"/>
            <a:round/>
            <a:headEnd/>
            <a:tailEnd/>
          </a:ln>
        </p:spPr>
        <p:txBody>
          <a:bodyPr rtlCol="0" anchor="ctr"/>
          <a:lstStyle/>
          <a:p>
            <a:pPr algn="ctr"/>
            <a:endParaRPr lang="en-AU"/>
          </a:p>
        </p:txBody>
      </p:sp>
      <p:pic>
        <p:nvPicPr>
          <p:cNvPr id="13" name="Picture 2" descr="C:\Documents and Settings\tadicha.AUSYNCH\Desktop\Photos for Rob Lambs\P1010005.JPG"/>
          <p:cNvPicPr>
            <a:picLocks noChangeAspect="1" noChangeArrowheads="1"/>
          </p:cNvPicPr>
          <p:nvPr/>
        </p:nvPicPr>
        <p:blipFill>
          <a:blip r:embed="rId2" cstate="print"/>
          <a:srcRect/>
          <a:stretch>
            <a:fillRect/>
          </a:stretch>
        </p:blipFill>
        <p:spPr bwMode="auto">
          <a:xfrm>
            <a:off x="8384" y="992584"/>
            <a:ext cx="4419600" cy="5892800"/>
          </a:xfrm>
          <a:prstGeom prst="rect">
            <a:avLst/>
          </a:prstGeom>
          <a:noFill/>
        </p:spPr>
      </p:pic>
      <p:sp>
        <p:nvSpPr>
          <p:cNvPr id="14" name="Rectangle 13"/>
          <p:cNvSpPr/>
          <p:nvPr/>
        </p:nvSpPr>
        <p:spPr>
          <a:xfrm>
            <a:off x="4355976" y="2142723"/>
            <a:ext cx="4716016" cy="3942105"/>
          </a:xfrm>
          <a:prstGeom prst="rect">
            <a:avLst/>
          </a:prstGeom>
        </p:spPr>
        <p:txBody>
          <a:bodyPr wrap="square">
            <a:spAutoFit/>
          </a:bodyPr>
          <a:lstStyle/>
          <a:p>
            <a:pPr marL="177800" indent="-177800" algn="just">
              <a:spcBef>
                <a:spcPts val="500"/>
              </a:spcBef>
              <a:buFont typeface="Arial" pitchFamily="34" charset="0"/>
              <a:buChar char="•"/>
            </a:pPr>
            <a:r>
              <a:rPr lang="en-US" sz="1400" dirty="0" smtClean="0">
                <a:latin typeface="+mj-lt"/>
                <a:cs typeface="Arial" pitchFamily="34" charset="0"/>
              </a:rPr>
              <a:t>Residual Gas </a:t>
            </a:r>
            <a:r>
              <a:rPr lang="en-US" sz="1400" dirty="0" err="1" smtClean="0">
                <a:latin typeface="+mj-lt"/>
                <a:cs typeface="Arial" pitchFamily="34" charset="0"/>
              </a:rPr>
              <a:t>Analyser</a:t>
            </a:r>
            <a:r>
              <a:rPr lang="en-US" sz="1400" dirty="0" smtClean="0">
                <a:latin typeface="+mj-lt"/>
                <a:cs typeface="Arial" pitchFamily="34" charset="0"/>
              </a:rPr>
              <a:t> (to 300amu)</a:t>
            </a:r>
          </a:p>
          <a:p>
            <a:pPr marL="177800" indent="-177800" algn="just">
              <a:spcBef>
                <a:spcPts val="500"/>
              </a:spcBef>
              <a:buFont typeface="Arial" pitchFamily="34" charset="0"/>
              <a:buChar char="•"/>
            </a:pPr>
            <a:r>
              <a:rPr lang="en-US" sz="1400" dirty="0" smtClean="0">
                <a:latin typeface="+mj-lt"/>
                <a:cs typeface="Arial" pitchFamily="34" charset="0"/>
              </a:rPr>
              <a:t>Electron beam evaporator (</a:t>
            </a:r>
            <a:r>
              <a:rPr lang="en-US" sz="1400" dirty="0" smtClean="0">
                <a:cs typeface="Arial" pitchFamily="34" charset="0"/>
              </a:rPr>
              <a:t>to </a:t>
            </a:r>
            <a:r>
              <a:rPr lang="en-US" sz="1400" dirty="0">
                <a:cs typeface="Arial" pitchFamily="34" charset="0"/>
              </a:rPr>
              <a:t>&gt;3000C</a:t>
            </a:r>
            <a:r>
              <a:rPr lang="en-US" sz="1400" dirty="0" smtClean="0">
                <a:cs typeface="Arial" pitchFamily="34" charset="0"/>
              </a:rPr>
              <a:t>)</a:t>
            </a:r>
            <a:endParaRPr lang="en-US" sz="1400" dirty="0" smtClean="0">
              <a:latin typeface="+mj-lt"/>
              <a:cs typeface="Arial" pitchFamily="34" charset="0"/>
            </a:endParaRPr>
          </a:p>
          <a:p>
            <a:pPr marL="177800" indent="-177800" algn="just">
              <a:spcBef>
                <a:spcPts val="500"/>
              </a:spcBef>
              <a:buFont typeface="Arial" pitchFamily="34" charset="0"/>
              <a:buChar char="•"/>
            </a:pPr>
            <a:r>
              <a:rPr lang="en-US" sz="1400" dirty="0" smtClean="0">
                <a:latin typeface="+mj-lt"/>
                <a:cs typeface="Arial" pitchFamily="34" charset="0"/>
              </a:rPr>
              <a:t>Wide range effusion evaporator (200C to 1400C)</a:t>
            </a:r>
          </a:p>
          <a:p>
            <a:pPr marL="177800" indent="-177800" algn="just">
              <a:spcBef>
                <a:spcPts val="500"/>
              </a:spcBef>
              <a:buFont typeface="Arial" pitchFamily="34" charset="0"/>
              <a:buChar char="•"/>
            </a:pPr>
            <a:r>
              <a:rPr lang="en-US" sz="1400" dirty="0" smtClean="0">
                <a:latin typeface="+mj-lt"/>
                <a:cs typeface="Arial" pitchFamily="34" charset="0"/>
              </a:rPr>
              <a:t>Organic Material Evaporator (RT to 300C)</a:t>
            </a:r>
          </a:p>
          <a:p>
            <a:pPr marL="177800" indent="-177800" algn="just">
              <a:spcBef>
                <a:spcPts val="500"/>
              </a:spcBef>
              <a:buFont typeface="Arial" pitchFamily="34" charset="0"/>
              <a:buChar char="•"/>
            </a:pPr>
            <a:r>
              <a:rPr lang="en-US" sz="1400" dirty="0" smtClean="0">
                <a:latin typeface="+mj-lt"/>
                <a:cs typeface="Arial" pitchFamily="34" charset="0"/>
              </a:rPr>
              <a:t>Medium Temp Evaporator (300C to 800C)</a:t>
            </a:r>
          </a:p>
          <a:p>
            <a:pPr marL="177800" indent="-177800" algn="just">
              <a:spcBef>
                <a:spcPts val="500"/>
              </a:spcBef>
              <a:buFont typeface="Arial" pitchFamily="34" charset="0"/>
              <a:buChar char="•"/>
            </a:pPr>
            <a:r>
              <a:rPr lang="en-US" sz="1400" dirty="0" smtClean="0">
                <a:latin typeface="+mj-lt"/>
                <a:cs typeface="Arial" pitchFamily="34" charset="0"/>
              </a:rPr>
              <a:t>Low Energy Electron Diffraction (LEED)</a:t>
            </a:r>
          </a:p>
          <a:p>
            <a:pPr marL="177800" indent="-177800" algn="just">
              <a:spcBef>
                <a:spcPts val="500"/>
              </a:spcBef>
              <a:buFont typeface="Arial" pitchFamily="34" charset="0"/>
              <a:buChar char="•"/>
            </a:pPr>
            <a:r>
              <a:rPr lang="en-US" sz="1400" dirty="0" smtClean="0">
                <a:latin typeface="+mj-lt"/>
                <a:cs typeface="Arial" pitchFamily="34" charset="0"/>
              </a:rPr>
              <a:t>Quartz crystal microbalance</a:t>
            </a:r>
          </a:p>
          <a:p>
            <a:pPr marL="177800" indent="-177800" algn="just">
              <a:spcBef>
                <a:spcPts val="500"/>
              </a:spcBef>
              <a:buFont typeface="Arial" pitchFamily="34" charset="0"/>
              <a:buChar char="•"/>
            </a:pPr>
            <a:r>
              <a:rPr lang="en-US" sz="1400" dirty="0">
                <a:cs typeface="Arial" pitchFamily="34" charset="0"/>
              </a:rPr>
              <a:t>Argon ion </a:t>
            </a:r>
            <a:r>
              <a:rPr lang="en-US" sz="1400" dirty="0" smtClean="0">
                <a:cs typeface="Arial" pitchFamily="34" charset="0"/>
              </a:rPr>
              <a:t>sputtering</a:t>
            </a:r>
            <a:r>
              <a:rPr lang="en-US" sz="1400" dirty="0" smtClean="0">
                <a:latin typeface="+mj-lt"/>
                <a:cs typeface="Arial" pitchFamily="34" charset="0"/>
              </a:rPr>
              <a:t> 0.1 – 5keV</a:t>
            </a:r>
          </a:p>
          <a:p>
            <a:pPr marL="177800" indent="-177800" algn="just">
              <a:spcBef>
                <a:spcPts val="500"/>
              </a:spcBef>
              <a:buFont typeface="Arial" pitchFamily="34" charset="0"/>
              <a:buChar char="•"/>
            </a:pPr>
            <a:r>
              <a:rPr lang="en-US" sz="1400" dirty="0" smtClean="0">
                <a:latin typeface="+mj-lt"/>
                <a:cs typeface="Arial" pitchFamily="34" charset="0"/>
              </a:rPr>
              <a:t>Heating/cooling of sample: -160C to 1200C</a:t>
            </a:r>
          </a:p>
          <a:p>
            <a:pPr marL="177800" indent="-177800" algn="just">
              <a:spcBef>
                <a:spcPts val="500"/>
              </a:spcBef>
              <a:buFont typeface="Arial" pitchFamily="34" charset="0"/>
              <a:buChar char="•"/>
            </a:pPr>
            <a:r>
              <a:rPr lang="en-US" sz="1400" dirty="0" smtClean="0">
                <a:latin typeface="+mj-lt"/>
                <a:cs typeface="Arial" pitchFamily="34" charset="0"/>
              </a:rPr>
              <a:t>Gas Dosing (up to 10</a:t>
            </a:r>
            <a:r>
              <a:rPr lang="en-US" sz="1400" baseline="30000" dirty="0" smtClean="0">
                <a:latin typeface="+mj-lt"/>
                <a:cs typeface="Arial" pitchFamily="34" charset="0"/>
              </a:rPr>
              <a:t>-6 </a:t>
            </a:r>
            <a:r>
              <a:rPr lang="en-US" sz="1400" dirty="0" smtClean="0">
                <a:cs typeface="Arial" pitchFamily="34" charset="0"/>
              </a:rPr>
              <a:t>mbar)</a:t>
            </a:r>
            <a:endParaRPr lang="en-US" sz="1400" baseline="30000" dirty="0" smtClean="0">
              <a:latin typeface="+mj-lt"/>
              <a:cs typeface="Arial" pitchFamily="34" charset="0"/>
            </a:endParaRPr>
          </a:p>
          <a:p>
            <a:pPr marL="177800" indent="-177800" algn="just">
              <a:spcBef>
                <a:spcPts val="500"/>
              </a:spcBef>
              <a:buFont typeface="Arial" pitchFamily="34" charset="0"/>
              <a:buChar char="•"/>
            </a:pPr>
            <a:r>
              <a:rPr lang="en-US" sz="1400" b="1" dirty="0">
                <a:solidFill>
                  <a:srgbClr val="FF0000"/>
                </a:solidFill>
                <a:latin typeface="+mj-lt"/>
                <a:cs typeface="Arial" pitchFamily="34" charset="0"/>
              </a:rPr>
              <a:t>C</a:t>
            </a:r>
            <a:r>
              <a:rPr lang="en-US" sz="1400" b="1" dirty="0" smtClean="0">
                <a:solidFill>
                  <a:srgbClr val="FF0000"/>
                </a:solidFill>
                <a:latin typeface="+mj-lt"/>
                <a:cs typeface="Arial" pitchFamily="34" charset="0"/>
              </a:rPr>
              <a:t>leaving  of  layered materials </a:t>
            </a:r>
          </a:p>
          <a:p>
            <a:pPr marL="177800" indent="-177800" algn="just">
              <a:spcBef>
                <a:spcPts val="500"/>
              </a:spcBef>
              <a:buFont typeface="Arial" pitchFamily="34" charset="0"/>
              <a:buChar char="•"/>
            </a:pPr>
            <a:r>
              <a:rPr lang="en-US" sz="1400" b="1" dirty="0" smtClean="0">
                <a:solidFill>
                  <a:srgbClr val="FF0000"/>
                </a:solidFill>
                <a:cs typeface="Arial" pitchFamily="34" charset="0"/>
              </a:rPr>
              <a:t>4-point </a:t>
            </a:r>
            <a:r>
              <a:rPr lang="en-US" sz="1400" b="1" dirty="0">
                <a:solidFill>
                  <a:srgbClr val="FF0000"/>
                </a:solidFill>
                <a:cs typeface="Arial" pitchFamily="34" charset="0"/>
              </a:rPr>
              <a:t>conductivity probe (basic </a:t>
            </a:r>
            <a:r>
              <a:rPr lang="en-US" sz="1400" b="1" dirty="0" smtClean="0">
                <a:solidFill>
                  <a:srgbClr val="FF0000"/>
                </a:solidFill>
                <a:cs typeface="Arial" pitchFamily="34" charset="0"/>
              </a:rPr>
              <a:t>elec. meas</a:t>
            </a:r>
            <a:r>
              <a:rPr lang="en-US" sz="1400" b="1" dirty="0">
                <a:solidFill>
                  <a:srgbClr val="FF0000"/>
                </a:solidFill>
                <a:cs typeface="Arial" pitchFamily="34" charset="0"/>
              </a:rPr>
              <a:t>.)</a:t>
            </a:r>
          </a:p>
          <a:p>
            <a:pPr marL="177800" indent="-177800" algn="just">
              <a:spcBef>
                <a:spcPts val="500"/>
              </a:spcBef>
              <a:buFont typeface="Arial" pitchFamily="34" charset="0"/>
              <a:buChar char="•"/>
            </a:pPr>
            <a:r>
              <a:rPr lang="en-US" sz="1400" b="1" dirty="0">
                <a:solidFill>
                  <a:srgbClr val="FF0000"/>
                </a:solidFill>
                <a:cs typeface="Arial" pitchFamily="34" charset="0"/>
              </a:rPr>
              <a:t>Kelvin Probe </a:t>
            </a:r>
            <a:r>
              <a:rPr lang="en-US" sz="1400" b="1" dirty="0" smtClean="0">
                <a:solidFill>
                  <a:srgbClr val="FF0000"/>
                </a:solidFill>
                <a:cs typeface="Arial" pitchFamily="34" charset="0"/>
              </a:rPr>
              <a:t>(Alt. work </a:t>
            </a:r>
            <a:r>
              <a:rPr lang="en-US" sz="1400" b="1" dirty="0">
                <a:solidFill>
                  <a:srgbClr val="FF0000"/>
                </a:solidFill>
                <a:cs typeface="Arial" pitchFamily="34" charset="0"/>
              </a:rPr>
              <a:t>function measurement</a:t>
            </a:r>
            <a:r>
              <a:rPr lang="en-US" sz="1400" b="1" dirty="0" smtClean="0">
                <a:solidFill>
                  <a:srgbClr val="FF0000"/>
                </a:solidFill>
                <a:cs typeface="Arial" pitchFamily="34" charset="0"/>
              </a:rPr>
              <a:t>)</a:t>
            </a:r>
          </a:p>
          <a:p>
            <a:pPr marL="177800" indent="-177800" algn="just">
              <a:spcBef>
                <a:spcPts val="500"/>
              </a:spcBef>
              <a:buFont typeface="Arial" pitchFamily="34" charset="0"/>
              <a:buChar char="•"/>
            </a:pPr>
            <a:endParaRPr lang="en-US" sz="1400" b="1" dirty="0">
              <a:solidFill>
                <a:srgbClr val="FF0000"/>
              </a:solidFill>
              <a:cs typeface="Arial" pitchFamily="34" charset="0"/>
            </a:endParaRPr>
          </a:p>
        </p:txBody>
      </p:sp>
      <p:sp>
        <p:nvSpPr>
          <p:cNvPr id="16" name="Rectangle 15"/>
          <p:cNvSpPr/>
          <p:nvPr/>
        </p:nvSpPr>
        <p:spPr>
          <a:xfrm>
            <a:off x="4427984" y="1196752"/>
            <a:ext cx="4716016" cy="646331"/>
          </a:xfrm>
          <a:prstGeom prst="rect">
            <a:avLst/>
          </a:prstGeom>
        </p:spPr>
        <p:txBody>
          <a:bodyPr wrap="square">
            <a:spAutoFit/>
          </a:bodyPr>
          <a:lstStyle/>
          <a:p>
            <a:pPr>
              <a:spcBef>
                <a:spcPts val="500"/>
              </a:spcBef>
            </a:pPr>
            <a:r>
              <a:rPr lang="en-US" b="1" i="1" dirty="0" smtClean="0">
                <a:solidFill>
                  <a:srgbClr val="0070C0"/>
                </a:solidFill>
                <a:cs typeface="Arial" pitchFamily="34" charset="0"/>
              </a:rPr>
              <a:t>A wide range of sample preparation and </a:t>
            </a:r>
            <a:r>
              <a:rPr lang="en-US" b="1" i="1" dirty="0" err="1" smtClean="0">
                <a:solidFill>
                  <a:srgbClr val="0070C0"/>
                </a:solidFill>
                <a:cs typeface="Arial" pitchFamily="34" charset="0"/>
              </a:rPr>
              <a:t>characterisation</a:t>
            </a:r>
            <a:r>
              <a:rPr lang="en-US" b="1" i="1" dirty="0" smtClean="0">
                <a:solidFill>
                  <a:srgbClr val="0070C0"/>
                </a:solidFill>
                <a:cs typeface="Arial" pitchFamily="34" charset="0"/>
              </a:rPr>
              <a:t> options:</a:t>
            </a:r>
          </a:p>
        </p:txBody>
      </p:sp>
      <p:sp>
        <p:nvSpPr>
          <p:cNvPr id="8" name="Title 22"/>
          <p:cNvSpPr>
            <a:spLocks noGrp="1"/>
          </p:cNvSpPr>
          <p:nvPr>
            <p:ph type="title"/>
          </p:nvPr>
        </p:nvSpPr>
        <p:spPr>
          <a:xfrm>
            <a:off x="251520" y="188640"/>
            <a:ext cx="8229600" cy="810174"/>
          </a:xfrm>
        </p:spPr>
        <p:txBody>
          <a:bodyPr>
            <a:normAutofit/>
          </a:bodyPr>
          <a:lstStyle/>
          <a:p>
            <a:r>
              <a:rPr lang="en-US" dirty="0" smtClean="0"/>
              <a:t>PREPARATION/CHARACTERISATION CHAMBER</a:t>
            </a:r>
            <a:endParaRPr lang="en-AU" dirty="0"/>
          </a:p>
        </p:txBody>
      </p:sp>
    </p:spTree>
    <p:extLst>
      <p:ext uri="{BB962C8B-B14F-4D97-AF65-F5344CB8AC3E}">
        <p14:creationId xmlns:p14="http://schemas.microsoft.com/office/powerpoint/2010/main" val="13623255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AU"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17" r="5157"/>
          <a:stretch/>
        </p:blipFill>
        <p:spPr bwMode="auto">
          <a:xfrm>
            <a:off x="-1861" y="0"/>
            <a:ext cx="942556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2941313"/>
      </p:ext>
    </p:extLst>
  </p:cSld>
  <p:clrMapOvr>
    <a:masterClrMapping/>
  </p:clrMapOvr>
  <p:transition spd="med">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bwMode="auto">
          <a:xfrm>
            <a:off x="6156176" y="6222304"/>
            <a:ext cx="2965773" cy="548680"/>
          </a:xfrm>
          <a:prstGeom prst="rect">
            <a:avLst/>
          </a:prstGeom>
          <a:solidFill>
            <a:schemeClr val="bg1"/>
          </a:solidFill>
          <a:ln w="25400">
            <a:noFill/>
            <a:prstDash val="sysDot"/>
            <a:round/>
            <a:headEnd/>
            <a:tailEnd/>
          </a:ln>
        </p:spPr>
        <p:txBody>
          <a:bodyPr rtlCol="0" anchor="ctr"/>
          <a:lstStyle/>
          <a:p>
            <a:pPr algn="ctr"/>
            <a:endParaRPr lang="en-AU"/>
          </a:p>
        </p:txBody>
      </p:sp>
      <p:sp>
        <p:nvSpPr>
          <p:cNvPr id="14" name="Rectangle 13"/>
          <p:cNvSpPr/>
          <p:nvPr/>
        </p:nvSpPr>
        <p:spPr bwMode="auto">
          <a:xfrm>
            <a:off x="179512" y="6309320"/>
            <a:ext cx="2376264" cy="548680"/>
          </a:xfrm>
          <a:prstGeom prst="rect">
            <a:avLst/>
          </a:prstGeom>
          <a:solidFill>
            <a:schemeClr val="bg1"/>
          </a:solidFill>
          <a:ln w="25400">
            <a:noFill/>
            <a:prstDash val="sysDot"/>
            <a:round/>
            <a:headEnd/>
            <a:tailEnd/>
          </a:ln>
        </p:spPr>
        <p:txBody>
          <a:bodyPr rtlCol="0" anchor="ctr"/>
          <a:lstStyle/>
          <a:p>
            <a:pPr algn="ctr"/>
            <a:endParaRPr lang="en-AU"/>
          </a:p>
        </p:txBody>
      </p:sp>
      <p:sp>
        <p:nvSpPr>
          <p:cNvPr id="2" name="Title 1"/>
          <p:cNvSpPr>
            <a:spLocks noGrp="1"/>
          </p:cNvSpPr>
          <p:nvPr>
            <p:ph type="title"/>
          </p:nvPr>
        </p:nvSpPr>
        <p:spPr/>
        <p:txBody>
          <a:bodyPr/>
          <a:lstStyle/>
          <a:p>
            <a:r>
              <a:rPr lang="en-US" dirty="0" smtClean="0"/>
              <a:t>Sample Requirements</a:t>
            </a:r>
            <a:endParaRPr lang="en-US" dirty="0"/>
          </a:p>
        </p:txBody>
      </p:sp>
      <p:sp>
        <p:nvSpPr>
          <p:cNvPr id="8" name="Text Placeholder 3"/>
          <p:cNvSpPr txBox="1">
            <a:spLocks/>
          </p:cNvSpPr>
          <p:nvPr/>
        </p:nvSpPr>
        <p:spPr>
          <a:xfrm>
            <a:off x="35496" y="1124744"/>
            <a:ext cx="8568630" cy="57149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ts val="0"/>
              </a:spcBef>
              <a:spcAft>
                <a:spcPts val="600"/>
              </a:spcAft>
              <a:buClrTx/>
              <a:buSzTx/>
              <a:buFont typeface="Arial" pitchFamily="34" charset="0"/>
              <a:buNone/>
              <a:tabLst/>
              <a:defRPr/>
            </a:pPr>
            <a:r>
              <a:rPr kumimoji="0" lang="en-US"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Samples</a:t>
            </a:r>
            <a:endParaRPr kumimoji="0" lang="en-US" sz="2000" b="1"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pic>
        <p:nvPicPr>
          <p:cNvPr id="12" name="Picture 2" descr="K:\Beamlines\BL06 14ID1 softX\Photos\Prevac Endstation\Sample Holders\DSCN5170.JPG"/>
          <p:cNvPicPr>
            <a:picLocks noChangeAspect="1" noChangeArrowheads="1"/>
          </p:cNvPicPr>
          <p:nvPr/>
        </p:nvPicPr>
        <p:blipFill>
          <a:blip r:embed="rId2" cstate="print"/>
          <a:srcRect l="11444" r="26754"/>
          <a:stretch>
            <a:fillRect/>
          </a:stretch>
        </p:blipFill>
        <p:spPr bwMode="auto">
          <a:xfrm>
            <a:off x="4860032" y="1412776"/>
            <a:ext cx="4034820" cy="4896544"/>
          </a:xfrm>
          <a:prstGeom prst="rect">
            <a:avLst/>
          </a:prstGeom>
          <a:noFill/>
        </p:spPr>
      </p:pic>
      <p:sp>
        <p:nvSpPr>
          <p:cNvPr id="13" name="TextBox 12"/>
          <p:cNvSpPr txBox="1"/>
          <p:nvPr/>
        </p:nvSpPr>
        <p:spPr>
          <a:xfrm>
            <a:off x="288000" y="3564960"/>
            <a:ext cx="4286280" cy="1387559"/>
          </a:xfrm>
          <a:prstGeom prst="rect">
            <a:avLst/>
          </a:prstGeom>
          <a:noFill/>
        </p:spPr>
        <p:txBody>
          <a:bodyPr wrap="square" rtlCol="0">
            <a:spAutoFit/>
          </a:bodyPr>
          <a:lstStyle/>
          <a:p>
            <a:pPr marL="177800" indent="-177800">
              <a:spcAft>
                <a:spcPts val="500"/>
              </a:spcAft>
              <a:buFont typeface="Arial" pitchFamily="34" charset="0"/>
              <a:buChar char="•"/>
            </a:pPr>
            <a:r>
              <a:rPr lang="en-US" sz="1600" dirty="0" smtClean="0">
                <a:latin typeface="Arial" pitchFamily="34" charset="0"/>
                <a:cs typeface="Arial" pitchFamily="34" charset="0"/>
              </a:rPr>
              <a:t>Wafers, powders, crystals, liquids (ionic), minerals, polymers.</a:t>
            </a:r>
          </a:p>
          <a:p>
            <a:pPr marL="177800" indent="-177800">
              <a:buFont typeface="Arial" pitchFamily="34" charset="0"/>
              <a:buChar char="•"/>
            </a:pPr>
            <a:r>
              <a:rPr lang="en-US" sz="1600" dirty="0" smtClean="0">
                <a:latin typeface="Arial" pitchFamily="34" charset="0"/>
                <a:cs typeface="Arial" pitchFamily="34" charset="0"/>
              </a:rPr>
              <a:t>Samples </a:t>
            </a:r>
            <a:r>
              <a:rPr lang="en-US" sz="1600" b="1" u="sng" dirty="0" smtClean="0">
                <a:latin typeface="Arial" pitchFamily="34" charset="0"/>
                <a:cs typeface="Arial" pitchFamily="34" charset="0"/>
              </a:rPr>
              <a:t>must</a:t>
            </a:r>
            <a:r>
              <a:rPr lang="en-US" sz="1600" dirty="0" smtClean="0">
                <a:latin typeface="Arial" pitchFamily="34" charset="0"/>
                <a:cs typeface="Arial" pitchFamily="34" charset="0"/>
              </a:rPr>
              <a:t> be UHV Compatible!!! Need to maintain &lt; 10</a:t>
            </a:r>
            <a:r>
              <a:rPr lang="en-US" sz="1600" baseline="30000" dirty="0" smtClean="0">
                <a:latin typeface="Arial" pitchFamily="34" charset="0"/>
                <a:cs typeface="Arial" pitchFamily="34" charset="0"/>
              </a:rPr>
              <a:t>-9 </a:t>
            </a:r>
            <a:r>
              <a:rPr lang="en-US" sz="1600" dirty="0" smtClean="0">
                <a:latin typeface="Arial" pitchFamily="34" charset="0"/>
                <a:cs typeface="Arial" pitchFamily="34" charset="0"/>
              </a:rPr>
              <a:t>mbar during measurement</a:t>
            </a:r>
            <a:endParaRPr lang="en-US" sz="1600" b="1" dirty="0" smtClean="0">
              <a:latin typeface="Arial" pitchFamily="34" charset="0"/>
              <a:cs typeface="Arial" pitchFamily="34" charset="0"/>
            </a:endParaRPr>
          </a:p>
        </p:txBody>
      </p:sp>
      <p:sp>
        <p:nvSpPr>
          <p:cNvPr id="15" name="Rectangle 14"/>
          <p:cNvSpPr/>
          <p:nvPr/>
        </p:nvSpPr>
        <p:spPr>
          <a:xfrm>
            <a:off x="136036" y="1700808"/>
            <a:ext cx="3643306" cy="369332"/>
          </a:xfrm>
          <a:prstGeom prst="rect">
            <a:avLst/>
          </a:prstGeom>
        </p:spPr>
        <p:txBody>
          <a:bodyPr wrap="square">
            <a:spAutoFit/>
          </a:bodyPr>
          <a:lstStyle/>
          <a:p>
            <a:r>
              <a:rPr lang="en-US" b="1" i="1" dirty="0" smtClean="0">
                <a:solidFill>
                  <a:srgbClr val="FF0000"/>
                </a:solidFill>
                <a:latin typeface="Arial" pitchFamily="34" charset="0"/>
                <a:cs typeface="Arial" pitchFamily="34" charset="0"/>
              </a:rPr>
              <a:t>Size Requirements</a:t>
            </a:r>
            <a:endParaRPr lang="en-AU" b="1" i="1" dirty="0">
              <a:solidFill>
                <a:srgbClr val="FF0000"/>
              </a:solidFill>
              <a:latin typeface="Arial" pitchFamily="34" charset="0"/>
              <a:cs typeface="Arial" pitchFamily="34" charset="0"/>
            </a:endParaRPr>
          </a:p>
        </p:txBody>
      </p:sp>
      <p:sp>
        <p:nvSpPr>
          <p:cNvPr id="16" name="Rectangle 15"/>
          <p:cNvSpPr/>
          <p:nvPr/>
        </p:nvSpPr>
        <p:spPr>
          <a:xfrm>
            <a:off x="136036" y="3007480"/>
            <a:ext cx="3643306" cy="369332"/>
          </a:xfrm>
          <a:prstGeom prst="rect">
            <a:avLst/>
          </a:prstGeom>
        </p:spPr>
        <p:txBody>
          <a:bodyPr wrap="square">
            <a:spAutoFit/>
          </a:bodyPr>
          <a:lstStyle/>
          <a:p>
            <a:r>
              <a:rPr lang="en-US" b="1" i="1" dirty="0" smtClean="0">
                <a:solidFill>
                  <a:srgbClr val="FF0000"/>
                </a:solidFill>
                <a:latin typeface="Arial" pitchFamily="34" charset="0"/>
                <a:cs typeface="Arial" pitchFamily="34" charset="0"/>
              </a:rPr>
              <a:t>Form of Samples</a:t>
            </a:r>
            <a:endParaRPr lang="en-AU" b="1" i="1" dirty="0">
              <a:solidFill>
                <a:srgbClr val="FF0000"/>
              </a:solidFill>
              <a:latin typeface="Arial" pitchFamily="34" charset="0"/>
              <a:cs typeface="Arial" pitchFamily="34" charset="0"/>
            </a:endParaRPr>
          </a:p>
        </p:txBody>
      </p:sp>
      <p:sp>
        <p:nvSpPr>
          <p:cNvPr id="18" name="TextBox 17"/>
          <p:cNvSpPr txBox="1"/>
          <p:nvPr/>
        </p:nvSpPr>
        <p:spPr>
          <a:xfrm>
            <a:off x="288000" y="2141578"/>
            <a:ext cx="4572032" cy="1141338"/>
          </a:xfrm>
          <a:prstGeom prst="rect">
            <a:avLst/>
          </a:prstGeom>
          <a:noFill/>
        </p:spPr>
        <p:txBody>
          <a:bodyPr wrap="square" rtlCol="0">
            <a:spAutoFit/>
          </a:bodyPr>
          <a:lstStyle/>
          <a:p>
            <a:pPr marL="177800" indent="-177800">
              <a:spcBef>
                <a:spcPts val="500"/>
              </a:spcBef>
              <a:buFont typeface="Arial" pitchFamily="34" charset="0"/>
              <a:buChar char="•"/>
            </a:pPr>
            <a:r>
              <a:rPr lang="en-US" sz="1600" dirty="0" smtClean="0">
                <a:latin typeface="Arial" pitchFamily="34" charset="0"/>
                <a:cs typeface="Arial" pitchFamily="34" charset="0"/>
              </a:rPr>
              <a:t>Samples must fit on 25mm diameter disc</a:t>
            </a:r>
          </a:p>
          <a:p>
            <a:pPr marL="177800" indent="-177800">
              <a:spcBef>
                <a:spcPts val="500"/>
              </a:spcBef>
              <a:buFont typeface="Arial" pitchFamily="34" charset="0"/>
              <a:buChar char="•"/>
            </a:pPr>
            <a:r>
              <a:rPr lang="en-US" sz="1600" dirty="0" smtClean="0">
                <a:latin typeface="Arial" pitchFamily="34" charset="0"/>
                <a:cs typeface="Arial" pitchFamily="34" charset="0"/>
              </a:rPr>
              <a:t>Sample height must be no more than 3 -4mm</a:t>
            </a:r>
          </a:p>
          <a:p>
            <a:endParaRPr lang="en-US" sz="1600" dirty="0" smtClean="0">
              <a:latin typeface="Arial" pitchFamily="34" charset="0"/>
              <a:cs typeface="Arial" pitchFamily="34" charset="0"/>
            </a:endParaRPr>
          </a:p>
          <a:p>
            <a:endParaRPr lang="en-US" sz="1600" dirty="0">
              <a:latin typeface="Arial" pitchFamily="34" charset="0"/>
              <a:cs typeface="Arial" pitchFamily="34" charset="0"/>
            </a:endParaRPr>
          </a:p>
        </p:txBody>
      </p:sp>
      <p:sp>
        <p:nvSpPr>
          <p:cNvPr id="19" name="Rectangle 18"/>
          <p:cNvSpPr/>
          <p:nvPr/>
        </p:nvSpPr>
        <p:spPr>
          <a:xfrm>
            <a:off x="136036" y="4941168"/>
            <a:ext cx="3643306" cy="369332"/>
          </a:xfrm>
          <a:prstGeom prst="rect">
            <a:avLst/>
          </a:prstGeom>
        </p:spPr>
        <p:txBody>
          <a:bodyPr wrap="square">
            <a:spAutoFit/>
          </a:bodyPr>
          <a:lstStyle/>
          <a:p>
            <a:r>
              <a:rPr lang="en-US" b="1" i="1" dirty="0" smtClean="0">
                <a:solidFill>
                  <a:srgbClr val="FF0000"/>
                </a:solidFill>
                <a:latin typeface="Arial" pitchFamily="34" charset="0"/>
                <a:cs typeface="Arial" pitchFamily="34" charset="0"/>
              </a:rPr>
              <a:t>Also….</a:t>
            </a:r>
            <a:endParaRPr lang="en-AU" b="1" i="1" dirty="0">
              <a:solidFill>
                <a:srgbClr val="FF0000"/>
              </a:solidFill>
              <a:latin typeface="Arial" pitchFamily="34" charset="0"/>
              <a:cs typeface="Arial" pitchFamily="34" charset="0"/>
            </a:endParaRPr>
          </a:p>
        </p:txBody>
      </p:sp>
      <p:sp>
        <p:nvSpPr>
          <p:cNvPr id="20" name="TextBox 19"/>
          <p:cNvSpPr txBox="1"/>
          <p:nvPr/>
        </p:nvSpPr>
        <p:spPr>
          <a:xfrm>
            <a:off x="288000" y="5334307"/>
            <a:ext cx="4286280" cy="830997"/>
          </a:xfrm>
          <a:prstGeom prst="rect">
            <a:avLst/>
          </a:prstGeom>
          <a:noFill/>
        </p:spPr>
        <p:txBody>
          <a:bodyPr wrap="square" rtlCol="0">
            <a:spAutoFit/>
          </a:bodyPr>
          <a:lstStyle/>
          <a:p>
            <a:pPr marL="177800" indent="-177800">
              <a:buFont typeface="Arial" pitchFamily="34" charset="0"/>
              <a:buChar char="•"/>
            </a:pPr>
            <a:r>
              <a:rPr lang="en-US" sz="1600" dirty="0" smtClean="0">
                <a:latin typeface="Arial" pitchFamily="34" charset="0"/>
                <a:cs typeface="Arial" pitchFamily="34" charset="0"/>
              </a:rPr>
              <a:t>Multiple samples possible per holder</a:t>
            </a:r>
          </a:p>
          <a:p>
            <a:pPr marL="177800" indent="-177800">
              <a:buFont typeface="Arial" pitchFamily="34" charset="0"/>
              <a:buChar char="•"/>
            </a:pPr>
            <a:r>
              <a:rPr lang="en-US" sz="1600" dirty="0" smtClean="0">
                <a:latin typeface="Arial" pitchFamily="34" charset="0"/>
                <a:cs typeface="Arial" pitchFamily="34" charset="0"/>
              </a:rPr>
              <a:t>Introduction time of single holder to system ~ 2 hours</a:t>
            </a:r>
          </a:p>
        </p:txBody>
      </p:sp>
    </p:spTree>
    <p:extLst>
      <p:ext uri="{BB962C8B-B14F-4D97-AF65-F5344CB8AC3E}">
        <p14:creationId xmlns:p14="http://schemas.microsoft.com/office/powerpoint/2010/main" val="1105218506"/>
      </p:ext>
    </p:extLst>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for new users</a:t>
            </a:r>
            <a:endParaRPr lang="en-US" dirty="0"/>
          </a:p>
        </p:txBody>
      </p:sp>
      <p:sp>
        <p:nvSpPr>
          <p:cNvPr id="17" name="Content Placeholder 16"/>
          <p:cNvSpPr>
            <a:spLocks noGrp="1"/>
          </p:cNvSpPr>
          <p:nvPr>
            <p:ph idx="1"/>
          </p:nvPr>
        </p:nvSpPr>
        <p:spPr>
          <a:xfrm>
            <a:off x="323528" y="4581128"/>
            <a:ext cx="7128792" cy="1844712"/>
          </a:xfrm>
        </p:spPr>
        <p:txBody>
          <a:bodyPr>
            <a:noAutofit/>
          </a:bodyPr>
          <a:lstStyle/>
          <a:p>
            <a:r>
              <a:rPr lang="en-US" sz="1800" dirty="0" smtClean="0"/>
              <a:t>Dedicated </a:t>
            </a:r>
            <a:r>
              <a:rPr lang="en-US" sz="1800" dirty="0" err="1" smtClean="0"/>
              <a:t>Beamline</a:t>
            </a:r>
            <a:r>
              <a:rPr lang="en-US" sz="1800" dirty="0" smtClean="0"/>
              <a:t> Scientist as “Local Contact”!</a:t>
            </a:r>
          </a:p>
          <a:p>
            <a:r>
              <a:rPr lang="en-US" sz="1800" dirty="0" smtClean="0"/>
              <a:t>4 to 6 days </a:t>
            </a:r>
            <a:r>
              <a:rPr lang="en-US" sz="1800" dirty="0" err="1" smtClean="0"/>
              <a:t>beamtime</a:t>
            </a:r>
            <a:r>
              <a:rPr lang="en-US" sz="1800" dirty="0" smtClean="0"/>
              <a:t>, depending on experiment and user skill</a:t>
            </a:r>
          </a:p>
          <a:p>
            <a:r>
              <a:rPr lang="en-US" sz="1800" dirty="0" smtClean="0"/>
              <a:t>1 day spent training without beam on the </a:t>
            </a:r>
            <a:r>
              <a:rPr lang="en-US" sz="1800" dirty="0" err="1" smtClean="0"/>
              <a:t>endstation</a:t>
            </a:r>
            <a:endParaRPr lang="en-US" sz="1800" dirty="0" smtClean="0"/>
          </a:p>
          <a:p>
            <a:r>
              <a:rPr lang="en-US" sz="1800" dirty="0" smtClean="0"/>
              <a:t>At least 1-2 days with beam before “real” data starts being taken</a:t>
            </a:r>
          </a:p>
          <a:p>
            <a:endParaRPr lang="en-US" sz="1800" dirty="0" smtClean="0"/>
          </a:p>
        </p:txBody>
      </p:sp>
      <p:sp>
        <p:nvSpPr>
          <p:cNvPr id="4" name="Text Placeholder 3"/>
          <p:cNvSpPr>
            <a:spLocks noGrp="1"/>
          </p:cNvSpPr>
          <p:nvPr>
            <p:ph type="body" sz="quarter" idx="13"/>
          </p:nvPr>
        </p:nvSpPr>
        <p:spPr>
          <a:xfrm>
            <a:off x="107826" y="4149080"/>
            <a:ext cx="8568630" cy="571493"/>
          </a:xfrm>
        </p:spPr>
        <p:txBody>
          <a:bodyPr>
            <a:normAutofit/>
          </a:bodyPr>
          <a:lstStyle/>
          <a:p>
            <a:r>
              <a:rPr lang="en-US" dirty="0" smtClean="0">
                <a:solidFill>
                  <a:srgbClr val="FF0000"/>
                </a:solidFill>
              </a:rPr>
              <a:t>The Beamtime</a:t>
            </a:r>
            <a:endParaRPr lang="en-US" dirty="0">
              <a:solidFill>
                <a:srgbClr val="FF0000"/>
              </a:solidFill>
            </a:endParaRPr>
          </a:p>
        </p:txBody>
      </p:sp>
      <p:sp>
        <p:nvSpPr>
          <p:cNvPr id="7" name="Content Placeholder 16"/>
          <p:cNvSpPr txBox="1">
            <a:spLocks/>
          </p:cNvSpPr>
          <p:nvPr/>
        </p:nvSpPr>
        <p:spPr>
          <a:xfrm>
            <a:off x="323850" y="2920373"/>
            <a:ext cx="8568630" cy="126864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ts val="0"/>
              </a:spcBef>
              <a:spcAft>
                <a:spcPts val="1200"/>
              </a:spcAft>
              <a:buClrTx/>
              <a:buSzTx/>
              <a:buFont typeface="Arial" pitchFamily="34" charset="0"/>
              <a:buChar char="•"/>
              <a:tabLst/>
              <a:defRPr/>
            </a:pPr>
            <a:r>
              <a:rPr lang="en-US" dirty="0" smtClean="0">
                <a:latin typeface="Arial" pitchFamily="34" charset="0"/>
                <a:cs typeface="Arial" pitchFamily="34" charset="0"/>
              </a:rPr>
              <a:t>A basic knowledge of </a:t>
            </a:r>
            <a:r>
              <a:rPr lang="en-US" dirty="0">
                <a:latin typeface="Arial" pitchFamily="34" charset="0"/>
                <a:cs typeface="Arial" pitchFamily="34" charset="0"/>
              </a:rPr>
              <a:t>p</a:t>
            </a:r>
            <a:r>
              <a:rPr lang="en-US" dirty="0" smtClean="0">
                <a:latin typeface="Arial" pitchFamily="34" charset="0"/>
                <a:cs typeface="Arial" pitchFamily="34" charset="0"/>
              </a:rPr>
              <a:t>hotoelectron/Auger </a:t>
            </a:r>
            <a:r>
              <a:rPr lang="en-US" dirty="0">
                <a:latin typeface="Arial" pitchFamily="34" charset="0"/>
                <a:cs typeface="Arial" pitchFamily="34" charset="0"/>
              </a:rPr>
              <a:t>e</a:t>
            </a:r>
            <a:r>
              <a:rPr lang="en-US" dirty="0" smtClean="0">
                <a:latin typeface="Arial" pitchFamily="34" charset="0"/>
                <a:cs typeface="Arial" pitchFamily="34" charset="0"/>
              </a:rPr>
              <a:t>lectron spectroscopy, and NEXAFS, goes a long way toward a successful experiment</a:t>
            </a:r>
            <a:endParaRPr kumimoji="0" lang="en-US"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ts val="0"/>
              </a:spcBef>
              <a:spcAft>
                <a:spcPts val="1200"/>
              </a:spcAft>
              <a:buClrTx/>
              <a:buSzTx/>
              <a:buFont typeface="Arial" pitchFamily="34" charset="0"/>
              <a:buChar char="•"/>
              <a:tabLst/>
              <a:defRPr/>
            </a:pPr>
            <a:r>
              <a:rPr lang="en-US" dirty="0" smtClean="0">
                <a:latin typeface="Arial" pitchFamily="34" charset="0"/>
                <a:cs typeface="Arial" pitchFamily="34" charset="0"/>
              </a:rPr>
              <a:t>Contact beamline staff regarding: samples, experimental plan, people,…</a:t>
            </a:r>
            <a:endParaRPr kumimoji="0" lang="en-US"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
        <p:nvSpPr>
          <p:cNvPr id="8" name="Text Placeholder 3"/>
          <p:cNvSpPr txBox="1">
            <a:spLocks/>
          </p:cNvSpPr>
          <p:nvPr/>
        </p:nvSpPr>
        <p:spPr>
          <a:xfrm>
            <a:off x="107826" y="2492896"/>
            <a:ext cx="8568630" cy="57149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ts val="0"/>
              </a:spcBef>
              <a:spcAft>
                <a:spcPts val="600"/>
              </a:spcAft>
              <a:buClrTx/>
              <a:buSzTx/>
              <a:buFont typeface="Arial" pitchFamily="34" charset="0"/>
              <a:buNone/>
              <a:tabLst/>
              <a:defRPr/>
            </a:pPr>
            <a:r>
              <a:rPr kumimoji="0" lang="en-US" sz="2000" b="1" i="0" u="none" strike="noStrike" kern="1200" cap="none" spc="0" normalizeH="0" baseline="0" noProof="0" dirty="0" smtClean="0">
                <a:ln>
                  <a:noFill/>
                </a:ln>
                <a:solidFill>
                  <a:srgbClr val="FFC000"/>
                </a:solidFill>
                <a:effectLst/>
                <a:uLnTx/>
                <a:uFillTx/>
                <a:latin typeface="Arial" pitchFamily="34" charset="0"/>
                <a:ea typeface="+mn-ea"/>
                <a:cs typeface="Arial" pitchFamily="34" charset="0"/>
              </a:rPr>
              <a:t>Pre beamtime</a:t>
            </a:r>
            <a:endParaRPr kumimoji="0" lang="en-US" sz="2000" b="1" i="0" u="none" strike="noStrike" kern="1200" cap="none" spc="0" normalizeH="0" baseline="0" noProof="0" dirty="0">
              <a:ln>
                <a:noFill/>
              </a:ln>
              <a:solidFill>
                <a:srgbClr val="FFC000"/>
              </a:solidFill>
              <a:effectLst/>
              <a:uLnTx/>
              <a:uFillTx/>
              <a:latin typeface="Arial" pitchFamily="34" charset="0"/>
              <a:ea typeface="+mn-ea"/>
              <a:cs typeface="Arial" pitchFamily="34" charset="0"/>
            </a:endParaRPr>
          </a:p>
        </p:txBody>
      </p:sp>
      <p:grpSp>
        <p:nvGrpSpPr>
          <p:cNvPr id="13" name="Group 12"/>
          <p:cNvGrpSpPr/>
          <p:nvPr/>
        </p:nvGrpSpPr>
        <p:grpSpPr>
          <a:xfrm>
            <a:off x="107826" y="1129315"/>
            <a:ext cx="8784332" cy="1696125"/>
            <a:chOff x="35818" y="1129315"/>
            <a:chExt cx="8784332" cy="1696125"/>
          </a:xfrm>
        </p:grpSpPr>
        <p:sp>
          <p:nvSpPr>
            <p:cNvPr id="11" name="Text Placeholder 3"/>
            <p:cNvSpPr txBox="1">
              <a:spLocks/>
            </p:cNvSpPr>
            <p:nvPr/>
          </p:nvSpPr>
          <p:spPr>
            <a:xfrm>
              <a:off x="35818" y="1129315"/>
              <a:ext cx="8568630" cy="57149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ts val="0"/>
                </a:spcBef>
                <a:spcAft>
                  <a:spcPts val="600"/>
                </a:spcAft>
                <a:buClrTx/>
                <a:buSzTx/>
                <a:buFont typeface="Arial" pitchFamily="34" charset="0"/>
                <a:buNone/>
                <a:tabLst/>
                <a:defRPr/>
              </a:pPr>
              <a:r>
                <a:rPr kumimoji="0" lang="en-US" sz="2000" b="1" i="0" u="none" strike="noStrike" kern="1200" cap="none" spc="0" normalizeH="0" baseline="0" noProof="0" dirty="0" smtClean="0">
                  <a:ln>
                    <a:noFill/>
                  </a:ln>
                  <a:solidFill>
                    <a:schemeClr val="accent1">
                      <a:lumMod val="60000"/>
                      <a:lumOff val="40000"/>
                    </a:schemeClr>
                  </a:solidFill>
                  <a:effectLst/>
                  <a:uLnTx/>
                  <a:uFillTx/>
                  <a:latin typeface="Arial" pitchFamily="34" charset="0"/>
                  <a:ea typeface="+mn-ea"/>
                  <a:cs typeface="Arial" pitchFamily="34" charset="0"/>
                </a:rPr>
                <a:t>Applying as a New</a:t>
              </a:r>
              <a:r>
                <a:rPr kumimoji="0" lang="en-US" sz="2000" b="1" i="0" u="none" strike="noStrike" kern="1200" cap="none" spc="0" normalizeH="0" noProof="0" dirty="0" smtClean="0">
                  <a:ln>
                    <a:noFill/>
                  </a:ln>
                  <a:solidFill>
                    <a:schemeClr val="accent1">
                      <a:lumMod val="60000"/>
                      <a:lumOff val="40000"/>
                    </a:schemeClr>
                  </a:solidFill>
                  <a:effectLst/>
                  <a:uLnTx/>
                  <a:uFillTx/>
                  <a:latin typeface="Arial" pitchFamily="34" charset="0"/>
                  <a:ea typeface="+mn-ea"/>
                  <a:cs typeface="Arial" pitchFamily="34" charset="0"/>
                </a:rPr>
                <a:t> User </a:t>
              </a:r>
              <a:endParaRPr kumimoji="0" lang="en-US" sz="2000" b="1" i="0" u="none" strike="noStrike" kern="1200" cap="none" spc="0" normalizeH="0" baseline="0" noProof="0" dirty="0">
                <a:ln>
                  <a:noFill/>
                </a:ln>
                <a:solidFill>
                  <a:schemeClr val="accent1">
                    <a:lumMod val="60000"/>
                    <a:lumOff val="40000"/>
                  </a:schemeClr>
                </a:solidFill>
                <a:effectLst/>
                <a:uLnTx/>
                <a:uFillTx/>
                <a:latin typeface="Arial" pitchFamily="34" charset="0"/>
                <a:ea typeface="+mn-ea"/>
                <a:cs typeface="Arial" pitchFamily="34" charset="0"/>
              </a:endParaRPr>
            </a:p>
          </p:txBody>
        </p:sp>
        <p:sp>
          <p:nvSpPr>
            <p:cNvPr id="12" name="Content Placeholder 16"/>
            <p:cNvSpPr txBox="1">
              <a:spLocks/>
            </p:cNvSpPr>
            <p:nvPr/>
          </p:nvSpPr>
          <p:spPr>
            <a:xfrm>
              <a:off x="251520" y="1556792"/>
              <a:ext cx="8568630" cy="126864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ts val="0"/>
                </a:spcBef>
                <a:spcAft>
                  <a:spcPts val="1200"/>
                </a:spcAft>
                <a:buClrTx/>
                <a:buSzTx/>
                <a:buFont typeface="Arial" pitchFamily="34" charset="0"/>
                <a:buChar char="•"/>
                <a:tabLst/>
                <a:defRPr/>
              </a:pPr>
              <a:r>
                <a:rPr lang="en-US" dirty="0" smtClean="0">
                  <a:latin typeface="Arial" pitchFamily="34" charset="0"/>
                  <a:cs typeface="Arial" pitchFamily="34" charset="0"/>
                </a:rPr>
                <a:t>Merit based selection for beamtime</a:t>
              </a:r>
            </a:p>
            <a:p>
              <a:pPr marL="342900" marR="0" lvl="0" indent="-342900" algn="l" defTabSz="914400" rtl="0" eaLnBrk="1" fontAlgn="auto" latinLnBrk="0" hangingPunct="1">
                <a:lnSpc>
                  <a:spcPct val="100000"/>
                </a:lnSpc>
                <a:spcBef>
                  <a:spcPts val="0"/>
                </a:spcBef>
                <a:spcAft>
                  <a:spcPts val="1200"/>
                </a:spcAft>
                <a:buClrTx/>
                <a:buSzTx/>
                <a:buFont typeface="Arial" pitchFamily="34" charset="0"/>
                <a:buChar char="•"/>
                <a:tabLst/>
                <a:defRPr/>
              </a:pPr>
              <a:r>
                <a:rPr lang="en-US" noProof="0" dirty="0" smtClean="0">
                  <a:latin typeface="Arial" pitchFamily="34" charset="0"/>
                  <a:cs typeface="Arial" pitchFamily="34" charset="0"/>
                </a:rPr>
                <a:t>Contact beamline scientists for advice on experiment proposal!</a:t>
              </a:r>
              <a:endParaRPr kumimoji="0" lang="en-US"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grpSp>
      <p:sp>
        <p:nvSpPr>
          <p:cNvPr id="10" name="Rectangle 9"/>
          <p:cNvSpPr/>
          <p:nvPr/>
        </p:nvSpPr>
        <p:spPr bwMode="auto">
          <a:xfrm>
            <a:off x="6156176" y="6222304"/>
            <a:ext cx="2965773" cy="548680"/>
          </a:xfrm>
          <a:prstGeom prst="rect">
            <a:avLst/>
          </a:prstGeom>
          <a:solidFill>
            <a:schemeClr val="bg1"/>
          </a:solidFill>
          <a:ln w="25400">
            <a:noFill/>
            <a:prstDash val="sysDot"/>
            <a:round/>
            <a:headEnd/>
            <a:tailEnd/>
          </a:ln>
        </p:spPr>
        <p:txBody>
          <a:bodyPr rtlCol="0" anchor="ctr"/>
          <a:lstStyle/>
          <a:p>
            <a:pPr algn="ctr"/>
            <a:endParaRPr lang="en-AU"/>
          </a:p>
        </p:txBody>
      </p:sp>
      <p:sp>
        <p:nvSpPr>
          <p:cNvPr id="14" name="Rectangle 13"/>
          <p:cNvSpPr/>
          <p:nvPr/>
        </p:nvSpPr>
        <p:spPr bwMode="auto">
          <a:xfrm>
            <a:off x="179512" y="6309320"/>
            <a:ext cx="2376264" cy="548680"/>
          </a:xfrm>
          <a:prstGeom prst="rect">
            <a:avLst/>
          </a:prstGeom>
          <a:solidFill>
            <a:schemeClr val="bg1"/>
          </a:solidFill>
          <a:ln w="25400">
            <a:noFill/>
            <a:prstDash val="sysDot"/>
            <a:round/>
            <a:headEnd/>
            <a:tailEnd/>
          </a:ln>
        </p:spPr>
        <p:txBody>
          <a:bodyPr rtlCol="0" anchor="ctr"/>
          <a:lstStyle/>
          <a:p>
            <a:pPr algn="ctr"/>
            <a:endParaRPr lang="en-AU"/>
          </a:p>
        </p:txBody>
      </p:sp>
    </p:spTree>
    <p:extLst>
      <p:ext uri="{BB962C8B-B14F-4D97-AF65-F5344CB8AC3E}">
        <p14:creationId xmlns:p14="http://schemas.microsoft.com/office/powerpoint/2010/main" val="3581675439"/>
      </p:ext>
    </p:extLst>
  </p:cSld>
  <p:clrMapOvr>
    <a:masterClrMapping/>
  </p:clrMapOvr>
  <p:transition spd="med">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bwMode="auto">
          <a:xfrm>
            <a:off x="0" y="6120680"/>
            <a:ext cx="2555776" cy="692696"/>
          </a:xfrm>
          <a:prstGeom prst="rect">
            <a:avLst/>
          </a:prstGeom>
          <a:solidFill>
            <a:schemeClr val="bg1"/>
          </a:solidFill>
          <a:ln w="25400">
            <a:noFill/>
            <a:prstDash val="sysDot"/>
            <a:round/>
            <a:headEnd/>
            <a:tailEnd/>
          </a:ln>
        </p:spPr>
        <p:txBody>
          <a:bodyPr rtlCol="0" anchor="ctr"/>
          <a:lstStyle/>
          <a:p>
            <a:pPr algn="ctr"/>
            <a:endParaRPr lang="en-AU"/>
          </a:p>
        </p:txBody>
      </p:sp>
      <p:sp>
        <p:nvSpPr>
          <p:cNvPr id="20" name="Rectangle 19"/>
          <p:cNvSpPr/>
          <p:nvPr/>
        </p:nvSpPr>
        <p:spPr bwMode="auto">
          <a:xfrm>
            <a:off x="6480720" y="6165304"/>
            <a:ext cx="2555776" cy="692696"/>
          </a:xfrm>
          <a:prstGeom prst="rect">
            <a:avLst/>
          </a:prstGeom>
          <a:solidFill>
            <a:schemeClr val="bg1"/>
          </a:solidFill>
          <a:ln w="25400">
            <a:noFill/>
            <a:prstDash val="sysDot"/>
            <a:round/>
            <a:headEnd/>
            <a:tailEnd/>
          </a:ln>
        </p:spPr>
        <p:txBody>
          <a:bodyPr rtlCol="0" anchor="ctr"/>
          <a:lstStyle/>
          <a:p>
            <a:pPr algn="ctr"/>
            <a:endParaRPr lang="en-AU"/>
          </a:p>
        </p:txBody>
      </p:sp>
      <p:sp>
        <p:nvSpPr>
          <p:cNvPr id="2" name="Title 1"/>
          <p:cNvSpPr>
            <a:spLocks noGrp="1"/>
          </p:cNvSpPr>
          <p:nvPr>
            <p:ph type="title"/>
          </p:nvPr>
        </p:nvSpPr>
        <p:spPr/>
        <p:txBody>
          <a:bodyPr/>
          <a:lstStyle/>
          <a:p>
            <a:r>
              <a:rPr lang="en-US" dirty="0" smtClean="0"/>
              <a:t>Information for new users</a:t>
            </a:r>
            <a:endParaRPr lang="en-US" dirty="0"/>
          </a:p>
        </p:txBody>
      </p:sp>
      <p:grpSp>
        <p:nvGrpSpPr>
          <p:cNvPr id="13" name="Group 12"/>
          <p:cNvGrpSpPr/>
          <p:nvPr/>
        </p:nvGrpSpPr>
        <p:grpSpPr>
          <a:xfrm>
            <a:off x="107826" y="1129315"/>
            <a:ext cx="8784332" cy="1795629"/>
            <a:chOff x="35818" y="1129315"/>
            <a:chExt cx="8784332" cy="1795629"/>
          </a:xfrm>
        </p:grpSpPr>
        <p:sp>
          <p:nvSpPr>
            <p:cNvPr id="11" name="Text Placeholder 3"/>
            <p:cNvSpPr txBox="1">
              <a:spLocks/>
            </p:cNvSpPr>
            <p:nvPr/>
          </p:nvSpPr>
          <p:spPr>
            <a:xfrm>
              <a:off x="35818" y="1129315"/>
              <a:ext cx="8568630" cy="57149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ts val="0"/>
                </a:spcBef>
                <a:spcAft>
                  <a:spcPts val="600"/>
                </a:spcAft>
                <a:buClrTx/>
                <a:buSzTx/>
                <a:buFont typeface="Arial" pitchFamily="34" charset="0"/>
                <a:buNone/>
                <a:tabLst/>
                <a:defRPr/>
              </a:pPr>
              <a:r>
                <a:rPr kumimoji="0" lang="en-US" sz="2000"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NEXAFS Proposals</a:t>
              </a:r>
              <a:endParaRPr kumimoji="0" lang="en-US" sz="20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p:txBody>
        </p:sp>
        <p:sp>
          <p:nvSpPr>
            <p:cNvPr id="12" name="Content Placeholder 16"/>
            <p:cNvSpPr txBox="1">
              <a:spLocks/>
            </p:cNvSpPr>
            <p:nvPr/>
          </p:nvSpPr>
          <p:spPr>
            <a:xfrm>
              <a:off x="251520" y="1656296"/>
              <a:ext cx="8568630" cy="1268648"/>
            </a:xfrm>
            <a:prstGeom prst="rect">
              <a:avLst/>
            </a:prstGeom>
          </p:spPr>
          <p:txBody>
            <a:bodyPr vert="horz" lIns="91440" tIns="45720" rIns="91440" bIns="45720" rtlCol="0">
              <a:normAutofit fontScale="77500" lnSpcReduction="20000"/>
            </a:bodyPr>
            <a:lstStyle/>
            <a:p>
              <a:pPr marL="342900" marR="0" lvl="0" indent="-342900" algn="l" defTabSz="914400" rtl="0" eaLnBrk="1" fontAlgn="auto" latinLnBrk="0" hangingPunct="1">
                <a:lnSpc>
                  <a:spcPct val="100000"/>
                </a:lnSpc>
                <a:spcBef>
                  <a:spcPts val="0"/>
                </a:spcBef>
                <a:spcAft>
                  <a:spcPts val="1200"/>
                </a:spcAft>
                <a:buClrTx/>
                <a:buSzTx/>
                <a:buFont typeface="Arial" pitchFamily="34" charset="0"/>
                <a:buChar char="•"/>
                <a:tabLst/>
                <a:defRPr/>
              </a:pPr>
              <a:r>
                <a:rPr lang="en-US" noProof="0" dirty="0" smtClean="0">
                  <a:latin typeface="Arial" pitchFamily="34" charset="0"/>
                  <a:cs typeface="Arial" pitchFamily="34" charset="0"/>
                </a:rPr>
                <a:t>NEXAFS is more difficult to interpret than XPS, less literature on systems</a:t>
              </a:r>
            </a:p>
            <a:p>
              <a:pPr marL="342900" marR="0" lvl="0" indent="-342900" algn="l" defTabSz="914400" rtl="0" eaLnBrk="1" fontAlgn="auto" latinLnBrk="0" hangingPunct="1">
                <a:lnSpc>
                  <a:spcPct val="100000"/>
                </a:lnSpc>
                <a:spcBef>
                  <a:spcPts val="0"/>
                </a:spcBef>
                <a:spcAft>
                  <a:spcPts val="1200"/>
                </a:spcAft>
                <a:buClrTx/>
                <a:buSzTx/>
                <a:buFont typeface="Arial" pitchFamily="34" charset="0"/>
                <a:buChar char="•"/>
                <a:tabLst/>
                <a:defRPr/>
              </a:pPr>
              <a:r>
                <a:rPr kumimoji="0" lang="en-US" b="0" i="0" u="none" strike="noStrike" kern="1200" cap="none" spc="0" normalizeH="0" baseline="0" dirty="0" smtClean="0">
                  <a:ln>
                    <a:noFill/>
                  </a:ln>
                  <a:solidFill>
                    <a:schemeClr val="tx1"/>
                  </a:solidFill>
                  <a:effectLst/>
                  <a:uLnTx/>
                  <a:uFillTx/>
                  <a:latin typeface="Arial" pitchFamily="34" charset="0"/>
                  <a:ea typeface="+mn-ea"/>
                  <a:cs typeface="Arial" pitchFamily="34" charset="0"/>
                </a:rPr>
                <a:t>Reference</a:t>
              </a:r>
              <a:r>
                <a:rPr kumimoji="0" lang="en-US" b="0" i="0" u="none" strike="noStrike" kern="1200" cap="none" spc="0" normalizeH="0" dirty="0" smtClean="0">
                  <a:ln>
                    <a:noFill/>
                  </a:ln>
                  <a:solidFill>
                    <a:schemeClr val="tx1"/>
                  </a:solidFill>
                  <a:effectLst/>
                  <a:uLnTx/>
                  <a:uFillTx/>
                  <a:latin typeface="Arial" pitchFamily="34" charset="0"/>
                  <a:ea typeface="+mn-ea"/>
                  <a:cs typeface="Arial" pitchFamily="34" charset="0"/>
                </a:rPr>
                <a:t> materials (</a:t>
              </a:r>
              <a:r>
                <a:rPr kumimoji="0" lang="en-US" b="0" i="0" u="none" strike="noStrike" kern="1200" cap="none" spc="0" normalizeH="0" dirty="0" err="1" smtClean="0">
                  <a:ln>
                    <a:noFill/>
                  </a:ln>
                  <a:solidFill>
                    <a:schemeClr val="tx1"/>
                  </a:solidFill>
                  <a:effectLst/>
                  <a:uLnTx/>
                  <a:uFillTx/>
                  <a:latin typeface="Arial" pitchFamily="34" charset="0"/>
                  <a:ea typeface="+mn-ea"/>
                  <a:cs typeface="Arial" pitchFamily="34" charset="0"/>
                </a:rPr>
                <a:t>e.g</a:t>
              </a:r>
              <a:r>
                <a:rPr kumimoji="0" lang="en-US" b="0" i="0" u="none" strike="noStrike" kern="1200" cap="none" spc="0" normalizeH="0" dirty="0" smtClean="0">
                  <a:ln>
                    <a:noFill/>
                  </a:ln>
                  <a:solidFill>
                    <a:schemeClr val="tx1"/>
                  </a:solidFill>
                  <a:effectLst/>
                  <a:uLnTx/>
                  <a:uFillTx/>
                  <a:latin typeface="Arial" pitchFamily="34" charset="0"/>
                  <a:ea typeface="+mn-ea"/>
                  <a:cs typeface="Arial" pitchFamily="34" charset="0"/>
                </a:rPr>
                <a:t> coordination chemistry, functional groups) vital</a:t>
              </a:r>
            </a:p>
            <a:p>
              <a:pPr marL="342900" marR="0" lvl="0" indent="-342900" algn="l" defTabSz="914400" rtl="0" eaLnBrk="1" fontAlgn="auto" latinLnBrk="0" hangingPunct="1">
                <a:lnSpc>
                  <a:spcPct val="100000"/>
                </a:lnSpc>
                <a:spcBef>
                  <a:spcPts val="0"/>
                </a:spcBef>
                <a:spcAft>
                  <a:spcPts val="1200"/>
                </a:spcAft>
                <a:buClrTx/>
                <a:buSzTx/>
                <a:buFont typeface="Arial" pitchFamily="34" charset="0"/>
                <a:buChar char="•"/>
                <a:tabLst/>
                <a:defRPr/>
              </a:pPr>
              <a:r>
                <a:rPr lang="en-US" baseline="0" noProof="0" dirty="0" smtClean="0">
                  <a:latin typeface="Arial" pitchFamily="34" charset="0"/>
                  <a:cs typeface="Arial" pitchFamily="34" charset="0"/>
                </a:rPr>
                <a:t>Insulators:</a:t>
              </a:r>
              <a:r>
                <a:rPr lang="en-US" noProof="0" dirty="0" smtClean="0">
                  <a:latin typeface="Arial" pitchFamily="34" charset="0"/>
                  <a:cs typeface="Arial" pitchFamily="34" charset="0"/>
                </a:rPr>
                <a:t> very doable, more so than XPS</a:t>
              </a:r>
            </a:p>
            <a:p>
              <a:pPr marL="342900" marR="0" lvl="0" indent="-342900" algn="l" defTabSz="914400" rtl="0" eaLnBrk="1" fontAlgn="auto" latinLnBrk="0" hangingPunct="1">
                <a:lnSpc>
                  <a:spcPct val="100000"/>
                </a:lnSpc>
                <a:spcBef>
                  <a:spcPts val="0"/>
                </a:spcBef>
                <a:spcAft>
                  <a:spcPts val="1200"/>
                </a:spcAft>
                <a:buClrTx/>
                <a:buSzTx/>
                <a:buFont typeface="Arial" pitchFamily="34" charset="0"/>
                <a:buChar char="•"/>
                <a:tabLst/>
                <a:defRPr/>
              </a:pPr>
              <a:r>
                <a:rPr kumimoji="0" lang="en-US" b="0" i="0" u="none" strike="noStrike" kern="1200" cap="none" spc="0" normalizeH="0" baseline="0" dirty="0" smtClean="0">
                  <a:ln>
                    <a:noFill/>
                  </a:ln>
                  <a:solidFill>
                    <a:schemeClr val="tx1"/>
                  </a:solidFill>
                  <a:effectLst/>
                  <a:uLnTx/>
                  <a:uFillTx/>
                  <a:latin typeface="Arial" pitchFamily="34" charset="0"/>
                  <a:ea typeface="+mn-ea"/>
                  <a:cs typeface="Arial" pitchFamily="34" charset="0"/>
                </a:rPr>
                <a:t>Carbon</a:t>
              </a:r>
              <a:r>
                <a:rPr kumimoji="0" lang="en-US" b="0" i="0" u="none" strike="noStrike" kern="1200" cap="none" spc="0" normalizeH="0" dirty="0" smtClean="0">
                  <a:ln>
                    <a:noFill/>
                  </a:ln>
                  <a:solidFill>
                    <a:schemeClr val="tx1"/>
                  </a:solidFill>
                  <a:effectLst/>
                  <a:uLnTx/>
                  <a:uFillTx/>
                  <a:latin typeface="Arial" pitchFamily="34" charset="0"/>
                  <a:ea typeface="+mn-ea"/>
                  <a:cs typeface="Arial" pitchFamily="34" charset="0"/>
                </a:rPr>
                <a:t> NEXAFS: Add extra day </a:t>
              </a:r>
              <a:r>
                <a:rPr lang="en-US" dirty="0" smtClean="0">
                  <a:latin typeface="Arial" pitchFamily="34" charset="0"/>
                  <a:cs typeface="Arial" pitchFamily="34" charset="0"/>
                </a:rPr>
                <a:t>of learning, especially for dilute systems. </a:t>
              </a:r>
            </a:p>
          </p:txBody>
        </p:sp>
      </p:grpSp>
      <p:grpSp>
        <p:nvGrpSpPr>
          <p:cNvPr id="15" name="Group 14"/>
          <p:cNvGrpSpPr/>
          <p:nvPr/>
        </p:nvGrpSpPr>
        <p:grpSpPr>
          <a:xfrm>
            <a:off x="108148" y="3068960"/>
            <a:ext cx="8784332" cy="1696125"/>
            <a:chOff x="35818" y="1129315"/>
            <a:chExt cx="8784332" cy="1696125"/>
          </a:xfrm>
        </p:grpSpPr>
        <p:sp>
          <p:nvSpPr>
            <p:cNvPr id="16" name="Text Placeholder 3"/>
            <p:cNvSpPr txBox="1">
              <a:spLocks/>
            </p:cNvSpPr>
            <p:nvPr/>
          </p:nvSpPr>
          <p:spPr>
            <a:xfrm>
              <a:off x="35818" y="1129315"/>
              <a:ext cx="8568630" cy="57149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ts val="0"/>
                </a:spcBef>
                <a:spcAft>
                  <a:spcPts val="600"/>
                </a:spcAft>
                <a:buClrTx/>
                <a:buSzTx/>
                <a:buFont typeface="Arial" pitchFamily="34" charset="0"/>
                <a:buNone/>
                <a:tabLst/>
                <a:defRPr/>
              </a:pPr>
              <a:r>
                <a:rPr kumimoji="0" lang="en-US" sz="2000" b="1" i="0" u="none" strike="noStrike" kern="1200" cap="none" spc="0" normalizeH="0" baseline="0" noProof="0" dirty="0" smtClean="0">
                  <a:ln>
                    <a:noFill/>
                  </a:ln>
                  <a:solidFill>
                    <a:srgbClr val="00B050"/>
                  </a:solidFill>
                  <a:effectLst/>
                  <a:uLnTx/>
                  <a:uFillTx/>
                  <a:latin typeface="Arial" pitchFamily="34" charset="0"/>
                  <a:ea typeface="+mn-ea"/>
                  <a:cs typeface="Arial" pitchFamily="34" charset="0"/>
                </a:rPr>
                <a:t>XPS Proposals</a:t>
              </a:r>
              <a:endParaRPr kumimoji="0" lang="en-US" sz="2000" b="1" i="0" u="none" strike="noStrike" kern="1200" cap="none" spc="0" normalizeH="0" baseline="0" noProof="0" dirty="0">
                <a:ln>
                  <a:noFill/>
                </a:ln>
                <a:solidFill>
                  <a:srgbClr val="00B050"/>
                </a:solidFill>
                <a:effectLst/>
                <a:uLnTx/>
                <a:uFillTx/>
                <a:latin typeface="Arial" pitchFamily="34" charset="0"/>
                <a:ea typeface="+mn-ea"/>
                <a:cs typeface="Arial" pitchFamily="34" charset="0"/>
              </a:endParaRPr>
            </a:p>
          </p:txBody>
        </p:sp>
        <p:sp>
          <p:nvSpPr>
            <p:cNvPr id="18" name="Content Placeholder 16"/>
            <p:cNvSpPr txBox="1">
              <a:spLocks/>
            </p:cNvSpPr>
            <p:nvPr/>
          </p:nvSpPr>
          <p:spPr>
            <a:xfrm>
              <a:off x="251520" y="1556792"/>
              <a:ext cx="8568630" cy="1268648"/>
            </a:xfrm>
            <a:prstGeom prst="rect">
              <a:avLst/>
            </a:prstGeom>
          </p:spPr>
          <p:txBody>
            <a:bodyPr vert="horz" lIns="91440" tIns="45720" rIns="91440" bIns="45720" rtlCol="0">
              <a:normAutofit fontScale="85000" lnSpcReduction="10000"/>
            </a:bodyPr>
            <a:lstStyle/>
            <a:p>
              <a:pPr marL="342900" indent="-342900">
                <a:spcAft>
                  <a:spcPts val="1200"/>
                </a:spcAft>
                <a:buFont typeface="Arial" pitchFamily="34" charset="0"/>
                <a:buChar char="•"/>
                <a:defRPr/>
              </a:pPr>
              <a:r>
                <a:rPr lang="en-US" dirty="0">
                  <a:latin typeface="Arial" pitchFamily="34" charset="0"/>
                  <a:cs typeface="Arial" pitchFamily="34" charset="0"/>
                </a:rPr>
                <a:t>Will need to demonstrate that you seek more than just “what’s there</a:t>
              </a:r>
              <a:r>
                <a:rPr lang="en-US" dirty="0" smtClean="0">
                  <a:latin typeface="Arial" pitchFamily="34" charset="0"/>
                  <a:cs typeface="Arial" pitchFamily="34" charset="0"/>
                </a:rPr>
                <a:t>”</a:t>
              </a:r>
              <a:endParaRPr lang="en-US" noProof="0" dirty="0" smtClean="0">
                <a:latin typeface="Arial" pitchFamily="34" charset="0"/>
                <a:cs typeface="Arial" pitchFamily="34" charset="0"/>
              </a:endParaRPr>
            </a:p>
            <a:p>
              <a:pPr marL="342900" marR="0" lvl="0" indent="-342900" algn="l" defTabSz="914400" rtl="0" eaLnBrk="1" fontAlgn="auto" latinLnBrk="0" hangingPunct="1">
                <a:lnSpc>
                  <a:spcPct val="100000"/>
                </a:lnSpc>
                <a:spcBef>
                  <a:spcPts val="0"/>
                </a:spcBef>
                <a:spcAft>
                  <a:spcPts val="1200"/>
                </a:spcAft>
                <a:buClrTx/>
                <a:buSzTx/>
                <a:buFont typeface="Arial" pitchFamily="34" charset="0"/>
                <a:buChar char="•"/>
                <a:tabLst/>
                <a:defRPr/>
              </a:pPr>
              <a:r>
                <a:rPr lang="en-US" noProof="0" dirty="0" smtClean="0">
                  <a:latin typeface="Arial" pitchFamily="34" charset="0"/>
                  <a:cs typeface="Arial" pitchFamily="34" charset="0"/>
                </a:rPr>
                <a:t>Will need to justify why a lab based XPS system is not suitable (surface sensitivity, cross section, resonance arguments)</a:t>
              </a:r>
            </a:p>
            <a:p>
              <a:pPr marL="342900" marR="0" lvl="0" indent="-342900" algn="l" defTabSz="914400" rtl="0" eaLnBrk="1" fontAlgn="auto" latinLnBrk="0" hangingPunct="1">
                <a:lnSpc>
                  <a:spcPct val="100000"/>
                </a:lnSpc>
                <a:spcBef>
                  <a:spcPts val="0"/>
                </a:spcBef>
                <a:spcAft>
                  <a:spcPts val="1200"/>
                </a:spcAft>
                <a:buClrTx/>
                <a:buSzTx/>
                <a:buFont typeface="Arial" pitchFamily="34" charset="0"/>
                <a:buChar char="•"/>
                <a:tabLst/>
                <a:defRPr/>
              </a:pPr>
              <a:r>
                <a:rPr kumimoji="0" lang="en-US" b="0" i="0" u="none" strike="noStrike" kern="1200" cap="none" spc="0" normalizeH="0" baseline="0" dirty="0" smtClean="0">
                  <a:ln>
                    <a:noFill/>
                  </a:ln>
                  <a:solidFill>
                    <a:schemeClr val="tx1"/>
                  </a:solidFill>
                  <a:effectLst/>
                  <a:uLnTx/>
                  <a:uFillTx/>
                  <a:latin typeface="Arial" pitchFamily="34" charset="0"/>
                  <a:ea typeface="+mn-ea"/>
                  <a:cs typeface="Arial" pitchFamily="34" charset="0"/>
                </a:rPr>
                <a:t>Insulators:</a:t>
              </a:r>
              <a:r>
                <a:rPr kumimoji="0" lang="en-US" b="0" i="0" u="none" strike="noStrike" kern="1200" cap="none" spc="0" normalizeH="0" dirty="0" smtClean="0">
                  <a:ln>
                    <a:noFill/>
                  </a:ln>
                  <a:solidFill>
                    <a:schemeClr val="tx1"/>
                  </a:solidFill>
                  <a:effectLst/>
                  <a:uLnTx/>
                  <a:uFillTx/>
                  <a:latin typeface="Arial" pitchFamily="34" charset="0"/>
                  <a:ea typeface="+mn-ea"/>
                  <a:cs typeface="Arial" pitchFamily="34" charset="0"/>
                </a:rPr>
                <a:t> tend to be quite difficult, </a:t>
              </a:r>
              <a:r>
                <a:rPr kumimoji="0" lang="en-US" b="0" i="0" u="none" strike="noStrike" kern="1200" cap="none" spc="0" normalizeH="0" dirty="0" err="1" smtClean="0">
                  <a:ln>
                    <a:noFill/>
                  </a:ln>
                  <a:solidFill>
                    <a:schemeClr val="tx1"/>
                  </a:solidFill>
                  <a:effectLst/>
                  <a:uLnTx/>
                  <a:uFillTx/>
                  <a:latin typeface="Arial" pitchFamily="34" charset="0"/>
                  <a:ea typeface="+mn-ea"/>
                  <a:cs typeface="Arial" pitchFamily="34" charset="0"/>
                </a:rPr>
                <a:t>lineshape</a:t>
              </a:r>
              <a:r>
                <a:rPr kumimoji="0" lang="en-US" b="0" i="0" u="none" strike="noStrike" kern="1200" cap="none" spc="0" normalizeH="0" dirty="0" smtClean="0">
                  <a:ln>
                    <a:noFill/>
                  </a:ln>
                  <a:solidFill>
                    <a:schemeClr val="tx1"/>
                  </a:solidFill>
                  <a:effectLst/>
                  <a:uLnTx/>
                  <a:uFillTx/>
                  <a:latin typeface="Arial" pitchFamily="34" charset="0"/>
                  <a:ea typeface="+mn-ea"/>
                  <a:cs typeface="Arial" pitchFamily="34" charset="0"/>
                </a:rPr>
                <a:t> not good even with flood gun, fitting problematic</a:t>
              </a:r>
              <a:endParaRPr kumimoji="0" lang="en-US"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grpSp>
      <p:sp>
        <p:nvSpPr>
          <p:cNvPr id="17" name="Rectangle 16"/>
          <p:cNvSpPr/>
          <p:nvPr/>
        </p:nvSpPr>
        <p:spPr>
          <a:xfrm>
            <a:off x="814143" y="5085184"/>
            <a:ext cx="6944465" cy="1200329"/>
          </a:xfrm>
          <a:prstGeom prst="rect">
            <a:avLst/>
          </a:prstGeom>
        </p:spPr>
        <p:txBody>
          <a:bodyPr wrap="none">
            <a:spAutoFit/>
          </a:bodyPr>
          <a:lstStyle/>
          <a:p>
            <a:r>
              <a:rPr lang="en-US" sz="3600" i="1" dirty="0" smtClean="0"/>
              <a:t>Email: </a:t>
            </a:r>
            <a:r>
              <a:rPr lang="en-US" sz="3600" i="1" dirty="0" smtClean="0">
                <a:hlinkClick r:id="rId2"/>
              </a:rPr>
              <a:t>softxray@synchrotron.org.au</a:t>
            </a:r>
            <a:endParaRPr lang="en-US" sz="3600" i="1" dirty="0" smtClean="0"/>
          </a:p>
          <a:p>
            <a:pPr algn="ctr"/>
            <a:r>
              <a:rPr lang="en-US" sz="3600" i="1" dirty="0" smtClean="0"/>
              <a:t>Thank You!</a:t>
            </a:r>
            <a:endParaRPr lang="en-AU" sz="3600" i="1" dirty="0"/>
          </a:p>
        </p:txBody>
      </p:sp>
    </p:spTree>
    <p:extLst>
      <p:ext uri="{BB962C8B-B14F-4D97-AF65-F5344CB8AC3E}">
        <p14:creationId xmlns:p14="http://schemas.microsoft.com/office/powerpoint/2010/main" val="2828162742"/>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bwMode="auto">
          <a:xfrm>
            <a:off x="0" y="6165304"/>
            <a:ext cx="2555776" cy="692696"/>
          </a:xfrm>
          <a:prstGeom prst="rect">
            <a:avLst/>
          </a:prstGeom>
          <a:solidFill>
            <a:schemeClr val="bg1"/>
          </a:solidFill>
          <a:ln w="25400">
            <a:noFill/>
            <a:prstDash val="sysDot"/>
            <a:round/>
            <a:headEnd/>
            <a:tailEnd/>
          </a:ln>
        </p:spPr>
        <p:txBody>
          <a:bodyPr rtlCol="0" anchor="ctr"/>
          <a:lstStyle/>
          <a:p>
            <a:pPr algn="ctr"/>
            <a:endParaRPr lang="en-AU" dirty="0"/>
          </a:p>
        </p:txBody>
      </p:sp>
      <p:sp>
        <p:nvSpPr>
          <p:cNvPr id="17" name="Rectangle 16"/>
          <p:cNvSpPr/>
          <p:nvPr/>
        </p:nvSpPr>
        <p:spPr bwMode="auto">
          <a:xfrm>
            <a:off x="6588224" y="6165304"/>
            <a:ext cx="2555776" cy="692696"/>
          </a:xfrm>
          <a:prstGeom prst="rect">
            <a:avLst/>
          </a:prstGeom>
          <a:solidFill>
            <a:schemeClr val="bg1"/>
          </a:solidFill>
          <a:ln w="25400">
            <a:noFill/>
            <a:prstDash val="sysDot"/>
            <a:round/>
            <a:headEnd/>
            <a:tailEnd/>
          </a:ln>
        </p:spPr>
        <p:txBody>
          <a:bodyPr rtlCol="0" anchor="ctr"/>
          <a:lstStyle/>
          <a:p>
            <a:pPr algn="ctr"/>
            <a:endParaRPr lang="en-AU" dirty="0"/>
          </a:p>
        </p:txBody>
      </p:sp>
      <p:sp>
        <p:nvSpPr>
          <p:cNvPr id="6" name="Text Placeholder 7"/>
          <p:cNvSpPr txBox="1">
            <a:spLocks/>
          </p:cNvSpPr>
          <p:nvPr/>
        </p:nvSpPr>
        <p:spPr>
          <a:xfrm>
            <a:off x="286860" y="1700808"/>
            <a:ext cx="4273042" cy="2952328"/>
          </a:xfrm>
          <a:prstGeom prst="rect">
            <a:avLst/>
          </a:prstGeom>
        </p:spPr>
        <p:txBody>
          <a:bodyPr>
            <a:noAutofit/>
          </a:bodyPr>
          <a:lstStyle/>
          <a:p>
            <a:pPr marR="0" lvl="0" defTabSz="914400" rtl="0" eaLnBrk="1" fontAlgn="auto" latinLnBrk="0" hangingPunct="1">
              <a:lnSpc>
                <a:spcPct val="100000"/>
              </a:lnSpc>
              <a:spcBef>
                <a:spcPct val="20000"/>
              </a:spcBef>
              <a:spcAft>
                <a:spcPts val="0"/>
              </a:spcAft>
              <a:buClrTx/>
              <a:buSzTx/>
              <a:tabLst/>
              <a:defRPr/>
            </a:pPr>
            <a:endParaRPr kumimoji="0" lang="en-US"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177800" marR="0" lvl="0" indent="-177800" defTabSz="914400" rtl="0" eaLnBrk="1" fontAlgn="auto" latinLnBrk="0" hangingPunct="1">
              <a:lnSpc>
                <a:spcPct val="100000"/>
              </a:lnSpc>
              <a:spcBef>
                <a:spcPct val="20000"/>
              </a:spcBef>
              <a:spcAft>
                <a:spcPts val="0"/>
              </a:spcAft>
              <a:buClrTx/>
              <a:buSzTx/>
              <a:buFont typeface="Arial" pitchFamily="34" charset="0"/>
              <a:buChar char="•"/>
              <a:tabLst/>
              <a:defRPr/>
            </a:pPr>
            <a:r>
              <a:rPr lang="en-US" b="1" noProof="0" dirty="0" smtClean="0">
                <a:latin typeface="Arial" pitchFamily="34" charset="0"/>
                <a:cs typeface="Arial" pitchFamily="34" charset="0"/>
              </a:rPr>
              <a:t> </a:t>
            </a:r>
            <a:r>
              <a:rPr lang="en-US" b="1" dirty="0" smtClean="0">
                <a:solidFill>
                  <a:srgbClr val="FF0000"/>
                </a:solidFill>
                <a:latin typeface="Arial" pitchFamily="34" charset="0"/>
                <a:cs typeface="Arial" pitchFamily="34" charset="0"/>
              </a:rPr>
              <a:t>F</a:t>
            </a:r>
            <a:r>
              <a:rPr kumimoji="0" lang="en-US"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or Soft </a:t>
            </a:r>
            <a:r>
              <a:rPr lang="en-US" b="1" dirty="0" smtClean="0">
                <a:solidFill>
                  <a:srgbClr val="FF0000"/>
                </a:solidFill>
                <a:latin typeface="Arial" pitchFamily="34" charset="0"/>
                <a:cs typeface="Arial" pitchFamily="34" charset="0"/>
              </a:rPr>
              <a:t>X</a:t>
            </a:r>
            <a:r>
              <a:rPr kumimoji="0" lang="en-US" b="1"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-ray</a:t>
            </a:r>
            <a:r>
              <a:rPr kumimoji="0" lang="en-US" b="1" i="0" u="none" strike="noStrike" kern="1200" cap="none" spc="0" normalizeH="0" noProof="0" dirty="0" smtClean="0">
                <a:ln>
                  <a:noFill/>
                </a:ln>
                <a:solidFill>
                  <a:srgbClr val="FF0000"/>
                </a:solidFill>
                <a:effectLst/>
                <a:uLnTx/>
                <a:uFillTx/>
                <a:latin typeface="Arial" pitchFamily="34" charset="0"/>
                <a:ea typeface="+mn-ea"/>
                <a:cs typeface="Arial" pitchFamily="34" charset="0"/>
              </a:rPr>
              <a:t> Energies</a:t>
            </a:r>
            <a:r>
              <a:rPr kumimoji="0" lang="en-US" b="0" i="0" u="none" strike="noStrike" kern="1200" cap="none" spc="0" normalizeH="0" baseline="0" noProof="0" dirty="0" smtClean="0">
                <a:ln>
                  <a:noFill/>
                </a:ln>
                <a:effectLst/>
                <a:uLnTx/>
                <a:uFillTx/>
                <a:latin typeface="Arial" pitchFamily="34" charset="0"/>
                <a:ea typeface="+mn-ea"/>
                <a:cs typeface="Arial" pitchFamily="34" charset="0"/>
              </a:rPr>
              <a:t>: </a:t>
            </a:r>
          </a:p>
          <a:p>
            <a:pPr marL="177800" marR="0" lvl="0" indent="-177800" defTabSz="914400" rtl="0" eaLnBrk="1" fontAlgn="auto" latinLnBrk="0" hangingPunct="1">
              <a:lnSpc>
                <a:spcPct val="100000"/>
              </a:lnSpc>
              <a:spcBef>
                <a:spcPct val="20000"/>
              </a:spcBef>
              <a:spcAft>
                <a:spcPts val="0"/>
              </a:spcAft>
              <a:buClrTx/>
              <a:buSzTx/>
              <a:tabLst/>
              <a:defRPr/>
            </a:pPr>
            <a:r>
              <a:rPr lang="en-US" dirty="0" smtClean="0">
                <a:latin typeface="Arial" pitchFamily="34" charset="0"/>
                <a:cs typeface="Arial" pitchFamily="34" charset="0"/>
              </a:rPr>
              <a:t>	 </a:t>
            </a:r>
            <a:r>
              <a:rPr kumimoji="0" lang="en-US" b="0" i="0" u="none" strike="noStrike" kern="1200" cap="none" spc="0" normalizeH="0" noProof="0" dirty="0" smtClean="0">
                <a:ln>
                  <a:noFill/>
                </a:ln>
                <a:solidFill>
                  <a:schemeClr val="tx1"/>
                </a:solidFill>
                <a:effectLst/>
                <a:uLnTx/>
                <a:uFillTx/>
                <a:latin typeface="Arial" pitchFamily="34" charset="0"/>
                <a:ea typeface="+mn-ea"/>
                <a:cs typeface="Arial" pitchFamily="34" charset="0"/>
              </a:rPr>
              <a:t>X-ray absorption</a:t>
            </a:r>
            <a:r>
              <a:rPr kumimoji="0" lang="en-US"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lang="en-US" dirty="0" smtClean="0">
                <a:latin typeface="Arial" pitchFamily="34" charset="0"/>
                <a:cs typeface="Arial" pitchFamily="34" charset="0"/>
              </a:rPr>
              <a:t>“electron absorbs photon”) probability </a:t>
            </a:r>
            <a:r>
              <a:rPr kumimoji="0" lang="en-US"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dominates by orders of magnitude</a:t>
            </a:r>
          </a:p>
          <a:p>
            <a:pPr marL="177800" marR="0" lvl="0" indent="-177800" defTabSz="914400" rtl="0" eaLnBrk="1" fontAlgn="auto" latinLnBrk="0" hangingPunct="1">
              <a:lnSpc>
                <a:spcPct val="100000"/>
              </a:lnSpc>
              <a:spcBef>
                <a:spcPct val="20000"/>
              </a:spcBef>
              <a:spcAft>
                <a:spcPts val="0"/>
              </a:spcAft>
              <a:buClrTx/>
              <a:buSzTx/>
              <a:tabLst/>
              <a:defRPr/>
            </a:pPr>
            <a:endParaRPr lang="en-US" b="1" dirty="0">
              <a:latin typeface="Arial" pitchFamily="34" charset="0"/>
              <a:cs typeface="Arial" pitchFamily="34" charset="0"/>
            </a:endParaRPr>
          </a:p>
          <a:p>
            <a:pPr marL="177800" marR="0" lvl="0" indent="-177800" defTabSz="914400" rtl="0" eaLnBrk="1" fontAlgn="auto" latinLnBrk="0" hangingPunct="1">
              <a:lnSpc>
                <a:spcPct val="100000"/>
              </a:lnSpc>
              <a:spcBef>
                <a:spcPct val="20000"/>
              </a:spcBef>
              <a:spcAft>
                <a:spcPts val="0"/>
              </a:spcAft>
              <a:buClrTx/>
              <a:buSzTx/>
              <a:tabLst/>
              <a:defRPr/>
            </a:pPr>
            <a:endParaRPr kumimoji="0" lang="en-US"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
        <p:nvSpPr>
          <p:cNvPr id="8" name="TextBox 7"/>
          <p:cNvSpPr txBox="1"/>
          <p:nvPr/>
        </p:nvSpPr>
        <p:spPr>
          <a:xfrm>
            <a:off x="5214974" y="5754547"/>
            <a:ext cx="3786182" cy="246221"/>
          </a:xfrm>
          <a:prstGeom prst="rect">
            <a:avLst/>
          </a:prstGeom>
          <a:noFill/>
        </p:spPr>
        <p:txBody>
          <a:bodyPr wrap="square" rtlCol="0">
            <a:spAutoFit/>
          </a:bodyPr>
          <a:lstStyle/>
          <a:p>
            <a:r>
              <a:rPr lang="en-US" sz="1000" dirty="0" smtClean="0"/>
              <a:t>Courtesy: J.H Hubbell </a:t>
            </a:r>
            <a:r>
              <a:rPr lang="en-US" sz="1000" i="1" dirty="0" smtClean="0"/>
              <a:t>et al. </a:t>
            </a:r>
            <a:r>
              <a:rPr lang="en-US" sz="1000" dirty="0" smtClean="0"/>
              <a:t> J. Phys. </a:t>
            </a:r>
            <a:r>
              <a:rPr lang="en-US" sz="1000" dirty="0" err="1" smtClean="0"/>
              <a:t>Chem</a:t>
            </a:r>
            <a:r>
              <a:rPr lang="en-US" sz="1000" dirty="0" smtClean="0"/>
              <a:t> .Ref. Data </a:t>
            </a:r>
            <a:r>
              <a:rPr lang="en-US" sz="1000" b="1" dirty="0" smtClean="0"/>
              <a:t>9, </a:t>
            </a:r>
            <a:r>
              <a:rPr lang="en-US" sz="1000" dirty="0" smtClean="0"/>
              <a:t>(1023), 1980 </a:t>
            </a:r>
            <a:endParaRPr lang="en-AU" sz="1000" dirty="0"/>
          </a:p>
        </p:txBody>
      </p:sp>
      <p:pic>
        <p:nvPicPr>
          <p:cNvPr id="13"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10860000">
            <a:off x="4599504" y="1467699"/>
            <a:ext cx="4504894" cy="4577588"/>
          </a:xfrm>
          <a:prstGeom prst="rect">
            <a:avLst/>
          </a:prstGeom>
          <a:noFill/>
          <a:ln w="9525">
            <a:noFill/>
            <a:miter lim="800000"/>
            <a:headEnd/>
            <a:tailEnd/>
          </a:ln>
          <a:effectLst/>
        </p:spPr>
      </p:pic>
      <p:sp>
        <p:nvSpPr>
          <p:cNvPr id="9" name="Rectangle 8"/>
          <p:cNvSpPr/>
          <p:nvPr/>
        </p:nvSpPr>
        <p:spPr>
          <a:xfrm>
            <a:off x="214884" y="1311151"/>
            <a:ext cx="4429124" cy="461665"/>
          </a:xfrm>
          <a:prstGeom prst="rect">
            <a:avLst/>
          </a:prstGeom>
        </p:spPr>
        <p:txBody>
          <a:bodyPr wrap="square">
            <a:spAutoFit/>
          </a:bodyPr>
          <a:lstStyle/>
          <a:p>
            <a:pPr lvl="0">
              <a:spcBef>
                <a:spcPct val="20000"/>
              </a:spcBef>
              <a:defRPr/>
            </a:pPr>
            <a:r>
              <a:rPr lang="en-US" sz="2400" b="1" dirty="0" smtClean="0">
                <a:latin typeface="Arial" pitchFamily="34" charset="0"/>
                <a:cs typeface="Arial" pitchFamily="34" charset="0"/>
              </a:rPr>
              <a:t>X-ray Interaction with matter</a:t>
            </a:r>
          </a:p>
        </p:txBody>
      </p:sp>
      <p:grpSp>
        <p:nvGrpSpPr>
          <p:cNvPr id="20" name="Group 19"/>
          <p:cNvGrpSpPr/>
          <p:nvPr/>
        </p:nvGrpSpPr>
        <p:grpSpPr>
          <a:xfrm>
            <a:off x="5214942" y="1071546"/>
            <a:ext cx="1857388" cy="4160854"/>
            <a:chOff x="5214942" y="1071546"/>
            <a:chExt cx="1857388" cy="4160854"/>
          </a:xfrm>
        </p:grpSpPr>
        <p:sp>
          <p:nvSpPr>
            <p:cNvPr id="7" name="Rectangle 6"/>
            <p:cNvSpPr/>
            <p:nvPr/>
          </p:nvSpPr>
          <p:spPr>
            <a:xfrm>
              <a:off x="5634470" y="1643050"/>
              <a:ext cx="432502" cy="3589350"/>
            </a:xfrm>
            <a:prstGeom prst="rect">
              <a:avLst/>
            </a:prstGeom>
            <a:solidFill>
              <a:schemeClr val="accent2">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p:cNvSpPr txBox="1"/>
            <p:nvPr/>
          </p:nvSpPr>
          <p:spPr>
            <a:xfrm>
              <a:off x="5214942" y="1071546"/>
              <a:ext cx="1857388" cy="276999"/>
            </a:xfrm>
            <a:prstGeom prst="rect">
              <a:avLst/>
            </a:prstGeom>
            <a:noFill/>
          </p:spPr>
          <p:txBody>
            <a:bodyPr wrap="square" rtlCol="0">
              <a:spAutoFit/>
            </a:bodyPr>
            <a:lstStyle/>
            <a:p>
              <a:r>
                <a:rPr lang="en-US" sz="1200" b="1" dirty="0" smtClean="0"/>
                <a:t>Soft X-ray Region</a:t>
              </a:r>
              <a:endParaRPr lang="en-AU" sz="1200" b="1" dirty="0"/>
            </a:p>
          </p:txBody>
        </p:sp>
        <p:cxnSp>
          <p:nvCxnSpPr>
            <p:cNvPr id="14" name="Straight Connector 13"/>
            <p:cNvCxnSpPr/>
            <p:nvPr/>
          </p:nvCxnSpPr>
          <p:spPr>
            <a:xfrm rot="16200000" flipH="1">
              <a:off x="5314951" y="1333500"/>
              <a:ext cx="347662" cy="319088"/>
            </a:xfrm>
            <a:prstGeom prst="lin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6013910" y="1353689"/>
              <a:ext cx="373743" cy="257164"/>
            </a:xfrm>
            <a:prstGeom prst="lin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1" name="Title 1"/>
          <p:cNvSpPr>
            <a:spLocks noGrp="1"/>
          </p:cNvSpPr>
          <p:nvPr>
            <p:ph type="title"/>
          </p:nvPr>
        </p:nvSpPr>
        <p:spPr>
          <a:xfrm>
            <a:off x="457200" y="188640"/>
            <a:ext cx="8229600" cy="810174"/>
          </a:xfrm>
        </p:spPr>
        <p:txBody>
          <a:bodyPr>
            <a:normAutofit/>
          </a:bodyPr>
          <a:lstStyle/>
          <a:p>
            <a:r>
              <a:rPr lang="en-US" sz="2800" dirty="0" smtClean="0"/>
              <a:t>Soft X-ray Spectroscopy</a:t>
            </a:r>
            <a:endParaRPr lang="en-AU" sz="2800" dirty="0"/>
          </a:p>
        </p:txBody>
      </p:sp>
      <p:sp>
        <p:nvSpPr>
          <p:cNvPr id="2" name="TextBox 1"/>
          <p:cNvSpPr txBox="1"/>
          <p:nvPr/>
        </p:nvSpPr>
        <p:spPr>
          <a:xfrm>
            <a:off x="251520" y="4080242"/>
            <a:ext cx="4596414" cy="1920526"/>
          </a:xfrm>
          <a:prstGeom prst="rect">
            <a:avLst/>
          </a:prstGeom>
          <a:noFill/>
        </p:spPr>
        <p:txBody>
          <a:bodyPr wrap="square" rtlCol="0">
            <a:spAutoFit/>
          </a:bodyPr>
          <a:lstStyle/>
          <a:p>
            <a:pPr marL="177800" lvl="0" indent="-177800">
              <a:spcBef>
                <a:spcPct val="20000"/>
              </a:spcBef>
              <a:defRPr/>
            </a:pPr>
            <a:r>
              <a:rPr lang="en-US" b="1" u="sng" dirty="0">
                <a:latin typeface="Arial" pitchFamily="34" charset="0"/>
                <a:cs typeface="Arial" pitchFamily="34" charset="0"/>
              </a:rPr>
              <a:t>We offer two main techniques</a:t>
            </a:r>
            <a:r>
              <a:rPr lang="en-US" b="1" dirty="0">
                <a:latin typeface="Arial" pitchFamily="34" charset="0"/>
                <a:cs typeface="Arial" pitchFamily="34" charset="0"/>
              </a:rPr>
              <a:t>:</a:t>
            </a:r>
          </a:p>
          <a:p>
            <a:pPr marL="177800" lvl="0" indent="-177800">
              <a:spcBef>
                <a:spcPct val="20000"/>
              </a:spcBef>
              <a:defRPr/>
            </a:pPr>
            <a:endParaRPr lang="en-US" b="1" dirty="0">
              <a:latin typeface="Arial" pitchFamily="34" charset="0"/>
              <a:cs typeface="Arial" pitchFamily="34" charset="0"/>
            </a:endParaRPr>
          </a:p>
          <a:p>
            <a:pPr marL="342900" lvl="0" indent="-342900">
              <a:spcBef>
                <a:spcPct val="20000"/>
              </a:spcBef>
              <a:buFont typeface="+mj-lt"/>
              <a:buAutoNum type="arabicPeriod"/>
              <a:defRPr/>
            </a:pPr>
            <a:r>
              <a:rPr lang="en-US" i="1" dirty="0">
                <a:latin typeface="Arial" pitchFamily="34" charset="0"/>
                <a:cs typeface="Arial" pitchFamily="34" charset="0"/>
              </a:rPr>
              <a:t>Near Edge X-ray Absorption Fine Structure (NEXAFS)</a:t>
            </a:r>
          </a:p>
          <a:p>
            <a:pPr marL="342900" lvl="0" indent="-342900">
              <a:spcBef>
                <a:spcPct val="20000"/>
              </a:spcBef>
              <a:buFont typeface="+mj-lt"/>
              <a:buAutoNum type="arabicPeriod"/>
              <a:defRPr/>
            </a:pPr>
            <a:r>
              <a:rPr lang="en-US" i="1" dirty="0">
                <a:latin typeface="Arial" pitchFamily="34" charset="0"/>
                <a:cs typeface="Arial" pitchFamily="34" charset="0"/>
              </a:rPr>
              <a:t>Soft X-ray Photoelectron Spectroscopy (SXPS</a:t>
            </a:r>
            <a:r>
              <a:rPr lang="en-US" i="1" dirty="0" smtClean="0">
                <a:latin typeface="Arial" pitchFamily="34" charset="0"/>
                <a:cs typeface="Arial" pitchFamily="34" charset="0"/>
              </a:rPr>
              <a:t>)</a:t>
            </a:r>
            <a:endParaRPr lang="en-US" i="1" dirty="0">
              <a:latin typeface="Arial" pitchFamily="34" charset="0"/>
              <a:cs typeface="Arial" pitchFamily="34" charset="0"/>
            </a:endParaRPr>
          </a:p>
        </p:txBody>
      </p:sp>
    </p:spTree>
    <p:extLst>
      <p:ext uri="{BB962C8B-B14F-4D97-AF65-F5344CB8AC3E}">
        <p14:creationId xmlns:p14="http://schemas.microsoft.com/office/powerpoint/2010/main" val="1760150957"/>
      </p:ext>
    </p:extLst>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188640"/>
            <a:ext cx="8229600" cy="810174"/>
          </a:xfrm>
        </p:spPr>
        <p:txBody>
          <a:bodyPr/>
          <a:lstStyle/>
          <a:p>
            <a:r>
              <a:rPr lang="en-US" dirty="0" smtClean="0"/>
              <a:t>NEXAFS Spectroscopy</a:t>
            </a:r>
            <a:endParaRPr lang="en-AU" dirty="0"/>
          </a:p>
        </p:txBody>
      </p:sp>
      <p:sp>
        <p:nvSpPr>
          <p:cNvPr id="3" name="Rectangle 2"/>
          <p:cNvSpPr/>
          <p:nvPr/>
        </p:nvSpPr>
        <p:spPr>
          <a:xfrm>
            <a:off x="68242" y="1130842"/>
            <a:ext cx="4146568" cy="369332"/>
          </a:xfrm>
          <a:prstGeom prst="rect">
            <a:avLst/>
          </a:prstGeom>
        </p:spPr>
        <p:txBody>
          <a:bodyPr wrap="square">
            <a:spAutoFit/>
          </a:bodyPr>
          <a:lstStyle/>
          <a:p>
            <a:r>
              <a:rPr lang="en-US" b="1" dirty="0" smtClean="0">
                <a:latin typeface="Arial" pitchFamily="34" charset="0"/>
                <a:cs typeface="Arial" pitchFamily="34" charset="0"/>
              </a:rPr>
              <a:t>X-ray Absorption Spectroscopy</a:t>
            </a:r>
            <a:endParaRPr lang="en-AU" b="1" dirty="0">
              <a:latin typeface="Arial" pitchFamily="34" charset="0"/>
              <a:cs typeface="Arial" pitchFamily="34" charset="0"/>
            </a:endParaRPr>
          </a:p>
        </p:txBody>
      </p:sp>
      <p:sp>
        <p:nvSpPr>
          <p:cNvPr id="5" name="Rectangle 4"/>
          <p:cNvSpPr/>
          <p:nvPr/>
        </p:nvSpPr>
        <p:spPr>
          <a:xfrm>
            <a:off x="71406" y="1669309"/>
            <a:ext cx="4714908" cy="830997"/>
          </a:xfrm>
          <a:prstGeom prst="rect">
            <a:avLst/>
          </a:prstGeom>
        </p:spPr>
        <p:txBody>
          <a:bodyPr wrap="square">
            <a:spAutoFit/>
          </a:bodyPr>
          <a:lstStyle/>
          <a:p>
            <a:pPr marL="177800" indent="-177800">
              <a:buFont typeface="Arial" pitchFamily="34" charset="0"/>
              <a:buChar char="•"/>
            </a:pPr>
            <a:r>
              <a:rPr lang="en-US" sz="1600" dirty="0" smtClean="0">
                <a:latin typeface="Arial" pitchFamily="34" charset="0"/>
                <a:cs typeface="Arial" pitchFamily="34" charset="0"/>
              </a:rPr>
              <a:t>Measure the x-ray absorption of the sample as the x-ray energy is tuned across the “edge energy” of the core level</a:t>
            </a:r>
            <a:endParaRPr lang="en-AU" sz="1600" dirty="0">
              <a:latin typeface="Arial" pitchFamily="34" charset="0"/>
              <a:cs typeface="Arial" pitchFamily="34" charset="0"/>
            </a:endParaRPr>
          </a:p>
        </p:txBody>
      </p:sp>
      <p:sp>
        <p:nvSpPr>
          <p:cNvPr id="9" name="Rectangle 8"/>
          <p:cNvSpPr/>
          <p:nvPr/>
        </p:nvSpPr>
        <p:spPr>
          <a:xfrm>
            <a:off x="6500826" y="2857496"/>
            <a:ext cx="2786082" cy="3046988"/>
          </a:xfrm>
          <a:prstGeom prst="rect">
            <a:avLst/>
          </a:prstGeom>
        </p:spPr>
        <p:txBody>
          <a:bodyPr wrap="square">
            <a:spAutoFit/>
          </a:bodyPr>
          <a:lstStyle/>
          <a:p>
            <a:r>
              <a:rPr lang="en-US" sz="1600" u="sng" dirty="0" smtClean="0">
                <a:solidFill>
                  <a:schemeClr val="bg2">
                    <a:lumMod val="60000"/>
                    <a:lumOff val="40000"/>
                  </a:schemeClr>
                </a:solidFill>
                <a:latin typeface="Arial" pitchFamily="34" charset="0"/>
                <a:cs typeface="Arial" pitchFamily="34" charset="0"/>
              </a:rPr>
              <a:t>Extended X-ray Absorption Fine Structure (EXAFS)</a:t>
            </a:r>
          </a:p>
          <a:p>
            <a:pPr marL="177800" indent="-177800"/>
            <a:endParaRPr lang="en-US" sz="1600" dirty="0" smtClean="0">
              <a:latin typeface="Arial" pitchFamily="34" charset="0"/>
              <a:cs typeface="Arial" pitchFamily="34" charset="0"/>
            </a:endParaRPr>
          </a:p>
          <a:p>
            <a:pPr marL="177800" indent="-177800">
              <a:buFont typeface="Arial" pitchFamily="34" charset="0"/>
              <a:buChar char="•"/>
            </a:pPr>
            <a:r>
              <a:rPr lang="en-US" sz="1600" dirty="0" smtClean="0">
                <a:latin typeface="Arial" pitchFamily="34" charset="0"/>
                <a:cs typeface="Arial" pitchFamily="34" charset="0"/>
              </a:rPr>
              <a:t>Local probe of structure around emitter using photoelectron wave </a:t>
            </a:r>
          </a:p>
          <a:p>
            <a:pPr marL="177800" indent="-177800"/>
            <a:endParaRPr lang="en-US" sz="1600" dirty="0" smtClean="0">
              <a:latin typeface="Arial" pitchFamily="34" charset="0"/>
              <a:cs typeface="Arial" pitchFamily="34" charset="0"/>
            </a:endParaRPr>
          </a:p>
          <a:p>
            <a:pPr marL="177800" indent="-177800">
              <a:buFont typeface="Arial" pitchFamily="34" charset="0"/>
              <a:buChar char="•"/>
            </a:pPr>
            <a:r>
              <a:rPr lang="en-US" sz="1600" dirty="0" smtClean="0">
                <a:latin typeface="Arial" pitchFamily="34" charset="0"/>
                <a:cs typeface="Arial" pitchFamily="34" charset="0"/>
              </a:rPr>
              <a:t>Interference between outgoing electron wave and backscattered wave off neighboring atoms</a:t>
            </a:r>
          </a:p>
          <a:p>
            <a:pPr marL="177800" indent="-177800"/>
            <a:endParaRPr lang="en-US" sz="1600" dirty="0" smtClean="0">
              <a:latin typeface="Arial" pitchFamily="34" charset="0"/>
              <a:cs typeface="Arial" pitchFamily="34" charset="0"/>
            </a:endParaRPr>
          </a:p>
        </p:txBody>
      </p:sp>
      <p:grpSp>
        <p:nvGrpSpPr>
          <p:cNvPr id="19" name="Group 18"/>
          <p:cNvGrpSpPr/>
          <p:nvPr/>
        </p:nvGrpSpPr>
        <p:grpSpPr>
          <a:xfrm>
            <a:off x="0" y="2786058"/>
            <a:ext cx="2500298" cy="3325679"/>
            <a:chOff x="0" y="2561489"/>
            <a:chExt cx="2500298" cy="3325679"/>
          </a:xfrm>
        </p:grpSpPr>
        <p:sp>
          <p:nvSpPr>
            <p:cNvPr id="11" name="Rectangle 10"/>
            <p:cNvSpPr/>
            <p:nvPr/>
          </p:nvSpPr>
          <p:spPr>
            <a:xfrm>
              <a:off x="0" y="2561489"/>
              <a:ext cx="2357454" cy="1323439"/>
            </a:xfrm>
            <a:prstGeom prst="rect">
              <a:avLst/>
            </a:prstGeom>
          </p:spPr>
          <p:txBody>
            <a:bodyPr wrap="square">
              <a:spAutoFit/>
            </a:bodyPr>
            <a:lstStyle/>
            <a:p>
              <a:r>
                <a:rPr lang="en-US" sz="1600" u="sng" dirty="0" smtClean="0">
                  <a:solidFill>
                    <a:srgbClr val="D1842F"/>
                  </a:solidFill>
                  <a:latin typeface="Arial" pitchFamily="34" charset="0"/>
                  <a:cs typeface="Arial" pitchFamily="34" charset="0"/>
                </a:rPr>
                <a:t>Near Edge X-ray Absorption Spectroscopy (NEXAFS)</a:t>
              </a:r>
              <a:r>
                <a:rPr lang="en-US" sz="1600" u="sng" dirty="0" smtClean="0">
                  <a:solidFill>
                    <a:srgbClr val="FF0000"/>
                  </a:solidFill>
                  <a:latin typeface="Arial" pitchFamily="34" charset="0"/>
                  <a:cs typeface="Arial" pitchFamily="34" charset="0"/>
                </a:rPr>
                <a:t/>
              </a:r>
              <a:br>
                <a:rPr lang="en-US" sz="1600" u="sng" dirty="0" smtClean="0">
                  <a:solidFill>
                    <a:srgbClr val="FF0000"/>
                  </a:solidFill>
                  <a:latin typeface="Arial" pitchFamily="34" charset="0"/>
                  <a:cs typeface="Arial" pitchFamily="34" charset="0"/>
                </a:rPr>
              </a:br>
              <a:endParaRPr lang="en-AU" sz="1600" u="sng" dirty="0">
                <a:solidFill>
                  <a:srgbClr val="FF0000"/>
                </a:solidFill>
                <a:latin typeface="Arial" pitchFamily="34" charset="0"/>
                <a:cs typeface="Arial" pitchFamily="34" charset="0"/>
              </a:endParaRPr>
            </a:p>
          </p:txBody>
        </p:sp>
        <p:sp>
          <p:nvSpPr>
            <p:cNvPr id="12" name="Rectangle 11"/>
            <p:cNvSpPr/>
            <p:nvPr/>
          </p:nvSpPr>
          <p:spPr>
            <a:xfrm>
              <a:off x="71406" y="3918811"/>
              <a:ext cx="2428892" cy="1077218"/>
            </a:xfrm>
            <a:prstGeom prst="rect">
              <a:avLst/>
            </a:prstGeom>
          </p:spPr>
          <p:txBody>
            <a:bodyPr wrap="square">
              <a:spAutoFit/>
            </a:bodyPr>
            <a:lstStyle/>
            <a:p>
              <a:pPr marL="177800" indent="-177800">
                <a:buFont typeface="Arial" pitchFamily="34" charset="0"/>
                <a:buChar char="•"/>
              </a:pPr>
              <a:r>
                <a:rPr lang="en-US" sz="1600" dirty="0" smtClean="0">
                  <a:latin typeface="Arial" pitchFamily="34" charset="0"/>
                  <a:cs typeface="Arial" pitchFamily="34" charset="0"/>
                </a:rPr>
                <a:t>Probe transitions to unoccupied, bound states</a:t>
              </a:r>
              <a:r>
                <a:rPr lang="en-US" sz="1600" u="sng" dirty="0" smtClean="0">
                  <a:latin typeface="Arial" pitchFamily="34" charset="0"/>
                  <a:cs typeface="Arial" pitchFamily="34" charset="0"/>
                </a:rPr>
                <a:t/>
              </a:r>
              <a:br>
                <a:rPr lang="en-US" sz="1600" u="sng" dirty="0" smtClean="0">
                  <a:latin typeface="Arial" pitchFamily="34" charset="0"/>
                  <a:cs typeface="Arial" pitchFamily="34" charset="0"/>
                </a:rPr>
              </a:br>
              <a:endParaRPr lang="en-AU" sz="1600" u="sng" dirty="0">
                <a:latin typeface="Arial" pitchFamily="34" charset="0"/>
                <a:cs typeface="Arial" pitchFamily="34" charset="0"/>
              </a:endParaRPr>
            </a:p>
          </p:txBody>
        </p:sp>
        <p:sp>
          <p:nvSpPr>
            <p:cNvPr id="13" name="Rectangle 12"/>
            <p:cNvSpPr/>
            <p:nvPr/>
          </p:nvSpPr>
          <p:spPr>
            <a:xfrm>
              <a:off x="71406" y="4809950"/>
              <a:ext cx="2428892" cy="1077218"/>
            </a:xfrm>
            <a:prstGeom prst="rect">
              <a:avLst/>
            </a:prstGeom>
          </p:spPr>
          <p:txBody>
            <a:bodyPr wrap="square">
              <a:spAutoFit/>
            </a:bodyPr>
            <a:lstStyle/>
            <a:p>
              <a:pPr marL="177800" indent="-177800">
                <a:buFont typeface="Arial" pitchFamily="34" charset="0"/>
                <a:buChar char="•"/>
              </a:pPr>
              <a:r>
                <a:rPr lang="en-US" sz="1600" dirty="0" smtClean="0">
                  <a:latin typeface="Arial" pitchFamily="34" charset="0"/>
                  <a:cs typeface="Arial" pitchFamily="34" charset="0"/>
                </a:rPr>
                <a:t>Sensitive to local chemical environment, bond geometry</a:t>
              </a:r>
              <a:r>
                <a:rPr lang="en-US" sz="1600" u="sng" dirty="0" smtClean="0">
                  <a:latin typeface="Arial" pitchFamily="34" charset="0"/>
                  <a:cs typeface="Arial" pitchFamily="34" charset="0"/>
                </a:rPr>
                <a:t/>
              </a:r>
              <a:br>
                <a:rPr lang="en-US" sz="1600" u="sng" dirty="0" smtClean="0">
                  <a:latin typeface="Arial" pitchFamily="34" charset="0"/>
                  <a:cs typeface="Arial" pitchFamily="34" charset="0"/>
                </a:rPr>
              </a:br>
              <a:endParaRPr lang="en-AU" sz="1600" u="sng" dirty="0">
                <a:latin typeface="Arial" pitchFamily="34" charset="0"/>
                <a:cs typeface="Arial" pitchFamily="34" charset="0"/>
              </a:endParaRPr>
            </a:p>
          </p:txBody>
        </p:sp>
      </p:grpSp>
      <p:grpSp>
        <p:nvGrpSpPr>
          <p:cNvPr id="35" name="Group 34"/>
          <p:cNvGrpSpPr/>
          <p:nvPr/>
        </p:nvGrpSpPr>
        <p:grpSpPr>
          <a:xfrm>
            <a:off x="5000628" y="1214422"/>
            <a:ext cx="2643206" cy="1634321"/>
            <a:chOff x="4643438" y="1071546"/>
            <a:chExt cx="2643206" cy="1634321"/>
          </a:xfrm>
        </p:grpSpPr>
        <p:cxnSp>
          <p:nvCxnSpPr>
            <p:cNvPr id="15" name="Straight Connector 14"/>
            <p:cNvCxnSpPr/>
            <p:nvPr/>
          </p:nvCxnSpPr>
          <p:spPr>
            <a:xfrm rot="5400000">
              <a:off x="4607719" y="1893083"/>
              <a:ext cx="1071570" cy="1588"/>
            </a:xfrm>
            <a:prstGeom prst="line">
              <a:avLst/>
            </a:prstGeom>
            <a:ln w="19050">
              <a:solidFill>
                <a:schemeClr val="tx1"/>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143504" y="2428868"/>
              <a:ext cx="1571636"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286380" y="2214554"/>
              <a:ext cx="571504" cy="158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a:off x="5600712" y="1957382"/>
              <a:ext cx="514335" cy="9"/>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6" name="Arc 25"/>
            <p:cNvSpPr/>
            <p:nvPr/>
          </p:nvSpPr>
          <p:spPr>
            <a:xfrm rot="11267750">
              <a:off x="5847540" y="1523664"/>
              <a:ext cx="1217918" cy="429896"/>
            </a:xfrm>
            <a:prstGeom prst="arc">
              <a:avLst>
                <a:gd name="adj1" fmla="val 15806434"/>
                <a:gd name="adj2" fmla="val 2137727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7" name="TextBox 26"/>
            <p:cNvSpPr txBox="1"/>
            <p:nvPr/>
          </p:nvSpPr>
          <p:spPr>
            <a:xfrm>
              <a:off x="6715140" y="2285992"/>
              <a:ext cx="571504" cy="307777"/>
            </a:xfrm>
            <a:prstGeom prst="rect">
              <a:avLst/>
            </a:prstGeom>
            <a:noFill/>
          </p:spPr>
          <p:txBody>
            <a:bodyPr wrap="square" rtlCol="0">
              <a:spAutoFit/>
            </a:bodyPr>
            <a:lstStyle/>
            <a:p>
              <a:r>
                <a:rPr lang="en-US" sz="1400" b="1" dirty="0" err="1" smtClean="0"/>
                <a:t>h</a:t>
              </a:r>
              <a:r>
                <a:rPr lang="en-US" sz="1400" b="1" dirty="0" err="1" smtClean="0">
                  <a:latin typeface="Symbol" pitchFamily="18" charset="2"/>
                </a:rPr>
                <a:t>n</a:t>
              </a:r>
              <a:endParaRPr lang="en-AU" sz="1400" b="1" dirty="0">
                <a:latin typeface="Symbol" pitchFamily="18" charset="2"/>
              </a:endParaRPr>
            </a:p>
          </p:txBody>
        </p:sp>
        <p:sp>
          <p:nvSpPr>
            <p:cNvPr id="28" name="TextBox 27"/>
            <p:cNvSpPr txBox="1"/>
            <p:nvPr/>
          </p:nvSpPr>
          <p:spPr>
            <a:xfrm>
              <a:off x="4643438" y="1071546"/>
              <a:ext cx="1643074" cy="246221"/>
            </a:xfrm>
            <a:prstGeom prst="rect">
              <a:avLst/>
            </a:prstGeom>
            <a:noFill/>
          </p:spPr>
          <p:txBody>
            <a:bodyPr wrap="square" rtlCol="0">
              <a:spAutoFit/>
            </a:bodyPr>
            <a:lstStyle/>
            <a:p>
              <a:r>
                <a:rPr lang="en-US" sz="1000" b="1" dirty="0" smtClean="0">
                  <a:latin typeface="Arial" pitchFamily="34" charset="0"/>
                  <a:cs typeface="Arial" pitchFamily="34" charset="0"/>
                </a:rPr>
                <a:t>X-ray absorption</a:t>
              </a:r>
              <a:endParaRPr lang="en-AU" sz="1000" b="1" dirty="0">
                <a:latin typeface="Arial" pitchFamily="34" charset="0"/>
                <a:cs typeface="Arial" pitchFamily="34" charset="0"/>
              </a:endParaRPr>
            </a:p>
          </p:txBody>
        </p:sp>
        <p:cxnSp>
          <p:nvCxnSpPr>
            <p:cNvPr id="30" name="Straight Connector 29"/>
            <p:cNvCxnSpPr/>
            <p:nvPr/>
          </p:nvCxnSpPr>
          <p:spPr>
            <a:xfrm rot="16200000" flipH="1">
              <a:off x="5806284" y="2428077"/>
              <a:ext cx="107936" cy="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572132" y="2428868"/>
              <a:ext cx="785818" cy="276999"/>
            </a:xfrm>
            <a:prstGeom prst="rect">
              <a:avLst/>
            </a:prstGeom>
            <a:noFill/>
          </p:spPr>
          <p:txBody>
            <a:bodyPr wrap="square" rtlCol="0">
              <a:spAutoFit/>
            </a:bodyPr>
            <a:lstStyle/>
            <a:p>
              <a:r>
                <a:rPr lang="en-US" sz="1200" b="1" dirty="0" smtClean="0">
                  <a:latin typeface="Arial" pitchFamily="34" charset="0"/>
                  <a:cs typeface="Arial" pitchFamily="34" charset="0"/>
                </a:rPr>
                <a:t>K Edge</a:t>
              </a:r>
              <a:endParaRPr lang="en-AU" sz="1200" b="1" dirty="0">
                <a:latin typeface="Arial" pitchFamily="34" charset="0"/>
                <a:cs typeface="Arial" pitchFamily="34" charset="0"/>
              </a:endParaRPr>
            </a:p>
          </p:txBody>
        </p:sp>
      </p:grpSp>
      <p:grpSp>
        <p:nvGrpSpPr>
          <p:cNvPr id="38" name="Group 37"/>
          <p:cNvGrpSpPr/>
          <p:nvPr/>
        </p:nvGrpSpPr>
        <p:grpSpPr>
          <a:xfrm>
            <a:off x="2357422" y="2539965"/>
            <a:ext cx="4572000" cy="4033809"/>
            <a:chOff x="2357422" y="2539965"/>
            <a:chExt cx="4572000" cy="4033809"/>
          </a:xfrm>
        </p:grpSpPr>
        <p:pic>
          <p:nvPicPr>
            <p:cNvPr id="8" name="Picture 7" descr="613px-NEXAFS_EXAFS_schematic.png"/>
            <p:cNvPicPr>
              <a:picLocks noChangeAspect="1"/>
            </p:cNvPicPr>
            <p:nvPr/>
          </p:nvPicPr>
          <p:blipFill>
            <a:blip r:embed="rId3" cstate="print">
              <a:clrChange>
                <a:clrFrom>
                  <a:srgbClr val="FFFFFF"/>
                </a:clrFrom>
                <a:clrTo>
                  <a:srgbClr val="FFFFFF">
                    <a:alpha val="0"/>
                  </a:srgbClr>
                </a:clrTo>
              </a:clrChange>
            </a:blip>
            <a:stretch>
              <a:fillRect/>
            </a:stretch>
          </p:blipFill>
          <p:spPr>
            <a:xfrm>
              <a:off x="2458732" y="3000372"/>
              <a:ext cx="3899218" cy="3224965"/>
            </a:xfrm>
            <a:prstGeom prst="rect">
              <a:avLst/>
            </a:prstGeom>
          </p:spPr>
        </p:pic>
        <p:sp>
          <p:nvSpPr>
            <p:cNvPr id="10" name="Rectangle 9"/>
            <p:cNvSpPr/>
            <p:nvPr/>
          </p:nvSpPr>
          <p:spPr>
            <a:xfrm>
              <a:off x="2357422" y="6296775"/>
              <a:ext cx="4572000" cy="276999"/>
            </a:xfrm>
            <a:prstGeom prst="rect">
              <a:avLst/>
            </a:prstGeom>
          </p:spPr>
          <p:txBody>
            <a:bodyPr>
              <a:spAutoFit/>
            </a:bodyPr>
            <a:lstStyle/>
            <a:p>
              <a:r>
                <a:rPr lang="en-AU" sz="600" dirty="0" smtClean="0">
                  <a:latin typeface="Arial" pitchFamily="34" charset="0"/>
                  <a:cs typeface="Arial" pitchFamily="34" charset="0"/>
                </a:rPr>
                <a:t>http://upload.wikimedia.org/wikipedia/commons/thumb/c/c2/NEXAFS_EXAFS_schematic.svg/613px-NEXAFS_EXAFS_schematic.svg.png</a:t>
              </a:r>
              <a:endParaRPr lang="en-AU" sz="600" dirty="0">
                <a:latin typeface="Arial" pitchFamily="34" charset="0"/>
                <a:cs typeface="Arial" pitchFamily="34" charset="0"/>
              </a:endParaRPr>
            </a:p>
          </p:txBody>
        </p:sp>
        <p:sp>
          <p:nvSpPr>
            <p:cNvPr id="37" name="Down Arrow 36"/>
            <p:cNvSpPr/>
            <p:nvPr/>
          </p:nvSpPr>
          <p:spPr bwMode="auto">
            <a:xfrm rot="2596930">
              <a:off x="4894382" y="2539965"/>
              <a:ext cx="285752" cy="428628"/>
            </a:xfrm>
            <a:prstGeom prst="downArrow">
              <a:avLst/>
            </a:prstGeom>
            <a:solidFill>
              <a:srgbClr val="00B050"/>
            </a:solidFill>
            <a:ln w="25400">
              <a:solidFill>
                <a:srgbClr val="000000"/>
              </a:solidFill>
              <a:prstDash val="solid"/>
              <a:round/>
              <a:headEnd/>
              <a:tailEnd/>
            </a:ln>
          </p:spPr>
          <p:txBody>
            <a:bodyPr rtlCol="0" anchor="ctr"/>
            <a:lstStyle/>
            <a:p>
              <a:pPr algn="ctr"/>
              <a:endParaRPr lang="en-AU"/>
            </a:p>
          </p:txBody>
        </p:sp>
      </p:grpSp>
      <p:sp>
        <p:nvSpPr>
          <p:cNvPr id="24" name="Slide Number Placeholder 1"/>
          <p:cNvSpPr>
            <a:spLocks noGrp="1"/>
          </p:cNvSpPr>
          <p:nvPr>
            <p:ph type="sldNum" sz="quarter" idx="12"/>
          </p:nvPr>
        </p:nvSpPr>
        <p:spPr>
          <a:xfrm>
            <a:off x="3491880" y="6356350"/>
            <a:ext cx="2133600" cy="365125"/>
          </a:xfrm>
          <a:prstGeom prst="rect">
            <a:avLst/>
          </a:prstGeom>
        </p:spPr>
        <p:txBody>
          <a:bodyPr/>
          <a:lstStyle/>
          <a:p>
            <a:fld id="{DD0AD2D3-39CA-4FDD-963C-AEB4DC59E7A0}" type="slidenum">
              <a:rPr lang="en-AU" smtClean="0"/>
              <a:pPr/>
              <a:t>4</a:t>
            </a:fld>
            <a:endParaRPr lang="en-AU" dirty="0"/>
          </a:p>
        </p:txBody>
      </p:sp>
      <p:sp>
        <p:nvSpPr>
          <p:cNvPr id="25" name="Rectangle 24"/>
          <p:cNvSpPr/>
          <p:nvPr/>
        </p:nvSpPr>
        <p:spPr bwMode="auto">
          <a:xfrm>
            <a:off x="0" y="6165304"/>
            <a:ext cx="2555776" cy="692696"/>
          </a:xfrm>
          <a:prstGeom prst="rect">
            <a:avLst/>
          </a:prstGeom>
          <a:solidFill>
            <a:schemeClr val="bg1"/>
          </a:solidFill>
          <a:ln w="25400">
            <a:noFill/>
            <a:prstDash val="sysDot"/>
            <a:round/>
            <a:headEnd/>
            <a:tailEnd/>
          </a:ln>
        </p:spPr>
        <p:txBody>
          <a:bodyPr rtlCol="0" anchor="ctr"/>
          <a:lstStyle/>
          <a:p>
            <a:pPr algn="ctr"/>
            <a:endParaRPr lang="en-AU" dirty="0"/>
          </a:p>
        </p:txBody>
      </p:sp>
      <p:sp>
        <p:nvSpPr>
          <p:cNvPr id="29" name="Rectangle 28"/>
          <p:cNvSpPr/>
          <p:nvPr/>
        </p:nvSpPr>
        <p:spPr bwMode="auto">
          <a:xfrm>
            <a:off x="6588224" y="6165304"/>
            <a:ext cx="2555776" cy="692696"/>
          </a:xfrm>
          <a:prstGeom prst="rect">
            <a:avLst/>
          </a:prstGeom>
          <a:solidFill>
            <a:schemeClr val="bg1"/>
          </a:solidFill>
          <a:ln w="25400">
            <a:noFill/>
            <a:prstDash val="sysDot"/>
            <a:round/>
            <a:headEnd/>
            <a:tailEnd/>
          </a:ln>
        </p:spPr>
        <p:txBody>
          <a:bodyPr rtlCol="0" anchor="ctr"/>
          <a:lstStyle/>
          <a:p>
            <a:pPr algn="ctr"/>
            <a:endParaRPr lang="en-AU" dirty="0"/>
          </a:p>
        </p:txBody>
      </p:sp>
    </p:spTree>
    <p:extLst>
      <p:ext uri="{BB962C8B-B14F-4D97-AF65-F5344CB8AC3E}">
        <p14:creationId xmlns:p14="http://schemas.microsoft.com/office/powerpoint/2010/main" val="256558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0-#ppt_w/2"/>
                                          </p:val>
                                        </p:tav>
                                        <p:tav tm="100000">
                                          <p:val>
                                            <p:strVal val="#ppt_x"/>
                                          </p:val>
                                        </p:tav>
                                      </p:tavLst>
                                    </p:anim>
                                    <p:anim calcmode="lin" valueType="num">
                                      <p:cBhvr additive="base">
                                        <p:cTn id="14"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1+#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descr="Nexafs_polarisation"/>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428992" y="1428736"/>
            <a:ext cx="5535858" cy="4572032"/>
          </a:xfrm>
          <a:prstGeom prst="rect">
            <a:avLst/>
          </a:prstGeom>
          <a:noFill/>
          <a:ln w="9525">
            <a:noFill/>
            <a:miter lim="800000"/>
            <a:headEnd/>
            <a:tailEnd/>
          </a:ln>
        </p:spPr>
      </p:pic>
      <p:sp>
        <p:nvSpPr>
          <p:cNvPr id="4" name="Text Box 11"/>
          <p:cNvSpPr txBox="1">
            <a:spLocks noChangeArrowheads="1"/>
          </p:cNvSpPr>
          <p:nvPr/>
        </p:nvSpPr>
        <p:spPr bwMode="auto">
          <a:xfrm>
            <a:off x="5286380" y="5786454"/>
            <a:ext cx="1187370" cy="265052"/>
          </a:xfrm>
          <a:prstGeom prst="rect">
            <a:avLst/>
          </a:prstGeom>
          <a:solidFill>
            <a:schemeClr val="bg1"/>
          </a:solidFill>
          <a:ln w="9525" algn="ctr">
            <a:noFill/>
            <a:miter lim="800000"/>
            <a:headEnd/>
            <a:tailEnd/>
          </a:ln>
        </p:spPr>
        <p:txBody>
          <a:bodyPr>
            <a:spAutoFit/>
          </a:bodyPr>
          <a:lstStyle/>
          <a:p>
            <a:pPr eaLnBrk="0" hangingPunct="0">
              <a:spcBef>
                <a:spcPct val="50000"/>
              </a:spcBef>
            </a:pPr>
            <a:r>
              <a:rPr lang="en-US" sz="1200" dirty="0">
                <a:solidFill>
                  <a:srgbClr val="003399"/>
                </a:solidFill>
              </a:rPr>
              <a:t>J. </a:t>
            </a:r>
            <a:r>
              <a:rPr lang="en-US" sz="1200" dirty="0" err="1">
                <a:solidFill>
                  <a:srgbClr val="003399"/>
                </a:solidFill>
              </a:rPr>
              <a:t>Stohr</a:t>
            </a:r>
            <a:r>
              <a:rPr lang="en-US" sz="1200" dirty="0">
                <a:solidFill>
                  <a:srgbClr val="003399"/>
                </a:solidFill>
              </a:rPr>
              <a:t> SSRL</a:t>
            </a:r>
          </a:p>
        </p:txBody>
      </p:sp>
      <p:sp>
        <p:nvSpPr>
          <p:cNvPr id="6" name="Rectangle 5"/>
          <p:cNvSpPr/>
          <p:nvPr/>
        </p:nvSpPr>
        <p:spPr>
          <a:xfrm>
            <a:off x="77794" y="1130842"/>
            <a:ext cx="4146568" cy="369332"/>
          </a:xfrm>
          <a:prstGeom prst="rect">
            <a:avLst/>
          </a:prstGeom>
        </p:spPr>
        <p:txBody>
          <a:bodyPr wrap="square">
            <a:spAutoFit/>
          </a:bodyPr>
          <a:lstStyle/>
          <a:p>
            <a:r>
              <a:rPr lang="en-US" b="1" dirty="0" smtClean="0">
                <a:latin typeface="Arial" pitchFamily="34" charset="0"/>
                <a:cs typeface="Arial" pitchFamily="34" charset="0"/>
              </a:rPr>
              <a:t>Molecular Orientation with NEXAFS</a:t>
            </a:r>
            <a:endParaRPr lang="en-AU" b="1" dirty="0">
              <a:latin typeface="Arial" pitchFamily="34" charset="0"/>
              <a:cs typeface="Arial" pitchFamily="34" charset="0"/>
            </a:endParaRPr>
          </a:p>
        </p:txBody>
      </p:sp>
      <p:sp>
        <p:nvSpPr>
          <p:cNvPr id="8" name="Rectangle 7"/>
          <p:cNvSpPr/>
          <p:nvPr/>
        </p:nvSpPr>
        <p:spPr>
          <a:xfrm>
            <a:off x="14310" y="3071810"/>
            <a:ext cx="3357554" cy="830997"/>
          </a:xfrm>
          <a:prstGeom prst="rect">
            <a:avLst/>
          </a:prstGeom>
        </p:spPr>
        <p:txBody>
          <a:bodyPr wrap="square">
            <a:spAutoFit/>
          </a:bodyPr>
          <a:lstStyle/>
          <a:p>
            <a:pPr marL="177800" indent="-177800">
              <a:buFont typeface="Arial" pitchFamily="34" charset="0"/>
              <a:buChar char="•"/>
            </a:pPr>
            <a:r>
              <a:rPr lang="en-US" sz="1600" dirty="0" err="1" smtClean="0">
                <a:latin typeface="Arial" pitchFamily="34" charset="0"/>
                <a:cs typeface="Arial" pitchFamily="34" charset="0"/>
              </a:rPr>
              <a:t>Polarised</a:t>
            </a:r>
            <a:r>
              <a:rPr lang="en-US" sz="1600" dirty="0" smtClean="0">
                <a:latin typeface="Arial" pitchFamily="34" charset="0"/>
                <a:cs typeface="Arial" pitchFamily="34" charset="0"/>
              </a:rPr>
              <a:t> soft x-rays act as a “search” light for unoccupied orbitals aligned with the </a:t>
            </a:r>
            <a:r>
              <a:rPr lang="en-US" sz="1600" b="1" i="1" u="sng" dirty="0" smtClean="0">
                <a:latin typeface="Arial" pitchFamily="34" charset="0"/>
                <a:cs typeface="Arial" pitchFamily="34" charset="0"/>
              </a:rPr>
              <a:t>E</a:t>
            </a:r>
            <a:r>
              <a:rPr lang="en-US" sz="1600" dirty="0" smtClean="0">
                <a:latin typeface="Arial" pitchFamily="34" charset="0"/>
                <a:cs typeface="Arial" pitchFamily="34" charset="0"/>
              </a:rPr>
              <a:t> vector</a:t>
            </a:r>
          </a:p>
        </p:txBody>
      </p:sp>
      <p:sp>
        <p:nvSpPr>
          <p:cNvPr id="9" name="Rectangle 8"/>
          <p:cNvSpPr/>
          <p:nvPr/>
        </p:nvSpPr>
        <p:spPr>
          <a:xfrm>
            <a:off x="0" y="1955061"/>
            <a:ext cx="3357554" cy="830997"/>
          </a:xfrm>
          <a:prstGeom prst="rect">
            <a:avLst/>
          </a:prstGeom>
        </p:spPr>
        <p:txBody>
          <a:bodyPr wrap="square">
            <a:spAutoFit/>
          </a:bodyPr>
          <a:lstStyle/>
          <a:p>
            <a:pPr marL="177800" indent="-177800">
              <a:buFont typeface="Arial" pitchFamily="34" charset="0"/>
              <a:buChar char="•"/>
            </a:pPr>
            <a:r>
              <a:rPr lang="en-US" sz="1600" dirty="0" smtClean="0">
                <a:latin typeface="Arial" pitchFamily="34" charset="0"/>
                <a:cs typeface="Arial" pitchFamily="34" charset="0"/>
              </a:rPr>
              <a:t>NEXAFS with </a:t>
            </a:r>
            <a:r>
              <a:rPr lang="en-US" sz="1600" dirty="0" err="1" smtClean="0">
                <a:latin typeface="Arial" pitchFamily="34" charset="0"/>
                <a:cs typeface="Arial" pitchFamily="34" charset="0"/>
              </a:rPr>
              <a:t>polarised</a:t>
            </a:r>
            <a:r>
              <a:rPr lang="en-US" sz="1600" dirty="0" smtClean="0">
                <a:latin typeface="Arial" pitchFamily="34" charset="0"/>
                <a:cs typeface="Arial" pitchFamily="34" charset="0"/>
              </a:rPr>
              <a:t> light is a powerful tool for determining the orientation of molecular </a:t>
            </a:r>
            <a:r>
              <a:rPr lang="en-US" sz="1600" dirty="0" err="1" smtClean="0">
                <a:latin typeface="Arial" pitchFamily="34" charset="0"/>
                <a:cs typeface="Arial" pitchFamily="34" charset="0"/>
              </a:rPr>
              <a:t>orbitals</a:t>
            </a:r>
            <a:r>
              <a:rPr lang="en-US" sz="1600" dirty="0" smtClean="0">
                <a:latin typeface="Arial" pitchFamily="34" charset="0"/>
                <a:cs typeface="Arial" pitchFamily="34" charset="0"/>
              </a:rPr>
              <a:t>   </a:t>
            </a:r>
          </a:p>
        </p:txBody>
      </p:sp>
      <p:sp>
        <p:nvSpPr>
          <p:cNvPr id="10" name="Slide Number Placeholder 1"/>
          <p:cNvSpPr>
            <a:spLocks noGrp="1"/>
          </p:cNvSpPr>
          <p:nvPr>
            <p:ph type="sldNum" sz="quarter" idx="12"/>
          </p:nvPr>
        </p:nvSpPr>
        <p:spPr>
          <a:xfrm>
            <a:off x="3491880" y="6356350"/>
            <a:ext cx="2133600" cy="365125"/>
          </a:xfrm>
          <a:prstGeom prst="rect">
            <a:avLst/>
          </a:prstGeom>
        </p:spPr>
        <p:txBody>
          <a:bodyPr/>
          <a:lstStyle/>
          <a:p>
            <a:fld id="{DD0AD2D3-39CA-4FDD-963C-AEB4DC59E7A0}" type="slidenum">
              <a:rPr lang="en-AU" smtClean="0"/>
              <a:pPr/>
              <a:t>5</a:t>
            </a:fld>
            <a:endParaRPr lang="en-AU" dirty="0"/>
          </a:p>
        </p:txBody>
      </p:sp>
      <p:sp>
        <p:nvSpPr>
          <p:cNvPr id="11" name="Title 1"/>
          <p:cNvSpPr>
            <a:spLocks noGrp="1"/>
          </p:cNvSpPr>
          <p:nvPr>
            <p:ph type="title"/>
          </p:nvPr>
        </p:nvSpPr>
        <p:spPr>
          <a:xfrm>
            <a:off x="35496" y="188640"/>
            <a:ext cx="8229600" cy="810174"/>
          </a:xfrm>
        </p:spPr>
        <p:txBody>
          <a:bodyPr/>
          <a:lstStyle/>
          <a:p>
            <a:r>
              <a:rPr lang="en-US" dirty="0" smtClean="0"/>
              <a:t>Molecular orientation using NEXAFS</a:t>
            </a:r>
            <a:endParaRPr lang="en-AU" dirty="0"/>
          </a:p>
        </p:txBody>
      </p:sp>
      <p:sp>
        <p:nvSpPr>
          <p:cNvPr id="12" name="Rectangle 11"/>
          <p:cNvSpPr/>
          <p:nvPr/>
        </p:nvSpPr>
        <p:spPr bwMode="auto">
          <a:xfrm>
            <a:off x="0" y="6165304"/>
            <a:ext cx="2555776" cy="692696"/>
          </a:xfrm>
          <a:prstGeom prst="rect">
            <a:avLst/>
          </a:prstGeom>
          <a:solidFill>
            <a:schemeClr val="bg1"/>
          </a:solidFill>
          <a:ln w="25400">
            <a:noFill/>
            <a:prstDash val="sysDot"/>
            <a:round/>
            <a:headEnd/>
            <a:tailEnd/>
          </a:ln>
        </p:spPr>
        <p:txBody>
          <a:bodyPr rtlCol="0" anchor="ctr"/>
          <a:lstStyle/>
          <a:p>
            <a:pPr algn="ctr"/>
            <a:endParaRPr lang="en-AU" dirty="0"/>
          </a:p>
        </p:txBody>
      </p:sp>
      <p:sp>
        <p:nvSpPr>
          <p:cNvPr id="13" name="Rectangle 12"/>
          <p:cNvSpPr/>
          <p:nvPr/>
        </p:nvSpPr>
        <p:spPr bwMode="auto">
          <a:xfrm>
            <a:off x="6588224" y="6165304"/>
            <a:ext cx="2555776" cy="692696"/>
          </a:xfrm>
          <a:prstGeom prst="rect">
            <a:avLst/>
          </a:prstGeom>
          <a:solidFill>
            <a:schemeClr val="bg1"/>
          </a:solidFill>
          <a:ln w="25400">
            <a:noFill/>
            <a:prstDash val="sysDot"/>
            <a:round/>
            <a:headEnd/>
            <a:tailEnd/>
          </a:ln>
        </p:spPr>
        <p:txBody>
          <a:bodyPr rtlCol="0" anchor="ctr"/>
          <a:lstStyle/>
          <a:p>
            <a:pPr algn="ctr"/>
            <a:endParaRPr lang="en-AU" dirty="0"/>
          </a:p>
        </p:txBody>
      </p:sp>
    </p:spTree>
    <p:extLst>
      <p:ext uri="{BB962C8B-B14F-4D97-AF65-F5344CB8AC3E}">
        <p14:creationId xmlns:p14="http://schemas.microsoft.com/office/powerpoint/2010/main" val="35012930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832" y="188640"/>
            <a:ext cx="8229600" cy="810174"/>
          </a:xfrm>
        </p:spPr>
        <p:txBody>
          <a:bodyPr/>
          <a:lstStyle/>
          <a:p>
            <a:r>
              <a:rPr lang="en-AU" dirty="0" smtClean="0"/>
              <a:t>Example: Melamine on graphene</a:t>
            </a:r>
            <a:endParaRPr lang="en-AU" dirty="0"/>
          </a:p>
        </p:txBody>
      </p:sp>
      <p:pic>
        <p:nvPicPr>
          <p:cNvPr id="3" name="Picture 2" descr="C:\Documents and Settings\jiric\Desktop\g+m nexafs.png"/>
          <p:cNvPicPr/>
          <p:nvPr/>
        </p:nvPicPr>
        <p:blipFill rotWithShape="1">
          <a:blip r:embed="rId2">
            <a:clrChange>
              <a:clrFrom>
                <a:srgbClr val="FFFFFF"/>
              </a:clrFrom>
              <a:clrTo>
                <a:srgbClr val="FFFFFF">
                  <a:alpha val="0"/>
                </a:srgbClr>
              </a:clrTo>
            </a:clrChange>
          </a:blip>
          <a:srcRect r="38671"/>
          <a:stretch/>
        </p:blipFill>
        <p:spPr bwMode="auto">
          <a:xfrm>
            <a:off x="251520" y="1268760"/>
            <a:ext cx="3057078" cy="2520280"/>
          </a:xfrm>
          <a:prstGeom prst="rect">
            <a:avLst/>
          </a:prstGeom>
          <a:noFill/>
          <a:ln w="9525">
            <a:noFill/>
            <a:miter lim="800000"/>
            <a:headEnd/>
            <a:tailEnd/>
          </a:ln>
        </p:spPr>
      </p:pic>
      <p:pic>
        <p:nvPicPr>
          <p:cNvPr id="8" name="Picture 7" descr="C:\Documents and Settings\jiric\Desktop\N g+m nexafs.png"/>
          <p:cNvPicPr/>
          <p:nvPr/>
        </p:nvPicPr>
        <p:blipFill rotWithShape="1">
          <a:blip r:embed="rId3">
            <a:clrChange>
              <a:clrFrom>
                <a:srgbClr val="FFFFFF"/>
              </a:clrFrom>
              <a:clrTo>
                <a:srgbClr val="FFFFFF">
                  <a:alpha val="0"/>
                </a:srgbClr>
              </a:clrTo>
            </a:clrChange>
          </a:blip>
          <a:srcRect r="38785"/>
          <a:stretch/>
        </p:blipFill>
        <p:spPr bwMode="auto">
          <a:xfrm>
            <a:off x="256530" y="3789040"/>
            <a:ext cx="3091334" cy="2674167"/>
          </a:xfrm>
          <a:prstGeom prst="rect">
            <a:avLst/>
          </a:prstGeom>
          <a:noFill/>
          <a:ln w="9525">
            <a:noFill/>
            <a:miter lim="800000"/>
            <a:headEnd/>
            <a:tailEnd/>
          </a:ln>
        </p:spPr>
      </p:pic>
      <p:sp>
        <p:nvSpPr>
          <p:cNvPr id="5" name="Rectangle 4"/>
          <p:cNvSpPr/>
          <p:nvPr/>
        </p:nvSpPr>
        <p:spPr bwMode="auto">
          <a:xfrm>
            <a:off x="179512" y="6309320"/>
            <a:ext cx="2376264" cy="548680"/>
          </a:xfrm>
          <a:prstGeom prst="rect">
            <a:avLst/>
          </a:prstGeom>
          <a:solidFill>
            <a:schemeClr val="bg1"/>
          </a:solidFill>
          <a:ln w="25400">
            <a:noFill/>
            <a:prstDash val="sysDot"/>
            <a:round/>
            <a:headEnd/>
            <a:tailEnd/>
          </a:ln>
        </p:spPr>
        <p:txBody>
          <a:bodyPr rtlCol="0" anchor="ctr"/>
          <a:lstStyle/>
          <a:p>
            <a:pPr algn="ctr"/>
            <a:endParaRPr lang="en-AU"/>
          </a:p>
        </p:txBody>
      </p:sp>
      <p:sp>
        <p:nvSpPr>
          <p:cNvPr id="4" name="TextBox 3"/>
          <p:cNvSpPr txBox="1"/>
          <p:nvPr/>
        </p:nvSpPr>
        <p:spPr>
          <a:xfrm>
            <a:off x="179512" y="6463207"/>
            <a:ext cx="3456384" cy="307777"/>
          </a:xfrm>
          <a:prstGeom prst="rect">
            <a:avLst/>
          </a:prstGeom>
          <a:noFill/>
        </p:spPr>
        <p:txBody>
          <a:bodyPr wrap="square" rtlCol="0">
            <a:spAutoFit/>
          </a:bodyPr>
          <a:lstStyle/>
          <a:p>
            <a:r>
              <a:rPr lang="en-AU" sz="1400" i="1" dirty="0" smtClean="0"/>
              <a:t>Courtesy J Cervenka, University of Melbourne</a:t>
            </a:r>
            <a:endParaRPr lang="en-AU" sz="1400" i="1" dirty="0"/>
          </a:p>
        </p:txBody>
      </p:sp>
      <p:sp>
        <p:nvSpPr>
          <p:cNvPr id="10" name="TextBox 9"/>
          <p:cNvSpPr txBox="1"/>
          <p:nvPr/>
        </p:nvSpPr>
        <p:spPr>
          <a:xfrm>
            <a:off x="3597002" y="4512052"/>
            <a:ext cx="5400600" cy="1569660"/>
          </a:xfrm>
          <a:prstGeom prst="rect">
            <a:avLst/>
          </a:prstGeom>
          <a:noFill/>
        </p:spPr>
        <p:txBody>
          <a:bodyPr wrap="square" rtlCol="0">
            <a:spAutoFit/>
          </a:bodyPr>
          <a:lstStyle/>
          <a:p>
            <a:pPr>
              <a:spcBef>
                <a:spcPct val="50000"/>
              </a:spcBef>
            </a:pPr>
            <a:r>
              <a:rPr lang="en-US" sz="1600" b="1" i="1" dirty="0" smtClean="0">
                <a:latin typeface="Arial" pitchFamily="34" charset="0"/>
                <a:cs typeface="Arial" pitchFamily="34" charset="0"/>
                <a:sym typeface="Wingdings 3" pitchFamily="18" charset="2"/>
              </a:rPr>
              <a:t>Context</a:t>
            </a:r>
            <a:r>
              <a:rPr lang="en-US" sz="1600" dirty="0" smtClean="0">
                <a:latin typeface="Arial" pitchFamily="34" charset="0"/>
                <a:cs typeface="Arial" pitchFamily="34" charset="0"/>
                <a:sym typeface="Wingdings 3" pitchFamily="18" charset="2"/>
              </a:rPr>
              <a:t>: Using graphene as small molecule sensor</a:t>
            </a:r>
          </a:p>
          <a:p>
            <a:pPr marL="177800" indent="-177800">
              <a:spcBef>
                <a:spcPct val="50000"/>
              </a:spcBef>
              <a:buFont typeface="Arial" pitchFamily="34" charset="0"/>
              <a:buChar char="•"/>
            </a:pPr>
            <a:r>
              <a:rPr lang="en-US" sz="1600" dirty="0" smtClean="0">
                <a:latin typeface="Arial" pitchFamily="34" charset="0"/>
                <a:cs typeface="Arial" pitchFamily="34" charset="0"/>
                <a:sym typeface="Wingdings 3" pitchFamily="18" charset="2"/>
              </a:rPr>
              <a:t>C K- edge and N K- edge NEXAFS data suggest a flat adsorption geometry up to 3.6ML</a:t>
            </a:r>
          </a:p>
          <a:p>
            <a:pPr marL="177800" indent="-177800">
              <a:spcBef>
                <a:spcPct val="50000"/>
              </a:spcBef>
              <a:buFont typeface="Arial" pitchFamily="34" charset="0"/>
              <a:buChar char="•"/>
            </a:pPr>
            <a:r>
              <a:rPr lang="en-US" sz="1600" dirty="0" smtClean="0">
                <a:latin typeface="Arial" pitchFamily="34" charset="0"/>
                <a:cs typeface="Arial" pitchFamily="34" charset="0"/>
                <a:sym typeface="Wingdings 3" pitchFamily="18" charset="2"/>
              </a:rPr>
              <a:t>Amino </a:t>
            </a:r>
            <a:r>
              <a:rPr lang="en-US" sz="1600" dirty="0" smtClean="0">
                <a:latin typeface="Symbol" panose="05050102010706020507" pitchFamily="18" charset="2"/>
                <a:cs typeface="Arial" pitchFamily="34" charset="0"/>
                <a:sym typeface="Wingdings 3" pitchFamily="18" charset="2"/>
              </a:rPr>
              <a:t>p</a:t>
            </a:r>
            <a:r>
              <a:rPr lang="en-US" sz="1600" dirty="0" smtClean="0">
                <a:latin typeface="Arial" pitchFamily="34" charset="0"/>
                <a:cs typeface="Arial" pitchFamily="34" charset="0"/>
                <a:sym typeface="Wingdings 3" pitchFamily="18" charset="2"/>
              </a:rPr>
              <a:t>* angle dependence indicates 8</a:t>
            </a:r>
            <a:r>
              <a:rPr lang="en-AU" sz="1600" dirty="0" smtClean="0"/>
              <a:t>°</a:t>
            </a:r>
            <a:r>
              <a:rPr lang="en-US" sz="1600" dirty="0">
                <a:latin typeface="Arial" pitchFamily="34" charset="0"/>
                <a:cs typeface="Arial" pitchFamily="34" charset="0"/>
                <a:sym typeface="Wingdings 3" pitchFamily="18" charset="2"/>
              </a:rPr>
              <a:t> </a:t>
            </a:r>
            <a:r>
              <a:rPr lang="en-US" sz="1600" dirty="0" smtClean="0">
                <a:latin typeface="Arial" pitchFamily="34" charset="0"/>
                <a:cs typeface="Arial" pitchFamily="34" charset="0"/>
                <a:sym typeface="Wingdings 3" pitchFamily="18" charset="2"/>
              </a:rPr>
              <a:t>tilt angle from plane</a:t>
            </a:r>
            <a:endParaRPr lang="en-AU" sz="1600" dirty="0"/>
          </a:p>
        </p:txBody>
      </p:sp>
      <p:pic>
        <p:nvPicPr>
          <p:cNvPr id="11" name="Picture 10" descr="C:\Documents and Settings\jiric\Desktop\Fig 4.png"/>
          <p:cNvPicPr/>
          <p:nvPr/>
        </p:nvPicPr>
        <p:blipFill rotWithShape="1">
          <a:blip r:embed="rId4">
            <a:clrChange>
              <a:clrFrom>
                <a:srgbClr val="FFFFFF"/>
              </a:clrFrom>
              <a:clrTo>
                <a:srgbClr val="FFFFFF">
                  <a:alpha val="0"/>
                </a:srgbClr>
              </a:clrTo>
            </a:clrChange>
          </a:blip>
          <a:srcRect l="50000" t="4506" b="72318"/>
          <a:stretch/>
        </p:blipFill>
        <p:spPr bwMode="auto">
          <a:xfrm>
            <a:off x="4540483" y="1274093"/>
            <a:ext cx="4603517" cy="3244830"/>
          </a:xfrm>
          <a:prstGeom prst="rect">
            <a:avLst/>
          </a:prstGeom>
          <a:noFill/>
          <a:ln w="9525">
            <a:noFill/>
            <a:miter lim="800000"/>
            <a:headEnd/>
            <a:tailEnd/>
          </a:ln>
        </p:spPr>
      </p:pic>
      <p:sp>
        <p:nvSpPr>
          <p:cNvPr id="7" name="TextBox 6"/>
          <p:cNvSpPr txBox="1"/>
          <p:nvPr/>
        </p:nvSpPr>
        <p:spPr>
          <a:xfrm>
            <a:off x="4139952" y="3527430"/>
            <a:ext cx="1872208" cy="523220"/>
          </a:xfrm>
          <a:prstGeom prst="rect">
            <a:avLst/>
          </a:prstGeom>
          <a:solidFill>
            <a:schemeClr val="accent6">
              <a:lumMod val="60000"/>
              <a:lumOff val="40000"/>
            </a:schemeClr>
          </a:solidFill>
          <a:scene3d>
            <a:camera prst="orthographicFront"/>
            <a:lightRig rig="threePt" dir="t"/>
          </a:scene3d>
          <a:sp3d extrusionH="76200" prstMaterial="matte">
            <a:bevelT/>
            <a:extrusionClr>
              <a:schemeClr val="accent6">
                <a:lumMod val="60000"/>
                <a:lumOff val="40000"/>
              </a:schemeClr>
            </a:extrusionClr>
          </a:sp3d>
        </p:spPr>
        <p:txBody>
          <a:bodyPr wrap="square" rtlCol="0">
            <a:spAutoFit/>
          </a:bodyPr>
          <a:lstStyle/>
          <a:p>
            <a:r>
              <a:rPr lang="en-AU" sz="1400" i="1" dirty="0" smtClean="0"/>
              <a:t>Optimised DFT adsorption geometry</a:t>
            </a:r>
            <a:endParaRPr lang="en-AU" sz="1400" i="1" dirty="0"/>
          </a:p>
        </p:txBody>
      </p:sp>
      <p:sp>
        <p:nvSpPr>
          <p:cNvPr id="13" name="Rectangle 12"/>
          <p:cNvSpPr/>
          <p:nvPr/>
        </p:nvSpPr>
        <p:spPr bwMode="auto">
          <a:xfrm>
            <a:off x="6156176" y="6222304"/>
            <a:ext cx="2965773" cy="548680"/>
          </a:xfrm>
          <a:prstGeom prst="rect">
            <a:avLst/>
          </a:prstGeom>
          <a:solidFill>
            <a:schemeClr val="bg1"/>
          </a:solidFill>
          <a:ln w="25400">
            <a:noFill/>
            <a:prstDash val="sysDot"/>
            <a:round/>
            <a:headEnd/>
            <a:tailEnd/>
          </a:ln>
        </p:spPr>
        <p:txBody>
          <a:bodyPr rtlCol="0" anchor="ctr"/>
          <a:lstStyle/>
          <a:p>
            <a:pPr algn="ctr"/>
            <a:endParaRPr lang="en-AU"/>
          </a:p>
        </p:txBody>
      </p:sp>
    </p:spTree>
    <p:extLst>
      <p:ext uri="{BB962C8B-B14F-4D97-AF65-F5344CB8AC3E}">
        <p14:creationId xmlns:p14="http://schemas.microsoft.com/office/powerpoint/2010/main" val="1060230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bwMode="auto">
          <a:xfrm>
            <a:off x="0" y="6165304"/>
            <a:ext cx="2555776" cy="692696"/>
          </a:xfrm>
          <a:prstGeom prst="rect">
            <a:avLst/>
          </a:prstGeom>
          <a:solidFill>
            <a:schemeClr val="bg1"/>
          </a:solidFill>
          <a:ln w="25400">
            <a:noFill/>
            <a:prstDash val="sysDot"/>
            <a:round/>
            <a:headEnd/>
            <a:tailEnd/>
          </a:ln>
        </p:spPr>
        <p:txBody>
          <a:bodyPr rtlCol="0" anchor="ctr"/>
          <a:lstStyle/>
          <a:p>
            <a:pPr algn="ctr"/>
            <a:endParaRPr lang="en-AU" dirty="0"/>
          </a:p>
        </p:txBody>
      </p:sp>
      <p:sp>
        <p:nvSpPr>
          <p:cNvPr id="15" name="Rectangle 14"/>
          <p:cNvSpPr/>
          <p:nvPr/>
        </p:nvSpPr>
        <p:spPr bwMode="auto">
          <a:xfrm>
            <a:off x="6588224" y="6165304"/>
            <a:ext cx="2555776" cy="692696"/>
          </a:xfrm>
          <a:prstGeom prst="rect">
            <a:avLst/>
          </a:prstGeom>
          <a:solidFill>
            <a:schemeClr val="bg1"/>
          </a:solidFill>
          <a:ln w="25400">
            <a:noFill/>
            <a:prstDash val="sysDot"/>
            <a:round/>
            <a:headEnd/>
            <a:tailEnd/>
          </a:ln>
        </p:spPr>
        <p:txBody>
          <a:bodyPr rtlCol="0" anchor="ctr"/>
          <a:lstStyle/>
          <a:p>
            <a:pPr algn="ctr"/>
            <a:endParaRPr lang="en-AU" dirty="0"/>
          </a:p>
        </p:txBody>
      </p:sp>
      <p:sp>
        <p:nvSpPr>
          <p:cNvPr id="11" name="Rectangle 10"/>
          <p:cNvSpPr/>
          <p:nvPr/>
        </p:nvSpPr>
        <p:spPr bwMode="auto">
          <a:xfrm>
            <a:off x="4572000" y="3140968"/>
            <a:ext cx="4499992" cy="3528392"/>
          </a:xfrm>
          <a:prstGeom prst="rect">
            <a:avLst/>
          </a:prstGeom>
          <a:solidFill>
            <a:schemeClr val="accent5">
              <a:lumMod val="60000"/>
              <a:lumOff val="40000"/>
            </a:schemeClr>
          </a:solidFill>
          <a:ln w="25400">
            <a:solidFill>
              <a:srgbClr val="000000"/>
            </a:solidFill>
            <a:prstDash val="solid"/>
            <a:round/>
            <a:headEnd/>
            <a:tailEnd/>
          </a:ln>
        </p:spPr>
        <p:txBody>
          <a:bodyPr rtlCol="0" anchor="ctr"/>
          <a:lstStyle/>
          <a:p>
            <a:pPr algn="ctr"/>
            <a:endParaRPr lang="en-AU" dirty="0"/>
          </a:p>
        </p:txBody>
      </p:sp>
      <p:sp>
        <p:nvSpPr>
          <p:cNvPr id="3" name="Text Box 4"/>
          <p:cNvSpPr txBox="1">
            <a:spLocks noChangeArrowheads="1"/>
          </p:cNvSpPr>
          <p:nvPr/>
        </p:nvSpPr>
        <p:spPr bwMode="auto">
          <a:xfrm>
            <a:off x="395536" y="1897812"/>
            <a:ext cx="4896544" cy="1531188"/>
          </a:xfrm>
          <a:prstGeom prst="rect">
            <a:avLst/>
          </a:prstGeom>
          <a:noFill/>
          <a:ln w="9525">
            <a:noFill/>
            <a:miter lim="800000"/>
            <a:headEnd/>
            <a:tailEnd/>
          </a:ln>
        </p:spPr>
        <p:txBody>
          <a:bodyPr wrap="square">
            <a:spAutoFit/>
          </a:bodyPr>
          <a:lstStyle/>
          <a:p>
            <a:pPr marL="0" lvl="1">
              <a:spcAft>
                <a:spcPts val="1500"/>
              </a:spcAft>
              <a:defRPr/>
            </a:pPr>
            <a:r>
              <a:rPr lang="en-US" dirty="0" smtClean="0">
                <a:latin typeface="Arial" pitchFamily="34" charset="0"/>
                <a:cs typeface="Arial" pitchFamily="34" charset="0"/>
              </a:rPr>
              <a:t>Electrons in atomic core shells (1s, 2s, 2p,etc) are bound to the nucleus with </a:t>
            </a:r>
            <a:r>
              <a:rPr lang="en-US" b="1" i="1" dirty="0" smtClean="0">
                <a:solidFill>
                  <a:srgbClr val="FF0000"/>
                </a:solidFill>
                <a:latin typeface="Arial" pitchFamily="34" charset="0"/>
                <a:cs typeface="Arial" pitchFamily="34" charset="0"/>
              </a:rPr>
              <a:t>element specific </a:t>
            </a:r>
            <a:r>
              <a:rPr lang="en-US" dirty="0" smtClean="0">
                <a:latin typeface="Arial" pitchFamily="34" charset="0"/>
                <a:cs typeface="Arial" pitchFamily="34" charset="0"/>
              </a:rPr>
              <a:t>binding energies</a:t>
            </a:r>
          </a:p>
          <a:p>
            <a:pPr marL="444500" lvl="1" indent="-266700" algn="r">
              <a:spcBef>
                <a:spcPct val="50000"/>
              </a:spcBef>
              <a:buFont typeface="Arial" pitchFamily="34" charset="0"/>
              <a:buChar char="•"/>
              <a:defRPr/>
            </a:pPr>
            <a:endParaRPr lang="en-US" dirty="0" smtClean="0">
              <a:latin typeface="Arial" pitchFamily="34" charset="0"/>
              <a:cs typeface="Arial" pitchFamily="34" charset="0"/>
            </a:endParaRPr>
          </a:p>
        </p:txBody>
      </p:sp>
      <p:sp>
        <p:nvSpPr>
          <p:cNvPr id="8" name="Rectangle 7"/>
          <p:cNvSpPr/>
          <p:nvPr/>
        </p:nvSpPr>
        <p:spPr>
          <a:xfrm>
            <a:off x="251520" y="1267980"/>
            <a:ext cx="3772186" cy="461665"/>
          </a:xfrm>
          <a:prstGeom prst="rect">
            <a:avLst/>
          </a:prstGeom>
        </p:spPr>
        <p:txBody>
          <a:bodyPr wrap="none">
            <a:spAutoFit/>
          </a:bodyPr>
          <a:lstStyle/>
          <a:p>
            <a:pPr marL="231775" indent="-231775">
              <a:spcBef>
                <a:spcPct val="50000"/>
              </a:spcBef>
              <a:defRPr/>
            </a:pPr>
            <a:r>
              <a:rPr lang="en-US" sz="2400" b="1" dirty="0" smtClean="0">
                <a:latin typeface="Arial" pitchFamily="34" charset="0"/>
                <a:cs typeface="Arial" pitchFamily="34" charset="0"/>
              </a:rPr>
              <a:t>Electron Binding Energy</a:t>
            </a:r>
          </a:p>
        </p:txBody>
      </p:sp>
      <p:pic>
        <p:nvPicPr>
          <p:cNvPr id="1027"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5311" y="2924944"/>
            <a:ext cx="4650705" cy="3106917"/>
          </a:xfrm>
          <a:prstGeom prst="rect">
            <a:avLst/>
          </a:prstGeom>
          <a:noFill/>
          <a:ln w="9525">
            <a:noFill/>
            <a:miter lim="800000"/>
            <a:headEnd/>
            <a:tailEnd/>
          </a:ln>
          <a:effectLst/>
        </p:spPr>
      </p:pic>
      <p:sp>
        <p:nvSpPr>
          <p:cNvPr id="12" name="Rectangle 11"/>
          <p:cNvSpPr/>
          <p:nvPr/>
        </p:nvSpPr>
        <p:spPr>
          <a:xfrm>
            <a:off x="358868" y="6196662"/>
            <a:ext cx="4429156" cy="184666"/>
          </a:xfrm>
          <a:prstGeom prst="rect">
            <a:avLst/>
          </a:prstGeom>
        </p:spPr>
        <p:txBody>
          <a:bodyPr wrap="square">
            <a:spAutoFit/>
          </a:bodyPr>
          <a:lstStyle/>
          <a:p>
            <a:r>
              <a:rPr lang="en-AU" sz="600" dirty="0" smtClean="0">
                <a:latin typeface="Arial" pitchFamily="34" charset="0"/>
                <a:cs typeface="Arial" pitchFamily="34" charset="0"/>
              </a:rPr>
              <a:t>http://www.ifw-dresden.de/institutes/ikm/organisation/dep-31/methods/x-ray-photoelectron-spectroscopy-xps/xps2.jpg</a:t>
            </a:r>
            <a:endParaRPr lang="en-AU" sz="600" dirty="0">
              <a:latin typeface="Arial" pitchFamily="34" charset="0"/>
              <a:cs typeface="Arial" pitchFamily="34" charset="0"/>
            </a:endParaRPr>
          </a:p>
        </p:txBody>
      </p:sp>
      <p:pic>
        <p:nvPicPr>
          <p:cNvPr id="1026" name="Picture 2"/>
          <p:cNvPicPr>
            <a:picLocks noChangeAspect="1" noChangeArrowheads="1"/>
          </p:cNvPicPr>
          <p:nvPr/>
        </p:nvPicPr>
        <p:blipFill>
          <a:blip r:embed="rId4" cstate="print">
            <a:clrChange>
              <a:clrFrom>
                <a:srgbClr val="FFFFFF"/>
              </a:clrFrom>
              <a:clrTo>
                <a:srgbClr val="FFFFFF">
                  <a:alpha val="0"/>
                </a:srgbClr>
              </a:clrTo>
            </a:clrChange>
          </a:blip>
          <a:srcRect t="13750" r="60547" b="36875"/>
          <a:stretch>
            <a:fillRect/>
          </a:stretch>
        </p:blipFill>
        <p:spPr bwMode="auto">
          <a:xfrm>
            <a:off x="4712698" y="3212975"/>
            <a:ext cx="4288180" cy="3354121"/>
          </a:xfrm>
          <a:prstGeom prst="rect">
            <a:avLst/>
          </a:prstGeom>
          <a:noFill/>
          <a:ln w="9525">
            <a:noFill/>
            <a:miter lim="800000"/>
            <a:headEnd/>
            <a:tailEnd/>
          </a:ln>
          <a:effectLst/>
        </p:spPr>
      </p:pic>
      <p:sp>
        <p:nvSpPr>
          <p:cNvPr id="10" name="Rectangle 9"/>
          <p:cNvSpPr/>
          <p:nvPr/>
        </p:nvSpPr>
        <p:spPr>
          <a:xfrm>
            <a:off x="7513425" y="3573016"/>
            <a:ext cx="1630575" cy="184666"/>
          </a:xfrm>
          <a:prstGeom prst="rect">
            <a:avLst/>
          </a:prstGeom>
        </p:spPr>
        <p:txBody>
          <a:bodyPr wrap="none">
            <a:spAutoFit/>
          </a:bodyPr>
          <a:lstStyle/>
          <a:p>
            <a:r>
              <a:rPr lang="en-AU" sz="600" dirty="0" smtClean="0">
                <a:latin typeface="Arial" pitchFamily="34" charset="0"/>
                <a:cs typeface="Arial" pitchFamily="34" charset="0"/>
              </a:rPr>
              <a:t>http://xdb.lbl.gov/Section1/Table_1-1a.htm</a:t>
            </a:r>
            <a:endParaRPr lang="en-AU" sz="600" dirty="0">
              <a:latin typeface="Arial" pitchFamily="34" charset="0"/>
              <a:cs typeface="Arial" pitchFamily="34" charset="0"/>
            </a:endParaRPr>
          </a:p>
        </p:txBody>
      </p:sp>
      <p:sp>
        <p:nvSpPr>
          <p:cNvPr id="17" name="Title 1"/>
          <p:cNvSpPr>
            <a:spLocks noGrp="1"/>
          </p:cNvSpPr>
          <p:nvPr>
            <p:ph type="title"/>
          </p:nvPr>
        </p:nvSpPr>
        <p:spPr>
          <a:xfrm>
            <a:off x="457200" y="188640"/>
            <a:ext cx="8229600" cy="810174"/>
          </a:xfrm>
        </p:spPr>
        <p:txBody>
          <a:bodyPr>
            <a:normAutofit/>
          </a:bodyPr>
          <a:lstStyle/>
          <a:p>
            <a:r>
              <a:rPr lang="en-US" sz="2800" dirty="0" smtClean="0"/>
              <a:t>Soft X-ray Photoelectron Spectroscopy</a:t>
            </a:r>
            <a:endParaRPr lang="en-AU"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bwMode="auto">
          <a:xfrm>
            <a:off x="6588224" y="6165304"/>
            <a:ext cx="2555776" cy="692696"/>
          </a:xfrm>
          <a:prstGeom prst="rect">
            <a:avLst/>
          </a:prstGeom>
          <a:solidFill>
            <a:schemeClr val="bg1"/>
          </a:solidFill>
          <a:ln w="25400">
            <a:noFill/>
            <a:prstDash val="sysDot"/>
            <a:round/>
            <a:headEnd/>
            <a:tailEnd/>
          </a:ln>
        </p:spPr>
        <p:txBody>
          <a:bodyPr rtlCol="0" anchor="ctr"/>
          <a:lstStyle/>
          <a:p>
            <a:pPr algn="ctr"/>
            <a:endParaRPr lang="en-AU"/>
          </a:p>
        </p:txBody>
      </p:sp>
      <p:grpSp>
        <p:nvGrpSpPr>
          <p:cNvPr id="21" name="Group 20"/>
          <p:cNvGrpSpPr/>
          <p:nvPr/>
        </p:nvGrpSpPr>
        <p:grpSpPr>
          <a:xfrm>
            <a:off x="3923928" y="2075656"/>
            <a:ext cx="5112568" cy="3600400"/>
            <a:chOff x="827584" y="2132856"/>
            <a:chExt cx="5112568" cy="3600400"/>
          </a:xfrm>
        </p:grpSpPr>
        <p:grpSp>
          <p:nvGrpSpPr>
            <p:cNvPr id="32" name="Group 31"/>
            <p:cNvGrpSpPr/>
            <p:nvPr/>
          </p:nvGrpSpPr>
          <p:grpSpPr>
            <a:xfrm>
              <a:off x="1259632" y="2132856"/>
              <a:ext cx="4680520" cy="3600400"/>
              <a:chOff x="539552" y="1916832"/>
              <a:chExt cx="4680520" cy="3600400"/>
            </a:xfrm>
          </p:grpSpPr>
          <p:pic>
            <p:nvPicPr>
              <p:cNvPr id="3073" name="Picture 1"/>
              <p:cNvPicPr>
                <a:picLocks noChangeAspect="1" noChangeArrowheads="1"/>
              </p:cNvPicPr>
              <p:nvPr/>
            </p:nvPicPr>
            <p:blipFill>
              <a:blip r:embed="rId2" cstate="print">
                <a:clrChange>
                  <a:clrFrom>
                    <a:srgbClr val="FFFFFF"/>
                  </a:clrFrom>
                  <a:clrTo>
                    <a:srgbClr val="FFFFFF">
                      <a:alpha val="0"/>
                    </a:srgbClr>
                  </a:clrTo>
                </a:clrChange>
              </a:blip>
              <a:srcRect l="7014" t="23566" r="47598" b="20325"/>
              <a:stretch>
                <a:fillRect/>
              </a:stretch>
            </p:blipFill>
            <p:spPr bwMode="auto">
              <a:xfrm>
                <a:off x="539552" y="1916832"/>
                <a:ext cx="4659977" cy="3600400"/>
              </a:xfrm>
              <a:prstGeom prst="rect">
                <a:avLst/>
              </a:prstGeom>
              <a:solidFill>
                <a:schemeClr val="bg1"/>
              </a:solidFill>
              <a:ln w="9525">
                <a:noFill/>
                <a:miter lim="800000"/>
                <a:headEnd/>
                <a:tailEnd/>
              </a:ln>
            </p:spPr>
          </p:pic>
          <p:sp>
            <p:nvSpPr>
              <p:cNvPr id="11" name="Rectangle 10"/>
              <p:cNvSpPr/>
              <p:nvPr/>
            </p:nvSpPr>
            <p:spPr bwMode="auto">
              <a:xfrm>
                <a:off x="3563888" y="3429000"/>
                <a:ext cx="1656184" cy="1944216"/>
              </a:xfrm>
              <a:prstGeom prst="rect">
                <a:avLst/>
              </a:prstGeom>
              <a:solidFill>
                <a:schemeClr val="bg1"/>
              </a:solidFill>
              <a:ln w="25400">
                <a:noFill/>
                <a:prstDash val="sysDot"/>
                <a:round/>
                <a:headEnd/>
                <a:tailEnd/>
              </a:ln>
            </p:spPr>
            <p:txBody>
              <a:bodyPr rtlCol="0" anchor="ctr"/>
              <a:lstStyle/>
              <a:p>
                <a:pPr algn="ctr"/>
                <a:endParaRPr lang="en-AU"/>
              </a:p>
            </p:txBody>
          </p:sp>
        </p:grpSp>
        <p:cxnSp>
          <p:nvCxnSpPr>
            <p:cNvPr id="14" name="Straight Arrow Connector 13"/>
            <p:cNvCxnSpPr/>
            <p:nvPr/>
          </p:nvCxnSpPr>
          <p:spPr>
            <a:xfrm>
              <a:off x="1332731" y="3627115"/>
              <a:ext cx="1" cy="1438275"/>
            </a:xfrm>
            <a:prstGeom prst="straightConnector1">
              <a:avLst/>
            </a:prstGeom>
            <a:ln w="25400">
              <a:solidFill>
                <a:srgbClr val="FF0000"/>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1331640" y="2924945"/>
              <a:ext cx="322" cy="648071"/>
            </a:xfrm>
            <a:prstGeom prst="straightConnector1">
              <a:avLst/>
            </a:prstGeom>
            <a:ln w="25400">
              <a:solidFill>
                <a:srgbClr val="FF000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971600" y="2996952"/>
              <a:ext cx="504056" cy="461665"/>
            </a:xfrm>
            <a:prstGeom prst="rect">
              <a:avLst/>
            </a:prstGeom>
            <a:noFill/>
          </p:spPr>
          <p:txBody>
            <a:bodyPr wrap="square" rtlCol="0">
              <a:spAutoFit/>
            </a:bodyPr>
            <a:lstStyle/>
            <a:p>
              <a:r>
                <a:rPr lang="en-US" sz="2400" b="1" dirty="0" smtClean="0">
                  <a:solidFill>
                    <a:srgbClr val="FF0000"/>
                  </a:solidFill>
                  <a:latin typeface="Symbol" pitchFamily="18" charset="2"/>
                </a:rPr>
                <a:t>f</a:t>
              </a:r>
              <a:endParaRPr lang="en-AU" sz="2400" b="1" dirty="0">
                <a:solidFill>
                  <a:srgbClr val="FF0000"/>
                </a:solidFill>
                <a:latin typeface="Symbol" pitchFamily="18" charset="2"/>
              </a:endParaRPr>
            </a:p>
          </p:txBody>
        </p:sp>
        <p:sp>
          <p:nvSpPr>
            <p:cNvPr id="20" name="TextBox 19"/>
            <p:cNvSpPr txBox="1"/>
            <p:nvPr/>
          </p:nvSpPr>
          <p:spPr>
            <a:xfrm>
              <a:off x="827584" y="4047455"/>
              <a:ext cx="648072" cy="461665"/>
            </a:xfrm>
            <a:prstGeom prst="rect">
              <a:avLst/>
            </a:prstGeom>
            <a:noFill/>
          </p:spPr>
          <p:txBody>
            <a:bodyPr wrap="square" rtlCol="0">
              <a:spAutoFit/>
            </a:bodyPr>
            <a:lstStyle/>
            <a:p>
              <a:r>
                <a:rPr lang="en-US" sz="2400" b="1" dirty="0" smtClean="0">
                  <a:solidFill>
                    <a:srgbClr val="FF0000"/>
                  </a:solidFill>
                </a:rPr>
                <a:t>E</a:t>
              </a:r>
              <a:r>
                <a:rPr lang="en-US" sz="2400" b="1" baseline="-25000" dirty="0" smtClean="0">
                  <a:solidFill>
                    <a:srgbClr val="FF0000"/>
                  </a:solidFill>
                </a:rPr>
                <a:t>B</a:t>
              </a:r>
              <a:endParaRPr lang="en-AU" sz="2400" b="1" baseline="-25000" dirty="0">
                <a:solidFill>
                  <a:srgbClr val="FF0000"/>
                </a:solidFill>
              </a:endParaRPr>
            </a:p>
          </p:txBody>
        </p:sp>
        <p:sp>
          <p:nvSpPr>
            <p:cNvPr id="24" name="TextBox 23"/>
            <p:cNvSpPr txBox="1"/>
            <p:nvPr/>
          </p:nvSpPr>
          <p:spPr>
            <a:xfrm>
              <a:off x="971600" y="2132856"/>
              <a:ext cx="648072" cy="461665"/>
            </a:xfrm>
            <a:prstGeom prst="rect">
              <a:avLst/>
            </a:prstGeom>
            <a:noFill/>
          </p:spPr>
          <p:txBody>
            <a:bodyPr wrap="square" rtlCol="0">
              <a:spAutoFit/>
            </a:bodyPr>
            <a:lstStyle/>
            <a:p>
              <a:r>
                <a:rPr lang="en-US" sz="2400" b="1" dirty="0" smtClean="0">
                  <a:solidFill>
                    <a:srgbClr val="FF0000"/>
                  </a:solidFill>
                </a:rPr>
                <a:t>h</a:t>
              </a:r>
              <a:r>
                <a:rPr lang="en-US" sz="2400" b="1" dirty="0" smtClean="0">
                  <a:solidFill>
                    <a:srgbClr val="FF0000"/>
                  </a:solidFill>
                  <a:latin typeface="Symbol" pitchFamily="18" charset="2"/>
                </a:rPr>
                <a:t>n</a:t>
              </a:r>
              <a:endParaRPr lang="en-AU" sz="2400" b="1" baseline="-25000" dirty="0">
                <a:solidFill>
                  <a:srgbClr val="FF0000"/>
                </a:solidFill>
                <a:latin typeface="Symbol" pitchFamily="18" charset="2"/>
              </a:endParaRPr>
            </a:p>
          </p:txBody>
        </p:sp>
        <p:cxnSp>
          <p:nvCxnSpPr>
            <p:cNvPr id="25" name="Straight Arrow Connector 24"/>
            <p:cNvCxnSpPr/>
            <p:nvPr/>
          </p:nvCxnSpPr>
          <p:spPr>
            <a:xfrm flipV="1">
              <a:off x="3404667" y="2316858"/>
              <a:ext cx="322" cy="648071"/>
            </a:xfrm>
            <a:prstGeom prst="straightConnector1">
              <a:avLst/>
            </a:prstGeom>
            <a:ln w="25400">
              <a:solidFill>
                <a:srgbClr val="FF00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843808" y="2373263"/>
              <a:ext cx="648072" cy="461665"/>
            </a:xfrm>
            <a:prstGeom prst="rect">
              <a:avLst/>
            </a:prstGeom>
            <a:noFill/>
          </p:spPr>
          <p:txBody>
            <a:bodyPr wrap="square" rtlCol="0">
              <a:spAutoFit/>
            </a:bodyPr>
            <a:lstStyle/>
            <a:p>
              <a:r>
                <a:rPr lang="en-US" sz="2400" b="1" dirty="0" err="1" smtClean="0">
                  <a:solidFill>
                    <a:srgbClr val="FF0000"/>
                  </a:solidFill>
                </a:rPr>
                <a:t>E</a:t>
              </a:r>
              <a:r>
                <a:rPr lang="en-US" sz="2400" b="1" baseline="-25000" dirty="0" err="1" smtClean="0">
                  <a:solidFill>
                    <a:srgbClr val="FF0000"/>
                  </a:solidFill>
                </a:rPr>
                <a:t>kin</a:t>
              </a:r>
              <a:endParaRPr lang="en-AU" sz="2400" b="1" baseline="-25000" dirty="0">
                <a:solidFill>
                  <a:srgbClr val="FF0000"/>
                </a:solidFill>
              </a:endParaRPr>
            </a:p>
          </p:txBody>
        </p:sp>
      </p:grpSp>
      <p:sp>
        <p:nvSpPr>
          <p:cNvPr id="3" name="Rectangle 2"/>
          <p:cNvSpPr/>
          <p:nvPr/>
        </p:nvSpPr>
        <p:spPr>
          <a:xfrm>
            <a:off x="107504" y="1916832"/>
            <a:ext cx="3888432" cy="4308872"/>
          </a:xfrm>
          <a:prstGeom prst="rect">
            <a:avLst/>
          </a:prstGeom>
        </p:spPr>
        <p:txBody>
          <a:bodyPr wrap="square">
            <a:spAutoFit/>
          </a:bodyPr>
          <a:lstStyle/>
          <a:p>
            <a:pPr marL="179388" lvl="1" indent="-179388">
              <a:spcAft>
                <a:spcPts val="1500"/>
              </a:spcAft>
              <a:buFont typeface="Arial" pitchFamily="34" charset="0"/>
              <a:buChar char="•"/>
              <a:defRPr/>
            </a:pPr>
            <a:r>
              <a:rPr lang="en-US" dirty="0" smtClean="0">
                <a:latin typeface="Arial" pitchFamily="34" charset="0"/>
                <a:cs typeface="Arial" pitchFamily="34" charset="0"/>
              </a:rPr>
              <a:t>With sufficient photon energy, electrons from occupied core levels can be liberated and detected with an electron spectrometer</a:t>
            </a:r>
          </a:p>
          <a:p>
            <a:pPr marL="179388" lvl="1" indent="-179388">
              <a:spcAft>
                <a:spcPts val="1500"/>
              </a:spcAft>
              <a:buFont typeface="Arial" pitchFamily="34" charset="0"/>
              <a:buChar char="•"/>
              <a:defRPr/>
            </a:pPr>
            <a:r>
              <a:rPr lang="en-US" dirty="0" smtClean="0">
                <a:latin typeface="Arial" pitchFamily="34" charset="0"/>
                <a:cs typeface="Arial" pitchFamily="34" charset="0"/>
              </a:rPr>
              <a:t>The kinetic energy of the electron yields its corresponding binding energy E</a:t>
            </a:r>
            <a:r>
              <a:rPr lang="en-US" baseline="-25000" dirty="0" smtClean="0">
                <a:latin typeface="Arial" pitchFamily="34" charset="0"/>
                <a:cs typeface="Arial" pitchFamily="34" charset="0"/>
              </a:rPr>
              <a:t>B</a:t>
            </a:r>
            <a:r>
              <a:rPr lang="en-US" dirty="0" smtClean="0">
                <a:latin typeface="Arial" pitchFamily="34" charset="0"/>
                <a:cs typeface="Arial" pitchFamily="34" charset="0"/>
              </a:rPr>
              <a:t> via the equation:</a:t>
            </a:r>
          </a:p>
          <a:p>
            <a:pPr marL="444500" lvl="1" indent="-266700" algn="ctr">
              <a:spcAft>
                <a:spcPts val="1500"/>
              </a:spcAft>
              <a:defRPr/>
            </a:pPr>
            <a:r>
              <a:rPr lang="en-US" sz="2400" b="1" i="1" dirty="0" err="1" smtClean="0">
                <a:latin typeface="Arial" pitchFamily="34" charset="0"/>
                <a:cs typeface="Arial" pitchFamily="34" charset="0"/>
              </a:rPr>
              <a:t>E</a:t>
            </a:r>
            <a:r>
              <a:rPr lang="en-US" sz="2400" b="1" i="1" baseline="-25000" dirty="0" err="1" smtClean="0">
                <a:latin typeface="Arial" pitchFamily="34" charset="0"/>
                <a:cs typeface="Arial" pitchFamily="34" charset="0"/>
              </a:rPr>
              <a:t>kin</a:t>
            </a:r>
            <a:r>
              <a:rPr lang="en-US" sz="2400" b="1" i="1" baseline="-25000" dirty="0" smtClean="0">
                <a:latin typeface="Arial" pitchFamily="34" charset="0"/>
                <a:cs typeface="Arial" pitchFamily="34" charset="0"/>
              </a:rPr>
              <a:t> </a:t>
            </a:r>
            <a:r>
              <a:rPr lang="en-US" sz="2400" b="1" i="1" dirty="0" smtClean="0">
                <a:latin typeface="Arial" pitchFamily="34" charset="0"/>
                <a:cs typeface="Arial" pitchFamily="34" charset="0"/>
              </a:rPr>
              <a:t>= h</a:t>
            </a:r>
            <a:r>
              <a:rPr lang="en-US" sz="2400" b="1" i="1" dirty="0" smtClean="0">
                <a:latin typeface="Symbol" pitchFamily="18" charset="2"/>
                <a:cs typeface="Arial" pitchFamily="34" charset="0"/>
              </a:rPr>
              <a:t>n</a:t>
            </a:r>
            <a:r>
              <a:rPr lang="en-US" sz="2400" b="1" i="1" dirty="0" smtClean="0">
                <a:latin typeface="Arial" pitchFamily="34" charset="0"/>
                <a:cs typeface="Arial" pitchFamily="34" charset="0"/>
              </a:rPr>
              <a:t> – E</a:t>
            </a:r>
            <a:r>
              <a:rPr lang="en-US" sz="2400" b="1" i="1" baseline="-25000" dirty="0" smtClean="0">
                <a:latin typeface="Arial" pitchFamily="34" charset="0"/>
                <a:cs typeface="Arial" pitchFamily="34" charset="0"/>
              </a:rPr>
              <a:t>B </a:t>
            </a:r>
            <a:r>
              <a:rPr lang="en-US" sz="2400" b="1" i="1" dirty="0" smtClean="0">
                <a:latin typeface="Arial" pitchFamily="34" charset="0"/>
                <a:cs typeface="Arial" pitchFamily="34" charset="0"/>
              </a:rPr>
              <a:t>– </a:t>
            </a:r>
            <a:r>
              <a:rPr lang="en-US" sz="2400" b="1" i="1" dirty="0" smtClean="0">
                <a:latin typeface="Symbol" pitchFamily="18" charset="2"/>
                <a:cs typeface="Arial" pitchFamily="34" charset="0"/>
              </a:rPr>
              <a:t>f</a:t>
            </a:r>
          </a:p>
          <a:p>
            <a:pPr marL="179388" lvl="1" indent="-1588">
              <a:spcAft>
                <a:spcPts val="1500"/>
              </a:spcAft>
              <a:defRPr/>
            </a:pPr>
            <a:r>
              <a:rPr lang="en-US" sz="1400" dirty="0" smtClean="0">
                <a:latin typeface="Arial" pitchFamily="34" charset="0"/>
                <a:cs typeface="Arial" pitchFamily="34" charset="0"/>
              </a:rPr>
              <a:t>(where </a:t>
            </a:r>
            <a:r>
              <a:rPr lang="en-US" sz="1400" dirty="0" smtClean="0">
                <a:latin typeface="Symbol" pitchFamily="18" charset="2"/>
                <a:cs typeface="Arial" pitchFamily="34" charset="0"/>
              </a:rPr>
              <a:t>f </a:t>
            </a:r>
            <a:r>
              <a:rPr lang="en-US" sz="1400" dirty="0" smtClean="0">
                <a:latin typeface="Arial" pitchFamily="34" charset="0"/>
                <a:cs typeface="Arial" pitchFamily="34" charset="0"/>
              </a:rPr>
              <a:t>represents the work function of spectrometer)</a:t>
            </a:r>
            <a:endParaRPr lang="en-US" sz="1400" dirty="0" smtClean="0">
              <a:latin typeface="Symbol" pitchFamily="18" charset="2"/>
              <a:cs typeface="Arial" pitchFamily="34" charset="0"/>
            </a:endParaRPr>
          </a:p>
          <a:p>
            <a:pPr marL="444500" lvl="1" indent="-266700" algn="ctr">
              <a:spcBef>
                <a:spcPct val="50000"/>
              </a:spcBef>
              <a:defRPr/>
            </a:pPr>
            <a:endParaRPr lang="en-US" sz="2800" b="1" i="1" baseline="-25000" dirty="0" smtClean="0">
              <a:latin typeface="Symbol" pitchFamily="18" charset="2"/>
              <a:cs typeface="Arial" pitchFamily="34" charset="0"/>
            </a:endParaRPr>
          </a:p>
        </p:txBody>
      </p:sp>
      <p:sp>
        <p:nvSpPr>
          <p:cNvPr id="31" name="Rectangle 30"/>
          <p:cNvSpPr/>
          <p:nvPr/>
        </p:nvSpPr>
        <p:spPr>
          <a:xfrm>
            <a:off x="0" y="1268760"/>
            <a:ext cx="4483920" cy="461665"/>
          </a:xfrm>
          <a:prstGeom prst="rect">
            <a:avLst/>
          </a:prstGeom>
        </p:spPr>
        <p:txBody>
          <a:bodyPr wrap="none">
            <a:spAutoFit/>
          </a:bodyPr>
          <a:lstStyle/>
          <a:p>
            <a:pPr marL="444500" lvl="1" indent="-266700" algn="ctr">
              <a:spcBef>
                <a:spcPct val="50000"/>
              </a:spcBef>
              <a:defRPr/>
            </a:pPr>
            <a:r>
              <a:rPr lang="en-US" sz="2400" b="1" dirty="0" smtClean="0">
                <a:latin typeface="Arial" pitchFamily="34" charset="0"/>
                <a:cs typeface="Arial" pitchFamily="34" charset="0"/>
              </a:rPr>
              <a:t>The Photoemission Process</a:t>
            </a:r>
            <a:endParaRPr lang="en-US" sz="2400" b="1" baseline="-25000" dirty="0" smtClean="0">
              <a:latin typeface="Symbol" pitchFamily="18" charset="2"/>
              <a:cs typeface="Arial" pitchFamily="34" charset="0"/>
            </a:endParaRPr>
          </a:p>
        </p:txBody>
      </p:sp>
      <p:sp>
        <p:nvSpPr>
          <p:cNvPr id="17" name="Rectangle 16"/>
          <p:cNvSpPr/>
          <p:nvPr/>
        </p:nvSpPr>
        <p:spPr bwMode="auto">
          <a:xfrm>
            <a:off x="0" y="6165304"/>
            <a:ext cx="2555776" cy="692696"/>
          </a:xfrm>
          <a:prstGeom prst="rect">
            <a:avLst/>
          </a:prstGeom>
          <a:solidFill>
            <a:schemeClr val="bg1"/>
          </a:solidFill>
          <a:ln w="25400">
            <a:noFill/>
            <a:prstDash val="sysDot"/>
            <a:round/>
            <a:headEnd/>
            <a:tailEnd/>
          </a:ln>
        </p:spPr>
        <p:txBody>
          <a:bodyPr rtlCol="0" anchor="ctr"/>
          <a:lstStyle/>
          <a:p>
            <a:pPr algn="ctr"/>
            <a:endParaRPr lang="en-AU"/>
          </a:p>
        </p:txBody>
      </p:sp>
      <p:sp>
        <p:nvSpPr>
          <p:cNvPr id="22" name="Title 1"/>
          <p:cNvSpPr>
            <a:spLocks noGrp="1"/>
          </p:cNvSpPr>
          <p:nvPr>
            <p:ph type="title"/>
          </p:nvPr>
        </p:nvSpPr>
        <p:spPr>
          <a:xfrm>
            <a:off x="457200" y="188640"/>
            <a:ext cx="8229600" cy="810174"/>
          </a:xfrm>
        </p:spPr>
        <p:txBody>
          <a:bodyPr>
            <a:normAutofit/>
          </a:bodyPr>
          <a:lstStyle/>
          <a:p>
            <a:r>
              <a:rPr lang="en-US" sz="2800" dirty="0" smtClean="0"/>
              <a:t>Soft X-ray Photoelectron Spectroscopy</a:t>
            </a:r>
            <a:endParaRPr lang="en-AU" sz="2800" dirty="0"/>
          </a:p>
        </p:txBody>
      </p:sp>
    </p:spTree>
    <p:extLst>
      <p:ext uri="{BB962C8B-B14F-4D97-AF65-F5344CB8AC3E}">
        <p14:creationId xmlns:p14="http://schemas.microsoft.com/office/powerpoint/2010/main" val="22479446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79512" y="1124744"/>
            <a:ext cx="3779912" cy="2215991"/>
          </a:xfrm>
          <a:prstGeom prst="rect">
            <a:avLst/>
          </a:prstGeom>
        </p:spPr>
        <p:txBody>
          <a:bodyPr wrap="square">
            <a:spAutoFit/>
          </a:bodyPr>
          <a:lstStyle/>
          <a:p>
            <a:pPr lvl="0" defTabSz="4516438" eaLnBrk="0" fontAlgn="base" hangingPunct="0">
              <a:spcBef>
                <a:spcPts val="1800"/>
              </a:spcBef>
              <a:spcAft>
                <a:spcPct val="0"/>
              </a:spcAft>
            </a:pPr>
            <a:r>
              <a:rPr lang="en-US" dirty="0" smtClean="0">
                <a:solidFill>
                  <a:srgbClr val="000000"/>
                </a:solidFill>
                <a:latin typeface="Arial" charset="0"/>
              </a:rPr>
              <a:t>Soft X-ray Photoemission: X-ray in – Electron out technique</a:t>
            </a:r>
          </a:p>
          <a:p>
            <a:pPr lvl="0" defTabSz="4516438" eaLnBrk="0" fontAlgn="base" hangingPunct="0">
              <a:spcBef>
                <a:spcPts val="1800"/>
              </a:spcBef>
              <a:spcAft>
                <a:spcPct val="0"/>
              </a:spcAft>
            </a:pPr>
            <a:r>
              <a:rPr lang="en-US" i="1" dirty="0" smtClean="0">
                <a:solidFill>
                  <a:srgbClr val="000000"/>
                </a:solidFill>
                <a:latin typeface="Arial" charset="0"/>
              </a:rPr>
              <a:t>Probes chemical and charge environment of molecules on the surface</a:t>
            </a:r>
          </a:p>
          <a:p>
            <a:pPr lvl="0" defTabSz="4516438" eaLnBrk="0" fontAlgn="base" hangingPunct="0">
              <a:spcBef>
                <a:spcPts val="1800"/>
              </a:spcBef>
              <a:spcAft>
                <a:spcPct val="0"/>
              </a:spcAft>
            </a:pPr>
            <a:endParaRPr lang="en-US" dirty="0" smtClean="0">
              <a:solidFill>
                <a:srgbClr val="000000"/>
              </a:solidFill>
              <a:latin typeface="Arial" charset="0"/>
            </a:endParaRPr>
          </a:p>
        </p:txBody>
      </p:sp>
      <p:pic>
        <p:nvPicPr>
          <p:cNvPr id="8" name="Picture 2"/>
          <p:cNvPicPr>
            <a:picLocks noChangeAspect="1" noChangeArrowheads="1"/>
          </p:cNvPicPr>
          <p:nvPr/>
        </p:nvPicPr>
        <p:blipFill>
          <a:blip r:embed="rId2" cstate="print">
            <a:clrChange>
              <a:clrFrom>
                <a:srgbClr val="FFFFFF"/>
              </a:clrFrom>
              <a:clrTo>
                <a:srgbClr val="FFFFFF">
                  <a:alpha val="0"/>
                </a:srgbClr>
              </a:clrTo>
            </a:clrChange>
          </a:blip>
          <a:srcRect l="6755" t="34605" r="47144" b="5861"/>
          <a:stretch>
            <a:fillRect/>
          </a:stretch>
        </p:blipFill>
        <p:spPr bwMode="auto">
          <a:xfrm>
            <a:off x="4139952" y="1124744"/>
            <a:ext cx="4996148" cy="4032448"/>
          </a:xfrm>
          <a:prstGeom prst="rect">
            <a:avLst/>
          </a:prstGeom>
          <a:noFill/>
          <a:ln w="9525">
            <a:noFill/>
            <a:miter lim="800000"/>
            <a:headEnd/>
            <a:tailEnd/>
          </a:ln>
        </p:spPr>
      </p:pic>
      <p:sp>
        <p:nvSpPr>
          <p:cNvPr id="14" name="Parallelogram 13"/>
          <p:cNvSpPr/>
          <p:nvPr/>
        </p:nvSpPr>
        <p:spPr>
          <a:xfrm>
            <a:off x="215008" y="4581128"/>
            <a:ext cx="3816424" cy="1656184"/>
          </a:xfrm>
          <a:prstGeom prst="parallelogram">
            <a:avLst>
              <a:gd name="adj" fmla="val 42339"/>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p:cNvSpPr/>
          <p:nvPr/>
        </p:nvSpPr>
        <p:spPr>
          <a:xfrm>
            <a:off x="791072" y="4869160"/>
            <a:ext cx="2448272" cy="1080120"/>
          </a:xfrm>
          <a:prstGeom prst="ellipse">
            <a:avLst/>
          </a:prstGeom>
          <a:solidFill>
            <a:srgbClr val="00B05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ight Arrow 15"/>
          <p:cNvSpPr/>
          <p:nvPr/>
        </p:nvSpPr>
        <p:spPr>
          <a:xfrm rot="2784370">
            <a:off x="258440" y="4512164"/>
            <a:ext cx="1436955" cy="504056"/>
          </a:xfrm>
          <a:prstGeom prst="rightArrow">
            <a:avLst/>
          </a:prstGeom>
          <a:solidFill>
            <a:srgbClr val="00B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4" name="Group 23"/>
          <p:cNvGrpSpPr/>
          <p:nvPr/>
        </p:nvGrpSpPr>
        <p:grpSpPr>
          <a:xfrm>
            <a:off x="1583160" y="4077072"/>
            <a:ext cx="2016224" cy="1512168"/>
            <a:chOff x="1619672" y="3645024"/>
            <a:chExt cx="2016224" cy="1512168"/>
          </a:xfrm>
        </p:grpSpPr>
        <p:cxnSp>
          <p:nvCxnSpPr>
            <p:cNvPr id="19" name="Straight Arrow Connector 18"/>
            <p:cNvCxnSpPr/>
            <p:nvPr/>
          </p:nvCxnSpPr>
          <p:spPr>
            <a:xfrm flipV="1">
              <a:off x="1763688" y="3645024"/>
              <a:ext cx="864096" cy="864096"/>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1619672" y="4293096"/>
              <a:ext cx="864096" cy="864096"/>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2195736" y="3933056"/>
              <a:ext cx="864096" cy="864096"/>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2771800" y="3861048"/>
              <a:ext cx="864096" cy="864096"/>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5" name="Rectangle 24"/>
          <p:cNvSpPr/>
          <p:nvPr/>
        </p:nvSpPr>
        <p:spPr>
          <a:xfrm>
            <a:off x="3455368" y="3861048"/>
            <a:ext cx="465192" cy="523220"/>
          </a:xfrm>
          <a:prstGeom prst="rect">
            <a:avLst/>
          </a:prstGeom>
        </p:spPr>
        <p:txBody>
          <a:bodyPr wrap="none">
            <a:spAutoFit/>
          </a:bodyPr>
          <a:lstStyle/>
          <a:p>
            <a:r>
              <a:rPr lang="en-US" sz="2800" i="1" dirty="0" smtClean="0">
                <a:solidFill>
                  <a:srgbClr val="000000"/>
                </a:solidFill>
                <a:latin typeface="Arial" charset="0"/>
              </a:rPr>
              <a:t>e</a:t>
            </a:r>
            <a:r>
              <a:rPr lang="en-US" sz="2800" i="1" baseline="30000" dirty="0" smtClean="0">
                <a:solidFill>
                  <a:srgbClr val="000000"/>
                </a:solidFill>
                <a:latin typeface="Arial" charset="0"/>
              </a:rPr>
              <a:t>-</a:t>
            </a:r>
            <a:endParaRPr lang="en-AU" sz="2800" baseline="30000" dirty="0"/>
          </a:p>
        </p:txBody>
      </p:sp>
      <p:sp>
        <p:nvSpPr>
          <p:cNvPr id="26" name="Rectangle 25"/>
          <p:cNvSpPr/>
          <p:nvPr/>
        </p:nvSpPr>
        <p:spPr>
          <a:xfrm>
            <a:off x="2375248" y="4149080"/>
            <a:ext cx="465192" cy="523220"/>
          </a:xfrm>
          <a:prstGeom prst="rect">
            <a:avLst/>
          </a:prstGeom>
        </p:spPr>
        <p:txBody>
          <a:bodyPr wrap="none">
            <a:spAutoFit/>
          </a:bodyPr>
          <a:lstStyle/>
          <a:p>
            <a:r>
              <a:rPr lang="en-US" sz="2800" i="1" dirty="0" smtClean="0">
                <a:solidFill>
                  <a:srgbClr val="000000"/>
                </a:solidFill>
                <a:latin typeface="Arial" charset="0"/>
              </a:rPr>
              <a:t>e</a:t>
            </a:r>
            <a:r>
              <a:rPr lang="en-US" sz="2800" i="1" baseline="30000" dirty="0" smtClean="0">
                <a:solidFill>
                  <a:srgbClr val="000000"/>
                </a:solidFill>
                <a:latin typeface="Arial" charset="0"/>
              </a:rPr>
              <a:t>-</a:t>
            </a:r>
            <a:endParaRPr lang="en-AU" sz="2800" baseline="30000" dirty="0"/>
          </a:p>
        </p:txBody>
      </p:sp>
      <p:sp>
        <p:nvSpPr>
          <p:cNvPr id="27" name="Rectangle 26"/>
          <p:cNvSpPr/>
          <p:nvPr/>
        </p:nvSpPr>
        <p:spPr>
          <a:xfrm>
            <a:off x="2951312" y="4077072"/>
            <a:ext cx="465192" cy="523220"/>
          </a:xfrm>
          <a:prstGeom prst="rect">
            <a:avLst/>
          </a:prstGeom>
        </p:spPr>
        <p:txBody>
          <a:bodyPr wrap="none">
            <a:spAutoFit/>
          </a:bodyPr>
          <a:lstStyle/>
          <a:p>
            <a:r>
              <a:rPr lang="en-US" sz="2800" i="1" dirty="0" smtClean="0">
                <a:solidFill>
                  <a:srgbClr val="000000"/>
                </a:solidFill>
                <a:latin typeface="Arial" charset="0"/>
              </a:rPr>
              <a:t>e</a:t>
            </a:r>
            <a:r>
              <a:rPr lang="en-US" sz="2800" i="1" baseline="30000" dirty="0" smtClean="0">
                <a:solidFill>
                  <a:srgbClr val="000000"/>
                </a:solidFill>
                <a:latin typeface="Arial" charset="0"/>
              </a:rPr>
              <a:t>-</a:t>
            </a:r>
            <a:endParaRPr lang="en-AU" sz="2800" baseline="30000" dirty="0"/>
          </a:p>
        </p:txBody>
      </p:sp>
      <p:sp>
        <p:nvSpPr>
          <p:cNvPr id="28" name="Rectangle 27"/>
          <p:cNvSpPr/>
          <p:nvPr/>
        </p:nvSpPr>
        <p:spPr>
          <a:xfrm>
            <a:off x="2447256" y="3645024"/>
            <a:ext cx="465192" cy="523220"/>
          </a:xfrm>
          <a:prstGeom prst="rect">
            <a:avLst/>
          </a:prstGeom>
        </p:spPr>
        <p:txBody>
          <a:bodyPr wrap="none">
            <a:spAutoFit/>
          </a:bodyPr>
          <a:lstStyle/>
          <a:p>
            <a:r>
              <a:rPr lang="en-US" sz="2800" i="1" dirty="0" smtClean="0">
                <a:solidFill>
                  <a:srgbClr val="000000"/>
                </a:solidFill>
                <a:latin typeface="Arial" charset="0"/>
              </a:rPr>
              <a:t>e</a:t>
            </a:r>
            <a:r>
              <a:rPr lang="en-US" sz="2800" i="1" baseline="30000" dirty="0" smtClean="0">
                <a:solidFill>
                  <a:srgbClr val="000000"/>
                </a:solidFill>
                <a:latin typeface="Arial" charset="0"/>
              </a:rPr>
              <a:t>-</a:t>
            </a:r>
            <a:endParaRPr lang="en-AU" sz="2800" baseline="30000" dirty="0"/>
          </a:p>
        </p:txBody>
      </p:sp>
      <p:sp>
        <p:nvSpPr>
          <p:cNvPr id="29" name="Rectangle 28"/>
          <p:cNvSpPr/>
          <p:nvPr/>
        </p:nvSpPr>
        <p:spPr>
          <a:xfrm>
            <a:off x="-36512" y="3645024"/>
            <a:ext cx="1779654" cy="523220"/>
          </a:xfrm>
          <a:prstGeom prst="rect">
            <a:avLst/>
          </a:prstGeom>
        </p:spPr>
        <p:txBody>
          <a:bodyPr wrap="none">
            <a:spAutoFit/>
          </a:bodyPr>
          <a:lstStyle/>
          <a:p>
            <a:r>
              <a:rPr lang="en-US" sz="2800" b="1" i="1" dirty="0" smtClean="0">
                <a:solidFill>
                  <a:srgbClr val="00B050"/>
                </a:solidFill>
                <a:latin typeface="Arial" charset="0"/>
              </a:rPr>
              <a:t>SXR light</a:t>
            </a:r>
            <a:endParaRPr lang="en-AU" sz="2800" b="1" baseline="30000" dirty="0">
              <a:solidFill>
                <a:srgbClr val="00B050"/>
              </a:solidFill>
            </a:endParaRPr>
          </a:p>
        </p:txBody>
      </p:sp>
      <p:sp>
        <p:nvSpPr>
          <p:cNvPr id="30" name="Title 4"/>
          <p:cNvSpPr>
            <a:spLocks noGrp="1"/>
          </p:cNvSpPr>
          <p:nvPr>
            <p:ph type="title"/>
          </p:nvPr>
        </p:nvSpPr>
        <p:spPr>
          <a:xfrm>
            <a:off x="0" y="242562"/>
            <a:ext cx="8229600" cy="810174"/>
          </a:xfrm>
        </p:spPr>
        <p:txBody>
          <a:bodyPr>
            <a:noAutofit/>
          </a:bodyPr>
          <a:lstStyle/>
          <a:p>
            <a:r>
              <a:rPr lang="en-US" sz="2800" dirty="0" smtClean="0"/>
              <a:t>Creating a 2D hole gas on diamond with C</a:t>
            </a:r>
            <a:r>
              <a:rPr lang="en-US" sz="2800" baseline="-25000" dirty="0" smtClean="0"/>
              <a:t>60</a:t>
            </a:r>
            <a:r>
              <a:rPr lang="en-US" sz="2800" dirty="0" smtClean="0"/>
              <a:t>F</a:t>
            </a:r>
            <a:r>
              <a:rPr lang="en-US" sz="2800" baseline="-25000" dirty="0" smtClean="0"/>
              <a:t>48</a:t>
            </a:r>
            <a:r>
              <a:rPr lang="en-US" sz="2800" dirty="0" smtClean="0"/>
              <a:t/>
            </a:r>
            <a:br>
              <a:rPr lang="en-US" sz="2800" dirty="0" smtClean="0"/>
            </a:br>
            <a:endParaRPr lang="en-AU" sz="2800" dirty="0"/>
          </a:p>
        </p:txBody>
      </p:sp>
      <p:sp>
        <p:nvSpPr>
          <p:cNvPr id="2" name="Rectangle 1"/>
          <p:cNvSpPr/>
          <p:nvPr/>
        </p:nvSpPr>
        <p:spPr>
          <a:xfrm>
            <a:off x="5004048" y="5199583"/>
            <a:ext cx="2704587" cy="461665"/>
          </a:xfrm>
          <a:prstGeom prst="rect">
            <a:avLst/>
          </a:prstGeom>
        </p:spPr>
        <p:txBody>
          <a:bodyPr wrap="none">
            <a:spAutoFit/>
          </a:bodyPr>
          <a:lstStyle/>
          <a:p>
            <a:pPr marL="444500" lvl="1" indent="-266700" algn="ctr">
              <a:spcAft>
                <a:spcPts val="1500"/>
              </a:spcAft>
              <a:defRPr/>
            </a:pPr>
            <a:r>
              <a:rPr lang="en-US" sz="2400" b="1" i="1" dirty="0" err="1">
                <a:latin typeface="Arial" pitchFamily="34" charset="0"/>
                <a:cs typeface="Arial" pitchFamily="34" charset="0"/>
              </a:rPr>
              <a:t>E</a:t>
            </a:r>
            <a:r>
              <a:rPr lang="en-US" sz="2400" b="1" i="1" baseline="-25000" dirty="0" err="1">
                <a:latin typeface="Arial" pitchFamily="34" charset="0"/>
                <a:cs typeface="Arial" pitchFamily="34" charset="0"/>
              </a:rPr>
              <a:t>kin</a:t>
            </a:r>
            <a:r>
              <a:rPr lang="en-US" sz="2400" b="1" i="1" baseline="-25000" dirty="0">
                <a:latin typeface="Arial" pitchFamily="34" charset="0"/>
                <a:cs typeface="Arial" pitchFamily="34" charset="0"/>
              </a:rPr>
              <a:t> </a:t>
            </a:r>
            <a:r>
              <a:rPr lang="en-US" sz="2400" b="1" i="1" dirty="0">
                <a:latin typeface="Arial" pitchFamily="34" charset="0"/>
                <a:cs typeface="Arial" pitchFamily="34" charset="0"/>
              </a:rPr>
              <a:t>= </a:t>
            </a:r>
            <a:r>
              <a:rPr lang="en-US" sz="2400" b="1" i="1" dirty="0" err="1">
                <a:latin typeface="Arial" pitchFamily="34" charset="0"/>
                <a:cs typeface="Arial" pitchFamily="34" charset="0"/>
              </a:rPr>
              <a:t>h</a:t>
            </a:r>
            <a:r>
              <a:rPr lang="en-US" sz="2400" b="1" i="1" dirty="0" err="1">
                <a:latin typeface="Symbol" pitchFamily="18" charset="2"/>
                <a:cs typeface="Arial" pitchFamily="34" charset="0"/>
              </a:rPr>
              <a:t>n</a:t>
            </a:r>
            <a:r>
              <a:rPr lang="en-US" sz="2400" b="1" i="1" dirty="0">
                <a:latin typeface="Arial" pitchFamily="34" charset="0"/>
                <a:cs typeface="Arial" pitchFamily="34" charset="0"/>
              </a:rPr>
              <a:t> – E</a:t>
            </a:r>
            <a:r>
              <a:rPr lang="en-US" sz="2400" b="1" i="1" baseline="-25000" dirty="0">
                <a:latin typeface="Arial" pitchFamily="34" charset="0"/>
                <a:cs typeface="Arial" pitchFamily="34" charset="0"/>
              </a:rPr>
              <a:t>B </a:t>
            </a:r>
            <a:r>
              <a:rPr lang="en-US" sz="2400" b="1" i="1" dirty="0">
                <a:latin typeface="Arial" pitchFamily="34" charset="0"/>
                <a:cs typeface="Arial" pitchFamily="34" charset="0"/>
              </a:rPr>
              <a:t>– </a:t>
            </a:r>
            <a:r>
              <a:rPr lang="en-US" sz="2400" b="1" i="1" dirty="0">
                <a:latin typeface="Symbol" pitchFamily="18" charset="2"/>
                <a:cs typeface="Arial" pitchFamily="34" charset="0"/>
              </a:rPr>
              <a:t>f</a:t>
            </a:r>
          </a:p>
        </p:txBody>
      </p:sp>
      <p:sp>
        <p:nvSpPr>
          <p:cNvPr id="31" name="Rectangle 30"/>
          <p:cNvSpPr/>
          <p:nvPr/>
        </p:nvSpPr>
        <p:spPr>
          <a:xfrm>
            <a:off x="3908069" y="5879013"/>
            <a:ext cx="4912403" cy="646331"/>
          </a:xfrm>
          <a:prstGeom prst="rect">
            <a:avLst/>
          </a:prstGeom>
        </p:spPr>
        <p:txBody>
          <a:bodyPr wrap="square">
            <a:spAutoFit/>
          </a:bodyPr>
          <a:lstStyle/>
          <a:p>
            <a:pPr defTabSz="457200"/>
            <a:r>
              <a:rPr lang="en-AU" b="1" dirty="0">
                <a:solidFill>
                  <a:srgbClr val="800000"/>
                </a:solidFill>
              </a:rPr>
              <a:t>Ionised (doping) and neutral (non-doping) C</a:t>
            </a:r>
            <a:r>
              <a:rPr lang="en-AU" b="1" baseline="-25000" dirty="0">
                <a:solidFill>
                  <a:srgbClr val="800000"/>
                </a:solidFill>
              </a:rPr>
              <a:t>60</a:t>
            </a:r>
            <a:r>
              <a:rPr lang="en-AU" b="1" dirty="0">
                <a:solidFill>
                  <a:srgbClr val="800000"/>
                </a:solidFill>
              </a:rPr>
              <a:t>F</a:t>
            </a:r>
            <a:r>
              <a:rPr lang="en-AU" b="1" baseline="-25000" dirty="0">
                <a:solidFill>
                  <a:srgbClr val="800000"/>
                </a:solidFill>
              </a:rPr>
              <a:t>48</a:t>
            </a:r>
            <a:r>
              <a:rPr lang="en-AU" b="1" dirty="0">
                <a:solidFill>
                  <a:srgbClr val="800000"/>
                </a:solidFill>
              </a:rPr>
              <a:t> components are </a:t>
            </a:r>
            <a:r>
              <a:rPr lang="en-AU" b="1" dirty="0" smtClean="0">
                <a:solidFill>
                  <a:srgbClr val="800000"/>
                </a:solidFill>
              </a:rPr>
              <a:t>resolved!</a:t>
            </a:r>
            <a:endParaRPr lang="en-AU" b="1" baseline="30000" dirty="0">
              <a:solidFill>
                <a:srgbClr val="800000"/>
              </a:solidFill>
            </a:endParaRPr>
          </a:p>
        </p:txBody>
      </p:sp>
      <p:sp>
        <p:nvSpPr>
          <p:cNvPr id="32" name="TextBox 31"/>
          <p:cNvSpPr txBox="1"/>
          <p:nvPr/>
        </p:nvSpPr>
        <p:spPr>
          <a:xfrm>
            <a:off x="5868144" y="1321023"/>
            <a:ext cx="1456019" cy="307777"/>
          </a:xfrm>
          <a:prstGeom prst="rect">
            <a:avLst/>
          </a:prstGeom>
          <a:solidFill>
            <a:schemeClr val="tx2">
              <a:lumMod val="60000"/>
              <a:lumOff val="40000"/>
            </a:schemeClr>
          </a:solidFill>
          <a:ln w="19050">
            <a:solidFill>
              <a:schemeClr val="tx2">
                <a:lumMod val="50000"/>
              </a:schemeClr>
            </a:solidFill>
          </a:ln>
        </p:spPr>
        <p:txBody>
          <a:bodyPr wrap="square" rtlCol="0">
            <a:spAutoFit/>
          </a:bodyPr>
          <a:lstStyle/>
          <a:p>
            <a:r>
              <a:rPr lang="en-AU" sz="1400" b="1" dirty="0" smtClean="0"/>
              <a:t>C1s @ 330eV</a:t>
            </a:r>
            <a:endParaRPr lang="en-AU" sz="1400" b="1" dirty="0"/>
          </a:p>
        </p:txBody>
      </p:sp>
    </p:spTree>
    <p:extLst>
      <p:ext uri="{BB962C8B-B14F-4D97-AF65-F5344CB8AC3E}">
        <p14:creationId xmlns:p14="http://schemas.microsoft.com/office/powerpoint/2010/main" val="49897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ustralian Synchrotron">
      <a:dk1>
        <a:srgbClr val="000000"/>
      </a:dk1>
      <a:lt1>
        <a:srgbClr val="F8F8F8"/>
      </a:lt1>
      <a:dk2>
        <a:srgbClr val="747476"/>
      </a:dk2>
      <a:lt2>
        <a:srgbClr val="3C97D1"/>
      </a:lt2>
      <a:accent1>
        <a:srgbClr val="3C97D1"/>
      </a:accent1>
      <a:accent2>
        <a:srgbClr val="1B9B94"/>
      </a:accent2>
      <a:accent3>
        <a:srgbClr val="94B633"/>
      </a:accent3>
      <a:accent4>
        <a:srgbClr val="CCD221"/>
      </a:accent4>
      <a:accent5>
        <a:srgbClr val="FFED21"/>
      </a:accent5>
      <a:accent6>
        <a:srgbClr val="EBBC35"/>
      </a:accent6>
      <a:hlink>
        <a:srgbClr val="C53830"/>
      </a:hlink>
      <a:folHlink>
        <a:srgbClr val="C31C6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5400">
          <a:solidFill>
            <a:srgbClr val="000000"/>
          </a:solidFill>
          <a:prstDash val="sysDot"/>
          <a:round/>
          <a:headEnd/>
          <a:tailEnd/>
        </a:ln>
      </a:spPr>
      <a:bodyPr/>
      <a:lstStyle>
        <a:defPPr>
          <a:defRPr/>
        </a:defPPr>
      </a:lstStyle>
    </a:sp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22795</TotalTime>
  <Words>1503</Words>
  <Application>Microsoft Office PowerPoint</Application>
  <PresentationFormat>On-screen Show (4:3)</PresentationFormat>
  <Paragraphs>242</Paragraphs>
  <Slides>22</Slides>
  <Notes>5</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Office Theme</vt:lpstr>
      <vt:lpstr>Custom Design</vt:lpstr>
      <vt:lpstr>1_Office Theme</vt:lpstr>
      <vt:lpstr>2_Office Theme</vt:lpstr>
      <vt:lpstr>   Surface Science at the Soft X-ray Beamline</vt:lpstr>
      <vt:lpstr>PowerPoint Presentation</vt:lpstr>
      <vt:lpstr>Soft X-ray Spectroscopy</vt:lpstr>
      <vt:lpstr>NEXAFS Spectroscopy</vt:lpstr>
      <vt:lpstr>Molecular orientation using NEXAFS</vt:lpstr>
      <vt:lpstr>Example: Melamine on graphene</vt:lpstr>
      <vt:lpstr>Soft X-ray Photoelectron Spectroscopy</vt:lpstr>
      <vt:lpstr>Soft X-ray Photoelectron Spectroscopy</vt:lpstr>
      <vt:lpstr>Creating a 2D hole gas on diamond with C60F48 </vt:lpstr>
      <vt:lpstr>XPS WITH SR: ADVANTAGES </vt:lpstr>
      <vt:lpstr>SXPS: surface sensitivity</vt:lpstr>
      <vt:lpstr>XPS WITH SR: ADVANTAGES </vt:lpstr>
      <vt:lpstr>PowerPoint Presentation</vt:lpstr>
      <vt:lpstr>PowerPoint Presentation</vt:lpstr>
      <vt:lpstr>PowerPoint Presentation</vt:lpstr>
      <vt:lpstr>PowerPoint Presentation</vt:lpstr>
      <vt:lpstr>The Soft X-ray Endstation</vt:lpstr>
      <vt:lpstr>Main Detectors</vt:lpstr>
      <vt:lpstr>PREPARATION/CHARACTERISATION CHAMBER</vt:lpstr>
      <vt:lpstr>Sample Requirements</vt:lpstr>
      <vt:lpstr>Information for new users</vt:lpstr>
      <vt:lpstr>Information for new users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dc:creator>
  <cp:lastModifiedBy>tadicha</cp:lastModifiedBy>
  <cp:revision>183</cp:revision>
  <dcterms:created xsi:type="dcterms:W3CDTF">2010-06-25T00:44:03Z</dcterms:created>
  <dcterms:modified xsi:type="dcterms:W3CDTF">2014-11-18T20:15:36Z</dcterms:modified>
</cp:coreProperties>
</file>