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  <p:sldMasterId id="2147483656" r:id="rId2"/>
  </p:sldMasterIdLst>
  <p:notesMasterIdLst>
    <p:notesMasterId r:id="rId32"/>
  </p:notesMasterIdLst>
  <p:handoutMasterIdLst>
    <p:handoutMasterId r:id="rId33"/>
  </p:handoutMasterIdLst>
  <p:sldIdLst>
    <p:sldId id="540" r:id="rId3"/>
    <p:sldId id="560" r:id="rId4"/>
    <p:sldId id="514" r:id="rId5"/>
    <p:sldId id="541" r:id="rId6"/>
    <p:sldId id="513" r:id="rId7"/>
    <p:sldId id="557" r:id="rId8"/>
    <p:sldId id="408" r:id="rId9"/>
    <p:sldId id="576" r:id="rId10"/>
    <p:sldId id="579" r:id="rId11"/>
    <p:sldId id="580" r:id="rId12"/>
    <p:sldId id="531" r:id="rId13"/>
    <p:sldId id="570" r:id="rId14"/>
    <p:sldId id="571" r:id="rId15"/>
    <p:sldId id="566" r:id="rId16"/>
    <p:sldId id="567" r:id="rId17"/>
    <p:sldId id="561" r:id="rId18"/>
    <p:sldId id="552" r:id="rId19"/>
    <p:sldId id="564" r:id="rId20"/>
    <p:sldId id="565" r:id="rId21"/>
    <p:sldId id="568" r:id="rId22"/>
    <p:sldId id="549" r:id="rId23"/>
    <p:sldId id="553" r:id="rId24"/>
    <p:sldId id="555" r:id="rId25"/>
    <p:sldId id="572" r:id="rId26"/>
    <p:sldId id="554" r:id="rId27"/>
    <p:sldId id="562" r:id="rId28"/>
    <p:sldId id="563" r:id="rId29"/>
    <p:sldId id="569" r:id="rId30"/>
    <p:sldId id="396" r:id="rId31"/>
  </p:sldIdLst>
  <p:sldSz cx="10080625" cy="7561263"/>
  <p:notesSz cx="6797675" cy="9928225"/>
  <p:custDataLst>
    <p:tags r:id="rId34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8DAE10"/>
    <a:srgbClr val="F97407"/>
    <a:srgbClr val="FF8601"/>
    <a:srgbClr val="BEB102"/>
    <a:srgbClr val="C09200"/>
    <a:srgbClr val="00CC00"/>
    <a:srgbClr val="C0C0C0"/>
    <a:srgbClr val="003560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8603FDC-E32A-4AB5-989C-0864C3EAD2B8}" styleName="Designformatvorlage 2 - Akz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Designformatvorlage 2 - Akz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41" autoAdjust="0"/>
    <p:restoredTop sz="93668" autoAdjust="0"/>
  </p:normalViewPr>
  <p:slideViewPr>
    <p:cSldViewPr snapToObjects="1">
      <p:cViewPr varScale="1">
        <p:scale>
          <a:sx n="76" d="100"/>
          <a:sy n="76" d="100"/>
        </p:scale>
        <p:origin x="1771" y="58"/>
      </p:cViewPr>
      <p:guideLst>
        <p:guide orient="horz" pos="2382"/>
        <p:guide pos="3175"/>
      </p:guideLst>
    </p:cSldViewPr>
  </p:slideViewPr>
  <p:outlineViewPr>
    <p:cViewPr>
      <p:scale>
        <a:sx n="33" d="100"/>
        <a:sy n="33" d="100"/>
      </p:scale>
      <p:origin x="0" y="10422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min</c:v>
                </c:pt>
              </c:strCache>
            </c:strRef>
          </c:tx>
          <c:spPr>
            <a:solidFill>
              <a:schemeClr val="bg1"/>
            </a:solidFill>
          </c:spPr>
          <c:invertIfNegative val="0"/>
          <c:cat>
            <c:strRef>
              <c:f>Tabelle1!$A$2:$A$8</c:f>
              <c:strCache>
                <c:ptCount val="7"/>
                <c:pt idx="0">
                  <c:v>unbew. Luft</c:v>
                </c:pt>
                <c:pt idx="1">
                  <c:v>Salzbad</c:v>
                </c:pt>
                <c:pt idx="2">
                  <c:v>Stickstoff, 6 bar</c:v>
                </c:pt>
                <c:pt idx="3">
                  <c:v>Helium, 6 bar</c:v>
                </c:pt>
                <c:pt idx="4">
                  <c:v>HIP N2, 1700 bar</c:v>
                </c:pt>
                <c:pt idx="5">
                  <c:v>unbew. Öl</c:v>
                </c:pt>
                <c:pt idx="6">
                  <c:v>bew. Öl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40</c:v>
                </c:pt>
                <c:pt idx="1">
                  <c:v>400</c:v>
                </c:pt>
                <c:pt idx="2">
                  <c:v>350</c:v>
                </c:pt>
                <c:pt idx="3">
                  <c:v>450</c:v>
                </c:pt>
                <c:pt idx="4">
                  <c:v>487</c:v>
                </c:pt>
                <c:pt idx="5">
                  <c:v>1250</c:v>
                </c:pt>
                <c:pt idx="6">
                  <c:v>2000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1F-4C47-9FB8-95342A60A9D1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Spalte1</c:v>
                </c:pt>
              </c:strCache>
            </c:strRef>
          </c:tx>
          <c:spPr>
            <a:noFill/>
          </c:spPr>
          <c:invertIfNegative val="0"/>
          <c:errBars>
            <c:errBarType val="both"/>
            <c:errValType val="cust"/>
            <c:noEndCap val="1"/>
            <c:plus>
              <c:numRef>
                <c:f>Tabelle1!$C$2:$C$8</c:f>
                <c:numCache>
                  <c:formatCode>General</c:formatCode>
                  <c:ptCount val="7"/>
                  <c:pt idx="0">
                    <c:v>10</c:v>
                  </c:pt>
                  <c:pt idx="1">
                    <c:v>50</c:v>
                  </c:pt>
                  <c:pt idx="2">
                    <c:v>50</c:v>
                  </c:pt>
                  <c:pt idx="3">
                    <c:v>50</c:v>
                  </c:pt>
                  <c:pt idx="4">
                    <c:v>87</c:v>
                  </c:pt>
                  <c:pt idx="5">
                    <c:v>250</c:v>
                  </c:pt>
                  <c:pt idx="6">
                    <c:v>200</c:v>
                  </c:pt>
                </c:numCache>
              </c:numRef>
            </c:plus>
            <c:minus>
              <c:numRef>
                <c:f>Tabelle1!$D$2:$D$8</c:f>
                <c:numCache>
                  <c:formatCode>General</c:formatCode>
                  <c:ptCount val="7"/>
                  <c:pt idx="0">
                    <c:v>10</c:v>
                  </c:pt>
                  <c:pt idx="1">
                    <c:v>50</c:v>
                  </c:pt>
                  <c:pt idx="2">
                    <c:v>50</c:v>
                  </c:pt>
                  <c:pt idx="3">
                    <c:v>50</c:v>
                  </c:pt>
                  <c:pt idx="4">
                    <c:v>87</c:v>
                  </c:pt>
                  <c:pt idx="5">
                    <c:v>250</c:v>
                  </c:pt>
                  <c:pt idx="6">
                    <c:v>200</c:v>
                  </c:pt>
                </c:numCache>
              </c:numRef>
            </c:minus>
            <c:spPr>
              <a:ln w="114300" cap="flat" cmpd="sng">
                <a:solidFill>
                  <a:srgbClr val="002060"/>
                </a:solidFill>
                <a:bevel/>
              </a:ln>
            </c:spPr>
          </c:errBars>
          <c:cat>
            <c:strRef>
              <c:f>Tabelle1!$A$2:$A$8</c:f>
              <c:strCache>
                <c:ptCount val="7"/>
                <c:pt idx="0">
                  <c:v>unbew. Luft</c:v>
                </c:pt>
                <c:pt idx="1">
                  <c:v>Salzbad</c:v>
                </c:pt>
                <c:pt idx="2">
                  <c:v>Stickstoff, 6 bar</c:v>
                </c:pt>
                <c:pt idx="3">
                  <c:v>Helium, 6 bar</c:v>
                </c:pt>
                <c:pt idx="4">
                  <c:v>HIP N2, 1700 bar</c:v>
                </c:pt>
                <c:pt idx="5">
                  <c:v>unbew. Öl</c:v>
                </c:pt>
                <c:pt idx="6">
                  <c:v>bew. Öl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10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87</c:v>
                </c:pt>
                <c:pt idx="5">
                  <c:v>250</c:v>
                </c:pt>
                <c:pt idx="6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D1F-4C47-9FB8-95342A60A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7986736"/>
        <c:axId val="697987824"/>
      </c:barChart>
      <c:catAx>
        <c:axId val="697986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anchor="t"/>
          <a:lstStyle/>
          <a:p>
            <a: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97987824"/>
        <c:crosses val="autoZero"/>
        <c:auto val="1"/>
        <c:lblAlgn val="ctr"/>
        <c:lblOffset val="100"/>
        <c:tickLblSkip val="1"/>
        <c:noMultiLvlLbl val="0"/>
      </c:catAx>
      <c:valAx>
        <c:axId val="697987824"/>
        <c:scaling>
          <c:orientation val="minMax"/>
          <c:max val="250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DE" b="0" dirty="0" smtClean="0">
                    <a:latin typeface="Symbol" panose="05050102010706020507" pitchFamily="18" charset="2"/>
                  </a:rPr>
                  <a:t>a</a:t>
                </a:r>
                <a:r>
                  <a:rPr lang="de-DE" b="0" dirty="0" smtClean="0"/>
                  <a:t> </a:t>
                </a:r>
                <a:r>
                  <a:rPr lang="de-DE" b="0" dirty="0">
                    <a:latin typeface="+mj-lt"/>
                  </a:rPr>
                  <a:t>in </a:t>
                </a:r>
                <a:r>
                  <a:rPr lang="de-DE" b="0" dirty="0" smtClean="0">
                    <a:latin typeface="+mj-lt"/>
                  </a:rPr>
                  <a:t>W/m²K</a:t>
                </a:r>
                <a:endParaRPr lang="de-DE" b="0" dirty="0">
                  <a:latin typeface="+mj-lt"/>
                </a:endParaRPr>
              </a:p>
            </c:rich>
          </c:tx>
          <c:layout>
            <c:manualLayout>
              <c:xMode val="edge"/>
              <c:yMode val="edge"/>
              <c:x val="1.382438770015367E-2"/>
              <c:y val="0.4344366141499793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/>
          <a:lstStyle/>
          <a:p>
            <a: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979867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RubFlama" panose="02000000000000000000" pitchFamily="2" charset="0"/>
        </a:defRPr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 dirty="0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 dirty="0"/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 dirty="0"/>
          </a:p>
        </p:txBody>
      </p:sp>
      <p:sp>
        <p:nvSpPr>
          <p:cNvPr id="154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0C912D06-679F-4CC4-A22F-2C05AD26BCB4}" type="slidenum">
              <a:rPr lang="en-US" altLang="de-DE"/>
              <a:pPr>
                <a:defRPr/>
              </a:pPr>
              <a:t>‹Nr.›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4097295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 dirty="0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 dirty="0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5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646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 noProof="0" smtClean="0"/>
              <a:t>Textmasterformate durch Klicken bearbeiten</a:t>
            </a:r>
          </a:p>
          <a:p>
            <a:pPr lvl="1"/>
            <a:r>
              <a:rPr lang="en-US" altLang="de-DE" noProof="0" smtClean="0"/>
              <a:t>Zweite Ebene</a:t>
            </a:r>
          </a:p>
          <a:p>
            <a:pPr lvl="2"/>
            <a:r>
              <a:rPr lang="en-US" altLang="de-DE" noProof="0" smtClean="0"/>
              <a:t>Dritte Ebene</a:t>
            </a:r>
          </a:p>
          <a:p>
            <a:pPr lvl="3"/>
            <a:r>
              <a:rPr lang="en-US" altLang="de-DE" noProof="0" smtClean="0"/>
              <a:t>Vierte Ebene</a:t>
            </a:r>
          </a:p>
          <a:p>
            <a:pPr lvl="4"/>
            <a:r>
              <a:rPr lang="en-US" altLang="de-DE" noProof="0" smtClean="0"/>
              <a:t>Fünfte Ebene</a:t>
            </a:r>
          </a:p>
        </p:txBody>
      </p:sp>
      <p:sp>
        <p:nvSpPr>
          <p:cNvPr id="155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de-DE" dirty="0"/>
          </a:p>
        </p:txBody>
      </p:sp>
      <p:sp>
        <p:nvSpPr>
          <p:cNvPr id="155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FDFB43E2-97EA-492D-A692-B201D35DF7DD}" type="slidenum">
              <a:rPr lang="en-US" altLang="de-DE"/>
              <a:pPr>
                <a:defRPr/>
              </a:pPr>
              <a:t>‹Nr.›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008516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568031-DB37-41D6-9D64-9770E1AE7BDF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0038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de-DE" altLang="de-DE" sz="1200" smtClean="0">
                <a:latin typeface="Arial" charset="0"/>
              </a:rPr>
              <a:pPr/>
              <a:t>5</a:t>
            </a:fld>
            <a:endParaRPr lang="de-DE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656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en-US" altLang="de-DE" sz="1200" smtClean="0">
                <a:latin typeface="Arial" charset="0"/>
              </a:rPr>
              <a:pPr/>
              <a:t>14</a:t>
            </a:fld>
            <a:endParaRPr lang="en-US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35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en-US" altLang="de-DE" sz="1200" smtClean="0">
                <a:latin typeface="Arial" charset="0"/>
              </a:rPr>
              <a:pPr/>
              <a:t>15</a:t>
            </a:fld>
            <a:endParaRPr lang="en-US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107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en-US" altLang="de-DE" sz="1200" smtClean="0">
                <a:latin typeface="Arial" charset="0"/>
              </a:rPr>
              <a:pPr/>
              <a:t>17</a:t>
            </a:fld>
            <a:endParaRPr lang="en-US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667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en-US" altLang="de-DE" sz="1200" smtClean="0">
                <a:latin typeface="Arial" charset="0"/>
              </a:rPr>
              <a:pPr/>
              <a:t>20</a:t>
            </a:fld>
            <a:endParaRPr lang="en-US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408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DFB43E2-97EA-492D-A692-B201D35DF7DD}" type="slidenum">
              <a:rPr lang="en-US" altLang="de-DE" smtClean="0"/>
              <a:pPr>
                <a:defRPr/>
              </a:pPr>
              <a:t>21</a:t>
            </a:fld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68710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en-US" altLang="de-DE" sz="1200" smtClean="0">
                <a:latin typeface="Arial" charset="0"/>
              </a:rPr>
              <a:pPr/>
              <a:t>22</a:t>
            </a:fld>
            <a:endParaRPr lang="en-US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707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en-US" altLang="de-DE" sz="1200" smtClean="0">
                <a:latin typeface="Arial" charset="0"/>
              </a:rPr>
              <a:pPr/>
              <a:t>23</a:t>
            </a:fld>
            <a:endParaRPr lang="en-US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89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en-US" altLang="de-DE" sz="1200" smtClean="0">
                <a:latin typeface="Arial" charset="0"/>
              </a:rPr>
              <a:pPr/>
              <a:t>24</a:t>
            </a:fld>
            <a:endParaRPr lang="en-US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269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de-DE" dirty="0" smtClean="0">
              <a:latin typeface="Arial" charset="0"/>
            </a:endParaRPr>
          </a:p>
        </p:txBody>
      </p:sp>
      <p:sp>
        <p:nvSpPr>
          <p:cNvPr id="36868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7A076C87-E368-41C8-B756-C699815080B3}" type="slidenum">
              <a:rPr lang="en-US" altLang="de-DE" sz="1200" smtClean="0">
                <a:latin typeface="Arial" charset="0"/>
              </a:rPr>
              <a:pPr/>
              <a:t>25</a:t>
            </a:fld>
            <a:endParaRPr lang="en-US" altLang="de-DE" sz="12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801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60475" y="1238250"/>
            <a:ext cx="7559675" cy="2632075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60475" y="3971925"/>
            <a:ext cx="7559675" cy="1825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783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3738" y="2012950"/>
            <a:ext cx="8693150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119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81880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93738" y="2012950"/>
            <a:ext cx="4270375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6513" y="2012950"/>
            <a:ext cx="4270375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537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3738" y="1854200"/>
            <a:ext cx="4265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93738" y="2762250"/>
            <a:ext cx="4265612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03813" y="1854200"/>
            <a:ext cx="428466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03813" y="2762250"/>
            <a:ext cx="4284662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995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4729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441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4825"/>
            <a:ext cx="3251200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59648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4825"/>
            <a:ext cx="3251200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48486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93738" y="2012950"/>
            <a:ext cx="8693150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656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13600" y="403225"/>
            <a:ext cx="2173288" cy="640715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93738" y="403225"/>
            <a:ext cx="6367462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1881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60475" y="1238250"/>
            <a:ext cx="7559675" cy="2632075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60475" y="3971925"/>
            <a:ext cx="7559675" cy="1825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891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93738" y="2012950"/>
            <a:ext cx="8693150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202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642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76403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93738" y="2012950"/>
            <a:ext cx="4270375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6513" y="2012950"/>
            <a:ext cx="4270375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6171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3738" y="1854200"/>
            <a:ext cx="4265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93738" y="2762250"/>
            <a:ext cx="4265612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03813" y="1854200"/>
            <a:ext cx="428466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03813" y="2762250"/>
            <a:ext cx="4284662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5874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955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770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4825"/>
            <a:ext cx="3251200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36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46655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504825"/>
            <a:ext cx="3251200" cy="176371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8211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3150" cy="14605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93738" y="2012950"/>
            <a:ext cx="8693150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8519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13600" y="403225"/>
            <a:ext cx="2173288" cy="6407150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93738" y="403225"/>
            <a:ext cx="6367462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20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>
          <a:xfrm>
            <a:off x="0" y="0"/>
            <a:ext cx="9121775" cy="7067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0803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dirty="0"/>
          </a:p>
        </p:txBody>
      </p:sp>
      <p:pic>
        <p:nvPicPr>
          <p:cNvPr id="1027" name="Inhaltsplatzhalter 5" descr="Label_RUB_WEISS-BLAU_srgb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8163" y="0"/>
            <a:ext cx="143986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Grafik 3" descr="Wortmarke_BLAU_srgb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468313"/>
            <a:ext cx="2376488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20" descr="LWTneu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6296025"/>
            <a:ext cx="331470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defTabSz="100806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2pPr>
      <a:lvl3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3pPr>
      <a:lvl4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4pPr>
      <a:lvl5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5pPr>
      <a:lvl6pPr marL="4572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6pPr>
      <a:lvl7pPr marL="9144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7pPr>
      <a:lvl8pPr marL="13716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8pPr>
      <a:lvl9pPr marL="18288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77825" indent="-377825" algn="l" defTabSz="1008063" rtl="0" eaLnBrk="0" fontAlgn="base" hangingPunct="0">
        <a:spcBef>
          <a:spcPct val="20000"/>
        </a:spcBef>
        <a:spcAft>
          <a:spcPct val="0"/>
        </a:spcAft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9150" indent="-3159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252413" algn="l" defTabSz="1008063" rtl="0" eaLnBrk="0" fontAlgn="base" hangingPunct="0">
        <a:spcBef>
          <a:spcPct val="20000"/>
        </a:spcBef>
        <a:spcAft>
          <a:spcPct val="0"/>
        </a:spcAft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713" indent="-2524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8538" indent="-252413" algn="l" defTabSz="1008063" rtl="0" eaLnBrk="0" fontAlgn="base" hangingPunct="0">
        <a:spcBef>
          <a:spcPct val="20000"/>
        </a:spcBef>
        <a:spcAft>
          <a:spcPct val="0"/>
        </a:spcAft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601200" cy="73167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0803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dirty="0"/>
          </a:p>
        </p:txBody>
      </p:sp>
      <p:pic>
        <p:nvPicPr>
          <p:cNvPr id="2051" name="Inhaltsplatzhalter 5" descr="Label_RUB_WEISS-BLAU_srgb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600" y="0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feld 22"/>
          <p:cNvSpPr txBox="1"/>
          <p:nvPr userDrawn="1"/>
        </p:nvSpPr>
        <p:spPr>
          <a:xfrm>
            <a:off x="9194800" y="7362825"/>
            <a:ext cx="366713" cy="1524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fld id="{C5AE825B-EF53-437E-A5F5-3C167916554B}" type="slidenum">
              <a:rPr lang="de-DE" altLang="de-DE" sz="1000" smtClean="0">
                <a:solidFill>
                  <a:srgbClr val="003560"/>
                </a:solidFill>
                <a:latin typeface="Arial" charset="0"/>
                <a:cs typeface="Arial" charset="0"/>
              </a:rPr>
              <a:pPr algn="r" eaLnBrk="1" hangingPunct="1">
                <a:defRPr/>
              </a:pPr>
              <a:t>‹Nr.›</a:t>
            </a:fld>
            <a:endParaRPr lang="de-DE" altLang="de-DE" sz="1000" dirty="0" smtClean="0">
              <a:solidFill>
                <a:srgbClr val="003560"/>
              </a:solidFill>
              <a:latin typeface="Arial" charset="0"/>
              <a:cs typeface="Arial" charset="0"/>
            </a:endParaRPr>
          </a:p>
        </p:txBody>
      </p:sp>
      <p:sp>
        <p:nvSpPr>
          <p:cNvPr id="219146" name="Textfeld 8"/>
          <p:cNvSpPr txBox="1">
            <a:spLocks noChangeArrowheads="1"/>
          </p:cNvSpPr>
          <p:nvPr userDrawn="1"/>
        </p:nvSpPr>
        <p:spPr bwMode="auto">
          <a:xfrm>
            <a:off x="468313" y="7362825"/>
            <a:ext cx="84296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006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6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6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6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6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6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6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6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64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de-DE" sz="1000" b="1" noProof="0" dirty="0" smtClean="0">
                <a:solidFill>
                  <a:srgbClr val="003560"/>
                </a:solidFill>
                <a:cs typeface="Arial" panose="020B0604020202020204" pitchFamily="34" charset="0"/>
              </a:rPr>
              <a:t>N. Wulbieter – Heat treatment inside the HIP-Unit</a:t>
            </a:r>
            <a:endParaRPr lang="en-US" altLang="de-DE" sz="1000" noProof="0" dirty="0" smtClean="0">
              <a:solidFill>
                <a:srgbClr val="003560"/>
              </a:solidFill>
              <a:cs typeface="Arial" panose="020B0604020202020204" pitchFamily="34" charset="0"/>
            </a:endParaRPr>
          </a:p>
        </p:txBody>
      </p:sp>
      <p:pic>
        <p:nvPicPr>
          <p:cNvPr id="2054" name="Picture 15" descr="Schriftzug_RUB_LW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225425"/>
            <a:ext cx="1962150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iming>
    <p:tnLst>
      <p:par>
        <p:cTn id="1" dur="indefinite" restart="never" nodeType="tmRoot"/>
      </p:par>
    </p:tnLst>
  </p:timing>
  <p:txStyles>
    <p:titleStyle>
      <a:lvl1pPr algn="ctr" defTabSz="1008063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2pPr>
      <a:lvl3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3pPr>
      <a:lvl4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4pPr>
      <a:lvl5pPr algn="ctr" defTabSz="100806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5pPr>
      <a:lvl6pPr marL="4572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6pPr>
      <a:lvl7pPr marL="9144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7pPr>
      <a:lvl8pPr marL="13716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8pPr>
      <a:lvl9pPr marL="1828800" algn="ctr" defTabSz="100806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77825" indent="-377825" algn="l" defTabSz="1008063" rtl="0" eaLnBrk="0" fontAlgn="base" hangingPunct="0">
        <a:spcBef>
          <a:spcPct val="20000"/>
        </a:spcBef>
        <a:spcAft>
          <a:spcPct val="0"/>
        </a:spcAft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9150" indent="-3159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252413" algn="l" defTabSz="1008063" rtl="0" eaLnBrk="0" fontAlgn="base" hangingPunct="0">
        <a:spcBef>
          <a:spcPct val="20000"/>
        </a:spcBef>
        <a:spcAft>
          <a:spcPct val="0"/>
        </a:spcAft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713" indent="-252413" algn="l" defTabSz="1008063" rtl="0" eaLnBrk="0" fontAlgn="base" hangingPunct="0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8538" indent="-252413" algn="l" defTabSz="1008063" rtl="0" eaLnBrk="0" fontAlgn="base" hangingPunct="0">
        <a:spcBef>
          <a:spcPct val="20000"/>
        </a:spcBef>
        <a:spcAft>
          <a:spcPct val="0"/>
        </a:spcAft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4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11" Type="http://schemas.openxmlformats.org/officeDocument/2006/relationships/image" Target="../media/image25.png"/><Relationship Id="rId5" Type="http://schemas.openxmlformats.org/officeDocument/2006/relationships/image" Target="../media/image23.png"/><Relationship Id="rId10" Type="http://schemas.openxmlformats.org/officeDocument/2006/relationships/image" Target="../media/image22.emf"/><Relationship Id="rId4" Type="http://schemas.openxmlformats.org/officeDocument/2006/relationships/notesSlide" Target="../notesSlides/notesSlide7.xml"/><Relationship Id="rId9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microsoft.com/office/2007/relationships/hdphoto" Target="../media/hdphoto4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microsoft.com/office/2007/relationships/hdphoto" Target="../media/hdphoto3.wdp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feld 12"/>
          <p:cNvSpPr txBox="1">
            <a:spLocks noChangeArrowheads="1"/>
          </p:cNvSpPr>
          <p:nvPr/>
        </p:nvSpPr>
        <p:spPr bwMode="auto">
          <a:xfrm>
            <a:off x="436563" y="1314450"/>
            <a:ext cx="7721600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de-DE" sz="3200" b="1" dirty="0" smtClean="0">
                <a:solidFill>
                  <a:srgbClr val="003560"/>
                </a:solidFill>
                <a:latin typeface="Arial" charset="0"/>
              </a:rPr>
              <a:t>Heat treatment inside the HIP-Unit</a:t>
            </a:r>
          </a:p>
          <a:p>
            <a:pPr eaLnBrk="1" hangingPunct="1"/>
            <a:endParaRPr lang="en-GB" altLang="de-DE" sz="2800" b="1" dirty="0" smtClean="0">
              <a:solidFill>
                <a:srgbClr val="8DAE10"/>
              </a:solidFill>
              <a:latin typeface="Arial" charset="0"/>
            </a:endParaRPr>
          </a:p>
          <a:p>
            <a:pPr eaLnBrk="1" hangingPunct="1"/>
            <a:r>
              <a:rPr lang="en-GB" altLang="de-DE" b="1" dirty="0" smtClean="0">
                <a:solidFill>
                  <a:srgbClr val="8DAE10"/>
                </a:solidFill>
                <a:latin typeface="Arial" charset="0"/>
              </a:rPr>
              <a:t>12</a:t>
            </a:r>
            <a:r>
              <a:rPr lang="en-GB" altLang="de-DE" b="1" baseline="30000" dirty="0" smtClean="0">
                <a:solidFill>
                  <a:srgbClr val="8DAE10"/>
                </a:solidFill>
                <a:latin typeface="Arial" charset="0"/>
              </a:rPr>
              <a:t>th </a:t>
            </a:r>
            <a:r>
              <a:rPr lang="en-GB" altLang="de-DE" b="1" dirty="0" smtClean="0">
                <a:solidFill>
                  <a:srgbClr val="8DAE10"/>
                </a:solidFill>
                <a:latin typeface="Arial" charset="0"/>
              </a:rPr>
              <a:t>International </a:t>
            </a:r>
            <a:r>
              <a:rPr lang="en-GB" altLang="de-DE" b="1" dirty="0" smtClean="0">
                <a:solidFill>
                  <a:srgbClr val="8DAE10"/>
                </a:solidFill>
                <a:latin typeface="Arial" charset="0"/>
              </a:rPr>
              <a:t>Conference on Hot Isostatic Pressing 2017</a:t>
            </a:r>
          </a:p>
          <a:p>
            <a:pPr eaLnBrk="1" hangingPunct="1"/>
            <a:r>
              <a:rPr lang="en-GB" altLang="de-DE" b="1" dirty="0" smtClean="0">
                <a:solidFill>
                  <a:srgbClr val="8DAE10"/>
                </a:solidFill>
                <a:latin typeface="Arial" charset="0"/>
              </a:rPr>
              <a:t>05.12. - 08.12.17 Sydney</a:t>
            </a:r>
          </a:p>
          <a:p>
            <a:pPr eaLnBrk="1" hangingPunct="1"/>
            <a:endParaRPr lang="en-GB" altLang="de-DE" sz="3200" b="1" dirty="0" smtClean="0">
              <a:solidFill>
                <a:srgbClr val="8DAE10"/>
              </a:solidFill>
              <a:latin typeface="Arial" charset="0"/>
            </a:endParaRPr>
          </a:p>
          <a:p>
            <a:pPr eaLnBrk="1" hangingPunct="1"/>
            <a:endParaRPr lang="en-GB" altLang="de-DE" sz="3200" b="1" dirty="0" smtClean="0">
              <a:solidFill>
                <a:srgbClr val="8DAE10"/>
              </a:solidFill>
              <a:latin typeface="Arial" charset="0"/>
            </a:endParaRPr>
          </a:p>
          <a:p>
            <a:pPr eaLnBrk="1" hangingPunct="1"/>
            <a:endParaRPr lang="en-GB" altLang="de-DE" sz="3200" b="1" dirty="0" smtClean="0">
              <a:solidFill>
                <a:srgbClr val="8DAE10"/>
              </a:solidFill>
              <a:latin typeface="Arial" charset="0"/>
            </a:endParaRPr>
          </a:p>
          <a:p>
            <a:pPr eaLnBrk="1" hangingPunct="1"/>
            <a:endParaRPr lang="en-GB" altLang="de-DE" sz="3200" b="1" dirty="0" smtClean="0">
              <a:solidFill>
                <a:srgbClr val="8DAE10"/>
              </a:solidFill>
              <a:latin typeface="Arial" charset="0"/>
            </a:endParaRPr>
          </a:p>
          <a:p>
            <a:pPr eaLnBrk="1" hangingPunct="1"/>
            <a:endParaRPr lang="en-GB" altLang="de-DE" sz="1800" b="1" dirty="0" smtClean="0">
              <a:solidFill>
                <a:srgbClr val="8DAE10"/>
              </a:solidFill>
              <a:latin typeface="Arial" charset="0"/>
            </a:endParaRPr>
          </a:p>
          <a:p>
            <a:pPr eaLnBrk="1" hangingPunct="1"/>
            <a:r>
              <a:rPr lang="en-GB" altLang="de-DE" sz="1800" b="1" dirty="0" smtClean="0">
                <a:solidFill>
                  <a:srgbClr val="002060"/>
                </a:solidFill>
                <a:latin typeface="Arial" charset="0"/>
              </a:rPr>
              <a:t>N. Wulbieter, A. Rottstegge, W. Theisen</a:t>
            </a:r>
          </a:p>
        </p:txBody>
      </p:sp>
      <p:pic>
        <p:nvPicPr>
          <p:cNvPr id="4101" name="Grafik 13" descr="Wortmarke_BLAU_srg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468313"/>
            <a:ext cx="2376488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9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Untertitel 4"/>
          <p:cNvSpPr>
            <a:spLocks noGrp="1"/>
          </p:cNvSpPr>
          <p:nvPr>
            <p:ph type="subTitle" idx="1"/>
          </p:nvPr>
        </p:nvSpPr>
        <p:spPr bwMode="auto">
          <a:xfrm>
            <a:off x="629822" y="1642053"/>
            <a:ext cx="9009062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rgbClr val="002060"/>
                </a:solidFill>
              </a:rPr>
              <a:t>Introduction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 smtClean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rgbClr val="002060"/>
                </a:solidFill>
              </a:rPr>
              <a:t>HIP cooling rates – measuring and benchmark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rgbClr val="002060"/>
                </a:solidFill>
              </a:rPr>
              <a:t>HIP-quenching of martensitic steels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 smtClean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rgbClr val="002060"/>
                </a:solidFill>
              </a:rPr>
              <a:t>Summary and outlook</a:t>
            </a:r>
            <a:endParaRPr lang="en-US" altLang="de-DE" dirty="0">
              <a:solidFill>
                <a:srgbClr val="00206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3600" dirty="0" smtClean="0">
                <a:solidFill>
                  <a:srgbClr val="002060"/>
                </a:solidFill>
                <a:latin typeface="+mn-lt"/>
              </a:rPr>
              <a:t>Contents</a:t>
            </a:r>
            <a:endParaRPr lang="de-DE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71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Untertitel 4"/>
          <p:cNvSpPr>
            <a:spLocks noGrp="1"/>
          </p:cNvSpPr>
          <p:nvPr>
            <p:ph type="subTitle" idx="1"/>
          </p:nvPr>
        </p:nvSpPr>
        <p:spPr bwMode="auto">
          <a:xfrm>
            <a:off x="365959" y="1462658"/>
            <a:ext cx="9009062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150000"/>
              </a:lnSpc>
            </a:pPr>
            <a:r>
              <a:rPr lang="en-US" altLang="de-DE" sz="2200" b="1" dirty="0" smtClean="0">
                <a:solidFill>
                  <a:srgbClr val="002060"/>
                </a:solidFill>
              </a:rPr>
              <a:t>Advantages of fast cooling in a HIP-Unit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Shortens processing time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Densification and heat treatment in one process step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Benefits of gas-quenching:</a:t>
            </a:r>
          </a:p>
          <a:p>
            <a:pPr marL="800100" lvl="1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Clean surfaces</a:t>
            </a:r>
          </a:p>
          <a:p>
            <a:pPr marL="800100" lvl="1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Less distortion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Heat treatment under high pressure</a:t>
            </a:r>
          </a:p>
          <a:p>
            <a:pPr marL="800100" lvl="1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400" dirty="0" smtClean="0">
              <a:solidFill>
                <a:srgbClr val="002060"/>
              </a:solidFill>
            </a:endParaRPr>
          </a:p>
          <a:p>
            <a:pPr marL="342900" indent="-342900" algn="l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de-DE" sz="2200" b="1" dirty="0" smtClean="0">
              <a:solidFill>
                <a:srgbClr val="002060"/>
              </a:solidFill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de-DE" dirty="0" smtClean="0"/>
              <a:t>	</a:t>
            </a:r>
            <a:endParaRPr lang="en-US" alt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288" y="3358684"/>
            <a:ext cx="4461866" cy="370613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Introduction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962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9792" y="1557884"/>
            <a:ext cx="9446675" cy="5343683"/>
          </a:xfrm>
        </p:spPr>
        <p:txBody>
          <a:bodyPr/>
          <a:lstStyle/>
          <a:p>
            <a:pPr marL="0" indent="0">
              <a:buNone/>
            </a:pPr>
            <a:r>
              <a:rPr lang="en-GB" sz="2200" b="1" dirty="0" smtClean="0">
                <a:solidFill>
                  <a:srgbClr val="002060"/>
                </a:solidFill>
              </a:rPr>
              <a:t>HIP-Unit „Quintus QIH9“ with Uniform Rapid Quenching (URQ</a:t>
            </a:r>
            <a:r>
              <a:rPr lang="en-GB" sz="2200" b="1" baseline="30000" dirty="0" smtClean="0">
                <a:solidFill>
                  <a:srgbClr val="002060"/>
                </a:solidFill>
              </a:rPr>
              <a:t>TM</a:t>
            </a:r>
            <a:r>
              <a:rPr lang="en-GB" sz="2200" b="1" dirty="0" smtClean="0">
                <a:solidFill>
                  <a:srgbClr val="002060"/>
                </a:solidFill>
              </a:rPr>
              <a:t>)</a:t>
            </a:r>
          </a:p>
          <a:p>
            <a:pPr marL="0" indent="0">
              <a:buNone/>
            </a:pPr>
            <a:endParaRPr lang="de-DE" sz="1764" dirty="0"/>
          </a:p>
          <a:p>
            <a:pPr>
              <a:lnSpc>
                <a:spcPts val="2976"/>
              </a:lnSpc>
              <a:spcAft>
                <a:spcPts val="661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Furnace: Ø 86 mm </a:t>
            </a:r>
            <a:r>
              <a:rPr lang="en-US" sz="1800" dirty="0">
                <a:solidFill>
                  <a:srgbClr val="002060"/>
                </a:solidFill>
                <a:cs typeface="Arial" charset="0"/>
              </a:rPr>
              <a:t>x 160 mm</a:t>
            </a:r>
          </a:p>
          <a:p>
            <a:pPr>
              <a:lnSpc>
                <a:spcPts val="2976"/>
              </a:lnSpc>
              <a:spcAft>
                <a:spcPts val="661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Max</a:t>
            </a:r>
            <a:r>
              <a:rPr lang="en-US" sz="1800" dirty="0">
                <a:solidFill>
                  <a:srgbClr val="002060"/>
                </a:solidFill>
                <a:cs typeface="Arial" charset="0"/>
              </a:rPr>
              <a:t>. </a:t>
            </a: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temperature: </a:t>
            </a:r>
            <a:r>
              <a:rPr lang="en-US" sz="1800" dirty="0">
                <a:solidFill>
                  <a:srgbClr val="002060"/>
                </a:solidFill>
                <a:cs typeface="Arial" charset="0"/>
              </a:rPr>
              <a:t>1400 °</a:t>
            </a: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C (molybdenum), 2000 °C (graphite)</a:t>
            </a:r>
            <a:endParaRPr lang="en-US" sz="1800" dirty="0">
              <a:solidFill>
                <a:srgbClr val="002060"/>
              </a:solidFill>
              <a:cs typeface="Arial" charset="0"/>
            </a:endParaRPr>
          </a:p>
          <a:p>
            <a:pPr>
              <a:lnSpc>
                <a:spcPts val="2976"/>
              </a:lnSpc>
              <a:spcAft>
                <a:spcPts val="661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2060"/>
                </a:solidFill>
                <a:cs typeface="Arial" charset="0"/>
              </a:rPr>
              <a:t>Max. </a:t>
            </a: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pressure: 207 MPa</a:t>
            </a:r>
          </a:p>
          <a:p>
            <a:pPr>
              <a:lnSpc>
                <a:spcPts val="2976"/>
              </a:lnSpc>
              <a:spcAft>
                <a:spcPts val="661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Max. pressure for fast cooling:</a:t>
            </a:r>
          </a:p>
          <a:p>
            <a:pPr lvl="1">
              <a:lnSpc>
                <a:spcPts val="2976"/>
              </a:lnSpc>
              <a:spcAft>
                <a:spcPts val="661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170 MPa</a:t>
            </a:r>
            <a:endParaRPr lang="en-US" sz="1800" dirty="0">
              <a:solidFill>
                <a:srgbClr val="002060"/>
              </a:solidFill>
              <a:cs typeface="Arial" charset="0"/>
            </a:endParaRPr>
          </a:p>
          <a:p>
            <a:pPr>
              <a:lnSpc>
                <a:spcPts val="2976"/>
              </a:lnSpc>
              <a:spcAft>
                <a:spcPts val="661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Process gas</a:t>
            </a:r>
            <a:r>
              <a:rPr lang="en-US" sz="1800" dirty="0">
                <a:solidFill>
                  <a:srgbClr val="002060"/>
                </a:solidFill>
                <a:cs typeface="Arial" charset="0"/>
              </a:rPr>
              <a:t>: </a:t>
            </a:r>
          </a:p>
          <a:p>
            <a:pPr lvl="1">
              <a:lnSpc>
                <a:spcPts val="2976"/>
              </a:lnSpc>
              <a:spcAft>
                <a:spcPts val="661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Argon</a:t>
            </a:r>
          </a:p>
          <a:p>
            <a:pPr lvl="1">
              <a:lnSpc>
                <a:spcPts val="2976"/>
              </a:lnSpc>
              <a:spcAft>
                <a:spcPts val="661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Nitrogen</a:t>
            </a:r>
            <a:endParaRPr lang="de-DE" sz="1764" dirty="0"/>
          </a:p>
          <a:p>
            <a:pPr>
              <a:buFont typeface="Arial" panose="020B0604020202020204" pitchFamily="34" charset="0"/>
              <a:buChar char="•"/>
            </a:pPr>
            <a:endParaRPr lang="de-DE" sz="1764" dirty="0"/>
          </a:p>
          <a:p>
            <a:pPr marL="0" indent="0">
              <a:buNone/>
            </a:pPr>
            <a:endParaRPr lang="de-DE" sz="1984" dirty="0"/>
          </a:p>
          <a:p>
            <a:pPr>
              <a:buFont typeface="Arial" pitchFamily="34" charset="0"/>
              <a:buChar char="•"/>
            </a:pPr>
            <a:endParaRPr lang="de-DE" sz="1984" dirty="0"/>
          </a:p>
          <a:p>
            <a:pPr>
              <a:buFont typeface="Arial" pitchFamily="34" charset="0"/>
              <a:buChar char="•"/>
            </a:pPr>
            <a:endParaRPr lang="de-DE" sz="1984" dirty="0"/>
          </a:p>
          <a:p>
            <a:pPr>
              <a:buFont typeface="Arial" pitchFamily="34" charset="0"/>
              <a:buChar char="•"/>
            </a:pPr>
            <a:endParaRPr lang="de-DE" sz="1984" dirty="0"/>
          </a:p>
          <a:p>
            <a:pPr marL="503112" lvl="1" indent="0">
              <a:buNone/>
            </a:pPr>
            <a:endParaRPr lang="de-DE" sz="1984" dirty="0"/>
          </a:p>
          <a:p>
            <a:pPr lvl="1">
              <a:buFont typeface="Arial" pitchFamily="34" charset="0"/>
              <a:buChar char="•"/>
            </a:pPr>
            <a:endParaRPr lang="de-DE" sz="1984" dirty="0"/>
          </a:p>
          <a:p>
            <a:pPr lvl="1">
              <a:buFont typeface="Arial" pitchFamily="34" charset="0"/>
              <a:buChar char="•"/>
            </a:pPr>
            <a:endParaRPr lang="de-DE" sz="1984" dirty="0"/>
          </a:p>
          <a:p>
            <a:pPr lvl="1">
              <a:buFont typeface="Arial" pitchFamily="34" charset="0"/>
              <a:buChar char="•"/>
            </a:pPr>
            <a:endParaRPr lang="de-DE" sz="1984" dirty="0"/>
          </a:p>
          <a:p>
            <a:pPr lvl="1">
              <a:buFont typeface="Arial" pitchFamily="34" charset="0"/>
              <a:buChar char="•"/>
            </a:pPr>
            <a:endParaRPr lang="de-DE" sz="1984" dirty="0"/>
          </a:p>
          <a:p>
            <a:pPr lvl="1">
              <a:buFont typeface="Arial" pitchFamily="34" charset="0"/>
              <a:buChar char="•"/>
            </a:pPr>
            <a:endParaRPr lang="de-DE" sz="1984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5" t="14627" r="4719" b="-592"/>
          <a:stretch/>
        </p:blipFill>
        <p:spPr>
          <a:xfrm>
            <a:off x="4246474" y="3649814"/>
            <a:ext cx="2619666" cy="342899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059" y="3649814"/>
            <a:ext cx="2053166" cy="3428998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Introduction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357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Grafi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3" t="9524" r="15264" b="9524"/>
          <a:stretch/>
        </p:blipFill>
        <p:spPr bwMode="auto">
          <a:xfrm>
            <a:off x="6345457" y="1710401"/>
            <a:ext cx="2745305" cy="444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9793" y="1577976"/>
            <a:ext cx="4770530" cy="5343525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200" b="1" dirty="0" smtClean="0">
                <a:solidFill>
                  <a:srgbClr val="002060"/>
                </a:solidFill>
              </a:rPr>
              <a:t>Schematic of fast cooling in QIH9</a:t>
            </a:r>
          </a:p>
          <a:p>
            <a:pPr marL="61896" indent="0">
              <a:buNone/>
              <a:defRPr/>
            </a:pPr>
            <a:endParaRPr lang="en-US" sz="1800" dirty="0" smtClean="0">
              <a:solidFill>
                <a:srgbClr val="002060"/>
              </a:solidFill>
            </a:endParaRPr>
          </a:p>
          <a:p>
            <a:pPr marL="439909" indent="-378013">
              <a:buFont typeface="Wingdings" panose="05000000000000000000" pitchFamily="2" charset="2"/>
              <a:buChar char="§"/>
              <a:defRPr/>
            </a:pPr>
            <a:r>
              <a:rPr lang="en-US" sz="1800" dirty="0" smtClean="0">
                <a:solidFill>
                  <a:srgbClr val="002060"/>
                </a:solidFill>
              </a:rPr>
              <a:t>Cold gas outside the heatshield is pressed into the hot zone</a:t>
            </a:r>
          </a:p>
          <a:p>
            <a:pPr marL="439909" indent="-378013">
              <a:buFont typeface="Wingdings" panose="05000000000000000000" pitchFamily="2" charset="2"/>
              <a:buChar char="§"/>
              <a:defRPr/>
            </a:pPr>
            <a:endParaRPr lang="en-US" sz="1800" dirty="0">
              <a:solidFill>
                <a:srgbClr val="002060"/>
              </a:solidFill>
            </a:endParaRPr>
          </a:p>
          <a:p>
            <a:pPr marL="439909" indent="-378013"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rgbClr val="002060"/>
                </a:solidFill>
              </a:rPr>
              <a:t>Hot gas is cooled when passing the heatshield which acts as a heatsink</a:t>
            </a:r>
          </a:p>
          <a:p>
            <a:pPr marL="439909" indent="-378013">
              <a:buFont typeface="Wingdings" panose="05000000000000000000" pitchFamily="2" charset="2"/>
              <a:buChar char="§"/>
              <a:defRPr/>
            </a:pPr>
            <a:endParaRPr lang="en-US" sz="1800" dirty="0" smtClean="0">
              <a:solidFill>
                <a:srgbClr val="002060"/>
              </a:solidFill>
            </a:endParaRPr>
          </a:p>
          <a:p>
            <a:pPr marL="439909" indent="-378013"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rgbClr val="002060"/>
                </a:solidFill>
              </a:rPr>
              <a:t>Circulation of gas inside the pressure vessel</a:t>
            </a:r>
          </a:p>
          <a:p>
            <a:pPr marL="61896" indent="0" eaLnBrk="1" hangingPunct="1">
              <a:buNone/>
              <a:defRPr/>
            </a:pPr>
            <a:endParaRPr lang="en-US" sz="1800" dirty="0" smtClean="0">
              <a:solidFill>
                <a:srgbClr val="002060"/>
              </a:solidFill>
            </a:endParaRPr>
          </a:p>
          <a:p>
            <a:pPr marL="439909" indent="-378013">
              <a:buFont typeface="Wingdings" panose="05000000000000000000" pitchFamily="2" charset="2"/>
              <a:buChar char="§"/>
              <a:defRPr/>
            </a:pPr>
            <a:r>
              <a:rPr lang="en-US" sz="1800" dirty="0" smtClean="0">
                <a:solidFill>
                  <a:srgbClr val="002060"/>
                </a:solidFill>
              </a:rPr>
              <a:t>Fast cooling works since difference in temperature exists between gas in- and outside the heatshield</a:t>
            </a:r>
            <a:endParaRPr lang="de-DE" sz="1984" dirty="0" smtClean="0"/>
          </a:p>
          <a:p>
            <a:pPr marL="439909" indent="-378013" eaLnBrk="1" hangingPunct="1">
              <a:buFont typeface="Arial" panose="020B0604020202020204" pitchFamily="34" charset="0"/>
              <a:buChar char="•"/>
              <a:defRPr/>
            </a:pPr>
            <a:endParaRPr lang="de-DE" sz="1984" dirty="0"/>
          </a:p>
          <a:p>
            <a:pPr eaLnBrk="1" hangingPunct="1">
              <a:buFont typeface="Arial" pitchFamily="34" charset="0"/>
              <a:buChar char="•"/>
              <a:defRPr/>
            </a:pPr>
            <a:endParaRPr lang="de-DE" sz="1984" dirty="0"/>
          </a:p>
          <a:p>
            <a:pPr marL="503112" lvl="1" indent="0" eaLnBrk="1" hangingPunct="1">
              <a:buFontTx/>
              <a:buNone/>
              <a:defRPr/>
            </a:pPr>
            <a:endParaRPr lang="de-DE" sz="1984" dirty="0" smtClean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 smtClean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 smtClean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 smtClean="0"/>
          </a:p>
        </p:txBody>
      </p:sp>
      <p:sp>
        <p:nvSpPr>
          <p:cNvPr id="7" name="Textfeld 6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Introduction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518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Untertitel 4"/>
          <p:cNvSpPr>
            <a:spLocks noGrp="1"/>
          </p:cNvSpPr>
          <p:nvPr>
            <p:ph type="subTitle" idx="1"/>
          </p:nvPr>
        </p:nvSpPr>
        <p:spPr bwMode="auto">
          <a:xfrm>
            <a:off x="629822" y="1642053"/>
            <a:ext cx="9009062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Introduction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 smtClean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rgbClr val="002060"/>
                </a:solidFill>
              </a:rPr>
              <a:t>HIP cooling rates – measuring and benchmark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HIP-quenching of martensitic steels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 smtClean="0">
              <a:solidFill>
                <a:schemeClr val="bg2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Summary and outlook</a:t>
            </a:r>
            <a:endParaRPr lang="en-US" altLang="de-DE" dirty="0">
              <a:solidFill>
                <a:schemeClr val="bg2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3600" dirty="0" smtClean="0">
                <a:solidFill>
                  <a:srgbClr val="002060"/>
                </a:solidFill>
                <a:latin typeface="+mn-lt"/>
              </a:rPr>
              <a:t>Contents</a:t>
            </a:r>
            <a:endParaRPr lang="de-DE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225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9792" y="1566863"/>
            <a:ext cx="7380820" cy="4887589"/>
          </a:xfrm>
        </p:spPr>
        <p:txBody>
          <a:bodyPr/>
          <a:lstStyle/>
          <a:p>
            <a:pPr marL="61896" indent="0" eaLnBrk="1" hangingPunct="1">
              <a:buFontTx/>
              <a:buNone/>
              <a:defRPr/>
            </a:pPr>
            <a:r>
              <a:rPr lang="en-GB" sz="2205" b="1" dirty="0" smtClean="0">
                <a:solidFill>
                  <a:srgbClr val="002060"/>
                </a:solidFill>
              </a:rPr>
              <a:t>Procedure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GB" sz="1800" dirty="0" smtClean="0">
                <a:solidFill>
                  <a:srgbClr val="002060"/>
                </a:solidFill>
              </a:rPr>
              <a:t>Test material: 1.4404 (AISI 316L)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GB" sz="1800" dirty="0" smtClean="0">
                <a:solidFill>
                  <a:srgbClr val="002060"/>
                </a:solidFill>
              </a:rPr>
              <a:t>Inserted thermocouples for determination of cooling rates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GB" sz="1800" dirty="0" smtClean="0">
                <a:solidFill>
                  <a:srgbClr val="002060"/>
                </a:solidFill>
              </a:rPr>
              <a:t>Start temperature: 1300 °C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GB" sz="1800">
                <a:solidFill>
                  <a:srgbClr val="002060"/>
                </a:solidFill>
              </a:rPr>
              <a:t>Different </a:t>
            </a:r>
            <a:r>
              <a:rPr lang="en-GB" sz="1800" smtClean="0">
                <a:solidFill>
                  <a:srgbClr val="002060"/>
                </a:solidFill>
              </a:rPr>
              <a:t>sample </a:t>
            </a:r>
            <a:r>
              <a:rPr lang="en-GB" sz="1800" dirty="0" smtClean="0">
                <a:solidFill>
                  <a:srgbClr val="002060"/>
                </a:solidFill>
              </a:rPr>
              <a:t>diameters tested</a:t>
            </a: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GB" sz="1800" dirty="0" smtClean="0">
                <a:solidFill>
                  <a:srgbClr val="002060"/>
                </a:solidFill>
              </a:rPr>
              <a:t>Different gas inlet nozzles tested</a:t>
            </a:r>
            <a:endParaRPr lang="en-GB" sz="1800" dirty="0">
              <a:solidFill>
                <a:srgbClr val="002060"/>
              </a:solidFill>
            </a:endParaRPr>
          </a:p>
          <a:p>
            <a:pPr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GB" sz="1800" dirty="0" smtClean="0">
                <a:solidFill>
                  <a:srgbClr val="002060"/>
                </a:solidFill>
              </a:rPr>
              <a:t>Different pressures tested</a:t>
            </a:r>
          </a:p>
          <a:p>
            <a:pPr lvl="1" eaLnBrk="1" hangingPunct="1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de-DE" sz="1800" dirty="0">
              <a:solidFill>
                <a:srgbClr val="002060"/>
              </a:solidFill>
            </a:endParaRPr>
          </a:p>
          <a:p>
            <a:pPr marL="61896" indent="0" eaLnBrk="1" hangingPunct="1">
              <a:buFontTx/>
              <a:buNone/>
              <a:defRPr/>
            </a:pPr>
            <a:endParaRPr lang="de-DE" sz="2425" dirty="0" smtClean="0"/>
          </a:p>
          <a:p>
            <a:pPr marL="61896" indent="0" eaLnBrk="1" hangingPunct="1">
              <a:buFontTx/>
              <a:buNone/>
              <a:defRPr/>
            </a:pPr>
            <a:endParaRPr lang="de-DE" sz="2425" dirty="0" smtClean="0"/>
          </a:p>
          <a:p>
            <a:pPr marL="503112" lvl="1" indent="0" eaLnBrk="1" hangingPunct="1">
              <a:buFontTx/>
              <a:buNone/>
              <a:defRPr/>
            </a:pPr>
            <a:endParaRPr lang="de-DE" sz="1984" dirty="0"/>
          </a:p>
          <a:p>
            <a:pPr marL="503112" lvl="1" indent="0" eaLnBrk="1" hangingPunct="1">
              <a:buFontTx/>
              <a:buNone/>
              <a:defRPr/>
            </a:pPr>
            <a:endParaRPr lang="de-DE" sz="1984" dirty="0"/>
          </a:p>
          <a:p>
            <a:pPr marL="503112" lvl="1" indent="0" eaLnBrk="1" hangingPunct="1">
              <a:buFontTx/>
              <a:buNone/>
              <a:defRPr/>
            </a:pPr>
            <a:endParaRPr lang="de-DE" sz="1984" dirty="0" smtClean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 smtClean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 smtClean="0"/>
          </a:p>
          <a:p>
            <a:pPr lvl="1" eaLnBrk="1" hangingPunct="1">
              <a:buFont typeface="Arial" pitchFamily="34" charset="0"/>
              <a:buChar char="•"/>
              <a:defRPr/>
            </a:pPr>
            <a:endParaRPr lang="de-DE" sz="1984" dirty="0" smtClean="0"/>
          </a:p>
        </p:txBody>
      </p:sp>
      <p:pic>
        <p:nvPicPr>
          <p:cNvPr id="1536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292" y="3687494"/>
            <a:ext cx="4230470" cy="3173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9792" y="1566863"/>
            <a:ext cx="6345705" cy="5399087"/>
          </a:xfrm>
        </p:spPr>
        <p:txBody>
          <a:bodyPr lIns="100803" tIns="50402" rIns="100803" bIns="50402"/>
          <a:lstStyle/>
          <a:p>
            <a:pPr marL="61896" indent="0">
              <a:buFontTx/>
              <a:buNone/>
              <a:defRPr/>
            </a:pPr>
            <a:r>
              <a:rPr lang="en-GB" sz="2200" b="1" dirty="0" smtClean="0">
                <a:solidFill>
                  <a:srgbClr val="002060"/>
                </a:solidFill>
              </a:rPr>
              <a:t>Results for 1.4404 (Ø 30 x 90 mm) at 100 MPa</a:t>
            </a:r>
          </a:p>
          <a:p>
            <a:pPr marL="61896" indent="0">
              <a:buFontTx/>
              <a:buNone/>
              <a:defRPr/>
            </a:pPr>
            <a:endParaRPr lang="de-DE" sz="2000" dirty="0">
              <a:solidFill>
                <a:srgbClr val="000000"/>
              </a:solidFill>
            </a:endParaRPr>
          </a:p>
          <a:p>
            <a:pPr marL="439909" indent="-378013">
              <a:defRPr/>
            </a:pPr>
            <a:endParaRPr lang="de-DE" sz="2000" dirty="0"/>
          </a:p>
          <a:p>
            <a:pPr marL="439909" indent="-378013">
              <a:defRPr/>
            </a:pPr>
            <a:endParaRPr lang="de-DE" sz="2000" dirty="0"/>
          </a:p>
          <a:p>
            <a:pPr marL="439909" indent="-378013"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marL="61896" indent="0">
              <a:buFontTx/>
              <a:buNone/>
              <a:defRPr/>
            </a:pPr>
            <a:endParaRPr lang="de-DE" sz="24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</p:txBody>
      </p:sp>
      <p:sp>
        <p:nvSpPr>
          <p:cNvPr id="7" name="Textfeld 6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907" y="2115446"/>
            <a:ext cx="6406896" cy="4931664"/>
          </a:xfrm>
          <a:prstGeom prst="rect">
            <a:avLst/>
          </a:prstGeom>
        </p:spPr>
      </p:pic>
      <p:sp>
        <p:nvSpPr>
          <p:cNvPr id="5" name="Rectangle 6"/>
          <p:cNvSpPr/>
          <p:nvPr/>
        </p:nvSpPr>
        <p:spPr bwMode="auto">
          <a:xfrm>
            <a:off x="5895407" y="2636139"/>
            <a:ext cx="1424561" cy="81009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 smtClean="0">
                <a:solidFill>
                  <a:schemeClr val="bg1"/>
                </a:solidFill>
                <a:latin typeface="+mn-lt"/>
              </a:rPr>
              <a:t>Ø 1.9 mm</a:t>
            </a:r>
          </a:p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 smtClean="0">
                <a:solidFill>
                  <a:schemeClr val="bg1"/>
                </a:solidFill>
                <a:latin typeface="+mn-lt"/>
              </a:rPr>
              <a:t>Gas nozzle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875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9792" y="1566863"/>
            <a:ext cx="6345705" cy="5399087"/>
          </a:xfrm>
        </p:spPr>
        <p:txBody>
          <a:bodyPr lIns="100803" tIns="50402" rIns="100803" bIns="50402"/>
          <a:lstStyle/>
          <a:p>
            <a:pPr marL="61896" indent="0">
              <a:buFontTx/>
              <a:buNone/>
              <a:defRPr/>
            </a:pPr>
            <a:r>
              <a:rPr lang="en-GB" sz="2200" b="1" dirty="0" smtClean="0">
                <a:solidFill>
                  <a:srgbClr val="002060"/>
                </a:solidFill>
              </a:rPr>
              <a:t>Results for 1.4404 (Ø 30 x 90 mm) at 100 MPa</a:t>
            </a:r>
          </a:p>
          <a:p>
            <a:pPr marL="61896" indent="0">
              <a:buFontTx/>
              <a:buNone/>
              <a:defRPr/>
            </a:pPr>
            <a:endParaRPr lang="en-GB" sz="2000" dirty="0" smtClean="0">
              <a:solidFill>
                <a:srgbClr val="000000"/>
              </a:solidFill>
            </a:endParaRPr>
          </a:p>
          <a:p>
            <a:pPr marL="439909" indent="-378013">
              <a:defRPr/>
            </a:pPr>
            <a:endParaRPr lang="en-GB" sz="2000" dirty="0" smtClean="0"/>
          </a:p>
          <a:p>
            <a:pPr marL="439909" indent="-378013">
              <a:defRPr/>
            </a:pPr>
            <a:endParaRPr lang="en-GB" sz="2000" dirty="0" smtClean="0"/>
          </a:p>
          <a:p>
            <a:pPr marL="439909" indent="-378013">
              <a:defRPr/>
            </a:pPr>
            <a:endParaRPr lang="en-GB" sz="20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sz="2000" dirty="0" smtClean="0"/>
          </a:p>
          <a:p>
            <a:pPr marL="61896" indent="0">
              <a:buFontTx/>
              <a:buNone/>
              <a:defRPr/>
            </a:pPr>
            <a:endParaRPr lang="en-GB" sz="2400" dirty="0" smtClean="0"/>
          </a:p>
          <a:p>
            <a:pPr marL="503112" lvl="1" indent="0">
              <a:buFontTx/>
              <a:buNone/>
              <a:defRPr/>
            </a:pPr>
            <a:endParaRPr lang="en-GB" sz="2000" dirty="0" smtClean="0"/>
          </a:p>
          <a:p>
            <a:pPr marL="503112" lvl="1" indent="0">
              <a:buFontTx/>
              <a:buNone/>
              <a:defRPr/>
            </a:pPr>
            <a:endParaRPr lang="en-GB" sz="2000" dirty="0" smtClean="0"/>
          </a:p>
          <a:p>
            <a:pPr marL="503112" lvl="1" indent="0">
              <a:buFontTx/>
              <a:buNone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/>
          </a:p>
        </p:txBody>
      </p:sp>
      <p:sp>
        <p:nvSpPr>
          <p:cNvPr id="7" name="Textfeld 6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570" y="2115446"/>
            <a:ext cx="6305570" cy="4931664"/>
          </a:xfrm>
          <a:prstGeom prst="rect">
            <a:avLst/>
          </a:prstGeom>
        </p:spPr>
      </p:pic>
      <p:sp>
        <p:nvSpPr>
          <p:cNvPr id="5" name="Rectangle 6"/>
          <p:cNvSpPr/>
          <p:nvPr/>
        </p:nvSpPr>
        <p:spPr bwMode="auto">
          <a:xfrm>
            <a:off x="5895407" y="2636139"/>
            <a:ext cx="1424561" cy="81009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 smtClean="0">
                <a:solidFill>
                  <a:schemeClr val="bg1"/>
                </a:solidFill>
                <a:latin typeface="+mn-lt"/>
              </a:rPr>
              <a:t>Ø 3.2 mm</a:t>
            </a:r>
          </a:p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 smtClean="0">
                <a:solidFill>
                  <a:schemeClr val="bg1"/>
                </a:solidFill>
                <a:latin typeface="+mn-lt"/>
              </a:rPr>
              <a:t>Gas nozzle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271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9792" y="1566863"/>
            <a:ext cx="6345705" cy="5399087"/>
          </a:xfrm>
        </p:spPr>
        <p:txBody>
          <a:bodyPr lIns="100803" tIns="50402" rIns="100803" bIns="50402"/>
          <a:lstStyle/>
          <a:p>
            <a:pPr marL="61896" indent="0">
              <a:buFontTx/>
              <a:buNone/>
              <a:defRPr/>
            </a:pPr>
            <a:r>
              <a:rPr lang="en-GB" sz="2200" b="1" dirty="0" smtClean="0">
                <a:solidFill>
                  <a:srgbClr val="002060"/>
                </a:solidFill>
              </a:rPr>
              <a:t>Results for 1.4404 (Ø 30 x 90 mm) at 100 MPa</a:t>
            </a:r>
          </a:p>
          <a:p>
            <a:pPr marL="61896" indent="0">
              <a:buFontTx/>
              <a:buNone/>
              <a:defRPr/>
            </a:pPr>
            <a:endParaRPr lang="en-GB" sz="2000" dirty="0" smtClean="0">
              <a:solidFill>
                <a:srgbClr val="000000"/>
              </a:solidFill>
            </a:endParaRPr>
          </a:p>
          <a:p>
            <a:pPr marL="439909" indent="-378013">
              <a:defRPr/>
            </a:pPr>
            <a:endParaRPr lang="en-GB" sz="2000" dirty="0" smtClean="0"/>
          </a:p>
          <a:p>
            <a:pPr marL="439909" indent="-378013">
              <a:defRPr/>
            </a:pPr>
            <a:endParaRPr lang="en-GB" sz="2000" dirty="0" smtClean="0"/>
          </a:p>
          <a:p>
            <a:pPr marL="439909" indent="-378013">
              <a:defRPr/>
            </a:pPr>
            <a:endParaRPr lang="en-GB" sz="20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en-GB" sz="2000" dirty="0" smtClean="0"/>
          </a:p>
          <a:p>
            <a:pPr marL="61896" indent="0">
              <a:buFontTx/>
              <a:buNone/>
              <a:defRPr/>
            </a:pPr>
            <a:endParaRPr lang="en-GB" sz="2400" dirty="0" smtClean="0"/>
          </a:p>
          <a:p>
            <a:pPr marL="503112" lvl="1" indent="0">
              <a:buFontTx/>
              <a:buNone/>
              <a:defRPr/>
            </a:pPr>
            <a:endParaRPr lang="en-GB" sz="2000" dirty="0" smtClean="0"/>
          </a:p>
          <a:p>
            <a:pPr marL="503112" lvl="1" indent="0">
              <a:buFontTx/>
              <a:buNone/>
              <a:defRPr/>
            </a:pPr>
            <a:endParaRPr lang="en-GB" sz="2000" dirty="0" smtClean="0"/>
          </a:p>
          <a:p>
            <a:pPr marL="503112" lvl="1" indent="0">
              <a:buFontTx/>
              <a:buNone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  <a:defRPr/>
            </a:pPr>
            <a:endParaRPr lang="en-GB" sz="2000" dirty="0"/>
          </a:p>
        </p:txBody>
      </p:sp>
      <p:sp>
        <p:nvSpPr>
          <p:cNvPr id="7" name="Textfeld 6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02" y="2113415"/>
            <a:ext cx="6401238" cy="4863047"/>
          </a:xfrm>
          <a:prstGeom prst="rect">
            <a:avLst/>
          </a:prstGeom>
        </p:spPr>
      </p:pic>
      <p:sp>
        <p:nvSpPr>
          <p:cNvPr id="5" name="Rectangle 6"/>
          <p:cNvSpPr/>
          <p:nvPr/>
        </p:nvSpPr>
        <p:spPr bwMode="auto">
          <a:xfrm>
            <a:off x="5895407" y="2636139"/>
            <a:ext cx="1424561" cy="81009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 smtClean="0">
                <a:solidFill>
                  <a:schemeClr val="bg1"/>
                </a:solidFill>
                <a:latin typeface="+mn-lt"/>
              </a:rPr>
              <a:t>Ø 6 mm</a:t>
            </a:r>
          </a:p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1" dirty="0" smtClean="0">
                <a:solidFill>
                  <a:schemeClr val="bg1"/>
                </a:solidFill>
                <a:latin typeface="+mn-lt"/>
              </a:rPr>
              <a:t>Gas nozzle</a:t>
            </a: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430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8339" y="1557338"/>
            <a:ext cx="6367158" cy="5399087"/>
          </a:xfrm>
        </p:spPr>
        <p:txBody>
          <a:bodyPr lIns="100803" tIns="50402" rIns="100803" bIns="50402"/>
          <a:lstStyle/>
          <a:p>
            <a:pPr marL="61896" indent="0">
              <a:buNone/>
              <a:defRPr/>
            </a:pPr>
            <a:r>
              <a:rPr lang="en-US" sz="2000" b="1" dirty="0" smtClean="0">
                <a:solidFill>
                  <a:srgbClr val="002060"/>
                </a:solidFill>
              </a:rPr>
              <a:t>Cooling rates as a function of gas pressure for the core of </a:t>
            </a:r>
            <a:r>
              <a:rPr lang="de-DE" sz="2000" b="1" dirty="0" smtClean="0">
                <a:solidFill>
                  <a:srgbClr val="002060"/>
                </a:solidFill>
              </a:rPr>
              <a:t>1.4404 </a:t>
            </a:r>
            <a:r>
              <a:rPr lang="de-DE" sz="2000" b="1" dirty="0">
                <a:solidFill>
                  <a:srgbClr val="002060"/>
                </a:solidFill>
              </a:rPr>
              <a:t>(</a:t>
            </a:r>
            <a:r>
              <a:rPr lang="de-DE" sz="2000" b="1" dirty="0" smtClean="0">
                <a:solidFill>
                  <a:srgbClr val="002060"/>
                </a:solidFill>
              </a:rPr>
              <a:t>Ø 30 </a:t>
            </a:r>
            <a:r>
              <a:rPr lang="de-DE" sz="2000" b="1" dirty="0">
                <a:solidFill>
                  <a:srgbClr val="002060"/>
                </a:solidFill>
              </a:rPr>
              <a:t>x 90 mm) </a:t>
            </a:r>
          </a:p>
          <a:p>
            <a:pPr marL="61896" indent="0">
              <a:buFontTx/>
              <a:buNone/>
              <a:defRPr/>
            </a:pPr>
            <a:endParaRPr lang="en-US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  <a:defRPr/>
            </a:pPr>
            <a:endParaRPr lang="de-DE" sz="2000" dirty="0">
              <a:solidFill>
                <a:srgbClr val="000000"/>
              </a:solidFill>
            </a:endParaRPr>
          </a:p>
          <a:p>
            <a:pPr marL="439909" indent="-378013">
              <a:defRPr/>
            </a:pPr>
            <a:endParaRPr lang="de-DE" sz="2000" dirty="0"/>
          </a:p>
          <a:p>
            <a:pPr marL="439909" indent="-378013">
              <a:defRPr/>
            </a:pPr>
            <a:endParaRPr lang="de-DE" sz="2000" dirty="0"/>
          </a:p>
          <a:p>
            <a:pPr marL="439909" indent="-378013"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marL="61896" indent="0">
              <a:buFontTx/>
              <a:buNone/>
              <a:defRPr/>
            </a:pPr>
            <a:endParaRPr lang="de-DE" sz="24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972" y="2655506"/>
            <a:ext cx="5645286" cy="441189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641792" y="6506587"/>
            <a:ext cx="45005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0.0</a:t>
            </a:r>
            <a:endParaRPr lang="en-GB" sz="1200" dirty="0">
              <a:latin typeface="+mn-lt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420132" y="6506587"/>
            <a:ext cx="45005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2.5</a:t>
            </a:r>
            <a:endParaRPr lang="en-GB" sz="1200" dirty="0">
              <a:latin typeface="+mn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195154" y="6506586"/>
            <a:ext cx="45005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5.0</a:t>
            </a:r>
            <a:endParaRPr lang="en-GB" sz="1200" dirty="0"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950302" y="6506585"/>
            <a:ext cx="45005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7.5</a:t>
            </a:r>
            <a:endParaRPr lang="en-GB" sz="1200" dirty="0"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699924" y="6512475"/>
            <a:ext cx="48511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10.0</a:t>
            </a:r>
            <a:endParaRPr lang="en-GB" sz="1200" dirty="0"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6437700" y="6521879"/>
            <a:ext cx="48511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12.5</a:t>
            </a:r>
            <a:endParaRPr lang="en-GB" sz="1200" dirty="0">
              <a:latin typeface="+mn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248801" y="6505950"/>
            <a:ext cx="48511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15.0</a:t>
            </a:r>
            <a:endParaRPr lang="en-GB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284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6827" y="1530382"/>
            <a:ext cx="6448769" cy="4667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6435467" y="6062179"/>
            <a:ext cx="2880320" cy="271066"/>
          </a:xfrm>
          <a:prstGeom prst="rect">
            <a:avLst/>
          </a:prstGeom>
          <a:noFill/>
        </p:spPr>
        <p:txBody>
          <a:bodyPr wrap="square" lIns="100803" tIns="50402" rIns="100803" bIns="50402" rtlCol="0">
            <a:spAutoFit/>
          </a:bodyPr>
          <a:lstStyle/>
          <a:p>
            <a:pPr algn="ctr"/>
            <a:r>
              <a:rPr lang="de-DE" sz="1100" dirty="0" smtClean="0">
                <a:latin typeface="+mn-lt"/>
              </a:rPr>
              <a:t>Ref.: R.B. Stewart (1989)</a:t>
            </a:r>
          </a:p>
        </p:txBody>
      </p:sp>
      <p:sp>
        <p:nvSpPr>
          <p:cNvPr id="5" name="Textfeld 7"/>
          <p:cNvSpPr txBox="1">
            <a:spLocks noChangeArrowheads="1"/>
          </p:cNvSpPr>
          <p:nvPr/>
        </p:nvSpPr>
        <p:spPr bwMode="auto">
          <a:xfrm>
            <a:off x="1715114" y="6740513"/>
            <a:ext cx="60203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altLang="de-DE" sz="1800" b="1" dirty="0" smtClean="0">
                <a:solidFill>
                  <a:srgbClr val="003560"/>
                </a:solidFill>
                <a:latin typeface="+mn-lt"/>
                <a:cs typeface="Arial" charset="0"/>
              </a:rPr>
              <a:t>Literature: Density as a function of pressure (Argon)</a:t>
            </a:r>
            <a:endParaRPr lang="en-GB" altLang="de-DE" sz="1800" b="1" dirty="0">
              <a:solidFill>
                <a:srgbClr val="003560"/>
              </a:solidFill>
              <a:latin typeface="+mn-lt"/>
              <a:cs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6038967" y="4704384"/>
            <a:ext cx="156662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22 °C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002060"/>
                </a:solidFill>
                <a:latin typeface="+mn-lt"/>
              </a:rPr>
              <a:t>972 °C</a:t>
            </a:r>
            <a:endParaRPr lang="en-GB" dirty="0">
              <a:solidFill>
                <a:srgbClr val="002060"/>
              </a:solidFill>
              <a:latin typeface="+mn-lt"/>
            </a:endParaRPr>
          </a:p>
        </p:txBody>
      </p:sp>
      <p:cxnSp>
        <p:nvCxnSpPr>
          <p:cNvPr id="4" name="Gerader Verbinder 3"/>
          <p:cNvCxnSpPr/>
          <p:nvPr/>
        </p:nvCxnSpPr>
        <p:spPr bwMode="auto">
          <a:xfrm>
            <a:off x="2565037" y="2970541"/>
            <a:ext cx="0" cy="265529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206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Gerader Verbinder 8"/>
          <p:cNvCxnSpPr/>
          <p:nvPr/>
        </p:nvCxnSpPr>
        <p:spPr bwMode="auto">
          <a:xfrm>
            <a:off x="3060092" y="2790521"/>
            <a:ext cx="0" cy="283531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8DAE1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Gerader Verbinder 10"/>
          <p:cNvCxnSpPr/>
          <p:nvPr/>
        </p:nvCxnSpPr>
        <p:spPr bwMode="auto">
          <a:xfrm>
            <a:off x="3548238" y="2700511"/>
            <a:ext cx="0" cy="29062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65000"/>
                <a:lumOff val="3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rader Verbinder 12"/>
          <p:cNvCxnSpPr/>
          <p:nvPr/>
        </p:nvCxnSpPr>
        <p:spPr bwMode="auto">
          <a:xfrm>
            <a:off x="3706988" y="2687811"/>
            <a:ext cx="0" cy="290627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F97407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4121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>
            <p:extLst/>
          </p:nvPr>
        </p:nvGraphicFramePr>
        <p:xfrm>
          <a:off x="597801" y="1935426"/>
          <a:ext cx="8222932" cy="4995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Gerader Verbinder 11"/>
          <p:cNvCxnSpPr/>
          <p:nvPr/>
        </p:nvCxnSpPr>
        <p:spPr bwMode="auto">
          <a:xfrm flipV="1">
            <a:off x="6300452" y="2205457"/>
            <a:ext cx="1215135" cy="11701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8DAE1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Rechteck 1"/>
          <p:cNvSpPr/>
          <p:nvPr/>
        </p:nvSpPr>
        <p:spPr bwMode="auto">
          <a:xfrm>
            <a:off x="1754947" y="6750962"/>
            <a:ext cx="7065786" cy="18001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 rot="18984949">
            <a:off x="1981229" y="2702779"/>
            <a:ext cx="13951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+mn-lt"/>
              </a:rPr>
              <a:t>Air</a:t>
            </a:r>
            <a:endParaRPr lang="en-GB" sz="1800" dirty="0"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 rot="18984949">
            <a:off x="2971339" y="2695389"/>
            <a:ext cx="139515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Salt bath</a:t>
            </a:r>
            <a:endParaRPr lang="en-GB" sz="1800" dirty="0"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 rot="18984949">
            <a:off x="3833160" y="2394841"/>
            <a:ext cx="22670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+mn-lt"/>
              </a:rPr>
              <a:t>Nitrogen, 6 bar</a:t>
            </a:r>
            <a:endParaRPr lang="en-GB" sz="1800" dirty="0"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 rot="18984949">
            <a:off x="4685033" y="2502563"/>
            <a:ext cx="226703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+mn-lt"/>
              </a:rPr>
              <a:t>Helium, 6 bar</a:t>
            </a:r>
            <a:endParaRPr lang="en-GB" sz="1800" dirty="0">
              <a:latin typeface="+mn-lt"/>
            </a:endParaRPr>
          </a:p>
        </p:txBody>
      </p:sp>
      <p:sp>
        <p:nvSpPr>
          <p:cNvPr id="15" name="Textfeld 14"/>
          <p:cNvSpPr txBox="1"/>
          <p:nvPr/>
        </p:nvSpPr>
        <p:spPr>
          <a:xfrm rot="18984949">
            <a:off x="5722755" y="2333135"/>
            <a:ext cx="26424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800" dirty="0" smtClean="0">
                <a:latin typeface="+mn-lt"/>
              </a:rPr>
              <a:t>HIP - 170 MPa</a:t>
            </a:r>
            <a:endParaRPr lang="en-GB" sz="1800" baseline="-25000" dirty="0">
              <a:latin typeface="+mn-lt"/>
            </a:endParaRPr>
          </a:p>
        </p:txBody>
      </p:sp>
      <p:sp>
        <p:nvSpPr>
          <p:cNvPr id="16" name="Textfeld 15"/>
          <p:cNvSpPr txBox="1"/>
          <p:nvPr/>
        </p:nvSpPr>
        <p:spPr>
          <a:xfrm rot="18984949">
            <a:off x="6632561" y="2426194"/>
            <a:ext cx="26424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Oil</a:t>
            </a:r>
            <a:endParaRPr lang="en-GB" sz="1800" baseline="-25000" dirty="0"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 rot="18984949">
            <a:off x="7977561" y="2550163"/>
            <a:ext cx="149503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800" dirty="0" smtClean="0">
                <a:latin typeface="+mn-lt"/>
              </a:rPr>
              <a:t>Oil with convection</a:t>
            </a:r>
            <a:endParaRPr lang="en-GB" sz="1800" baseline="-25000" dirty="0">
              <a:latin typeface="+mn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875627" y="6833083"/>
            <a:ext cx="1752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latin typeface="+mn-lt"/>
                <a:cs typeface="Arial" panose="020B0604020202020204" pitchFamily="34" charset="0"/>
              </a:rPr>
              <a:t>Ref.: G.E. Totten (1997) 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0" name="Ellipse 19"/>
          <p:cNvSpPr/>
          <p:nvPr/>
        </p:nvSpPr>
        <p:spPr bwMode="auto">
          <a:xfrm rot="2842610">
            <a:off x="6489391" y="1820840"/>
            <a:ext cx="360040" cy="2076988"/>
          </a:xfrm>
          <a:prstGeom prst="ellipse">
            <a:avLst/>
          </a:prstGeom>
          <a:noFill/>
          <a:ln w="19050" cap="flat" cmpd="sng" algn="ctr">
            <a:solidFill>
              <a:srgbClr val="8DAE1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1" name="Ellipse 20"/>
          <p:cNvSpPr/>
          <p:nvPr/>
        </p:nvSpPr>
        <p:spPr bwMode="auto">
          <a:xfrm>
            <a:off x="6037570" y="5777941"/>
            <a:ext cx="360040" cy="497970"/>
          </a:xfrm>
          <a:prstGeom prst="ellipse">
            <a:avLst/>
          </a:prstGeom>
          <a:noFill/>
          <a:ln w="19050" cap="flat" cmpd="sng" algn="ctr">
            <a:solidFill>
              <a:srgbClr val="8DAE1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Inhaltsplatzhalter 2"/>
          <p:cNvSpPr>
            <a:spLocks noGrp="1"/>
          </p:cNvSpPr>
          <p:nvPr>
            <p:ph idx="1"/>
          </p:nvPr>
        </p:nvSpPr>
        <p:spPr>
          <a:xfrm>
            <a:off x="338338" y="1350362"/>
            <a:ext cx="6232143" cy="5606064"/>
          </a:xfrm>
        </p:spPr>
        <p:txBody>
          <a:bodyPr lIns="100803" tIns="50402" rIns="100803" bIns="50402"/>
          <a:lstStyle/>
          <a:p>
            <a:pPr marL="61896" indent="0">
              <a:buNone/>
              <a:defRPr/>
            </a:pPr>
            <a:r>
              <a:rPr lang="en-GB" sz="2000" b="1" dirty="0" smtClean="0">
                <a:solidFill>
                  <a:srgbClr val="002060"/>
                </a:solidFill>
              </a:rPr>
              <a:t>Heat transfer coefficient for HIP (calculated) and conventional quenching media (literature)</a:t>
            </a:r>
          </a:p>
          <a:p>
            <a:pPr marL="61896" indent="0">
              <a:buFontTx/>
              <a:buNone/>
              <a:defRPr/>
            </a:pPr>
            <a:endParaRPr lang="en-US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  <a:defRPr/>
            </a:pPr>
            <a:endParaRPr lang="de-DE" sz="2000" dirty="0">
              <a:solidFill>
                <a:srgbClr val="000000"/>
              </a:solidFill>
            </a:endParaRPr>
          </a:p>
          <a:p>
            <a:pPr marL="439909" indent="-378013">
              <a:defRPr/>
            </a:pPr>
            <a:endParaRPr lang="de-DE" sz="2000" dirty="0"/>
          </a:p>
          <a:p>
            <a:pPr marL="439909" indent="-378013">
              <a:defRPr/>
            </a:pPr>
            <a:endParaRPr lang="de-DE" sz="2000" dirty="0"/>
          </a:p>
          <a:p>
            <a:pPr marL="439909" indent="-378013"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de-DE" sz="2000" dirty="0"/>
          </a:p>
          <a:p>
            <a:pPr marL="61896" indent="0">
              <a:buFontTx/>
              <a:buNone/>
              <a:defRPr/>
            </a:pPr>
            <a:endParaRPr lang="de-DE" sz="24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marL="503112" lvl="1" indent="0">
              <a:buFontTx/>
              <a:buNone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  <a:p>
            <a:pPr lvl="1">
              <a:buFont typeface="Arial" pitchFamily="34" charset="0"/>
              <a:buChar char="•"/>
              <a:defRPr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720108243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452" y="1513485"/>
            <a:ext cx="7057404" cy="5230571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 bwMode="auto">
          <a:xfrm>
            <a:off x="1146132" y="2520491"/>
            <a:ext cx="417062" cy="261029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472"/>
          <a:stretch/>
        </p:blipFill>
        <p:spPr>
          <a:xfrm>
            <a:off x="1385223" y="6345916"/>
            <a:ext cx="7050633" cy="63050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066787" y="6401664"/>
            <a:ext cx="72327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Zeit in s</a:t>
            </a:r>
            <a:endParaRPr lang="de-DE" sz="1200" dirty="0"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510142" y="6502927"/>
            <a:ext cx="97244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min</a:t>
            </a:r>
            <a:endParaRPr lang="de-DE" sz="1200" dirty="0"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841462" y="6724540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           Zeit in h</a:t>
            </a:r>
            <a:endParaRPr lang="de-DE" sz="1200" dirty="0">
              <a:latin typeface="+mn-lt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885553" y="4327458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8DAE10"/>
                </a:solidFill>
                <a:latin typeface="+mn-lt"/>
              </a:rPr>
              <a:t>Surface</a:t>
            </a:r>
            <a:endParaRPr lang="de-DE" sz="1400" dirty="0">
              <a:solidFill>
                <a:srgbClr val="8DAE10"/>
              </a:solidFill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3323412" y="4760326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solidFill>
                  <a:srgbClr val="8DAE10"/>
                </a:solidFill>
                <a:latin typeface="+mn-lt"/>
              </a:rPr>
              <a:t>Core</a:t>
            </a:r>
            <a:endParaRPr lang="de-DE" sz="1400" dirty="0">
              <a:solidFill>
                <a:srgbClr val="8DAE10"/>
              </a:solidFill>
              <a:latin typeface="+mn-lt"/>
            </a:endParaRPr>
          </a:p>
        </p:txBody>
      </p:sp>
      <p:cxnSp>
        <p:nvCxnSpPr>
          <p:cNvPr id="15" name="Gerade Verbindung mit Pfeil 14"/>
          <p:cNvCxnSpPr/>
          <p:nvPr/>
        </p:nvCxnSpPr>
        <p:spPr bwMode="auto">
          <a:xfrm flipV="1">
            <a:off x="3609708" y="4230682"/>
            <a:ext cx="260474" cy="22502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DAE1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Gerade Verbindung mit Pfeil 16"/>
          <p:cNvCxnSpPr>
            <a:stCxn id="13" idx="3"/>
          </p:cNvCxnSpPr>
          <p:nvPr/>
        </p:nvCxnSpPr>
        <p:spPr bwMode="auto">
          <a:xfrm flipV="1">
            <a:off x="3896005" y="4527961"/>
            <a:ext cx="424227" cy="38625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DAE1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hteck 13"/>
          <p:cNvSpPr/>
          <p:nvPr/>
        </p:nvSpPr>
        <p:spPr bwMode="auto">
          <a:xfrm>
            <a:off x="7823002" y="6833351"/>
            <a:ext cx="450050" cy="16056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20" name="Textfeld 7"/>
          <p:cNvSpPr txBox="1">
            <a:spLocks noChangeArrowheads="1"/>
          </p:cNvSpPr>
          <p:nvPr/>
        </p:nvSpPr>
        <p:spPr bwMode="auto">
          <a:xfrm>
            <a:off x="640164" y="6762937"/>
            <a:ext cx="85407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altLang="de-DE" sz="1800" b="1" dirty="0" smtClean="0">
                <a:solidFill>
                  <a:srgbClr val="003560"/>
                </a:solidFill>
                <a:latin typeface="+mn-lt"/>
                <a:cs typeface="Arial" charset="0"/>
              </a:rPr>
              <a:t>56NiCrMoV7</a:t>
            </a:r>
            <a:endParaRPr lang="de-DE" altLang="de-DE" sz="1800" b="1" dirty="0">
              <a:solidFill>
                <a:srgbClr val="003560"/>
              </a:solidFill>
              <a:latin typeface="+mn-lt"/>
              <a:cs typeface="Arial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6873674" y="7005661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  <a:cs typeface="Arial" panose="020B0604020202020204" pitchFamily="34" charset="0"/>
              </a:rPr>
              <a:t>Ref.: Dr. Sommer, Stahlwissen Navimat</a:t>
            </a:r>
            <a:endParaRPr lang="en-US" sz="11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130504" y="6756877"/>
            <a:ext cx="81054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h</a:t>
            </a:r>
            <a:endParaRPr lang="de-DE" sz="1200" dirty="0">
              <a:latin typeface="+mn-lt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1989802" y="6476025"/>
            <a:ext cx="80252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s</a:t>
            </a:r>
            <a:endParaRPr lang="de-DE" sz="1200" dirty="0">
              <a:latin typeface="+mn-lt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545257" y="3240571"/>
            <a:ext cx="116022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sz="1400" dirty="0">
              <a:latin typeface="+mn-lt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1934967" y="3237663"/>
            <a:ext cx="137298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400" dirty="0" smtClean="0">
              <a:solidFill>
                <a:srgbClr val="8DAE10"/>
              </a:solidFill>
              <a:latin typeface="+mn-lt"/>
            </a:endParaRPr>
          </a:p>
          <a:p>
            <a:r>
              <a:rPr lang="en-GB" sz="1400" dirty="0" smtClean="0">
                <a:solidFill>
                  <a:srgbClr val="8DAE10"/>
                </a:solidFill>
                <a:latin typeface="+mn-lt"/>
              </a:rPr>
              <a:t>Oil-quenching</a:t>
            </a:r>
            <a:endParaRPr lang="en-GB" sz="1400" dirty="0">
              <a:solidFill>
                <a:srgbClr val="8DAE10"/>
              </a:solidFill>
              <a:latin typeface="+mn-lt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825061" y="1585194"/>
            <a:ext cx="2835431" cy="7232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+mn-lt"/>
              </a:rPr>
              <a:t>Hardening temperature 850 °C</a:t>
            </a:r>
          </a:p>
          <a:p>
            <a:pPr algn="ctr"/>
            <a:r>
              <a:rPr lang="en-GB" sz="1400" dirty="0" smtClean="0">
                <a:latin typeface="+mn-lt"/>
              </a:rPr>
              <a:t>Ø 50 mm</a:t>
            </a:r>
          </a:p>
          <a:p>
            <a:endParaRPr lang="en-GB" sz="1300" dirty="0">
              <a:latin typeface="+mn-lt"/>
            </a:endParaRPr>
          </a:p>
        </p:txBody>
      </p:sp>
      <p:sp>
        <p:nvSpPr>
          <p:cNvPr id="27" name="Textfeld 26"/>
          <p:cNvSpPr txBox="1"/>
          <p:nvPr/>
        </p:nvSpPr>
        <p:spPr>
          <a:xfrm rot="16200000">
            <a:off x="-30954" y="3739026"/>
            <a:ext cx="289015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Temperature in °C</a:t>
            </a:r>
            <a:endParaRPr lang="en-GB" dirty="0">
              <a:latin typeface="+mn-lt"/>
            </a:endParaRPr>
          </a:p>
        </p:txBody>
      </p:sp>
      <p:cxnSp>
        <p:nvCxnSpPr>
          <p:cNvPr id="7" name="Gerade Verbindung mit Pfeil 6"/>
          <p:cNvCxnSpPr/>
          <p:nvPr/>
        </p:nvCxnSpPr>
        <p:spPr bwMode="auto">
          <a:xfrm flipV="1">
            <a:off x="3140801" y="3300592"/>
            <a:ext cx="315035" cy="18192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DAE1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feld 27"/>
          <p:cNvSpPr txBox="1"/>
          <p:nvPr/>
        </p:nvSpPr>
        <p:spPr>
          <a:xfrm>
            <a:off x="4601095" y="3230190"/>
            <a:ext cx="137298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N</a:t>
            </a:r>
            <a:r>
              <a:rPr lang="de-DE" sz="14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2</a:t>
            </a:r>
            <a:r>
              <a:rPr lang="de-DE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6 bar</a:t>
            </a:r>
          </a:p>
          <a:p>
            <a:endParaRPr lang="en-GB" sz="14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cxnSp>
        <p:nvCxnSpPr>
          <p:cNvPr id="29" name="Gerade Verbindung mit Pfeil 28"/>
          <p:cNvCxnSpPr/>
          <p:nvPr/>
        </p:nvCxnSpPr>
        <p:spPr bwMode="auto">
          <a:xfrm flipH="1">
            <a:off x="4442773" y="3391552"/>
            <a:ext cx="218897" cy="12869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feld 30"/>
          <p:cNvSpPr txBox="1"/>
          <p:nvPr/>
        </p:nvSpPr>
        <p:spPr>
          <a:xfrm>
            <a:off x="2925077" y="2434093"/>
            <a:ext cx="229711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de-DE" sz="1400" dirty="0">
              <a:solidFill>
                <a:srgbClr val="002060"/>
              </a:solidFill>
              <a:latin typeface="+mn-lt"/>
            </a:endParaRPr>
          </a:p>
          <a:p>
            <a:pPr algn="ctr"/>
            <a:r>
              <a:rPr lang="de-DE" sz="1400" dirty="0" smtClean="0">
                <a:solidFill>
                  <a:srgbClr val="002060"/>
                </a:solidFill>
                <a:latin typeface="+mn-lt"/>
              </a:rPr>
              <a:t>HIP 170 MPa</a:t>
            </a:r>
            <a:endParaRPr lang="en-GB" sz="1400" dirty="0">
              <a:solidFill>
                <a:srgbClr val="002060"/>
              </a:solidFill>
              <a:latin typeface="+mn-lt"/>
            </a:endParaRPr>
          </a:p>
        </p:txBody>
      </p:sp>
      <p:cxnSp>
        <p:nvCxnSpPr>
          <p:cNvPr id="32" name="Gerade Verbindung mit Pfeil 31"/>
          <p:cNvCxnSpPr/>
          <p:nvPr/>
        </p:nvCxnSpPr>
        <p:spPr bwMode="auto">
          <a:xfrm>
            <a:off x="4050202" y="2944679"/>
            <a:ext cx="0" cy="29589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74156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223" y="1511331"/>
            <a:ext cx="7050633" cy="5469293"/>
          </a:xfrm>
          <a:prstGeom prst="rect">
            <a:avLst/>
          </a:prstGeom>
        </p:spPr>
      </p:pic>
      <p:sp>
        <p:nvSpPr>
          <p:cNvPr id="4" name="Textfeld 7"/>
          <p:cNvSpPr txBox="1">
            <a:spLocks noChangeArrowheads="1"/>
          </p:cNvSpPr>
          <p:nvPr/>
        </p:nvSpPr>
        <p:spPr bwMode="auto">
          <a:xfrm>
            <a:off x="640164" y="6762937"/>
            <a:ext cx="85407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altLang="de-DE" sz="1800" b="1" dirty="0" smtClean="0">
                <a:solidFill>
                  <a:srgbClr val="003560"/>
                </a:solidFill>
                <a:latin typeface="+mn-lt"/>
                <a:cs typeface="Arial" charset="0"/>
              </a:rPr>
              <a:t>56NiCrMoV7</a:t>
            </a:r>
            <a:endParaRPr lang="de-DE" altLang="de-DE" sz="1800" b="1" dirty="0">
              <a:solidFill>
                <a:srgbClr val="003560"/>
              </a:solidFill>
              <a:latin typeface="+mn-lt"/>
              <a:cs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066787" y="6401664"/>
            <a:ext cx="72327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Zeit in s</a:t>
            </a:r>
            <a:endParaRPr lang="de-DE" sz="1200" dirty="0"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290912" y="6502927"/>
            <a:ext cx="119616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       Zeit in min</a:t>
            </a:r>
            <a:endParaRPr lang="de-DE" sz="1200" dirty="0">
              <a:latin typeface="+mn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841462" y="6714812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           Zeit in h</a:t>
            </a:r>
            <a:endParaRPr lang="de-DE" sz="1200" dirty="0">
              <a:latin typeface="+mn-lt"/>
            </a:endParaRPr>
          </a:p>
        </p:txBody>
      </p:sp>
      <p:sp>
        <p:nvSpPr>
          <p:cNvPr id="11" name="Rechteck 10"/>
          <p:cNvSpPr/>
          <p:nvPr/>
        </p:nvSpPr>
        <p:spPr bwMode="auto">
          <a:xfrm>
            <a:off x="7823002" y="6833351"/>
            <a:ext cx="450050" cy="16056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59792" y="604838"/>
            <a:ext cx="43654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>
                <a:solidFill>
                  <a:srgbClr val="002060"/>
                </a:solidFill>
                <a:latin typeface="+mn-lt"/>
              </a:rPr>
              <a:t>HIP cooling </a:t>
            </a: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rates</a:t>
            </a:r>
            <a:endParaRPr lang="en-GB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960076" y="1585195"/>
            <a:ext cx="27454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+mn-lt"/>
              </a:rPr>
              <a:t>Hardening temperature 850 °C</a:t>
            </a:r>
            <a:endParaRPr lang="en-GB" sz="1400" dirty="0">
              <a:latin typeface="+mn-lt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3510142" y="6502927"/>
            <a:ext cx="97244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min</a:t>
            </a:r>
            <a:endParaRPr lang="de-DE" sz="1200" dirty="0">
              <a:latin typeface="+mn-lt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5130504" y="6756877"/>
            <a:ext cx="810543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h</a:t>
            </a:r>
            <a:endParaRPr lang="de-DE" sz="1200" dirty="0">
              <a:latin typeface="+mn-lt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1989802" y="6476025"/>
            <a:ext cx="80252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s</a:t>
            </a:r>
            <a:endParaRPr lang="de-DE" sz="1200" dirty="0">
              <a:latin typeface="+mn-lt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6873674" y="7005661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  <a:cs typeface="Arial" panose="020B0604020202020204" pitchFamily="34" charset="0"/>
              </a:rPr>
              <a:t>Ref.: Dr. Sommer, Stahlwissen Navimat</a:t>
            </a:r>
            <a:endParaRPr lang="en-US" sz="11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 rot="16200000">
            <a:off x="-30954" y="3739026"/>
            <a:ext cx="289015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Temperature in °C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3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Untertitel 4"/>
          <p:cNvSpPr>
            <a:spLocks noGrp="1"/>
          </p:cNvSpPr>
          <p:nvPr>
            <p:ph type="subTitle" idx="1"/>
          </p:nvPr>
        </p:nvSpPr>
        <p:spPr bwMode="auto">
          <a:xfrm>
            <a:off x="629822" y="1642053"/>
            <a:ext cx="9009062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Introduction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 smtClean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HIP cooling rates – measuring and benchmark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rgbClr val="002060"/>
                </a:solidFill>
              </a:rPr>
              <a:t>HIP-quenching of martensitic steels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 smtClean="0">
              <a:solidFill>
                <a:schemeClr val="bg2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Summary and outlook</a:t>
            </a:r>
            <a:endParaRPr lang="en-US" altLang="de-DE" dirty="0">
              <a:solidFill>
                <a:schemeClr val="bg2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3600" dirty="0" smtClean="0">
                <a:solidFill>
                  <a:srgbClr val="002060"/>
                </a:solidFill>
                <a:latin typeface="+mn-lt"/>
              </a:rPr>
              <a:t>Contents</a:t>
            </a:r>
            <a:endParaRPr lang="de-DE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260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/>
          <p:nvPr/>
        </p:nvSpPr>
        <p:spPr bwMode="auto">
          <a:xfrm>
            <a:off x="4410242" y="6275362"/>
            <a:ext cx="1575175" cy="34547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189" y="2969970"/>
            <a:ext cx="4770530" cy="3267435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  <p:sp>
        <p:nvSpPr>
          <p:cNvPr id="18" name="Inhaltsplatzhalter 2"/>
          <p:cNvSpPr txBox="1">
            <a:spLocks/>
          </p:cNvSpPr>
          <p:nvPr/>
        </p:nvSpPr>
        <p:spPr>
          <a:xfrm>
            <a:off x="303655" y="1562274"/>
            <a:ext cx="9056622" cy="778198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en-GB" sz="2200" b="1" dirty="0" smtClean="0">
                <a:solidFill>
                  <a:srgbClr val="002060"/>
                </a:solidFill>
              </a:rPr>
              <a:t>Literature: Influence of pressure on thermodynamics and kinetics</a:t>
            </a: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/>
          </a:p>
        </p:txBody>
      </p:sp>
      <p:sp>
        <p:nvSpPr>
          <p:cNvPr id="19" name="Textfeld 18"/>
          <p:cNvSpPr txBox="1"/>
          <p:nvPr/>
        </p:nvSpPr>
        <p:spPr>
          <a:xfrm>
            <a:off x="7814661" y="6448100"/>
            <a:ext cx="15456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  <a:cs typeface="Arial" panose="020B0604020202020204" pitchFamily="34" charset="0"/>
              </a:rPr>
              <a:t>Ref.: T.G. Nilan, 1967</a:t>
            </a:r>
            <a:endParaRPr lang="en-US" sz="11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625991" y="6017213"/>
            <a:ext cx="139515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+mn-lt"/>
              </a:rPr>
              <a:t>Time in s</a:t>
            </a:r>
            <a:endParaRPr lang="en-GB" dirty="0">
              <a:latin typeface="+mn-lt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413008" y="2835526"/>
            <a:ext cx="2847278" cy="3466467"/>
            <a:chOff x="5676697" y="2340471"/>
            <a:chExt cx="3201186" cy="3694081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146" y="2340471"/>
              <a:ext cx="3024883" cy="3456384"/>
            </a:xfrm>
            <a:prstGeom prst="rect">
              <a:avLst/>
            </a:prstGeom>
          </p:spPr>
        </p:pic>
        <p:sp>
          <p:nvSpPr>
            <p:cNvPr id="10" name="Textfeld 9"/>
            <p:cNvSpPr txBox="1"/>
            <p:nvPr/>
          </p:nvSpPr>
          <p:spPr>
            <a:xfrm rot="16200000">
              <a:off x="4837653" y="3994837"/>
              <a:ext cx="204742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+mn-lt"/>
                </a:rPr>
                <a:t>Temperature in °C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11" name="Rechteck 10"/>
            <p:cNvSpPr/>
            <p:nvPr/>
          </p:nvSpPr>
          <p:spPr bwMode="auto">
            <a:xfrm>
              <a:off x="6480472" y="5400811"/>
              <a:ext cx="2160240" cy="63007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10080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6435468" y="5354981"/>
              <a:ext cx="2442415" cy="3935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+mn-lt"/>
                </a:rPr>
                <a:t>0         10          20 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6718270" y="5665220"/>
              <a:ext cx="18774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+mn-lt"/>
                </a:rPr>
                <a:t>Pressure in </a:t>
              </a:r>
              <a:r>
                <a:rPr lang="en-US" sz="1800" dirty="0">
                  <a:latin typeface="+mn-lt"/>
                </a:rPr>
                <a:t>G</a:t>
              </a:r>
              <a:r>
                <a:rPr lang="en-US" sz="1800" dirty="0" smtClean="0">
                  <a:latin typeface="+mn-lt"/>
                </a:rPr>
                <a:t>Pa</a:t>
              </a:r>
              <a:endParaRPr lang="en-US" sz="1800" dirty="0">
                <a:latin typeface="+mn-lt"/>
              </a:endParaRPr>
            </a:p>
          </p:txBody>
        </p:sp>
      </p:grpSp>
      <p:sp>
        <p:nvSpPr>
          <p:cNvPr id="14" name="Textfeld 13"/>
          <p:cNvSpPr txBox="1"/>
          <p:nvPr/>
        </p:nvSpPr>
        <p:spPr>
          <a:xfrm>
            <a:off x="2948830" y="6439467"/>
            <a:ext cx="2030226" cy="286454"/>
          </a:xfrm>
          <a:prstGeom prst="rect">
            <a:avLst/>
          </a:prstGeom>
          <a:noFill/>
        </p:spPr>
        <p:txBody>
          <a:bodyPr wrap="square" lIns="100803" tIns="50402" rIns="100803" bIns="50402" rtlCol="0">
            <a:spAutoFit/>
          </a:bodyPr>
          <a:lstStyle/>
          <a:p>
            <a:pPr algn="ctr"/>
            <a:r>
              <a:rPr lang="en-US" sz="1200" dirty="0" smtClean="0">
                <a:latin typeface="+mn-lt"/>
              </a:rPr>
              <a:t>Ref.: F.P. Bundy (1961) </a:t>
            </a:r>
          </a:p>
        </p:txBody>
      </p:sp>
    </p:spTree>
    <p:extLst>
      <p:ext uri="{BB962C8B-B14F-4D97-AF65-F5344CB8AC3E}">
        <p14:creationId xmlns:p14="http://schemas.microsoft.com/office/powerpoint/2010/main" val="42813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7900" y="1557651"/>
            <a:ext cx="4770404" cy="5398667"/>
          </a:xfrm>
        </p:spPr>
        <p:txBody>
          <a:bodyPr lIns="100803" tIns="50402" rIns="100803" bIns="50402"/>
          <a:lstStyle/>
          <a:p>
            <a:pPr marL="61896" indent="0">
              <a:buNone/>
            </a:pPr>
            <a:endParaRPr lang="de-DE" sz="2200" b="1" dirty="0">
              <a:solidFill>
                <a:srgbClr val="002060"/>
              </a:solidFill>
            </a:endParaRPr>
          </a:p>
          <a:p>
            <a:pPr marL="61896" indent="0">
              <a:buNone/>
            </a:pPr>
            <a:endParaRPr lang="de-DE" sz="2200" b="1" dirty="0">
              <a:solidFill>
                <a:srgbClr val="002060"/>
              </a:solidFill>
            </a:endParaRPr>
          </a:p>
          <a:p>
            <a:pPr marL="61896" indent="0">
              <a:buNone/>
            </a:pPr>
            <a:endParaRPr lang="de-DE" sz="2200" b="1" dirty="0">
              <a:solidFill>
                <a:srgbClr val="002060"/>
              </a:solidFill>
            </a:endParaRPr>
          </a:p>
          <a:p>
            <a:pPr marL="61896" indent="0">
              <a:buNone/>
            </a:pPr>
            <a:endParaRPr lang="de-DE" sz="2200" b="1" dirty="0">
              <a:solidFill>
                <a:srgbClr val="002060"/>
              </a:solidFill>
            </a:endParaRPr>
          </a:p>
          <a:p>
            <a:pPr marL="61896" indent="0">
              <a:buNone/>
            </a:pPr>
            <a:endParaRPr lang="de-DE" sz="2000" dirty="0">
              <a:solidFill>
                <a:srgbClr val="000000"/>
              </a:solidFill>
            </a:endParaRPr>
          </a:p>
          <a:p>
            <a:pPr marL="61896" indent="0">
              <a:buNone/>
            </a:pPr>
            <a:endParaRPr lang="de-DE" sz="2400" dirty="0"/>
          </a:p>
          <a:p>
            <a:pPr marL="61896" indent="0">
              <a:buNone/>
            </a:pPr>
            <a:endParaRPr lang="de-DE" sz="2400" dirty="0"/>
          </a:p>
          <a:p>
            <a:pPr marL="503112" lvl="1" indent="0">
              <a:buNone/>
            </a:pPr>
            <a:endParaRPr lang="de-DE" sz="2000" dirty="0"/>
          </a:p>
          <a:p>
            <a:pPr marL="503112" lvl="1" indent="0">
              <a:buNone/>
            </a:pPr>
            <a:endParaRPr lang="de-DE" sz="2000" dirty="0"/>
          </a:p>
          <a:p>
            <a:pPr marL="503112" lvl="1" indent="0">
              <a:buNone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03655" y="1562273"/>
            <a:ext cx="6570604" cy="5398667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en-GB" sz="2200" b="1" dirty="0" smtClean="0">
                <a:solidFill>
                  <a:srgbClr val="002060"/>
                </a:solidFill>
              </a:rPr>
              <a:t>Oil vs. HIP</a:t>
            </a: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000" dirty="0" smtClean="0">
              <a:solidFill>
                <a:srgbClr val="000000"/>
              </a:solidFill>
            </a:endParaRPr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37" y="1980431"/>
            <a:ext cx="6099825" cy="5297927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357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7900" y="1557651"/>
            <a:ext cx="4770404" cy="5398667"/>
          </a:xfrm>
        </p:spPr>
        <p:txBody>
          <a:bodyPr lIns="100803" tIns="50402" rIns="100803" bIns="50402"/>
          <a:lstStyle/>
          <a:p>
            <a:pPr marL="61896" indent="0">
              <a:buNone/>
            </a:pPr>
            <a:endParaRPr lang="de-DE" sz="2200" b="1" dirty="0">
              <a:solidFill>
                <a:srgbClr val="002060"/>
              </a:solidFill>
            </a:endParaRPr>
          </a:p>
          <a:p>
            <a:pPr marL="61896" indent="0">
              <a:buNone/>
            </a:pPr>
            <a:endParaRPr lang="de-DE" sz="2200" b="1" dirty="0">
              <a:solidFill>
                <a:srgbClr val="002060"/>
              </a:solidFill>
            </a:endParaRPr>
          </a:p>
          <a:p>
            <a:pPr marL="61896" indent="0">
              <a:buNone/>
            </a:pPr>
            <a:endParaRPr lang="de-DE" sz="2200" b="1" dirty="0">
              <a:solidFill>
                <a:srgbClr val="002060"/>
              </a:solidFill>
            </a:endParaRPr>
          </a:p>
          <a:p>
            <a:pPr marL="61896" indent="0">
              <a:buNone/>
            </a:pPr>
            <a:endParaRPr lang="de-DE" sz="2200" b="1" dirty="0">
              <a:solidFill>
                <a:srgbClr val="002060"/>
              </a:solidFill>
            </a:endParaRPr>
          </a:p>
          <a:p>
            <a:pPr marL="61896" indent="0">
              <a:buNone/>
            </a:pPr>
            <a:endParaRPr lang="de-DE" sz="2000" dirty="0">
              <a:solidFill>
                <a:srgbClr val="000000"/>
              </a:solidFill>
            </a:endParaRPr>
          </a:p>
          <a:p>
            <a:pPr marL="61896" indent="0">
              <a:buNone/>
            </a:pPr>
            <a:endParaRPr lang="de-DE" sz="2400" dirty="0"/>
          </a:p>
          <a:p>
            <a:pPr marL="61896" indent="0">
              <a:buNone/>
            </a:pPr>
            <a:endParaRPr lang="de-DE" sz="2400" dirty="0"/>
          </a:p>
          <a:p>
            <a:pPr marL="503112" lvl="1" indent="0">
              <a:buNone/>
            </a:pPr>
            <a:endParaRPr lang="de-DE" sz="2000" dirty="0"/>
          </a:p>
          <a:p>
            <a:pPr marL="503112" lvl="1" indent="0">
              <a:buNone/>
            </a:pPr>
            <a:endParaRPr lang="de-DE" sz="2000" dirty="0"/>
          </a:p>
          <a:p>
            <a:pPr marL="503112" lvl="1" indent="0">
              <a:buNone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</p:txBody>
      </p:sp>
      <p:sp>
        <p:nvSpPr>
          <p:cNvPr id="6" name="Inhaltsplatzhalter 2"/>
          <p:cNvSpPr txBox="1">
            <a:spLocks/>
          </p:cNvSpPr>
          <p:nvPr/>
        </p:nvSpPr>
        <p:spPr>
          <a:xfrm>
            <a:off x="303655" y="1562273"/>
            <a:ext cx="6570604" cy="5398667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en-GB" sz="2200" b="1" dirty="0">
                <a:solidFill>
                  <a:srgbClr val="002060"/>
                </a:solidFill>
              </a:rPr>
              <a:t>Oil vs. HIP</a:t>
            </a: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000" dirty="0" smtClean="0">
              <a:solidFill>
                <a:srgbClr val="000000"/>
              </a:solidFill>
            </a:endParaRPr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837" y="1980431"/>
            <a:ext cx="6099825" cy="5297927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  <p:sp>
        <p:nvSpPr>
          <p:cNvPr id="2" name="Ellipse 1"/>
          <p:cNvSpPr/>
          <p:nvPr/>
        </p:nvSpPr>
        <p:spPr bwMode="auto">
          <a:xfrm>
            <a:off x="3105097" y="5220792"/>
            <a:ext cx="360040" cy="810089"/>
          </a:xfrm>
          <a:prstGeom prst="ellipse">
            <a:avLst/>
          </a:prstGeom>
          <a:noFill/>
          <a:ln w="19050" cap="flat" cmpd="sng" algn="ctr">
            <a:solidFill>
              <a:srgbClr val="8DAE1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Ellipse 7"/>
          <p:cNvSpPr/>
          <p:nvPr/>
        </p:nvSpPr>
        <p:spPr bwMode="auto">
          <a:xfrm>
            <a:off x="3870182" y="3150561"/>
            <a:ext cx="360040" cy="810089"/>
          </a:xfrm>
          <a:prstGeom prst="ellipse">
            <a:avLst/>
          </a:prstGeom>
          <a:noFill/>
          <a:ln w="19050" cap="flat" cmpd="sng" algn="ctr">
            <a:solidFill>
              <a:srgbClr val="8DAE1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4608264" y="3314042"/>
            <a:ext cx="360040" cy="810089"/>
          </a:xfrm>
          <a:prstGeom prst="ellipse">
            <a:avLst/>
          </a:prstGeom>
          <a:noFill/>
          <a:ln w="19050" cap="flat" cmpd="sng" algn="ctr">
            <a:solidFill>
              <a:srgbClr val="8DAE1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65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2"/>
          <p:cNvSpPr txBox="1">
            <a:spLocks/>
          </p:cNvSpPr>
          <p:nvPr/>
        </p:nvSpPr>
        <p:spPr>
          <a:xfrm>
            <a:off x="303655" y="1562273"/>
            <a:ext cx="6570604" cy="5398667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de-DE" sz="2200" b="1" dirty="0" err="1">
                <a:solidFill>
                  <a:srgbClr val="002060"/>
                </a:solidFill>
              </a:rPr>
              <a:t>Oil</a:t>
            </a:r>
            <a:r>
              <a:rPr lang="de-DE" sz="2200" b="1" dirty="0">
                <a:solidFill>
                  <a:srgbClr val="002060"/>
                </a:solidFill>
              </a:rPr>
              <a:t> vs. HIP</a:t>
            </a:r>
          </a:p>
          <a:p>
            <a:pPr marL="61896" indent="0">
              <a:buFontTx/>
              <a:buNone/>
            </a:pPr>
            <a:endParaRPr lang="de-DE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de-DE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de-DE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de-DE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de-DE" sz="2000" dirty="0" smtClean="0">
              <a:solidFill>
                <a:srgbClr val="000000"/>
              </a:solidFill>
            </a:endParaRPr>
          </a:p>
          <a:p>
            <a:pPr marL="61896" indent="0">
              <a:buFontTx/>
              <a:buNone/>
            </a:pPr>
            <a:endParaRPr lang="de-DE" sz="2400" dirty="0" smtClean="0"/>
          </a:p>
          <a:p>
            <a:pPr marL="61896" indent="0">
              <a:buFontTx/>
              <a:buNone/>
            </a:pPr>
            <a:endParaRPr lang="de-DE" sz="2400" dirty="0" smtClean="0"/>
          </a:p>
          <a:p>
            <a:pPr marL="503112" lvl="1" indent="0">
              <a:buFontTx/>
              <a:buNone/>
            </a:pPr>
            <a:endParaRPr lang="de-DE" sz="2000" dirty="0" smtClean="0"/>
          </a:p>
          <a:p>
            <a:pPr marL="503112" lvl="1" indent="0">
              <a:buFontTx/>
              <a:buNone/>
            </a:pPr>
            <a:endParaRPr lang="de-DE" sz="2000" dirty="0" smtClean="0"/>
          </a:p>
          <a:p>
            <a:pPr marL="503112" lvl="1" indent="0">
              <a:buFontTx/>
              <a:buNone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487" y="1485376"/>
            <a:ext cx="6515200" cy="5491045"/>
          </a:xfrm>
          <a:prstGeom prst="rect">
            <a:avLst/>
          </a:prstGeom>
        </p:spPr>
      </p:pic>
      <p:sp>
        <p:nvSpPr>
          <p:cNvPr id="5" name="Textfeld 7"/>
          <p:cNvSpPr txBox="1">
            <a:spLocks noChangeArrowheads="1"/>
          </p:cNvSpPr>
          <p:nvPr/>
        </p:nvSpPr>
        <p:spPr bwMode="auto">
          <a:xfrm>
            <a:off x="908069" y="6551236"/>
            <a:ext cx="10933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altLang="de-DE" sz="1800" b="1" dirty="0" smtClean="0">
                <a:solidFill>
                  <a:srgbClr val="003560"/>
                </a:solidFill>
                <a:latin typeface="+mn-lt"/>
                <a:cs typeface="Arial" charset="0"/>
              </a:rPr>
              <a:t>21MnCr5</a:t>
            </a:r>
            <a:endParaRPr lang="de-DE" altLang="de-DE" sz="1800" b="1" dirty="0">
              <a:solidFill>
                <a:srgbClr val="003560"/>
              </a:solidFill>
              <a:latin typeface="+mn-lt"/>
              <a:cs typeface="Arial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721057" y="6596010"/>
            <a:ext cx="802527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s</a:t>
            </a:r>
            <a:endParaRPr lang="de-DE" sz="1200" dirty="0">
              <a:latin typeface="+mn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779135" y="6605153"/>
            <a:ext cx="10811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min</a:t>
            </a:r>
            <a:endParaRPr lang="de-DE" sz="1200" dirty="0">
              <a:latin typeface="+mn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100037" y="6799874"/>
            <a:ext cx="1207382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200" dirty="0" smtClean="0">
                <a:latin typeface="+mn-lt"/>
              </a:rPr>
              <a:t>           Zeit in h</a:t>
            </a:r>
            <a:endParaRPr lang="de-DE" sz="1200" dirty="0">
              <a:latin typeface="+mn-lt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5482804" y="6812995"/>
            <a:ext cx="81764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200" dirty="0" smtClean="0">
                <a:latin typeface="+mn-lt"/>
              </a:rPr>
              <a:t>Time in h</a:t>
            </a:r>
            <a:endParaRPr lang="de-DE" sz="1200" dirty="0"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126954" y="6120891"/>
            <a:ext cx="12272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+mn-lt"/>
              </a:rPr>
              <a:t>Oil</a:t>
            </a:r>
            <a:endParaRPr lang="de-DE" sz="1400" dirty="0">
              <a:latin typeface="+mn-lt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3825061" y="1585195"/>
            <a:ext cx="2745421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300" dirty="0" smtClean="0">
                <a:latin typeface="+mn-lt"/>
              </a:rPr>
              <a:t>Hardening temperature 850 °C</a:t>
            </a:r>
            <a:endParaRPr lang="en-GB" sz="1300" dirty="0">
              <a:latin typeface="+mn-lt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7133890" y="5849899"/>
            <a:ext cx="126298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+mn-lt"/>
              </a:rPr>
              <a:t>HIP 170 MPa</a:t>
            </a:r>
            <a:endParaRPr lang="de-DE" sz="1400" dirty="0">
              <a:latin typeface="+mn-lt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6873674" y="7005661"/>
            <a:ext cx="26661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+mn-lt"/>
                <a:cs typeface="Arial" panose="020B0604020202020204" pitchFamily="34" charset="0"/>
              </a:rPr>
              <a:t>Ref.: Dr. Sommer, Stahlwissen Navimat</a:t>
            </a:r>
            <a:endParaRPr lang="en-US" sz="11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 rot="16200000">
            <a:off x="556354" y="3660112"/>
            <a:ext cx="289015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+mn-lt"/>
              </a:rPr>
              <a:t>Temperature in °C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048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488" y="2689021"/>
            <a:ext cx="3980688" cy="3002280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46" y="2675111"/>
            <a:ext cx="3980688" cy="3002280"/>
          </a:xfrm>
          <a:prstGeom prst="rect">
            <a:avLst/>
          </a:prstGeom>
        </p:spPr>
      </p:pic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539812" y="2250461"/>
            <a:ext cx="3131921" cy="43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bg1"/>
                </a:solidFill>
                <a:latin typeface="+mn-lt"/>
              </a:rPr>
              <a:t>21MnCr5 Oil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328771" y="2257021"/>
            <a:ext cx="3491961" cy="432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solidFill>
                  <a:schemeClr val="bg1"/>
                </a:solidFill>
                <a:latin typeface="+mn-lt"/>
              </a:rPr>
              <a:t>21MnCr5 HIP (170 MPa)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8" name="Rectangle 6"/>
          <p:cNvSpPr/>
          <p:nvPr/>
        </p:nvSpPr>
        <p:spPr bwMode="auto">
          <a:xfrm>
            <a:off x="948731" y="5932992"/>
            <a:ext cx="3036233" cy="41292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08063" eaLnBrk="1" hangingPunct="1"/>
            <a:r>
              <a:rPr lang="en-US" b="1" dirty="0" smtClean="0">
                <a:solidFill>
                  <a:schemeClr val="bg1"/>
                </a:solidFill>
                <a:latin typeface="+mn-lt"/>
              </a:rPr>
              <a:t>330 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± </a:t>
            </a:r>
            <a:r>
              <a:rPr kumimoji="0" lang="en-US" sz="2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</a:rPr>
              <a:t>3  HV30</a:t>
            </a:r>
          </a:p>
        </p:txBody>
      </p:sp>
      <p:sp>
        <p:nvSpPr>
          <p:cNvPr id="20" name="Rectangle 6"/>
          <p:cNvSpPr/>
          <p:nvPr/>
        </p:nvSpPr>
        <p:spPr bwMode="auto">
          <a:xfrm>
            <a:off x="5616818" y="5930195"/>
            <a:ext cx="3036233" cy="41292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08063" eaLnBrk="1" hangingPunct="1"/>
            <a:r>
              <a:rPr lang="en-US" b="1" dirty="0" smtClean="0">
                <a:solidFill>
                  <a:schemeClr val="bg1"/>
                </a:solidFill>
                <a:latin typeface="+mn-lt"/>
              </a:rPr>
              <a:t>388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± </a:t>
            </a:r>
            <a:r>
              <a:rPr lang="en-US" b="1" dirty="0" smtClean="0">
                <a:solidFill>
                  <a:schemeClr val="bg1"/>
                </a:solidFill>
                <a:latin typeface="+mn-lt"/>
              </a:rPr>
              <a:t>5  </a:t>
            </a:r>
            <a:r>
              <a:rPr lang="en-US" b="1" dirty="0">
                <a:solidFill>
                  <a:schemeClr val="bg1"/>
                </a:solidFill>
                <a:latin typeface="+mn-lt"/>
              </a:rPr>
              <a:t>HV30</a:t>
            </a:r>
          </a:p>
        </p:txBody>
      </p:sp>
      <p:sp>
        <p:nvSpPr>
          <p:cNvPr id="2" name="Rechteck 1"/>
          <p:cNvSpPr/>
          <p:nvPr/>
        </p:nvSpPr>
        <p:spPr bwMode="auto">
          <a:xfrm>
            <a:off x="8245795" y="5309489"/>
            <a:ext cx="1048997" cy="36659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5319" b="98615" l="73904" r="98643">
                        <a14:foregroundMark x1="78392" y1="89612" x2="78392" y2="89612"/>
                        <a14:foregroundMark x1="80585" y1="91274" x2="80585" y2="91274"/>
                        <a14:foregroundMark x1="84029" y1="90028" x2="84029" y2="90028"/>
                        <a14:foregroundMark x1="88935" y1="91551" x2="88935" y2="91551"/>
                        <a14:foregroundMark x1="78184" y1="96260" x2="78184" y2="96260"/>
                        <a14:foregroundMark x1="93528" y1="93213" x2="93528" y2="93213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11" t="87210"/>
          <a:stretch/>
        </p:blipFill>
        <p:spPr>
          <a:xfrm>
            <a:off x="8237102" y="5307327"/>
            <a:ext cx="1066382" cy="383974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 bwMode="auto">
          <a:xfrm>
            <a:off x="3460466" y="5291508"/>
            <a:ext cx="1048997" cy="36659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5319" b="98615" l="73904" r="98643">
                        <a14:foregroundMark x1="78392" y1="89612" x2="78392" y2="89612"/>
                        <a14:foregroundMark x1="80585" y1="91274" x2="80585" y2="91274"/>
                        <a14:foregroundMark x1="84029" y1="90028" x2="84029" y2="90028"/>
                        <a14:foregroundMark x1="88935" y1="91551" x2="88935" y2="91551"/>
                        <a14:foregroundMark x1="78184" y1="96260" x2="78184" y2="96260"/>
                        <a14:foregroundMark x1="93528" y1="93213" x2="93528" y2="93213"/>
                      </a14:backgroundRemoval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211" t="87210"/>
          <a:stretch/>
        </p:blipFill>
        <p:spPr>
          <a:xfrm>
            <a:off x="3451773" y="5289346"/>
            <a:ext cx="1066382" cy="383974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  <p:sp>
        <p:nvSpPr>
          <p:cNvPr id="21" name="Inhaltsplatzhalter 2"/>
          <p:cNvSpPr txBox="1">
            <a:spLocks/>
          </p:cNvSpPr>
          <p:nvPr/>
        </p:nvSpPr>
        <p:spPr>
          <a:xfrm>
            <a:off x="303655" y="1562273"/>
            <a:ext cx="6570604" cy="5398667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de-DE" sz="2200" b="1" dirty="0" err="1">
                <a:solidFill>
                  <a:srgbClr val="002060"/>
                </a:solidFill>
              </a:rPr>
              <a:t>Oil</a:t>
            </a:r>
            <a:r>
              <a:rPr lang="de-DE" sz="2200" b="1" dirty="0">
                <a:solidFill>
                  <a:srgbClr val="002060"/>
                </a:solidFill>
              </a:rPr>
              <a:t> vs. HIP</a:t>
            </a:r>
          </a:p>
          <a:p>
            <a:pPr marL="61896" indent="0">
              <a:buFontTx/>
              <a:buNone/>
            </a:pPr>
            <a:endParaRPr lang="de-DE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de-DE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de-DE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de-DE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de-DE" sz="2000" dirty="0" smtClean="0">
              <a:solidFill>
                <a:srgbClr val="000000"/>
              </a:solidFill>
            </a:endParaRPr>
          </a:p>
          <a:p>
            <a:pPr marL="61896" indent="0">
              <a:buFontTx/>
              <a:buNone/>
            </a:pPr>
            <a:endParaRPr lang="de-DE" sz="2400" dirty="0" smtClean="0"/>
          </a:p>
          <a:p>
            <a:pPr marL="61896" indent="0">
              <a:buFontTx/>
              <a:buNone/>
            </a:pPr>
            <a:endParaRPr lang="de-DE" sz="2400" dirty="0" smtClean="0"/>
          </a:p>
          <a:p>
            <a:pPr marL="503112" lvl="1" indent="0">
              <a:buFontTx/>
              <a:buNone/>
            </a:pPr>
            <a:endParaRPr lang="de-DE" sz="2000" dirty="0" smtClean="0"/>
          </a:p>
          <a:p>
            <a:pPr marL="503112" lvl="1" indent="0">
              <a:buFontTx/>
              <a:buNone/>
            </a:pPr>
            <a:endParaRPr lang="de-DE" sz="2000" dirty="0" smtClean="0"/>
          </a:p>
          <a:p>
            <a:pPr marL="503112" lvl="1" indent="0">
              <a:buFontTx/>
              <a:buNone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 smtClean="0"/>
          </a:p>
          <a:p>
            <a:pPr lvl="1">
              <a:buFont typeface="Arial" pitchFamily="34" charset="0"/>
              <a:buChar char="•"/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63436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nhaltsplatzhalter 2"/>
          <p:cNvSpPr txBox="1">
            <a:spLocks/>
          </p:cNvSpPr>
          <p:nvPr/>
        </p:nvSpPr>
        <p:spPr>
          <a:xfrm>
            <a:off x="303655" y="1562274"/>
            <a:ext cx="6570604" cy="778198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en-GB" sz="2200" b="1" dirty="0" smtClean="0">
                <a:solidFill>
                  <a:srgbClr val="002060"/>
                </a:solidFill>
              </a:rPr>
              <a:t>Measurement of latent heat during isothermal holding as indicator for phase transformation</a:t>
            </a: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927" y="3015546"/>
            <a:ext cx="4995556" cy="3142450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  <p:sp>
        <p:nvSpPr>
          <p:cNvPr id="22" name="Textfeld 7"/>
          <p:cNvSpPr txBox="1">
            <a:spLocks noChangeArrowheads="1"/>
          </p:cNvSpPr>
          <p:nvPr/>
        </p:nvSpPr>
        <p:spPr bwMode="auto">
          <a:xfrm>
            <a:off x="436563" y="6601756"/>
            <a:ext cx="85407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de-DE" altLang="de-DE" sz="1800" b="1" dirty="0" smtClean="0">
                <a:solidFill>
                  <a:srgbClr val="003560"/>
                </a:solidFill>
                <a:latin typeface="+mn-lt"/>
                <a:cs typeface="Arial" charset="0"/>
              </a:rPr>
              <a:t>X40CrMoV5-1 (AISI H13)</a:t>
            </a:r>
            <a:endParaRPr lang="de-DE" altLang="de-DE" sz="1800" b="1" dirty="0">
              <a:solidFill>
                <a:srgbClr val="003560"/>
              </a:solidFill>
              <a:latin typeface="+mn-lt"/>
              <a:cs typeface="Arial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567" y="1490093"/>
            <a:ext cx="2070230" cy="253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2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2"/>
          <p:cNvSpPr txBox="1">
            <a:spLocks/>
          </p:cNvSpPr>
          <p:nvPr/>
        </p:nvSpPr>
        <p:spPr>
          <a:xfrm>
            <a:off x="303654" y="1562274"/>
            <a:ext cx="9327167" cy="778198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en-GB" sz="2200" b="1" dirty="0" smtClean="0">
                <a:solidFill>
                  <a:srgbClr val="002060"/>
                </a:solidFill>
              </a:rPr>
              <a:t>Delay of isothermal transformation under HIP-pressure of 170 MPa</a:t>
            </a: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/>
          </a:p>
        </p:txBody>
      </p:sp>
      <p:sp>
        <p:nvSpPr>
          <p:cNvPr id="2" name="Rechteck 1"/>
          <p:cNvSpPr/>
          <p:nvPr/>
        </p:nvSpPr>
        <p:spPr bwMode="auto">
          <a:xfrm>
            <a:off x="6480472" y="6390921"/>
            <a:ext cx="720080" cy="28066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24" y="2981623"/>
            <a:ext cx="8773447" cy="326187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764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97" y="2667055"/>
            <a:ext cx="5678617" cy="4361303"/>
          </a:xfrm>
          <a:prstGeom prst="rect">
            <a:avLst/>
          </a:prstGeom>
        </p:spPr>
      </p:pic>
      <p:sp>
        <p:nvSpPr>
          <p:cNvPr id="40" name="Inhaltsplatzhalter 2"/>
          <p:cNvSpPr txBox="1">
            <a:spLocks/>
          </p:cNvSpPr>
          <p:nvPr/>
        </p:nvSpPr>
        <p:spPr>
          <a:xfrm>
            <a:off x="303654" y="1562274"/>
            <a:ext cx="8517077" cy="778198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en-GB" sz="2200" b="1" dirty="0" smtClean="0">
                <a:solidFill>
                  <a:srgbClr val="002060"/>
                </a:solidFill>
              </a:rPr>
              <a:t>Influence of 170 MPa HIP-pressure on microstructure and mechanical properties</a:t>
            </a: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/>
          </a:p>
        </p:txBody>
      </p:sp>
      <p:sp>
        <p:nvSpPr>
          <p:cNvPr id="25" name="Textfeld 24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735167" y="3295362"/>
            <a:ext cx="171018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67807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97" y="2667055"/>
            <a:ext cx="5678617" cy="4361303"/>
          </a:xfrm>
          <a:prstGeom prst="rect">
            <a:avLst/>
          </a:prstGeom>
        </p:spPr>
      </p:pic>
      <p:sp>
        <p:nvSpPr>
          <p:cNvPr id="40" name="Inhaltsplatzhalter 2"/>
          <p:cNvSpPr txBox="1">
            <a:spLocks/>
          </p:cNvSpPr>
          <p:nvPr/>
        </p:nvSpPr>
        <p:spPr>
          <a:xfrm>
            <a:off x="303654" y="1562274"/>
            <a:ext cx="8517077" cy="778198"/>
          </a:xfrm>
          <a:prstGeom prst="rect">
            <a:avLst/>
          </a:prstGeom>
        </p:spPr>
        <p:txBody>
          <a:bodyPr lIns="100803" tIns="50402" rIns="100803" bIns="50402"/>
          <a:lstStyle>
            <a:lvl1pPr marL="377825" indent="-377825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9150" indent="-3159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713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8538" indent="-252413" algn="l" defTabSz="10080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896" indent="0">
              <a:buFontTx/>
              <a:buNone/>
            </a:pPr>
            <a:r>
              <a:rPr lang="en-GB" sz="2200" b="1" dirty="0" smtClean="0">
                <a:solidFill>
                  <a:srgbClr val="002060"/>
                </a:solidFill>
              </a:rPr>
              <a:t>Influence of 170 MPa HIP-pressure on microstructure and mechanical properties</a:t>
            </a: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200" b="1" dirty="0" smtClean="0">
              <a:solidFill>
                <a:srgbClr val="002060"/>
              </a:solidFill>
            </a:endParaRPr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61896" indent="0">
              <a:buFontTx/>
              <a:buNone/>
            </a:pPr>
            <a:endParaRPr lang="en-GB" sz="24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marL="503112" lvl="1" indent="0">
              <a:buFontTx/>
              <a:buNone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 smtClean="0"/>
          </a:p>
          <a:p>
            <a:pPr lvl="1">
              <a:buFont typeface="Arial" pitchFamily="34" charset="0"/>
              <a:buChar char="•"/>
            </a:pPr>
            <a:endParaRPr lang="en-GB" sz="2000" dirty="0"/>
          </a:p>
        </p:txBody>
      </p:sp>
      <p:sp>
        <p:nvSpPr>
          <p:cNvPr id="25" name="Textfeld 24"/>
          <p:cNvSpPr txBox="1"/>
          <p:nvPr/>
        </p:nvSpPr>
        <p:spPr>
          <a:xfrm>
            <a:off x="359792" y="604838"/>
            <a:ext cx="42304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02060"/>
                </a:solidFill>
                <a:latin typeface="+mn-lt"/>
              </a:rPr>
              <a:t>Hardening in HIP</a:t>
            </a:r>
            <a:endParaRPr lang="en-GB" sz="3600" dirty="0">
              <a:latin typeface="+mn-lt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735167" y="3295362"/>
            <a:ext cx="171018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800" dirty="0"/>
          </a:p>
        </p:txBody>
      </p:sp>
      <p:cxnSp>
        <p:nvCxnSpPr>
          <p:cNvPr id="8" name="Gerade Verbindung mit Pfeil 7"/>
          <p:cNvCxnSpPr/>
          <p:nvPr/>
        </p:nvCxnSpPr>
        <p:spPr bwMode="auto">
          <a:xfrm>
            <a:off x="3451391" y="3591632"/>
            <a:ext cx="2655295" cy="40504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206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Gerade Verbindung mit Pfeil 15"/>
          <p:cNvCxnSpPr/>
          <p:nvPr/>
        </p:nvCxnSpPr>
        <p:spPr bwMode="auto">
          <a:xfrm>
            <a:off x="2597647" y="5196546"/>
            <a:ext cx="3507796" cy="4893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8DAE1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58" y="4368899"/>
            <a:ext cx="3156044" cy="2389903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9000" contrast="-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758" y="1968729"/>
            <a:ext cx="3156044" cy="238990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8749475" y="4583196"/>
            <a:ext cx="701327" cy="2616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latin typeface="+mn-lt"/>
              </a:rPr>
              <a:t>Pearlite</a:t>
            </a:r>
            <a:endParaRPr lang="en-GB" sz="1100" dirty="0">
              <a:latin typeface="+mn-lt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8803527" y="5348318"/>
            <a:ext cx="620505" cy="26161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100" dirty="0" smtClean="0">
                <a:latin typeface="+mn-lt"/>
              </a:rPr>
              <a:t>Bainite</a:t>
            </a:r>
            <a:endParaRPr lang="de-DE" sz="11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649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Untertitel 4"/>
          <p:cNvSpPr>
            <a:spLocks noGrp="1"/>
          </p:cNvSpPr>
          <p:nvPr>
            <p:ph type="subTitle" idx="1"/>
          </p:nvPr>
        </p:nvSpPr>
        <p:spPr bwMode="auto">
          <a:xfrm>
            <a:off x="629822" y="1642053"/>
            <a:ext cx="9009062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Introduction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 smtClean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HIP cooling rates – measuring and benchmark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>
              <a:solidFill>
                <a:srgbClr val="002060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chemeClr val="bg2"/>
                </a:solidFill>
              </a:rPr>
              <a:t>HIP-quenching of martensitic steels</a:t>
            </a: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endParaRPr lang="en-US" altLang="de-DE" dirty="0" smtClean="0">
              <a:solidFill>
                <a:schemeClr val="bg2"/>
              </a:solidFill>
            </a:endParaRPr>
          </a:p>
          <a:p>
            <a:pPr marL="503238" indent="-503238" algn="l" eaLnBrk="1" hangingPunct="1">
              <a:buFont typeface="Wingdings" panose="05000000000000000000" pitchFamily="2" charset="2"/>
              <a:buChar char="§"/>
            </a:pPr>
            <a:r>
              <a:rPr lang="en-US" altLang="de-DE" dirty="0" smtClean="0">
                <a:solidFill>
                  <a:srgbClr val="002060"/>
                </a:solidFill>
              </a:rPr>
              <a:t>Summary and Outlook</a:t>
            </a:r>
            <a:endParaRPr lang="en-US" altLang="de-DE" dirty="0">
              <a:solidFill>
                <a:srgbClr val="00206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3600" dirty="0" smtClean="0">
                <a:solidFill>
                  <a:srgbClr val="002060"/>
                </a:solidFill>
                <a:latin typeface="+mn-lt"/>
              </a:rPr>
              <a:t>Contents</a:t>
            </a:r>
            <a:endParaRPr lang="de-DE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742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Untertitel 4"/>
          <p:cNvSpPr>
            <a:spLocks noGrp="1"/>
          </p:cNvSpPr>
          <p:nvPr>
            <p:ph type="subTitle" idx="1"/>
          </p:nvPr>
        </p:nvSpPr>
        <p:spPr bwMode="auto">
          <a:xfrm>
            <a:off x="365959" y="1706841"/>
            <a:ext cx="9009062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Cooling speed in HIP-Unit with URQ is a function of gas pressure and                   gas inlet nozzle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800" dirty="0" smtClean="0">
              <a:solidFill>
                <a:srgbClr val="002060"/>
              </a:solidFill>
            </a:endParaRP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Calculated thermal heat coefficient of HIP with 170 MPa ranks between oil and conventional gas quenching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800" dirty="0" smtClean="0">
              <a:solidFill>
                <a:srgbClr val="002060"/>
              </a:solidFill>
            </a:endParaRP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Quenching under high pressure can effect the material properties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800" dirty="0" smtClean="0">
              <a:solidFill>
                <a:srgbClr val="002060"/>
              </a:solidFill>
            </a:endParaRP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The delay of isothermal austenite to perlite transformation can be determined by measuring of latent heat 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800" dirty="0" smtClean="0">
              <a:solidFill>
                <a:srgbClr val="002060"/>
              </a:solidFill>
            </a:endParaRP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800" dirty="0" smtClean="0">
              <a:solidFill>
                <a:srgbClr val="002060"/>
              </a:solidFill>
            </a:endParaRPr>
          </a:p>
          <a:p>
            <a:pPr marL="800100" lvl="1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400" dirty="0" smtClean="0">
              <a:solidFill>
                <a:srgbClr val="002060"/>
              </a:solidFill>
            </a:endParaRPr>
          </a:p>
          <a:p>
            <a:pPr marL="342900" indent="-342900" algn="l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de-DE" sz="2200" b="1" dirty="0" smtClean="0">
              <a:solidFill>
                <a:srgbClr val="002060"/>
              </a:solidFill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de-DE" dirty="0" smtClean="0"/>
              <a:t>	</a:t>
            </a:r>
            <a:endParaRPr lang="en-US" alt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3600" dirty="0" smtClean="0">
                <a:solidFill>
                  <a:srgbClr val="002060"/>
                </a:solidFill>
                <a:latin typeface="+mn-lt"/>
              </a:rPr>
              <a:t>Summary</a:t>
            </a:r>
            <a:endParaRPr lang="de-DE" sz="3600" dirty="0">
              <a:latin typeface="+mn-lt"/>
            </a:endParaRPr>
          </a:p>
        </p:txBody>
      </p:sp>
      <p:sp>
        <p:nvSpPr>
          <p:cNvPr id="2" name="Rechteck 1"/>
          <p:cNvSpPr/>
          <p:nvPr/>
        </p:nvSpPr>
        <p:spPr bwMode="auto">
          <a:xfrm>
            <a:off x="365959" y="1617941"/>
            <a:ext cx="9009062" cy="4727975"/>
          </a:xfrm>
          <a:prstGeom prst="rect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81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Untertitel 4"/>
          <p:cNvSpPr>
            <a:spLocks noGrp="1"/>
          </p:cNvSpPr>
          <p:nvPr>
            <p:ph type="subTitle" idx="1"/>
          </p:nvPr>
        </p:nvSpPr>
        <p:spPr bwMode="auto">
          <a:xfrm>
            <a:off x="365959" y="1617941"/>
            <a:ext cx="9009062" cy="495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Verification of calculated hardenability for different steels with increased geometry (</a:t>
            </a:r>
            <a:r>
              <a:rPr lang="en-US" sz="1800" dirty="0" smtClean="0">
                <a:solidFill>
                  <a:srgbClr val="002060"/>
                </a:solidFill>
                <a:cs typeface="Arial" charset="0"/>
              </a:rPr>
              <a:t>Ø 80 mm)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800" dirty="0">
              <a:solidFill>
                <a:srgbClr val="002060"/>
              </a:solidFill>
              <a:cs typeface="Arial" charset="0"/>
            </a:endParaRP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Using electrical conductivity measurements to determine influence of pressure in more detail → TTT-diagrams under HIP-pressure</a:t>
            </a: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800" dirty="0">
              <a:solidFill>
                <a:srgbClr val="002060"/>
              </a:solidFill>
            </a:endParaRPr>
          </a:p>
          <a:p>
            <a:pPr marL="342900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Research project with RWTH University Aachen:</a:t>
            </a:r>
          </a:p>
          <a:p>
            <a:pPr marL="800100" lvl="1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Densification and heat treatment in a single process step for near-net-shaped tool steels</a:t>
            </a:r>
          </a:p>
          <a:p>
            <a:pPr marL="800100" lvl="1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de-DE" sz="1800" dirty="0" smtClean="0">
                <a:solidFill>
                  <a:srgbClr val="002060"/>
                </a:solidFill>
              </a:rPr>
              <a:t>FEM Simulation of shrinkage and internal stresses during the process</a:t>
            </a:r>
          </a:p>
          <a:p>
            <a:pPr marL="800100" lvl="1" indent="-342900" algn="l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de-DE" sz="1400" dirty="0" smtClean="0">
              <a:solidFill>
                <a:srgbClr val="002060"/>
              </a:solidFill>
            </a:endParaRPr>
          </a:p>
          <a:p>
            <a:pPr marL="342900" indent="-342900" algn="l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de-DE" sz="2200" b="1" dirty="0" smtClean="0">
              <a:solidFill>
                <a:srgbClr val="002060"/>
              </a:solidFill>
            </a:endParaRPr>
          </a:p>
          <a:p>
            <a:pPr algn="l" eaLnBrk="1" hangingPunct="1">
              <a:lnSpc>
                <a:spcPct val="150000"/>
              </a:lnSpc>
            </a:pPr>
            <a:r>
              <a:rPr lang="en-US" altLang="de-DE" dirty="0" smtClean="0"/>
              <a:t>	</a:t>
            </a:r>
            <a:endParaRPr lang="en-US" alt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59792" y="604838"/>
            <a:ext cx="34925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DE" sz="3600" dirty="0" smtClean="0">
                <a:solidFill>
                  <a:srgbClr val="002060"/>
                </a:solidFill>
                <a:latin typeface="+mn-lt"/>
              </a:rPr>
              <a:t>Outlook</a:t>
            </a:r>
            <a:endParaRPr lang="de-DE" sz="3600" dirty="0">
              <a:latin typeface="+mn-lt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365959" y="1617941"/>
            <a:ext cx="9009062" cy="4637965"/>
          </a:xfrm>
          <a:prstGeom prst="rect">
            <a:avLst/>
          </a:prstGeom>
          <a:noFill/>
          <a:ln w="127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080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86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feld 7"/>
          <p:cNvSpPr txBox="1">
            <a:spLocks noChangeArrowheads="1"/>
          </p:cNvSpPr>
          <p:nvPr/>
        </p:nvSpPr>
        <p:spPr bwMode="auto">
          <a:xfrm>
            <a:off x="436563" y="1620838"/>
            <a:ext cx="8609194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altLang="de-DE" sz="3400" b="1" dirty="0" smtClean="0">
              <a:solidFill>
                <a:srgbClr val="00356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altLang="de-DE" sz="3400" b="1" dirty="0" smtClean="0">
                <a:solidFill>
                  <a:srgbClr val="003560"/>
                </a:solidFill>
                <a:latin typeface="Arial" charset="0"/>
                <a:cs typeface="Arial" charset="0"/>
              </a:rPr>
              <a:t>Thank you for your attention!</a:t>
            </a:r>
            <a:endParaRPr lang="en-US" altLang="de-DE" sz="3400" b="1" dirty="0">
              <a:solidFill>
                <a:srgbClr val="00356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altLang="de-DE" sz="3400" b="1" dirty="0" smtClean="0">
                <a:solidFill>
                  <a:srgbClr val="8DAE10"/>
                </a:solidFill>
                <a:latin typeface="Arial" charset="0"/>
                <a:cs typeface="Arial" charset="0"/>
              </a:rPr>
              <a:t>Do you have questions?</a:t>
            </a:r>
          </a:p>
          <a:p>
            <a:pPr eaLnBrk="1" hangingPunct="1"/>
            <a:endParaRPr lang="de-DE" altLang="de-DE" sz="2000" b="1" dirty="0" smtClean="0">
              <a:solidFill>
                <a:srgbClr val="003560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de-DE" altLang="de-DE" sz="2000" b="1" dirty="0">
              <a:solidFill>
                <a:srgbClr val="003560"/>
              </a:solidFill>
              <a:latin typeface="Arial" charset="0"/>
              <a:cs typeface="Arial" charset="0"/>
            </a:endParaRPr>
          </a:p>
          <a:p>
            <a:pPr algn="r" eaLnBrk="1" hangingPunct="1"/>
            <a:r>
              <a:rPr lang="en-US" altLang="de-DE" sz="2000" b="1" u="sng" dirty="0" smtClean="0">
                <a:solidFill>
                  <a:srgbClr val="003560"/>
                </a:solidFill>
                <a:latin typeface="Arial" charset="0"/>
                <a:cs typeface="Arial" charset="0"/>
              </a:rPr>
              <a:t>Contact:</a:t>
            </a:r>
          </a:p>
          <a:p>
            <a:pPr algn="r" eaLnBrk="1" hangingPunct="1"/>
            <a:r>
              <a:rPr lang="en-US" altLang="de-DE" sz="2000" b="1" dirty="0" smtClean="0">
                <a:solidFill>
                  <a:srgbClr val="003560"/>
                </a:solidFill>
                <a:latin typeface="Arial" charset="0"/>
                <a:cs typeface="Arial" charset="0"/>
              </a:rPr>
              <a:t>Nils Wulbieter</a:t>
            </a:r>
          </a:p>
          <a:p>
            <a:pPr algn="r" eaLnBrk="1" hangingPunct="1"/>
            <a:r>
              <a:rPr lang="de-DE" altLang="de-DE" sz="2000" b="1" dirty="0" smtClean="0">
                <a:solidFill>
                  <a:srgbClr val="003560"/>
                </a:solidFill>
                <a:latin typeface="Arial" charset="0"/>
                <a:cs typeface="Arial" charset="0"/>
              </a:rPr>
              <a:t>Ruhr-Universität Bochum</a:t>
            </a:r>
          </a:p>
          <a:p>
            <a:pPr algn="r" eaLnBrk="1" hangingPunct="1"/>
            <a:r>
              <a:rPr lang="de-DE" altLang="de-DE" sz="2000" b="1" dirty="0" smtClean="0">
                <a:solidFill>
                  <a:srgbClr val="003560"/>
                </a:solidFill>
                <a:latin typeface="Arial" charset="0"/>
                <a:cs typeface="Arial" charset="0"/>
              </a:rPr>
              <a:t>Bochum, Germany</a:t>
            </a:r>
          </a:p>
          <a:p>
            <a:pPr algn="r" eaLnBrk="1" hangingPunct="1"/>
            <a:endParaRPr lang="de-DE" altLang="de-DE" sz="2000" b="1" dirty="0">
              <a:solidFill>
                <a:srgbClr val="003560"/>
              </a:solidFill>
              <a:latin typeface="Arial" charset="0"/>
              <a:cs typeface="Arial" charset="0"/>
            </a:endParaRPr>
          </a:p>
          <a:p>
            <a:pPr algn="r" eaLnBrk="1" hangingPunct="1"/>
            <a:r>
              <a:rPr lang="de-DE" altLang="de-DE" sz="2000" dirty="0">
                <a:solidFill>
                  <a:srgbClr val="8DAE10"/>
                </a:solidFill>
                <a:latin typeface="Arial" charset="0"/>
                <a:cs typeface="Arial" charset="0"/>
              </a:rPr>
              <a:t>w</a:t>
            </a:r>
            <a:r>
              <a:rPr lang="de-DE" altLang="de-DE" sz="2000" dirty="0" smtClean="0">
                <a:solidFill>
                  <a:srgbClr val="8DAE10"/>
                </a:solidFill>
                <a:latin typeface="Arial" charset="0"/>
                <a:cs typeface="Arial" charset="0"/>
              </a:rPr>
              <a:t>ulbieter@wtech.rub.de</a:t>
            </a:r>
            <a:endParaRPr lang="de-DE" altLang="de-DE" sz="2000" dirty="0">
              <a:solidFill>
                <a:srgbClr val="8DAE1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SHU@DB8PRJMFUVW1YL33" val="355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enutzerdefiniertes Design">
  <a:themeElements>
    <a:clrScheme name="Benutzerdefiniertes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nutzerdefiniertes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08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08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lnDef>
  </a:objectDefaults>
  <a:extraClrSchemeLst>
    <a:extraClrScheme>
      <a:clrScheme name="Benutzerdefiniertes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nutzerdefiniertes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nutzerdefiniertes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andarddesign">
  <a:themeElements>
    <a:clrScheme name="RUB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560"/>
      </a:accent1>
      <a:accent2>
        <a:srgbClr val="8DAE10"/>
      </a:accent2>
      <a:accent3>
        <a:srgbClr val="CCCCCC"/>
      </a:accent3>
      <a:accent4>
        <a:srgbClr val="FFFFFF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08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08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862</Words>
  <Application>Microsoft Office PowerPoint</Application>
  <PresentationFormat>Benutzerdefiniert</PresentationFormat>
  <Paragraphs>454</Paragraphs>
  <Slides>29</Slides>
  <Notes>11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7" baseType="lpstr">
      <vt:lpstr>Arial</vt:lpstr>
      <vt:lpstr>Calibri</vt:lpstr>
      <vt:lpstr>RubFlama</vt:lpstr>
      <vt:lpstr>Symbol</vt:lpstr>
      <vt:lpstr>Wingdings</vt:lpstr>
      <vt:lpstr>Benutzerdefiniertes Design</vt:lpstr>
      <vt:lpstr>Standarddesign</vt:lpstr>
      <vt:lpstr>think-cell Slide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Ruhr-Universität Bochum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Stephan Huth</dc:creator>
  <cp:lastModifiedBy>lwt-admin</cp:lastModifiedBy>
  <cp:revision>515</cp:revision>
  <cp:lastPrinted>2017-11-23T08:03:27Z</cp:lastPrinted>
  <dcterms:created xsi:type="dcterms:W3CDTF">2007-02-14T07:39:31Z</dcterms:created>
  <dcterms:modified xsi:type="dcterms:W3CDTF">2017-12-05T05:15:26Z</dcterms:modified>
</cp:coreProperties>
</file>