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67" r:id="rId3"/>
    <p:sldId id="271" r:id="rId4"/>
    <p:sldId id="310" r:id="rId5"/>
    <p:sldId id="311" r:id="rId6"/>
    <p:sldId id="272" r:id="rId7"/>
    <p:sldId id="280" r:id="rId8"/>
    <p:sldId id="273" r:id="rId9"/>
    <p:sldId id="282" r:id="rId10"/>
    <p:sldId id="283" r:id="rId11"/>
    <p:sldId id="284" r:id="rId12"/>
    <p:sldId id="285" r:id="rId13"/>
    <p:sldId id="275" r:id="rId14"/>
    <p:sldId id="304" r:id="rId15"/>
    <p:sldId id="287" r:id="rId16"/>
    <p:sldId id="290" r:id="rId17"/>
    <p:sldId id="291" r:id="rId18"/>
    <p:sldId id="292" r:id="rId19"/>
    <p:sldId id="303" r:id="rId20"/>
    <p:sldId id="289" r:id="rId21"/>
    <p:sldId id="281" r:id="rId22"/>
    <p:sldId id="274" r:id="rId23"/>
    <p:sldId id="278" r:id="rId24"/>
    <p:sldId id="276" r:id="rId25"/>
    <p:sldId id="306" r:id="rId26"/>
    <p:sldId id="279" r:id="rId27"/>
    <p:sldId id="293" r:id="rId28"/>
    <p:sldId id="297" r:id="rId29"/>
    <p:sldId id="295" r:id="rId30"/>
    <p:sldId id="302" r:id="rId31"/>
    <p:sldId id="294" r:id="rId32"/>
    <p:sldId id="305" r:id="rId33"/>
    <p:sldId id="298" r:id="rId34"/>
    <p:sldId id="312" r:id="rId35"/>
    <p:sldId id="268" r:id="rId36"/>
    <p:sldId id="266" r:id="rId37"/>
    <p:sldId id="269" r:id="rId38"/>
    <p:sldId id="299" r:id="rId39"/>
    <p:sldId id="309" r:id="rId40"/>
    <p:sldId id="286" r:id="rId41"/>
    <p:sldId id="307" r:id="rId42"/>
    <p:sldId id="300" r:id="rId43"/>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0A648F"/>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280" autoAdjust="0"/>
  </p:normalViewPr>
  <p:slideViewPr>
    <p:cSldViewPr>
      <p:cViewPr varScale="1">
        <p:scale>
          <a:sx n="79" d="100"/>
          <a:sy n="79" d="100"/>
        </p:scale>
        <p:origin x="101" y="43"/>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5065458582819389"/>
          <c:y val="2.8085043690797642E-2"/>
          <c:w val="0.52411942257217847"/>
          <c:h val="0.80976013414989789"/>
        </c:manualLayout>
      </c:layout>
      <c:scatterChart>
        <c:scatterStyle val="lineMarker"/>
        <c:varyColors val="0"/>
        <c:ser>
          <c:idx val="0"/>
          <c:order val="0"/>
          <c:tx>
            <c:v>Temperature (C)</c:v>
          </c:tx>
          <c:spPr>
            <a:ln w="47625">
              <a:solidFill>
                <a:srgbClr val="C00000"/>
              </a:solidFill>
            </a:ln>
          </c:spPr>
          <c:marker>
            <c:symbol val="none"/>
          </c:marker>
          <c:xVal>
            <c:numRef>
              <c:f>Sheet1!$A$2:$A$5</c:f>
              <c:numCache>
                <c:formatCode>General</c:formatCode>
                <c:ptCount val="4"/>
                <c:pt idx="0">
                  <c:v>0</c:v>
                </c:pt>
                <c:pt idx="1">
                  <c:v>1.5166666666666666</c:v>
                </c:pt>
                <c:pt idx="2">
                  <c:v>5.5166666666666666</c:v>
                </c:pt>
                <c:pt idx="3">
                  <c:v>7.0333333333333332</c:v>
                </c:pt>
              </c:numCache>
            </c:numRef>
          </c:xVal>
          <c:yVal>
            <c:numRef>
              <c:f>Sheet1!$B$2:$B$5</c:f>
              <c:numCache>
                <c:formatCode>General</c:formatCode>
                <c:ptCount val="4"/>
                <c:pt idx="0">
                  <c:v>25</c:v>
                </c:pt>
                <c:pt idx="1">
                  <c:v>930</c:v>
                </c:pt>
                <c:pt idx="2">
                  <c:v>930</c:v>
                </c:pt>
                <c:pt idx="3">
                  <c:v>25</c:v>
                </c:pt>
              </c:numCache>
            </c:numRef>
          </c:yVal>
          <c:smooth val="0"/>
          <c:extLst>
            <c:ext xmlns:c16="http://schemas.microsoft.com/office/drawing/2014/chart" uri="{C3380CC4-5D6E-409C-BE32-E72D297353CC}">
              <c16:uniqueId val="{00000000-E014-47D0-B5C4-539B838EBBEB}"/>
            </c:ext>
          </c:extLst>
        </c:ser>
        <c:dLbls>
          <c:showLegendKey val="0"/>
          <c:showVal val="0"/>
          <c:showCatName val="0"/>
          <c:showSerName val="0"/>
          <c:showPercent val="0"/>
          <c:showBubbleSize val="0"/>
        </c:dLbls>
        <c:axId val="79207040"/>
        <c:axId val="79225600"/>
      </c:scatterChart>
      <c:scatterChart>
        <c:scatterStyle val="lineMarker"/>
        <c:varyColors val="0"/>
        <c:ser>
          <c:idx val="1"/>
          <c:order val="1"/>
          <c:tx>
            <c:v>Pressure</c:v>
          </c:tx>
          <c:spPr>
            <a:ln w="47625">
              <a:solidFill>
                <a:schemeClr val="accent1"/>
              </a:solidFill>
            </a:ln>
          </c:spPr>
          <c:marker>
            <c:symbol val="none"/>
          </c:marker>
          <c:xVal>
            <c:numRef>
              <c:f>Sheet1!$A$2:$A$5</c:f>
              <c:numCache>
                <c:formatCode>General</c:formatCode>
                <c:ptCount val="4"/>
                <c:pt idx="0">
                  <c:v>0</c:v>
                </c:pt>
                <c:pt idx="1">
                  <c:v>1.5166666666666666</c:v>
                </c:pt>
                <c:pt idx="2">
                  <c:v>5.5166666666666666</c:v>
                </c:pt>
                <c:pt idx="3">
                  <c:v>7.0333333333333332</c:v>
                </c:pt>
              </c:numCache>
            </c:numRef>
          </c:xVal>
          <c:yVal>
            <c:numRef>
              <c:f>Sheet1!$C$2:$C$5</c:f>
              <c:numCache>
                <c:formatCode>General</c:formatCode>
                <c:ptCount val="4"/>
                <c:pt idx="0">
                  <c:v>0</c:v>
                </c:pt>
                <c:pt idx="1">
                  <c:v>100</c:v>
                </c:pt>
                <c:pt idx="2">
                  <c:v>100</c:v>
                </c:pt>
                <c:pt idx="3">
                  <c:v>0</c:v>
                </c:pt>
              </c:numCache>
            </c:numRef>
          </c:yVal>
          <c:smooth val="0"/>
          <c:extLst>
            <c:ext xmlns:c16="http://schemas.microsoft.com/office/drawing/2014/chart" uri="{C3380CC4-5D6E-409C-BE32-E72D297353CC}">
              <c16:uniqueId val="{00000001-E014-47D0-B5C4-539B838EBBEB}"/>
            </c:ext>
          </c:extLst>
        </c:ser>
        <c:dLbls>
          <c:showLegendKey val="0"/>
          <c:showVal val="0"/>
          <c:showCatName val="0"/>
          <c:showSerName val="0"/>
          <c:showPercent val="0"/>
          <c:showBubbleSize val="0"/>
        </c:dLbls>
        <c:axId val="79233792"/>
        <c:axId val="79227520"/>
      </c:scatterChart>
      <c:valAx>
        <c:axId val="79207040"/>
        <c:scaling>
          <c:orientation val="minMax"/>
        </c:scaling>
        <c:delete val="0"/>
        <c:axPos val="b"/>
        <c:title>
          <c:tx>
            <c:rich>
              <a:bodyPr/>
              <a:lstStyle/>
              <a:p>
                <a:pPr>
                  <a:defRPr sz="1600"/>
                </a:pPr>
                <a:r>
                  <a:rPr lang="en-GB" sz="1600"/>
                  <a:t>Time [h]</a:t>
                </a:r>
              </a:p>
            </c:rich>
          </c:tx>
          <c:overlay val="0"/>
        </c:title>
        <c:numFmt formatCode="General" sourceLinked="1"/>
        <c:majorTickMark val="out"/>
        <c:minorTickMark val="none"/>
        <c:tickLblPos val="nextTo"/>
        <c:crossAx val="79225600"/>
        <c:crosses val="autoZero"/>
        <c:crossBetween val="midCat"/>
      </c:valAx>
      <c:valAx>
        <c:axId val="79225600"/>
        <c:scaling>
          <c:orientation val="minMax"/>
        </c:scaling>
        <c:delete val="0"/>
        <c:axPos val="l"/>
        <c:majorGridlines/>
        <c:title>
          <c:tx>
            <c:rich>
              <a:bodyPr rot="-5400000" vert="horz"/>
              <a:lstStyle/>
              <a:p>
                <a:pPr>
                  <a:defRPr sz="1600"/>
                </a:pPr>
                <a:r>
                  <a:rPr lang="en-GB" sz="1600" dirty="0"/>
                  <a:t>Temperature</a:t>
                </a:r>
                <a:r>
                  <a:rPr lang="en-GB" sz="1600" baseline="0" dirty="0"/>
                  <a:t> [</a:t>
                </a:r>
                <a:r>
                  <a:rPr lang="en-GB" sz="1600" b="1" i="0" u="none" strike="noStrike" baseline="0" dirty="0">
                    <a:effectLst/>
                  </a:rPr>
                  <a:t>°</a:t>
                </a:r>
                <a:r>
                  <a:rPr lang="en-GB" sz="1600" baseline="0" dirty="0"/>
                  <a:t>C]</a:t>
                </a:r>
                <a:endParaRPr lang="en-GB" sz="1600" dirty="0"/>
              </a:p>
            </c:rich>
          </c:tx>
          <c:layout>
            <c:manualLayout>
              <c:xMode val="edge"/>
              <c:yMode val="edge"/>
              <c:x val="0.10008161572659893"/>
              <c:y val="0.19770870869420301"/>
            </c:manualLayout>
          </c:layout>
          <c:overlay val="0"/>
        </c:title>
        <c:numFmt formatCode="General" sourceLinked="1"/>
        <c:majorTickMark val="out"/>
        <c:minorTickMark val="none"/>
        <c:tickLblPos val="nextTo"/>
        <c:crossAx val="79207040"/>
        <c:crosses val="autoZero"/>
        <c:crossBetween val="midCat"/>
      </c:valAx>
      <c:valAx>
        <c:axId val="79227520"/>
        <c:scaling>
          <c:orientation val="minMax"/>
        </c:scaling>
        <c:delete val="0"/>
        <c:axPos val="r"/>
        <c:title>
          <c:tx>
            <c:rich>
              <a:bodyPr rot="-5400000" vert="horz"/>
              <a:lstStyle/>
              <a:p>
                <a:pPr>
                  <a:defRPr sz="1600"/>
                </a:pPr>
                <a:r>
                  <a:rPr lang="en-GB" sz="1600"/>
                  <a:t>Pressure [MPa]</a:t>
                </a:r>
              </a:p>
            </c:rich>
          </c:tx>
          <c:overlay val="0"/>
        </c:title>
        <c:numFmt formatCode="General" sourceLinked="1"/>
        <c:majorTickMark val="out"/>
        <c:minorTickMark val="none"/>
        <c:tickLblPos val="nextTo"/>
        <c:crossAx val="79233792"/>
        <c:crosses val="max"/>
        <c:crossBetween val="midCat"/>
      </c:valAx>
      <c:valAx>
        <c:axId val="79233792"/>
        <c:scaling>
          <c:orientation val="minMax"/>
        </c:scaling>
        <c:delete val="1"/>
        <c:axPos val="b"/>
        <c:numFmt formatCode="General" sourceLinked="1"/>
        <c:majorTickMark val="out"/>
        <c:minorTickMark val="none"/>
        <c:tickLblPos val="nextTo"/>
        <c:crossAx val="79227520"/>
        <c:crosses val="autoZero"/>
        <c:crossBetween val="midCat"/>
      </c:valAx>
    </c:plotArea>
    <c:plotVisOnly val="1"/>
    <c:dispBlanksAs val="gap"/>
    <c:showDLblsOverMax val="0"/>
  </c:chart>
  <c:txPr>
    <a:bodyPr/>
    <a:lstStyle/>
    <a:p>
      <a:pPr>
        <a:defRPr sz="1200" b="1"/>
      </a:pPr>
      <a:endParaRPr lang="es-E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0.32403</cdr:x>
      <cdr:y>0.63632</cdr:y>
    </cdr:from>
    <cdr:to>
      <cdr:x>0.3827</cdr:x>
      <cdr:y>0.63632</cdr:y>
    </cdr:to>
    <cdr:cxnSp macro="">
      <cdr:nvCxnSpPr>
        <cdr:cNvPr id="3" name="Straight Connector 2">
          <a:extLst xmlns:a="http://schemas.openxmlformats.org/drawingml/2006/main">
            <a:ext uri="{FF2B5EF4-FFF2-40B4-BE49-F238E27FC236}">
              <a16:creationId xmlns:a16="http://schemas.microsoft.com/office/drawing/2014/main" id="{B8B67EEE-5DD6-4EFF-82F8-7302A0AF93C8}"/>
            </a:ext>
          </a:extLst>
        </cdr:cNvPr>
        <cdr:cNvCxnSpPr/>
      </cdr:nvCxnSpPr>
      <cdr:spPr>
        <a:xfrm xmlns:a="http://schemas.openxmlformats.org/drawingml/2006/main">
          <a:off x="1590868" y="2107725"/>
          <a:ext cx="288032" cy="0"/>
        </a:xfrm>
        <a:prstGeom xmlns:a="http://schemas.openxmlformats.org/drawingml/2006/main" prst="line">
          <a:avLst/>
        </a:prstGeom>
        <a:ln xmlns:a="http://schemas.openxmlformats.org/drawingml/2006/main" w="38100"/>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0.32403</cdr:x>
      <cdr:y>0.54978</cdr:y>
    </cdr:from>
    <cdr:to>
      <cdr:x>0.3827</cdr:x>
      <cdr:y>0.54978</cdr:y>
    </cdr:to>
    <cdr:cxnSp macro="">
      <cdr:nvCxnSpPr>
        <cdr:cNvPr id="4" name="Straight Connector 3">
          <a:extLst xmlns:a="http://schemas.openxmlformats.org/drawingml/2006/main">
            <a:ext uri="{FF2B5EF4-FFF2-40B4-BE49-F238E27FC236}">
              <a16:creationId xmlns:a16="http://schemas.microsoft.com/office/drawing/2014/main" id="{BEA67E11-99FD-4219-B205-B3227126E66F}"/>
            </a:ext>
          </a:extLst>
        </cdr:cNvPr>
        <cdr:cNvCxnSpPr/>
      </cdr:nvCxnSpPr>
      <cdr:spPr>
        <a:xfrm xmlns:a="http://schemas.openxmlformats.org/drawingml/2006/main">
          <a:off x="1590868" y="1821067"/>
          <a:ext cx="288032" cy="0"/>
        </a:xfrm>
        <a:prstGeom xmlns:a="http://schemas.openxmlformats.org/drawingml/2006/main" prst="line">
          <a:avLst/>
        </a:prstGeom>
        <a:ln xmlns:a="http://schemas.openxmlformats.org/drawingml/2006/main" w="38100">
          <a:solidFill>
            <a:srgbClr val="C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8A9F29-5E64-4DE4-BC71-E10BD7E214CA}"/>
              </a:ext>
            </a:extLst>
          </p:cNvPr>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GB"/>
          </a:p>
        </p:txBody>
      </p:sp>
      <p:sp>
        <p:nvSpPr>
          <p:cNvPr id="3" name="Date Placeholder 2">
            <a:extLst>
              <a:ext uri="{FF2B5EF4-FFF2-40B4-BE49-F238E27FC236}">
                <a16:creationId xmlns:a16="http://schemas.microsoft.com/office/drawing/2014/main" id="{4BEE753F-237C-41E3-8554-43B9F0BE6FE3}"/>
              </a:ext>
            </a:extLst>
          </p:cNvPr>
          <p:cNvSpPr>
            <a:spLocks noGrp="1"/>
          </p:cNvSpPr>
          <p:nvPr>
            <p:ph type="dt" sz="quarter" idx="1"/>
          </p:nvPr>
        </p:nvSpPr>
        <p:spPr>
          <a:xfrm>
            <a:off x="3901698" y="0"/>
            <a:ext cx="2984871" cy="502676"/>
          </a:xfrm>
          <a:prstGeom prst="rect">
            <a:avLst/>
          </a:prstGeom>
        </p:spPr>
        <p:txBody>
          <a:bodyPr vert="horz" lIns="96606" tIns="48303" rIns="96606" bIns="48303" rtlCol="0"/>
          <a:lstStyle>
            <a:lvl1pPr algn="r">
              <a:defRPr sz="1300"/>
            </a:lvl1pPr>
          </a:lstStyle>
          <a:p>
            <a:fld id="{431B4A40-26F3-4367-9C7D-FB2DAB352C82}" type="datetimeFigureOut">
              <a:rPr lang="en-GB" smtClean="0"/>
              <a:t>04/12/2017</a:t>
            </a:fld>
            <a:endParaRPr lang="en-GB"/>
          </a:p>
        </p:txBody>
      </p:sp>
      <p:sp>
        <p:nvSpPr>
          <p:cNvPr id="4" name="Footer Placeholder 3">
            <a:extLst>
              <a:ext uri="{FF2B5EF4-FFF2-40B4-BE49-F238E27FC236}">
                <a16:creationId xmlns:a16="http://schemas.microsoft.com/office/drawing/2014/main" id="{5B48D72A-8F6C-4A11-8354-45126C644072}"/>
              </a:ext>
            </a:extLst>
          </p:cNvPr>
          <p:cNvSpPr>
            <a:spLocks noGrp="1"/>
          </p:cNvSpPr>
          <p:nvPr>
            <p:ph type="ftr" sz="quarter" idx="2"/>
          </p:nvPr>
        </p:nvSpPr>
        <p:spPr>
          <a:xfrm>
            <a:off x="0" y="9516039"/>
            <a:ext cx="2984871" cy="502674"/>
          </a:xfrm>
          <a:prstGeom prst="rect">
            <a:avLst/>
          </a:prstGeom>
        </p:spPr>
        <p:txBody>
          <a:bodyPr vert="horz" lIns="96606" tIns="48303" rIns="96606" bIns="48303"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5B2AE479-8AAF-461E-A59E-E34E18542A86}"/>
              </a:ext>
            </a:extLst>
          </p:cNvPr>
          <p:cNvSpPr>
            <a:spLocks noGrp="1"/>
          </p:cNvSpPr>
          <p:nvPr>
            <p:ph type="sldNum" sz="quarter" idx="3"/>
          </p:nvPr>
        </p:nvSpPr>
        <p:spPr>
          <a:xfrm>
            <a:off x="3901698" y="9516039"/>
            <a:ext cx="2984871" cy="502674"/>
          </a:xfrm>
          <a:prstGeom prst="rect">
            <a:avLst/>
          </a:prstGeom>
        </p:spPr>
        <p:txBody>
          <a:bodyPr vert="horz" lIns="96606" tIns="48303" rIns="96606" bIns="48303" rtlCol="0" anchor="b"/>
          <a:lstStyle>
            <a:lvl1pPr algn="r">
              <a:defRPr sz="1300"/>
            </a:lvl1pPr>
          </a:lstStyle>
          <a:p>
            <a:fld id="{60172468-F0A3-48F8-A757-6658E8F39EF3}" type="slidenum">
              <a:rPr lang="en-GB" smtClean="0"/>
              <a:t>‹Nº›</a:t>
            </a:fld>
            <a:endParaRPr lang="en-GB"/>
          </a:p>
        </p:txBody>
      </p:sp>
    </p:spTree>
    <p:extLst>
      <p:ext uri="{BB962C8B-B14F-4D97-AF65-F5344CB8AC3E}">
        <p14:creationId xmlns:p14="http://schemas.microsoft.com/office/powerpoint/2010/main" val="3329891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0936"/>
          </a:xfrm>
          <a:prstGeom prst="rect">
            <a:avLst/>
          </a:prstGeom>
        </p:spPr>
        <p:txBody>
          <a:bodyPr vert="horz" lIns="96606" tIns="48303" rIns="96606" bIns="48303" rtlCol="0"/>
          <a:lstStyle>
            <a:lvl1pPr algn="l">
              <a:defRPr sz="1300"/>
            </a:lvl1pPr>
          </a:lstStyle>
          <a:p>
            <a:endParaRPr lang="en-GB"/>
          </a:p>
        </p:txBody>
      </p:sp>
      <p:sp>
        <p:nvSpPr>
          <p:cNvPr id="3" name="Date Placeholder 2"/>
          <p:cNvSpPr>
            <a:spLocks noGrp="1"/>
          </p:cNvSpPr>
          <p:nvPr>
            <p:ph type="dt" idx="1"/>
          </p:nvPr>
        </p:nvSpPr>
        <p:spPr>
          <a:xfrm>
            <a:off x="3901698" y="0"/>
            <a:ext cx="2984871" cy="500936"/>
          </a:xfrm>
          <a:prstGeom prst="rect">
            <a:avLst/>
          </a:prstGeom>
        </p:spPr>
        <p:txBody>
          <a:bodyPr vert="horz" lIns="96606" tIns="48303" rIns="96606" bIns="48303" rtlCol="0"/>
          <a:lstStyle>
            <a:lvl1pPr algn="r">
              <a:defRPr sz="1300"/>
            </a:lvl1pPr>
          </a:lstStyle>
          <a:p>
            <a:fld id="{D06DD392-D8B7-4722-9895-E3D1F578DF47}" type="datetimeFigureOut">
              <a:rPr lang="en-GB" smtClean="0"/>
              <a:t>04/12/2017</a:t>
            </a:fld>
            <a:endParaRPr lang="en-GB"/>
          </a:p>
        </p:txBody>
      </p:sp>
      <p:sp>
        <p:nvSpPr>
          <p:cNvPr id="4" name="Slide Image Placehold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06" tIns="48303" rIns="96606" bIns="48303" rtlCol="0" anchor="ctr"/>
          <a:lstStyle/>
          <a:p>
            <a:endParaRPr lang="en-GB"/>
          </a:p>
        </p:txBody>
      </p:sp>
      <p:sp>
        <p:nvSpPr>
          <p:cNvPr id="5" name="Notes Placeholder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a:defRPr sz="1300"/>
            </a:lvl1pPr>
          </a:lstStyle>
          <a:p>
            <a:fld id="{5D15C810-C16D-4802-89AA-1523B58C2193}" type="slidenum">
              <a:rPr lang="en-GB" smtClean="0"/>
              <a:t>‹Nº›</a:t>
            </a:fld>
            <a:endParaRPr lang="en-GB"/>
          </a:p>
        </p:txBody>
      </p:sp>
    </p:spTree>
    <p:extLst>
      <p:ext uri="{BB962C8B-B14F-4D97-AF65-F5344CB8AC3E}">
        <p14:creationId xmlns:p14="http://schemas.microsoft.com/office/powerpoint/2010/main" val="3020881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 y="750888"/>
            <a:ext cx="6678613" cy="3757612"/>
          </a:xfrm>
        </p:spPr>
      </p:sp>
      <p:sp>
        <p:nvSpPr>
          <p:cNvPr id="3" name="Notes Placeholder 2"/>
          <p:cNvSpPr>
            <a:spLocks noGrp="1"/>
          </p:cNvSpPr>
          <p:nvPr>
            <p:ph type="body" idx="1"/>
          </p:nvPr>
        </p:nvSpPr>
        <p:spPr/>
        <p:txBody>
          <a:bodyPr/>
          <a:lstStyle/>
          <a:p>
            <a:pPr defTabSz="966064">
              <a:defRPr/>
            </a:pPr>
            <a:r>
              <a:rPr lang="it-IT" dirty="0"/>
              <a:t>Exponential decay friction model</a:t>
            </a:r>
          </a:p>
          <a:p>
            <a:pPr defTabSz="966064">
              <a:defRPr/>
            </a:pPr>
            <a:endParaRPr lang="en-GB" dirty="0"/>
          </a:p>
          <a:p>
            <a:pPr defTabSz="966064">
              <a:defRPr/>
            </a:pPr>
            <a:r>
              <a:rPr lang="en-GB" sz="1300" dirty="0"/>
              <a:t>Damping coefficient as a fraction of critical damping</a:t>
            </a:r>
          </a:p>
          <a:p>
            <a:pPr defTabSz="966064">
              <a:defRPr/>
            </a:pPr>
            <a:endParaRPr lang="en-GB" sz="1300" dirty="0"/>
          </a:p>
          <a:p>
            <a:pPr defTabSz="966064">
              <a:defRPr/>
            </a:pPr>
            <a:r>
              <a:rPr lang="en-GB" sz="1300" dirty="0"/>
              <a:t>is a schematic representation of the contact stiffness and damping between two particles. The spring stiffness  acts in the contact normal direction and may represent a simple linear or a nonlinear contact stiffness. The dashpot  represents contact damping in the normal direction. The tangential spring stiffness  along with the friction coefficient  represent friction between the particles. The dashpot  represents contact damping in the tangential direction.</a:t>
            </a:r>
          </a:p>
          <a:p>
            <a:endParaRPr lang="en-GB" dirty="0"/>
          </a:p>
        </p:txBody>
      </p:sp>
      <p:sp>
        <p:nvSpPr>
          <p:cNvPr id="4" name="Slide Number Placeholder 3"/>
          <p:cNvSpPr>
            <a:spLocks noGrp="1"/>
          </p:cNvSpPr>
          <p:nvPr>
            <p:ph type="sldNum" sz="quarter" idx="10"/>
          </p:nvPr>
        </p:nvSpPr>
        <p:spPr/>
        <p:txBody>
          <a:bodyPr/>
          <a:lstStyle/>
          <a:p>
            <a:fld id="{5D15C810-C16D-4802-89AA-1523B58C2193}" type="slidenum">
              <a:rPr lang="en-GB" smtClean="0"/>
              <a:t>11</a:t>
            </a:fld>
            <a:endParaRPr lang="en-GB"/>
          </a:p>
        </p:txBody>
      </p:sp>
    </p:spTree>
    <p:extLst>
      <p:ext uri="{BB962C8B-B14F-4D97-AF65-F5344CB8AC3E}">
        <p14:creationId xmlns:p14="http://schemas.microsoft.com/office/powerpoint/2010/main" val="3454719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 y="750888"/>
            <a:ext cx="6678613" cy="3757612"/>
          </a:xfrm>
        </p:spPr>
      </p:sp>
      <p:sp>
        <p:nvSpPr>
          <p:cNvPr id="3" name="Notes Placeholder 2"/>
          <p:cNvSpPr>
            <a:spLocks noGrp="1"/>
          </p:cNvSpPr>
          <p:nvPr>
            <p:ph type="body" idx="1"/>
          </p:nvPr>
        </p:nvSpPr>
        <p:spPr/>
        <p:txBody>
          <a:bodyPr/>
          <a:lstStyle/>
          <a:p>
            <a:r>
              <a:rPr lang="en-GB" dirty="0"/>
              <a:t>Filling</a:t>
            </a:r>
            <a:r>
              <a:rPr lang="en-GB" baseline="0" dirty="0"/>
              <a:t> in the model is faster because it is a 2D model</a:t>
            </a:r>
            <a:endParaRPr lang="en-GB" dirty="0"/>
          </a:p>
        </p:txBody>
      </p:sp>
      <p:sp>
        <p:nvSpPr>
          <p:cNvPr id="4" name="Slide Number Placeholder 3"/>
          <p:cNvSpPr>
            <a:spLocks noGrp="1"/>
          </p:cNvSpPr>
          <p:nvPr>
            <p:ph type="sldNum" sz="quarter" idx="10"/>
          </p:nvPr>
        </p:nvSpPr>
        <p:spPr/>
        <p:txBody>
          <a:bodyPr/>
          <a:lstStyle/>
          <a:p>
            <a:fld id="{5D15C810-C16D-4802-89AA-1523B58C2193}" type="slidenum">
              <a:rPr lang="en-GB" smtClean="0"/>
              <a:t>12</a:t>
            </a:fld>
            <a:endParaRPr lang="en-GB"/>
          </a:p>
        </p:txBody>
      </p:sp>
    </p:spTree>
    <p:extLst>
      <p:ext uri="{BB962C8B-B14F-4D97-AF65-F5344CB8AC3E}">
        <p14:creationId xmlns:p14="http://schemas.microsoft.com/office/powerpoint/2010/main" val="3506227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 y="750888"/>
            <a:ext cx="6678613" cy="3757612"/>
          </a:xfrm>
        </p:spPr>
      </p:sp>
      <p:sp>
        <p:nvSpPr>
          <p:cNvPr id="3" name="Notes Placeholder 2"/>
          <p:cNvSpPr>
            <a:spLocks noGrp="1"/>
          </p:cNvSpPr>
          <p:nvPr>
            <p:ph type="body" idx="1"/>
          </p:nvPr>
        </p:nvSpPr>
        <p:spPr/>
        <p:txBody>
          <a:bodyPr/>
          <a:lstStyle/>
          <a:p>
            <a:r>
              <a:rPr lang="de-DE" sz="1300" dirty="0"/>
              <a:t>the plastic region was defined by means of the Von Mises yield criterion and isotropic hardening</a:t>
            </a:r>
            <a:endParaRPr lang="en-GB" dirty="0"/>
          </a:p>
        </p:txBody>
      </p:sp>
      <p:sp>
        <p:nvSpPr>
          <p:cNvPr id="4" name="Slide Number Placeholder 3"/>
          <p:cNvSpPr>
            <a:spLocks noGrp="1"/>
          </p:cNvSpPr>
          <p:nvPr>
            <p:ph type="sldNum" sz="quarter" idx="10"/>
          </p:nvPr>
        </p:nvSpPr>
        <p:spPr/>
        <p:txBody>
          <a:bodyPr/>
          <a:lstStyle/>
          <a:p>
            <a:fld id="{5D15C810-C16D-4802-89AA-1523B58C2193}" type="slidenum">
              <a:rPr lang="en-GB" smtClean="0"/>
              <a:t>18</a:t>
            </a:fld>
            <a:endParaRPr lang="en-GB"/>
          </a:p>
        </p:txBody>
      </p:sp>
    </p:spTree>
    <p:extLst>
      <p:ext uri="{BB962C8B-B14F-4D97-AF65-F5344CB8AC3E}">
        <p14:creationId xmlns:p14="http://schemas.microsoft.com/office/powerpoint/2010/main" val="4152764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4775" y="750888"/>
            <a:ext cx="6678613" cy="3757612"/>
          </a:xfrm>
        </p:spPr>
      </p:sp>
      <p:sp>
        <p:nvSpPr>
          <p:cNvPr id="3" name="Notes Placeholder 2"/>
          <p:cNvSpPr>
            <a:spLocks noGrp="1"/>
          </p:cNvSpPr>
          <p:nvPr>
            <p:ph type="body" idx="1"/>
          </p:nvPr>
        </p:nvSpPr>
        <p:spPr/>
        <p:txBody>
          <a:bodyPr/>
          <a:lstStyle/>
          <a:p>
            <a:r>
              <a:rPr lang="de-DE" sz="1300" dirty="0"/>
              <a:t>Negative values in Fig. 7 represent a higher level of shrinkage compared with the experiment</a:t>
            </a:r>
            <a:endParaRPr lang="en-GB" dirty="0"/>
          </a:p>
        </p:txBody>
      </p:sp>
      <p:sp>
        <p:nvSpPr>
          <p:cNvPr id="4" name="Slide Number Placeholder 3"/>
          <p:cNvSpPr>
            <a:spLocks noGrp="1"/>
          </p:cNvSpPr>
          <p:nvPr>
            <p:ph type="sldNum" sz="quarter" idx="10"/>
          </p:nvPr>
        </p:nvSpPr>
        <p:spPr/>
        <p:txBody>
          <a:bodyPr/>
          <a:lstStyle/>
          <a:p>
            <a:fld id="{5D15C810-C16D-4802-89AA-1523B58C2193}" type="slidenum">
              <a:rPr lang="en-GB" smtClean="0"/>
              <a:t>20</a:t>
            </a:fld>
            <a:endParaRPr lang="en-GB"/>
          </a:p>
        </p:txBody>
      </p:sp>
    </p:spTree>
    <p:extLst>
      <p:ext uri="{BB962C8B-B14F-4D97-AF65-F5344CB8AC3E}">
        <p14:creationId xmlns:p14="http://schemas.microsoft.com/office/powerpoint/2010/main" val="13863164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12" name="Rectangle 11"/>
          <p:cNvSpPr/>
          <p:nvPr userDrawn="1"/>
        </p:nvSpPr>
        <p:spPr>
          <a:xfrm>
            <a:off x="239350" y="863427"/>
            <a:ext cx="11713301" cy="1544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Rectangle 1"/>
          <p:cNvSpPr/>
          <p:nvPr userDrawn="1"/>
        </p:nvSpPr>
        <p:spPr>
          <a:xfrm>
            <a:off x="239349" y="2348880"/>
            <a:ext cx="11621427" cy="1107996"/>
          </a:xfrm>
          <a:prstGeom prst="rect">
            <a:avLst/>
          </a:prstGeom>
        </p:spPr>
        <p:txBody>
          <a:bodyPr wrap="square">
            <a:spAutoFit/>
          </a:bodyPr>
          <a:lstStyle/>
          <a:p>
            <a:pPr algn="ctr"/>
            <a:r>
              <a:rPr lang="en-GB" sz="2200" b="1" dirty="0">
                <a:solidFill>
                  <a:schemeClr val="tx1"/>
                </a:solidFill>
                <a:latin typeface="Verdana" panose="020B0604030504040204" pitchFamily="34" charset="0"/>
                <a:ea typeface="Verdana" panose="020B0604030504040204" pitchFamily="34" charset="0"/>
                <a:cs typeface="Verdana" panose="020B0604030504040204" pitchFamily="34" charset="0"/>
              </a:rPr>
              <a:t>Prediction of the influence of non-homogeneous powder distribution on hot isostatically pressed components combining discrete element method and finite element analysis</a:t>
            </a:r>
            <a:endParaRPr lang="en-GB" sz="22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Rectangle 2"/>
          <p:cNvSpPr/>
          <p:nvPr userDrawn="1"/>
        </p:nvSpPr>
        <p:spPr>
          <a:xfrm>
            <a:off x="431371" y="4581128"/>
            <a:ext cx="11429405" cy="923330"/>
          </a:xfrm>
          <a:prstGeom prst="rect">
            <a:avLst/>
          </a:prstGeom>
        </p:spPr>
        <p:txBody>
          <a:bodyPr wrap="square">
            <a:spAutoFit/>
          </a:bodyPr>
          <a:lstStyle/>
          <a:p>
            <a:pPr algn="ctr" eaLnBrk="1" hangingPunct="1">
              <a:buClr>
                <a:srgbClr val="660033"/>
              </a:buClr>
              <a:buFont typeface="Wingdings" pitchFamily="1" charset="2"/>
              <a:buNone/>
            </a:pPr>
            <a:r>
              <a:rPr lang="en-GB" sz="1800" b="1" u="sng" dirty="0">
                <a:solidFill>
                  <a:schemeClr val="tx1"/>
                </a:solidFill>
                <a:latin typeface="Verdana" pitchFamily="1" charset="0"/>
                <a:ea typeface="ＭＳ Ｐゴシック" pitchFamily="1" charset="-128"/>
              </a:rPr>
              <a:t>Alessandro Abena</a:t>
            </a:r>
            <a:r>
              <a:rPr lang="en-GB" sz="1800" b="1" u="sng" baseline="30000" dirty="0">
                <a:solidFill>
                  <a:schemeClr val="tx1"/>
                </a:solidFill>
                <a:latin typeface="Verdana" pitchFamily="1" charset="0"/>
                <a:ea typeface="ＭＳ Ｐゴシック" pitchFamily="1" charset="-128"/>
              </a:rPr>
              <a:t>1</a:t>
            </a:r>
            <a:r>
              <a:rPr lang="en-GB" sz="1800" b="1" dirty="0">
                <a:solidFill>
                  <a:schemeClr val="tx1"/>
                </a:solidFill>
                <a:latin typeface="Verdana" pitchFamily="1" charset="0"/>
                <a:ea typeface="ＭＳ Ｐゴシック" pitchFamily="1" charset="-128"/>
              </a:rPr>
              <a:t>, </a:t>
            </a:r>
            <a:r>
              <a:rPr lang="en-GB" sz="1800" b="1" dirty="0" err="1">
                <a:solidFill>
                  <a:schemeClr val="tx1"/>
                </a:solidFill>
                <a:latin typeface="Verdana" pitchFamily="1" charset="0"/>
                <a:ea typeface="ＭＳ Ｐゴシック" pitchFamily="1" charset="-128"/>
              </a:rPr>
              <a:t>Miren</a:t>
            </a:r>
            <a:r>
              <a:rPr lang="en-GB" sz="1800" b="1" dirty="0">
                <a:solidFill>
                  <a:schemeClr val="tx1"/>
                </a:solidFill>
                <a:latin typeface="Verdana" pitchFamily="1" charset="0"/>
                <a:ea typeface="ＭＳ Ｐゴシック" pitchFamily="1" charset="-128"/>
              </a:rPr>
              <a:t> </a:t>
            </a:r>
            <a:r>
              <a:rPr lang="en-GB" sz="1800" b="1" dirty="0" err="1">
                <a:solidFill>
                  <a:schemeClr val="tx1"/>
                </a:solidFill>
                <a:latin typeface="Verdana" pitchFamily="1" charset="0"/>
                <a:ea typeface="ＭＳ Ｐゴシック" pitchFamily="1" charset="-128"/>
              </a:rPr>
              <a:t>Aristizabal</a:t>
            </a:r>
            <a:r>
              <a:rPr lang="en-GB" sz="1800" b="1" dirty="0">
                <a:solidFill>
                  <a:schemeClr val="tx1"/>
                </a:solidFill>
                <a:latin typeface="Verdana" pitchFamily="1" charset="0"/>
                <a:ea typeface="ＭＳ Ｐゴシック" pitchFamily="1" charset="-128"/>
              </a:rPr>
              <a:t> Segarra</a:t>
            </a:r>
            <a:r>
              <a:rPr lang="en-GB" sz="1800" b="1" baseline="30000" dirty="0">
                <a:solidFill>
                  <a:schemeClr val="tx1"/>
                </a:solidFill>
                <a:latin typeface="Verdana" pitchFamily="1" charset="0"/>
                <a:ea typeface="ＭＳ Ｐゴシック" pitchFamily="1" charset="-128"/>
              </a:rPr>
              <a:t>2</a:t>
            </a:r>
            <a:r>
              <a:rPr lang="en-GB" sz="1800" b="1" dirty="0">
                <a:solidFill>
                  <a:schemeClr val="tx1"/>
                </a:solidFill>
                <a:latin typeface="Verdana" pitchFamily="1" charset="0"/>
                <a:ea typeface="ＭＳ Ｐゴシック" pitchFamily="1" charset="-128"/>
              </a:rPr>
              <a:t>, </a:t>
            </a:r>
            <a:r>
              <a:rPr lang="en-GB" sz="1800" b="1" dirty="0" err="1">
                <a:solidFill>
                  <a:schemeClr val="tx1"/>
                </a:solidFill>
                <a:latin typeface="Verdana" pitchFamily="1" charset="0"/>
                <a:ea typeface="ＭＳ Ｐゴシック" pitchFamily="1" charset="-128"/>
              </a:rPr>
              <a:t>Khamis</a:t>
            </a:r>
            <a:r>
              <a:rPr lang="en-GB" sz="1800" b="1" dirty="0">
                <a:solidFill>
                  <a:schemeClr val="tx1"/>
                </a:solidFill>
                <a:latin typeface="Verdana" pitchFamily="1" charset="0"/>
                <a:ea typeface="ＭＳ Ｐゴシック" pitchFamily="1" charset="-128"/>
              </a:rPr>
              <a:t> Essa</a:t>
            </a:r>
            <a:r>
              <a:rPr lang="en-GB" sz="1800" b="1" baseline="30000" dirty="0">
                <a:solidFill>
                  <a:schemeClr val="tx1"/>
                </a:solidFill>
                <a:latin typeface="Verdana" pitchFamily="1" charset="0"/>
                <a:ea typeface="ＭＳ Ｐゴシック" pitchFamily="1" charset="-128"/>
              </a:rPr>
              <a:t>1</a:t>
            </a:r>
            <a:endParaRPr lang="en-GB" sz="1800" b="1" dirty="0">
              <a:solidFill>
                <a:schemeClr val="tx1"/>
              </a:solidFill>
              <a:latin typeface="Verdana" pitchFamily="1" charset="0"/>
              <a:ea typeface="ＭＳ Ｐゴシック" pitchFamily="1" charset="-128"/>
            </a:endParaRPr>
          </a:p>
          <a:p>
            <a:pPr algn="ctr" eaLnBrk="1" hangingPunct="1">
              <a:buClr>
                <a:srgbClr val="660033"/>
              </a:buClr>
              <a:buFont typeface="Wingdings" pitchFamily="1" charset="2"/>
              <a:buNone/>
            </a:pPr>
            <a:r>
              <a:rPr lang="en-GB" sz="1800" baseline="30000" dirty="0">
                <a:solidFill>
                  <a:schemeClr val="tx1"/>
                </a:solidFill>
                <a:latin typeface="Verdana" pitchFamily="1" charset="0"/>
                <a:ea typeface="ＭＳ Ｐゴシック" pitchFamily="1" charset="-128"/>
              </a:rPr>
              <a:t>1</a:t>
            </a:r>
            <a:r>
              <a:rPr lang="en-GB" sz="1800" dirty="0">
                <a:solidFill>
                  <a:schemeClr val="tx1"/>
                </a:solidFill>
                <a:latin typeface="Verdana" pitchFamily="1" charset="0"/>
                <a:ea typeface="ＭＳ Ｐゴシック" pitchFamily="1" charset="-128"/>
              </a:rPr>
              <a:t>School of Engineering, Department of Mechanical Engineering</a:t>
            </a:r>
          </a:p>
          <a:p>
            <a:pPr algn="ctr" eaLnBrk="1" hangingPunct="1">
              <a:buClr>
                <a:srgbClr val="660033"/>
              </a:buClr>
              <a:buFont typeface="Wingdings" pitchFamily="1" charset="2"/>
              <a:buNone/>
            </a:pPr>
            <a:r>
              <a:rPr lang="en-GB" sz="1800" baseline="30000" dirty="0">
                <a:solidFill>
                  <a:schemeClr val="tx1"/>
                </a:solidFill>
                <a:latin typeface="Verdana" pitchFamily="1" charset="0"/>
                <a:ea typeface="ＭＳ Ｐゴシック" pitchFamily="1" charset="-128"/>
              </a:rPr>
              <a:t>2</a:t>
            </a:r>
            <a:r>
              <a:rPr lang="en-GB" sz="1800" dirty="0">
                <a:solidFill>
                  <a:schemeClr val="tx1"/>
                </a:solidFill>
                <a:latin typeface="Verdana" pitchFamily="1" charset="0"/>
                <a:ea typeface="ＭＳ Ｐゴシック" pitchFamily="1" charset="-128"/>
              </a:rPr>
              <a:t>School of Metallurgy and Materials</a:t>
            </a:r>
          </a:p>
        </p:txBody>
      </p:sp>
      <p:pic>
        <p:nvPicPr>
          <p:cNvPr id="9" name="Picture 2" descr="HIP international conference event banne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83632" y="332656"/>
            <a:ext cx="6693801" cy="141922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a:off x="0" y="6010822"/>
            <a:ext cx="12192000" cy="847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3" name="Picture 2" descr="Image result for University of Birmingham logo"/>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028684" y="5930132"/>
            <a:ext cx="2291452" cy="491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01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392" y="116632"/>
            <a:ext cx="10972800" cy="706090"/>
          </a:xfrm>
        </p:spPr>
        <p:txBody>
          <a:bodyPr>
            <a:normAutofit/>
          </a:bodyPr>
          <a:lstStyle>
            <a:lvl1pPr>
              <a:defRPr lang="en-GB" sz="3600" b="1"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Title</a:t>
            </a:r>
            <a:endParaRPr lang="en-GB" dirty="0"/>
          </a:p>
        </p:txBody>
      </p:sp>
      <p:sp>
        <p:nvSpPr>
          <p:cNvPr id="3" name="Content Placeholder 2"/>
          <p:cNvSpPr>
            <a:spLocks noGrp="1"/>
          </p:cNvSpPr>
          <p:nvPr>
            <p:ph idx="1"/>
          </p:nvPr>
        </p:nvSpPr>
        <p:spPr>
          <a:xfrm>
            <a:off x="609600" y="980728"/>
            <a:ext cx="10972800" cy="5112568"/>
          </a:xfrm>
        </p:spPr>
        <p:txBody>
          <a:bodyPr>
            <a:normAutofit/>
          </a:bodyPr>
          <a:lstStyle>
            <a:lvl1pPr marL="342900" indent="-342900">
              <a:lnSpc>
                <a:spcPct val="150000"/>
              </a:lnSpc>
              <a:buFont typeface="Wingdings" panose="05000000000000000000" pitchFamily="2" charset="2"/>
              <a:buChar char="§"/>
              <a:defRPr sz="16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nSpc>
                <a:spcPct val="150000"/>
              </a:lnSpc>
              <a:buFont typeface="Wingdings" panose="05000000000000000000" pitchFamily="2" charset="2"/>
              <a:buChar char="Ø"/>
              <a:defRPr sz="14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150000"/>
              </a:lnSpc>
              <a:buFont typeface="Arial" panose="020B0604020202020204" pitchFamily="34" charset="0"/>
              <a:buChar char="•"/>
              <a:defRPr sz="1300" i="1">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a:lnSpc>
                <a:spcPct val="150000"/>
              </a:lnSpc>
              <a:defRPr sz="14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a:lnSpc>
                <a:spcPct val="150000"/>
              </a:lnSpc>
              <a:defRPr sz="1400">
                <a:solidFill>
                  <a:schemeClr val="tx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688247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Rectangle 7"/>
          <p:cNvSpPr/>
          <p:nvPr userDrawn="1"/>
        </p:nvSpPr>
        <p:spPr>
          <a:xfrm>
            <a:off x="239350" y="874716"/>
            <a:ext cx="11713301" cy="1544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 name="Title 1"/>
          <p:cNvSpPr>
            <a:spLocks noGrp="1"/>
          </p:cNvSpPr>
          <p:nvPr>
            <p:ph type="title" hasCustomPrompt="1"/>
          </p:nvPr>
        </p:nvSpPr>
        <p:spPr>
          <a:xfrm>
            <a:off x="623392" y="2780928"/>
            <a:ext cx="10972800" cy="1143000"/>
          </a:xfrm>
        </p:spPr>
        <p:txBody>
          <a:bodyPr>
            <a:normAutofit/>
          </a:bodyPr>
          <a:lstStyle>
            <a:lvl1pPr marL="0" algn="ctr" defTabSz="914400" rtl="0" eaLnBrk="1" latinLnBrk="0" hangingPunct="1">
              <a:defRPr lang="en-GB" sz="3600" kern="1200" baseline="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GB" dirty="0"/>
              <a:t>Thank you</a:t>
            </a:r>
          </a:p>
        </p:txBody>
      </p:sp>
      <p:pic>
        <p:nvPicPr>
          <p:cNvPr id="11" name="Picture 2" descr="Image result for University of Birmingham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11824" y="4725144"/>
            <a:ext cx="3198612" cy="7200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userDrawn="1"/>
        </p:nvSpPr>
        <p:spPr>
          <a:xfrm>
            <a:off x="0" y="6010822"/>
            <a:ext cx="12192000" cy="8471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7" name="Picture 2" descr="HIP international conference event banner">
            <a:extLst>
              <a:ext uri="{FF2B5EF4-FFF2-40B4-BE49-F238E27FC236}">
                <a16:creationId xmlns:a16="http://schemas.microsoft.com/office/drawing/2014/main" id="{EDCFABE5-DD85-4725-9B5A-B415A475A969}"/>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83632" y="332656"/>
            <a:ext cx="6693801" cy="1419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3975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5" cstate="print">
            <a:extLst>
              <a:ext uri="{28A0092B-C50C-407E-A947-70E740481C1C}">
                <a14:useLocalDpi xmlns:a14="http://schemas.microsoft.com/office/drawing/2010/main" val="0"/>
              </a:ext>
            </a:extLst>
          </a:blip>
          <a:srcRect b="5957"/>
          <a:stretch/>
        </p:blipFill>
        <p:spPr>
          <a:xfrm>
            <a:off x="3246" y="404758"/>
            <a:ext cx="12185509" cy="6449438"/>
          </a:xfrm>
          <a:prstGeom prst="rect">
            <a:avLst/>
          </a:prstGeom>
        </p:spPr>
      </p:pic>
      <p:sp>
        <p:nvSpPr>
          <p:cNvPr id="2" name="Title Placeholder 1"/>
          <p:cNvSpPr>
            <a:spLocks noGrp="1"/>
          </p:cNvSpPr>
          <p:nvPr>
            <p:ph type="title"/>
          </p:nvPr>
        </p:nvSpPr>
        <p:spPr>
          <a:xfrm>
            <a:off x="609600" y="16174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0"/>
            <a:ext cx="10972800" cy="4526502"/>
          </a:xfrm>
          <a:prstGeom prst="rect">
            <a:avLst/>
          </a:prstGeom>
          <a:ln>
            <a:no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cxnSp>
        <p:nvCxnSpPr>
          <p:cNvPr id="15" name="Straight Connector 14"/>
          <p:cNvCxnSpPr/>
          <p:nvPr userDrawn="1"/>
        </p:nvCxnSpPr>
        <p:spPr>
          <a:xfrm>
            <a:off x="335360" y="905979"/>
            <a:ext cx="11521280" cy="0"/>
          </a:xfrm>
          <a:prstGeom prst="line">
            <a:avLst/>
          </a:prstGeom>
          <a:ln w="38100">
            <a:solidFill>
              <a:srgbClr val="0A648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35360" y="6148976"/>
            <a:ext cx="11521280" cy="0"/>
          </a:xfrm>
          <a:prstGeom prst="line">
            <a:avLst/>
          </a:prstGeom>
          <a:ln w="38100">
            <a:solidFill>
              <a:srgbClr val="0A648F"/>
            </a:solidFill>
          </a:ln>
        </p:spPr>
        <p:style>
          <a:lnRef idx="1">
            <a:schemeClr val="accent1"/>
          </a:lnRef>
          <a:fillRef idx="0">
            <a:schemeClr val="accent1"/>
          </a:fillRef>
          <a:effectRef idx="0">
            <a:schemeClr val="accent1"/>
          </a:effectRef>
          <a:fontRef idx="minor">
            <a:schemeClr val="tx1"/>
          </a:fontRef>
        </p:style>
      </p:cxnSp>
      <p:sp>
        <p:nvSpPr>
          <p:cNvPr id="14" name="Rectangle 13"/>
          <p:cNvSpPr/>
          <p:nvPr userDrawn="1"/>
        </p:nvSpPr>
        <p:spPr>
          <a:xfrm>
            <a:off x="0" y="6741368"/>
            <a:ext cx="7536160" cy="116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7" name="Picture 6" descr="Image result for HIP17 conference"/>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127448" y="6206344"/>
            <a:ext cx="1851257" cy="58665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University of Birmingham logo"/>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4153309" y="6263473"/>
            <a:ext cx="2208246" cy="491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344421"/>
      </p:ext>
    </p:extLst>
  </p:cSld>
  <p:clrMap bg1="lt1" tx1="dk1" bg2="lt2" tx2="dk2" accent1="accent1" accent2="accent2" accent3="accent3" accent4="accent4" accent5="accent5" accent6="accent6" hlink="hlink" folHlink="folHlink"/>
  <p:sldLayoutIdLst>
    <p:sldLayoutId id="2147483658" r:id="rId1"/>
    <p:sldLayoutId id="2147483650" r:id="rId2"/>
    <p:sldLayoutId id="2147483654"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44.png"/><Relationship Id="rId4" Type="http://schemas.openxmlformats.org/officeDocument/2006/relationships/image" Target="../media/image4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0.png"/></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9655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Outline</a:t>
            </a:r>
          </a:p>
        </p:txBody>
      </p:sp>
      <p:sp>
        <p:nvSpPr>
          <p:cNvPr id="3" name="Content Placeholder 2"/>
          <p:cNvSpPr>
            <a:spLocks noGrp="1"/>
          </p:cNvSpPr>
          <p:nvPr>
            <p:ph idx="1"/>
          </p:nvPr>
        </p:nvSpPr>
        <p:spPr/>
        <p:txBody>
          <a:bodyPr>
            <a:normAutofit fontScale="92500" lnSpcReduction="20000"/>
          </a:bodyPr>
          <a:lstStyle/>
          <a:p>
            <a:r>
              <a:rPr lang="en-GB" b="1" dirty="0"/>
              <a:t>Introduction</a:t>
            </a:r>
          </a:p>
          <a:p>
            <a:r>
              <a:rPr lang="it-IT" b="1" dirty="0"/>
              <a:t>Aim and objectives</a:t>
            </a:r>
            <a:endParaRPr lang="en-GB" b="1" dirty="0"/>
          </a:p>
          <a:p>
            <a:r>
              <a:rPr lang="en-GB" b="1" dirty="0"/>
              <a:t>Powder characterisation</a:t>
            </a:r>
          </a:p>
          <a:p>
            <a:r>
              <a:rPr lang="en-GB" b="1" dirty="0"/>
              <a:t>Powder filling: simple-shaped tooling	</a:t>
            </a:r>
          </a:p>
          <a:p>
            <a:pPr lvl="1"/>
            <a:r>
              <a:rPr lang="en-GB" dirty="0"/>
              <a:t>DEM model and experimental work for validation</a:t>
            </a:r>
          </a:p>
          <a:p>
            <a:r>
              <a:rPr lang="en-GB" b="1" dirty="0"/>
              <a:t>Hot Isostatic Pressing (HIP): simple-shaped tooling</a:t>
            </a:r>
          </a:p>
          <a:p>
            <a:pPr lvl="1"/>
            <a:r>
              <a:rPr lang="en-GB" dirty="0"/>
              <a:t>FEM model and experimental work for validation</a:t>
            </a:r>
          </a:p>
          <a:p>
            <a:r>
              <a:rPr lang="en-GB" b="1" dirty="0"/>
              <a:t>Powder filling and shaking: complex-shaped tooling</a:t>
            </a:r>
          </a:p>
          <a:p>
            <a:pPr lvl="1"/>
            <a:r>
              <a:rPr lang="en-GB" dirty="0"/>
              <a:t>DEM model</a:t>
            </a:r>
          </a:p>
          <a:p>
            <a:pPr lvl="1"/>
            <a:r>
              <a:rPr lang="en-GB" dirty="0"/>
              <a:t>Relative density distribution from DEM</a:t>
            </a:r>
          </a:p>
          <a:p>
            <a:r>
              <a:rPr lang="en-GB" b="1" dirty="0"/>
              <a:t>Hot Isostatic Pressing: complex-shaped tooling</a:t>
            </a:r>
          </a:p>
          <a:p>
            <a:pPr lvl="1"/>
            <a:r>
              <a:rPr lang="en-GB" dirty="0"/>
              <a:t>Relative density uniformly distributed </a:t>
            </a:r>
          </a:p>
          <a:p>
            <a:pPr lvl="1"/>
            <a:r>
              <a:rPr lang="en-GB" dirty="0"/>
              <a:t>Relative density non-uniformly distributed (DEM)</a:t>
            </a:r>
          </a:p>
          <a:p>
            <a:pPr lvl="1"/>
            <a:r>
              <a:rPr lang="en-GB" dirty="0"/>
              <a:t>Comparison against in-house experimental results</a:t>
            </a:r>
          </a:p>
          <a:p>
            <a:r>
              <a:rPr lang="en-GB" b="1" dirty="0"/>
              <a:t>Conclusions</a:t>
            </a:r>
          </a:p>
        </p:txBody>
      </p:sp>
    </p:spTree>
    <p:extLst>
      <p:ext uri="{BB962C8B-B14F-4D97-AF65-F5344CB8AC3E}">
        <p14:creationId xmlns:p14="http://schemas.microsoft.com/office/powerpoint/2010/main" val="3187909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p:txBody>
          <a:bodyPr>
            <a:normAutofit/>
          </a:bodyPr>
          <a:lstStyle/>
          <a:p>
            <a:r>
              <a:rPr lang="de-DE" b="1" dirty="0"/>
              <a:t>HIP is a manufacturing process widely used in powder metallurgy to produce </a:t>
            </a:r>
          </a:p>
          <a:p>
            <a:pPr marL="0" indent="0">
              <a:buNone/>
            </a:pPr>
            <a:r>
              <a:rPr lang="de-DE" b="1" dirty="0"/>
              <a:t>     near-net-shape components</a:t>
            </a:r>
          </a:p>
          <a:p>
            <a:pPr marL="0" indent="0">
              <a:buNone/>
            </a:pPr>
            <a:endParaRPr lang="en-GB" dirty="0"/>
          </a:p>
          <a:p>
            <a:r>
              <a:rPr lang="en-GB" b="1" dirty="0"/>
              <a:t>HIP presents high cost associated with tooling design </a:t>
            </a:r>
          </a:p>
          <a:p>
            <a:pPr lvl="1"/>
            <a:r>
              <a:rPr lang="en-GB" dirty="0"/>
              <a:t>Iterative approach to obtain the desired dimension of the final component</a:t>
            </a:r>
          </a:p>
          <a:p>
            <a:pPr marL="0" indent="0">
              <a:buNone/>
            </a:pPr>
            <a:endParaRPr lang="en-GB" dirty="0"/>
          </a:p>
          <a:p>
            <a:r>
              <a:rPr lang="en-GB" b="1" dirty="0"/>
              <a:t>Numerical analysis represents a powerful alternative approach to:</a:t>
            </a:r>
          </a:p>
          <a:p>
            <a:pPr lvl="1"/>
            <a:r>
              <a:rPr lang="en-GB" dirty="0"/>
              <a:t>Reduce the costs by reducing the experimental trials (calibration)</a:t>
            </a:r>
          </a:p>
          <a:p>
            <a:pPr lvl="1"/>
            <a:r>
              <a:rPr lang="en-GB" dirty="0"/>
              <a:t>Provide alternative information difficult to obtain experimentally</a:t>
            </a:r>
          </a:p>
          <a:p>
            <a:pPr lvl="2"/>
            <a:r>
              <a:rPr lang="en-GB" dirty="0"/>
              <a:t>Distribution and evolution of the relative density (RD) during HIP</a:t>
            </a:r>
          </a:p>
          <a:p>
            <a:pPr lvl="2"/>
            <a:r>
              <a:rPr lang="en-GB" dirty="0"/>
              <a:t>Force at the die-powder interface</a:t>
            </a:r>
          </a:p>
          <a:p>
            <a:pPr lvl="1"/>
            <a:endParaRPr lang="en-GB" dirty="0"/>
          </a:p>
          <a:p>
            <a:pPr lvl="1"/>
            <a:endParaRPr lang="en-GB" dirty="0"/>
          </a:p>
        </p:txBody>
      </p:sp>
    </p:spTree>
    <p:extLst>
      <p:ext uri="{BB962C8B-B14F-4D97-AF65-F5344CB8AC3E}">
        <p14:creationId xmlns:p14="http://schemas.microsoft.com/office/powerpoint/2010/main" val="1105361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Introduction</a:t>
            </a:r>
          </a:p>
        </p:txBody>
      </p:sp>
      <p:sp>
        <p:nvSpPr>
          <p:cNvPr id="3" name="Content Placeholder 2"/>
          <p:cNvSpPr>
            <a:spLocks noGrp="1"/>
          </p:cNvSpPr>
          <p:nvPr>
            <p:ph idx="1"/>
          </p:nvPr>
        </p:nvSpPr>
        <p:spPr>
          <a:xfrm>
            <a:off x="609600" y="980728"/>
            <a:ext cx="10972800" cy="5112568"/>
          </a:xfrm>
        </p:spPr>
        <p:txBody>
          <a:bodyPr/>
          <a:lstStyle/>
          <a:p>
            <a:r>
              <a:rPr lang="en-GB" b="1" dirty="0"/>
              <a:t>Previous works show:</a:t>
            </a:r>
          </a:p>
          <a:p>
            <a:pPr lvl="1"/>
            <a:r>
              <a:rPr lang="en-GB" dirty="0"/>
              <a:t>An inhomogeneous distribution of the powder in the tool based on experimental observations [1] </a:t>
            </a:r>
          </a:p>
          <a:p>
            <a:pPr lvl="1"/>
            <a:r>
              <a:rPr lang="de-DE" dirty="0"/>
              <a:t>That the relative density (RD) gradient prior HIP strongly depends on the filling and pre-consolidation process [2]</a:t>
            </a:r>
          </a:p>
          <a:p>
            <a:pPr marL="457200" lvl="1" indent="0">
              <a:buNone/>
            </a:pPr>
            <a:endParaRPr lang="de-DE" dirty="0"/>
          </a:p>
          <a:p>
            <a:r>
              <a:rPr lang="de-DE" b="1" dirty="0"/>
              <a:t>This usually contributes to a non-uniform tool shrinkage or high distortion of the final component</a:t>
            </a:r>
          </a:p>
          <a:p>
            <a:pPr marL="0" indent="0">
              <a:buNone/>
            </a:pPr>
            <a:endParaRPr lang="de-DE" dirty="0"/>
          </a:p>
          <a:p>
            <a:r>
              <a:rPr lang="de-DE" b="1" dirty="0"/>
              <a:t>Numerical models up to date:</a:t>
            </a:r>
          </a:p>
          <a:p>
            <a:pPr lvl="1"/>
            <a:r>
              <a:rPr lang="en-GB" dirty="0"/>
              <a:t>Usually consider a homogeneous powder distribution inside the tool  before HIP</a:t>
            </a:r>
          </a:p>
          <a:p>
            <a:pPr lvl="1"/>
            <a:endParaRPr lang="de-DE" dirty="0"/>
          </a:p>
          <a:p>
            <a:pPr lvl="1"/>
            <a:endParaRPr lang="en-GB" dirty="0"/>
          </a:p>
        </p:txBody>
      </p:sp>
      <p:sp>
        <p:nvSpPr>
          <p:cNvPr id="4" name="Rectangle 3">
            <a:extLst>
              <a:ext uri="{FF2B5EF4-FFF2-40B4-BE49-F238E27FC236}">
                <a16:creationId xmlns:a16="http://schemas.microsoft.com/office/drawing/2014/main" id="{A3826184-704F-4A4B-BCB1-303ADF70D31C}"/>
              </a:ext>
            </a:extLst>
          </p:cNvPr>
          <p:cNvSpPr/>
          <p:nvPr/>
        </p:nvSpPr>
        <p:spPr>
          <a:xfrm>
            <a:off x="1055440" y="5534920"/>
            <a:ext cx="4705775" cy="523220"/>
          </a:xfrm>
          <a:prstGeom prst="rect">
            <a:avLst/>
          </a:prstGeom>
        </p:spPr>
        <p:txBody>
          <a:bodyPr wrap="none">
            <a:spAutoFit/>
          </a:bodyPr>
          <a:lstStyle/>
          <a:p>
            <a:r>
              <a:rPr lang="en-US" sz="1400" dirty="0">
                <a:latin typeface="Times New Roman" panose="02020603050405020304" pitchFamily="18" charset="0"/>
                <a:ea typeface="Times New Roman" panose="02020603050405020304" pitchFamily="18" charset="0"/>
                <a:cs typeface="Times New Roman" panose="02020603050405020304" pitchFamily="18" charset="0"/>
              </a:rPr>
              <a:t>[1] C. Van Nguyen, A.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Bezold</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C.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Broeckmann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HIP’14 (2014)</a:t>
            </a:r>
          </a:p>
          <a:p>
            <a:r>
              <a:rPr lang="en-US" sz="1400" dirty="0">
                <a:latin typeface="Times New Roman" panose="02020603050405020304" pitchFamily="18" charset="0"/>
                <a:cs typeface="Times New Roman" panose="02020603050405020304" pitchFamily="18" charset="0"/>
              </a:rPr>
              <a:t>[2] C. Van Nguyen, A. </a:t>
            </a:r>
            <a:r>
              <a:rPr lang="en-US" sz="1400" dirty="0" err="1">
                <a:latin typeface="Times New Roman" panose="02020603050405020304" pitchFamily="18" charset="0"/>
                <a:cs typeface="Times New Roman" panose="02020603050405020304" pitchFamily="18" charset="0"/>
              </a:rPr>
              <a:t>Bezold</a:t>
            </a:r>
            <a:r>
              <a:rPr lang="en-US" sz="1400" dirty="0">
                <a:latin typeface="Times New Roman" panose="02020603050405020304" pitchFamily="18" charset="0"/>
                <a:cs typeface="Times New Roman" panose="02020603050405020304" pitchFamily="18" charset="0"/>
              </a:rPr>
              <a:t>, C. </a:t>
            </a:r>
            <a:r>
              <a:rPr lang="en-US" sz="1400" dirty="0" err="1">
                <a:latin typeface="Times New Roman" panose="02020603050405020304" pitchFamily="18" charset="0"/>
                <a:cs typeface="Times New Roman" panose="02020603050405020304" pitchFamily="18" charset="0"/>
              </a:rPr>
              <a:t>Broeckmann</a:t>
            </a:r>
            <a:r>
              <a:rPr lang="en-US" sz="1400" dirty="0">
                <a:latin typeface="Times New Roman" panose="02020603050405020304" pitchFamily="18" charset="0"/>
                <a:cs typeface="Times New Roman" panose="02020603050405020304" pitchFamily="18" charset="0"/>
              </a:rPr>
              <a:t>, (2015) </a:t>
            </a:r>
            <a:endParaRPr lang="en-GB"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3832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Aim and Objectives</a:t>
            </a:r>
          </a:p>
        </p:txBody>
      </p:sp>
      <p:sp>
        <p:nvSpPr>
          <p:cNvPr id="3" name="Content Placeholder 2"/>
          <p:cNvSpPr>
            <a:spLocks noGrp="1"/>
          </p:cNvSpPr>
          <p:nvPr>
            <p:ph idx="1"/>
          </p:nvPr>
        </p:nvSpPr>
        <p:spPr/>
        <p:txBody>
          <a:bodyPr>
            <a:normAutofit/>
          </a:bodyPr>
          <a:lstStyle/>
          <a:p>
            <a:r>
              <a:rPr lang="en-GB" b="1" u="sng" dirty="0"/>
              <a:t>The aim </a:t>
            </a:r>
            <a:r>
              <a:rPr lang="en-GB" dirty="0"/>
              <a:t>of the work is to develop a numerical model able to predict and take into account the relative density distribution when simulating the HIP process</a:t>
            </a:r>
          </a:p>
          <a:p>
            <a:pPr marL="0" indent="0">
              <a:buNone/>
            </a:pPr>
            <a:endParaRPr lang="en-GB" dirty="0"/>
          </a:p>
          <a:p>
            <a:r>
              <a:rPr lang="en-GB" b="1" dirty="0"/>
              <a:t>The aim of the work is achieved by means of the following </a:t>
            </a:r>
            <a:r>
              <a:rPr lang="en-GB" b="1" u="sng" dirty="0"/>
              <a:t>objectives</a:t>
            </a:r>
            <a:r>
              <a:rPr lang="en-GB" b="1" dirty="0"/>
              <a:t>:</a:t>
            </a:r>
          </a:p>
          <a:p>
            <a:pPr lvl="1"/>
            <a:r>
              <a:rPr lang="en-GB" dirty="0"/>
              <a:t>Predict the RD distribution in the tool after filling and pre-consolidation processes using the Discrete Element Method (DEM)</a:t>
            </a:r>
          </a:p>
          <a:p>
            <a:pPr lvl="1"/>
            <a:r>
              <a:rPr lang="en-GB" dirty="0"/>
              <a:t>Develop a FEM model able to simulate the HIP process</a:t>
            </a:r>
          </a:p>
          <a:p>
            <a:pPr lvl="1"/>
            <a:r>
              <a:rPr lang="en-GB" dirty="0"/>
              <a:t>Import the RD distribution obtained from the DEM model to the FEM model to simulate the HIP process with a non-homogeneous RD distribution</a:t>
            </a:r>
          </a:p>
          <a:p>
            <a:pPr lvl="1"/>
            <a:endParaRPr lang="en-GB" dirty="0"/>
          </a:p>
        </p:txBody>
      </p:sp>
    </p:spTree>
    <p:extLst>
      <p:ext uri="{BB962C8B-B14F-4D97-AF65-F5344CB8AC3E}">
        <p14:creationId xmlns:p14="http://schemas.microsoft.com/office/powerpoint/2010/main" val="2574455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Powder characterisation</a:t>
            </a:r>
          </a:p>
        </p:txBody>
      </p:sp>
      <p:sp>
        <p:nvSpPr>
          <p:cNvPr id="3" name="Content Placeholder 2"/>
          <p:cNvSpPr>
            <a:spLocks noGrp="1"/>
          </p:cNvSpPr>
          <p:nvPr>
            <p:ph idx="1"/>
          </p:nvPr>
        </p:nvSpPr>
        <p:spPr/>
        <p:txBody>
          <a:bodyPr/>
          <a:lstStyle/>
          <a:p>
            <a:r>
              <a:rPr lang="en-GB" b="1" dirty="0"/>
              <a:t>Ti-6Al-4V gas atomised TLS Technik powder</a:t>
            </a:r>
          </a:p>
          <a:p>
            <a:pPr lvl="1"/>
            <a:r>
              <a:rPr lang="en-GB" dirty="0"/>
              <a:t>Typical gas atomised powder</a:t>
            </a:r>
          </a:p>
          <a:p>
            <a:pPr lvl="2"/>
            <a:r>
              <a:rPr lang="en-GB" dirty="0"/>
              <a:t>Spherical with some irregular particles </a:t>
            </a:r>
          </a:p>
          <a:p>
            <a:pPr lvl="1"/>
            <a:r>
              <a:rPr lang="en-GB" dirty="0"/>
              <a:t>Large amount of satellites</a:t>
            </a:r>
          </a:p>
          <a:p>
            <a:pPr lvl="1"/>
            <a:r>
              <a:rPr lang="en-GB" dirty="0"/>
              <a:t>Particle size range: 45-180 </a:t>
            </a:r>
            <a:r>
              <a:rPr lang="el-GR" dirty="0"/>
              <a:t>μ</a:t>
            </a:r>
            <a:r>
              <a:rPr lang="en-GB" dirty="0"/>
              <a:t>m</a:t>
            </a:r>
          </a:p>
          <a:p>
            <a:pPr lvl="1"/>
            <a:r>
              <a:rPr lang="en-GB" dirty="0"/>
              <a:t>Tap density: 59.1%</a:t>
            </a:r>
          </a:p>
          <a:p>
            <a:pPr lvl="1"/>
            <a:endParaRPr lang="en-GB"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392144" y="1627635"/>
            <a:ext cx="2768600" cy="2078355"/>
          </a:xfrm>
          <a:prstGeom prst="rect">
            <a:avLst/>
          </a:prstGeom>
          <a:noFill/>
        </p:spPr>
      </p:pic>
      <p:sp>
        <p:nvSpPr>
          <p:cNvPr id="5" name="TextBox 4"/>
          <p:cNvSpPr txBox="1"/>
          <p:nvPr/>
        </p:nvSpPr>
        <p:spPr>
          <a:xfrm>
            <a:off x="7392144" y="3728066"/>
            <a:ext cx="2768600" cy="276999"/>
          </a:xfrm>
          <a:prstGeom prst="rect">
            <a:avLst/>
          </a:prstGeom>
          <a:noFill/>
        </p:spPr>
        <p:txBody>
          <a:bodyPr wrap="square" rtlCol="0">
            <a:spAutoFit/>
          </a:bodyPr>
          <a:lstStyle/>
          <a:p>
            <a:pPr algn="ctr"/>
            <a:r>
              <a:rPr lang="en-GB" sz="1200" dirty="0">
                <a:latin typeface="Verdana" panose="020B0604030504040204" pitchFamily="34" charset="0"/>
                <a:ea typeface="Verdana" panose="020B0604030504040204" pitchFamily="34" charset="0"/>
                <a:cs typeface="Verdana" panose="020B0604030504040204" pitchFamily="34" charset="0"/>
              </a:rPr>
              <a:t>Scanning Electron Microscope</a:t>
            </a:r>
          </a:p>
        </p:txBody>
      </p:sp>
      <p:sp>
        <p:nvSpPr>
          <p:cNvPr id="6" name="Rectangle 5">
            <a:extLst>
              <a:ext uri="{FF2B5EF4-FFF2-40B4-BE49-F238E27FC236}">
                <a16:creationId xmlns:a16="http://schemas.microsoft.com/office/drawing/2014/main" id="{C73AF765-E9DB-461A-9830-3A2085609178}"/>
              </a:ext>
            </a:extLst>
          </p:cNvPr>
          <p:cNvSpPr/>
          <p:nvPr/>
        </p:nvSpPr>
        <p:spPr>
          <a:xfrm>
            <a:off x="2783633" y="3739212"/>
            <a:ext cx="3816423" cy="1938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B6EA676C-A936-4A63-9029-13B111C469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3698493"/>
            <a:ext cx="4931109" cy="2178779"/>
          </a:xfrm>
          <a:prstGeom prst="rect">
            <a:avLst/>
          </a:prstGeom>
        </p:spPr>
      </p:pic>
    </p:spTree>
    <p:extLst>
      <p:ext uri="{BB962C8B-B14F-4D97-AF65-F5344CB8AC3E}">
        <p14:creationId xmlns:p14="http://schemas.microsoft.com/office/powerpoint/2010/main" val="3449466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Experiments</a:t>
            </a:r>
          </a:p>
        </p:txBody>
      </p:sp>
      <p:sp>
        <p:nvSpPr>
          <p:cNvPr id="3" name="Content Placeholder 2"/>
          <p:cNvSpPr>
            <a:spLocks noGrp="1"/>
          </p:cNvSpPr>
          <p:nvPr>
            <p:ph idx="1"/>
          </p:nvPr>
        </p:nvSpPr>
        <p:spPr>
          <a:xfrm>
            <a:off x="1524000" y="2348880"/>
            <a:ext cx="9144000" cy="1872208"/>
          </a:xfrm>
        </p:spPr>
        <p:txBody>
          <a:bodyPr>
            <a:noAutofit/>
          </a:bodyPr>
          <a:lstStyle/>
          <a:p>
            <a:pPr marL="0" indent="0" algn="ctr">
              <a:buNone/>
            </a:pPr>
            <a:r>
              <a:rPr lang="en-GB" sz="3600" dirty="0"/>
              <a:t>Powder filling</a:t>
            </a:r>
          </a:p>
          <a:p>
            <a:pPr marL="0" indent="0" algn="ctr">
              <a:buNone/>
            </a:pPr>
            <a:r>
              <a:rPr lang="en-GB" sz="3600" dirty="0"/>
              <a:t>Simple-shaped tooling</a:t>
            </a:r>
          </a:p>
          <a:p>
            <a:pPr marL="0" indent="0" algn="ctr">
              <a:buNone/>
            </a:pPr>
            <a:endParaRPr lang="en-GB" sz="3600" dirty="0"/>
          </a:p>
        </p:txBody>
      </p:sp>
    </p:spTree>
    <p:extLst>
      <p:ext uri="{BB962C8B-B14F-4D97-AF65-F5344CB8AC3E}">
        <p14:creationId xmlns:p14="http://schemas.microsoft.com/office/powerpoint/2010/main" val="260461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Powder filling - Simple shape</a:t>
            </a:r>
          </a:p>
        </p:txBody>
      </p:sp>
      <p:sp>
        <p:nvSpPr>
          <p:cNvPr id="3" name="Content Placeholder 2"/>
          <p:cNvSpPr>
            <a:spLocks noGrp="1"/>
          </p:cNvSpPr>
          <p:nvPr>
            <p:ph idx="1"/>
          </p:nvPr>
        </p:nvSpPr>
        <p:spPr/>
        <p:txBody>
          <a:bodyPr/>
          <a:lstStyle/>
          <a:p>
            <a:r>
              <a:rPr lang="en-GB" b="1" dirty="0"/>
              <a:t>Geometry: half cylinder </a:t>
            </a:r>
          </a:p>
          <a:p>
            <a:pPr lvl="1"/>
            <a:r>
              <a:rPr lang="en-GB" dirty="0"/>
              <a:t>Made of plexiglass (transparent)</a:t>
            </a:r>
          </a:p>
          <a:p>
            <a:r>
              <a:rPr lang="en-GB" b="1" dirty="0"/>
              <a:t>Powder flow: h and </a:t>
            </a:r>
            <a:r>
              <a:rPr lang="de-DE" sz="2400" b="1" dirty="0">
                <a:latin typeface="Times New Roman" panose="02020603050405020304" pitchFamily="18" charset="0"/>
                <a:cs typeface="Times New Roman" panose="02020603050405020304" pitchFamily="18" charset="0"/>
              </a:rPr>
              <a:t>α</a:t>
            </a:r>
            <a:r>
              <a:rPr lang="de-DE" sz="2400" b="1" baseline="-25000" dirty="0">
                <a:latin typeface="Times New Roman" panose="02020603050405020304" pitchFamily="18" charset="0"/>
                <a:cs typeface="Times New Roman" panose="02020603050405020304" pitchFamily="18" charset="0"/>
              </a:rPr>
              <a:t>L/R</a:t>
            </a:r>
            <a:endParaRPr lang="en-GB" b="1" dirty="0">
              <a:latin typeface="Times New Roman" panose="02020603050405020304" pitchFamily="18" charset="0"/>
              <a:cs typeface="Times New Roman" panose="02020603050405020304" pitchFamily="18" charset="0"/>
            </a:endParaRPr>
          </a:p>
          <a:p>
            <a:r>
              <a:rPr lang="en-GB" b="1" dirty="0"/>
              <a:t>Filling time: 4.54 seconds</a:t>
            </a:r>
          </a:p>
          <a:p>
            <a:endParaRPr lang="en-GB" dirty="0"/>
          </a:p>
        </p:txBody>
      </p:sp>
      <p:grpSp>
        <p:nvGrpSpPr>
          <p:cNvPr id="8" name="Group 7"/>
          <p:cNvGrpSpPr/>
          <p:nvPr/>
        </p:nvGrpSpPr>
        <p:grpSpPr>
          <a:xfrm>
            <a:off x="2435450" y="3913189"/>
            <a:ext cx="1932358" cy="2007695"/>
            <a:chOff x="108950" y="2125026"/>
            <a:chExt cx="1932358" cy="2007695"/>
          </a:xfrm>
        </p:grpSpPr>
        <p:pic>
          <p:nvPicPr>
            <p:cNvPr id="4" name="Picture 1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1143" t="14127" r="42214" b="18191"/>
            <a:stretch/>
          </p:blipFill>
          <p:spPr bwMode="auto">
            <a:xfrm>
              <a:off x="108950" y="2125026"/>
              <a:ext cx="1932358" cy="2007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V="1">
              <a:off x="1075129" y="3325030"/>
              <a:ext cx="0" cy="392002"/>
            </a:xfrm>
            <a:prstGeom prst="straightConnector1">
              <a:avLst/>
            </a:prstGeom>
            <a:ln>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097154" y="3347700"/>
              <a:ext cx="306494" cy="369332"/>
            </a:xfrm>
            <a:prstGeom prst="rect">
              <a:avLst/>
            </a:prstGeom>
            <a:noFill/>
          </p:spPr>
          <p:txBody>
            <a:bodyPr wrap="none" rtlCol="0">
              <a:spAutoFit/>
            </a:bodyPr>
            <a:lstStyle/>
            <a:p>
              <a:r>
                <a:rPr lang="en-GB" dirty="0">
                  <a:solidFill>
                    <a:schemeClr val="bg1"/>
                  </a:solidFill>
                  <a:latin typeface="Times New Roman" panose="02020603050405020304" pitchFamily="18" charset="0"/>
                  <a:cs typeface="Times New Roman" panose="02020603050405020304" pitchFamily="18" charset="0"/>
                </a:rPr>
                <a:t>h</a:t>
              </a:r>
            </a:p>
          </p:txBody>
        </p:sp>
      </p:grpSp>
      <p:grpSp>
        <p:nvGrpSpPr>
          <p:cNvPr id="18" name="Group 17"/>
          <p:cNvGrpSpPr/>
          <p:nvPr/>
        </p:nvGrpSpPr>
        <p:grpSpPr>
          <a:xfrm>
            <a:off x="5126616" y="3939921"/>
            <a:ext cx="1905489" cy="2007695"/>
            <a:chOff x="4096565" y="2147707"/>
            <a:chExt cx="1905489" cy="2007695"/>
          </a:xfrm>
        </p:grpSpPr>
        <p:pic>
          <p:nvPicPr>
            <p:cNvPr id="9" name="Picture 1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1799" t="14127" r="42000" b="18064"/>
            <a:stretch/>
          </p:blipFill>
          <p:spPr bwMode="auto">
            <a:xfrm>
              <a:off x="4096565" y="2147707"/>
              <a:ext cx="1905489" cy="2007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0" name="Straight Connector 9"/>
            <p:cNvCxnSpPr/>
            <p:nvPr/>
          </p:nvCxnSpPr>
          <p:spPr>
            <a:xfrm flipV="1">
              <a:off x="4375516" y="3070253"/>
              <a:ext cx="412508" cy="288032"/>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384999" y="3357092"/>
              <a:ext cx="440432" cy="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716016" y="3032923"/>
              <a:ext cx="399468" cy="369332"/>
            </a:xfrm>
            <a:prstGeom prst="rect">
              <a:avLst/>
            </a:prstGeom>
            <a:noFill/>
          </p:spPr>
          <p:txBody>
            <a:bodyPr wrap="none" rtlCol="0">
              <a:spAutoFit/>
            </a:bodyPr>
            <a:lstStyle/>
            <a:p>
              <a:r>
                <a:rPr lang="el-GR" dirty="0">
                  <a:solidFill>
                    <a:schemeClr val="bg1"/>
                  </a:solidFill>
                  <a:latin typeface="Times New Roman" panose="02020603050405020304" pitchFamily="18" charset="0"/>
                  <a:cs typeface="Times New Roman" panose="02020603050405020304" pitchFamily="18" charset="0"/>
                </a:rPr>
                <a:t>α</a:t>
              </a:r>
              <a:r>
                <a:rPr lang="en-GB" baseline="-25000" dirty="0">
                  <a:solidFill>
                    <a:schemeClr val="bg1"/>
                  </a:solidFill>
                  <a:latin typeface="Times New Roman" panose="02020603050405020304" pitchFamily="18" charset="0"/>
                  <a:cs typeface="Times New Roman" panose="02020603050405020304" pitchFamily="18" charset="0"/>
                </a:rPr>
                <a:t>L</a:t>
              </a:r>
              <a:endParaRPr lang="en-GB" dirty="0">
                <a:solidFill>
                  <a:schemeClr val="bg1"/>
                </a:solidFill>
                <a:latin typeface="Times New Roman" panose="02020603050405020304" pitchFamily="18" charset="0"/>
                <a:cs typeface="Times New Roman" panose="02020603050405020304" pitchFamily="18" charset="0"/>
              </a:endParaRPr>
            </a:p>
          </p:txBody>
        </p:sp>
        <p:sp>
          <p:nvSpPr>
            <p:cNvPr id="13" name="Arc 12"/>
            <p:cNvSpPr/>
            <p:nvPr/>
          </p:nvSpPr>
          <p:spPr>
            <a:xfrm rot="1321843">
              <a:off x="4476689" y="3131522"/>
              <a:ext cx="299357" cy="333525"/>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4" name="Straight Connector 13"/>
            <p:cNvCxnSpPr/>
            <p:nvPr/>
          </p:nvCxnSpPr>
          <p:spPr>
            <a:xfrm flipH="1" flipV="1">
              <a:off x="5422187" y="3178289"/>
              <a:ext cx="324892" cy="22396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5364088" y="3401061"/>
              <a:ext cx="371779" cy="1194"/>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068347" y="3070253"/>
              <a:ext cx="407484" cy="369332"/>
            </a:xfrm>
            <a:prstGeom prst="rect">
              <a:avLst/>
            </a:prstGeom>
            <a:noFill/>
          </p:spPr>
          <p:txBody>
            <a:bodyPr wrap="none" rtlCol="0">
              <a:spAutoFit/>
            </a:bodyPr>
            <a:lstStyle/>
            <a:p>
              <a:r>
                <a:rPr lang="el-GR" dirty="0">
                  <a:solidFill>
                    <a:schemeClr val="bg1"/>
                  </a:solidFill>
                  <a:latin typeface="Times New Roman" panose="02020603050405020304" pitchFamily="18" charset="0"/>
                  <a:cs typeface="Times New Roman" panose="02020603050405020304" pitchFamily="18" charset="0"/>
                </a:rPr>
                <a:t>α</a:t>
              </a:r>
              <a:r>
                <a:rPr lang="en-GB" baseline="-25000" dirty="0">
                  <a:solidFill>
                    <a:schemeClr val="bg1"/>
                  </a:solidFill>
                  <a:latin typeface="Times New Roman" panose="02020603050405020304" pitchFamily="18" charset="0"/>
                  <a:cs typeface="Times New Roman" panose="02020603050405020304" pitchFamily="18" charset="0"/>
                </a:rPr>
                <a:t>R</a:t>
              </a:r>
              <a:endParaRPr lang="en-GB" dirty="0">
                <a:solidFill>
                  <a:schemeClr val="bg1"/>
                </a:solidFill>
                <a:latin typeface="Times New Roman" panose="02020603050405020304" pitchFamily="18" charset="0"/>
                <a:cs typeface="Times New Roman" panose="02020603050405020304" pitchFamily="18" charset="0"/>
              </a:endParaRPr>
            </a:p>
          </p:txBody>
        </p:sp>
        <p:sp>
          <p:nvSpPr>
            <p:cNvPr id="17" name="Arc 16"/>
            <p:cNvSpPr/>
            <p:nvPr/>
          </p:nvSpPr>
          <p:spPr>
            <a:xfrm rot="18654085" flipH="1">
              <a:off x="5380404" y="3162662"/>
              <a:ext cx="341403" cy="222721"/>
            </a:xfrm>
            <a:prstGeom prst="arc">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pic>
        <p:nvPicPr>
          <p:cNvPr id="19" name="Picture 17"/>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788" t="14508" r="42143" b="18191"/>
          <a:stretch/>
        </p:blipFill>
        <p:spPr bwMode="auto">
          <a:xfrm>
            <a:off x="7709700" y="3924184"/>
            <a:ext cx="1914693" cy="2009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151201" y="3524430"/>
            <a:ext cx="583814" cy="369332"/>
          </a:xfrm>
          <a:prstGeom prst="rect">
            <a:avLst/>
          </a:prstGeom>
          <a:noFill/>
        </p:spPr>
        <p:txBody>
          <a:bodyPr wrap="none" rtlCol="0">
            <a:spAutoFit/>
          </a:bodyPr>
          <a:lstStyle/>
          <a:p>
            <a:r>
              <a:rPr lang="en-GB" dirty="0"/>
              <a:t>30%</a:t>
            </a:r>
          </a:p>
        </p:txBody>
      </p:sp>
      <p:sp>
        <p:nvSpPr>
          <p:cNvPr id="22" name="TextBox 21"/>
          <p:cNvSpPr txBox="1"/>
          <p:nvPr/>
        </p:nvSpPr>
        <p:spPr>
          <a:xfrm>
            <a:off x="5781364" y="3526016"/>
            <a:ext cx="583814" cy="369332"/>
          </a:xfrm>
          <a:prstGeom prst="rect">
            <a:avLst/>
          </a:prstGeom>
          <a:noFill/>
        </p:spPr>
        <p:txBody>
          <a:bodyPr wrap="none" rtlCol="0">
            <a:spAutoFit/>
          </a:bodyPr>
          <a:lstStyle/>
          <a:p>
            <a:r>
              <a:rPr lang="en-GB" dirty="0"/>
              <a:t>54%</a:t>
            </a:r>
          </a:p>
        </p:txBody>
      </p:sp>
      <p:sp>
        <p:nvSpPr>
          <p:cNvPr id="23" name="TextBox 22"/>
          <p:cNvSpPr txBox="1"/>
          <p:nvPr/>
        </p:nvSpPr>
        <p:spPr>
          <a:xfrm>
            <a:off x="8307664" y="3525881"/>
            <a:ext cx="700833" cy="369332"/>
          </a:xfrm>
          <a:prstGeom prst="rect">
            <a:avLst/>
          </a:prstGeom>
          <a:noFill/>
        </p:spPr>
        <p:txBody>
          <a:bodyPr wrap="none" rtlCol="0">
            <a:spAutoFit/>
          </a:bodyPr>
          <a:lstStyle/>
          <a:p>
            <a:r>
              <a:rPr lang="en-GB" dirty="0"/>
              <a:t>100%</a:t>
            </a:r>
          </a:p>
        </p:txBody>
      </p:sp>
      <p:sp>
        <p:nvSpPr>
          <p:cNvPr id="4097" name="Freeform 4096"/>
          <p:cNvSpPr/>
          <p:nvPr/>
        </p:nvSpPr>
        <p:spPr>
          <a:xfrm>
            <a:off x="2812716" y="5058611"/>
            <a:ext cx="438484" cy="235284"/>
          </a:xfrm>
          <a:custGeom>
            <a:avLst/>
            <a:gdLst>
              <a:gd name="connsiteX0" fmla="*/ 438484 w 438484"/>
              <a:gd name="connsiteY0" fmla="*/ 0 h 235284"/>
              <a:gd name="connsiteX1" fmla="*/ 374316 w 438484"/>
              <a:gd name="connsiteY1" fmla="*/ 5347 h 235284"/>
              <a:gd name="connsiteX2" fmla="*/ 342231 w 438484"/>
              <a:gd name="connsiteY2" fmla="*/ 16042 h 235284"/>
              <a:gd name="connsiteX3" fmla="*/ 326189 w 438484"/>
              <a:gd name="connsiteY3" fmla="*/ 21389 h 235284"/>
              <a:gd name="connsiteX4" fmla="*/ 288758 w 438484"/>
              <a:gd name="connsiteY4" fmla="*/ 42778 h 235284"/>
              <a:gd name="connsiteX5" fmla="*/ 256673 w 438484"/>
              <a:gd name="connsiteY5" fmla="*/ 53473 h 235284"/>
              <a:gd name="connsiteX6" fmla="*/ 224589 w 438484"/>
              <a:gd name="connsiteY6" fmla="*/ 80210 h 235284"/>
              <a:gd name="connsiteX7" fmla="*/ 208547 w 438484"/>
              <a:gd name="connsiteY7" fmla="*/ 96252 h 235284"/>
              <a:gd name="connsiteX8" fmla="*/ 192505 w 438484"/>
              <a:gd name="connsiteY8" fmla="*/ 101600 h 235284"/>
              <a:gd name="connsiteX9" fmla="*/ 160421 w 438484"/>
              <a:gd name="connsiteY9" fmla="*/ 122989 h 235284"/>
              <a:gd name="connsiteX10" fmla="*/ 128337 w 438484"/>
              <a:gd name="connsiteY10" fmla="*/ 155073 h 235284"/>
              <a:gd name="connsiteX11" fmla="*/ 106947 w 438484"/>
              <a:gd name="connsiteY11" fmla="*/ 165768 h 235284"/>
              <a:gd name="connsiteX12" fmla="*/ 74863 w 438484"/>
              <a:gd name="connsiteY12" fmla="*/ 187157 h 235284"/>
              <a:gd name="connsiteX13" fmla="*/ 58821 w 438484"/>
              <a:gd name="connsiteY13" fmla="*/ 203200 h 235284"/>
              <a:gd name="connsiteX14" fmla="*/ 42779 w 438484"/>
              <a:gd name="connsiteY14" fmla="*/ 208547 h 235284"/>
              <a:gd name="connsiteX15" fmla="*/ 26737 w 438484"/>
              <a:gd name="connsiteY15" fmla="*/ 219242 h 235284"/>
              <a:gd name="connsiteX16" fmla="*/ 10695 w 438484"/>
              <a:gd name="connsiteY16" fmla="*/ 224589 h 235284"/>
              <a:gd name="connsiteX17" fmla="*/ 0 w 438484"/>
              <a:gd name="connsiteY17" fmla="*/ 235284 h 235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8484" h="235284">
                <a:moveTo>
                  <a:pt x="438484" y="0"/>
                </a:moveTo>
                <a:cubicBezTo>
                  <a:pt x="417095" y="1782"/>
                  <a:pt x="395487" y="1818"/>
                  <a:pt x="374316" y="5347"/>
                </a:cubicBezTo>
                <a:cubicBezTo>
                  <a:pt x="363196" y="7200"/>
                  <a:pt x="352926" y="12477"/>
                  <a:pt x="342231" y="16042"/>
                </a:cubicBezTo>
                <a:lnTo>
                  <a:pt x="326189" y="21389"/>
                </a:lnTo>
                <a:cubicBezTo>
                  <a:pt x="283526" y="35609"/>
                  <a:pt x="323950" y="27138"/>
                  <a:pt x="288758" y="42778"/>
                </a:cubicBezTo>
                <a:cubicBezTo>
                  <a:pt x="278456" y="47356"/>
                  <a:pt x="256673" y="53473"/>
                  <a:pt x="256673" y="53473"/>
                </a:cubicBezTo>
                <a:cubicBezTo>
                  <a:pt x="209806" y="100340"/>
                  <a:pt x="269257" y="42986"/>
                  <a:pt x="224589" y="80210"/>
                </a:cubicBezTo>
                <a:cubicBezTo>
                  <a:pt x="218780" y="85051"/>
                  <a:pt x="214839" y="92057"/>
                  <a:pt x="208547" y="96252"/>
                </a:cubicBezTo>
                <a:cubicBezTo>
                  <a:pt x="203857" y="99379"/>
                  <a:pt x="197432" y="98863"/>
                  <a:pt x="192505" y="101600"/>
                </a:cubicBezTo>
                <a:cubicBezTo>
                  <a:pt x="181269" y="107842"/>
                  <a:pt x="171116" y="115859"/>
                  <a:pt x="160421" y="122989"/>
                </a:cubicBezTo>
                <a:cubicBezTo>
                  <a:pt x="147837" y="131378"/>
                  <a:pt x="139032" y="144378"/>
                  <a:pt x="128337" y="155073"/>
                </a:cubicBezTo>
                <a:cubicBezTo>
                  <a:pt x="122700" y="160710"/>
                  <a:pt x="113783" y="161667"/>
                  <a:pt x="106947" y="165768"/>
                </a:cubicBezTo>
                <a:cubicBezTo>
                  <a:pt x="95925" y="172381"/>
                  <a:pt x="83951" y="178068"/>
                  <a:pt x="74863" y="187157"/>
                </a:cubicBezTo>
                <a:cubicBezTo>
                  <a:pt x="69516" y="192505"/>
                  <a:pt x="65113" y="199005"/>
                  <a:pt x="58821" y="203200"/>
                </a:cubicBezTo>
                <a:cubicBezTo>
                  <a:pt x="54131" y="206327"/>
                  <a:pt x="48126" y="206765"/>
                  <a:pt x="42779" y="208547"/>
                </a:cubicBezTo>
                <a:cubicBezTo>
                  <a:pt x="37432" y="212112"/>
                  <a:pt x="32485" y="216368"/>
                  <a:pt x="26737" y="219242"/>
                </a:cubicBezTo>
                <a:cubicBezTo>
                  <a:pt x="21696" y="221763"/>
                  <a:pt x="15528" y="221689"/>
                  <a:pt x="10695" y="224589"/>
                </a:cubicBezTo>
                <a:cubicBezTo>
                  <a:pt x="6372" y="227183"/>
                  <a:pt x="3565" y="231719"/>
                  <a:pt x="0" y="235284"/>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Filling.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8274" t="1876" r="27992"/>
          <a:stretch/>
        </p:blipFill>
        <p:spPr>
          <a:xfrm>
            <a:off x="7729084" y="1268760"/>
            <a:ext cx="1875922" cy="1925417"/>
          </a:xfrm>
          <a:prstGeom prst="rect">
            <a:avLst/>
          </a:prstGeom>
        </p:spPr>
      </p:pic>
    </p:spTree>
    <p:extLst>
      <p:ext uri="{BB962C8B-B14F-4D97-AF65-F5344CB8AC3E}">
        <p14:creationId xmlns:p14="http://schemas.microsoft.com/office/powerpoint/2010/main" val="121392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6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21"/>
                </p:tgtEl>
              </p:cMediaNode>
            </p:video>
            <p:seq concurrent="1" nextAc="seek">
              <p:cTn id="8" restart="whenNotActive" fill="hold" evtFilter="cancelBubble" nodeType="interactiveSeq">
                <p:stCondLst>
                  <p:cond evt="onClick" delay="0">
                    <p:tgtEl>
                      <p:spTgt spid="2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1"/>
                                        </p:tgtEl>
                                      </p:cBhvr>
                                    </p:cmd>
                                  </p:childTnLst>
                                </p:cTn>
                              </p:par>
                            </p:childTnLst>
                          </p:cTn>
                        </p:par>
                      </p:childTnLst>
                    </p:cTn>
                  </p:par>
                </p:childTnLst>
              </p:cTn>
              <p:nextCondLst>
                <p:cond evt="onClick" delay="0">
                  <p:tgtEl>
                    <p:spTgt spid="21"/>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Numerical Model</a:t>
            </a:r>
          </a:p>
        </p:txBody>
      </p:sp>
      <p:sp>
        <p:nvSpPr>
          <p:cNvPr id="3" name="Content Placeholder 2"/>
          <p:cNvSpPr>
            <a:spLocks noGrp="1"/>
          </p:cNvSpPr>
          <p:nvPr>
            <p:ph idx="1"/>
          </p:nvPr>
        </p:nvSpPr>
        <p:spPr>
          <a:xfrm>
            <a:off x="1524000" y="2348880"/>
            <a:ext cx="9144000" cy="1872208"/>
          </a:xfrm>
        </p:spPr>
        <p:txBody>
          <a:bodyPr>
            <a:noAutofit/>
          </a:bodyPr>
          <a:lstStyle/>
          <a:p>
            <a:pPr marL="0" indent="0" algn="ctr">
              <a:buNone/>
            </a:pPr>
            <a:r>
              <a:rPr lang="en-GB" sz="3600" dirty="0"/>
              <a:t>Powder filling</a:t>
            </a:r>
          </a:p>
          <a:p>
            <a:pPr marL="0" indent="0" algn="ctr">
              <a:buNone/>
            </a:pPr>
            <a:r>
              <a:rPr lang="en-GB" sz="3600" dirty="0"/>
              <a:t>Simple-shaped tooling</a:t>
            </a:r>
          </a:p>
          <a:p>
            <a:pPr marL="0" indent="0" algn="ctr">
              <a:buNone/>
            </a:pPr>
            <a:endParaRPr lang="en-GB" sz="3600" dirty="0"/>
          </a:p>
        </p:txBody>
      </p:sp>
    </p:spTree>
    <p:extLst>
      <p:ext uri="{BB962C8B-B14F-4D97-AF65-F5344CB8AC3E}">
        <p14:creationId xmlns:p14="http://schemas.microsoft.com/office/powerpoint/2010/main" val="1690500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Discrete Element Method</a:t>
            </a:r>
          </a:p>
        </p:txBody>
      </p:sp>
      <p:sp>
        <p:nvSpPr>
          <p:cNvPr id="3" name="Content Placeholder 2"/>
          <p:cNvSpPr>
            <a:spLocks noGrp="1"/>
          </p:cNvSpPr>
          <p:nvPr>
            <p:ph idx="1"/>
          </p:nvPr>
        </p:nvSpPr>
        <p:spPr/>
        <p:txBody>
          <a:bodyPr>
            <a:normAutofit/>
          </a:bodyPr>
          <a:lstStyle/>
          <a:p>
            <a:r>
              <a:rPr lang="en-GB" b="1" dirty="0" err="1"/>
              <a:t>Abaqus</a:t>
            </a:r>
            <a:r>
              <a:rPr lang="en-GB" b="1" dirty="0"/>
              <a:t>/Explicit: 14,076 particles       </a:t>
            </a:r>
          </a:p>
          <a:p>
            <a:r>
              <a:rPr lang="en-GB" b="1" dirty="0"/>
              <a:t>Assumptions:</a:t>
            </a:r>
          </a:p>
          <a:p>
            <a:pPr lvl="1"/>
            <a:r>
              <a:rPr lang="en-GB" dirty="0"/>
              <a:t>Two-dimensional model (CPU time reduction)</a:t>
            </a:r>
          </a:p>
          <a:p>
            <a:pPr lvl="1"/>
            <a:r>
              <a:rPr lang="en-GB" dirty="0"/>
              <a:t>Particles’ diameter scaled up four times</a:t>
            </a:r>
          </a:p>
          <a:p>
            <a:pPr lvl="1"/>
            <a:r>
              <a:rPr lang="en-GB" dirty="0"/>
              <a:t>Perfectly spherical and rigid particles</a:t>
            </a:r>
          </a:p>
          <a:p>
            <a:pPr marL="457200" lvl="1" indent="0">
              <a:buNone/>
            </a:pPr>
            <a:endParaRPr lang="en-GB" dirty="0"/>
          </a:p>
          <a:p>
            <a:r>
              <a:rPr lang="en-GB" b="1" dirty="0"/>
              <a:t>Boundary condition on the particles </a:t>
            </a:r>
          </a:p>
          <a:p>
            <a:pPr lvl="1"/>
            <a:r>
              <a:rPr lang="it-IT" dirty="0"/>
              <a:t>Rotational degree of freedom suppressed	</a:t>
            </a:r>
          </a:p>
          <a:p>
            <a:endParaRPr lang="it-IT" dirty="0"/>
          </a:p>
          <a:p>
            <a:r>
              <a:rPr lang="it-IT" b="1" dirty="0"/>
              <a:t>Steps: Positioning / Filling  </a:t>
            </a:r>
          </a:p>
          <a:p>
            <a:endParaRPr lang="it-IT" dirty="0"/>
          </a:p>
          <a:p>
            <a:r>
              <a:rPr lang="it-IT" b="1" dirty="0"/>
              <a:t>Particles radii according to experimental distribution</a:t>
            </a:r>
          </a:p>
          <a:p>
            <a:endParaRPr lang="it-IT" dirty="0"/>
          </a:p>
        </p:txBody>
      </p:sp>
      <p:sp>
        <p:nvSpPr>
          <p:cNvPr id="4" name="Rectangle 3"/>
          <p:cNvSpPr/>
          <p:nvPr/>
        </p:nvSpPr>
        <p:spPr>
          <a:xfrm>
            <a:off x="9266637" y="1318059"/>
            <a:ext cx="1220399" cy="369332"/>
          </a:xfrm>
          <a:prstGeom prst="rect">
            <a:avLst/>
          </a:prstGeom>
        </p:spPr>
        <p:txBody>
          <a:bodyPr wrap="none">
            <a:spAutoFit/>
          </a:bodyPr>
          <a:lstStyle/>
          <a:p>
            <a:r>
              <a:rPr lang="it-IT" dirty="0"/>
              <a:t>Positioning</a:t>
            </a:r>
            <a:endParaRPr lang="en-GB" dirty="0"/>
          </a:p>
        </p:txBody>
      </p:sp>
      <p:grpSp>
        <p:nvGrpSpPr>
          <p:cNvPr id="17" name="Group 16"/>
          <p:cNvGrpSpPr/>
          <p:nvPr/>
        </p:nvGrpSpPr>
        <p:grpSpPr>
          <a:xfrm>
            <a:off x="8040216" y="1547261"/>
            <a:ext cx="2377096" cy="4185997"/>
            <a:chOff x="6516216" y="1547260"/>
            <a:chExt cx="2377096" cy="4185997"/>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2360" y="1988840"/>
              <a:ext cx="1080952" cy="3744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547260"/>
              <a:ext cx="1104900" cy="111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Oval 8"/>
            <p:cNvSpPr/>
            <p:nvPr/>
          </p:nvSpPr>
          <p:spPr>
            <a:xfrm>
              <a:off x="8227580" y="2924944"/>
              <a:ext cx="144016"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p:cNvCxnSpPr>
              <a:stCxn id="9" idx="7"/>
            </p:cNvCxnSpPr>
            <p:nvPr/>
          </p:nvCxnSpPr>
          <p:spPr>
            <a:xfrm flipH="1" flipV="1">
              <a:off x="7452320" y="1772816"/>
              <a:ext cx="898185" cy="117321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9" idx="3"/>
            </p:cNvCxnSpPr>
            <p:nvPr/>
          </p:nvCxnSpPr>
          <p:spPr>
            <a:xfrm flipH="1" flipV="1">
              <a:off x="6876256" y="2564904"/>
              <a:ext cx="1372415" cy="48296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56637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Discrete Element Method</a:t>
            </a:r>
          </a:p>
        </p:txBody>
      </p:sp>
      <p:sp>
        <p:nvSpPr>
          <p:cNvPr id="3" name="Content Placeholder 2"/>
          <p:cNvSpPr>
            <a:spLocks noGrp="1"/>
          </p:cNvSpPr>
          <p:nvPr>
            <p:ph idx="1"/>
          </p:nvPr>
        </p:nvSpPr>
        <p:spPr/>
        <p:txBody>
          <a:bodyPr/>
          <a:lstStyle/>
          <a:p>
            <a:r>
              <a:rPr lang="it-IT" b="1" dirty="0"/>
              <a:t>Interaction:</a:t>
            </a:r>
          </a:p>
          <a:p>
            <a:pPr lvl="1"/>
            <a:r>
              <a:rPr lang="it-IT" dirty="0"/>
              <a:t>Particle - Particle (p-p)</a:t>
            </a:r>
          </a:p>
          <a:p>
            <a:pPr lvl="1"/>
            <a:r>
              <a:rPr lang="it-IT" dirty="0"/>
              <a:t>Tool - Particle (t-p)</a:t>
            </a:r>
          </a:p>
          <a:p>
            <a:endParaRPr lang="en-GB" dirty="0"/>
          </a:p>
        </p:txBody>
      </p:sp>
      <mc:AlternateContent xmlns:mc="http://schemas.openxmlformats.org/markup-compatibility/2006">
        <mc:Choice xmlns:a14="http://schemas.microsoft.com/office/drawing/2010/main" Requires="a14">
          <p:graphicFrame>
            <p:nvGraphicFramePr>
              <p:cNvPr id="4" name="Table 3"/>
              <p:cNvGraphicFramePr>
                <a:graphicFrameLocks noGrp="1"/>
              </p:cNvGraphicFramePr>
              <p:nvPr>
                <p:extLst>
                  <p:ext uri="{D42A27DB-BD31-4B8C-83A1-F6EECF244321}">
                    <p14:modId xmlns:p14="http://schemas.microsoft.com/office/powerpoint/2010/main" val="2661619754"/>
                  </p:ext>
                </p:extLst>
              </p:nvPr>
            </p:nvGraphicFramePr>
            <p:xfrm>
              <a:off x="2456272" y="3717032"/>
              <a:ext cx="7416824" cy="2235200"/>
            </p:xfrm>
            <a:graphic>
              <a:graphicData uri="http://schemas.openxmlformats.org/drawingml/2006/table">
                <a:tbl>
                  <a:tblPr firstRow="1" bandRow="1">
                    <a:tableStyleId>{85BE263C-DBD7-4A20-BB59-AAB30ACAA65A}</a:tableStyleId>
                  </a:tblPr>
                  <a:tblGrid>
                    <a:gridCol w="1800199">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2808313">
                      <a:extLst>
                        <a:ext uri="{9D8B030D-6E8A-4147-A177-3AD203B41FA5}">
                          <a16:colId xmlns:a16="http://schemas.microsoft.com/office/drawing/2014/main" val="20002"/>
                        </a:ext>
                      </a:extLst>
                    </a:gridCol>
                  </a:tblGrid>
                  <a:tr h="283056">
                    <a:tc>
                      <a:txBody>
                        <a:bodyPr/>
                        <a:lstStyle/>
                        <a:p>
                          <a:pPr algn="ctr">
                            <a:spcAft>
                              <a:spcPts val="0"/>
                            </a:spcAft>
                          </a:pPr>
                          <a:r>
                            <a:rPr lang="en-GB" sz="1600" dirty="0">
                              <a:effectLst/>
                              <a:latin typeface="+mn-lt"/>
                              <a:ea typeface="Verdana" panose="020B0604030504040204" pitchFamily="34" charset="0"/>
                              <a:cs typeface="Verdana" panose="020B0604030504040204" pitchFamily="34" charset="0"/>
                            </a:rPr>
                            <a:t>Force</a:t>
                          </a:r>
                        </a:p>
                      </a:txBody>
                      <a:tcPr>
                        <a:lnR w="12700" cap="flat" cmpd="sng" algn="ctr">
                          <a:solidFill>
                            <a:schemeClr val="tx1"/>
                          </a:solidFill>
                          <a:prstDash val="solid"/>
                          <a:round/>
                          <a:headEnd type="none" w="med" len="med"/>
                          <a:tailEnd type="none" w="med" len="med"/>
                        </a:lnR>
                      </a:tcPr>
                    </a:tc>
                    <a:tc>
                      <a:txBody>
                        <a:bodyPr/>
                        <a:lstStyle/>
                        <a:p>
                          <a:pPr algn="ctr">
                            <a:spcAft>
                              <a:spcPts val="0"/>
                            </a:spcAft>
                          </a:pPr>
                          <a:r>
                            <a:rPr lang="en-GB" sz="1600" dirty="0">
                              <a:effectLst/>
                              <a:latin typeface="+mn-lt"/>
                              <a:ea typeface="Verdana" panose="020B0604030504040204" pitchFamily="34" charset="0"/>
                              <a:cs typeface="Verdana" panose="020B0604030504040204" pitchFamily="34" charset="0"/>
                            </a:rPr>
                            <a:t>Formula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spcAft>
                              <a:spcPts val="0"/>
                            </a:spcAft>
                          </a:pPr>
                          <a:r>
                            <a:rPr lang="en-GB" sz="1600" dirty="0">
                              <a:effectLst/>
                              <a:latin typeface="+mn-lt"/>
                              <a:ea typeface="Verdana" panose="020B0604030504040204" pitchFamily="34" charset="0"/>
                              <a:cs typeface="Verdana" panose="020B0604030504040204" pitchFamily="34" charset="0"/>
                            </a:rPr>
                            <a:t>Coefficients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251832">
                    <a:tc>
                      <a:txBody>
                        <a:bodyPr/>
                        <a:lstStyle/>
                        <a:p>
                          <a:pPr algn="ctr"/>
                          <a:r>
                            <a:rPr lang="en-GB" sz="1400" b="1" kern="1200" dirty="0">
                              <a:effectLst/>
                              <a:latin typeface="+mn-lt"/>
                              <a:ea typeface="Verdana" panose="020B0604030504040204" pitchFamily="34" charset="0"/>
                              <a:cs typeface="Verdana" panose="020B0604030504040204" pitchFamily="34" charset="0"/>
                            </a:rPr>
                            <a:t>Repulsion</a:t>
                          </a:r>
                          <a:endParaRPr lang="en-GB" sz="1400" b="1" dirty="0">
                            <a:latin typeface="+mn-lt"/>
                            <a:ea typeface="Verdana" panose="020B0604030504040204" pitchFamily="34" charset="0"/>
                            <a:cs typeface="Verdana" panose="020B0604030504040204" pitchFamily="34" charset="0"/>
                          </a:endParaRPr>
                        </a:p>
                      </a:txBody>
                      <a:tcPr>
                        <a:lnR w="12700" cap="flat" cmpd="sng" algn="ctr">
                          <a:solidFill>
                            <a:schemeClr val="tx1"/>
                          </a:solidFill>
                          <a:prstDash val="solid"/>
                          <a:round/>
                          <a:headEnd type="none" w="med" len="med"/>
                          <a:tailEnd type="none" w="med" len="med"/>
                        </a:lnR>
                      </a:tcPr>
                    </a:tc>
                    <a:tc>
                      <a:txBody>
                        <a:bodyPr/>
                        <a:lstStyle/>
                        <a:p>
                          <a:pPr algn="ctr">
                            <a:spcAft>
                              <a:spcPts val="0"/>
                            </a:spcAft>
                          </a:pPr>
                          <a14:m>
                            <m:oMathPara xmlns:m="http://schemas.openxmlformats.org/officeDocument/2006/math">
                              <m:oMathParaPr>
                                <m:jc m:val="centerGroup"/>
                              </m:oMathParaPr>
                              <m:oMath xmlns:m="http://schemas.openxmlformats.org/officeDocument/2006/math">
                                <m:sSub>
                                  <m:sSubPr>
                                    <m:ctrlPr>
                                      <a:rPr lang="en-GB" sz="1400" i="1" kern="1200" smtClean="0">
                                        <a:solidFill>
                                          <a:schemeClr val="dk1"/>
                                        </a:solidFill>
                                        <a:effectLst/>
                                        <a:latin typeface="Cambria Math" panose="02040503050406030204" pitchFamily="18" charset="0"/>
                                        <a:ea typeface="+mn-ea"/>
                                        <a:cs typeface="+mn-cs"/>
                                      </a:rPr>
                                    </m:ctrlPr>
                                  </m:sSubPr>
                                  <m:e>
                                    <m:r>
                                      <m:rPr>
                                        <m:sty m:val="p"/>
                                      </m:rPr>
                                      <a:rPr lang="de-DE" sz="1400" kern="1200">
                                        <a:solidFill>
                                          <a:schemeClr val="dk1"/>
                                        </a:solidFill>
                                        <a:effectLst/>
                                        <a:latin typeface="Cambria Math" panose="02040503050406030204" pitchFamily="18" charset="0"/>
                                        <a:ea typeface="+mn-ea"/>
                                        <a:cs typeface="+mn-cs"/>
                                      </a:rPr>
                                      <m:t>F</m:t>
                                    </m:r>
                                  </m:e>
                                  <m:sub>
                                    <m:r>
                                      <m:rPr>
                                        <m:sty m:val="p"/>
                                      </m:rPr>
                                      <a:rPr lang="de-DE" sz="1400" kern="1200">
                                        <a:solidFill>
                                          <a:schemeClr val="dk1"/>
                                        </a:solidFill>
                                        <a:effectLst/>
                                        <a:latin typeface="Cambria Math" panose="02040503050406030204" pitchFamily="18" charset="0"/>
                                        <a:ea typeface="+mn-ea"/>
                                        <a:cs typeface="+mn-cs"/>
                                      </a:rPr>
                                      <m:t>r</m:t>
                                    </m:r>
                                  </m:sub>
                                </m:sSub>
                                <m:r>
                                  <a:rPr lang="de-DE" sz="1400" kern="1200">
                                    <a:solidFill>
                                      <a:schemeClr val="dk1"/>
                                    </a:solidFill>
                                    <a:effectLst/>
                                    <a:latin typeface="Cambria Math" panose="02040503050406030204" pitchFamily="18" charset="0"/>
                                    <a:ea typeface="+mn-ea"/>
                                    <a:cs typeface="+mn-cs"/>
                                  </a:rPr>
                                  <m:t>=</m:t>
                                </m:r>
                                <m:r>
                                  <a:rPr lang="de-DE" sz="1400" b="1" i="1" kern="1200" smtClean="0">
                                    <a:solidFill>
                                      <a:srgbClr val="FF0000"/>
                                    </a:solidFill>
                                    <a:effectLst/>
                                    <a:latin typeface="Cambria Math" panose="02040503050406030204" pitchFamily="18" charset="0"/>
                                    <a:ea typeface="+mn-ea"/>
                                    <a:cs typeface="+mn-cs"/>
                                  </a:rPr>
                                  <m:t>𝐤</m:t>
                                </m:r>
                                <m:r>
                                  <m:rPr>
                                    <m:sty m:val="p"/>
                                  </m:rPr>
                                  <a:rPr lang="de-DE" sz="1400" kern="1200">
                                    <a:solidFill>
                                      <a:schemeClr val="dk1"/>
                                    </a:solidFill>
                                    <a:effectLst/>
                                    <a:latin typeface="Cambria Math" panose="02040503050406030204" pitchFamily="18" charset="0"/>
                                    <a:ea typeface="+mn-ea"/>
                                    <a:cs typeface="+mn-cs"/>
                                  </a:rPr>
                                  <m:t>δ</m:t>
                                </m:r>
                              </m:oMath>
                            </m:oMathPara>
                          </a14:m>
                          <a:endParaRPr lang="en-GB" sz="1400" b="1"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de-DE" sz="1400" kern="1200" dirty="0">
                              <a:solidFill>
                                <a:schemeClr val="dk1"/>
                              </a:solidFill>
                              <a:effectLst/>
                              <a:latin typeface="+mn-lt"/>
                              <a:ea typeface="Verdana" panose="020B0604030504040204" pitchFamily="34" charset="0"/>
                              <a:cs typeface="Verdana" panose="020B0604030504040204" pitchFamily="34" charset="0"/>
                            </a:rPr>
                            <a:t>k = contact stiffness coefficient</a:t>
                          </a:r>
                          <a:endParaRPr lang="en-GB" sz="1400" b="1"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pPr algn="ctr">
                            <a:spcAft>
                              <a:spcPts val="0"/>
                            </a:spcAft>
                          </a:pPr>
                          <a:r>
                            <a:rPr lang="en-GB" sz="1400" b="1" dirty="0">
                              <a:effectLst/>
                              <a:latin typeface="+mn-lt"/>
                              <a:ea typeface="Verdana" panose="020B0604030504040204" pitchFamily="34" charset="0"/>
                              <a:cs typeface="Verdana" panose="020B0604030504040204" pitchFamily="34" charset="0"/>
                            </a:rPr>
                            <a:t>Friction</a:t>
                          </a:r>
                        </a:p>
                        <a:p>
                          <a:pPr algn="ctr">
                            <a:spcAft>
                              <a:spcPts val="0"/>
                            </a:spcAft>
                          </a:pPr>
                          <a:r>
                            <a:rPr lang="en-GB" sz="1400" b="1" dirty="0">
                              <a:effectLst/>
                              <a:latin typeface="+mn-lt"/>
                              <a:ea typeface="Verdana" panose="020B0604030504040204" pitchFamily="34" charset="0"/>
                              <a:cs typeface="Verdana" panose="020B0604030504040204" pitchFamily="34" charset="0"/>
                            </a:rPr>
                            <a:t>(Coulomb model)</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GB" sz="1400" i="1" kern="1200" baseline="0" smtClean="0">
                                        <a:solidFill>
                                          <a:schemeClr val="dk1"/>
                                        </a:solidFill>
                                        <a:effectLst/>
                                        <a:latin typeface="Cambria Math" panose="02040503050406030204" pitchFamily="18" charset="0"/>
                                        <a:ea typeface="+mn-ea"/>
                                        <a:cs typeface="+mn-cs"/>
                                      </a:rPr>
                                    </m:ctrlPr>
                                  </m:sSubPr>
                                  <m:e>
                                    <m:r>
                                      <m:rPr>
                                        <m:sty m:val="p"/>
                                      </m:rPr>
                                      <a:rPr lang="en-US" sz="1400" kern="1200" baseline="0">
                                        <a:solidFill>
                                          <a:schemeClr val="dk1"/>
                                        </a:solidFill>
                                        <a:effectLst/>
                                        <a:latin typeface="Cambria Math" panose="02040503050406030204" pitchFamily="18" charset="0"/>
                                        <a:ea typeface="+mn-ea"/>
                                        <a:cs typeface="+mn-cs"/>
                                      </a:rPr>
                                      <m:t>F</m:t>
                                    </m:r>
                                  </m:e>
                                  <m:sub>
                                    <m:r>
                                      <m:rPr>
                                        <m:sty m:val="p"/>
                                      </m:rPr>
                                      <a:rPr lang="en-US" sz="1400" kern="1200" baseline="0">
                                        <a:solidFill>
                                          <a:schemeClr val="dk1"/>
                                        </a:solidFill>
                                        <a:effectLst/>
                                        <a:latin typeface="Cambria Math" panose="02040503050406030204" pitchFamily="18" charset="0"/>
                                        <a:ea typeface="+mn-ea"/>
                                        <a:cs typeface="+mn-cs"/>
                                      </a:rPr>
                                      <m:t>f</m:t>
                                    </m:r>
                                  </m:sub>
                                </m:sSub>
                                <m:r>
                                  <a:rPr lang="en-US" sz="1400" kern="1200" baseline="0">
                                    <a:solidFill>
                                      <a:schemeClr val="dk1"/>
                                    </a:solidFill>
                                    <a:effectLst/>
                                    <a:latin typeface="Cambria Math" panose="02040503050406030204" pitchFamily="18" charset="0"/>
                                    <a:ea typeface="+mn-ea"/>
                                    <a:cs typeface="+mn-cs"/>
                                  </a:rPr>
                                  <m:t>=</m:t>
                                </m:r>
                                <m:r>
                                  <a:rPr lang="en-US" sz="1400" b="1" i="1" kern="1200" baseline="0" smtClean="0">
                                    <a:solidFill>
                                      <a:srgbClr val="FF0000"/>
                                    </a:solidFill>
                                    <a:effectLst/>
                                    <a:latin typeface="Cambria Math" panose="02040503050406030204" pitchFamily="18" charset="0"/>
                                    <a:ea typeface="+mn-ea"/>
                                    <a:cs typeface="+mn-cs"/>
                                  </a:rPr>
                                  <m:t>𝛍</m:t>
                                </m:r>
                                <m:sSub>
                                  <m:sSubPr>
                                    <m:ctrlPr>
                                      <a:rPr lang="en-GB" sz="1400" i="1" kern="1200" baseline="0">
                                        <a:solidFill>
                                          <a:schemeClr val="dk1"/>
                                        </a:solidFill>
                                        <a:effectLst/>
                                        <a:latin typeface="Cambria Math" panose="02040503050406030204" pitchFamily="18" charset="0"/>
                                        <a:ea typeface="+mn-ea"/>
                                        <a:cs typeface="+mn-cs"/>
                                      </a:rPr>
                                    </m:ctrlPr>
                                  </m:sSubPr>
                                  <m:e>
                                    <m:r>
                                      <m:rPr>
                                        <m:sty m:val="p"/>
                                      </m:rPr>
                                      <a:rPr lang="en-US" sz="1400" kern="1200" baseline="0">
                                        <a:solidFill>
                                          <a:schemeClr val="dk1"/>
                                        </a:solidFill>
                                        <a:effectLst/>
                                        <a:latin typeface="Cambria Math" panose="02040503050406030204" pitchFamily="18" charset="0"/>
                                        <a:ea typeface="+mn-ea"/>
                                        <a:cs typeface="+mn-cs"/>
                                      </a:rPr>
                                      <m:t>F</m:t>
                                    </m:r>
                                  </m:e>
                                  <m:sub>
                                    <m:r>
                                      <m:rPr>
                                        <m:sty m:val="p"/>
                                      </m:rPr>
                                      <a:rPr lang="en-US" sz="1400" kern="1200" baseline="0">
                                        <a:solidFill>
                                          <a:schemeClr val="dk1"/>
                                        </a:solidFill>
                                        <a:effectLst/>
                                        <a:latin typeface="Cambria Math" panose="02040503050406030204" pitchFamily="18" charset="0"/>
                                        <a:ea typeface="+mn-ea"/>
                                        <a:cs typeface="+mn-cs"/>
                                      </a:rPr>
                                      <m:t>r</m:t>
                                    </m:r>
                                  </m:sub>
                                </m:sSub>
                              </m:oMath>
                            </m:oMathPara>
                          </a14:m>
                          <a:endParaRPr lang="de-DE" sz="1400" kern="1200" baseline="-25000" dirty="0">
                            <a:solidFill>
                              <a:schemeClr val="dk1"/>
                            </a:solidFill>
                            <a:effectLst/>
                            <a:latin typeface="+mn-lt"/>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it-IT" sz="1200" dirty="0"/>
                            <a:t>Exponential decay friction model:</a:t>
                          </a:r>
                          <a:endParaRPr lang="de-DE" sz="1200" kern="1200" baseline="-25000" dirty="0">
                            <a:solidFill>
                              <a:schemeClr val="dk1"/>
                            </a:solidFill>
                            <a:effectLst/>
                            <a:latin typeface="+mn-lt"/>
                            <a:ea typeface="Verdana" panose="020B0604030504040204" pitchFamily="34" charset="0"/>
                            <a:cs typeface="Verdana" panose="020B0604030504040204" pitchFamily="34" charset="0"/>
                          </a:endParaRPr>
                        </a:p>
                        <a:p>
                          <a:pPr algn="ctr">
                            <a:spcAft>
                              <a:spcPts val="0"/>
                            </a:spcAft>
                          </a:pPr>
                          <a14:m>
                            <m:oMathPara xmlns:m="http://schemas.openxmlformats.org/officeDocument/2006/math">
                              <m:oMathParaPr>
                                <m:jc m:val="centerGroup"/>
                              </m:oMathParaPr>
                              <m:oMath xmlns:m="http://schemas.openxmlformats.org/officeDocument/2006/math">
                                <m:r>
                                  <m:rPr>
                                    <m:sty m:val="p"/>
                                  </m:rPr>
                                  <a:rPr lang="de-DE" sz="1400" kern="1200" baseline="0" smtClean="0">
                                    <a:solidFill>
                                      <a:schemeClr val="dk1"/>
                                    </a:solidFill>
                                    <a:effectLst/>
                                    <a:latin typeface="Cambria Math" panose="02040503050406030204" pitchFamily="18" charset="0"/>
                                    <a:ea typeface="+mn-ea"/>
                                    <a:cs typeface="+mn-cs"/>
                                  </a:rPr>
                                  <m:t>μ</m:t>
                                </m:r>
                                <m:r>
                                  <a:rPr lang="de-DE" sz="1400" kern="1200" baseline="0" smtClean="0">
                                    <a:solidFill>
                                      <a:schemeClr val="dk1"/>
                                    </a:solidFill>
                                    <a:effectLst/>
                                    <a:latin typeface="Cambria Math" panose="02040503050406030204" pitchFamily="18" charset="0"/>
                                    <a:ea typeface="+mn-ea"/>
                                    <a:cs typeface="+mn-cs"/>
                                  </a:rPr>
                                  <m:t>=</m:t>
                                </m:r>
                                <m:sSub>
                                  <m:sSubPr>
                                    <m:ctrlPr>
                                      <a:rPr lang="en-GB" sz="1400" b="1" i="1" kern="1200" baseline="0" smtClean="0">
                                        <a:solidFill>
                                          <a:srgbClr val="FF0000"/>
                                        </a:solidFill>
                                        <a:effectLst/>
                                        <a:latin typeface="Cambria Math" panose="02040503050406030204" pitchFamily="18" charset="0"/>
                                        <a:ea typeface="+mn-ea"/>
                                        <a:cs typeface="+mn-cs"/>
                                      </a:rPr>
                                    </m:ctrlPr>
                                  </m:sSubPr>
                                  <m:e>
                                    <m:r>
                                      <a:rPr lang="de-DE" sz="1400" b="1" i="1" kern="1200" baseline="0" smtClean="0">
                                        <a:solidFill>
                                          <a:srgbClr val="FF0000"/>
                                        </a:solidFill>
                                        <a:effectLst/>
                                        <a:latin typeface="Cambria Math" panose="02040503050406030204" pitchFamily="18" charset="0"/>
                                        <a:ea typeface="+mn-ea"/>
                                        <a:cs typeface="+mn-cs"/>
                                      </a:rPr>
                                      <m:t>𝛍</m:t>
                                    </m:r>
                                  </m:e>
                                  <m:sub>
                                    <m:r>
                                      <a:rPr lang="de-DE" sz="1400" b="1" i="1" kern="1200" baseline="0">
                                        <a:solidFill>
                                          <a:srgbClr val="FF0000"/>
                                        </a:solidFill>
                                        <a:effectLst/>
                                        <a:latin typeface="Cambria Math" panose="02040503050406030204" pitchFamily="18" charset="0"/>
                                        <a:ea typeface="+mn-ea"/>
                                        <a:cs typeface="+mn-cs"/>
                                      </a:rPr>
                                      <m:t>𝐤</m:t>
                                    </m:r>
                                  </m:sub>
                                </m:sSub>
                                <m:r>
                                  <a:rPr lang="de-DE" sz="1400" kern="1200" baseline="0">
                                    <a:solidFill>
                                      <a:schemeClr val="dk1"/>
                                    </a:solidFill>
                                    <a:effectLst/>
                                    <a:latin typeface="Cambria Math" panose="02040503050406030204" pitchFamily="18" charset="0"/>
                                    <a:ea typeface="+mn-ea"/>
                                    <a:cs typeface="+mn-cs"/>
                                  </a:rPr>
                                  <m:t>+(</m:t>
                                </m:r>
                                <m:sSub>
                                  <m:sSubPr>
                                    <m:ctrlPr>
                                      <a:rPr lang="en-GB" sz="1400" i="1" kern="1200" baseline="0" smtClean="0">
                                        <a:solidFill>
                                          <a:srgbClr val="FF0000"/>
                                        </a:solidFill>
                                        <a:effectLst/>
                                        <a:latin typeface="Cambria Math" panose="02040503050406030204" pitchFamily="18" charset="0"/>
                                        <a:ea typeface="+mn-ea"/>
                                        <a:cs typeface="+mn-cs"/>
                                      </a:rPr>
                                    </m:ctrlPr>
                                  </m:sSubPr>
                                  <m:e>
                                    <m:r>
                                      <a:rPr lang="de-DE" sz="1400" b="1" i="1" kern="1200" baseline="0">
                                        <a:solidFill>
                                          <a:srgbClr val="FF0000"/>
                                        </a:solidFill>
                                        <a:effectLst/>
                                        <a:latin typeface="Cambria Math" panose="02040503050406030204" pitchFamily="18" charset="0"/>
                                        <a:ea typeface="+mn-ea"/>
                                        <a:cs typeface="+mn-cs"/>
                                      </a:rPr>
                                      <m:t>𝛍</m:t>
                                    </m:r>
                                  </m:e>
                                  <m:sub>
                                    <m:r>
                                      <m:rPr>
                                        <m:sty m:val="p"/>
                                      </m:rPr>
                                      <a:rPr lang="de-DE" sz="1400" kern="1200" baseline="0">
                                        <a:solidFill>
                                          <a:srgbClr val="FF0000"/>
                                        </a:solidFill>
                                        <a:effectLst/>
                                        <a:latin typeface="Cambria Math" panose="02040503050406030204" pitchFamily="18" charset="0"/>
                                        <a:ea typeface="+mn-ea"/>
                                        <a:cs typeface="+mn-cs"/>
                                      </a:rPr>
                                      <m:t>s</m:t>
                                    </m:r>
                                  </m:sub>
                                </m:sSub>
                                <m:r>
                                  <a:rPr lang="de-DE" sz="1400" i="1" kern="1200" baseline="0">
                                    <a:solidFill>
                                      <a:schemeClr val="dk1"/>
                                    </a:solidFill>
                                    <a:effectLst/>
                                    <a:latin typeface="Cambria Math" panose="02040503050406030204" pitchFamily="18" charset="0"/>
                                    <a:ea typeface="+mn-ea"/>
                                    <a:cs typeface="+mn-cs"/>
                                  </a:rPr>
                                  <m:t>−</m:t>
                                </m:r>
                                <m:sSub>
                                  <m:sSubPr>
                                    <m:ctrlPr>
                                      <a:rPr lang="en-GB" sz="1400" i="1" kern="1200" baseline="0">
                                        <a:solidFill>
                                          <a:schemeClr val="dk1"/>
                                        </a:solidFill>
                                        <a:effectLst/>
                                        <a:latin typeface="Cambria Math" panose="02040503050406030204" pitchFamily="18" charset="0"/>
                                        <a:ea typeface="+mn-ea"/>
                                        <a:cs typeface="+mn-cs"/>
                                      </a:rPr>
                                    </m:ctrlPr>
                                  </m:sSubPr>
                                  <m:e>
                                    <m:r>
                                      <m:rPr>
                                        <m:sty m:val="p"/>
                                      </m:rPr>
                                      <a:rPr lang="de-DE" sz="1400" kern="1200" baseline="0">
                                        <a:solidFill>
                                          <a:schemeClr val="dk1"/>
                                        </a:solidFill>
                                        <a:effectLst/>
                                        <a:latin typeface="Cambria Math" panose="02040503050406030204" pitchFamily="18" charset="0"/>
                                        <a:ea typeface="+mn-ea"/>
                                        <a:cs typeface="+mn-cs"/>
                                      </a:rPr>
                                      <m:t>μ</m:t>
                                    </m:r>
                                  </m:e>
                                  <m:sub>
                                    <m:r>
                                      <m:rPr>
                                        <m:sty m:val="p"/>
                                      </m:rPr>
                                      <a:rPr lang="de-DE" sz="1400" kern="1200" baseline="0">
                                        <a:solidFill>
                                          <a:schemeClr val="dk1"/>
                                        </a:solidFill>
                                        <a:effectLst/>
                                        <a:latin typeface="Cambria Math" panose="02040503050406030204" pitchFamily="18" charset="0"/>
                                        <a:ea typeface="+mn-ea"/>
                                        <a:cs typeface="+mn-cs"/>
                                      </a:rPr>
                                      <m:t>k</m:t>
                                    </m:r>
                                  </m:sub>
                                </m:sSub>
                                <m:r>
                                  <a:rPr lang="de-DE" sz="1400" kern="1200" baseline="0">
                                    <a:solidFill>
                                      <a:schemeClr val="dk1"/>
                                    </a:solidFill>
                                    <a:effectLst/>
                                    <a:latin typeface="Cambria Math" panose="02040503050406030204" pitchFamily="18" charset="0"/>
                                    <a:ea typeface="+mn-ea"/>
                                    <a:cs typeface="+mn-cs"/>
                                  </a:rPr>
                                  <m:t>)</m:t>
                                </m:r>
                                <m:sSup>
                                  <m:sSupPr>
                                    <m:ctrlPr>
                                      <a:rPr lang="en-GB" sz="1400" i="1" kern="1200" baseline="0">
                                        <a:solidFill>
                                          <a:schemeClr val="dk1"/>
                                        </a:solidFill>
                                        <a:effectLst/>
                                        <a:latin typeface="Cambria Math" panose="02040503050406030204" pitchFamily="18" charset="0"/>
                                        <a:ea typeface="+mn-ea"/>
                                        <a:cs typeface="+mn-cs"/>
                                      </a:rPr>
                                    </m:ctrlPr>
                                  </m:sSupPr>
                                  <m:e>
                                    <m:r>
                                      <m:rPr>
                                        <m:sty m:val="p"/>
                                      </m:rPr>
                                      <a:rPr lang="de-DE" sz="1400" kern="1200" baseline="0">
                                        <a:solidFill>
                                          <a:schemeClr val="dk1"/>
                                        </a:solidFill>
                                        <a:effectLst/>
                                        <a:latin typeface="Cambria Math" panose="02040503050406030204" pitchFamily="18" charset="0"/>
                                        <a:ea typeface="+mn-ea"/>
                                        <a:cs typeface="+mn-cs"/>
                                      </a:rPr>
                                      <m:t>e</m:t>
                                    </m:r>
                                  </m:e>
                                  <m:sup>
                                    <m:r>
                                      <a:rPr lang="de-DE" sz="1400" i="1" kern="1200" baseline="0">
                                        <a:solidFill>
                                          <a:schemeClr val="dk1"/>
                                        </a:solidFill>
                                        <a:effectLst/>
                                        <a:latin typeface="Cambria Math" panose="02040503050406030204" pitchFamily="18" charset="0"/>
                                        <a:ea typeface="+mn-ea"/>
                                        <a:cs typeface="+mn-cs"/>
                                      </a:rPr>
                                      <m:t>−</m:t>
                                    </m:r>
                                    <m:sSub>
                                      <m:sSubPr>
                                        <m:ctrlPr>
                                          <a:rPr lang="en-GB" sz="1400" b="1" i="1" kern="1200" baseline="0" smtClean="0">
                                            <a:solidFill>
                                              <a:srgbClr val="FF0000"/>
                                            </a:solidFill>
                                            <a:effectLst/>
                                            <a:latin typeface="Cambria Math" panose="02040503050406030204" pitchFamily="18" charset="0"/>
                                            <a:ea typeface="+mn-ea"/>
                                            <a:cs typeface="+mn-cs"/>
                                          </a:rPr>
                                        </m:ctrlPr>
                                      </m:sSubPr>
                                      <m:e>
                                        <m:r>
                                          <a:rPr lang="de-DE" sz="1400" b="1" i="1" kern="1200" baseline="0">
                                            <a:solidFill>
                                              <a:srgbClr val="FF0000"/>
                                            </a:solidFill>
                                            <a:effectLst/>
                                            <a:latin typeface="Cambria Math" panose="02040503050406030204" pitchFamily="18" charset="0"/>
                                            <a:ea typeface="+mn-ea"/>
                                            <a:cs typeface="+mn-cs"/>
                                          </a:rPr>
                                          <m:t>𝐝</m:t>
                                        </m:r>
                                      </m:e>
                                      <m:sub>
                                        <m:r>
                                          <a:rPr lang="de-DE" sz="1400" b="1" i="1" kern="1200" baseline="0">
                                            <a:solidFill>
                                              <a:srgbClr val="FF0000"/>
                                            </a:solidFill>
                                            <a:effectLst/>
                                            <a:latin typeface="Cambria Math" panose="02040503050406030204" pitchFamily="18" charset="0"/>
                                            <a:ea typeface="+mn-ea"/>
                                            <a:cs typeface="+mn-cs"/>
                                          </a:rPr>
                                          <m:t>𝐜</m:t>
                                        </m:r>
                                      </m:sub>
                                    </m:sSub>
                                    <m:sSub>
                                      <m:sSubPr>
                                        <m:ctrlPr>
                                          <a:rPr lang="en-GB" sz="1400" i="1" kern="1200" baseline="0">
                                            <a:solidFill>
                                              <a:schemeClr val="dk1"/>
                                            </a:solidFill>
                                            <a:effectLst/>
                                            <a:latin typeface="Cambria Math" panose="02040503050406030204" pitchFamily="18" charset="0"/>
                                            <a:ea typeface="+mn-ea"/>
                                            <a:cs typeface="+mn-cs"/>
                                          </a:rPr>
                                        </m:ctrlPr>
                                      </m:sSubPr>
                                      <m:e>
                                        <m:acc>
                                          <m:accPr>
                                            <m:chr m:val="̇"/>
                                            <m:ctrlPr>
                                              <a:rPr lang="en-GB" sz="1400" i="1" kern="1200" baseline="0">
                                                <a:solidFill>
                                                  <a:schemeClr val="dk1"/>
                                                </a:solidFill>
                                                <a:effectLst/>
                                                <a:latin typeface="Cambria Math" panose="02040503050406030204" pitchFamily="18" charset="0"/>
                                                <a:ea typeface="+mn-ea"/>
                                                <a:cs typeface="+mn-cs"/>
                                              </a:rPr>
                                            </m:ctrlPr>
                                          </m:accPr>
                                          <m:e>
                                            <m:r>
                                              <m:rPr>
                                                <m:sty m:val="p"/>
                                              </m:rPr>
                                              <a:rPr lang="de-DE" sz="1400" kern="1200" baseline="0">
                                                <a:solidFill>
                                                  <a:schemeClr val="dk1"/>
                                                </a:solidFill>
                                                <a:effectLst/>
                                                <a:latin typeface="Cambria Math" panose="02040503050406030204" pitchFamily="18" charset="0"/>
                                                <a:ea typeface="+mn-ea"/>
                                                <a:cs typeface="+mn-cs"/>
                                              </a:rPr>
                                              <m:t>γ</m:t>
                                            </m:r>
                                          </m:e>
                                        </m:acc>
                                      </m:e>
                                      <m:sub>
                                        <m:r>
                                          <m:rPr>
                                            <m:sty m:val="p"/>
                                          </m:rPr>
                                          <a:rPr lang="de-DE" sz="1400" kern="1200" baseline="0">
                                            <a:solidFill>
                                              <a:schemeClr val="dk1"/>
                                            </a:solidFill>
                                            <a:effectLst/>
                                            <a:latin typeface="Cambria Math" panose="02040503050406030204" pitchFamily="18" charset="0"/>
                                            <a:ea typeface="+mn-ea"/>
                                            <a:cs typeface="+mn-cs"/>
                                          </a:rPr>
                                          <m:t>eq</m:t>
                                        </m:r>
                                      </m:sub>
                                    </m:sSub>
                                  </m:sup>
                                </m:sSup>
                              </m:oMath>
                            </m:oMathPara>
                          </a14:m>
                          <a:endParaRPr lang="en-GB" sz="1400" baseline="0"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en-US" sz="1400" kern="1200" dirty="0">
                              <a:solidFill>
                                <a:schemeClr val="dk1"/>
                              </a:solidFill>
                              <a:effectLst/>
                              <a:latin typeface="+mn-lt"/>
                              <a:ea typeface="Verdana" panose="020B0604030504040204" pitchFamily="34" charset="0"/>
                              <a:cs typeface="Verdana" panose="020B0604030504040204" pitchFamily="34" charset="0"/>
                            </a:rPr>
                            <a:t>μ = friction coefficient (t-p)</a:t>
                          </a:r>
                        </a:p>
                        <a:p>
                          <a:pPr marL="0" marR="0" indent="0" algn="l" defTabSz="914400" rtl="0" eaLnBrk="1" fontAlgn="auto" latinLnBrk="0" hangingPunct="1">
                            <a:lnSpc>
                              <a:spcPct val="100000"/>
                            </a:lnSpc>
                            <a:spcBef>
                              <a:spcPts val="0"/>
                            </a:spcBef>
                            <a:spcAft>
                              <a:spcPts val="0"/>
                            </a:spcAft>
                            <a:buClrTx/>
                            <a:buSzTx/>
                            <a:buFontTx/>
                            <a:buNone/>
                            <a:tabLst/>
                            <a:defRPr/>
                          </a:pPr>
                          <a:r>
                            <a:rPr lang="de-DE" sz="1400" kern="1200" dirty="0">
                              <a:solidFill>
                                <a:schemeClr val="dk1"/>
                              </a:solidFill>
                              <a:effectLst/>
                              <a:latin typeface="+mn-lt"/>
                              <a:ea typeface="Verdana" panose="020B0604030504040204" pitchFamily="34" charset="0"/>
                              <a:cs typeface="Verdana" panose="020B0604030504040204" pitchFamily="34" charset="0"/>
                            </a:rPr>
                            <a:t>μ</a:t>
                          </a:r>
                          <a:r>
                            <a:rPr lang="de-DE" sz="1400" kern="1200" baseline="-25000" dirty="0">
                              <a:solidFill>
                                <a:schemeClr val="dk1"/>
                              </a:solidFill>
                              <a:effectLst/>
                              <a:latin typeface="+mn-lt"/>
                              <a:ea typeface="Verdana" panose="020B0604030504040204" pitchFamily="34" charset="0"/>
                              <a:cs typeface="Verdana" panose="020B0604030504040204" pitchFamily="34" charset="0"/>
                            </a:rPr>
                            <a:t>k</a:t>
                          </a:r>
                          <a:r>
                            <a:rPr lang="de-DE" sz="1400" kern="1200" dirty="0">
                              <a:solidFill>
                                <a:schemeClr val="dk1"/>
                              </a:solidFill>
                              <a:effectLst/>
                              <a:latin typeface="+mn-lt"/>
                              <a:ea typeface="Verdana" panose="020B0604030504040204" pitchFamily="34" charset="0"/>
                              <a:cs typeface="Verdana" panose="020B0604030504040204" pitchFamily="34" charset="0"/>
                            </a:rPr>
                            <a:t> = kinetic friction coefficient (p-p)</a:t>
                          </a:r>
                        </a:p>
                        <a:p>
                          <a:pPr marL="0" marR="0" indent="0" algn="l" defTabSz="914400" rtl="0" eaLnBrk="1" fontAlgn="auto" latinLnBrk="0" hangingPunct="1">
                            <a:lnSpc>
                              <a:spcPct val="100000"/>
                            </a:lnSpc>
                            <a:spcBef>
                              <a:spcPts val="0"/>
                            </a:spcBef>
                            <a:spcAft>
                              <a:spcPts val="0"/>
                            </a:spcAft>
                            <a:buClrTx/>
                            <a:buSzTx/>
                            <a:buFontTx/>
                            <a:buNone/>
                            <a:tabLst/>
                            <a:defRPr/>
                          </a:pPr>
                          <a:r>
                            <a:rPr lang="de-DE" sz="1400" kern="1200" dirty="0">
                              <a:solidFill>
                                <a:schemeClr val="dk1"/>
                              </a:solidFill>
                              <a:effectLst/>
                              <a:latin typeface="+mn-lt"/>
                              <a:ea typeface="Verdana" panose="020B0604030504040204" pitchFamily="34" charset="0"/>
                              <a:cs typeface="Verdana" panose="020B0604030504040204" pitchFamily="34" charset="0"/>
                            </a:rPr>
                            <a:t>μ</a:t>
                          </a:r>
                          <a:r>
                            <a:rPr lang="de-DE" sz="1400" kern="1200" baseline="-25000" dirty="0">
                              <a:solidFill>
                                <a:schemeClr val="dk1"/>
                              </a:solidFill>
                              <a:effectLst/>
                              <a:latin typeface="+mn-lt"/>
                              <a:ea typeface="Verdana" panose="020B0604030504040204" pitchFamily="34" charset="0"/>
                              <a:cs typeface="Verdana" panose="020B0604030504040204" pitchFamily="34" charset="0"/>
                            </a:rPr>
                            <a:t>s</a:t>
                          </a:r>
                          <a:r>
                            <a:rPr lang="de-DE" sz="1400" kern="1200" dirty="0">
                              <a:solidFill>
                                <a:schemeClr val="dk1"/>
                              </a:solidFill>
                              <a:effectLst/>
                              <a:latin typeface="+mn-lt"/>
                              <a:ea typeface="Verdana" panose="020B0604030504040204" pitchFamily="34" charset="0"/>
                              <a:cs typeface="Verdana" panose="020B0604030504040204" pitchFamily="34" charset="0"/>
                            </a:rPr>
                            <a:t> = static friction coefficient (p-p) </a:t>
                          </a:r>
                        </a:p>
                        <a:p>
                          <a:pPr algn="l"/>
                          <a:r>
                            <a:rPr lang="de-DE" sz="1400" kern="1200" dirty="0">
                              <a:solidFill>
                                <a:schemeClr val="dk1"/>
                              </a:solidFill>
                              <a:effectLst/>
                              <a:latin typeface="+mn-lt"/>
                              <a:ea typeface="Verdana" panose="020B0604030504040204" pitchFamily="34" charset="0"/>
                              <a:cs typeface="Verdana" panose="020B0604030504040204" pitchFamily="34" charset="0"/>
                            </a:rPr>
                            <a:t>d</a:t>
                          </a:r>
                          <a:r>
                            <a:rPr lang="de-DE" sz="1400" kern="1200" baseline="-25000" dirty="0">
                              <a:solidFill>
                                <a:schemeClr val="dk1"/>
                              </a:solidFill>
                              <a:effectLst/>
                              <a:latin typeface="+mn-lt"/>
                              <a:ea typeface="Verdana" panose="020B0604030504040204" pitchFamily="34" charset="0"/>
                              <a:cs typeface="Verdana" panose="020B0604030504040204" pitchFamily="34" charset="0"/>
                            </a:rPr>
                            <a:t>c</a:t>
                          </a:r>
                          <a:r>
                            <a:rPr lang="de-DE" sz="1400" kern="1200" dirty="0">
                              <a:solidFill>
                                <a:schemeClr val="dk1"/>
                              </a:solidFill>
                              <a:effectLst/>
                              <a:latin typeface="+mn-lt"/>
                              <a:ea typeface="Verdana" panose="020B0604030504040204" pitchFamily="34" charset="0"/>
                              <a:cs typeface="Verdana" panose="020B0604030504040204" pitchFamily="34" charset="0"/>
                            </a:rPr>
                            <a:t> = decay coefficient (p-p)</a:t>
                          </a:r>
                          <a:endParaRPr lang="en-GB" sz="1400" kern="1200" dirty="0">
                            <a:solidFill>
                              <a:schemeClr val="dk1"/>
                            </a:solidFill>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pPr algn="ctr">
                            <a:spcAft>
                              <a:spcPts val="0"/>
                            </a:spcAft>
                          </a:pPr>
                          <a:r>
                            <a:rPr lang="en-GB" sz="1400" b="1" dirty="0">
                              <a:effectLst/>
                              <a:latin typeface="+mn-lt"/>
                              <a:ea typeface="Verdana" panose="020B0604030504040204" pitchFamily="34" charset="0"/>
                              <a:cs typeface="Verdana" panose="020B0604030504040204" pitchFamily="34" charset="0"/>
                            </a:rPr>
                            <a:t>Dissipation</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14:m>
                            <m:oMathPara xmlns:m="http://schemas.openxmlformats.org/officeDocument/2006/math">
                              <m:oMathParaPr>
                                <m:jc m:val="centerGroup"/>
                              </m:oMathParaPr>
                              <m:oMath xmlns:m="http://schemas.openxmlformats.org/officeDocument/2006/math">
                                <m:sSub>
                                  <m:sSubPr>
                                    <m:ctrlPr>
                                      <a:rPr lang="en-GB" sz="1400" i="1" kern="1200" smtClean="0">
                                        <a:solidFill>
                                          <a:schemeClr val="dk1"/>
                                        </a:solidFill>
                                        <a:effectLst/>
                                        <a:latin typeface="Cambria Math" panose="02040503050406030204" pitchFamily="18" charset="0"/>
                                        <a:ea typeface="+mn-ea"/>
                                        <a:cs typeface="+mn-cs"/>
                                      </a:rPr>
                                    </m:ctrlPr>
                                  </m:sSubPr>
                                  <m:e>
                                    <m:r>
                                      <m:rPr>
                                        <m:sty m:val="p"/>
                                      </m:rPr>
                                      <a:rPr lang="de-DE" sz="1400" kern="1200">
                                        <a:solidFill>
                                          <a:schemeClr val="dk1"/>
                                        </a:solidFill>
                                        <a:effectLst/>
                                        <a:latin typeface="Cambria Math" panose="02040503050406030204" pitchFamily="18" charset="0"/>
                                        <a:ea typeface="+mn-ea"/>
                                        <a:cs typeface="+mn-cs"/>
                                      </a:rPr>
                                      <m:t>F</m:t>
                                    </m:r>
                                  </m:e>
                                  <m:sub>
                                    <m:r>
                                      <m:rPr>
                                        <m:sty m:val="p"/>
                                      </m:rPr>
                                      <a:rPr lang="de-DE" sz="1400" kern="1200">
                                        <a:solidFill>
                                          <a:schemeClr val="dk1"/>
                                        </a:solidFill>
                                        <a:effectLst/>
                                        <a:latin typeface="Cambria Math" panose="02040503050406030204" pitchFamily="18" charset="0"/>
                                        <a:ea typeface="+mn-ea"/>
                                        <a:cs typeface="+mn-cs"/>
                                      </a:rPr>
                                      <m:t>d</m:t>
                                    </m:r>
                                  </m:sub>
                                </m:sSub>
                                <m:r>
                                  <a:rPr lang="de-DE" sz="1400" b="1" i="1" kern="1200">
                                    <a:solidFill>
                                      <a:schemeClr val="dk1"/>
                                    </a:solidFill>
                                    <a:effectLst/>
                                    <a:latin typeface="Cambria Math" panose="02040503050406030204" pitchFamily="18" charset="0"/>
                                    <a:ea typeface="+mn-ea"/>
                                    <a:cs typeface="+mn-cs"/>
                                  </a:rPr>
                                  <m:t>= </m:t>
                                </m:r>
                                <m:sSub>
                                  <m:sSubPr>
                                    <m:ctrlPr>
                                      <a:rPr lang="en-GB" sz="1400" b="1" i="1" kern="1200" smtClean="0">
                                        <a:solidFill>
                                          <a:srgbClr val="FF0000"/>
                                        </a:solidFill>
                                        <a:effectLst/>
                                        <a:latin typeface="Cambria Math" panose="02040503050406030204" pitchFamily="18" charset="0"/>
                                        <a:ea typeface="+mn-ea"/>
                                        <a:cs typeface="+mn-cs"/>
                                      </a:rPr>
                                    </m:ctrlPr>
                                  </m:sSubPr>
                                  <m:e>
                                    <m:r>
                                      <a:rPr lang="de-DE" sz="1400" b="1" i="1" kern="1200">
                                        <a:solidFill>
                                          <a:srgbClr val="FF0000"/>
                                        </a:solidFill>
                                        <a:effectLst/>
                                        <a:latin typeface="Cambria Math" panose="02040503050406030204" pitchFamily="18" charset="0"/>
                                        <a:ea typeface="+mn-ea"/>
                                        <a:cs typeface="+mn-cs"/>
                                      </a:rPr>
                                      <m:t>𝛍</m:t>
                                    </m:r>
                                  </m:e>
                                  <m:sub>
                                    <m:r>
                                      <a:rPr lang="de-DE" sz="1400" b="1" i="1" kern="1200">
                                        <a:solidFill>
                                          <a:srgbClr val="FF0000"/>
                                        </a:solidFill>
                                        <a:effectLst/>
                                        <a:latin typeface="Cambria Math" panose="02040503050406030204" pitchFamily="18" charset="0"/>
                                        <a:ea typeface="+mn-ea"/>
                                        <a:cs typeface="+mn-cs"/>
                                      </a:rPr>
                                      <m:t>𝟎</m:t>
                                    </m:r>
                                  </m:sub>
                                </m:sSub>
                                <m:rad>
                                  <m:radPr>
                                    <m:degHide m:val="on"/>
                                    <m:ctrlPr>
                                      <a:rPr lang="en-GB" sz="1400" b="1" i="1" kern="1200">
                                        <a:solidFill>
                                          <a:schemeClr val="dk1"/>
                                        </a:solidFill>
                                        <a:effectLst/>
                                        <a:latin typeface="Cambria Math" panose="02040503050406030204" pitchFamily="18" charset="0"/>
                                        <a:ea typeface="+mn-ea"/>
                                        <a:cs typeface="+mn-cs"/>
                                      </a:rPr>
                                    </m:ctrlPr>
                                  </m:radPr>
                                  <m:deg/>
                                  <m:e>
                                    <m:r>
                                      <a:rPr lang="de-DE" sz="1400" kern="1200">
                                        <a:solidFill>
                                          <a:schemeClr val="dk1"/>
                                        </a:solidFill>
                                        <a:effectLst/>
                                        <a:latin typeface="Cambria Math" panose="02040503050406030204" pitchFamily="18" charset="0"/>
                                        <a:ea typeface="+mn-ea"/>
                                        <a:cs typeface="+mn-cs"/>
                                      </a:rPr>
                                      <m:t>4</m:t>
                                    </m:r>
                                    <m:r>
                                      <m:rPr>
                                        <m:sty m:val="p"/>
                                      </m:rPr>
                                      <a:rPr lang="de-DE" sz="1400" kern="1200">
                                        <a:solidFill>
                                          <a:schemeClr val="dk1"/>
                                        </a:solidFill>
                                        <a:effectLst/>
                                        <a:latin typeface="Cambria Math" panose="02040503050406030204" pitchFamily="18" charset="0"/>
                                        <a:ea typeface="+mn-ea"/>
                                        <a:cs typeface="+mn-cs"/>
                                      </a:rPr>
                                      <m:t>mK</m:t>
                                    </m:r>
                                    <m:sSub>
                                      <m:sSubPr>
                                        <m:ctrlPr>
                                          <a:rPr lang="en-GB" sz="1400" i="1" kern="1200">
                                            <a:solidFill>
                                              <a:schemeClr val="dk1"/>
                                            </a:solidFill>
                                            <a:effectLst/>
                                            <a:latin typeface="Cambria Math" panose="02040503050406030204" pitchFamily="18" charset="0"/>
                                            <a:ea typeface="+mn-ea"/>
                                            <a:cs typeface="+mn-cs"/>
                                          </a:rPr>
                                        </m:ctrlPr>
                                      </m:sSubPr>
                                      <m:e>
                                        <m:r>
                                          <m:rPr>
                                            <m:sty m:val="p"/>
                                          </m:rPr>
                                          <a:rPr lang="de-DE" sz="1400" kern="1200">
                                            <a:solidFill>
                                              <a:schemeClr val="dk1"/>
                                            </a:solidFill>
                                            <a:effectLst/>
                                            <a:latin typeface="Cambria Math" panose="02040503050406030204" pitchFamily="18" charset="0"/>
                                            <a:ea typeface="+mn-ea"/>
                                            <a:cs typeface="+mn-cs"/>
                                          </a:rPr>
                                          <m:t>V</m:t>
                                        </m:r>
                                      </m:e>
                                      <m:sub>
                                        <m:r>
                                          <m:rPr>
                                            <m:sty m:val="p"/>
                                          </m:rPr>
                                          <a:rPr lang="de-DE" sz="1400" kern="1200">
                                            <a:solidFill>
                                              <a:schemeClr val="dk1"/>
                                            </a:solidFill>
                                            <a:effectLst/>
                                            <a:latin typeface="Cambria Math" panose="02040503050406030204" pitchFamily="18" charset="0"/>
                                            <a:ea typeface="+mn-ea"/>
                                            <a:cs typeface="+mn-cs"/>
                                          </a:rPr>
                                          <m:t>rel</m:t>
                                        </m:r>
                                      </m:sub>
                                    </m:sSub>
                                  </m:e>
                                </m:rad>
                              </m:oMath>
                            </m:oMathPara>
                          </a14:m>
                          <a:endParaRPr lang="en-GB" sz="1400"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de-DE" sz="1400" kern="1200" dirty="0">
                              <a:solidFill>
                                <a:schemeClr val="dk1"/>
                              </a:solidFill>
                              <a:effectLst/>
                              <a:latin typeface="+mn-lt"/>
                              <a:ea typeface="Verdana" panose="020B0604030504040204" pitchFamily="34" charset="0"/>
                              <a:cs typeface="Verdana" panose="020B0604030504040204" pitchFamily="34" charset="0"/>
                            </a:rPr>
                            <a:t>μ</a:t>
                          </a:r>
                          <a:r>
                            <a:rPr lang="de-DE" sz="1400" kern="1200" baseline="-25000" dirty="0">
                              <a:solidFill>
                                <a:schemeClr val="dk1"/>
                              </a:solidFill>
                              <a:effectLst/>
                              <a:latin typeface="+mn-lt"/>
                              <a:ea typeface="Verdana" panose="020B0604030504040204" pitchFamily="34" charset="0"/>
                              <a:cs typeface="Verdana" panose="020B0604030504040204" pitchFamily="34" charset="0"/>
                            </a:rPr>
                            <a:t>0</a:t>
                          </a:r>
                          <a:r>
                            <a:rPr lang="de-DE" sz="1400" kern="1200" dirty="0">
                              <a:solidFill>
                                <a:schemeClr val="dk1"/>
                              </a:solidFill>
                              <a:effectLst/>
                              <a:latin typeface="+mn-lt"/>
                              <a:ea typeface="Verdana" panose="020B0604030504040204" pitchFamily="34" charset="0"/>
                              <a:cs typeface="Verdana" panose="020B0604030504040204" pitchFamily="34" charset="0"/>
                            </a:rPr>
                            <a:t> = damping coefficient</a:t>
                          </a:r>
                          <a:endParaRPr lang="en-GB" sz="1400"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pPr algn="ctr">
                            <a:spcAft>
                              <a:spcPts val="0"/>
                            </a:spcAft>
                          </a:pPr>
                          <a:r>
                            <a:rPr lang="en-GB" sz="1400" b="1" dirty="0">
                              <a:effectLst/>
                              <a:latin typeface="+mn-lt"/>
                              <a:ea typeface="Verdana" panose="020B0604030504040204" pitchFamily="34" charset="0"/>
                              <a:cs typeface="Verdana" panose="020B0604030504040204" pitchFamily="34" charset="0"/>
                            </a:rPr>
                            <a:t>Gravity</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14:m>
                            <m:oMathPara xmlns:m="http://schemas.openxmlformats.org/officeDocument/2006/math">
                              <m:oMathParaPr>
                                <m:jc m:val="centerGroup"/>
                              </m:oMathParaPr>
                              <m:oMath xmlns:m="http://schemas.openxmlformats.org/officeDocument/2006/math">
                                <m:sSub>
                                  <m:sSubPr>
                                    <m:ctrlPr>
                                      <a:rPr lang="en-GB" sz="1400" i="1" kern="1200" smtClean="0">
                                        <a:solidFill>
                                          <a:schemeClr val="dk1"/>
                                        </a:solidFill>
                                        <a:effectLst/>
                                        <a:latin typeface="Cambria Math" panose="02040503050406030204" pitchFamily="18" charset="0"/>
                                        <a:ea typeface="+mn-ea"/>
                                        <a:cs typeface="+mn-cs"/>
                                      </a:rPr>
                                    </m:ctrlPr>
                                  </m:sSubPr>
                                  <m:e>
                                    <m:r>
                                      <m:rPr>
                                        <m:sty m:val="p"/>
                                      </m:rPr>
                                      <a:rPr lang="de-DE" sz="1400" kern="1200">
                                        <a:solidFill>
                                          <a:schemeClr val="dk1"/>
                                        </a:solidFill>
                                        <a:effectLst/>
                                        <a:latin typeface="Cambria Math" panose="02040503050406030204" pitchFamily="18" charset="0"/>
                                        <a:ea typeface="+mn-ea"/>
                                        <a:cs typeface="+mn-cs"/>
                                      </a:rPr>
                                      <m:t>F</m:t>
                                    </m:r>
                                  </m:e>
                                  <m:sub>
                                    <m:r>
                                      <m:rPr>
                                        <m:sty m:val="p"/>
                                      </m:rPr>
                                      <a:rPr lang="de-DE" sz="1400" kern="1200">
                                        <a:solidFill>
                                          <a:schemeClr val="dk1"/>
                                        </a:solidFill>
                                        <a:effectLst/>
                                        <a:latin typeface="Cambria Math" panose="02040503050406030204" pitchFamily="18" charset="0"/>
                                        <a:ea typeface="+mn-ea"/>
                                        <a:cs typeface="+mn-cs"/>
                                      </a:rPr>
                                      <m:t>g</m:t>
                                    </m:r>
                                  </m:sub>
                                </m:sSub>
                                <m:r>
                                  <a:rPr lang="de-DE" sz="1400" kern="1200">
                                    <a:solidFill>
                                      <a:schemeClr val="dk1"/>
                                    </a:solidFill>
                                    <a:effectLst/>
                                    <a:latin typeface="Cambria Math" panose="02040503050406030204" pitchFamily="18" charset="0"/>
                                    <a:ea typeface="+mn-ea"/>
                                    <a:cs typeface="+mn-cs"/>
                                  </a:rPr>
                                  <m:t>=</m:t>
                                </m:r>
                                <m:r>
                                  <m:rPr>
                                    <m:sty m:val="p"/>
                                  </m:rPr>
                                  <a:rPr lang="de-DE" sz="1400" kern="1200">
                                    <a:solidFill>
                                      <a:schemeClr val="dk1"/>
                                    </a:solidFill>
                                    <a:effectLst/>
                                    <a:latin typeface="Cambria Math" panose="02040503050406030204" pitchFamily="18" charset="0"/>
                                    <a:ea typeface="+mn-ea"/>
                                    <a:cs typeface="+mn-cs"/>
                                  </a:rPr>
                                  <m:t>mg</m:t>
                                </m:r>
                              </m:oMath>
                            </m:oMathPara>
                          </a14:m>
                          <a:endParaRPr lang="en-GB" sz="1400"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spcAft>
                              <a:spcPts val="0"/>
                            </a:spcAft>
                          </a:pPr>
                          <a:r>
                            <a:rPr lang="en-GB" sz="1400" dirty="0">
                              <a:effectLst/>
                              <a:latin typeface="+mn-lt"/>
                              <a:ea typeface="Verdana" panose="020B0604030504040204" pitchFamily="34" charset="0"/>
                              <a:cs typeface="Verdana" panose="020B0604030504040204" pitchFamily="34" charset="0"/>
                            </a:rPr>
                            <a:t>g = gravitational acceleration</a:t>
                          </a: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bl>
              </a:graphicData>
            </a:graphic>
          </p:graphicFrame>
        </mc:Choice>
        <mc:Fallback>
          <p:graphicFrame>
            <p:nvGraphicFramePr>
              <p:cNvPr id="4" name="Table 3"/>
              <p:cNvGraphicFramePr>
                <a:graphicFrameLocks noGrp="1"/>
              </p:cNvGraphicFramePr>
              <p:nvPr>
                <p:extLst>
                  <p:ext uri="{D42A27DB-BD31-4B8C-83A1-F6EECF244321}">
                    <p14:modId xmlns:p14="http://schemas.microsoft.com/office/powerpoint/2010/main" val="2661619754"/>
                  </p:ext>
                </p:extLst>
              </p:nvPr>
            </p:nvGraphicFramePr>
            <p:xfrm>
              <a:off x="2456272" y="3717032"/>
              <a:ext cx="7416824" cy="2235200"/>
            </p:xfrm>
            <a:graphic>
              <a:graphicData uri="http://schemas.openxmlformats.org/drawingml/2006/table">
                <a:tbl>
                  <a:tblPr firstRow="1" bandRow="1">
                    <a:tableStyleId>{85BE263C-DBD7-4A20-BB59-AAB30ACAA65A}</a:tableStyleId>
                  </a:tblPr>
                  <a:tblGrid>
                    <a:gridCol w="1800199">
                      <a:extLst>
                        <a:ext uri="{9D8B030D-6E8A-4147-A177-3AD203B41FA5}">
                          <a16:colId xmlns:a16="http://schemas.microsoft.com/office/drawing/2014/main" val="20000"/>
                        </a:ext>
                      </a:extLst>
                    </a:gridCol>
                    <a:gridCol w="2808312">
                      <a:extLst>
                        <a:ext uri="{9D8B030D-6E8A-4147-A177-3AD203B41FA5}">
                          <a16:colId xmlns:a16="http://schemas.microsoft.com/office/drawing/2014/main" val="20001"/>
                        </a:ext>
                      </a:extLst>
                    </a:gridCol>
                    <a:gridCol w="2808313">
                      <a:extLst>
                        <a:ext uri="{9D8B030D-6E8A-4147-A177-3AD203B41FA5}">
                          <a16:colId xmlns:a16="http://schemas.microsoft.com/office/drawing/2014/main" val="20002"/>
                        </a:ext>
                      </a:extLst>
                    </a:gridCol>
                  </a:tblGrid>
                  <a:tr h="335280">
                    <a:tc>
                      <a:txBody>
                        <a:bodyPr/>
                        <a:lstStyle/>
                        <a:p>
                          <a:pPr algn="ctr">
                            <a:spcAft>
                              <a:spcPts val="0"/>
                            </a:spcAft>
                          </a:pPr>
                          <a:r>
                            <a:rPr lang="en-GB" sz="1600" dirty="0">
                              <a:effectLst/>
                              <a:latin typeface="+mn-lt"/>
                              <a:ea typeface="Verdana" panose="020B0604030504040204" pitchFamily="34" charset="0"/>
                              <a:cs typeface="Verdana" panose="020B0604030504040204" pitchFamily="34" charset="0"/>
                            </a:rPr>
                            <a:t>Force</a:t>
                          </a:r>
                        </a:p>
                      </a:txBody>
                      <a:tcPr>
                        <a:lnR w="12700" cap="flat" cmpd="sng" algn="ctr">
                          <a:solidFill>
                            <a:schemeClr val="tx1"/>
                          </a:solidFill>
                          <a:prstDash val="solid"/>
                          <a:round/>
                          <a:headEnd type="none" w="med" len="med"/>
                          <a:tailEnd type="none" w="med" len="med"/>
                        </a:lnR>
                      </a:tcPr>
                    </a:tc>
                    <a:tc>
                      <a:txBody>
                        <a:bodyPr/>
                        <a:lstStyle/>
                        <a:p>
                          <a:pPr algn="ctr">
                            <a:spcAft>
                              <a:spcPts val="0"/>
                            </a:spcAft>
                          </a:pPr>
                          <a:r>
                            <a:rPr lang="en-GB" sz="1600" dirty="0">
                              <a:effectLst/>
                              <a:latin typeface="+mn-lt"/>
                              <a:ea typeface="Verdana" panose="020B0604030504040204" pitchFamily="34" charset="0"/>
                              <a:cs typeface="Verdana" panose="020B0604030504040204" pitchFamily="34" charset="0"/>
                            </a:rPr>
                            <a:t>Formula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spcAft>
                              <a:spcPts val="0"/>
                            </a:spcAft>
                          </a:pPr>
                          <a:r>
                            <a:rPr lang="en-GB" sz="1600" dirty="0">
                              <a:effectLst/>
                              <a:latin typeface="+mn-lt"/>
                              <a:ea typeface="Verdana" panose="020B0604030504040204" pitchFamily="34" charset="0"/>
                              <a:cs typeface="Verdana" panose="020B0604030504040204" pitchFamily="34" charset="0"/>
                            </a:rPr>
                            <a:t>Coefficients</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04800">
                    <a:tc>
                      <a:txBody>
                        <a:bodyPr/>
                        <a:lstStyle/>
                        <a:p>
                          <a:pPr algn="ctr"/>
                          <a:r>
                            <a:rPr lang="en-GB" sz="1400" b="1" kern="1200" dirty="0">
                              <a:effectLst/>
                              <a:latin typeface="+mn-lt"/>
                              <a:ea typeface="Verdana" panose="020B0604030504040204" pitchFamily="34" charset="0"/>
                              <a:cs typeface="Verdana" panose="020B0604030504040204" pitchFamily="34" charset="0"/>
                            </a:rPr>
                            <a:t>Repulsion</a:t>
                          </a:r>
                          <a:endParaRPr lang="en-GB" sz="1400" b="1" dirty="0">
                            <a:latin typeface="+mn-lt"/>
                            <a:ea typeface="Verdana" panose="020B0604030504040204" pitchFamily="34" charset="0"/>
                            <a:cs typeface="Verdana" panose="020B0604030504040204" pitchFamily="34" charset="0"/>
                          </a:endParaRPr>
                        </a:p>
                      </a:txBody>
                      <a:tcPr>
                        <a:lnR w="12700" cap="flat" cmpd="sng" algn="ctr">
                          <a:solidFill>
                            <a:schemeClr val="tx1"/>
                          </a:solidFill>
                          <a:prstDash val="solid"/>
                          <a:round/>
                          <a:headEnd type="none" w="med" len="med"/>
                          <a:tailEnd type="none" w="med" len="med"/>
                        </a:lnR>
                      </a:tcPr>
                    </a:tc>
                    <a:tc>
                      <a:txBody>
                        <a:bodyPr/>
                        <a:lstStyle/>
                        <a:p>
                          <a:endParaRPr lang="es-E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3"/>
                          <a:stretch>
                            <a:fillRect l="-64208" t="-114000" r="-100434" b="-534000"/>
                          </a:stretch>
                        </a:blipFill>
                      </a:tcPr>
                    </a:tc>
                    <a:tc>
                      <a:txBody>
                        <a:bodyPr/>
                        <a:lstStyle/>
                        <a:p>
                          <a:pPr algn="l">
                            <a:spcAft>
                              <a:spcPts val="0"/>
                            </a:spcAft>
                          </a:pPr>
                          <a:r>
                            <a:rPr lang="de-DE" sz="1400" kern="1200" dirty="0">
                              <a:solidFill>
                                <a:schemeClr val="dk1"/>
                              </a:solidFill>
                              <a:effectLst/>
                              <a:latin typeface="+mn-lt"/>
                              <a:ea typeface="Verdana" panose="020B0604030504040204" pitchFamily="34" charset="0"/>
                              <a:cs typeface="Verdana" panose="020B0604030504040204" pitchFamily="34" charset="0"/>
                            </a:rPr>
                            <a:t>k = contact stiffness coefficient</a:t>
                          </a:r>
                          <a:endParaRPr lang="en-GB" sz="1400" b="1"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853440">
                    <a:tc>
                      <a:txBody>
                        <a:bodyPr/>
                        <a:lstStyle/>
                        <a:p>
                          <a:pPr algn="ctr">
                            <a:spcAft>
                              <a:spcPts val="0"/>
                            </a:spcAft>
                          </a:pPr>
                          <a:r>
                            <a:rPr lang="en-GB" sz="1400" b="1" dirty="0">
                              <a:effectLst/>
                              <a:latin typeface="+mn-lt"/>
                              <a:ea typeface="Verdana" panose="020B0604030504040204" pitchFamily="34" charset="0"/>
                              <a:cs typeface="Verdana" panose="020B0604030504040204" pitchFamily="34" charset="0"/>
                            </a:rPr>
                            <a:t>Friction</a:t>
                          </a:r>
                        </a:p>
                        <a:p>
                          <a:pPr algn="ctr">
                            <a:spcAft>
                              <a:spcPts val="0"/>
                            </a:spcAft>
                          </a:pPr>
                          <a:r>
                            <a:rPr lang="en-GB" sz="1400" b="1" dirty="0">
                              <a:effectLst/>
                              <a:latin typeface="+mn-lt"/>
                              <a:ea typeface="Verdana" panose="020B0604030504040204" pitchFamily="34" charset="0"/>
                              <a:cs typeface="Verdana" panose="020B0604030504040204" pitchFamily="34" charset="0"/>
                            </a:rPr>
                            <a:t>(Coulomb model)</a:t>
                          </a:r>
                        </a:p>
                      </a:txBody>
                      <a:tcPr marL="68580" marR="68580" marT="0" marB="0" anchor="ctr">
                        <a:lnR w="12700" cap="flat" cmpd="sng" algn="ctr">
                          <a:solidFill>
                            <a:schemeClr val="tx1"/>
                          </a:solidFill>
                          <a:prstDash val="solid"/>
                          <a:round/>
                          <a:headEnd type="none" w="med" len="med"/>
                          <a:tailEnd type="none" w="med" len="med"/>
                        </a:lnR>
                      </a:tcPr>
                    </a:tc>
                    <a:tc>
                      <a:txBody>
                        <a:bodyPr/>
                        <a:lstStyle/>
                        <a:p>
                          <a:endParaRPr lang="es-E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3"/>
                          <a:stretch>
                            <a:fillRect l="-64208" t="-75887" r="-100434" b="-89362"/>
                          </a:stretch>
                        </a:blipFill>
                      </a:tcPr>
                    </a:tc>
                    <a:tc>
                      <a:txBody>
                        <a:bodyPr/>
                        <a:lstStyle/>
                        <a:p>
                          <a:pPr algn="l"/>
                          <a:r>
                            <a:rPr lang="en-US" sz="1400" kern="1200" dirty="0">
                              <a:solidFill>
                                <a:schemeClr val="dk1"/>
                              </a:solidFill>
                              <a:effectLst/>
                              <a:latin typeface="+mn-lt"/>
                              <a:ea typeface="Verdana" panose="020B0604030504040204" pitchFamily="34" charset="0"/>
                              <a:cs typeface="Verdana" panose="020B0604030504040204" pitchFamily="34" charset="0"/>
                            </a:rPr>
                            <a:t>μ = friction coefficient (t-p)</a:t>
                          </a:r>
                        </a:p>
                        <a:p>
                          <a:pPr marL="0" marR="0" indent="0" algn="l" defTabSz="914400" rtl="0" eaLnBrk="1" fontAlgn="auto" latinLnBrk="0" hangingPunct="1">
                            <a:lnSpc>
                              <a:spcPct val="100000"/>
                            </a:lnSpc>
                            <a:spcBef>
                              <a:spcPts val="0"/>
                            </a:spcBef>
                            <a:spcAft>
                              <a:spcPts val="0"/>
                            </a:spcAft>
                            <a:buClrTx/>
                            <a:buSzTx/>
                            <a:buFontTx/>
                            <a:buNone/>
                            <a:tabLst/>
                            <a:defRPr/>
                          </a:pPr>
                          <a:r>
                            <a:rPr lang="de-DE" sz="1400" kern="1200" dirty="0">
                              <a:solidFill>
                                <a:schemeClr val="dk1"/>
                              </a:solidFill>
                              <a:effectLst/>
                              <a:latin typeface="+mn-lt"/>
                              <a:ea typeface="Verdana" panose="020B0604030504040204" pitchFamily="34" charset="0"/>
                              <a:cs typeface="Verdana" panose="020B0604030504040204" pitchFamily="34" charset="0"/>
                            </a:rPr>
                            <a:t>μ</a:t>
                          </a:r>
                          <a:r>
                            <a:rPr lang="de-DE" sz="1400" kern="1200" baseline="-25000" dirty="0">
                              <a:solidFill>
                                <a:schemeClr val="dk1"/>
                              </a:solidFill>
                              <a:effectLst/>
                              <a:latin typeface="+mn-lt"/>
                              <a:ea typeface="Verdana" panose="020B0604030504040204" pitchFamily="34" charset="0"/>
                              <a:cs typeface="Verdana" panose="020B0604030504040204" pitchFamily="34" charset="0"/>
                            </a:rPr>
                            <a:t>k</a:t>
                          </a:r>
                          <a:r>
                            <a:rPr lang="de-DE" sz="1400" kern="1200" dirty="0">
                              <a:solidFill>
                                <a:schemeClr val="dk1"/>
                              </a:solidFill>
                              <a:effectLst/>
                              <a:latin typeface="+mn-lt"/>
                              <a:ea typeface="Verdana" panose="020B0604030504040204" pitchFamily="34" charset="0"/>
                              <a:cs typeface="Verdana" panose="020B0604030504040204" pitchFamily="34" charset="0"/>
                            </a:rPr>
                            <a:t> = kinetic friction coefficient (p-p)</a:t>
                          </a:r>
                        </a:p>
                        <a:p>
                          <a:pPr marL="0" marR="0" indent="0" algn="l" defTabSz="914400" rtl="0" eaLnBrk="1" fontAlgn="auto" latinLnBrk="0" hangingPunct="1">
                            <a:lnSpc>
                              <a:spcPct val="100000"/>
                            </a:lnSpc>
                            <a:spcBef>
                              <a:spcPts val="0"/>
                            </a:spcBef>
                            <a:spcAft>
                              <a:spcPts val="0"/>
                            </a:spcAft>
                            <a:buClrTx/>
                            <a:buSzTx/>
                            <a:buFontTx/>
                            <a:buNone/>
                            <a:tabLst/>
                            <a:defRPr/>
                          </a:pPr>
                          <a:r>
                            <a:rPr lang="de-DE" sz="1400" kern="1200" dirty="0">
                              <a:solidFill>
                                <a:schemeClr val="dk1"/>
                              </a:solidFill>
                              <a:effectLst/>
                              <a:latin typeface="+mn-lt"/>
                              <a:ea typeface="Verdana" panose="020B0604030504040204" pitchFamily="34" charset="0"/>
                              <a:cs typeface="Verdana" panose="020B0604030504040204" pitchFamily="34" charset="0"/>
                            </a:rPr>
                            <a:t>μ</a:t>
                          </a:r>
                          <a:r>
                            <a:rPr lang="de-DE" sz="1400" kern="1200" baseline="-25000" dirty="0">
                              <a:solidFill>
                                <a:schemeClr val="dk1"/>
                              </a:solidFill>
                              <a:effectLst/>
                              <a:latin typeface="+mn-lt"/>
                              <a:ea typeface="Verdana" panose="020B0604030504040204" pitchFamily="34" charset="0"/>
                              <a:cs typeface="Verdana" panose="020B0604030504040204" pitchFamily="34" charset="0"/>
                            </a:rPr>
                            <a:t>s</a:t>
                          </a:r>
                          <a:r>
                            <a:rPr lang="de-DE" sz="1400" kern="1200" dirty="0">
                              <a:solidFill>
                                <a:schemeClr val="dk1"/>
                              </a:solidFill>
                              <a:effectLst/>
                              <a:latin typeface="+mn-lt"/>
                              <a:ea typeface="Verdana" panose="020B0604030504040204" pitchFamily="34" charset="0"/>
                              <a:cs typeface="Verdana" panose="020B0604030504040204" pitchFamily="34" charset="0"/>
                            </a:rPr>
                            <a:t> = static friction coefficient (p-p) </a:t>
                          </a:r>
                        </a:p>
                        <a:p>
                          <a:pPr algn="l"/>
                          <a:r>
                            <a:rPr lang="de-DE" sz="1400" kern="1200" dirty="0">
                              <a:solidFill>
                                <a:schemeClr val="dk1"/>
                              </a:solidFill>
                              <a:effectLst/>
                              <a:latin typeface="+mn-lt"/>
                              <a:ea typeface="Verdana" panose="020B0604030504040204" pitchFamily="34" charset="0"/>
                              <a:cs typeface="Verdana" panose="020B0604030504040204" pitchFamily="34" charset="0"/>
                            </a:rPr>
                            <a:t>d</a:t>
                          </a:r>
                          <a:r>
                            <a:rPr lang="de-DE" sz="1400" kern="1200" baseline="-25000" dirty="0">
                              <a:solidFill>
                                <a:schemeClr val="dk1"/>
                              </a:solidFill>
                              <a:effectLst/>
                              <a:latin typeface="+mn-lt"/>
                              <a:ea typeface="Verdana" panose="020B0604030504040204" pitchFamily="34" charset="0"/>
                              <a:cs typeface="Verdana" panose="020B0604030504040204" pitchFamily="34" charset="0"/>
                            </a:rPr>
                            <a:t>c</a:t>
                          </a:r>
                          <a:r>
                            <a:rPr lang="de-DE" sz="1400" kern="1200" dirty="0">
                              <a:solidFill>
                                <a:schemeClr val="dk1"/>
                              </a:solidFill>
                              <a:effectLst/>
                              <a:latin typeface="+mn-lt"/>
                              <a:ea typeface="Verdana" panose="020B0604030504040204" pitchFamily="34" charset="0"/>
                              <a:cs typeface="Verdana" panose="020B0604030504040204" pitchFamily="34" charset="0"/>
                            </a:rPr>
                            <a:t> = decay coefficient (p-p)</a:t>
                          </a:r>
                          <a:endParaRPr lang="en-GB" sz="1400" kern="1200" dirty="0">
                            <a:solidFill>
                              <a:schemeClr val="dk1"/>
                            </a:solidFill>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pPr algn="ctr">
                            <a:spcAft>
                              <a:spcPts val="0"/>
                            </a:spcAft>
                          </a:pPr>
                          <a:r>
                            <a:rPr lang="en-GB" sz="1400" b="1" dirty="0">
                              <a:effectLst/>
                              <a:latin typeface="+mn-lt"/>
                              <a:ea typeface="Verdana" panose="020B0604030504040204" pitchFamily="34" charset="0"/>
                              <a:cs typeface="Verdana" panose="020B0604030504040204" pitchFamily="34" charset="0"/>
                            </a:rPr>
                            <a:t>Dissipation</a:t>
                          </a:r>
                        </a:p>
                      </a:txBody>
                      <a:tcPr marL="68580" marR="68580" marT="0" marB="0" anchor="ctr">
                        <a:lnR w="12700" cap="flat" cmpd="sng" algn="ctr">
                          <a:solidFill>
                            <a:schemeClr val="tx1"/>
                          </a:solidFill>
                          <a:prstDash val="solid"/>
                          <a:round/>
                          <a:headEnd type="none" w="med" len="med"/>
                          <a:tailEnd type="none" w="med" len="med"/>
                        </a:lnR>
                      </a:tcPr>
                    </a:tc>
                    <a:tc>
                      <a:txBody>
                        <a:bodyPr/>
                        <a:lstStyle/>
                        <a:p>
                          <a:endParaRPr lang="es-E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3"/>
                          <a:stretch>
                            <a:fillRect l="-64208" t="-406557" r="-100434" b="-106557"/>
                          </a:stretch>
                        </a:blipFill>
                      </a:tcPr>
                    </a:tc>
                    <a:tc>
                      <a:txBody>
                        <a:bodyPr/>
                        <a:lstStyle/>
                        <a:p>
                          <a:pPr algn="l">
                            <a:spcAft>
                              <a:spcPts val="0"/>
                            </a:spcAft>
                          </a:pPr>
                          <a:r>
                            <a:rPr lang="de-DE" sz="1400" kern="1200" dirty="0">
                              <a:solidFill>
                                <a:schemeClr val="dk1"/>
                              </a:solidFill>
                              <a:effectLst/>
                              <a:latin typeface="+mn-lt"/>
                              <a:ea typeface="Verdana" panose="020B0604030504040204" pitchFamily="34" charset="0"/>
                              <a:cs typeface="Verdana" panose="020B0604030504040204" pitchFamily="34" charset="0"/>
                            </a:rPr>
                            <a:t>μ</a:t>
                          </a:r>
                          <a:r>
                            <a:rPr lang="de-DE" sz="1400" kern="1200" baseline="-25000" dirty="0">
                              <a:solidFill>
                                <a:schemeClr val="dk1"/>
                              </a:solidFill>
                              <a:effectLst/>
                              <a:latin typeface="+mn-lt"/>
                              <a:ea typeface="Verdana" panose="020B0604030504040204" pitchFamily="34" charset="0"/>
                              <a:cs typeface="Verdana" panose="020B0604030504040204" pitchFamily="34" charset="0"/>
                            </a:rPr>
                            <a:t>0</a:t>
                          </a:r>
                          <a:r>
                            <a:rPr lang="de-DE" sz="1400" kern="1200" dirty="0">
                              <a:solidFill>
                                <a:schemeClr val="dk1"/>
                              </a:solidFill>
                              <a:effectLst/>
                              <a:latin typeface="+mn-lt"/>
                              <a:ea typeface="Verdana" panose="020B0604030504040204" pitchFamily="34" charset="0"/>
                              <a:cs typeface="Verdana" panose="020B0604030504040204" pitchFamily="34" charset="0"/>
                            </a:rPr>
                            <a:t> = damping coefficient</a:t>
                          </a:r>
                          <a:endParaRPr lang="en-GB" sz="1400" dirty="0">
                            <a:effectLst/>
                            <a:latin typeface="+mn-lt"/>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pPr algn="ctr">
                            <a:spcAft>
                              <a:spcPts val="0"/>
                            </a:spcAft>
                          </a:pPr>
                          <a:r>
                            <a:rPr lang="en-GB" sz="1400" b="1" dirty="0">
                              <a:effectLst/>
                              <a:latin typeface="+mn-lt"/>
                              <a:ea typeface="Verdana" panose="020B0604030504040204" pitchFamily="34" charset="0"/>
                              <a:cs typeface="Verdana" panose="020B0604030504040204" pitchFamily="34" charset="0"/>
                            </a:rPr>
                            <a:t>Gravity</a:t>
                          </a:r>
                        </a:p>
                      </a:txBody>
                      <a:tcPr marL="68580" marR="68580" marT="0" marB="0" anchor="ctr">
                        <a:lnR w="12700" cap="flat" cmpd="sng" algn="ctr">
                          <a:solidFill>
                            <a:schemeClr val="tx1"/>
                          </a:solidFill>
                          <a:prstDash val="solid"/>
                          <a:round/>
                          <a:headEnd type="none" w="med" len="med"/>
                          <a:tailEnd type="none" w="med" len="med"/>
                        </a:lnR>
                      </a:tcPr>
                    </a:tc>
                    <a:tc>
                      <a:txBody>
                        <a:bodyPr/>
                        <a:lstStyle/>
                        <a:p>
                          <a:endParaRPr lang="es-E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3"/>
                          <a:stretch>
                            <a:fillRect l="-64208" t="-506557" r="-100434" b="-6557"/>
                          </a:stretch>
                        </a:blipFill>
                      </a:tcPr>
                    </a:tc>
                    <a:tc>
                      <a:txBody>
                        <a:bodyPr/>
                        <a:lstStyle/>
                        <a:p>
                          <a:pPr algn="l">
                            <a:spcAft>
                              <a:spcPts val="0"/>
                            </a:spcAft>
                          </a:pPr>
                          <a:r>
                            <a:rPr lang="en-GB" sz="1400" dirty="0">
                              <a:effectLst/>
                              <a:latin typeface="+mn-lt"/>
                              <a:ea typeface="Verdana" panose="020B0604030504040204" pitchFamily="34" charset="0"/>
                              <a:cs typeface="Verdana" panose="020B0604030504040204" pitchFamily="34" charset="0"/>
                            </a:rPr>
                            <a:t>g = gravitational acceleration</a:t>
                          </a: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bl>
              </a:graphicData>
            </a:graphic>
          </p:graphicFrame>
        </mc:Fallback>
      </mc:AlternateContent>
      <p:grpSp>
        <p:nvGrpSpPr>
          <p:cNvPr id="1048" name="Group 1047"/>
          <p:cNvGrpSpPr/>
          <p:nvPr/>
        </p:nvGrpSpPr>
        <p:grpSpPr>
          <a:xfrm>
            <a:off x="4007768" y="1124744"/>
            <a:ext cx="4946725" cy="2320056"/>
            <a:chOff x="3499384" y="1138305"/>
            <a:chExt cx="5594719" cy="2631982"/>
          </a:xfrm>
        </p:grpSpPr>
        <p:pic>
          <p:nvPicPr>
            <p:cNvPr id="1032" name="Picture 8" descr="Related image"/>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308103" y="1790575"/>
              <a:ext cx="2639616" cy="197971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elated image"/>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03211" y="2046414"/>
              <a:ext cx="2041962" cy="153147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p:cNvGrpSpPr/>
            <p:nvPr/>
          </p:nvGrpSpPr>
          <p:grpSpPr>
            <a:xfrm>
              <a:off x="5657229" y="2636956"/>
              <a:ext cx="1271923" cy="297877"/>
              <a:chOff x="9191444" y="3855808"/>
              <a:chExt cx="1727572" cy="297877"/>
            </a:xfrm>
          </p:grpSpPr>
          <p:cxnSp>
            <p:nvCxnSpPr>
              <p:cNvPr id="21" name="Straight Connector 20"/>
              <p:cNvCxnSpPr/>
              <p:nvPr/>
            </p:nvCxnSpPr>
            <p:spPr>
              <a:xfrm flipV="1">
                <a:off x="9612560" y="3861049"/>
                <a:ext cx="80392" cy="14631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9692952" y="3861048"/>
                <a:ext cx="135632"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9828584" y="3856600"/>
                <a:ext cx="152400"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980984" y="3856600"/>
                <a:ext cx="135632"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10116328" y="3855808"/>
                <a:ext cx="152400"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0268728" y="3855808"/>
                <a:ext cx="135632"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10404360" y="4002126"/>
                <a:ext cx="76200" cy="14187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10480560" y="4002126"/>
                <a:ext cx="438456" cy="73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9191444" y="4007366"/>
                <a:ext cx="42562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Rectangle 32"/>
            <p:cNvSpPr/>
            <p:nvPr/>
          </p:nvSpPr>
          <p:spPr>
            <a:xfrm>
              <a:off x="3499384" y="2934833"/>
              <a:ext cx="1193164" cy="418988"/>
            </a:xfrm>
            <a:prstGeom prst="rect">
              <a:avLst/>
            </a:prstGeom>
          </p:spPr>
          <p:txBody>
            <a:bodyPr wrap="none">
              <a:spAutoFit/>
            </a:bodyPr>
            <a:lstStyle/>
            <a:p>
              <a:r>
                <a:rPr lang="it-IT" dirty="0"/>
                <a:t>Particle 1</a:t>
              </a:r>
              <a:endParaRPr lang="en-GB" dirty="0"/>
            </a:p>
          </p:txBody>
        </p:sp>
        <p:sp>
          <p:nvSpPr>
            <p:cNvPr id="49" name="Rectangle 48"/>
            <p:cNvSpPr/>
            <p:nvPr/>
          </p:nvSpPr>
          <p:spPr>
            <a:xfrm>
              <a:off x="7900939" y="1734455"/>
              <a:ext cx="1193164" cy="418988"/>
            </a:xfrm>
            <a:prstGeom prst="rect">
              <a:avLst/>
            </a:prstGeom>
          </p:spPr>
          <p:txBody>
            <a:bodyPr wrap="none">
              <a:spAutoFit/>
            </a:bodyPr>
            <a:lstStyle/>
            <a:p>
              <a:r>
                <a:rPr lang="it-IT" dirty="0"/>
                <a:t>Particle 2</a:t>
              </a:r>
              <a:endParaRPr lang="en-GB" dirty="0"/>
            </a:p>
          </p:txBody>
        </p:sp>
        <p:cxnSp>
          <p:nvCxnSpPr>
            <p:cNvPr id="60" name="Straight Connector 59"/>
            <p:cNvCxnSpPr/>
            <p:nvPr/>
          </p:nvCxnSpPr>
          <p:spPr>
            <a:xfrm flipV="1">
              <a:off x="5712860" y="1206109"/>
              <a:ext cx="0" cy="23372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5708007" y="1206108"/>
              <a:ext cx="122114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929151" y="1206108"/>
              <a:ext cx="0" cy="15824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9" name="Group 78"/>
            <p:cNvGrpSpPr/>
            <p:nvPr/>
          </p:nvGrpSpPr>
          <p:grpSpPr>
            <a:xfrm rot="16200000">
              <a:off x="4896474" y="1881912"/>
              <a:ext cx="1504848" cy="297877"/>
              <a:chOff x="8875075" y="3855808"/>
              <a:chExt cx="2043941" cy="297877"/>
            </a:xfrm>
          </p:grpSpPr>
          <p:cxnSp>
            <p:nvCxnSpPr>
              <p:cNvPr id="80" name="Straight Connector 79"/>
              <p:cNvCxnSpPr/>
              <p:nvPr/>
            </p:nvCxnSpPr>
            <p:spPr>
              <a:xfrm flipV="1">
                <a:off x="9612560" y="3861049"/>
                <a:ext cx="80392" cy="14631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9692952" y="3861048"/>
                <a:ext cx="135632"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9828584" y="3856600"/>
                <a:ext cx="152400"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9980984" y="3856600"/>
                <a:ext cx="135632"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10116328" y="3855808"/>
                <a:ext cx="152400"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0268728" y="3855808"/>
                <a:ext cx="135632" cy="29263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10404360" y="4002126"/>
                <a:ext cx="76200" cy="14187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10480560" y="4002126"/>
                <a:ext cx="438456" cy="73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9238610" y="3643831"/>
                <a:ext cx="14917" cy="74198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4" name="Straight Connector 93"/>
            <p:cNvCxnSpPr/>
            <p:nvPr/>
          </p:nvCxnSpPr>
          <p:spPr>
            <a:xfrm flipH="1">
              <a:off x="5665322" y="2341830"/>
              <a:ext cx="36114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5652786" y="1535137"/>
              <a:ext cx="3736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6016508" y="2081255"/>
              <a:ext cx="2976" cy="26057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H="1">
              <a:off x="6016508" y="1528157"/>
              <a:ext cx="2976" cy="3410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5870745" y="2082881"/>
              <a:ext cx="2992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6172785" y="1768925"/>
              <a:ext cx="0" cy="3139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V="1">
              <a:off x="5870745" y="1768925"/>
              <a:ext cx="0" cy="3139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5869412" y="1868571"/>
              <a:ext cx="2992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1" name="Group 110"/>
            <p:cNvGrpSpPr/>
            <p:nvPr/>
          </p:nvGrpSpPr>
          <p:grpSpPr>
            <a:xfrm rot="5400000" flipV="1">
              <a:off x="6048106" y="2617611"/>
              <a:ext cx="519999" cy="863741"/>
              <a:chOff x="5725674" y="1785363"/>
              <a:chExt cx="519999" cy="831899"/>
            </a:xfrm>
          </p:grpSpPr>
          <p:cxnSp>
            <p:nvCxnSpPr>
              <p:cNvPr id="121" name="Straight Connector 120"/>
              <p:cNvCxnSpPr/>
              <p:nvPr/>
            </p:nvCxnSpPr>
            <p:spPr>
              <a:xfrm flipH="1">
                <a:off x="5738210" y="2599036"/>
                <a:ext cx="36114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a:off x="5725674" y="1792343"/>
                <a:ext cx="37367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5400000" flipV="1">
                <a:off x="5955082" y="2482948"/>
                <a:ext cx="268629"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5400000" flipV="1">
                <a:off x="5921748" y="1955987"/>
                <a:ext cx="34124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943652" y="2348631"/>
                <a:ext cx="2992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V="1">
                <a:off x="6245673" y="2034677"/>
                <a:ext cx="0" cy="3139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V="1">
                <a:off x="5943633" y="2034677"/>
                <a:ext cx="0" cy="3139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5942321" y="2134319"/>
                <a:ext cx="299280"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3" name="Straight Arrow Connector 112"/>
            <p:cNvCxnSpPr/>
            <p:nvPr/>
          </p:nvCxnSpPr>
          <p:spPr>
            <a:xfrm flipH="1">
              <a:off x="4867536" y="2802016"/>
              <a:ext cx="256656" cy="450170"/>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flipH="1">
              <a:off x="7315809" y="2789480"/>
              <a:ext cx="288031" cy="556171"/>
            </a:xfrm>
            <a:prstGeom prst="straightConnector1">
              <a:avLst/>
            </a:prstGeom>
            <a:ln w="1905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24" name="TextBox 1023"/>
            <p:cNvSpPr txBox="1"/>
            <p:nvPr/>
          </p:nvSpPr>
          <p:spPr>
            <a:xfrm>
              <a:off x="4607615" y="2704890"/>
              <a:ext cx="439106" cy="418988"/>
            </a:xfrm>
            <a:prstGeom prst="rect">
              <a:avLst/>
            </a:prstGeom>
            <a:noFill/>
          </p:spPr>
          <p:txBody>
            <a:bodyPr wrap="none" rtlCol="0">
              <a:spAutoFit/>
            </a:bodyPr>
            <a:lstStyle/>
            <a:p>
              <a:r>
                <a:rPr lang="en-GB" dirty="0">
                  <a:solidFill>
                    <a:schemeClr val="bg1"/>
                  </a:solidFill>
                </a:rPr>
                <a:t>R</a:t>
              </a:r>
              <a:r>
                <a:rPr lang="en-GB" baseline="-25000" dirty="0">
                  <a:solidFill>
                    <a:schemeClr val="bg1"/>
                  </a:solidFill>
                </a:rPr>
                <a:t>1</a:t>
              </a:r>
              <a:endParaRPr lang="en-GB" dirty="0">
                <a:solidFill>
                  <a:schemeClr val="bg1"/>
                </a:solidFill>
              </a:endParaRPr>
            </a:p>
          </p:txBody>
        </p:sp>
        <p:sp>
          <p:nvSpPr>
            <p:cNvPr id="138" name="TextBox 137"/>
            <p:cNvSpPr txBox="1"/>
            <p:nvPr/>
          </p:nvSpPr>
          <p:spPr>
            <a:xfrm>
              <a:off x="7433787" y="2976319"/>
              <a:ext cx="439106" cy="418988"/>
            </a:xfrm>
            <a:prstGeom prst="rect">
              <a:avLst/>
            </a:prstGeom>
            <a:noFill/>
          </p:spPr>
          <p:txBody>
            <a:bodyPr wrap="none" rtlCol="0">
              <a:spAutoFit/>
            </a:bodyPr>
            <a:lstStyle/>
            <a:p>
              <a:r>
                <a:rPr lang="en-GB" dirty="0">
                  <a:solidFill>
                    <a:schemeClr val="bg1"/>
                  </a:solidFill>
                </a:rPr>
                <a:t>R</a:t>
              </a:r>
              <a:r>
                <a:rPr lang="en-GB" baseline="-25000" dirty="0">
                  <a:solidFill>
                    <a:schemeClr val="bg1"/>
                  </a:solidFill>
                </a:rPr>
                <a:t>2</a:t>
              </a:r>
              <a:endParaRPr lang="en-GB" dirty="0">
                <a:solidFill>
                  <a:schemeClr val="bg1"/>
                </a:solidFill>
              </a:endParaRPr>
            </a:p>
          </p:txBody>
        </p:sp>
        <p:cxnSp>
          <p:nvCxnSpPr>
            <p:cNvPr id="139" name="Straight Arrow Connector 138"/>
            <p:cNvCxnSpPr/>
            <p:nvPr/>
          </p:nvCxnSpPr>
          <p:spPr>
            <a:xfrm>
              <a:off x="5124192" y="2802016"/>
              <a:ext cx="175392" cy="317483"/>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p:nvPr/>
          </p:nvCxnSpPr>
          <p:spPr>
            <a:xfrm flipH="1" flipV="1">
              <a:off x="7167970" y="2704890"/>
              <a:ext cx="435875" cy="95853"/>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50" name="TextBox 149"/>
            <p:cNvSpPr txBox="1"/>
            <p:nvPr/>
          </p:nvSpPr>
          <p:spPr>
            <a:xfrm>
              <a:off x="5136797" y="2585456"/>
              <a:ext cx="446358" cy="418988"/>
            </a:xfrm>
            <a:prstGeom prst="rect">
              <a:avLst/>
            </a:prstGeom>
            <a:noFill/>
          </p:spPr>
          <p:txBody>
            <a:bodyPr wrap="none" rtlCol="0">
              <a:spAutoFit/>
            </a:bodyPr>
            <a:lstStyle/>
            <a:p>
              <a:r>
                <a:rPr lang="en-GB" dirty="0">
                  <a:solidFill>
                    <a:srgbClr val="FFC000"/>
                  </a:solidFill>
                </a:rPr>
                <a:t>V</a:t>
              </a:r>
              <a:r>
                <a:rPr lang="en-GB" baseline="-25000" dirty="0">
                  <a:solidFill>
                    <a:srgbClr val="FFC000"/>
                  </a:solidFill>
                </a:rPr>
                <a:t>1</a:t>
              </a:r>
              <a:endParaRPr lang="en-GB" dirty="0">
                <a:solidFill>
                  <a:srgbClr val="FFC000"/>
                </a:solidFill>
              </a:endParaRPr>
            </a:p>
          </p:txBody>
        </p:sp>
        <p:sp>
          <p:nvSpPr>
            <p:cNvPr id="151" name="TextBox 150"/>
            <p:cNvSpPr txBox="1"/>
            <p:nvPr/>
          </p:nvSpPr>
          <p:spPr>
            <a:xfrm>
              <a:off x="7315809" y="2393873"/>
              <a:ext cx="446358" cy="418988"/>
            </a:xfrm>
            <a:prstGeom prst="rect">
              <a:avLst/>
            </a:prstGeom>
            <a:noFill/>
          </p:spPr>
          <p:txBody>
            <a:bodyPr wrap="none" rtlCol="0">
              <a:spAutoFit/>
            </a:bodyPr>
            <a:lstStyle/>
            <a:p>
              <a:r>
                <a:rPr lang="en-GB" dirty="0">
                  <a:solidFill>
                    <a:srgbClr val="FFC000"/>
                  </a:solidFill>
                </a:rPr>
                <a:t>V</a:t>
              </a:r>
              <a:r>
                <a:rPr lang="en-GB" baseline="-25000" dirty="0">
                  <a:solidFill>
                    <a:srgbClr val="FFC000"/>
                  </a:solidFill>
                </a:rPr>
                <a:t>2</a:t>
              </a:r>
              <a:endParaRPr lang="en-GB" dirty="0">
                <a:solidFill>
                  <a:srgbClr val="FFC000"/>
                </a:solidFill>
              </a:endParaRPr>
            </a:p>
          </p:txBody>
        </p:sp>
        <p:sp>
          <p:nvSpPr>
            <p:cNvPr id="153" name="TextBox 152"/>
            <p:cNvSpPr txBox="1"/>
            <p:nvPr/>
          </p:nvSpPr>
          <p:spPr>
            <a:xfrm>
              <a:off x="5330955" y="1138305"/>
              <a:ext cx="368399" cy="453904"/>
            </a:xfrm>
            <a:prstGeom prst="rect">
              <a:avLst/>
            </a:prstGeom>
            <a:noFill/>
          </p:spPr>
          <p:txBody>
            <a:bodyPr wrap="none" rtlCol="0">
              <a:spAutoFit/>
            </a:bodyPr>
            <a:lstStyle/>
            <a:p>
              <a:r>
                <a:rPr lang="el-GR" sz="2000" dirty="0">
                  <a:solidFill>
                    <a:srgbClr val="FF0000"/>
                  </a:solidFill>
                </a:rPr>
                <a:t>μ</a:t>
              </a:r>
              <a:endParaRPr lang="en-GB" sz="2000" dirty="0">
                <a:solidFill>
                  <a:srgbClr val="FF0000"/>
                </a:solidFill>
              </a:endParaRPr>
            </a:p>
          </p:txBody>
        </p:sp>
        <p:sp>
          <p:nvSpPr>
            <p:cNvPr id="154" name="TextBox 153"/>
            <p:cNvSpPr txBox="1"/>
            <p:nvPr/>
          </p:nvSpPr>
          <p:spPr>
            <a:xfrm>
              <a:off x="6096863" y="2209832"/>
              <a:ext cx="456293" cy="453904"/>
            </a:xfrm>
            <a:prstGeom prst="rect">
              <a:avLst/>
            </a:prstGeom>
            <a:noFill/>
          </p:spPr>
          <p:txBody>
            <a:bodyPr wrap="none" rtlCol="0">
              <a:spAutoFit/>
            </a:bodyPr>
            <a:lstStyle/>
            <a:p>
              <a:r>
                <a:rPr lang="en-GB" sz="2000" dirty="0" err="1">
                  <a:solidFill>
                    <a:srgbClr val="FF0000"/>
                  </a:solidFill>
                </a:rPr>
                <a:t>K</a:t>
              </a:r>
              <a:r>
                <a:rPr lang="en-GB" sz="2000" baseline="-25000" dirty="0" err="1">
                  <a:solidFill>
                    <a:srgbClr val="FF0000"/>
                  </a:solidFill>
                </a:rPr>
                <a:t>n</a:t>
              </a:r>
              <a:endParaRPr lang="en-GB" sz="2000" dirty="0">
                <a:solidFill>
                  <a:srgbClr val="FF0000"/>
                </a:solidFill>
              </a:endParaRPr>
            </a:p>
          </p:txBody>
        </p:sp>
        <p:sp>
          <p:nvSpPr>
            <p:cNvPr id="155" name="TextBox 154"/>
            <p:cNvSpPr txBox="1"/>
            <p:nvPr/>
          </p:nvSpPr>
          <p:spPr>
            <a:xfrm>
              <a:off x="5112047" y="1701367"/>
              <a:ext cx="419236" cy="453904"/>
            </a:xfrm>
            <a:prstGeom prst="rect">
              <a:avLst/>
            </a:prstGeom>
            <a:noFill/>
          </p:spPr>
          <p:txBody>
            <a:bodyPr wrap="none" rtlCol="0">
              <a:spAutoFit/>
            </a:bodyPr>
            <a:lstStyle/>
            <a:p>
              <a:r>
                <a:rPr lang="en-GB" sz="2000" dirty="0" err="1">
                  <a:solidFill>
                    <a:srgbClr val="FF0000"/>
                  </a:solidFill>
                </a:rPr>
                <a:t>K</a:t>
              </a:r>
              <a:r>
                <a:rPr lang="en-GB" sz="2000" baseline="-25000" dirty="0" err="1">
                  <a:solidFill>
                    <a:srgbClr val="FF0000"/>
                  </a:solidFill>
                </a:rPr>
                <a:t>t</a:t>
              </a:r>
              <a:endParaRPr lang="en-GB" sz="2000" dirty="0">
                <a:solidFill>
                  <a:srgbClr val="FF0000"/>
                </a:solidFill>
              </a:endParaRPr>
            </a:p>
          </p:txBody>
        </p:sp>
        <p:sp>
          <p:nvSpPr>
            <p:cNvPr id="156" name="TextBox 155"/>
            <p:cNvSpPr txBox="1"/>
            <p:nvPr/>
          </p:nvSpPr>
          <p:spPr>
            <a:xfrm>
              <a:off x="6135091" y="1711268"/>
              <a:ext cx="627657" cy="453904"/>
            </a:xfrm>
            <a:prstGeom prst="rect">
              <a:avLst/>
            </a:prstGeom>
            <a:noFill/>
          </p:spPr>
          <p:txBody>
            <a:bodyPr wrap="none" rtlCol="0">
              <a:spAutoFit/>
            </a:bodyPr>
            <a:lstStyle/>
            <a:p>
              <a:r>
                <a:rPr lang="el-GR" sz="2000" dirty="0">
                  <a:solidFill>
                    <a:srgbClr val="FF0000"/>
                  </a:solidFill>
                </a:rPr>
                <a:t>μ</a:t>
              </a:r>
              <a:r>
                <a:rPr lang="en-GB" sz="2000" baseline="-25000" dirty="0">
                  <a:solidFill>
                    <a:srgbClr val="FF0000"/>
                  </a:solidFill>
                </a:rPr>
                <a:t>0_t</a:t>
              </a:r>
              <a:endParaRPr lang="en-GB" sz="2000" dirty="0">
                <a:solidFill>
                  <a:srgbClr val="FF0000"/>
                </a:solidFill>
              </a:endParaRPr>
            </a:p>
          </p:txBody>
        </p:sp>
        <p:sp>
          <p:nvSpPr>
            <p:cNvPr id="157" name="TextBox 156"/>
            <p:cNvSpPr txBox="1"/>
            <p:nvPr/>
          </p:nvSpPr>
          <p:spPr>
            <a:xfrm>
              <a:off x="6053389" y="3246842"/>
              <a:ext cx="663916" cy="453904"/>
            </a:xfrm>
            <a:prstGeom prst="rect">
              <a:avLst/>
            </a:prstGeom>
            <a:noFill/>
          </p:spPr>
          <p:txBody>
            <a:bodyPr wrap="none" rtlCol="0">
              <a:spAutoFit/>
            </a:bodyPr>
            <a:lstStyle/>
            <a:p>
              <a:r>
                <a:rPr lang="el-GR" sz="2000" dirty="0">
                  <a:solidFill>
                    <a:srgbClr val="FF0000"/>
                  </a:solidFill>
                </a:rPr>
                <a:t>μ</a:t>
              </a:r>
              <a:r>
                <a:rPr lang="en-GB" sz="2000" baseline="-25000" dirty="0">
                  <a:solidFill>
                    <a:srgbClr val="FF0000"/>
                  </a:solidFill>
                </a:rPr>
                <a:t>0_n</a:t>
              </a:r>
              <a:endParaRPr lang="en-GB" sz="2000" dirty="0">
                <a:solidFill>
                  <a:srgbClr val="FF0000"/>
                </a:solidFill>
              </a:endParaRPr>
            </a:p>
          </p:txBody>
        </p:sp>
      </p:grpSp>
    </p:spTree>
    <p:extLst>
      <p:ext uri="{BB962C8B-B14F-4D97-AF65-F5344CB8AC3E}">
        <p14:creationId xmlns:p14="http://schemas.microsoft.com/office/powerpoint/2010/main" val="1407094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a:t>
            </a:r>
          </a:p>
        </p:txBody>
      </p:sp>
      <p:graphicFrame>
        <p:nvGraphicFramePr>
          <p:cNvPr id="13" name="Table 12"/>
          <p:cNvGraphicFramePr>
            <a:graphicFrameLocks noGrp="1"/>
          </p:cNvGraphicFramePr>
          <p:nvPr>
            <p:extLst>
              <p:ext uri="{D42A27DB-BD31-4B8C-83A1-F6EECF244321}">
                <p14:modId xmlns:p14="http://schemas.microsoft.com/office/powerpoint/2010/main" val="2327131571"/>
              </p:ext>
            </p:extLst>
          </p:nvPr>
        </p:nvGraphicFramePr>
        <p:xfrm>
          <a:off x="2003853" y="3861048"/>
          <a:ext cx="8234811" cy="1874520"/>
        </p:xfrm>
        <a:graphic>
          <a:graphicData uri="http://schemas.openxmlformats.org/drawingml/2006/table">
            <a:tbl>
              <a:tblPr firstRow="1" bandRow="1">
                <a:tableStyleId>{85BE263C-DBD7-4A20-BB59-AAB30ACAA65A}</a:tableStyleId>
              </a:tblPr>
              <a:tblGrid>
                <a:gridCol w="783444">
                  <a:extLst>
                    <a:ext uri="{9D8B030D-6E8A-4147-A177-3AD203B41FA5}">
                      <a16:colId xmlns:a16="http://schemas.microsoft.com/office/drawing/2014/main" val="20000"/>
                    </a:ext>
                  </a:extLst>
                </a:gridCol>
                <a:gridCol w="964698">
                  <a:extLst>
                    <a:ext uri="{9D8B030D-6E8A-4147-A177-3AD203B41FA5}">
                      <a16:colId xmlns:a16="http://schemas.microsoft.com/office/drawing/2014/main" val="20001"/>
                    </a:ext>
                  </a:extLst>
                </a:gridCol>
                <a:gridCol w="777112">
                  <a:extLst>
                    <a:ext uri="{9D8B030D-6E8A-4147-A177-3AD203B41FA5}">
                      <a16:colId xmlns:a16="http://schemas.microsoft.com/office/drawing/2014/main" val="20002"/>
                    </a:ext>
                  </a:extLst>
                </a:gridCol>
                <a:gridCol w="815651">
                  <a:extLst>
                    <a:ext uri="{9D8B030D-6E8A-4147-A177-3AD203B41FA5}">
                      <a16:colId xmlns:a16="http://schemas.microsoft.com/office/drawing/2014/main" val="20003"/>
                    </a:ext>
                  </a:extLst>
                </a:gridCol>
                <a:gridCol w="815651">
                  <a:extLst>
                    <a:ext uri="{9D8B030D-6E8A-4147-A177-3AD203B41FA5}">
                      <a16:colId xmlns:a16="http://schemas.microsoft.com/office/drawing/2014/main" val="20004"/>
                    </a:ext>
                  </a:extLst>
                </a:gridCol>
                <a:gridCol w="815651">
                  <a:extLst>
                    <a:ext uri="{9D8B030D-6E8A-4147-A177-3AD203B41FA5}">
                      <a16:colId xmlns:a16="http://schemas.microsoft.com/office/drawing/2014/main" val="20005"/>
                    </a:ext>
                  </a:extLst>
                </a:gridCol>
                <a:gridCol w="815651">
                  <a:extLst>
                    <a:ext uri="{9D8B030D-6E8A-4147-A177-3AD203B41FA5}">
                      <a16:colId xmlns:a16="http://schemas.microsoft.com/office/drawing/2014/main" val="20006"/>
                    </a:ext>
                  </a:extLst>
                </a:gridCol>
                <a:gridCol w="815651">
                  <a:extLst>
                    <a:ext uri="{9D8B030D-6E8A-4147-A177-3AD203B41FA5}">
                      <a16:colId xmlns:a16="http://schemas.microsoft.com/office/drawing/2014/main" val="20007"/>
                    </a:ext>
                  </a:extLst>
                </a:gridCol>
                <a:gridCol w="815651">
                  <a:extLst>
                    <a:ext uri="{9D8B030D-6E8A-4147-A177-3AD203B41FA5}">
                      <a16:colId xmlns:a16="http://schemas.microsoft.com/office/drawing/2014/main" val="20008"/>
                    </a:ext>
                  </a:extLst>
                </a:gridCol>
                <a:gridCol w="815651">
                  <a:extLst>
                    <a:ext uri="{9D8B030D-6E8A-4147-A177-3AD203B41FA5}">
                      <a16:colId xmlns:a16="http://schemas.microsoft.com/office/drawing/2014/main" val="20009"/>
                    </a:ext>
                  </a:extLst>
                </a:gridCol>
              </a:tblGrid>
              <a:tr h="283056">
                <a:tc>
                  <a:txBody>
                    <a:bodyPr/>
                    <a:lstStyle/>
                    <a:p>
                      <a:pPr algn="ctr">
                        <a:spcAft>
                          <a:spcPts val="0"/>
                        </a:spcAft>
                      </a:pPr>
                      <a:endParaRPr lang="en-GB" sz="1400" dirty="0">
                        <a:effectLst/>
                        <a:latin typeface="Verdana" panose="020B0604030504040204" pitchFamily="34" charset="0"/>
                        <a:ea typeface="Verdana" panose="020B0604030504040204" pitchFamily="34" charset="0"/>
                        <a:cs typeface="Verdana" panose="020B0604030504040204" pitchFamily="34" charset="0"/>
                      </a:endParaRPr>
                    </a:p>
                  </a:txBody>
                  <a:tcPr anchor="ctr">
                    <a:lnR w="12700" cap="flat" cmpd="sng" algn="ctr">
                      <a:solidFill>
                        <a:schemeClr val="tx1"/>
                      </a:solidFill>
                      <a:prstDash val="solid"/>
                      <a:round/>
                      <a:headEnd type="none" w="med" len="med"/>
                      <a:tailEnd type="none" w="med" len="med"/>
                    </a:lnR>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a:effectLst/>
                        </a:rPr>
                        <a:t>Experiment</a:t>
                      </a:r>
                      <a:endParaRPr lang="en-GB" sz="1400" dirty="0">
                        <a:effectLst/>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8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hMerge="1">
                  <a:txBody>
                    <a:bodyPr/>
                    <a:lstStyle/>
                    <a:p>
                      <a:pPr marL="0" algn="ctr" defTabSz="914400" rtl="0" eaLnBrk="1" latinLnBrk="0" hangingPunct="1">
                        <a:spcAft>
                          <a:spcPts val="0"/>
                        </a:spcAft>
                      </a:pPr>
                      <a:endParaRPr lang="en-GB" sz="1800" b="1" kern="1200" dirty="0">
                        <a:solidFill>
                          <a:schemeClr val="lt1"/>
                        </a:solidFill>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effectLst/>
                          <a:latin typeface="+mn-lt"/>
                          <a:ea typeface="+mn-ea"/>
                          <a:cs typeface="+mn-cs"/>
                        </a:rPr>
                        <a:t>Model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spcAft>
                          <a:spcPts val="0"/>
                        </a:spcAft>
                      </a:pPr>
                      <a:endParaRPr lang="en-GB" sz="2000" dirty="0">
                        <a:effectLst/>
                        <a:latin typeface="Verdana" panose="020B0604030504040204" pitchFamily="34" charset="0"/>
                        <a:ea typeface="Verdana" panose="020B0604030504040204" pitchFamily="34" charset="0"/>
                        <a:cs typeface="Verdana" panose="020B0604030504040204" pitchFamily="34" charset="0"/>
                      </a:endParaRPr>
                    </a:p>
                  </a:txBody>
                  <a:tcPr/>
                </a:tc>
                <a:tc hMerge="1">
                  <a:txBody>
                    <a:bodyPr/>
                    <a:lstStyle/>
                    <a:p>
                      <a:pPr algn="ctr">
                        <a:spcAft>
                          <a:spcPts val="0"/>
                        </a:spcAft>
                      </a:pPr>
                      <a:endParaRPr lang="en-GB" sz="2000" dirty="0">
                        <a:effectLst/>
                        <a:latin typeface="Verdana" panose="020B0604030504040204" pitchFamily="34" charset="0"/>
                        <a:ea typeface="Verdana" panose="020B0604030504040204" pitchFamily="34" charset="0"/>
                        <a:cs typeface="Verdana" panose="020B0604030504040204" pitchFamily="34" charset="0"/>
                      </a:endParaRPr>
                    </a:p>
                  </a:txBody>
                  <a:tcPr/>
                </a:tc>
                <a:tc gridSpan="3">
                  <a:txBody>
                    <a:bodyPr/>
                    <a:lstStyle/>
                    <a:p>
                      <a:pPr algn="ctr">
                        <a:spcAft>
                          <a:spcPts val="0"/>
                        </a:spcAft>
                      </a:pPr>
                      <a:r>
                        <a:rPr lang="en-GB" sz="1400" b="1" kern="1200" dirty="0">
                          <a:solidFill>
                            <a:schemeClr val="lt1"/>
                          </a:solidFill>
                          <a:effectLst/>
                          <a:latin typeface="+mn-lt"/>
                          <a:ea typeface="+mn-ea"/>
                          <a:cs typeface="+mn-cs"/>
                        </a:rPr>
                        <a:t>Error (%)</a:t>
                      </a:r>
                    </a:p>
                  </a:txBody>
                  <a:tcPr anchor="ctr">
                    <a:lnL w="12700" cap="flat" cmpd="sng" algn="ctr">
                      <a:solidFill>
                        <a:schemeClr val="tx1"/>
                      </a:solidFill>
                      <a:prstDash val="solid"/>
                      <a:round/>
                      <a:headEnd type="none" w="med" len="med"/>
                      <a:tailEnd type="none" w="med" len="med"/>
                    </a:lnL>
                  </a:tcPr>
                </a:tc>
                <a:tc hMerge="1">
                  <a:txBody>
                    <a:bodyPr/>
                    <a:lstStyle/>
                    <a:p>
                      <a:pPr algn="ctr">
                        <a:spcAft>
                          <a:spcPts val="0"/>
                        </a:spcAft>
                      </a:pPr>
                      <a:endParaRPr lang="en-GB" sz="2000" dirty="0">
                        <a:effectLst/>
                        <a:latin typeface="Verdana" panose="020B0604030504040204" pitchFamily="34" charset="0"/>
                        <a:ea typeface="Verdana" panose="020B0604030504040204" pitchFamily="34" charset="0"/>
                        <a:cs typeface="Verdana" panose="020B0604030504040204" pitchFamily="34" charset="0"/>
                      </a:endParaRPr>
                    </a:p>
                  </a:txBody>
                  <a:tcPr/>
                </a:tc>
                <a:tc hMerge="1">
                  <a:txBody>
                    <a:bodyPr/>
                    <a:lstStyle/>
                    <a:p>
                      <a:pPr algn="ctr">
                        <a:spcAft>
                          <a:spcPts val="0"/>
                        </a:spcAft>
                      </a:pPr>
                      <a:endParaRPr lang="en-GB" sz="2000" dirty="0">
                        <a:effectLst/>
                        <a:latin typeface="Verdana" panose="020B0604030504040204" pitchFamily="34" charset="0"/>
                        <a:ea typeface="Verdana" panose="020B0604030504040204" pitchFamily="34" charset="0"/>
                        <a:cs typeface="Verdana" panose="020B0604030504040204" pitchFamily="34" charset="0"/>
                      </a:endParaRPr>
                    </a:p>
                  </a:txBody>
                  <a:tcPr/>
                </a:tc>
                <a:extLst>
                  <a:ext uri="{0D108BD9-81ED-4DB2-BD59-A6C34878D82A}">
                    <a16:rowId xmlns:a16="http://schemas.microsoft.com/office/drawing/2014/main" val="10000"/>
                  </a:ext>
                </a:extLst>
              </a:tr>
              <a:tr h="370840">
                <a:tc>
                  <a:txBody>
                    <a:bodyPr/>
                    <a:lstStyle/>
                    <a:p>
                      <a:pPr algn="ctr"/>
                      <a:r>
                        <a:rPr lang="en-GB" sz="1200" b="1" kern="1200" dirty="0">
                          <a:effectLst/>
                        </a:rPr>
                        <a:t>Filling time</a:t>
                      </a:r>
                      <a:endParaRPr lang="en-GB" sz="1200" b="1" dirty="0">
                        <a:latin typeface="Verdana" panose="020B0604030504040204" pitchFamily="34" charset="0"/>
                        <a:ea typeface="Verdana" panose="020B0604030504040204" pitchFamily="34" charset="0"/>
                        <a:cs typeface="Verdana" panose="020B0604030504040204" pitchFamily="34" charset="0"/>
                      </a:endParaRPr>
                    </a:p>
                  </a:txBody>
                  <a:tcPr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n-GB" sz="1200" b="1" dirty="0">
                          <a:effectLst/>
                        </a:rPr>
                        <a:t>h [mm]</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GB" sz="1200" b="1" dirty="0">
                          <a:effectLst/>
                        </a:rPr>
                        <a:t>α</a:t>
                      </a:r>
                      <a:r>
                        <a:rPr lang="en-GB" sz="1200" b="1" baseline="-25000" dirty="0">
                          <a:effectLst/>
                        </a:rPr>
                        <a:t>L </a:t>
                      </a:r>
                      <a:r>
                        <a:rPr lang="en-GB" sz="1200" b="1" dirty="0">
                          <a:effectLst/>
                        </a:rPr>
                        <a:t>[</a:t>
                      </a:r>
                      <a:r>
                        <a:rPr lang="en-GB" sz="1200" b="1" dirty="0" err="1">
                          <a:effectLst/>
                        </a:rPr>
                        <a:t>deg</a:t>
                      </a:r>
                      <a:r>
                        <a:rPr lang="en-GB" sz="1200" b="1" dirty="0">
                          <a:effectLst/>
                        </a:rPr>
                        <a:t>]</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en-GB" sz="1200" b="1" dirty="0">
                          <a:effectLst/>
                        </a:rPr>
                        <a:t>α</a:t>
                      </a:r>
                      <a:r>
                        <a:rPr lang="en-GB" sz="1200" b="1" baseline="-25000" dirty="0">
                          <a:effectLst/>
                        </a:rPr>
                        <a:t>R</a:t>
                      </a:r>
                      <a:r>
                        <a:rPr lang="en-GB" sz="1200" b="1" dirty="0">
                          <a:effectLst/>
                        </a:rPr>
                        <a:t> [</a:t>
                      </a:r>
                      <a:r>
                        <a:rPr lang="en-GB" sz="1200" b="1" dirty="0" err="1">
                          <a:effectLst/>
                        </a:rPr>
                        <a:t>deg</a:t>
                      </a:r>
                      <a:r>
                        <a:rPr lang="en-GB" sz="1200" b="1" dirty="0">
                          <a:effectLst/>
                        </a:rPr>
                        <a:t>]</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n-GB" sz="1200" b="1" dirty="0">
                          <a:effectLst/>
                        </a:rPr>
                        <a:t>h [mm]</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GB" sz="1200" b="1" dirty="0">
                          <a:effectLst/>
                        </a:rPr>
                        <a:t>α</a:t>
                      </a:r>
                      <a:r>
                        <a:rPr lang="en-GB" sz="1200" b="1" baseline="-25000" dirty="0">
                          <a:effectLst/>
                        </a:rPr>
                        <a:t>L </a:t>
                      </a:r>
                      <a:r>
                        <a:rPr lang="en-GB" sz="1200" b="1" dirty="0">
                          <a:effectLst/>
                        </a:rPr>
                        <a:t>[</a:t>
                      </a:r>
                      <a:r>
                        <a:rPr lang="en-GB" sz="1200" b="1" dirty="0" err="1">
                          <a:effectLst/>
                        </a:rPr>
                        <a:t>deg</a:t>
                      </a:r>
                      <a:r>
                        <a:rPr lang="en-GB" sz="1200" b="1" dirty="0">
                          <a:effectLst/>
                        </a:rPr>
                        <a:t>]</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en-GB" sz="1200" b="1" dirty="0">
                          <a:effectLst/>
                        </a:rPr>
                        <a:t>α</a:t>
                      </a:r>
                      <a:r>
                        <a:rPr lang="en-GB" sz="1200" b="1" baseline="-25000" dirty="0">
                          <a:effectLst/>
                        </a:rPr>
                        <a:t>R</a:t>
                      </a:r>
                      <a:r>
                        <a:rPr lang="en-GB" sz="1200" b="1" dirty="0">
                          <a:effectLst/>
                        </a:rPr>
                        <a:t> [</a:t>
                      </a:r>
                      <a:r>
                        <a:rPr lang="en-GB" sz="1200" b="1" dirty="0" err="1">
                          <a:effectLst/>
                        </a:rPr>
                        <a:t>deg</a:t>
                      </a:r>
                      <a:r>
                        <a:rPr lang="en-GB" sz="1200" b="1" dirty="0">
                          <a:effectLst/>
                        </a:rPr>
                        <a:t>]</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n-GB" sz="1200" b="1" dirty="0">
                          <a:effectLst/>
                        </a:rPr>
                        <a:t>h</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GB" sz="1200" b="1" dirty="0">
                          <a:effectLst/>
                        </a:rPr>
                        <a:t>α</a:t>
                      </a:r>
                      <a:r>
                        <a:rPr lang="en-GB" sz="1200" b="1" baseline="-25000" dirty="0">
                          <a:effectLst/>
                        </a:rPr>
                        <a:t>L</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en-GB" sz="1200" b="1" dirty="0">
                          <a:effectLst/>
                        </a:rPr>
                        <a:t>α</a:t>
                      </a:r>
                      <a:r>
                        <a:rPr lang="en-GB" sz="1200" b="1" baseline="-25000" dirty="0">
                          <a:effectLst/>
                        </a:rPr>
                        <a:t>R</a:t>
                      </a:r>
                      <a:endParaRPr lang="en-GB" sz="1200" b="1"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extLst>
                  <a:ext uri="{0D108BD9-81ED-4DB2-BD59-A6C34878D82A}">
                    <a16:rowId xmlns:a16="http://schemas.microsoft.com/office/drawing/2014/main" val="10001"/>
                  </a:ext>
                </a:extLst>
              </a:tr>
              <a:tr h="370840">
                <a:tc>
                  <a:txBody>
                    <a:bodyPr/>
                    <a:lstStyle/>
                    <a:p>
                      <a:pPr algn="ctr">
                        <a:spcAft>
                          <a:spcPts val="0"/>
                        </a:spcAft>
                      </a:pPr>
                      <a:r>
                        <a:rPr lang="en-GB" sz="1200" dirty="0">
                          <a:effectLst/>
                        </a:rPr>
                        <a:t>30%</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n-GB" sz="1200" dirty="0">
                          <a:effectLst/>
                        </a:rPr>
                        <a:t>10.33</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GB" sz="1200" dirty="0">
                          <a:effectLst/>
                        </a:rPr>
                        <a:t>33.29</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en-GB" sz="1200" dirty="0">
                          <a:effectLst/>
                        </a:rPr>
                        <a:t>29.06</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9.8</a:t>
                      </a: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32.55</a:t>
                      </a:r>
                    </a:p>
                  </a:txBody>
                  <a:tcPr marL="68580" marR="68580" marT="0" marB="0" anchor="ct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28.5</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5.13</a:t>
                      </a: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2.22</a:t>
                      </a:r>
                    </a:p>
                  </a:txBody>
                  <a:tcPr marL="68580" marR="68580" marT="0" marB="0" anchor="ct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1.92</a:t>
                      </a:r>
                    </a:p>
                  </a:txBody>
                  <a:tcPr marL="68580" marR="68580" marT="0" marB="0" anchor="ctr"/>
                </a:tc>
                <a:extLst>
                  <a:ext uri="{0D108BD9-81ED-4DB2-BD59-A6C34878D82A}">
                    <a16:rowId xmlns:a16="http://schemas.microsoft.com/office/drawing/2014/main" val="10002"/>
                  </a:ext>
                </a:extLst>
              </a:tr>
              <a:tr h="370840">
                <a:tc>
                  <a:txBody>
                    <a:bodyPr/>
                    <a:lstStyle/>
                    <a:p>
                      <a:pPr algn="ctr">
                        <a:spcAft>
                          <a:spcPts val="0"/>
                        </a:spcAft>
                      </a:pPr>
                      <a:r>
                        <a:rPr lang="en-GB" sz="1200" dirty="0">
                          <a:effectLst/>
                        </a:rPr>
                        <a:t>54%</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n-GB" sz="1200" dirty="0">
                          <a:effectLst/>
                        </a:rPr>
                        <a:t>17.55</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GB" sz="1200" dirty="0">
                          <a:effectLst/>
                        </a:rPr>
                        <a:t>34.65</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en-GB" sz="1200" dirty="0">
                          <a:effectLst/>
                        </a:rPr>
                        <a:t>31.26</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17</a:t>
                      </a: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37.1</a:t>
                      </a:r>
                    </a:p>
                  </a:txBody>
                  <a:tcPr marL="68580" marR="68580" marT="0" marB="0" anchor="ct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36.35</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3.13</a:t>
                      </a: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7.07</a:t>
                      </a:r>
                    </a:p>
                  </a:txBody>
                  <a:tcPr marL="68580" marR="68580" marT="0" marB="0" anchor="ct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16.28</a:t>
                      </a:r>
                    </a:p>
                  </a:txBody>
                  <a:tcPr marL="68580" marR="68580" marT="0" marB="0" anchor="ctr"/>
                </a:tc>
                <a:extLst>
                  <a:ext uri="{0D108BD9-81ED-4DB2-BD59-A6C34878D82A}">
                    <a16:rowId xmlns:a16="http://schemas.microsoft.com/office/drawing/2014/main" val="10003"/>
                  </a:ext>
                </a:extLst>
              </a:tr>
              <a:tr h="370840">
                <a:tc>
                  <a:txBody>
                    <a:bodyPr/>
                    <a:lstStyle/>
                    <a:p>
                      <a:pPr algn="ctr">
                        <a:spcAft>
                          <a:spcPts val="0"/>
                        </a:spcAft>
                      </a:pPr>
                      <a:r>
                        <a:rPr lang="en-GB" sz="1200" dirty="0">
                          <a:effectLst/>
                        </a:rPr>
                        <a:t>100%</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algn="ctr">
                        <a:spcAft>
                          <a:spcPts val="0"/>
                        </a:spcAft>
                      </a:pPr>
                      <a:r>
                        <a:rPr lang="en-GB" sz="1200" dirty="0">
                          <a:effectLst/>
                        </a:rPr>
                        <a:t>Filled</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algn="ctr">
                        <a:spcAft>
                          <a:spcPts val="0"/>
                        </a:spcAft>
                      </a:pPr>
                      <a:r>
                        <a:rPr lang="en-GB" sz="1200" dirty="0">
                          <a:effectLst/>
                        </a:rPr>
                        <a:t>31.46</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algn="ctr">
                        <a:spcAft>
                          <a:spcPts val="0"/>
                        </a:spcAft>
                      </a:pPr>
                      <a:r>
                        <a:rPr lang="en-GB" sz="1200" dirty="0">
                          <a:effectLst/>
                        </a:rPr>
                        <a:t>29.5</a:t>
                      </a:r>
                      <a:endParaRPr lang="en-GB" sz="12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Filled</a:t>
                      </a: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en-GB" sz="1200" kern="1200">
                          <a:solidFill>
                            <a:schemeClr val="dk1"/>
                          </a:solidFill>
                          <a:effectLst/>
                          <a:latin typeface="+mn-lt"/>
                          <a:ea typeface="+mn-ea"/>
                          <a:cs typeface="+mn-cs"/>
                        </a:rPr>
                        <a:t>33.14</a:t>
                      </a:r>
                    </a:p>
                  </a:txBody>
                  <a:tcPr marL="68580" marR="68580" marT="0" marB="0" anchor="ct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33.5</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0</a:t>
                      </a:r>
                    </a:p>
                  </a:txBody>
                  <a:tcPr marL="68580" marR="68580" marT="0" marB="0" anchor="ctr">
                    <a:lnL w="12700" cap="flat" cmpd="sng" algn="ctr">
                      <a:solidFill>
                        <a:schemeClr val="tx1"/>
                      </a:solidFill>
                      <a:prstDash val="solid"/>
                      <a:round/>
                      <a:headEnd type="none" w="med" len="med"/>
                      <a:tailEnd type="none" w="med" len="med"/>
                    </a:lnL>
                  </a:tcP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5.34</a:t>
                      </a:r>
                    </a:p>
                  </a:txBody>
                  <a:tcPr marL="68580" marR="68580" marT="0" marB="0" anchor="ctr"/>
                </a:tc>
                <a:tc>
                  <a:txBody>
                    <a:bodyPr/>
                    <a:lstStyle/>
                    <a:p>
                      <a:pPr marL="0" algn="ctr" defTabSz="914400" rtl="0" eaLnBrk="1" latinLnBrk="0" hangingPunct="1">
                        <a:spcAft>
                          <a:spcPts val="0"/>
                        </a:spcAft>
                      </a:pPr>
                      <a:r>
                        <a:rPr lang="en-GB" sz="1200" kern="1200" dirty="0">
                          <a:solidFill>
                            <a:schemeClr val="dk1"/>
                          </a:solidFill>
                          <a:effectLst/>
                          <a:latin typeface="+mn-lt"/>
                          <a:ea typeface="+mn-ea"/>
                          <a:cs typeface="+mn-cs"/>
                        </a:rPr>
                        <a:t>13.56</a:t>
                      </a:r>
                    </a:p>
                  </a:txBody>
                  <a:tcPr marL="68580" marR="68580" marT="0" marB="0" anchor="ctr"/>
                </a:tc>
                <a:extLst>
                  <a:ext uri="{0D108BD9-81ED-4DB2-BD59-A6C34878D82A}">
                    <a16:rowId xmlns:a16="http://schemas.microsoft.com/office/drawing/2014/main" val="10004"/>
                  </a:ext>
                </a:extLst>
              </a:tr>
            </a:tbl>
          </a:graphicData>
        </a:graphic>
      </p:graphicFrame>
      <p:grpSp>
        <p:nvGrpSpPr>
          <p:cNvPr id="20" name="Group 19"/>
          <p:cNvGrpSpPr/>
          <p:nvPr/>
        </p:nvGrpSpPr>
        <p:grpSpPr>
          <a:xfrm>
            <a:off x="1782910" y="1485256"/>
            <a:ext cx="8340581" cy="1943745"/>
            <a:chOff x="111311" y="1629271"/>
            <a:chExt cx="8340581" cy="1943745"/>
          </a:xfrm>
        </p:grpSpPr>
        <p:grpSp>
          <p:nvGrpSpPr>
            <p:cNvPr id="14" name="Group 13"/>
            <p:cNvGrpSpPr/>
            <p:nvPr/>
          </p:nvGrpSpPr>
          <p:grpSpPr>
            <a:xfrm>
              <a:off x="111311" y="1629271"/>
              <a:ext cx="8340581" cy="1943745"/>
              <a:chOff x="177401" y="1729581"/>
              <a:chExt cx="8595576" cy="2088232"/>
            </a:xfrm>
          </p:grpSpPr>
          <p:grpSp>
            <p:nvGrpSpPr>
              <p:cNvPr id="9" name="Group 8"/>
              <p:cNvGrpSpPr/>
              <p:nvPr/>
            </p:nvGrpSpPr>
            <p:grpSpPr>
              <a:xfrm>
                <a:off x="177401" y="1772816"/>
                <a:ext cx="8595576" cy="2044997"/>
                <a:chOff x="827584" y="4221088"/>
                <a:chExt cx="7272530" cy="1540941"/>
              </a:xfrm>
            </p:grpSpPr>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827584" y="4221088"/>
                  <a:ext cx="7272530" cy="1540941"/>
                </a:xfrm>
                <a:prstGeom prst="rect">
                  <a:avLst/>
                </a:prstGeom>
              </p:spPr>
            </p:pic>
            <p:sp>
              <p:nvSpPr>
                <p:cNvPr id="5" name="Rectangle 4"/>
                <p:cNvSpPr/>
                <p:nvPr/>
              </p:nvSpPr>
              <p:spPr>
                <a:xfrm>
                  <a:off x="899592" y="4239525"/>
                  <a:ext cx="6984776"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899592" y="4455549"/>
                  <a:ext cx="216024" cy="269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3275856" y="4437112"/>
                  <a:ext cx="216024" cy="269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5724128" y="4437112"/>
                  <a:ext cx="216024" cy="2695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a:extLst>
                  <a:ext uri="{FF2B5EF4-FFF2-40B4-BE49-F238E27FC236}">
                    <a16:creationId xmlns:a16="http://schemas.microsoft.com/office/drawing/2014/main" id="{439AF9A0-8BF2-4D5C-ACB6-5C57A426ABE1}"/>
                  </a:ext>
                </a:extLst>
              </p:cNvPr>
              <p:cNvSpPr txBox="1"/>
              <p:nvPr/>
            </p:nvSpPr>
            <p:spPr>
              <a:xfrm>
                <a:off x="1666131" y="1729992"/>
                <a:ext cx="601663" cy="396786"/>
              </a:xfrm>
              <a:prstGeom prst="rect">
                <a:avLst/>
              </a:prstGeom>
              <a:noFill/>
            </p:spPr>
            <p:txBody>
              <a:bodyPr wrap="none" rtlCol="0">
                <a:spAutoFit/>
              </a:bodyPr>
              <a:lstStyle/>
              <a:p>
                <a:r>
                  <a:rPr lang="en-GB" dirty="0"/>
                  <a:t>30%</a:t>
                </a:r>
              </a:p>
            </p:txBody>
          </p:sp>
          <p:sp>
            <p:nvSpPr>
              <p:cNvPr id="11" name="TextBox 10">
                <a:extLst>
                  <a:ext uri="{FF2B5EF4-FFF2-40B4-BE49-F238E27FC236}">
                    <a16:creationId xmlns:a16="http://schemas.microsoft.com/office/drawing/2014/main" id="{CAA0D15A-C06C-45B9-BDA8-6AF70A35500D}"/>
                  </a:ext>
                </a:extLst>
              </p:cNvPr>
              <p:cNvSpPr txBox="1"/>
              <p:nvPr/>
            </p:nvSpPr>
            <p:spPr>
              <a:xfrm>
                <a:off x="4490131" y="1734510"/>
                <a:ext cx="601663" cy="396786"/>
              </a:xfrm>
              <a:prstGeom prst="rect">
                <a:avLst/>
              </a:prstGeom>
              <a:noFill/>
            </p:spPr>
            <p:txBody>
              <a:bodyPr wrap="none" rtlCol="0">
                <a:spAutoFit/>
              </a:bodyPr>
              <a:lstStyle/>
              <a:p>
                <a:r>
                  <a:rPr lang="en-GB" dirty="0"/>
                  <a:t>54%</a:t>
                </a:r>
              </a:p>
            </p:txBody>
          </p:sp>
          <p:sp>
            <p:nvSpPr>
              <p:cNvPr id="12" name="TextBox 11">
                <a:extLst>
                  <a:ext uri="{FF2B5EF4-FFF2-40B4-BE49-F238E27FC236}">
                    <a16:creationId xmlns:a16="http://schemas.microsoft.com/office/drawing/2014/main" id="{81E9DA27-B8C7-496F-BD94-6CE185BDC4FC}"/>
                  </a:ext>
                </a:extLst>
              </p:cNvPr>
              <p:cNvSpPr txBox="1"/>
              <p:nvPr/>
            </p:nvSpPr>
            <p:spPr>
              <a:xfrm>
                <a:off x="7325440" y="1729581"/>
                <a:ext cx="722259" cy="396786"/>
              </a:xfrm>
              <a:prstGeom prst="rect">
                <a:avLst/>
              </a:prstGeom>
              <a:noFill/>
            </p:spPr>
            <p:txBody>
              <a:bodyPr wrap="none" rtlCol="0">
                <a:spAutoFit/>
              </a:bodyPr>
              <a:lstStyle/>
              <a:p>
                <a:r>
                  <a:rPr lang="en-GB" dirty="0"/>
                  <a:t>100%</a:t>
                </a:r>
              </a:p>
            </p:txBody>
          </p:sp>
        </p:grpSp>
        <p:sp>
          <p:nvSpPr>
            <p:cNvPr id="17" name="Freeform 16"/>
            <p:cNvSpPr/>
            <p:nvPr/>
          </p:nvSpPr>
          <p:spPr>
            <a:xfrm>
              <a:off x="717556" y="2893508"/>
              <a:ext cx="349244" cy="189654"/>
            </a:xfrm>
            <a:custGeom>
              <a:avLst/>
              <a:gdLst>
                <a:gd name="connsiteX0" fmla="*/ 349244 w 349244"/>
                <a:gd name="connsiteY0" fmla="*/ 0 h 189654"/>
                <a:gd name="connsiteX1" fmla="*/ 291671 w 349244"/>
                <a:gd name="connsiteY1" fmla="*/ 3387 h 189654"/>
                <a:gd name="connsiteX2" fmla="*/ 257804 w 349244"/>
                <a:gd name="connsiteY2" fmla="*/ 13547 h 189654"/>
                <a:gd name="connsiteX3" fmla="*/ 247644 w 349244"/>
                <a:gd name="connsiteY3" fmla="*/ 20320 h 189654"/>
                <a:gd name="connsiteX4" fmla="*/ 207004 w 349244"/>
                <a:gd name="connsiteY4" fmla="*/ 40640 h 189654"/>
                <a:gd name="connsiteX5" fmla="*/ 193457 w 349244"/>
                <a:gd name="connsiteY5" fmla="*/ 54187 h 189654"/>
                <a:gd name="connsiteX6" fmla="*/ 162977 w 349244"/>
                <a:gd name="connsiteY6" fmla="*/ 74507 h 189654"/>
                <a:gd name="connsiteX7" fmla="*/ 152817 w 349244"/>
                <a:gd name="connsiteY7" fmla="*/ 84667 h 189654"/>
                <a:gd name="connsiteX8" fmla="*/ 142657 w 349244"/>
                <a:gd name="connsiteY8" fmla="*/ 91440 h 189654"/>
                <a:gd name="connsiteX9" fmla="*/ 135884 w 349244"/>
                <a:gd name="connsiteY9" fmla="*/ 98214 h 189654"/>
                <a:gd name="connsiteX10" fmla="*/ 115564 w 349244"/>
                <a:gd name="connsiteY10" fmla="*/ 111760 h 189654"/>
                <a:gd name="connsiteX11" fmla="*/ 102017 w 349244"/>
                <a:gd name="connsiteY11" fmla="*/ 125307 h 189654"/>
                <a:gd name="connsiteX12" fmla="*/ 81697 w 349244"/>
                <a:gd name="connsiteY12" fmla="*/ 138854 h 189654"/>
                <a:gd name="connsiteX13" fmla="*/ 61377 w 349244"/>
                <a:gd name="connsiteY13" fmla="*/ 149014 h 189654"/>
                <a:gd name="connsiteX14" fmla="*/ 41057 w 349244"/>
                <a:gd name="connsiteY14" fmla="*/ 162560 h 189654"/>
                <a:gd name="connsiteX15" fmla="*/ 20737 w 349244"/>
                <a:gd name="connsiteY15" fmla="*/ 176107 h 189654"/>
                <a:gd name="connsiteX16" fmla="*/ 10577 w 349244"/>
                <a:gd name="connsiteY16" fmla="*/ 182880 h 189654"/>
                <a:gd name="connsiteX17" fmla="*/ 417 w 349244"/>
                <a:gd name="connsiteY17" fmla="*/ 186267 h 189654"/>
                <a:gd name="connsiteX18" fmla="*/ 417 w 349244"/>
                <a:gd name="connsiteY18" fmla="*/ 189654 h 189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9244" h="189654">
                  <a:moveTo>
                    <a:pt x="349244" y="0"/>
                  </a:moveTo>
                  <a:cubicBezTo>
                    <a:pt x="330053" y="1129"/>
                    <a:pt x="310809" y="1564"/>
                    <a:pt x="291671" y="3387"/>
                  </a:cubicBezTo>
                  <a:cubicBezTo>
                    <a:pt x="284508" y="4069"/>
                    <a:pt x="262124" y="12107"/>
                    <a:pt x="257804" y="13547"/>
                  </a:cubicBezTo>
                  <a:cubicBezTo>
                    <a:pt x="253943" y="14834"/>
                    <a:pt x="251363" y="18667"/>
                    <a:pt x="247644" y="20320"/>
                  </a:cubicBezTo>
                  <a:cubicBezTo>
                    <a:pt x="205580" y="39016"/>
                    <a:pt x="249251" y="12477"/>
                    <a:pt x="207004" y="40640"/>
                  </a:cubicBezTo>
                  <a:cubicBezTo>
                    <a:pt x="201690" y="44182"/>
                    <a:pt x="198771" y="50645"/>
                    <a:pt x="193457" y="54187"/>
                  </a:cubicBezTo>
                  <a:lnTo>
                    <a:pt x="162977" y="74507"/>
                  </a:lnTo>
                  <a:cubicBezTo>
                    <a:pt x="158992" y="77164"/>
                    <a:pt x="156496" y="81601"/>
                    <a:pt x="152817" y="84667"/>
                  </a:cubicBezTo>
                  <a:cubicBezTo>
                    <a:pt x="149690" y="87273"/>
                    <a:pt x="145835" y="88897"/>
                    <a:pt x="142657" y="91440"/>
                  </a:cubicBezTo>
                  <a:cubicBezTo>
                    <a:pt x="140164" y="93435"/>
                    <a:pt x="138438" y="96298"/>
                    <a:pt x="135884" y="98214"/>
                  </a:cubicBezTo>
                  <a:cubicBezTo>
                    <a:pt x="129372" y="103098"/>
                    <a:pt x="122337" y="107245"/>
                    <a:pt x="115564" y="111760"/>
                  </a:cubicBezTo>
                  <a:cubicBezTo>
                    <a:pt x="110250" y="115302"/>
                    <a:pt x="106533" y="120791"/>
                    <a:pt x="102017" y="125307"/>
                  </a:cubicBezTo>
                  <a:cubicBezTo>
                    <a:pt x="96261" y="131063"/>
                    <a:pt x="88470" y="134338"/>
                    <a:pt x="81697" y="138854"/>
                  </a:cubicBezTo>
                  <a:cubicBezTo>
                    <a:pt x="36607" y="168914"/>
                    <a:pt x="103429" y="125652"/>
                    <a:pt x="61377" y="149014"/>
                  </a:cubicBezTo>
                  <a:cubicBezTo>
                    <a:pt x="54261" y="152967"/>
                    <a:pt x="47830" y="158045"/>
                    <a:pt x="41057" y="162560"/>
                  </a:cubicBezTo>
                  <a:lnTo>
                    <a:pt x="20737" y="176107"/>
                  </a:lnTo>
                  <a:cubicBezTo>
                    <a:pt x="17350" y="178365"/>
                    <a:pt x="14438" y="181593"/>
                    <a:pt x="10577" y="182880"/>
                  </a:cubicBezTo>
                  <a:cubicBezTo>
                    <a:pt x="7190" y="184009"/>
                    <a:pt x="3387" y="184287"/>
                    <a:pt x="417" y="186267"/>
                  </a:cubicBezTo>
                  <a:cubicBezTo>
                    <a:pt x="-522" y="186893"/>
                    <a:pt x="417" y="188525"/>
                    <a:pt x="417" y="189654"/>
                  </a:cubicBezTo>
                </a:path>
              </a:pathLst>
            </a:cu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43207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Numerical Model</a:t>
            </a:r>
          </a:p>
        </p:txBody>
      </p:sp>
      <p:sp>
        <p:nvSpPr>
          <p:cNvPr id="3" name="Content Placeholder 2"/>
          <p:cNvSpPr>
            <a:spLocks noGrp="1"/>
          </p:cNvSpPr>
          <p:nvPr>
            <p:ph idx="1"/>
          </p:nvPr>
        </p:nvSpPr>
        <p:spPr>
          <a:xfrm>
            <a:off x="1524000" y="2420888"/>
            <a:ext cx="9144000" cy="2016224"/>
          </a:xfrm>
        </p:spPr>
        <p:txBody>
          <a:bodyPr>
            <a:noAutofit/>
          </a:bodyPr>
          <a:lstStyle/>
          <a:p>
            <a:pPr marL="0" indent="0" algn="ctr">
              <a:buNone/>
            </a:pPr>
            <a:r>
              <a:rPr lang="en-GB" sz="3600" dirty="0"/>
              <a:t>Hot Isostatic Pressing</a:t>
            </a:r>
          </a:p>
          <a:p>
            <a:pPr marL="0" indent="0" algn="ctr">
              <a:buNone/>
            </a:pPr>
            <a:r>
              <a:rPr lang="en-GB" sz="3600" dirty="0"/>
              <a:t>Simple-shaped tooling</a:t>
            </a:r>
          </a:p>
          <a:p>
            <a:pPr marL="0" indent="0" algn="ctr">
              <a:buNone/>
            </a:pPr>
            <a:endParaRPr lang="en-GB" sz="3600" dirty="0"/>
          </a:p>
        </p:txBody>
      </p:sp>
    </p:spTree>
    <p:extLst>
      <p:ext uri="{BB962C8B-B14F-4D97-AF65-F5344CB8AC3E}">
        <p14:creationId xmlns:p14="http://schemas.microsoft.com/office/powerpoint/2010/main" val="551716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FEM Model</a:t>
            </a:r>
          </a:p>
        </p:txBody>
      </p:sp>
      <p:sp>
        <p:nvSpPr>
          <p:cNvPr id="3" name="Content Placeholder 2"/>
          <p:cNvSpPr>
            <a:spLocks noGrp="1"/>
          </p:cNvSpPr>
          <p:nvPr>
            <p:ph idx="1"/>
          </p:nvPr>
        </p:nvSpPr>
        <p:spPr/>
        <p:txBody>
          <a:bodyPr/>
          <a:lstStyle/>
          <a:p>
            <a:r>
              <a:rPr lang="en-GB" dirty="0" err="1"/>
              <a:t>Abaqus</a:t>
            </a:r>
            <a:r>
              <a:rPr lang="en-GB" dirty="0"/>
              <a:t>/Standard: 90,322 elements</a:t>
            </a:r>
          </a:p>
          <a:p>
            <a:r>
              <a:rPr lang="en-GB" dirty="0"/>
              <a:t>Coupled thermal-displacement analysis</a:t>
            </a:r>
          </a:p>
          <a:p>
            <a:r>
              <a:rPr lang="en-GB" dirty="0"/>
              <a:t>Tool Geometry: cylindrical</a:t>
            </a:r>
          </a:p>
          <a:p>
            <a:r>
              <a:rPr lang="en-GB" dirty="0"/>
              <a:t>A quarter of the component simulated</a:t>
            </a:r>
          </a:p>
          <a:p>
            <a:pPr lvl="1"/>
            <a:r>
              <a:rPr lang="en-GB" dirty="0"/>
              <a:t>Reduce the CPU time</a:t>
            </a:r>
          </a:p>
          <a:p>
            <a:r>
              <a:rPr lang="en-GB" dirty="0"/>
              <a:t>Element type: tetrahedron</a:t>
            </a:r>
          </a:p>
          <a:p>
            <a:r>
              <a:rPr lang="en-GB" dirty="0"/>
              <a:t>Element size: 1.5 mm </a:t>
            </a:r>
          </a:p>
          <a:p>
            <a:pPr marL="0" indent="0">
              <a:buNone/>
            </a:pPr>
            <a:endParaRPr lang="en-GB" dirty="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6927" y="1844824"/>
            <a:ext cx="1195861" cy="32677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3" name="Picture 1"/>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2278" t="6868" r="42071"/>
          <a:stretch/>
        </p:blipFill>
        <p:spPr bwMode="auto">
          <a:xfrm>
            <a:off x="8850196" y="2038182"/>
            <a:ext cx="937823" cy="309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6888088" y="5125651"/>
            <a:ext cx="1262974" cy="369332"/>
          </a:xfrm>
          <a:prstGeom prst="rect">
            <a:avLst/>
          </a:prstGeom>
        </p:spPr>
        <p:txBody>
          <a:bodyPr wrap="none">
            <a:spAutoFit/>
          </a:bodyPr>
          <a:lstStyle/>
          <a:p>
            <a:r>
              <a:rPr lang="en-GB" dirty="0"/>
              <a:t>Experiment</a:t>
            </a:r>
          </a:p>
        </p:txBody>
      </p:sp>
      <p:sp>
        <p:nvSpPr>
          <p:cNvPr id="11" name="Rectangle 10"/>
          <p:cNvSpPr/>
          <p:nvPr/>
        </p:nvSpPr>
        <p:spPr>
          <a:xfrm>
            <a:off x="8994213" y="5125651"/>
            <a:ext cx="793807" cy="369332"/>
          </a:xfrm>
          <a:prstGeom prst="rect">
            <a:avLst/>
          </a:prstGeom>
        </p:spPr>
        <p:txBody>
          <a:bodyPr wrap="none">
            <a:spAutoFit/>
          </a:bodyPr>
          <a:lstStyle/>
          <a:p>
            <a:r>
              <a:rPr lang="en-GB" dirty="0"/>
              <a:t>Model</a:t>
            </a:r>
          </a:p>
        </p:txBody>
      </p:sp>
      <p:sp>
        <p:nvSpPr>
          <p:cNvPr id="12" name="TextBox 11"/>
          <p:cNvSpPr txBox="1"/>
          <p:nvPr/>
        </p:nvSpPr>
        <p:spPr>
          <a:xfrm rot="968245">
            <a:off x="8812522" y="3579190"/>
            <a:ext cx="533544" cy="523220"/>
          </a:xfrm>
          <a:prstGeom prst="rect">
            <a:avLst/>
          </a:prstGeom>
          <a:noFill/>
        </p:spPr>
        <p:txBody>
          <a:bodyPr wrap="none" rtlCol="0">
            <a:spAutoFit/>
          </a:bodyPr>
          <a:lstStyle/>
          <a:p>
            <a:r>
              <a:rPr lang="en-GB" sz="1400" dirty="0">
                <a:solidFill>
                  <a:schemeClr val="bg1"/>
                </a:solidFill>
              </a:rPr>
              <a:t>Sym.</a:t>
            </a:r>
          </a:p>
          <a:p>
            <a:endParaRPr lang="en-GB" sz="1400" dirty="0">
              <a:solidFill>
                <a:schemeClr val="bg1"/>
              </a:solidFill>
            </a:endParaRPr>
          </a:p>
        </p:txBody>
      </p:sp>
      <p:sp>
        <p:nvSpPr>
          <p:cNvPr id="13" name="TextBox 12"/>
          <p:cNvSpPr txBox="1"/>
          <p:nvPr/>
        </p:nvSpPr>
        <p:spPr>
          <a:xfrm rot="20724975">
            <a:off x="9249595" y="3579189"/>
            <a:ext cx="533544" cy="523220"/>
          </a:xfrm>
          <a:prstGeom prst="rect">
            <a:avLst/>
          </a:prstGeom>
          <a:noFill/>
        </p:spPr>
        <p:txBody>
          <a:bodyPr wrap="none" rtlCol="0">
            <a:spAutoFit/>
          </a:bodyPr>
          <a:lstStyle/>
          <a:p>
            <a:r>
              <a:rPr lang="en-GB" sz="1400" dirty="0">
                <a:solidFill>
                  <a:schemeClr val="bg1"/>
                </a:solidFill>
              </a:rPr>
              <a:t>Sym.</a:t>
            </a:r>
          </a:p>
          <a:p>
            <a:endParaRPr lang="en-GB" sz="1400" dirty="0">
              <a:solidFill>
                <a:schemeClr val="bg1"/>
              </a:solidFill>
            </a:endParaRPr>
          </a:p>
        </p:txBody>
      </p:sp>
    </p:spTree>
    <p:extLst>
      <p:ext uri="{BB962C8B-B14F-4D97-AF65-F5344CB8AC3E}">
        <p14:creationId xmlns:p14="http://schemas.microsoft.com/office/powerpoint/2010/main" val="426871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FEM Model</a:t>
            </a:r>
          </a:p>
        </p:txBody>
      </p:sp>
      <p:sp>
        <p:nvSpPr>
          <p:cNvPr id="3" name="Content Placeholder 2"/>
          <p:cNvSpPr>
            <a:spLocks noGrp="1"/>
          </p:cNvSpPr>
          <p:nvPr>
            <p:ph idx="1"/>
          </p:nvPr>
        </p:nvSpPr>
        <p:spPr/>
        <p:txBody>
          <a:bodyPr/>
          <a:lstStyle/>
          <a:p>
            <a:r>
              <a:rPr lang="en-GB" b="1" dirty="0"/>
              <a:t>HIP cycle:</a:t>
            </a:r>
          </a:p>
          <a:p>
            <a:pPr lvl="1"/>
            <a:r>
              <a:rPr lang="en-GB" dirty="0" err="1"/>
              <a:t>T</a:t>
            </a:r>
            <a:r>
              <a:rPr lang="en-GB" baseline="-25000" dirty="0" err="1"/>
              <a:t>max</a:t>
            </a:r>
            <a:r>
              <a:rPr lang="en-GB" dirty="0"/>
              <a:t>: 930 °C</a:t>
            </a:r>
          </a:p>
          <a:p>
            <a:pPr lvl="2"/>
            <a:r>
              <a:rPr lang="en-GB" dirty="0"/>
              <a:t>Heating/cooling rate: 10 °C/min</a:t>
            </a:r>
          </a:p>
          <a:p>
            <a:pPr lvl="1"/>
            <a:r>
              <a:rPr lang="en-GB" dirty="0" err="1"/>
              <a:t>P</a:t>
            </a:r>
            <a:r>
              <a:rPr lang="en-GB" baseline="-25000" dirty="0" err="1"/>
              <a:t>max</a:t>
            </a:r>
            <a:r>
              <a:rPr lang="en-GB" dirty="0"/>
              <a:t>: 100 </a:t>
            </a:r>
            <a:r>
              <a:rPr lang="en-GB" dirty="0" err="1"/>
              <a:t>MPa</a:t>
            </a:r>
            <a:endParaRPr lang="en-GB" dirty="0"/>
          </a:p>
          <a:p>
            <a:pPr lvl="1"/>
            <a:r>
              <a:rPr lang="en-GB" dirty="0"/>
              <a:t>Holding time: 4 hours</a:t>
            </a:r>
          </a:p>
          <a:p>
            <a:pPr marL="0" indent="0">
              <a:buNone/>
            </a:pPr>
            <a:endParaRPr lang="en-GB" dirty="0"/>
          </a:p>
          <a:p>
            <a:pPr marL="457200" lvl="1" indent="0">
              <a:buNone/>
            </a:pPr>
            <a:endParaRPr lang="en-GB" dirty="0"/>
          </a:p>
          <a:p>
            <a:endParaRPr lang="en-GB" dirty="0">
              <a:solidFill>
                <a:srgbClr val="FF0000"/>
              </a:solidFill>
            </a:endParaRPr>
          </a:p>
        </p:txBody>
      </p:sp>
      <p:grpSp>
        <p:nvGrpSpPr>
          <p:cNvPr id="9" name="Group 8"/>
          <p:cNvGrpSpPr/>
          <p:nvPr/>
        </p:nvGrpSpPr>
        <p:grpSpPr>
          <a:xfrm>
            <a:off x="5002831" y="2276872"/>
            <a:ext cx="4909593" cy="3312368"/>
            <a:chOff x="4198911" y="2564904"/>
            <a:chExt cx="4909593" cy="3312368"/>
          </a:xfrm>
        </p:grpSpPr>
        <p:graphicFrame>
          <p:nvGraphicFramePr>
            <p:cNvPr id="4" name="Chart 3"/>
            <p:cNvGraphicFramePr>
              <a:graphicFrameLocks/>
            </p:cNvGraphicFramePr>
            <p:nvPr>
              <p:extLst>
                <p:ext uri="{D42A27DB-BD31-4B8C-83A1-F6EECF244321}">
                  <p14:modId xmlns:p14="http://schemas.microsoft.com/office/powerpoint/2010/main" val="68543192"/>
                </p:ext>
              </p:extLst>
            </p:nvPr>
          </p:nvGraphicFramePr>
          <p:xfrm>
            <a:off x="4198911" y="2564904"/>
            <a:ext cx="4909593" cy="3312368"/>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077811" y="4241063"/>
              <a:ext cx="1273875" cy="338554"/>
            </a:xfrm>
            <a:prstGeom prst="rect">
              <a:avLst/>
            </a:prstGeom>
            <a:noFill/>
          </p:spPr>
          <p:txBody>
            <a:bodyPr wrap="none" rtlCol="0">
              <a:spAutoFit/>
            </a:bodyPr>
            <a:lstStyle/>
            <a:p>
              <a:r>
                <a:rPr lang="en-GB" sz="1600" b="1" dirty="0"/>
                <a:t>Temperature</a:t>
              </a:r>
              <a:endParaRPr lang="en-GB" b="1" dirty="0"/>
            </a:p>
          </p:txBody>
        </p:sp>
        <p:sp>
          <p:nvSpPr>
            <p:cNvPr id="8" name="TextBox 7"/>
            <p:cNvSpPr txBox="1"/>
            <p:nvPr/>
          </p:nvSpPr>
          <p:spPr>
            <a:xfrm>
              <a:off x="6077807" y="4513209"/>
              <a:ext cx="915828" cy="338554"/>
            </a:xfrm>
            <a:prstGeom prst="rect">
              <a:avLst/>
            </a:prstGeom>
            <a:noFill/>
          </p:spPr>
          <p:txBody>
            <a:bodyPr wrap="none" rtlCol="0">
              <a:spAutoFit/>
            </a:bodyPr>
            <a:lstStyle/>
            <a:p>
              <a:r>
                <a:rPr lang="en-GB" sz="1600" b="1" dirty="0"/>
                <a:t>Pressure</a:t>
              </a:r>
              <a:endParaRPr lang="en-GB" b="1" dirty="0"/>
            </a:p>
          </p:txBody>
        </p:sp>
      </p:grpSp>
    </p:spTree>
    <p:extLst>
      <p:ext uri="{BB962C8B-B14F-4D97-AF65-F5344CB8AC3E}">
        <p14:creationId xmlns:p14="http://schemas.microsoft.com/office/powerpoint/2010/main" val="3363424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Titanium Powder</a:t>
            </a:r>
          </a:p>
        </p:txBody>
      </p:sp>
      <p:sp>
        <p:nvSpPr>
          <p:cNvPr id="3" name="Content Placeholder 2"/>
          <p:cNvSpPr>
            <a:spLocks noGrp="1"/>
          </p:cNvSpPr>
          <p:nvPr>
            <p:ph idx="1"/>
          </p:nvPr>
        </p:nvSpPr>
        <p:spPr/>
        <p:txBody>
          <a:bodyPr/>
          <a:lstStyle/>
          <a:p>
            <a:r>
              <a:rPr lang="en-GB" b="1" dirty="0" err="1"/>
              <a:t>Abouaf</a:t>
            </a:r>
            <a:r>
              <a:rPr lang="en-GB" b="1" dirty="0"/>
              <a:t> densification model</a:t>
            </a:r>
          </a:p>
          <a:p>
            <a:pPr lvl="1"/>
            <a:r>
              <a:rPr lang="en-GB" dirty="0"/>
              <a:t>User-defined CREEP subroutine</a:t>
            </a:r>
          </a:p>
          <a:p>
            <a:pPr lvl="1"/>
            <a:endParaRPr lang="en-GB" dirty="0"/>
          </a:p>
          <a:p>
            <a:r>
              <a:rPr lang="en-GB" b="1" dirty="0"/>
              <a:t>Creep strain rate:</a:t>
            </a:r>
          </a:p>
          <a:p>
            <a:pPr lvl="1"/>
            <a:endParaRPr lang="en-GB" dirty="0"/>
          </a:p>
          <a:p>
            <a:pPr lvl="1"/>
            <a:endParaRPr lang="en-GB" dirty="0"/>
          </a:p>
          <a:p>
            <a:pPr marL="457200" lvl="1" indent="0">
              <a:buNone/>
            </a:pPr>
            <a:endParaRPr lang="en-GB" dirty="0"/>
          </a:p>
          <a:p>
            <a:pPr marL="457200" lvl="1" indent="0">
              <a:buNone/>
            </a:pPr>
            <a:endParaRPr lang="en-GB" dirty="0"/>
          </a:p>
          <a:p>
            <a:pPr lvl="1"/>
            <a:r>
              <a:rPr lang="de-DE" dirty="0"/>
              <a:t>S: is the equivalent Mises stress for a porous material</a:t>
            </a:r>
          </a:p>
          <a:p>
            <a:pPr lvl="1"/>
            <a:r>
              <a:rPr lang="de-DE" dirty="0"/>
              <a:t>σ</a:t>
            </a:r>
            <a:r>
              <a:rPr lang="de-DE" baseline="-25000" dirty="0"/>
              <a:t>e</a:t>
            </a:r>
            <a:r>
              <a:rPr lang="de-DE" dirty="0"/>
              <a:t>, σ</a:t>
            </a:r>
            <a:r>
              <a:rPr lang="de-DE" baseline="-25000" dirty="0"/>
              <a:t>m </a:t>
            </a:r>
            <a:r>
              <a:rPr lang="de-DE" dirty="0"/>
              <a:t>: effective stress and hydrostatic stress</a:t>
            </a:r>
          </a:p>
          <a:p>
            <a:pPr lvl="1"/>
            <a:r>
              <a:rPr lang="de-DE" dirty="0"/>
              <a:t>A, n: creep constants </a:t>
            </a:r>
          </a:p>
          <a:p>
            <a:pPr lvl="1"/>
            <a:r>
              <a:rPr lang="de-DE" dirty="0"/>
              <a:t>a, b: coefficients function of the relative density (RD)</a:t>
            </a:r>
          </a:p>
          <a:p>
            <a:pPr lvl="1"/>
            <a:endParaRPr lang="en-GB" dirty="0"/>
          </a:p>
          <a:p>
            <a:pPr lvl="1"/>
            <a:endParaRPr lang="en-GB" dirty="0"/>
          </a:p>
        </p:txBody>
      </p:sp>
      <mc:AlternateContent xmlns:mc="http://schemas.openxmlformats.org/markup-compatibility/2006">
        <mc:Choice xmlns:a14="http://schemas.microsoft.com/office/drawing/2010/main" Requires="a14">
          <p:sp>
            <p:nvSpPr>
              <p:cNvPr id="5" name="Rectangle 4"/>
              <p:cNvSpPr/>
              <p:nvPr/>
            </p:nvSpPr>
            <p:spPr>
              <a:xfrm>
                <a:off x="4871863" y="3299877"/>
                <a:ext cx="2096920" cy="4070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GB" sz="2000" b="1" i="1">
                              <a:latin typeface="Cambria Math" panose="02040503050406030204" pitchFamily="18" charset="0"/>
                            </a:rPr>
                          </m:ctrlPr>
                        </m:sSupPr>
                        <m:e>
                          <m:r>
                            <a:rPr lang="de-DE" sz="2000" b="1" i="1">
                              <a:latin typeface="Cambria Math"/>
                            </a:rPr>
                            <m:t>𝑺</m:t>
                          </m:r>
                        </m:e>
                        <m:sup>
                          <m:r>
                            <a:rPr lang="de-DE" sz="2000" b="1" i="1">
                              <a:latin typeface="Cambria Math"/>
                            </a:rPr>
                            <m:t>𝟐</m:t>
                          </m:r>
                        </m:sup>
                      </m:sSup>
                      <m:r>
                        <a:rPr lang="de-DE" sz="2000" b="1" i="1">
                          <a:latin typeface="Cambria Math"/>
                        </a:rPr>
                        <m:t>=</m:t>
                      </m:r>
                      <m:r>
                        <a:rPr lang="de-DE" sz="2000" b="1" i="1">
                          <a:latin typeface="Cambria Math"/>
                        </a:rPr>
                        <m:t>𝒂</m:t>
                      </m:r>
                      <m:sSubSup>
                        <m:sSubSupPr>
                          <m:ctrlPr>
                            <a:rPr lang="en-GB" sz="2000" b="1" i="1">
                              <a:latin typeface="Cambria Math" panose="02040503050406030204" pitchFamily="18" charset="0"/>
                            </a:rPr>
                          </m:ctrlPr>
                        </m:sSubSupPr>
                        <m:e>
                          <m:r>
                            <a:rPr lang="de-DE" sz="2000" b="1" i="1">
                              <a:latin typeface="Cambria Math"/>
                            </a:rPr>
                            <m:t>𝝈</m:t>
                          </m:r>
                        </m:e>
                        <m:sub>
                          <m:r>
                            <a:rPr lang="de-DE" sz="2000" b="1" i="1">
                              <a:latin typeface="Cambria Math"/>
                            </a:rPr>
                            <m:t>𝒆</m:t>
                          </m:r>
                        </m:sub>
                        <m:sup>
                          <m:r>
                            <a:rPr lang="de-DE" sz="2000" b="1" i="1">
                              <a:latin typeface="Cambria Math"/>
                            </a:rPr>
                            <m:t>𝟐</m:t>
                          </m:r>
                        </m:sup>
                      </m:sSubSup>
                      <m:r>
                        <a:rPr lang="de-DE" sz="2000" b="1" i="1">
                          <a:latin typeface="Cambria Math"/>
                        </a:rPr>
                        <m:t>+</m:t>
                      </m:r>
                      <m:r>
                        <a:rPr lang="de-DE" sz="2000" b="1" i="1">
                          <a:latin typeface="Cambria Math"/>
                        </a:rPr>
                        <m:t>𝒃</m:t>
                      </m:r>
                      <m:sSubSup>
                        <m:sSubSupPr>
                          <m:ctrlPr>
                            <a:rPr lang="en-GB" sz="2000" b="1" i="1">
                              <a:latin typeface="Cambria Math" panose="02040503050406030204" pitchFamily="18" charset="0"/>
                            </a:rPr>
                          </m:ctrlPr>
                        </m:sSubSupPr>
                        <m:e>
                          <m:r>
                            <a:rPr lang="de-DE" sz="2000" b="1" i="1">
                              <a:latin typeface="Cambria Math"/>
                            </a:rPr>
                            <m:t>𝝈</m:t>
                          </m:r>
                        </m:e>
                        <m:sub>
                          <m:r>
                            <a:rPr lang="de-DE" sz="2000" b="1" i="1">
                              <a:latin typeface="Cambria Math"/>
                            </a:rPr>
                            <m:t>𝒎</m:t>
                          </m:r>
                        </m:sub>
                        <m:sup>
                          <m:r>
                            <a:rPr lang="de-DE" sz="2000" b="1" i="1">
                              <a:latin typeface="Cambria Math"/>
                            </a:rPr>
                            <m:t>𝟐</m:t>
                          </m:r>
                        </m:sup>
                      </m:sSubSup>
                    </m:oMath>
                  </m:oMathPara>
                </a14:m>
                <a:endParaRPr lang="en-GB" sz="2000" b="1" dirty="0"/>
              </a:p>
            </p:txBody>
          </p:sp>
        </mc:Choice>
        <mc:Fallback>
          <p:sp>
            <p:nvSpPr>
              <p:cNvPr id="5" name="Rectangle 4"/>
              <p:cNvSpPr>
                <a:spLocks noRot="1" noChangeAspect="1" noMove="1" noResize="1" noEditPoints="1" noAdjustHandles="1" noChangeArrowheads="1" noChangeShapeType="1" noTextEdit="1"/>
              </p:cNvSpPr>
              <p:nvPr/>
            </p:nvSpPr>
            <p:spPr>
              <a:xfrm>
                <a:off x="4871863" y="3299877"/>
                <a:ext cx="2096920" cy="407099"/>
              </a:xfrm>
              <a:prstGeom prst="rect">
                <a:avLst/>
              </a:prstGeom>
              <a:blipFill>
                <a:blip r:embed="rId2"/>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7" name="Rectangle 6"/>
              <p:cNvSpPr/>
              <p:nvPr/>
            </p:nvSpPr>
            <p:spPr>
              <a:xfrm>
                <a:off x="4364385" y="2564905"/>
                <a:ext cx="3111878" cy="7146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GB" b="1" i="1">
                              <a:latin typeface="Cambria Math" panose="02040503050406030204" pitchFamily="18" charset="0"/>
                            </a:rPr>
                          </m:ctrlPr>
                        </m:accPr>
                        <m:e>
                          <m:r>
                            <a:rPr lang="de-DE" b="1" i="1">
                              <a:latin typeface="Cambria Math"/>
                            </a:rPr>
                            <m:t>𝜺</m:t>
                          </m:r>
                        </m:e>
                      </m:acc>
                      <m:r>
                        <a:rPr lang="de-DE" b="1" i="1">
                          <a:latin typeface="Cambria Math"/>
                        </a:rPr>
                        <m:t>=</m:t>
                      </m:r>
                      <m:r>
                        <a:rPr lang="de-DE" b="1" i="1">
                          <a:latin typeface="Cambria Math"/>
                        </a:rPr>
                        <m:t>𝑨</m:t>
                      </m:r>
                      <m:sSup>
                        <m:sSupPr>
                          <m:ctrlPr>
                            <a:rPr lang="en-GB" b="1" i="1">
                              <a:latin typeface="Cambria Math" panose="02040503050406030204" pitchFamily="18" charset="0"/>
                            </a:rPr>
                          </m:ctrlPr>
                        </m:sSupPr>
                        <m:e>
                          <m:r>
                            <a:rPr lang="de-DE" b="1" i="1">
                              <a:latin typeface="Cambria Math"/>
                            </a:rPr>
                            <m:t>𝑺</m:t>
                          </m:r>
                        </m:e>
                        <m:sup>
                          <m:r>
                            <a:rPr lang="de-DE" b="1" i="1">
                              <a:latin typeface="Cambria Math"/>
                            </a:rPr>
                            <m:t>𝒏</m:t>
                          </m:r>
                          <m:r>
                            <a:rPr lang="de-DE" b="1" i="1">
                              <a:latin typeface="Cambria Math"/>
                            </a:rPr>
                            <m:t>−</m:t>
                          </m:r>
                          <m:r>
                            <a:rPr lang="de-DE" b="1" i="1">
                              <a:latin typeface="Cambria Math"/>
                            </a:rPr>
                            <m:t>𝟏</m:t>
                          </m:r>
                        </m:sup>
                      </m:sSup>
                      <m:d>
                        <m:dPr>
                          <m:ctrlPr>
                            <a:rPr lang="en-GB" b="1" i="1">
                              <a:latin typeface="Cambria Math" panose="02040503050406030204" pitchFamily="18" charset="0"/>
                            </a:rPr>
                          </m:ctrlPr>
                        </m:dPr>
                        <m:e>
                          <m:f>
                            <m:fPr>
                              <m:ctrlPr>
                                <a:rPr lang="en-GB" b="1" i="1">
                                  <a:latin typeface="Cambria Math" panose="02040503050406030204" pitchFamily="18" charset="0"/>
                                </a:rPr>
                              </m:ctrlPr>
                            </m:fPr>
                            <m:num>
                              <m:r>
                                <a:rPr lang="de-DE" b="1" i="1">
                                  <a:latin typeface="Cambria Math"/>
                                </a:rPr>
                                <m:t>𝟑</m:t>
                              </m:r>
                            </m:num>
                            <m:den>
                              <m:r>
                                <a:rPr lang="de-DE" b="1" i="1">
                                  <a:latin typeface="Cambria Math"/>
                                </a:rPr>
                                <m:t>𝟐</m:t>
                              </m:r>
                            </m:den>
                          </m:f>
                          <m:r>
                            <a:rPr lang="de-DE" b="1" i="1">
                              <a:latin typeface="Cambria Math"/>
                            </a:rPr>
                            <m:t>𝒂</m:t>
                          </m:r>
                          <m:sSup>
                            <m:sSupPr>
                              <m:ctrlPr>
                                <a:rPr lang="en-GB" b="1" i="1">
                                  <a:latin typeface="Cambria Math" panose="02040503050406030204" pitchFamily="18" charset="0"/>
                                </a:rPr>
                              </m:ctrlPr>
                            </m:sSupPr>
                            <m:e>
                              <m:r>
                                <a:rPr lang="de-DE" b="1" i="1">
                                  <a:latin typeface="Cambria Math"/>
                                </a:rPr>
                                <m:t>𝝈</m:t>
                              </m:r>
                            </m:e>
                            <m:sup>
                              <m:r>
                                <a:rPr lang="de-DE" b="1" i="1">
                                  <a:latin typeface="Cambria Math"/>
                                </a:rPr>
                                <m:t>′</m:t>
                              </m:r>
                            </m:sup>
                          </m:sSup>
                          <m:r>
                            <a:rPr lang="de-DE" b="1" i="1">
                              <a:latin typeface="Cambria Math"/>
                            </a:rPr>
                            <m:t>+</m:t>
                          </m:r>
                          <m:f>
                            <m:fPr>
                              <m:ctrlPr>
                                <a:rPr lang="en-GB" b="1" i="1">
                                  <a:latin typeface="Cambria Math" panose="02040503050406030204" pitchFamily="18" charset="0"/>
                                </a:rPr>
                              </m:ctrlPr>
                            </m:fPr>
                            <m:num>
                              <m:r>
                                <a:rPr lang="de-DE" b="1" i="1">
                                  <a:latin typeface="Cambria Math"/>
                                </a:rPr>
                                <m:t>𝟏</m:t>
                              </m:r>
                            </m:num>
                            <m:den>
                              <m:r>
                                <a:rPr lang="de-DE" b="1" i="1">
                                  <a:latin typeface="Cambria Math"/>
                                </a:rPr>
                                <m:t>𝟑</m:t>
                              </m:r>
                            </m:den>
                          </m:f>
                          <m:r>
                            <a:rPr lang="de-DE" b="1" i="1">
                              <a:latin typeface="Cambria Math"/>
                            </a:rPr>
                            <m:t>𝒃𝑰</m:t>
                          </m:r>
                          <m:sSub>
                            <m:sSubPr>
                              <m:ctrlPr>
                                <a:rPr lang="en-GB" b="1" i="1">
                                  <a:latin typeface="Cambria Math" panose="02040503050406030204" pitchFamily="18" charset="0"/>
                                </a:rPr>
                              </m:ctrlPr>
                            </m:sSubPr>
                            <m:e>
                              <m:r>
                                <a:rPr lang="de-DE" b="1" i="1">
                                  <a:latin typeface="Cambria Math"/>
                                </a:rPr>
                                <m:t>𝝈</m:t>
                              </m:r>
                            </m:e>
                            <m:sub>
                              <m:r>
                                <a:rPr lang="de-DE" b="1" i="1">
                                  <a:latin typeface="Cambria Math"/>
                                </a:rPr>
                                <m:t>𝒎</m:t>
                              </m:r>
                            </m:sub>
                          </m:sSub>
                        </m:e>
                      </m:d>
                    </m:oMath>
                  </m:oMathPara>
                </a14:m>
                <a:endParaRPr lang="en-GB" dirty="0"/>
              </a:p>
            </p:txBody>
          </p:sp>
        </mc:Choice>
        <mc:Fallback>
          <p:sp>
            <p:nvSpPr>
              <p:cNvPr id="7" name="Rectangle 6"/>
              <p:cNvSpPr>
                <a:spLocks noRot="1" noChangeAspect="1" noMove="1" noResize="1" noEditPoints="1" noAdjustHandles="1" noChangeArrowheads="1" noChangeShapeType="1" noTextEdit="1"/>
              </p:cNvSpPr>
              <p:nvPr/>
            </p:nvSpPr>
            <p:spPr>
              <a:xfrm>
                <a:off x="4364385" y="2564905"/>
                <a:ext cx="3111878" cy="714683"/>
              </a:xfrm>
              <a:prstGeom prst="rect">
                <a:avLst/>
              </a:prstGeom>
              <a:blipFill>
                <a:blip r:embed="rId3"/>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675957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Titanium Powder</a:t>
            </a:r>
          </a:p>
        </p:txBody>
      </p:sp>
      <p:sp>
        <p:nvSpPr>
          <p:cNvPr id="3" name="Content Placeholder 2"/>
          <p:cNvSpPr>
            <a:spLocks noGrp="1"/>
          </p:cNvSpPr>
          <p:nvPr>
            <p:ph idx="1"/>
          </p:nvPr>
        </p:nvSpPr>
        <p:spPr/>
        <p:txBody>
          <a:bodyPr>
            <a:normAutofit/>
          </a:bodyPr>
          <a:lstStyle/>
          <a:p>
            <a:r>
              <a:rPr lang="en-GB" b="1" dirty="0"/>
              <a:t>Elastic constants (USDFLD subroutine)</a:t>
            </a:r>
          </a:p>
          <a:p>
            <a:pPr lvl="1"/>
            <a:r>
              <a:rPr lang="en-GB" dirty="0"/>
              <a:t>Young’s modulus</a:t>
            </a:r>
          </a:p>
          <a:p>
            <a:pPr lvl="1"/>
            <a:r>
              <a:rPr lang="en-GB" dirty="0"/>
              <a:t>Poisson’s ratio</a:t>
            </a:r>
          </a:p>
          <a:p>
            <a:pPr lvl="1"/>
            <a:endParaRPr lang="en-GB" dirty="0"/>
          </a:p>
          <a:p>
            <a:r>
              <a:rPr lang="en-GB" b="1" dirty="0"/>
              <a:t>Thermal properties</a:t>
            </a:r>
          </a:p>
          <a:p>
            <a:pPr lvl="1"/>
            <a:r>
              <a:rPr lang="en-GB" dirty="0"/>
              <a:t>Thermal conductivity </a:t>
            </a:r>
          </a:p>
          <a:p>
            <a:pPr lvl="1"/>
            <a:r>
              <a:rPr lang="en-GB" dirty="0"/>
              <a:t>Thermal expansion </a:t>
            </a:r>
          </a:p>
          <a:p>
            <a:pPr lvl="1"/>
            <a:r>
              <a:rPr lang="en-GB" dirty="0"/>
              <a:t>Specific heat</a:t>
            </a:r>
          </a:p>
          <a:p>
            <a:pPr marL="0" indent="0">
              <a:buNone/>
            </a:pPr>
            <a:endParaRPr lang="en-GB" dirty="0">
              <a:solidFill>
                <a:srgbClr val="FF0000"/>
              </a:solidFill>
            </a:endParaRPr>
          </a:p>
          <a:p>
            <a:r>
              <a:rPr lang="en-GB" b="1" dirty="0"/>
              <a:t>Initial Relative Density (RD) </a:t>
            </a:r>
          </a:p>
          <a:p>
            <a:pPr lvl="1"/>
            <a:r>
              <a:rPr lang="en-GB" b="1" dirty="0"/>
              <a:t>Equal to the experimental tap density (59.1%) </a:t>
            </a:r>
          </a:p>
          <a:p>
            <a:pPr lvl="1"/>
            <a:r>
              <a:rPr lang="en-GB" b="1" dirty="0"/>
              <a:t>Uniformly distributed over the powder domain</a:t>
            </a:r>
          </a:p>
          <a:p>
            <a:pPr lvl="1"/>
            <a:endParaRPr lang="en-GB" b="1" dirty="0"/>
          </a:p>
        </p:txBody>
      </p:sp>
      <mc:AlternateContent xmlns:mc="http://schemas.openxmlformats.org/markup-compatibility/2006">
        <mc:Choice xmlns:a14="http://schemas.microsoft.com/office/drawing/2010/main" Requires="a14">
          <p:sp>
            <p:nvSpPr>
              <p:cNvPr id="4" name="Rectangle 3"/>
              <p:cNvSpPr/>
              <p:nvPr/>
            </p:nvSpPr>
            <p:spPr>
              <a:xfrm>
                <a:off x="3741946" y="1412776"/>
                <a:ext cx="1561966"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b="1" i="1">
                          <a:latin typeface="Cambria Math"/>
                        </a:rPr>
                        <m:t>𝑬</m:t>
                      </m:r>
                      <m:r>
                        <a:rPr lang="en-GB" b="1" i="1">
                          <a:latin typeface="Cambria Math"/>
                        </a:rPr>
                        <m:t>=</m:t>
                      </m:r>
                      <m:r>
                        <a:rPr lang="en-GB" b="1" i="1">
                          <a:latin typeface="Cambria Math"/>
                        </a:rPr>
                        <m:t>𝒇</m:t>
                      </m:r>
                      <m:r>
                        <a:rPr lang="en-GB" b="1" i="1">
                          <a:latin typeface="Cambria Math"/>
                        </a:rPr>
                        <m:t>(</m:t>
                      </m:r>
                      <m:r>
                        <a:rPr lang="en-GB" b="1" i="1">
                          <a:latin typeface="Cambria Math"/>
                        </a:rPr>
                        <m:t>𝑻</m:t>
                      </m:r>
                      <m:r>
                        <a:rPr lang="en-GB" b="1" i="1">
                          <a:latin typeface="Cambria Math"/>
                        </a:rPr>
                        <m:t>,</m:t>
                      </m:r>
                      <m:r>
                        <a:rPr lang="en-GB" b="1" i="1">
                          <a:latin typeface="Cambria Math"/>
                        </a:rPr>
                        <m:t>𝑹𝑫</m:t>
                      </m:r>
                      <m:r>
                        <a:rPr lang="en-GB" b="1" i="1">
                          <a:latin typeface="Cambria Math"/>
                        </a:rPr>
                        <m:t>)</m:t>
                      </m:r>
                    </m:oMath>
                  </m:oMathPara>
                </a14:m>
                <a:endParaRPr lang="en-GB" b="1" dirty="0"/>
              </a:p>
            </p:txBody>
          </p:sp>
        </mc:Choice>
        <mc:Fallback>
          <p:sp>
            <p:nvSpPr>
              <p:cNvPr id="4" name="Rectangle 3"/>
              <p:cNvSpPr>
                <a:spLocks noRot="1" noChangeAspect="1" noMove="1" noResize="1" noEditPoints="1" noAdjustHandles="1" noChangeArrowheads="1" noChangeShapeType="1" noTextEdit="1"/>
              </p:cNvSpPr>
              <p:nvPr/>
            </p:nvSpPr>
            <p:spPr>
              <a:xfrm>
                <a:off x="3741946" y="1412776"/>
                <a:ext cx="1561966" cy="369332"/>
              </a:xfrm>
              <a:prstGeom prst="rect">
                <a:avLst/>
              </a:prstGeom>
              <a:blipFill>
                <a:blip r:embed="rId2"/>
                <a:stretch>
                  <a:fillRect b="-13333"/>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3739192" y="1780290"/>
                <a:ext cx="113685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l-GR" b="1" i="1">
                          <a:latin typeface="Cambria Math"/>
                        </a:rPr>
                        <m:t>𝝂</m:t>
                      </m:r>
                      <m:r>
                        <a:rPr lang="en-GB" b="1" i="1">
                          <a:latin typeface="Cambria Math"/>
                        </a:rPr>
                        <m:t>=</m:t>
                      </m:r>
                      <m:r>
                        <a:rPr lang="en-GB" b="1" i="1">
                          <a:latin typeface="Cambria Math"/>
                        </a:rPr>
                        <m:t>𝒇</m:t>
                      </m:r>
                      <m:r>
                        <a:rPr lang="en-GB" b="1" i="1">
                          <a:latin typeface="Cambria Math"/>
                        </a:rPr>
                        <m:t>(</m:t>
                      </m:r>
                      <m:r>
                        <a:rPr lang="en-GB" b="1" i="1">
                          <a:latin typeface="Cambria Math"/>
                        </a:rPr>
                        <m:t>𝑻</m:t>
                      </m:r>
                      <m:r>
                        <a:rPr lang="en-GB" b="1" i="1">
                          <a:latin typeface="Cambria Math"/>
                        </a:rPr>
                        <m:t>)</m:t>
                      </m:r>
                    </m:oMath>
                  </m:oMathPara>
                </a14:m>
                <a:endParaRPr lang="en-GB" b="1" dirty="0"/>
              </a:p>
            </p:txBody>
          </p:sp>
        </mc:Choice>
        <mc:Fallback>
          <p:sp>
            <p:nvSpPr>
              <p:cNvPr id="5" name="TextBox 4"/>
              <p:cNvSpPr txBox="1">
                <a:spLocks noRot="1" noChangeAspect="1" noMove="1" noResize="1" noEditPoints="1" noAdjustHandles="1" noChangeArrowheads="1" noChangeShapeType="1" noTextEdit="1"/>
              </p:cNvSpPr>
              <p:nvPr/>
            </p:nvSpPr>
            <p:spPr>
              <a:xfrm>
                <a:off x="3739192" y="1780290"/>
                <a:ext cx="1136850" cy="369332"/>
              </a:xfrm>
              <a:prstGeom prst="rect">
                <a:avLst/>
              </a:prstGeom>
              <a:blipFill>
                <a:blip r:embed="rId3"/>
                <a:stretch>
                  <a:fillRect b="-13115"/>
                </a:stretch>
              </a:blipFill>
            </p:spPr>
            <p:txBody>
              <a:bodyPr/>
              <a:lstStyle/>
              <a:p>
                <a:r>
                  <a:rPr lang="es-ES">
                    <a:noFill/>
                  </a:rPr>
                  <a:t> </a:t>
                </a:r>
              </a:p>
            </p:txBody>
          </p:sp>
        </mc:Fallback>
      </mc:AlternateContent>
      <p:sp>
        <p:nvSpPr>
          <p:cNvPr id="6" name="Right Brace 5"/>
          <p:cNvSpPr/>
          <p:nvPr/>
        </p:nvSpPr>
        <p:spPr>
          <a:xfrm>
            <a:off x="3359696" y="2996953"/>
            <a:ext cx="299137" cy="989791"/>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7" name="TextBox 6"/>
              <p:cNvSpPr txBox="1"/>
              <p:nvPr/>
            </p:nvSpPr>
            <p:spPr>
              <a:xfrm>
                <a:off x="3791744" y="3301419"/>
                <a:ext cx="70403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1" i="1">
                          <a:latin typeface="Cambria Math"/>
                        </a:rPr>
                        <m:t>𝒇</m:t>
                      </m:r>
                      <m:r>
                        <a:rPr lang="en-GB" b="1" i="1">
                          <a:latin typeface="Cambria Math"/>
                        </a:rPr>
                        <m:t>(</m:t>
                      </m:r>
                      <m:r>
                        <a:rPr lang="en-GB" b="1" i="1">
                          <a:latin typeface="Cambria Math"/>
                        </a:rPr>
                        <m:t>𝑻</m:t>
                      </m:r>
                      <m:r>
                        <a:rPr lang="en-GB" b="1" i="1">
                          <a:latin typeface="Cambria Math"/>
                        </a:rPr>
                        <m:t>)</m:t>
                      </m:r>
                    </m:oMath>
                  </m:oMathPara>
                </a14:m>
                <a:endParaRPr lang="en-GB" b="1" dirty="0"/>
              </a:p>
            </p:txBody>
          </p:sp>
        </mc:Choice>
        <mc:Fallback>
          <p:sp>
            <p:nvSpPr>
              <p:cNvPr id="7" name="TextBox 6"/>
              <p:cNvSpPr txBox="1">
                <a:spLocks noRot="1" noChangeAspect="1" noMove="1" noResize="1" noEditPoints="1" noAdjustHandles="1" noChangeArrowheads="1" noChangeShapeType="1" noTextEdit="1"/>
              </p:cNvSpPr>
              <p:nvPr/>
            </p:nvSpPr>
            <p:spPr>
              <a:xfrm>
                <a:off x="3791744" y="3301419"/>
                <a:ext cx="704039" cy="369332"/>
              </a:xfrm>
              <a:prstGeom prst="rect">
                <a:avLst/>
              </a:prstGeom>
              <a:blipFill>
                <a:blip r:embed="rId4"/>
                <a:stretch>
                  <a:fillRect b="-13333"/>
                </a:stretch>
              </a:blipFill>
            </p:spPr>
            <p:txBody>
              <a:bodyPr/>
              <a:lstStyle/>
              <a:p>
                <a:r>
                  <a:rPr lang="es-ES">
                    <a:noFill/>
                  </a:rPr>
                  <a:t> </a:t>
                </a:r>
              </a:p>
            </p:txBody>
          </p:sp>
        </mc:Fallback>
      </mc:AlternateContent>
    </p:spTree>
    <p:extLst>
      <p:ext uri="{BB962C8B-B14F-4D97-AF65-F5344CB8AC3E}">
        <p14:creationId xmlns:p14="http://schemas.microsoft.com/office/powerpoint/2010/main" val="2851898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Canister</a:t>
            </a:r>
          </a:p>
        </p:txBody>
      </p:sp>
      <p:sp>
        <p:nvSpPr>
          <p:cNvPr id="3" name="Content Placeholder 2"/>
          <p:cNvSpPr>
            <a:spLocks noGrp="1"/>
          </p:cNvSpPr>
          <p:nvPr>
            <p:ph idx="1"/>
          </p:nvPr>
        </p:nvSpPr>
        <p:spPr/>
        <p:txBody>
          <a:bodyPr>
            <a:normAutofit/>
          </a:bodyPr>
          <a:lstStyle/>
          <a:p>
            <a:r>
              <a:rPr lang="en-GB" b="1" dirty="0"/>
              <a:t>Material: 304 stainless steel</a:t>
            </a:r>
          </a:p>
          <a:p>
            <a:pPr marL="0" indent="0">
              <a:buNone/>
            </a:pPr>
            <a:endParaRPr lang="en-GB" dirty="0"/>
          </a:p>
          <a:p>
            <a:r>
              <a:rPr lang="en-GB" b="1" dirty="0" err="1"/>
              <a:t>Elasto</a:t>
            </a:r>
            <a:r>
              <a:rPr lang="en-GB" b="1" dirty="0"/>
              <a:t>-plastic material model</a:t>
            </a:r>
          </a:p>
          <a:p>
            <a:pPr lvl="1"/>
            <a:r>
              <a:rPr lang="en-GB" dirty="0"/>
              <a:t>Elastic constants </a:t>
            </a:r>
          </a:p>
          <a:p>
            <a:pPr lvl="1"/>
            <a:r>
              <a:rPr lang="en-GB" dirty="0"/>
              <a:t>Plastic region </a:t>
            </a:r>
          </a:p>
          <a:p>
            <a:pPr lvl="2"/>
            <a:r>
              <a:rPr lang="en-GB" dirty="0"/>
              <a:t>Von Mises yield criterion</a:t>
            </a:r>
          </a:p>
          <a:p>
            <a:pPr lvl="2"/>
            <a:r>
              <a:rPr lang="en-GB" dirty="0"/>
              <a:t>Isotropic hardening</a:t>
            </a:r>
          </a:p>
          <a:p>
            <a:pPr marL="914400" lvl="2" indent="0">
              <a:buNone/>
            </a:pPr>
            <a:endParaRPr lang="en-GB" dirty="0"/>
          </a:p>
          <a:p>
            <a:r>
              <a:rPr lang="en-GB" b="1" dirty="0"/>
              <a:t>Thermal properties</a:t>
            </a:r>
          </a:p>
          <a:p>
            <a:pPr lvl="1"/>
            <a:r>
              <a:rPr lang="en-GB" dirty="0"/>
              <a:t>Thermal conductivity</a:t>
            </a:r>
          </a:p>
          <a:p>
            <a:pPr lvl="1"/>
            <a:r>
              <a:rPr lang="en-GB" dirty="0"/>
              <a:t>Thermal expansion </a:t>
            </a:r>
          </a:p>
          <a:p>
            <a:pPr lvl="1"/>
            <a:r>
              <a:rPr lang="en-GB" dirty="0"/>
              <a:t>Specific heat</a:t>
            </a:r>
          </a:p>
          <a:p>
            <a:pPr lvl="2"/>
            <a:endParaRPr lang="en-GB" dirty="0"/>
          </a:p>
        </p:txBody>
      </p:sp>
      <mc:AlternateContent xmlns:mc="http://schemas.openxmlformats.org/markup-compatibility/2006">
        <mc:Choice xmlns:a14="http://schemas.microsoft.com/office/drawing/2010/main" Requires="a14">
          <p:sp>
            <p:nvSpPr>
              <p:cNvPr id="5" name="TextBox 4"/>
              <p:cNvSpPr txBox="1"/>
              <p:nvPr/>
            </p:nvSpPr>
            <p:spPr>
              <a:xfrm>
                <a:off x="3944118" y="2234543"/>
                <a:ext cx="143180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1" i="1">
                          <a:latin typeface="Cambria Math"/>
                        </a:rPr>
                        <m:t>𝑬</m:t>
                      </m:r>
                      <m:r>
                        <a:rPr lang="en-GB" b="1" i="1">
                          <a:latin typeface="Cambria Math"/>
                        </a:rPr>
                        <m:t>, </m:t>
                      </m:r>
                      <m:r>
                        <a:rPr lang="en-GB" b="1" i="1">
                          <a:latin typeface="Cambria Math"/>
                        </a:rPr>
                        <m:t>𝒗</m:t>
                      </m:r>
                      <m:r>
                        <a:rPr lang="en-GB" b="1" i="1">
                          <a:latin typeface="Cambria Math"/>
                        </a:rPr>
                        <m:t>=</m:t>
                      </m:r>
                      <m:r>
                        <a:rPr lang="en-GB" b="1" i="1">
                          <a:latin typeface="Cambria Math"/>
                        </a:rPr>
                        <m:t>𝒇</m:t>
                      </m:r>
                      <m:r>
                        <a:rPr lang="en-GB" b="1" i="1">
                          <a:latin typeface="Cambria Math"/>
                        </a:rPr>
                        <m:t>(</m:t>
                      </m:r>
                      <m:r>
                        <a:rPr lang="en-GB" b="1" i="1">
                          <a:latin typeface="Cambria Math"/>
                        </a:rPr>
                        <m:t>𝑻</m:t>
                      </m:r>
                      <m:r>
                        <a:rPr lang="en-GB" b="1" i="1">
                          <a:latin typeface="Cambria Math"/>
                        </a:rPr>
                        <m:t>)</m:t>
                      </m:r>
                    </m:oMath>
                  </m:oMathPara>
                </a14:m>
                <a:endParaRPr lang="en-GB" b="1" dirty="0"/>
              </a:p>
            </p:txBody>
          </p:sp>
        </mc:Choice>
        <mc:Fallback>
          <p:sp>
            <p:nvSpPr>
              <p:cNvPr id="5" name="TextBox 4"/>
              <p:cNvSpPr txBox="1">
                <a:spLocks noRot="1" noChangeAspect="1" noMove="1" noResize="1" noEditPoints="1" noAdjustHandles="1" noChangeArrowheads="1" noChangeShapeType="1" noTextEdit="1"/>
              </p:cNvSpPr>
              <p:nvPr/>
            </p:nvSpPr>
            <p:spPr>
              <a:xfrm>
                <a:off x="3944118" y="2234543"/>
                <a:ext cx="1431802" cy="369332"/>
              </a:xfrm>
              <a:prstGeom prst="rect">
                <a:avLst/>
              </a:prstGeom>
              <a:blipFill>
                <a:blip r:embed="rId3"/>
                <a:stretch>
                  <a:fillRect b="-13333"/>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3944119" y="2603875"/>
                <a:ext cx="70403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1" i="1">
                          <a:latin typeface="Cambria Math"/>
                        </a:rPr>
                        <m:t>𝒇</m:t>
                      </m:r>
                      <m:r>
                        <a:rPr lang="en-GB" b="1" i="1">
                          <a:latin typeface="Cambria Math"/>
                        </a:rPr>
                        <m:t>(</m:t>
                      </m:r>
                      <m:r>
                        <a:rPr lang="en-GB" b="1" i="1">
                          <a:latin typeface="Cambria Math"/>
                        </a:rPr>
                        <m:t>𝑻</m:t>
                      </m:r>
                      <m:r>
                        <a:rPr lang="en-GB" b="1" i="1">
                          <a:latin typeface="Cambria Math"/>
                        </a:rPr>
                        <m:t>)</m:t>
                      </m:r>
                    </m:oMath>
                  </m:oMathPara>
                </a14:m>
                <a:endParaRPr lang="en-GB" b="1" dirty="0"/>
              </a:p>
            </p:txBody>
          </p:sp>
        </mc:Choice>
        <mc:Fallback>
          <p:sp>
            <p:nvSpPr>
              <p:cNvPr id="6" name="TextBox 5"/>
              <p:cNvSpPr txBox="1">
                <a:spLocks noRot="1" noChangeAspect="1" noMove="1" noResize="1" noEditPoints="1" noAdjustHandles="1" noChangeArrowheads="1" noChangeShapeType="1" noTextEdit="1"/>
              </p:cNvSpPr>
              <p:nvPr/>
            </p:nvSpPr>
            <p:spPr>
              <a:xfrm>
                <a:off x="3944119" y="2603875"/>
                <a:ext cx="704039" cy="369332"/>
              </a:xfrm>
              <a:prstGeom prst="rect">
                <a:avLst/>
              </a:prstGeom>
              <a:blipFill>
                <a:blip r:embed="rId4"/>
                <a:stretch>
                  <a:fillRect b="-13115"/>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3935760" y="4788375"/>
                <a:ext cx="70403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b="1" i="1">
                          <a:latin typeface="Cambria Math"/>
                        </a:rPr>
                        <m:t>𝒇</m:t>
                      </m:r>
                      <m:r>
                        <a:rPr lang="en-GB" b="1" i="1">
                          <a:latin typeface="Cambria Math"/>
                        </a:rPr>
                        <m:t>(</m:t>
                      </m:r>
                      <m:r>
                        <a:rPr lang="en-GB" b="1" i="1">
                          <a:latin typeface="Cambria Math"/>
                        </a:rPr>
                        <m:t>𝑻</m:t>
                      </m:r>
                      <m:r>
                        <a:rPr lang="en-GB" b="1" i="1">
                          <a:latin typeface="Cambria Math"/>
                        </a:rPr>
                        <m:t>)</m:t>
                      </m:r>
                    </m:oMath>
                  </m:oMathPara>
                </a14:m>
                <a:endParaRPr lang="en-GB" b="1" dirty="0"/>
              </a:p>
            </p:txBody>
          </p:sp>
        </mc:Choice>
        <mc:Fallback>
          <p:sp>
            <p:nvSpPr>
              <p:cNvPr id="8" name="TextBox 7"/>
              <p:cNvSpPr txBox="1">
                <a:spLocks noRot="1" noChangeAspect="1" noMove="1" noResize="1" noEditPoints="1" noAdjustHandles="1" noChangeArrowheads="1" noChangeShapeType="1" noTextEdit="1"/>
              </p:cNvSpPr>
              <p:nvPr/>
            </p:nvSpPr>
            <p:spPr>
              <a:xfrm>
                <a:off x="3935760" y="4788375"/>
                <a:ext cx="704039" cy="369332"/>
              </a:xfrm>
              <a:prstGeom prst="rect">
                <a:avLst/>
              </a:prstGeom>
              <a:blipFill>
                <a:blip r:embed="rId5"/>
                <a:stretch>
                  <a:fillRect b="-13115"/>
                </a:stretch>
              </a:blipFill>
            </p:spPr>
            <p:txBody>
              <a:bodyPr/>
              <a:lstStyle/>
              <a:p>
                <a:r>
                  <a:rPr lang="es-ES">
                    <a:noFill/>
                  </a:rPr>
                  <a:t> </a:t>
                </a:r>
              </a:p>
            </p:txBody>
          </p:sp>
        </mc:Fallback>
      </mc:AlternateContent>
      <p:sp>
        <p:nvSpPr>
          <p:cNvPr id="9" name="Right Brace 8"/>
          <p:cNvSpPr/>
          <p:nvPr/>
        </p:nvSpPr>
        <p:spPr>
          <a:xfrm>
            <a:off x="3503712" y="4432981"/>
            <a:ext cx="299137" cy="108012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980801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faro edge sc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8209" y="1124744"/>
            <a:ext cx="2299349" cy="28266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a:t>Model validation</a:t>
            </a:r>
          </a:p>
        </p:txBody>
      </p:sp>
      <p:sp>
        <p:nvSpPr>
          <p:cNvPr id="3" name="Content Placeholder 2"/>
          <p:cNvSpPr>
            <a:spLocks noGrp="1"/>
          </p:cNvSpPr>
          <p:nvPr>
            <p:ph idx="1"/>
          </p:nvPr>
        </p:nvSpPr>
        <p:spPr/>
        <p:txBody>
          <a:bodyPr/>
          <a:lstStyle/>
          <a:p>
            <a:r>
              <a:rPr lang="en-GB" b="1" dirty="0"/>
              <a:t>Experimental results post-processing</a:t>
            </a:r>
          </a:p>
          <a:p>
            <a:endParaRPr lang="en-GB" dirty="0"/>
          </a:p>
          <a:p>
            <a:r>
              <a:rPr lang="en-GB" b="1" dirty="0"/>
              <a:t>Faro Edge scanner </a:t>
            </a:r>
          </a:p>
          <a:p>
            <a:pPr lvl="1"/>
            <a:r>
              <a:rPr lang="en-GB" dirty="0"/>
              <a:t>to obtain a 3D CAD model of the tool after HIP</a:t>
            </a:r>
          </a:p>
          <a:p>
            <a:pPr lvl="1"/>
            <a:endParaRPr lang="en-GB" dirty="0"/>
          </a:p>
          <a:p>
            <a:pPr lvl="1"/>
            <a:endParaRPr lang="it-IT" dirty="0"/>
          </a:p>
          <a:p>
            <a:pPr lvl="1"/>
            <a:endParaRPr lang="en-GB" dirty="0"/>
          </a:p>
          <a:p>
            <a:pPr lvl="1"/>
            <a:endParaRPr lang="en-GB" dirty="0"/>
          </a:p>
          <a:p>
            <a:r>
              <a:rPr lang="en-GB" b="1" dirty="0"/>
              <a:t>GOM Inspect 2017</a:t>
            </a:r>
          </a:p>
          <a:p>
            <a:pPr lvl="1"/>
            <a:r>
              <a:rPr lang="en-GB" dirty="0"/>
              <a:t>to compare experimental and numerical results in terms of tool shrinkage  </a:t>
            </a:r>
          </a:p>
          <a:p>
            <a:endParaRPr lang="en-GB" dirty="0"/>
          </a:p>
        </p:txBody>
      </p:sp>
      <p:pic>
        <p:nvPicPr>
          <p:cNvPr id="2054" name="Picture 6" descr="Image result for GOM inspect 2017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8810" y="4391916"/>
            <a:ext cx="1400944" cy="630426"/>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p:cNvPicPr>
            <a:picLocks noChangeAspect="1" noChangeArrowheads="1"/>
          </p:cNvPicPr>
          <p:nvPr/>
        </p:nvPicPr>
        <p:blipFill rotWithShape="1">
          <a:blip r:embed="rId4" cstate="print">
            <a:clrChange>
              <a:clrFrom>
                <a:srgbClr val="F2F2F2"/>
              </a:clrFrom>
              <a:clrTo>
                <a:srgbClr val="F2F2F2">
                  <a:alpha val="0"/>
                </a:srgbClr>
              </a:clrTo>
            </a:clrChange>
            <a:extLst>
              <a:ext uri="{28A0092B-C50C-407E-A947-70E740481C1C}">
                <a14:useLocalDpi xmlns:a14="http://schemas.microsoft.com/office/drawing/2010/main" val="0"/>
              </a:ext>
            </a:extLst>
          </a:blip>
          <a:srcRect l="37159" t="12524" r="47159" b="7879"/>
          <a:stretch/>
        </p:blipFill>
        <p:spPr bwMode="auto">
          <a:xfrm>
            <a:off x="8613266" y="1268761"/>
            <a:ext cx="1009232" cy="28814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9099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2052"/>
                                        </p:tgtEl>
                                      </p:cBhvr>
                                    </p:animEffect>
                                    <p:set>
                                      <p:cBhvr>
                                        <p:cTn id="7" dur="1" fill="hold">
                                          <p:stCondLst>
                                            <p:cond delay="1999"/>
                                          </p:stCondLst>
                                        </p:cTn>
                                        <p:tgtEl>
                                          <p:spTgt spid="2052"/>
                                        </p:tgtEl>
                                        <p:attrNameLst>
                                          <p:attrName>style.visibility</p:attrName>
                                        </p:attrNameLst>
                                      </p:cBhvr>
                                      <p:to>
                                        <p:strVal val="hidden"/>
                                      </p:to>
                                    </p:set>
                                  </p:childTnLst>
                                </p:cTn>
                              </p:par>
                              <p:par>
                                <p:cTn id="8" presetID="6" presetClass="entr" presetSubtype="16" fill="hold" nodeType="withEffect">
                                  <p:stCondLst>
                                    <p:cond delay="0"/>
                                  </p:stCondLst>
                                  <p:childTnLst>
                                    <p:set>
                                      <p:cBhvr>
                                        <p:cTn id="9" dur="1" fill="hold">
                                          <p:stCondLst>
                                            <p:cond delay="0"/>
                                          </p:stCondLst>
                                        </p:cTn>
                                        <p:tgtEl>
                                          <p:spTgt spid="2055"/>
                                        </p:tgtEl>
                                        <p:attrNameLst>
                                          <p:attrName>style.visibility</p:attrName>
                                        </p:attrNameLst>
                                      </p:cBhvr>
                                      <p:to>
                                        <p:strVal val="visible"/>
                                      </p:to>
                                    </p:set>
                                    <p:animEffect transition="in" filter="circle(in)">
                                      <p:cBhvr>
                                        <p:cTn id="10" dur="2000"/>
                                        <p:tgtEl>
                                          <p:spTgt spid="2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a:t>
            </a:r>
          </a:p>
        </p:txBody>
      </p:sp>
      <p:sp>
        <p:nvSpPr>
          <p:cNvPr id="3" name="Content Placeholder 2"/>
          <p:cNvSpPr>
            <a:spLocks noGrp="1"/>
          </p:cNvSpPr>
          <p:nvPr>
            <p:ph idx="1"/>
          </p:nvPr>
        </p:nvSpPr>
        <p:spPr/>
        <p:txBody>
          <a:bodyPr>
            <a:normAutofit/>
          </a:bodyPr>
          <a:lstStyle/>
          <a:p>
            <a:r>
              <a:rPr lang="en-GB" b="1" dirty="0"/>
              <a:t>Deviation of the tool shrinkage from experimental results</a:t>
            </a:r>
          </a:p>
          <a:p>
            <a:pPr lvl="1"/>
            <a:r>
              <a:rPr lang="en-GB" dirty="0"/>
              <a:t>Negative values: higher shrinkage compared with experiment</a:t>
            </a:r>
            <a:endParaRPr lang="en-GB" b="1" dirty="0"/>
          </a:p>
          <a:p>
            <a:pPr lvl="1"/>
            <a:r>
              <a:rPr lang="en-GB" dirty="0"/>
              <a:t>High deviation in correspondence of welding points </a:t>
            </a:r>
          </a:p>
          <a:p>
            <a:pPr lvl="2"/>
            <a:r>
              <a:rPr lang="en-GB" dirty="0"/>
              <a:t>Upper welding zone 1.60 mm</a:t>
            </a:r>
          </a:p>
          <a:p>
            <a:pPr lvl="2"/>
            <a:r>
              <a:rPr lang="en-GB" dirty="0"/>
              <a:t>Lower welding zone 1.20 mm</a:t>
            </a:r>
          </a:p>
          <a:p>
            <a:pPr lvl="1"/>
            <a:r>
              <a:rPr lang="en-GB" dirty="0"/>
              <a:t>Deviation generally below 1 mm</a:t>
            </a:r>
          </a:p>
          <a:p>
            <a:endParaRPr lang="en-GB" dirty="0"/>
          </a:p>
          <a:p>
            <a:endParaRPr lang="en-GB" dirty="0"/>
          </a:p>
          <a:p>
            <a:r>
              <a:rPr lang="en-GB" b="1" dirty="0"/>
              <a:t>Good agreement between numerical </a:t>
            </a:r>
          </a:p>
          <a:p>
            <a:pPr marL="0" indent="0">
              <a:buNone/>
            </a:pPr>
            <a:r>
              <a:rPr lang="en-GB" b="1" dirty="0"/>
              <a:t>     and experimental results</a:t>
            </a:r>
          </a:p>
          <a:p>
            <a:pPr marL="0" indent="0">
              <a:buNone/>
            </a:pPr>
            <a:endParaRPr lang="en-GB" dirty="0"/>
          </a:p>
          <a:p>
            <a:pPr marL="0" indent="0">
              <a:buNone/>
            </a:pPr>
            <a:endParaRPr lang="en-GB" dirty="0"/>
          </a:p>
        </p:txBody>
      </p:sp>
      <p:pic>
        <p:nvPicPr>
          <p:cNvPr id="5" name="Picture 4"/>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80176" y="1124744"/>
            <a:ext cx="2592288" cy="4752528"/>
          </a:xfrm>
          <a:prstGeom prst="rect">
            <a:avLst/>
          </a:prstGeom>
        </p:spPr>
      </p:pic>
    </p:spTree>
    <p:extLst>
      <p:ext uri="{BB962C8B-B14F-4D97-AF65-F5344CB8AC3E}">
        <p14:creationId xmlns:p14="http://schemas.microsoft.com/office/powerpoint/2010/main" val="2112395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Experiments</a:t>
            </a:r>
          </a:p>
        </p:txBody>
      </p:sp>
      <p:sp>
        <p:nvSpPr>
          <p:cNvPr id="3" name="Content Placeholder 2"/>
          <p:cNvSpPr>
            <a:spLocks noGrp="1"/>
          </p:cNvSpPr>
          <p:nvPr>
            <p:ph idx="1"/>
          </p:nvPr>
        </p:nvSpPr>
        <p:spPr>
          <a:xfrm>
            <a:off x="1524000" y="2348880"/>
            <a:ext cx="9144000" cy="1872208"/>
          </a:xfrm>
        </p:spPr>
        <p:txBody>
          <a:bodyPr>
            <a:noAutofit/>
          </a:bodyPr>
          <a:lstStyle/>
          <a:p>
            <a:pPr marL="0" indent="0" algn="ctr">
              <a:buNone/>
            </a:pPr>
            <a:r>
              <a:rPr lang="en-GB" sz="3600" dirty="0"/>
              <a:t>Powder filling and shaking</a:t>
            </a:r>
          </a:p>
          <a:p>
            <a:pPr marL="0" indent="0" algn="ctr">
              <a:buNone/>
            </a:pPr>
            <a:r>
              <a:rPr lang="en-GB" sz="3600" dirty="0"/>
              <a:t>Complex-shaped tooling</a:t>
            </a:r>
          </a:p>
          <a:p>
            <a:pPr marL="0" indent="0" algn="ctr">
              <a:buNone/>
            </a:pPr>
            <a:endParaRPr lang="en-GB" sz="3600" dirty="0"/>
          </a:p>
        </p:txBody>
      </p:sp>
    </p:spTree>
    <p:extLst>
      <p:ext uri="{BB962C8B-B14F-4D97-AF65-F5344CB8AC3E}">
        <p14:creationId xmlns:p14="http://schemas.microsoft.com/office/powerpoint/2010/main" val="19181961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007769" y="2636912"/>
            <a:ext cx="3773487" cy="3249612"/>
            <a:chOff x="4716016" y="1556792"/>
            <a:chExt cx="3773487" cy="3249612"/>
          </a:xfrm>
        </p:grpSpPr>
        <p:pic>
          <p:nvPicPr>
            <p:cNvPr id="3074" name="Picture 2" descr="F:\EMUSIC\HIP17\CAN2tubes_2.pn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16016" y="1556792"/>
              <a:ext cx="3773487" cy="3249612"/>
            </a:xfrm>
            <a:prstGeom prst="rect">
              <a:avLst/>
            </a:prstGeom>
            <a:noFill/>
            <a:extLst>
              <a:ext uri="{909E8E84-426E-40DD-AFC4-6F175D3DCCD1}">
                <a14:hiddenFill xmlns:a14="http://schemas.microsoft.com/office/drawing/2010/main">
                  <a:solidFill>
                    <a:srgbClr val="FFFFFF"/>
                  </a:solidFill>
                </a14:hiddenFill>
              </a:ext>
            </a:extLst>
          </p:spPr>
        </p:pic>
        <p:sp>
          <p:nvSpPr>
            <p:cNvPr id="4" name="Down Arrow 3"/>
            <p:cNvSpPr/>
            <p:nvPr/>
          </p:nvSpPr>
          <p:spPr>
            <a:xfrm>
              <a:off x="6156176" y="1700808"/>
              <a:ext cx="288032" cy="50405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Down Arrow 5"/>
            <p:cNvSpPr/>
            <p:nvPr/>
          </p:nvSpPr>
          <p:spPr>
            <a:xfrm>
              <a:off x="7740352" y="2217349"/>
              <a:ext cx="288032" cy="50405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p:cNvSpPr>
            <a:spLocks noGrp="1"/>
          </p:cNvSpPr>
          <p:nvPr>
            <p:ph type="title"/>
          </p:nvPr>
        </p:nvSpPr>
        <p:spPr/>
        <p:txBody>
          <a:bodyPr/>
          <a:lstStyle/>
          <a:p>
            <a:r>
              <a:rPr lang="en-GB" dirty="0"/>
              <a:t>Powder filling - Complex shape</a:t>
            </a:r>
          </a:p>
        </p:txBody>
      </p:sp>
      <p:sp>
        <p:nvSpPr>
          <p:cNvPr id="3" name="Content Placeholder 2"/>
          <p:cNvSpPr>
            <a:spLocks noGrp="1"/>
          </p:cNvSpPr>
          <p:nvPr>
            <p:ph idx="1"/>
          </p:nvPr>
        </p:nvSpPr>
        <p:spPr/>
        <p:txBody>
          <a:bodyPr/>
          <a:lstStyle/>
          <a:p>
            <a:r>
              <a:rPr lang="en-GB" dirty="0"/>
              <a:t>HIP components usually have a complex shape</a:t>
            </a:r>
          </a:p>
          <a:p>
            <a:r>
              <a:rPr lang="en-GB" dirty="0"/>
              <a:t>Two filling tubes to obtain a fully filled tool </a:t>
            </a:r>
          </a:p>
        </p:txBody>
      </p:sp>
    </p:spTree>
    <p:extLst>
      <p:ext uri="{BB962C8B-B14F-4D97-AF65-F5344CB8AC3E}">
        <p14:creationId xmlns:p14="http://schemas.microsoft.com/office/powerpoint/2010/main" val="3238273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Powder filling - Complex shape</a:t>
            </a:r>
          </a:p>
        </p:txBody>
      </p:sp>
      <p:sp>
        <p:nvSpPr>
          <p:cNvPr id="3" name="Content Placeholder 2"/>
          <p:cNvSpPr>
            <a:spLocks noGrp="1"/>
          </p:cNvSpPr>
          <p:nvPr>
            <p:ph idx="1"/>
          </p:nvPr>
        </p:nvSpPr>
        <p:spPr/>
        <p:txBody>
          <a:bodyPr/>
          <a:lstStyle/>
          <a:p>
            <a:r>
              <a:rPr lang="en-GB" b="1" dirty="0"/>
              <a:t>Shaking: vibratory shaker AS 200-Control </a:t>
            </a:r>
            <a:r>
              <a:rPr lang="en-GB" b="1" dirty="0" err="1"/>
              <a:t>Retsch</a:t>
            </a:r>
            <a:endParaRPr lang="en-GB" b="1" dirty="0"/>
          </a:p>
          <a:p>
            <a:pPr lvl="1"/>
            <a:r>
              <a:rPr lang="en-GB" dirty="0"/>
              <a:t>Amplitude 1 mm</a:t>
            </a:r>
          </a:p>
          <a:p>
            <a:pPr lvl="1"/>
            <a:r>
              <a:rPr lang="en-GB" dirty="0"/>
              <a:t>9 cycles - 10 minutes shaking each</a:t>
            </a:r>
          </a:p>
          <a:p>
            <a:pPr lvl="2"/>
            <a:r>
              <a:rPr lang="en-GB" dirty="0"/>
              <a:t>Assuring a fully filled canister</a:t>
            </a:r>
          </a:p>
          <a:p>
            <a:r>
              <a:rPr lang="en-GB" b="1" dirty="0"/>
              <a:t>Vertical throwing (1) motion with angular momentum (2)</a:t>
            </a:r>
          </a:p>
          <a:p>
            <a:endParaRPr lang="en-GB" dirty="0"/>
          </a:p>
        </p:txBody>
      </p:sp>
      <p:grpSp>
        <p:nvGrpSpPr>
          <p:cNvPr id="8" name="Group 7"/>
          <p:cNvGrpSpPr/>
          <p:nvPr/>
        </p:nvGrpSpPr>
        <p:grpSpPr>
          <a:xfrm>
            <a:off x="5144097" y="3394945"/>
            <a:ext cx="1670973" cy="2435543"/>
            <a:chOff x="1331641" y="3573016"/>
            <a:chExt cx="1670973" cy="2435543"/>
          </a:xfrm>
        </p:grpSpPr>
        <p:grpSp>
          <p:nvGrpSpPr>
            <p:cNvPr id="7" name="Group 6"/>
            <p:cNvGrpSpPr/>
            <p:nvPr/>
          </p:nvGrpSpPr>
          <p:grpSpPr>
            <a:xfrm>
              <a:off x="1331641" y="3573016"/>
              <a:ext cx="1520130" cy="2435543"/>
              <a:chOff x="1331640" y="3140968"/>
              <a:chExt cx="1750602" cy="2867591"/>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296" t="29300" r="42161" b="22524"/>
              <a:stretch/>
            </p:blipFill>
            <p:spPr bwMode="auto">
              <a:xfrm>
                <a:off x="1331640" y="3140968"/>
                <a:ext cx="1750602" cy="2867591"/>
              </a:xfrm>
              <a:prstGeom prst="rect">
                <a:avLst/>
              </a:prstGeom>
              <a:noFill/>
              <a:ln w="19050">
                <a:noFill/>
                <a:miter lim="800000"/>
                <a:headEnd/>
                <a:tailEnd/>
              </a:ln>
              <a:extLst>
                <a:ext uri="{909E8E84-426E-40DD-AFC4-6F175D3DCCD1}">
                  <a14:hiddenFill xmlns:a14="http://schemas.microsoft.com/office/drawing/2010/main">
                    <a:solidFill>
                      <a:schemeClr val="accent1"/>
                    </a:solidFill>
                  </a14:hiddenFill>
                </a:ext>
              </a:extLst>
            </p:spPr>
          </p:pic>
          <p:sp>
            <p:nvSpPr>
              <p:cNvPr id="5" name="Curved Up Arrow 4"/>
              <p:cNvSpPr/>
              <p:nvPr/>
            </p:nvSpPr>
            <p:spPr>
              <a:xfrm>
                <a:off x="1450941" y="4653136"/>
                <a:ext cx="1512000" cy="432048"/>
              </a:xfrm>
              <a:prstGeom prst="curvedUpArrow">
                <a:avLst>
                  <a:gd name="adj1" fmla="val 25000"/>
                  <a:gd name="adj2" fmla="val 51282"/>
                  <a:gd name="adj3" fmla="val 27618"/>
                </a:avLst>
              </a:prstGeom>
              <a:solidFill>
                <a:srgbClr val="C0504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Up-Down Arrow 5"/>
              <p:cNvSpPr/>
              <p:nvPr/>
            </p:nvSpPr>
            <p:spPr>
              <a:xfrm>
                <a:off x="2134933" y="3933056"/>
                <a:ext cx="144016" cy="864096"/>
              </a:xfrm>
              <a:prstGeom prst="upDownArrow">
                <a:avLst/>
              </a:prstGeom>
              <a:solidFill>
                <a:srgbClr val="C0504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Box 3"/>
            <p:cNvSpPr txBox="1"/>
            <p:nvPr/>
          </p:nvSpPr>
          <p:spPr>
            <a:xfrm>
              <a:off x="2091706" y="4061097"/>
              <a:ext cx="301686" cy="369332"/>
            </a:xfrm>
            <a:prstGeom prst="rect">
              <a:avLst/>
            </a:prstGeom>
            <a:noFill/>
          </p:spPr>
          <p:txBody>
            <a:bodyPr wrap="none" rtlCol="0">
              <a:spAutoFit/>
            </a:bodyPr>
            <a:lstStyle/>
            <a:p>
              <a:r>
                <a:rPr lang="en-GB" b="1" dirty="0"/>
                <a:t>1</a:t>
              </a:r>
            </a:p>
          </p:txBody>
        </p:sp>
        <p:sp>
          <p:nvSpPr>
            <p:cNvPr id="10" name="TextBox 9"/>
            <p:cNvSpPr txBox="1"/>
            <p:nvPr/>
          </p:nvSpPr>
          <p:spPr>
            <a:xfrm>
              <a:off x="2700928" y="4743483"/>
              <a:ext cx="301686" cy="369332"/>
            </a:xfrm>
            <a:prstGeom prst="rect">
              <a:avLst/>
            </a:prstGeom>
            <a:noFill/>
          </p:spPr>
          <p:txBody>
            <a:bodyPr wrap="none" rtlCol="0">
              <a:spAutoFit/>
            </a:bodyPr>
            <a:lstStyle/>
            <a:p>
              <a:r>
                <a:rPr lang="en-GB" b="1" dirty="0"/>
                <a:t>2</a:t>
              </a:r>
            </a:p>
          </p:txBody>
        </p:sp>
      </p:grpSp>
    </p:spTree>
    <p:extLst>
      <p:ext uri="{BB962C8B-B14F-4D97-AF65-F5344CB8AC3E}">
        <p14:creationId xmlns:p14="http://schemas.microsoft.com/office/powerpoint/2010/main" val="669057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Numerical Model</a:t>
            </a:r>
          </a:p>
        </p:txBody>
      </p:sp>
      <p:sp>
        <p:nvSpPr>
          <p:cNvPr id="3" name="Content Placeholder 2"/>
          <p:cNvSpPr>
            <a:spLocks noGrp="1"/>
          </p:cNvSpPr>
          <p:nvPr>
            <p:ph idx="1"/>
          </p:nvPr>
        </p:nvSpPr>
        <p:spPr>
          <a:xfrm>
            <a:off x="1514453" y="2492896"/>
            <a:ext cx="9144000" cy="2232248"/>
          </a:xfrm>
        </p:spPr>
        <p:txBody>
          <a:bodyPr>
            <a:noAutofit/>
          </a:bodyPr>
          <a:lstStyle/>
          <a:p>
            <a:pPr marL="0" indent="0" algn="ctr">
              <a:buNone/>
            </a:pPr>
            <a:r>
              <a:rPr lang="en-GB" sz="3600" dirty="0"/>
              <a:t>Powder filling</a:t>
            </a:r>
          </a:p>
          <a:p>
            <a:pPr marL="0" indent="0" algn="ctr">
              <a:buNone/>
            </a:pPr>
            <a:r>
              <a:rPr lang="en-GB" sz="3600" dirty="0"/>
              <a:t> complex-shaped tooling</a:t>
            </a:r>
          </a:p>
        </p:txBody>
      </p:sp>
    </p:spTree>
    <p:extLst>
      <p:ext uri="{BB962C8B-B14F-4D97-AF65-F5344CB8AC3E}">
        <p14:creationId xmlns:p14="http://schemas.microsoft.com/office/powerpoint/2010/main" val="2570587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Powder filling - Complex shape</a:t>
            </a:r>
          </a:p>
        </p:txBody>
      </p:sp>
      <p:sp>
        <p:nvSpPr>
          <p:cNvPr id="3" name="Content Placeholder 2"/>
          <p:cNvSpPr>
            <a:spLocks noGrp="1"/>
          </p:cNvSpPr>
          <p:nvPr>
            <p:ph idx="1"/>
          </p:nvPr>
        </p:nvSpPr>
        <p:spPr/>
        <p:txBody>
          <a:bodyPr>
            <a:normAutofit/>
          </a:bodyPr>
          <a:lstStyle/>
          <a:p>
            <a:r>
              <a:rPr lang="en-GB" b="1" dirty="0" err="1"/>
              <a:t>Abaqus</a:t>
            </a:r>
            <a:r>
              <a:rPr lang="en-GB" b="1" dirty="0"/>
              <a:t>/Explicit: 38,416 particles       </a:t>
            </a:r>
          </a:p>
          <a:p>
            <a:r>
              <a:rPr lang="en-GB" b="1" dirty="0"/>
              <a:t>Assumptions:</a:t>
            </a:r>
          </a:p>
          <a:p>
            <a:pPr lvl="1"/>
            <a:r>
              <a:rPr lang="en-GB" dirty="0"/>
              <a:t>Two-dimensional model (CPU time reduction)</a:t>
            </a:r>
          </a:p>
          <a:p>
            <a:pPr lvl="1"/>
            <a:r>
              <a:rPr lang="en-GB" dirty="0"/>
              <a:t>Particles’ diameter scaled up four times</a:t>
            </a:r>
          </a:p>
          <a:p>
            <a:pPr lvl="1"/>
            <a:r>
              <a:rPr lang="en-GB" dirty="0"/>
              <a:t>Perfectly spherical and rigid particles</a:t>
            </a:r>
          </a:p>
          <a:p>
            <a:pPr marL="457200" lvl="1" indent="0">
              <a:lnSpc>
                <a:spcPct val="100000"/>
              </a:lnSpc>
              <a:buNone/>
            </a:pPr>
            <a:endParaRPr lang="en-GB" dirty="0"/>
          </a:p>
          <a:p>
            <a:pPr>
              <a:lnSpc>
                <a:spcPct val="100000"/>
              </a:lnSpc>
            </a:pPr>
            <a:r>
              <a:rPr lang="en-GB" b="1" dirty="0"/>
              <a:t>Boundary condition on the particles </a:t>
            </a:r>
          </a:p>
          <a:p>
            <a:pPr lvl="1">
              <a:lnSpc>
                <a:spcPct val="100000"/>
              </a:lnSpc>
            </a:pPr>
            <a:r>
              <a:rPr lang="it-IT" dirty="0"/>
              <a:t>Rotational degree of freedom suppressed	</a:t>
            </a:r>
          </a:p>
          <a:p>
            <a:pPr marL="0" indent="0">
              <a:lnSpc>
                <a:spcPct val="100000"/>
              </a:lnSpc>
              <a:buNone/>
            </a:pPr>
            <a:endParaRPr lang="it-IT" dirty="0"/>
          </a:p>
          <a:p>
            <a:r>
              <a:rPr lang="en-GB" b="1" dirty="0"/>
              <a:t>Simultaneous filling and shaking </a:t>
            </a:r>
          </a:p>
          <a:p>
            <a:pPr>
              <a:lnSpc>
                <a:spcPct val="100000"/>
              </a:lnSpc>
            </a:pPr>
            <a:endParaRPr lang="it-IT" dirty="0"/>
          </a:p>
          <a:p>
            <a:endParaRPr lang="it-IT" dirty="0"/>
          </a:p>
        </p:txBody>
      </p:sp>
      <p:pic>
        <p:nvPicPr>
          <p:cNvPr id="6146" name="Picture 2"/>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8662" t="1638" r="53103" b="4995"/>
          <a:stretch/>
        </p:blipFill>
        <p:spPr bwMode="auto">
          <a:xfrm>
            <a:off x="9627277" y="985196"/>
            <a:ext cx="801328" cy="5032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0128449" y="5200919"/>
            <a:ext cx="150078"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p:cNvCxnSpPr>
            <a:cxnSpLocks/>
            <a:stCxn id="5" idx="1"/>
            <a:endCxn id="1027" idx="3"/>
          </p:cNvCxnSpPr>
          <p:nvPr/>
        </p:nvCxnSpPr>
        <p:spPr>
          <a:xfrm flipH="1" flipV="1">
            <a:off x="9290835" y="4464057"/>
            <a:ext cx="837614" cy="84487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0016" y="3619182"/>
            <a:ext cx="3050819" cy="1689749"/>
          </a:xfrm>
          <a:prstGeom prst="rect">
            <a:avLst/>
          </a:prstGeom>
          <a:noFill/>
          <a:ln w="3175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48772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Powder filling - Complex shape</a:t>
            </a:r>
          </a:p>
        </p:txBody>
      </p:sp>
      <p:sp>
        <p:nvSpPr>
          <p:cNvPr id="3" name="Content Placeholder 2"/>
          <p:cNvSpPr>
            <a:spLocks noGrp="1"/>
          </p:cNvSpPr>
          <p:nvPr>
            <p:ph idx="1"/>
          </p:nvPr>
        </p:nvSpPr>
        <p:spPr/>
        <p:txBody>
          <a:bodyPr>
            <a:normAutofit/>
          </a:bodyPr>
          <a:lstStyle/>
          <a:p>
            <a:r>
              <a:rPr lang="en-GB" b="1" dirty="0"/>
              <a:t>Two-dimensional model</a:t>
            </a:r>
          </a:p>
          <a:p>
            <a:pPr lvl="1"/>
            <a:r>
              <a:rPr lang="en-GB" dirty="0"/>
              <a:t>Vertical throwing motion (1) </a:t>
            </a:r>
          </a:p>
          <a:p>
            <a:pPr lvl="1"/>
            <a:r>
              <a:rPr lang="en-GB" dirty="0"/>
              <a:t>angular momentum (2)</a:t>
            </a:r>
          </a:p>
          <a:p>
            <a:pPr lvl="1"/>
            <a:endParaRPr lang="en-GB" baseline="30000" dirty="0"/>
          </a:p>
          <a:p>
            <a:endParaRPr lang="en-GB" dirty="0"/>
          </a:p>
        </p:txBody>
      </p:sp>
      <p:grpSp>
        <p:nvGrpSpPr>
          <p:cNvPr id="18" name="Group 17"/>
          <p:cNvGrpSpPr/>
          <p:nvPr/>
        </p:nvGrpSpPr>
        <p:grpSpPr>
          <a:xfrm>
            <a:off x="1199456" y="3041042"/>
            <a:ext cx="1947237" cy="2435543"/>
            <a:chOff x="1540837" y="3166524"/>
            <a:chExt cx="1947237" cy="2435543"/>
          </a:xfrm>
        </p:grpSpPr>
        <p:grpSp>
          <p:nvGrpSpPr>
            <p:cNvPr id="8" name="Group 7"/>
            <p:cNvGrpSpPr/>
            <p:nvPr/>
          </p:nvGrpSpPr>
          <p:grpSpPr>
            <a:xfrm>
              <a:off x="1540837" y="3166524"/>
              <a:ext cx="1670973" cy="2435543"/>
              <a:chOff x="1331641" y="3573016"/>
              <a:chExt cx="1670973" cy="2435543"/>
            </a:xfrm>
          </p:grpSpPr>
          <p:grpSp>
            <p:nvGrpSpPr>
              <p:cNvPr id="9" name="Group 8"/>
              <p:cNvGrpSpPr/>
              <p:nvPr/>
            </p:nvGrpSpPr>
            <p:grpSpPr>
              <a:xfrm>
                <a:off x="1331641" y="3573016"/>
                <a:ext cx="1520130" cy="2435543"/>
                <a:chOff x="1331640" y="3140968"/>
                <a:chExt cx="1750602" cy="2867591"/>
              </a:xfrm>
            </p:grpSpPr>
            <p:pic>
              <p:nvPicPr>
                <p:cNvPr id="1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1296" t="29300" r="42161" b="22524"/>
                <a:stretch/>
              </p:blipFill>
              <p:spPr bwMode="auto">
                <a:xfrm>
                  <a:off x="1331640" y="3140968"/>
                  <a:ext cx="1750602" cy="2867591"/>
                </a:xfrm>
                <a:prstGeom prst="rect">
                  <a:avLst/>
                </a:prstGeom>
                <a:noFill/>
                <a:ln w="19050">
                  <a:noFill/>
                  <a:miter lim="800000"/>
                  <a:headEnd/>
                  <a:tailEnd/>
                </a:ln>
                <a:extLst>
                  <a:ext uri="{909E8E84-426E-40DD-AFC4-6F175D3DCCD1}">
                    <a14:hiddenFill xmlns:a14="http://schemas.microsoft.com/office/drawing/2010/main">
                      <a:solidFill>
                        <a:schemeClr val="accent1"/>
                      </a:solidFill>
                    </a14:hiddenFill>
                  </a:ext>
                </a:extLst>
              </p:spPr>
            </p:pic>
            <p:sp>
              <p:nvSpPr>
                <p:cNvPr id="13" name="Curved Up Arrow 12"/>
                <p:cNvSpPr/>
                <p:nvPr/>
              </p:nvSpPr>
              <p:spPr>
                <a:xfrm>
                  <a:off x="1450941" y="4653136"/>
                  <a:ext cx="1512000" cy="432048"/>
                </a:xfrm>
                <a:prstGeom prst="curvedUpArrow">
                  <a:avLst>
                    <a:gd name="adj1" fmla="val 25000"/>
                    <a:gd name="adj2" fmla="val 51282"/>
                    <a:gd name="adj3" fmla="val 27618"/>
                  </a:avLst>
                </a:prstGeom>
                <a:solidFill>
                  <a:srgbClr val="C0504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 name="Up-Down Arrow 13"/>
                <p:cNvSpPr/>
                <p:nvPr/>
              </p:nvSpPr>
              <p:spPr>
                <a:xfrm>
                  <a:off x="2134933" y="3933056"/>
                  <a:ext cx="144016" cy="864096"/>
                </a:xfrm>
                <a:prstGeom prst="upDownArrow">
                  <a:avLst/>
                </a:prstGeom>
                <a:solidFill>
                  <a:srgbClr val="C0504D"/>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TextBox 9"/>
              <p:cNvSpPr txBox="1"/>
              <p:nvPr/>
            </p:nvSpPr>
            <p:spPr>
              <a:xfrm>
                <a:off x="2091706" y="4061097"/>
                <a:ext cx="301686" cy="369332"/>
              </a:xfrm>
              <a:prstGeom prst="rect">
                <a:avLst/>
              </a:prstGeom>
              <a:noFill/>
            </p:spPr>
            <p:txBody>
              <a:bodyPr wrap="none" rtlCol="0">
                <a:spAutoFit/>
              </a:bodyPr>
              <a:lstStyle/>
              <a:p>
                <a:r>
                  <a:rPr lang="en-GB" b="1" dirty="0"/>
                  <a:t>1</a:t>
                </a:r>
              </a:p>
            </p:txBody>
          </p:sp>
          <p:sp>
            <p:nvSpPr>
              <p:cNvPr id="11" name="TextBox 10"/>
              <p:cNvSpPr txBox="1"/>
              <p:nvPr/>
            </p:nvSpPr>
            <p:spPr>
              <a:xfrm>
                <a:off x="2700928" y="4743483"/>
                <a:ext cx="301686" cy="369332"/>
              </a:xfrm>
              <a:prstGeom prst="rect">
                <a:avLst/>
              </a:prstGeom>
              <a:noFill/>
            </p:spPr>
            <p:txBody>
              <a:bodyPr wrap="none" rtlCol="0">
                <a:spAutoFit/>
              </a:bodyPr>
              <a:lstStyle/>
              <a:p>
                <a:r>
                  <a:rPr lang="en-GB" b="1" dirty="0"/>
                  <a:t>2</a:t>
                </a:r>
              </a:p>
            </p:txBody>
          </p:sp>
        </p:grpSp>
        <p:pic>
          <p:nvPicPr>
            <p:cNvPr id="4098" name="Picture 2" descr="Image result for simbolo vist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91048" y="3675442"/>
              <a:ext cx="305794" cy="305794"/>
            </a:xfrm>
            <a:prstGeom prst="rect">
              <a:avLst/>
            </a:prstGeom>
            <a:noFill/>
          </p:spPr>
        </p:pic>
        <p:sp>
          <p:nvSpPr>
            <p:cNvPr id="17" name="Rectangle 16"/>
            <p:cNvSpPr/>
            <p:nvPr/>
          </p:nvSpPr>
          <p:spPr>
            <a:xfrm>
              <a:off x="3060967" y="4229269"/>
              <a:ext cx="427107"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X</a:t>
              </a:r>
            </a:p>
          </p:txBody>
        </p:sp>
      </p:grpSp>
      <p:pic>
        <p:nvPicPr>
          <p:cNvPr id="19" name="Picture 2" descr="Image result for simbolo vist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51784" y="1460024"/>
            <a:ext cx="305794" cy="305794"/>
          </a:xfrm>
          <a:prstGeom prst="rect">
            <a:avLst/>
          </a:prstGeom>
          <a:noFill/>
        </p:spPr>
      </p:pic>
      <p:sp>
        <p:nvSpPr>
          <p:cNvPr id="20" name="Rectangle 19"/>
          <p:cNvSpPr/>
          <p:nvPr/>
        </p:nvSpPr>
        <p:spPr>
          <a:xfrm>
            <a:off x="3719736" y="1682171"/>
            <a:ext cx="427107"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X</a:t>
            </a:r>
          </a:p>
        </p:txBody>
      </p:sp>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473" t="217" r="5274" b="5112"/>
          <a:stretch/>
        </p:blipFill>
        <p:spPr bwMode="auto">
          <a:xfrm>
            <a:off x="4162323" y="2668832"/>
            <a:ext cx="5534077" cy="3179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1432" t="1247" r="81692" b="61119"/>
          <a:stretch/>
        </p:blipFill>
        <p:spPr bwMode="auto">
          <a:xfrm>
            <a:off x="10056440" y="2674605"/>
            <a:ext cx="1417457" cy="1750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2670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a:t>
            </a:r>
          </a:p>
        </p:txBody>
      </p:sp>
      <p:sp>
        <p:nvSpPr>
          <p:cNvPr id="5" name="Content Placeholder 4"/>
          <p:cNvSpPr>
            <a:spLocks noGrp="1"/>
          </p:cNvSpPr>
          <p:nvPr>
            <p:ph idx="1"/>
          </p:nvPr>
        </p:nvSpPr>
        <p:spPr/>
        <p:txBody>
          <a:bodyPr/>
          <a:lstStyle/>
          <a:p>
            <a:r>
              <a:rPr lang="en-GB" dirty="0"/>
              <a:t>Model predicts a fully filled canister in agreement with experiments</a:t>
            </a:r>
          </a:p>
        </p:txBody>
      </p:sp>
      <p:grpSp>
        <p:nvGrpSpPr>
          <p:cNvPr id="6" name="Group 5"/>
          <p:cNvGrpSpPr/>
          <p:nvPr/>
        </p:nvGrpSpPr>
        <p:grpSpPr>
          <a:xfrm>
            <a:off x="4223792" y="1860454"/>
            <a:ext cx="6264696" cy="2962943"/>
            <a:chOff x="467544" y="2698305"/>
            <a:chExt cx="6264696" cy="2962943"/>
          </a:xfrm>
        </p:grpSpPr>
        <p:sp>
          <p:nvSpPr>
            <p:cNvPr id="7" name="Rectangle 6"/>
            <p:cNvSpPr/>
            <p:nvPr/>
          </p:nvSpPr>
          <p:spPr>
            <a:xfrm>
              <a:off x="467544" y="2708920"/>
              <a:ext cx="6264696" cy="29523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p:cNvGrpSpPr/>
            <p:nvPr/>
          </p:nvGrpSpPr>
          <p:grpSpPr>
            <a:xfrm>
              <a:off x="539552" y="2698305"/>
              <a:ext cx="6109605" cy="2890276"/>
              <a:chOff x="539552" y="2698305"/>
              <a:chExt cx="6109605" cy="2890276"/>
            </a:xfrm>
          </p:grpSpPr>
          <p:pic>
            <p:nvPicPr>
              <p:cNvPr id="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284984"/>
                <a:ext cx="4664641" cy="230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Oval 9"/>
              <p:cNvSpPr/>
              <p:nvPr/>
            </p:nvSpPr>
            <p:spPr>
              <a:xfrm>
                <a:off x="4355976" y="4663681"/>
                <a:ext cx="144016"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4" descr="\\adf.bham.ac.uk\eps\prhome28\A\AXA457\Desktop\Picture1.png"/>
              <p:cNvPicPr>
                <a:picLocks noChangeAspect="1" noChangeArrowheads="1"/>
              </p:cNvPicPr>
              <p:nvPr/>
            </p:nvPicPr>
            <p:blipFill rotWithShape="1">
              <a:blip r:embed="rId3">
                <a:extLst>
                  <a:ext uri="{28A0092B-C50C-407E-A947-70E740481C1C}">
                    <a14:useLocalDpi xmlns:a14="http://schemas.microsoft.com/office/drawing/2010/main" val="0"/>
                  </a:ext>
                </a:extLst>
              </a:blip>
              <a:srcRect l="18125" t="17841" r="17986" b="17916"/>
              <a:stretch/>
            </p:blipFill>
            <p:spPr bwMode="auto">
              <a:xfrm>
                <a:off x="4932040" y="3585203"/>
                <a:ext cx="1717117" cy="1703158"/>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a:stCxn id="10" idx="4"/>
              </p:cNvCxnSpPr>
              <p:nvPr/>
            </p:nvCxnSpPr>
            <p:spPr>
              <a:xfrm>
                <a:off x="4427984" y="4807697"/>
                <a:ext cx="1080120" cy="39525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10" idx="0"/>
              </p:cNvCxnSpPr>
              <p:nvPr/>
            </p:nvCxnSpPr>
            <p:spPr>
              <a:xfrm flipV="1">
                <a:off x="4427984" y="3906812"/>
                <a:ext cx="720080" cy="75686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Down Arrow 13"/>
              <p:cNvSpPr/>
              <p:nvPr/>
            </p:nvSpPr>
            <p:spPr>
              <a:xfrm>
                <a:off x="2727928" y="2908677"/>
                <a:ext cx="259968" cy="36004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Down Arrow 14"/>
              <p:cNvSpPr/>
              <p:nvPr/>
            </p:nvSpPr>
            <p:spPr>
              <a:xfrm>
                <a:off x="4360892" y="2910984"/>
                <a:ext cx="259968" cy="36004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1927709" y="2698305"/>
                <a:ext cx="800219" cy="646331"/>
              </a:xfrm>
              <a:prstGeom prst="rect">
                <a:avLst/>
              </a:prstGeom>
              <a:noFill/>
            </p:spPr>
            <p:txBody>
              <a:bodyPr wrap="none" rtlCol="0">
                <a:spAutoFit/>
              </a:bodyPr>
              <a:lstStyle/>
              <a:p>
                <a:r>
                  <a:rPr lang="en-GB" dirty="0">
                    <a:latin typeface="Times New Roman" panose="02020603050405020304" pitchFamily="18" charset="0"/>
                    <a:cs typeface="Times New Roman" panose="02020603050405020304" pitchFamily="18" charset="0"/>
                  </a:rPr>
                  <a:t>Filling</a:t>
                </a:r>
              </a:p>
              <a:p>
                <a:pPr algn="ctr"/>
                <a:r>
                  <a:rPr lang="en-GB" dirty="0">
                    <a:latin typeface="Times New Roman" panose="02020603050405020304" pitchFamily="18" charset="0"/>
                    <a:cs typeface="Times New Roman" panose="02020603050405020304" pitchFamily="18" charset="0"/>
                  </a:rPr>
                  <a:t>tube</a:t>
                </a:r>
              </a:p>
            </p:txBody>
          </p:sp>
          <p:sp>
            <p:nvSpPr>
              <p:cNvPr id="17" name="TextBox 16"/>
              <p:cNvSpPr txBox="1"/>
              <p:nvPr/>
            </p:nvSpPr>
            <p:spPr>
              <a:xfrm>
                <a:off x="3609798" y="2708920"/>
                <a:ext cx="800219" cy="646331"/>
              </a:xfrm>
              <a:prstGeom prst="rect">
                <a:avLst/>
              </a:prstGeom>
              <a:noFill/>
            </p:spPr>
            <p:txBody>
              <a:bodyPr wrap="none" rtlCol="0">
                <a:spAutoFit/>
              </a:bodyPr>
              <a:lstStyle/>
              <a:p>
                <a:r>
                  <a:rPr lang="en-GB" dirty="0">
                    <a:latin typeface="Times New Roman" panose="02020603050405020304" pitchFamily="18" charset="0"/>
                    <a:cs typeface="Times New Roman" panose="02020603050405020304" pitchFamily="18" charset="0"/>
                  </a:rPr>
                  <a:t>Filling</a:t>
                </a:r>
              </a:p>
              <a:p>
                <a:pPr algn="ctr"/>
                <a:r>
                  <a:rPr lang="en-GB" dirty="0">
                    <a:latin typeface="Times New Roman" panose="02020603050405020304" pitchFamily="18" charset="0"/>
                    <a:cs typeface="Times New Roman" panose="02020603050405020304" pitchFamily="18" charset="0"/>
                  </a:rPr>
                  <a:t>tube</a:t>
                </a:r>
              </a:p>
            </p:txBody>
          </p:sp>
        </p:grpSp>
      </p:gr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l="900" t="7956" b="33347"/>
          <a:stretch>
            <a:fillRect/>
          </a:stretch>
        </p:blipFill>
        <p:spPr bwMode="auto">
          <a:xfrm>
            <a:off x="1775520" y="2556315"/>
            <a:ext cx="206375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0"/>
          <p:cNvSpPr/>
          <p:nvPr/>
        </p:nvSpPr>
        <p:spPr>
          <a:xfrm>
            <a:off x="2279576" y="4854634"/>
            <a:ext cx="1262974" cy="369332"/>
          </a:xfrm>
          <a:prstGeom prst="rect">
            <a:avLst/>
          </a:prstGeom>
        </p:spPr>
        <p:txBody>
          <a:bodyPr wrap="none">
            <a:spAutoFit/>
          </a:bodyPr>
          <a:lstStyle/>
          <a:p>
            <a:r>
              <a:rPr lang="en-GB" dirty="0"/>
              <a:t>Experiment</a:t>
            </a:r>
          </a:p>
        </p:txBody>
      </p:sp>
      <p:sp>
        <p:nvSpPr>
          <p:cNvPr id="22" name="Rectangle 21"/>
          <p:cNvSpPr/>
          <p:nvPr/>
        </p:nvSpPr>
        <p:spPr>
          <a:xfrm>
            <a:off x="6238297" y="4854635"/>
            <a:ext cx="793807" cy="646331"/>
          </a:xfrm>
          <a:prstGeom prst="rect">
            <a:avLst/>
          </a:prstGeom>
        </p:spPr>
        <p:txBody>
          <a:bodyPr wrap="none">
            <a:spAutoFit/>
          </a:bodyPr>
          <a:lstStyle/>
          <a:p>
            <a:pPr algn="ctr"/>
            <a:r>
              <a:rPr lang="en-GB" dirty="0"/>
              <a:t>DEM </a:t>
            </a:r>
          </a:p>
          <a:p>
            <a:pPr algn="ctr"/>
            <a:r>
              <a:rPr lang="en-GB" dirty="0"/>
              <a:t>Model</a:t>
            </a:r>
          </a:p>
        </p:txBody>
      </p:sp>
    </p:spTree>
    <p:extLst>
      <p:ext uri="{BB962C8B-B14F-4D97-AF65-F5344CB8AC3E}">
        <p14:creationId xmlns:p14="http://schemas.microsoft.com/office/powerpoint/2010/main" val="2036872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Relative density distribution</a:t>
            </a:r>
          </a:p>
        </p:txBody>
      </p:sp>
      <p:sp>
        <p:nvSpPr>
          <p:cNvPr id="3" name="Content Placeholder 2"/>
          <p:cNvSpPr>
            <a:spLocks noGrp="1"/>
          </p:cNvSpPr>
          <p:nvPr>
            <p:ph idx="1"/>
          </p:nvPr>
        </p:nvSpPr>
        <p:spPr/>
        <p:txBody>
          <a:bodyPr/>
          <a:lstStyle/>
          <a:p>
            <a:r>
              <a:rPr lang="en-GB" b="1" dirty="0"/>
              <a:t>Image analysis</a:t>
            </a:r>
          </a:p>
          <a:p>
            <a:pPr lvl="1">
              <a:lnSpc>
                <a:spcPct val="200000"/>
              </a:lnSpc>
            </a:pPr>
            <a:r>
              <a:rPr lang="en-GB" dirty="0"/>
              <a:t>2D Powder domain divided in 136 cells: C</a:t>
            </a:r>
            <a:r>
              <a:rPr lang="en-GB" baseline="-25000" dirty="0"/>
              <a:t>i</a:t>
            </a:r>
            <a:endParaRPr lang="en-GB" dirty="0"/>
          </a:p>
          <a:p>
            <a:pPr lvl="1">
              <a:lnSpc>
                <a:spcPct val="200000"/>
              </a:lnSpc>
            </a:pPr>
            <a:r>
              <a:rPr lang="en-GB" dirty="0"/>
              <a:t>RD calculated for each cell </a:t>
            </a:r>
          </a:p>
          <a:p>
            <a:pPr lvl="1">
              <a:lnSpc>
                <a:spcPct val="200000"/>
              </a:lnSpc>
            </a:pPr>
            <a:r>
              <a:rPr lang="en-GB" dirty="0"/>
              <a:t>RD from 2D to 3D</a:t>
            </a:r>
          </a:p>
        </p:txBody>
      </p:sp>
      <p:pic>
        <p:nvPicPr>
          <p:cNvPr id="4" name="Picture 6" descr="Related image"/>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72535" y="980728"/>
            <a:ext cx="1872208" cy="70909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5" name="TextBox 4"/>
              <p:cNvSpPr txBox="1"/>
              <p:nvPr/>
            </p:nvSpPr>
            <p:spPr>
              <a:xfrm>
                <a:off x="4252501" y="1856058"/>
                <a:ext cx="1828513" cy="61831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a:rPr>
                            <m:t>𝐴𝑟𝑒𝑎</m:t>
                          </m:r>
                          <m:r>
                            <a:rPr lang="en-GB" i="1">
                              <a:latin typeface="Cambria Math"/>
                            </a:rPr>
                            <m:t> </m:t>
                          </m:r>
                          <m:r>
                            <a:rPr lang="en-GB" i="1">
                              <a:latin typeface="Cambria Math"/>
                            </a:rPr>
                            <m:t>𝑝𝑎𝑟𝑡𝑖𝑐𝑙𝑒𝑠</m:t>
                          </m:r>
                          <m:r>
                            <a:rPr lang="en-GB" i="1">
                              <a:latin typeface="Cambria Math"/>
                            </a:rPr>
                            <m:t> </m:t>
                          </m:r>
                        </m:num>
                        <m:den>
                          <m:r>
                            <a:rPr lang="en-GB" i="1">
                              <a:latin typeface="Cambria Math"/>
                            </a:rPr>
                            <m:t>𝐴𝑟𝑒𝑎</m:t>
                          </m:r>
                          <m:r>
                            <a:rPr lang="en-GB" i="1">
                              <a:latin typeface="Cambria Math"/>
                            </a:rPr>
                            <m:t> </m:t>
                          </m:r>
                          <m:r>
                            <a:rPr lang="en-GB" i="1">
                              <a:latin typeface="Cambria Math"/>
                            </a:rPr>
                            <m:t>𝑐𝑒𝑙𝑙</m:t>
                          </m:r>
                        </m:den>
                      </m:f>
                    </m:oMath>
                  </m:oMathPara>
                </a14:m>
                <a:endParaRPr lang="en-GB" dirty="0"/>
              </a:p>
            </p:txBody>
          </p:sp>
        </mc:Choice>
        <mc:Fallback>
          <p:sp>
            <p:nvSpPr>
              <p:cNvPr id="5" name="TextBox 4"/>
              <p:cNvSpPr txBox="1">
                <a:spLocks noRot="1" noChangeAspect="1" noMove="1" noResize="1" noEditPoints="1" noAdjustHandles="1" noChangeArrowheads="1" noChangeShapeType="1" noTextEdit="1"/>
              </p:cNvSpPr>
              <p:nvPr/>
            </p:nvSpPr>
            <p:spPr>
              <a:xfrm>
                <a:off x="4252501" y="1856058"/>
                <a:ext cx="1828513" cy="618311"/>
              </a:xfrm>
              <a:prstGeom prst="rect">
                <a:avLst/>
              </a:prstGeom>
              <a:blipFill>
                <a:blip r:embed="rId3"/>
                <a:stretch>
                  <a:fillRect/>
                </a:stretch>
              </a:blipFill>
            </p:spPr>
            <p:txBody>
              <a:bodyPr/>
              <a:lstStyle/>
              <a:p>
                <a:r>
                  <a:rPr lang="es-ES">
                    <a:noFill/>
                  </a:rPr>
                  <a:t> </a:t>
                </a:r>
              </a:p>
            </p:txBody>
          </p:sp>
        </mc:Fallback>
      </mc:AlternateContent>
      <p:grpSp>
        <p:nvGrpSpPr>
          <p:cNvPr id="119" name="Group 118"/>
          <p:cNvGrpSpPr/>
          <p:nvPr/>
        </p:nvGrpSpPr>
        <p:grpSpPr>
          <a:xfrm>
            <a:off x="1487488" y="3048841"/>
            <a:ext cx="4332514" cy="2900439"/>
            <a:chOff x="462755" y="3134367"/>
            <a:chExt cx="4332514" cy="2900439"/>
          </a:xfrm>
        </p:grpSpPr>
        <p:grpSp>
          <p:nvGrpSpPr>
            <p:cNvPr id="8" name="Group 7"/>
            <p:cNvGrpSpPr/>
            <p:nvPr/>
          </p:nvGrpSpPr>
          <p:grpSpPr>
            <a:xfrm>
              <a:off x="462755" y="3134367"/>
              <a:ext cx="4332514" cy="2900439"/>
              <a:chOff x="887910" y="2835966"/>
              <a:chExt cx="3955696" cy="2752615"/>
            </a:xfrm>
          </p:grpSpPr>
          <p:pic>
            <p:nvPicPr>
              <p:cNvPr id="9"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468" r="7731"/>
              <a:stretch/>
            </p:blipFill>
            <p:spPr bwMode="auto">
              <a:xfrm>
                <a:off x="887910" y="3284984"/>
                <a:ext cx="3955696" cy="230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Down Arrow 13"/>
              <p:cNvSpPr/>
              <p:nvPr/>
            </p:nvSpPr>
            <p:spPr>
              <a:xfrm>
                <a:off x="2727928" y="2908677"/>
                <a:ext cx="259968" cy="36004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Down Arrow 14"/>
              <p:cNvSpPr/>
              <p:nvPr/>
            </p:nvSpPr>
            <p:spPr>
              <a:xfrm>
                <a:off x="4360892" y="2910984"/>
                <a:ext cx="259968" cy="36004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p:cNvSpPr txBox="1"/>
              <p:nvPr/>
            </p:nvSpPr>
            <p:spPr>
              <a:xfrm>
                <a:off x="1961077" y="2835966"/>
                <a:ext cx="730620" cy="613390"/>
              </a:xfrm>
              <a:prstGeom prst="rect">
                <a:avLst/>
              </a:prstGeom>
              <a:noFill/>
            </p:spPr>
            <p:txBody>
              <a:bodyPr wrap="none" rtlCol="0">
                <a:spAutoFit/>
              </a:bodyPr>
              <a:lstStyle/>
              <a:p>
                <a:r>
                  <a:rPr lang="en-GB" dirty="0">
                    <a:latin typeface="Times New Roman" panose="02020603050405020304" pitchFamily="18" charset="0"/>
                    <a:cs typeface="Times New Roman" panose="02020603050405020304" pitchFamily="18" charset="0"/>
                  </a:rPr>
                  <a:t>Filling</a:t>
                </a:r>
              </a:p>
              <a:p>
                <a:pPr algn="ctr"/>
                <a:r>
                  <a:rPr lang="en-GB" dirty="0">
                    <a:latin typeface="Times New Roman" panose="02020603050405020304" pitchFamily="18" charset="0"/>
                    <a:cs typeface="Times New Roman" panose="02020603050405020304" pitchFamily="18" charset="0"/>
                  </a:rPr>
                  <a:t>tube</a:t>
                </a:r>
              </a:p>
            </p:txBody>
          </p:sp>
          <p:sp>
            <p:nvSpPr>
              <p:cNvPr id="17" name="TextBox 16"/>
              <p:cNvSpPr txBox="1"/>
              <p:nvPr/>
            </p:nvSpPr>
            <p:spPr>
              <a:xfrm>
                <a:off x="3633145" y="2862801"/>
                <a:ext cx="730620" cy="613390"/>
              </a:xfrm>
              <a:prstGeom prst="rect">
                <a:avLst/>
              </a:prstGeom>
              <a:noFill/>
            </p:spPr>
            <p:txBody>
              <a:bodyPr wrap="none" rtlCol="0">
                <a:spAutoFit/>
              </a:bodyPr>
              <a:lstStyle/>
              <a:p>
                <a:r>
                  <a:rPr lang="en-GB" dirty="0">
                    <a:latin typeface="Times New Roman" panose="02020603050405020304" pitchFamily="18" charset="0"/>
                    <a:cs typeface="Times New Roman" panose="02020603050405020304" pitchFamily="18" charset="0"/>
                  </a:rPr>
                  <a:t>Filling</a:t>
                </a:r>
              </a:p>
              <a:p>
                <a:pPr algn="ctr"/>
                <a:r>
                  <a:rPr lang="en-GB" dirty="0">
                    <a:latin typeface="Times New Roman" panose="02020603050405020304" pitchFamily="18" charset="0"/>
                    <a:cs typeface="Times New Roman" panose="02020603050405020304" pitchFamily="18" charset="0"/>
                  </a:rPr>
                  <a:t>tube</a:t>
                </a:r>
              </a:p>
            </p:txBody>
          </p:sp>
        </p:grpSp>
        <p:cxnSp>
          <p:nvCxnSpPr>
            <p:cNvPr id="19" name="Straight Connector 18"/>
            <p:cNvCxnSpPr/>
            <p:nvPr/>
          </p:nvCxnSpPr>
          <p:spPr>
            <a:xfrm>
              <a:off x="2155750"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306882"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015504"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461572"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620418"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739289"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77034"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2813"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018758" y="3861048"/>
              <a:ext cx="0" cy="217375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153091" y="4149080"/>
              <a:ext cx="0" cy="18857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259483" y="4135562"/>
              <a:ext cx="0" cy="188572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383399" y="5402572"/>
              <a:ext cx="0" cy="6187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880990" y="5402572"/>
              <a:ext cx="0" cy="6187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541550" y="5407722"/>
              <a:ext cx="0" cy="6187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699701" y="5410718"/>
              <a:ext cx="0" cy="61871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07248" y="4013811"/>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07275" y="5819280"/>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05046" y="5603015"/>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502050" y="5375248"/>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07275" y="5141971"/>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510122" y="4911931"/>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507245" y="4678895"/>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510119" y="4468622"/>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13793" y="4240974"/>
              <a:ext cx="64584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159636" y="5862774"/>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147601" y="5473979"/>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155965" y="5093690"/>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159635" y="4708879"/>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1157580" y="4324847"/>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1157579" y="5672027"/>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1151828" y="4520622"/>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157317" y="4895785"/>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159636" y="5286710"/>
              <a:ext cx="223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392313" y="5545987"/>
              <a:ext cx="48867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386395" y="5704138"/>
              <a:ext cx="48867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1386395" y="5870117"/>
              <a:ext cx="48867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872198" y="4013811"/>
              <a:ext cx="75681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1889478" y="5819280"/>
              <a:ext cx="73953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887249" y="5603015"/>
              <a:ext cx="733169"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1872751" y="5375248"/>
              <a:ext cx="7476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877976" y="5141971"/>
              <a:ext cx="74244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1880823" y="4911931"/>
              <a:ext cx="73959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877946" y="4678895"/>
              <a:ext cx="75106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880820" y="4468622"/>
              <a:ext cx="74819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878743" y="4240974"/>
              <a:ext cx="741675"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Curved Connector 92"/>
            <p:cNvCxnSpPr/>
            <p:nvPr/>
          </p:nvCxnSpPr>
          <p:spPr>
            <a:xfrm flipV="1">
              <a:off x="2593679" y="4639605"/>
              <a:ext cx="457200" cy="399530"/>
            </a:xfrm>
            <a:prstGeom prst="curvedConnector3">
              <a:avLst>
                <a:gd name="adj1" fmla="val 40196"/>
              </a:avLst>
            </a:prstGeom>
            <a:ln w="2222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2461572" y="4911933"/>
              <a:ext cx="72612" cy="101243"/>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2461572" y="4911933"/>
              <a:ext cx="110527" cy="15782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2466281" y="4911933"/>
              <a:ext cx="154137" cy="22645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2514600" y="5001125"/>
              <a:ext cx="89495" cy="13725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2572099" y="5069754"/>
              <a:ext cx="48319" cy="686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2991576" y="4334962"/>
              <a:ext cx="572312" cy="523220"/>
            </a:xfrm>
            <a:prstGeom prst="rect">
              <a:avLst/>
            </a:prstGeom>
            <a:noFill/>
          </p:spPr>
          <p:txBody>
            <a:bodyPr wrap="square" rtlCol="0">
              <a:spAutoFit/>
            </a:bodyPr>
            <a:lstStyle/>
            <a:p>
              <a:r>
                <a:rPr lang="en-GB" sz="2800" dirty="0">
                  <a:solidFill>
                    <a:schemeClr val="bg1"/>
                  </a:solidFill>
                </a:rPr>
                <a:t>C</a:t>
              </a:r>
              <a:r>
                <a:rPr lang="en-GB" sz="2800" baseline="-25000" dirty="0">
                  <a:solidFill>
                    <a:schemeClr val="bg1"/>
                  </a:solidFill>
                </a:rPr>
                <a:t>i</a:t>
              </a:r>
              <a:endParaRPr lang="en-GB" sz="2800" dirty="0">
                <a:solidFill>
                  <a:schemeClr val="bg1"/>
                </a:solidFill>
              </a:endParaRPr>
            </a:p>
          </p:txBody>
        </p:sp>
      </p:grpSp>
      <p:pic>
        <p:nvPicPr>
          <p:cNvPr id="2050"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0000" t="16842" r="25000" b="39649"/>
          <a:stretch/>
        </p:blipFill>
        <p:spPr bwMode="auto">
          <a:xfrm>
            <a:off x="8872806" y="4011079"/>
            <a:ext cx="1471666" cy="1440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5" name="Picture 4" descr="\\adf.bham.ac.uk\eps\prhome28\A\AXA457\Desktop\Picture1.png"/>
          <p:cNvPicPr>
            <a:picLocks noChangeAspect="1" noChangeArrowheads="1"/>
          </p:cNvPicPr>
          <p:nvPr/>
        </p:nvPicPr>
        <p:blipFill rotWithShape="1">
          <a:blip r:embed="rId6">
            <a:extLst>
              <a:ext uri="{28A0092B-C50C-407E-A947-70E740481C1C}">
                <a14:useLocalDpi xmlns:a14="http://schemas.microsoft.com/office/drawing/2010/main" val="0"/>
              </a:ext>
            </a:extLst>
          </a:blip>
          <a:srcRect l="31743" t="33660" r="34235" b="29023"/>
          <a:stretch/>
        </p:blipFill>
        <p:spPr bwMode="auto">
          <a:xfrm>
            <a:off x="7234824" y="4212819"/>
            <a:ext cx="914400" cy="989303"/>
          </a:xfrm>
          <a:prstGeom prst="rect">
            <a:avLst/>
          </a:prstGeom>
          <a:noFill/>
          <a:extLst>
            <a:ext uri="{909E8E84-426E-40DD-AFC4-6F175D3DCCD1}">
              <a14:hiddenFill xmlns:a14="http://schemas.microsoft.com/office/drawing/2010/main">
                <a:solidFill>
                  <a:srgbClr val="FFFFFF"/>
                </a:solidFill>
              </a14:hiddenFill>
            </a:ext>
          </a:extLst>
        </p:spPr>
      </p:pic>
      <p:sp>
        <p:nvSpPr>
          <p:cNvPr id="124" name="Rectangle 123"/>
          <p:cNvSpPr/>
          <p:nvPr/>
        </p:nvSpPr>
        <p:spPr>
          <a:xfrm>
            <a:off x="1487489" y="3736489"/>
            <a:ext cx="2222723" cy="2232247"/>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7176792" y="3641833"/>
            <a:ext cx="1083446" cy="369332"/>
          </a:xfrm>
          <a:prstGeom prst="rect">
            <a:avLst/>
          </a:prstGeom>
        </p:spPr>
        <p:txBody>
          <a:bodyPr wrap="square">
            <a:spAutoFit/>
          </a:bodyPr>
          <a:lstStyle/>
          <a:p>
            <a:r>
              <a:rPr lang="en-GB" dirty="0">
                <a:latin typeface="Verdana" panose="020B0604030504040204" pitchFamily="34" charset="0"/>
                <a:ea typeface="Verdana" panose="020B0604030504040204" pitchFamily="34" charset="0"/>
                <a:cs typeface="Verdana" panose="020B0604030504040204" pitchFamily="34" charset="0"/>
              </a:rPr>
              <a:t>RD-2D</a:t>
            </a:r>
          </a:p>
        </p:txBody>
      </p:sp>
      <p:sp>
        <p:nvSpPr>
          <p:cNvPr id="2048" name="Right Arrow 2047"/>
          <p:cNvSpPr/>
          <p:nvPr/>
        </p:nvSpPr>
        <p:spPr>
          <a:xfrm>
            <a:off x="8304408" y="4625147"/>
            <a:ext cx="432048" cy="242798"/>
          </a:xfrm>
          <a:prstGeom prst="rightArrow">
            <a:avLst/>
          </a:prstGeom>
          <a:solidFill>
            <a:srgbClr val="C0504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ectangle 130"/>
          <p:cNvSpPr/>
          <p:nvPr/>
        </p:nvSpPr>
        <p:spPr>
          <a:xfrm>
            <a:off x="9066916" y="3641833"/>
            <a:ext cx="1083446" cy="369332"/>
          </a:xfrm>
          <a:prstGeom prst="rect">
            <a:avLst/>
          </a:prstGeom>
        </p:spPr>
        <p:txBody>
          <a:bodyPr wrap="square">
            <a:spAutoFit/>
          </a:bodyPr>
          <a:lstStyle/>
          <a:p>
            <a:r>
              <a:rPr lang="en-GB" dirty="0">
                <a:latin typeface="Verdana" panose="020B0604030504040204" pitchFamily="34" charset="0"/>
                <a:ea typeface="Verdana" panose="020B0604030504040204" pitchFamily="34" charset="0"/>
                <a:cs typeface="Verdana" panose="020B0604030504040204" pitchFamily="34" charset="0"/>
              </a:rPr>
              <a:t>RD-3D</a:t>
            </a:r>
          </a:p>
        </p:txBody>
      </p:sp>
    </p:spTree>
    <p:extLst>
      <p:ext uri="{BB962C8B-B14F-4D97-AF65-F5344CB8AC3E}">
        <p14:creationId xmlns:p14="http://schemas.microsoft.com/office/powerpoint/2010/main" val="2762562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Numerical Model</a:t>
            </a:r>
          </a:p>
        </p:txBody>
      </p:sp>
      <p:sp>
        <p:nvSpPr>
          <p:cNvPr id="3" name="Content Placeholder 2"/>
          <p:cNvSpPr>
            <a:spLocks noGrp="1"/>
          </p:cNvSpPr>
          <p:nvPr>
            <p:ph idx="1"/>
          </p:nvPr>
        </p:nvSpPr>
        <p:spPr>
          <a:xfrm>
            <a:off x="1524000" y="2420888"/>
            <a:ext cx="9144000" cy="2016224"/>
          </a:xfrm>
        </p:spPr>
        <p:txBody>
          <a:bodyPr>
            <a:noAutofit/>
          </a:bodyPr>
          <a:lstStyle/>
          <a:p>
            <a:pPr marL="0" indent="0" algn="ctr">
              <a:buNone/>
            </a:pPr>
            <a:r>
              <a:rPr lang="en-GB" sz="3600" dirty="0"/>
              <a:t>Hot Isostatic Pressing</a:t>
            </a:r>
          </a:p>
          <a:p>
            <a:pPr marL="0" indent="0" algn="ctr">
              <a:buNone/>
            </a:pPr>
            <a:r>
              <a:rPr lang="en-GB" sz="3600" dirty="0"/>
              <a:t>Complex-shaped tooling</a:t>
            </a:r>
          </a:p>
          <a:p>
            <a:pPr marL="0" indent="0" algn="ctr">
              <a:buNone/>
            </a:pPr>
            <a:endParaRPr lang="en-GB" sz="3600" dirty="0"/>
          </a:p>
        </p:txBody>
      </p:sp>
    </p:spTree>
    <p:extLst>
      <p:ext uri="{BB962C8B-B14F-4D97-AF65-F5344CB8AC3E}">
        <p14:creationId xmlns:p14="http://schemas.microsoft.com/office/powerpoint/2010/main" val="1949791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FEM Model</a:t>
            </a:r>
          </a:p>
        </p:txBody>
      </p:sp>
      <p:sp>
        <p:nvSpPr>
          <p:cNvPr id="3" name="Content Placeholder 2"/>
          <p:cNvSpPr>
            <a:spLocks noGrp="1"/>
          </p:cNvSpPr>
          <p:nvPr>
            <p:ph idx="1"/>
          </p:nvPr>
        </p:nvSpPr>
        <p:spPr>
          <a:xfrm>
            <a:off x="609600" y="980728"/>
            <a:ext cx="10972800" cy="5112568"/>
          </a:xfrm>
        </p:spPr>
        <p:txBody>
          <a:bodyPr/>
          <a:lstStyle/>
          <a:p>
            <a:r>
              <a:rPr lang="en-GB" dirty="0" err="1"/>
              <a:t>Abaqus</a:t>
            </a:r>
            <a:r>
              <a:rPr lang="en-GB" dirty="0"/>
              <a:t>/Standard: 323,081 elements</a:t>
            </a:r>
          </a:p>
          <a:p>
            <a:r>
              <a:rPr lang="en-GB" dirty="0"/>
              <a:t>Coupled thermal-displacement analysis</a:t>
            </a:r>
          </a:p>
          <a:p>
            <a:r>
              <a:rPr lang="en-GB" dirty="0"/>
              <a:t>Half component to reduce the CPU time</a:t>
            </a:r>
          </a:p>
          <a:p>
            <a:r>
              <a:rPr lang="en-GB" dirty="0"/>
              <a:t>Element type: tetrahedron</a:t>
            </a:r>
          </a:p>
          <a:p>
            <a:r>
              <a:rPr lang="en-GB" dirty="0"/>
              <a:t>Element size: 1.5 mm </a:t>
            </a:r>
          </a:p>
        </p:txBody>
      </p:sp>
      <p:grpSp>
        <p:nvGrpSpPr>
          <p:cNvPr id="6" name="Group 5"/>
          <p:cNvGrpSpPr/>
          <p:nvPr/>
        </p:nvGrpSpPr>
        <p:grpSpPr>
          <a:xfrm>
            <a:off x="8184232" y="1998133"/>
            <a:ext cx="3672408" cy="4023155"/>
            <a:chOff x="4835886" y="1484784"/>
            <a:chExt cx="3824017" cy="4171655"/>
          </a:xfrm>
        </p:grpSpPr>
        <p:pic>
          <p:nvPicPr>
            <p:cNvPr id="5124" name="Picture 4"/>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8550" t="19899" r="34986" b="8281"/>
            <a:stretch/>
          </p:blipFill>
          <p:spPr bwMode="auto">
            <a:xfrm>
              <a:off x="4835886" y="1484784"/>
              <a:ext cx="3824017" cy="41716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37282" y="3861048"/>
              <a:ext cx="1137171" cy="646331"/>
            </a:xfrm>
            <a:prstGeom prst="rect">
              <a:avLst/>
            </a:prstGeom>
            <a:noFill/>
          </p:spPr>
          <p:txBody>
            <a:bodyPr wrap="none" rtlCol="0">
              <a:spAutoFit/>
            </a:bodyPr>
            <a:lstStyle/>
            <a:p>
              <a:r>
                <a:rPr lang="en-GB" dirty="0">
                  <a:solidFill>
                    <a:schemeClr val="bg1"/>
                  </a:solidFill>
                </a:rPr>
                <a:t>Symmetry</a:t>
              </a:r>
            </a:p>
            <a:p>
              <a:endParaRPr lang="en-GB" dirty="0">
                <a:solidFill>
                  <a:schemeClr val="bg1"/>
                </a:solidFill>
              </a:endParaRPr>
            </a:p>
          </p:txBody>
        </p:sp>
      </p:grpSp>
      <p:pic>
        <p:nvPicPr>
          <p:cNvPr id="1026"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l="17790" r="21489" b="14467"/>
          <a:stretch/>
        </p:blipFill>
        <p:spPr bwMode="auto">
          <a:xfrm flipH="1">
            <a:off x="5089975" y="2852936"/>
            <a:ext cx="2554944" cy="265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735960" y="2178297"/>
            <a:ext cx="1262974" cy="369332"/>
          </a:xfrm>
          <a:prstGeom prst="rect">
            <a:avLst/>
          </a:prstGeom>
        </p:spPr>
        <p:txBody>
          <a:bodyPr wrap="none">
            <a:spAutoFit/>
          </a:bodyPr>
          <a:lstStyle/>
          <a:p>
            <a:r>
              <a:rPr lang="en-GB" dirty="0"/>
              <a:t>Experiment</a:t>
            </a:r>
          </a:p>
        </p:txBody>
      </p:sp>
      <p:sp>
        <p:nvSpPr>
          <p:cNvPr id="9" name="Rectangle 8"/>
          <p:cNvSpPr/>
          <p:nvPr/>
        </p:nvSpPr>
        <p:spPr>
          <a:xfrm>
            <a:off x="9872623" y="1628800"/>
            <a:ext cx="793807" cy="369332"/>
          </a:xfrm>
          <a:prstGeom prst="rect">
            <a:avLst/>
          </a:prstGeom>
        </p:spPr>
        <p:txBody>
          <a:bodyPr wrap="none">
            <a:spAutoFit/>
          </a:bodyPr>
          <a:lstStyle/>
          <a:p>
            <a:r>
              <a:rPr lang="en-GB" dirty="0"/>
              <a:t>Model</a:t>
            </a:r>
          </a:p>
        </p:txBody>
      </p:sp>
    </p:spTree>
    <p:extLst>
      <p:ext uri="{BB962C8B-B14F-4D97-AF65-F5344CB8AC3E}">
        <p14:creationId xmlns:p14="http://schemas.microsoft.com/office/powerpoint/2010/main" val="3615998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Initial relative density</a:t>
            </a:r>
          </a:p>
        </p:txBody>
      </p:sp>
      <p:sp>
        <p:nvSpPr>
          <p:cNvPr id="3" name="Content Placeholder 2"/>
          <p:cNvSpPr>
            <a:spLocks noGrp="1"/>
          </p:cNvSpPr>
          <p:nvPr>
            <p:ph idx="1"/>
          </p:nvPr>
        </p:nvSpPr>
        <p:spPr/>
        <p:txBody>
          <a:bodyPr>
            <a:normAutofit/>
          </a:bodyPr>
          <a:lstStyle/>
          <a:p>
            <a:r>
              <a:rPr lang="en-GB" b="1" dirty="0"/>
              <a:t>RD calculated from DEM applied to FEM </a:t>
            </a:r>
          </a:p>
          <a:p>
            <a:pPr lvl="1"/>
            <a:r>
              <a:rPr lang="en-GB" dirty="0"/>
              <a:t>USDFLD subroutine</a:t>
            </a:r>
          </a:p>
          <a:p>
            <a:pPr marL="457200" lvl="1" indent="0">
              <a:buNone/>
            </a:pPr>
            <a:endParaRPr lang="en-GB" dirty="0"/>
          </a:p>
          <a:p>
            <a:r>
              <a:rPr lang="en-GB" b="1" dirty="0"/>
              <a:t>Low RD </a:t>
            </a:r>
          </a:p>
          <a:p>
            <a:pPr lvl="1"/>
            <a:r>
              <a:rPr lang="en-GB" dirty="0"/>
              <a:t>Top (1-2) and corners (3)</a:t>
            </a:r>
          </a:p>
          <a:p>
            <a:pPr marL="457200" lvl="1" indent="0">
              <a:buNone/>
            </a:pPr>
            <a:endParaRPr lang="en-GB" dirty="0"/>
          </a:p>
          <a:p>
            <a:r>
              <a:rPr lang="en-GB" b="1" dirty="0"/>
              <a:t>RD zone 4 &gt; RD zone 6</a:t>
            </a:r>
          </a:p>
          <a:p>
            <a:pPr lvl="1"/>
            <a:r>
              <a:rPr lang="en-GB" dirty="0"/>
              <a:t>Filling tube location</a:t>
            </a:r>
          </a:p>
          <a:p>
            <a:pPr lvl="1"/>
            <a:r>
              <a:rPr lang="en-GB" dirty="0"/>
              <a:t>Powder path to fill zone 6</a:t>
            </a:r>
          </a:p>
          <a:p>
            <a:pPr marL="457200" lvl="1" indent="0">
              <a:buNone/>
            </a:pPr>
            <a:endParaRPr lang="en-GB" dirty="0"/>
          </a:p>
          <a:p>
            <a:r>
              <a:rPr lang="en-GB" b="1" dirty="0"/>
              <a:t>Higher vibration time could </a:t>
            </a:r>
          </a:p>
          <a:p>
            <a:pPr marL="0" indent="0">
              <a:buNone/>
            </a:pPr>
            <a:r>
              <a:rPr lang="en-GB" b="1" dirty="0"/>
              <a:t>     increase RD in zone 6</a:t>
            </a:r>
          </a:p>
          <a:p>
            <a:pPr lvl="1"/>
            <a:endParaRPr lang="en-GB" dirty="0"/>
          </a:p>
        </p:txBody>
      </p:sp>
      <p:sp>
        <p:nvSpPr>
          <p:cNvPr id="6" name="Rectangle 5"/>
          <p:cNvSpPr/>
          <p:nvPr/>
        </p:nvSpPr>
        <p:spPr>
          <a:xfrm>
            <a:off x="7731574" y="1398751"/>
            <a:ext cx="1152128" cy="369332"/>
          </a:xfrm>
          <a:prstGeom prst="rect">
            <a:avLst/>
          </a:prstGeom>
        </p:spPr>
        <p:txBody>
          <a:bodyPr wrap="square">
            <a:spAutoFit/>
          </a:bodyPr>
          <a:lstStyle/>
          <a:p>
            <a:r>
              <a:rPr lang="en-GB" dirty="0"/>
              <a:t>3D Model</a:t>
            </a:r>
          </a:p>
        </p:txBody>
      </p:sp>
      <p:grpSp>
        <p:nvGrpSpPr>
          <p:cNvPr id="18" name="Group 17"/>
          <p:cNvGrpSpPr/>
          <p:nvPr/>
        </p:nvGrpSpPr>
        <p:grpSpPr>
          <a:xfrm>
            <a:off x="6312024" y="1916833"/>
            <a:ext cx="4135244" cy="4066029"/>
            <a:chOff x="4716016" y="1916832"/>
            <a:chExt cx="4135244" cy="4066029"/>
          </a:xfrm>
        </p:grpSpPr>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4716016" y="1916832"/>
              <a:ext cx="4135244" cy="4066029"/>
            </a:xfrm>
            <a:prstGeom prst="rect">
              <a:avLst/>
            </a:prstGeom>
          </p:spPr>
        </p:pic>
        <p:cxnSp>
          <p:nvCxnSpPr>
            <p:cNvPr id="7" name="Straight Arrow Connector 6"/>
            <p:cNvCxnSpPr/>
            <p:nvPr/>
          </p:nvCxnSpPr>
          <p:spPr>
            <a:xfrm>
              <a:off x="7597516" y="3216751"/>
              <a:ext cx="433228" cy="42827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164288" y="2878197"/>
              <a:ext cx="866456" cy="338554"/>
            </a:xfrm>
            <a:prstGeom prst="rect">
              <a:avLst/>
            </a:prstGeom>
          </p:spPr>
          <p:txBody>
            <a:bodyPr wrap="none">
              <a:spAutoFit/>
            </a:bodyPr>
            <a:lstStyle/>
            <a:p>
              <a:r>
                <a:rPr lang="en-GB" sz="1600" u="sng" dirty="0"/>
                <a:t>Welding</a:t>
              </a:r>
            </a:p>
          </p:txBody>
        </p:sp>
        <p:cxnSp>
          <p:nvCxnSpPr>
            <p:cNvPr id="11" name="Straight Arrow Connector 10"/>
            <p:cNvCxnSpPr/>
            <p:nvPr/>
          </p:nvCxnSpPr>
          <p:spPr>
            <a:xfrm flipH="1">
              <a:off x="7092280" y="3216751"/>
              <a:ext cx="505236" cy="42827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5245696" y="5380715"/>
            <a:ext cx="864096" cy="338554"/>
          </a:xfrm>
          <a:prstGeom prst="rect">
            <a:avLst/>
          </a:prstGeom>
        </p:spPr>
        <p:txBody>
          <a:bodyPr wrap="square">
            <a:spAutoFit/>
          </a:bodyPr>
          <a:lstStyle/>
          <a:p>
            <a:r>
              <a:rPr lang="en-GB" sz="1600" u="sng" dirty="0"/>
              <a:t>Welding</a:t>
            </a:r>
          </a:p>
        </p:txBody>
      </p:sp>
      <p:cxnSp>
        <p:nvCxnSpPr>
          <p:cNvPr id="19" name="Straight Arrow Connector 18"/>
          <p:cNvCxnSpPr>
            <a:cxnSpLocks/>
          </p:cNvCxnSpPr>
          <p:nvPr/>
        </p:nvCxnSpPr>
        <p:spPr>
          <a:xfrm>
            <a:off x="6023992" y="5695483"/>
            <a:ext cx="288032" cy="18179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1654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Model validation</a:t>
            </a:r>
          </a:p>
        </p:txBody>
      </p:sp>
      <p:sp>
        <p:nvSpPr>
          <p:cNvPr id="3" name="Content Placeholder 2"/>
          <p:cNvSpPr>
            <a:spLocks noGrp="1"/>
          </p:cNvSpPr>
          <p:nvPr>
            <p:ph idx="1"/>
          </p:nvPr>
        </p:nvSpPr>
        <p:spPr/>
        <p:txBody>
          <a:bodyPr/>
          <a:lstStyle/>
          <a:p>
            <a:r>
              <a:rPr lang="en-GB" b="1" dirty="0"/>
              <a:t>Experimental results post-processing</a:t>
            </a:r>
          </a:p>
          <a:p>
            <a:endParaRPr lang="en-GB" dirty="0"/>
          </a:p>
          <a:p>
            <a:r>
              <a:rPr lang="en-GB" b="1" dirty="0"/>
              <a:t>Faro Edge scanner </a:t>
            </a:r>
          </a:p>
          <a:p>
            <a:pPr lvl="1"/>
            <a:r>
              <a:rPr lang="en-GB" dirty="0"/>
              <a:t>3D CAD model of the tool after HIP</a:t>
            </a:r>
          </a:p>
          <a:p>
            <a:pPr lvl="1"/>
            <a:endParaRPr lang="en-GB" dirty="0"/>
          </a:p>
          <a:p>
            <a:pPr lvl="1"/>
            <a:endParaRPr lang="en-GB" dirty="0"/>
          </a:p>
          <a:p>
            <a:pPr lvl="1"/>
            <a:endParaRPr lang="it-IT" dirty="0"/>
          </a:p>
          <a:p>
            <a:pPr lvl="1"/>
            <a:endParaRPr lang="en-GB" dirty="0"/>
          </a:p>
          <a:p>
            <a:pPr marL="457200" lvl="1" indent="0">
              <a:buNone/>
            </a:pPr>
            <a:endParaRPr lang="en-GB" dirty="0"/>
          </a:p>
          <a:p>
            <a:r>
              <a:rPr lang="en-GB" b="1" dirty="0"/>
              <a:t>GOM Inspect 2017</a:t>
            </a:r>
          </a:p>
          <a:p>
            <a:pPr lvl="1"/>
            <a:r>
              <a:rPr lang="en-GB" dirty="0"/>
              <a:t>to compare experimental and numerical results in terms of tool shrinkage  </a:t>
            </a:r>
          </a:p>
          <a:p>
            <a:endParaRPr lang="en-GB" dirty="0"/>
          </a:p>
        </p:txBody>
      </p:sp>
      <p:pic>
        <p:nvPicPr>
          <p:cNvPr id="2052" name="Picture 4" descr="Image result for faro edge scann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7290" y="1406155"/>
            <a:ext cx="2299349" cy="2826644"/>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rotWithShape="1">
          <a:blip r:embed="rId3" cstate="print">
            <a:clrChange>
              <a:clrFrom>
                <a:srgbClr val="F2F2F2"/>
              </a:clrFrom>
              <a:clrTo>
                <a:srgbClr val="F2F2F2">
                  <a:alpha val="0"/>
                </a:srgbClr>
              </a:clrTo>
            </a:clrChange>
            <a:extLst>
              <a:ext uri="{28A0092B-C50C-407E-A947-70E740481C1C}">
                <a14:useLocalDpi xmlns:a14="http://schemas.microsoft.com/office/drawing/2010/main" val="0"/>
              </a:ext>
            </a:extLst>
          </a:blip>
          <a:srcRect l="32359" t="13816" r="36037" b="9203"/>
          <a:stretch/>
        </p:blipFill>
        <p:spPr bwMode="auto">
          <a:xfrm>
            <a:off x="7560066" y="1052736"/>
            <a:ext cx="2473794" cy="3389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Image result for GOM inspect 2017 logo">
            <a:extLst>
              <a:ext uri="{FF2B5EF4-FFF2-40B4-BE49-F238E27FC236}">
                <a16:creationId xmlns:a16="http://schemas.microsoft.com/office/drawing/2014/main" id="{220FC1E7-C74B-45F4-BCB3-905FFBE424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6240" y="4779597"/>
            <a:ext cx="1400944" cy="63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8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2052"/>
                                        </p:tgtEl>
                                      </p:cBhvr>
                                    </p:animEffect>
                                    <p:set>
                                      <p:cBhvr>
                                        <p:cTn id="7" dur="1" fill="hold">
                                          <p:stCondLst>
                                            <p:cond delay="1999"/>
                                          </p:stCondLst>
                                        </p:cTn>
                                        <p:tgtEl>
                                          <p:spTgt spid="2052"/>
                                        </p:tgtEl>
                                        <p:attrNameLst>
                                          <p:attrName>style.visibility</p:attrName>
                                        </p:attrNameLst>
                                      </p:cBhvr>
                                      <p:to>
                                        <p:strVal val="hidden"/>
                                      </p:to>
                                    </p:set>
                                  </p:childTnLst>
                                </p:cTn>
                              </p:par>
                              <p:par>
                                <p:cTn id="8" presetID="6" presetClass="entr" presetSubtype="16" fill="hold" nodeType="withEffect">
                                  <p:stCondLst>
                                    <p:cond delay="0"/>
                                  </p:stCondLst>
                                  <p:childTnLst>
                                    <p:set>
                                      <p:cBhvr>
                                        <p:cTn id="9" dur="1" fill="hold">
                                          <p:stCondLst>
                                            <p:cond delay="0"/>
                                          </p:stCondLst>
                                        </p:cTn>
                                        <p:tgtEl>
                                          <p:spTgt spid="4099"/>
                                        </p:tgtEl>
                                        <p:attrNameLst>
                                          <p:attrName>style.visibility</p:attrName>
                                        </p:attrNameLst>
                                      </p:cBhvr>
                                      <p:to>
                                        <p:strVal val="visible"/>
                                      </p:to>
                                    </p:set>
                                    <p:animEffect transition="in" filter="circle(in)">
                                      <p:cBhvr>
                                        <p:cTn id="10"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2"/>
          <p:cNvSpPr>
            <a:spLocks noGrp="1"/>
          </p:cNvSpPr>
          <p:nvPr>
            <p:ph idx="1"/>
          </p:nvPr>
        </p:nvSpPr>
        <p:spPr>
          <a:xfrm>
            <a:off x="1520519" y="981688"/>
            <a:ext cx="8229600" cy="5112568"/>
          </a:xfrm>
        </p:spPr>
        <p:txBody>
          <a:bodyPr/>
          <a:lstStyle/>
          <a:p>
            <a:r>
              <a:rPr lang="en-GB" b="1" dirty="0"/>
              <a:t>Deviation from experiment</a:t>
            </a:r>
          </a:p>
          <a:p>
            <a:pPr lvl="1"/>
            <a:r>
              <a:rPr lang="en-GB" dirty="0"/>
              <a:t>Negative values: higher shrinkage </a:t>
            </a:r>
          </a:p>
          <a:p>
            <a:pPr marL="457200" lvl="1" indent="0">
              <a:buNone/>
            </a:pPr>
            <a:r>
              <a:rPr lang="en-GB" dirty="0"/>
              <a:t>     compared with experiment</a:t>
            </a:r>
          </a:p>
        </p:txBody>
      </p:sp>
      <p:sp>
        <p:nvSpPr>
          <p:cNvPr id="2" name="Title 1"/>
          <p:cNvSpPr>
            <a:spLocks noGrp="1"/>
          </p:cNvSpPr>
          <p:nvPr>
            <p:ph type="title"/>
          </p:nvPr>
        </p:nvSpPr>
        <p:spPr/>
        <p:txBody>
          <a:bodyPr/>
          <a:lstStyle/>
          <a:p>
            <a:r>
              <a:rPr lang="en-GB" dirty="0"/>
              <a:t>Results</a:t>
            </a:r>
          </a:p>
        </p:txBody>
      </p:sp>
      <p:pic>
        <p:nvPicPr>
          <p:cNvPr id="4" name="Picture 3"/>
          <p:cNvPicPr/>
          <p:nvPr/>
        </p:nvPicPr>
        <p:blipFill rotWithShape="1">
          <a:blip r:embed="rId2">
            <a:extLst>
              <a:ext uri="{28A0092B-C50C-407E-A947-70E740481C1C}">
                <a14:useLocalDpi xmlns:a14="http://schemas.microsoft.com/office/drawing/2010/main" val="0"/>
              </a:ext>
            </a:extLst>
          </a:blip>
          <a:srcRect t="39847" r="55390"/>
          <a:stretch/>
        </p:blipFill>
        <p:spPr>
          <a:xfrm>
            <a:off x="7276588" y="1339077"/>
            <a:ext cx="2955180" cy="2044966"/>
          </a:xfrm>
          <a:prstGeom prst="rect">
            <a:avLst/>
          </a:prstGeom>
        </p:spPr>
      </p:pic>
      <p:sp>
        <p:nvSpPr>
          <p:cNvPr id="5" name="Rectangle 4"/>
          <p:cNvSpPr/>
          <p:nvPr/>
        </p:nvSpPr>
        <p:spPr>
          <a:xfrm>
            <a:off x="5375919" y="1920933"/>
            <a:ext cx="216024"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7683562" y="981688"/>
            <a:ext cx="2299818" cy="369332"/>
          </a:xfrm>
          <a:prstGeom prst="rect">
            <a:avLst/>
          </a:prstGeom>
        </p:spPr>
        <p:txBody>
          <a:bodyPr wrap="square">
            <a:spAutoFit/>
          </a:bodyPr>
          <a:lstStyle/>
          <a:p>
            <a:r>
              <a:rPr lang="en-GB" dirty="0"/>
              <a:t>1) Uniform initial RD</a:t>
            </a:r>
          </a:p>
        </p:txBody>
      </p:sp>
      <p:sp>
        <p:nvSpPr>
          <p:cNvPr id="9" name="Rectangle 8"/>
          <p:cNvSpPr/>
          <p:nvPr/>
        </p:nvSpPr>
        <p:spPr>
          <a:xfrm>
            <a:off x="7390611" y="3397280"/>
            <a:ext cx="2520280" cy="646331"/>
          </a:xfrm>
          <a:prstGeom prst="rect">
            <a:avLst/>
          </a:prstGeom>
        </p:spPr>
        <p:txBody>
          <a:bodyPr wrap="square">
            <a:spAutoFit/>
          </a:bodyPr>
          <a:lstStyle/>
          <a:p>
            <a:r>
              <a:rPr lang="en-GB" dirty="0"/>
              <a:t>2) Non-uniform initial RD</a:t>
            </a:r>
          </a:p>
          <a:p>
            <a:pPr algn="ctr"/>
            <a:r>
              <a:rPr lang="en-GB" dirty="0"/>
              <a:t>(from DEM)</a:t>
            </a:r>
          </a:p>
        </p:txBody>
      </p:sp>
      <p:sp>
        <p:nvSpPr>
          <p:cNvPr id="11" name="Rectangle 10"/>
          <p:cNvSpPr/>
          <p:nvPr/>
        </p:nvSpPr>
        <p:spPr>
          <a:xfrm>
            <a:off x="2965043" y="7245424"/>
            <a:ext cx="1581395" cy="369332"/>
          </a:xfrm>
          <a:prstGeom prst="rect">
            <a:avLst/>
          </a:prstGeom>
        </p:spPr>
        <p:txBody>
          <a:bodyPr wrap="none">
            <a:spAutoFit/>
          </a:bodyPr>
          <a:lstStyle/>
          <a:p>
            <a:r>
              <a:rPr lang="en-GB" dirty="0">
                <a:solidFill>
                  <a:srgbClr val="FF0000"/>
                </a:solidFill>
              </a:rPr>
              <a:t>FARO scanner?</a:t>
            </a:r>
            <a:endParaRPr lang="en-GB" dirty="0"/>
          </a:p>
        </p:txBody>
      </p:sp>
      <p:graphicFrame>
        <p:nvGraphicFramePr>
          <p:cNvPr id="12" name="Table 11"/>
          <p:cNvGraphicFramePr>
            <a:graphicFrameLocks noGrp="1"/>
          </p:cNvGraphicFramePr>
          <p:nvPr>
            <p:extLst>
              <p:ext uri="{D42A27DB-BD31-4B8C-83A1-F6EECF244321}">
                <p14:modId xmlns:p14="http://schemas.microsoft.com/office/powerpoint/2010/main" val="3050372013"/>
              </p:ext>
            </p:extLst>
          </p:nvPr>
        </p:nvGraphicFramePr>
        <p:xfrm>
          <a:off x="1631504" y="2504370"/>
          <a:ext cx="4320480" cy="3078480"/>
        </p:xfrm>
        <a:graphic>
          <a:graphicData uri="http://schemas.openxmlformats.org/drawingml/2006/table">
            <a:tbl>
              <a:tblPr firstRow="1" bandRow="1">
                <a:tableStyleId>{85BE263C-DBD7-4A20-BB59-AAB30ACAA65A}</a:tableStyleId>
              </a:tblPr>
              <a:tblGrid>
                <a:gridCol w="576064">
                  <a:extLst>
                    <a:ext uri="{9D8B030D-6E8A-4147-A177-3AD203B41FA5}">
                      <a16:colId xmlns:a16="http://schemas.microsoft.com/office/drawing/2014/main" val="20000"/>
                    </a:ext>
                  </a:extLst>
                </a:gridCol>
                <a:gridCol w="1152128">
                  <a:extLst>
                    <a:ext uri="{9D8B030D-6E8A-4147-A177-3AD203B41FA5}">
                      <a16:colId xmlns:a16="http://schemas.microsoft.com/office/drawing/2014/main" val="20001"/>
                    </a:ext>
                  </a:extLst>
                </a:gridCol>
                <a:gridCol w="1296144">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tblGrid>
              <a:tr h="28305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GB" sz="1400" dirty="0">
                        <a:effectLst/>
                        <a:latin typeface="Verdana" panose="020B0604030504040204" pitchFamily="34" charset="0"/>
                        <a:ea typeface="Verdana" panose="020B0604030504040204" pitchFamily="34" charset="0"/>
                        <a:cs typeface="Verdana" panose="020B0604030504040204" pitchFamily="34" charset="0"/>
                      </a:endParaRPr>
                    </a:p>
                  </a:txBody>
                  <a:tcPr anchor="ctr">
                    <a:lnR w="12700" cap="flat" cmpd="sng" algn="ctr">
                      <a:solidFill>
                        <a:schemeClr val="tx1"/>
                      </a:solidFill>
                      <a:prstDash val="solid"/>
                      <a:round/>
                      <a:headEnd type="none" w="med" len="med"/>
                      <a:tailEnd type="none" w="med" len="med"/>
                    </a:lnR>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a:effectLst/>
                        </a:rPr>
                        <a:t>Deviation from</a:t>
                      </a:r>
                      <a:r>
                        <a:rPr lang="en-GB" sz="1400" baseline="0" dirty="0">
                          <a:effectLst/>
                        </a:rPr>
                        <a:t> e</a:t>
                      </a:r>
                      <a:r>
                        <a:rPr lang="en-GB" sz="1400" dirty="0">
                          <a:effectLst/>
                        </a:rPr>
                        <a:t>xperiment</a:t>
                      </a:r>
                      <a:endParaRPr lang="en-GB" sz="1400" dirty="0">
                        <a:effectLst/>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800" dirty="0">
                        <a:effectLst/>
                        <a:latin typeface="Verdana" panose="020B0604030504040204" pitchFamily="34" charset="0"/>
                        <a:ea typeface="Verdana" panose="020B0604030504040204" pitchFamily="34" charset="0"/>
                        <a:cs typeface="Verdana" panose="020B0604030504040204" pitchFamily="34" charset="0"/>
                      </a:endParaRPr>
                    </a:p>
                  </a:txBody>
                  <a:tcPr marL="68580" marR="68580" marT="0" marB="0" anchor="ctr"/>
                </a:tc>
                <a:tc>
                  <a:txBody>
                    <a:bodyPr/>
                    <a:lstStyle/>
                    <a:p>
                      <a:pPr marL="0" algn="ctr" defTabSz="914400" rtl="0" eaLnBrk="1" latinLnBrk="0" hangingPunct="1">
                        <a:spcAft>
                          <a:spcPts val="0"/>
                        </a:spcAft>
                      </a:pPr>
                      <a:endParaRPr lang="en-GB" sz="1200" b="1" kern="1200" dirty="0">
                        <a:solidFill>
                          <a:schemeClr val="lt1"/>
                        </a:solidFill>
                        <a:effectLst/>
                        <a:latin typeface="Verdana" panose="020B0604030504040204" pitchFamily="34" charset="0"/>
                        <a:ea typeface="Verdana" panose="020B0604030504040204" pitchFamily="34" charset="0"/>
                        <a:cs typeface="Verdana" panose="020B0604030504040204" pitchFamily="34" charset="0"/>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370840">
                <a:tc>
                  <a:txBody>
                    <a:bodyPr/>
                    <a:lstStyle/>
                    <a:p>
                      <a:r>
                        <a:rPr lang="en-GB" sz="1200" b="1" kern="1200" dirty="0">
                          <a:effectLst/>
                          <a:latin typeface="+mn-lt"/>
                          <a:ea typeface="+mn-ea"/>
                          <a:cs typeface="+mn-cs"/>
                        </a:rPr>
                        <a:t>Point</a:t>
                      </a:r>
                      <a:endParaRPr lang="en-GB" sz="1200" b="1" dirty="0">
                        <a:latin typeface="+mn-lt"/>
                        <a:ea typeface="Verdana" panose="020B0604030504040204" pitchFamily="34" charset="0"/>
                        <a:cs typeface="Verdana" panose="020B0604030504040204" pitchFamily="34" charset="0"/>
                      </a:endParaRPr>
                    </a:p>
                  </a:txBody>
                  <a:tcPr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b="1" dirty="0">
                          <a:effectLst/>
                          <a:latin typeface="+mn-lt"/>
                          <a:ea typeface="Times New Roman"/>
                        </a:rPr>
                        <a:t>RD uniform</a:t>
                      </a:r>
                      <a:endParaRPr lang="en-GB" sz="1200" dirty="0">
                        <a:effectLst/>
                        <a:latin typeface="+mn-lt"/>
                        <a:ea typeface="Times New Roman"/>
                      </a:endParaRPr>
                    </a:p>
                    <a:p>
                      <a:pPr indent="179705" algn="ctr">
                        <a:spcAft>
                          <a:spcPts val="0"/>
                        </a:spcAft>
                      </a:pPr>
                      <a:r>
                        <a:rPr lang="en-US" sz="1200" b="1" dirty="0">
                          <a:effectLst/>
                          <a:latin typeface="+mn-lt"/>
                          <a:ea typeface="Times New Roman"/>
                        </a:rPr>
                        <a:t>Model 1</a:t>
                      </a:r>
                    </a:p>
                    <a:p>
                      <a:pPr indent="179705" algn="ctr">
                        <a:spcAft>
                          <a:spcPts val="0"/>
                        </a:spcAft>
                      </a:pPr>
                      <a:r>
                        <a:rPr lang="en-US" sz="1200" b="1" dirty="0">
                          <a:effectLst/>
                          <a:latin typeface="+mn-lt"/>
                          <a:ea typeface="Times New Roman"/>
                        </a:rPr>
                        <a:t>(mm)</a:t>
                      </a:r>
                      <a:endParaRPr lang="en-GB" sz="1200" dirty="0">
                        <a:effectLst/>
                        <a:latin typeface="+mn-lt"/>
                        <a:ea typeface="Times New Roman"/>
                      </a:endParaRPr>
                    </a:p>
                  </a:txBody>
                  <a:tcPr marL="114300" marR="11430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b="1" dirty="0">
                          <a:effectLst/>
                          <a:latin typeface="+mn-lt"/>
                          <a:ea typeface="Times New Roman"/>
                        </a:rPr>
                        <a:t>RD from DEM</a:t>
                      </a:r>
                      <a:endParaRPr lang="en-GB" sz="1200" dirty="0">
                        <a:effectLst/>
                        <a:latin typeface="+mn-lt"/>
                        <a:ea typeface="Times New Roman"/>
                      </a:endParaRPr>
                    </a:p>
                    <a:p>
                      <a:pPr indent="179705" algn="ctr">
                        <a:spcAft>
                          <a:spcPts val="0"/>
                        </a:spcAft>
                      </a:pPr>
                      <a:r>
                        <a:rPr lang="en-US" sz="1200" b="1" dirty="0">
                          <a:effectLst/>
                          <a:latin typeface="+mn-lt"/>
                          <a:ea typeface="Times New Roman"/>
                        </a:rPr>
                        <a:t>Model 2</a:t>
                      </a:r>
                    </a:p>
                    <a:p>
                      <a:pPr indent="179705" algn="ctr">
                        <a:spcAft>
                          <a:spcPts val="0"/>
                        </a:spcAft>
                      </a:pPr>
                      <a:r>
                        <a:rPr lang="en-US" sz="1200" b="1" dirty="0">
                          <a:effectLst/>
                          <a:latin typeface="+mn-lt"/>
                          <a:ea typeface="Times New Roman"/>
                        </a:rPr>
                        <a:t>(mm)</a:t>
                      </a:r>
                      <a:endParaRPr lang="en-GB" sz="1200" dirty="0">
                        <a:effectLst/>
                        <a:latin typeface="+mn-lt"/>
                        <a:ea typeface="Times New Roman"/>
                      </a:endParaRPr>
                    </a:p>
                  </a:txBody>
                  <a:tcPr marL="114300" marR="11430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b="1" dirty="0">
                          <a:effectLst/>
                          <a:latin typeface="+mn-lt"/>
                          <a:ea typeface="Times New Roman"/>
                        </a:rPr>
                        <a:t>Improvement    Model 2</a:t>
                      </a:r>
                    </a:p>
                    <a:p>
                      <a:pPr indent="179705" algn="ctr">
                        <a:spcAft>
                          <a:spcPts val="0"/>
                        </a:spcAft>
                      </a:pPr>
                      <a:r>
                        <a:rPr lang="en-US" sz="1200" b="1" dirty="0">
                          <a:effectLst/>
                          <a:latin typeface="+mn-lt"/>
                          <a:ea typeface="Times New Roman"/>
                        </a:rPr>
                        <a:t>(%)</a:t>
                      </a:r>
                      <a:endParaRPr lang="en-GB" sz="1200" dirty="0">
                        <a:effectLst/>
                        <a:latin typeface="+mn-lt"/>
                        <a:ea typeface="Times New Roman"/>
                      </a:endParaRPr>
                    </a:p>
                  </a:txBody>
                  <a:tcPr marL="114300" marR="11430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370840">
                <a:tc>
                  <a:txBody>
                    <a:bodyPr/>
                    <a:lstStyle/>
                    <a:p>
                      <a:pPr algn="ctr">
                        <a:spcAft>
                          <a:spcPts val="0"/>
                        </a:spcAft>
                      </a:pPr>
                      <a:r>
                        <a:rPr lang="en-GB" sz="1200" b="1" dirty="0">
                          <a:effectLst/>
                          <a:latin typeface="+mn-lt"/>
                          <a:ea typeface="Verdana" panose="020B0604030504040204" pitchFamily="34" charset="0"/>
                          <a:cs typeface="Verdana" panose="020B0604030504040204" pitchFamily="34" charset="0"/>
                        </a:rPr>
                        <a:t>1</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0.93 </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dirty="0">
                          <a:effectLst/>
                          <a:latin typeface="+mn-lt"/>
                          <a:ea typeface="Times New Roman"/>
                        </a:rPr>
                        <a:t>0.91</a:t>
                      </a:r>
                      <a:endParaRPr lang="en-GB" sz="1200" dirty="0">
                        <a:effectLst/>
                        <a:latin typeface="+mn-lt"/>
                        <a:ea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2.15</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70840">
                <a:tc>
                  <a:txBody>
                    <a:bodyPr/>
                    <a:lstStyle/>
                    <a:p>
                      <a:pPr algn="ctr">
                        <a:spcAft>
                          <a:spcPts val="0"/>
                        </a:spcAft>
                      </a:pPr>
                      <a:r>
                        <a:rPr lang="en-GB" sz="1200" b="1" dirty="0">
                          <a:effectLst/>
                          <a:latin typeface="+mn-lt"/>
                          <a:ea typeface="Verdana" panose="020B0604030504040204" pitchFamily="34" charset="0"/>
                          <a:cs typeface="Verdana" panose="020B0604030504040204" pitchFamily="34" charset="0"/>
                        </a:rPr>
                        <a:t>2</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-1.51</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dirty="0">
                          <a:effectLst/>
                          <a:latin typeface="+mn-lt"/>
                          <a:ea typeface="Times New Roman"/>
                        </a:rPr>
                        <a:t>-1.23</a:t>
                      </a:r>
                      <a:endParaRPr lang="en-GB" sz="1200" dirty="0">
                        <a:effectLst/>
                        <a:latin typeface="+mn-lt"/>
                        <a:ea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18.54</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370840">
                <a:tc>
                  <a:txBody>
                    <a:bodyPr/>
                    <a:lstStyle/>
                    <a:p>
                      <a:pPr algn="ctr">
                        <a:spcAft>
                          <a:spcPts val="0"/>
                        </a:spcAft>
                      </a:pPr>
                      <a:r>
                        <a:rPr lang="en-GB" sz="1200" b="1" dirty="0">
                          <a:effectLst/>
                          <a:latin typeface="+mn-lt"/>
                          <a:ea typeface="Verdana" panose="020B0604030504040204" pitchFamily="34" charset="0"/>
                          <a:cs typeface="Verdana" panose="020B0604030504040204" pitchFamily="34" charset="0"/>
                        </a:rPr>
                        <a:t>3</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-0.75</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dirty="0">
                          <a:effectLst/>
                          <a:latin typeface="+mn-lt"/>
                          <a:ea typeface="Times New Roman"/>
                        </a:rPr>
                        <a:t>-0.08</a:t>
                      </a:r>
                      <a:endParaRPr lang="en-GB" sz="1200" dirty="0">
                        <a:effectLst/>
                        <a:latin typeface="+mn-lt"/>
                        <a:ea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b="1" dirty="0">
                          <a:solidFill>
                            <a:srgbClr val="FF0000"/>
                          </a:solidFill>
                          <a:effectLst/>
                          <a:latin typeface="+mn-lt"/>
                          <a:ea typeface="Times New Roman"/>
                        </a:rPr>
                        <a:t>89.33</a:t>
                      </a:r>
                      <a:endParaRPr lang="en-GB" sz="1200" b="1" dirty="0">
                        <a:solidFill>
                          <a:srgbClr val="FF0000"/>
                        </a:solidFill>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370840">
                <a:tc>
                  <a:txBody>
                    <a:bodyPr/>
                    <a:lstStyle/>
                    <a:p>
                      <a:pPr algn="ctr">
                        <a:spcAft>
                          <a:spcPts val="0"/>
                        </a:spcAft>
                      </a:pPr>
                      <a:r>
                        <a:rPr lang="en-GB" sz="1200" b="1" dirty="0">
                          <a:effectLst/>
                          <a:latin typeface="+mn-lt"/>
                          <a:ea typeface="Verdana" panose="020B0604030504040204" pitchFamily="34" charset="0"/>
                          <a:cs typeface="Verdana" panose="020B0604030504040204" pitchFamily="34" charset="0"/>
                        </a:rPr>
                        <a:t>4</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-0.97</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a:effectLst/>
                          <a:latin typeface="+mn-lt"/>
                          <a:ea typeface="Times New Roman"/>
                        </a:rPr>
                        <a:t>-0.78</a:t>
                      </a:r>
                      <a:endParaRPr lang="en-GB" sz="1200">
                        <a:effectLst/>
                        <a:latin typeface="+mn-lt"/>
                        <a:ea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19.58</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370840">
                <a:tc>
                  <a:txBody>
                    <a:bodyPr/>
                    <a:lstStyle/>
                    <a:p>
                      <a:pPr algn="ctr">
                        <a:spcAft>
                          <a:spcPts val="0"/>
                        </a:spcAft>
                      </a:pPr>
                      <a:r>
                        <a:rPr lang="en-GB" sz="1200" b="1" dirty="0">
                          <a:effectLst/>
                          <a:latin typeface="+mn-lt"/>
                          <a:ea typeface="Verdana" panose="020B0604030504040204" pitchFamily="34" charset="0"/>
                          <a:cs typeface="Verdana" panose="020B0604030504040204" pitchFamily="34" charset="0"/>
                        </a:rPr>
                        <a:t>5</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-1.03</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a:effectLst/>
                          <a:latin typeface="+mn-lt"/>
                          <a:ea typeface="Times New Roman"/>
                        </a:rPr>
                        <a:t>-0.93</a:t>
                      </a:r>
                      <a:endParaRPr lang="en-GB" sz="1200">
                        <a:effectLst/>
                        <a:latin typeface="+mn-lt"/>
                        <a:ea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9.71</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370840">
                <a:tc>
                  <a:txBody>
                    <a:bodyPr/>
                    <a:lstStyle/>
                    <a:p>
                      <a:pPr algn="ctr">
                        <a:spcAft>
                          <a:spcPts val="0"/>
                        </a:spcAft>
                      </a:pPr>
                      <a:r>
                        <a:rPr lang="en-GB" sz="1200" b="1" dirty="0">
                          <a:effectLst/>
                          <a:latin typeface="+mn-lt"/>
                          <a:ea typeface="Verdana" panose="020B0604030504040204" pitchFamily="34" charset="0"/>
                          <a:cs typeface="Verdana" panose="020B0604030504040204" pitchFamily="34" charset="0"/>
                        </a:rPr>
                        <a:t>6</a:t>
                      </a: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-0.39</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tc>
                  <a:txBody>
                    <a:bodyPr/>
                    <a:lstStyle/>
                    <a:p>
                      <a:pPr indent="179705" algn="ctr">
                        <a:spcAft>
                          <a:spcPts val="0"/>
                        </a:spcAft>
                      </a:pPr>
                      <a:r>
                        <a:rPr lang="en-US" sz="1200">
                          <a:effectLst/>
                          <a:latin typeface="+mn-lt"/>
                          <a:ea typeface="Times New Roman"/>
                        </a:rPr>
                        <a:t>-0.39</a:t>
                      </a:r>
                      <a:endParaRPr lang="en-GB" sz="1200">
                        <a:effectLst/>
                        <a:latin typeface="+mn-lt"/>
                        <a:ea typeface="Times New Roman"/>
                      </a:endParaRPr>
                    </a:p>
                  </a:txBody>
                  <a:tcPr marL="68580" marR="68580" marT="0" marB="0" anchor="ctr">
                    <a:lnR w="12700" cap="flat" cmpd="sng" algn="ctr">
                      <a:solidFill>
                        <a:schemeClr val="tx1"/>
                      </a:solidFill>
                      <a:prstDash val="solid"/>
                      <a:round/>
                      <a:headEnd type="none" w="med" len="med"/>
                      <a:tailEnd type="none" w="med" len="med"/>
                    </a:lnR>
                  </a:tcPr>
                </a:tc>
                <a:tc>
                  <a:txBody>
                    <a:bodyPr/>
                    <a:lstStyle/>
                    <a:p>
                      <a:pPr indent="179705" algn="ctr">
                        <a:spcAft>
                          <a:spcPts val="0"/>
                        </a:spcAft>
                      </a:pPr>
                      <a:r>
                        <a:rPr lang="en-US" sz="1200" dirty="0">
                          <a:effectLst/>
                          <a:latin typeface="+mn-lt"/>
                          <a:ea typeface="Times New Roman"/>
                        </a:rPr>
                        <a:t>0</a:t>
                      </a:r>
                      <a:endParaRPr lang="en-GB" sz="1200" dirty="0">
                        <a:effectLst/>
                        <a:latin typeface="+mn-lt"/>
                        <a:ea typeface="Times New Roman"/>
                      </a:endParaRPr>
                    </a:p>
                  </a:txBody>
                  <a:tcPr marL="68580" marR="68580" marT="0"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bl>
          </a:graphicData>
        </a:graphic>
      </p:graphicFrame>
      <p:pic>
        <p:nvPicPr>
          <p:cNvPr id="13" name="Picture 12"/>
          <p:cNvPicPr/>
          <p:nvPr/>
        </p:nvPicPr>
        <p:blipFill rotWithShape="1">
          <a:blip r:embed="rId2">
            <a:extLst>
              <a:ext uri="{28A0092B-C50C-407E-A947-70E740481C1C}">
                <a14:useLocalDpi xmlns:a14="http://schemas.microsoft.com/office/drawing/2010/main" val="0"/>
              </a:ext>
            </a:extLst>
          </a:blip>
          <a:srcRect l="46530" t="40480" r="8950"/>
          <a:stretch/>
        </p:blipFill>
        <p:spPr>
          <a:xfrm>
            <a:off x="7248128" y="4043611"/>
            <a:ext cx="2949262" cy="2023455"/>
          </a:xfrm>
          <a:prstGeom prst="rect">
            <a:avLst/>
          </a:prstGeom>
        </p:spPr>
      </p:pic>
      <p:pic>
        <p:nvPicPr>
          <p:cNvPr id="15" name="Picture 14"/>
          <p:cNvPicPr/>
          <p:nvPr/>
        </p:nvPicPr>
        <p:blipFill rotWithShape="1">
          <a:blip r:embed="rId2">
            <a:extLst>
              <a:ext uri="{28A0092B-C50C-407E-A947-70E740481C1C}">
                <a14:useLocalDpi xmlns:a14="http://schemas.microsoft.com/office/drawing/2010/main" val="0"/>
              </a:ext>
            </a:extLst>
          </a:blip>
          <a:srcRect l="94272" t="41" r="160" b="55"/>
          <a:stretch/>
        </p:blipFill>
        <p:spPr>
          <a:xfrm>
            <a:off x="10629772" y="1700809"/>
            <a:ext cx="553251" cy="4062581"/>
          </a:xfrm>
          <a:prstGeom prst="rect">
            <a:avLst/>
          </a:prstGeom>
        </p:spPr>
      </p:pic>
    </p:spTree>
    <p:extLst>
      <p:ext uri="{BB962C8B-B14F-4D97-AF65-F5344CB8AC3E}">
        <p14:creationId xmlns:p14="http://schemas.microsoft.com/office/powerpoint/2010/main" val="667728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normAutofit fontScale="92500" lnSpcReduction="20000"/>
          </a:bodyPr>
          <a:lstStyle/>
          <a:p>
            <a:r>
              <a:rPr lang="en-GB" dirty="0"/>
              <a:t>A DEM model was developed to determine the RD distribution after powder filling and pre-consolidation in a complex-shaped tooling </a:t>
            </a:r>
          </a:p>
          <a:p>
            <a:pPr marL="0" indent="0">
              <a:buNone/>
            </a:pPr>
            <a:endParaRPr lang="en-GB" dirty="0"/>
          </a:p>
          <a:p>
            <a:r>
              <a:rPr lang="en-GB" dirty="0"/>
              <a:t>The RD distribution obtained from the DEM model was implemented in a FEM model for simulating the HIP process</a:t>
            </a:r>
          </a:p>
          <a:p>
            <a:endParaRPr lang="en-GB" dirty="0"/>
          </a:p>
          <a:p>
            <a:r>
              <a:rPr lang="en-GB" dirty="0"/>
              <a:t>Results were compared with those obtained considering a uniform RD distribution and against in-house experiments</a:t>
            </a:r>
          </a:p>
          <a:p>
            <a:endParaRPr lang="en-GB" dirty="0"/>
          </a:p>
          <a:p>
            <a:r>
              <a:rPr lang="en-GB" dirty="0"/>
              <a:t>Results </a:t>
            </a:r>
            <a:r>
              <a:rPr lang="de-DE" dirty="0"/>
              <a:t>suggest the need to take into account the inhomogeneous powder distribution inside the canister to improve the model capability in predicting the tool shrinkage</a:t>
            </a:r>
          </a:p>
          <a:p>
            <a:pPr marL="0" indent="0">
              <a:buNone/>
            </a:pPr>
            <a:endParaRPr lang="en-GB" dirty="0"/>
          </a:p>
          <a:p>
            <a:r>
              <a:rPr lang="en-GB" dirty="0"/>
              <a:t>Results show the ability of the DEM to:</a:t>
            </a:r>
          </a:p>
          <a:p>
            <a:pPr lvl="1"/>
            <a:r>
              <a:rPr lang="en-GB" dirty="0"/>
              <a:t>Simulate the powder filling and shaking in a complex-shaped tooling</a:t>
            </a:r>
          </a:p>
          <a:p>
            <a:pPr lvl="1"/>
            <a:r>
              <a:rPr lang="en-GB" dirty="0"/>
              <a:t>Provide reliable values for the RD distribution which are very difficult to obtain experimentally</a:t>
            </a:r>
          </a:p>
          <a:p>
            <a:endParaRPr lang="en-GB" dirty="0"/>
          </a:p>
        </p:txBody>
      </p:sp>
    </p:spTree>
    <p:extLst>
      <p:ext uri="{BB962C8B-B14F-4D97-AF65-F5344CB8AC3E}">
        <p14:creationId xmlns:p14="http://schemas.microsoft.com/office/powerpoint/2010/main" val="6313102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Acknowledgment</a:t>
            </a:r>
          </a:p>
        </p:txBody>
      </p:sp>
      <p:sp>
        <p:nvSpPr>
          <p:cNvPr id="3" name="Content Placeholder 2"/>
          <p:cNvSpPr>
            <a:spLocks noGrp="1"/>
          </p:cNvSpPr>
          <p:nvPr>
            <p:ph idx="1"/>
          </p:nvPr>
        </p:nvSpPr>
        <p:spPr/>
        <p:txBody>
          <a:bodyPr>
            <a:normAutofit/>
          </a:bodyPr>
          <a:lstStyle/>
          <a:p>
            <a:pPr marL="0" indent="0" algn="just">
              <a:buNone/>
            </a:pPr>
            <a:endParaRPr lang="it-IT" sz="2000" dirty="0"/>
          </a:p>
          <a:p>
            <a:pPr marL="0" indent="0" algn="just">
              <a:buNone/>
            </a:pPr>
            <a:endParaRPr lang="it-IT" sz="2000" dirty="0"/>
          </a:p>
          <a:p>
            <a:pPr marL="0" indent="0" algn="just">
              <a:buNone/>
            </a:pPr>
            <a:r>
              <a:rPr lang="it-IT" sz="2000" dirty="0"/>
              <a:t>T</a:t>
            </a:r>
            <a:r>
              <a:rPr lang="en-GB" sz="2000" dirty="0"/>
              <a:t>his work has been partly funded by </a:t>
            </a:r>
            <a:r>
              <a:rPr lang="en-GB" sz="2000" b="1" dirty="0"/>
              <a:t>EMUSIC</a:t>
            </a:r>
            <a:r>
              <a:rPr lang="en-GB" sz="2000" dirty="0"/>
              <a:t> which is part of an EU-China collaboration and has received funding from the European Union’s </a:t>
            </a:r>
            <a:r>
              <a:rPr lang="en-GB" sz="2000" b="1" dirty="0"/>
              <a:t>Horizon 2020 </a:t>
            </a:r>
            <a:r>
              <a:rPr lang="en-GB" sz="2000" dirty="0"/>
              <a:t>research and innovation programme under grant agreement No. 690725 and from MIIT under the programme number MJ-2015-H-G104.</a:t>
            </a:r>
            <a:endParaRPr lang="en-GB" sz="1800" dirty="0"/>
          </a:p>
          <a:p>
            <a:endParaRPr lang="en-GB" sz="2800" dirty="0"/>
          </a:p>
        </p:txBody>
      </p:sp>
    </p:spTree>
    <p:extLst>
      <p:ext uri="{BB962C8B-B14F-4D97-AF65-F5344CB8AC3E}">
        <p14:creationId xmlns:p14="http://schemas.microsoft.com/office/powerpoint/2010/main" val="25362039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Thank you</a:t>
            </a:r>
          </a:p>
        </p:txBody>
      </p:sp>
    </p:spTree>
    <p:extLst>
      <p:ext uri="{BB962C8B-B14F-4D97-AF65-F5344CB8AC3E}">
        <p14:creationId xmlns:p14="http://schemas.microsoft.com/office/powerpoint/2010/main" val="19201985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lstStyle/>
          <a:p>
            <a:r>
              <a:rPr lang="en-GB" dirty="0"/>
              <a:t>A DEM model for simulating the titanium powder filling in a cylindrical tool was developed</a:t>
            </a:r>
          </a:p>
          <a:p>
            <a:pPr lvl="1"/>
            <a:r>
              <a:rPr lang="en-GB" dirty="0"/>
              <a:t>Validated against in-house experiment</a:t>
            </a:r>
          </a:p>
          <a:p>
            <a:pPr lvl="1"/>
            <a:r>
              <a:rPr lang="en-GB" dirty="0"/>
              <a:t>Good agreement in terms of the powder flow and level during filling</a:t>
            </a:r>
          </a:p>
          <a:p>
            <a:pPr marL="457200" lvl="1" indent="0">
              <a:buNone/>
            </a:pPr>
            <a:endParaRPr lang="en-GB" dirty="0"/>
          </a:p>
          <a:p>
            <a:r>
              <a:rPr lang="en-GB" dirty="0"/>
              <a:t>A FEM model for simulating the HIP for a cylindrical tool was developed</a:t>
            </a:r>
          </a:p>
          <a:p>
            <a:pPr lvl="1"/>
            <a:r>
              <a:rPr lang="en-GB" dirty="0"/>
              <a:t>Validated against in-house experiment</a:t>
            </a:r>
          </a:p>
          <a:p>
            <a:pPr lvl="1"/>
            <a:r>
              <a:rPr lang="en-GB" dirty="0"/>
              <a:t>Good agreement in terms of the tool shrinkage (deviation &lt; 1 mm) </a:t>
            </a:r>
          </a:p>
          <a:p>
            <a:endParaRPr lang="en-GB" dirty="0"/>
          </a:p>
        </p:txBody>
      </p:sp>
    </p:spTree>
    <p:extLst>
      <p:ext uri="{BB962C8B-B14F-4D97-AF65-F5344CB8AC3E}">
        <p14:creationId xmlns:p14="http://schemas.microsoft.com/office/powerpoint/2010/main" val="28904921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normAutofit/>
          </a:bodyPr>
          <a:lstStyle/>
          <a:p>
            <a:r>
              <a:rPr lang="en-GB" dirty="0"/>
              <a:t>A DEM model for simulated filling and shaking of the titanium power in a complex-shaped tool was developed</a:t>
            </a:r>
          </a:p>
          <a:p>
            <a:pPr lvl="1"/>
            <a:r>
              <a:rPr lang="en-GB" dirty="0"/>
              <a:t>Calculus of the RD distribution by means of the image analysis technique</a:t>
            </a:r>
          </a:p>
          <a:p>
            <a:pPr marL="457200" lvl="1" indent="0">
              <a:buNone/>
            </a:pPr>
            <a:endParaRPr lang="en-GB" dirty="0"/>
          </a:p>
          <a:p>
            <a:r>
              <a:rPr lang="en-GB" dirty="0"/>
              <a:t>Two FEM models were developed:</a:t>
            </a:r>
          </a:p>
          <a:p>
            <a:pPr lvl="1"/>
            <a:r>
              <a:rPr lang="en-GB" dirty="0"/>
              <a:t>A FEM model implementing the RD distribution from DEM </a:t>
            </a:r>
          </a:p>
          <a:p>
            <a:pPr lvl="1"/>
            <a:r>
              <a:rPr lang="en-GB" dirty="0"/>
              <a:t>A FEM model implementing a uniformly distributed RD</a:t>
            </a:r>
          </a:p>
          <a:p>
            <a:pPr marL="457200" lvl="1" indent="0">
              <a:buNone/>
            </a:pPr>
            <a:endParaRPr lang="en-GB" dirty="0"/>
          </a:p>
          <a:p>
            <a:r>
              <a:rPr lang="en-GB" dirty="0"/>
              <a:t>Comparison against in-house experiment showed:</a:t>
            </a:r>
          </a:p>
          <a:p>
            <a:pPr lvl="1"/>
            <a:r>
              <a:rPr lang="en-GB" dirty="0"/>
              <a:t> A significant improvement of the tool shrinkage prediction when using a non-  homogeneous RD distribution (up to 90%)</a:t>
            </a:r>
          </a:p>
          <a:p>
            <a:pPr marL="0" indent="0">
              <a:buNone/>
            </a:pPr>
            <a:r>
              <a:rPr lang="en-GB" dirty="0"/>
              <a:t>				</a:t>
            </a:r>
          </a:p>
          <a:p>
            <a:endParaRPr lang="en-GB" dirty="0"/>
          </a:p>
        </p:txBody>
      </p:sp>
    </p:spTree>
    <p:extLst>
      <p:ext uri="{BB962C8B-B14F-4D97-AF65-F5344CB8AC3E}">
        <p14:creationId xmlns:p14="http://schemas.microsoft.com/office/powerpoint/2010/main" val="109715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Conclusions</a:t>
            </a:r>
          </a:p>
        </p:txBody>
      </p:sp>
      <p:sp>
        <p:nvSpPr>
          <p:cNvPr id="3" name="Content Placeholder 2"/>
          <p:cNvSpPr>
            <a:spLocks noGrp="1"/>
          </p:cNvSpPr>
          <p:nvPr>
            <p:ph idx="1"/>
          </p:nvPr>
        </p:nvSpPr>
        <p:spPr/>
        <p:txBody>
          <a:bodyPr/>
          <a:lstStyle/>
          <a:p>
            <a:r>
              <a:rPr lang="en-GB" dirty="0"/>
              <a:t>Results </a:t>
            </a:r>
            <a:r>
              <a:rPr lang="de-DE" dirty="0"/>
              <a:t>suggest the need to take into account the inhomogeneous powder distribution inside the canister to improve the model capability in predicting the tool shrinkage</a:t>
            </a:r>
          </a:p>
          <a:p>
            <a:pPr marL="0" indent="0">
              <a:buNone/>
            </a:pPr>
            <a:endParaRPr lang="en-GB" dirty="0"/>
          </a:p>
          <a:p>
            <a:r>
              <a:rPr lang="en-GB" dirty="0"/>
              <a:t>Results show the ability of the DEM to:</a:t>
            </a:r>
          </a:p>
          <a:p>
            <a:pPr lvl="1"/>
            <a:r>
              <a:rPr lang="en-GB" dirty="0"/>
              <a:t>Simulate the powder filling and shaking in a complex-shaped tooling</a:t>
            </a:r>
          </a:p>
          <a:p>
            <a:pPr lvl="1"/>
            <a:r>
              <a:rPr lang="en-GB" dirty="0"/>
              <a:t>Provide reliable values for the RD distribution which are very difficult to obtain experimentally</a:t>
            </a:r>
          </a:p>
        </p:txBody>
      </p:sp>
    </p:spTree>
    <p:extLst>
      <p:ext uri="{BB962C8B-B14F-4D97-AF65-F5344CB8AC3E}">
        <p14:creationId xmlns:p14="http://schemas.microsoft.com/office/powerpoint/2010/main" val="41939319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Particle – Particle </a:t>
            </a:r>
          </a:p>
        </p:txBody>
      </p:sp>
      <p:sp>
        <p:nvSpPr>
          <p:cNvPr id="3" name="Content Placeholder 2"/>
          <p:cNvSpPr>
            <a:spLocks noGrp="1"/>
          </p:cNvSpPr>
          <p:nvPr>
            <p:ph idx="1"/>
          </p:nvPr>
        </p:nvSpPr>
        <p:spPr/>
        <p:txBody>
          <a:bodyPr/>
          <a:lstStyle/>
          <a:p>
            <a:pPr lvl="0"/>
            <a:r>
              <a:rPr lang="it-IT" dirty="0"/>
              <a:t>Exponential decay friction model</a:t>
            </a:r>
          </a:p>
          <a:p>
            <a:endParaRPr lang="en-GB" dirty="0"/>
          </a:p>
        </p:txBody>
      </p:sp>
      <p:grpSp>
        <p:nvGrpSpPr>
          <p:cNvPr id="4" name="Group 3">
            <a:extLst>
              <a:ext uri="{FF2B5EF4-FFF2-40B4-BE49-F238E27FC236}">
                <a16:creationId xmlns:a16="http://schemas.microsoft.com/office/drawing/2014/main" id="{0208CAAE-FE9B-42D0-BA77-5EF3FF24EC43}"/>
              </a:ext>
            </a:extLst>
          </p:cNvPr>
          <p:cNvGrpSpPr/>
          <p:nvPr/>
        </p:nvGrpSpPr>
        <p:grpSpPr>
          <a:xfrm>
            <a:off x="4007768" y="2276872"/>
            <a:ext cx="4171738" cy="2429274"/>
            <a:chOff x="2867661" y="1088549"/>
            <a:chExt cx="4171738" cy="2429274"/>
          </a:xfrm>
        </p:grpSpPr>
        <p:pic>
          <p:nvPicPr>
            <p:cNvPr id="5" name="Picture 4">
              <a:extLst>
                <a:ext uri="{FF2B5EF4-FFF2-40B4-BE49-F238E27FC236}">
                  <a16:creationId xmlns:a16="http://schemas.microsoft.com/office/drawing/2014/main" id="{970D6309-9EFC-42AE-9FE4-F6F4C00B0A4A}"/>
                </a:ext>
              </a:extLst>
            </p:cNvPr>
            <p:cNvPicPr>
              <a:picLocks noChangeAspect="1"/>
            </p:cNvPicPr>
            <p:nvPr/>
          </p:nvPicPr>
          <p:blipFill rotWithShape="1">
            <a:blip r:embed="rId2">
              <a:clrChange>
                <a:clrFrom>
                  <a:srgbClr val="FEFEFE"/>
                </a:clrFrom>
                <a:clrTo>
                  <a:srgbClr val="FEFEFE">
                    <a:alpha val="0"/>
                  </a:srgbClr>
                </a:clrTo>
              </a:clrChange>
            </a:blip>
            <a:srcRect l="8263" t="41596" r="56300" b="17784"/>
            <a:stretch/>
          </p:blipFill>
          <p:spPr>
            <a:xfrm>
              <a:off x="3131840" y="1122910"/>
              <a:ext cx="3357788" cy="2163909"/>
            </a:xfrm>
            <a:prstGeom prst="rect">
              <a:avLst/>
            </a:prstGeom>
          </p:spPr>
        </p:pic>
        <p:sp>
          <p:nvSpPr>
            <p:cNvPr id="6" name="TextBox 5">
              <a:extLst>
                <a:ext uri="{FF2B5EF4-FFF2-40B4-BE49-F238E27FC236}">
                  <a16:creationId xmlns:a16="http://schemas.microsoft.com/office/drawing/2014/main" id="{D0EDB4FE-84FD-44AE-BA4D-8579BB6717EB}"/>
                </a:ext>
              </a:extLst>
            </p:cNvPr>
            <p:cNvSpPr txBox="1"/>
            <p:nvPr/>
          </p:nvSpPr>
          <p:spPr>
            <a:xfrm>
              <a:off x="2868109" y="1088549"/>
              <a:ext cx="371769" cy="369332"/>
            </a:xfrm>
            <a:prstGeom prst="rect">
              <a:avLst/>
            </a:prstGeom>
            <a:solidFill>
              <a:schemeClr val="bg1"/>
            </a:solidFill>
          </p:spPr>
          <p:txBody>
            <a:bodyPr wrap="square" rtlCol="0">
              <a:spAutoFit/>
            </a:bodyPr>
            <a:lstStyle/>
            <a:p>
              <a:r>
                <a:rPr lang="el-GR" dirty="0"/>
                <a:t>μ</a:t>
              </a:r>
              <a:endParaRPr lang="en-GB" dirty="0"/>
            </a:p>
          </p:txBody>
        </p:sp>
        <p:sp>
          <p:nvSpPr>
            <p:cNvPr id="7" name="TextBox 6">
              <a:extLst>
                <a:ext uri="{FF2B5EF4-FFF2-40B4-BE49-F238E27FC236}">
                  <a16:creationId xmlns:a16="http://schemas.microsoft.com/office/drawing/2014/main" id="{AF5EE928-EA67-49FC-9FB7-A69136F2F857}"/>
                </a:ext>
              </a:extLst>
            </p:cNvPr>
            <p:cNvSpPr txBox="1"/>
            <p:nvPr/>
          </p:nvSpPr>
          <p:spPr>
            <a:xfrm>
              <a:off x="2867661" y="1565702"/>
              <a:ext cx="372218" cy="369332"/>
            </a:xfrm>
            <a:prstGeom prst="rect">
              <a:avLst/>
            </a:prstGeom>
            <a:solidFill>
              <a:schemeClr val="bg1"/>
            </a:solidFill>
          </p:spPr>
          <p:txBody>
            <a:bodyPr wrap="square" rtlCol="0">
              <a:spAutoFit/>
            </a:bodyPr>
            <a:lstStyle/>
            <a:p>
              <a:r>
                <a:rPr lang="el-GR" dirty="0"/>
                <a:t>μ</a:t>
              </a:r>
              <a:r>
                <a:rPr lang="it-IT" baseline="-25000" dirty="0"/>
                <a:t>s</a:t>
              </a:r>
              <a:endParaRPr lang="en-GB" dirty="0"/>
            </a:p>
          </p:txBody>
        </p:sp>
        <p:sp>
          <p:nvSpPr>
            <p:cNvPr id="8" name="TextBox 7">
              <a:extLst>
                <a:ext uri="{FF2B5EF4-FFF2-40B4-BE49-F238E27FC236}">
                  <a16:creationId xmlns:a16="http://schemas.microsoft.com/office/drawing/2014/main" id="{989FEF9F-6419-4A9C-994A-8705F0C09D6F}"/>
                </a:ext>
              </a:extLst>
            </p:cNvPr>
            <p:cNvSpPr txBox="1"/>
            <p:nvPr/>
          </p:nvSpPr>
          <p:spPr>
            <a:xfrm>
              <a:off x="2867661" y="2480573"/>
              <a:ext cx="372218" cy="369332"/>
            </a:xfrm>
            <a:prstGeom prst="rect">
              <a:avLst/>
            </a:prstGeom>
            <a:solidFill>
              <a:schemeClr val="bg1"/>
            </a:solidFill>
          </p:spPr>
          <p:txBody>
            <a:bodyPr wrap="none" rtlCol="0">
              <a:spAutoFit/>
            </a:bodyPr>
            <a:lstStyle/>
            <a:p>
              <a:r>
                <a:rPr lang="el-GR" dirty="0"/>
                <a:t>μ</a:t>
              </a:r>
              <a:r>
                <a:rPr lang="it-IT" baseline="-25000" dirty="0"/>
                <a:t>s</a:t>
              </a:r>
              <a:endParaRPr lang="en-GB"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0D7AE43-39D4-4334-83CC-BB4DD63AD6AA}"/>
                    </a:ext>
                  </a:extLst>
                </p:cNvPr>
                <p:cNvSpPr txBox="1"/>
                <p:nvPr/>
              </p:nvSpPr>
              <p:spPr>
                <a:xfrm>
                  <a:off x="4139952" y="2078884"/>
                  <a:ext cx="2899447" cy="385683"/>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de-DE">
                            <a:latin typeface="Cambria Math" panose="02040503050406030204" pitchFamily="18" charset="0"/>
                          </a:rPr>
                          <m:t>μ</m:t>
                        </m:r>
                        <m:r>
                          <a:rPr lang="de-DE">
                            <a:latin typeface="Cambria Math" panose="02040503050406030204" pitchFamily="18" charset="0"/>
                          </a:rPr>
                          <m:t>=</m:t>
                        </m:r>
                        <m:sSub>
                          <m:sSubPr>
                            <m:ctrlPr>
                              <a:rPr lang="en-GB" i="1">
                                <a:latin typeface="Cambria Math" panose="02040503050406030204" pitchFamily="18" charset="0"/>
                              </a:rPr>
                            </m:ctrlPr>
                          </m:sSubPr>
                          <m:e>
                            <m:r>
                              <m:rPr>
                                <m:sty m:val="p"/>
                              </m:rPr>
                              <a:rPr lang="de-DE">
                                <a:latin typeface="Cambria Math" panose="02040503050406030204" pitchFamily="18" charset="0"/>
                              </a:rPr>
                              <m:t>μ</m:t>
                            </m:r>
                          </m:e>
                          <m:sub>
                            <m:r>
                              <m:rPr>
                                <m:sty m:val="p"/>
                              </m:rPr>
                              <a:rPr lang="de-DE">
                                <a:latin typeface="Cambria Math" panose="02040503050406030204" pitchFamily="18" charset="0"/>
                              </a:rPr>
                              <m:t>k</m:t>
                            </m:r>
                          </m:sub>
                        </m:sSub>
                        <m:r>
                          <a:rPr lang="de-DE">
                            <a:latin typeface="Cambria Math" panose="02040503050406030204" pitchFamily="18" charset="0"/>
                          </a:rPr>
                          <m:t>+(</m:t>
                        </m:r>
                        <m:sSub>
                          <m:sSubPr>
                            <m:ctrlPr>
                              <a:rPr lang="en-GB" i="1">
                                <a:latin typeface="Cambria Math" panose="02040503050406030204" pitchFamily="18" charset="0"/>
                              </a:rPr>
                            </m:ctrlPr>
                          </m:sSubPr>
                          <m:e>
                            <m:r>
                              <m:rPr>
                                <m:sty m:val="p"/>
                              </m:rPr>
                              <a:rPr lang="de-DE">
                                <a:latin typeface="Cambria Math" panose="02040503050406030204" pitchFamily="18" charset="0"/>
                              </a:rPr>
                              <m:t>μ</m:t>
                            </m:r>
                          </m:e>
                          <m:sub>
                            <m:r>
                              <m:rPr>
                                <m:sty m:val="p"/>
                              </m:rPr>
                              <a:rPr lang="de-DE">
                                <a:latin typeface="Cambria Math" panose="02040503050406030204" pitchFamily="18" charset="0"/>
                              </a:rPr>
                              <m:t>s</m:t>
                            </m:r>
                          </m:sub>
                        </m:sSub>
                        <m:r>
                          <a:rPr lang="de-DE">
                            <a:latin typeface="Cambria Math" panose="02040503050406030204" pitchFamily="18" charset="0"/>
                          </a:rPr>
                          <m:t>−</m:t>
                        </m:r>
                        <m:sSub>
                          <m:sSubPr>
                            <m:ctrlPr>
                              <a:rPr lang="en-GB" i="1">
                                <a:latin typeface="Cambria Math" panose="02040503050406030204" pitchFamily="18" charset="0"/>
                              </a:rPr>
                            </m:ctrlPr>
                          </m:sSubPr>
                          <m:e>
                            <m:r>
                              <m:rPr>
                                <m:sty m:val="p"/>
                              </m:rPr>
                              <a:rPr lang="de-DE">
                                <a:latin typeface="Cambria Math" panose="02040503050406030204" pitchFamily="18" charset="0"/>
                              </a:rPr>
                              <m:t>μ</m:t>
                            </m:r>
                          </m:e>
                          <m:sub>
                            <m:r>
                              <m:rPr>
                                <m:sty m:val="p"/>
                              </m:rPr>
                              <a:rPr lang="de-DE">
                                <a:latin typeface="Cambria Math" panose="02040503050406030204" pitchFamily="18" charset="0"/>
                              </a:rPr>
                              <m:t>k</m:t>
                            </m:r>
                          </m:sub>
                        </m:sSub>
                        <m:r>
                          <a:rPr lang="de-DE">
                            <a:latin typeface="Cambria Math" panose="02040503050406030204" pitchFamily="18" charset="0"/>
                          </a:rPr>
                          <m:t>)</m:t>
                        </m:r>
                        <m:sSup>
                          <m:sSupPr>
                            <m:ctrlPr>
                              <a:rPr lang="en-GB" i="1">
                                <a:latin typeface="Cambria Math" panose="02040503050406030204" pitchFamily="18" charset="0"/>
                              </a:rPr>
                            </m:ctrlPr>
                          </m:sSupPr>
                          <m:e>
                            <m:r>
                              <m:rPr>
                                <m:sty m:val="p"/>
                              </m:rPr>
                              <a:rPr lang="de-DE">
                                <a:latin typeface="Cambria Math" panose="02040503050406030204" pitchFamily="18" charset="0"/>
                              </a:rPr>
                              <m:t>e</m:t>
                            </m:r>
                          </m:e>
                          <m:sup>
                            <m:r>
                              <a:rPr lang="de-DE">
                                <a:latin typeface="Cambria Math" panose="02040503050406030204" pitchFamily="18" charset="0"/>
                              </a:rPr>
                              <m:t>−</m:t>
                            </m:r>
                            <m:sSub>
                              <m:sSubPr>
                                <m:ctrlPr>
                                  <a:rPr lang="en-GB" i="1">
                                    <a:latin typeface="Cambria Math" panose="02040503050406030204" pitchFamily="18" charset="0"/>
                                  </a:rPr>
                                </m:ctrlPr>
                              </m:sSubPr>
                              <m:e>
                                <m:r>
                                  <m:rPr>
                                    <m:sty m:val="p"/>
                                  </m:rPr>
                                  <a:rPr lang="de-DE">
                                    <a:latin typeface="Cambria Math" panose="02040503050406030204" pitchFamily="18" charset="0"/>
                                  </a:rPr>
                                  <m:t>d</m:t>
                                </m:r>
                              </m:e>
                              <m:sub>
                                <m:r>
                                  <m:rPr>
                                    <m:sty m:val="p"/>
                                  </m:rPr>
                                  <a:rPr lang="de-DE">
                                    <a:latin typeface="Cambria Math" panose="02040503050406030204" pitchFamily="18" charset="0"/>
                                  </a:rPr>
                                  <m:t>c</m:t>
                                </m:r>
                              </m:sub>
                            </m:sSub>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m:rPr>
                                        <m:sty m:val="p"/>
                                      </m:rPr>
                                      <a:rPr lang="de-DE">
                                        <a:latin typeface="Cambria Math" panose="02040503050406030204" pitchFamily="18" charset="0"/>
                                      </a:rPr>
                                      <m:t>γ</m:t>
                                    </m:r>
                                  </m:e>
                                </m:acc>
                              </m:e>
                              <m:sub>
                                <m:r>
                                  <m:rPr>
                                    <m:sty m:val="p"/>
                                  </m:rPr>
                                  <a:rPr lang="de-DE">
                                    <a:latin typeface="Cambria Math" panose="02040503050406030204" pitchFamily="18" charset="0"/>
                                  </a:rPr>
                                  <m:t>eq</m:t>
                                </m:r>
                              </m:sub>
                            </m:sSub>
                          </m:sup>
                        </m:sSup>
                      </m:oMath>
                    </m:oMathPara>
                  </a14:m>
                  <a:endParaRPr lang="en-GB" dirty="0"/>
                </a:p>
              </p:txBody>
            </p:sp>
          </mc:Choice>
          <mc:Fallback xmlns="">
            <p:sp>
              <p:nvSpPr>
                <p:cNvPr id="12" name="TextBox 11">
                  <a:extLst>
                    <a:ext uri="{FF2B5EF4-FFF2-40B4-BE49-F238E27FC236}">
                      <a16:creationId xmlns:a16="http://schemas.microsoft.com/office/drawing/2014/main" id="{10D7AE43-39D4-4334-83CC-BB4DD63AD6AA}"/>
                    </a:ext>
                  </a:extLst>
                </p:cNvPr>
                <p:cNvSpPr txBox="1">
                  <a:spLocks noRot="1" noChangeAspect="1" noMove="1" noResize="1" noEditPoints="1" noAdjustHandles="1" noChangeArrowheads="1" noChangeShapeType="1" noTextEdit="1"/>
                </p:cNvSpPr>
                <p:nvPr/>
              </p:nvSpPr>
              <p:spPr>
                <a:xfrm>
                  <a:off x="4139952" y="2078884"/>
                  <a:ext cx="2899447" cy="385683"/>
                </a:xfrm>
                <a:prstGeom prst="rect">
                  <a:avLst/>
                </a:prstGeom>
                <a:blipFill>
                  <a:blip r:embed="rId5"/>
                  <a:stretch>
                    <a:fillRect b="-1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FCC45EE5-FF64-4DD0-BEE5-DC827A360929}"/>
                    </a:ext>
                  </a:extLst>
                </p:cNvPr>
                <p:cNvSpPr/>
                <p:nvPr/>
              </p:nvSpPr>
              <p:spPr>
                <a:xfrm>
                  <a:off x="5976955" y="3123804"/>
                  <a:ext cx="561308" cy="394019"/>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acc>
                              <m:accPr>
                                <m:chr m:val="̇"/>
                                <m:ctrlPr>
                                  <a:rPr lang="en-GB" i="1">
                                    <a:latin typeface="Cambria Math" panose="02040503050406030204" pitchFamily="18" charset="0"/>
                                  </a:rPr>
                                </m:ctrlPr>
                              </m:accPr>
                              <m:e>
                                <m:r>
                                  <m:rPr>
                                    <m:sty m:val="p"/>
                                  </m:rPr>
                                  <a:rPr lang="de-DE">
                                    <a:latin typeface="Cambria Math" panose="02040503050406030204" pitchFamily="18" charset="0"/>
                                  </a:rPr>
                                  <m:t>γ</m:t>
                                </m:r>
                              </m:e>
                            </m:acc>
                          </m:e>
                          <m:sub>
                            <m:r>
                              <m:rPr>
                                <m:sty m:val="p"/>
                              </m:rPr>
                              <a:rPr lang="de-DE">
                                <a:latin typeface="Cambria Math" panose="02040503050406030204" pitchFamily="18" charset="0"/>
                              </a:rPr>
                              <m:t>eq</m:t>
                            </m:r>
                          </m:sub>
                        </m:sSub>
                      </m:oMath>
                    </m:oMathPara>
                  </a14:m>
                  <a:endParaRPr lang="en-GB" dirty="0"/>
                </a:p>
              </p:txBody>
            </p:sp>
          </mc:Choice>
          <mc:Fallback xmlns="">
            <p:sp>
              <p:nvSpPr>
                <p:cNvPr id="13" name="Rectangle 12">
                  <a:extLst>
                    <a:ext uri="{FF2B5EF4-FFF2-40B4-BE49-F238E27FC236}">
                      <a16:creationId xmlns:a16="http://schemas.microsoft.com/office/drawing/2014/main" id="{FCC45EE5-FF64-4DD0-BEE5-DC827A360929}"/>
                    </a:ext>
                  </a:extLst>
                </p:cNvPr>
                <p:cNvSpPr>
                  <a:spLocks noRot="1" noChangeAspect="1" noMove="1" noResize="1" noEditPoints="1" noAdjustHandles="1" noChangeArrowheads="1" noChangeShapeType="1" noTextEdit="1"/>
                </p:cNvSpPr>
                <p:nvPr/>
              </p:nvSpPr>
              <p:spPr>
                <a:xfrm>
                  <a:off x="5976955" y="3123804"/>
                  <a:ext cx="561308" cy="394019"/>
                </a:xfrm>
                <a:prstGeom prst="rect">
                  <a:avLst/>
                </a:prstGeom>
                <a:blipFill>
                  <a:blip r:embed="rId6"/>
                  <a:stretch>
                    <a:fillRect b="-4615"/>
                  </a:stretch>
                </a:blipFill>
              </p:spPr>
              <p:txBody>
                <a:bodyPr/>
                <a:lstStyle/>
                <a:p>
                  <a:r>
                    <a:rPr lang="en-GB">
                      <a:noFill/>
                    </a:rPr>
                    <a:t> </a:t>
                  </a:r>
                </a:p>
              </p:txBody>
            </p:sp>
          </mc:Fallback>
        </mc:AlternateContent>
      </p:grpSp>
    </p:spTree>
    <p:extLst>
      <p:ext uri="{BB962C8B-B14F-4D97-AF65-F5344CB8AC3E}">
        <p14:creationId xmlns:p14="http://schemas.microsoft.com/office/powerpoint/2010/main" val="126073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05" t="1260" r="64618" b="2475"/>
          <a:stretch/>
        </p:blipFill>
        <p:spPr bwMode="auto">
          <a:xfrm>
            <a:off x="4943872" y="2174608"/>
            <a:ext cx="2227982" cy="3516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5986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a:t>
            </a:r>
          </a:p>
        </p:txBody>
      </p:sp>
      <p:sp>
        <p:nvSpPr>
          <p:cNvPr id="3" name="Content Placeholder 2"/>
          <p:cNvSpPr>
            <a:spLocks noGrp="1"/>
          </p:cNvSpPr>
          <p:nvPr>
            <p:ph idx="1"/>
          </p:nvPr>
        </p:nvSpPr>
        <p:spPr/>
        <p:txBody>
          <a:bodyPr/>
          <a:lstStyle/>
          <a:p>
            <a:r>
              <a:rPr lang="en-GB" dirty="0"/>
              <a:t>RD</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6942"/>
          <a:stretch/>
        </p:blipFill>
        <p:spPr bwMode="auto">
          <a:xfrm>
            <a:off x="-7165304" y="1484785"/>
            <a:ext cx="6259905" cy="4745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0410" r="26552"/>
          <a:stretch/>
        </p:blipFill>
        <p:spPr bwMode="auto">
          <a:xfrm>
            <a:off x="6456040" y="2276872"/>
            <a:ext cx="3426768" cy="3578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1824" y="2204865"/>
            <a:ext cx="1508770" cy="22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70969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1955</TotalTime>
  <Words>1816</Words>
  <Application>Microsoft Office PowerPoint</Application>
  <PresentationFormat>Panorámica</PresentationFormat>
  <Paragraphs>467</Paragraphs>
  <Slides>42</Slides>
  <Notes>4</Notes>
  <HiddenSlides>6</HiddenSlides>
  <MMClips>1</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42</vt:i4>
      </vt:variant>
    </vt:vector>
  </HeadingPairs>
  <TitlesOfParts>
    <vt:vector size="50" baseType="lpstr">
      <vt:lpstr>ＭＳ Ｐゴシック</vt:lpstr>
      <vt:lpstr>Arial</vt:lpstr>
      <vt:lpstr>Calibri</vt:lpstr>
      <vt:lpstr>Cambria Math</vt:lpstr>
      <vt:lpstr>Times New Roman</vt:lpstr>
      <vt:lpstr>Verdana</vt:lpstr>
      <vt:lpstr>Wingdings</vt:lpstr>
      <vt:lpstr>Office Theme</vt:lpstr>
      <vt:lpstr>Presentación de PowerPoint</vt:lpstr>
      <vt:lpstr>Outline</vt:lpstr>
      <vt:lpstr>Introduction</vt:lpstr>
      <vt:lpstr>Introduction</vt:lpstr>
      <vt:lpstr>Aim and Objectives</vt:lpstr>
      <vt:lpstr>Powder characterisation</vt:lpstr>
      <vt:lpstr>Experiments</vt:lpstr>
      <vt:lpstr>Powder filling - Simple shape</vt:lpstr>
      <vt:lpstr>Numerical Model</vt:lpstr>
      <vt:lpstr>Discrete Element Method</vt:lpstr>
      <vt:lpstr>Discrete Element Method</vt:lpstr>
      <vt:lpstr>Results</vt:lpstr>
      <vt:lpstr>Numerical Model</vt:lpstr>
      <vt:lpstr>FEM Model</vt:lpstr>
      <vt:lpstr>FEM Model</vt:lpstr>
      <vt:lpstr>Titanium Powder</vt:lpstr>
      <vt:lpstr>Titanium Powder</vt:lpstr>
      <vt:lpstr>Canister</vt:lpstr>
      <vt:lpstr>Model validation</vt:lpstr>
      <vt:lpstr>Results</vt:lpstr>
      <vt:lpstr>Experiments</vt:lpstr>
      <vt:lpstr>Powder filling - Complex shape</vt:lpstr>
      <vt:lpstr>Powder filling - Complex shape</vt:lpstr>
      <vt:lpstr>Numerical Model</vt:lpstr>
      <vt:lpstr>Powder filling - Complex shape</vt:lpstr>
      <vt:lpstr>Powder filling - Complex shape</vt:lpstr>
      <vt:lpstr>Results</vt:lpstr>
      <vt:lpstr>Relative density distribution</vt:lpstr>
      <vt:lpstr>Numerical Model</vt:lpstr>
      <vt:lpstr>FEM Model</vt:lpstr>
      <vt:lpstr>Initial relative density</vt:lpstr>
      <vt:lpstr>Model validation</vt:lpstr>
      <vt:lpstr>Results</vt:lpstr>
      <vt:lpstr>Conclusions</vt:lpstr>
      <vt:lpstr>Acknowledgment</vt:lpstr>
      <vt:lpstr>Thank you</vt:lpstr>
      <vt:lpstr>Conclusions</vt:lpstr>
      <vt:lpstr>Conclusions</vt:lpstr>
      <vt:lpstr>Conclusions</vt:lpstr>
      <vt:lpstr>Particle – Particle </vt:lpstr>
      <vt:lpstr>Presentación de PowerPoint</vt:lpstr>
      <vt:lpstr>Results</vt:lpstr>
    </vt:vector>
  </TitlesOfParts>
  <Company>University of Birmingham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Alessandro Abena</dc:creator>
  <cp:lastModifiedBy>Oihane Larrañaga Eceiza</cp:lastModifiedBy>
  <cp:revision>378</cp:revision>
  <cp:lastPrinted>2017-12-01T22:18:44Z</cp:lastPrinted>
  <dcterms:created xsi:type="dcterms:W3CDTF">2016-12-14T11:43:02Z</dcterms:created>
  <dcterms:modified xsi:type="dcterms:W3CDTF">2017-12-04T23:40:42Z</dcterms:modified>
</cp:coreProperties>
</file>