
<file path=[Content_Types].xml><?xml version="1.0" encoding="utf-8"?>
<Types xmlns="http://schemas.openxmlformats.org/package/2006/content-types">
  <Default Extension="png" ContentType="image/png"/>
  <Default Extension="jpeg" ContentType="image/jpeg"/>
  <Default Extension="emf" ContentType="image/x-emf"/>
  <Default Extension="rels" ContentType="application/vnd.openxmlformats-package.relationships+xml"/>
  <Default Extension="xml" ContentType="application/xml"/>
  <Default Extension="wdp" ContentType="image/vnd.ms-photo"/>
  <Default Extension="tiff" ContentType="image/tiff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33"/>
  </p:notesMasterIdLst>
  <p:handoutMasterIdLst>
    <p:handoutMasterId r:id="rId34"/>
  </p:handoutMasterIdLst>
  <p:sldIdLst>
    <p:sldId id="256" r:id="rId2"/>
    <p:sldId id="273" r:id="rId3"/>
    <p:sldId id="275" r:id="rId4"/>
    <p:sldId id="277" r:id="rId5"/>
    <p:sldId id="306" r:id="rId6"/>
    <p:sldId id="276" r:id="rId7"/>
    <p:sldId id="283" r:id="rId8"/>
    <p:sldId id="284" r:id="rId9"/>
    <p:sldId id="285" r:id="rId10"/>
    <p:sldId id="289" r:id="rId11"/>
    <p:sldId id="296" r:id="rId12"/>
    <p:sldId id="286" r:id="rId13"/>
    <p:sldId id="290" r:id="rId14"/>
    <p:sldId id="297" r:id="rId15"/>
    <p:sldId id="291" r:id="rId16"/>
    <p:sldId id="299" r:id="rId17"/>
    <p:sldId id="288" r:id="rId18"/>
    <p:sldId id="292" r:id="rId19"/>
    <p:sldId id="298" r:id="rId20"/>
    <p:sldId id="307" r:id="rId21"/>
    <p:sldId id="300" r:id="rId22"/>
    <p:sldId id="293" r:id="rId23"/>
    <p:sldId id="294" r:id="rId24"/>
    <p:sldId id="278" r:id="rId25"/>
    <p:sldId id="305" r:id="rId26"/>
    <p:sldId id="309" r:id="rId27"/>
    <p:sldId id="310" r:id="rId28"/>
    <p:sldId id="311" r:id="rId29"/>
    <p:sldId id="269" r:id="rId30"/>
    <p:sldId id="312" r:id="rId31"/>
    <p:sldId id="262" r:id="rId32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052">
          <p15:clr>
            <a:srgbClr val="A4A3A4"/>
          </p15:clr>
        </p15:guide>
        <p15:guide id="2" pos="336">
          <p15:clr>
            <a:srgbClr val="A4A3A4"/>
          </p15:clr>
        </p15:guide>
        <p15:guide id="3" pos="5424">
          <p15:clr>
            <a:srgbClr val="A4A3A4"/>
          </p15:clr>
        </p15:guide>
        <p15:guide id="4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E46C0A"/>
    <a:srgbClr val="FFCD05"/>
    <a:srgbClr val="80BCC5"/>
    <a:srgbClr val="B3D7DC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79" autoAdjust="0"/>
    <p:restoredTop sz="94660"/>
  </p:normalViewPr>
  <p:slideViewPr>
    <p:cSldViewPr>
      <p:cViewPr varScale="1">
        <p:scale>
          <a:sx n="76" d="100"/>
          <a:sy n="76" d="100"/>
        </p:scale>
        <p:origin x="1260" y="84"/>
      </p:cViewPr>
      <p:guideLst>
        <p:guide orient="horz" pos="2052"/>
        <p:guide pos="336"/>
        <p:guide pos="5424"/>
        <p:guide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>
      <p:cViewPr varScale="1">
        <p:scale>
          <a:sx n="130" d="100"/>
          <a:sy n="130" d="100"/>
        </p:scale>
        <p:origin x="-4846" y="-63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34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notesMaster" Target="notesMasters/notesMaster1.xml"/><Relationship Id="rId38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0D03733F-AE84-44F1-9180-2088CF0ADA1D}" type="datetimeFigureOut">
              <a:rPr lang="en-CA" smtClean="0"/>
              <a:t>05/12/2017</a:t>
            </a:fld>
            <a:endParaRPr lang="en-CA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105E5F24-E38C-4072-84BB-5F1000701035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189698237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082D445-8B89-4D0C-81FA-88600B8D9B73}" type="datetimeFigureOut">
              <a:rPr lang="en-CA" smtClean="0"/>
              <a:t>05/12/2017</a:t>
            </a:fld>
            <a:endParaRPr lang="en-CA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CA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20923DFE-EF54-48A3-BB1C-DC8420BAB561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1047536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20923DFE-EF54-48A3-BB1C-DC8420BAB561}" type="slidenum">
              <a:rPr lang="en-CA" smtClean="0"/>
              <a:t>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728201063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jp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0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pening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6" y="-9144"/>
            <a:ext cx="9156191" cy="6867143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557784" y="2873375"/>
            <a:ext cx="5995416" cy="1470025"/>
          </a:xfrm>
        </p:spPr>
        <p:txBody>
          <a:bodyPr>
            <a:noAutofit/>
          </a:bodyPr>
          <a:lstStyle>
            <a:lvl1pPr algn="l">
              <a:lnSpc>
                <a:spcPct val="85000"/>
              </a:lnSpc>
              <a:defRPr sz="6000" b="1" baseline="0"/>
            </a:lvl1pPr>
          </a:lstStyle>
          <a:p>
            <a:r>
              <a:rPr lang="en-US" dirty="0" err="1" smtClean="0"/>
              <a:t>Powerpoint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dirty="0" smtClean="0"/>
              <a:t>show title here</a:t>
            </a:r>
            <a:endParaRPr lang="en-CA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548640" y="5111496"/>
            <a:ext cx="6004560" cy="527304"/>
          </a:xfrm>
        </p:spPr>
        <p:txBody>
          <a:bodyPr>
            <a:normAutofit/>
          </a:bodyPr>
          <a:lstStyle>
            <a:lvl1pPr marL="0" indent="0" algn="l">
              <a:buNone/>
              <a:defRPr sz="2300" b="1">
                <a:solidFill>
                  <a:srgbClr val="80BCC5"/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Date/author</a:t>
            </a:r>
            <a:endParaRPr lang="en-CA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0" hasCustomPrompt="1"/>
          </p:nvPr>
        </p:nvSpPr>
        <p:spPr>
          <a:xfrm>
            <a:off x="557784" y="4462272"/>
            <a:ext cx="5995416" cy="533400"/>
          </a:xfrm>
        </p:spPr>
        <p:txBody>
          <a:bodyPr>
            <a:normAutofit/>
          </a:bodyPr>
          <a:lstStyle>
            <a:lvl1pPr marL="0" indent="0">
              <a:buFontTx/>
              <a:buNone/>
              <a:defRPr sz="2900" spc="30" baseline="0">
                <a:solidFill>
                  <a:srgbClr val="FFCD05"/>
                </a:solidFill>
              </a:defRPr>
            </a:lvl1pPr>
          </a:lstStyle>
          <a:p>
            <a:pPr lvl="0"/>
            <a:r>
              <a:rPr lang="en-CA" dirty="0" smtClean="0"/>
              <a:t>If required subhead goes here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41094609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229600" cy="1143000"/>
          </a:xfrm>
        </p:spPr>
        <p:txBody>
          <a:bodyPr/>
          <a:lstStyle>
            <a:lvl1pPr>
              <a:defRPr baseline="0"/>
            </a:lvl1pPr>
          </a:lstStyle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1534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56915087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 imag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755" y="0"/>
            <a:ext cx="9143245" cy="6867105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>
              <a:solidFill>
                <a:schemeClr val="bg1"/>
              </a:solidFill>
            </a:endParaRPr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6385194"/>
            <a:ext cx="9143245" cy="475449"/>
          </a:xfrm>
          <a:prstGeom prst="rect">
            <a:avLst/>
          </a:prstGeom>
        </p:spPr>
      </p:pic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8934501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Generic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56549423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colun arrows 0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520"/>
            <a:ext cx="5181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65951" y="1981200"/>
            <a:ext cx="2946871" cy="41544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155224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colun arrows 0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520"/>
            <a:ext cx="51816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91200" y="1905000"/>
            <a:ext cx="2614968" cy="42241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571022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Single column leaf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8153400" cy="4525963"/>
          </a:xfrm>
        </p:spPr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  <p:pic>
        <p:nvPicPr>
          <p:cNvPr id="4" name="Picture 3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86400" y="3201027"/>
            <a:ext cx="3925824" cy="30202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5491349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lum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229600" cy="1143000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874520"/>
            <a:ext cx="397764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32960" y="1874520"/>
            <a:ext cx="3977640" cy="4525963"/>
          </a:xfrm>
        </p:spPr>
        <p:txBody>
          <a:bodyPr/>
          <a:lstStyle>
            <a:lvl1pPr>
              <a:defRPr sz="2400"/>
            </a:lvl1pPr>
            <a:lvl2pPr>
              <a:defRPr sz="2200"/>
            </a:lvl2pPr>
            <a:lvl3pPr>
              <a:defRPr sz="2000"/>
            </a:lvl3pPr>
            <a:lvl4pPr>
              <a:defRPr sz="1800"/>
            </a:lvl4pPr>
            <a:lvl5pPr>
              <a:defRPr sz="16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CA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354736367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ext 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Picture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7" y="283"/>
            <a:ext cx="9143245" cy="685743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457200" y="1252728"/>
            <a:ext cx="8229600" cy="576072"/>
          </a:xfrm>
        </p:spPr>
        <p:txBody>
          <a:bodyPr anchor="t" anchorCtr="0"/>
          <a:lstStyle>
            <a:lvl1pPr>
              <a:defRPr spc="180" baseline="0">
                <a:solidFill>
                  <a:srgbClr val="FFCD05"/>
                </a:solidFill>
              </a:defRPr>
            </a:lvl1pPr>
          </a:lstStyle>
          <a:p>
            <a:r>
              <a:rPr lang="en-CA" dirty="0" smtClean="0"/>
              <a:t>UPPERCASE HEADING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/>
          </a:p>
        </p:txBody>
      </p:sp>
      <p:sp>
        <p:nvSpPr>
          <p:cNvPr id="8" name="Text Placeholder 7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2039112"/>
            <a:ext cx="7848600" cy="4209288"/>
          </a:xfrm>
        </p:spPr>
        <p:txBody>
          <a:bodyPr>
            <a:normAutofit/>
          </a:bodyPr>
          <a:lstStyle>
            <a:lvl1pPr marL="0" indent="0">
              <a:lnSpc>
                <a:spcPct val="107000"/>
              </a:lnSpc>
              <a:buFontTx/>
              <a:buNone/>
              <a:defRPr sz="35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Body text goes here (40 words) et </a:t>
            </a:r>
            <a:r>
              <a:rPr lang="en-US" dirty="0" err="1" smtClean="0"/>
              <a:t>modagio</a:t>
            </a:r>
            <a:r>
              <a:rPr lang="en-US" dirty="0" smtClean="0"/>
              <a:t> </a:t>
            </a:r>
            <a:r>
              <a:rPr lang="en-US" dirty="0" err="1" smtClean="0"/>
              <a:t>dignisser</a:t>
            </a:r>
            <a:r>
              <a:rPr lang="en-US" dirty="0" smtClean="0"/>
              <a:t> um qui </a:t>
            </a:r>
            <a:r>
              <a:rPr lang="en-US" dirty="0" err="1" smtClean="0"/>
              <a:t>luptatum</a:t>
            </a:r>
            <a:r>
              <a:rPr lang="en-US" dirty="0" smtClean="0"/>
              <a:t> </a:t>
            </a:r>
            <a:r>
              <a:rPr lang="en-US" dirty="0" err="1" smtClean="0"/>
              <a:t>delenit</a:t>
            </a:r>
            <a:r>
              <a:rPr lang="en-US" dirty="0" smtClean="0"/>
              <a:t> </a:t>
            </a:r>
            <a:r>
              <a:rPr lang="en-US" dirty="0" err="1" smtClean="0"/>
              <a:t>aigue</a:t>
            </a:r>
            <a:r>
              <a:rPr lang="en-US" dirty="0" smtClean="0"/>
              <a:t> </a:t>
            </a:r>
            <a:r>
              <a:rPr lang="en-US" dirty="0" err="1" smtClean="0"/>
              <a:t>blandit</a:t>
            </a:r>
            <a:r>
              <a:rPr lang="en-US" dirty="0" smtClean="0"/>
              <a:t> duos et qui </a:t>
            </a:r>
            <a:r>
              <a:rPr lang="en-US" dirty="0" err="1" smtClean="0"/>
              <a:t>laborum</a:t>
            </a:r>
            <a:r>
              <a:rPr lang="en-US" dirty="0" smtClean="0"/>
              <a:t> </a:t>
            </a:r>
            <a:r>
              <a:rPr lang="en-US" dirty="0" err="1" smtClean="0"/>
              <a:t>excepteur</a:t>
            </a:r>
            <a:r>
              <a:rPr lang="en-US" dirty="0" smtClean="0"/>
              <a:t> </a:t>
            </a:r>
            <a:r>
              <a:rPr lang="en-US" dirty="0" err="1" smtClean="0"/>
              <a:t>sint</a:t>
            </a:r>
            <a:r>
              <a:rPr lang="en-US" dirty="0" smtClean="0"/>
              <a:t> </a:t>
            </a:r>
            <a:r>
              <a:rPr lang="en-US" dirty="0" err="1" smtClean="0"/>
              <a:t>occaept</a:t>
            </a:r>
            <a:r>
              <a:rPr lang="en-US" dirty="0" smtClean="0"/>
              <a:t> </a:t>
            </a:r>
            <a:r>
              <a:rPr lang="en-US" dirty="0" err="1" smtClean="0"/>
              <a:t>cupidat</a:t>
            </a:r>
            <a:r>
              <a:rPr lang="en-US" dirty="0" smtClean="0"/>
              <a:t> non </a:t>
            </a:r>
            <a:r>
              <a:rPr lang="en-US" dirty="0" err="1" smtClean="0"/>
              <a:t>providentie</a:t>
            </a:r>
            <a:r>
              <a:rPr lang="en-US" dirty="0" smtClean="0"/>
              <a:t>, </a:t>
            </a:r>
            <a:r>
              <a:rPr lang="en-US" dirty="0" err="1" smtClean="0"/>
              <a:t>simil</a:t>
            </a:r>
            <a:r>
              <a:rPr lang="en-US" dirty="0" smtClean="0"/>
              <a:t> </a:t>
            </a:r>
            <a:r>
              <a:rPr lang="en-US" dirty="0" err="1" smtClean="0"/>
              <a:t>iusto</a:t>
            </a:r>
            <a:r>
              <a:rPr lang="en-US" dirty="0" smtClean="0"/>
              <a:t> et </a:t>
            </a:r>
            <a:r>
              <a:rPr lang="en-US" dirty="0" err="1" smtClean="0"/>
              <a:t>tempor</a:t>
            </a:r>
            <a:r>
              <a:rPr lang="en-US" dirty="0" smtClean="0"/>
              <a:t> in culpa.</a:t>
            </a:r>
          </a:p>
        </p:txBody>
      </p:sp>
    </p:spTree>
    <p:extLst>
      <p:ext uri="{BB962C8B-B14F-4D97-AF65-F5344CB8AC3E}">
        <p14:creationId xmlns:p14="http://schemas.microsoft.com/office/powerpoint/2010/main" val="1696822173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mage featu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 userDrawn="1"/>
        </p:nvSpPr>
        <p:spPr>
          <a:xfrm>
            <a:off x="0" y="3242"/>
            <a:ext cx="9144000" cy="685475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pic>
        <p:nvPicPr>
          <p:cNvPr id="2" name="Picture 1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4937352" cy="6857434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6385194"/>
            <a:ext cx="9143245" cy="475449"/>
          </a:xfrm>
          <a:prstGeom prst="rect">
            <a:avLst/>
          </a:prstGeom>
        </p:spPr>
      </p:pic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CA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‹#›</a:t>
            </a:fld>
            <a:endParaRPr lang="en-CA" dirty="0"/>
          </a:p>
        </p:txBody>
      </p:sp>
      <p:sp>
        <p:nvSpPr>
          <p:cNvPr id="9" name="Text Placeholder 8"/>
          <p:cNvSpPr>
            <a:spLocks noGrp="1"/>
          </p:cNvSpPr>
          <p:nvPr>
            <p:ph type="body" sz="quarter" idx="13" hasCustomPrompt="1"/>
          </p:nvPr>
        </p:nvSpPr>
        <p:spPr>
          <a:xfrm>
            <a:off x="457200" y="381000"/>
            <a:ext cx="3886200" cy="1676400"/>
          </a:xfrm>
        </p:spPr>
        <p:txBody>
          <a:bodyPr>
            <a:noAutofit/>
          </a:bodyPr>
          <a:lstStyle>
            <a:lvl1pPr marL="0" indent="0">
              <a:lnSpc>
                <a:spcPct val="84000"/>
              </a:lnSpc>
              <a:buFontTx/>
              <a:buNone/>
              <a:defRPr sz="4000" b="1" baseline="0">
                <a:solidFill>
                  <a:schemeClr val="bg1"/>
                </a:solidFill>
              </a:defRPr>
            </a:lvl1pPr>
          </a:lstStyle>
          <a:p>
            <a:pPr lvl="0"/>
            <a:r>
              <a:rPr lang="en-US" dirty="0" smtClean="0"/>
              <a:t>Feature page with photo and minimal text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754484328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theme" Target="../theme/theme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7"/>
          <p:cNvPicPr>
            <a:picLocks noChangeAspect="1"/>
          </p:cNvPicPr>
          <p:nvPr userDrawn="1"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-9144"/>
            <a:ext cx="9143245" cy="1536065"/>
          </a:xfrm>
          <a:prstGeom prst="rect">
            <a:avLst/>
          </a:prstGeom>
        </p:spPr>
      </p:pic>
      <p:pic>
        <p:nvPicPr>
          <p:cNvPr id="9" name="Picture 8"/>
          <p:cNvPicPr>
            <a:picLocks noChangeAspect="1"/>
          </p:cNvPicPr>
          <p:nvPr userDrawn="1"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55" y="6385194"/>
            <a:ext cx="9143245" cy="475449"/>
          </a:xfrm>
          <a:prstGeom prst="rect">
            <a:avLst/>
          </a:prstGeom>
        </p:spPr>
      </p:pic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64008"/>
            <a:ext cx="8153400" cy="1143000"/>
          </a:xfrm>
          <a:prstGeom prst="rect">
            <a:avLst/>
          </a:prstGeom>
        </p:spPr>
        <p:txBody>
          <a:bodyPr vert="horz" lIns="91440" tIns="45720" rIns="91440" bIns="45720" rtlCol="0" anchor="b" anchorCtr="0">
            <a:normAutofit/>
          </a:bodyPr>
          <a:lstStyle/>
          <a:p>
            <a:r>
              <a:rPr lang="en-US" smtClean="0"/>
              <a:t>Click to edit Master title style</a:t>
            </a:r>
            <a:endParaRPr lang="en-CA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874837"/>
            <a:ext cx="81534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 smtClean="0"/>
              <a:t>Click to edit Master text styles.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  <a:p>
            <a:pPr lvl="4"/>
            <a:r>
              <a:rPr lang="en-US" dirty="0" smtClean="0"/>
              <a:t>Fifth level</a:t>
            </a:r>
            <a:endParaRPr lang="en-CA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07620" y="6443026"/>
            <a:ext cx="569798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 b="1">
                <a:solidFill>
                  <a:srgbClr val="B3D7DC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endParaRPr lang="en-CA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457200" y="6442226"/>
            <a:ext cx="533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1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defRPr>
            </a:lvl1pPr>
          </a:lstStyle>
          <a:p>
            <a:fld id="{B72EA444-5E48-4E00-B06F-080A44B933A0}" type="slidenum">
              <a:rPr lang="en-CA" smtClean="0"/>
              <a:pPr/>
              <a:t>‹#›</a:t>
            </a:fld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23764538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64" r:id="rId3"/>
    <p:sldLayoutId id="2147483663" r:id="rId4"/>
    <p:sldLayoutId id="2147483660" r:id="rId5"/>
    <p:sldLayoutId id="2147483662" r:id="rId6"/>
    <p:sldLayoutId id="2147483659" r:id="rId7"/>
    <p:sldLayoutId id="2147483652" r:id="rId8"/>
    <p:sldLayoutId id="2147483661" r:id="rId9"/>
    <p:sldLayoutId id="2147483655" r:id="rId10"/>
  </p:sldLayoutIdLst>
  <p:timing>
    <p:tnLst>
      <p:par>
        <p:cTn id="1" dur="indefinite" restart="never" nodeType="tmRoot"/>
      </p:par>
    </p:tnLst>
  </p:timing>
  <p:hf hdr="0" dt="0"/>
  <p:txStyles>
    <p:titleStyle>
      <a:lvl1pPr algn="l" defTabSz="914400" rtl="0" eaLnBrk="1" latinLnBrk="0" hangingPunct="1">
        <a:lnSpc>
          <a:spcPct val="85000"/>
        </a:lnSpc>
        <a:spcBef>
          <a:spcPct val="0"/>
        </a:spcBef>
        <a:buNone/>
        <a:defRPr sz="3500" b="1" kern="1200" baseline="0">
          <a:solidFill>
            <a:schemeClr val="bg1"/>
          </a:solidFill>
          <a:latin typeface="Arial" panose="020B0604020202020204" pitchFamily="34" charset="0"/>
          <a:ea typeface="+mj-ea"/>
          <a:cs typeface="Arial" panose="020B0604020202020204" pitchFamily="34" charset="0"/>
        </a:defRPr>
      </a:lvl1pPr>
    </p:titleStyle>
    <p:bodyStyle>
      <a:lvl1pPr marL="228600" indent="-228600" algn="l" defTabSz="914400" rtl="0" eaLnBrk="1" latinLnBrk="0" hangingPunct="1">
        <a:spcBef>
          <a:spcPct val="20000"/>
        </a:spcBef>
        <a:buClr>
          <a:schemeClr val="accent5">
            <a:lumMod val="75000"/>
          </a:schemeClr>
        </a:buClr>
        <a:buFontTx/>
        <a:buBlip>
          <a:blip r:embed="rId14"/>
        </a:buBlip>
        <a:defRPr sz="2400" b="0" kern="1200" baseline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1pPr>
      <a:lvl2pPr marL="685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22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2pPr>
      <a:lvl3pPr marL="1084263" indent="-169863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20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3pPr>
      <a:lvl4pPr marL="1543050" indent="-171450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8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4pPr>
      <a:lvl5pPr marL="1998663" indent="-169863" algn="l" defTabSz="914400" rtl="0" eaLnBrk="1" latinLnBrk="0" hangingPunct="1">
        <a:spcBef>
          <a:spcPct val="20000"/>
        </a:spcBef>
        <a:buFont typeface="Arial" panose="020B0604020202020204" pitchFamily="34" charset="0"/>
        <a:buChar char="-"/>
        <a:defRPr sz="1600" kern="120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9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tiff"/><Relationship Id="rId2" Type="http://schemas.openxmlformats.org/officeDocument/2006/relationships/image" Target="../media/image11.tiff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jpe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microsoft.com/office/2007/relationships/hdphoto" Target="../media/hdphoto1.wdp"/><Relationship Id="rId2" Type="http://schemas.openxmlformats.org/officeDocument/2006/relationships/image" Target="../media/image14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2.wdp"/><Relationship Id="rId4" Type="http://schemas.openxmlformats.org/officeDocument/2006/relationships/image" Target="../media/image15.jpeg"/></Relationships>
</file>

<file path=ppt/slides/_rels/slide11.xml.rels><?xml version="1.0" encoding="UTF-8" standalone="yes"?>
<Relationships xmlns="http://schemas.openxmlformats.org/package/2006/relationships"><Relationship Id="rId3" Type="http://schemas.microsoft.com/office/2007/relationships/hdphoto" Target="../media/hdphoto3.wdp"/><Relationship Id="rId2" Type="http://schemas.openxmlformats.org/officeDocument/2006/relationships/image" Target="../media/image16.jpeg"/><Relationship Id="rId1" Type="http://schemas.openxmlformats.org/officeDocument/2006/relationships/slideLayout" Target="../slideLayouts/slideLayout2.xml"/><Relationship Id="rId5" Type="http://schemas.microsoft.com/office/2007/relationships/hdphoto" Target="../media/hdphoto4.wdp"/><Relationship Id="rId4" Type="http://schemas.openxmlformats.org/officeDocument/2006/relationships/image" Target="../media/image17.jpeg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emf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emf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emf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emf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2.emf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3.emf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emf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jpeg"/><Relationship Id="rId1" Type="http://schemas.openxmlformats.org/officeDocument/2006/relationships/slideLayout" Target="../slideLayouts/slideLayout7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6.JPG"/><Relationship Id="rId1" Type="http://schemas.openxmlformats.org/officeDocument/2006/relationships/slideLayout" Target="../slideLayouts/slideLayout7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jpeg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image" Target="../media/image28.png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30.jpeg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31.png"/><Relationship Id="rId1" Type="http://schemas.openxmlformats.org/officeDocument/2006/relationships/slideLayout" Target="../slideLayouts/slideLayout7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2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emf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31.xml.rels><?xml version="1.0" encoding="UTF-8" standalone="yes"?>
<Relationships xmlns="http://schemas.openxmlformats.org/package/2006/relationships"><Relationship Id="rId2" Type="http://schemas.openxmlformats.org/officeDocument/2006/relationships/hyperlink" Target="mailto:Maxime.Gauthier@cnrc-nrc.gc.ca" TargetMode="External"/><Relationship Id="rId1" Type="http://schemas.openxmlformats.org/officeDocument/2006/relationships/slideLayout" Target="../slideLayouts/slideLayout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de-DE" sz="4000" dirty="0"/>
              <a:t>HIP Processing of </a:t>
            </a:r>
            <a:r>
              <a:rPr lang="de-DE" sz="4000" dirty="0" err="1"/>
              <a:t>Improved</a:t>
            </a:r>
            <a:r>
              <a:rPr lang="de-DE" sz="4000" dirty="0"/>
              <a:t> </a:t>
            </a:r>
            <a:r>
              <a:rPr lang="de-DE" sz="4000" dirty="0" err="1"/>
              <a:t>Tooling</a:t>
            </a:r>
            <a:r>
              <a:rPr lang="de-DE" sz="4000" dirty="0"/>
              <a:t> Materials </a:t>
            </a:r>
            <a:r>
              <a:rPr lang="de-DE" sz="4000" dirty="0" err="1"/>
              <a:t>for</a:t>
            </a:r>
            <a:r>
              <a:rPr lang="de-DE" sz="4000" dirty="0"/>
              <a:t> High-</a:t>
            </a:r>
            <a:r>
              <a:rPr lang="de-DE" sz="4000" dirty="0" err="1"/>
              <a:t>Productivity</a:t>
            </a:r>
            <a:r>
              <a:rPr lang="de-DE" sz="4000" dirty="0"/>
              <a:t> Hot </a:t>
            </a:r>
            <a:r>
              <a:rPr lang="de-DE" sz="4000" dirty="0" err="1"/>
              <a:t>Metal</a:t>
            </a:r>
            <a:r>
              <a:rPr lang="de-DE" sz="4000" dirty="0"/>
              <a:t> </a:t>
            </a:r>
            <a:r>
              <a:rPr lang="de-DE" sz="4000" dirty="0" err="1"/>
              <a:t>Forming</a:t>
            </a:r>
            <a:r>
              <a:rPr lang="de-DE" sz="4000" dirty="0"/>
              <a:t> </a:t>
            </a:r>
            <a:r>
              <a:rPr lang="de-DE" sz="4000" dirty="0" err="1"/>
              <a:t>Processes</a:t>
            </a:r>
            <a:endParaRPr lang="en-CA" dirty="0"/>
          </a:p>
        </p:txBody>
      </p:sp>
      <p:sp>
        <p:nvSpPr>
          <p:cNvPr id="5" name="Subtitle 4"/>
          <p:cNvSpPr>
            <a:spLocks noGrp="1"/>
          </p:cNvSpPr>
          <p:nvPr>
            <p:ph type="subTitle" idx="1"/>
          </p:nvPr>
        </p:nvSpPr>
        <p:spPr/>
        <p:txBody>
          <a:bodyPr>
            <a:normAutofit fontScale="62500" lnSpcReduction="20000"/>
          </a:bodyPr>
          <a:lstStyle/>
          <a:p>
            <a:r>
              <a:rPr lang="en-US" sz="2400" u="sng" dirty="0"/>
              <a:t>Maxime Gauthier</a:t>
            </a:r>
            <a:r>
              <a:rPr lang="en-US" sz="2400" dirty="0"/>
              <a:t>, Guillaume D’Amours, Fabrice Bernier</a:t>
            </a:r>
          </a:p>
          <a:p>
            <a:r>
              <a:rPr lang="en-US" sz="2400" dirty="0"/>
              <a:t>December </a:t>
            </a:r>
            <a:r>
              <a:rPr lang="en-US" sz="2400" dirty="0" smtClean="0"/>
              <a:t>7</a:t>
            </a:r>
            <a:r>
              <a:rPr lang="en-US" sz="2400" baseline="30000" dirty="0" smtClean="0"/>
              <a:t>th</a:t>
            </a:r>
            <a:r>
              <a:rPr lang="en-US" sz="2400" dirty="0" smtClean="0"/>
              <a:t>, </a:t>
            </a:r>
            <a:r>
              <a:rPr lang="en-US" sz="2400" dirty="0"/>
              <a:t>2017</a:t>
            </a:r>
          </a:p>
          <a:p>
            <a:endParaRPr lang="en-CA" dirty="0"/>
          </a:p>
        </p:txBody>
      </p:sp>
      <p:sp>
        <p:nvSpPr>
          <p:cNvPr id="6" name="Text Placeholder 5"/>
          <p:cNvSpPr>
            <a:spLocks noGrp="1"/>
          </p:cNvSpPr>
          <p:nvPr>
            <p:ph type="body" sz="quarter" idx="10"/>
          </p:nvPr>
        </p:nvSpPr>
        <p:spPr/>
        <p:txBody>
          <a:bodyPr>
            <a:normAutofit fontScale="55000" lnSpcReduction="20000"/>
          </a:bodyPr>
          <a:lstStyle/>
          <a:p>
            <a:r>
              <a:rPr lang="en-CA" sz="3200" i="1" dirty="0"/>
              <a:t>HIP’17 - 12th International Conference on Hot Isostatic Pressing, Sydney, Australia, 5 – 8 December, 2017</a:t>
            </a:r>
            <a:r>
              <a:rPr lang="en-US" sz="3200" i="1" dirty="0"/>
              <a:t> 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86528677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err="1"/>
              <a:t>Outline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Introduction</a:t>
            </a:r>
          </a:p>
          <a:p>
            <a:r>
              <a:rPr lang="en-CA" dirty="0" smtClean="0"/>
              <a:t>Objectives</a:t>
            </a:r>
          </a:p>
          <a:p>
            <a:r>
              <a:rPr lang="en-CA" dirty="0" smtClean="0"/>
              <a:t>Development of HTC Tool steel composite by HIP</a:t>
            </a:r>
            <a:endParaRPr lang="en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Properties of HIPed Hot Work Tool Steel and HTC Tool Steel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Conformal-Cooled, Hemispherical Toolings</a:t>
            </a:r>
          </a:p>
          <a:p>
            <a:r>
              <a:rPr lang="en-CA" dirty="0" smtClean="0"/>
              <a:t>Hot Stamping of Aluminum Sheets with HIPed Toolings</a:t>
            </a:r>
          </a:p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5931420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Introduction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Hot stamping installations are expensive and process cycle time has to be </a:t>
            </a:r>
            <a:r>
              <a:rPr lang="en-CA" dirty="0" smtClean="0"/>
              <a:t>minimized to increase productivity, especially for automotive applications;</a:t>
            </a:r>
          </a:p>
          <a:p>
            <a:r>
              <a:rPr lang="en-CA" dirty="0" smtClean="0"/>
              <a:t>Die </a:t>
            </a:r>
            <a:r>
              <a:rPr lang="en-CA" dirty="0"/>
              <a:t>cooling cycle can be long according to the </a:t>
            </a:r>
            <a:r>
              <a:rPr lang="en-CA" dirty="0" smtClean="0"/>
              <a:t>conformal cooling </a:t>
            </a:r>
            <a:r>
              <a:rPr lang="en-CA" dirty="0"/>
              <a:t>design </a:t>
            </a:r>
            <a:r>
              <a:rPr lang="en-CA" dirty="0" smtClean="0"/>
              <a:t>and </a:t>
            </a:r>
            <a:r>
              <a:rPr lang="en-CA" dirty="0"/>
              <a:t>the tool steel </a:t>
            </a:r>
            <a:r>
              <a:rPr lang="en-CA" dirty="0" smtClean="0"/>
              <a:t>used;</a:t>
            </a:r>
          </a:p>
          <a:p>
            <a:r>
              <a:rPr lang="en-CA" dirty="0" smtClean="0"/>
              <a:t>Developing a High </a:t>
            </a:r>
            <a:r>
              <a:rPr lang="en-CA" dirty="0"/>
              <a:t>Thermal Conductivity (HTC) tool </a:t>
            </a:r>
            <a:r>
              <a:rPr lang="en-CA" dirty="0" smtClean="0"/>
              <a:t>steel composite could help in decreasing die cooling time and improve hot stamping productivity;</a:t>
            </a:r>
          </a:p>
          <a:p>
            <a:r>
              <a:rPr lang="en-CA" dirty="0" smtClean="0"/>
              <a:t>HIP is a very efficient and versatile process to manufacture high-quality, hot-work tooling materials;</a:t>
            </a:r>
          </a:p>
          <a:p>
            <a:endParaRPr lang="en-CA" b="1" dirty="0">
              <a:solidFill>
                <a:srgbClr val="FF0000"/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3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284656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Objectives</a:t>
            </a:r>
            <a:endParaRPr lang="en-CA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4</a:t>
            </a:fld>
            <a:endParaRPr lang="en-CA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13"/>
          </p:nvPr>
        </p:nvSpPr>
        <p:spPr/>
        <p:txBody>
          <a:bodyPr>
            <a:normAutofit lnSpcReduction="10000"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dirty="0" err="1" smtClean="0"/>
              <a:t>Develop</a:t>
            </a:r>
            <a:r>
              <a:rPr lang="fr-CA" dirty="0" smtClean="0"/>
              <a:t> and </a:t>
            </a:r>
            <a:r>
              <a:rPr lang="fr-CA" dirty="0" err="1" smtClean="0"/>
              <a:t>Characterize</a:t>
            </a:r>
            <a:r>
              <a:rPr lang="fr-CA" dirty="0" smtClean="0"/>
              <a:t> a HIPed, HTC </a:t>
            </a:r>
            <a:r>
              <a:rPr lang="fr-CA" dirty="0" err="1" smtClean="0"/>
              <a:t>tool</a:t>
            </a:r>
            <a:r>
              <a:rPr lang="fr-CA" dirty="0" smtClean="0"/>
              <a:t> </a:t>
            </a:r>
            <a:r>
              <a:rPr lang="fr-CA" dirty="0" err="1" smtClean="0"/>
              <a:t>steel</a:t>
            </a:r>
            <a:r>
              <a:rPr lang="fr-CA" dirty="0" smtClean="0"/>
              <a:t> composite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dirty="0" err="1" smtClean="0"/>
              <a:t>Process</a:t>
            </a:r>
            <a:r>
              <a:rPr lang="fr-CA" dirty="0" smtClean="0"/>
              <a:t> </a:t>
            </a:r>
            <a:r>
              <a:rPr lang="fr-CA" dirty="0" err="1" smtClean="0"/>
              <a:t>hemispherical</a:t>
            </a:r>
            <a:r>
              <a:rPr lang="fr-CA" dirty="0" smtClean="0"/>
              <a:t>, </a:t>
            </a:r>
            <a:r>
              <a:rPr lang="fr-CA" dirty="0" err="1" smtClean="0"/>
              <a:t>conformal-cooled</a:t>
            </a:r>
            <a:r>
              <a:rPr lang="fr-CA" dirty="0" smtClean="0"/>
              <a:t> </a:t>
            </a:r>
            <a:r>
              <a:rPr lang="fr-CA" dirty="0" err="1" smtClean="0"/>
              <a:t>toolings</a:t>
            </a:r>
            <a:r>
              <a:rPr lang="fr-CA" dirty="0" smtClean="0"/>
              <a:t> by HIP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fr-CA" dirty="0" err="1" smtClean="0"/>
              <a:t>Evaluate</a:t>
            </a:r>
            <a:r>
              <a:rPr lang="fr-CA" dirty="0" smtClean="0"/>
              <a:t> impact of </a:t>
            </a:r>
            <a:r>
              <a:rPr lang="fr-CA" dirty="0" err="1" smtClean="0"/>
              <a:t>tooling</a:t>
            </a:r>
            <a:r>
              <a:rPr lang="fr-CA" dirty="0" smtClean="0"/>
              <a:t> </a:t>
            </a:r>
            <a:r>
              <a:rPr lang="fr-CA" dirty="0" err="1" smtClean="0"/>
              <a:t>material</a:t>
            </a:r>
            <a:r>
              <a:rPr lang="fr-CA" dirty="0" smtClean="0"/>
              <a:t> on hot </a:t>
            </a:r>
            <a:r>
              <a:rPr lang="fr-CA" dirty="0" err="1" smtClean="0"/>
              <a:t>stamping</a:t>
            </a:r>
            <a:r>
              <a:rPr lang="fr-CA" dirty="0" smtClean="0"/>
              <a:t> of Al </a:t>
            </a:r>
            <a:r>
              <a:rPr lang="fr-CA" dirty="0" err="1" smtClean="0"/>
              <a:t>alloy</a:t>
            </a:r>
            <a:r>
              <a:rPr lang="fr-CA" dirty="0" smtClean="0"/>
              <a:t> </a:t>
            </a:r>
            <a:r>
              <a:rPr lang="fr-CA" dirty="0" err="1" smtClean="0"/>
              <a:t>sheets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61193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Development of HTC Tool steel </a:t>
            </a:r>
            <a:r>
              <a:rPr lang="en-CA" dirty="0" smtClean="0"/>
              <a:t>composite by HIP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/>
              <a:t>D2 </a:t>
            </a:r>
            <a:r>
              <a:rPr lang="en-CA" dirty="0" smtClean="0"/>
              <a:t>steel powder was chosen as baseline;</a:t>
            </a:r>
          </a:p>
          <a:p>
            <a:r>
              <a:rPr lang="en-CA" dirty="0" smtClean="0"/>
              <a:t>The first candidate </a:t>
            </a:r>
            <a:r>
              <a:rPr lang="en-CA" dirty="0"/>
              <a:t>HTC tool </a:t>
            </a:r>
            <a:r>
              <a:rPr lang="en-CA" dirty="0" smtClean="0"/>
              <a:t>steel composite was based on the addition of 30 vol.% of copper particles to D2 </a:t>
            </a:r>
            <a:r>
              <a:rPr lang="en-CA" dirty="0" smtClean="0"/>
              <a:t>powder;</a:t>
            </a:r>
            <a:endParaRPr lang="en-CA" dirty="0" smtClean="0"/>
          </a:p>
          <a:p>
            <a:r>
              <a:rPr lang="en-CA" dirty="0" smtClean="0"/>
              <a:t>Two billets based on these compositions were HIPed: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D2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D2+30vol%Cu</a:t>
            </a:r>
          </a:p>
          <a:p>
            <a:r>
              <a:rPr lang="en-CA" dirty="0"/>
              <a:t>The </a:t>
            </a:r>
            <a:r>
              <a:rPr lang="en-CA" dirty="0" smtClean="0"/>
              <a:t>HIPed materials were then characterized and their thermal and mechanical properties were compared;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5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42307051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Development of HTC Tool steel composite by </a:t>
            </a:r>
            <a:r>
              <a:rPr lang="en-CA" dirty="0" smtClean="0"/>
              <a:t>HIP (cont.)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4343400" cy="4525963"/>
          </a:xfrm>
        </p:spPr>
        <p:txBody>
          <a:bodyPr/>
          <a:lstStyle/>
          <a:p>
            <a:r>
              <a:rPr lang="fr-CA" dirty="0" smtClean="0"/>
              <a:t>Initial </a:t>
            </a:r>
            <a:r>
              <a:rPr lang="fr-CA" dirty="0" err="1" smtClean="0"/>
              <a:t>Powders</a:t>
            </a:r>
            <a:r>
              <a:rPr lang="fr-CA" dirty="0" smtClean="0"/>
              <a:t>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b="1" dirty="0"/>
              <a:t>D2 </a:t>
            </a:r>
            <a:r>
              <a:rPr lang="fr-CA" b="1" dirty="0" err="1"/>
              <a:t>tool</a:t>
            </a:r>
            <a:r>
              <a:rPr lang="fr-CA" b="1" dirty="0"/>
              <a:t> </a:t>
            </a:r>
            <a:r>
              <a:rPr lang="fr-CA" b="1" dirty="0" err="1"/>
              <a:t>steel</a:t>
            </a:r>
            <a:r>
              <a:rPr lang="fr-CA" b="1" dirty="0"/>
              <a:t> </a:t>
            </a:r>
            <a:r>
              <a:rPr lang="fr-CA" b="1" dirty="0" err="1"/>
              <a:t>powder</a:t>
            </a:r>
            <a:r>
              <a:rPr lang="fr-CA" dirty="0"/>
              <a:t>, </a:t>
            </a:r>
            <a:r>
              <a:rPr lang="fr-CA" dirty="0" err="1"/>
              <a:t>spherical</a:t>
            </a:r>
            <a:r>
              <a:rPr lang="fr-CA" dirty="0"/>
              <a:t>, -150+45 mm (</a:t>
            </a:r>
            <a:r>
              <a:rPr lang="fr-CA" dirty="0" err="1"/>
              <a:t>Sandvik</a:t>
            </a:r>
            <a:r>
              <a:rPr lang="fr-CA" dirty="0"/>
              <a:t>);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endParaRPr lang="fr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b="1" dirty="0"/>
              <a:t>Copper </a:t>
            </a:r>
            <a:r>
              <a:rPr lang="fr-CA" b="1" dirty="0" err="1"/>
              <a:t>powder</a:t>
            </a:r>
            <a:r>
              <a:rPr lang="fr-CA" dirty="0"/>
              <a:t>, grade 153A, </a:t>
            </a:r>
            <a:r>
              <a:rPr lang="fr-CA" dirty="0" err="1"/>
              <a:t>spherical</a:t>
            </a:r>
            <a:r>
              <a:rPr lang="fr-CA" dirty="0"/>
              <a:t>, </a:t>
            </a:r>
            <a:r>
              <a:rPr lang="fr-CA" dirty="0" smtClean="0"/>
              <a:t>2%max+100</a:t>
            </a:r>
            <a:r>
              <a:rPr lang="fr-CA" dirty="0" smtClean="0">
                <a:latin typeface="Symbol" panose="05050102010706020507" pitchFamily="18" charset="2"/>
              </a:rPr>
              <a:t>m</a:t>
            </a:r>
            <a:r>
              <a:rPr lang="fr-CA" dirty="0" smtClean="0"/>
              <a:t>m/Bal+45</a:t>
            </a:r>
            <a:r>
              <a:rPr lang="fr-CA" dirty="0" smtClean="0">
                <a:latin typeface="Symbol" panose="05050102010706020507" pitchFamily="18" charset="2"/>
              </a:rPr>
              <a:t>m</a:t>
            </a:r>
            <a:r>
              <a:rPr lang="fr-CA" dirty="0" smtClean="0"/>
              <a:t>m/10%max-45</a:t>
            </a:r>
            <a:r>
              <a:rPr lang="fr-CA" dirty="0" smtClean="0">
                <a:latin typeface="Symbol" panose="05050102010706020507" pitchFamily="18" charset="2"/>
              </a:rPr>
              <a:t>m</a:t>
            </a:r>
            <a:r>
              <a:rPr lang="fr-CA" dirty="0" smtClean="0"/>
              <a:t>m (</a:t>
            </a:r>
            <a:r>
              <a:rPr lang="fr-CA" dirty="0" err="1" smtClean="0"/>
              <a:t>ACuPowder</a:t>
            </a:r>
            <a:r>
              <a:rPr lang="fr-CA" dirty="0" smtClean="0"/>
              <a:t>)</a:t>
            </a:r>
            <a:endParaRPr lang="fr-CA" dirty="0"/>
          </a:p>
          <a:p>
            <a:pPr lvl="1">
              <a:buFont typeface="Wingdings" panose="05000000000000000000" pitchFamily="2" charset="2"/>
              <a:buChar char="§"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6</a:t>
            </a:fld>
            <a:endParaRPr lang="en-CA"/>
          </a:p>
        </p:txBody>
      </p:sp>
      <p:pic>
        <p:nvPicPr>
          <p:cNvPr id="6" name="Picture 5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1371600"/>
            <a:ext cx="3251200" cy="2438400"/>
          </a:xfrm>
          <a:prstGeom prst="rect">
            <a:avLst/>
          </a:prstGeom>
        </p:spPr>
      </p:pic>
      <p:pic>
        <p:nvPicPr>
          <p:cNvPr id="9" name="Picture 8"/>
          <p:cNvPicPr preferRelativeResize="0"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29200" y="3943350"/>
            <a:ext cx="3251200" cy="2438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8426796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Development of HTC Tool steel composite by HIP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837"/>
            <a:ext cx="4419600" cy="4525963"/>
          </a:xfrm>
        </p:spPr>
        <p:txBody>
          <a:bodyPr>
            <a:normAutofit fontScale="92500"/>
          </a:bodyPr>
          <a:lstStyle/>
          <a:p>
            <a:r>
              <a:rPr lang="fr-CA" dirty="0" smtClean="0"/>
              <a:t>304L </a:t>
            </a:r>
            <a:r>
              <a:rPr lang="fr-CA" dirty="0" err="1" smtClean="0"/>
              <a:t>canisters</a:t>
            </a:r>
            <a:r>
              <a:rPr lang="fr-CA" dirty="0" smtClean="0"/>
              <a:t> </a:t>
            </a:r>
            <a:r>
              <a:rPr lang="fr-CA" dirty="0" err="1" smtClean="0"/>
              <a:t>were</a:t>
            </a:r>
            <a:r>
              <a:rPr lang="fr-CA" dirty="0" smtClean="0"/>
              <a:t> </a:t>
            </a:r>
            <a:r>
              <a:rPr lang="fr-CA" dirty="0" err="1" smtClean="0"/>
              <a:t>filled</a:t>
            </a:r>
            <a:r>
              <a:rPr lang="fr-CA" dirty="0" smtClean="0"/>
              <a:t> &amp; </a:t>
            </a:r>
            <a:r>
              <a:rPr lang="fr-CA" dirty="0" err="1" smtClean="0"/>
              <a:t>tapped</a:t>
            </a:r>
            <a:r>
              <a:rPr lang="fr-CA" dirty="0" smtClean="0"/>
              <a:t>;</a:t>
            </a:r>
          </a:p>
          <a:p>
            <a:pPr marL="0" indent="0">
              <a:buNone/>
            </a:pPr>
            <a:endParaRPr lang="fr-CA" dirty="0" smtClean="0"/>
          </a:p>
          <a:p>
            <a:r>
              <a:rPr lang="fr-CA" dirty="0" smtClean="0"/>
              <a:t>Vacuum </a:t>
            </a:r>
            <a:r>
              <a:rPr lang="fr-CA" dirty="0" err="1" smtClean="0"/>
              <a:t>Degassing</a:t>
            </a:r>
            <a:endParaRPr lang="fr-CA" dirty="0" smtClean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dirty="0"/>
              <a:t>14 h </a:t>
            </a:r>
            <a:r>
              <a:rPr lang="fr-CA" dirty="0" smtClean="0"/>
              <a:t>@ 150</a:t>
            </a:r>
            <a:r>
              <a:rPr lang="fr-CA" dirty="0" smtClean="0">
                <a:sym typeface="Symbol"/>
              </a:rPr>
              <a:t></a:t>
            </a:r>
            <a:r>
              <a:rPr lang="fr-CA" dirty="0" smtClean="0"/>
              <a:t>C, 4h @ 550</a:t>
            </a:r>
            <a:r>
              <a:rPr lang="fr-CA" dirty="0" smtClean="0">
                <a:sym typeface="Symbol"/>
              </a:rPr>
              <a:t></a:t>
            </a:r>
            <a:r>
              <a:rPr lang="fr-CA" dirty="0" smtClean="0"/>
              <a:t>C </a:t>
            </a:r>
            <a:r>
              <a:rPr lang="fr-CA" dirty="0" err="1" smtClean="0"/>
              <a:t>under</a:t>
            </a:r>
            <a:r>
              <a:rPr lang="fr-CA" dirty="0" smtClean="0"/>
              <a:t> </a:t>
            </a:r>
            <a:r>
              <a:rPr lang="fr-CA" dirty="0" err="1" smtClean="0"/>
              <a:t>mechanical</a:t>
            </a:r>
            <a:r>
              <a:rPr lang="fr-CA" dirty="0" smtClean="0"/>
              <a:t> vacuum (</a:t>
            </a:r>
            <a:r>
              <a:rPr lang="fr-CA" dirty="0" smtClean="0">
                <a:sym typeface="Symbol"/>
              </a:rPr>
              <a:t></a:t>
            </a:r>
            <a:r>
              <a:rPr lang="fr-CA" dirty="0" smtClean="0"/>
              <a:t>7x10</a:t>
            </a:r>
            <a:r>
              <a:rPr lang="fr-CA" baseline="30000" dirty="0" smtClean="0"/>
              <a:t>-2</a:t>
            </a:r>
            <a:r>
              <a:rPr lang="fr-CA" dirty="0" smtClean="0"/>
              <a:t> Torr)</a:t>
            </a:r>
            <a:endParaRPr lang="fr-CA" dirty="0"/>
          </a:p>
          <a:p>
            <a:pPr lvl="1">
              <a:buFont typeface="Wingdings" panose="05000000000000000000" pitchFamily="2" charset="2"/>
              <a:buChar char="§"/>
            </a:pPr>
            <a:endParaRPr lang="fr-CA" dirty="0" smtClean="0"/>
          </a:p>
          <a:p>
            <a:r>
              <a:rPr lang="fr-CA" dirty="0" err="1" smtClean="0"/>
              <a:t>Crimping</a:t>
            </a:r>
            <a:r>
              <a:rPr lang="fr-CA" dirty="0" smtClean="0"/>
              <a:t> and </a:t>
            </a:r>
            <a:r>
              <a:rPr lang="fr-CA" dirty="0" err="1" smtClean="0"/>
              <a:t>Sealing</a:t>
            </a:r>
            <a:endParaRPr lang="fr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dirty="0" err="1" smtClean="0"/>
              <a:t>Crimping</a:t>
            </a:r>
            <a:r>
              <a:rPr lang="fr-CA" dirty="0" smtClean="0"/>
              <a:t> of vacuum tube </a:t>
            </a:r>
            <a:r>
              <a:rPr lang="fr-CA" dirty="0" err="1" smtClean="0"/>
              <a:t>using</a:t>
            </a:r>
            <a:r>
              <a:rPr lang="fr-CA" dirty="0" smtClean="0"/>
              <a:t> a </a:t>
            </a:r>
            <a:r>
              <a:rPr lang="fr-CA" dirty="0"/>
              <a:t>100-ton </a:t>
            </a:r>
            <a:r>
              <a:rPr lang="fr-CA" dirty="0" err="1"/>
              <a:t>Hydraulic</a:t>
            </a:r>
            <a:r>
              <a:rPr lang="fr-CA" dirty="0"/>
              <a:t> </a:t>
            </a:r>
            <a:r>
              <a:rPr lang="fr-CA" dirty="0" err="1" smtClean="0"/>
              <a:t>press</a:t>
            </a:r>
            <a:r>
              <a:rPr lang="fr-CA" dirty="0" smtClean="0"/>
              <a:t>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dirty="0" err="1" smtClean="0"/>
              <a:t>Sealing</a:t>
            </a:r>
            <a:r>
              <a:rPr lang="fr-CA" dirty="0" smtClean="0"/>
              <a:t> by TIG </a:t>
            </a:r>
            <a:r>
              <a:rPr lang="fr-CA" dirty="0" err="1" smtClean="0"/>
              <a:t>welding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7</a:t>
            </a:fld>
            <a:endParaRPr lang="en-CA"/>
          </a:p>
        </p:txBody>
      </p:sp>
      <p:pic>
        <p:nvPicPr>
          <p:cNvPr id="1026" name="Picture 2" descr="C:\Users\gauthierm\Documents\PERD 2016-2020\PERD-Adv Mold-2016-20_LGTV\HIP Cuivre + D2 (supposé 2mm)\Can#5 après dégazage_02.JPG"/>
          <p:cNvPicPr>
            <a:picLocks noChangeAspect="1" noChangeArrowheads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638800" y="1701800"/>
            <a:ext cx="2895600" cy="38608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/>
          <p:cNvSpPr txBox="1"/>
          <p:nvPr/>
        </p:nvSpPr>
        <p:spPr>
          <a:xfrm>
            <a:off x="5372100" y="5638800"/>
            <a:ext cx="34671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Degassed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and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Sealed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fr-CA" dirty="0" err="1">
                <a:latin typeface="Arial" panose="020B0604020202020204" pitchFamily="34" charset="0"/>
                <a:cs typeface="Arial" panose="020B0604020202020204" pitchFamily="34" charset="0"/>
              </a:rPr>
              <a:t>Canister</a:t>
            </a:r>
            <a:r>
              <a:rPr lang="fr-CA" dirty="0">
                <a:latin typeface="Arial" panose="020B0604020202020204" pitchFamily="34" charset="0"/>
                <a:cs typeface="Arial" panose="020B0604020202020204" pitchFamily="34" charset="0"/>
              </a:rPr>
              <a:t>, OD = 5,438’’ (138,1 mm)</a:t>
            </a:r>
            <a:endParaRPr lang="en-CA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9954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Development of HTC Tool steel composite by HIP (cont.)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 lnSpcReduction="10000"/>
          </a:bodyPr>
          <a:lstStyle/>
          <a:p>
            <a:r>
              <a:rPr lang="fr-CA" dirty="0" smtClean="0"/>
              <a:t>Hot </a:t>
            </a:r>
            <a:r>
              <a:rPr lang="fr-CA" dirty="0" err="1" smtClean="0"/>
              <a:t>Isostatic</a:t>
            </a:r>
            <a:r>
              <a:rPr lang="fr-CA" dirty="0" smtClean="0"/>
              <a:t> </a:t>
            </a:r>
            <a:r>
              <a:rPr lang="fr-CA" dirty="0" err="1" smtClean="0"/>
              <a:t>Press</a:t>
            </a:r>
            <a:r>
              <a:rPr lang="fr-CA" dirty="0" smtClean="0"/>
              <a:t>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dirty="0" smtClean="0"/>
              <a:t>AIP10-30H </a:t>
            </a:r>
            <a:r>
              <a:rPr lang="fr-CA" dirty="0" err="1" smtClean="0"/>
              <a:t>from</a:t>
            </a:r>
            <a:r>
              <a:rPr lang="fr-CA" dirty="0" smtClean="0"/>
              <a:t> </a:t>
            </a:r>
            <a:r>
              <a:rPr lang="fr-CA" i="1" dirty="0" smtClean="0"/>
              <a:t>American </a:t>
            </a:r>
            <a:r>
              <a:rPr lang="fr-CA" i="1" dirty="0" err="1" smtClean="0"/>
              <a:t>Isostatic</a:t>
            </a:r>
            <a:r>
              <a:rPr lang="fr-CA" i="1" dirty="0" smtClean="0"/>
              <a:t> Presses, Inc.</a:t>
            </a:r>
          </a:p>
          <a:p>
            <a:endParaRPr lang="fr-CA" dirty="0" smtClean="0"/>
          </a:p>
          <a:p>
            <a:r>
              <a:rPr lang="fr-CA" dirty="0" smtClean="0"/>
              <a:t>HIP Cycles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u="sng" dirty="0" smtClean="0"/>
              <a:t>For D2</a:t>
            </a:r>
            <a:r>
              <a:rPr lang="fr-CA" dirty="0" smtClean="0"/>
              <a:t>: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fr-CA" dirty="0" smtClean="0"/>
              <a:t>4h @ </a:t>
            </a:r>
            <a:r>
              <a:rPr lang="fr-CA" b="1" dirty="0" smtClean="0">
                <a:solidFill>
                  <a:srgbClr val="FF0000"/>
                </a:solidFill>
              </a:rPr>
              <a:t>1100</a:t>
            </a:r>
            <a:r>
              <a:rPr lang="fr-CA" b="1" dirty="0" smtClean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r>
              <a:rPr lang="fr-CA" b="1" dirty="0" smtClean="0">
                <a:solidFill>
                  <a:srgbClr val="FF0000"/>
                </a:solidFill>
              </a:rPr>
              <a:t>C</a:t>
            </a:r>
            <a:r>
              <a:rPr lang="fr-CA" dirty="0" smtClean="0"/>
              <a:t> and 15000 PSI (103 </a:t>
            </a:r>
            <a:r>
              <a:rPr lang="fr-CA" dirty="0" err="1" smtClean="0"/>
              <a:t>MPa</a:t>
            </a:r>
            <a:r>
              <a:rPr lang="fr-CA" dirty="0" smtClean="0"/>
              <a:t>)</a:t>
            </a:r>
          </a:p>
          <a:p>
            <a:pPr marL="914400" lvl="2" indent="0">
              <a:buClr>
                <a:srgbClr val="FFCD05"/>
              </a:buClr>
              <a:buNone/>
            </a:pPr>
            <a:endParaRPr lang="fr-CA" dirty="0" smtClean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u="sng" dirty="0" smtClean="0"/>
              <a:t>For D2+30vol.%Cu</a:t>
            </a:r>
            <a:r>
              <a:rPr lang="fr-CA" dirty="0" smtClean="0"/>
              <a:t>: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fr-CA" dirty="0" smtClean="0"/>
              <a:t>4h </a:t>
            </a:r>
            <a:r>
              <a:rPr lang="fr-CA" dirty="0"/>
              <a:t>@ </a:t>
            </a:r>
            <a:r>
              <a:rPr lang="fr-CA" b="1" dirty="0" smtClean="0">
                <a:solidFill>
                  <a:srgbClr val="00B050"/>
                </a:solidFill>
              </a:rPr>
              <a:t>1000</a:t>
            </a:r>
            <a:r>
              <a:rPr lang="fr-CA" b="1" dirty="0" smtClean="0">
                <a:solidFill>
                  <a:srgbClr val="00B050"/>
                </a:solidFill>
                <a:sym typeface="Symbol" panose="05050102010706020507" pitchFamily="18" charset="2"/>
              </a:rPr>
              <a:t></a:t>
            </a:r>
            <a:r>
              <a:rPr lang="fr-CA" b="1" dirty="0" smtClean="0">
                <a:solidFill>
                  <a:srgbClr val="00B050"/>
                </a:solidFill>
              </a:rPr>
              <a:t>C</a:t>
            </a:r>
            <a:r>
              <a:rPr lang="fr-CA" dirty="0" smtClean="0"/>
              <a:t> </a:t>
            </a:r>
            <a:r>
              <a:rPr lang="fr-CA" dirty="0"/>
              <a:t>and 15000 PSI (103 </a:t>
            </a:r>
            <a:r>
              <a:rPr lang="fr-CA" dirty="0" err="1"/>
              <a:t>MPa</a:t>
            </a:r>
            <a:r>
              <a:rPr lang="fr-CA" dirty="0" smtClean="0"/>
              <a:t>)</a:t>
            </a:r>
          </a:p>
          <a:p>
            <a:endParaRPr lang="fr-CA" dirty="0" smtClean="0"/>
          </a:p>
          <a:p>
            <a:r>
              <a:rPr lang="fr-CA" dirty="0" smtClean="0"/>
              <a:t>No </a:t>
            </a:r>
            <a:r>
              <a:rPr lang="fr-CA" dirty="0" err="1"/>
              <a:t>additional</a:t>
            </a:r>
            <a:r>
              <a:rPr lang="fr-CA" dirty="0"/>
              <a:t> </a:t>
            </a:r>
            <a:r>
              <a:rPr lang="fr-CA" dirty="0" err="1"/>
              <a:t>heat</a:t>
            </a:r>
            <a:r>
              <a:rPr lang="fr-CA" dirty="0"/>
              <a:t> </a:t>
            </a:r>
            <a:r>
              <a:rPr lang="fr-CA" dirty="0" err="1"/>
              <a:t>treatment</a:t>
            </a:r>
            <a:r>
              <a:rPr lang="fr-CA" dirty="0"/>
              <a:t> </a:t>
            </a:r>
            <a:r>
              <a:rPr lang="fr-CA" dirty="0" err="1"/>
              <a:t>was</a:t>
            </a:r>
            <a:r>
              <a:rPr lang="fr-CA" dirty="0"/>
              <a:t> </a:t>
            </a:r>
            <a:r>
              <a:rPr lang="fr-CA" dirty="0" err="1"/>
              <a:t>applied</a:t>
            </a:r>
            <a:r>
              <a:rPr lang="fr-CA" dirty="0"/>
              <a:t> to </a:t>
            </a:r>
            <a:r>
              <a:rPr lang="fr-CA" dirty="0" err="1"/>
              <a:t>these</a:t>
            </a:r>
            <a:r>
              <a:rPr lang="fr-CA" dirty="0"/>
              <a:t> </a:t>
            </a:r>
            <a:r>
              <a:rPr lang="fr-CA" dirty="0" err="1"/>
              <a:t>materials</a:t>
            </a:r>
            <a:r>
              <a:rPr lang="fr-CA" dirty="0"/>
              <a:t>;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8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9954640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Properties </a:t>
            </a:r>
            <a:r>
              <a:rPr lang="en-CA" dirty="0"/>
              <a:t>of HIPed Hot Work Tool Steel and HTC Tool Steel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9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The HIPed D2 and D2+30vol.% Cu bulk materials were characterized: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fr-CA" dirty="0" err="1" smtClean="0"/>
              <a:t>Metallography</a:t>
            </a:r>
            <a:endParaRPr lang="en-CA" dirty="0" smtClean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The following properties were evaluated: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Heat Capacity (Cp);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Thermal Diffusivity (</a:t>
            </a:r>
            <a:r>
              <a:rPr lang="en-CA" dirty="0" smtClean="0">
                <a:latin typeface="Symbol" panose="05050102010706020507" pitchFamily="18" charset="2"/>
              </a:rPr>
              <a:t>a</a:t>
            </a:r>
            <a:r>
              <a:rPr lang="en-CA" dirty="0" smtClean="0"/>
              <a:t>);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Thermal Conductivity (k);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Coefficient of Thermal Expansion (CTE);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Hardness / Microhardness;</a:t>
            </a:r>
          </a:p>
          <a:p>
            <a:pPr lvl="2">
              <a:buClr>
                <a:srgbClr val="008080"/>
              </a:buClr>
              <a:buFont typeface="Arial" panose="020B0604020202020204" pitchFamily="34" charset="0"/>
              <a:buChar char="•"/>
            </a:pPr>
            <a:r>
              <a:rPr lang="en-CA" dirty="0" smtClean="0"/>
              <a:t>Wear Resistance / Coefficient of Friction (CoF);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538092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Metallography </a:t>
            </a:r>
            <a:r>
              <a:rPr lang="en-CA" dirty="0" smtClean="0">
                <a:sym typeface="Symbol"/>
              </a:rPr>
              <a:t></a:t>
            </a:r>
            <a:r>
              <a:rPr lang="en-CA" dirty="0" smtClean="0"/>
              <a:t> HIPed D2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10</a:t>
            </a:fld>
            <a:endParaRPr lang="en-CA"/>
          </a:p>
        </p:txBody>
      </p:sp>
      <p:pic>
        <p:nvPicPr>
          <p:cNvPr id="7" name="Picture 6"/>
          <p:cNvPicPr preferRelativeResize="0"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7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5" y="1828800"/>
            <a:ext cx="4371975" cy="3429000"/>
          </a:xfrm>
          <a:prstGeom prst="rect">
            <a:avLst/>
          </a:prstGeom>
        </p:spPr>
      </p:pic>
      <p:pic>
        <p:nvPicPr>
          <p:cNvPr id="8" name="Picture 7"/>
          <p:cNvPicPr preferRelativeResize="0"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7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5" y="1828800"/>
            <a:ext cx="4371975" cy="34290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1966912" y="5410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 smtClean="0"/>
              <a:t>50x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62712" y="5410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 smtClean="0"/>
              <a:t>500x</a:t>
            </a:r>
            <a:endParaRPr lang="en-CA" b="1" dirty="0"/>
          </a:p>
        </p:txBody>
      </p:sp>
      <p:sp>
        <p:nvSpPr>
          <p:cNvPr id="13" name="TextBox 12"/>
          <p:cNvSpPr txBox="1"/>
          <p:nvPr/>
        </p:nvSpPr>
        <p:spPr>
          <a:xfrm>
            <a:off x="3048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i="1" dirty="0" smtClean="0">
                <a:solidFill>
                  <a:srgbClr val="FF0000"/>
                </a:solidFill>
              </a:rPr>
              <a:t>98,9 % Dense</a:t>
            </a:r>
            <a:endParaRPr lang="en-CA" b="1" i="1" dirty="0">
              <a:solidFill>
                <a:srgbClr val="FF000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3148483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Metallography</a:t>
            </a:r>
            <a:br>
              <a:rPr lang="en-CA" dirty="0" smtClean="0"/>
            </a:br>
            <a:r>
              <a:rPr lang="en-CA" dirty="0" smtClean="0">
                <a:sym typeface="Symbol"/>
              </a:rPr>
              <a:t></a:t>
            </a:r>
            <a:r>
              <a:rPr lang="en-CA" dirty="0" smtClean="0"/>
              <a:t> HIPed D2+30vol.%Cu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11</a:t>
            </a:fld>
            <a:endParaRPr lang="en-CA"/>
          </a:p>
        </p:txBody>
      </p:sp>
      <p:sp>
        <p:nvSpPr>
          <p:cNvPr id="9" name="TextBox 8"/>
          <p:cNvSpPr txBox="1"/>
          <p:nvPr/>
        </p:nvSpPr>
        <p:spPr>
          <a:xfrm>
            <a:off x="1966912" y="5410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 smtClean="0"/>
              <a:t>50x</a:t>
            </a:r>
            <a:endParaRPr lang="en-CA" b="1" dirty="0"/>
          </a:p>
        </p:txBody>
      </p:sp>
      <p:sp>
        <p:nvSpPr>
          <p:cNvPr id="12" name="TextBox 11"/>
          <p:cNvSpPr txBox="1"/>
          <p:nvPr/>
        </p:nvSpPr>
        <p:spPr>
          <a:xfrm>
            <a:off x="6462712" y="5410200"/>
            <a:ext cx="685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fr-CA" b="1" dirty="0" smtClean="0"/>
              <a:t>500x</a:t>
            </a:r>
            <a:endParaRPr lang="en-CA" b="1" dirty="0"/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2" cstate="print">
            <a:extLst>
              <a:ext uri="{BEBA8EAE-BF5A-486C-A8C5-ECC9F3942E4B}">
                <a14:imgProps xmlns:a14="http://schemas.microsoft.com/office/drawing/2010/main">
                  <a14:imgLayer r:embed="rId3">
                    <a14:imgEffect>
                      <a14:brightnessContrast bright="-17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3824" y="1828800"/>
            <a:ext cx="4371975" cy="3429000"/>
          </a:xfrm>
          <a:prstGeom prst="rect">
            <a:avLst/>
          </a:prstGeom>
        </p:spPr>
      </p:pic>
      <p:pic>
        <p:nvPicPr>
          <p:cNvPr id="3" name="Picture 2"/>
          <p:cNvPicPr>
            <a:picLocks noChangeAspect="1"/>
          </p:cNvPicPr>
          <p:nvPr/>
        </p:nvPicPr>
        <p:blipFill>
          <a:blip r:embed="rId4" cstate="print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rightnessContrast bright="-17000" contrast="6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19624" y="1828800"/>
            <a:ext cx="4371975" cy="3429000"/>
          </a:xfrm>
          <a:prstGeom prst="rect">
            <a:avLst/>
          </a:prstGeom>
        </p:spPr>
      </p:pic>
      <p:grpSp>
        <p:nvGrpSpPr>
          <p:cNvPr id="26" name="Group 25"/>
          <p:cNvGrpSpPr/>
          <p:nvPr/>
        </p:nvGrpSpPr>
        <p:grpSpPr>
          <a:xfrm>
            <a:off x="2971800" y="1371600"/>
            <a:ext cx="2590800" cy="1175266"/>
            <a:chOff x="2971800" y="1371600"/>
            <a:chExt cx="2590800" cy="1175266"/>
          </a:xfrm>
        </p:grpSpPr>
        <p:sp>
          <p:nvSpPr>
            <p:cNvPr id="11" name="TextBox 10"/>
            <p:cNvSpPr txBox="1"/>
            <p:nvPr/>
          </p:nvSpPr>
          <p:spPr>
            <a:xfrm>
              <a:off x="4157588" y="137160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solidFill>
                    <a:srgbClr val="7030A0"/>
                  </a:solidFill>
                </a:rPr>
                <a:t>D2</a:t>
              </a:r>
              <a:endParaRPr lang="en-CA" b="1" dirty="0">
                <a:solidFill>
                  <a:srgbClr val="7030A0"/>
                </a:solidFill>
              </a:endParaRPr>
            </a:p>
          </p:txBody>
        </p:sp>
        <p:cxnSp>
          <p:nvCxnSpPr>
            <p:cNvPr id="14" name="Straight Arrow Connector 13"/>
            <p:cNvCxnSpPr>
              <a:stCxn id="11" idx="2"/>
            </p:cNvCxnSpPr>
            <p:nvPr/>
          </p:nvCxnSpPr>
          <p:spPr>
            <a:xfrm flipH="1">
              <a:off x="2971800" y="1740932"/>
              <a:ext cx="1528688" cy="392668"/>
            </a:xfrm>
            <a:prstGeom prst="straightConnector1">
              <a:avLst/>
            </a:prstGeom>
            <a:ln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5" name="Straight Arrow Connector 14"/>
            <p:cNvCxnSpPr>
              <a:stCxn id="11" idx="2"/>
            </p:cNvCxnSpPr>
            <p:nvPr/>
          </p:nvCxnSpPr>
          <p:spPr>
            <a:xfrm>
              <a:off x="4500488" y="1740932"/>
              <a:ext cx="1062112" cy="805934"/>
            </a:xfrm>
            <a:prstGeom prst="straightConnector1">
              <a:avLst/>
            </a:prstGeom>
            <a:ln>
              <a:solidFill>
                <a:srgbClr val="7030A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27" name="Group 26"/>
          <p:cNvGrpSpPr/>
          <p:nvPr/>
        </p:nvGrpSpPr>
        <p:grpSpPr>
          <a:xfrm>
            <a:off x="3276600" y="4419600"/>
            <a:ext cx="2895600" cy="1566872"/>
            <a:chOff x="3276600" y="4419600"/>
            <a:chExt cx="2895600" cy="1566872"/>
          </a:xfrm>
        </p:grpSpPr>
        <p:sp>
          <p:nvSpPr>
            <p:cNvPr id="13" name="TextBox 12"/>
            <p:cNvSpPr txBox="1"/>
            <p:nvPr/>
          </p:nvSpPr>
          <p:spPr>
            <a:xfrm>
              <a:off x="4191000" y="5617140"/>
              <a:ext cx="685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b="1" dirty="0" smtClean="0">
                  <a:solidFill>
                    <a:srgbClr val="FF0000"/>
                  </a:solidFill>
                </a:rPr>
                <a:t>Cu</a:t>
              </a:r>
              <a:endParaRPr lang="en-CA" b="1" dirty="0">
                <a:solidFill>
                  <a:srgbClr val="FF0000"/>
                </a:solidFill>
              </a:endParaRPr>
            </a:p>
          </p:txBody>
        </p:sp>
        <p:cxnSp>
          <p:nvCxnSpPr>
            <p:cNvPr id="18" name="Straight Arrow Connector 17"/>
            <p:cNvCxnSpPr>
              <a:stCxn id="13" idx="0"/>
            </p:cNvCxnSpPr>
            <p:nvPr/>
          </p:nvCxnSpPr>
          <p:spPr>
            <a:xfrm flipH="1" flipV="1">
              <a:off x="3276600" y="4572000"/>
              <a:ext cx="1257300" cy="104514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2" name="Straight Arrow Connector 21"/>
            <p:cNvCxnSpPr>
              <a:stCxn id="13" idx="0"/>
            </p:cNvCxnSpPr>
            <p:nvPr/>
          </p:nvCxnSpPr>
          <p:spPr>
            <a:xfrm flipV="1">
              <a:off x="4533900" y="4419600"/>
              <a:ext cx="1638300" cy="1197540"/>
            </a:xfrm>
            <a:prstGeom prst="straightConnector1">
              <a:avLst/>
            </a:prstGeom>
            <a:ln>
              <a:solidFill>
                <a:srgbClr val="FF000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9" name="TextBox 28"/>
          <p:cNvSpPr txBox="1"/>
          <p:nvPr/>
        </p:nvSpPr>
        <p:spPr>
          <a:xfrm>
            <a:off x="304800" y="1447800"/>
            <a:ext cx="14478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i="1" dirty="0" smtClean="0">
                <a:solidFill>
                  <a:srgbClr val="00B050"/>
                </a:solidFill>
              </a:rPr>
              <a:t>98,2 % Dense</a:t>
            </a:r>
            <a:endParaRPr lang="en-CA" b="1" i="1" dirty="0">
              <a:solidFill>
                <a:srgbClr val="00B050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3845302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Heat Capacity (Cp)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12</a:t>
            </a:fld>
            <a:endParaRPr lang="en-CA"/>
          </a:p>
        </p:txBody>
      </p:sp>
      <p:pic>
        <p:nvPicPr>
          <p:cNvPr id="10" name="Picture 9"/>
          <p:cNvPicPr>
            <a:picLocks noChangeAspect="1"/>
          </p:cNvPicPr>
          <p:nvPr/>
        </p:nvPicPr>
        <p:blipFill rotWithShape="1">
          <a:blip r:embed="rId2"/>
          <a:srcRect t="11683"/>
          <a:stretch/>
        </p:blipFill>
        <p:spPr>
          <a:xfrm>
            <a:off x="76200" y="1455164"/>
            <a:ext cx="6366495" cy="4738106"/>
          </a:xfrm>
          <a:prstGeom prst="rect">
            <a:avLst/>
          </a:prstGeom>
        </p:spPr>
      </p:pic>
      <p:sp>
        <p:nvSpPr>
          <p:cNvPr id="11" name="TextBox 10"/>
          <p:cNvSpPr txBox="1"/>
          <p:nvPr/>
        </p:nvSpPr>
        <p:spPr>
          <a:xfrm>
            <a:off x="6442695" y="2514600"/>
            <a:ext cx="2548905" cy="230832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Bizarre behaviour of Cp vs Temperature for both materials</a:t>
            </a: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Will be investigated further to confirm or invalidate these results</a:t>
            </a:r>
          </a:p>
        </p:txBody>
      </p:sp>
    </p:spTree>
    <p:extLst>
      <p:ext uri="{BB962C8B-B14F-4D97-AF65-F5344CB8AC3E}">
        <p14:creationId xmlns:p14="http://schemas.microsoft.com/office/powerpoint/2010/main" val="14214113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 smtClean="0"/>
              <a:t>Thermal </a:t>
            </a:r>
            <a:r>
              <a:rPr lang="fr-CA" dirty="0" err="1"/>
              <a:t>Diffusivity</a:t>
            </a:r>
            <a:r>
              <a:rPr lang="fr-CA" dirty="0"/>
              <a:t> (</a:t>
            </a:r>
            <a:r>
              <a:rPr lang="fr-CA" dirty="0">
                <a:latin typeface="Symbol" panose="05050102010706020507" pitchFamily="18" charset="2"/>
              </a:rPr>
              <a:t>a</a:t>
            </a:r>
            <a:r>
              <a:rPr lang="fr-CA" dirty="0" smtClean="0"/>
              <a:t>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13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1683"/>
          <a:stretch/>
        </p:blipFill>
        <p:spPr>
          <a:xfrm>
            <a:off x="191752" y="1600200"/>
            <a:ext cx="6513848" cy="4723695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6400800" y="2895600"/>
            <a:ext cx="2548905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Thermal Diffusivity is significantly increased by adding 30Vol.% Cu to D2 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277828087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CA" dirty="0"/>
              <a:t>Thermal </a:t>
            </a:r>
            <a:r>
              <a:rPr lang="fr-CA" dirty="0" err="1"/>
              <a:t>Conductivity</a:t>
            </a:r>
            <a:r>
              <a:rPr lang="fr-CA" dirty="0"/>
              <a:t> (k)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14</a:t>
            </a:fld>
            <a:endParaRPr lang="en-CA"/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 rotWithShape="1">
          <a:blip r:embed="rId2"/>
          <a:srcRect t="11683"/>
          <a:stretch/>
        </p:blipFill>
        <p:spPr>
          <a:xfrm>
            <a:off x="228601" y="1676400"/>
            <a:ext cx="5945632" cy="4343400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867400" y="2665274"/>
            <a:ext cx="32004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Adding 30Vol.% Cu to D2 dramatically increases k at all temperatures: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CA" dirty="0" smtClean="0"/>
              <a:t>17.6 to 33.5 @ 25</a:t>
            </a:r>
            <a:r>
              <a:rPr lang="en-CA" dirty="0" smtClean="0">
                <a:sym typeface="Symbol" panose="05050102010706020507" pitchFamily="18" charset="2"/>
              </a:rPr>
              <a:t></a:t>
            </a:r>
            <a:r>
              <a:rPr lang="en-CA" dirty="0" smtClean="0"/>
              <a:t>C (x 1.9)</a:t>
            </a:r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CA" dirty="0" smtClean="0"/>
              <a:t>33.1 to 61.3 </a:t>
            </a:r>
            <a:r>
              <a:rPr lang="en-CA" dirty="0"/>
              <a:t>@ </a:t>
            </a:r>
            <a:r>
              <a:rPr lang="en-CA" dirty="0" smtClean="0"/>
              <a:t>200</a:t>
            </a:r>
            <a:r>
              <a:rPr lang="en-CA" dirty="0" smtClean="0">
                <a:sym typeface="Symbol" panose="05050102010706020507" pitchFamily="18" charset="2"/>
              </a:rPr>
              <a:t></a:t>
            </a:r>
            <a:r>
              <a:rPr lang="en-CA" dirty="0" smtClean="0"/>
              <a:t>C (x 1.85)</a:t>
            </a:r>
            <a:endParaRPr lang="en-CA" dirty="0"/>
          </a:p>
          <a:p>
            <a:pPr marL="285750" indent="-285750">
              <a:buFont typeface="Wingdings" panose="05000000000000000000" pitchFamily="2" charset="2"/>
              <a:buChar char="Ø"/>
            </a:pPr>
            <a:r>
              <a:rPr lang="en-CA" dirty="0" smtClean="0"/>
              <a:t>22.8 to 55.5 </a:t>
            </a:r>
            <a:r>
              <a:rPr lang="en-CA" dirty="0"/>
              <a:t>@ </a:t>
            </a:r>
            <a:r>
              <a:rPr lang="en-CA" dirty="0" smtClean="0"/>
              <a:t>400</a:t>
            </a:r>
            <a:r>
              <a:rPr lang="en-CA" dirty="0" smtClean="0">
                <a:sym typeface="Symbol" panose="05050102010706020507" pitchFamily="18" charset="2"/>
              </a:rPr>
              <a:t></a:t>
            </a:r>
            <a:r>
              <a:rPr lang="en-CA" dirty="0" smtClean="0"/>
              <a:t>C (x 2.44)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40989386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Coefficient of Thermal Expansion (CTE)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15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 rotWithShape="1">
          <a:blip r:embed="rId2"/>
          <a:srcRect t="13728" r="1847" b="3617"/>
          <a:stretch/>
        </p:blipFill>
        <p:spPr>
          <a:xfrm>
            <a:off x="0" y="1752600"/>
            <a:ext cx="5715000" cy="3711389"/>
          </a:xfrm>
          <a:prstGeom prst="rect">
            <a:avLst/>
          </a:prstGeom>
        </p:spPr>
      </p:pic>
      <p:sp>
        <p:nvSpPr>
          <p:cNvPr id="9" name="TextBox 8"/>
          <p:cNvSpPr txBox="1"/>
          <p:nvPr/>
        </p:nvSpPr>
        <p:spPr>
          <a:xfrm>
            <a:off x="5715000" y="1905000"/>
            <a:ext cx="3276600" cy="424731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It is clear from the graph that:</a:t>
            </a:r>
          </a:p>
          <a:p>
            <a:pPr marL="742950" lvl="1" indent="-285750">
              <a:buFont typeface="Courier New" panose="02070309020205020404" pitchFamily="49" charset="0"/>
              <a:buChar char="o"/>
            </a:pPr>
            <a:endParaRPr lang="en-CA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dirty="0" smtClean="0"/>
              <a:t>CTE</a:t>
            </a:r>
            <a:r>
              <a:rPr lang="en-CA" baseline="-25000" dirty="0" smtClean="0"/>
              <a:t>D2+Cu</a:t>
            </a:r>
            <a:r>
              <a:rPr lang="en-CA" dirty="0" smtClean="0"/>
              <a:t> &gt;CTE</a:t>
            </a:r>
            <a:r>
              <a:rPr lang="en-CA" baseline="-25000" dirty="0" smtClean="0"/>
              <a:t>D2</a:t>
            </a:r>
            <a:endParaRPr lang="en-CA" dirty="0" smtClean="0"/>
          </a:p>
          <a:p>
            <a:pPr marL="742950" lvl="1" indent="-285750">
              <a:buFont typeface="Courier New" panose="02070309020205020404" pitchFamily="49" charset="0"/>
              <a:buChar char="o"/>
            </a:pPr>
            <a:r>
              <a:rPr lang="en-CA" dirty="0" err="1" smtClean="0"/>
              <a:t>CTE</a:t>
            </a:r>
            <a:r>
              <a:rPr lang="en-CA" baseline="-25000" dirty="0" err="1" smtClean="0"/>
              <a:t>radial</a:t>
            </a:r>
            <a:r>
              <a:rPr lang="en-CA" dirty="0" smtClean="0"/>
              <a:t> </a:t>
            </a:r>
            <a:r>
              <a:rPr lang="en-CA" dirty="0"/>
              <a:t>&gt;</a:t>
            </a:r>
            <a:r>
              <a:rPr lang="en-CA" dirty="0" err="1" smtClean="0"/>
              <a:t>CTE</a:t>
            </a:r>
            <a:r>
              <a:rPr lang="en-CA" baseline="-25000" dirty="0" err="1" smtClean="0"/>
              <a:t>axial</a:t>
            </a:r>
            <a:endParaRPr lang="en-CA" dirty="0" smtClean="0"/>
          </a:p>
          <a:p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difference between materials is relatively small;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radial-axial difference is encountered in both materials;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No major impact of difference in CTE is expected during sheet metal forming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4799666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Hardness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 smtClean="0"/>
          </a:p>
          <a:p>
            <a:endParaRPr lang="fr-CA" dirty="0"/>
          </a:p>
          <a:p>
            <a:endParaRPr lang="fr-CA" dirty="0" smtClean="0"/>
          </a:p>
        </p:txBody>
      </p:sp>
      <p:grpSp>
        <p:nvGrpSpPr>
          <p:cNvPr id="7" name="Group 6"/>
          <p:cNvGrpSpPr/>
          <p:nvPr/>
        </p:nvGrpSpPr>
        <p:grpSpPr>
          <a:xfrm>
            <a:off x="0" y="2003533"/>
            <a:ext cx="5638800" cy="3863867"/>
            <a:chOff x="26963" y="1828800"/>
            <a:chExt cx="5191882" cy="3488788"/>
          </a:xfrm>
        </p:grpSpPr>
        <p:pic>
          <p:nvPicPr>
            <p:cNvPr id="6146" name="Picture 2"/>
            <p:cNvPicPr>
              <a:picLocks noChangeAspect="1" noChangeArrowheads="1"/>
            </p:cNvPicPr>
            <p:nvPr/>
          </p:nvPicPr>
          <p:blipFill rotWithShape="1">
            <a:blip r:embed="rId2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t="14114" r="5641" b="2861"/>
            <a:stretch/>
          </p:blipFill>
          <p:spPr bwMode="auto">
            <a:xfrm>
              <a:off x="26963" y="1828800"/>
              <a:ext cx="5191882" cy="3488788"/>
            </a:xfrm>
            <a:prstGeom prst="rect">
              <a:avLst/>
            </a:prstGeom>
            <a:noFill/>
            <a:ln>
              <a:noFill/>
            </a:ln>
            <a:effectLst/>
            <a:extLst>
              <a:ext uri="{909E8E84-426E-40DD-AFC4-6F175D3DCCD1}">
                <a14:hiddenFill xmlns:a14="http://schemas.microsoft.com/office/drawing/2010/main">
                  <a:solidFill>
                    <a:schemeClr val="accent1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chemeClr val="tx1"/>
                  </a:solidFill>
                  <a:miter lim="800000"/>
                  <a:headEnd/>
                  <a:tailEnd/>
                </a14:hiddenLine>
              </a:ext>
              <a:ext uri="{AF507438-7753-43E0-B8FC-AC1667EBCBE1}">
                <a14:hiddenEffects xmlns:a14="http://schemas.microsoft.com/office/drawing/2010/main">
                  <a:effectLst>
                    <a:outerShdw dist="35921" dir="2700000" algn="ctr" rotWithShape="0">
                      <a:schemeClr val="bg2"/>
                    </a:outerShdw>
                  </a:effectLst>
                </a14:hiddenEffects>
              </a:ext>
            </a:extLst>
          </p:spPr>
        </p:pic>
        <p:sp>
          <p:nvSpPr>
            <p:cNvPr id="2" name="TextBox 1"/>
            <p:cNvSpPr txBox="1"/>
            <p:nvPr/>
          </p:nvSpPr>
          <p:spPr>
            <a:xfrm>
              <a:off x="1981200" y="20574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400" dirty="0" smtClean="0"/>
                <a:t>53,3 ± 0,34</a:t>
              </a:r>
              <a:endParaRPr lang="en-CA" sz="1400" dirty="0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2743200" y="38100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fr-CA" sz="1400" dirty="0" smtClean="0"/>
                <a:t>30,3 ± 2,32</a:t>
              </a:r>
              <a:endParaRPr lang="en-CA" sz="1400" dirty="0"/>
            </a:p>
          </p:txBody>
        </p:sp>
      </p:grpSp>
      <p:sp>
        <p:nvSpPr>
          <p:cNvPr id="12" name="TextBox 11"/>
          <p:cNvSpPr txBox="1"/>
          <p:nvPr/>
        </p:nvSpPr>
        <p:spPr>
          <a:xfrm>
            <a:off x="5638800" y="3027524"/>
            <a:ext cx="3276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As expected, the hardness of the Cu-containing material is much lower than the pure D2 counterpart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4353903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Microhardness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17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fr-CA" dirty="0" smtClean="0"/>
          </a:p>
          <a:p>
            <a:endParaRPr lang="fr-CA" dirty="0"/>
          </a:p>
          <a:p>
            <a:endParaRPr lang="fr-CA" dirty="0" smtClean="0"/>
          </a:p>
        </p:txBody>
      </p:sp>
      <p:grpSp>
        <p:nvGrpSpPr>
          <p:cNvPr id="12" name="Group 11"/>
          <p:cNvGrpSpPr/>
          <p:nvPr/>
        </p:nvGrpSpPr>
        <p:grpSpPr>
          <a:xfrm>
            <a:off x="76200" y="1905000"/>
            <a:ext cx="5791200" cy="4038600"/>
            <a:chOff x="76200" y="2342264"/>
            <a:chExt cx="5590589" cy="3820707"/>
          </a:xfrm>
        </p:grpSpPr>
        <p:pic>
          <p:nvPicPr>
            <p:cNvPr id="8" name="Picture 7"/>
            <p:cNvPicPr>
              <a:picLocks noChangeAspect="1"/>
            </p:cNvPicPr>
            <p:nvPr/>
          </p:nvPicPr>
          <p:blipFill rotWithShape="1">
            <a:blip r:embed="rId2"/>
            <a:srcRect t="12699"/>
            <a:stretch/>
          </p:blipFill>
          <p:spPr>
            <a:xfrm>
              <a:off x="76200" y="2496153"/>
              <a:ext cx="5590589" cy="3666818"/>
            </a:xfrm>
            <a:prstGeom prst="rect">
              <a:avLst/>
            </a:prstGeom>
          </p:spPr>
        </p:pic>
        <p:sp>
          <p:nvSpPr>
            <p:cNvPr id="2" name="TextBox 1"/>
            <p:cNvSpPr txBox="1"/>
            <p:nvPr/>
          </p:nvSpPr>
          <p:spPr>
            <a:xfrm>
              <a:off x="1880894" y="2692267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dirty="0" smtClean="0"/>
                <a:t>594 ± 30</a:t>
              </a:r>
              <a:endParaRPr lang="en-CA" sz="1400" dirty="0"/>
            </a:p>
          </p:txBody>
        </p:sp>
        <p:sp>
          <p:nvSpPr>
            <p:cNvPr id="13" name="TextBox 12"/>
            <p:cNvSpPr txBox="1"/>
            <p:nvPr/>
          </p:nvSpPr>
          <p:spPr>
            <a:xfrm>
              <a:off x="2514600" y="2342264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dirty="0" smtClean="0"/>
                <a:t>638 ± 21</a:t>
              </a:r>
              <a:endParaRPr lang="en-CA" sz="1400" dirty="0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2896894" y="5181600"/>
              <a:ext cx="9906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dirty="0" smtClean="0"/>
                <a:t>77 ± 4</a:t>
              </a:r>
              <a:endParaRPr lang="en-CA" sz="1400" dirty="0"/>
            </a:p>
          </p:txBody>
        </p:sp>
      </p:grpSp>
      <p:sp>
        <p:nvSpPr>
          <p:cNvPr id="16" name="TextBox 15"/>
          <p:cNvSpPr txBox="1"/>
          <p:nvPr/>
        </p:nvSpPr>
        <p:spPr>
          <a:xfrm>
            <a:off x="5600700" y="2684368"/>
            <a:ext cx="3276600" cy="258532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</a:t>
            </a:r>
            <a:r>
              <a:rPr lang="en-CA" dirty="0" err="1" smtClean="0"/>
              <a:t>microhardness</a:t>
            </a:r>
            <a:r>
              <a:rPr lang="en-CA" dirty="0" smtClean="0"/>
              <a:t> of the D2 phase in D2+30Vol.%Cu is slightly higher than that  in the D2 specimen </a:t>
            </a:r>
            <a:r>
              <a:rPr lang="en-CA" dirty="0" smtClean="0">
                <a:sym typeface="Symbol" panose="05050102010706020507" pitchFamily="18" charset="2"/>
              </a:rPr>
              <a:t> maybe some solid-solution strengthening</a:t>
            </a:r>
            <a:r>
              <a:rPr lang="en-CA" dirty="0" smtClean="0"/>
              <a:t>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endParaRPr lang="en-CA" dirty="0" smtClean="0"/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Cu phase is much softer, of course;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319355911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Wear Resistance / Coefficient of Friction (CoF)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CA" dirty="0" smtClean="0"/>
              <a:t>Wear Testing Parameters: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Type: Ball on disk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Charge: -50 N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Slider from zero: 14 mm.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Duration: 24000 sec.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/>
              <a:t>Linear Velocity: 15000mm/min (0.25m/sec.)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Ball Size/Material: </a:t>
            </a:r>
            <a:r>
              <a:rPr lang="en-CA" dirty="0"/>
              <a:t>10mm Sintered Alumina</a:t>
            </a:r>
          </a:p>
          <a:p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1366786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Wear Resistance / Coefficient of Friction (CoF</a:t>
            </a:r>
            <a:r>
              <a:rPr lang="en-CA" dirty="0" smtClean="0"/>
              <a:t>) (cont.)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19</a:t>
            </a:fld>
            <a:endParaRPr lang="en-CA"/>
          </a:p>
        </p:txBody>
      </p:sp>
      <p:pic>
        <p:nvPicPr>
          <p:cNvPr id="5122" name="Picture 2"/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899" r="5899"/>
          <a:stretch/>
        </p:blipFill>
        <p:spPr bwMode="auto">
          <a:xfrm>
            <a:off x="381000" y="1690617"/>
            <a:ext cx="8382000" cy="21336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</p:pic>
      <p:sp>
        <p:nvSpPr>
          <p:cNvPr id="7" name="TextBox 6"/>
          <p:cNvSpPr txBox="1"/>
          <p:nvPr/>
        </p:nvSpPr>
        <p:spPr>
          <a:xfrm>
            <a:off x="1524000" y="4038600"/>
            <a:ext cx="60198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wear resistance of the HTC composite is much lower than the HIPed D2 (higher volume and mass losses, deeper groove);</a:t>
            </a:r>
          </a:p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dirty="0" smtClean="0"/>
              <a:t>The D2+30Vol.%Cu material has a lower CoF, which is probably due to the presence of copper (soft metals like Cu are sometimes used as solid lubricants)</a:t>
            </a:r>
          </a:p>
        </p:txBody>
      </p:sp>
    </p:spTree>
    <p:extLst>
      <p:ext uri="{BB962C8B-B14F-4D97-AF65-F5344CB8AC3E}">
        <p14:creationId xmlns:p14="http://schemas.microsoft.com/office/powerpoint/2010/main" val="24042938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Conformal-Cooled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Hemispherical </a:t>
            </a:r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Toolings</a:t>
            </a:r>
            <a:endParaRPr lang="en-CA" sz="3500" b="1" kern="12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1260"/>
            <a:ext cx="8153400" cy="4525963"/>
          </a:xfrm>
        </p:spPr>
        <p:txBody>
          <a:bodyPr/>
          <a:lstStyle/>
          <a:p>
            <a:r>
              <a:rPr lang="en-CA" dirty="0" smtClean="0"/>
              <a:t>The processing of conformal-cooled, hemispherical toolings followed similar processing steps and HIP cycles as were used for HTC tool steel processing: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Tooling made of D2 only was HIPed at </a:t>
            </a:r>
            <a:r>
              <a:rPr lang="en-CA" dirty="0" smtClean="0">
                <a:solidFill>
                  <a:srgbClr val="FF0000"/>
                </a:solidFill>
              </a:rPr>
              <a:t>1100</a:t>
            </a:r>
            <a:r>
              <a:rPr lang="en-CA" dirty="0" smtClean="0">
                <a:solidFill>
                  <a:srgbClr val="FF0000"/>
                </a:solidFill>
                <a:sym typeface="Symbol" panose="05050102010706020507" pitchFamily="18" charset="2"/>
              </a:rPr>
              <a:t></a:t>
            </a:r>
            <a:r>
              <a:rPr lang="en-CA" dirty="0" smtClean="0">
                <a:solidFill>
                  <a:srgbClr val="FF0000"/>
                </a:solidFill>
              </a:rPr>
              <a:t>C</a:t>
            </a:r>
            <a:r>
              <a:rPr lang="en-CA" dirty="0" smtClean="0"/>
              <a:t>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Toolings including copper were HIPed at </a:t>
            </a:r>
            <a:r>
              <a:rPr lang="en-CA" dirty="0" smtClean="0">
                <a:solidFill>
                  <a:srgbClr val="00B050"/>
                </a:solidFill>
              </a:rPr>
              <a:t>1000</a:t>
            </a:r>
            <a:r>
              <a:rPr lang="en-CA" dirty="0" smtClean="0">
                <a:solidFill>
                  <a:srgbClr val="00B050"/>
                </a:solidFill>
                <a:sym typeface="Symbol" panose="05050102010706020507" pitchFamily="18" charset="2"/>
              </a:rPr>
              <a:t></a:t>
            </a:r>
            <a:r>
              <a:rPr lang="en-CA" dirty="0" smtClean="0">
                <a:solidFill>
                  <a:srgbClr val="00B050"/>
                </a:solidFill>
              </a:rPr>
              <a:t>C</a:t>
            </a:r>
            <a:r>
              <a:rPr lang="en-CA" dirty="0" smtClean="0"/>
              <a:t>.</a:t>
            </a:r>
            <a:endParaRPr lang="en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endParaRPr lang="en-CA" dirty="0" smtClean="0"/>
          </a:p>
          <a:p>
            <a:r>
              <a:rPr lang="en-CA" dirty="0" smtClean="0"/>
              <a:t>The use of a copper core in two of the three designs enabled to HIP-clad a 2-mm-thick layer of either D2 or D2+30Vol.%Cu on the said core to improve cooling;</a:t>
            </a:r>
            <a:endParaRPr lang="fr-CA" dirty="0" smtClean="0"/>
          </a:p>
          <a:p>
            <a:pPr marL="457200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6885868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Conformal-Cooled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Hemispherical </a:t>
            </a:r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Toolings </a:t>
            </a:r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cont.)</a:t>
            </a:r>
            <a:endParaRPr lang="en-CA" sz="3500" b="1" kern="12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601260"/>
            <a:ext cx="8153400" cy="4525963"/>
          </a:xfrm>
        </p:spPr>
        <p:txBody>
          <a:bodyPr/>
          <a:lstStyle/>
          <a:p>
            <a:r>
              <a:rPr lang="en-CA" dirty="0" smtClean="0"/>
              <a:t>Schematic cross-sections of canister with core and powder used to prepare HIP-clad toolings</a:t>
            </a:r>
            <a:r>
              <a:rPr lang="fr-CA" dirty="0" smtClean="0"/>
              <a:t>:</a:t>
            </a:r>
          </a:p>
          <a:p>
            <a:pPr marL="457200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21</a:t>
            </a:fld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1793924" y="4661095"/>
            <a:ext cx="152400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fr-CA" b="1" dirty="0" smtClean="0"/>
              <a:t>Solid Cu </a:t>
            </a:r>
            <a:r>
              <a:rPr lang="fr-CA" b="1" dirty="0" err="1" smtClean="0"/>
              <a:t>Core</a:t>
            </a:r>
            <a:endParaRPr lang="en-CA" b="1" dirty="0"/>
          </a:p>
        </p:txBody>
      </p:sp>
      <p:cxnSp>
        <p:nvCxnSpPr>
          <p:cNvPr id="24" name="Straight Arrow Connector 23"/>
          <p:cNvCxnSpPr>
            <a:stCxn id="23" idx="1"/>
          </p:cNvCxnSpPr>
          <p:nvPr/>
        </p:nvCxnSpPr>
        <p:spPr>
          <a:xfrm flipH="1" flipV="1">
            <a:off x="4038600" y="5562600"/>
            <a:ext cx="657225" cy="413266"/>
          </a:xfrm>
          <a:prstGeom prst="straightConnector1">
            <a:avLst/>
          </a:prstGeom>
          <a:ln w="19050">
            <a:solidFill>
              <a:schemeClr val="tx1"/>
            </a:solidFill>
            <a:tailEnd type="stealth" w="lg" len="lg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0" name="Oval 29"/>
          <p:cNvSpPr/>
          <p:nvPr/>
        </p:nvSpPr>
        <p:spPr>
          <a:xfrm>
            <a:off x="5486400" y="3134165"/>
            <a:ext cx="2209800" cy="2209800"/>
          </a:xfrm>
          <a:prstGeom prst="ellipse">
            <a:avLst/>
          </a:prstGeom>
          <a:solidFill>
            <a:srgbClr val="E46C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1" name="Rectangle 30"/>
          <p:cNvSpPr/>
          <p:nvPr/>
        </p:nvSpPr>
        <p:spPr>
          <a:xfrm>
            <a:off x="5257800" y="4248443"/>
            <a:ext cx="2667000" cy="2057400"/>
          </a:xfrm>
          <a:prstGeom prst="rect">
            <a:avLst/>
          </a:prstGeom>
          <a:solidFill>
            <a:srgbClr val="E46C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2" name="Rectangle 31"/>
          <p:cNvSpPr/>
          <p:nvPr/>
        </p:nvSpPr>
        <p:spPr>
          <a:xfrm>
            <a:off x="5508674" y="4172243"/>
            <a:ext cx="2171700" cy="15240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7" name="Oval 16"/>
          <p:cNvSpPr>
            <a:spLocks noChangeAspect="1"/>
          </p:cNvSpPr>
          <p:nvPr/>
        </p:nvSpPr>
        <p:spPr>
          <a:xfrm>
            <a:off x="5257800" y="2895600"/>
            <a:ext cx="2667000" cy="2714885"/>
          </a:xfrm>
          <a:prstGeom prst="ellipse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4" name="Rectangle 33"/>
          <p:cNvSpPr/>
          <p:nvPr/>
        </p:nvSpPr>
        <p:spPr>
          <a:xfrm>
            <a:off x="4953000" y="4253042"/>
            <a:ext cx="3352800" cy="2147758"/>
          </a:xfrm>
          <a:prstGeom prst="rect">
            <a:avLst/>
          </a:prstGeom>
          <a:solidFill>
            <a:schemeClr val="bg1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18" name="Rounded Rectangle 17"/>
          <p:cNvSpPr/>
          <p:nvPr/>
        </p:nvSpPr>
        <p:spPr>
          <a:xfrm>
            <a:off x="6324600" y="4800600"/>
            <a:ext cx="609600" cy="623595"/>
          </a:xfrm>
          <a:prstGeom prst="roundRect">
            <a:avLst/>
          </a:prstGeom>
          <a:solidFill>
            <a:srgbClr val="E46C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5" name="Rectangle 34"/>
          <p:cNvSpPr/>
          <p:nvPr/>
        </p:nvSpPr>
        <p:spPr>
          <a:xfrm>
            <a:off x="5261024" y="4239065"/>
            <a:ext cx="2667000" cy="637735"/>
          </a:xfrm>
          <a:prstGeom prst="rect">
            <a:avLst/>
          </a:prstGeom>
          <a:solidFill>
            <a:srgbClr val="E46C0A"/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cxnSp>
        <p:nvCxnSpPr>
          <p:cNvPr id="25" name="Straight Connector 24"/>
          <p:cNvCxnSpPr>
            <a:endCxn id="18" idx="1"/>
          </p:cNvCxnSpPr>
          <p:nvPr/>
        </p:nvCxnSpPr>
        <p:spPr>
          <a:xfrm flipH="1">
            <a:off x="6324600" y="4994598"/>
            <a:ext cx="609600" cy="117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Straight Connector 40"/>
          <p:cNvCxnSpPr/>
          <p:nvPr/>
        </p:nvCxnSpPr>
        <p:spPr>
          <a:xfrm flipH="1">
            <a:off x="6324600" y="5095984"/>
            <a:ext cx="609600" cy="117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2" name="Straight Connector 41"/>
          <p:cNvCxnSpPr/>
          <p:nvPr/>
        </p:nvCxnSpPr>
        <p:spPr>
          <a:xfrm flipH="1">
            <a:off x="6304671" y="5181598"/>
            <a:ext cx="609600" cy="117800"/>
          </a:xfrm>
          <a:prstGeom prst="line">
            <a:avLst/>
          </a:prstGeom>
          <a:ln w="15875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3" name="Right Arrow 32"/>
          <p:cNvSpPr/>
          <p:nvPr/>
        </p:nvSpPr>
        <p:spPr>
          <a:xfrm>
            <a:off x="4191000" y="3886200"/>
            <a:ext cx="838200" cy="774895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46" name="Rectangle 45"/>
          <p:cNvSpPr/>
          <p:nvPr/>
        </p:nvSpPr>
        <p:spPr>
          <a:xfrm>
            <a:off x="5508674" y="4191000"/>
            <a:ext cx="2171700" cy="152400"/>
          </a:xfrm>
          <a:prstGeom prst="rect">
            <a:avLst/>
          </a:prstGeom>
          <a:solidFill>
            <a:srgbClr val="E46C0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38" name="Block Arc 37"/>
          <p:cNvSpPr/>
          <p:nvPr/>
        </p:nvSpPr>
        <p:spPr>
          <a:xfrm>
            <a:off x="5261024" y="2895600"/>
            <a:ext cx="2663776" cy="2743200"/>
          </a:xfrm>
          <a:prstGeom prst="blockArc">
            <a:avLst>
              <a:gd name="adj1" fmla="val 10816580"/>
              <a:gd name="adj2" fmla="val 21574057"/>
              <a:gd name="adj3" fmla="val 8535"/>
            </a:avLst>
          </a:prstGeom>
          <a:blipFill>
            <a:blip r:embed="rId2"/>
            <a:tile tx="0" ty="0" sx="100000" sy="100000" flip="none" algn="tl"/>
          </a:blipFill>
          <a:ln w="25400"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CA"/>
          </a:p>
        </p:txBody>
      </p:sp>
      <p:sp>
        <p:nvSpPr>
          <p:cNvPr id="23" name="TextBox 22"/>
          <p:cNvSpPr txBox="1"/>
          <p:nvPr/>
        </p:nvSpPr>
        <p:spPr>
          <a:xfrm>
            <a:off x="4695825" y="5791200"/>
            <a:ext cx="158115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b="1" dirty="0" smtClean="0"/>
              <a:t>304L Canister</a:t>
            </a:r>
            <a:endParaRPr lang="en-CA" b="1" dirty="0"/>
          </a:p>
        </p:txBody>
      </p:sp>
      <p:grpSp>
        <p:nvGrpSpPr>
          <p:cNvPr id="47" name="Group 46"/>
          <p:cNvGrpSpPr/>
          <p:nvPr/>
        </p:nvGrpSpPr>
        <p:grpSpPr>
          <a:xfrm>
            <a:off x="1066800" y="2572043"/>
            <a:ext cx="2971800" cy="3733800"/>
            <a:chOff x="1066800" y="2572043"/>
            <a:chExt cx="2971800" cy="3733800"/>
          </a:xfrm>
        </p:grpSpPr>
        <p:grpSp>
          <p:nvGrpSpPr>
            <p:cNvPr id="37" name="Group 36"/>
            <p:cNvGrpSpPr/>
            <p:nvPr/>
          </p:nvGrpSpPr>
          <p:grpSpPr>
            <a:xfrm>
              <a:off x="1066800" y="2572043"/>
              <a:ext cx="2971800" cy="3733800"/>
              <a:chOff x="1066800" y="2572043"/>
              <a:chExt cx="2971800" cy="3733800"/>
            </a:xfrm>
          </p:grpSpPr>
          <p:grpSp>
            <p:nvGrpSpPr>
              <p:cNvPr id="12" name="Group 11"/>
              <p:cNvGrpSpPr/>
              <p:nvPr/>
            </p:nvGrpSpPr>
            <p:grpSpPr>
              <a:xfrm>
                <a:off x="1066800" y="2572043"/>
                <a:ext cx="2971800" cy="3733800"/>
                <a:chOff x="2743200" y="2590800"/>
                <a:chExt cx="2971800" cy="3733800"/>
              </a:xfrm>
            </p:grpSpPr>
            <p:sp>
              <p:nvSpPr>
                <p:cNvPr id="8" name="Rectangle 7"/>
                <p:cNvSpPr/>
                <p:nvPr/>
              </p:nvSpPr>
              <p:spPr>
                <a:xfrm>
                  <a:off x="2743200" y="2590800"/>
                  <a:ext cx="2971800" cy="3733800"/>
                </a:xfrm>
                <a:prstGeom prst="rect">
                  <a:avLst/>
                </a:prstGeom>
                <a:blipFill>
                  <a:blip r:embed="rId2"/>
                  <a:tile tx="0" ty="0" sx="100000" sy="100000" flip="none" algn="tl"/>
                </a:blipFill>
                <a:ln w="50800">
                  <a:solidFill>
                    <a:srgbClr val="0070C0"/>
                  </a:solidFill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1" name="Oval 10"/>
                <p:cNvSpPr/>
                <p:nvPr/>
              </p:nvSpPr>
              <p:spPr>
                <a:xfrm>
                  <a:off x="3124200" y="3152922"/>
                  <a:ext cx="2209800" cy="2209800"/>
                </a:xfrm>
                <a:prstGeom prst="ellipse">
                  <a:avLst/>
                </a:prstGeom>
                <a:solidFill>
                  <a:srgbClr val="E46C0A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0" name="Rectangle 9"/>
                <p:cNvSpPr/>
                <p:nvPr/>
              </p:nvSpPr>
              <p:spPr>
                <a:xfrm>
                  <a:off x="2895600" y="4267200"/>
                  <a:ext cx="2667000" cy="2057400"/>
                </a:xfrm>
                <a:prstGeom prst="rect">
                  <a:avLst/>
                </a:prstGeom>
                <a:solidFill>
                  <a:srgbClr val="E46C0A"/>
                </a:solidFill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  <p:sp>
              <p:nvSpPr>
                <p:cNvPr id="19" name="Rectangle 18"/>
                <p:cNvSpPr/>
                <p:nvPr/>
              </p:nvSpPr>
              <p:spPr>
                <a:xfrm>
                  <a:off x="3146474" y="4191000"/>
                  <a:ext cx="2171700" cy="152400"/>
                </a:xfrm>
                <a:prstGeom prst="rect">
                  <a:avLst/>
                </a:prstGeom>
                <a:solidFill>
                  <a:srgbClr val="E46C0A"/>
                </a:solidFill>
                <a:ln>
                  <a:noFill/>
                </a:ln>
              </p:spPr>
              <p:style>
                <a:lnRef idx="2">
                  <a:schemeClr val="accent1">
                    <a:shade val="50000"/>
                  </a:schemeClr>
                </a:lnRef>
                <a:fillRef idx="1">
                  <a:schemeClr val="accent1"/>
                </a:fillRef>
                <a:effectRef idx="0">
                  <a:schemeClr val="accent1"/>
                </a:effectRef>
                <a:fontRef idx="minor">
                  <a:schemeClr val="lt1"/>
                </a:fontRef>
              </p:style>
              <p:txBody>
                <a:bodyPr rtlCol="0" anchor="ctr"/>
                <a:lstStyle/>
                <a:p>
                  <a:pPr algn="ctr"/>
                  <a:endParaRPr lang="en-CA"/>
                </a:p>
              </p:txBody>
            </p:sp>
          </p:grpSp>
          <p:sp>
            <p:nvSpPr>
              <p:cNvPr id="22" name="TextBox 21"/>
              <p:cNvSpPr txBox="1"/>
              <p:nvPr/>
            </p:nvSpPr>
            <p:spPr>
              <a:xfrm>
                <a:off x="1942514" y="2661138"/>
                <a:ext cx="1226820" cy="369332"/>
              </a:xfrm>
              <a:prstGeom prst="rect">
                <a:avLst/>
              </a:prstGeom>
              <a:solidFill>
                <a:schemeClr val="tx1">
                  <a:lumMod val="50000"/>
                  <a:lumOff val="50000"/>
                  <a:alpha val="60000"/>
                </a:schemeClr>
              </a:solidFill>
            </p:spPr>
            <p:txBody>
              <a:bodyPr wrap="square" rtlCol="0">
                <a:spAutoFit/>
              </a:bodyPr>
              <a:lstStyle/>
              <a:p>
                <a:pPr algn="ctr"/>
                <a:r>
                  <a:rPr lang="fr-CA" b="1" dirty="0" smtClean="0">
                    <a:solidFill>
                      <a:schemeClr val="bg1"/>
                    </a:solidFill>
                  </a:rPr>
                  <a:t>Powder</a:t>
                </a:r>
                <a:endParaRPr lang="en-CA" b="1" dirty="0">
                  <a:solidFill>
                    <a:schemeClr val="bg1"/>
                  </a:solidFill>
                </a:endParaRPr>
              </a:p>
            </p:txBody>
          </p:sp>
        </p:grpSp>
        <p:sp>
          <p:nvSpPr>
            <p:cNvPr id="53" name="TextBox 52"/>
            <p:cNvSpPr txBox="1"/>
            <p:nvPr/>
          </p:nvSpPr>
          <p:spPr>
            <a:xfrm>
              <a:off x="1762125" y="4507468"/>
              <a:ext cx="158115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CA" b="1" dirty="0" smtClean="0"/>
                <a:t>Solid Cu Core</a:t>
              </a:r>
              <a:endParaRPr lang="en-CA" b="1" dirty="0"/>
            </a:p>
          </p:txBody>
        </p:sp>
      </p:grpSp>
      <p:sp>
        <p:nvSpPr>
          <p:cNvPr id="6" name="TextBox 5"/>
          <p:cNvSpPr txBox="1"/>
          <p:nvPr/>
        </p:nvSpPr>
        <p:spPr>
          <a:xfrm>
            <a:off x="4114800" y="3200400"/>
            <a:ext cx="1066800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i="1" dirty="0" smtClean="0"/>
              <a:t>HIP &amp; Machine</a:t>
            </a:r>
            <a:endParaRPr lang="en-CA" i="1" dirty="0"/>
          </a:p>
        </p:txBody>
      </p:sp>
      <p:grpSp>
        <p:nvGrpSpPr>
          <p:cNvPr id="16" name="Group 15"/>
          <p:cNvGrpSpPr/>
          <p:nvPr/>
        </p:nvGrpSpPr>
        <p:grpSpPr>
          <a:xfrm>
            <a:off x="6890458" y="2502589"/>
            <a:ext cx="1758242" cy="1395621"/>
            <a:chOff x="6914271" y="2503045"/>
            <a:chExt cx="1758242" cy="1395621"/>
          </a:xfrm>
        </p:grpSpPr>
        <p:cxnSp>
          <p:nvCxnSpPr>
            <p:cNvPr id="9" name="Straight Arrow Connector 8"/>
            <p:cNvCxnSpPr/>
            <p:nvPr/>
          </p:nvCxnSpPr>
          <p:spPr>
            <a:xfrm flipV="1">
              <a:off x="6914271" y="3441466"/>
              <a:ext cx="457200" cy="457200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Straight Arrow Connector 35"/>
            <p:cNvCxnSpPr/>
            <p:nvPr/>
          </p:nvCxnSpPr>
          <p:spPr>
            <a:xfrm flipH="1">
              <a:off x="7534568" y="2818362"/>
              <a:ext cx="453732" cy="441102"/>
            </a:xfrm>
            <a:prstGeom prst="straightConnector1">
              <a:avLst/>
            </a:prstGeom>
            <a:ln w="25400">
              <a:solidFill>
                <a:schemeClr val="tx1"/>
              </a:solidFill>
              <a:headEnd type="none"/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39" name="TextBox 38"/>
            <p:cNvSpPr txBox="1"/>
            <p:nvPr/>
          </p:nvSpPr>
          <p:spPr>
            <a:xfrm>
              <a:off x="7605713" y="2503045"/>
              <a:ext cx="1066800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/>
                <a:t>2 mm</a:t>
              </a:r>
              <a:endParaRPr lang="en-C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370645959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Conformal-Cooled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Hemispherical </a:t>
            </a:r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Toolings 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CA" sz="3500" b="1" kern="12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 smtClean="0"/>
              <a:t>Schematic</a:t>
            </a:r>
            <a:r>
              <a:rPr lang="fr-CA" dirty="0" smtClean="0"/>
              <a:t> cross-sections of the </a:t>
            </a:r>
            <a:r>
              <a:rPr lang="fr-CA" dirty="0" err="1" smtClean="0"/>
              <a:t>dome</a:t>
            </a:r>
            <a:r>
              <a:rPr lang="fr-CA" dirty="0" smtClean="0"/>
              <a:t> part of </a:t>
            </a:r>
            <a:r>
              <a:rPr lang="fr-CA" dirty="0" err="1" smtClean="0"/>
              <a:t>toolings</a:t>
            </a:r>
            <a:r>
              <a:rPr lang="fr-CA" dirty="0" smtClean="0"/>
              <a:t> </a:t>
            </a:r>
            <a:r>
              <a:rPr lang="fr-CA" dirty="0" err="1" smtClean="0"/>
              <a:t>processed</a:t>
            </a:r>
            <a:r>
              <a:rPr lang="fr-CA" dirty="0" smtClean="0"/>
              <a:t> by HIP:</a:t>
            </a:r>
          </a:p>
          <a:p>
            <a:pPr marL="457200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22</a:t>
            </a:fld>
            <a:endParaRPr lang="en-CA"/>
          </a:p>
        </p:txBody>
      </p:sp>
      <p:grpSp>
        <p:nvGrpSpPr>
          <p:cNvPr id="20" name="Group 19"/>
          <p:cNvGrpSpPr>
            <a:grpSpLocks noChangeAspect="1"/>
          </p:cNvGrpSpPr>
          <p:nvPr/>
        </p:nvGrpSpPr>
        <p:grpSpPr>
          <a:xfrm>
            <a:off x="-76200" y="2824898"/>
            <a:ext cx="8884913" cy="2625840"/>
            <a:chOff x="152400" y="2718265"/>
            <a:chExt cx="7924800" cy="2342089"/>
          </a:xfrm>
        </p:grpSpPr>
        <p:pic>
          <p:nvPicPr>
            <p:cNvPr id="6" name="Picture 5"/>
            <p:cNvPicPr>
              <a:picLocks noChangeAspect="1"/>
            </p:cNvPicPr>
            <p:nvPr/>
          </p:nvPicPr>
          <p:blipFill>
            <a:blip r:embed="rId2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tretch>
              <a:fillRect/>
            </a:stretch>
          </p:blipFill>
          <p:spPr>
            <a:xfrm>
              <a:off x="1295400" y="2872154"/>
              <a:ext cx="6400800" cy="2188200"/>
            </a:xfrm>
            <a:prstGeom prst="rect">
              <a:avLst/>
            </a:prstGeom>
          </p:spPr>
        </p:pic>
        <p:sp>
          <p:nvSpPr>
            <p:cNvPr id="7" name="TextBox 6"/>
            <p:cNvSpPr txBox="1"/>
            <p:nvPr/>
          </p:nvSpPr>
          <p:spPr>
            <a:xfrm>
              <a:off x="152400" y="2718265"/>
              <a:ext cx="24384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i="1" dirty="0" smtClean="0">
                  <a:solidFill>
                    <a:srgbClr val="00B0F0"/>
                  </a:solidFill>
                </a:rPr>
                <a:t>Water-</a:t>
              </a:r>
              <a:r>
                <a:rPr lang="fr-CA" sz="1400" b="1" i="1" dirty="0" err="1" smtClean="0">
                  <a:solidFill>
                    <a:srgbClr val="00B0F0"/>
                  </a:solidFill>
                </a:rPr>
                <a:t>Cooling</a:t>
              </a:r>
              <a:r>
                <a:rPr lang="fr-CA" sz="1400" b="1" i="1" dirty="0" smtClean="0">
                  <a:solidFill>
                    <a:srgbClr val="00B0F0"/>
                  </a:solidFill>
                </a:rPr>
                <a:t> </a:t>
              </a:r>
              <a:r>
                <a:rPr lang="fr-CA" sz="1400" b="1" i="1" dirty="0" err="1" smtClean="0">
                  <a:solidFill>
                    <a:srgbClr val="00B0F0"/>
                  </a:solidFill>
                </a:rPr>
                <a:t>Channels</a:t>
              </a:r>
              <a:endParaRPr lang="en-CA" sz="1400" b="1" i="1" dirty="0">
                <a:solidFill>
                  <a:srgbClr val="00B0F0"/>
                </a:solidFill>
              </a:endParaRPr>
            </a:p>
          </p:txBody>
        </p:sp>
        <p:cxnSp>
          <p:nvCxnSpPr>
            <p:cNvPr id="9" name="Straight Arrow Connector 8"/>
            <p:cNvCxnSpPr/>
            <p:nvPr/>
          </p:nvCxnSpPr>
          <p:spPr>
            <a:xfrm>
              <a:off x="1371600" y="3026042"/>
              <a:ext cx="457200" cy="783958"/>
            </a:xfrm>
            <a:prstGeom prst="straightConnector1">
              <a:avLst/>
            </a:prstGeom>
            <a:ln w="19050">
              <a:solidFill>
                <a:srgbClr val="00B0F0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78" name="TextBox 77"/>
            <p:cNvSpPr txBox="1"/>
            <p:nvPr/>
          </p:nvSpPr>
          <p:spPr>
            <a:xfrm>
              <a:off x="2057400" y="3264132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dirty="0" smtClean="0">
                  <a:solidFill>
                    <a:schemeClr val="bg1">
                      <a:lumMod val="95000"/>
                    </a:schemeClr>
                  </a:solidFill>
                </a:rPr>
                <a:t>D2</a:t>
              </a:r>
              <a:endParaRPr lang="en-CA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79" name="TextBox 78"/>
            <p:cNvSpPr txBox="1"/>
            <p:nvPr/>
          </p:nvSpPr>
          <p:spPr>
            <a:xfrm>
              <a:off x="4267200" y="3014990"/>
              <a:ext cx="457200" cy="261610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100" b="1" dirty="0" smtClean="0">
                  <a:solidFill>
                    <a:schemeClr val="bg1">
                      <a:lumMod val="95000"/>
                    </a:schemeClr>
                  </a:solidFill>
                </a:rPr>
                <a:t>D2</a:t>
              </a:r>
              <a:endParaRPr lang="en-CA" sz="11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0" name="TextBox 79"/>
            <p:cNvSpPr txBox="1"/>
            <p:nvPr/>
          </p:nvSpPr>
          <p:spPr>
            <a:xfrm>
              <a:off x="4267200" y="3281717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dirty="0" smtClean="0">
                  <a:solidFill>
                    <a:schemeClr val="bg1">
                      <a:lumMod val="95000"/>
                    </a:schemeClr>
                  </a:solidFill>
                </a:rPr>
                <a:t>Cu</a:t>
              </a:r>
              <a:endParaRPr lang="en-CA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1" name="TextBox 80"/>
            <p:cNvSpPr txBox="1"/>
            <p:nvPr/>
          </p:nvSpPr>
          <p:spPr>
            <a:xfrm>
              <a:off x="6400800" y="3281717"/>
              <a:ext cx="4572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dirty="0" smtClean="0">
                  <a:solidFill>
                    <a:schemeClr val="bg1">
                      <a:lumMod val="95000"/>
                    </a:schemeClr>
                  </a:solidFill>
                </a:rPr>
                <a:t>Cu</a:t>
              </a:r>
              <a:endParaRPr lang="en-CA" sz="1400" b="1" dirty="0">
                <a:solidFill>
                  <a:schemeClr val="bg1">
                    <a:lumMod val="95000"/>
                  </a:schemeClr>
                </a:solidFill>
              </a:endParaRPr>
            </a:p>
          </p:txBody>
        </p:sp>
        <p:sp>
          <p:nvSpPr>
            <p:cNvPr id="82" name="TextBox 81"/>
            <p:cNvSpPr txBox="1"/>
            <p:nvPr/>
          </p:nvSpPr>
          <p:spPr>
            <a:xfrm>
              <a:off x="7391400" y="2774354"/>
              <a:ext cx="685800" cy="307777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fr-CA" sz="1400" b="1" dirty="0" smtClean="0"/>
                <a:t>D2+Cu</a:t>
              </a:r>
              <a:endParaRPr lang="en-CA" sz="1400" b="1" dirty="0"/>
            </a:p>
          </p:txBody>
        </p:sp>
        <p:cxnSp>
          <p:nvCxnSpPr>
            <p:cNvPr id="83" name="Straight Arrow Connector 82"/>
            <p:cNvCxnSpPr/>
            <p:nvPr/>
          </p:nvCxnSpPr>
          <p:spPr>
            <a:xfrm flipH="1">
              <a:off x="7162800" y="3014990"/>
              <a:ext cx="304800" cy="266727"/>
            </a:xfrm>
            <a:prstGeom prst="straightConnector1">
              <a:avLst/>
            </a:prstGeom>
            <a:ln w="19050">
              <a:solidFill>
                <a:schemeClr val="tx1"/>
              </a:solidFill>
              <a:tailEnd type="stealth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</p:spTree>
    <p:extLst>
      <p:ext uri="{BB962C8B-B14F-4D97-AF65-F5344CB8AC3E}">
        <p14:creationId xmlns:p14="http://schemas.microsoft.com/office/powerpoint/2010/main" val="209032059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pPr lvl="1"/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Conformal-Cooled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, Hemispherical </a:t>
            </a:r>
            <a:r>
              <a:rPr lang="en-CA" sz="3500" b="1" kern="1200" dirty="0" smtClean="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rPr>
              <a:t>Toolings </a:t>
            </a:r>
            <a:r>
              <a:rPr lang="en-CA" sz="3500" b="1" kern="1200" dirty="0">
                <a:solidFill>
                  <a:schemeClr val="bg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(cont.)</a:t>
            </a:r>
            <a:endParaRPr lang="en-CA" sz="3500" b="1" kern="1200" dirty="0">
              <a:solidFill>
                <a:schemeClr val="bg1"/>
              </a:solidFill>
              <a:latin typeface="Arial" panose="020B0604020202020204" pitchFamily="34" charset="0"/>
              <a:ea typeface="+mj-ea"/>
              <a:cs typeface="Arial" panose="020B0604020202020204" pitchFamily="34" charset="0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fr-CA" dirty="0" err="1" smtClean="0"/>
              <a:t>Hemispherical</a:t>
            </a:r>
            <a:r>
              <a:rPr lang="fr-CA" dirty="0" smtClean="0"/>
              <a:t> </a:t>
            </a:r>
            <a:r>
              <a:rPr lang="fr-CA" dirty="0" err="1" smtClean="0"/>
              <a:t>toolings</a:t>
            </a:r>
            <a:r>
              <a:rPr lang="fr-CA" dirty="0" smtClean="0"/>
              <a:t> </a:t>
            </a:r>
            <a:r>
              <a:rPr lang="fr-CA" dirty="0" err="1" smtClean="0"/>
              <a:t>processed</a:t>
            </a:r>
            <a:r>
              <a:rPr lang="fr-CA" dirty="0" smtClean="0"/>
              <a:t> by HIP:</a:t>
            </a:r>
          </a:p>
          <a:p>
            <a:pPr marL="457200" lvl="1" indent="0">
              <a:buNone/>
            </a:pP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23</a:t>
            </a:fld>
            <a:endParaRPr lang="en-CA"/>
          </a:p>
        </p:txBody>
      </p:sp>
      <p:pic>
        <p:nvPicPr>
          <p:cNvPr id="1026" name="Picture 2" descr="C:\Users\gauthierm\Documents\PERD 2016-2020\PERD-Adv Mold-2016-20_LGTV\Mise en forme avec Moules au CTA\2017-06-12\HPIM0070.JPG"/>
          <p:cNvPicPr preferRelativeResize="0">
            <a:picLocks noChangeAspect="1" noChangeArrowheads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3142" t="32969" r="10675" b="24028"/>
          <a:stretch/>
        </p:blipFill>
        <p:spPr bwMode="auto">
          <a:xfrm>
            <a:off x="1066800" y="2438400"/>
            <a:ext cx="7338040" cy="3106616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8" name="TextBox 112"/>
          <p:cNvSpPr txBox="1"/>
          <p:nvPr/>
        </p:nvSpPr>
        <p:spPr>
          <a:xfrm>
            <a:off x="6248400" y="5545016"/>
            <a:ext cx="1585595" cy="7048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CA" sz="1400" b="1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Cu Core</a:t>
            </a:r>
            <a:endParaRPr lang="en-CA" sz="1200" dirty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n-CA" sz="1400" b="1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+ HIP-Clad [D2+30vol.%Cu)</a:t>
            </a:r>
            <a:endParaRPr lang="en-CA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9" name="TextBox 110"/>
          <p:cNvSpPr txBox="1"/>
          <p:nvPr/>
        </p:nvSpPr>
        <p:spPr>
          <a:xfrm>
            <a:off x="3810000" y="5545016"/>
            <a:ext cx="1600835" cy="50038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en-CA" sz="1400" b="1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Cu Core</a:t>
            </a:r>
            <a:endParaRPr lang="en-CA" sz="1200" dirty="0">
              <a:effectLst/>
              <a:latin typeface="Times New Roman"/>
              <a:ea typeface="Times New Roman"/>
            </a:endParaRPr>
          </a:p>
          <a:p>
            <a:pPr algn="ctr">
              <a:spcAft>
                <a:spcPts val="0"/>
              </a:spcAft>
            </a:pPr>
            <a:r>
              <a:rPr lang="en-CA" sz="1400" b="1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+ HIP-Clad D2</a:t>
            </a:r>
            <a:endParaRPr lang="en-CA" sz="1200" dirty="0">
              <a:effectLst/>
              <a:latin typeface="Times New Roman"/>
              <a:ea typeface="Times New Roman"/>
            </a:endParaRPr>
          </a:p>
        </p:txBody>
      </p:sp>
      <p:sp>
        <p:nvSpPr>
          <p:cNvPr id="10" name="TextBox 109"/>
          <p:cNvSpPr txBox="1"/>
          <p:nvPr/>
        </p:nvSpPr>
        <p:spPr>
          <a:xfrm>
            <a:off x="1828800" y="5545016"/>
            <a:ext cx="914400" cy="2959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>
              <a:spcAft>
                <a:spcPts val="0"/>
              </a:spcAft>
            </a:pPr>
            <a:r>
              <a:rPr lang="fr-CA" sz="1400" b="1" dirty="0">
                <a:solidFill>
                  <a:srgbClr val="000000"/>
                </a:solidFill>
                <a:effectLst/>
                <a:latin typeface="Arial"/>
                <a:ea typeface="Times New Roman"/>
                <a:cs typeface="Times New Roman"/>
              </a:rPr>
              <a:t>D2</a:t>
            </a:r>
            <a:endParaRPr lang="en-CA" sz="1200" dirty="0">
              <a:effectLst/>
              <a:latin typeface="Times New Roman"/>
              <a:ea typeface="Times New Roman"/>
            </a:endParaRPr>
          </a:p>
        </p:txBody>
      </p:sp>
    </p:spTree>
    <p:extLst>
      <p:ext uri="{BB962C8B-B14F-4D97-AF65-F5344CB8AC3E}">
        <p14:creationId xmlns:p14="http://schemas.microsoft.com/office/powerpoint/2010/main" val="282888762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Hot Stamping of Aluminum Sheets with HIPed </a:t>
            </a:r>
            <a:r>
              <a:rPr lang="en-CA" dirty="0" smtClean="0"/>
              <a:t>Toolings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24</a:t>
            </a:fld>
            <a:endParaRPr lang="en-CA"/>
          </a:p>
        </p:txBody>
      </p:sp>
      <p:sp>
        <p:nvSpPr>
          <p:cNvPr id="11" name="TextBox 10"/>
          <p:cNvSpPr txBox="1"/>
          <p:nvPr/>
        </p:nvSpPr>
        <p:spPr>
          <a:xfrm>
            <a:off x="1147083" y="1380741"/>
            <a:ext cx="3482055" cy="64633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Hot </a:t>
            </a:r>
            <a:r>
              <a:rPr lang="en-CA" dirty="0" err="1" smtClean="0">
                <a:latin typeface="Arial" panose="020B0604020202020204" pitchFamily="34" charset="0"/>
                <a:cs typeface="Arial" panose="020B0604020202020204" pitchFamily="34" charset="0"/>
              </a:rPr>
              <a:t>Nakazima</a:t>
            </a:r>
            <a:r>
              <a:rPr lang="en-CA" dirty="0" smtClean="0">
                <a:latin typeface="Arial" panose="020B0604020202020204" pitchFamily="34" charset="0"/>
                <a:cs typeface="Arial" panose="020B0604020202020204" pitchFamily="34" charset="0"/>
              </a:rPr>
              <a:t> lab-scale </a:t>
            </a:r>
            <a:r>
              <a:rPr lang="en-CA" dirty="0">
                <a:latin typeface="Arial" panose="020B0604020202020204" pitchFamily="34" charset="0"/>
                <a:cs typeface="Arial" panose="020B0604020202020204" pitchFamily="34" charset="0"/>
              </a:rPr>
              <a:t>test setup (490°C)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5400847" y="1450867"/>
            <a:ext cx="3743153" cy="4708981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Hot stamping of high strength AA7xxx aluminium alloy sheets was carried out in the following way :</a:t>
            </a:r>
          </a:p>
          <a:p>
            <a:endParaRPr lang="en-CA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914400" lvl="1" indent="-457200">
              <a:buFont typeface="+mj-lt"/>
              <a:buAutoNum type="arabicParenR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Aluminium blanks are solutionized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A blank is transferred to the press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Tooling moves up and blanks are stamped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Die closes and blanks are quenched</a:t>
            </a:r>
          </a:p>
          <a:p>
            <a:pPr marL="914400" lvl="1" indent="-457200">
              <a:buFont typeface="+mj-lt"/>
              <a:buAutoNum type="arabicParenR"/>
            </a:pPr>
            <a:r>
              <a:rPr lang="en-CA" sz="2000" dirty="0">
                <a:latin typeface="Arial" panose="020B0604020202020204" pitchFamily="34" charset="0"/>
                <a:cs typeface="Arial" panose="020B0604020202020204" pitchFamily="34" charset="0"/>
              </a:rPr>
              <a:t>Blanks are removed and the tooling cools</a:t>
            </a:r>
          </a:p>
        </p:txBody>
      </p:sp>
      <p:grpSp>
        <p:nvGrpSpPr>
          <p:cNvPr id="15" name="Group 14"/>
          <p:cNvGrpSpPr/>
          <p:nvPr/>
        </p:nvGrpSpPr>
        <p:grpSpPr>
          <a:xfrm>
            <a:off x="87532" y="2027072"/>
            <a:ext cx="5487909" cy="4273566"/>
            <a:chOff x="87532" y="2027072"/>
            <a:chExt cx="5487909" cy="4273566"/>
          </a:xfrm>
        </p:grpSpPr>
        <p:grpSp>
          <p:nvGrpSpPr>
            <p:cNvPr id="12" name="Group 11"/>
            <p:cNvGrpSpPr/>
            <p:nvPr/>
          </p:nvGrpSpPr>
          <p:grpSpPr>
            <a:xfrm>
              <a:off x="87532" y="2027072"/>
              <a:ext cx="5487909" cy="4273566"/>
              <a:chOff x="76200" y="2590800"/>
              <a:chExt cx="4658645" cy="3413952"/>
            </a:xfrm>
          </p:grpSpPr>
          <p:pic>
            <p:nvPicPr>
              <p:cNvPr id="6" name="Picture 5"/>
              <p:cNvPicPr>
                <a:picLocks noChangeAspect="1"/>
              </p:cNvPicPr>
              <p:nvPr/>
            </p:nvPicPr>
            <p:blipFill>
              <a:blip r:embed="rId2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76200" y="2590800"/>
                <a:ext cx="3109245" cy="3413952"/>
              </a:xfrm>
              <a:prstGeom prst="rect">
                <a:avLst/>
              </a:prstGeom>
            </p:spPr>
          </p:pic>
          <p:pic>
            <p:nvPicPr>
              <p:cNvPr id="7" name="Picture 6"/>
              <p:cNvPicPr>
                <a:picLocks noChangeAspect="1"/>
              </p:cNvPicPr>
              <p:nvPr/>
            </p:nvPicPr>
            <p:blipFill>
              <a:blip r:embed="rId3" cstate="print">
                <a:extLst>
                  <a:ext uri="{28A0092B-C50C-407E-A947-70E740481C1C}">
                    <a14:useLocalDpi xmlns:a14="http://schemas.microsoft.com/office/drawing/2010/main" val="0"/>
                  </a:ext>
                </a:extLst>
              </a:blip>
              <a:stretch>
                <a:fillRect/>
              </a:stretch>
            </p:blipFill>
            <p:spPr>
              <a:xfrm>
                <a:off x="3246690" y="2780634"/>
                <a:ext cx="1488155" cy="1524666"/>
              </a:xfrm>
              <a:prstGeom prst="rect">
                <a:avLst/>
              </a:prstGeom>
            </p:spPr>
          </p:pic>
          <p:cxnSp>
            <p:nvCxnSpPr>
              <p:cNvPr id="9" name="Straight Arrow Connector 8"/>
              <p:cNvCxnSpPr/>
              <p:nvPr/>
            </p:nvCxnSpPr>
            <p:spPr>
              <a:xfrm flipH="1" flipV="1">
                <a:off x="975645" y="3984240"/>
                <a:ext cx="2271045" cy="1063101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" name="Straight Arrow Connector 9"/>
              <p:cNvCxnSpPr/>
              <p:nvPr/>
            </p:nvCxnSpPr>
            <p:spPr>
              <a:xfrm flipH="1">
                <a:off x="1089945" y="3622827"/>
                <a:ext cx="2156745" cy="242395"/>
              </a:xfrm>
              <a:prstGeom prst="straightConnector1">
                <a:avLst/>
              </a:prstGeom>
              <a:ln w="28575">
                <a:solidFill>
                  <a:srgbClr val="FF0000"/>
                </a:solidFill>
                <a:tailEnd type="triangle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pic>
          <p:nvPicPr>
            <p:cNvPr id="14" name="Picture 2" descr="C:\Users\gauthierm\Documents\PERD 2016-2020\PERD-Adv Mold-2016-20_LGTV\Mise en forme avec Moules au CTA\2017-06-12\HPIM0070.JPG"/>
            <p:cNvPicPr preferRelativeResize="0">
              <a:picLocks noChangeAspect="1" noChangeArrowheads="1"/>
            </p:cNvPicPr>
            <p:nvPr/>
          </p:nvPicPr>
          <p:blipFill rotWithShape="1">
            <a:blip r:embed="rId4" cstate="print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 l="61399" t="34024" r="14077" b="35388"/>
            <a:stretch/>
          </p:blipFill>
          <p:spPr bwMode="auto">
            <a:xfrm>
              <a:off x="3830683" y="4385320"/>
              <a:ext cx="1744758" cy="1632193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</p:spTree>
    <p:extLst>
      <p:ext uri="{BB962C8B-B14F-4D97-AF65-F5344CB8AC3E}">
        <p14:creationId xmlns:p14="http://schemas.microsoft.com/office/powerpoint/2010/main" val="247654205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CA" dirty="0"/>
              <a:t>Hot Stamping of Aluminum Sheets with HIPed </a:t>
            </a:r>
            <a:r>
              <a:rPr lang="en-CA" dirty="0" smtClean="0"/>
              <a:t>Toolings (cont.)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25</a:t>
            </a:fld>
            <a:endParaRPr lang="en-CA"/>
          </a:p>
        </p:txBody>
      </p:sp>
      <p:sp>
        <p:nvSpPr>
          <p:cNvPr id="13" name="TextBox 12"/>
          <p:cNvSpPr txBox="1"/>
          <p:nvPr/>
        </p:nvSpPr>
        <p:spPr>
          <a:xfrm>
            <a:off x="653828" y="3565100"/>
            <a:ext cx="7742915" cy="2462213"/>
          </a:xfrm>
          <a:prstGeom prst="rect">
            <a:avLst/>
          </a:prstGeom>
          <a:solidFill>
            <a:schemeClr val="bg1"/>
          </a:solidFill>
        </p:spPr>
        <p:txBody>
          <a:bodyPr wrap="square" rtlCol="0">
            <a:spAutoFit/>
          </a:bodyPr>
          <a:lstStyle/>
          <a:p>
            <a:pPr marL="342900" indent="-342900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200" dirty="0">
                <a:latin typeface="Arial" panose="020B0604020202020204" pitchFamily="34" charset="0"/>
                <a:cs typeface="Arial" panose="020B0604020202020204" pitchFamily="34" charset="0"/>
              </a:rPr>
              <a:t>The three different hemispherical toolings were tested;</a:t>
            </a:r>
          </a:p>
          <a:p>
            <a:pPr marL="342900" indent="-342900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200" dirty="0">
                <a:latin typeface="Arial" panose="020B0604020202020204" pitchFamily="34" charset="0"/>
                <a:cs typeface="Arial" panose="020B0604020202020204" pitchFamily="34" charset="0"/>
              </a:rPr>
              <a:t>Ten (10) hot stamping tests per tooling;</a:t>
            </a:r>
          </a:p>
          <a:p>
            <a:pPr marL="342900" indent="-342900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200" dirty="0">
                <a:latin typeface="Arial" panose="020B0604020202020204" pitchFamily="34" charset="0"/>
                <a:cs typeface="Arial" panose="020B0604020202020204" pitchFamily="34" charset="0"/>
              </a:rPr>
              <a:t>Punch cooling time of 7 min. between each test;</a:t>
            </a:r>
          </a:p>
          <a:p>
            <a:pPr marL="342900" indent="-342900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200" dirty="0">
                <a:latin typeface="Arial" panose="020B0604020202020204" pitchFamily="34" charset="0"/>
                <a:cs typeface="Arial" panose="020B0604020202020204" pitchFamily="34" charset="0"/>
              </a:rPr>
              <a:t>Three thermocouples were installed in each punch to measure temperature close to the contact surface. </a:t>
            </a:r>
          </a:p>
          <a:p>
            <a:pPr marL="342900" indent="-342900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200" dirty="0">
                <a:latin typeface="Arial" panose="020B0604020202020204" pitchFamily="34" charset="0"/>
                <a:cs typeface="Arial" panose="020B0604020202020204" pitchFamily="34" charset="0"/>
              </a:rPr>
              <a:t>All tested specimens are identical which shows a good repeatability from one stamping to another</a:t>
            </a:r>
          </a:p>
        </p:txBody>
      </p:sp>
      <p:pic>
        <p:nvPicPr>
          <p:cNvPr id="14" name="Picture 13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64504" y="1513722"/>
            <a:ext cx="8121564" cy="188071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566526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Hot Stamping of Aluminum Sheets with HIPed Toolings (cont.)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26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b="1" dirty="0" smtClean="0"/>
              <a:t>Hot Stamping Tests Results</a:t>
            </a:r>
            <a:endParaRPr lang="en-CA" dirty="0" smtClean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Three curves corresponding to three thermocouples per tooling;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Heating-cooling </a:t>
            </a:r>
            <a:r>
              <a:rPr lang="en-CA" dirty="0"/>
              <a:t>curves are presented for the last stamping test of each batch</a:t>
            </a:r>
            <a:r>
              <a:rPr lang="en-CA" dirty="0" smtClean="0"/>
              <a:t>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D2 </a:t>
            </a:r>
            <a:r>
              <a:rPr lang="en-CA" dirty="0"/>
              <a:t>temperature results are used as reference for the two other </a:t>
            </a:r>
            <a:r>
              <a:rPr lang="en-CA" dirty="0" smtClean="0"/>
              <a:t>punches;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Temperature </a:t>
            </a:r>
            <a:r>
              <a:rPr lang="en-CA" dirty="0"/>
              <a:t>derivatives which represent heat transfer and cooling rate are used for the </a:t>
            </a:r>
            <a:r>
              <a:rPr lang="en-CA" dirty="0" smtClean="0"/>
              <a:t>analysis;</a:t>
            </a:r>
            <a:endParaRPr lang="en-CA" dirty="0"/>
          </a:p>
        </p:txBody>
      </p:sp>
    </p:spTree>
    <p:extLst>
      <p:ext uri="{BB962C8B-B14F-4D97-AF65-F5344CB8AC3E}">
        <p14:creationId xmlns:p14="http://schemas.microsoft.com/office/powerpoint/2010/main" val="16263783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Hot Stamping of Aluminum Sheets with HIPed Toolings (cont.)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27</a:t>
            </a:fld>
            <a:endParaRPr lang="en-CA"/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65140" y="1547463"/>
            <a:ext cx="4381460" cy="4096762"/>
          </a:xfrm>
          <a:prstGeom prst="rect">
            <a:avLst/>
          </a:prstGeom>
        </p:spPr>
      </p:pic>
      <p:pic>
        <p:nvPicPr>
          <p:cNvPr id="8" name="Picture 7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648200" y="1534763"/>
            <a:ext cx="4347682" cy="4072635"/>
          </a:xfrm>
          <a:prstGeom prst="rect">
            <a:avLst/>
          </a:prstGeom>
        </p:spPr>
      </p:pic>
      <p:grpSp>
        <p:nvGrpSpPr>
          <p:cNvPr id="11" name="Group 10"/>
          <p:cNvGrpSpPr/>
          <p:nvPr/>
        </p:nvGrpSpPr>
        <p:grpSpPr>
          <a:xfrm>
            <a:off x="1143000" y="3048000"/>
            <a:ext cx="849477" cy="743170"/>
            <a:chOff x="1143000" y="3048000"/>
            <a:chExt cx="849477" cy="743170"/>
          </a:xfrm>
        </p:grpSpPr>
        <p:sp>
          <p:nvSpPr>
            <p:cNvPr id="9" name="Oval 8"/>
            <p:cNvSpPr/>
            <p:nvPr/>
          </p:nvSpPr>
          <p:spPr>
            <a:xfrm>
              <a:off x="1143000" y="3352800"/>
              <a:ext cx="438370" cy="4383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0" name="TextBox 9"/>
            <p:cNvSpPr txBox="1"/>
            <p:nvPr/>
          </p:nvSpPr>
          <p:spPr>
            <a:xfrm>
              <a:off x="1373462" y="3048000"/>
              <a:ext cx="619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/>
                <a:t>D2</a:t>
              </a:r>
              <a:endParaRPr lang="en-CA" b="1" dirty="0"/>
            </a:p>
          </p:txBody>
        </p:sp>
      </p:grpSp>
      <p:grpSp>
        <p:nvGrpSpPr>
          <p:cNvPr id="12" name="Group 11"/>
          <p:cNvGrpSpPr/>
          <p:nvPr/>
        </p:nvGrpSpPr>
        <p:grpSpPr>
          <a:xfrm>
            <a:off x="5604476" y="3045747"/>
            <a:ext cx="849477" cy="743170"/>
            <a:chOff x="1143000" y="3048000"/>
            <a:chExt cx="849477" cy="743170"/>
          </a:xfrm>
        </p:grpSpPr>
        <p:sp>
          <p:nvSpPr>
            <p:cNvPr id="13" name="Oval 12"/>
            <p:cNvSpPr/>
            <p:nvPr/>
          </p:nvSpPr>
          <p:spPr>
            <a:xfrm>
              <a:off x="1143000" y="3352800"/>
              <a:ext cx="438370" cy="4383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4" name="TextBox 13"/>
            <p:cNvSpPr txBox="1"/>
            <p:nvPr/>
          </p:nvSpPr>
          <p:spPr>
            <a:xfrm>
              <a:off x="1373462" y="3048000"/>
              <a:ext cx="619015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/>
                <a:t>D2</a:t>
              </a:r>
              <a:endParaRPr lang="en-CA" b="1" dirty="0"/>
            </a:p>
          </p:txBody>
        </p:sp>
      </p:grpSp>
      <p:grpSp>
        <p:nvGrpSpPr>
          <p:cNvPr id="19" name="Group 18"/>
          <p:cNvGrpSpPr/>
          <p:nvPr/>
        </p:nvGrpSpPr>
        <p:grpSpPr>
          <a:xfrm>
            <a:off x="923815" y="4031467"/>
            <a:ext cx="1438385" cy="467045"/>
            <a:chOff x="923815" y="4031467"/>
            <a:chExt cx="1438385" cy="467045"/>
          </a:xfrm>
        </p:grpSpPr>
        <p:sp>
          <p:nvSpPr>
            <p:cNvPr id="15" name="Oval 14"/>
            <p:cNvSpPr/>
            <p:nvPr/>
          </p:nvSpPr>
          <p:spPr>
            <a:xfrm>
              <a:off x="923815" y="4060142"/>
              <a:ext cx="438370" cy="4383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7" name="TextBox 16"/>
            <p:cNvSpPr txBox="1"/>
            <p:nvPr/>
          </p:nvSpPr>
          <p:spPr>
            <a:xfrm>
              <a:off x="1271862" y="4031467"/>
              <a:ext cx="1090338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/>
                <a:t>D2 on Cu</a:t>
              </a:r>
              <a:endParaRPr lang="en-CA" b="1" dirty="0"/>
            </a:p>
          </p:txBody>
        </p:sp>
      </p:grpSp>
      <p:grpSp>
        <p:nvGrpSpPr>
          <p:cNvPr id="20" name="Group 19"/>
          <p:cNvGrpSpPr/>
          <p:nvPr/>
        </p:nvGrpSpPr>
        <p:grpSpPr>
          <a:xfrm>
            <a:off x="5305275" y="4059595"/>
            <a:ext cx="1624390" cy="444214"/>
            <a:chOff x="5305275" y="4059595"/>
            <a:chExt cx="1624390" cy="444214"/>
          </a:xfrm>
        </p:grpSpPr>
        <p:sp>
          <p:nvSpPr>
            <p:cNvPr id="16" name="Oval 15"/>
            <p:cNvSpPr/>
            <p:nvPr/>
          </p:nvSpPr>
          <p:spPr>
            <a:xfrm>
              <a:off x="5305275" y="4065439"/>
              <a:ext cx="438370" cy="438370"/>
            </a:xfrm>
            <a:prstGeom prst="ellipse">
              <a:avLst/>
            </a:prstGeom>
            <a:noFill/>
            <a:ln>
              <a:solidFill>
                <a:schemeClr val="tx1"/>
              </a:solidFill>
              <a:prstDash val="sys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CA"/>
            </a:p>
          </p:txBody>
        </p:sp>
        <p:sp>
          <p:nvSpPr>
            <p:cNvPr id="18" name="TextBox 17"/>
            <p:cNvSpPr txBox="1"/>
            <p:nvPr/>
          </p:nvSpPr>
          <p:spPr>
            <a:xfrm>
              <a:off x="5727168" y="4059595"/>
              <a:ext cx="1202497" cy="369332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pPr algn="ctr"/>
              <a:r>
                <a:rPr lang="en-CA" b="1" dirty="0" smtClean="0"/>
                <a:t>HTC on Cu</a:t>
              </a:r>
              <a:endParaRPr lang="en-CA" b="1" dirty="0"/>
            </a:p>
          </p:txBody>
        </p:sp>
      </p:grpSp>
    </p:spTree>
    <p:extLst>
      <p:ext uri="{BB962C8B-B14F-4D97-AF65-F5344CB8AC3E}">
        <p14:creationId xmlns:p14="http://schemas.microsoft.com/office/powerpoint/2010/main" val="259233038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0" presetID="53" presetClass="entr" presetSubtype="16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5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1000" fill="hold"/>
                                        <p:tgtEl>
                                          <p:spTgt spid="1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5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/>
              <a:t>Hot Stamping of Aluminum Sheets with HIPed Toolings (cont.)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28</a:t>
            </a:fld>
            <a:endParaRPr lang="en-CA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>
            <a:normAutofit/>
          </a:bodyPr>
          <a:lstStyle/>
          <a:p>
            <a:r>
              <a:rPr lang="en-CA" dirty="0" smtClean="0"/>
              <a:t>For </a:t>
            </a:r>
            <a:r>
              <a:rPr lang="en-CA" dirty="0"/>
              <a:t>the three </a:t>
            </a:r>
            <a:r>
              <a:rPr lang="en-CA" dirty="0" smtClean="0"/>
              <a:t>toolings, the time </a:t>
            </a:r>
            <a:r>
              <a:rPr lang="en-CA" dirty="0"/>
              <a:t>required to reach punch temperature equilibrium after hot stamping was </a:t>
            </a:r>
            <a:r>
              <a:rPr lang="en-CA" dirty="0" smtClean="0"/>
              <a:t>determined:</a:t>
            </a:r>
          </a:p>
        </p:txBody>
      </p:sp>
      <p:sp>
        <p:nvSpPr>
          <p:cNvPr id="8" name="TextBox 7"/>
          <p:cNvSpPr txBox="1"/>
          <p:nvPr/>
        </p:nvSpPr>
        <p:spPr>
          <a:xfrm>
            <a:off x="990600" y="5872776"/>
            <a:ext cx="7256020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lvl="1">
              <a:buClr>
                <a:srgbClr val="FFCD05"/>
              </a:buClr>
            </a:pPr>
            <a:r>
              <a:rPr lang="en-CA" b="1" i="1" dirty="0" smtClean="0"/>
              <a:t>*Gain </a:t>
            </a:r>
            <a:r>
              <a:rPr lang="en-CA" b="1" i="1" dirty="0"/>
              <a:t>in efficiency </a:t>
            </a:r>
            <a:r>
              <a:rPr lang="en-CA" i="1" dirty="0"/>
              <a:t>= </a:t>
            </a:r>
            <a:r>
              <a:rPr lang="en-CA" i="1" dirty="0" smtClean="0"/>
              <a:t>[(cycle </a:t>
            </a:r>
            <a:r>
              <a:rPr lang="en-CA" i="1" dirty="0"/>
              <a:t>time D2/cycle time new material) -</a:t>
            </a:r>
            <a:r>
              <a:rPr lang="en-CA" i="1" dirty="0" smtClean="0"/>
              <a:t>1] </a:t>
            </a:r>
            <a:r>
              <a:rPr lang="en-CA" i="1" dirty="0"/>
              <a:t>x 100</a:t>
            </a:r>
          </a:p>
        </p:txBody>
      </p:sp>
      <p:pic>
        <p:nvPicPr>
          <p:cNvPr id="9" name="Picture 8"/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98500" y="3118824"/>
            <a:ext cx="8040100" cy="274857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1708852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520"/>
            <a:ext cx="5410200" cy="4525963"/>
          </a:xfrm>
        </p:spPr>
        <p:txBody>
          <a:bodyPr>
            <a:normAutofit/>
          </a:bodyPr>
          <a:lstStyle/>
          <a:p>
            <a:r>
              <a:rPr lang="en-CA" sz="2800" dirty="0" smtClean="0"/>
              <a:t>A HTC composite hot work tooling material was successfully processed by HIP:</a:t>
            </a:r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400" dirty="0" smtClean="0"/>
              <a:t>Its </a:t>
            </a:r>
            <a:r>
              <a:rPr lang="en-CA" sz="2400" dirty="0"/>
              <a:t>thermal properties were improved </a:t>
            </a:r>
            <a:r>
              <a:rPr lang="en-CA" sz="2400" dirty="0" smtClean="0"/>
              <a:t>over the D2 reference, while its mechanical properties were lower, except for an improvement in CoF;</a:t>
            </a:r>
            <a:endParaRPr lang="en-CA" sz="2400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sz="2400" dirty="0" smtClean="0"/>
              <a:t>Work on an optimal HTC composite should continue;</a:t>
            </a: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29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08496377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CA" dirty="0" smtClean="0"/>
              <a:t>Conclusions (cont.)</a:t>
            </a:r>
            <a:endParaRPr lang="en-CA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457200" y="1874520"/>
            <a:ext cx="5410200" cy="4525963"/>
          </a:xfrm>
        </p:spPr>
        <p:txBody>
          <a:bodyPr>
            <a:normAutofit fontScale="92500"/>
          </a:bodyPr>
          <a:lstStyle/>
          <a:p>
            <a:r>
              <a:rPr lang="en-CA" dirty="0" smtClean="0"/>
              <a:t>Conformal-Cooled</a:t>
            </a:r>
            <a:r>
              <a:rPr lang="en-CA" dirty="0"/>
              <a:t>, </a:t>
            </a:r>
            <a:r>
              <a:rPr lang="en-CA" dirty="0" smtClean="0"/>
              <a:t>Hemispherical Toolings were manufactured by HIP and used for hot stamping trials:</a:t>
            </a:r>
            <a:endParaRPr lang="en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Performance was as follows:</a:t>
            </a:r>
          </a:p>
          <a:p>
            <a:pPr marL="457200" lvl="1" indent="0" algn="ctr">
              <a:buClr>
                <a:srgbClr val="FFCD05"/>
              </a:buClr>
              <a:buNone/>
            </a:pPr>
            <a:r>
              <a:rPr lang="en-CA" dirty="0" smtClean="0"/>
              <a:t>HTC on Cu </a:t>
            </a:r>
            <a:r>
              <a:rPr lang="en-CA" sz="2600" b="1" dirty="0" smtClean="0">
                <a:solidFill>
                  <a:srgbClr val="FF0000"/>
                </a:solidFill>
              </a:rPr>
              <a:t>&gt;</a:t>
            </a:r>
            <a:r>
              <a:rPr lang="en-CA" dirty="0" smtClean="0"/>
              <a:t> D2 on Cu </a:t>
            </a:r>
            <a:r>
              <a:rPr lang="en-CA" sz="2600" b="1" dirty="0" smtClean="0">
                <a:solidFill>
                  <a:srgbClr val="FF0000"/>
                </a:solidFill>
              </a:rPr>
              <a:t>&gt;</a:t>
            </a:r>
            <a:r>
              <a:rPr lang="en-CA" dirty="0" smtClean="0"/>
              <a:t> D2</a:t>
            </a:r>
            <a:endParaRPr lang="en-CA" dirty="0"/>
          </a:p>
          <a:p>
            <a:pPr lvl="1">
              <a:buClr>
                <a:srgbClr val="FFCD05"/>
              </a:buClr>
              <a:buFont typeface="Wingdings" panose="05000000000000000000" pitchFamily="2" charset="2"/>
              <a:buChar char="§"/>
            </a:pPr>
            <a:r>
              <a:rPr lang="en-CA" dirty="0" smtClean="0"/>
              <a:t>Gains in efficiency were of 127</a:t>
            </a:r>
            <a:r>
              <a:rPr lang="en-CA" dirty="0"/>
              <a:t>% for HTC on </a:t>
            </a:r>
            <a:r>
              <a:rPr lang="en-CA" dirty="0" smtClean="0"/>
              <a:t>Cu and 110% for D2 on Cu; </a:t>
            </a:r>
          </a:p>
          <a:p>
            <a:r>
              <a:rPr lang="en-CA" dirty="0" smtClean="0"/>
              <a:t>A thin, HIP-clad layer of HTC tool steel on a conformal-cooled copper core significantly contributes to productivity increase and should be considered for automotive sheet forming.</a:t>
            </a:r>
            <a:endParaRPr lang="en-CA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30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1033486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199" y="2971800"/>
            <a:ext cx="2819401" cy="838200"/>
          </a:xfrm>
        </p:spPr>
        <p:txBody>
          <a:bodyPr>
            <a:normAutofit/>
          </a:bodyPr>
          <a:lstStyle/>
          <a:p>
            <a:r>
              <a:rPr lang="en-CA" spc="0" dirty="0" smtClean="0"/>
              <a:t>Thank you</a:t>
            </a:r>
            <a:endParaRPr lang="en-CA" spc="0" dirty="0"/>
          </a:p>
        </p:txBody>
      </p:sp>
      <p:sp>
        <p:nvSpPr>
          <p:cNvPr id="3" name="Title 1"/>
          <p:cNvSpPr txBox="1">
            <a:spLocks/>
          </p:cNvSpPr>
          <p:nvPr/>
        </p:nvSpPr>
        <p:spPr>
          <a:xfrm>
            <a:off x="457200" y="3962400"/>
            <a:ext cx="5410200" cy="2590800"/>
          </a:xfrm>
          <a:prstGeom prst="rect">
            <a:avLst/>
          </a:prstGeom>
        </p:spPr>
        <p:txBody>
          <a:bodyPr vert="horz" lIns="91440" tIns="45720" rIns="91440" bIns="45720" rtlCol="0" anchor="t" anchorCtr="0">
            <a:normAutofit/>
          </a:bodyPr>
          <a:lstStyle>
            <a:lvl1pPr algn="l" defTabSz="914400" rtl="0" eaLnBrk="1" latinLnBrk="0" hangingPunct="1">
              <a:lnSpc>
                <a:spcPct val="90000"/>
              </a:lnSpc>
              <a:spcBef>
                <a:spcPct val="0"/>
              </a:spcBef>
              <a:buNone/>
              <a:defRPr sz="3200" kern="1200">
                <a:solidFill>
                  <a:schemeClr val="bg1"/>
                </a:solidFill>
                <a:latin typeface="Arial" panose="020B0604020202020204" pitchFamily="34" charset="0"/>
                <a:ea typeface="+mj-ea"/>
                <a:cs typeface="Arial" panose="020B0604020202020204" pitchFamily="34" charset="0"/>
              </a:defRPr>
            </a:lvl1pPr>
          </a:lstStyle>
          <a:p>
            <a:r>
              <a:rPr lang="en-CA" sz="2000" b="1" dirty="0" smtClean="0">
                <a:solidFill>
                  <a:srgbClr val="80BCC5"/>
                </a:solidFill>
              </a:rPr>
              <a:t>CONTACT</a:t>
            </a:r>
          </a:p>
          <a:p>
            <a:r>
              <a:rPr lang="en-CA" sz="2000" b="1" dirty="0" smtClean="0"/>
              <a:t>Maxime Gauthier</a:t>
            </a:r>
          </a:p>
          <a:p>
            <a:r>
              <a:rPr lang="en-CA" sz="1600" dirty="0" smtClean="0"/>
              <a:t>Senior Research Officer</a:t>
            </a:r>
          </a:p>
          <a:p>
            <a:r>
              <a:rPr lang="en-CA" sz="1600" dirty="0"/>
              <a:t>Automotive and Surface Transportation Research Centre</a:t>
            </a:r>
            <a:endParaRPr lang="en-CA" sz="1600" dirty="0" smtClean="0"/>
          </a:p>
          <a:p>
            <a:r>
              <a:rPr lang="en-CA" sz="1600" dirty="0"/>
              <a:t>National Research Council </a:t>
            </a:r>
            <a:r>
              <a:rPr lang="en-CA" sz="1600" dirty="0" smtClean="0"/>
              <a:t>Canada</a:t>
            </a:r>
          </a:p>
          <a:p>
            <a:r>
              <a:rPr lang="fr-CA" sz="1600" dirty="0" smtClean="0"/>
              <a:t>75 </a:t>
            </a:r>
            <a:r>
              <a:rPr lang="fr-CA" sz="1600" dirty="0"/>
              <a:t>de </a:t>
            </a:r>
            <a:r>
              <a:rPr lang="fr-CA" sz="1600" dirty="0" smtClean="0"/>
              <a:t>Mortagne Blvd, </a:t>
            </a:r>
            <a:r>
              <a:rPr lang="fr-CA" sz="1600" dirty="0"/>
              <a:t>Boucherville (Québec</a:t>
            </a:r>
            <a:r>
              <a:rPr lang="fr-CA" sz="1600" dirty="0" smtClean="0"/>
              <a:t>)</a:t>
            </a:r>
          </a:p>
          <a:p>
            <a:r>
              <a:rPr lang="fr-CA" sz="1600" dirty="0" smtClean="0"/>
              <a:t>Canada, </a:t>
            </a:r>
            <a:r>
              <a:rPr lang="fr-CA" sz="1600" dirty="0"/>
              <a:t>J4B 6Y4</a:t>
            </a:r>
            <a:endParaRPr lang="en-CA" sz="1600" dirty="0"/>
          </a:p>
          <a:p>
            <a:r>
              <a:rPr lang="fr-CA" sz="2000" dirty="0" smtClean="0">
                <a:hlinkClick r:id="rId2"/>
              </a:rPr>
              <a:t>Maxime.Gauthier@cnrc-nrc.gc.ca</a:t>
            </a:r>
            <a:endParaRPr lang="fr-CA" sz="2000" dirty="0" smtClean="0"/>
          </a:p>
          <a:p>
            <a:endParaRPr lang="en-CA" sz="2000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CA" i="1" dirty="0"/>
              <a:t>HIP’17 - 12th International Conference on Hot Isostatic Pressing, Sydney, Australia, 5 – 8 December, </a:t>
            </a:r>
            <a:r>
              <a:rPr lang="en-CA" i="1" dirty="0" smtClean="0"/>
              <a:t>2017</a:t>
            </a:r>
            <a:endParaRPr lang="en-CA" dirty="0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72EA444-5E48-4E00-B06F-080A44B933A0}" type="slidenum">
              <a:rPr lang="en-CA" smtClean="0"/>
              <a:t>31</a:t>
            </a:fld>
            <a:endParaRPr lang="en-CA"/>
          </a:p>
        </p:txBody>
      </p:sp>
    </p:spTree>
    <p:extLst>
      <p:ext uri="{BB962C8B-B14F-4D97-AF65-F5344CB8AC3E}">
        <p14:creationId xmlns:p14="http://schemas.microsoft.com/office/powerpoint/2010/main" val="38174760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NRC Teal 2015">
      <a:dk1>
        <a:sysClr val="windowText" lastClr="000000"/>
      </a:dk1>
      <a:lt1>
        <a:sysClr val="window" lastClr="FFFFFF"/>
      </a:lt1>
      <a:dk2>
        <a:srgbClr val="004466"/>
      </a:dk2>
      <a:lt2>
        <a:srgbClr val="DDDDCC"/>
      </a:lt2>
      <a:accent1>
        <a:srgbClr val="112255"/>
      </a:accent1>
      <a:accent2>
        <a:srgbClr val="007788"/>
      </a:accent2>
      <a:accent3>
        <a:srgbClr val="FFCC00"/>
      </a:accent3>
      <a:accent4>
        <a:srgbClr val="EE8822"/>
      </a:accent4>
      <a:accent5>
        <a:srgbClr val="77AA33"/>
      </a:accent5>
      <a:accent6>
        <a:srgbClr val="2299DD"/>
      </a:accent6>
      <a:hlink>
        <a:srgbClr val="2299DD"/>
      </a:hlink>
      <a:folHlink>
        <a:srgbClr val="BB66AA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16-1006 CNRC_PPT_teal_template_e_v3</Template>
  <TotalTime>23769</TotalTime>
  <Words>1479</Words>
  <Application>Microsoft Office PowerPoint</Application>
  <PresentationFormat>On-screen Show (4:3)</PresentationFormat>
  <Paragraphs>259</Paragraphs>
  <Slides>31</Slides>
  <Notes>1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31</vt:i4>
      </vt:variant>
    </vt:vector>
  </HeadingPairs>
  <TitlesOfParts>
    <vt:vector size="38" baseType="lpstr">
      <vt:lpstr>Arial</vt:lpstr>
      <vt:lpstr>Calibri</vt:lpstr>
      <vt:lpstr>Courier New</vt:lpstr>
      <vt:lpstr>Symbol</vt:lpstr>
      <vt:lpstr>Times New Roman</vt:lpstr>
      <vt:lpstr>Wingdings</vt:lpstr>
      <vt:lpstr>Office Theme</vt:lpstr>
      <vt:lpstr>HIP Processing of Improved Tooling Materials for High-Productivity Hot Metal Forming Processes</vt:lpstr>
      <vt:lpstr>Outline</vt:lpstr>
      <vt:lpstr>Introduction</vt:lpstr>
      <vt:lpstr>Objectives</vt:lpstr>
      <vt:lpstr>Development of HTC Tool steel composite by HIP</vt:lpstr>
      <vt:lpstr>Development of HTC Tool steel composite by HIP (cont.)</vt:lpstr>
      <vt:lpstr>Development of HTC Tool steel composite by HIP (cont.)</vt:lpstr>
      <vt:lpstr>Development of HTC Tool steel composite by HIP (cont.)</vt:lpstr>
      <vt:lpstr>Properties of HIPed Hot Work Tool Steel and HTC Tool Steel</vt:lpstr>
      <vt:lpstr>Metallography  HIPed D2</vt:lpstr>
      <vt:lpstr>Metallography  HIPed D2+30vol.%Cu</vt:lpstr>
      <vt:lpstr>Heat Capacity (Cp)</vt:lpstr>
      <vt:lpstr>Thermal Diffusivity (a)</vt:lpstr>
      <vt:lpstr>Thermal Conductivity (k)</vt:lpstr>
      <vt:lpstr>Coefficient of Thermal Expansion (CTE)</vt:lpstr>
      <vt:lpstr>Hardness</vt:lpstr>
      <vt:lpstr>Microhardness</vt:lpstr>
      <vt:lpstr>Wear Resistance / Coefficient of Friction (CoF)</vt:lpstr>
      <vt:lpstr>Wear Resistance / Coefficient of Friction (CoF) (cont.)</vt:lpstr>
      <vt:lpstr>Conformal-Cooled, Hemispherical Toolings</vt:lpstr>
      <vt:lpstr>Conformal-Cooled, Hemispherical Toolings (cont.)</vt:lpstr>
      <vt:lpstr>Conformal-Cooled, Hemispherical Toolings (cont.)</vt:lpstr>
      <vt:lpstr>Conformal-Cooled, Hemispherical Toolings (cont.)</vt:lpstr>
      <vt:lpstr>Hot Stamping of Aluminum Sheets with HIPed Toolings</vt:lpstr>
      <vt:lpstr>Hot Stamping of Aluminum Sheets with HIPed Toolings (cont.)</vt:lpstr>
      <vt:lpstr>Hot Stamping of Aluminum Sheets with HIPed Toolings (cont.)</vt:lpstr>
      <vt:lpstr>Hot Stamping of Aluminum Sheets with HIPed Toolings (cont.)</vt:lpstr>
      <vt:lpstr>Hot Stamping of Aluminum Sheets with HIPed Toolings (cont.)</vt:lpstr>
      <vt:lpstr>Conclusions</vt:lpstr>
      <vt:lpstr>Conclusions (cont.)</vt:lpstr>
      <vt:lpstr>Thank you</vt:lpstr>
    </vt:vector>
  </TitlesOfParts>
  <Company>Microsoft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bruser1729</dc:creator>
  <cp:lastModifiedBy>Laptop</cp:lastModifiedBy>
  <cp:revision>167</cp:revision>
  <dcterms:created xsi:type="dcterms:W3CDTF">2017-05-03T13:14:12Z</dcterms:created>
  <dcterms:modified xsi:type="dcterms:W3CDTF">2017-12-06T02:43:52Z</dcterms:modified>
</cp:coreProperties>
</file>