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4" r:id="rId2"/>
  </p:sldMasterIdLst>
  <p:notesMasterIdLst>
    <p:notesMasterId r:id="rId24"/>
  </p:notesMasterIdLst>
  <p:sldIdLst>
    <p:sldId id="258" r:id="rId3"/>
    <p:sldId id="462" r:id="rId4"/>
    <p:sldId id="420" r:id="rId5"/>
    <p:sldId id="426" r:id="rId6"/>
    <p:sldId id="427" r:id="rId7"/>
    <p:sldId id="464" r:id="rId8"/>
    <p:sldId id="428" r:id="rId9"/>
    <p:sldId id="429" r:id="rId10"/>
    <p:sldId id="430" r:id="rId11"/>
    <p:sldId id="465" r:id="rId12"/>
    <p:sldId id="432" r:id="rId13"/>
    <p:sldId id="437" r:id="rId14"/>
    <p:sldId id="446" r:id="rId15"/>
    <p:sldId id="477" r:id="rId16"/>
    <p:sldId id="478" r:id="rId17"/>
    <p:sldId id="448" r:id="rId18"/>
    <p:sldId id="436" r:id="rId19"/>
    <p:sldId id="461" r:id="rId20"/>
    <p:sldId id="460" r:id="rId21"/>
    <p:sldId id="475" r:id="rId22"/>
    <p:sldId id="371" r:id="rId2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004B"/>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956" autoAdjust="0"/>
    <p:restoredTop sz="93178" autoAdjust="0"/>
  </p:normalViewPr>
  <p:slideViewPr>
    <p:cSldViewPr>
      <p:cViewPr varScale="1">
        <p:scale>
          <a:sx n="67" d="100"/>
          <a:sy n="67" d="100"/>
        </p:scale>
        <p:origin x="48" y="66"/>
      </p:cViewPr>
      <p:guideLst>
        <p:guide orient="horz" pos="2160"/>
        <p:guide pos="3840"/>
      </p:guideLst>
    </p:cSldViewPr>
  </p:slideViewPr>
  <p:outlineViewPr>
    <p:cViewPr>
      <p:scale>
        <a:sx n="20" d="100"/>
        <a:sy n="20" d="100"/>
      </p:scale>
      <p:origin x="0" y="0"/>
    </p:cViewPr>
  </p:outlineViewPr>
  <p:notesTextViewPr>
    <p:cViewPr>
      <p:scale>
        <a:sx n="20" d="100"/>
        <a:sy n="20" d="100"/>
      </p:scale>
      <p:origin x="0" y="0"/>
    </p:cViewPr>
  </p:notesTextViewPr>
  <p:notesViewPr>
    <p:cSldViewPr>
      <p:cViewPr varScale="1">
        <p:scale>
          <a:sx n="57" d="100"/>
          <a:sy n="57" d="100"/>
        </p:scale>
        <p:origin x="2832"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817B28-5B8D-4528-B841-614A016CE831}" type="datetimeFigureOut">
              <a:rPr lang="es-ES" smtClean="0"/>
              <a:t>05/12/2017</a:t>
            </a:fld>
            <a:endParaRPr lang="es-E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816EFC-81E3-4A97-94EA-CCEABBD7C723}" type="slidenum">
              <a:rPr lang="es-ES" smtClean="0"/>
              <a:t>‹#›</a:t>
            </a:fld>
            <a:endParaRPr lang="es-ES"/>
          </a:p>
        </p:txBody>
      </p:sp>
    </p:spTree>
    <p:extLst>
      <p:ext uri="{BB962C8B-B14F-4D97-AF65-F5344CB8AC3E}">
        <p14:creationId xmlns:p14="http://schemas.microsoft.com/office/powerpoint/2010/main" val="3044583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s-ES" sz="1200" dirty="0" err="1" smtClean="0"/>
              <a:t>ooo</a:t>
            </a:r>
            <a:endParaRPr lang="es-ES" sz="1200" dirty="0"/>
          </a:p>
        </p:txBody>
      </p:sp>
      <p:sp>
        <p:nvSpPr>
          <p:cNvPr id="4" name="Slide Number Placeholder 3"/>
          <p:cNvSpPr>
            <a:spLocks noGrp="1"/>
          </p:cNvSpPr>
          <p:nvPr>
            <p:ph type="sldNum" sz="quarter" idx="10"/>
          </p:nvPr>
        </p:nvSpPr>
        <p:spPr/>
        <p:txBody>
          <a:bodyPr/>
          <a:lstStyle/>
          <a:p>
            <a:fld id="{62816EFC-81E3-4A97-94EA-CCEABBD7C723}" type="slidenum">
              <a:rPr lang="es-ES" smtClean="0"/>
              <a:t>1</a:t>
            </a:fld>
            <a:endParaRPr lang="es-ES"/>
          </a:p>
        </p:txBody>
      </p:sp>
    </p:spTree>
    <p:extLst>
      <p:ext uri="{BB962C8B-B14F-4D97-AF65-F5344CB8AC3E}">
        <p14:creationId xmlns:p14="http://schemas.microsoft.com/office/powerpoint/2010/main" val="1349956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62816EFC-81E3-4A97-94EA-CCEABBD7C723}" type="slidenum">
              <a:rPr lang="es-ES" smtClean="0"/>
              <a:t>2</a:t>
            </a:fld>
            <a:endParaRPr lang="es-ES"/>
          </a:p>
        </p:txBody>
      </p:sp>
    </p:spTree>
    <p:extLst>
      <p:ext uri="{BB962C8B-B14F-4D97-AF65-F5344CB8AC3E}">
        <p14:creationId xmlns:p14="http://schemas.microsoft.com/office/powerpoint/2010/main" val="2525389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62816EFC-81E3-4A97-94EA-CCEABBD7C723}" type="slidenum">
              <a:rPr lang="es-ES" smtClean="0"/>
              <a:t>3</a:t>
            </a:fld>
            <a:endParaRPr lang="es-ES"/>
          </a:p>
        </p:txBody>
      </p:sp>
    </p:spTree>
    <p:extLst>
      <p:ext uri="{BB962C8B-B14F-4D97-AF65-F5344CB8AC3E}">
        <p14:creationId xmlns:p14="http://schemas.microsoft.com/office/powerpoint/2010/main" val="2752872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816EFC-81E3-4A97-94EA-CCEABBD7C723}" type="slidenum">
              <a:rPr lang="es-ES" smtClean="0"/>
              <a:t>8</a:t>
            </a:fld>
            <a:endParaRPr lang="es-ES"/>
          </a:p>
        </p:txBody>
      </p:sp>
    </p:spTree>
    <p:extLst>
      <p:ext uri="{BB962C8B-B14F-4D97-AF65-F5344CB8AC3E}">
        <p14:creationId xmlns:p14="http://schemas.microsoft.com/office/powerpoint/2010/main" val="1894654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816EFC-81E3-4A97-94EA-CCEABBD7C723}" type="slidenum">
              <a:rPr lang="es-ES" smtClean="0"/>
              <a:t>9</a:t>
            </a:fld>
            <a:endParaRPr lang="es-ES"/>
          </a:p>
        </p:txBody>
      </p:sp>
    </p:spTree>
    <p:extLst>
      <p:ext uri="{BB962C8B-B14F-4D97-AF65-F5344CB8AC3E}">
        <p14:creationId xmlns:p14="http://schemas.microsoft.com/office/powerpoint/2010/main" val="4284247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2816EFC-81E3-4A97-94EA-CCEABBD7C723}" type="slidenum">
              <a:rPr lang="es-ES" smtClean="0"/>
              <a:t>10</a:t>
            </a:fld>
            <a:endParaRPr lang="es-ES"/>
          </a:p>
        </p:txBody>
      </p:sp>
    </p:spTree>
    <p:extLst>
      <p:ext uri="{BB962C8B-B14F-4D97-AF65-F5344CB8AC3E}">
        <p14:creationId xmlns:p14="http://schemas.microsoft.com/office/powerpoint/2010/main" val="3794623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X-ray absorption spectroscopy measurements were performed at room temperature using the multipole wiggler beam line BL22 – CLÆSS at the ALBA synchrotron radiation facility . X-ray radiation was produced by the storage ring operated in the top-up mode at the energy E=3.0 GeV and the maximum stored current I=110 mA. The synchrotron radiation was </a:t>
            </a:r>
            <a:r>
              <a:rPr lang="en-US" sz="1200" b="0" i="0" u="none" strike="noStrike" kern="1200" baseline="0" dirty="0" err="1" smtClean="0">
                <a:solidFill>
                  <a:schemeClr val="tx1"/>
                </a:solidFill>
                <a:latin typeface="+mn-lt"/>
                <a:ea typeface="+mn-ea"/>
                <a:cs typeface="+mn-cs"/>
              </a:rPr>
              <a:t>monochromatized</a:t>
            </a:r>
            <a:r>
              <a:rPr lang="en-US" sz="1200" b="0" i="0" u="none" strike="noStrike" kern="1200" baseline="0" dirty="0" smtClean="0">
                <a:solidFill>
                  <a:schemeClr val="tx1"/>
                </a:solidFill>
                <a:latin typeface="+mn-lt"/>
                <a:ea typeface="+mn-ea"/>
                <a:cs typeface="+mn-cs"/>
              </a:rPr>
              <a:t> using a pair of Si(111) or Si(311) crystals, and focused onto the sample by toroidal mirror. Collimating and focusing mirrors were responsible for harmonic rejection. X-ray absorption near-edge structure (XANES) and extended x-ray absorption fine structure (EXAFS) at the </a:t>
            </a:r>
            <a:r>
              <a:rPr lang="en-US" sz="1200" b="0" i="0" u="none" strike="noStrike" kern="1200" baseline="0" dirty="0" err="1" smtClean="0">
                <a:solidFill>
                  <a:schemeClr val="tx1"/>
                </a:solidFill>
                <a:latin typeface="+mn-lt"/>
                <a:ea typeface="+mn-ea"/>
                <a:cs typeface="+mn-cs"/>
              </a:rPr>
              <a:t>Ti</a:t>
            </a:r>
            <a:r>
              <a:rPr lang="en-US" sz="1200" b="0" i="0" u="none" strike="noStrike" kern="1200" baseline="0" dirty="0" smtClean="0">
                <a:solidFill>
                  <a:schemeClr val="tx1"/>
                </a:solidFill>
                <a:latin typeface="+mn-lt"/>
                <a:ea typeface="+mn-ea"/>
                <a:cs typeface="+mn-cs"/>
              </a:rPr>
              <a:t>, Fe and Y K-edges were </a:t>
            </a:r>
            <a:r>
              <a:rPr lang="en-US" sz="1200" b="0" i="0" u="none" strike="noStrike" kern="1200" baseline="0" dirty="0" err="1" smtClean="0">
                <a:solidFill>
                  <a:schemeClr val="tx1"/>
                </a:solidFill>
                <a:latin typeface="+mn-lt"/>
                <a:ea typeface="+mn-ea"/>
                <a:cs typeface="+mn-cs"/>
              </a:rPr>
              <a:t>analysed</a:t>
            </a:r>
            <a:r>
              <a:rPr lang="en-US" sz="1200" b="0" i="0" u="none" strike="noStrike" kern="1200" baseline="0" dirty="0" smtClean="0">
                <a:solidFill>
                  <a:schemeClr val="tx1"/>
                </a:solidFill>
                <a:latin typeface="+mn-lt"/>
                <a:ea typeface="+mn-ea"/>
                <a:cs typeface="+mn-cs"/>
              </a:rPr>
              <a:t> using conventional methodology  and two software packages – EDA  and Athena . Theoretical calculations of X-ray absorption spectra were performed using the FEFF8.5L codes </a:t>
            </a:r>
            <a:endParaRPr lang="es-ES" sz="1200" kern="1200" baseline="0" dirty="0"/>
          </a:p>
        </p:txBody>
      </p:sp>
      <p:sp>
        <p:nvSpPr>
          <p:cNvPr id="4" name="Slide Number Placeholder 3"/>
          <p:cNvSpPr>
            <a:spLocks noGrp="1"/>
          </p:cNvSpPr>
          <p:nvPr>
            <p:ph type="sldNum" sz="quarter" idx="10"/>
          </p:nvPr>
        </p:nvSpPr>
        <p:spPr/>
        <p:txBody>
          <a:bodyPr/>
          <a:lstStyle/>
          <a:p>
            <a:fld id="{62816EFC-81E3-4A97-94EA-CCEABBD7C723}" type="slidenum">
              <a:rPr lang="es-ES" smtClean="0"/>
              <a:t>14</a:t>
            </a:fld>
            <a:endParaRPr lang="es-ES"/>
          </a:p>
        </p:txBody>
      </p:sp>
    </p:spTree>
    <p:extLst>
      <p:ext uri="{BB962C8B-B14F-4D97-AF65-F5344CB8AC3E}">
        <p14:creationId xmlns:p14="http://schemas.microsoft.com/office/powerpoint/2010/main" val="30734355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Meter el IN718</a:t>
            </a:r>
            <a:endParaRPr lang="es-ES" dirty="0"/>
          </a:p>
        </p:txBody>
      </p:sp>
      <p:sp>
        <p:nvSpPr>
          <p:cNvPr id="4" name="Slide Number Placeholder 3"/>
          <p:cNvSpPr>
            <a:spLocks noGrp="1"/>
          </p:cNvSpPr>
          <p:nvPr>
            <p:ph type="sldNum" sz="quarter" idx="10"/>
          </p:nvPr>
        </p:nvSpPr>
        <p:spPr/>
        <p:txBody>
          <a:bodyPr/>
          <a:lstStyle/>
          <a:p>
            <a:fld id="{62816EFC-81E3-4A97-94EA-CCEABBD7C723}" type="slidenum">
              <a:rPr lang="es-ES" smtClean="0"/>
              <a:t>15</a:t>
            </a:fld>
            <a:endParaRPr lang="es-ES"/>
          </a:p>
        </p:txBody>
      </p:sp>
    </p:spTree>
    <p:extLst>
      <p:ext uri="{BB962C8B-B14F-4D97-AF65-F5344CB8AC3E}">
        <p14:creationId xmlns:p14="http://schemas.microsoft.com/office/powerpoint/2010/main" val="2819635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9027E0A-1465-4A40-B1D5-9126D49509FC}" type="slidenum">
              <a:rPr lang="en-GB" smtClean="0"/>
              <a:pPr/>
              <a:t>18</a:t>
            </a:fld>
            <a:endParaRPr lang="en-GB" dirty="0"/>
          </a:p>
        </p:txBody>
      </p:sp>
    </p:spTree>
    <p:extLst>
      <p:ext uri="{BB962C8B-B14F-4D97-AF65-F5344CB8AC3E}">
        <p14:creationId xmlns:p14="http://schemas.microsoft.com/office/powerpoint/2010/main" val="2797610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49027E0A-1465-4A40-B1D5-9126D49509FC}" type="slidenum">
              <a:rPr lang="en-GB" smtClean="0"/>
              <a:pPr/>
              <a:t>19</a:t>
            </a:fld>
            <a:endParaRPr lang="en-GB" dirty="0"/>
          </a:p>
        </p:txBody>
      </p:sp>
    </p:spTree>
    <p:extLst>
      <p:ext uri="{BB962C8B-B14F-4D97-AF65-F5344CB8AC3E}">
        <p14:creationId xmlns:p14="http://schemas.microsoft.com/office/powerpoint/2010/main" val="40721814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62816EFC-81E3-4A97-94EA-CCEABBD7C723}" type="slidenum">
              <a:rPr lang="es-ES" smtClean="0"/>
              <a:t>20</a:t>
            </a:fld>
            <a:endParaRPr lang="es-ES"/>
          </a:p>
        </p:txBody>
      </p:sp>
    </p:spTree>
    <p:extLst>
      <p:ext uri="{BB962C8B-B14F-4D97-AF65-F5344CB8AC3E}">
        <p14:creationId xmlns:p14="http://schemas.microsoft.com/office/powerpoint/2010/main" val="2695690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62816EFC-81E3-4A97-94EA-CCEABBD7C723}" type="slidenum">
              <a:rPr lang="es-ES" smtClean="0"/>
              <a:t>21</a:t>
            </a:fld>
            <a:endParaRPr lang="es-ES"/>
          </a:p>
        </p:txBody>
      </p:sp>
    </p:spTree>
    <p:extLst>
      <p:ext uri="{BB962C8B-B14F-4D97-AF65-F5344CB8AC3E}">
        <p14:creationId xmlns:p14="http://schemas.microsoft.com/office/powerpoint/2010/main" val="3752484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s-E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s-ES"/>
          </a:p>
        </p:txBody>
      </p:sp>
      <p:sp>
        <p:nvSpPr>
          <p:cNvPr id="4" name="Date Placeholder 3"/>
          <p:cNvSpPr>
            <a:spLocks noGrp="1"/>
          </p:cNvSpPr>
          <p:nvPr>
            <p:ph type="dt" sz="half" idx="10"/>
          </p:nvPr>
        </p:nvSpPr>
        <p:spPr/>
        <p:txBody>
          <a:bodyPr/>
          <a:lstStyle/>
          <a:p>
            <a:fld id="{0EBB60A3-F989-44D5-96D5-E126615FE3D3}" type="datetime1">
              <a:rPr lang="es-ES" smtClean="0"/>
              <a:t>05/12/2017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138840858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10"/>
          </p:nvPr>
        </p:nvSpPr>
        <p:spPr/>
        <p:txBody>
          <a:bodyPr/>
          <a:lstStyle/>
          <a:p>
            <a:fld id="{88410629-B354-4C65-BEBD-272F5BB993DE}" type="datetime1">
              <a:rPr lang="es-ES" smtClean="0"/>
              <a:t>05/12/2017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6238500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s-E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382053-F655-4B16-B27C-D276AB90B696}" type="datetime1">
              <a:rPr lang="es-ES" smtClean="0"/>
              <a:t>05/12/2017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390664860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Date Placeholder 4"/>
          <p:cNvSpPr>
            <a:spLocks noGrp="1"/>
          </p:cNvSpPr>
          <p:nvPr>
            <p:ph type="dt" sz="half" idx="10"/>
          </p:nvPr>
        </p:nvSpPr>
        <p:spPr/>
        <p:txBody>
          <a:bodyPr/>
          <a:lstStyle/>
          <a:p>
            <a:fld id="{5A50C608-5DD0-460A-9FF9-87B2997353A1}" type="datetime1">
              <a:rPr lang="es-ES" smtClean="0"/>
              <a:t>05/12/2017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273540393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s-E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7" name="Date Placeholder 6"/>
          <p:cNvSpPr>
            <a:spLocks noGrp="1"/>
          </p:cNvSpPr>
          <p:nvPr>
            <p:ph type="dt" sz="half" idx="10"/>
          </p:nvPr>
        </p:nvSpPr>
        <p:spPr/>
        <p:txBody>
          <a:bodyPr/>
          <a:lstStyle/>
          <a:p>
            <a:fld id="{9963370D-0634-4FBD-97F9-FFF23DEE721B}" type="datetime1">
              <a:rPr lang="es-ES" smtClean="0"/>
              <a:t>05/12/2017</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12614406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Date Placeholder 2"/>
          <p:cNvSpPr>
            <a:spLocks noGrp="1"/>
          </p:cNvSpPr>
          <p:nvPr>
            <p:ph type="dt" sz="half" idx="10"/>
          </p:nvPr>
        </p:nvSpPr>
        <p:spPr/>
        <p:txBody>
          <a:bodyPr/>
          <a:lstStyle/>
          <a:p>
            <a:fld id="{242D9C65-489A-4C9C-A342-36C635E10191}" type="datetime1">
              <a:rPr lang="es-ES" smtClean="0"/>
              <a:t>05/12/2017</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177310183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DE375-98A5-466E-8C09-6AF654A2CA04}" type="datetime1">
              <a:rPr lang="es-ES" smtClean="0"/>
              <a:t>05/12/2017</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268093747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s-E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A6DD2C-79FA-48B9-AC24-353B436875D0}" type="datetime1">
              <a:rPr lang="es-ES" smtClean="0"/>
              <a:t>05/12/2017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75026333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s-E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D6ED02-514B-46CF-8A28-E5A34459C716}" type="datetime1">
              <a:rPr lang="es-ES" smtClean="0"/>
              <a:t>05/12/2017</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402375389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E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10"/>
          </p:nvPr>
        </p:nvSpPr>
        <p:spPr/>
        <p:txBody>
          <a:bodyPr/>
          <a:lstStyle/>
          <a:p>
            <a:fld id="{AD80F5B7-A8B9-47E1-808D-6404D6A74FFA}" type="datetime1">
              <a:rPr lang="es-ES" smtClean="0"/>
              <a:t>05/12/2017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217699771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s-E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10"/>
          </p:nvPr>
        </p:nvSpPr>
        <p:spPr/>
        <p:txBody>
          <a:bodyPr/>
          <a:lstStyle/>
          <a:p>
            <a:fld id="{429A37F2-F84E-45FC-A3E2-B463FA8617DD}" type="datetime1">
              <a:rPr lang="es-ES" smtClean="0"/>
              <a:t>05/12/2017</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B1F9141-6DFB-4FE7-92E6-50BD9F36701F}" type="slidenum">
              <a:rPr lang="es-ES" smtClean="0"/>
              <a:t>‹#›</a:t>
            </a:fld>
            <a:endParaRPr lang="es-ES"/>
          </a:p>
        </p:txBody>
      </p:sp>
    </p:spTree>
    <p:extLst>
      <p:ext uri="{BB962C8B-B14F-4D97-AF65-F5344CB8AC3E}">
        <p14:creationId xmlns:p14="http://schemas.microsoft.com/office/powerpoint/2010/main" val="325636867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5" name="Text Box 14"/>
          <p:cNvSpPr txBox="1">
            <a:spLocks noChangeArrowheads="1"/>
          </p:cNvSpPr>
          <p:nvPr userDrawn="1"/>
        </p:nvSpPr>
        <p:spPr bwMode="auto">
          <a:xfrm>
            <a:off x="9757834" y="6497639"/>
            <a:ext cx="230293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r>
              <a:rPr lang="de-DE" sz="1600" b="1">
                <a:solidFill>
                  <a:schemeClr val="bg1"/>
                </a:solidFill>
              </a:rPr>
              <a:t>www.kit.edu</a:t>
            </a:r>
          </a:p>
        </p:txBody>
      </p:sp>
      <p:pic>
        <p:nvPicPr>
          <p:cNvPr id="8" name="Grafik 7"/>
          <p:cNvPicPr>
            <a:picLocks noChangeAspect="1"/>
          </p:cNvPicPr>
          <p:nvPr userDrawn="1"/>
        </p:nvPicPr>
        <p:blipFill rotWithShape="1">
          <a:blip r:embed="rId2" cstate="print">
            <a:extLst>
              <a:ext uri="{28A0092B-C50C-407E-A947-70E740481C1C}">
                <a14:useLocalDpi xmlns:a14="http://schemas.microsoft.com/office/drawing/2010/main"/>
              </a:ext>
            </a:extLst>
          </a:blip>
          <a:srcRect l="4518" t="14603" r="3664" b="12682"/>
          <a:stretch/>
        </p:blipFill>
        <p:spPr>
          <a:xfrm>
            <a:off x="431371" y="260648"/>
            <a:ext cx="5565445" cy="1008112"/>
          </a:xfrm>
          <a:prstGeom prst="rect">
            <a:avLst/>
          </a:prstGeom>
        </p:spPr>
      </p:pic>
      <p:sp>
        <p:nvSpPr>
          <p:cNvPr id="4" name="Abgerundetes Rechteck 2"/>
          <p:cNvSpPr/>
          <p:nvPr userDrawn="1"/>
        </p:nvSpPr>
        <p:spPr>
          <a:xfrm>
            <a:off x="8400256" y="260648"/>
            <a:ext cx="3264363" cy="936104"/>
          </a:xfrm>
          <a:prstGeom prst="roundRect">
            <a:avLst/>
          </a:prstGeom>
          <a:noFill/>
          <a:ln>
            <a:solidFill>
              <a:srgbClr val="1848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4000" dirty="0">
                <a:solidFill>
                  <a:srgbClr val="184897"/>
                </a:solidFill>
              </a:rPr>
              <a:t>WPMAT</a:t>
            </a:r>
            <a:endParaRPr lang="en-GB" sz="4000" dirty="0">
              <a:solidFill>
                <a:srgbClr val="184897"/>
              </a:solidFill>
            </a:endParaRPr>
          </a:p>
        </p:txBody>
      </p:sp>
    </p:spTree>
    <p:extLst>
      <p:ext uri="{BB962C8B-B14F-4D97-AF65-F5344CB8AC3E}">
        <p14:creationId xmlns:p14="http://schemas.microsoft.com/office/powerpoint/2010/main" val="8428215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s-E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E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2C0E3-46F0-45CB-AFBB-9DC88556D9A2}" type="datetime1">
              <a:rPr lang="es-ES" smtClean="0"/>
              <a:t>05/12/2017</a:t>
            </a:fld>
            <a:endParaRPr lang="es-E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1F9141-6DFB-4FE7-92E6-50BD9F36701F}" type="slidenum">
              <a:rPr lang="es-ES" smtClean="0"/>
              <a:t>‹#›</a:t>
            </a:fld>
            <a:endParaRPr lang="es-ES"/>
          </a:p>
        </p:txBody>
      </p:sp>
    </p:spTree>
    <p:extLst>
      <p:ext uri="{BB962C8B-B14F-4D97-AF65-F5344CB8AC3E}">
        <p14:creationId xmlns:p14="http://schemas.microsoft.com/office/powerpoint/2010/main" val="22260106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Grafik 23"/>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512491" y="116633"/>
            <a:ext cx="1440160" cy="473877"/>
          </a:xfrm>
          <a:prstGeom prst="rect">
            <a:avLst/>
          </a:prstGeom>
        </p:spPr>
      </p:pic>
      <p:pic>
        <p:nvPicPr>
          <p:cNvPr id="7" name="Grafik 26"/>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840416" y="6414442"/>
            <a:ext cx="2208245" cy="398935"/>
          </a:xfrm>
          <a:prstGeom prst="rect">
            <a:avLst/>
          </a:prstGeom>
        </p:spPr>
      </p:pic>
    </p:spTree>
    <p:extLst>
      <p:ext uri="{BB962C8B-B14F-4D97-AF65-F5344CB8AC3E}">
        <p14:creationId xmlns:p14="http://schemas.microsoft.com/office/powerpoint/2010/main" val="760019141"/>
      </p:ext>
    </p:extLst>
  </p:cSld>
  <p:clrMap bg1="lt1" tx1="dk1" bg2="lt2" tx2="dk2" accent1="accent1" accent2="accent2" accent3="accent3" accent4="accent4" accent5="accent5" accent6="accent6" hlink="hlink" folHlink="folHlink"/>
  <p:sldLayoutIdLst>
    <p:sldLayoutId id="2147483685" r:id="rId1"/>
  </p:sldLayoutIdLst>
  <p:timing>
    <p:tnLst>
      <p:par>
        <p:cTn id="1" dur="indefinite" restart="never" nodeType="tmRoot"/>
      </p:par>
    </p:tnLst>
  </p:timing>
  <p:hf hdr="0" ftr="0" dt="0"/>
  <p:txStyles>
    <p:titleStyle>
      <a:lvl1pPr algn="l" rtl="0" fontAlgn="base">
        <a:spcBef>
          <a:spcPct val="0"/>
        </a:spcBef>
        <a:spcAft>
          <a:spcPct val="0"/>
        </a:spcAft>
        <a:defRPr sz="2400" b="1">
          <a:solidFill>
            <a:schemeClr val="tx2"/>
          </a:solidFill>
          <a:latin typeface="+mj-lt"/>
          <a:ea typeface="+mj-ea"/>
          <a:cs typeface="+mj-cs"/>
        </a:defRPr>
      </a:lvl1pPr>
      <a:lvl2pPr algn="l" rtl="0" fontAlgn="base">
        <a:spcBef>
          <a:spcPct val="0"/>
        </a:spcBef>
        <a:spcAft>
          <a:spcPct val="0"/>
        </a:spcAft>
        <a:defRPr sz="2400" b="1">
          <a:solidFill>
            <a:schemeClr val="tx2"/>
          </a:solidFill>
          <a:latin typeface="Arial" charset="0"/>
        </a:defRPr>
      </a:lvl2pPr>
      <a:lvl3pPr algn="l" rtl="0" fontAlgn="base">
        <a:spcBef>
          <a:spcPct val="0"/>
        </a:spcBef>
        <a:spcAft>
          <a:spcPct val="0"/>
        </a:spcAft>
        <a:defRPr sz="2400" b="1">
          <a:solidFill>
            <a:schemeClr val="tx2"/>
          </a:solidFill>
          <a:latin typeface="Arial" charset="0"/>
        </a:defRPr>
      </a:lvl3pPr>
      <a:lvl4pPr algn="l" rtl="0" fontAlgn="base">
        <a:spcBef>
          <a:spcPct val="0"/>
        </a:spcBef>
        <a:spcAft>
          <a:spcPct val="0"/>
        </a:spcAft>
        <a:defRPr sz="2400" b="1">
          <a:solidFill>
            <a:schemeClr val="tx2"/>
          </a:solidFill>
          <a:latin typeface="Arial" charset="0"/>
        </a:defRPr>
      </a:lvl4pPr>
      <a:lvl5pPr algn="l" rtl="0" fontAlgn="base">
        <a:spcBef>
          <a:spcPct val="0"/>
        </a:spcBef>
        <a:spcAft>
          <a:spcPct val="0"/>
        </a:spcAft>
        <a:defRPr sz="2400" b="1">
          <a:solidFill>
            <a:schemeClr val="tx2"/>
          </a:solidFill>
          <a:latin typeface="Arial" charset="0"/>
        </a:defRPr>
      </a:lvl5pPr>
      <a:lvl6pPr marL="457200" algn="l" rtl="0" eaLnBrk="1" fontAlgn="base" hangingPunct="1">
        <a:spcBef>
          <a:spcPct val="0"/>
        </a:spcBef>
        <a:spcAft>
          <a:spcPct val="0"/>
        </a:spcAft>
        <a:defRPr sz="2400" b="1">
          <a:solidFill>
            <a:schemeClr val="tx2"/>
          </a:solidFill>
          <a:latin typeface="Arial" charset="0"/>
        </a:defRPr>
      </a:lvl6pPr>
      <a:lvl7pPr marL="914400" algn="l" rtl="0" eaLnBrk="1" fontAlgn="base" hangingPunct="1">
        <a:spcBef>
          <a:spcPct val="0"/>
        </a:spcBef>
        <a:spcAft>
          <a:spcPct val="0"/>
        </a:spcAft>
        <a:defRPr sz="2400" b="1">
          <a:solidFill>
            <a:schemeClr val="tx2"/>
          </a:solidFill>
          <a:latin typeface="Arial" charset="0"/>
        </a:defRPr>
      </a:lvl7pPr>
      <a:lvl8pPr marL="1371600" algn="l" rtl="0" eaLnBrk="1" fontAlgn="base" hangingPunct="1">
        <a:spcBef>
          <a:spcPct val="0"/>
        </a:spcBef>
        <a:spcAft>
          <a:spcPct val="0"/>
        </a:spcAft>
        <a:defRPr sz="2400" b="1">
          <a:solidFill>
            <a:schemeClr val="tx2"/>
          </a:solidFill>
          <a:latin typeface="Arial" charset="0"/>
        </a:defRPr>
      </a:lvl8pPr>
      <a:lvl9pPr marL="1828800" algn="l" rtl="0" eaLnBrk="1" fontAlgn="base" hangingPunct="1">
        <a:spcBef>
          <a:spcPct val="0"/>
        </a:spcBef>
        <a:spcAft>
          <a:spcPct val="0"/>
        </a:spcAft>
        <a:defRPr sz="2400" b="1">
          <a:solidFill>
            <a:schemeClr val="tx2"/>
          </a:solidFill>
          <a:latin typeface="Arial" charset="0"/>
        </a:defRPr>
      </a:lvl9pPr>
    </p:titleStyle>
    <p:bodyStyle>
      <a:lvl1pPr marL="314325" indent="-314325" algn="l" rtl="0" fontAlgn="base">
        <a:spcBef>
          <a:spcPct val="20000"/>
        </a:spcBef>
        <a:spcAft>
          <a:spcPct val="0"/>
        </a:spcAft>
        <a:buBlip>
          <a:blip r:embed="rId5"/>
        </a:buBlip>
        <a:defRPr sz="2000">
          <a:solidFill>
            <a:schemeClr val="tx1"/>
          </a:solidFill>
          <a:latin typeface="+mn-lt"/>
          <a:ea typeface="+mn-ea"/>
          <a:cs typeface="+mn-cs"/>
        </a:defRPr>
      </a:lvl1pPr>
      <a:lvl2pPr marL="790575" indent="-314325" algn="l" rtl="0" fontAlgn="base">
        <a:spcBef>
          <a:spcPct val="20000"/>
        </a:spcBef>
        <a:spcAft>
          <a:spcPct val="0"/>
        </a:spcAft>
        <a:buBlip>
          <a:blip r:embed="rId6"/>
        </a:buBlip>
        <a:defRPr>
          <a:solidFill>
            <a:schemeClr val="tx1"/>
          </a:solidFill>
          <a:latin typeface="+mn-lt"/>
        </a:defRPr>
      </a:lvl2pPr>
      <a:lvl3pPr marL="1209675" indent="-276225" algn="l" rtl="0" fontAlgn="base">
        <a:spcBef>
          <a:spcPct val="20000"/>
        </a:spcBef>
        <a:spcAft>
          <a:spcPct val="0"/>
        </a:spcAft>
        <a:buBlip>
          <a:blip r:embed="rId7"/>
        </a:buBlip>
        <a:defRPr sz="1600">
          <a:solidFill>
            <a:schemeClr val="tx1"/>
          </a:solidFill>
          <a:latin typeface="+mn-lt"/>
        </a:defRPr>
      </a:lvl3pPr>
      <a:lvl4pPr marL="1657350" indent="-276225" algn="l" rtl="0" fontAlgn="base">
        <a:spcBef>
          <a:spcPct val="20000"/>
        </a:spcBef>
        <a:spcAft>
          <a:spcPct val="0"/>
        </a:spcAft>
        <a:buBlip>
          <a:blip r:embed="rId7"/>
        </a:buBlip>
        <a:defRPr sz="1600">
          <a:solidFill>
            <a:schemeClr val="tx1"/>
          </a:solidFill>
          <a:latin typeface="+mn-lt"/>
        </a:defRPr>
      </a:lvl4pPr>
      <a:lvl5pPr marL="2095500" indent="-276225" algn="l" rtl="0" fontAlgn="base">
        <a:spcBef>
          <a:spcPct val="20000"/>
        </a:spcBef>
        <a:spcAft>
          <a:spcPct val="0"/>
        </a:spcAft>
        <a:buBlip>
          <a:blip r:embed="rId7"/>
        </a:buBlip>
        <a:defRPr sz="1600">
          <a:solidFill>
            <a:schemeClr val="tx1"/>
          </a:solidFill>
          <a:latin typeface="+mn-lt"/>
        </a:defRPr>
      </a:lvl5pPr>
      <a:lvl6pPr marL="2514600" indent="-228600" algn="l" rtl="0" eaLnBrk="1" fontAlgn="base" hangingPunct="1">
        <a:spcBef>
          <a:spcPct val="20000"/>
        </a:spcBef>
        <a:spcAft>
          <a:spcPct val="0"/>
        </a:spcAft>
        <a:buSzPct val="60000"/>
        <a:buBlip>
          <a:blip r:embed="rId8"/>
        </a:buBlip>
        <a:defRPr sz="1400">
          <a:solidFill>
            <a:schemeClr val="tx1"/>
          </a:solidFill>
          <a:latin typeface="+mn-lt"/>
        </a:defRPr>
      </a:lvl6pPr>
      <a:lvl7pPr marL="2971800" indent="-228600" algn="l" rtl="0" eaLnBrk="1" fontAlgn="base" hangingPunct="1">
        <a:spcBef>
          <a:spcPct val="20000"/>
        </a:spcBef>
        <a:spcAft>
          <a:spcPct val="0"/>
        </a:spcAft>
        <a:buSzPct val="60000"/>
        <a:buBlip>
          <a:blip r:embed="rId8"/>
        </a:buBlip>
        <a:defRPr sz="1400">
          <a:solidFill>
            <a:schemeClr val="tx1"/>
          </a:solidFill>
          <a:latin typeface="+mn-lt"/>
        </a:defRPr>
      </a:lvl7pPr>
      <a:lvl8pPr marL="3429000" indent="-228600" algn="l" rtl="0" eaLnBrk="1" fontAlgn="base" hangingPunct="1">
        <a:spcBef>
          <a:spcPct val="20000"/>
        </a:spcBef>
        <a:spcAft>
          <a:spcPct val="0"/>
        </a:spcAft>
        <a:buSzPct val="60000"/>
        <a:buBlip>
          <a:blip r:embed="rId8"/>
        </a:buBlip>
        <a:defRPr sz="1400">
          <a:solidFill>
            <a:schemeClr val="tx1"/>
          </a:solidFill>
          <a:latin typeface="+mn-lt"/>
        </a:defRPr>
      </a:lvl8pPr>
      <a:lvl9pPr marL="3886200" indent="-228600" algn="l" rtl="0" eaLnBrk="1" fontAlgn="base" hangingPunct="1">
        <a:spcBef>
          <a:spcPct val="20000"/>
        </a:spcBef>
        <a:spcAft>
          <a:spcPct val="0"/>
        </a:spcAft>
        <a:buSzPct val="60000"/>
        <a:buBlip>
          <a:blip r:embed="rId8"/>
        </a:buBlip>
        <a:defRPr sz="14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8.emf"/><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gif"/><Relationship Id="rId7"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tiff"/><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6.png"/><Relationship Id="rId7" Type="http://schemas.openxmlformats.org/officeDocument/2006/relationships/hyperlink" Target="https://en.wikipedia.org/wiki/Cross_section_(physics)"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en.wikipedia.org/wiki/X-ray_absorption_spectroscopy" TargetMode="External"/><Relationship Id="rId5" Type="http://schemas.openxmlformats.org/officeDocument/2006/relationships/hyperlink" Target="https://en.wikipedia.org/wiki/Absorption_spectroscopy" TargetMode="Externa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tiff"/><Relationship Id="rId7" Type="http://schemas.openxmlformats.org/officeDocument/2006/relationships/image" Target="../media/image39.png"/><Relationship Id="rId2" Type="http://schemas.openxmlformats.org/officeDocument/2006/relationships/image" Target="../media/image34.tiff"/><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46.tiff"/><Relationship Id="rId4" Type="http://schemas.microsoft.com/office/2007/relationships/hdphoto" Target="../media/hdphoto1.wdp"/><Relationship Id="rId9" Type="http://schemas.openxmlformats.org/officeDocument/2006/relationships/image" Target="../media/image45.tiff"/></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7.tiff"/><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57.png"/><Relationship Id="rId3" Type="http://schemas.openxmlformats.org/officeDocument/2006/relationships/image" Target="../media/image40.png"/><Relationship Id="rId7" Type="http://schemas.openxmlformats.org/officeDocument/2006/relationships/image" Target="../media/image52.png"/><Relationship Id="rId12"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5.png"/><Relationship Id="rId5" Type="http://schemas.openxmlformats.org/officeDocument/2006/relationships/image" Target="../media/image50.png"/><Relationship Id="rId1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49.png"/><Relationship Id="rId9" Type="http://schemas.openxmlformats.org/officeDocument/2006/relationships/image" Target="../media/image53.png"/><Relationship Id="rId14"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8" Type="http://schemas.openxmlformats.org/officeDocument/2006/relationships/image" Target="../media/image66.emf"/><Relationship Id="rId3" Type="http://schemas.openxmlformats.org/officeDocument/2006/relationships/image" Target="../media/image61.emf"/><Relationship Id="rId7" Type="http://schemas.openxmlformats.org/officeDocument/2006/relationships/image" Target="../media/image65.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64.emf"/><Relationship Id="rId5" Type="http://schemas.openxmlformats.org/officeDocument/2006/relationships/image" Target="../media/image63.png"/><Relationship Id="rId4" Type="http://schemas.openxmlformats.org/officeDocument/2006/relationships/image" Target="../media/image62.png"/></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74.png"/><Relationship Id="rId3" Type="http://schemas.openxmlformats.org/officeDocument/2006/relationships/image" Target="../media/image68.png"/><Relationship Id="rId7" Type="http://schemas.openxmlformats.org/officeDocument/2006/relationships/image" Target="../media/image71.png"/><Relationship Id="rId12" Type="http://schemas.microsoft.com/office/2007/relationships/hdphoto" Target="../media/hdphoto6.wdp"/><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0.png"/><Relationship Id="rId11" Type="http://schemas.openxmlformats.org/officeDocument/2006/relationships/image" Target="../media/image73.png"/><Relationship Id="rId5" Type="http://schemas.openxmlformats.org/officeDocument/2006/relationships/image" Target="../media/image40.png"/><Relationship Id="rId15" Type="http://schemas.openxmlformats.org/officeDocument/2006/relationships/image" Target="../media/image8.emf"/><Relationship Id="rId10" Type="http://schemas.microsoft.com/office/2007/relationships/hdphoto" Target="../media/hdphoto5.wdp"/><Relationship Id="rId4" Type="http://schemas.openxmlformats.org/officeDocument/2006/relationships/image" Target="../media/image69.png"/><Relationship Id="rId9" Type="http://schemas.openxmlformats.org/officeDocument/2006/relationships/image" Target="../media/image72.png"/><Relationship Id="rId14" Type="http://schemas.microsoft.com/office/2007/relationships/hdphoto" Target="../media/hdphoto7.wdp"/></Relationships>
</file>

<file path=ppt/slides/_rels/slide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76.png"/></Relationships>
</file>

<file path=ppt/slides/_rels/slide1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20.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79.png"/><Relationship Id="rId7"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36.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207568" y="5405048"/>
            <a:ext cx="7920000" cy="1015663"/>
          </a:xfrm>
          <a:prstGeom prst="rect">
            <a:avLst/>
          </a:prstGeom>
          <a:ln>
            <a:solidFill>
              <a:srgbClr val="91004B"/>
            </a:solidFill>
          </a:ln>
        </p:spPr>
        <p:style>
          <a:lnRef idx="2">
            <a:schemeClr val="accent2"/>
          </a:lnRef>
          <a:fillRef idx="1">
            <a:schemeClr val="lt1"/>
          </a:fillRef>
          <a:effectRef idx="0">
            <a:schemeClr val="accent2"/>
          </a:effectRef>
          <a:fontRef idx="minor">
            <a:schemeClr val="dk1"/>
          </a:fontRef>
        </p:style>
        <p:txBody>
          <a:bodyPr>
            <a:spAutoFit/>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I. </a:t>
            </a:r>
            <a:r>
              <a:rPr lang="en-US" sz="2400" b="1" dirty="0" err="1">
                <a:latin typeface="Calibri" panose="020F0502020204030204" pitchFamily="34" charset="0"/>
                <a:ea typeface="Calibri" panose="020F0502020204030204" pitchFamily="34" charset="0"/>
                <a:cs typeface="Times New Roman" panose="02020603050405020304" pitchFamily="18" charset="0"/>
              </a:rPr>
              <a:t>Iturriza</a:t>
            </a:r>
            <a:endParaRPr lang="en-US" sz="2400" b="1" dirty="0">
              <a:latin typeface="Calibri" panose="020F0502020204030204" pitchFamily="34" charset="0"/>
              <a:cs typeface="Times New Roman" panose="02020603050405020304" pitchFamily="18" charset="0"/>
            </a:endParaRPr>
          </a:p>
          <a:p>
            <a:r>
              <a:rPr lang="en-US" dirty="0">
                <a:latin typeface="Calibri" panose="020F0502020204030204" pitchFamily="34" charset="0"/>
                <a:cs typeface="Times New Roman" panose="02020603050405020304" pitchFamily="18" charset="0"/>
              </a:rPr>
              <a:t>Additive Manufacturing and Laser Group. Materials and Manufacturing Division. Ceit-IK4</a:t>
            </a:r>
            <a:endParaRPr lang="en-US" dirty="0"/>
          </a:p>
        </p:txBody>
      </p:sp>
      <p:sp>
        <p:nvSpPr>
          <p:cNvPr id="6" name="TextBox 5"/>
          <p:cNvSpPr txBox="1"/>
          <p:nvPr/>
        </p:nvSpPr>
        <p:spPr>
          <a:xfrm>
            <a:off x="3999908" y="4736744"/>
            <a:ext cx="4402987" cy="461665"/>
          </a:xfrm>
          <a:prstGeom prst="rect">
            <a:avLst/>
          </a:prstGeom>
          <a:noFill/>
        </p:spPr>
        <p:txBody>
          <a:bodyPr wrap="square" rtlCol="0">
            <a:spAutoFit/>
          </a:bodyPr>
          <a:lstStyle/>
          <a:p>
            <a:pPr algn="ctr"/>
            <a:r>
              <a:rPr lang="en-US" sz="2400" dirty="0" smtClean="0">
                <a:solidFill>
                  <a:schemeClr val="bg1">
                    <a:lumMod val="50000"/>
                  </a:schemeClr>
                </a:solidFill>
              </a:rPr>
              <a:t>Sydney, 6th December </a:t>
            </a:r>
            <a:r>
              <a:rPr lang="en-US" sz="2400" dirty="0">
                <a:solidFill>
                  <a:schemeClr val="bg1">
                    <a:lumMod val="50000"/>
                  </a:schemeClr>
                </a:solidFill>
              </a:rPr>
              <a:t>2017</a:t>
            </a:r>
          </a:p>
        </p:txBody>
      </p:sp>
      <p:sp>
        <p:nvSpPr>
          <p:cNvPr id="2" name="Rectangle 1"/>
          <p:cNvSpPr/>
          <p:nvPr/>
        </p:nvSpPr>
        <p:spPr>
          <a:xfrm>
            <a:off x="1551884" y="1787332"/>
            <a:ext cx="8909535" cy="1569660"/>
          </a:xfrm>
          <a:prstGeom prst="rect">
            <a:avLst/>
          </a:prstGeom>
        </p:spPr>
        <p:txBody>
          <a:bodyPr anchor="ctr">
            <a:spAutoFit/>
          </a:bodyPr>
          <a:lstStyle/>
          <a:p>
            <a:pPr algn="ctr"/>
            <a:r>
              <a:rPr lang="en-US" sz="3200" b="1" dirty="0" smtClean="0">
                <a:solidFill>
                  <a:srgbClr val="91004B"/>
                </a:solidFill>
                <a:latin typeface="Calibri" panose="020F0502020204030204" pitchFamily="34" charset="0"/>
                <a:ea typeface="Calibri" panose="020F0502020204030204" pitchFamily="34" charset="0"/>
                <a:cs typeface="Times New Roman" panose="02020603050405020304" pitchFamily="18" charset="0"/>
              </a:rPr>
              <a:t>PRECIPITATION OF Y-</a:t>
            </a:r>
            <a:r>
              <a:rPr lang="en-US" sz="3200" b="1" dirty="0" err="1" smtClean="0">
                <a:solidFill>
                  <a:srgbClr val="91004B"/>
                </a:solidFill>
                <a:latin typeface="Calibri" panose="020F0502020204030204" pitchFamily="34" charset="0"/>
                <a:ea typeface="Calibri" panose="020F0502020204030204" pitchFamily="34" charset="0"/>
                <a:cs typeface="Times New Roman" panose="02020603050405020304" pitchFamily="18" charset="0"/>
              </a:rPr>
              <a:t>Ti</a:t>
            </a:r>
            <a:r>
              <a:rPr lang="en-US" sz="3200" b="1" dirty="0" smtClean="0">
                <a:solidFill>
                  <a:srgbClr val="91004B"/>
                </a:solidFill>
                <a:latin typeface="Calibri" panose="020F0502020204030204" pitchFamily="34" charset="0"/>
                <a:ea typeface="Calibri" panose="020F0502020204030204" pitchFamily="34" charset="0"/>
                <a:cs typeface="Times New Roman" panose="02020603050405020304" pitchFamily="18" charset="0"/>
              </a:rPr>
              <a:t>-O NANOPARTICLES DURING THE HIP CONSOLIDATION OF GAS ATOMIZED FERRITIC POWDERS</a:t>
            </a:r>
            <a:endParaRPr lang="es-ES" sz="3200" dirty="0">
              <a:solidFill>
                <a:srgbClr val="91004B"/>
              </a:solidFill>
            </a:endParaRPr>
          </a:p>
        </p:txBody>
      </p:sp>
      <p:pic>
        <p:nvPicPr>
          <p:cNvPr id="7" name="Imagen 13"/>
          <p:cNvPicPr>
            <a:picLocks noChangeAspect="1"/>
          </p:cNvPicPr>
          <p:nvPr/>
        </p:nvPicPr>
        <p:blipFill rotWithShape="1">
          <a:blip r:embed="rId3"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2368537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9336" y="233353"/>
            <a:ext cx="10780538" cy="1077218"/>
          </a:xfrm>
          <a:prstGeom prst="rect">
            <a:avLst/>
          </a:prstGeom>
        </p:spPr>
        <p:txBody>
          <a:bodyPr anchor="ctr">
            <a:spAutoFit/>
          </a:bodyPr>
          <a:lstStyle/>
          <a:p>
            <a:pPr algn="ctr"/>
            <a:r>
              <a:rPr lang="en-US" sz="3200" b="1" dirty="0" smtClean="0">
                <a:solidFill>
                  <a:srgbClr val="91004B"/>
                </a:solidFill>
                <a:latin typeface="Calibri" panose="020F0502020204030204" pitchFamily="34" charset="0"/>
                <a:ea typeface="Calibri" panose="020F0502020204030204" pitchFamily="34" charset="0"/>
                <a:cs typeface="Times New Roman" panose="02020603050405020304" pitchFamily="18" charset="0"/>
              </a:rPr>
              <a:t>PRECIPITATION OF Y-TI-O NANOPARTICLES DURING THE HIP CONSOLIDATION OF GAS ATOMIZED FERRITIC POWDERS</a:t>
            </a:r>
            <a:endParaRPr lang="es-ES" sz="3200" dirty="0">
              <a:solidFill>
                <a:srgbClr val="91004B"/>
              </a:solidFill>
            </a:endParaRPr>
          </a:p>
        </p:txBody>
      </p:sp>
      <p:pic>
        <p:nvPicPr>
          <p:cNvPr id="7" name="Imagen 13"/>
          <p:cNvPicPr>
            <a:picLocks noChangeAspect="1"/>
          </p:cNvPicPr>
          <p:nvPr/>
        </p:nvPicPr>
        <p:blipFill rotWithShape="1">
          <a:blip r:embed="rId3"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
        <p:nvSpPr>
          <p:cNvPr id="9" name="Rectangle 8"/>
          <p:cNvSpPr/>
          <p:nvPr/>
        </p:nvSpPr>
        <p:spPr>
          <a:xfrm>
            <a:off x="689737" y="1628800"/>
            <a:ext cx="11094895" cy="1754326"/>
          </a:xfrm>
          <a:prstGeom prst="rect">
            <a:avLst/>
          </a:prstGeom>
        </p:spPr>
        <p:txBody>
          <a:bodyPr wrap="square">
            <a:spAutoFit/>
          </a:bodyPr>
          <a:lstStyle/>
          <a:p>
            <a:pPr algn="just">
              <a:spcAft>
                <a:spcPts val="0"/>
              </a:spcAft>
            </a:pPr>
            <a:r>
              <a:rPr lang="es-ES" dirty="0">
                <a:solidFill>
                  <a:srgbClr val="00B050"/>
                </a:solidFill>
                <a:latin typeface="Times New Roman" panose="02020603050405020304" pitchFamily="18" charset="0"/>
                <a:ea typeface="Times New Roman" panose="02020603050405020304" pitchFamily="18" charset="0"/>
              </a:rPr>
              <a:t>D. Pazos</a:t>
            </a:r>
            <a:r>
              <a:rPr lang="es-ES" baseline="30000" dirty="0">
                <a:solidFill>
                  <a:srgbClr val="00B050"/>
                </a:solidFill>
                <a:latin typeface="Times New Roman" panose="02020603050405020304" pitchFamily="18" charset="0"/>
                <a:ea typeface="Times New Roman" panose="02020603050405020304" pitchFamily="18" charset="0"/>
              </a:rPr>
              <a:t>1</a:t>
            </a:r>
            <a:r>
              <a:rPr lang="es-ES" dirty="0">
                <a:solidFill>
                  <a:srgbClr val="00B050"/>
                </a:solidFill>
                <a:latin typeface="Times New Roman" panose="02020603050405020304" pitchFamily="18" charset="0"/>
                <a:ea typeface="Times New Roman" panose="02020603050405020304" pitchFamily="18" charset="0"/>
              </a:rPr>
              <a:t>, N. Ordás</a:t>
            </a:r>
            <a:r>
              <a:rPr lang="es-ES" baseline="30000" dirty="0">
                <a:solidFill>
                  <a:srgbClr val="00B050"/>
                </a:solidFill>
                <a:latin typeface="Times New Roman" panose="02020603050405020304" pitchFamily="18" charset="0"/>
                <a:ea typeface="Times New Roman" panose="02020603050405020304" pitchFamily="18" charset="0"/>
              </a:rPr>
              <a:t>1</a:t>
            </a:r>
            <a:r>
              <a:rPr lang="es-ES" dirty="0">
                <a:solidFill>
                  <a:srgbClr val="00B050"/>
                </a:solidFill>
                <a:latin typeface="Times New Roman" panose="02020603050405020304" pitchFamily="18" charset="0"/>
                <a:ea typeface="Times New Roman" panose="02020603050405020304" pitchFamily="18" charset="0"/>
              </a:rPr>
              <a:t>, E. Gil</a:t>
            </a:r>
            <a:r>
              <a:rPr lang="es-ES" baseline="30000" dirty="0">
                <a:solidFill>
                  <a:srgbClr val="00B050"/>
                </a:solidFill>
                <a:latin typeface="Times New Roman" panose="02020603050405020304" pitchFamily="18" charset="0"/>
                <a:ea typeface="Times New Roman" panose="02020603050405020304" pitchFamily="18" charset="0"/>
              </a:rPr>
              <a:t>1</a:t>
            </a:r>
            <a:r>
              <a:rPr lang="es-ES" dirty="0">
                <a:solidFill>
                  <a:srgbClr val="00B050"/>
                </a:solidFill>
                <a:latin typeface="Times New Roman" panose="02020603050405020304" pitchFamily="18" charset="0"/>
                <a:ea typeface="Times New Roman" panose="02020603050405020304" pitchFamily="18" charset="0"/>
              </a:rPr>
              <a:t>, V. de Castro</a:t>
            </a:r>
            <a:r>
              <a:rPr lang="es-ES" baseline="30000" dirty="0">
                <a:solidFill>
                  <a:srgbClr val="00B050"/>
                </a:solidFill>
                <a:latin typeface="Times New Roman" panose="02020603050405020304" pitchFamily="18" charset="0"/>
                <a:ea typeface="Times New Roman" panose="02020603050405020304" pitchFamily="18" charset="0"/>
              </a:rPr>
              <a:t>2</a:t>
            </a:r>
            <a:r>
              <a:rPr lang="es-ES" dirty="0">
                <a:solidFill>
                  <a:srgbClr val="00B050"/>
                </a:solidFill>
                <a:latin typeface="Times New Roman" panose="02020603050405020304" pitchFamily="18" charset="0"/>
                <a:ea typeface="Times New Roman" panose="02020603050405020304" pitchFamily="18" charset="0"/>
              </a:rPr>
              <a:t>, T. Leguey</a:t>
            </a:r>
            <a:r>
              <a:rPr lang="es-ES" baseline="30000" dirty="0">
                <a:solidFill>
                  <a:srgbClr val="00B050"/>
                </a:solidFill>
                <a:latin typeface="Times New Roman" panose="02020603050405020304" pitchFamily="18" charset="0"/>
                <a:ea typeface="Times New Roman" panose="02020603050405020304" pitchFamily="18" charset="0"/>
              </a:rPr>
              <a:t>2</a:t>
            </a:r>
            <a:r>
              <a:rPr lang="es-ES" dirty="0">
                <a:solidFill>
                  <a:srgbClr val="00B050"/>
                </a:solidFill>
                <a:latin typeface="Times New Roman" panose="02020603050405020304" pitchFamily="18" charset="0"/>
                <a:ea typeface="Times New Roman" panose="02020603050405020304" pitchFamily="18" charset="0"/>
              </a:rPr>
              <a:t>, A. Anspoks</a:t>
            </a:r>
            <a:r>
              <a:rPr lang="es-ES" baseline="30000" dirty="0">
                <a:solidFill>
                  <a:srgbClr val="00B050"/>
                </a:solidFill>
                <a:latin typeface="Times New Roman" panose="02020603050405020304" pitchFamily="18" charset="0"/>
                <a:ea typeface="Times New Roman" panose="02020603050405020304" pitchFamily="18" charset="0"/>
              </a:rPr>
              <a:t>3</a:t>
            </a:r>
            <a:r>
              <a:rPr lang="es-ES" dirty="0">
                <a:solidFill>
                  <a:srgbClr val="00B050"/>
                </a:solidFill>
                <a:latin typeface="Times New Roman" panose="02020603050405020304" pitchFamily="18" charset="0"/>
                <a:ea typeface="Times New Roman" panose="02020603050405020304" pitchFamily="18" charset="0"/>
              </a:rPr>
              <a:t>, J. Purans</a:t>
            </a:r>
            <a:r>
              <a:rPr lang="es-ES" baseline="30000" dirty="0">
                <a:solidFill>
                  <a:srgbClr val="00B050"/>
                </a:solidFill>
                <a:latin typeface="Times New Roman" panose="02020603050405020304" pitchFamily="18" charset="0"/>
                <a:ea typeface="Times New Roman" panose="02020603050405020304" pitchFamily="18" charset="0"/>
              </a:rPr>
              <a:t>3 </a:t>
            </a:r>
            <a:r>
              <a:rPr lang="es-ES" dirty="0">
                <a:solidFill>
                  <a:srgbClr val="00B050"/>
                </a:solidFill>
                <a:latin typeface="Times New Roman" panose="02020603050405020304" pitchFamily="18" charset="0"/>
                <a:ea typeface="Times New Roman" panose="02020603050405020304" pitchFamily="18" charset="0"/>
              </a:rPr>
              <a:t>, P. Fernández</a:t>
            </a:r>
            <a:r>
              <a:rPr lang="es-ES" baseline="30000" dirty="0">
                <a:solidFill>
                  <a:srgbClr val="00B050"/>
                </a:solidFill>
                <a:latin typeface="Times New Roman" panose="02020603050405020304" pitchFamily="18" charset="0"/>
                <a:ea typeface="Times New Roman" panose="02020603050405020304" pitchFamily="18" charset="0"/>
              </a:rPr>
              <a:t>4</a:t>
            </a:r>
            <a:r>
              <a:rPr lang="es-ES" dirty="0">
                <a:solidFill>
                  <a:srgbClr val="00B050"/>
                </a:solidFill>
                <a:latin typeface="Times New Roman" panose="02020603050405020304" pitchFamily="18" charset="0"/>
                <a:ea typeface="Times New Roman" panose="02020603050405020304" pitchFamily="18" charset="0"/>
              </a:rPr>
              <a:t>, I. Iturriza</a:t>
            </a:r>
            <a:r>
              <a:rPr lang="es-ES" baseline="30000" dirty="0">
                <a:solidFill>
                  <a:srgbClr val="00B050"/>
                </a:solidFill>
                <a:latin typeface="Times New Roman" panose="02020603050405020304" pitchFamily="18" charset="0"/>
                <a:ea typeface="Times New Roman" panose="02020603050405020304" pitchFamily="18" charset="0"/>
              </a:rPr>
              <a:t>1</a:t>
            </a:r>
            <a:r>
              <a:rPr lang="es-ES" dirty="0">
                <a:solidFill>
                  <a:srgbClr val="00B050"/>
                </a:solidFill>
                <a:latin typeface="Times New Roman" panose="02020603050405020304" pitchFamily="18" charset="0"/>
                <a:ea typeface="Times New Roman" panose="02020603050405020304" pitchFamily="18" charset="0"/>
              </a:rPr>
              <a:t>*</a:t>
            </a:r>
          </a:p>
          <a:p>
            <a:pPr algn="ctr">
              <a:spcAft>
                <a:spcPts val="0"/>
              </a:spcAft>
            </a:pPr>
            <a:r>
              <a:rPr lang="es-ES_tradnl" dirty="0">
                <a:solidFill>
                  <a:srgbClr val="00B050"/>
                </a:solidFill>
                <a:latin typeface="Times New Roman" panose="02020603050405020304" pitchFamily="18" charset="0"/>
                <a:ea typeface="Times New Roman" panose="02020603050405020304" pitchFamily="18" charset="0"/>
              </a:rPr>
              <a:t> </a:t>
            </a:r>
            <a:endParaRPr lang="es-ES" dirty="0">
              <a:solidFill>
                <a:srgbClr val="00B050"/>
              </a:solidFill>
              <a:latin typeface="Times New Roman" panose="02020603050405020304" pitchFamily="18" charset="0"/>
              <a:ea typeface="Times New Roman" panose="02020603050405020304" pitchFamily="18" charset="0"/>
            </a:endParaRPr>
          </a:p>
          <a:p>
            <a:pPr algn="just">
              <a:spcAft>
                <a:spcPts val="0"/>
              </a:spcAft>
            </a:pPr>
            <a:r>
              <a:rPr lang="es-ES" baseline="30000" dirty="0">
                <a:solidFill>
                  <a:srgbClr val="00B050"/>
                </a:solidFill>
                <a:latin typeface="Times New Roman" panose="02020603050405020304" pitchFamily="18" charset="0"/>
                <a:ea typeface="Times New Roman" panose="02020603050405020304" pitchFamily="18" charset="0"/>
              </a:rPr>
              <a:t>1</a:t>
            </a:r>
            <a:r>
              <a:rPr lang="es-ES" dirty="0">
                <a:solidFill>
                  <a:srgbClr val="00B050"/>
                </a:solidFill>
                <a:latin typeface="Times New Roman" panose="02020603050405020304" pitchFamily="18" charset="0"/>
                <a:ea typeface="Times New Roman" panose="02020603050405020304" pitchFamily="18" charset="0"/>
              </a:rPr>
              <a:t>Ceit-IK4 and Tecnun (Universidad de Navarra), Manuel de Lardizábal 15, 20018, San Sebastián</a:t>
            </a:r>
          </a:p>
          <a:p>
            <a:pPr algn="just">
              <a:spcAft>
                <a:spcPts val="0"/>
              </a:spcAft>
            </a:pPr>
            <a:r>
              <a:rPr lang="es-ES" baseline="30000" dirty="0">
                <a:solidFill>
                  <a:srgbClr val="00B050"/>
                </a:solidFill>
                <a:latin typeface="Times New Roman" panose="02020603050405020304" pitchFamily="18" charset="0"/>
                <a:ea typeface="Times New Roman" panose="02020603050405020304" pitchFamily="18" charset="0"/>
                <a:cs typeface="Calibri" panose="020F0502020204030204" pitchFamily="34" charset="0"/>
              </a:rPr>
              <a:t>2</a:t>
            </a:r>
            <a:r>
              <a:rPr lang="es-ES" dirty="0">
                <a:solidFill>
                  <a:srgbClr val="00B050"/>
                </a:solidFill>
                <a:latin typeface="Times New Roman" panose="02020603050405020304" pitchFamily="18" charset="0"/>
                <a:ea typeface="Times New Roman" panose="02020603050405020304" pitchFamily="18" charset="0"/>
                <a:cs typeface="Calibri" panose="020F0502020204030204" pitchFamily="34" charset="0"/>
              </a:rPr>
              <a:t>University Carlos III Madrid, Avda. de la Universidad 30, 28911 Leganés, Madrid</a:t>
            </a:r>
            <a:endParaRPr lang="es-ES" dirty="0">
              <a:solidFill>
                <a:srgbClr val="00B050"/>
              </a:solidFill>
              <a:latin typeface="Times New Roman" panose="02020603050405020304" pitchFamily="18" charset="0"/>
              <a:ea typeface="Times New Roman" panose="02020603050405020304" pitchFamily="18" charset="0"/>
            </a:endParaRPr>
          </a:p>
          <a:p>
            <a:pPr algn="just">
              <a:spcAft>
                <a:spcPts val="0"/>
              </a:spcAft>
            </a:pPr>
            <a:r>
              <a:rPr lang="de-DE" baseline="30000" dirty="0">
                <a:solidFill>
                  <a:srgbClr val="00B050"/>
                </a:solidFill>
                <a:latin typeface="Times New Roman" panose="02020603050405020304" pitchFamily="18" charset="0"/>
                <a:ea typeface="Times New Roman" panose="02020603050405020304" pitchFamily="18" charset="0"/>
                <a:cs typeface="Calibri" panose="020F0502020204030204" pitchFamily="34" charset="0"/>
              </a:rPr>
              <a:t>3</a:t>
            </a:r>
            <a:r>
              <a:rPr lang="de-DE" dirty="0">
                <a:solidFill>
                  <a:srgbClr val="00B050"/>
                </a:solidFill>
                <a:latin typeface="Times New Roman" panose="02020603050405020304" pitchFamily="18" charset="0"/>
                <a:ea typeface="Times New Roman" panose="02020603050405020304" pitchFamily="18" charset="0"/>
                <a:cs typeface="Calibri" panose="020F0502020204030204" pitchFamily="34" charset="0"/>
              </a:rPr>
              <a:t>Institute of Solid State Physics, University of Latvia, Kengaraga street 8, 1063 Riga, Latvia</a:t>
            </a:r>
            <a:endParaRPr lang="es-ES" dirty="0">
              <a:solidFill>
                <a:srgbClr val="00B050"/>
              </a:solidFill>
              <a:latin typeface="Times New Roman" panose="02020603050405020304" pitchFamily="18" charset="0"/>
              <a:ea typeface="Times New Roman" panose="02020603050405020304" pitchFamily="18" charset="0"/>
            </a:endParaRPr>
          </a:p>
          <a:p>
            <a:pPr algn="just">
              <a:spcAft>
                <a:spcPts val="0"/>
              </a:spcAft>
            </a:pPr>
            <a:r>
              <a:rPr lang="de-DE" baseline="30000" dirty="0">
                <a:solidFill>
                  <a:srgbClr val="00B050"/>
                </a:solidFill>
                <a:latin typeface="Times New Roman" panose="02020603050405020304" pitchFamily="18" charset="0"/>
                <a:ea typeface="Times New Roman" panose="02020603050405020304" pitchFamily="18" charset="0"/>
                <a:cs typeface="Calibri" panose="020F0502020204030204" pitchFamily="34" charset="0"/>
              </a:rPr>
              <a:t>4</a:t>
            </a:r>
            <a:r>
              <a:rPr lang="de-DE" dirty="0">
                <a:solidFill>
                  <a:srgbClr val="00B050"/>
                </a:solidFill>
                <a:latin typeface="Times New Roman" panose="02020603050405020304" pitchFamily="18" charset="0"/>
                <a:ea typeface="Times New Roman" panose="02020603050405020304" pitchFamily="18" charset="0"/>
                <a:cs typeface="Calibri" panose="020F0502020204030204" pitchFamily="34" charset="0"/>
              </a:rPr>
              <a:t>Ciemat. National Fusion Laboratory. Avda. Complutense 40, 28040 Madrid, Spain</a:t>
            </a:r>
            <a:endParaRPr lang="es-ES" dirty="0">
              <a:solidFill>
                <a:srgbClr val="00B050"/>
              </a:solidFill>
              <a:latin typeface="Times New Roman" panose="02020603050405020304" pitchFamily="18" charset="0"/>
              <a:ea typeface="Times New Roman" panose="02020603050405020304" pitchFamily="18" charset="0"/>
            </a:endParaRPr>
          </a:p>
        </p:txBody>
      </p:sp>
      <p:pic>
        <p:nvPicPr>
          <p:cNvPr id="10" name="Picture 9"/>
          <p:cNvPicPr>
            <a:picLocks noChangeAspect="1"/>
          </p:cNvPicPr>
          <p:nvPr/>
        </p:nvPicPr>
        <p:blipFill>
          <a:blip r:embed="rId4"/>
          <a:stretch>
            <a:fillRect/>
          </a:stretch>
        </p:blipFill>
        <p:spPr>
          <a:xfrm>
            <a:off x="2000235" y="3792785"/>
            <a:ext cx="8298390" cy="1499880"/>
          </a:xfrm>
          <a:prstGeom prst="rect">
            <a:avLst/>
          </a:prstGeom>
        </p:spPr>
      </p:pic>
    </p:spTree>
    <p:extLst>
      <p:ext uri="{BB962C8B-B14F-4D97-AF65-F5344CB8AC3E}">
        <p14:creationId xmlns:p14="http://schemas.microsoft.com/office/powerpoint/2010/main" val="8685756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73275" y="108603"/>
            <a:ext cx="6053832"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INTRODUCTION</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3" name="Rectangle 2"/>
          <p:cNvSpPr/>
          <p:nvPr/>
        </p:nvSpPr>
        <p:spPr>
          <a:xfrm>
            <a:off x="-566260" y="763878"/>
            <a:ext cx="11404290" cy="553998"/>
          </a:xfrm>
          <a:prstGeom prst="rect">
            <a:avLst/>
          </a:prstGeom>
        </p:spPr>
        <p:txBody>
          <a:bodyPr wrap="square" anchor="ctr">
            <a:spAutoFit/>
          </a:bodyPr>
          <a:lstStyle/>
          <a:p>
            <a:pPr algn="ctr"/>
            <a:r>
              <a:rPr lang="en-US" sz="3000" b="1" dirty="0" smtClean="0">
                <a:solidFill>
                  <a:srgbClr val="91004B"/>
                </a:solidFill>
                <a:latin typeface="Calibri" panose="020F0502020204030204" pitchFamily="34" charset="0"/>
                <a:cs typeface="Times New Roman" panose="02020603050405020304" pitchFamily="18" charset="0"/>
              </a:rPr>
              <a:t>ODS FS as structural materials in future fusion applications</a:t>
            </a:r>
            <a:endParaRPr lang="es-ES" sz="3000" dirty="0">
              <a:solidFill>
                <a:srgbClr val="91004B"/>
              </a:solidFill>
            </a:endParaRPr>
          </a:p>
        </p:txBody>
      </p:sp>
      <p:sp>
        <p:nvSpPr>
          <p:cNvPr id="25" name="Rectangle 24"/>
          <p:cNvSpPr/>
          <p:nvPr/>
        </p:nvSpPr>
        <p:spPr>
          <a:xfrm>
            <a:off x="7191169" y="1292749"/>
            <a:ext cx="3442062" cy="461665"/>
          </a:xfrm>
          <a:prstGeom prst="rect">
            <a:avLst/>
          </a:prstGeom>
        </p:spPr>
        <p:txBody>
          <a:bodyPr wrap="square" anchor="ctr">
            <a:spAutoFit/>
          </a:bodyPr>
          <a:lstStyle/>
          <a:p>
            <a:pPr algn="ctr"/>
            <a:r>
              <a:rPr lang="en-US" sz="2400" b="1" dirty="0" smtClean="0">
                <a:solidFill>
                  <a:srgbClr val="91004B"/>
                </a:solidFill>
                <a:latin typeface="Calibri" panose="020F0502020204030204" pitchFamily="34" charset="0"/>
                <a:cs typeface="Times New Roman" panose="02020603050405020304" pitchFamily="18" charset="0"/>
              </a:rPr>
              <a:t>EU Blanket designs</a:t>
            </a:r>
            <a:endParaRPr lang="es-ES" sz="2400" dirty="0">
              <a:solidFill>
                <a:srgbClr val="91004B"/>
              </a:solidFill>
            </a:endParaRPr>
          </a:p>
        </p:txBody>
      </p:sp>
      <p:sp>
        <p:nvSpPr>
          <p:cNvPr id="24" name="Text Box 4"/>
          <p:cNvSpPr txBox="1">
            <a:spLocks noChangeArrowheads="1"/>
          </p:cNvSpPr>
          <p:nvPr/>
        </p:nvSpPr>
        <p:spPr bwMode="auto">
          <a:xfrm>
            <a:off x="223842" y="4634441"/>
            <a:ext cx="4681057" cy="1887696"/>
          </a:xfrm>
          <a:prstGeom prst="rect">
            <a:avLst/>
          </a:prstGeom>
          <a:noFill/>
          <a:ln w="9525">
            <a:noFill/>
            <a:miter lim="800000"/>
            <a:headEnd/>
            <a:tailEnd/>
          </a:ln>
        </p:spPr>
        <p:txBody>
          <a:bodyPr wrap="square">
            <a:spAutoFit/>
          </a:bodyPr>
          <a:lstStyle/>
          <a:p>
            <a:pPr>
              <a:spcBef>
                <a:spcPts val="600"/>
              </a:spcBef>
              <a:buClr>
                <a:srgbClr val="91004B"/>
              </a:buClr>
            </a:pPr>
            <a:r>
              <a:rPr lang="en-US" sz="2000" b="1" dirty="0" smtClean="0">
                <a:latin typeface="Calibri" pitchFamily="34" charset="0"/>
              </a:rPr>
              <a:t>ODS FS</a:t>
            </a:r>
            <a:endParaRPr lang="en-US" sz="2000" b="1" u="sng" dirty="0">
              <a:latin typeface="Calibri" pitchFamily="34" charset="0"/>
            </a:endParaRPr>
          </a:p>
          <a:p>
            <a:pPr marL="261938" lvl="1" indent="-179388">
              <a:spcBef>
                <a:spcPts val="400"/>
              </a:spcBef>
              <a:buClr>
                <a:srgbClr val="91004B"/>
              </a:buClr>
              <a:buFontTx/>
              <a:buChar char="•"/>
            </a:pPr>
            <a:r>
              <a:rPr lang="en-US" dirty="0" smtClean="0">
                <a:latin typeface="Calibri" pitchFamily="34" charset="0"/>
              </a:rPr>
              <a:t>Plates supporting the plasma facing material (W tiles)</a:t>
            </a:r>
          </a:p>
          <a:p>
            <a:pPr marL="261938" lvl="1" indent="-179388">
              <a:spcBef>
                <a:spcPts val="400"/>
              </a:spcBef>
              <a:buClr>
                <a:srgbClr val="91004B"/>
              </a:buClr>
              <a:buFontTx/>
              <a:buChar char="•"/>
            </a:pPr>
            <a:r>
              <a:rPr lang="en-US" dirty="0" smtClean="0">
                <a:latin typeface="Calibri" pitchFamily="34" charset="0"/>
                <a:sym typeface="Symbol" panose="05050102010706020507" pitchFamily="18" charset="2"/>
              </a:rPr>
              <a:t>Intermediate material between W tiles and structural EUROFER (RAFM, reduced-activation ferritic-martensitic steel)</a:t>
            </a:r>
            <a:endParaRPr lang="en-US" dirty="0">
              <a:latin typeface="Calibri" pitchFamily="34" charset="0"/>
              <a:sym typeface="Symbol" panose="05050102010706020507" pitchFamily="18" charset="2"/>
            </a:endParaRPr>
          </a:p>
        </p:txBody>
      </p:sp>
      <p:sp>
        <p:nvSpPr>
          <p:cNvPr id="27" name="Rectangle 26"/>
          <p:cNvSpPr/>
          <p:nvPr/>
        </p:nvSpPr>
        <p:spPr>
          <a:xfrm>
            <a:off x="236588" y="1347517"/>
            <a:ext cx="3442062" cy="461665"/>
          </a:xfrm>
          <a:prstGeom prst="rect">
            <a:avLst/>
          </a:prstGeom>
        </p:spPr>
        <p:txBody>
          <a:bodyPr wrap="square" anchor="ctr">
            <a:spAutoFit/>
          </a:bodyPr>
          <a:lstStyle/>
          <a:p>
            <a:pPr algn="ctr"/>
            <a:r>
              <a:rPr lang="en-US" sz="2400" b="1" dirty="0" smtClean="0">
                <a:solidFill>
                  <a:srgbClr val="91004B"/>
                </a:solidFill>
                <a:latin typeface="Calibri" panose="020F0502020204030204" pitchFamily="34" charset="0"/>
                <a:cs typeface="Times New Roman" panose="02020603050405020304" pitchFamily="18" charset="0"/>
              </a:rPr>
              <a:t>DEMO</a:t>
            </a:r>
            <a:endParaRPr lang="es-ES" sz="2400" dirty="0">
              <a:solidFill>
                <a:srgbClr val="91004B"/>
              </a:solidFill>
            </a:endParaRPr>
          </a:p>
        </p:txBody>
      </p:sp>
      <p:sp>
        <p:nvSpPr>
          <p:cNvPr id="4" name="TextBox 3"/>
          <p:cNvSpPr txBox="1"/>
          <p:nvPr/>
        </p:nvSpPr>
        <p:spPr>
          <a:xfrm>
            <a:off x="5657763" y="3908708"/>
            <a:ext cx="3063028" cy="307777"/>
          </a:xfrm>
          <a:prstGeom prst="rect">
            <a:avLst/>
          </a:prstGeom>
          <a:noFill/>
        </p:spPr>
        <p:txBody>
          <a:bodyPr wrap="square" rtlCol="0">
            <a:spAutoFit/>
          </a:bodyPr>
          <a:lstStyle/>
          <a:p>
            <a:r>
              <a:rPr lang="en-GB" sz="1400" dirty="0" smtClean="0"/>
              <a:t>HCLL (He Cooled Lithium-Lead) blanket</a:t>
            </a:r>
            <a:endParaRPr lang="en-GB" sz="1400" dirty="0"/>
          </a:p>
        </p:txBody>
      </p:sp>
      <p:pic>
        <p:nvPicPr>
          <p:cNvPr id="39" name="Picture 3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6025" y="1885362"/>
            <a:ext cx="3898117" cy="2665511"/>
          </a:xfrm>
          <a:prstGeom prst="rect">
            <a:avLst/>
          </a:prstGeom>
        </p:spPr>
      </p:pic>
      <p:pic>
        <p:nvPicPr>
          <p:cNvPr id="41" name="Picture 40"/>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720791" y="1714460"/>
            <a:ext cx="3132049" cy="2091943"/>
          </a:xfrm>
          <a:prstGeom prst="rect">
            <a:avLst/>
          </a:prstGeom>
        </p:spPr>
      </p:pic>
      <p:pic>
        <p:nvPicPr>
          <p:cNvPr id="42" name="Picture 41"/>
          <p:cNvPicPr>
            <a:picLocks noChangeAspect="1"/>
          </p:cNvPicPr>
          <p:nvPr/>
        </p:nvPicPr>
        <p:blipFill>
          <a:blip r:embed="rId5"/>
          <a:stretch>
            <a:fillRect/>
          </a:stretch>
        </p:blipFill>
        <p:spPr>
          <a:xfrm>
            <a:off x="5825031" y="4259471"/>
            <a:ext cx="2143177" cy="1905833"/>
          </a:xfrm>
          <a:prstGeom prst="rect">
            <a:avLst/>
          </a:prstGeom>
        </p:spPr>
      </p:pic>
      <p:pic>
        <p:nvPicPr>
          <p:cNvPr id="45" name="Picture 4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663930" y="1700808"/>
            <a:ext cx="2782865" cy="2334016"/>
          </a:xfrm>
          <a:prstGeom prst="rect">
            <a:avLst/>
          </a:prstGeom>
        </p:spPr>
      </p:pic>
      <p:sp>
        <p:nvSpPr>
          <p:cNvPr id="46" name="TextBox 45"/>
          <p:cNvSpPr txBox="1"/>
          <p:nvPr/>
        </p:nvSpPr>
        <p:spPr>
          <a:xfrm>
            <a:off x="8912200" y="3855391"/>
            <a:ext cx="3193391" cy="307777"/>
          </a:xfrm>
          <a:prstGeom prst="rect">
            <a:avLst/>
          </a:prstGeom>
          <a:noFill/>
        </p:spPr>
        <p:txBody>
          <a:bodyPr wrap="square" rtlCol="0">
            <a:spAutoFit/>
          </a:bodyPr>
          <a:lstStyle/>
          <a:p>
            <a:r>
              <a:rPr lang="en-GB" sz="1400" dirty="0" smtClean="0"/>
              <a:t>HCPB (He Cooled Pebble beads) blanket</a:t>
            </a:r>
            <a:endParaRPr lang="en-GB" sz="1400" dirty="0"/>
          </a:p>
        </p:txBody>
      </p:sp>
      <p:sp>
        <p:nvSpPr>
          <p:cNvPr id="47" name="TextBox 46"/>
          <p:cNvSpPr txBox="1"/>
          <p:nvPr/>
        </p:nvSpPr>
        <p:spPr>
          <a:xfrm>
            <a:off x="5228467" y="6142687"/>
            <a:ext cx="3463104" cy="307777"/>
          </a:xfrm>
          <a:prstGeom prst="rect">
            <a:avLst/>
          </a:prstGeom>
          <a:noFill/>
        </p:spPr>
        <p:txBody>
          <a:bodyPr wrap="square" rtlCol="0">
            <a:spAutoFit/>
          </a:bodyPr>
          <a:lstStyle/>
          <a:p>
            <a:r>
              <a:rPr lang="en-GB" sz="1400" dirty="0" smtClean="0"/>
              <a:t>WCLL (Water Cooled Lithium-Lead) blanket</a:t>
            </a:r>
            <a:endParaRPr lang="en-GB" sz="1400" dirty="0"/>
          </a:p>
        </p:txBody>
      </p:sp>
      <p:sp>
        <p:nvSpPr>
          <p:cNvPr id="48" name="TextBox 47"/>
          <p:cNvSpPr txBox="1"/>
          <p:nvPr/>
        </p:nvSpPr>
        <p:spPr>
          <a:xfrm>
            <a:off x="8806109" y="6165304"/>
            <a:ext cx="3418707" cy="307777"/>
          </a:xfrm>
          <a:prstGeom prst="rect">
            <a:avLst/>
          </a:prstGeom>
          <a:noFill/>
        </p:spPr>
        <p:txBody>
          <a:bodyPr wrap="square" rtlCol="0">
            <a:spAutoFit/>
          </a:bodyPr>
          <a:lstStyle/>
          <a:p>
            <a:r>
              <a:rPr lang="en-GB" sz="1400" dirty="0" smtClean="0"/>
              <a:t>DCLL (Dual Coolant Lithium-Lead) blanket</a:t>
            </a:r>
            <a:endParaRPr lang="en-GB" sz="1400" dirty="0"/>
          </a:p>
        </p:txBody>
      </p:sp>
      <p:grpSp>
        <p:nvGrpSpPr>
          <p:cNvPr id="50" name="Group 49"/>
          <p:cNvGrpSpPr/>
          <p:nvPr/>
        </p:nvGrpSpPr>
        <p:grpSpPr>
          <a:xfrm>
            <a:off x="8858839" y="4213502"/>
            <a:ext cx="2709769" cy="1879794"/>
            <a:chOff x="8858839" y="4340039"/>
            <a:chExt cx="2916000" cy="2195214"/>
          </a:xfrm>
        </p:grpSpPr>
        <p:pic>
          <p:nvPicPr>
            <p:cNvPr id="21" name="Picture 20"/>
            <p:cNvPicPr>
              <a:picLocks noChangeAspect="1"/>
            </p:cNvPicPr>
            <p:nvPr/>
          </p:nvPicPr>
          <p:blipFill>
            <a:blip r:embed="rId7"/>
            <a:stretch>
              <a:fillRect/>
            </a:stretch>
          </p:blipFill>
          <p:spPr>
            <a:xfrm>
              <a:off x="8858839" y="4389027"/>
              <a:ext cx="2916000" cy="2146226"/>
            </a:xfrm>
            <a:prstGeom prst="rect">
              <a:avLst/>
            </a:prstGeom>
          </p:spPr>
        </p:pic>
        <p:sp>
          <p:nvSpPr>
            <p:cNvPr id="49" name="Rectangle 48"/>
            <p:cNvSpPr/>
            <p:nvPr/>
          </p:nvSpPr>
          <p:spPr>
            <a:xfrm>
              <a:off x="8858839" y="4340039"/>
              <a:ext cx="549529" cy="40575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1" name="Rectangle 50"/>
          <p:cNvSpPr/>
          <p:nvPr/>
        </p:nvSpPr>
        <p:spPr>
          <a:xfrm>
            <a:off x="6477345" y="6495032"/>
            <a:ext cx="3031599" cy="215444"/>
          </a:xfrm>
          <a:prstGeom prst="rect">
            <a:avLst/>
          </a:prstGeom>
        </p:spPr>
        <p:txBody>
          <a:bodyPr wrap="none">
            <a:spAutoFit/>
          </a:bodyPr>
          <a:lstStyle/>
          <a:p>
            <a:r>
              <a:rPr lang="en-US" sz="800" smtClean="0">
                <a:solidFill>
                  <a:srgbClr val="0080AC"/>
                </a:solidFill>
                <a:latin typeface="AJDPN F+ Gulliver RM"/>
              </a:rPr>
              <a:t>Fusion </a:t>
            </a:r>
            <a:r>
              <a:rPr lang="en-US" sz="800" dirty="0">
                <a:solidFill>
                  <a:srgbClr val="0080AC"/>
                </a:solidFill>
                <a:latin typeface="AJDPN F+ Gulliver RM"/>
              </a:rPr>
              <a:t>Engineering and Design 109–111 (2016) 1637–1643 </a:t>
            </a:r>
            <a:endParaRPr lang="en-GB" dirty="0"/>
          </a:p>
        </p:txBody>
      </p:sp>
      <p:sp>
        <p:nvSpPr>
          <p:cNvPr id="5" name="Slide Number Placeholder 4"/>
          <p:cNvSpPr>
            <a:spLocks noGrp="1"/>
          </p:cNvSpPr>
          <p:nvPr>
            <p:ph type="sldNum" sz="quarter" idx="12"/>
          </p:nvPr>
        </p:nvSpPr>
        <p:spPr>
          <a:xfrm>
            <a:off x="9341437" y="6481046"/>
            <a:ext cx="2844800" cy="365125"/>
          </a:xfrm>
        </p:spPr>
        <p:txBody>
          <a:bodyPr/>
          <a:lstStyle/>
          <a:p>
            <a:fld id="{3B1F9141-6DFB-4FE7-92E6-50BD9F36701F}" type="slidenum">
              <a:rPr lang="es-ES" sz="1400" b="1" smtClean="0">
                <a:solidFill>
                  <a:schemeClr val="tx1"/>
                </a:solidFill>
              </a:rPr>
              <a:t>3</a:t>
            </a:fld>
            <a:endParaRPr lang="es-ES" sz="1400" b="1" dirty="0">
              <a:solidFill>
                <a:schemeClr val="tx1"/>
              </a:solidFill>
            </a:endParaRPr>
          </a:p>
        </p:txBody>
      </p:sp>
      <p:pic>
        <p:nvPicPr>
          <p:cNvPr id="20" name="Imagen 13"/>
          <p:cNvPicPr>
            <a:picLocks noChangeAspect="1"/>
          </p:cNvPicPr>
          <p:nvPr/>
        </p:nvPicPr>
        <p:blipFill rotWithShape="1">
          <a:blip r:embed="rId8"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512586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73275" y="108603"/>
            <a:ext cx="6053832"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INTRODUCTION</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3" name="Rectangle 2"/>
          <p:cNvSpPr/>
          <p:nvPr/>
        </p:nvSpPr>
        <p:spPr>
          <a:xfrm>
            <a:off x="-542249" y="756656"/>
            <a:ext cx="11404290" cy="553998"/>
          </a:xfrm>
          <a:prstGeom prst="rect">
            <a:avLst/>
          </a:prstGeom>
        </p:spPr>
        <p:txBody>
          <a:bodyPr wrap="square" anchor="ctr">
            <a:spAutoFit/>
          </a:bodyPr>
          <a:lstStyle/>
          <a:p>
            <a:pPr algn="ctr"/>
            <a:r>
              <a:rPr lang="en-US" sz="3000" b="1" dirty="0" smtClean="0">
                <a:solidFill>
                  <a:srgbClr val="91004B"/>
                </a:solidFill>
                <a:latin typeface="Calibri" panose="020F0502020204030204" pitchFamily="34" charset="0"/>
                <a:cs typeface="Times New Roman" panose="02020603050405020304" pitchFamily="18" charset="0"/>
              </a:rPr>
              <a:t>ODS FS as structural materials in future fusion applications</a:t>
            </a:r>
            <a:endParaRPr lang="es-ES" sz="3000" dirty="0">
              <a:solidFill>
                <a:srgbClr val="91004B"/>
              </a:solidFill>
            </a:endParaRPr>
          </a:p>
        </p:txBody>
      </p:sp>
      <p:sp>
        <p:nvSpPr>
          <p:cNvPr id="12" name="TextBox 11"/>
          <p:cNvSpPr txBox="1"/>
          <p:nvPr/>
        </p:nvSpPr>
        <p:spPr>
          <a:xfrm>
            <a:off x="7903855" y="8225547"/>
            <a:ext cx="1008112" cy="369332"/>
          </a:xfrm>
          <a:prstGeom prst="rect">
            <a:avLst/>
          </a:prstGeom>
          <a:noFill/>
        </p:spPr>
        <p:txBody>
          <a:bodyPr wrap="square" rtlCol="0">
            <a:spAutoFit/>
          </a:bodyPr>
          <a:lstStyle/>
          <a:p>
            <a:r>
              <a:rPr lang="es-ES" b="1" dirty="0" err="1"/>
              <a:t>Divertor</a:t>
            </a:r>
            <a:endParaRPr lang="es-ES" b="1" dirty="0"/>
          </a:p>
        </p:txBody>
      </p:sp>
      <p:sp>
        <p:nvSpPr>
          <p:cNvPr id="24" name="Text Box 4"/>
          <p:cNvSpPr txBox="1">
            <a:spLocks noChangeArrowheads="1"/>
          </p:cNvSpPr>
          <p:nvPr/>
        </p:nvSpPr>
        <p:spPr bwMode="auto">
          <a:xfrm>
            <a:off x="473275" y="1398218"/>
            <a:ext cx="7710957" cy="1436291"/>
          </a:xfrm>
          <a:prstGeom prst="rect">
            <a:avLst/>
          </a:prstGeom>
          <a:noFill/>
          <a:ln w="9525">
            <a:noFill/>
            <a:miter lim="800000"/>
            <a:headEnd/>
            <a:tailEnd/>
          </a:ln>
        </p:spPr>
        <p:txBody>
          <a:bodyPr wrap="square">
            <a:spAutoFit/>
          </a:bodyPr>
          <a:lstStyle/>
          <a:p>
            <a:pPr>
              <a:spcBef>
                <a:spcPts val="600"/>
              </a:spcBef>
              <a:buClr>
                <a:srgbClr val="91004B"/>
              </a:buClr>
            </a:pPr>
            <a:r>
              <a:rPr lang="en-US" sz="2400" b="1" dirty="0">
                <a:latin typeface="Calibri" pitchFamily="34" charset="0"/>
              </a:rPr>
              <a:t>Basic requirements:</a:t>
            </a:r>
            <a:endParaRPr lang="en-US" sz="2400" b="1" u="sng" dirty="0">
              <a:latin typeface="Calibri" pitchFamily="34" charset="0"/>
            </a:endParaRPr>
          </a:p>
          <a:p>
            <a:pPr marL="261938" lvl="1" indent="-179388">
              <a:spcBef>
                <a:spcPts val="400"/>
              </a:spcBef>
              <a:buClr>
                <a:srgbClr val="91004B"/>
              </a:buClr>
              <a:buFontTx/>
              <a:buChar char="•"/>
            </a:pPr>
            <a:r>
              <a:rPr lang="en-US" sz="2000" dirty="0" smtClean="0">
                <a:latin typeface="Calibri" pitchFamily="34" charset="0"/>
              </a:rPr>
              <a:t>High density dispersion of stable nanometric precipitates and dislocation structure to provide high creep strength, u</a:t>
            </a:r>
            <a:r>
              <a:rPr lang="en-US" sz="2000" dirty="0" smtClean="0">
                <a:latin typeface="Calibri" pitchFamily="34" charset="0"/>
                <a:sym typeface="Symbol" panose="05050102010706020507" pitchFamily="18" charset="2"/>
              </a:rPr>
              <a:t>p to 750 C. Low DBTT temperature</a:t>
            </a:r>
            <a:endParaRPr lang="en-US" sz="2000" dirty="0">
              <a:latin typeface="Calibri" pitchFamily="34" charset="0"/>
              <a:sym typeface="Symbol" panose="05050102010706020507" pitchFamily="18" charset="2"/>
            </a:endParaRPr>
          </a:p>
        </p:txBody>
      </p:sp>
      <p:pic>
        <p:nvPicPr>
          <p:cNvPr id="31" name="Picture 30"/>
          <p:cNvPicPr>
            <a:picLocks noChangeAspect="1"/>
          </p:cNvPicPr>
          <p:nvPr/>
        </p:nvPicPr>
        <p:blipFill rotWithShape="1">
          <a:blip r:embed="rId2"/>
          <a:srcRect l="4153" t="4122" r="4444" b="25834"/>
          <a:stretch/>
        </p:blipFill>
        <p:spPr>
          <a:xfrm>
            <a:off x="6281294" y="4005065"/>
            <a:ext cx="4320000" cy="2627418"/>
          </a:xfrm>
          <a:prstGeom prst="rect">
            <a:avLst/>
          </a:prstGeom>
          <a:ln>
            <a:solidFill>
              <a:schemeClr val="accent2"/>
            </a:solidFill>
          </a:ln>
          <a:effectLst>
            <a:outerShdw blurRad="50800" dist="38100" dir="2700000" algn="tl" rotWithShape="0">
              <a:prstClr val="black">
                <a:alpha val="40000"/>
              </a:prstClr>
            </a:outerShdw>
          </a:effectLst>
        </p:spPr>
      </p:pic>
      <p:pic>
        <p:nvPicPr>
          <p:cNvPr id="34" name="Picture 3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688288" y="1268760"/>
            <a:ext cx="2880000" cy="2577545"/>
          </a:xfrm>
          <a:prstGeom prst="rect">
            <a:avLst/>
          </a:prstGeom>
        </p:spPr>
      </p:pic>
      <p:sp>
        <p:nvSpPr>
          <p:cNvPr id="35" name="Text Box 4"/>
          <p:cNvSpPr txBox="1">
            <a:spLocks noChangeArrowheads="1"/>
          </p:cNvSpPr>
          <p:nvPr/>
        </p:nvSpPr>
        <p:spPr bwMode="auto">
          <a:xfrm>
            <a:off x="473275" y="3284984"/>
            <a:ext cx="5286569" cy="2534027"/>
          </a:xfrm>
          <a:prstGeom prst="rect">
            <a:avLst/>
          </a:prstGeom>
          <a:noFill/>
          <a:ln w="9525">
            <a:noFill/>
            <a:miter lim="800000"/>
            <a:headEnd/>
            <a:tailEnd/>
          </a:ln>
        </p:spPr>
        <p:txBody>
          <a:bodyPr wrap="square">
            <a:spAutoFit/>
          </a:bodyPr>
          <a:lstStyle/>
          <a:p>
            <a:pPr marL="0" lvl="1">
              <a:spcBef>
                <a:spcPts val="600"/>
              </a:spcBef>
              <a:buClr>
                <a:srgbClr val="91004B"/>
              </a:buClr>
            </a:pPr>
            <a:r>
              <a:rPr lang="en-US" sz="2400" b="1" dirty="0" smtClean="0">
                <a:latin typeface="Calibri" pitchFamily="34" charset="0"/>
              </a:rPr>
              <a:t>Benefits</a:t>
            </a:r>
            <a:r>
              <a:rPr lang="en-US" sz="2400" b="1" dirty="0">
                <a:latin typeface="Calibri" pitchFamily="34" charset="0"/>
              </a:rPr>
              <a:t>:</a:t>
            </a:r>
          </a:p>
          <a:p>
            <a:pPr marL="261938" lvl="1" indent="-179388">
              <a:spcBef>
                <a:spcPts val="400"/>
              </a:spcBef>
              <a:buClr>
                <a:srgbClr val="91004B"/>
              </a:buClr>
              <a:buFontTx/>
              <a:buChar char="•"/>
            </a:pPr>
            <a:r>
              <a:rPr lang="en-US" sz="2000" dirty="0">
                <a:latin typeface="Calibri" pitchFamily="34" charset="0"/>
                <a:sym typeface="Symbol" panose="05050102010706020507" pitchFamily="18" charset="2"/>
              </a:rPr>
              <a:t>Trapping of He into fine scale bubbles to prevent void swelling and GB embrittlement</a:t>
            </a:r>
          </a:p>
          <a:p>
            <a:pPr marL="261938" lvl="1" indent="-179388">
              <a:spcBef>
                <a:spcPts val="400"/>
              </a:spcBef>
              <a:buClr>
                <a:srgbClr val="91004B"/>
              </a:buClr>
              <a:buFontTx/>
              <a:buChar char="•"/>
            </a:pPr>
            <a:r>
              <a:rPr lang="en-US" sz="2000" dirty="0">
                <a:latin typeface="Calibri" pitchFamily="34" charset="0"/>
                <a:sym typeface="Symbol" panose="05050102010706020507" pitchFamily="18" charset="2"/>
              </a:rPr>
              <a:t>Operation temperature above displacement damage regime (&gt; 0.3-0.4 Tm), no radiation hardening or embrittlement</a:t>
            </a:r>
          </a:p>
          <a:p>
            <a:pPr marL="358775" lvl="1" indent="-179388">
              <a:buClr>
                <a:srgbClr val="91004B"/>
              </a:buClr>
              <a:buFontTx/>
              <a:buChar char="•"/>
            </a:pPr>
            <a:endParaRPr lang="en-US" sz="2800" dirty="0">
              <a:latin typeface="Calibri" pitchFamily="34" charset="0"/>
              <a:sym typeface="Symbol" panose="05050102010706020507" pitchFamily="18" charset="2"/>
            </a:endParaRPr>
          </a:p>
        </p:txBody>
      </p:sp>
      <p:sp>
        <p:nvSpPr>
          <p:cNvPr id="4" name="Slide Number Placeholder 3"/>
          <p:cNvSpPr>
            <a:spLocks noGrp="1"/>
          </p:cNvSpPr>
          <p:nvPr>
            <p:ph type="sldNum" sz="quarter" idx="12"/>
          </p:nvPr>
        </p:nvSpPr>
        <p:spPr>
          <a:xfrm>
            <a:off x="9327582" y="6494901"/>
            <a:ext cx="2844800" cy="365125"/>
          </a:xfrm>
        </p:spPr>
        <p:txBody>
          <a:bodyPr/>
          <a:lstStyle/>
          <a:p>
            <a:fld id="{3B1F9141-6DFB-4FE7-92E6-50BD9F36701F}" type="slidenum">
              <a:rPr lang="es-ES" sz="1400" b="1" smtClean="0">
                <a:solidFill>
                  <a:schemeClr val="tx1"/>
                </a:solidFill>
              </a:rPr>
              <a:t>4</a:t>
            </a:fld>
            <a:endParaRPr lang="es-ES" sz="1400" b="1">
              <a:solidFill>
                <a:schemeClr val="tx1"/>
              </a:solidFill>
            </a:endParaRPr>
          </a:p>
        </p:txBody>
      </p:sp>
      <p:pic>
        <p:nvPicPr>
          <p:cNvPr id="11" name="Imagen 13"/>
          <p:cNvPicPr>
            <a:picLocks noChangeAspect="1"/>
          </p:cNvPicPr>
          <p:nvPr/>
        </p:nvPicPr>
        <p:blipFill rotWithShape="1">
          <a:blip r:embed="rId4"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42318239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Rectangle 173"/>
          <p:cNvSpPr/>
          <p:nvPr/>
        </p:nvSpPr>
        <p:spPr>
          <a:xfrm>
            <a:off x="473275" y="1425518"/>
            <a:ext cx="10087221" cy="3161581"/>
          </a:xfrm>
          <a:prstGeom prst="rect">
            <a:avLst/>
          </a:prstGeom>
          <a:solidFill>
            <a:schemeClr val="bg1"/>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23 CuadroTexto"/>
          <p:cNvSpPr txBox="1"/>
          <p:nvPr/>
        </p:nvSpPr>
        <p:spPr>
          <a:xfrm>
            <a:off x="2777488" y="4753279"/>
            <a:ext cx="5262728" cy="1833936"/>
          </a:xfrm>
          <a:prstGeom prst="rect">
            <a:avLst/>
          </a:prstGeom>
          <a:noFill/>
          <a:ln w="19050">
            <a:solidFill>
              <a:srgbClr val="C00000"/>
            </a:solidFill>
          </a:ln>
        </p:spPr>
        <p:txBody>
          <a:bodyPr wrap="square" tIns="108000" bIns="108000" rtlCol="0">
            <a:spAutoFit/>
          </a:bodyPr>
          <a:lstStyle/>
          <a:p>
            <a:pPr marL="180975" marR="0" lvl="0" indent="-180975" defTabSz="457200" eaLnBrk="1" fontAlgn="auto" latinLnBrk="0" hangingPunct="1">
              <a:lnSpc>
                <a:spcPct val="100000"/>
              </a:lnSpc>
              <a:spcBef>
                <a:spcPts val="600"/>
              </a:spcBef>
              <a:spcAft>
                <a:spcPts val="300"/>
              </a:spcAft>
              <a:buClr>
                <a:srgbClr val="C00000"/>
              </a:buClr>
              <a:buSzTx/>
              <a:buFont typeface="Wingdings 2" pitchFamily="18" charset="2"/>
              <a:buChar char=""/>
              <a:tabLst/>
              <a:defRPr/>
            </a:pPr>
            <a:r>
              <a:rPr kumimoji="0" lang="en-GB" sz="1800" b="1" i="0" u="none" strike="noStrike" kern="0" cap="none" spc="0" normalizeH="0" baseline="0" noProof="0" dirty="0" smtClean="0">
                <a:ln>
                  <a:noFill/>
                </a:ln>
                <a:solidFill>
                  <a:prstClr val="black"/>
                </a:solidFill>
                <a:effectLst/>
                <a:uLnTx/>
                <a:uFillTx/>
              </a:rPr>
              <a:t> </a:t>
            </a:r>
            <a:r>
              <a:rPr kumimoji="0" lang="en-GB" sz="1800" b="1" i="0" u="none" strike="noStrike" kern="0" cap="none" spc="0" normalizeH="0" baseline="0" noProof="0" dirty="0" smtClean="0">
                <a:ln>
                  <a:noFill/>
                </a:ln>
                <a:solidFill>
                  <a:prstClr val="black"/>
                </a:solidFill>
                <a:effectLst/>
                <a:uLnTx/>
                <a:uFillTx/>
                <a:sym typeface="Symbol"/>
              </a:rPr>
              <a:t> cost of mechanically alloyed powders                 </a:t>
            </a:r>
            <a:r>
              <a:rPr kumimoji="0" lang="en-GB" sz="1800" b="0" i="0" u="none" strike="noStrike" kern="0" cap="none" spc="0" normalizeH="0" baseline="0" noProof="0" dirty="0" smtClean="0">
                <a:ln>
                  <a:noFill/>
                </a:ln>
                <a:solidFill>
                  <a:prstClr val="black"/>
                </a:solidFill>
                <a:effectLst/>
                <a:uLnTx/>
                <a:uFillTx/>
                <a:sym typeface="Symbol"/>
              </a:rPr>
              <a:t>uniform alloying requires long process time</a:t>
            </a:r>
          </a:p>
          <a:p>
            <a:pPr marL="180975" marR="0" lvl="0" indent="-180975" defTabSz="457200" eaLnBrk="1" fontAlgn="auto" latinLnBrk="0" hangingPunct="1">
              <a:lnSpc>
                <a:spcPct val="100000"/>
              </a:lnSpc>
              <a:spcBef>
                <a:spcPts val="300"/>
              </a:spcBef>
              <a:spcAft>
                <a:spcPts val="300"/>
              </a:spcAft>
              <a:buClr>
                <a:srgbClr val="C00000"/>
              </a:buClr>
              <a:buSzTx/>
              <a:buFont typeface="Wingdings 2" pitchFamily="18" charset="2"/>
              <a:buChar char=""/>
              <a:tabLst/>
              <a:defRPr/>
            </a:pPr>
            <a:r>
              <a:rPr kumimoji="0" lang="en-GB" sz="1800" b="0" i="0" u="none" strike="noStrike" kern="0" cap="none" spc="0" normalizeH="0" baseline="0" noProof="0" dirty="0" smtClean="0">
                <a:ln>
                  <a:noFill/>
                </a:ln>
                <a:solidFill>
                  <a:prstClr val="black"/>
                </a:solidFill>
                <a:effectLst/>
                <a:uLnTx/>
                <a:uFillTx/>
                <a:sym typeface="Symbol"/>
              </a:rPr>
              <a:t>Local heterogeneities</a:t>
            </a:r>
          </a:p>
          <a:p>
            <a:pPr marL="180975" marR="0" lvl="0" indent="-180975" defTabSz="457200" eaLnBrk="1" fontAlgn="auto" latinLnBrk="0" hangingPunct="1">
              <a:lnSpc>
                <a:spcPct val="100000"/>
              </a:lnSpc>
              <a:spcBef>
                <a:spcPts val="300"/>
              </a:spcBef>
              <a:spcAft>
                <a:spcPts val="300"/>
              </a:spcAft>
              <a:buClr>
                <a:srgbClr val="C00000"/>
              </a:buClr>
              <a:buSzTx/>
              <a:buFont typeface="Wingdings 2" pitchFamily="18" charset="2"/>
              <a:buChar char=""/>
              <a:tabLst/>
              <a:defRPr/>
            </a:pPr>
            <a:r>
              <a:rPr kumimoji="0" lang="en-GB" sz="1800" b="0" i="0" u="none" strike="noStrike" kern="0" cap="none" spc="0" normalizeH="0" baseline="0" noProof="0" dirty="0" smtClean="0">
                <a:ln>
                  <a:noFill/>
                </a:ln>
                <a:solidFill>
                  <a:prstClr val="black"/>
                </a:solidFill>
                <a:effectLst/>
                <a:uLnTx/>
                <a:uFillTx/>
                <a:sym typeface="Symbol"/>
              </a:rPr>
              <a:t>Batch-to-batch </a:t>
            </a:r>
            <a:r>
              <a:rPr kumimoji="0" lang="en-GB" sz="1800" b="0" i="0" u="none" strike="noStrike" kern="0" cap="none" spc="0" normalizeH="0" baseline="0" noProof="0" dirty="0" smtClean="0">
                <a:ln>
                  <a:noFill/>
                </a:ln>
                <a:solidFill>
                  <a:prstClr val="black"/>
                </a:solidFill>
                <a:effectLst/>
                <a:uLnTx/>
                <a:uFillTx/>
                <a:cs typeface="Calibri"/>
                <a:sym typeface="Symbol"/>
              </a:rPr>
              <a:t>≠ composition</a:t>
            </a:r>
          </a:p>
          <a:p>
            <a:pPr marL="180975" marR="0" lvl="0" indent="-180975" defTabSz="457200" eaLnBrk="1" fontAlgn="auto" latinLnBrk="0" hangingPunct="1">
              <a:lnSpc>
                <a:spcPct val="100000"/>
              </a:lnSpc>
              <a:spcBef>
                <a:spcPts val="300"/>
              </a:spcBef>
              <a:spcAft>
                <a:spcPts val="300"/>
              </a:spcAft>
              <a:buClr>
                <a:srgbClr val="C00000"/>
              </a:buClr>
              <a:buSzTx/>
              <a:buFont typeface="Wingdings 2" pitchFamily="18" charset="2"/>
              <a:buChar char=""/>
              <a:tabLst/>
              <a:defRPr/>
            </a:pPr>
            <a:r>
              <a:rPr kumimoji="0" lang="en-GB" sz="1800" b="0" i="0" u="none" strike="noStrike" kern="0" cap="none" spc="0" normalizeH="0" baseline="0" noProof="0" dirty="0" smtClean="0">
                <a:ln>
                  <a:noFill/>
                </a:ln>
                <a:solidFill>
                  <a:prstClr val="black"/>
                </a:solidFill>
                <a:effectLst/>
                <a:uLnTx/>
                <a:uFillTx/>
                <a:cs typeface="Calibri"/>
                <a:sym typeface="Symbol"/>
              </a:rPr>
              <a:t>Contamination from milling media &amp; air (C, N, O)</a:t>
            </a:r>
            <a:endParaRPr kumimoji="0" lang="en-GB" sz="1800" b="0" i="0" u="none" strike="noStrike" kern="0" cap="none" spc="0" normalizeH="0" baseline="0" noProof="0" dirty="0" smtClean="0">
              <a:ln>
                <a:noFill/>
              </a:ln>
              <a:solidFill>
                <a:prstClr val="black"/>
              </a:solidFill>
              <a:effectLst/>
              <a:uLnTx/>
              <a:uFillTx/>
              <a:sym typeface="Symbol"/>
            </a:endParaRPr>
          </a:p>
        </p:txBody>
      </p:sp>
      <p:pic>
        <p:nvPicPr>
          <p:cNvPr id="4" name="Picture 3"/>
          <p:cNvPicPr>
            <a:picLocks noChangeAspect="1" noChangeArrowheads="1"/>
          </p:cNvPicPr>
          <p:nvPr/>
        </p:nvPicPr>
        <p:blipFill>
          <a:blip r:embed="rId2" cstate="print"/>
          <a:srcRect/>
          <a:stretch>
            <a:fillRect/>
          </a:stretch>
        </p:blipFill>
        <p:spPr bwMode="auto">
          <a:xfrm>
            <a:off x="1017354" y="2063605"/>
            <a:ext cx="738058" cy="351187"/>
          </a:xfrm>
          <a:prstGeom prst="rect">
            <a:avLst/>
          </a:prstGeom>
          <a:noFill/>
          <a:ln w="9525">
            <a:noFill/>
            <a:miter lim="800000"/>
            <a:headEnd/>
            <a:tailEnd/>
          </a:ln>
        </p:spPr>
      </p:pic>
      <p:pic>
        <p:nvPicPr>
          <p:cNvPr id="5" name="Picture 4"/>
          <p:cNvPicPr>
            <a:picLocks noChangeAspect="1" noChangeArrowheads="1"/>
          </p:cNvPicPr>
          <p:nvPr/>
        </p:nvPicPr>
        <p:blipFill>
          <a:blip r:embed="rId2" cstate="print"/>
          <a:srcRect/>
          <a:stretch>
            <a:fillRect/>
          </a:stretch>
        </p:blipFill>
        <p:spPr bwMode="auto">
          <a:xfrm>
            <a:off x="1031386" y="3193351"/>
            <a:ext cx="793523" cy="377579"/>
          </a:xfrm>
          <a:prstGeom prst="rect">
            <a:avLst/>
          </a:prstGeom>
          <a:noFill/>
          <a:ln w="9525">
            <a:noFill/>
            <a:miter lim="800000"/>
            <a:headEnd/>
            <a:tailEnd/>
          </a:ln>
        </p:spPr>
      </p:pic>
      <p:sp>
        <p:nvSpPr>
          <p:cNvPr id="6" name="25 CuadroTexto"/>
          <p:cNvSpPr txBox="1"/>
          <p:nvPr/>
        </p:nvSpPr>
        <p:spPr>
          <a:xfrm>
            <a:off x="990951" y="2346058"/>
            <a:ext cx="874390" cy="530915"/>
          </a:xfrm>
          <a:prstGeom prst="rect">
            <a:avLst/>
          </a:prstGeom>
          <a:solidFill>
            <a:sysClr val="window" lastClr="FFFFFF"/>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dirty="0" err="1" smtClean="0">
                <a:ln>
                  <a:noFill/>
                </a:ln>
                <a:solidFill>
                  <a:prstClr val="black"/>
                </a:solidFill>
                <a:effectLst/>
                <a:uLnTx/>
                <a:uFillTx/>
                <a:latin typeface="Arial" pitchFamily="34" charset="0"/>
                <a:cs typeface="Arial" pitchFamily="34" charset="0"/>
              </a:rPr>
              <a:t>Prealloyed</a:t>
            </a:r>
            <a:r>
              <a:rPr kumimoji="0" lang="en-GB" sz="950" b="1" i="0" u="none" strike="noStrike" kern="0" cap="none" spc="0" normalizeH="0" baseline="0" noProof="0" dirty="0" smtClean="0">
                <a:ln>
                  <a:noFill/>
                </a:ln>
                <a:solidFill>
                  <a:prstClr val="black"/>
                </a:solidFill>
                <a:effectLst/>
                <a:uLnTx/>
                <a:uFillTx/>
                <a:latin typeface="Arial" pitchFamily="34" charset="0"/>
                <a:cs typeface="Arial" pitchFamily="34" charset="0"/>
              </a:rPr>
              <a:t> Fe-Cr-W-Ti powder</a:t>
            </a:r>
          </a:p>
        </p:txBody>
      </p:sp>
      <p:sp>
        <p:nvSpPr>
          <p:cNvPr id="7" name="27 CuadroTexto"/>
          <p:cNvSpPr txBox="1"/>
          <p:nvPr/>
        </p:nvSpPr>
        <p:spPr>
          <a:xfrm>
            <a:off x="1199441" y="3502195"/>
            <a:ext cx="625467" cy="238527"/>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Y</a:t>
            </a:r>
            <a:r>
              <a:rPr kumimoji="0" lang="en-GB" sz="950" b="1" i="0" u="none" strike="noStrike" kern="0" cap="none" spc="0" normalizeH="0" baseline="-25000" noProof="0" smtClean="0">
                <a:ln>
                  <a:noFill/>
                </a:ln>
                <a:solidFill>
                  <a:prstClr val="black"/>
                </a:solidFill>
                <a:effectLst/>
                <a:uLnTx/>
                <a:uFillTx/>
                <a:latin typeface="Arial" pitchFamily="34" charset="0"/>
                <a:cs typeface="Arial" pitchFamily="34" charset="0"/>
              </a:rPr>
              <a:t>2</a:t>
            </a: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O</a:t>
            </a:r>
            <a:r>
              <a:rPr kumimoji="0" lang="en-GB" sz="950" b="1" i="0" u="none" strike="noStrike" kern="0" cap="none" spc="0" normalizeH="0" baseline="-25000" noProof="0" smtClean="0">
                <a:ln>
                  <a:noFill/>
                </a:ln>
                <a:solidFill>
                  <a:prstClr val="black"/>
                </a:solidFill>
                <a:effectLst/>
                <a:uLnTx/>
                <a:uFillTx/>
                <a:latin typeface="Arial" pitchFamily="34" charset="0"/>
                <a:cs typeface="Arial" pitchFamily="34" charset="0"/>
              </a:rPr>
              <a:t>3</a:t>
            </a:r>
          </a:p>
        </p:txBody>
      </p:sp>
      <p:sp>
        <p:nvSpPr>
          <p:cNvPr id="8" name="29 Cerrar llave"/>
          <p:cNvSpPr/>
          <p:nvPr/>
        </p:nvSpPr>
        <p:spPr>
          <a:xfrm>
            <a:off x="1688506" y="1451532"/>
            <a:ext cx="208489" cy="2720324"/>
          </a:xfrm>
          <a:prstGeom prst="rightBrac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black"/>
              </a:solidFill>
              <a:effectLst/>
              <a:uLnTx/>
              <a:uFillTx/>
              <a:latin typeface="Arial" pitchFamily="34" charset="0"/>
              <a:ea typeface="+mn-ea"/>
              <a:cs typeface="Arial" pitchFamily="34" charset="0"/>
            </a:endParaRPr>
          </a:p>
        </p:txBody>
      </p:sp>
      <p:sp>
        <p:nvSpPr>
          <p:cNvPr id="9" name="30 CuadroTexto"/>
          <p:cNvSpPr txBox="1"/>
          <p:nvPr/>
        </p:nvSpPr>
        <p:spPr>
          <a:xfrm>
            <a:off x="8034982" y="2038455"/>
            <a:ext cx="764460" cy="238527"/>
          </a:xfrm>
          <a:prstGeom prst="rect">
            <a:avLst/>
          </a:prstGeom>
          <a:solidFill>
            <a:sysClr val="window" lastClr="FFFFFF"/>
          </a:solid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Ball mill</a:t>
            </a:r>
          </a:p>
        </p:txBody>
      </p:sp>
      <p:sp>
        <p:nvSpPr>
          <p:cNvPr id="10" name="75 CuadroTexto"/>
          <p:cNvSpPr txBox="1"/>
          <p:nvPr/>
        </p:nvSpPr>
        <p:spPr>
          <a:xfrm>
            <a:off x="191344" y="5169386"/>
            <a:ext cx="2406894" cy="707886"/>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lang="en-GB" sz="2000" kern="0" dirty="0" smtClean="0">
                <a:solidFill>
                  <a:prstClr val="black"/>
                </a:solidFill>
              </a:rPr>
              <a:t>Issues</a:t>
            </a:r>
            <a:r>
              <a:rPr kumimoji="0" lang="en-GB" sz="2000" b="0" i="0" u="none" strike="noStrike" kern="0" cap="none" spc="0" normalizeH="0" baseline="0" noProof="0" dirty="0" smtClean="0">
                <a:ln>
                  <a:noFill/>
                </a:ln>
                <a:solidFill>
                  <a:prstClr val="black"/>
                </a:solidFill>
                <a:effectLst/>
                <a:uLnTx/>
                <a:uFillTx/>
              </a:rPr>
              <a:t> associated with MA</a:t>
            </a:r>
          </a:p>
        </p:txBody>
      </p:sp>
      <p:pic>
        <p:nvPicPr>
          <p:cNvPr id="11" name="Picture 10"/>
          <p:cNvPicPr>
            <a:picLocks noChangeAspect="1" noChangeArrowheads="1"/>
          </p:cNvPicPr>
          <p:nvPr/>
        </p:nvPicPr>
        <p:blipFill>
          <a:blip r:embed="rId3" cstate="print"/>
          <a:srcRect/>
          <a:stretch>
            <a:fillRect/>
          </a:stretch>
        </p:blipFill>
        <p:spPr bwMode="auto">
          <a:xfrm>
            <a:off x="2947266" y="2118971"/>
            <a:ext cx="1205574" cy="1410617"/>
          </a:xfrm>
          <a:prstGeom prst="rect">
            <a:avLst/>
          </a:prstGeom>
          <a:noFill/>
          <a:ln w="9525">
            <a:noFill/>
            <a:miter lim="800000"/>
            <a:headEnd/>
            <a:tailEnd/>
          </a:ln>
        </p:spPr>
      </p:pic>
      <p:grpSp>
        <p:nvGrpSpPr>
          <p:cNvPr id="12" name="Group 11"/>
          <p:cNvGrpSpPr/>
          <p:nvPr/>
        </p:nvGrpSpPr>
        <p:grpSpPr>
          <a:xfrm>
            <a:off x="3785962" y="1902947"/>
            <a:ext cx="5959366" cy="1846995"/>
            <a:chOff x="3178448" y="1268760"/>
            <a:chExt cx="5959366" cy="1846995"/>
          </a:xfrm>
        </p:grpSpPr>
        <p:grpSp>
          <p:nvGrpSpPr>
            <p:cNvPr id="13" name="Group 61"/>
            <p:cNvGrpSpPr/>
            <p:nvPr/>
          </p:nvGrpSpPr>
          <p:grpSpPr>
            <a:xfrm>
              <a:off x="3542332" y="1752289"/>
              <a:ext cx="216024" cy="976135"/>
              <a:chOff x="8100390" y="1772816"/>
              <a:chExt cx="432050" cy="1584175"/>
            </a:xfrm>
          </p:grpSpPr>
          <p:sp>
            <p:nvSpPr>
              <p:cNvPr id="131" name="Rounded Rectangle 130"/>
              <p:cNvSpPr/>
              <p:nvPr/>
            </p:nvSpPr>
            <p:spPr bwMode="auto">
              <a:xfrm>
                <a:off x="8139113" y="2132855"/>
                <a:ext cx="352425"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nvGrpSpPr>
              <p:cNvPr id="132" name="Group 22"/>
              <p:cNvGrpSpPr/>
              <p:nvPr/>
            </p:nvGrpSpPr>
            <p:grpSpPr>
              <a:xfrm>
                <a:off x="8100390" y="2204864"/>
                <a:ext cx="432048" cy="864096"/>
                <a:chOff x="4860032" y="980728"/>
                <a:chExt cx="792088" cy="1296144"/>
              </a:xfrm>
            </p:grpSpPr>
            <p:sp>
              <p:nvSpPr>
                <p:cNvPr id="147" name="Rectangle 146"/>
                <p:cNvSpPr/>
                <p:nvPr/>
              </p:nvSpPr>
              <p:spPr bwMode="auto">
                <a:xfrm>
                  <a:off x="4860032" y="980728"/>
                  <a:ext cx="792088" cy="1296144"/>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48" name="Rectangle 147"/>
                <p:cNvSpPr/>
                <p:nvPr/>
              </p:nvSpPr>
              <p:spPr bwMode="auto">
                <a:xfrm>
                  <a:off x="4932040" y="980728"/>
                  <a:ext cx="648072" cy="1224136"/>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sp>
            <p:nvSpPr>
              <p:cNvPr id="133" name="Rectangle 132"/>
              <p:cNvSpPr/>
              <p:nvPr/>
            </p:nvSpPr>
            <p:spPr bwMode="auto">
              <a:xfrm>
                <a:off x="8139667" y="2333235"/>
                <a:ext cx="353494" cy="687720"/>
              </a:xfrm>
              <a:prstGeom prst="rect">
                <a:avLst/>
              </a:prstGeom>
              <a:solidFill>
                <a:srgbClr val="CCCCFF"/>
              </a:solidFill>
              <a:ln w="9525" cap="flat" cmpd="sng" algn="ctr">
                <a:solidFill>
                  <a:srgbClr val="0860B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34" name="Rounded Rectangle 133"/>
              <p:cNvSpPr/>
              <p:nvPr/>
            </p:nvSpPr>
            <p:spPr bwMode="auto">
              <a:xfrm>
                <a:off x="8172400" y="2106665"/>
                <a:ext cx="278656"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35" name="Rounded Rectangle 134"/>
              <p:cNvSpPr/>
              <p:nvPr/>
            </p:nvSpPr>
            <p:spPr bwMode="auto">
              <a:xfrm>
                <a:off x="8138488" y="2171530"/>
                <a:ext cx="350664" cy="170207"/>
              </a:xfrm>
              <a:prstGeom prst="round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36" name="Rounded Rectangle 135"/>
              <p:cNvSpPr/>
              <p:nvPr/>
            </p:nvSpPr>
            <p:spPr bwMode="auto">
              <a:xfrm>
                <a:off x="8172400" y="2132856"/>
                <a:ext cx="271513"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37" name="Rectangle 136"/>
              <p:cNvSpPr/>
              <p:nvPr/>
            </p:nvSpPr>
            <p:spPr bwMode="auto">
              <a:xfrm>
                <a:off x="8100392" y="2065610"/>
                <a:ext cx="423121" cy="130315"/>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cxnSp>
            <p:nvCxnSpPr>
              <p:cNvPr id="138" name="Straight Connector 137"/>
              <p:cNvCxnSpPr/>
              <p:nvPr/>
            </p:nvCxnSpPr>
            <p:spPr bwMode="auto">
              <a:xfrm>
                <a:off x="8100392" y="2204864"/>
                <a:ext cx="432048" cy="0"/>
              </a:xfrm>
              <a:prstGeom prst="line">
                <a:avLst/>
              </a:prstGeom>
              <a:solidFill>
                <a:srgbClr val="4A871D"/>
              </a:solidFill>
              <a:ln w="9525" cap="flat" cmpd="sng" algn="ctr">
                <a:solidFill>
                  <a:srgbClr val="000000"/>
                </a:solidFill>
                <a:prstDash val="solid"/>
                <a:round/>
                <a:headEnd type="none" w="med" len="med"/>
                <a:tailEnd type="none" w="med" len="med"/>
              </a:ln>
              <a:effectLst/>
            </p:spPr>
          </p:cxnSp>
          <p:sp>
            <p:nvSpPr>
              <p:cNvPr id="139" name="Rectangle 138"/>
              <p:cNvSpPr/>
              <p:nvPr/>
            </p:nvSpPr>
            <p:spPr bwMode="auto">
              <a:xfrm rot="16200000" flipV="1">
                <a:off x="8045256" y="2017207"/>
                <a:ext cx="528059" cy="39277"/>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nvGrpSpPr>
              <p:cNvPr id="140" name="Group 63"/>
              <p:cNvGrpSpPr/>
              <p:nvPr/>
            </p:nvGrpSpPr>
            <p:grpSpPr>
              <a:xfrm rot="10800000">
                <a:off x="8100392" y="2924944"/>
                <a:ext cx="432048" cy="432047"/>
                <a:chOff x="8206312" y="2951136"/>
                <a:chExt cx="432048" cy="432047"/>
              </a:xfrm>
            </p:grpSpPr>
            <p:sp>
              <p:nvSpPr>
                <p:cNvPr id="141" name="Rounded Rectangle 140"/>
                <p:cNvSpPr/>
                <p:nvPr/>
              </p:nvSpPr>
              <p:spPr bwMode="auto">
                <a:xfrm>
                  <a:off x="8245033" y="3174301"/>
                  <a:ext cx="352425"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42" name="Rounded Rectangle 141"/>
                <p:cNvSpPr/>
                <p:nvPr/>
              </p:nvSpPr>
              <p:spPr bwMode="auto">
                <a:xfrm>
                  <a:off x="8278320" y="3148111"/>
                  <a:ext cx="278656"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43" name="Rounded Rectangle 142"/>
                <p:cNvSpPr/>
                <p:nvPr/>
              </p:nvSpPr>
              <p:spPr bwMode="auto">
                <a:xfrm>
                  <a:off x="8244408" y="3212976"/>
                  <a:ext cx="350664" cy="170207"/>
                </a:xfrm>
                <a:prstGeom prst="round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44" name="Rounded Rectangle 143"/>
                <p:cNvSpPr/>
                <p:nvPr/>
              </p:nvSpPr>
              <p:spPr bwMode="auto">
                <a:xfrm>
                  <a:off x="8278320" y="3174302"/>
                  <a:ext cx="271513"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45" name="Rectangle 144"/>
                <p:cNvSpPr/>
                <p:nvPr/>
              </p:nvSpPr>
              <p:spPr bwMode="auto">
                <a:xfrm>
                  <a:off x="8206313" y="2951136"/>
                  <a:ext cx="423121" cy="286236"/>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cxnSp>
              <p:nvCxnSpPr>
                <p:cNvPr id="146" name="Straight Connector 145"/>
                <p:cNvCxnSpPr/>
                <p:nvPr/>
              </p:nvCxnSpPr>
              <p:spPr bwMode="auto">
                <a:xfrm>
                  <a:off x="8206312" y="3239452"/>
                  <a:ext cx="432048" cy="0"/>
                </a:xfrm>
                <a:prstGeom prst="line">
                  <a:avLst/>
                </a:prstGeom>
                <a:solidFill>
                  <a:srgbClr val="4A871D"/>
                </a:solidFill>
                <a:ln w="9525" cap="flat" cmpd="sng" algn="ctr">
                  <a:solidFill>
                    <a:srgbClr val="000000"/>
                  </a:solidFill>
                  <a:prstDash val="solid"/>
                  <a:round/>
                  <a:headEnd type="none" w="med" len="med"/>
                  <a:tailEnd type="none" w="med" len="med"/>
                </a:ln>
                <a:effectLst/>
              </p:spPr>
            </p:cxnSp>
          </p:grpSp>
        </p:grpSp>
        <p:sp>
          <p:nvSpPr>
            <p:cNvPr id="14" name="29 Rectángulo"/>
            <p:cNvSpPr/>
            <p:nvPr/>
          </p:nvSpPr>
          <p:spPr>
            <a:xfrm>
              <a:off x="4044950" y="1607016"/>
              <a:ext cx="901700" cy="1121420"/>
            </a:xfrm>
            <a:prstGeom prst="rect">
              <a:avLst/>
            </a:prstGeom>
            <a:blipFill>
              <a:blip r:embed="rId4" cstate="print"/>
              <a:tile tx="0" ty="0" sx="100000" sy="100000" flip="none" algn="tl"/>
            </a:blipFill>
            <a:ln w="1905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15" name="30 Rectángulo"/>
            <p:cNvSpPr/>
            <p:nvPr/>
          </p:nvSpPr>
          <p:spPr>
            <a:xfrm>
              <a:off x="4114800" y="1683216"/>
              <a:ext cx="774700" cy="973212"/>
            </a:xfrm>
            <a:prstGeom prst="rect">
              <a:avLst/>
            </a:prstGeom>
            <a:solidFill>
              <a:sysClr val="window" lastClr="FFFFFF"/>
            </a:solid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16" name="37 Elipse"/>
            <p:cNvSpPr/>
            <p:nvPr/>
          </p:nvSpPr>
          <p:spPr>
            <a:xfrm>
              <a:off x="4167162" y="249279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cxnSp>
          <p:nvCxnSpPr>
            <p:cNvPr id="17" name="38 Conector recto de flecha"/>
            <p:cNvCxnSpPr/>
            <p:nvPr/>
          </p:nvCxnSpPr>
          <p:spPr>
            <a:xfrm>
              <a:off x="4487513" y="1723496"/>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18" name="39 Conector recto de flecha"/>
            <p:cNvCxnSpPr/>
            <p:nvPr/>
          </p:nvCxnSpPr>
          <p:spPr>
            <a:xfrm rot="2700000">
              <a:off x="4651707" y="1988586"/>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19" name="40 Conector recto de flecha"/>
            <p:cNvCxnSpPr/>
            <p:nvPr/>
          </p:nvCxnSpPr>
          <p:spPr>
            <a:xfrm rot="16200000">
              <a:off x="4310928" y="2148399"/>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20" name="41 Conector recto de flecha"/>
            <p:cNvCxnSpPr/>
            <p:nvPr/>
          </p:nvCxnSpPr>
          <p:spPr>
            <a:xfrm rot="5400000">
              <a:off x="4676803" y="2156880"/>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21" name="43 Conector recto de flecha"/>
            <p:cNvCxnSpPr/>
            <p:nvPr/>
          </p:nvCxnSpPr>
          <p:spPr>
            <a:xfrm rot="8100000">
              <a:off x="4661795" y="2348625"/>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22" name="44 Conector recto de flecha"/>
            <p:cNvCxnSpPr/>
            <p:nvPr/>
          </p:nvCxnSpPr>
          <p:spPr>
            <a:xfrm rot="13500000">
              <a:off x="4297356" y="2319000"/>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23" name="45 Conector recto de flecha"/>
            <p:cNvCxnSpPr/>
            <p:nvPr/>
          </p:nvCxnSpPr>
          <p:spPr>
            <a:xfrm rot="18900000" flipH="1">
              <a:off x="4302806" y="1982772"/>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sp>
          <p:nvSpPr>
            <p:cNvPr id="24" name="46 CuadroTexto"/>
            <p:cNvSpPr txBox="1"/>
            <p:nvPr/>
          </p:nvSpPr>
          <p:spPr>
            <a:xfrm>
              <a:off x="4067944" y="1268760"/>
              <a:ext cx="972949" cy="222561"/>
            </a:xfrm>
            <a:prstGeom prst="rect">
              <a:avLst/>
            </a:prstGeom>
            <a:solidFill>
              <a:sysClr val="window" lastClr="FFFFFF"/>
            </a:solidFill>
          </p:spPr>
          <p:txBody>
            <a:bodyPr wrap="square" lIns="0" tIns="0" rIns="0" bIns="0" rtlCol="0">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HIP</a:t>
              </a:r>
            </a:p>
          </p:txBody>
        </p:sp>
        <p:sp>
          <p:nvSpPr>
            <p:cNvPr id="25" name="50 CuadroTexto"/>
            <p:cNvSpPr txBox="1"/>
            <p:nvPr/>
          </p:nvSpPr>
          <p:spPr>
            <a:xfrm>
              <a:off x="6480275" y="1340768"/>
              <a:ext cx="612005" cy="338554"/>
            </a:xfrm>
            <a:prstGeom prst="rect">
              <a:avLst/>
            </a:prstGeom>
            <a:solidFill>
              <a:sysClr val="window" lastClr="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Hot rolling</a:t>
              </a:r>
            </a:p>
          </p:txBody>
        </p:sp>
        <p:sp>
          <p:nvSpPr>
            <p:cNvPr id="26" name="51 CuadroTexto"/>
            <p:cNvSpPr txBox="1"/>
            <p:nvPr/>
          </p:nvSpPr>
          <p:spPr>
            <a:xfrm>
              <a:off x="7236296" y="1412776"/>
              <a:ext cx="1350788" cy="222561"/>
            </a:xfrm>
            <a:prstGeom prst="rect">
              <a:avLst/>
            </a:prstGeom>
            <a:solidFill>
              <a:sysClr val="window" lastClr="FFFFFF"/>
            </a:solidFill>
          </p:spPr>
          <p:txBody>
            <a:bodyPr wrap="square" lIns="0" tIns="0" rIns="0" bIns="0" rtlCol="0">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en-GB" sz="1100" b="1" i="0" u="none" strike="noStrike" kern="0" cap="none" spc="0" normalizeH="0" baseline="0" noProof="0" dirty="0" err="1" smtClean="0">
                  <a:ln>
                    <a:noFill/>
                  </a:ln>
                  <a:solidFill>
                    <a:prstClr val="black"/>
                  </a:solidFill>
                  <a:effectLst/>
                  <a:uLnTx/>
                  <a:uFillTx/>
                  <a:latin typeface="Arial" pitchFamily="34" charset="0"/>
                  <a:cs typeface="Arial" pitchFamily="34" charset="0"/>
                </a:rPr>
                <a:t>Recrystallization</a:t>
              </a:r>
              <a:endPar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endParaRPr>
            </a:p>
          </p:txBody>
        </p:sp>
        <p:sp>
          <p:nvSpPr>
            <p:cNvPr id="27" name="52 CuadroTexto"/>
            <p:cNvSpPr txBox="1"/>
            <p:nvPr/>
          </p:nvSpPr>
          <p:spPr>
            <a:xfrm>
              <a:off x="8244408" y="2086061"/>
              <a:ext cx="833957" cy="222561"/>
            </a:xfrm>
            <a:prstGeom prst="rect">
              <a:avLst/>
            </a:prstGeom>
            <a:solidFill>
              <a:sysClr val="window" lastClr="FFFFFF"/>
            </a:solidFill>
          </p:spPr>
          <p:txBody>
            <a:bodyPr wrap="square" lIns="0" tIns="0" rIns="0" bIns="0" rtlCol="0">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Machining</a:t>
              </a:r>
            </a:p>
          </p:txBody>
        </p:sp>
        <p:sp>
          <p:nvSpPr>
            <p:cNvPr id="28" name="53 CuadroTexto"/>
            <p:cNvSpPr txBox="1"/>
            <p:nvPr/>
          </p:nvSpPr>
          <p:spPr>
            <a:xfrm>
              <a:off x="7956376" y="2893194"/>
              <a:ext cx="1181438" cy="222561"/>
            </a:xfrm>
            <a:prstGeom prst="rect">
              <a:avLst/>
            </a:prstGeom>
            <a:solidFill>
              <a:sysClr val="window" lastClr="FFFFFF"/>
            </a:solidFill>
          </p:spPr>
          <p:txBody>
            <a:bodyPr wrap="square" lIns="0" tIns="0" rIns="0" bIns="0" rtlCol="0">
              <a:spAutoFit/>
            </a:bodyPr>
            <a:lstStyle/>
            <a:p>
              <a:pPr marL="0" marR="0" lvl="0" indent="0" algn="ctr" defTabSz="457200" eaLnBrk="1" fontAlgn="auto" latinLnBrk="0" hangingPunct="1">
                <a:lnSpc>
                  <a:spcPct val="15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Final product</a:t>
              </a:r>
            </a:p>
          </p:txBody>
        </p:sp>
        <p:cxnSp>
          <p:nvCxnSpPr>
            <p:cNvPr id="29" name="56 Conector recto de flecha"/>
            <p:cNvCxnSpPr/>
            <p:nvPr/>
          </p:nvCxnSpPr>
          <p:spPr>
            <a:xfrm rot="16200000">
              <a:off x="3393808" y="2148397"/>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30" name="57 Conector recto de flecha"/>
            <p:cNvCxnSpPr/>
            <p:nvPr/>
          </p:nvCxnSpPr>
          <p:spPr>
            <a:xfrm rot="16200000">
              <a:off x="3912722" y="2153730"/>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31" name="58 Conector recto de flecha"/>
            <p:cNvCxnSpPr/>
            <p:nvPr/>
          </p:nvCxnSpPr>
          <p:spPr>
            <a:xfrm rot="16200000">
              <a:off x="5075516" y="2156880"/>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32" name="59 Conector recto de flecha"/>
            <p:cNvCxnSpPr/>
            <p:nvPr/>
          </p:nvCxnSpPr>
          <p:spPr>
            <a:xfrm rot="16200000">
              <a:off x="6229293" y="2148397"/>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sp>
          <p:nvSpPr>
            <p:cNvPr id="33" name="61 CuadroTexto"/>
            <p:cNvSpPr txBox="1"/>
            <p:nvPr/>
          </p:nvSpPr>
          <p:spPr>
            <a:xfrm>
              <a:off x="5178320" y="1310372"/>
              <a:ext cx="950962" cy="338554"/>
            </a:xfrm>
            <a:prstGeom prst="rect">
              <a:avLst/>
            </a:prstGeom>
            <a:solidFill>
              <a:sysClr val="window" lastClr="FFFFFF"/>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Thermal treatment</a:t>
              </a:r>
            </a:p>
          </p:txBody>
        </p:sp>
        <p:sp>
          <p:nvSpPr>
            <p:cNvPr id="34" name="28 CuadroTexto"/>
            <p:cNvSpPr txBox="1"/>
            <p:nvPr/>
          </p:nvSpPr>
          <p:spPr>
            <a:xfrm>
              <a:off x="3178448" y="1302668"/>
              <a:ext cx="936104" cy="43088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Steel </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smtClean="0">
                  <a:ln>
                    <a:noFill/>
                  </a:ln>
                  <a:solidFill>
                    <a:prstClr val="black"/>
                  </a:solidFill>
                  <a:effectLst/>
                  <a:uLnTx/>
                  <a:uFillTx/>
                  <a:latin typeface="Arial" pitchFamily="34" charset="0"/>
                  <a:cs typeface="Arial" pitchFamily="34" charset="0"/>
                </a:rPr>
                <a:t>can</a:t>
              </a:r>
            </a:p>
          </p:txBody>
        </p:sp>
        <p:grpSp>
          <p:nvGrpSpPr>
            <p:cNvPr id="35" name="Group 81"/>
            <p:cNvGrpSpPr/>
            <p:nvPr/>
          </p:nvGrpSpPr>
          <p:grpSpPr>
            <a:xfrm>
              <a:off x="4412894" y="1845292"/>
              <a:ext cx="144016" cy="792092"/>
              <a:chOff x="8100390" y="1772816"/>
              <a:chExt cx="432050" cy="1584175"/>
            </a:xfrm>
          </p:grpSpPr>
          <p:sp>
            <p:nvSpPr>
              <p:cNvPr id="113" name="Rounded Rectangle 112"/>
              <p:cNvSpPr/>
              <p:nvPr/>
            </p:nvSpPr>
            <p:spPr bwMode="auto">
              <a:xfrm>
                <a:off x="8139113" y="2132855"/>
                <a:ext cx="352425"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nvGrpSpPr>
              <p:cNvPr id="114" name="Group 22"/>
              <p:cNvGrpSpPr/>
              <p:nvPr/>
            </p:nvGrpSpPr>
            <p:grpSpPr>
              <a:xfrm>
                <a:off x="8100390" y="2204864"/>
                <a:ext cx="432048" cy="864096"/>
                <a:chOff x="4860032" y="980728"/>
                <a:chExt cx="792088" cy="1296144"/>
              </a:xfrm>
            </p:grpSpPr>
            <p:sp>
              <p:nvSpPr>
                <p:cNvPr id="129" name="Rectangle 128"/>
                <p:cNvSpPr/>
                <p:nvPr/>
              </p:nvSpPr>
              <p:spPr bwMode="auto">
                <a:xfrm>
                  <a:off x="4860032" y="980728"/>
                  <a:ext cx="792088" cy="1296144"/>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30" name="Rectangle 129"/>
                <p:cNvSpPr/>
                <p:nvPr/>
              </p:nvSpPr>
              <p:spPr bwMode="auto">
                <a:xfrm>
                  <a:off x="4932040" y="980728"/>
                  <a:ext cx="648072" cy="1224136"/>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sp>
            <p:nvSpPr>
              <p:cNvPr id="115" name="Rectangle 114"/>
              <p:cNvSpPr/>
              <p:nvPr/>
            </p:nvSpPr>
            <p:spPr bwMode="auto">
              <a:xfrm>
                <a:off x="8139667" y="2333235"/>
                <a:ext cx="353494" cy="687720"/>
              </a:xfrm>
              <a:prstGeom prst="rect">
                <a:avLst/>
              </a:prstGeom>
              <a:solidFill>
                <a:srgbClr val="CCCCFF"/>
              </a:solidFill>
              <a:ln w="9525" cap="flat" cmpd="sng" algn="ctr">
                <a:solidFill>
                  <a:srgbClr val="0860B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16" name="Rounded Rectangle 85"/>
              <p:cNvSpPr/>
              <p:nvPr/>
            </p:nvSpPr>
            <p:spPr bwMode="auto">
              <a:xfrm>
                <a:off x="8172400" y="2106665"/>
                <a:ext cx="278656"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17" name="Rounded Rectangle 116"/>
              <p:cNvSpPr/>
              <p:nvPr/>
            </p:nvSpPr>
            <p:spPr bwMode="auto">
              <a:xfrm>
                <a:off x="8138488" y="2171530"/>
                <a:ext cx="350664" cy="170207"/>
              </a:xfrm>
              <a:prstGeom prst="round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18" name="Rounded Rectangle 117"/>
              <p:cNvSpPr/>
              <p:nvPr/>
            </p:nvSpPr>
            <p:spPr bwMode="auto">
              <a:xfrm>
                <a:off x="8172400" y="2132856"/>
                <a:ext cx="271513"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19" name="Rectangle 118"/>
              <p:cNvSpPr/>
              <p:nvPr/>
            </p:nvSpPr>
            <p:spPr bwMode="auto">
              <a:xfrm>
                <a:off x="8100392" y="2065610"/>
                <a:ext cx="423121" cy="130315"/>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cxnSp>
            <p:nvCxnSpPr>
              <p:cNvPr id="120" name="Straight Connector 119"/>
              <p:cNvCxnSpPr/>
              <p:nvPr/>
            </p:nvCxnSpPr>
            <p:spPr bwMode="auto">
              <a:xfrm>
                <a:off x="8100392" y="2204864"/>
                <a:ext cx="432048" cy="0"/>
              </a:xfrm>
              <a:prstGeom prst="line">
                <a:avLst/>
              </a:prstGeom>
              <a:solidFill>
                <a:srgbClr val="4A871D"/>
              </a:solidFill>
              <a:ln w="9525" cap="flat" cmpd="sng" algn="ctr">
                <a:solidFill>
                  <a:srgbClr val="000000"/>
                </a:solidFill>
                <a:prstDash val="solid"/>
                <a:round/>
                <a:headEnd type="none" w="med" len="med"/>
                <a:tailEnd type="none" w="med" len="med"/>
              </a:ln>
              <a:effectLst/>
            </p:spPr>
          </p:cxnSp>
          <p:sp>
            <p:nvSpPr>
              <p:cNvPr id="121" name="Rectangle 120"/>
              <p:cNvSpPr/>
              <p:nvPr/>
            </p:nvSpPr>
            <p:spPr bwMode="auto">
              <a:xfrm rot="16200000" flipV="1">
                <a:off x="8045256" y="2017207"/>
                <a:ext cx="528059" cy="39277"/>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nvGrpSpPr>
              <p:cNvPr id="122" name="Group 63"/>
              <p:cNvGrpSpPr/>
              <p:nvPr/>
            </p:nvGrpSpPr>
            <p:grpSpPr>
              <a:xfrm rot="10800000">
                <a:off x="8100392" y="2924944"/>
                <a:ext cx="432048" cy="432047"/>
                <a:chOff x="8206312" y="2951136"/>
                <a:chExt cx="432048" cy="432047"/>
              </a:xfrm>
            </p:grpSpPr>
            <p:sp>
              <p:nvSpPr>
                <p:cNvPr id="123" name="Rounded Rectangle 122"/>
                <p:cNvSpPr/>
                <p:nvPr/>
              </p:nvSpPr>
              <p:spPr bwMode="auto">
                <a:xfrm>
                  <a:off x="8245033" y="3174301"/>
                  <a:ext cx="352425"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24" name="Rounded Rectangle 93"/>
                <p:cNvSpPr/>
                <p:nvPr/>
              </p:nvSpPr>
              <p:spPr bwMode="auto">
                <a:xfrm>
                  <a:off x="8278320" y="3148111"/>
                  <a:ext cx="278656"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25" name="Rounded Rectangle 124"/>
                <p:cNvSpPr/>
                <p:nvPr/>
              </p:nvSpPr>
              <p:spPr bwMode="auto">
                <a:xfrm>
                  <a:off x="8244408" y="3212976"/>
                  <a:ext cx="350664" cy="170207"/>
                </a:xfrm>
                <a:prstGeom prst="round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26" name="Rounded Rectangle 125"/>
                <p:cNvSpPr/>
                <p:nvPr/>
              </p:nvSpPr>
              <p:spPr bwMode="auto">
                <a:xfrm>
                  <a:off x="8278320" y="3174302"/>
                  <a:ext cx="271513"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27" name="Rectangle 126"/>
                <p:cNvSpPr/>
                <p:nvPr/>
              </p:nvSpPr>
              <p:spPr bwMode="auto">
                <a:xfrm>
                  <a:off x="8206313" y="2951136"/>
                  <a:ext cx="423121" cy="286236"/>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cxnSp>
              <p:nvCxnSpPr>
                <p:cNvPr id="128" name="Straight Connector 127"/>
                <p:cNvCxnSpPr/>
                <p:nvPr/>
              </p:nvCxnSpPr>
              <p:spPr bwMode="auto">
                <a:xfrm>
                  <a:off x="8206312" y="3239452"/>
                  <a:ext cx="432048" cy="0"/>
                </a:xfrm>
                <a:prstGeom prst="line">
                  <a:avLst/>
                </a:prstGeom>
                <a:solidFill>
                  <a:srgbClr val="4A871D"/>
                </a:solidFill>
                <a:ln w="9525" cap="flat" cmpd="sng" algn="ctr">
                  <a:solidFill>
                    <a:srgbClr val="000000"/>
                  </a:solidFill>
                  <a:prstDash val="solid"/>
                  <a:round/>
                  <a:headEnd type="none" w="med" len="med"/>
                  <a:tailEnd type="none" w="med" len="med"/>
                </a:ln>
                <a:effectLst/>
              </p:spPr>
            </p:cxnSp>
          </p:grpSp>
        </p:grpSp>
        <p:cxnSp>
          <p:nvCxnSpPr>
            <p:cNvPr id="36" name="42 Conector recto de flecha"/>
            <p:cNvCxnSpPr/>
            <p:nvPr/>
          </p:nvCxnSpPr>
          <p:spPr>
            <a:xfrm flipV="1">
              <a:off x="4484902" y="2493362"/>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sp>
          <p:nvSpPr>
            <p:cNvPr id="37" name="29 Rectángulo"/>
            <p:cNvSpPr/>
            <p:nvPr/>
          </p:nvSpPr>
          <p:spPr>
            <a:xfrm>
              <a:off x="5279156" y="1789132"/>
              <a:ext cx="720080" cy="939304"/>
            </a:xfrm>
            <a:prstGeom prst="rect">
              <a:avLst/>
            </a:prstGeom>
            <a:blipFill>
              <a:blip r:embed="rId4" cstate="print"/>
              <a:tile tx="0" ty="0" sx="100000" sy="100000" flip="none" algn="tl"/>
            </a:blipFill>
            <a:ln w="1905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38" name="30 Rectángulo"/>
            <p:cNvSpPr/>
            <p:nvPr/>
          </p:nvSpPr>
          <p:spPr>
            <a:xfrm>
              <a:off x="5351164" y="1868532"/>
              <a:ext cx="576064" cy="856704"/>
            </a:xfrm>
            <a:prstGeom prst="rect">
              <a:avLst/>
            </a:prstGeom>
            <a:solidFill>
              <a:sysClr val="window" lastClr="FFFFFF"/>
            </a:solid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grpSp>
          <p:nvGrpSpPr>
            <p:cNvPr id="39" name="Group 141"/>
            <p:cNvGrpSpPr/>
            <p:nvPr/>
          </p:nvGrpSpPr>
          <p:grpSpPr>
            <a:xfrm>
              <a:off x="5567188" y="2067642"/>
              <a:ext cx="144016" cy="645694"/>
              <a:chOff x="8100390" y="2065610"/>
              <a:chExt cx="432050" cy="1291381"/>
            </a:xfrm>
          </p:grpSpPr>
          <p:sp>
            <p:nvSpPr>
              <p:cNvPr id="95" name="Rounded Rectangle 94"/>
              <p:cNvSpPr/>
              <p:nvPr/>
            </p:nvSpPr>
            <p:spPr bwMode="auto">
              <a:xfrm>
                <a:off x="8139113" y="2132855"/>
                <a:ext cx="352425"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nvGrpSpPr>
              <p:cNvPr id="96" name="Group 22"/>
              <p:cNvGrpSpPr/>
              <p:nvPr/>
            </p:nvGrpSpPr>
            <p:grpSpPr>
              <a:xfrm>
                <a:off x="8100390" y="2204864"/>
                <a:ext cx="432048" cy="864096"/>
                <a:chOff x="4860032" y="980728"/>
                <a:chExt cx="792088" cy="1296144"/>
              </a:xfrm>
            </p:grpSpPr>
            <p:sp>
              <p:nvSpPr>
                <p:cNvPr id="111" name="Rectangle 110"/>
                <p:cNvSpPr/>
                <p:nvPr/>
              </p:nvSpPr>
              <p:spPr bwMode="auto">
                <a:xfrm>
                  <a:off x="4860032" y="980728"/>
                  <a:ext cx="792088" cy="1296144"/>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12" name="Rectangle 111"/>
                <p:cNvSpPr/>
                <p:nvPr/>
              </p:nvSpPr>
              <p:spPr bwMode="auto">
                <a:xfrm>
                  <a:off x="4932040" y="980728"/>
                  <a:ext cx="648072" cy="1224136"/>
                </a:xfrm>
                <a:prstGeom prst="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sp>
            <p:nvSpPr>
              <p:cNvPr id="97" name="Rectangle 96"/>
              <p:cNvSpPr/>
              <p:nvPr/>
            </p:nvSpPr>
            <p:spPr bwMode="auto">
              <a:xfrm>
                <a:off x="8139667" y="2333235"/>
                <a:ext cx="353494" cy="687720"/>
              </a:xfrm>
              <a:prstGeom prst="rect">
                <a:avLst/>
              </a:prstGeom>
              <a:solidFill>
                <a:srgbClr val="CCCCFF"/>
              </a:solidFill>
              <a:ln w="9525" cap="flat" cmpd="sng" algn="ctr">
                <a:solidFill>
                  <a:srgbClr val="0860B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98" name="Rounded Rectangle 97"/>
              <p:cNvSpPr/>
              <p:nvPr/>
            </p:nvSpPr>
            <p:spPr bwMode="auto">
              <a:xfrm>
                <a:off x="8172400" y="2106665"/>
                <a:ext cx="278656"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99" name="Rounded Rectangle 98"/>
              <p:cNvSpPr/>
              <p:nvPr/>
            </p:nvSpPr>
            <p:spPr bwMode="auto">
              <a:xfrm>
                <a:off x="8138488" y="2171530"/>
                <a:ext cx="350664" cy="170207"/>
              </a:xfrm>
              <a:prstGeom prst="round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00" name="Rounded Rectangle 99"/>
              <p:cNvSpPr/>
              <p:nvPr/>
            </p:nvSpPr>
            <p:spPr bwMode="auto">
              <a:xfrm>
                <a:off x="8172400" y="2132856"/>
                <a:ext cx="271513"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01" name="Rectangle 100"/>
              <p:cNvSpPr/>
              <p:nvPr/>
            </p:nvSpPr>
            <p:spPr bwMode="auto">
              <a:xfrm>
                <a:off x="8100392" y="2065610"/>
                <a:ext cx="423121" cy="130315"/>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cxnSp>
            <p:nvCxnSpPr>
              <p:cNvPr id="102" name="Straight Connector 101"/>
              <p:cNvCxnSpPr/>
              <p:nvPr/>
            </p:nvCxnSpPr>
            <p:spPr bwMode="auto">
              <a:xfrm>
                <a:off x="8100392" y="2204864"/>
                <a:ext cx="432048" cy="0"/>
              </a:xfrm>
              <a:prstGeom prst="line">
                <a:avLst/>
              </a:prstGeom>
              <a:solidFill>
                <a:srgbClr val="4A871D"/>
              </a:solidFill>
              <a:ln w="9525" cap="flat" cmpd="sng" algn="ctr">
                <a:solidFill>
                  <a:srgbClr val="000000"/>
                </a:solidFill>
                <a:prstDash val="solid"/>
                <a:round/>
                <a:headEnd type="none" w="med" len="med"/>
                <a:tailEnd type="none" w="med" len="med"/>
              </a:ln>
              <a:effectLst/>
            </p:spPr>
          </p:cxnSp>
          <p:sp>
            <p:nvSpPr>
              <p:cNvPr id="103" name="Rectangle 102"/>
              <p:cNvSpPr/>
              <p:nvPr/>
            </p:nvSpPr>
            <p:spPr bwMode="auto">
              <a:xfrm rot="16200000" flipV="1">
                <a:off x="8201287" y="2173238"/>
                <a:ext cx="216000" cy="39276"/>
              </a:xfrm>
              <a:prstGeom prst="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grpSp>
            <p:nvGrpSpPr>
              <p:cNvPr id="104" name="Group 63"/>
              <p:cNvGrpSpPr/>
              <p:nvPr/>
            </p:nvGrpSpPr>
            <p:grpSpPr>
              <a:xfrm rot="10800000">
                <a:off x="8100392" y="2924944"/>
                <a:ext cx="432048" cy="432047"/>
                <a:chOff x="8206312" y="2951136"/>
                <a:chExt cx="432048" cy="432047"/>
              </a:xfrm>
            </p:grpSpPr>
            <p:sp>
              <p:nvSpPr>
                <p:cNvPr id="105" name="Rounded Rectangle 104"/>
                <p:cNvSpPr/>
                <p:nvPr/>
              </p:nvSpPr>
              <p:spPr bwMode="auto">
                <a:xfrm>
                  <a:off x="8245033" y="3174301"/>
                  <a:ext cx="352425"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06" name="Rounded Rectangle 105"/>
                <p:cNvSpPr/>
                <p:nvPr/>
              </p:nvSpPr>
              <p:spPr bwMode="auto">
                <a:xfrm>
                  <a:off x="8278320" y="3148111"/>
                  <a:ext cx="278656"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07" name="Rounded Rectangle 106"/>
                <p:cNvSpPr/>
                <p:nvPr/>
              </p:nvSpPr>
              <p:spPr bwMode="auto">
                <a:xfrm>
                  <a:off x="8244408" y="3212976"/>
                  <a:ext cx="350664" cy="170207"/>
                </a:xfrm>
                <a:prstGeom prst="roundRect">
                  <a:avLst/>
                </a:prstGeom>
                <a:solidFill>
                  <a:sysClr val="window" lastClr="FFFFFF">
                    <a:lumMod val="85000"/>
                  </a:sys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08" name="Rounded Rectangle 107"/>
                <p:cNvSpPr/>
                <p:nvPr/>
              </p:nvSpPr>
              <p:spPr bwMode="auto">
                <a:xfrm>
                  <a:off x="8278320" y="3174302"/>
                  <a:ext cx="271513" cy="170207"/>
                </a:xfrm>
                <a:prstGeom prst="roundRect">
                  <a:avLst/>
                </a:prstGeom>
                <a:solidFill>
                  <a:sysClr val="window" lastClr="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sp>
              <p:nvSpPr>
                <p:cNvPr id="109" name="Rectangle 108"/>
                <p:cNvSpPr/>
                <p:nvPr/>
              </p:nvSpPr>
              <p:spPr bwMode="auto">
                <a:xfrm>
                  <a:off x="8206313" y="2951136"/>
                  <a:ext cx="423121" cy="286236"/>
                </a:xfrm>
                <a:prstGeom prst="rect">
                  <a:avLst/>
                </a:prstGeom>
                <a:solidFill>
                  <a:srgbClr val="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s-ES" sz="2000" b="0" i="0" u="none" strike="noStrike" kern="0" cap="none" spc="0" normalizeH="0" baseline="0" noProof="0" smtClean="0">
                    <a:ln>
                      <a:noFill/>
                    </a:ln>
                    <a:solidFill>
                      <a:srgbClr val="447D1B"/>
                    </a:solidFill>
                    <a:effectLst/>
                    <a:uLnTx/>
                    <a:uFillTx/>
                    <a:latin typeface="Arial" charset="0"/>
                  </a:endParaRPr>
                </a:p>
              </p:txBody>
            </p:sp>
            <p:cxnSp>
              <p:nvCxnSpPr>
                <p:cNvPr id="110" name="Straight Connector 109"/>
                <p:cNvCxnSpPr/>
                <p:nvPr/>
              </p:nvCxnSpPr>
              <p:spPr bwMode="auto">
                <a:xfrm>
                  <a:off x="8206312" y="3239452"/>
                  <a:ext cx="432048" cy="0"/>
                </a:xfrm>
                <a:prstGeom prst="line">
                  <a:avLst/>
                </a:prstGeom>
                <a:solidFill>
                  <a:srgbClr val="4A871D"/>
                </a:solidFill>
                <a:ln w="9525" cap="flat" cmpd="sng" algn="ctr">
                  <a:solidFill>
                    <a:srgbClr val="000000"/>
                  </a:solidFill>
                  <a:prstDash val="solid"/>
                  <a:round/>
                  <a:headEnd type="none" w="med" len="med"/>
                  <a:tailEnd type="none" w="med" len="med"/>
                </a:ln>
                <a:effectLst/>
              </p:spPr>
            </p:cxnSp>
          </p:grpSp>
        </p:grpSp>
        <p:sp>
          <p:nvSpPr>
            <p:cNvPr id="40" name="Oval 39"/>
            <p:cNvSpPr/>
            <p:nvPr/>
          </p:nvSpPr>
          <p:spPr bwMode="auto">
            <a:xfrm>
              <a:off x="6673042" y="1772816"/>
              <a:ext cx="396000" cy="396000"/>
            </a:xfrm>
            <a:prstGeom prst="ellipse">
              <a:avLst/>
            </a:prstGeom>
            <a:noFill/>
            <a:ln w="19050"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sp>
          <p:nvSpPr>
            <p:cNvPr id="41" name="Oval 40"/>
            <p:cNvSpPr/>
            <p:nvPr/>
          </p:nvSpPr>
          <p:spPr bwMode="auto">
            <a:xfrm>
              <a:off x="6673042" y="2276872"/>
              <a:ext cx="396000" cy="396000"/>
            </a:xfrm>
            <a:prstGeom prst="ellipse">
              <a:avLst/>
            </a:prstGeom>
            <a:noFill/>
            <a:ln w="19050"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sp>
          <p:nvSpPr>
            <p:cNvPr id="42" name="Freeform 41"/>
            <p:cNvSpPr/>
            <p:nvPr/>
          </p:nvSpPr>
          <p:spPr bwMode="auto">
            <a:xfrm>
              <a:off x="6374359" y="2137619"/>
              <a:ext cx="804788" cy="168944"/>
            </a:xfrm>
            <a:custGeom>
              <a:avLst/>
              <a:gdLst>
                <a:gd name="connsiteX0" fmla="*/ 411956 w 411956"/>
                <a:gd name="connsiteY0" fmla="*/ 45244 h 102394"/>
                <a:gd name="connsiteX1" fmla="*/ 411956 w 411956"/>
                <a:gd name="connsiteY1" fmla="*/ 45244 h 102394"/>
                <a:gd name="connsiteX2" fmla="*/ 390525 w 411956"/>
                <a:gd name="connsiteY2" fmla="*/ 47625 h 102394"/>
                <a:gd name="connsiteX3" fmla="*/ 383381 w 411956"/>
                <a:gd name="connsiteY3" fmla="*/ 5000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16668 w 411956"/>
                <a:gd name="connsiteY17" fmla="*/ 5000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4787 w 411956"/>
                <a:gd name="connsiteY23" fmla="*/ 71438 h 102394"/>
                <a:gd name="connsiteX24" fmla="*/ 235743 w 411956"/>
                <a:gd name="connsiteY24" fmla="*/ 69057 h 102394"/>
                <a:gd name="connsiteX25" fmla="*/ 266700 w 411956"/>
                <a:gd name="connsiteY25" fmla="*/ 69057 h 102394"/>
                <a:gd name="connsiteX26" fmla="*/ 292893 w 411956"/>
                <a:gd name="connsiteY26" fmla="*/ 69057 h 102394"/>
                <a:gd name="connsiteX27" fmla="*/ 316706 w 411956"/>
                <a:gd name="connsiteY27" fmla="*/ 69057 h 102394"/>
                <a:gd name="connsiteX28" fmla="*/ 411956 w 411956"/>
                <a:gd name="connsiteY28" fmla="*/ 45244 h 102394"/>
                <a:gd name="connsiteX0" fmla="*/ 411956 w 411956"/>
                <a:gd name="connsiteY0" fmla="*/ 45244 h 102394"/>
                <a:gd name="connsiteX1" fmla="*/ 411956 w 411956"/>
                <a:gd name="connsiteY1" fmla="*/ 45244 h 102394"/>
                <a:gd name="connsiteX2" fmla="*/ 390525 w 411956"/>
                <a:gd name="connsiteY2" fmla="*/ 47625 h 102394"/>
                <a:gd name="connsiteX3" fmla="*/ 383381 w 411956"/>
                <a:gd name="connsiteY3" fmla="*/ 5000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4787 w 411956"/>
                <a:gd name="connsiteY23" fmla="*/ 71438 h 102394"/>
                <a:gd name="connsiteX24" fmla="*/ 235743 w 411956"/>
                <a:gd name="connsiteY24" fmla="*/ 69057 h 102394"/>
                <a:gd name="connsiteX25" fmla="*/ 266700 w 411956"/>
                <a:gd name="connsiteY25" fmla="*/ 69057 h 102394"/>
                <a:gd name="connsiteX26" fmla="*/ 292893 w 411956"/>
                <a:gd name="connsiteY26" fmla="*/ 69057 h 102394"/>
                <a:gd name="connsiteX27" fmla="*/ 316706 w 411956"/>
                <a:gd name="connsiteY27" fmla="*/ 69057 h 102394"/>
                <a:gd name="connsiteX28" fmla="*/ 411956 w 411956"/>
                <a:gd name="connsiteY28" fmla="*/ 45244 h 102394"/>
                <a:gd name="connsiteX0" fmla="*/ 411956 w 411956"/>
                <a:gd name="connsiteY0" fmla="*/ 45244 h 102394"/>
                <a:gd name="connsiteX1" fmla="*/ 411956 w 411956"/>
                <a:gd name="connsiteY1" fmla="*/ 45244 h 102394"/>
                <a:gd name="connsiteX2" fmla="*/ 390525 w 411956"/>
                <a:gd name="connsiteY2" fmla="*/ 47625 h 102394"/>
                <a:gd name="connsiteX3" fmla="*/ 383381 w 411956"/>
                <a:gd name="connsiteY3" fmla="*/ 5000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35743 w 411956"/>
                <a:gd name="connsiteY24" fmla="*/ 69057 h 102394"/>
                <a:gd name="connsiteX25" fmla="*/ 266700 w 411956"/>
                <a:gd name="connsiteY25" fmla="*/ 69057 h 102394"/>
                <a:gd name="connsiteX26" fmla="*/ 292893 w 411956"/>
                <a:gd name="connsiteY26" fmla="*/ 69057 h 102394"/>
                <a:gd name="connsiteX27" fmla="*/ 316706 w 411956"/>
                <a:gd name="connsiteY27" fmla="*/ 69057 h 102394"/>
                <a:gd name="connsiteX28" fmla="*/ 411956 w 411956"/>
                <a:gd name="connsiteY28" fmla="*/ 45244 h 102394"/>
                <a:gd name="connsiteX0" fmla="*/ 411956 w 411956"/>
                <a:gd name="connsiteY0" fmla="*/ 45244 h 102394"/>
                <a:gd name="connsiteX1" fmla="*/ 411956 w 411956"/>
                <a:gd name="connsiteY1" fmla="*/ 45244 h 102394"/>
                <a:gd name="connsiteX2" fmla="*/ 390525 w 411956"/>
                <a:gd name="connsiteY2" fmla="*/ 47625 h 102394"/>
                <a:gd name="connsiteX3" fmla="*/ 383381 w 411956"/>
                <a:gd name="connsiteY3" fmla="*/ 5000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66700 w 411956"/>
                <a:gd name="connsiteY25" fmla="*/ 69057 h 102394"/>
                <a:gd name="connsiteX26" fmla="*/ 292893 w 411956"/>
                <a:gd name="connsiteY26" fmla="*/ 69057 h 102394"/>
                <a:gd name="connsiteX27" fmla="*/ 316706 w 411956"/>
                <a:gd name="connsiteY27" fmla="*/ 69057 h 102394"/>
                <a:gd name="connsiteX28" fmla="*/ 411956 w 411956"/>
                <a:gd name="connsiteY28" fmla="*/ 45244 h 102394"/>
                <a:gd name="connsiteX0" fmla="*/ 411956 w 411956"/>
                <a:gd name="connsiteY0" fmla="*/ 45244 h 102394"/>
                <a:gd name="connsiteX1" fmla="*/ 411956 w 411956"/>
                <a:gd name="connsiteY1" fmla="*/ 45244 h 102394"/>
                <a:gd name="connsiteX2" fmla="*/ 390525 w 411956"/>
                <a:gd name="connsiteY2" fmla="*/ 47625 h 102394"/>
                <a:gd name="connsiteX3" fmla="*/ 383381 w 411956"/>
                <a:gd name="connsiteY3" fmla="*/ 5000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92893 w 411956"/>
                <a:gd name="connsiteY25" fmla="*/ 69057 h 102394"/>
                <a:gd name="connsiteX26" fmla="*/ 316706 w 411956"/>
                <a:gd name="connsiteY26" fmla="*/ 69057 h 102394"/>
                <a:gd name="connsiteX27" fmla="*/ 411956 w 411956"/>
                <a:gd name="connsiteY27" fmla="*/ 45244 h 102394"/>
                <a:gd name="connsiteX0" fmla="*/ 411956 w 414444"/>
                <a:gd name="connsiteY0" fmla="*/ 45244 h 103657"/>
                <a:gd name="connsiteX1" fmla="*/ 411956 w 414444"/>
                <a:gd name="connsiteY1" fmla="*/ 45244 h 103657"/>
                <a:gd name="connsiteX2" fmla="*/ 390525 w 414444"/>
                <a:gd name="connsiteY2" fmla="*/ 47625 h 103657"/>
                <a:gd name="connsiteX3" fmla="*/ 411956 w 414444"/>
                <a:gd name="connsiteY3" fmla="*/ 102394 h 103657"/>
                <a:gd name="connsiteX4" fmla="*/ 354806 w 414444"/>
                <a:gd name="connsiteY4" fmla="*/ 52388 h 103657"/>
                <a:gd name="connsiteX5" fmla="*/ 311943 w 414444"/>
                <a:gd name="connsiteY5" fmla="*/ 57150 h 103657"/>
                <a:gd name="connsiteX6" fmla="*/ 297656 w 414444"/>
                <a:gd name="connsiteY6" fmla="*/ 59532 h 103657"/>
                <a:gd name="connsiteX7" fmla="*/ 238125 w 414444"/>
                <a:gd name="connsiteY7" fmla="*/ 57150 h 103657"/>
                <a:gd name="connsiteX8" fmla="*/ 233362 w 414444"/>
                <a:gd name="connsiteY8" fmla="*/ 50007 h 103657"/>
                <a:gd name="connsiteX9" fmla="*/ 226218 w 414444"/>
                <a:gd name="connsiteY9" fmla="*/ 35719 h 103657"/>
                <a:gd name="connsiteX10" fmla="*/ 223837 w 414444"/>
                <a:gd name="connsiteY10" fmla="*/ 42863 h 103657"/>
                <a:gd name="connsiteX11" fmla="*/ 240506 w 414444"/>
                <a:gd name="connsiteY11" fmla="*/ 45244 h 103657"/>
                <a:gd name="connsiteX12" fmla="*/ 178593 w 414444"/>
                <a:gd name="connsiteY12" fmla="*/ 40482 h 103657"/>
                <a:gd name="connsiteX13" fmla="*/ 138112 w 414444"/>
                <a:gd name="connsiteY13" fmla="*/ 28575 h 103657"/>
                <a:gd name="connsiteX14" fmla="*/ 100012 w 414444"/>
                <a:gd name="connsiteY14" fmla="*/ 11907 h 103657"/>
                <a:gd name="connsiteX15" fmla="*/ 73818 w 414444"/>
                <a:gd name="connsiteY15" fmla="*/ 0 h 103657"/>
                <a:gd name="connsiteX16" fmla="*/ 0 w 414444"/>
                <a:gd name="connsiteY16" fmla="*/ 11907 h 103657"/>
                <a:gd name="connsiteX17" fmla="*/ 0 w 414444"/>
                <a:gd name="connsiteY17" fmla="*/ 51197 h 103657"/>
                <a:gd name="connsiteX18" fmla="*/ 9525 w 414444"/>
                <a:gd name="connsiteY18" fmla="*/ 102394 h 103657"/>
                <a:gd name="connsiteX19" fmla="*/ 90487 w 414444"/>
                <a:gd name="connsiteY19" fmla="*/ 100013 h 103657"/>
                <a:gd name="connsiteX20" fmla="*/ 109537 w 414444"/>
                <a:gd name="connsiteY20" fmla="*/ 95250 h 103657"/>
                <a:gd name="connsiteX21" fmla="*/ 142875 w 414444"/>
                <a:gd name="connsiteY21" fmla="*/ 78582 h 103657"/>
                <a:gd name="connsiteX22" fmla="*/ 178593 w 414444"/>
                <a:gd name="connsiteY22" fmla="*/ 78582 h 103657"/>
                <a:gd name="connsiteX23" fmla="*/ 205978 w 414444"/>
                <a:gd name="connsiteY23" fmla="*/ 102394 h 103657"/>
                <a:gd name="connsiteX24" fmla="*/ 247174 w 414444"/>
                <a:gd name="connsiteY24" fmla="*/ 102394 h 103657"/>
                <a:gd name="connsiteX25" fmla="*/ 292893 w 414444"/>
                <a:gd name="connsiteY25" fmla="*/ 69057 h 103657"/>
                <a:gd name="connsiteX26" fmla="*/ 316706 w 414444"/>
                <a:gd name="connsiteY26" fmla="*/ 69057 h 103657"/>
                <a:gd name="connsiteX27" fmla="*/ 411956 w 414444"/>
                <a:gd name="connsiteY27" fmla="*/ 45244 h 103657"/>
                <a:gd name="connsiteX0" fmla="*/ 411956 w 414444"/>
                <a:gd name="connsiteY0" fmla="*/ 45244 h 103657"/>
                <a:gd name="connsiteX1" fmla="*/ 411956 w 414444"/>
                <a:gd name="connsiteY1" fmla="*/ 45244 h 103657"/>
                <a:gd name="connsiteX2" fmla="*/ 390525 w 414444"/>
                <a:gd name="connsiteY2" fmla="*/ 47625 h 103657"/>
                <a:gd name="connsiteX3" fmla="*/ 411956 w 414444"/>
                <a:gd name="connsiteY3" fmla="*/ 102394 h 103657"/>
                <a:gd name="connsiteX4" fmla="*/ 354806 w 414444"/>
                <a:gd name="connsiteY4" fmla="*/ 52388 h 103657"/>
                <a:gd name="connsiteX5" fmla="*/ 311943 w 414444"/>
                <a:gd name="connsiteY5" fmla="*/ 57150 h 103657"/>
                <a:gd name="connsiteX6" fmla="*/ 297656 w 414444"/>
                <a:gd name="connsiteY6" fmla="*/ 59532 h 103657"/>
                <a:gd name="connsiteX7" fmla="*/ 238125 w 414444"/>
                <a:gd name="connsiteY7" fmla="*/ 57150 h 103657"/>
                <a:gd name="connsiteX8" fmla="*/ 233362 w 414444"/>
                <a:gd name="connsiteY8" fmla="*/ 50007 h 103657"/>
                <a:gd name="connsiteX9" fmla="*/ 226218 w 414444"/>
                <a:gd name="connsiteY9" fmla="*/ 35719 h 103657"/>
                <a:gd name="connsiteX10" fmla="*/ 223837 w 414444"/>
                <a:gd name="connsiteY10" fmla="*/ 42863 h 103657"/>
                <a:gd name="connsiteX11" fmla="*/ 240506 w 414444"/>
                <a:gd name="connsiteY11" fmla="*/ 45244 h 103657"/>
                <a:gd name="connsiteX12" fmla="*/ 178593 w 414444"/>
                <a:gd name="connsiteY12" fmla="*/ 40482 h 103657"/>
                <a:gd name="connsiteX13" fmla="*/ 138112 w 414444"/>
                <a:gd name="connsiteY13" fmla="*/ 28575 h 103657"/>
                <a:gd name="connsiteX14" fmla="*/ 100012 w 414444"/>
                <a:gd name="connsiteY14" fmla="*/ 11907 h 103657"/>
                <a:gd name="connsiteX15" fmla="*/ 73818 w 414444"/>
                <a:gd name="connsiteY15" fmla="*/ 0 h 103657"/>
                <a:gd name="connsiteX16" fmla="*/ 0 w 414444"/>
                <a:gd name="connsiteY16" fmla="*/ 11907 h 103657"/>
                <a:gd name="connsiteX17" fmla="*/ 0 w 414444"/>
                <a:gd name="connsiteY17" fmla="*/ 51197 h 103657"/>
                <a:gd name="connsiteX18" fmla="*/ 9525 w 414444"/>
                <a:gd name="connsiteY18" fmla="*/ 102394 h 103657"/>
                <a:gd name="connsiteX19" fmla="*/ 90487 w 414444"/>
                <a:gd name="connsiteY19" fmla="*/ 100013 h 103657"/>
                <a:gd name="connsiteX20" fmla="*/ 109537 w 414444"/>
                <a:gd name="connsiteY20" fmla="*/ 95250 h 103657"/>
                <a:gd name="connsiteX21" fmla="*/ 142875 w 414444"/>
                <a:gd name="connsiteY21" fmla="*/ 78582 h 103657"/>
                <a:gd name="connsiteX22" fmla="*/ 178593 w 414444"/>
                <a:gd name="connsiteY22" fmla="*/ 78582 h 103657"/>
                <a:gd name="connsiteX23" fmla="*/ 205978 w 414444"/>
                <a:gd name="connsiteY23" fmla="*/ 102394 h 103657"/>
                <a:gd name="connsiteX24" fmla="*/ 247174 w 414444"/>
                <a:gd name="connsiteY24" fmla="*/ 102394 h 103657"/>
                <a:gd name="connsiteX25" fmla="*/ 292893 w 414444"/>
                <a:gd name="connsiteY25" fmla="*/ 69057 h 103657"/>
                <a:gd name="connsiteX26" fmla="*/ 329565 w 414444"/>
                <a:gd name="connsiteY26" fmla="*/ 102394 h 103657"/>
                <a:gd name="connsiteX27" fmla="*/ 411956 w 414444"/>
                <a:gd name="connsiteY27" fmla="*/ 45244 h 103657"/>
                <a:gd name="connsiteX0" fmla="*/ 411956 w 414444"/>
                <a:gd name="connsiteY0" fmla="*/ 45244 h 103657"/>
                <a:gd name="connsiteX1" fmla="*/ 411956 w 414444"/>
                <a:gd name="connsiteY1" fmla="*/ 45244 h 103657"/>
                <a:gd name="connsiteX2" fmla="*/ 390525 w 414444"/>
                <a:gd name="connsiteY2" fmla="*/ 47625 h 103657"/>
                <a:gd name="connsiteX3" fmla="*/ 411956 w 414444"/>
                <a:gd name="connsiteY3" fmla="*/ 102394 h 103657"/>
                <a:gd name="connsiteX4" fmla="*/ 354806 w 414444"/>
                <a:gd name="connsiteY4" fmla="*/ 52388 h 103657"/>
                <a:gd name="connsiteX5" fmla="*/ 311943 w 414444"/>
                <a:gd name="connsiteY5" fmla="*/ 57150 h 103657"/>
                <a:gd name="connsiteX6" fmla="*/ 297656 w 414444"/>
                <a:gd name="connsiteY6" fmla="*/ 59532 h 103657"/>
                <a:gd name="connsiteX7" fmla="*/ 238125 w 414444"/>
                <a:gd name="connsiteY7" fmla="*/ 57150 h 103657"/>
                <a:gd name="connsiteX8" fmla="*/ 233362 w 414444"/>
                <a:gd name="connsiteY8" fmla="*/ 50007 h 103657"/>
                <a:gd name="connsiteX9" fmla="*/ 226218 w 414444"/>
                <a:gd name="connsiteY9" fmla="*/ 35719 h 103657"/>
                <a:gd name="connsiteX10" fmla="*/ 223837 w 414444"/>
                <a:gd name="connsiteY10" fmla="*/ 42863 h 103657"/>
                <a:gd name="connsiteX11" fmla="*/ 240506 w 414444"/>
                <a:gd name="connsiteY11" fmla="*/ 45244 h 103657"/>
                <a:gd name="connsiteX12" fmla="*/ 178593 w 414444"/>
                <a:gd name="connsiteY12" fmla="*/ 40482 h 103657"/>
                <a:gd name="connsiteX13" fmla="*/ 138112 w 414444"/>
                <a:gd name="connsiteY13" fmla="*/ 28575 h 103657"/>
                <a:gd name="connsiteX14" fmla="*/ 100012 w 414444"/>
                <a:gd name="connsiteY14" fmla="*/ 11907 h 103657"/>
                <a:gd name="connsiteX15" fmla="*/ 73818 w 414444"/>
                <a:gd name="connsiteY15" fmla="*/ 0 h 103657"/>
                <a:gd name="connsiteX16" fmla="*/ 0 w 414444"/>
                <a:gd name="connsiteY16" fmla="*/ 11907 h 103657"/>
                <a:gd name="connsiteX17" fmla="*/ 0 w 414444"/>
                <a:gd name="connsiteY17" fmla="*/ 51197 h 103657"/>
                <a:gd name="connsiteX18" fmla="*/ 9525 w 414444"/>
                <a:gd name="connsiteY18" fmla="*/ 102394 h 103657"/>
                <a:gd name="connsiteX19" fmla="*/ 90487 w 414444"/>
                <a:gd name="connsiteY19" fmla="*/ 100013 h 103657"/>
                <a:gd name="connsiteX20" fmla="*/ 109537 w 414444"/>
                <a:gd name="connsiteY20" fmla="*/ 95250 h 103657"/>
                <a:gd name="connsiteX21" fmla="*/ 142875 w 414444"/>
                <a:gd name="connsiteY21" fmla="*/ 78582 h 103657"/>
                <a:gd name="connsiteX22" fmla="*/ 178593 w 414444"/>
                <a:gd name="connsiteY22" fmla="*/ 78582 h 103657"/>
                <a:gd name="connsiteX23" fmla="*/ 205978 w 414444"/>
                <a:gd name="connsiteY23" fmla="*/ 102394 h 103657"/>
                <a:gd name="connsiteX24" fmla="*/ 247174 w 414444"/>
                <a:gd name="connsiteY24" fmla="*/ 102394 h 103657"/>
                <a:gd name="connsiteX25" fmla="*/ 288369 w 414444"/>
                <a:gd name="connsiteY25" fmla="*/ 102394 h 103657"/>
                <a:gd name="connsiteX26" fmla="*/ 329565 w 414444"/>
                <a:gd name="connsiteY26" fmla="*/ 102394 h 103657"/>
                <a:gd name="connsiteX27" fmla="*/ 411956 w 414444"/>
                <a:gd name="connsiteY27" fmla="*/ 45244 h 103657"/>
                <a:gd name="connsiteX0" fmla="*/ 411956 w 411956"/>
                <a:gd name="connsiteY0" fmla="*/ 45244 h 102394"/>
                <a:gd name="connsiteX1" fmla="*/ 411956 w 411956"/>
                <a:gd name="connsiteY1" fmla="*/ 45244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411956 w 411956"/>
                <a:gd name="connsiteY27" fmla="*/ 45244 h 102394"/>
                <a:gd name="connsiteX0" fmla="*/ 411956 w 411956"/>
                <a:gd name="connsiteY0" fmla="*/ 45244 h 102394"/>
                <a:gd name="connsiteX1" fmla="*/ 411956 w 411956"/>
                <a:gd name="connsiteY1" fmla="*/ 45244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411956 w 411956"/>
                <a:gd name="connsiteY27" fmla="*/ 45244 h 102394"/>
                <a:gd name="connsiteX0" fmla="*/ 370760 w 411956"/>
                <a:gd name="connsiteY0" fmla="*/ 102394 h 102394"/>
                <a:gd name="connsiteX1" fmla="*/ 411956 w 411956"/>
                <a:gd name="connsiteY1" fmla="*/ 45244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370760 w 411956"/>
                <a:gd name="connsiteY27" fmla="*/ 102394 h 102394"/>
                <a:gd name="connsiteX0" fmla="*/ 370760 w 411956"/>
                <a:gd name="connsiteY0" fmla="*/ 102394 h 102394"/>
                <a:gd name="connsiteX1" fmla="*/ 411956 w 411956"/>
                <a:gd name="connsiteY1" fmla="*/ 51197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370760 w 411956"/>
                <a:gd name="connsiteY27" fmla="*/ 102394 h 102394"/>
                <a:gd name="connsiteX0" fmla="*/ 370760 w 411956"/>
                <a:gd name="connsiteY0" fmla="*/ 102394 h 102394"/>
                <a:gd name="connsiteX1" fmla="*/ 411956 w 411956"/>
                <a:gd name="connsiteY1" fmla="*/ 51197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370760 w 411956"/>
                <a:gd name="connsiteY27" fmla="*/ 102394 h 102394"/>
                <a:gd name="connsiteX0" fmla="*/ 370760 w 411956"/>
                <a:gd name="connsiteY0" fmla="*/ 102394 h 102394"/>
                <a:gd name="connsiteX1" fmla="*/ 411956 w 411956"/>
                <a:gd name="connsiteY1" fmla="*/ 51197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370760 w 411956"/>
                <a:gd name="connsiteY27" fmla="*/ 102394 h 102394"/>
                <a:gd name="connsiteX0" fmla="*/ 370760 w 411956"/>
                <a:gd name="connsiteY0" fmla="*/ 102394 h 102394"/>
                <a:gd name="connsiteX1" fmla="*/ 411956 w 411956"/>
                <a:gd name="connsiteY1" fmla="*/ 51197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9525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370760 w 411956"/>
                <a:gd name="connsiteY27" fmla="*/ 102394 h 102394"/>
                <a:gd name="connsiteX0" fmla="*/ 370760 w 411956"/>
                <a:gd name="connsiteY0" fmla="*/ 102394 h 102394"/>
                <a:gd name="connsiteX1" fmla="*/ 411956 w 411956"/>
                <a:gd name="connsiteY1" fmla="*/ 51197 h 102394"/>
                <a:gd name="connsiteX2" fmla="*/ 390525 w 411956"/>
                <a:gd name="connsiteY2" fmla="*/ 47625 h 102394"/>
                <a:gd name="connsiteX3" fmla="*/ 370760 w 411956"/>
                <a:gd name="connsiteY3" fmla="*/ 51197 h 102394"/>
                <a:gd name="connsiteX4" fmla="*/ 354806 w 411956"/>
                <a:gd name="connsiteY4" fmla="*/ 52388 h 102394"/>
                <a:gd name="connsiteX5" fmla="*/ 311943 w 411956"/>
                <a:gd name="connsiteY5" fmla="*/ 57150 h 102394"/>
                <a:gd name="connsiteX6" fmla="*/ 297656 w 411956"/>
                <a:gd name="connsiteY6" fmla="*/ 59532 h 102394"/>
                <a:gd name="connsiteX7" fmla="*/ 238125 w 411956"/>
                <a:gd name="connsiteY7" fmla="*/ 57150 h 102394"/>
                <a:gd name="connsiteX8" fmla="*/ 233362 w 411956"/>
                <a:gd name="connsiteY8" fmla="*/ 50007 h 102394"/>
                <a:gd name="connsiteX9" fmla="*/ 226218 w 411956"/>
                <a:gd name="connsiteY9" fmla="*/ 35719 h 102394"/>
                <a:gd name="connsiteX10" fmla="*/ 223837 w 411956"/>
                <a:gd name="connsiteY10" fmla="*/ 42863 h 102394"/>
                <a:gd name="connsiteX11" fmla="*/ 240506 w 411956"/>
                <a:gd name="connsiteY11" fmla="*/ 45244 h 102394"/>
                <a:gd name="connsiteX12" fmla="*/ 178593 w 411956"/>
                <a:gd name="connsiteY12" fmla="*/ 40482 h 102394"/>
                <a:gd name="connsiteX13" fmla="*/ 138112 w 411956"/>
                <a:gd name="connsiteY13" fmla="*/ 28575 h 102394"/>
                <a:gd name="connsiteX14" fmla="*/ 100012 w 411956"/>
                <a:gd name="connsiteY14" fmla="*/ 11907 h 102394"/>
                <a:gd name="connsiteX15" fmla="*/ 73818 w 411956"/>
                <a:gd name="connsiteY15" fmla="*/ 0 h 102394"/>
                <a:gd name="connsiteX16" fmla="*/ 0 w 411956"/>
                <a:gd name="connsiteY16" fmla="*/ 11907 h 102394"/>
                <a:gd name="connsiteX17" fmla="*/ 0 w 411956"/>
                <a:gd name="connsiteY17" fmla="*/ 51197 h 102394"/>
                <a:gd name="connsiteX18" fmla="*/ 0 w 411956"/>
                <a:gd name="connsiteY18" fmla="*/ 102394 h 102394"/>
                <a:gd name="connsiteX19" fmla="*/ 90487 w 411956"/>
                <a:gd name="connsiteY19" fmla="*/ 100013 h 102394"/>
                <a:gd name="connsiteX20" fmla="*/ 109537 w 411956"/>
                <a:gd name="connsiteY20" fmla="*/ 95250 h 102394"/>
                <a:gd name="connsiteX21" fmla="*/ 142875 w 411956"/>
                <a:gd name="connsiteY21" fmla="*/ 78582 h 102394"/>
                <a:gd name="connsiteX22" fmla="*/ 178593 w 411956"/>
                <a:gd name="connsiteY22" fmla="*/ 78582 h 102394"/>
                <a:gd name="connsiteX23" fmla="*/ 205978 w 411956"/>
                <a:gd name="connsiteY23" fmla="*/ 102394 h 102394"/>
                <a:gd name="connsiteX24" fmla="*/ 247174 w 411956"/>
                <a:gd name="connsiteY24" fmla="*/ 102394 h 102394"/>
                <a:gd name="connsiteX25" fmla="*/ 288369 w 411956"/>
                <a:gd name="connsiteY25" fmla="*/ 102394 h 102394"/>
                <a:gd name="connsiteX26" fmla="*/ 329565 w 411956"/>
                <a:gd name="connsiteY26" fmla="*/ 102394 h 102394"/>
                <a:gd name="connsiteX27" fmla="*/ 370760 w 411956"/>
                <a:gd name="connsiteY27" fmla="*/ 102394 h 102394"/>
                <a:gd name="connsiteX0" fmla="*/ 494347 w 535543"/>
                <a:gd name="connsiteY0" fmla="*/ 102394 h 102394"/>
                <a:gd name="connsiteX1" fmla="*/ 535543 w 535543"/>
                <a:gd name="connsiteY1" fmla="*/ 51197 h 102394"/>
                <a:gd name="connsiteX2" fmla="*/ 514112 w 535543"/>
                <a:gd name="connsiteY2" fmla="*/ 47625 h 102394"/>
                <a:gd name="connsiteX3" fmla="*/ 494347 w 535543"/>
                <a:gd name="connsiteY3" fmla="*/ 51197 h 102394"/>
                <a:gd name="connsiteX4" fmla="*/ 478393 w 535543"/>
                <a:gd name="connsiteY4" fmla="*/ 52388 h 102394"/>
                <a:gd name="connsiteX5" fmla="*/ 435530 w 535543"/>
                <a:gd name="connsiteY5" fmla="*/ 57150 h 102394"/>
                <a:gd name="connsiteX6" fmla="*/ 421243 w 535543"/>
                <a:gd name="connsiteY6" fmla="*/ 59532 h 102394"/>
                <a:gd name="connsiteX7" fmla="*/ 361712 w 535543"/>
                <a:gd name="connsiteY7" fmla="*/ 57150 h 102394"/>
                <a:gd name="connsiteX8" fmla="*/ 356949 w 535543"/>
                <a:gd name="connsiteY8" fmla="*/ 50007 h 102394"/>
                <a:gd name="connsiteX9" fmla="*/ 349805 w 535543"/>
                <a:gd name="connsiteY9" fmla="*/ 35719 h 102394"/>
                <a:gd name="connsiteX10" fmla="*/ 347424 w 535543"/>
                <a:gd name="connsiteY10" fmla="*/ 42863 h 102394"/>
                <a:gd name="connsiteX11" fmla="*/ 364093 w 535543"/>
                <a:gd name="connsiteY11" fmla="*/ 45244 h 102394"/>
                <a:gd name="connsiteX12" fmla="*/ 302180 w 535543"/>
                <a:gd name="connsiteY12" fmla="*/ 40482 h 102394"/>
                <a:gd name="connsiteX13" fmla="*/ 261699 w 535543"/>
                <a:gd name="connsiteY13" fmla="*/ 28575 h 102394"/>
                <a:gd name="connsiteX14" fmla="*/ 223599 w 535543"/>
                <a:gd name="connsiteY14" fmla="*/ 11907 h 102394"/>
                <a:gd name="connsiteX15" fmla="*/ 197405 w 535543"/>
                <a:gd name="connsiteY15" fmla="*/ 0 h 102394"/>
                <a:gd name="connsiteX16" fmla="*/ 0 w 535543"/>
                <a:gd name="connsiteY16" fmla="*/ 0 h 102394"/>
                <a:gd name="connsiteX17" fmla="*/ 123587 w 535543"/>
                <a:gd name="connsiteY17" fmla="*/ 51197 h 102394"/>
                <a:gd name="connsiteX18" fmla="*/ 123587 w 535543"/>
                <a:gd name="connsiteY18" fmla="*/ 102394 h 102394"/>
                <a:gd name="connsiteX19" fmla="*/ 214074 w 535543"/>
                <a:gd name="connsiteY19" fmla="*/ 100013 h 102394"/>
                <a:gd name="connsiteX20" fmla="*/ 233124 w 535543"/>
                <a:gd name="connsiteY20" fmla="*/ 95250 h 102394"/>
                <a:gd name="connsiteX21" fmla="*/ 266462 w 535543"/>
                <a:gd name="connsiteY21" fmla="*/ 78582 h 102394"/>
                <a:gd name="connsiteX22" fmla="*/ 302180 w 535543"/>
                <a:gd name="connsiteY22" fmla="*/ 78582 h 102394"/>
                <a:gd name="connsiteX23" fmla="*/ 329565 w 535543"/>
                <a:gd name="connsiteY23" fmla="*/ 102394 h 102394"/>
                <a:gd name="connsiteX24" fmla="*/ 370761 w 535543"/>
                <a:gd name="connsiteY24" fmla="*/ 102394 h 102394"/>
                <a:gd name="connsiteX25" fmla="*/ 411956 w 535543"/>
                <a:gd name="connsiteY25" fmla="*/ 102394 h 102394"/>
                <a:gd name="connsiteX26" fmla="*/ 453152 w 535543"/>
                <a:gd name="connsiteY26" fmla="*/ 102394 h 102394"/>
                <a:gd name="connsiteX27" fmla="*/ 494347 w 535543"/>
                <a:gd name="connsiteY27" fmla="*/ 102394 h 102394"/>
                <a:gd name="connsiteX0" fmla="*/ 494347 w 535543"/>
                <a:gd name="connsiteY0" fmla="*/ 102394 h 102394"/>
                <a:gd name="connsiteX1" fmla="*/ 535543 w 535543"/>
                <a:gd name="connsiteY1" fmla="*/ 51197 h 102394"/>
                <a:gd name="connsiteX2" fmla="*/ 514112 w 535543"/>
                <a:gd name="connsiteY2" fmla="*/ 47625 h 102394"/>
                <a:gd name="connsiteX3" fmla="*/ 494347 w 535543"/>
                <a:gd name="connsiteY3" fmla="*/ 51197 h 102394"/>
                <a:gd name="connsiteX4" fmla="*/ 478393 w 535543"/>
                <a:gd name="connsiteY4" fmla="*/ 52388 h 102394"/>
                <a:gd name="connsiteX5" fmla="*/ 435530 w 535543"/>
                <a:gd name="connsiteY5" fmla="*/ 57150 h 102394"/>
                <a:gd name="connsiteX6" fmla="*/ 421243 w 535543"/>
                <a:gd name="connsiteY6" fmla="*/ 59532 h 102394"/>
                <a:gd name="connsiteX7" fmla="*/ 361712 w 535543"/>
                <a:gd name="connsiteY7" fmla="*/ 57150 h 102394"/>
                <a:gd name="connsiteX8" fmla="*/ 356949 w 535543"/>
                <a:gd name="connsiteY8" fmla="*/ 50007 h 102394"/>
                <a:gd name="connsiteX9" fmla="*/ 349805 w 535543"/>
                <a:gd name="connsiteY9" fmla="*/ 35719 h 102394"/>
                <a:gd name="connsiteX10" fmla="*/ 347424 w 535543"/>
                <a:gd name="connsiteY10" fmla="*/ 42863 h 102394"/>
                <a:gd name="connsiteX11" fmla="*/ 364093 w 535543"/>
                <a:gd name="connsiteY11" fmla="*/ 45244 h 102394"/>
                <a:gd name="connsiteX12" fmla="*/ 302180 w 535543"/>
                <a:gd name="connsiteY12" fmla="*/ 40482 h 102394"/>
                <a:gd name="connsiteX13" fmla="*/ 261699 w 535543"/>
                <a:gd name="connsiteY13" fmla="*/ 28575 h 102394"/>
                <a:gd name="connsiteX14" fmla="*/ 223599 w 535543"/>
                <a:gd name="connsiteY14" fmla="*/ 11907 h 102394"/>
                <a:gd name="connsiteX15" fmla="*/ 197405 w 535543"/>
                <a:gd name="connsiteY15" fmla="*/ 0 h 102394"/>
                <a:gd name="connsiteX16" fmla="*/ 0 w 535543"/>
                <a:gd name="connsiteY16" fmla="*/ 0 h 102394"/>
                <a:gd name="connsiteX17" fmla="*/ 0 w 535543"/>
                <a:gd name="connsiteY17" fmla="*/ 51197 h 102394"/>
                <a:gd name="connsiteX18" fmla="*/ 123587 w 535543"/>
                <a:gd name="connsiteY18" fmla="*/ 102394 h 102394"/>
                <a:gd name="connsiteX19" fmla="*/ 214074 w 535543"/>
                <a:gd name="connsiteY19" fmla="*/ 100013 h 102394"/>
                <a:gd name="connsiteX20" fmla="*/ 233124 w 535543"/>
                <a:gd name="connsiteY20" fmla="*/ 95250 h 102394"/>
                <a:gd name="connsiteX21" fmla="*/ 266462 w 535543"/>
                <a:gd name="connsiteY21" fmla="*/ 78582 h 102394"/>
                <a:gd name="connsiteX22" fmla="*/ 302180 w 535543"/>
                <a:gd name="connsiteY22" fmla="*/ 78582 h 102394"/>
                <a:gd name="connsiteX23" fmla="*/ 329565 w 535543"/>
                <a:gd name="connsiteY23" fmla="*/ 102394 h 102394"/>
                <a:gd name="connsiteX24" fmla="*/ 370761 w 535543"/>
                <a:gd name="connsiteY24" fmla="*/ 102394 h 102394"/>
                <a:gd name="connsiteX25" fmla="*/ 411956 w 535543"/>
                <a:gd name="connsiteY25" fmla="*/ 102394 h 102394"/>
                <a:gd name="connsiteX26" fmla="*/ 453152 w 535543"/>
                <a:gd name="connsiteY26" fmla="*/ 102394 h 102394"/>
                <a:gd name="connsiteX27" fmla="*/ 494347 w 535543"/>
                <a:gd name="connsiteY27" fmla="*/ 102394 h 102394"/>
                <a:gd name="connsiteX0" fmla="*/ 494347 w 535543"/>
                <a:gd name="connsiteY0" fmla="*/ 102394 h 102394"/>
                <a:gd name="connsiteX1" fmla="*/ 535543 w 535543"/>
                <a:gd name="connsiteY1" fmla="*/ 51197 h 102394"/>
                <a:gd name="connsiteX2" fmla="*/ 514112 w 535543"/>
                <a:gd name="connsiteY2" fmla="*/ 47625 h 102394"/>
                <a:gd name="connsiteX3" fmla="*/ 494347 w 535543"/>
                <a:gd name="connsiteY3" fmla="*/ 51197 h 102394"/>
                <a:gd name="connsiteX4" fmla="*/ 478393 w 535543"/>
                <a:gd name="connsiteY4" fmla="*/ 52388 h 102394"/>
                <a:gd name="connsiteX5" fmla="*/ 435530 w 535543"/>
                <a:gd name="connsiteY5" fmla="*/ 57150 h 102394"/>
                <a:gd name="connsiteX6" fmla="*/ 421243 w 535543"/>
                <a:gd name="connsiteY6" fmla="*/ 59532 h 102394"/>
                <a:gd name="connsiteX7" fmla="*/ 361712 w 535543"/>
                <a:gd name="connsiteY7" fmla="*/ 57150 h 102394"/>
                <a:gd name="connsiteX8" fmla="*/ 356949 w 535543"/>
                <a:gd name="connsiteY8" fmla="*/ 50007 h 102394"/>
                <a:gd name="connsiteX9" fmla="*/ 349805 w 535543"/>
                <a:gd name="connsiteY9" fmla="*/ 35719 h 102394"/>
                <a:gd name="connsiteX10" fmla="*/ 347424 w 535543"/>
                <a:gd name="connsiteY10" fmla="*/ 42863 h 102394"/>
                <a:gd name="connsiteX11" fmla="*/ 364093 w 535543"/>
                <a:gd name="connsiteY11" fmla="*/ 45244 h 102394"/>
                <a:gd name="connsiteX12" fmla="*/ 302180 w 535543"/>
                <a:gd name="connsiteY12" fmla="*/ 40482 h 102394"/>
                <a:gd name="connsiteX13" fmla="*/ 261699 w 535543"/>
                <a:gd name="connsiteY13" fmla="*/ 28575 h 102394"/>
                <a:gd name="connsiteX14" fmla="*/ 223599 w 535543"/>
                <a:gd name="connsiteY14" fmla="*/ 11907 h 102394"/>
                <a:gd name="connsiteX15" fmla="*/ 197405 w 535543"/>
                <a:gd name="connsiteY15" fmla="*/ 0 h 102394"/>
                <a:gd name="connsiteX16" fmla="*/ 0 w 535543"/>
                <a:gd name="connsiteY16" fmla="*/ 0 h 102394"/>
                <a:gd name="connsiteX17" fmla="*/ 0 w 535543"/>
                <a:gd name="connsiteY17" fmla="*/ 51197 h 102394"/>
                <a:gd name="connsiteX18" fmla="*/ 0 w 535543"/>
                <a:gd name="connsiteY18" fmla="*/ 102394 h 102394"/>
                <a:gd name="connsiteX19" fmla="*/ 214074 w 535543"/>
                <a:gd name="connsiteY19" fmla="*/ 100013 h 102394"/>
                <a:gd name="connsiteX20" fmla="*/ 233124 w 535543"/>
                <a:gd name="connsiteY20" fmla="*/ 95250 h 102394"/>
                <a:gd name="connsiteX21" fmla="*/ 266462 w 535543"/>
                <a:gd name="connsiteY21" fmla="*/ 78582 h 102394"/>
                <a:gd name="connsiteX22" fmla="*/ 302180 w 535543"/>
                <a:gd name="connsiteY22" fmla="*/ 78582 h 102394"/>
                <a:gd name="connsiteX23" fmla="*/ 329565 w 535543"/>
                <a:gd name="connsiteY23" fmla="*/ 102394 h 102394"/>
                <a:gd name="connsiteX24" fmla="*/ 370761 w 535543"/>
                <a:gd name="connsiteY24" fmla="*/ 102394 h 102394"/>
                <a:gd name="connsiteX25" fmla="*/ 411956 w 535543"/>
                <a:gd name="connsiteY25" fmla="*/ 102394 h 102394"/>
                <a:gd name="connsiteX26" fmla="*/ 453152 w 535543"/>
                <a:gd name="connsiteY26" fmla="*/ 102394 h 102394"/>
                <a:gd name="connsiteX27" fmla="*/ 494347 w 535543"/>
                <a:gd name="connsiteY27" fmla="*/ 102394 h 102394"/>
                <a:gd name="connsiteX0" fmla="*/ 499399 w 540595"/>
                <a:gd name="connsiteY0" fmla="*/ 102394 h 136854"/>
                <a:gd name="connsiteX1" fmla="*/ 540595 w 540595"/>
                <a:gd name="connsiteY1" fmla="*/ 51197 h 136854"/>
                <a:gd name="connsiteX2" fmla="*/ 519164 w 540595"/>
                <a:gd name="connsiteY2" fmla="*/ 47625 h 136854"/>
                <a:gd name="connsiteX3" fmla="*/ 499399 w 540595"/>
                <a:gd name="connsiteY3" fmla="*/ 51197 h 136854"/>
                <a:gd name="connsiteX4" fmla="*/ 483445 w 540595"/>
                <a:gd name="connsiteY4" fmla="*/ 52388 h 136854"/>
                <a:gd name="connsiteX5" fmla="*/ 440582 w 540595"/>
                <a:gd name="connsiteY5" fmla="*/ 57150 h 136854"/>
                <a:gd name="connsiteX6" fmla="*/ 426295 w 540595"/>
                <a:gd name="connsiteY6" fmla="*/ 59532 h 136854"/>
                <a:gd name="connsiteX7" fmla="*/ 366764 w 540595"/>
                <a:gd name="connsiteY7" fmla="*/ 57150 h 136854"/>
                <a:gd name="connsiteX8" fmla="*/ 362001 w 540595"/>
                <a:gd name="connsiteY8" fmla="*/ 50007 h 136854"/>
                <a:gd name="connsiteX9" fmla="*/ 354857 w 540595"/>
                <a:gd name="connsiteY9" fmla="*/ 35719 h 136854"/>
                <a:gd name="connsiteX10" fmla="*/ 352476 w 540595"/>
                <a:gd name="connsiteY10" fmla="*/ 42863 h 136854"/>
                <a:gd name="connsiteX11" fmla="*/ 369145 w 540595"/>
                <a:gd name="connsiteY11" fmla="*/ 45244 h 136854"/>
                <a:gd name="connsiteX12" fmla="*/ 307232 w 540595"/>
                <a:gd name="connsiteY12" fmla="*/ 40482 h 136854"/>
                <a:gd name="connsiteX13" fmla="*/ 266751 w 540595"/>
                <a:gd name="connsiteY13" fmla="*/ 28575 h 136854"/>
                <a:gd name="connsiteX14" fmla="*/ 228651 w 540595"/>
                <a:gd name="connsiteY14" fmla="*/ 11907 h 136854"/>
                <a:gd name="connsiteX15" fmla="*/ 202457 w 540595"/>
                <a:gd name="connsiteY15" fmla="*/ 0 h 136854"/>
                <a:gd name="connsiteX16" fmla="*/ 5052 w 540595"/>
                <a:gd name="connsiteY16" fmla="*/ 0 h 136854"/>
                <a:gd name="connsiteX17" fmla="*/ 5052 w 540595"/>
                <a:gd name="connsiteY17" fmla="*/ 51197 h 136854"/>
                <a:gd name="connsiteX18" fmla="*/ 0 w 540595"/>
                <a:gd name="connsiteY18" fmla="*/ 136854 h 136854"/>
                <a:gd name="connsiteX19" fmla="*/ 219126 w 540595"/>
                <a:gd name="connsiteY19" fmla="*/ 100013 h 136854"/>
                <a:gd name="connsiteX20" fmla="*/ 238176 w 540595"/>
                <a:gd name="connsiteY20" fmla="*/ 95250 h 136854"/>
                <a:gd name="connsiteX21" fmla="*/ 271514 w 540595"/>
                <a:gd name="connsiteY21" fmla="*/ 78582 h 136854"/>
                <a:gd name="connsiteX22" fmla="*/ 307232 w 540595"/>
                <a:gd name="connsiteY22" fmla="*/ 78582 h 136854"/>
                <a:gd name="connsiteX23" fmla="*/ 334617 w 540595"/>
                <a:gd name="connsiteY23" fmla="*/ 102394 h 136854"/>
                <a:gd name="connsiteX24" fmla="*/ 375813 w 540595"/>
                <a:gd name="connsiteY24" fmla="*/ 102394 h 136854"/>
                <a:gd name="connsiteX25" fmla="*/ 417008 w 540595"/>
                <a:gd name="connsiteY25" fmla="*/ 102394 h 136854"/>
                <a:gd name="connsiteX26" fmla="*/ 458204 w 540595"/>
                <a:gd name="connsiteY26" fmla="*/ 102394 h 136854"/>
                <a:gd name="connsiteX27" fmla="*/ 499399 w 540595"/>
                <a:gd name="connsiteY27" fmla="*/ 102394 h 136854"/>
                <a:gd name="connsiteX0" fmla="*/ 499399 w 540595"/>
                <a:gd name="connsiteY0" fmla="*/ 102394 h 136854"/>
                <a:gd name="connsiteX1" fmla="*/ 540595 w 540595"/>
                <a:gd name="connsiteY1" fmla="*/ 51197 h 136854"/>
                <a:gd name="connsiteX2" fmla="*/ 519164 w 540595"/>
                <a:gd name="connsiteY2" fmla="*/ 47625 h 136854"/>
                <a:gd name="connsiteX3" fmla="*/ 499399 w 540595"/>
                <a:gd name="connsiteY3" fmla="*/ 51197 h 136854"/>
                <a:gd name="connsiteX4" fmla="*/ 483445 w 540595"/>
                <a:gd name="connsiteY4" fmla="*/ 52388 h 136854"/>
                <a:gd name="connsiteX5" fmla="*/ 440582 w 540595"/>
                <a:gd name="connsiteY5" fmla="*/ 57150 h 136854"/>
                <a:gd name="connsiteX6" fmla="*/ 426295 w 540595"/>
                <a:gd name="connsiteY6" fmla="*/ 59532 h 136854"/>
                <a:gd name="connsiteX7" fmla="*/ 366764 w 540595"/>
                <a:gd name="connsiteY7" fmla="*/ 57150 h 136854"/>
                <a:gd name="connsiteX8" fmla="*/ 362001 w 540595"/>
                <a:gd name="connsiteY8" fmla="*/ 50007 h 136854"/>
                <a:gd name="connsiteX9" fmla="*/ 354857 w 540595"/>
                <a:gd name="connsiteY9" fmla="*/ 35719 h 136854"/>
                <a:gd name="connsiteX10" fmla="*/ 352476 w 540595"/>
                <a:gd name="connsiteY10" fmla="*/ 42863 h 136854"/>
                <a:gd name="connsiteX11" fmla="*/ 369145 w 540595"/>
                <a:gd name="connsiteY11" fmla="*/ 45244 h 136854"/>
                <a:gd name="connsiteX12" fmla="*/ 307232 w 540595"/>
                <a:gd name="connsiteY12" fmla="*/ 40482 h 136854"/>
                <a:gd name="connsiteX13" fmla="*/ 266751 w 540595"/>
                <a:gd name="connsiteY13" fmla="*/ 28575 h 136854"/>
                <a:gd name="connsiteX14" fmla="*/ 228651 w 540595"/>
                <a:gd name="connsiteY14" fmla="*/ 11907 h 136854"/>
                <a:gd name="connsiteX15" fmla="*/ 202457 w 540595"/>
                <a:gd name="connsiteY15" fmla="*/ 0 h 136854"/>
                <a:gd name="connsiteX16" fmla="*/ 5052 w 540595"/>
                <a:gd name="connsiteY16" fmla="*/ 0 h 136854"/>
                <a:gd name="connsiteX17" fmla="*/ 5052 w 540595"/>
                <a:gd name="connsiteY17" fmla="*/ 51197 h 136854"/>
                <a:gd name="connsiteX18" fmla="*/ 0 w 540595"/>
                <a:gd name="connsiteY18" fmla="*/ 136854 h 136854"/>
                <a:gd name="connsiteX19" fmla="*/ 204269 w 540595"/>
                <a:gd name="connsiteY19" fmla="*/ 119236 h 136854"/>
                <a:gd name="connsiteX20" fmla="*/ 238176 w 540595"/>
                <a:gd name="connsiteY20" fmla="*/ 95250 h 136854"/>
                <a:gd name="connsiteX21" fmla="*/ 271514 w 540595"/>
                <a:gd name="connsiteY21" fmla="*/ 78582 h 136854"/>
                <a:gd name="connsiteX22" fmla="*/ 307232 w 540595"/>
                <a:gd name="connsiteY22" fmla="*/ 78582 h 136854"/>
                <a:gd name="connsiteX23" fmla="*/ 334617 w 540595"/>
                <a:gd name="connsiteY23" fmla="*/ 102394 h 136854"/>
                <a:gd name="connsiteX24" fmla="*/ 375813 w 540595"/>
                <a:gd name="connsiteY24" fmla="*/ 102394 h 136854"/>
                <a:gd name="connsiteX25" fmla="*/ 417008 w 540595"/>
                <a:gd name="connsiteY25" fmla="*/ 102394 h 136854"/>
                <a:gd name="connsiteX26" fmla="*/ 458204 w 540595"/>
                <a:gd name="connsiteY26" fmla="*/ 102394 h 136854"/>
                <a:gd name="connsiteX27" fmla="*/ 499399 w 540595"/>
                <a:gd name="connsiteY27" fmla="*/ 102394 h 136854"/>
                <a:gd name="connsiteX0" fmla="*/ 494914 w 536110"/>
                <a:gd name="connsiteY0" fmla="*/ 102394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24166 w 536110"/>
                <a:gd name="connsiteY14" fmla="*/ 11907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30132 w 536110"/>
                <a:gd name="connsiteY23" fmla="*/ 102394 h 120117"/>
                <a:gd name="connsiteX24" fmla="*/ 371328 w 536110"/>
                <a:gd name="connsiteY24" fmla="*/ 102394 h 120117"/>
                <a:gd name="connsiteX25" fmla="*/ 412523 w 536110"/>
                <a:gd name="connsiteY25" fmla="*/ 102394 h 120117"/>
                <a:gd name="connsiteX26" fmla="*/ 453719 w 536110"/>
                <a:gd name="connsiteY26" fmla="*/ 102394 h 120117"/>
                <a:gd name="connsiteX27" fmla="*/ 494914 w 536110"/>
                <a:gd name="connsiteY27" fmla="*/ 102394 h 120117"/>
                <a:gd name="connsiteX0" fmla="*/ 494914 w 536110"/>
                <a:gd name="connsiteY0" fmla="*/ 102394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43366 w 536110"/>
                <a:gd name="connsiteY14" fmla="*/ 25169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30132 w 536110"/>
                <a:gd name="connsiteY23" fmla="*/ 102394 h 120117"/>
                <a:gd name="connsiteX24" fmla="*/ 371328 w 536110"/>
                <a:gd name="connsiteY24" fmla="*/ 102394 h 120117"/>
                <a:gd name="connsiteX25" fmla="*/ 412523 w 536110"/>
                <a:gd name="connsiteY25" fmla="*/ 102394 h 120117"/>
                <a:gd name="connsiteX26" fmla="*/ 453719 w 536110"/>
                <a:gd name="connsiteY26" fmla="*/ 102394 h 120117"/>
                <a:gd name="connsiteX27" fmla="*/ 494914 w 536110"/>
                <a:gd name="connsiteY27" fmla="*/ 102394 h 120117"/>
                <a:gd name="connsiteX0" fmla="*/ 494914 w 536110"/>
                <a:gd name="connsiteY0" fmla="*/ 102394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43366 w 536110"/>
                <a:gd name="connsiteY14" fmla="*/ 25169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42904 w 536110"/>
                <a:gd name="connsiteY23" fmla="*/ 79291 h 120117"/>
                <a:gd name="connsiteX24" fmla="*/ 371328 w 536110"/>
                <a:gd name="connsiteY24" fmla="*/ 102394 h 120117"/>
                <a:gd name="connsiteX25" fmla="*/ 412523 w 536110"/>
                <a:gd name="connsiteY25" fmla="*/ 102394 h 120117"/>
                <a:gd name="connsiteX26" fmla="*/ 453719 w 536110"/>
                <a:gd name="connsiteY26" fmla="*/ 102394 h 120117"/>
                <a:gd name="connsiteX27" fmla="*/ 494914 w 536110"/>
                <a:gd name="connsiteY27" fmla="*/ 102394 h 120117"/>
                <a:gd name="connsiteX0" fmla="*/ 494914 w 536110"/>
                <a:gd name="connsiteY0" fmla="*/ 102394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43366 w 536110"/>
                <a:gd name="connsiteY14" fmla="*/ 25169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42904 w 536110"/>
                <a:gd name="connsiteY23" fmla="*/ 79291 h 120117"/>
                <a:gd name="connsiteX24" fmla="*/ 387861 w 536110"/>
                <a:gd name="connsiteY24" fmla="*/ 84371 h 120117"/>
                <a:gd name="connsiteX25" fmla="*/ 412523 w 536110"/>
                <a:gd name="connsiteY25" fmla="*/ 102394 h 120117"/>
                <a:gd name="connsiteX26" fmla="*/ 453719 w 536110"/>
                <a:gd name="connsiteY26" fmla="*/ 102394 h 120117"/>
                <a:gd name="connsiteX27" fmla="*/ 494914 w 536110"/>
                <a:gd name="connsiteY27" fmla="*/ 102394 h 120117"/>
                <a:gd name="connsiteX0" fmla="*/ 494914 w 536110"/>
                <a:gd name="connsiteY0" fmla="*/ 102394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43366 w 536110"/>
                <a:gd name="connsiteY14" fmla="*/ 25169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42904 w 536110"/>
                <a:gd name="connsiteY23" fmla="*/ 79291 h 120117"/>
                <a:gd name="connsiteX24" fmla="*/ 387861 w 536110"/>
                <a:gd name="connsiteY24" fmla="*/ 84371 h 120117"/>
                <a:gd name="connsiteX25" fmla="*/ 453719 w 536110"/>
                <a:gd name="connsiteY25" fmla="*/ 102394 h 120117"/>
                <a:gd name="connsiteX26" fmla="*/ 494914 w 536110"/>
                <a:gd name="connsiteY26" fmla="*/ 102394 h 120117"/>
                <a:gd name="connsiteX0" fmla="*/ 494914 w 536110"/>
                <a:gd name="connsiteY0" fmla="*/ 102394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43366 w 536110"/>
                <a:gd name="connsiteY14" fmla="*/ 25169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42904 w 536110"/>
                <a:gd name="connsiteY23" fmla="*/ 79291 h 120117"/>
                <a:gd name="connsiteX24" fmla="*/ 387861 w 536110"/>
                <a:gd name="connsiteY24" fmla="*/ 84371 h 120117"/>
                <a:gd name="connsiteX25" fmla="*/ 494914 w 536110"/>
                <a:gd name="connsiteY25" fmla="*/ 102394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47991 w 536110"/>
                <a:gd name="connsiteY10" fmla="*/ 42863 h 120117"/>
                <a:gd name="connsiteX11" fmla="*/ 364660 w 536110"/>
                <a:gd name="connsiteY11" fmla="*/ 45244 h 120117"/>
                <a:gd name="connsiteX12" fmla="*/ 302747 w 536110"/>
                <a:gd name="connsiteY12" fmla="*/ 40482 h 120117"/>
                <a:gd name="connsiteX13" fmla="*/ 262266 w 536110"/>
                <a:gd name="connsiteY13" fmla="*/ 28575 h 120117"/>
                <a:gd name="connsiteX14" fmla="*/ 243366 w 536110"/>
                <a:gd name="connsiteY14" fmla="*/ 25169 h 120117"/>
                <a:gd name="connsiteX15" fmla="*/ 197972 w 536110"/>
                <a:gd name="connsiteY15" fmla="*/ 0 h 120117"/>
                <a:gd name="connsiteX16" fmla="*/ 567 w 536110"/>
                <a:gd name="connsiteY16" fmla="*/ 0 h 120117"/>
                <a:gd name="connsiteX17" fmla="*/ 567 w 536110"/>
                <a:gd name="connsiteY17" fmla="*/ 51197 h 120117"/>
                <a:gd name="connsiteX18" fmla="*/ 0 w 536110"/>
                <a:gd name="connsiteY18" fmla="*/ 120117 h 120117"/>
                <a:gd name="connsiteX19" fmla="*/ 199784 w 536110"/>
                <a:gd name="connsiteY19" fmla="*/ 119236 h 120117"/>
                <a:gd name="connsiteX20" fmla="*/ 233691 w 536110"/>
                <a:gd name="connsiteY20" fmla="*/ 95250 h 120117"/>
                <a:gd name="connsiteX21" fmla="*/ 267029 w 536110"/>
                <a:gd name="connsiteY21" fmla="*/ 78582 h 120117"/>
                <a:gd name="connsiteX22" fmla="*/ 302747 w 536110"/>
                <a:gd name="connsiteY22" fmla="*/ 78582 h 120117"/>
                <a:gd name="connsiteX23" fmla="*/ 342904 w 536110"/>
                <a:gd name="connsiteY23" fmla="*/ 79291 h 120117"/>
                <a:gd name="connsiteX24" fmla="*/ 387861 w 536110"/>
                <a:gd name="connsiteY24" fmla="*/ 84371 h 120117"/>
                <a:gd name="connsiteX25" fmla="*/ 517279 w 536110"/>
                <a:gd name="connsiteY25"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64660 w 536110"/>
                <a:gd name="connsiteY10" fmla="*/ 45244 h 120117"/>
                <a:gd name="connsiteX11" fmla="*/ 302747 w 536110"/>
                <a:gd name="connsiteY11" fmla="*/ 40482 h 120117"/>
                <a:gd name="connsiteX12" fmla="*/ 262266 w 536110"/>
                <a:gd name="connsiteY12" fmla="*/ 28575 h 120117"/>
                <a:gd name="connsiteX13" fmla="*/ 243366 w 536110"/>
                <a:gd name="connsiteY13" fmla="*/ 25169 h 120117"/>
                <a:gd name="connsiteX14" fmla="*/ 197972 w 536110"/>
                <a:gd name="connsiteY14" fmla="*/ 0 h 120117"/>
                <a:gd name="connsiteX15" fmla="*/ 567 w 536110"/>
                <a:gd name="connsiteY15" fmla="*/ 0 h 120117"/>
                <a:gd name="connsiteX16" fmla="*/ 567 w 536110"/>
                <a:gd name="connsiteY16" fmla="*/ 51197 h 120117"/>
                <a:gd name="connsiteX17" fmla="*/ 0 w 536110"/>
                <a:gd name="connsiteY17" fmla="*/ 120117 h 120117"/>
                <a:gd name="connsiteX18" fmla="*/ 199784 w 536110"/>
                <a:gd name="connsiteY18" fmla="*/ 119236 h 120117"/>
                <a:gd name="connsiteX19" fmla="*/ 233691 w 536110"/>
                <a:gd name="connsiteY19" fmla="*/ 95250 h 120117"/>
                <a:gd name="connsiteX20" fmla="*/ 267029 w 536110"/>
                <a:gd name="connsiteY20" fmla="*/ 78582 h 120117"/>
                <a:gd name="connsiteX21" fmla="*/ 302747 w 536110"/>
                <a:gd name="connsiteY21" fmla="*/ 78582 h 120117"/>
                <a:gd name="connsiteX22" fmla="*/ 342904 w 536110"/>
                <a:gd name="connsiteY22" fmla="*/ 79291 h 120117"/>
                <a:gd name="connsiteX23" fmla="*/ 387861 w 536110"/>
                <a:gd name="connsiteY23" fmla="*/ 84371 h 120117"/>
                <a:gd name="connsiteX24" fmla="*/ 517279 w 536110"/>
                <a:gd name="connsiteY24"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50372 w 536110"/>
                <a:gd name="connsiteY9" fmla="*/ 35719 h 120117"/>
                <a:gd name="connsiteX10" fmla="*/ 302747 w 536110"/>
                <a:gd name="connsiteY10" fmla="*/ 40482 h 120117"/>
                <a:gd name="connsiteX11" fmla="*/ 262266 w 536110"/>
                <a:gd name="connsiteY11" fmla="*/ 28575 h 120117"/>
                <a:gd name="connsiteX12" fmla="*/ 243366 w 536110"/>
                <a:gd name="connsiteY12" fmla="*/ 25169 h 120117"/>
                <a:gd name="connsiteX13" fmla="*/ 197972 w 536110"/>
                <a:gd name="connsiteY13" fmla="*/ 0 h 120117"/>
                <a:gd name="connsiteX14" fmla="*/ 567 w 536110"/>
                <a:gd name="connsiteY14" fmla="*/ 0 h 120117"/>
                <a:gd name="connsiteX15" fmla="*/ 567 w 536110"/>
                <a:gd name="connsiteY15" fmla="*/ 51197 h 120117"/>
                <a:gd name="connsiteX16" fmla="*/ 0 w 536110"/>
                <a:gd name="connsiteY16" fmla="*/ 120117 h 120117"/>
                <a:gd name="connsiteX17" fmla="*/ 199784 w 536110"/>
                <a:gd name="connsiteY17" fmla="*/ 119236 h 120117"/>
                <a:gd name="connsiteX18" fmla="*/ 233691 w 536110"/>
                <a:gd name="connsiteY18" fmla="*/ 95250 h 120117"/>
                <a:gd name="connsiteX19" fmla="*/ 267029 w 536110"/>
                <a:gd name="connsiteY19" fmla="*/ 78582 h 120117"/>
                <a:gd name="connsiteX20" fmla="*/ 302747 w 536110"/>
                <a:gd name="connsiteY20" fmla="*/ 78582 h 120117"/>
                <a:gd name="connsiteX21" fmla="*/ 342904 w 536110"/>
                <a:gd name="connsiteY21" fmla="*/ 79291 h 120117"/>
                <a:gd name="connsiteX22" fmla="*/ 387861 w 536110"/>
                <a:gd name="connsiteY22" fmla="*/ 84371 h 120117"/>
                <a:gd name="connsiteX23" fmla="*/ 517279 w 536110"/>
                <a:gd name="connsiteY23"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57516 w 536110"/>
                <a:gd name="connsiteY8" fmla="*/ 50007 h 120117"/>
                <a:gd name="connsiteX9" fmla="*/ 371328 w 536110"/>
                <a:gd name="connsiteY9" fmla="*/ 51197 h 120117"/>
                <a:gd name="connsiteX10" fmla="*/ 302747 w 536110"/>
                <a:gd name="connsiteY10" fmla="*/ 40482 h 120117"/>
                <a:gd name="connsiteX11" fmla="*/ 262266 w 536110"/>
                <a:gd name="connsiteY11" fmla="*/ 28575 h 120117"/>
                <a:gd name="connsiteX12" fmla="*/ 243366 w 536110"/>
                <a:gd name="connsiteY12" fmla="*/ 25169 h 120117"/>
                <a:gd name="connsiteX13" fmla="*/ 197972 w 536110"/>
                <a:gd name="connsiteY13" fmla="*/ 0 h 120117"/>
                <a:gd name="connsiteX14" fmla="*/ 567 w 536110"/>
                <a:gd name="connsiteY14" fmla="*/ 0 h 120117"/>
                <a:gd name="connsiteX15" fmla="*/ 567 w 536110"/>
                <a:gd name="connsiteY15" fmla="*/ 51197 h 120117"/>
                <a:gd name="connsiteX16" fmla="*/ 0 w 536110"/>
                <a:gd name="connsiteY16" fmla="*/ 120117 h 120117"/>
                <a:gd name="connsiteX17" fmla="*/ 199784 w 536110"/>
                <a:gd name="connsiteY17" fmla="*/ 119236 h 120117"/>
                <a:gd name="connsiteX18" fmla="*/ 233691 w 536110"/>
                <a:gd name="connsiteY18" fmla="*/ 95250 h 120117"/>
                <a:gd name="connsiteX19" fmla="*/ 267029 w 536110"/>
                <a:gd name="connsiteY19" fmla="*/ 78582 h 120117"/>
                <a:gd name="connsiteX20" fmla="*/ 302747 w 536110"/>
                <a:gd name="connsiteY20" fmla="*/ 78582 h 120117"/>
                <a:gd name="connsiteX21" fmla="*/ 342904 w 536110"/>
                <a:gd name="connsiteY21" fmla="*/ 79291 h 120117"/>
                <a:gd name="connsiteX22" fmla="*/ 387861 w 536110"/>
                <a:gd name="connsiteY22" fmla="*/ 84371 h 120117"/>
                <a:gd name="connsiteX23" fmla="*/ 517279 w 536110"/>
                <a:gd name="connsiteY23"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71328 w 536110"/>
                <a:gd name="connsiteY8" fmla="*/ 51197 h 120117"/>
                <a:gd name="connsiteX9" fmla="*/ 302747 w 536110"/>
                <a:gd name="connsiteY9" fmla="*/ 40482 h 120117"/>
                <a:gd name="connsiteX10" fmla="*/ 262266 w 536110"/>
                <a:gd name="connsiteY10" fmla="*/ 28575 h 120117"/>
                <a:gd name="connsiteX11" fmla="*/ 243366 w 536110"/>
                <a:gd name="connsiteY11" fmla="*/ 25169 h 120117"/>
                <a:gd name="connsiteX12" fmla="*/ 197972 w 536110"/>
                <a:gd name="connsiteY12" fmla="*/ 0 h 120117"/>
                <a:gd name="connsiteX13" fmla="*/ 567 w 536110"/>
                <a:gd name="connsiteY13" fmla="*/ 0 h 120117"/>
                <a:gd name="connsiteX14" fmla="*/ 567 w 536110"/>
                <a:gd name="connsiteY14" fmla="*/ 51197 h 120117"/>
                <a:gd name="connsiteX15" fmla="*/ 0 w 536110"/>
                <a:gd name="connsiteY15" fmla="*/ 120117 h 120117"/>
                <a:gd name="connsiteX16" fmla="*/ 199784 w 536110"/>
                <a:gd name="connsiteY16" fmla="*/ 119236 h 120117"/>
                <a:gd name="connsiteX17" fmla="*/ 233691 w 536110"/>
                <a:gd name="connsiteY17" fmla="*/ 95250 h 120117"/>
                <a:gd name="connsiteX18" fmla="*/ 267029 w 536110"/>
                <a:gd name="connsiteY18" fmla="*/ 78582 h 120117"/>
                <a:gd name="connsiteX19" fmla="*/ 302747 w 536110"/>
                <a:gd name="connsiteY19" fmla="*/ 78582 h 120117"/>
                <a:gd name="connsiteX20" fmla="*/ 342904 w 536110"/>
                <a:gd name="connsiteY20" fmla="*/ 79291 h 120117"/>
                <a:gd name="connsiteX21" fmla="*/ 387861 w 536110"/>
                <a:gd name="connsiteY21" fmla="*/ 84371 h 120117"/>
                <a:gd name="connsiteX22" fmla="*/ 517279 w 536110"/>
                <a:gd name="connsiteY22"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62279 w 536110"/>
                <a:gd name="connsiteY7" fmla="*/ 57150 h 120117"/>
                <a:gd name="connsiteX8" fmla="*/ 302747 w 536110"/>
                <a:gd name="connsiteY8" fmla="*/ 40482 h 120117"/>
                <a:gd name="connsiteX9" fmla="*/ 262266 w 536110"/>
                <a:gd name="connsiteY9" fmla="*/ 28575 h 120117"/>
                <a:gd name="connsiteX10" fmla="*/ 243366 w 536110"/>
                <a:gd name="connsiteY10" fmla="*/ 25169 h 120117"/>
                <a:gd name="connsiteX11" fmla="*/ 197972 w 536110"/>
                <a:gd name="connsiteY11" fmla="*/ 0 h 120117"/>
                <a:gd name="connsiteX12" fmla="*/ 567 w 536110"/>
                <a:gd name="connsiteY12" fmla="*/ 0 h 120117"/>
                <a:gd name="connsiteX13" fmla="*/ 567 w 536110"/>
                <a:gd name="connsiteY13" fmla="*/ 51197 h 120117"/>
                <a:gd name="connsiteX14" fmla="*/ 0 w 536110"/>
                <a:gd name="connsiteY14" fmla="*/ 120117 h 120117"/>
                <a:gd name="connsiteX15" fmla="*/ 199784 w 536110"/>
                <a:gd name="connsiteY15" fmla="*/ 119236 h 120117"/>
                <a:gd name="connsiteX16" fmla="*/ 233691 w 536110"/>
                <a:gd name="connsiteY16" fmla="*/ 95250 h 120117"/>
                <a:gd name="connsiteX17" fmla="*/ 267029 w 536110"/>
                <a:gd name="connsiteY17" fmla="*/ 78582 h 120117"/>
                <a:gd name="connsiteX18" fmla="*/ 302747 w 536110"/>
                <a:gd name="connsiteY18" fmla="*/ 78582 h 120117"/>
                <a:gd name="connsiteX19" fmla="*/ 342904 w 536110"/>
                <a:gd name="connsiteY19" fmla="*/ 79291 h 120117"/>
                <a:gd name="connsiteX20" fmla="*/ 387861 w 536110"/>
                <a:gd name="connsiteY20" fmla="*/ 84371 h 120117"/>
                <a:gd name="connsiteX21" fmla="*/ 517279 w 536110"/>
                <a:gd name="connsiteY21"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21810 w 536110"/>
                <a:gd name="connsiteY6" fmla="*/ 59532 h 120117"/>
                <a:gd name="connsiteX7" fmla="*/ 371328 w 536110"/>
                <a:gd name="connsiteY7" fmla="*/ 51197 h 120117"/>
                <a:gd name="connsiteX8" fmla="*/ 302747 w 536110"/>
                <a:gd name="connsiteY8" fmla="*/ 40482 h 120117"/>
                <a:gd name="connsiteX9" fmla="*/ 262266 w 536110"/>
                <a:gd name="connsiteY9" fmla="*/ 28575 h 120117"/>
                <a:gd name="connsiteX10" fmla="*/ 243366 w 536110"/>
                <a:gd name="connsiteY10" fmla="*/ 25169 h 120117"/>
                <a:gd name="connsiteX11" fmla="*/ 197972 w 536110"/>
                <a:gd name="connsiteY11" fmla="*/ 0 h 120117"/>
                <a:gd name="connsiteX12" fmla="*/ 567 w 536110"/>
                <a:gd name="connsiteY12" fmla="*/ 0 h 120117"/>
                <a:gd name="connsiteX13" fmla="*/ 567 w 536110"/>
                <a:gd name="connsiteY13" fmla="*/ 51197 h 120117"/>
                <a:gd name="connsiteX14" fmla="*/ 0 w 536110"/>
                <a:gd name="connsiteY14" fmla="*/ 120117 h 120117"/>
                <a:gd name="connsiteX15" fmla="*/ 199784 w 536110"/>
                <a:gd name="connsiteY15" fmla="*/ 119236 h 120117"/>
                <a:gd name="connsiteX16" fmla="*/ 233691 w 536110"/>
                <a:gd name="connsiteY16" fmla="*/ 95250 h 120117"/>
                <a:gd name="connsiteX17" fmla="*/ 267029 w 536110"/>
                <a:gd name="connsiteY17" fmla="*/ 78582 h 120117"/>
                <a:gd name="connsiteX18" fmla="*/ 302747 w 536110"/>
                <a:gd name="connsiteY18" fmla="*/ 78582 h 120117"/>
                <a:gd name="connsiteX19" fmla="*/ 342904 w 536110"/>
                <a:gd name="connsiteY19" fmla="*/ 79291 h 120117"/>
                <a:gd name="connsiteX20" fmla="*/ 387861 w 536110"/>
                <a:gd name="connsiteY20" fmla="*/ 84371 h 120117"/>
                <a:gd name="connsiteX21" fmla="*/ 517279 w 536110"/>
                <a:gd name="connsiteY21"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36097 w 536110"/>
                <a:gd name="connsiteY5" fmla="*/ 57150 h 120117"/>
                <a:gd name="connsiteX6" fmla="*/ 412524 w 536110"/>
                <a:gd name="connsiteY6" fmla="*/ 51197 h 120117"/>
                <a:gd name="connsiteX7" fmla="*/ 371328 w 536110"/>
                <a:gd name="connsiteY7" fmla="*/ 51197 h 120117"/>
                <a:gd name="connsiteX8" fmla="*/ 302747 w 536110"/>
                <a:gd name="connsiteY8" fmla="*/ 40482 h 120117"/>
                <a:gd name="connsiteX9" fmla="*/ 262266 w 536110"/>
                <a:gd name="connsiteY9" fmla="*/ 28575 h 120117"/>
                <a:gd name="connsiteX10" fmla="*/ 243366 w 536110"/>
                <a:gd name="connsiteY10" fmla="*/ 25169 h 120117"/>
                <a:gd name="connsiteX11" fmla="*/ 197972 w 536110"/>
                <a:gd name="connsiteY11" fmla="*/ 0 h 120117"/>
                <a:gd name="connsiteX12" fmla="*/ 567 w 536110"/>
                <a:gd name="connsiteY12" fmla="*/ 0 h 120117"/>
                <a:gd name="connsiteX13" fmla="*/ 567 w 536110"/>
                <a:gd name="connsiteY13" fmla="*/ 51197 h 120117"/>
                <a:gd name="connsiteX14" fmla="*/ 0 w 536110"/>
                <a:gd name="connsiteY14" fmla="*/ 120117 h 120117"/>
                <a:gd name="connsiteX15" fmla="*/ 199784 w 536110"/>
                <a:gd name="connsiteY15" fmla="*/ 119236 h 120117"/>
                <a:gd name="connsiteX16" fmla="*/ 233691 w 536110"/>
                <a:gd name="connsiteY16" fmla="*/ 95250 h 120117"/>
                <a:gd name="connsiteX17" fmla="*/ 267029 w 536110"/>
                <a:gd name="connsiteY17" fmla="*/ 78582 h 120117"/>
                <a:gd name="connsiteX18" fmla="*/ 302747 w 536110"/>
                <a:gd name="connsiteY18" fmla="*/ 78582 h 120117"/>
                <a:gd name="connsiteX19" fmla="*/ 342904 w 536110"/>
                <a:gd name="connsiteY19" fmla="*/ 79291 h 120117"/>
                <a:gd name="connsiteX20" fmla="*/ 387861 w 536110"/>
                <a:gd name="connsiteY20" fmla="*/ 84371 h 120117"/>
                <a:gd name="connsiteX21" fmla="*/ 517279 w 536110"/>
                <a:gd name="connsiteY21" fmla="*/ 84371 h 120117"/>
                <a:gd name="connsiteX0" fmla="*/ 517279 w 536110"/>
                <a:gd name="connsiteY0" fmla="*/ 84371 h 120117"/>
                <a:gd name="connsiteX1" fmla="*/ 536110 w 536110"/>
                <a:gd name="connsiteY1" fmla="*/ 51197 h 120117"/>
                <a:gd name="connsiteX2" fmla="*/ 514679 w 536110"/>
                <a:gd name="connsiteY2" fmla="*/ 47625 h 120117"/>
                <a:gd name="connsiteX3" fmla="*/ 494914 w 536110"/>
                <a:gd name="connsiteY3" fmla="*/ 51197 h 120117"/>
                <a:gd name="connsiteX4" fmla="*/ 478960 w 536110"/>
                <a:gd name="connsiteY4" fmla="*/ 52388 h 120117"/>
                <a:gd name="connsiteX5" fmla="*/ 412524 w 536110"/>
                <a:gd name="connsiteY5" fmla="*/ 51197 h 120117"/>
                <a:gd name="connsiteX6" fmla="*/ 371328 w 536110"/>
                <a:gd name="connsiteY6" fmla="*/ 51197 h 120117"/>
                <a:gd name="connsiteX7" fmla="*/ 302747 w 536110"/>
                <a:gd name="connsiteY7" fmla="*/ 40482 h 120117"/>
                <a:gd name="connsiteX8" fmla="*/ 262266 w 536110"/>
                <a:gd name="connsiteY8" fmla="*/ 28575 h 120117"/>
                <a:gd name="connsiteX9" fmla="*/ 243366 w 536110"/>
                <a:gd name="connsiteY9" fmla="*/ 25169 h 120117"/>
                <a:gd name="connsiteX10" fmla="*/ 197972 w 536110"/>
                <a:gd name="connsiteY10" fmla="*/ 0 h 120117"/>
                <a:gd name="connsiteX11" fmla="*/ 567 w 536110"/>
                <a:gd name="connsiteY11" fmla="*/ 0 h 120117"/>
                <a:gd name="connsiteX12" fmla="*/ 567 w 536110"/>
                <a:gd name="connsiteY12" fmla="*/ 51197 h 120117"/>
                <a:gd name="connsiteX13" fmla="*/ 0 w 536110"/>
                <a:gd name="connsiteY13" fmla="*/ 120117 h 120117"/>
                <a:gd name="connsiteX14" fmla="*/ 199784 w 536110"/>
                <a:gd name="connsiteY14" fmla="*/ 119236 h 120117"/>
                <a:gd name="connsiteX15" fmla="*/ 233691 w 536110"/>
                <a:gd name="connsiteY15" fmla="*/ 95250 h 120117"/>
                <a:gd name="connsiteX16" fmla="*/ 267029 w 536110"/>
                <a:gd name="connsiteY16" fmla="*/ 78582 h 120117"/>
                <a:gd name="connsiteX17" fmla="*/ 302747 w 536110"/>
                <a:gd name="connsiteY17" fmla="*/ 78582 h 120117"/>
                <a:gd name="connsiteX18" fmla="*/ 342904 w 536110"/>
                <a:gd name="connsiteY18" fmla="*/ 79291 h 120117"/>
                <a:gd name="connsiteX19" fmla="*/ 387861 w 536110"/>
                <a:gd name="connsiteY19" fmla="*/ 84371 h 120117"/>
                <a:gd name="connsiteX20" fmla="*/ 517279 w 536110"/>
                <a:gd name="connsiteY20" fmla="*/ 84371 h 120117"/>
                <a:gd name="connsiteX0" fmla="*/ 517279 w 577306"/>
                <a:gd name="connsiteY0" fmla="*/ 84371 h 120117"/>
                <a:gd name="connsiteX1" fmla="*/ 577306 w 577306"/>
                <a:gd name="connsiteY1" fmla="*/ 51197 h 120117"/>
                <a:gd name="connsiteX2" fmla="*/ 514679 w 577306"/>
                <a:gd name="connsiteY2" fmla="*/ 47625 h 120117"/>
                <a:gd name="connsiteX3" fmla="*/ 494914 w 577306"/>
                <a:gd name="connsiteY3" fmla="*/ 51197 h 120117"/>
                <a:gd name="connsiteX4" fmla="*/ 478960 w 577306"/>
                <a:gd name="connsiteY4" fmla="*/ 52388 h 120117"/>
                <a:gd name="connsiteX5" fmla="*/ 412524 w 577306"/>
                <a:gd name="connsiteY5" fmla="*/ 51197 h 120117"/>
                <a:gd name="connsiteX6" fmla="*/ 371328 w 577306"/>
                <a:gd name="connsiteY6" fmla="*/ 51197 h 120117"/>
                <a:gd name="connsiteX7" fmla="*/ 302747 w 577306"/>
                <a:gd name="connsiteY7" fmla="*/ 40482 h 120117"/>
                <a:gd name="connsiteX8" fmla="*/ 262266 w 577306"/>
                <a:gd name="connsiteY8" fmla="*/ 28575 h 120117"/>
                <a:gd name="connsiteX9" fmla="*/ 243366 w 577306"/>
                <a:gd name="connsiteY9" fmla="*/ 25169 h 120117"/>
                <a:gd name="connsiteX10" fmla="*/ 197972 w 577306"/>
                <a:gd name="connsiteY10" fmla="*/ 0 h 120117"/>
                <a:gd name="connsiteX11" fmla="*/ 567 w 577306"/>
                <a:gd name="connsiteY11" fmla="*/ 0 h 120117"/>
                <a:gd name="connsiteX12" fmla="*/ 567 w 577306"/>
                <a:gd name="connsiteY12" fmla="*/ 51197 h 120117"/>
                <a:gd name="connsiteX13" fmla="*/ 0 w 577306"/>
                <a:gd name="connsiteY13" fmla="*/ 120117 h 120117"/>
                <a:gd name="connsiteX14" fmla="*/ 199784 w 577306"/>
                <a:gd name="connsiteY14" fmla="*/ 119236 h 120117"/>
                <a:gd name="connsiteX15" fmla="*/ 233691 w 577306"/>
                <a:gd name="connsiteY15" fmla="*/ 95250 h 120117"/>
                <a:gd name="connsiteX16" fmla="*/ 267029 w 577306"/>
                <a:gd name="connsiteY16" fmla="*/ 78582 h 120117"/>
                <a:gd name="connsiteX17" fmla="*/ 302747 w 577306"/>
                <a:gd name="connsiteY17" fmla="*/ 78582 h 120117"/>
                <a:gd name="connsiteX18" fmla="*/ 342904 w 577306"/>
                <a:gd name="connsiteY18" fmla="*/ 79291 h 120117"/>
                <a:gd name="connsiteX19" fmla="*/ 387861 w 577306"/>
                <a:gd name="connsiteY19" fmla="*/ 84371 h 120117"/>
                <a:gd name="connsiteX20" fmla="*/ 517279 w 577306"/>
                <a:gd name="connsiteY20" fmla="*/ 84371 h 120117"/>
                <a:gd name="connsiteX0" fmla="*/ 517279 w 577306"/>
                <a:gd name="connsiteY0" fmla="*/ 84371 h 120117"/>
                <a:gd name="connsiteX1" fmla="*/ 577306 w 577306"/>
                <a:gd name="connsiteY1" fmla="*/ 51197 h 120117"/>
                <a:gd name="connsiteX2" fmla="*/ 514679 w 577306"/>
                <a:gd name="connsiteY2" fmla="*/ 47625 h 120117"/>
                <a:gd name="connsiteX3" fmla="*/ 494914 w 577306"/>
                <a:gd name="connsiteY3" fmla="*/ 51197 h 120117"/>
                <a:gd name="connsiteX4" fmla="*/ 478960 w 577306"/>
                <a:gd name="connsiteY4" fmla="*/ 52388 h 120117"/>
                <a:gd name="connsiteX5" fmla="*/ 412524 w 577306"/>
                <a:gd name="connsiteY5" fmla="*/ 51197 h 120117"/>
                <a:gd name="connsiteX6" fmla="*/ 371328 w 577306"/>
                <a:gd name="connsiteY6" fmla="*/ 51197 h 120117"/>
                <a:gd name="connsiteX7" fmla="*/ 302747 w 577306"/>
                <a:gd name="connsiteY7" fmla="*/ 40482 h 120117"/>
                <a:gd name="connsiteX8" fmla="*/ 262266 w 577306"/>
                <a:gd name="connsiteY8" fmla="*/ 28575 h 120117"/>
                <a:gd name="connsiteX9" fmla="*/ 243366 w 577306"/>
                <a:gd name="connsiteY9" fmla="*/ 25169 h 120117"/>
                <a:gd name="connsiteX10" fmla="*/ 197972 w 577306"/>
                <a:gd name="connsiteY10" fmla="*/ 0 h 120117"/>
                <a:gd name="connsiteX11" fmla="*/ 567 w 577306"/>
                <a:gd name="connsiteY11" fmla="*/ 0 h 120117"/>
                <a:gd name="connsiteX12" fmla="*/ 567 w 577306"/>
                <a:gd name="connsiteY12" fmla="*/ 51197 h 120117"/>
                <a:gd name="connsiteX13" fmla="*/ 0 w 577306"/>
                <a:gd name="connsiteY13" fmla="*/ 120117 h 120117"/>
                <a:gd name="connsiteX14" fmla="*/ 199784 w 577306"/>
                <a:gd name="connsiteY14" fmla="*/ 119236 h 120117"/>
                <a:gd name="connsiteX15" fmla="*/ 233691 w 577306"/>
                <a:gd name="connsiteY15" fmla="*/ 95250 h 120117"/>
                <a:gd name="connsiteX16" fmla="*/ 267029 w 577306"/>
                <a:gd name="connsiteY16" fmla="*/ 78582 h 120117"/>
                <a:gd name="connsiteX17" fmla="*/ 302747 w 577306"/>
                <a:gd name="connsiteY17" fmla="*/ 78582 h 120117"/>
                <a:gd name="connsiteX18" fmla="*/ 342904 w 577306"/>
                <a:gd name="connsiteY18" fmla="*/ 79291 h 120117"/>
                <a:gd name="connsiteX19" fmla="*/ 387861 w 577306"/>
                <a:gd name="connsiteY19" fmla="*/ 84371 h 120117"/>
                <a:gd name="connsiteX20" fmla="*/ 517279 w 577306"/>
                <a:gd name="connsiteY20" fmla="*/ 84371 h 120117"/>
                <a:gd name="connsiteX0" fmla="*/ 517279 w 577306"/>
                <a:gd name="connsiteY0" fmla="*/ 84371 h 120117"/>
                <a:gd name="connsiteX1" fmla="*/ 577306 w 577306"/>
                <a:gd name="connsiteY1" fmla="*/ 51197 h 120117"/>
                <a:gd name="connsiteX2" fmla="*/ 514679 w 577306"/>
                <a:gd name="connsiteY2" fmla="*/ 47625 h 120117"/>
                <a:gd name="connsiteX3" fmla="*/ 494914 w 577306"/>
                <a:gd name="connsiteY3" fmla="*/ 51197 h 120117"/>
                <a:gd name="connsiteX4" fmla="*/ 478960 w 577306"/>
                <a:gd name="connsiteY4" fmla="*/ 52388 h 120117"/>
                <a:gd name="connsiteX5" fmla="*/ 412524 w 577306"/>
                <a:gd name="connsiteY5" fmla="*/ 51197 h 120117"/>
                <a:gd name="connsiteX6" fmla="*/ 371328 w 577306"/>
                <a:gd name="connsiteY6" fmla="*/ 51197 h 120117"/>
                <a:gd name="connsiteX7" fmla="*/ 302747 w 577306"/>
                <a:gd name="connsiteY7" fmla="*/ 40482 h 120117"/>
                <a:gd name="connsiteX8" fmla="*/ 262266 w 577306"/>
                <a:gd name="connsiteY8" fmla="*/ 28575 h 120117"/>
                <a:gd name="connsiteX9" fmla="*/ 243366 w 577306"/>
                <a:gd name="connsiteY9" fmla="*/ 25169 h 120117"/>
                <a:gd name="connsiteX10" fmla="*/ 197972 w 577306"/>
                <a:gd name="connsiteY10" fmla="*/ 0 h 120117"/>
                <a:gd name="connsiteX11" fmla="*/ 567 w 577306"/>
                <a:gd name="connsiteY11" fmla="*/ 0 h 120117"/>
                <a:gd name="connsiteX12" fmla="*/ 567 w 577306"/>
                <a:gd name="connsiteY12" fmla="*/ 51197 h 120117"/>
                <a:gd name="connsiteX13" fmla="*/ 0 w 577306"/>
                <a:gd name="connsiteY13" fmla="*/ 120117 h 120117"/>
                <a:gd name="connsiteX14" fmla="*/ 199784 w 577306"/>
                <a:gd name="connsiteY14" fmla="*/ 119236 h 120117"/>
                <a:gd name="connsiteX15" fmla="*/ 233691 w 577306"/>
                <a:gd name="connsiteY15" fmla="*/ 95250 h 120117"/>
                <a:gd name="connsiteX16" fmla="*/ 267029 w 577306"/>
                <a:gd name="connsiteY16" fmla="*/ 78582 h 120117"/>
                <a:gd name="connsiteX17" fmla="*/ 302747 w 577306"/>
                <a:gd name="connsiteY17" fmla="*/ 78582 h 120117"/>
                <a:gd name="connsiteX18" fmla="*/ 342904 w 577306"/>
                <a:gd name="connsiteY18" fmla="*/ 79291 h 120117"/>
                <a:gd name="connsiteX19" fmla="*/ 387861 w 577306"/>
                <a:gd name="connsiteY19" fmla="*/ 84371 h 120117"/>
                <a:gd name="connsiteX20" fmla="*/ 517279 w 577306"/>
                <a:gd name="connsiteY20" fmla="*/ 84371 h 120117"/>
                <a:gd name="connsiteX0" fmla="*/ 517279 w 538415"/>
                <a:gd name="connsiteY0" fmla="*/ 84371 h 120117"/>
                <a:gd name="connsiteX1" fmla="*/ 514679 w 538415"/>
                <a:gd name="connsiteY1" fmla="*/ 47625 h 120117"/>
                <a:gd name="connsiteX2" fmla="*/ 494914 w 538415"/>
                <a:gd name="connsiteY2" fmla="*/ 51197 h 120117"/>
                <a:gd name="connsiteX3" fmla="*/ 478960 w 538415"/>
                <a:gd name="connsiteY3" fmla="*/ 52388 h 120117"/>
                <a:gd name="connsiteX4" fmla="*/ 412524 w 538415"/>
                <a:gd name="connsiteY4" fmla="*/ 51197 h 120117"/>
                <a:gd name="connsiteX5" fmla="*/ 371328 w 538415"/>
                <a:gd name="connsiteY5" fmla="*/ 51197 h 120117"/>
                <a:gd name="connsiteX6" fmla="*/ 302747 w 538415"/>
                <a:gd name="connsiteY6" fmla="*/ 40482 h 120117"/>
                <a:gd name="connsiteX7" fmla="*/ 262266 w 538415"/>
                <a:gd name="connsiteY7" fmla="*/ 28575 h 120117"/>
                <a:gd name="connsiteX8" fmla="*/ 243366 w 538415"/>
                <a:gd name="connsiteY8" fmla="*/ 25169 h 120117"/>
                <a:gd name="connsiteX9" fmla="*/ 197972 w 538415"/>
                <a:gd name="connsiteY9" fmla="*/ 0 h 120117"/>
                <a:gd name="connsiteX10" fmla="*/ 567 w 538415"/>
                <a:gd name="connsiteY10" fmla="*/ 0 h 120117"/>
                <a:gd name="connsiteX11" fmla="*/ 567 w 538415"/>
                <a:gd name="connsiteY11" fmla="*/ 51197 h 120117"/>
                <a:gd name="connsiteX12" fmla="*/ 0 w 538415"/>
                <a:gd name="connsiteY12" fmla="*/ 120117 h 120117"/>
                <a:gd name="connsiteX13" fmla="*/ 199784 w 538415"/>
                <a:gd name="connsiteY13" fmla="*/ 119236 h 120117"/>
                <a:gd name="connsiteX14" fmla="*/ 233691 w 538415"/>
                <a:gd name="connsiteY14" fmla="*/ 95250 h 120117"/>
                <a:gd name="connsiteX15" fmla="*/ 267029 w 538415"/>
                <a:gd name="connsiteY15" fmla="*/ 78582 h 120117"/>
                <a:gd name="connsiteX16" fmla="*/ 302747 w 538415"/>
                <a:gd name="connsiteY16" fmla="*/ 78582 h 120117"/>
                <a:gd name="connsiteX17" fmla="*/ 342904 w 538415"/>
                <a:gd name="connsiteY17" fmla="*/ 79291 h 120117"/>
                <a:gd name="connsiteX18" fmla="*/ 387861 w 538415"/>
                <a:gd name="connsiteY18" fmla="*/ 84371 h 120117"/>
                <a:gd name="connsiteX19" fmla="*/ 517279 w 538415"/>
                <a:gd name="connsiteY19" fmla="*/ 84371 h 120117"/>
                <a:gd name="connsiteX0" fmla="*/ 517279 w 538415"/>
                <a:gd name="connsiteY0" fmla="*/ 84371 h 120117"/>
                <a:gd name="connsiteX1" fmla="*/ 514679 w 538415"/>
                <a:gd name="connsiteY1" fmla="*/ 47625 h 120117"/>
                <a:gd name="connsiteX2" fmla="*/ 494914 w 538415"/>
                <a:gd name="connsiteY2" fmla="*/ 51197 h 120117"/>
                <a:gd name="connsiteX3" fmla="*/ 478960 w 538415"/>
                <a:gd name="connsiteY3" fmla="*/ 52388 h 120117"/>
                <a:gd name="connsiteX4" fmla="*/ 412524 w 538415"/>
                <a:gd name="connsiteY4" fmla="*/ 51197 h 120117"/>
                <a:gd name="connsiteX5" fmla="*/ 371328 w 538415"/>
                <a:gd name="connsiteY5" fmla="*/ 51197 h 120117"/>
                <a:gd name="connsiteX6" fmla="*/ 302747 w 538415"/>
                <a:gd name="connsiteY6" fmla="*/ 40482 h 120117"/>
                <a:gd name="connsiteX7" fmla="*/ 262266 w 538415"/>
                <a:gd name="connsiteY7" fmla="*/ 28575 h 120117"/>
                <a:gd name="connsiteX8" fmla="*/ 243366 w 538415"/>
                <a:gd name="connsiteY8" fmla="*/ 25169 h 120117"/>
                <a:gd name="connsiteX9" fmla="*/ 197972 w 538415"/>
                <a:gd name="connsiteY9" fmla="*/ 0 h 120117"/>
                <a:gd name="connsiteX10" fmla="*/ 567 w 538415"/>
                <a:gd name="connsiteY10" fmla="*/ 0 h 120117"/>
                <a:gd name="connsiteX11" fmla="*/ 567 w 538415"/>
                <a:gd name="connsiteY11" fmla="*/ 51197 h 120117"/>
                <a:gd name="connsiteX12" fmla="*/ 0 w 538415"/>
                <a:gd name="connsiteY12" fmla="*/ 120117 h 120117"/>
                <a:gd name="connsiteX13" fmla="*/ 199784 w 538415"/>
                <a:gd name="connsiteY13" fmla="*/ 119236 h 120117"/>
                <a:gd name="connsiteX14" fmla="*/ 233691 w 538415"/>
                <a:gd name="connsiteY14" fmla="*/ 95250 h 120117"/>
                <a:gd name="connsiteX15" fmla="*/ 267029 w 538415"/>
                <a:gd name="connsiteY15" fmla="*/ 78582 h 120117"/>
                <a:gd name="connsiteX16" fmla="*/ 302747 w 538415"/>
                <a:gd name="connsiteY16" fmla="*/ 78582 h 120117"/>
                <a:gd name="connsiteX17" fmla="*/ 342904 w 538415"/>
                <a:gd name="connsiteY17" fmla="*/ 79291 h 120117"/>
                <a:gd name="connsiteX18" fmla="*/ 387861 w 538415"/>
                <a:gd name="connsiteY18" fmla="*/ 84371 h 120117"/>
                <a:gd name="connsiteX19" fmla="*/ 517279 w 538415"/>
                <a:gd name="connsiteY19" fmla="*/ 84371 h 120117"/>
                <a:gd name="connsiteX0" fmla="*/ 517279 w 538415"/>
                <a:gd name="connsiteY0" fmla="*/ 84371 h 120117"/>
                <a:gd name="connsiteX1" fmla="*/ 514679 w 538415"/>
                <a:gd name="connsiteY1" fmla="*/ 47625 h 120117"/>
                <a:gd name="connsiteX2" fmla="*/ 494914 w 538415"/>
                <a:gd name="connsiteY2" fmla="*/ 51197 h 120117"/>
                <a:gd name="connsiteX3" fmla="*/ 478960 w 538415"/>
                <a:gd name="connsiteY3" fmla="*/ 52388 h 120117"/>
                <a:gd name="connsiteX4" fmla="*/ 412524 w 538415"/>
                <a:gd name="connsiteY4" fmla="*/ 51197 h 120117"/>
                <a:gd name="connsiteX5" fmla="*/ 371328 w 538415"/>
                <a:gd name="connsiteY5" fmla="*/ 51197 h 120117"/>
                <a:gd name="connsiteX6" fmla="*/ 302747 w 538415"/>
                <a:gd name="connsiteY6" fmla="*/ 40482 h 120117"/>
                <a:gd name="connsiteX7" fmla="*/ 262266 w 538415"/>
                <a:gd name="connsiteY7" fmla="*/ 28575 h 120117"/>
                <a:gd name="connsiteX8" fmla="*/ 243366 w 538415"/>
                <a:gd name="connsiteY8" fmla="*/ 25169 h 120117"/>
                <a:gd name="connsiteX9" fmla="*/ 197972 w 538415"/>
                <a:gd name="connsiteY9" fmla="*/ 0 h 120117"/>
                <a:gd name="connsiteX10" fmla="*/ 567 w 538415"/>
                <a:gd name="connsiteY10" fmla="*/ 0 h 120117"/>
                <a:gd name="connsiteX11" fmla="*/ 567 w 538415"/>
                <a:gd name="connsiteY11" fmla="*/ 51197 h 120117"/>
                <a:gd name="connsiteX12" fmla="*/ 0 w 538415"/>
                <a:gd name="connsiteY12" fmla="*/ 120117 h 120117"/>
                <a:gd name="connsiteX13" fmla="*/ 199784 w 538415"/>
                <a:gd name="connsiteY13" fmla="*/ 119236 h 120117"/>
                <a:gd name="connsiteX14" fmla="*/ 233691 w 538415"/>
                <a:gd name="connsiteY14" fmla="*/ 95250 h 120117"/>
                <a:gd name="connsiteX15" fmla="*/ 267029 w 538415"/>
                <a:gd name="connsiteY15" fmla="*/ 78582 h 120117"/>
                <a:gd name="connsiteX16" fmla="*/ 302747 w 538415"/>
                <a:gd name="connsiteY16" fmla="*/ 78582 h 120117"/>
                <a:gd name="connsiteX17" fmla="*/ 342904 w 538415"/>
                <a:gd name="connsiteY17" fmla="*/ 79291 h 120117"/>
                <a:gd name="connsiteX18" fmla="*/ 387861 w 538415"/>
                <a:gd name="connsiteY18" fmla="*/ 84371 h 120117"/>
                <a:gd name="connsiteX19" fmla="*/ 517279 w 538415"/>
                <a:gd name="connsiteY19" fmla="*/ 84371 h 120117"/>
                <a:gd name="connsiteX0" fmla="*/ 517279 w 538415"/>
                <a:gd name="connsiteY0" fmla="*/ 84371 h 120117"/>
                <a:gd name="connsiteX1" fmla="*/ 514679 w 538415"/>
                <a:gd name="connsiteY1" fmla="*/ 47625 h 120117"/>
                <a:gd name="connsiteX2" fmla="*/ 494914 w 538415"/>
                <a:gd name="connsiteY2" fmla="*/ 51197 h 120117"/>
                <a:gd name="connsiteX3" fmla="*/ 478960 w 538415"/>
                <a:gd name="connsiteY3" fmla="*/ 52388 h 120117"/>
                <a:gd name="connsiteX4" fmla="*/ 412524 w 538415"/>
                <a:gd name="connsiteY4" fmla="*/ 51197 h 120117"/>
                <a:gd name="connsiteX5" fmla="*/ 371328 w 538415"/>
                <a:gd name="connsiteY5" fmla="*/ 51197 h 120117"/>
                <a:gd name="connsiteX6" fmla="*/ 302747 w 538415"/>
                <a:gd name="connsiteY6" fmla="*/ 40482 h 120117"/>
                <a:gd name="connsiteX7" fmla="*/ 262266 w 538415"/>
                <a:gd name="connsiteY7" fmla="*/ 28575 h 120117"/>
                <a:gd name="connsiteX8" fmla="*/ 243366 w 538415"/>
                <a:gd name="connsiteY8" fmla="*/ 25169 h 120117"/>
                <a:gd name="connsiteX9" fmla="*/ 197972 w 538415"/>
                <a:gd name="connsiteY9" fmla="*/ 0 h 120117"/>
                <a:gd name="connsiteX10" fmla="*/ 567 w 538415"/>
                <a:gd name="connsiteY10" fmla="*/ 0 h 120117"/>
                <a:gd name="connsiteX11" fmla="*/ 567 w 538415"/>
                <a:gd name="connsiteY11" fmla="*/ 51197 h 120117"/>
                <a:gd name="connsiteX12" fmla="*/ 0 w 538415"/>
                <a:gd name="connsiteY12" fmla="*/ 120117 h 120117"/>
                <a:gd name="connsiteX13" fmla="*/ 199784 w 538415"/>
                <a:gd name="connsiteY13" fmla="*/ 119236 h 120117"/>
                <a:gd name="connsiteX14" fmla="*/ 233691 w 538415"/>
                <a:gd name="connsiteY14" fmla="*/ 95250 h 120117"/>
                <a:gd name="connsiteX15" fmla="*/ 267029 w 538415"/>
                <a:gd name="connsiteY15" fmla="*/ 78582 h 120117"/>
                <a:gd name="connsiteX16" fmla="*/ 302747 w 538415"/>
                <a:gd name="connsiteY16" fmla="*/ 78582 h 120117"/>
                <a:gd name="connsiteX17" fmla="*/ 342904 w 538415"/>
                <a:gd name="connsiteY17" fmla="*/ 79291 h 120117"/>
                <a:gd name="connsiteX18" fmla="*/ 387861 w 538415"/>
                <a:gd name="connsiteY18" fmla="*/ 84371 h 120117"/>
                <a:gd name="connsiteX19" fmla="*/ 517279 w 538415"/>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02747 w 518406"/>
                <a:gd name="connsiteY6" fmla="*/ 40482 h 120117"/>
                <a:gd name="connsiteX7" fmla="*/ 262266 w 518406"/>
                <a:gd name="connsiteY7" fmla="*/ 28575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67029 w 518406"/>
                <a:gd name="connsiteY15" fmla="*/ 78582 h 120117"/>
                <a:gd name="connsiteX16" fmla="*/ 302747 w 518406"/>
                <a:gd name="connsiteY16" fmla="*/ 78582 h 120117"/>
                <a:gd name="connsiteX17" fmla="*/ 342904 w 518406"/>
                <a:gd name="connsiteY17" fmla="*/ 79291 h 120117"/>
                <a:gd name="connsiteX18" fmla="*/ 387861 w 518406"/>
                <a:gd name="connsiteY18" fmla="*/ 84371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02747 w 518406"/>
                <a:gd name="connsiteY6" fmla="*/ 40482 h 120117"/>
                <a:gd name="connsiteX7" fmla="*/ 262266 w 518406"/>
                <a:gd name="connsiteY7" fmla="*/ 28575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87861 w 518406"/>
                <a:gd name="connsiteY18" fmla="*/ 84371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02747 w 518406"/>
                <a:gd name="connsiteY6" fmla="*/ 40482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87861 w 518406"/>
                <a:gd name="connsiteY18" fmla="*/ 84371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87861 w 518406"/>
                <a:gd name="connsiteY18" fmla="*/ 84371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78960 w 518406"/>
                <a:gd name="connsiteY3" fmla="*/ 52388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94914 w 518406"/>
                <a:gd name="connsiteY2" fmla="*/ 51197 h 120117"/>
                <a:gd name="connsiteX3" fmla="*/ 462854 w 518406"/>
                <a:gd name="connsiteY3" fmla="*/ 50007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89706 w 518406"/>
                <a:gd name="connsiteY2" fmla="*/ 48816 h 120117"/>
                <a:gd name="connsiteX3" fmla="*/ 462854 w 518406"/>
                <a:gd name="connsiteY3" fmla="*/ 50007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79291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89706 w 518406"/>
                <a:gd name="connsiteY2" fmla="*/ 48816 h 120117"/>
                <a:gd name="connsiteX3" fmla="*/ 462854 w 518406"/>
                <a:gd name="connsiteY3" fmla="*/ 50007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02747 w 518406"/>
                <a:gd name="connsiteY16" fmla="*/ 78582 h 120117"/>
                <a:gd name="connsiteX17" fmla="*/ 342904 w 518406"/>
                <a:gd name="connsiteY17" fmla="*/ 82678 h 120117"/>
                <a:gd name="connsiteX18" fmla="*/ 393310 w 518406"/>
                <a:gd name="connsiteY18" fmla="*/ 82679 h 120117"/>
                <a:gd name="connsiteX19" fmla="*/ 517279 w 518406"/>
                <a:gd name="connsiteY19" fmla="*/ 84371 h 120117"/>
                <a:gd name="connsiteX0" fmla="*/ 517279 w 518406"/>
                <a:gd name="connsiteY0" fmla="*/ 84371 h 120117"/>
                <a:gd name="connsiteX1" fmla="*/ 514679 w 518406"/>
                <a:gd name="connsiteY1" fmla="*/ 47625 h 120117"/>
                <a:gd name="connsiteX2" fmla="*/ 489706 w 518406"/>
                <a:gd name="connsiteY2" fmla="*/ 48816 h 120117"/>
                <a:gd name="connsiteX3" fmla="*/ 462854 w 518406"/>
                <a:gd name="connsiteY3" fmla="*/ 50007 h 120117"/>
                <a:gd name="connsiteX4" fmla="*/ 412524 w 518406"/>
                <a:gd name="connsiteY4" fmla="*/ 51197 h 120117"/>
                <a:gd name="connsiteX5" fmla="*/ 371328 w 518406"/>
                <a:gd name="connsiteY5" fmla="*/ 51197 h 120117"/>
                <a:gd name="connsiteX6" fmla="*/ 312284 w 518406"/>
                <a:gd name="connsiteY6" fmla="*/ 48947 h 120117"/>
                <a:gd name="connsiteX7" fmla="*/ 271604 w 518406"/>
                <a:gd name="connsiteY7" fmla="*/ 40144 h 120117"/>
                <a:gd name="connsiteX8" fmla="*/ 243366 w 518406"/>
                <a:gd name="connsiteY8" fmla="*/ 25169 h 120117"/>
                <a:gd name="connsiteX9" fmla="*/ 197972 w 518406"/>
                <a:gd name="connsiteY9" fmla="*/ 0 h 120117"/>
                <a:gd name="connsiteX10" fmla="*/ 567 w 518406"/>
                <a:gd name="connsiteY10" fmla="*/ 0 h 120117"/>
                <a:gd name="connsiteX11" fmla="*/ 567 w 518406"/>
                <a:gd name="connsiteY11" fmla="*/ 51197 h 120117"/>
                <a:gd name="connsiteX12" fmla="*/ 0 w 518406"/>
                <a:gd name="connsiteY12" fmla="*/ 120117 h 120117"/>
                <a:gd name="connsiteX13" fmla="*/ 199784 w 518406"/>
                <a:gd name="connsiteY13" fmla="*/ 119236 h 120117"/>
                <a:gd name="connsiteX14" fmla="*/ 233691 w 518406"/>
                <a:gd name="connsiteY14" fmla="*/ 95250 h 120117"/>
                <a:gd name="connsiteX15" fmla="*/ 280454 w 518406"/>
                <a:gd name="connsiteY15" fmla="*/ 81280 h 120117"/>
                <a:gd name="connsiteX16" fmla="*/ 311432 w 518406"/>
                <a:gd name="connsiteY16" fmla="*/ 80875 h 120117"/>
                <a:gd name="connsiteX17" fmla="*/ 342904 w 518406"/>
                <a:gd name="connsiteY17" fmla="*/ 82678 h 120117"/>
                <a:gd name="connsiteX18" fmla="*/ 393310 w 518406"/>
                <a:gd name="connsiteY18" fmla="*/ 82679 h 120117"/>
                <a:gd name="connsiteX19" fmla="*/ 517279 w 518406"/>
                <a:gd name="connsiteY19" fmla="*/ 84371 h 120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8406" h="120117">
                  <a:moveTo>
                    <a:pt x="517279" y="84371"/>
                  </a:moveTo>
                  <a:cubicBezTo>
                    <a:pt x="518222" y="36521"/>
                    <a:pt x="518406" y="53154"/>
                    <a:pt x="514679" y="47625"/>
                  </a:cubicBezTo>
                  <a:cubicBezTo>
                    <a:pt x="512203" y="48038"/>
                    <a:pt x="492194" y="48484"/>
                    <a:pt x="489706" y="48816"/>
                  </a:cubicBezTo>
                  <a:cubicBezTo>
                    <a:pt x="480232" y="50079"/>
                    <a:pt x="472379" y="49213"/>
                    <a:pt x="462854" y="50007"/>
                  </a:cubicBezTo>
                  <a:cubicBezTo>
                    <a:pt x="449122" y="50007"/>
                    <a:pt x="430463" y="51396"/>
                    <a:pt x="412524" y="51197"/>
                  </a:cubicBezTo>
                  <a:cubicBezTo>
                    <a:pt x="392680" y="50403"/>
                    <a:pt x="418077" y="51726"/>
                    <a:pt x="371328" y="51197"/>
                  </a:cubicBezTo>
                  <a:cubicBezTo>
                    <a:pt x="351484" y="48022"/>
                    <a:pt x="328953" y="53710"/>
                    <a:pt x="312284" y="48947"/>
                  </a:cubicBezTo>
                  <a:lnTo>
                    <a:pt x="271604" y="40144"/>
                  </a:lnTo>
                  <a:lnTo>
                    <a:pt x="243366" y="25169"/>
                  </a:lnTo>
                  <a:lnTo>
                    <a:pt x="197972" y="0"/>
                  </a:lnTo>
                  <a:lnTo>
                    <a:pt x="567" y="0"/>
                  </a:lnTo>
                  <a:cubicBezTo>
                    <a:pt x="567" y="17066"/>
                    <a:pt x="661" y="31178"/>
                    <a:pt x="567" y="51197"/>
                  </a:cubicBezTo>
                  <a:cubicBezTo>
                    <a:pt x="473" y="71216"/>
                    <a:pt x="1684" y="91565"/>
                    <a:pt x="0" y="120117"/>
                  </a:cubicBezTo>
                  <a:lnTo>
                    <a:pt x="199784" y="119236"/>
                  </a:lnTo>
                  <a:lnTo>
                    <a:pt x="233691" y="95250"/>
                  </a:lnTo>
                  <a:lnTo>
                    <a:pt x="280454" y="81280"/>
                  </a:lnTo>
                  <a:lnTo>
                    <a:pt x="311432" y="80875"/>
                  </a:lnTo>
                  <a:lnTo>
                    <a:pt x="342904" y="82678"/>
                  </a:lnTo>
                  <a:cubicBezTo>
                    <a:pt x="372814" y="83607"/>
                    <a:pt x="364248" y="82397"/>
                    <a:pt x="393310" y="82679"/>
                  </a:cubicBezTo>
                  <a:cubicBezTo>
                    <a:pt x="422372" y="82961"/>
                    <a:pt x="480510" y="82546"/>
                    <a:pt x="517279" y="84371"/>
                  </a:cubicBezTo>
                  <a:close/>
                </a:path>
              </a:pathLst>
            </a:custGeom>
            <a:solidFill>
              <a:srgbClr val="40619D">
                <a:lumMod val="20000"/>
                <a:lumOff val="80000"/>
              </a:srgbClr>
            </a:solidFill>
            <a:ln w="12700"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cxnSp>
          <p:nvCxnSpPr>
            <p:cNvPr id="43" name="59 Conector recto de flecha"/>
            <p:cNvCxnSpPr/>
            <p:nvPr/>
          </p:nvCxnSpPr>
          <p:spPr>
            <a:xfrm rot="16200000" flipH="1">
              <a:off x="6695491" y="2013396"/>
              <a:ext cx="92075" cy="57150"/>
            </a:xfrm>
            <a:prstGeom prst="straightConnector1">
              <a:avLst/>
            </a:prstGeom>
            <a:noFill/>
            <a:ln w="12700" cap="rnd" cmpd="sng" algn="ctr">
              <a:solidFill>
                <a:sysClr val="windowText" lastClr="000000"/>
              </a:solidFill>
              <a:prstDash val="solid"/>
              <a:headEnd type="none" w="med" len="med"/>
              <a:tailEnd type="triangle" w="sm" len="sm"/>
            </a:ln>
            <a:effectLst/>
          </p:spPr>
        </p:cxnSp>
        <p:cxnSp>
          <p:nvCxnSpPr>
            <p:cNvPr id="44" name="59 Conector recto de flecha"/>
            <p:cNvCxnSpPr/>
            <p:nvPr/>
          </p:nvCxnSpPr>
          <p:spPr>
            <a:xfrm rot="5400000" flipH="1" flipV="1">
              <a:off x="6728828" y="2323976"/>
              <a:ext cx="72008" cy="72008"/>
            </a:xfrm>
            <a:prstGeom prst="straightConnector1">
              <a:avLst/>
            </a:prstGeom>
            <a:noFill/>
            <a:ln w="12700" cap="rnd" cmpd="sng" algn="ctr">
              <a:solidFill>
                <a:sysClr val="windowText" lastClr="000000"/>
              </a:solidFill>
              <a:prstDash val="solid"/>
              <a:headEnd type="none" w="med" len="med"/>
              <a:tailEnd type="triangle" w="sm" len="sm"/>
            </a:ln>
            <a:effectLst/>
          </p:spPr>
        </p:cxnSp>
        <p:sp>
          <p:nvSpPr>
            <p:cNvPr id="45" name="TextBox 44"/>
            <p:cNvSpPr txBox="1"/>
            <p:nvPr/>
          </p:nvSpPr>
          <p:spPr>
            <a:xfrm>
              <a:off x="6760925" y="1844824"/>
              <a:ext cx="144016"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prstClr val="black"/>
                  </a:solidFill>
                  <a:effectLst/>
                  <a:uLnTx/>
                  <a:uFillTx/>
                  <a:latin typeface="Gill Sans MT" panose="020B0502020104020203"/>
                </a:rPr>
                <a:t>+</a:t>
              </a:r>
            </a:p>
          </p:txBody>
        </p:sp>
        <p:sp>
          <p:nvSpPr>
            <p:cNvPr id="46" name="TextBox 45"/>
            <p:cNvSpPr txBox="1"/>
            <p:nvPr/>
          </p:nvSpPr>
          <p:spPr>
            <a:xfrm>
              <a:off x="6766258" y="2348880"/>
              <a:ext cx="144016" cy="246221"/>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prstClr val="black"/>
                  </a:solidFill>
                  <a:effectLst/>
                  <a:uLnTx/>
                  <a:uFillTx/>
                  <a:latin typeface="Gill Sans MT" panose="020B0502020104020203"/>
                </a:rPr>
                <a:t>+</a:t>
              </a:r>
            </a:p>
          </p:txBody>
        </p:sp>
        <p:sp>
          <p:nvSpPr>
            <p:cNvPr id="47" name="37 Elipse"/>
            <p:cNvSpPr/>
            <p:nvPr/>
          </p:nvSpPr>
          <p:spPr>
            <a:xfrm>
              <a:off x="4160812" y="174806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48" name="37 Elipse"/>
            <p:cNvSpPr/>
            <p:nvPr/>
          </p:nvSpPr>
          <p:spPr>
            <a:xfrm>
              <a:off x="4156496" y="1898304"/>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49" name="37 Elipse"/>
            <p:cNvSpPr/>
            <p:nvPr/>
          </p:nvSpPr>
          <p:spPr>
            <a:xfrm>
              <a:off x="4158530" y="205058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0" name="37 Elipse"/>
            <p:cNvSpPr/>
            <p:nvPr/>
          </p:nvSpPr>
          <p:spPr>
            <a:xfrm>
              <a:off x="4160564" y="2198664"/>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1" name="37 Elipse"/>
            <p:cNvSpPr/>
            <p:nvPr/>
          </p:nvSpPr>
          <p:spPr>
            <a:xfrm>
              <a:off x="4166790" y="233404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2" name="37 Elipse"/>
            <p:cNvSpPr/>
            <p:nvPr/>
          </p:nvSpPr>
          <p:spPr>
            <a:xfrm>
              <a:off x="4776440" y="249215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3" name="37 Elipse"/>
            <p:cNvSpPr/>
            <p:nvPr/>
          </p:nvSpPr>
          <p:spPr>
            <a:xfrm>
              <a:off x="4770090" y="1747416"/>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4" name="37 Elipse"/>
            <p:cNvSpPr/>
            <p:nvPr/>
          </p:nvSpPr>
          <p:spPr>
            <a:xfrm>
              <a:off x="4765774" y="189765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5" name="37 Elipse"/>
            <p:cNvSpPr/>
            <p:nvPr/>
          </p:nvSpPr>
          <p:spPr>
            <a:xfrm>
              <a:off x="4767808" y="2049934"/>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6" name="37 Elipse"/>
            <p:cNvSpPr/>
            <p:nvPr/>
          </p:nvSpPr>
          <p:spPr>
            <a:xfrm>
              <a:off x="4769842" y="219801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7" name="37 Elipse"/>
            <p:cNvSpPr/>
            <p:nvPr/>
          </p:nvSpPr>
          <p:spPr>
            <a:xfrm>
              <a:off x="4776068" y="233340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8" name="37 Elipse"/>
            <p:cNvSpPr/>
            <p:nvPr/>
          </p:nvSpPr>
          <p:spPr>
            <a:xfrm>
              <a:off x="5197946" y="262952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59" name="37 Elipse"/>
            <p:cNvSpPr/>
            <p:nvPr/>
          </p:nvSpPr>
          <p:spPr>
            <a:xfrm>
              <a:off x="5191596" y="1884784"/>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0" name="37 Elipse"/>
            <p:cNvSpPr/>
            <p:nvPr/>
          </p:nvSpPr>
          <p:spPr>
            <a:xfrm>
              <a:off x="5187280" y="2035026"/>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1" name="37 Elipse"/>
            <p:cNvSpPr/>
            <p:nvPr/>
          </p:nvSpPr>
          <p:spPr>
            <a:xfrm>
              <a:off x="5189314" y="218730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2" name="37 Elipse"/>
            <p:cNvSpPr/>
            <p:nvPr/>
          </p:nvSpPr>
          <p:spPr>
            <a:xfrm>
              <a:off x="5191348" y="2335386"/>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3" name="37 Elipse"/>
            <p:cNvSpPr/>
            <p:nvPr/>
          </p:nvSpPr>
          <p:spPr>
            <a:xfrm>
              <a:off x="5197574" y="247077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4" name="37 Elipse"/>
            <p:cNvSpPr/>
            <p:nvPr/>
          </p:nvSpPr>
          <p:spPr>
            <a:xfrm>
              <a:off x="6045150" y="262131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5" name="37 Elipse"/>
            <p:cNvSpPr/>
            <p:nvPr/>
          </p:nvSpPr>
          <p:spPr>
            <a:xfrm>
              <a:off x="6038800" y="1876574"/>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6" name="37 Elipse"/>
            <p:cNvSpPr/>
            <p:nvPr/>
          </p:nvSpPr>
          <p:spPr>
            <a:xfrm>
              <a:off x="6034484" y="2026816"/>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7" name="37 Elipse"/>
            <p:cNvSpPr/>
            <p:nvPr/>
          </p:nvSpPr>
          <p:spPr>
            <a:xfrm>
              <a:off x="6036518" y="217909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8" name="37 Elipse"/>
            <p:cNvSpPr/>
            <p:nvPr/>
          </p:nvSpPr>
          <p:spPr>
            <a:xfrm>
              <a:off x="6038552" y="2327176"/>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69" name="37 Elipse"/>
            <p:cNvSpPr/>
            <p:nvPr/>
          </p:nvSpPr>
          <p:spPr>
            <a:xfrm>
              <a:off x="6044778" y="246256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0" name="30 Rectángulo"/>
            <p:cNvSpPr/>
            <p:nvPr/>
          </p:nvSpPr>
          <p:spPr>
            <a:xfrm>
              <a:off x="7439620" y="1829966"/>
              <a:ext cx="576064" cy="216024"/>
            </a:xfrm>
            <a:prstGeom prst="rect">
              <a:avLst/>
            </a:prstGeom>
            <a:solidFill>
              <a:sysClr val="window" lastClr="FFFFFF"/>
            </a:solid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cxnSp>
          <p:nvCxnSpPr>
            <p:cNvPr id="71" name="59 Conector recto de flecha"/>
            <p:cNvCxnSpPr/>
            <p:nvPr/>
          </p:nvCxnSpPr>
          <p:spPr>
            <a:xfrm rot="16200000">
              <a:off x="7331862" y="2162764"/>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sp>
          <p:nvSpPr>
            <p:cNvPr id="72" name="37 Elipse"/>
            <p:cNvSpPr/>
            <p:nvPr/>
          </p:nvSpPr>
          <p:spPr>
            <a:xfrm>
              <a:off x="6399758" y="204494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3" name="37 Elipse"/>
            <p:cNvSpPr/>
            <p:nvPr/>
          </p:nvSpPr>
          <p:spPr>
            <a:xfrm>
              <a:off x="6590258" y="204814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4" name="37 Elipse"/>
            <p:cNvSpPr/>
            <p:nvPr/>
          </p:nvSpPr>
          <p:spPr>
            <a:xfrm>
              <a:off x="6497166" y="204814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5" name="37 Elipse"/>
            <p:cNvSpPr/>
            <p:nvPr/>
          </p:nvSpPr>
          <p:spPr>
            <a:xfrm>
              <a:off x="6403950" y="233613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6" name="37 Elipse"/>
            <p:cNvSpPr/>
            <p:nvPr/>
          </p:nvSpPr>
          <p:spPr>
            <a:xfrm>
              <a:off x="6594450" y="233933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7" name="37 Elipse"/>
            <p:cNvSpPr/>
            <p:nvPr/>
          </p:nvSpPr>
          <p:spPr>
            <a:xfrm>
              <a:off x="6501358" y="233933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8" name="37 Elipse"/>
            <p:cNvSpPr/>
            <p:nvPr/>
          </p:nvSpPr>
          <p:spPr>
            <a:xfrm>
              <a:off x="7459910" y="207989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79" name="37 Elipse"/>
            <p:cNvSpPr/>
            <p:nvPr/>
          </p:nvSpPr>
          <p:spPr>
            <a:xfrm>
              <a:off x="7650410" y="208309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0" name="37 Elipse"/>
            <p:cNvSpPr/>
            <p:nvPr/>
          </p:nvSpPr>
          <p:spPr>
            <a:xfrm>
              <a:off x="7557318" y="2083098"/>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1" name="37 Elipse"/>
            <p:cNvSpPr/>
            <p:nvPr/>
          </p:nvSpPr>
          <p:spPr>
            <a:xfrm>
              <a:off x="7745784" y="208409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2" name="37 Elipse"/>
            <p:cNvSpPr/>
            <p:nvPr/>
          </p:nvSpPr>
          <p:spPr>
            <a:xfrm>
              <a:off x="7936284" y="208729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3" name="37 Elipse"/>
            <p:cNvSpPr/>
            <p:nvPr/>
          </p:nvSpPr>
          <p:spPr>
            <a:xfrm>
              <a:off x="7843192" y="208729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4" name="30 Rectángulo"/>
            <p:cNvSpPr/>
            <p:nvPr/>
          </p:nvSpPr>
          <p:spPr>
            <a:xfrm rot="10800000">
              <a:off x="7448128" y="2399680"/>
              <a:ext cx="576064" cy="216024"/>
            </a:xfrm>
            <a:prstGeom prst="rect">
              <a:avLst/>
            </a:prstGeom>
            <a:solidFill>
              <a:sysClr val="window" lastClr="FFFFFF"/>
            </a:solid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5" name="37 Elipse"/>
            <p:cNvSpPr/>
            <p:nvPr/>
          </p:nvSpPr>
          <p:spPr>
            <a:xfrm rot="10800000">
              <a:off x="7467178" y="231073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6" name="37 Elipse"/>
            <p:cNvSpPr/>
            <p:nvPr/>
          </p:nvSpPr>
          <p:spPr>
            <a:xfrm rot="10800000">
              <a:off x="7657678" y="231393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7" name="37 Elipse"/>
            <p:cNvSpPr/>
            <p:nvPr/>
          </p:nvSpPr>
          <p:spPr>
            <a:xfrm rot="10800000">
              <a:off x="7564586" y="2313930"/>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8" name="37 Elipse"/>
            <p:cNvSpPr/>
            <p:nvPr/>
          </p:nvSpPr>
          <p:spPr>
            <a:xfrm rot="10800000">
              <a:off x="7753052" y="231492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89" name="37 Elipse"/>
            <p:cNvSpPr/>
            <p:nvPr/>
          </p:nvSpPr>
          <p:spPr>
            <a:xfrm rot="10800000">
              <a:off x="7943552" y="231812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90" name="37 Elipse"/>
            <p:cNvSpPr/>
            <p:nvPr/>
          </p:nvSpPr>
          <p:spPr>
            <a:xfrm rot="10800000">
              <a:off x="7850460" y="2318122"/>
              <a:ext cx="54000" cy="54000"/>
            </a:xfrm>
            <a:prstGeom prst="ellips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sp>
          <p:nvSpPr>
            <p:cNvPr id="91" name="30 Rectángulo"/>
            <p:cNvSpPr/>
            <p:nvPr/>
          </p:nvSpPr>
          <p:spPr>
            <a:xfrm rot="10800000">
              <a:off x="7524328" y="2204318"/>
              <a:ext cx="415032" cy="54000"/>
            </a:xfrm>
            <a:prstGeom prst="rect">
              <a:avLst/>
            </a:prstGeom>
            <a:solidFill>
              <a:srgbClr val="40619D">
                <a:lumMod val="20000"/>
                <a:lumOff val="80000"/>
              </a:srgbClr>
            </a:solid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Gill Sans MT" panose="020B0502020104020203"/>
                <a:ea typeface="+mn-ea"/>
                <a:cs typeface="+mn-cs"/>
              </a:endParaRPr>
            </a:p>
          </p:txBody>
        </p:sp>
        <p:cxnSp>
          <p:nvCxnSpPr>
            <p:cNvPr id="92" name="59 Conector recto de flecha"/>
            <p:cNvCxnSpPr/>
            <p:nvPr/>
          </p:nvCxnSpPr>
          <p:spPr>
            <a:xfrm rot="16200000">
              <a:off x="8155192" y="2169114"/>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sp>
          <p:nvSpPr>
            <p:cNvPr id="93" name="Cube 92"/>
            <p:cNvSpPr/>
            <p:nvPr/>
          </p:nvSpPr>
          <p:spPr bwMode="auto">
            <a:xfrm>
              <a:off x="8316416" y="2564904"/>
              <a:ext cx="504056" cy="144016"/>
            </a:xfrm>
            <a:prstGeom prst="cube">
              <a:avLst>
                <a:gd name="adj" fmla="val 47047"/>
              </a:avLst>
            </a:prstGeom>
            <a:solidFill>
              <a:srgbClr val="40619D">
                <a:lumMod val="20000"/>
                <a:lumOff val="80000"/>
              </a:srgbClr>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cxnSp>
          <p:nvCxnSpPr>
            <p:cNvPr id="94" name="38 Conector recto de flecha"/>
            <p:cNvCxnSpPr/>
            <p:nvPr/>
          </p:nvCxnSpPr>
          <p:spPr>
            <a:xfrm>
              <a:off x="8604448" y="2348880"/>
              <a:ext cx="0" cy="135000"/>
            </a:xfrm>
            <a:prstGeom prst="straightConnector1">
              <a:avLst/>
            </a:prstGeom>
            <a:noFill/>
            <a:ln w="12700" cap="rnd" cmpd="sng" algn="ctr">
              <a:solidFill>
                <a:sysClr val="windowText" lastClr="000000"/>
              </a:solidFill>
              <a:prstDash val="solid"/>
              <a:headEnd type="none" w="med" len="med"/>
              <a:tailEnd type="triangle" w="sm" len="sm"/>
            </a:ln>
            <a:effectLst/>
          </p:spPr>
        </p:cxnSp>
      </p:grpSp>
      <p:grpSp>
        <p:nvGrpSpPr>
          <p:cNvPr id="149" name="20 Grupo"/>
          <p:cNvGrpSpPr/>
          <p:nvPr/>
        </p:nvGrpSpPr>
        <p:grpSpPr>
          <a:xfrm>
            <a:off x="2021366" y="1463260"/>
            <a:ext cx="1030985" cy="2800404"/>
            <a:chOff x="1043608" y="620688"/>
            <a:chExt cx="1068245" cy="2965110"/>
          </a:xfrm>
        </p:grpSpPr>
        <p:pic>
          <p:nvPicPr>
            <p:cNvPr id="150" name="Picture 2"/>
            <p:cNvPicPr>
              <a:picLocks noChangeAspect="1" noChangeArrowheads="1"/>
            </p:cNvPicPr>
            <p:nvPr/>
          </p:nvPicPr>
          <p:blipFill>
            <a:blip r:embed="rId5" cstate="print"/>
            <a:srcRect l="6914" t="28172" r="81389" b="19657"/>
            <a:stretch>
              <a:fillRect/>
            </a:stretch>
          </p:blipFill>
          <p:spPr bwMode="auto">
            <a:xfrm>
              <a:off x="1115616" y="620688"/>
              <a:ext cx="949975" cy="2382226"/>
            </a:xfrm>
            <a:prstGeom prst="rect">
              <a:avLst/>
            </a:prstGeom>
            <a:noFill/>
            <a:ln w="9525">
              <a:noFill/>
              <a:miter lim="800000"/>
              <a:headEnd/>
              <a:tailEnd/>
            </a:ln>
          </p:spPr>
        </p:pic>
        <p:sp>
          <p:nvSpPr>
            <p:cNvPr id="151" name="8 Rectángulo"/>
            <p:cNvSpPr/>
            <p:nvPr/>
          </p:nvSpPr>
          <p:spPr>
            <a:xfrm>
              <a:off x="1319765" y="884212"/>
              <a:ext cx="360040" cy="216024"/>
            </a:xfrm>
            <a:prstGeom prst="rect">
              <a:avLst/>
            </a:prstGeom>
            <a:solidFill>
              <a:sysClr val="window" lastClr="FFFFFF"/>
            </a:solidFill>
            <a:ln w="22225" cap="rnd"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Arial" pitchFamily="34" charset="0"/>
                <a:ea typeface="+mn-ea"/>
                <a:cs typeface="Arial" pitchFamily="34" charset="0"/>
              </a:endParaRPr>
            </a:p>
          </p:txBody>
        </p:sp>
        <p:sp>
          <p:nvSpPr>
            <p:cNvPr id="152" name="9 Rectángulo"/>
            <p:cNvSpPr/>
            <p:nvPr/>
          </p:nvSpPr>
          <p:spPr>
            <a:xfrm>
              <a:off x="1259632" y="1449158"/>
              <a:ext cx="504056" cy="251649"/>
            </a:xfrm>
            <a:prstGeom prst="rect">
              <a:avLst/>
            </a:prstGeom>
            <a:solidFill>
              <a:sysClr val="window" lastClr="FFFFFF"/>
            </a:solidFill>
            <a:ln w="22225" cap="rnd"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Arial" pitchFamily="34" charset="0"/>
                <a:ea typeface="+mn-ea"/>
                <a:cs typeface="Arial" pitchFamily="34" charset="0"/>
              </a:endParaRPr>
            </a:p>
          </p:txBody>
        </p:sp>
        <p:sp>
          <p:nvSpPr>
            <p:cNvPr id="153" name="10 Rectángulo"/>
            <p:cNvSpPr/>
            <p:nvPr/>
          </p:nvSpPr>
          <p:spPr>
            <a:xfrm>
              <a:off x="1043608" y="2060848"/>
              <a:ext cx="792088" cy="432048"/>
            </a:xfrm>
            <a:prstGeom prst="rect">
              <a:avLst/>
            </a:prstGeom>
            <a:solidFill>
              <a:sysClr val="window" lastClr="FFFFFF"/>
            </a:solidFill>
            <a:ln w="22225" cap="rnd"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Arial" pitchFamily="34" charset="0"/>
                <a:ea typeface="+mn-ea"/>
                <a:cs typeface="Arial" pitchFamily="34" charset="0"/>
              </a:endParaRPr>
            </a:p>
          </p:txBody>
        </p:sp>
        <p:sp>
          <p:nvSpPr>
            <p:cNvPr id="154" name="11 Rectángulo"/>
            <p:cNvSpPr/>
            <p:nvPr/>
          </p:nvSpPr>
          <p:spPr>
            <a:xfrm>
              <a:off x="1115616" y="2708921"/>
              <a:ext cx="720080" cy="216024"/>
            </a:xfrm>
            <a:prstGeom prst="rect">
              <a:avLst/>
            </a:prstGeom>
            <a:solidFill>
              <a:sysClr val="window" lastClr="FFFFFF"/>
            </a:solidFill>
            <a:ln w="22225" cap="rnd"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Arial" pitchFamily="34" charset="0"/>
                <a:ea typeface="+mn-ea"/>
                <a:cs typeface="Arial" pitchFamily="34" charset="0"/>
              </a:endParaRPr>
            </a:p>
          </p:txBody>
        </p:sp>
        <p:sp>
          <p:nvSpPr>
            <p:cNvPr id="155" name="7 CuadroTexto"/>
            <p:cNvSpPr txBox="1"/>
            <p:nvPr/>
          </p:nvSpPr>
          <p:spPr>
            <a:xfrm>
              <a:off x="1331640" y="861220"/>
              <a:ext cx="432048" cy="252556"/>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Fe</a:t>
              </a:r>
            </a:p>
          </p:txBody>
        </p:sp>
        <p:sp>
          <p:nvSpPr>
            <p:cNvPr id="156" name="12 CuadroTexto"/>
            <p:cNvSpPr txBox="1"/>
            <p:nvPr/>
          </p:nvSpPr>
          <p:spPr>
            <a:xfrm>
              <a:off x="1331640" y="1412776"/>
              <a:ext cx="432048" cy="252556"/>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Cr</a:t>
              </a:r>
            </a:p>
          </p:txBody>
        </p:sp>
        <p:sp>
          <p:nvSpPr>
            <p:cNvPr id="157" name="13 CuadroTexto"/>
            <p:cNvSpPr txBox="1"/>
            <p:nvPr/>
          </p:nvSpPr>
          <p:spPr>
            <a:xfrm>
              <a:off x="1331640" y="2060848"/>
              <a:ext cx="432048" cy="252556"/>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W</a:t>
              </a:r>
            </a:p>
          </p:txBody>
        </p:sp>
        <p:sp>
          <p:nvSpPr>
            <p:cNvPr id="158" name="14 CuadroTexto"/>
            <p:cNvSpPr txBox="1"/>
            <p:nvPr/>
          </p:nvSpPr>
          <p:spPr>
            <a:xfrm>
              <a:off x="1344273" y="2708920"/>
              <a:ext cx="432048" cy="252556"/>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Ti</a:t>
              </a:r>
            </a:p>
          </p:txBody>
        </p:sp>
        <p:pic>
          <p:nvPicPr>
            <p:cNvPr id="159" name="Picture 3"/>
            <p:cNvPicPr>
              <a:picLocks noChangeAspect="1" noChangeArrowheads="1"/>
            </p:cNvPicPr>
            <p:nvPr/>
          </p:nvPicPr>
          <p:blipFill>
            <a:blip r:embed="rId6" cstate="print"/>
            <a:srcRect/>
            <a:stretch>
              <a:fillRect/>
            </a:stretch>
          </p:blipFill>
          <p:spPr bwMode="auto">
            <a:xfrm>
              <a:off x="1140124" y="2996952"/>
              <a:ext cx="720079" cy="373574"/>
            </a:xfrm>
            <a:prstGeom prst="rect">
              <a:avLst/>
            </a:prstGeom>
            <a:noFill/>
            <a:ln w="9525">
              <a:noFill/>
              <a:miter lim="800000"/>
              <a:headEnd/>
              <a:tailEnd/>
            </a:ln>
          </p:spPr>
        </p:pic>
        <p:sp>
          <p:nvSpPr>
            <p:cNvPr id="160" name="17 CuadroTexto"/>
            <p:cNvSpPr txBox="1"/>
            <p:nvPr/>
          </p:nvSpPr>
          <p:spPr>
            <a:xfrm>
              <a:off x="1259632" y="3333242"/>
              <a:ext cx="648072" cy="252556"/>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Y</a:t>
              </a:r>
              <a:r>
                <a:rPr kumimoji="0" lang="en-GB" sz="950" b="1" i="0" u="none" strike="noStrike" kern="0" cap="none" spc="0" normalizeH="0" baseline="-25000" noProof="0" smtClean="0">
                  <a:ln>
                    <a:noFill/>
                  </a:ln>
                  <a:solidFill>
                    <a:prstClr val="black"/>
                  </a:solidFill>
                  <a:effectLst/>
                  <a:uLnTx/>
                  <a:uFillTx/>
                  <a:latin typeface="Arial" pitchFamily="34" charset="0"/>
                  <a:cs typeface="Arial" pitchFamily="34" charset="0"/>
                </a:rPr>
                <a:t>2</a:t>
              </a:r>
              <a:r>
                <a:rPr kumimoji="0" lang="en-GB" sz="950" b="1" i="0" u="none" strike="noStrike" kern="0" cap="none" spc="0" normalizeH="0" baseline="0" noProof="0" smtClean="0">
                  <a:ln>
                    <a:noFill/>
                  </a:ln>
                  <a:solidFill>
                    <a:prstClr val="black"/>
                  </a:solidFill>
                  <a:effectLst/>
                  <a:uLnTx/>
                  <a:uFillTx/>
                  <a:latin typeface="Arial" pitchFamily="34" charset="0"/>
                  <a:cs typeface="Arial" pitchFamily="34" charset="0"/>
                </a:rPr>
                <a:t>O</a:t>
              </a:r>
              <a:r>
                <a:rPr kumimoji="0" lang="en-GB" sz="950" b="1" i="0" u="none" strike="noStrike" kern="0" cap="none" spc="0" normalizeH="0" baseline="-25000" noProof="0" smtClean="0">
                  <a:ln>
                    <a:noFill/>
                  </a:ln>
                  <a:solidFill>
                    <a:prstClr val="black"/>
                  </a:solidFill>
                  <a:effectLst/>
                  <a:uLnTx/>
                  <a:uFillTx/>
                  <a:latin typeface="Arial" pitchFamily="34" charset="0"/>
                  <a:cs typeface="Arial" pitchFamily="34" charset="0"/>
                </a:rPr>
                <a:t>3</a:t>
              </a:r>
            </a:p>
          </p:txBody>
        </p:sp>
        <p:sp>
          <p:nvSpPr>
            <p:cNvPr id="161" name="18 Rectángulo"/>
            <p:cNvSpPr/>
            <p:nvPr/>
          </p:nvSpPr>
          <p:spPr>
            <a:xfrm>
              <a:off x="1823821" y="620688"/>
              <a:ext cx="288032" cy="2592288"/>
            </a:xfrm>
            <a:prstGeom prst="rect">
              <a:avLst/>
            </a:prstGeom>
            <a:solidFill>
              <a:sysClr val="window" lastClr="FFFFFF"/>
            </a:solidFill>
            <a:ln w="22225" cap="rnd" cmpd="sng" algn="ctr">
              <a:solidFill>
                <a:sysClr val="window" lastClr="FFFFFF"/>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white"/>
                </a:solidFill>
                <a:effectLst/>
                <a:uLnTx/>
                <a:uFillTx/>
                <a:latin typeface="Arial" pitchFamily="34" charset="0"/>
                <a:ea typeface="+mn-ea"/>
                <a:cs typeface="Arial" pitchFamily="34" charset="0"/>
              </a:endParaRPr>
            </a:p>
          </p:txBody>
        </p:sp>
        <p:sp>
          <p:nvSpPr>
            <p:cNvPr id="162" name="19 Cerrar llave"/>
            <p:cNvSpPr/>
            <p:nvPr/>
          </p:nvSpPr>
          <p:spPr>
            <a:xfrm>
              <a:off x="1812588" y="620688"/>
              <a:ext cx="216024" cy="2880320"/>
            </a:xfrm>
            <a:prstGeom prst="rightBrace">
              <a:avLst/>
            </a:prstGeom>
            <a:noFill/>
            <a:ln w="12700" cap="rnd"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smtClean="0">
                <a:ln>
                  <a:noFill/>
                </a:ln>
                <a:solidFill>
                  <a:prstClr val="black"/>
                </a:solidFill>
                <a:effectLst/>
                <a:uLnTx/>
                <a:uFillTx/>
                <a:latin typeface="Arial" pitchFamily="34" charset="0"/>
                <a:ea typeface="+mn-ea"/>
                <a:cs typeface="Arial" pitchFamily="34" charset="0"/>
              </a:endParaRPr>
            </a:p>
          </p:txBody>
        </p:sp>
      </p:grpSp>
      <p:sp>
        <p:nvSpPr>
          <p:cNvPr id="163" name="28 CuadroTexto"/>
          <p:cNvSpPr txBox="1"/>
          <p:nvPr/>
        </p:nvSpPr>
        <p:spPr>
          <a:xfrm>
            <a:off x="1883399" y="2697980"/>
            <a:ext cx="395203" cy="238527"/>
          </a:xfrm>
          <a:prstGeom prst="rect">
            <a:avLst/>
          </a:prstGeom>
          <a:solidFill>
            <a:sysClr val="window" lastClr="FFFFFF"/>
          </a:solid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GB" sz="950" b="1" i="0" u="none" strike="noStrike" kern="0" cap="none" spc="0" normalizeH="0" baseline="0" noProof="0" dirty="0" smtClean="0">
                <a:ln>
                  <a:noFill/>
                </a:ln>
                <a:solidFill>
                  <a:prstClr val="black"/>
                </a:solidFill>
                <a:effectLst/>
                <a:uLnTx/>
                <a:uFillTx/>
                <a:latin typeface="Arial" pitchFamily="34" charset="0"/>
                <a:cs typeface="Arial" pitchFamily="34" charset="0"/>
              </a:rPr>
              <a:t>Or</a:t>
            </a:r>
            <a:endParaRPr kumimoji="0" lang="en-GB" sz="950" b="1" i="0" u="none" strike="noStrike" kern="0" cap="none" spc="0" normalizeH="0" baseline="-25000" noProof="0" dirty="0" smtClean="0">
              <a:ln>
                <a:noFill/>
              </a:ln>
              <a:solidFill>
                <a:prstClr val="black"/>
              </a:solidFill>
              <a:effectLst/>
              <a:uLnTx/>
              <a:uFillTx/>
              <a:latin typeface="Arial" pitchFamily="34" charset="0"/>
              <a:cs typeface="Arial" pitchFamily="34" charset="0"/>
            </a:endParaRPr>
          </a:p>
        </p:txBody>
      </p:sp>
      <p:sp>
        <p:nvSpPr>
          <p:cNvPr id="164" name="Rectangle 163"/>
          <p:cNvSpPr/>
          <p:nvPr/>
        </p:nvSpPr>
        <p:spPr bwMode="auto">
          <a:xfrm>
            <a:off x="3766639" y="3170515"/>
            <a:ext cx="320055" cy="244600"/>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grpSp>
        <p:nvGrpSpPr>
          <p:cNvPr id="165" name="Group 164"/>
          <p:cNvGrpSpPr/>
          <p:nvPr/>
        </p:nvGrpSpPr>
        <p:grpSpPr>
          <a:xfrm>
            <a:off x="3089123" y="2168754"/>
            <a:ext cx="866255" cy="1318369"/>
            <a:chOff x="2481609" y="1534567"/>
            <a:chExt cx="866255" cy="1318369"/>
          </a:xfrm>
        </p:grpSpPr>
        <p:sp>
          <p:nvSpPr>
            <p:cNvPr id="166" name="Rectangle 165"/>
            <p:cNvSpPr/>
            <p:nvPr/>
          </p:nvSpPr>
          <p:spPr bwMode="auto">
            <a:xfrm>
              <a:off x="2481609" y="1559967"/>
              <a:ext cx="226665" cy="157708"/>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sp>
          <p:nvSpPr>
            <p:cNvPr id="167" name="Rectangle 166"/>
            <p:cNvSpPr/>
            <p:nvPr/>
          </p:nvSpPr>
          <p:spPr bwMode="auto">
            <a:xfrm>
              <a:off x="2931691" y="1534567"/>
              <a:ext cx="360040" cy="157708"/>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sp>
          <p:nvSpPr>
            <p:cNvPr id="168" name="Rectangle 167"/>
            <p:cNvSpPr/>
            <p:nvPr/>
          </p:nvSpPr>
          <p:spPr bwMode="auto">
            <a:xfrm>
              <a:off x="2627784" y="2780928"/>
              <a:ext cx="720080" cy="72008"/>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sp>
          <p:nvSpPr>
            <p:cNvPr id="169" name="Rectangle 168"/>
            <p:cNvSpPr/>
            <p:nvPr/>
          </p:nvSpPr>
          <p:spPr bwMode="auto">
            <a:xfrm>
              <a:off x="3106441" y="2696220"/>
              <a:ext cx="72008" cy="72008"/>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sp>
          <p:nvSpPr>
            <p:cNvPr id="170" name="Diagonal Stripe 169"/>
            <p:cNvSpPr/>
            <p:nvPr/>
          </p:nvSpPr>
          <p:spPr bwMode="auto">
            <a:xfrm rot="2891424">
              <a:off x="3005422" y="2641890"/>
              <a:ext cx="97273" cy="45719"/>
            </a:xfrm>
            <a:prstGeom prst="diagStripe">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endParaRPr>
            </a:p>
          </p:txBody>
        </p:sp>
      </p:grpSp>
      <p:sp>
        <p:nvSpPr>
          <p:cNvPr id="171" name="Rectangle 170"/>
          <p:cNvSpPr/>
          <p:nvPr/>
        </p:nvSpPr>
        <p:spPr>
          <a:xfrm>
            <a:off x="2915516" y="1665715"/>
            <a:ext cx="989856" cy="415498"/>
          </a:xfrm>
          <a:prstGeom prst="rect">
            <a:avLst/>
          </a:prstGeom>
        </p:spPr>
        <p:txBody>
          <a:bodyPr wrap="square">
            <a:spAutoFit/>
          </a:bodyPr>
          <a:lstStyle/>
          <a:p>
            <a:pPr algn="ctr" defTabSz="457200"/>
            <a:r>
              <a:rPr lang="en-GB" sz="1050" b="1" dirty="0" smtClean="0">
                <a:solidFill>
                  <a:prstClr val="black"/>
                </a:solidFill>
                <a:latin typeface="Arial" pitchFamily="34" charset="0"/>
                <a:cs typeface="Arial" pitchFamily="34" charset="0"/>
              </a:rPr>
              <a:t>Mechanical alloying</a:t>
            </a:r>
            <a:endParaRPr lang="en-GB" sz="1050" b="1" dirty="0">
              <a:solidFill>
                <a:prstClr val="black"/>
              </a:solidFill>
              <a:latin typeface="Arial" pitchFamily="34" charset="0"/>
              <a:cs typeface="Arial" pitchFamily="34" charset="0"/>
            </a:endParaRPr>
          </a:p>
        </p:txBody>
      </p:sp>
      <p:sp>
        <p:nvSpPr>
          <p:cNvPr id="172" name="Rectangle 171"/>
          <p:cNvSpPr/>
          <p:nvPr/>
        </p:nvSpPr>
        <p:spPr>
          <a:xfrm>
            <a:off x="-1775479" y="802102"/>
            <a:ext cx="11404290" cy="553998"/>
          </a:xfrm>
          <a:prstGeom prst="rect">
            <a:avLst/>
          </a:prstGeom>
        </p:spPr>
        <p:txBody>
          <a:bodyPr wrap="square" anchor="ctr">
            <a:spAutoFit/>
          </a:bodyPr>
          <a:lstStyle/>
          <a:p>
            <a:pPr algn="ctr"/>
            <a:r>
              <a:rPr lang="en-US" sz="3000" b="1" dirty="0" smtClean="0">
                <a:solidFill>
                  <a:srgbClr val="91004B"/>
                </a:solidFill>
                <a:latin typeface="Calibri" panose="020F0502020204030204" pitchFamily="34" charset="0"/>
                <a:cs typeface="Times New Roman" panose="02020603050405020304" pitchFamily="18" charset="0"/>
              </a:rPr>
              <a:t>Conventional route to produce ODS steels</a:t>
            </a:r>
            <a:endParaRPr lang="es-ES" sz="3000" dirty="0">
              <a:solidFill>
                <a:srgbClr val="91004B"/>
              </a:solidFill>
            </a:endParaRPr>
          </a:p>
        </p:txBody>
      </p:sp>
      <p:sp>
        <p:nvSpPr>
          <p:cNvPr id="173" name="Title 1"/>
          <p:cNvSpPr txBox="1">
            <a:spLocks/>
          </p:cNvSpPr>
          <p:nvPr/>
        </p:nvSpPr>
        <p:spPr bwMode="auto">
          <a:xfrm>
            <a:off x="473275" y="108603"/>
            <a:ext cx="6053832"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INTRODUCTION</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2" name="Rectangle 1"/>
          <p:cNvSpPr/>
          <p:nvPr/>
        </p:nvSpPr>
        <p:spPr>
          <a:xfrm>
            <a:off x="8400256" y="4735304"/>
            <a:ext cx="3785136" cy="1862048"/>
          </a:xfrm>
          <a:prstGeom prst="rect">
            <a:avLst/>
          </a:prstGeom>
        </p:spPr>
        <p:txBody>
          <a:bodyPr>
            <a:spAutoFit/>
          </a:bodyPr>
          <a:lstStyle/>
          <a:p>
            <a:pPr marL="0" lvl="1">
              <a:spcBef>
                <a:spcPts val="600"/>
              </a:spcBef>
              <a:buClr>
                <a:srgbClr val="91004B"/>
              </a:buClr>
            </a:pPr>
            <a:r>
              <a:rPr lang="en-US" sz="2400" b="1" dirty="0">
                <a:latin typeface="Calibri" pitchFamily="34" charset="0"/>
              </a:rPr>
              <a:t>Current challenges:</a:t>
            </a:r>
          </a:p>
          <a:p>
            <a:pPr marL="261938" lvl="1" indent="-179388">
              <a:spcBef>
                <a:spcPts val="400"/>
              </a:spcBef>
              <a:buClr>
                <a:srgbClr val="91004B"/>
              </a:buClr>
              <a:buFontTx/>
              <a:buChar char="•"/>
            </a:pPr>
            <a:r>
              <a:rPr lang="en-US" sz="2000" dirty="0">
                <a:latin typeface="Calibri" pitchFamily="34" charset="0"/>
                <a:sym typeface="Symbol" panose="05050102010706020507" pitchFamily="18" charset="2"/>
              </a:rPr>
              <a:t>High variability in properties</a:t>
            </a:r>
          </a:p>
          <a:p>
            <a:pPr marL="261938" lvl="1" indent="-179388">
              <a:spcBef>
                <a:spcPts val="400"/>
              </a:spcBef>
              <a:buClr>
                <a:srgbClr val="91004B"/>
              </a:buClr>
              <a:buFontTx/>
              <a:buChar char="•"/>
            </a:pPr>
            <a:r>
              <a:rPr lang="en-US" sz="2000" dirty="0">
                <a:latin typeface="Calibri" pitchFamily="34" charset="0"/>
                <a:sym typeface="Symbol" panose="05050102010706020507" pitchFamily="18" charset="2"/>
              </a:rPr>
              <a:t>Small, lab-scale batches available</a:t>
            </a:r>
          </a:p>
          <a:p>
            <a:pPr marL="261938" lvl="1" indent="-179388">
              <a:spcBef>
                <a:spcPts val="400"/>
              </a:spcBef>
              <a:buClr>
                <a:srgbClr val="91004B"/>
              </a:buClr>
              <a:buFontTx/>
              <a:buChar char="•"/>
            </a:pPr>
            <a:r>
              <a:rPr lang="en-US" sz="2000" dirty="0">
                <a:latin typeface="Calibri" pitchFamily="34" charset="0"/>
                <a:sym typeface="Symbol" panose="05050102010706020507" pitchFamily="18" charset="2"/>
              </a:rPr>
              <a:t>Low fracture toughness at RT </a:t>
            </a:r>
          </a:p>
        </p:txBody>
      </p:sp>
      <p:sp>
        <p:nvSpPr>
          <p:cNvPr id="175" name="Title 1"/>
          <p:cNvSpPr txBox="1">
            <a:spLocks/>
          </p:cNvSpPr>
          <p:nvPr/>
        </p:nvSpPr>
        <p:spPr bwMode="auto">
          <a:xfrm>
            <a:off x="105481" y="2445792"/>
            <a:ext cx="12000656" cy="1055216"/>
          </a:xfrm>
          <a:prstGeom prst="rect">
            <a:avLst/>
          </a:prstGeom>
          <a:solidFill>
            <a:schemeClr val="bg1"/>
          </a:solid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ctr">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OBJECTIVE: To develop an alternative route able to face those challenges</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176" name="Slide Number Placeholder 175"/>
          <p:cNvSpPr>
            <a:spLocks noGrp="1"/>
          </p:cNvSpPr>
          <p:nvPr>
            <p:ph type="sldNum" sz="quarter" idx="12"/>
          </p:nvPr>
        </p:nvSpPr>
        <p:spPr>
          <a:xfrm>
            <a:off x="9324224" y="6478261"/>
            <a:ext cx="2844800" cy="365125"/>
          </a:xfrm>
        </p:spPr>
        <p:txBody>
          <a:bodyPr/>
          <a:lstStyle/>
          <a:p>
            <a:fld id="{3B1F9141-6DFB-4FE7-92E6-50BD9F36701F}" type="slidenum">
              <a:rPr lang="es-ES" sz="1400" b="1" smtClean="0">
                <a:solidFill>
                  <a:schemeClr val="tx1"/>
                </a:solidFill>
              </a:rPr>
              <a:t>5</a:t>
            </a:fld>
            <a:endParaRPr lang="es-ES" sz="1400" b="1">
              <a:solidFill>
                <a:schemeClr val="tx1"/>
              </a:solidFill>
            </a:endParaRPr>
          </a:p>
        </p:txBody>
      </p:sp>
      <p:pic>
        <p:nvPicPr>
          <p:cNvPr id="177" name="Imagen 13"/>
          <p:cNvPicPr>
            <a:picLocks noChangeAspect="1"/>
          </p:cNvPicPr>
          <p:nvPr/>
        </p:nvPicPr>
        <p:blipFill rotWithShape="1">
          <a:blip r:embed="rId7"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4275519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2" grpId="0"/>
      <p:bldP spid="17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www.euro-fusion.org/wpcms/wp-content/uploads/2016/10/3D11.27-1c.jp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649473" y="1706685"/>
            <a:ext cx="11013132" cy="3954563"/>
          </a:xfrm>
          <a:prstGeom prst="rect">
            <a:avLst/>
          </a:prstGeom>
          <a:gradFill>
            <a:gsLst>
              <a:gs pos="0">
                <a:schemeClr val="accent1">
                  <a:lumMod val="5000"/>
                  <a:lumOff val="95000"/>
                  <a:alpha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extLst/>
        </p:spPr>
      </p:pic>
      <p:sp>
        <p:nvSpPr>
          <p:cNvPr id="2" name="Rectangle 1"/>
          <p:cNvSpPr/>
          <p:nvPr/>
        </p:nvSpPr>
        <p:spPr>
          <a:xfrm>
            <a:off x="4799856" y="2891381"/>
            <a:ext cx="2587752" cy="903926"/>
          </a:xfrm>
          <a:prstGeom prst="rect">
            <a:avLst/>
          </a:prstGeom>
          <a:solidFill>
            <a:schemeClr val="bg1"/>
          </a:solidFill>
        </p:spPr>
        <p:txBody>
          <a:bodyPr wrap="square" anchor="ctr">
            <a:spAutoFit/>
          </a:bodyPr>
          <a:lstStyle/>
          <a:p>
            <a:pPr algn="ctr"/>
            <a:r>
              <a:rPr lang="en-US" sz="4000" b="1" dirty="0" smtClean="0">
                <a:solidFill>
                  <a:srgbClr val="91004B"/>
                </a:solidFill>
                <a:latin typeface="Calibri" panose="020F0502020204030204" pitchFamily="34" charset="0"/>
                <a:cs typeface="Times New Roman" panose="02020603050405020304" pitchFamily="18" charset="0"/>
              </a:rPr>
              <a:t>PROPOSAL</a:t>
            </a:r>
            <a:endParaRPr lang="es-ES" sz="4000" dirty="0">
              <a:solidFill>
                <a:srgbClr val="91004B"/>
              </a:solidFill>
            </a:endParaRPr>
          </a:p>
        </p:txBody>
      </p:sp>
      <p:sp>
        <p:nvSpPr>
          <p:cNvPr id="3" name="Rectangle 2"/>
          <p:cNvSpPr/>
          <p:nvPr/>
        </p:nvSpPr>
        <p:spPr>
          <a:xfrm>
            <a:off x="4439816" y="2636912"/>
            <a:ext cx="3444298" cy="1569660"/>
          </a:xfrm>
          <a:prstGeom prst="rect">
            <a:avLst/>
          </a:prstGeom>
          <a:solidFill>
            <a:schemeClr val="bg1"/>
          </a:solidFill>
        </p:spPr>
        <p:txBody>
          <a:bodyPr wrap="square" anchor="ctr">
            <a:spAutoFit/>
          </a:bodyPr>
          <a:lstStyle/>
          <a:p>
            <a:pPr algn="ctr"/>
            <a:r>
              <a:rPr lang="en-US" sz="4800" b="1" dirty="0" smtClean="0">
                <a:solidFill>
                  <a:srgbClr val="91004B"/>
                </a:solidFill>
                <a:latin typeface="Calibri" panose="020F0502020204030204" pitchFamily="34" charset="0"/>
                <a:cs typeface="Times New Roman" panose="02020603050405020304" pitchFamily="18" charset="0"/>
              </a:rPr>
              <a:t>STARS route</a:t>
            </a:r>
            <a:endParaRPr lang="es-ES" sz="4800" dirty="0">
              <a:solidFill>
                <a:srgbClr val="91004B"/>
              </a:solidFill>
            </a:endParaRPr>
          </a:p>
        </p:txBody>
      </p:sp>
      <p:sp>
        <p:nvSpPr>
          <p:cNvPr id="5" name="Slide Number Placeholder 4"/>
          <p:cNvSpPr>
            <a:spLocks noGrp="1"/>
          </p:cNvSpPr>
          <p:nvPr>
            <p:ph type="sldNum" sz="quarter" idx="12"/>
          </p:nvPr>
        </p:nvSpPr>
        <p:spPr>
          <a:xfrm>
            <a:off x="9342736" y="6495632"/>
            <a:ext cx="2844800" cy="365125"/>
          </a:xfrm>
        </p:spPr>
        <p:txBody>
          <a:bodyPr/>
          <a:lstStyle/>
          <a:p>
            <a:fld id="{3B1F9141-6DFB-4FE7-92E6-50BD9F36701F}" type="slidenum">
              <a:rPr lang="es-ES" sz="1400" smtClean="0">
                <a:solidFill>
                  <a:schemeClr val="tx1"/>
                </a:solidFill>
              </a:rPr>
              <a:t>6</a:t>
            </a:fld>
            <a:endParaRPr lang="es-ES" sz="1400">
              <a:solidFill>
                <a:schemeClr val="tx1"/>
              </a:solidFill>
            </a:endParaRPr>
          </a:p>
        </p:txBody>
      </p:sp>
      <p:pic>
        <p:nvPicPr>
          <p:cNvPr id="6" name="Imagen 13"/>
          <p:cNvPicPr>
            <a:picLocks noChangeAspect="1"/>
          </p:cNvPicPr>
          <p:nvPr/>
        </p:nvPicPr>
        <p:blipFill rotWithShape="1">
          <a:blip r:embed="rId3"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1375568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7956" y="5033865"/>
            <a:ext cx="8568952" cy="1754326"/>
          </a:xfrm>
          <a:prstGeom prst="rect">
            <a:avLst/>
          </a:prstGeom>
        </p:spPr>
        <p:txBody>
          <a:bodyPr wrap="square">
            <a:spAutoFit/>
          </a:bodyPr>
          <a:lstStyle/>
          <a:p>
            <a:pPr marL="247650" indent="-247650" fontAlgn="base">
              <a:spcAft>
                <a:spcPct val="0"/>
              </a:spcAft>
              <a:buFont typeface="+mj-lt"/>
              <a:buAutoNum type="arabicPeriod"/>
            </a:pPr>
            <a:r>
              <a:rPr lang="en-GB" dirty="0" smtClean="0">
                <a:solidFill>
                  <a:srgbClr val="000000"/>
                </a:solidFill>
                <a:cs typeface="Arial" charset="0"/>
              </a:rPr>
              <a:t>Atomized powder: </a:t>
            </a:r>
            <a:r>
              <a:rPr lang="en-GB" b="1" dirty="0" smtClean="0">
                <a:solidFill>
                  <a:srgbClr val="000000"/>
                </a:solidFill>
                <a:cs typeface="Arial" charset="0"/>
              </a:rPr>
              <a:t>Ti &amp; Y in solid solution</a:t>
            </a:r>
          </a:p>
          <a:p>
            <a:pPr marL="247650" indent="-247650" fontAlgn="base">
              <a:spcAft>
                <a:spcPct val="0"/>
              </a:spcAft>
              <a:buFont typeface="+mj-lt"/>
              <a:buAutoNum type="arabicPeriod"/>
            </a:pPr>
            <a:r>
              <a:rPr lang="en-GB" dirty="0" smtClean="0">
                <a:solidFill>
                  <a:srgbClr val="000000"/>
                </a:solidFill>
                <a:cs typeface="Arial" charset="0"/>
                <a:sym typeface="Symbol"/>
              </a:rPr>
              <a:t>Powder oxidation: </a:t>
            </a:r>
            <a:r>
              <a:rPr lang="en-GB" b="1" dirty="0" smtClean="0">
                <a:solidFill>
                  <a:srgbClr val="000000"/>
                </a:solidFill>
                <a:cs typeface="Arial" charset="0"/>
                <a:sym typeface="Symbol"/>
              </a:rPr>
              <a:t>ultra-thin Cr- &amp; Fe-rich oxide layer</a:t>
            </a:r>
          </a:p>
          <a:p>
            <a:pPr marL="247650" indent="-247650" fontAlgn="base">
              <a:spcAft>
                <a:spcPct val="0"/>
              </a:spcAft>
              <a:buFont typeface="+mj-lt"/>
              <a:buAutoNum type="arabicPeriod"/>
            </a:pPr>
            <a:r>
              <a:rPr lang="en-GB" dirty="0" smtClean="0">
                <a:solidFill>
                  <a:srgbClr val="000000"/>
                </a:solidFill>
                <a:cs typeface="Arial" charset="0"/>
                <a:sym typeface="Symbol"/>
              </a:rPr>
              <a:t>HIP at high temperature:</a:t>
            </a:r>
          </a:p>
          <a:p>
            <a:pPr marL="704850" lvl="2" indent="-247650" fontAlgn="base">
              <a:spcAft>
                <a:spcPct val="0"/>
              </a:spcAft>
              <a:buFont typeface="Arial" pitchFamily="34" charset="0"/>
              <a:buChar char="•"/>
            </a:pPr>
            <a:r>
              <a:rPr lang="en-GB" b="1" dirty="0" smtClean="0">
                <a:solidFill>
                  <a:srgbClr val="000000"/>
                </a:solidFill>
                <a:cs typeface="Arial" charset="0"/>
                <a:sym typeface="Symbol"/>
              </a:rPr>
              <a:t>Dissociation of metastable Cr- &amp; Fe-rich oxides</a:t>
            </a:r>
          </a:p>
          <a:p>
            <a:pPr marL="704850" lvl="2" indent="-247650" fontAlgn="base">
              <a:spcAft>
                <a:spcPct val="0"/>
              </a:spcAft>
              <a:buFont typeface="Arial" pitchFamily="34" charset="0"/>
              <a:buChar char="•"/>
            </a:pPr>
            <a:r>
              <a:rPr lang="en-GB" b="1" dirty="0" smtClean="0">
                <a:solidFill>
                  <a:srgbClr val="000000"/>
                </a:solidFill>
                <a:cs typeface="Arial" charset="0"/>
                <a:sym typeface="Symbol"/>
              </a:rPr>
              <a:t>O diffusion </a:t>
            </a:r>
            <a:r>
              <a:rPr lang="en-GB" dirty="0" smtClean="0">
                <a:solidFill>
                  <a:srgbClr val="000000"/>
                </a:solidFill>
                <a:cs typeface="Arial" charset="0"/>
                <a:sym typeface="Symbol"/>
              </a:rPr>
              <a:t>from Prior Particle Boundaries </a:t>
            </a:r>
            <a:endParaRPr lang="en-GB" dirty="0" smtClean="0">
              <a:solidFill>
                <a:srgbClr val="990033"/>
              </a:solidFill>
              <a:cs typeface="Arial" charset="0"/>
              <a:sym typeface="Symbol"/>
            </a:endParaRPr>
          </a:p>
          <a:p>
            <a:pPr marL="704850" lvl="2" indent="-247650" fontAlgn="base">
              <a:spcAft>
                <a:spcPct val="0"/>
              </a:spcAft>
              <a:buFont typeface="Arial" pitchFamily="34" charset="0"/>
              <a:buChar char="•"/>
            </a:pPr>
            <a:r>
              <a:rPr lang="en-GB" dirty="0" smtClean="0">
                <a:solidFill>
                  <a:srgbClr val="000000"/>
                </a:solidFill>
                <a:cs typeface="Arial" charset="0"/>
                <a:sym typeface="Symbol"/>
              </a:rPr>
              <a:t>Formation of </a:t>
            </a:r>
            <a:r>
              <a:rPr lang="en-GB" b="1" dirty="0" smtClean="0">
                <a:solidFill>
                  <a:srgbClr val="000000"/>
                </a:solidFill>
                <a:cs typeface="Arial" charset="0"/>
                <a:sym typeface="Symbol"/>
              </a:rPr>
              <a:t>Y, Ti-rich oxide dispersions</a:t>
            </a:r>
            <a:endParaRPr lang="en-GB" b="1" dirty="0">
              <a:solidFill>
                <a:srgbClr val="000000"/>
              </a:solidFill>
              <a:cs typeface="Arial" charset="0"/>
            </a:endParaRPr>
          </a:p>
        </p:txBody>
      </p:sp>
      <p:sp>
        <p:nvSpPr>
          <p:cNvPr id="404" name="Rectangle 403"/>
          <p:cNvSpPr/>
          <p:nvPr/>
        </p:nvSpPr>
        <p:spPr>
          <a:xfrm>
            <a:off x="335360" y="188640"/>
            <a:ext cx="10980000" cy="1015663"/>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STARS route: Surface Treatment of gas Atomized powder followed by Reactive Synthesis</a:t>
            </a:r>
            <a:endParaRPr lang="es-ES" sz="3000" dirty="0">
              <a:solidFill>
                <a:srgbClr val="91004B"/>
              </a:solidFill>
            </a:endParaRPr>
          </a:p>
        </p:txBody>
      </p:sp>
      <p:pic>
        <p:nvPicPr>
          <p:cNvPr id="408" name="Picture 407"/>
          <p:cNvPicPr>
            <a:picLocks noChangeAspect="1"/>
          </p:cNvPicPr>
          <p:nvPr/>
        </p:nvPicPr>
        <p:blipFill>
          <a:blip r:embed="rId2"/>
          <a:stretch>
            <a:fillRect/>
          </a:stretch>
        </p:blipFill>
        <p:spPr>
          <a:xfrm>
            <a:off x="1703511" y="1412776"/>
            <a:ext cx="8527359" cy="3247277"/>
          </a:xfrm>
          <a:prstGeom prst="rect">
            <a:avLst/>
          </a:prstGeom>
        </p:spPr>
      </p:pic>
      <p:sp>
        <p:nvSpPr>
          <p:cNvPr id="3" name="Slide Number Placeholder 2"/>
          <p:cNvSpPr>
            <a:spLocks noGrp="1"/>
          </p:cNvSpPr>
          <p:nvPr>
            <p:ph type="sldNum" sz="quarter" idx="12"/>
          </p:nvPr>
        </p:nvSpPr>
        <p:spPr>
          <a:xfrm>
            <a:off x="9336360" y="6481046"/>
            <a:ext cx="2844800" cy="365125"/>
          </a:xfrm>
        </p:spPr>
        <p:txBody>
          <a:bodyPr/>
          <a:lstStyle/>
          <a:p>
            <a:fld id="{3B1F9141-6DFB-4FE7-92E6-50BD9F36701F}" type="slidenum">
              <a:rPr lang="es-ES" sz="1400" b="1" smtClean="0">
                <a:solidFill>
                  <a:schemeClr val="tx1"/>
                </a:solidFill>
              </a:rPr>
              <a:t>7</a:t>
            </a:fld>
            <a:endParaRPr lang="es-ES" sz="1400" b="1">
              <a:solidFill>
                <a:schemeClr val="tx1"/>
              </a:solidFill>
            </a:endParaRPr>
          </a:p>
        </p:txBody>
      </p:sp>
      <p:pic>
        <p:nvPicPr>
          <p:cNvPr id="6" name="Imagen 13"/>
          <p:cNvPicPr>
            <a:picLocks noChangeAspect="1"/>
          </p:cNvPicPr>
          <p:nvPr/>
        </p:nvPicPr>
        <p:blipFill rotWithShape="1">
          <a:blip r:embed="rId3"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36070228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59 Conector recto de flecha"/>
          <p:cNvCxnSpPr/>
          <p:nvPr/>
        </p:nvCxnSpPr>
        <p:spPr>
          <a:xfrm rot="16200000">
            <a:off x="3257529" y="2739212"/>
            <a:ext cx="0" cy="135000"/>
          </a:xfrm>
          <a:prstGeom prst="straightConnector1">
            <a:avLst/>
          </a:prstGeom>
          <a:noFill/>
          <a:ln w="9525" cap="flat" cmpd="sng" algn="ctr">
            <a:solidFill>
              <a:srgbClr val="000000"/>
            </a:solidFill>
            <a:prstDash val="solid"/>
            <a:headEnd type="none" w="med" len="med"/>
            <a:tailEnd type="triangle" w="sm" len="sm"/>
          </a:ln>
          <a:effectLst/>
        </p:spPr>
      </p:cxnSp>
      <p:grpSp>
        <p:nvGrpSpPr>
          <p:cNvPr id="3" name="Group 2"/>
          <p:cNvGrpSpPr/>
          <p:nvPr/>
        </p:nvGrpSpPr>
        <p:grpSpPr>
          <a:xfrm>
            <a:off x="1199456" y="1829107"/>
            <a:ext cx="3129545" cy="2586429"/>
            <a:chOff x="1246053" y="1829107"/>
            <a:chExt cx="3129545" cy="2586429"/>
          </a:xfrm>
        </p:grpSpPr>
        <p:grpSp>
          <p:nvGrpSpPr>
            <p:cNvPr id="4" name="Group 3"/>
            <p:cNvGrpSpPr/>
            <p:nvPr/>
          </p:nvGrpSpPr>
          <p:grpSpPr>
            <a:xfrm>
              <a:off x="1617166" y="1881211"/>
              <a:ext cx="1701537" cy="2305677"/>
              <a:chOff x="835721" y="1295238"/>
              <a:chExt cx="1936079" cy="2709826"/>
            </a:xfrm>
          </p:grpSpPr>
          <p:pic>
            <p:nvPicPr>
              <p:cNvPr id="5" name="Picture 2" descr="http://www.xstreamscience.org/H_Glaze/assets/Powder%20Atomizer.gif"/>
              <p:cNvPicPr>
                <a:picLocks noChangeAspect="1" noChangeArrowheads="1"/>
              </p:cNvPicPr>
              <p:nvPr/>
            </p:nvPicPr>
            <p:blipFill>
              <a:blip r:embed="rId3" cstate="email">
                <a:lum bright="-20000" contrast="40000"/>
                <a:extLst>
                  <a:ext uri="{28A0092B-C50C-407E-A947-70E740481C1C}">
                    <a14:useLocalDpi xmlns:a14="http://schemas.microsoft.com/office/drawing/2010/main"/>
                  </a:ext>
                </a:extLst>
              </a:blip>
              <a:srcRect r="28664"/>
              <a:stretch>
                <a:fillRect/>
              </a:stretch>
            </p:blipFill>
            <p:spPr bwMode="auto">
              <a:xfrm>
                <a:off x="835721" y="1295238"/>
                <a:ext cx="1792063" cy="2709826"/>
              </a:xfrm>
              <a:prstGeom prst="rect">
                <a:avLst/>
              </a:prstGeom>
              <a:noFill/>
            </p:spPr>
          </p:pic>
          <p:sp>
            <p:nvSpPr>
              <p:cNvPr id="6" name="Rectangle 5"/>
              <p:cNvSpPr/>
              <p:nvPr/>
            </p:nvSpPr>
            <p:spPr bwMode="auto">
              <a:xfrm>
                <a:off x="2339752" y="1988840"/>
                <a:ext cx="432048" cy="648072"/>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GB" sz="2400" kern="0" smtClean="0">
                  <a:solidFill>
                    <a:srgbClr val="000000"/>
                  </a:solidFill>
                  <a:latin typeface="Arial" charset="0"/>
                  <a:ea typeface="ＭＳ Ｐゴシック" charset="-128"/>
                  <a:cs typeface="Arial" charset="0"/>
                </a:endParaRPr>
              </a:p>
            </p:txBody>
          </p:sp>
          <p:sp>
            <p:nvSpPr>
              <p:cNvPr id="7" name="Rectangle 6"/>
              <p:cNvSpPr/>
              <p:nvPr/>
            </p:nvSpPr>
            <p:spPr bwMode="auto">
              <a:xfrm rot="1471466" flipV="1">
                <a:off x="1957458" y="2259543"/>
                <a:ext cx="216024" cy="45720"/>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GB" sz="2400" kern="0" smtClean="0">
                  <a:solidFill>
                    <a:srgbClr val="000000"/>
                  </a:solidFill>
                  <a:latin typeface="Arial" charset="0"/>
                  <a:ea typeface="ＭＳ Ｐゴシック" charset="-128"/>
                  <a:cs typeface="Arial" charset="0"/>
                </a:endParaRPr>
              </a:p>
            </p:txBody>
          </p:sp>
          <p:sp>
            <p:nvSpPr>
              <p:cNvPr id="8" name="Rectangle 7"/>
              <p:cNvSpPr/>
              <p:nvPr/>
            </p:nvSpPr>
            <p:spPr bwMode="auto">
              <a:xfrm rot="1471466" flipV="1">
                <a:off x="1871156" y="2243721"/>
                <a:ext cx="216024" cy="45720"/>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GB" sz="2400" kern="0" smtClean="0">
                  <a:solidFill>
                    <a:srgbClr val="000000"/>
                  </a:solidFill>
                  <a:latin typeface="Arial" charset="0"/>
                  <a:ea typeface="ＭＳ Ｐゴシック" charset="-128"/>
                  <a:cs typeface="Arial" charset="0"/>
                </a:endParaRPr>
              </a:p>
            </p:txBody>
          </p:sp>
          <p:sp>
            <p:nvSpPr>
              <p:cNvPr id="9" name="Rectangle 8"/>
              <p:cNvSpPr/>
              <p:nvPr/>
            </p:nvSpPr>
            <p:spPr bwMode="auto">
              <a:xfrm rot="435593" flipV="1">
                <a:off x="2207952" y="2291065"/>
                <a:ext cx="216024" cy="45720"/>
              </a:xfrm>
              <a:prstGeom prst="rect">
                <a:avLst/>
              </a:prstGeom>
              <a:solidFill>
                <a:srgbClr val="FFFFFF"/>
              </a:solidFill>
              <a:ln w="9525"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GB" sz="2400" kern="0" smtClean="0">
                  <a:solidFill>
                    <a:srgbClr val="000000"/>
                  </a:solidFill>
                  <a:latin typeface="Arial" charset="0"/>
                  <a:ea typeface="ＭＳ Ｐゴシック" charset="-128"/>
                  <a:cs typeface="Arial" charset="0"/>
                </a:endParaRPr>
              </a:p>
            </p:txBody>
          </p:sp>
        </p:grpSp>
        <p:sp>
          <p:nvSpPr>
            <p:cNvPr id="10" name="11 CuadroTexto"/>
            <p:cNvSpPr txBox="1"/>
            <p:nvPr/>
          </p:nvSpPr>
          <p:spPr>
            <a:xfrm>
              <a:off x="1246053" y="1829107"/>
              <a:ext cx="864096" cy="438850"/>
            </a:xfrm>
            <a:prstGeom prst="rect">
              <a:avLst/>
            </a:prstGeom>
            <a:noFill/>
          </p:spPr>
          <p:txBody>
            <a:bodyPr wrap="square" lIns="0" rIns="0" rtlCol="0">
              <a:spAutoFit/>
            </a:bodyPr>
            <a:lstStyle/>
            <a:p>
              <a:pPr algn="ctr">
                <a:defRPr/>
              </a:pPr>
              <a:r>
                <a:rPr lang="en-GB" sz="1100" b="1" kern="0" dirty="0" smtClean="0">
                  <a:solidFill>
                    <a:srgbClr val="000000"/>
                  </a:solidFill>
                  <a:latin typeface="Arial" pitchFamily="34" charset="0"/>
                  <a:cs typeface="Arial" pitchFamily="34" charset="0"/>
                </a:rPr>
                <a:t>Fe + Cr + W + Ti + Y</a:t>
              </a:r>
            </a:p>
          </p:txBody>
        </p:sp>
        <p:sp>
          <p:nvSpPr>
            <p:cNvPr id="11" name="26 CuadroTexto"/>
            <p:cNvSpPr txBox="1"/>
            <p:nvPr/>
          </p:nvSpPr>
          <p:spPr>
            <a:xfrm>
              <a:off x="1423898" y="4030815"/>
              <a:ext cx="776468" cy="384721"/>
            </a:xfrm>
            <a:prstGeom prst="rect">
              <a:avLst/>
            </a:prstGeom>
            <a:solidFill>
              <a:srgbClr val="FFFFFF"/>
            </a:solidFill>
          </p:spPr>
          <p:txBody>
            <a:bodyPr wrap="square" lIns="0" tIns="0" rtlCol="0">
              <a:spAutoFit/>
            </a:bodyPr>
            <a:lstStyle/>
            <a:p>
              <a:pPr algn="r">
                <a:defRPr/>
              </a:pPr>
              <a:r>
                <a:rPr lang="en-GB" sz="1100" b="1" kern="0" dirty="0" err="1" smtClean="0">
                  <a:solidFill>
                    <a:srgbClr val="000000"/>
                  </a:solidFill>
                  <a:latin typeface="Arial" pitchFamily="34" charset="0"/>
                  <a:cs typeface="Arial" pitchFamily="34" charset="0"/>
                </a:rPr>
                <a:t>FeCrWTiY</a:t>
              </a:r>
              <a:r>
                <a:rPr lang="en-GB" sz="1100" b="1" kern="0" dirty="0" smtClean="0">
                  <a:solidFill>
                    <a:srgbClr val="000000"/>
                  </a:solidFill>
                  <a:latin typeface="Arial" pitchFamily="34" charset="0"/>
                  <a:cs typeface="Arial" pitchFamily="34" charset="0"/>
                </a:rPr>
                <a:t> </a:t>
              </a:r>
            </a:p>
            <a:p>
              <a:pPr algn="r">
                <a:defRPr/>
              </a:pPr>
              <a:r>
                <a:rPr lang="en-GB" sz="1100" b="1" kern="0" dirty="0" smtClean="0">
                  <a:solidFill>
                    <a:srgbClr val="000000"/>
                  </a:solidFill>
                  <a:latin typeface="Arial" pitchFamily="34" charset="0"/>
                  <a:cs typeface="Arial" pitchFamily="34" charset="0"/>
                </a:rPr>
                <a:t>powder </a:t>
              </a:r>
            </a:p>
          </p:txBody>
        </p:sp>
        <p:sp>
          <p:nvSpPr>
            <p:cNvPr id="13" name="51 CuadroTexto"/>
            <p:cNvSpPr txBox="1"/>
            <p:nvPr/>
          </p:nvSpPr>
          <p:spPr>
            <a:xfrm>
              <a:off x="3439494" y="3188001"/>
              <a:ext cx="936104" cy="507831"/>
            </a:xfrm>
            <a:prstGeom prst="rect">
              <a:avLst/>
            </a:prstGeom>
            <a:solidFill>
              <a:srgbClr val="FFFFFF"/>
            </a:solidFill>
          </p:spPr>
          <p:txBody>
            <a:bodyPr wrap="square" lIns="0" tIns="0" rIns="0" bIns="0" rtlCol="0">
              <a:spAutoFit/>
            </a:bodyPr>
            <a:lstStyle/>
            <a:p>
              <a:pPr algn="ctr">
                <a:lnSpc>
                  <a:spcPct val="150000"/>
                </a:lnSpc>
                <a:defRPr/>
              </a:pPr>
              <a:r>
                <a:rPr lang="en-GB" sz="1100" b="1" kern="0" dirty="0" smtClean="0">
                  <a:solidFill>
                    <a:srgbClr val="000000"/>
                  </a:solidFill>
                  <a:latin typeface="Arial" pitchFamily="34" charset="0"/>
                  <a:cs typeface="Arial" pitchFamily="34" charset="0"/>
                </a:rPr>
                <a:t>Oxygen adjustment</a:t>
              </a:r>
            </a:p>
          </p:txBody>
        </p:sp>
        <p:grpSp>
          <p:nvGrpSpPr>
            <p:cNvPr id="14" name="Group 13"/>
            <p:cNvGrpSpPr/>
            <p:nvPr/>
          </p:nvGrpSpPr>
          <p:grpSpPr>
            <a:xfrm>
              <a:off x="3595702" y="2404744"/>
              <a:ext cx="606289" cy="720080"/>
              <a:chOff x="2698142" y="1916832"/>
              <a:chExt cx="606289" cy="720080"/>
            </a:xfrm>
          </p:grpSpPr>
          <p:pic>
            <p:nvPicPr>
              <p:cNvPr id="15" name="Picture 3"/>
              <p:cNvPicPr>
                <a:picLocks noChangeAspect="1" noChangeArrowheads="1"/>
              </p:cNvPicPr>
              <p:nvPr/>
            </p:nvPicPr>
            <p:blipFill>
              <a:blip r:embed="rId4" cstate="screen"/>
              <a:srcRect/>
              <a:stretch>
                <a:fillRect/>
              </a:stretch>
            </p:blipFill>
            <p:spPr bwMode="auto">
              <a:xfrm>
                <a:off x="2746345" y="2200275"/>
                <a:ext cx="558086" cy="207042"/>
              </a:xfrm>
              <a:prstGeom prst="rect">
                <a:avLst/>
              </a:prstGeom>
              <a:noFill/>
              <a:ln w="9525">
                <a:noFill/>
                <a:miter lim="800000"/>
                <a:headEnd/>
                <a:tailEnd/>
              </a:ln>
            </p:spPr>
          </p:pic>
          <p:sp>
            <p:nvSpPr>
              <p:cNvPr id="16" name="30 Rectángulo"/>
              <p:cNvSpPr/>
              <p:nvPr/>
            </p:nvSpPr>
            <p:spPr>
              <a:xfrm>
                <a:off x="2698142" y="1916832"/>
                <a:ext cx="576064" cy="129158"/>
              </a:xfrm>
              <a:prstGeom prst="rect">
                <a:avLst/>
              </a:prstGeom>
              <a:solidFill>
                <a:srgbClr val="FFFFFF"/>
              </a:solid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17" name="37 Elipse"/>
              <p:cNvSpPr/>
              <p:nvPr/>
            </p:nvSpPr>
            <p:spPr>
              <a:xfrm>
                <a:off x="2718432" y="2079898"/>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18" name="37 Elipse"/>
              <p:cNvSpPr/>
              <p:nvPr/>
            </p:nvSpPr>
            <p:spPr>
              <a:xfrm>
                <a:off x="2908932" y="2083098"/>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19" name="37 Elipse"/>
              <p:cNvSpPr/>
              <p:nvPr/>
            </p:nvSpPr>
            <p:spPr>
              <a:xfrm>
                <a:off x="2815840" y="2083098"/>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0" name="37 Elipse"/>
              <p:cNvSpPr/>
              <p:nvPr/>
            </p:nvSpPr>
            <p:spPr>
              <a:xfrm>
                <a:off x="3004306" y="2084090"/>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1" name="37 Elipse"/>
              <p:cNvSpPr/>
              <p:nvPr/>
            </p:nvSpPr>
            <p:spPr>
              <a:xfrm>
                <a:off x="3194806" y="2087290"/>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2" name="37 Elipse"/>
              <p:cNvSpPr/>
              <p:nvPr/>
            </p:nvSpPr>
            <p:spPr>
              <a:xfrm>
                <a:off x="3101714" y="2087290"/>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3" name="30 Rectángulo"/>
              <p:cNvSpPr/>
              <p:nvPr/>
            </p:nvSpPr>
            <p:spPr>
              <a:xfrm rot="10800000">
                <a:off x="2706650" y="2523505"/>
                <a:ext cx="576064" cy="113407"/>
              </a:xfrm>
              <a:prstGeom prst="rect">
                <a:avLst/>
              </a:prstGeom>
              <a:solidFill>
                <a:srgbClr val="FFFFFF"/>
              </a:solid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4" name="37 Elipse"/>
              <p:cNvSpPr/>
              <p:nvPr/>
            </p:nvSpPr>
            <p:spPr>
              <a:xfrm rot="10800000">
                <a:off x="2725700" y="2434555"/>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5" name="37 Elipse"/>
              <p:cNvSpPr/>
              <p:nvPr/>
            </p:nvSpPr>
            <p:spPr>
              <a:xfrm rot="10800000">
                <a:off x="2916200" y="2437755"/>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6" name="37 Elipse"/>
              <p:cNvSpPr/>
              <p:nvPr/>
            </p:nvSpPr>
            <p:spPr>
              <a:xfrm rot="10800000">
                <a:off x="2823108" y="2437755"/>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7" name="37 Elipse"/>
              <p:cNvSpPr/>
              <p:nvPr/>
            </p:nvSpPr>
            <p:spPr>
              <a:xfrm rot="10800000">
                <a:off x="3011574" y="2438747"/>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8" name="37 Elipse"/>
              <p:cNvSpPr/>
              <p:nvPr/>
            </p:nvSpPr>
            <p:spPr>
              <a:xfrm rot="10800000">
                <a:off x="3202074" y="2441947"/>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29" name="37 Elipse"/>
              <p:cNvSpPr/>
              <p:nvPr/>
            </p:nvSpPr>
            <p:spPr>
              <a:xfrm rot="10800000">
                <a:off x="3108982" y="2441947"/>
                <a:ext cx="54000" cy="54000"/>
              </a:xfrm>
              <a:prstGeom prst="ellipse">
                <a:avLst/>
              </a:prstGeom>
              <a:noFill/>
              <a:ln w="12700" cap="flat" cmpd="sng" algn="ctr">
                <a:solidFill>
                  <a:srgbClr val="000000"/>
                </a:solidFill>
                <a:prstDash val="solid"/>
              </a:ln>
              <a:effectLst/>
            </p:spPr>
            <p:txBody>
              <a:bodyPr rtlCol="0" anchor="ctr"/>
              <a:lstStyle/>
              <a:p>
                <a:pPr algn="ctr">
                  <a:defRPr/>
                </a:pPr>
                <a:endParaRPr lang="en-GB" sz="950" kern="0" smtClean="0">
                  <a:solidFill>
                    <a:srgbClr val="FFFFFF"/>
                  </a:solidFill>
                  <a:latin typeface="Arial"/>
                  <a:cs typeface="Arial" charset="0"/>
                </a:endParaRPr>
              </a:p>
            </p:txBody>
          </p:sp>
          <p:sp>
            <p:nvSpPr>
              <p:cNvPr id="30" name="Freeform 29"/>
              <p:cNvSpPr/>
              <p:nvPr/>
            </p:nvSpPr>
            <p:spPr bwMode="auto">
              <a:xfrm>
                <a:off x="2836069" y="2250282"/>
                <a:ext cx="311944" cy="102394"/>
              </a:xfrm>
              <a:custGeom>
                <a:avLst/>
                <a:gdLst>
                  <a:gd name="connsiteX0" fmla="*/ 0 w 275124"/>
                  <a:gd name="connsiteY0" fmla="*/ 92869 h 92869"/>
                  <a:gd name="connsiteX1" fmla="*/ 14288 w 275124"/>
                  <a:gd name="connsiteY1" fmla="*/ 85725 h 92869"/>
                  <a:gd name="connsiteX2" fmla="*/ 30957 w 275124"/>
                  <a:gd name="connsiteY2" fmla="*/ 76200 h 92869"/>
                  <a:gd name="connsiteX3" fmla="*/ 38100 w 275124"/>
                  <a:gd name="connsiteY3" fmla="*/ 73819 h 92869"/>
                  <a:gd name="connsiteX4" fmla="*/ 47625 w 275124"/>
                  <a:gd name="connsiteY4" fmla="*/ 69057 h 92869"/>
                  <a:gd name="connsiteX5" fmla="*/ 61913 w 275124"/>
                  <a:gd name="connsiteY5" fmla="*/ 64294 h 92869"/>
                  <a:gd name="connsiteX6" fmla="*/ 66675 w 275124"/>
                  <a:gd name="connsiteY6" fmla="*/ 57150 h 92869"/>
                  <a:gd name="connsiteX7" fmla="*/ 73819 w 275124"/>
                  <a:gd name="connsiteY7" fmla="*/ 54769 h 92869"/>
                  <a:gd name="connsiteX8" fmla="*/ 88107 w 275124"/>
                  <a:gd name="connsiteY8" fmla="*/ 45244 h 92869"/>
                  <a:gd name="connsiteX9" fmla="*/ 95250 w 275124"/>
                  <a:gd name="connsiteY9" fmla="*/ 40482 h 92869"/>
                  <a:gd name="connsiteX10" fmla="*/ 102394 w 275124"/>
                  <a:gd name="connsiteY10" fmla="*/ 35719 h 92869"/>
                  <a:gd name="connsiteX11" fmla="*/ 109538 w 275124"/>
                  <a:gd name="connsiteY11" fmla="*/ 21432 h 92869"/>
                  <a:gd name="connsiteX12" fmla="*/ 116682 w 275124"/>
                  <a:gd name="connsiteY12" fmla="*/ 19050 h 92869"/>
                  <a:gd name="connsiteX13" fmla="*/ 121444 w 275124"/>
                  <a:gd name="connsiteY13" fmla="*/ 11907 h 92869"/>
                  <a:gd name="connsiteX14" fmla="*/ 135732 w 275124"/>
                  <a:gd name="connsiteY14" fmla="*/ 7144 h 92869"/>
                  <a:gd name="connsiteX15" fmla="*/ 140494 w 275124"/>
                  <a:gd name="connsiteY15" fmla="*/ 0 h 92869"/>
                  <a:gd name="connsiteX16" fmla="*/ 145257 w 275124"/>
                  <a:gd name="connsiteY16" fmla="*/ 7144 h 92869"/>
                  <a:gd name="connsiteX17" fmla="*/ 150019 w 275124"/>
                  <a:gd name="connsiteY17" fmla="*/ 26194 h 92869"/>
                  <a:gd name="connsiteX18" fmla="*/ 152400 w 275124"/>
                  <a:gd name="connsiteY18" fmla="*/ 33338 h 92869"/>
                  <a:gd name="connsiteX19" fmla="*/ 157163 w 275124"/>
                  <a:gd name="connsiteY19" fmla="*/ 40482 h 92869"/>
                  <a:gd name="connsiteX20" fmla="*/ 164307 w 275124"/>
                  <a:gd name="connsiteY20" fmla="*/ 42863 h 92869"/>
                  <a:gd name="connsiteX21" fmla="*/ 185738 w 275124"/>
                  <a:gd name="connsiteY21" fmla="*/ 52388 h 92869"/>
                  <a:gd name="connsiteX22" fmla="*/ 192882 w 275124"/>
                  <a:gd name="connsiteY22" fmla="*/ 54769 h 92869"/>
                  <a:gd name="connsiteX23" fmla="*/ 200025 w 275124"/>
                  <a:gd name="connsiteY23" fmla="*/ 57150 h 92869"/>
                  <a:gd name="connsiteX24" fmla="*/ 214313 w 275124"/>
                  <a:gd name="connsiteY24" fmla="*/ 64294 h 92869"/>
                  <a:gd name="connsiteX25" fmla="*/ 240507 w 275124"/>
                  <a:gd name="connsiteY25" fmla="*/ 69057 h 92869"/>
                  <a:gd name="connsiteX26" fmla="*/ 247650 w 275124"/>
                  <a:gd name="connsiteY26" fmla="*/ 71438 h 92869"/>
                  <a:gd name="connsiteX27" fmla="*/ 254794 w 275124"/>
                  <a:gd name="connsiteY27" fmla="*/ 76200 h 92869"/>
                  <a:gd name="connsiteX28" fmla="*/ 269082 w 275124"/>
                  <a:gd name="connsiteY28" fmla="*/ 80963 h 92869"/>
                  <a:gd name="connsiteX29" fmla="*/ 273844 w 275124"/>
                  <a:gd name="connsiteY29" fmla="*/ 88107 h 92869"/>
                  <a:gd name="connsiteX30" fmla="*/ 266700 w 275124"/>
                  <a:gd name="connsiteY30" fmla="*/ 85725 h 92869"/>
                  <a:gd name="connsiteX31" fmla="*/ 257175 w 275124"/>
                  <a:gd name="connsiteY31" fmla="*/ 83344 h 92869"/>
                  <a:gd name="connsiteX32" fmla="*/ 221457 w 275124"/>
                  <a:gd name="connsiteY32" fmla="*/ 85725 h 92869"/>
                  <a:gd name="connsiteX33" fmla="*/ 209550 w 275124"/>
                  <a:gd name="connsiteY33" fmla="*/ 88107 h 92869"/>
                  <a:gd name="connsiteX34" fmla="*/ 169069 w 275124"/>
                  <a:gd name="connsiteY34" fmla="*/ 90488 h 92869"/>
                  <a:gd name="connsiteX35" fmla="*/ 54769 w 275124"/>
                  <a:gd name="connsiteY35" fmla="*/ 88107 h 92869"/>
                  <a:gd name="connsiteX36" fmla="*/ 35719 w 275124"/>
                  <a:gd name="connsiteY36" fmla="*/ 83344 h 92869"/>
                  <a:gd name="connsiteX37" fmla="*/ 0 w 275124"/>
                  <a:gd name="connsiteY37" fmla="*/ 92869 h 9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75124" h="92869">
                    <a:moveTo>
                      <a:pt x="0" y="92869"/>
                    </a:moveTo>
                    <a:cubicBezTo>
                      <a:pt x="13727" y="83719"/>
                      <a:pt x="487" y="91640"/>
                      <a:pt x="14288" y="85725"/>
                    </a:cubicBezTo>
                    <a:cubicBezTo>
                      <a:pt x="43515" y="73199"/>
                      <a:pt x="7038" y="88160"/>
                      <a:pt x="30957" y="76200"/>
                    </a:cubicBezTo>
                    <a:cubicBezTo>
                      <a:pt x="33202" y="75078"/>
                      <a:pt x="35793" y="74808"/>
                      <a:pt x="38100" y="73819"/>
                    </a:cubicBezTo>
                    <a:cubicBezTo>
                      <a:pt x="41363" y="72421"/>
                      <a:pt x="44329" y="70375"/>
                      <a:pt x="47625" y="69057"/>
                    </a:cubicBezTo>
                    <a:cubicBezTo>
                      <a:pt x="52286" y="67193"/>
                      <a:pt x="61913" y="64294"/>
                      <a:pt x="61913" y="64294"/>
                    </a:cubicBezTo>
                    <a:cubicBezTo>
                      <a:pt x="63500" y="61913"/>
                      <a:pt x="64440" y="58938"/>
                      <a:pt x="66675" y="57150"/>
                    </a:cubicBezTo>
                    <a:cubicBezTo>
                      <a:pt x="68635" y="55582"/>
                      <a:pt x="71625" y="55988"/>
                      <a:pt x="73819" y="54769"/>
                    </a:cubicBezTo>
                    <a:cubicBezTo>
                      <a:pt x="78823" y="51989"/>
                      <a:pt x="83344" y="48419"/>
                      <a:pt x="88107" y="45244"/>
                    </a:cubicBezTo>
                    <a:lnTo>
                      <a:pt x="95250" y="40482"/>
                    </a:lnTo>
                    <a:lnTo>
                      <a:pt x="102394" y="35719"/>
                    </a:lnTo>
                    <a:cubicBezTo>
                      <a:pt x="103963" y="31011"/>
                      <a:pt x="105340" y="24790"/>
                      <a:pt x="109538" y="21432"/>
                    </a:cubicBezTo>
                    <a:cubicBezTo>
                      <a:pt x="111498" y="19864"/>
                      <a:pt x="114301" y="19844"/>
                      <a:pt x="116682" y="19050"/>
                    </a:cubicBezTo>
                    <a:cubicBezTo>
                      <a:pt x="118269" y="16669"/>
                      <a:pt x="119017" y="13424"/>
                      <a:pt x="121444" y="11907"/>
                    </a:cubicBezTo>
                    <a:cubicBezTo>
                      <a:pt x="125701" y="9246"/>
                      <a:pt x="135732" y="7144"/>
                      <a:pt x="135732" y="7144"/>
                    </a:cubicBezTo>
                    <a:cubicBezTo>
                      <a:pt x="137319" y="4763"/>
                      <a:pt x="137632" y="0"/>
                      <a:pt x="140494" y="0"/>
                    </a:cubicBezTo>
                    <a:cubicBezTo>
                      <a:pt x="143356" y="0"/>
                      <a:pt x="144279" y="4454"/>
                      <a:pt x="145257" y="7144"/>
                    </a:cubicBezTo>
                    <a:cubicBezTo>
                      <a:pt x="147494" y="13295"/>
                      <a:pt x="147949" y="19984"/>
                      <a:pt x="150019" y="26194"/>
                    </a:cubicBezTo>
                    <a:cubicBezTo>
                      <a:pt x="150813" y="28575"/>
                      <a:pt x="151277" y="31093"/>
                      <a:pt x="152400" y="33338"/>
                    </a:cubicBezTo>
                    <a:cubicBezTo>
                      <a:pt x="153680" y="35898"/>
                      <a:pt x="154928" y="38694"/>
                      <a:pt x="157163" y="40482"/>
                    </a:cubicBezTo>
                    <a:cubicBezTo>
                      <a:pt x="159123" y="42050"/>
                      <a:pt x="161926" y="42069"/>
                      <a:pt x="164307" y="42863"/>
                    </a:cubicBezTo>
                    <a:cubicBezTo>
                      <a:pt x="175626" y="50409"/>
                      <a:pt x="168736" y="46721"/>
                      <a:pt x="185738" y="52388"/>
                    </a:cubicBezTo>
                    <a:lnTo>
                      <a:pt x="192882" y="54769"/>
                    </a:lnTo>
                    <a:lnTo>
                      <a:pt x="200025" y="57150"/>
                    </a:lnTo>
                    <a:cubicBezTo>
                      <a:pt x="206448" y="61432"/>
                      <a:pt x="206918" y="62651"/>
                      <a:pt x="214313" y="64294"/>
                    </a:cubicBezTo>
                    <a:cubicBezTo>
                      <a:pt x="233432" y="68542"/>
                      <a:pt x="223162" y="64720"/>
                      <a:pt x="240507" y="69057"/>
                    </a:cubicBezTo>
                    <a:cubicBezTo>
                      <a:pt x="242942" y="69666"/>
                      <a:pt x="245405" y="70316"/>
                      <a:pt x="247650" y="71438"/>
                    </a:cubicBezTo>
                    <a:cubicBezTo>
                      <a:pt x="250210" y="72718"/>
                      <a:pt x="252179" y="75038"/>
                      <a:pt x="254794" y="76200"/>
                    </a:cubicBezTo>
                    <a:cubicBezTo>
                      <a:pt x="259382" y="78239"/>
                      <a:pt x="269082" y="80963"/>
                      <a:pt x="269082" y="80963"/>
                    </a:cubicBezTo>
                    <a:cubicBezTo>
                      <a:pt x="270669" y="83344"/>
                      <a:pt x="275124" y="85547"/>
                      <a:pt x="273844" y="88107"/>
                    </a:cubicBezTo>
                    <a:cubicBezTo>
                      <a:pt x="272721" y="90352"/>
                      <a:pt x="269114" y="86415"/>
                      <a:pt x="266700" y="85725"/>
                    </a:cubicBezTo>
                    <a:cubicBezTo>
                      <a:pt x="263553" y="84826"/>
                      <a:pt x="260350" y="84138"/>
                      <a:pt x="257175" y="83344"/>
                    </a:cubicBezTo>
                    <a:cubicBezTo>
                      <a:pt x="245269" y="84138"/>
                      <a:pt x="233330" y="84538"/>
                      <a:pt x="221457" y="85725"/>
                    </a:cubicBezTo>
                    <a:cubicBezTo>
                      <a:pt x="217429" y="86128"/>
                      <a:pt x="213581" y="87741"/>
                      <a:pt x="209550" y="88107"/>
                    </a:cubicBezTo>
                    <a:cubicBezTo>
                      <a:pt x="196089" y="89331"/>
                      <a:pt x="182563" y="89694"/>
                      <a:pt x="169069" y="90488"/>
                    </a:cubicBezTo>
                    <a:cubicBezTo>
                      <a:pt x="130969" y="89694"/>
                      <a:pt x="92823" y="90146"/>
                      <a:pt x="54769" y="88107"/>
                    </a:cubicBezTo>
                    <a:cubicBezTo>
                      <a:pt x="48233" y="87757"/>
                      <a:pt x="42264" y="83344"/>
                      <a:pt x="35719" y="83344"/>
                    </a:cubicBezTo>
                    <a:lnTo>
                      <a:pt x="0" y="92869"/>
                    </a:lnTo>
                    <a:close/>
                  </a:path>
                </a:pathLst>
              </a:custGeom>
              <a:solidFill>
                <a:srgbClr val="3F5A9A">
                  <a:lumMod val="20000"/>
                  <a:lumOff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GB" sz="2400" kern="0" smtClean="0">
                  <a:solidFill>
                    <a:srgbClr val="000000"/>
                  </a:solidFill>
                  <a:latin typeface="Arial" charset="0"/>
                  <a:ea typeface="ＭＳ Ｐゴシック" charset="-128"/>
                  <a:cs typeface="Arial" charset="0"/>
                </a:endParaRPr>
              </a:p>
            </p:txBody>
          </p:sp>
          <p:sp>
            <p:nvSpPr>
              <p:cNvPr id="31" name="Freeform 30"/>
              <p:cNvSpPr/>
              <p:nvPr/>
            </p:nvSpPr>
            <p:spPr bwMode="auto">
              <a:xfrm>
                <a:off x="3028821" y="2245519"/>
                <a:ext cx="136257" cy="97631"/>
              </a:xfrm>
              <a:custGeom>
                <a:avLst/>
                <a:gdLst>
                  <a:gd name="connsiteX0" fmla="*/ 135860 w 136257"/>
                  <a:gd name="connsiteY0" fmla="*/ 97631 h 97631"/>
                  <a:gd name="connsiteX1" fmla="*/ 128717 w 136257"/>
                  <a:gd name="connsiteY1" fmla="*/ 92869 h 97631"/>
                  <a:gd name="connsiteX2" fmla="*/ 119192 w 136257"/>
                  <a:gd name="connsiteY2" fmla="*/ 78581 h 97631"/>
                  <a:gd name="connsiteX3" fmla="*/ 102523 w 136257"/>
                  <a:gd name="connsiteY3" fmla="*/ 71437 h 97631"/>
                  <a:gd name="connsiteX4" fmla="*/ 81092 w 136257"/>
                  <a:gd name="connsiteY4" fmla="*/ 57150 h 97631"/>
                  <a:gd name="connsiteX5" fmla="*/ 73948 w 136257"/>
                  <a:gd name="connsiteY5" fmla="*/ 52387 h 97631"/>
                  <a:gd name="connsiteX6" fmla="*/ 69185 w 136257"/>
                  <a:gd name="connsiteY6" fmla="*/ 45244 h 97631"/>
                  <a:gd name="connsiteX7" fmla="*/ 62042 w 136257"/>
                  <a:gd name="connsiteY7" fmla="*/ 42862 h 97631"/>
                  <a:gd name="connsiteX8" fmla="*/ 47754 w 136257"/>
                  <a:gd name="connsiteY8" fmla="*/ 33337 h 97631"/>
                  <a:gd name="connsiteX9" fmla="*/ 40610 w 136257"/>
                  <a:gd name="connsiteY9" fmla="*/ 28575 h 97631"/>
                  <a:gd name="connsiteX10" fmla="*/ 33467 w 136257"/>
                  <a:gd name="connsiteY10" fmla="*/ 23812 h 97631"/>
                  <a:gd name="connsiteX11" fmla="*/ 28704 w 136257"/>
                  <a:gd name="connsiteY11" fmla="*/ 16669 h 97631"/>
                  <a:gd name="connsiteX12" fmla="*/ 14417 w 136257"/>
                  <a:gd name="connsiteY12" fmla="*/ 11906 h 97631"/>
                  <a:gd name="connsiteX13" fmla="*/ 7273 w 136257"/>
                  <a:gd name="connsiteY13" fmla="*/ 7144 h 97631"/>
                  <a:gd name="connsiteX14" fmla="*/ 2510 w 136257"/>
                  <a:gd name="connsiteY14" fmla="*/ 0 h 97631"/>
                  <a:gd name="connsiteX15" fmla="*/ 129 w 136257"/>
                  <a:gd name="connsiteY15" fmla="*/ 7144 h 97631"/>
                  <a:gd name="connsiteX16" fmla="*/ 7273 w 136257"/>
                  <a:gd name="connsiteY16" fmla="*/ 33337 h 97631"/>
                  <a:gd name="connsiteX17" fmla="*/ 14417 w 136257"/>
                  <a:gd name="connsiteY17" fmla="*/ 35719 h 97631"/>
                  <a:gd name="connsiteX18" fmla="*/ 28704 w 136257"/>
                  <a:gd name="connsiteY18" fmla="*/ 45244 h 97631"/>
                  <a:gd name="connsiteX19" fmla="*/ 35848 w 136257"/>
                  <a:gd name="connsiteY19" fmla="*/ 47625 h 97631"/>
                  <a:gd name="connsiteX20" fmla="*/ 50135 w 136257"/>
                  <a:gd name="connsiteY20" fmla="*/ 57150 h 97631"/>
                  <a:gd name="connsiteX21" fmla="*/ 57279 w 136257"/>
                  <a:gd name="connsiteY21" fmla="*/ 61912 h 97631"/>
                  <a:gd name="connsiteX22" fmla="*/ 64423 w 136257"/>
                  <a:gd name="connsiteY22" fmla="*/ 66675 h 97631"/>
                  <a:gd name="connsiteX23" fmla="*/ 85854 w 136257"/>
                  <a:gd name="connsiteY23" fmla="*/ 73819 h 97631"/>
                  <a:gd name="connsiteX24" fmla="*/ 92998 w 136257"/>
                  <a:gd name="connsiteY24" fmla="*/ 76200 h 97631"/>
                  <a:gd name="connsiteX25" fmla="*/ 97760 w 136257"/>
                  <a:gd name="connsiteY25" fmla="*/ 83344 h 97631"/>
                  <a:gd name="connsiteX26" fmla="*/ 123954 w 136257"/>
                  <a:gd name="connsiteY26" fmla="*/ 90487 h 97631"/>
                  <a:gd name="connsiteX27" fmla="*/ 131098 w 136257"/>
                  <a:gd name="connsiteY27" fmla="*/ 92869 h 97631"/>
                  <a:gd name="connsiteX28" fmla="*/ 135860 w 136257"/>
                  <a:gd name="connsiteY28" fmla="*/ 97631 h 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6257" h="97631">
                    <a:moveTo>
                      <a:pt x="135860" y="97631"/>
                    </a:moveTo>
                    <a:cubicBezTo>
                      <a:pt x="135463" y="97631"/>
                      <a:pt x="130601" y="95023"/>
                      <a:pt x="128717" y="92869"/>
                    </a:cubicBezTo>
                    <a:cubicBezTo>
                      <a:pt x="124948" y="88561"/>
                      <a:pt x="124622" y="80391"/>
                      <a:pt x="119192" y="78581"/>
                    </a:cubicBezTo>
                    <a:cubicBezTo>
                      <a:pt x="111799" y="76117"/>
                      <a:pt x="109882" y="75853"/>
                      <a:pt x="102523" y="71437"/>
                    </a:cubicBezTo>
                    <a:lnTo>
                      <a:pt x="81092" y="57150"/>
                    </a:lnTo>
                    <a:lnTo>
                      <a:pt x="73948" y="52387"/>
                    </a:lnTo>
                    <a:cubicBezTo>
                      <a:pt x="72360" y="50006"/>
                      <a:pt x="71420" y="47032"/>
                      <a:pt x="69185" y="45244"/>
                    </a:cubicBezTo>
                    <a:cubicBezTo>
                      <a:pt x="67225" y="43676"/>
                      <a:pt x="64236" y="44081"/>
                      <a:pt x="62042" y="42862"/>
                    </a:cubicBezTo>
                    <a:cubicBezTo>
                      <a:pt x="57038" y="40082"/>
                      <a:pt x="52517" y="36512"/>
                      <a:pt x="47754" y="33337"/>
                    </a:cubicBezTo>
                    <a:lnTo>
                      <a:pt x="40610" y="28575"/>
                    </a:lnTo>
                    <a:lnTo>
                      <a:pt x="33467" y="23812"/>
                    </a:lnTo>
                    <a:cubicBezTo>
                      <a:pt x="31879" y="21431"/>
                      <a:pt x="31131" y="18186"/>
                      <a:pt x="28704" y="16669"/>
                    </a:cubicBezTo>
                    <a:cubicBezTo>
                      <a:pt x="24447" y="14008"/>
                      <a:pt x="18594" y="14690"/>
                      <a:pt x="14417" y="11906"/>
                    </a:cubicBezTo>
                    <a:lnTo>
                      <a:pt x="7273" y="7144"/>
                    </a:lnTo>
                    <a:cubicBezTo>
                      <a:pt x="5685" y="4763"/>
                      <a:pt x="5372" y="0"/>
                      <a:pt x="2510" y="0"/>
                    </a:cubicBezTo>
                    <a:cubicBezTo>
                      <a:pt x="0" y="0"/>
                      <a:pt x="129" y="4634"/>
                      <a:pt x="129" y="7144"/>
                    </a:cubicBezTo>
                    <a:cubicBezTo>
                      <a:pt x="129" y="13837"/>
                      <a:pt x="183" y="27666"/>
                      <a:pt x="7273" y="33337"/>
                    </a:cubicBezTo>
                    <a:cubicBezTo>
                      <a:pt x="9233" y="34905"/>
                      <a:pt x="12223" y="34500"/>
                      <a:pt x="14417" y="35719"/>
                    </a:cubicBezTo>
                    <a:cubicBezTo>
                      <a:pt x="19420" y="38499"/>
                      <a:pt x="23274" y="43434"/>
                      <a:pt x="28704" y="45244"/>
                    </a:cubicBezTo>
                    <a:cubicBezTo>
                      <a:pt x="31085" y="46038"/>
                      <a:pt x="33654" y="46406"/>
                      <a:pt x="35848" y="47625"/>
                    </a:cubicBezTo>
                    <a:cubicBezTo>
                      <a:pt x="40851" y="50405"/>
                      <a:pt x="45373" y="53975"/>
                      <a:pt x="50135" y="57150"/>
                    </a:cubicBezTo>
                    <a:lnTo>
                      <a:pt x="57279" y="61912"/>
                    </a:lnTo>
                    <a:cubicBezTo>
                      <a:pt x="59660" y="63500"/>
                      <a:pt x="61708" y="65770"/>
                      <a:pt x="64423" y="66675"/>
                    </a:cubicBezTo>
                    <a:lnTo>
                      <a:pt x="85854" y="73819"/>
                    </a:lnTo>
                    <a:lnTo>
                      <a:pt x="92998" y="76200"/>
                    </a:lnTo>
                    <a:cubicBezTo>
                      <a:pt x="94585" y="78581"/>
                      <a:pt x="95333" y="81827"/>
                      <a:pt x="97760" y="83344"/>
                    </a:cubicBezTo>
                    <a:cubicBezTo>
                      <a:pt x="104571" y="87601"/>
                      <a:pt x="116248" y="88560"/>
                      <a:pt x="123954" y="90487"/>
                    </a:cubicBezTo>
                    <a:cubicBezTo>
                      <a:pt x="126389" y="91096"/>
                      <a:pt x="128946" y="91577"/>
                      <a:pt x="131098" y="92869"/>
                    </a:cubicBezTo>
                    <a:cubicBezTo>
                      <a:pt x="133023" y="94024"/>
                      <a:pt x="136257" y="97631"/>
                      <a:pt x="135860" y="97631"/>
                    </a:cubicBezTo>
                    <a:close/>
                  </a:path>
                </a:pathLst>
              </a:custGeom>
              <a:solidFill>
                <a:srgbClr val="3F5A9A">
                  <a:lumMod val="20000"/>
                  <a:lumOff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defRPr/>
                </a:pPr>
                <a:endParaRPr lang="en-GB" sz="2400" kern="0" smtClean="0">
                  <a:solidFill>
                    <a:srgbClr val="000000"/>
                  </a:solidFill>
                  <a:latin typeface="Arial" charset="0"/>
                  <a:ea typeface="ＭＳ Ｐゴシック" charset="-128"/>
                  <a:cs typeface="Arial" charset="0"/>
                </a:endParaRPr>
              </a:p>
            </p:txBody>
          </p:sp>
        </p:grpSp>
      </p:grpSp>
      <p:graphicFrame>
        <p:nvGraphicFramePr>
          <p:cNvPr id="32" name="Group 40"/>
          <p:cNvGraphicFramePr>
            <a:graphicFrameLocks/>
          </p:cNvGraphicFramePr>
          <p:nvPr>
            <p:extLst>
              <p:ext uri="{D42A27DB-BD31-4B8C-83A1-F6EECF244321}">
                <p14:modId xmlns:p14="http://schemas.microsoft.com/office/powerpoint/2010/main" val="469091815"/>
              </p:ext>
            </p:extLst>
          </p:nvPr>
        </p:nvGraphicFramePr>
        <p:xfrm>
          <a:off x="797238" y="4883751"/>
          <a:ext cx="3945910" cy="1929624"/>
        </p:xfrm>
        <a:graphic>
          <a:graphicData uri="http://schemas.openxmlformats.org/drawingml/2006/table">
            <a:tbl>
              <a:tblPr/>
              <a:tblGrid>
                <a:gridCol w="3945910">
                  <a:extLst>
                    <a:ext uri="{9D8B030D-6E8A-4147-A177-3AD203B41FA5}">
                      <a16:colId xmlns:a16="http://schemas.microsoft.com/office/drawing/2014/main" xmlns="" val="20000"/>
                    </a:ext>
                  </a:extLst>
                </a:gridCol>
              </a:tblGrid>
              <a:tr h="64320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68288" marR="0" lvl="0" indent="-268288" algn="ctr" defTabSz="914400" rtl="0" eaLnBrk="0" fontAlgn="base" latinLnBrk="0" hangingPunct="0">
                        <a:lnSpc>
                          <a:spcPct val="100000"/>
                        </a:lnSpc>
                        <a:spcBef>
                          <a:spcPct val="0"/>
                        </a:spcBef>
                        <a:spcAft>
                          <a:spcPct val="0"/>
                        </a:spcAft>
                        <a:buClrTx/>
                        <a:buSzTx/>
                        <a:buFontTx/>
                        <a:buNone/>
                        <a:tabLst>
                          <a:tab pos="238125" algn="l"/>
                        </a:tabLst>
                      </a:pP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Higher processing rate of powder</a:t>
                      </a:r>
                    </a:p>
                  </a:txBody>
                  <a:tcPr marL="36000" marR="36000" marT="108000" marB="144000" anchor="ctr" horzOverflow="overflow">
                    <a:lnL>
                      <a:noFill/>
                    </a:lnL>
                    <a:lnR>
                      <a:noFill/>
                    </a:lnR>
                    <a:lnT>
                      <a:noFill/>
                    </a:lnT>
                    <a:lnB w="12700" cap="flat" cmpd="sng" algn="ctr">
                      <a:solidFill>
                        <a:sysClr val="window" lastClr="FFFFFF"/>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xmlns="" val="10000"/>
                  </a:ext>
                </a:extLst>
              </a:tr>
              <a:tr h="64320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68288" marR="0" lvl="0" indent="-268288" algn="ctr" defTabSz="914400" rtl="0" eaLnBrk="0" fontAlgn="base" latinLnBrk="0" hangingPunct="0">
                        <a:lnSpc>
                          <a:spcPct val="100000"/>
                        </a:lnSpc>
                        <a:spcBef>
                          <a:spcPct val="0"/>
                        </a:spcBef>
                        <a:spcAft>
                          <a:spcPct val="0"/>
                        </a:spcAft>
                        <a:buClrTx/>
                        <a:buSzTx/>
                        <a:buFontTx/>
                        <a:buNone/>
                        <a:tabLst>
                          <a:tab pos="238125" algn="l"/>
                        </a:tabLst>
                      </a:pP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Lower contamination levels </a:t>
                      </a:r>
                    </a:p>
                  </a:txBody>
                  <a:tcPr marL="36000" marR="36000" marT="108000" marB="144000" anchor="ctr" horzOverflow="overflow">
                    <a:lnL>
                      <a:noFill/>
                    </a:lnL>
                    <a:lnR>
                      <a:no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xmlns="" val="10001"/>
                  </a:ext>
                </a:extLst>
              </a:tr>
              <a:tr h="64320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68288" marR="0" lvl="0" indent="-268288" algn="ctr" defTabSz="914400" rtl="0" eaLnBrk="0" fontAlgn="base" latinLnBrk="0" hangingPunct="0">
                        <a:lnSpc>
                          <a:spcPct val="100000"/>
                        </a:lnSpc>
                        <a:spcBef>
                          <a:spcPct val="0"/>
                        </a:spcBef>
                        <a:spcAft>
                          <a:spcPct val="0"/>
                        </a:spcAft>
                        <a:buClrTx/>
                        <a:buSzTx/>
                        <a:buFontTx/>
                        <a:buNone/>
                        <a:tabLst>
                          <a:tab pos="238125" algn="l"/>
                        </a:tabLst>
                      </a:pP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No local heterogeneities in composition</a:t>
                      </a:r>
                    </a:p>
                  </a:txBody>
                  <a:tcPr marL="36000" marR="36000" marT="108000" marB="144000" anchor="ctr" horzOverflow="overflow">
                    <a:lnL>
                      <a:noFill/>
                    </a:lnL>
                    <a:lnR>
                      <a:no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xmlns="" val="10002"/>
                  </a:ext>
                </a:extLst>
              </a:tr>
            </a:tbl>
          </a:graphicData>
        </a:graphic>
      </p:graphicFrame>
      <p:graphicFrame>
        <p:nvGraphicFramePr>
          <p:cNvPr id="33" name="Group 40"/>
          <p:cNvGraphicFramePr>
            <a:graphicFrameLocks/>
          </p:cNvGraphicFramePr>
          <p:nvPr>
            <p:extLst>
              <p:ext uri="{D42A27DB-BD31-4B8C-83A1-F6EECF244321}">
                <p14:modId xmlns:p14="http://schemas.microsoft.com/office/powerpoint/2010/main" val="2140330243"/>
              </p:ext>
            </p:extLst>
          </p:nvPr>
        </p:nvGraphicFramePr>
        <p:xfrm>
          <a:off x="5159897" y="4870914"/>
          <a:ext cx="5976663" cy="1942462"/>
        </p:xfrm>
        <a:graphic>
          <a:graphicData uri="http://schemas.openxmlformats.org/drawingml/2006/table">
            <a:tbl>
              <a:tblPr/>
              <a:tblGrid>
                <a:gridCol w="5976663">
                  <a:extLst>
                    <a:ext uri="{9D8B030D-6E8A-4147-A177-3AD203B41FA5}">
                      <a16:colId xmlns:a16="http://schemas.microsoft.com/office/drawing/2014/main" xmlns="" val="20000"/>
                    </a:ext>
                  </a:extLst>
                </a:gridCol>
              </a:tblGrid>
              <a:tr h="57047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68288" marR="0" lvl="0" indent="-268288" algn="ctr" defTabSz="914400" rtl="0" eaLnBrk="0" fontAlgn="base" latinLnBrk="0" hangingPunct="0">
                        <a:lnSpc>
                          <a:spcPct val="100000"/>
                        </a:lnSpc>
                        <a:spcBef>
                          <a:spcPct val="0"/>
                        </a:spcBef>
                        <a:spcAft>
                          <a:spcPct val="0"/>
                        </a:spcAft>
                        <a:buClrTx/>
                        <a:buSzTx/>
                        <a:buFontTx/>
                        <a:buNone/>
                        <a:tabLst>
                          <a:tab pos="238125" algn="l"/>
                        </a:tabLst>
                      </a:pP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Control of Y in atomized powder </a:t>
                      </a: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sym typeface="Wingdings" panose="05000000000000000000" pitchFamily="2" charset="2"/>
                        </a:rPr>
                        <a:t> </a:t>
                      </a:r>
                      <a:r>
                        <a:rPr kumimoji="0" lang="en-GB" sz="1800" b="0" i="0" u="none" strike="noStrike" kern="1200" cap="none" normalizeH="0" baseline="0" dirty="0" err="1" smtClean="0">
                          <a:ln>
                            <a:noFill/>
                          </a:ln>
                          <a:solidFill>
                            <a:schemeClr val="bg1"/>
                          </a:solidFill>
                          <a:effectLst/>
                          <a:latin typeface="+mj-lt"/>
                          <a:ea typeface="ＭＳ Ｐゴシック" pitchFamily="34" charset="-128"/>
                          <a:cs typeface="Arial" pitchFamily="34" charset="0"/>
                          <a:sym typeface="Wingdings" panose="05000000000000000000" pitchFamily="2" charset="2"/>
                        </a:rPr>
                        <a:t>Industrializable</a:t>
                      </a: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sym typeface="Wingdings" panose="05000000000000000000" pitchFamily="2" charset="2"/>
                        </a:rPr>
                        <a:t> process?</a:t>
                      </a:r>
                      <a:endPar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endParaRPr>
                    </a:p>
                  </a:txBody>
                  <a:tcPr marL="36000" marR="36000" marT="108000" marB="144000" anchor="ctr" horzOverflow="overflow">
                    <a:lnL>
                      <a:noFill/>
                    </a:lnL>
                    <a:lnR>
                      <a:noFill/>
                    </a:lnR>
                    <a:lnT>
                      <a:noFill/>
                    </a:lnT>
                    <a:lnB w="12700" cap="flat" cmpd="sng" algn="ctr">
                      <a:solidFill>
                        <a:sysClr val="window" lastClr="FFFFFF"/>
                      </a:solidFill>
                      <a:prstDash val="solid"/>
                      <a:round/>
                      <a:headEnd type="none" w="med" len="med"/>
                      <a:tailEnd type="none" w="med" len="med"/>
                    </a:lnB>
                    <a:lnTlToBr>
                      <a:noFill/>
                    </a:lnTlToBr>
                    <a:lnBlToTr>
                      <a:noFill/>
                    </a:lnBlToTr>
                    <a:solidFill>
                      <a:srgbClr val="C00000"/>
                    </a:solidFill>
                  </a:tcPr>
                </a:tc>
                <a:extLst>
                  <a:ext uri="{0D108BD9-81ED-4DB2-BD59-A6C34878D82A}">
                    <a16:rowId xmlns:a16="http://schemas.microsoft.com/office/drawing/2014/main" xmlns="" val="10000"/>
                  </a:ext>
                </a:extLst>
              </a:tr>
              <a:tr h="55974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68288" marR="0" lvl="0" indent="-268288" algn="ctr" defTabSz="914400" rtl="0" eaLnBrk="0" fontAlgn="base" latinLnBrk="0" hangingPunct="0">
                        <a:lnSpc>
                          <a:spcPct val="100000"/>
                        </a:lnSpc>
                        <a:spcBef>
                          <a:spcPct val="0"/>
                        </a:spcBef>
                        <a:spcAft>
                          <a:spcPct val="0"/>
                        </a:spcAft>
                        <a:buClrTx/>
                        <a:buSzTx/>
                        <a:buFontTx/>
                        <a:buNone/>
                        <a:tabLst>
                          <a:tab pos="238125" algn="l"/>
                        </a:tabLst>
                      </a:pP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Control of oxygen uptake to allow complete dissociation of metastable oxides and Y and </a:t>
                      </a:r>
                      <a:r>
                        <a:rPr kumimoji="0" lang="en-GB" sz="1800" b="0" i="0" u="none" strike="noStrike" kern="1200" cap="none" normalizeH="0" baseline="0" dirty="0" err="1" smtClean="0">
                          <a:ln>
                            <a:noFill/>
                          </a:ln>
                          <a:solidFill>
                            <a:schemeClr val="bg1"/>
                          </a:solidFill>
                          <a:effectLst/>
                          <a:latin typeface="+mj-lt"/>
                          <a:ea typeface="ＭＳ Ｐゴシック" pitchFamily="34" charset="-128"/>
                          <a:cs typeface="Arial" pitchFamily="34" charset="0"/>
                        </a:rPr>
                        <a:t>Ti</a:t>
                      </a: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 reaction </a:t>
                      </a:r>
                    </a:p>
                  </a:txBody>
                  <a:tcPr marL="36000" marR="36000" marT="108000" marB="144000" anchor="ctr" horzOverflow="overflow">
                    <a:lnL>
                      <a:noFill/>
                    </a:lnL>
                    <a:lnR>
                      <a:no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C00000"/>
                    </a:solidFill>
                  </a:tcPr>
                </a:tc>
                <a:extLst>
                  <a:ext uri="{0D108BD9-81ED-4DB2-BD59-A6C34878D82A}">
                    <a16:rowId xmlns:a16="http://schemas.microsoft.com/office/drawing/2014/main" xmlns="" val="10001"/>
                  </a:ext>
                </a:extLst>
              </a:tr>
              <a:tr h="57134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268288" marR="0" lvl="0" indent="-268288" algn="ctr" defTabSz="914400" rtl="0" eaLnBrk="0" fontAlgn="base" latinLnBrk="0" hangingPunct="0">
                        <a:lnSpc>
                          <a:spcPct val="100000"/>
                        </a:lnSpc>
                        <a:spcBef>
                          <a:spcPct val="0"/>
                        </a:spcBef>
                        <a:spcAft>
                          <a:spcPct val="0"/>
                        </a:spcAft>
                        <a:buClrTx/>
                        <a:buSzTx/>
                        <a:buFontTx/>
                        <a:buNone/>
                        <a:tabLst>
                          <a:tab pos="238125" algn="l"/>
                        </a:tabLst>
                      </a:pPr>
                      <a:r>
                        <a:rPr kumimoji="0" lang="en-GB" sz="1800" b="0" i="0" u="none" strike="noStrike" kern="1200" cap="none" normalizeH="0" baseline="0" dirty="0" smtClean="0">
                          <a:ln>
                            <a:noFill/>
                          </a:ln>
                          <a:solidFill>
                            <a:schemeClr val="bg1"/>
                          </a:solidFill>
                          <a:effectLst/>
                          <a:latin typeface="+mj-lt"/>
                          <a:ea typeface="ＭＳ Ｐゴシック" pitchFamily="34" charset="-128"/>
                          <a:cs typeface="Arial" pitchFamily="34" charset="0"/>
                        </a:rPr>
                        <a:t>Density and distribution of ODS phase</a:t>
                      </a:r>
                    </a:p>
                  </a:txBody>
                  <a:tcPr marL="36000" marR="36000" marT="108000" marB="144000" anchor="ctr" horzOverflow="overflow">
                    <a:lnL>
                      <a:noFill/>
                    </a:lnL>
                    <a:lnR>
                      <a:noFill/>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a:noFill/>
                    </a:lnTlToBr>
                    <a:lnBlToTr>
                      <a:noFill/>
                    </a:lnBlToTr>
                    <a:solidFill>
                      <a:srgbClr val="C00000"/>
                    </a:solidFill>
                  </a:tcPr>
                </a:tc>
                <a:extLst>
                  <a:ext uri="{0D108BD9-81ED-4DB2-BD59-A6C34878D82A}">
                    <a16:rowId xmlns:a16="http://schemas.microsoft.com/office/drawing/2014/main" xmlns="" val="10002"/>
                  </a:ext>
                </a:extLst>
              </a:tr>
            </a:tbl>
          </a:graphicData>
        </a:graphic>
      </p:graphicFrame>
      <p:sp>
        <p:nvSpPr>
          <p:cNvPr id="39" name="Rectangle 38"/>
          <p:cNvSpPr/>
          <p:nvPr/>
        </p:nvSpPr>
        <p:spPr bwMode="auto">
          <a:xfrm>
            <a:off x="8550375" y="3434241"/>
            <a:ext cx="320055" cy="244600"/>
          </a:xfrm>
          <a:prstGeom prst="rect">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400" b="0" i="0" u="none" strike="noStrike" kern="0" cap="none" spc="0" normalizeH="0" baseline="0" noProof="0" smtClean="0">
              <a:ln>
                <a:noFill/>
              </a:ln>
              <a:solidFill>
                <a:prstClr val="black"/>
              </a:solidFill>
              <a:effectLst/>
              <a:uLnTx/>
              <a:uFillTx/>
              <a:latin typeface="Arial" charset="0"/>
              <a:ea typeface="ＭＳ Ｐゴシック" charset="-128"/>
              <a:cs typeface="Arial" charset="0"/>
            </a:endParaRPr>
          </a:p>
        </p:txBody>
      </p:sp>
      <p:sp>
        <p:nvSpPr>
          <p:cNvPr id="41" name="Rectangle 40"/>
          <p:cNvSpPr/>
          <p:nvPr/>
        </p:nvSpPr>
        <p:spPr>
          <a:xfrm>
            <a:off x="1846747" y="4516040"/>
            <a:ext cx="1944997" cy="394788"/>
          </a:xfrm>
          <a:prstGeom prst="rect">
            <a:avLst/>
          </a:prstGeom>
        </p:spPr>
        <p:txBody>
          <a:bodyPr wrap="square">
            <a:spAutoFit/>
          </a:bodyPr>
          <a:lstStyle/>
          <a:p>
            <a:pPr algn="ctr" fontAlgn="base">
              <a:lnSpc>
                <a:spcPts val="2300"/>
              </a:lnSpc>
              <a:spcBef>
                <a:spcPct val="0"/>
              </a:spcBef>
              <a:spcAft>
                <a:spcPts val="600"/>
              </a:spcAft>
            </a:pPr>
            <a:r>
              <a:rPr lang="en-GB" sz="2400" b="1" dirty="0" smtClean="0">
                <a:solidFill>
                  <a:prstClr val="black"/>
                </a:solidFill>
                <a:cs typeface="Arial" charset="0"/>
              </a:rPr>
              <a:t>ADVANTAGES</a:t>
            </a:r>
            <a:endParaRPr lang="en-GB" sz="2400" dirty="0">
              <a:solidFill>
                <a:prstClr val="black"/>
              </a:solidFill>
              <a:cs typeface="Arial" charset="0"/>
            </a:endParaRPr>
          </a:p>
        </p:txBody>
      </p:sp>
      <p:sp>
        <p:nvSpPr>
          <p:cNvPr id="42" name="Rectangle 41"/>
          <p:cNvSpPr/>
          <p:nvPr/>
        </p:nvSpPr>
        <p:spPr>
          <a:xfrm>
            <a:off x="6608644" y="4463399"/>
            <a:ext cx="3221030" cy="394788"/>
          </a:xfrm>
          <a:prstGeom prst="rect">
            <a:avLst/>
          </a:prstGeom>
        </p:spPr>
        <p:txBody>
          <a:bodyPr wrap="square">
            <a:spAutoFit/>
          </a:bodyPr>
          <a:lstStyle/>
          <a:p>
            <a:pPr algn="ctr" fontAlgn="base">
              <a:lnSpc>
                <a:spcPts val="2300"/>
              </a:lnSpc>
              <a:spcBef>
                <a:spcPct val="0"/>
              </a:spcBef>
              <a:spcAft>
                <a:spcPts val="600"/>
              </a:spcAft>
            </a:pPr>
            <a:r>
              <a:rPr lang="en-GB" sz="2400" b="1" dirty="0" smtClean="0">
                <a:solidFill>
                  <a:prstClr val="black"/>
                </a:solidFill>
                <a:cs typeface="Arial" charset="0"/>
              </a:rPr>
              <a:t>CHALLENGES</a:t>
            </a:r>
            <a:endParaRPr lang="en-GB" sz="2400" dirty="0">
              <a:solidFill>
                <a:prstClr val="black"/>
              </a:solidFill>
              <a:cs typeface="Arial" charset="0"/>
            </a:endParaRPr>
          </a:p>
        </p:txBody>
      </p:sp>
      <p:grpSp>
        <p:nvGrpSpPr>
          <p:cNvPr id="2" name="Group 1"/>
          <p:cNvGrpSpPr/>
          <p:nvPr/>
        </p:nvGrpSpPr>
        <p:grpSpPr>
          <a:xfrm>
            <a:off x="6764024" y="2247570"/>
            <a:ext cx="3004384" cy="1786258"/>
            <a:chOff x="6764024" y="2247570"/>
            <a:chExt cx="3004384" cy="1786258"/>
          </a:xfrm>
        </p:grpSpPr>
        <p:pic>
          <p:nvPicPr>
            <p:cNvPr id="34" name="Picture 3"/>
            <p:cNvPicPr>
              <a:picLocks noChangeAspect="1" noChangeArrowheads="1"/>
            </p:cNvPicPr>
            <p:nvPr/>
          </p:nvPicPr>
          <p:blipFill>
            <a:blip r:embed="rId5" cstate="print"/>
            <a:srcRect/>
            <a:stretch>
              <a:fillRect/>
            </a:stretch>
          </p:blipFill>
          <p:spPr bwMode="auto">
            <a:xfrm>
              <a:off x="6790427" y="2327331"/>
              <a:ext cx="738058" cy="351187"/>
            </a:xfrm>
            <a:prstGeom prst="rect">
              <a:avLst/>
            </a:prstGeom>
            <a:noFill/>
            <a:ln w="9525">
              <a:noFill/>
              <a:miter lim="800000"/>
              <a:headEnd/>
              <a:tailEnd/>
            </a:ln>
          </p:spPr>
        </p:pic>
        <p:pic>
          <p:nvPicPr>
            <p:cNvPr id="35" name="Picture 4"/>
            <p:cNvPicPr>
              <a:picLocks noChangeAspect="1" noChangeArrowheads="1"/>
            </p:cNvPicPr>
            <p:nvPr/>
          </p:nvPicPr>
          <p:blipFill>
            <a:blip r:embed="rId5" cstate="print"/>
            <a:srcRect/>
            <a:stretch>
              <a:fillRect/>
            </a:stretch>
          </p:blipFill>
          <p:spPr bwMode="auto">
            <a:xfrm>
              <a:off x="6804459" y="3299434"/>
              <a:ext cx="793523" cy="377579"/>
            </a:xfrm>
            <a:prstGeom prst="rect">
              <a:avLst/>
            </a:prstGeom>
            <a:noFill/>
            <a:ln w="9525">
              <a:noFill/>
              <a:miter lim="800000"/>
              <a:headEnd/>
              <a:tailEnd/>
            </a:ln>
          </p:spPr>
        </p:pic>
        <p:sp>
          <p:nvSpPr>
            <p:cNvPr id="36" name="25 CuadroTexto"/>
            <p:cNvSpPr txBox="1"/>
            <p:nvPr/>
          </p:nvSpPr>
          <p:spPr>
            <a:xfrm>
              <a:off x="6764024" y="2609784"/>
              <a:ext cx="874390" cy="530915"/>
            </a:xfrm>
            <a:prstGeom prst="rect">
              <a:avLst/>
            </a:prstGeom>
            <a:solidFill>
              <a:sysClr val="window" lastClr="FFFFFF"/>
            </a:solid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GB" sz="950" b="1" i="0" u="none" strike="noStrike" kern="0" cap="none" spc="0" normalizeH="0" baseline="0" noProof="0" dirty="0" err="1" smtClean="0">
                  <a:ln>
                    <a:noFill/>
                  </a:ln>
                  <a:solidFill>
                    <a:prstClr val="black"/>
                  </a:solidFill>
                  <a:effectLst/>
                  <a:uLnTx/>
                  <a:uFillTx/>
                  <a:latin typeface="Arial" pitchFamily="34" charset="0"/>
                  <a:cs typeface="Arial" pitchFamily="34" charset="0"/>
                </a:rPr>
                <a:t>Prealloyed</a:t>
              </a:r>
              <a:r>
                <a:rPr kumimoji="0" lang="en-GB" sz="950" b="1" i="0" u="none" strike="noStrike" kern="0" cap="none" spc="0" normalizeH="0" baseline="0" noProof="0" dirty="0" smtClean="0">
                  <a:ln>
                    <a:noFill/>
                  </a:ln>
                  <a:solidFill>
                    <a:prstClr val="black"/>
                  </a:solidFill>
                  <a:effectLst/>
                  <a:uLnTx/>
                  <a:uFillTx/>
                  <a:latin typeface="Arial" pitchFamily="34" charset="0"/>
                  <a:cs typeface="Arial" pitchFamily="34" charset="0"/>
                </a:rPr>
                <a:t> Fe-Cr-W-Ti powder</a:t>
              </a:r>
            </a:p>
          </p:txBody>
        </p:sp>
        <p:sp>
          <p:nvSpPr>
            <p:cNvPr id="37" name="27 CuadroTexto"/>
            <p:cNvSpPr txBox="1"/>
            <p:nvPr/>
          </p:nvSpPr>
          <p:spPr>
            <a:xfrm>
              <a:off x="6972514" y="3659474"/>
              <a:ext cx="625467" cy="238527"/>
            </a:xfrm>
            <a:prstGeom prst="rect">
              <a:avLst/>
            </a:prstGeom>
            <a:solidFill>
              <a:sysClr val="window" lastClr="FFFFFF"/>
            </a:solid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GB" sz="950" b="1" i="0" u="none" strike="noStrike" kern="0" cap="none" spc="0" normalizeH="0" baseline="0" noProof="0" dirty="0" smtClean="0">
                  <a:ln>
                    <a:noFill/>
                  </a:ln>
                  <a:solidFill>
                    <a:prstClr val="black"/>
                  </a:solidFill>
                  <a:effectLst/>
                  <a:uLnTx/>
                  <a:uFillTx/>
                  <a:latin typeface="Arial" pitchFamily="34" charset="0"/>
                  <a:cs typeface="Arial" pitchFamily="34" charset="0"/>
                </a:rPr>
                <a:t>Y</a:t>
              </a:r>
              <a:r>
                <a:rPr kumimoji="0" lang="en-GB" sz="950" b="1" i="0" u="none" strike="noStrike" kern="0" cap="none" spc="0" normalizeH="0" baseline="-25000" noProof="0" dirty="0" smtClean="0">
                  <a:ln>
                    <a:noFill/>
                  </a:ln>
                  <a:solidFill>
                    <a:prstClr val="black"/>
                  </a:solidFill>
                  <a:effectLst/>
                  <a:uLnTx/>
                  <a:uFillTx/>
                  <a:latin typeface="Arial" pitchFamily="34" charset="0"/>
                  <a:cs typeface="Arial" pitchFamily="34" charset="0"/>
                </a:rPr>
                <a:t>2</a:t>
              </a:r>
              <a:r>
                <a:rPr kumimoji="0" lang="en-GB" sz="950" b="1" i="0" u="none" strike="noStrike" kern="0" cap="none" spc="0" normalizeH="0" baseline="0" noProof="0" dirty="0" smtClean="0">
                  <a:ln>
                    <a:noFill/>
                  </a:ln>
                  <a:solidFill>
                    <a:prstClr val="black"/>
                  </a:solidFill>
                  <a:effectLst/>
                  <a:uLnTx/>
                  <a:uFillTx/>
                  <a:latin typeface="Arial" pitchFamily="34" charset="0"/>
                  <a:cs typeface="Arial" pitchFamily="34" charset="0"/>
                </a:rPr>
                <a:t>O</a:t>
              </a:r>
              <a:r>
                <a:rPr kumimoji="0" lang="en-GB" sz="950" b="1" i="0" u="none" strike="noStrike" kern="0" cap="none" spc="0" normalizeH="0" baseline="-25000" noProof="0" dirty="0" smtClean="0">
                  <a:ln>
                    <a:noFill/>
                  </a:ln>
                  <a:solidFill>
                    <a:prstClr val="black"/>
                  </a:solidFill>
                  <a:effectLst/>
                  <a:uLnTx/>
                  <a:uFillTx/>
                  <a:latin typeface="Arial" pitchFamily="34" charset="0"/>
                  <a:cs typeface="Arial" pitchFamily="34" charset="0"/>
                </a:rPr>
                <a:t>3</a:t>
              </a:r>
            </a:p>
          </p:txBody>
        </p:sp>
        <p:sp>
          <p:nvSpPr>
            <p:cNvPr id="38" name="29 Cerrar llave"/>
            <p:cNvSpPr/>
            <p:nvPr/>
          </p:nvSpPr>
          <p:spPr>
            <a:xfrm>
              <a:off x="7623191" y="2344939"/>
              <a:ext cx="168127" cy="1518724"/>
            </a:xfrm>
            <a:prstGeom prst="rightBrace">
              <a:avLst/>
            </a:prstGeom>
            <a:noFill/>
            <a:ln w="12700" cap="flat" cmpd="sng" algn="ctr">
              <a:solidFill>
                <a:sysClr val="windowText" lastClr="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GB" sz="950" b="0" i="0" u="none" strike="noStrike" kern="0" cap="none" spc="0" normalizeH="0" baseline="0" noProof="0" smtClean="0">
                <a:ln>
                  <a:noFill/>
                </a:ln>
                <a:solidFill>
                  <a:prstClr val="black"/>
                </a:solidFill>
                <a:effectLst/>
                <a:uLnTx/>
                <a:uFillTx/>
                <a:latin typeface="Arial" pitchFamily="34" charset="0"/>
                <a:ea typeface="+mn-ea"/>
                <a:cs typeface="Arial" pitchFamily="34" charset="0"/>
              </a:endParaRPr>
            </a:p>
          </p:txBody>
        </p:sp>
        <p:pic>
          <p:nvPicPr>
            <p:cNvPr id="40" name="Picture 10"/>
            <p:cNvPicPr>
              <a:picLocks noChangeAspect="1" noChangeArrowheads="1"/>
            </p:cNvPicPr>
            <p:nvPr/>
          </p:nvPicPr>
          <p:blipFill>
            <a:blip r:embed="rId6" cstate="print"/>
            <a:srcRect/>
            <a:stretch>
              <a:fillRect/>
            </a:stretch>
          </p:blipFill>
          <p:spPr bwMode="auto">
            <a:xfrm>
              <a:off x="8241795" y="2247570"/>
              <a:ext cx="1526613" cy="1786258"/>
            </a:xfrm>
            <a:prstGeom prst="rect">
              <a:avLst/>
            </a:prstGeom>
            <a:noFill/>
            <a:ln w="9525">
              <a:noFill/>
              <a:miter lim="800000"/>
              <a:headEnd/>
              <a:tailEnd/>
            </a:ln>
          </p:spPr>
        </p:pic>
        <p:cxnSp>
          <p:nvCxnSpPr>
            <p:cNvPr id="43" name="59 Conector recto de flecha"/>
            <p:cNvCxnSpPr/>
            <p:nvPr/>
          </p:nvCxnSpPr>
          <p:spPr>
            <a:xfrm rot="16200000">
              <a:off x="8087294" y="3015910"/>
              <a:ext cx="0" cy="135000"/>
            </a:xfrm>
            <a:prstGeom prst="straightConnector1">
              <a:avLst/>
            </a:prstGeom>
            <a:noFill/>
            <a:ln w="9525" cap="flat" cmpd="sng" algn="ctr">
              <a:solidFill>
                <a:srgbClr val="000000"/>
              </a:solidFill>
              <a:prstDash val="solid"/>
              <a:headEnd type="none" w="med" len="med"/>
              <a:tailEnd type="triangle" w="sm" len="sm"/>
            </a:ln>
            <a:effectLst/>
          </p:spPr>
        </p:cxnSp>
      </p:grpSp>
      <p:sp>
        <p:nvSpPr>
          <p:cNvPr id="45" name="Rectangle 44"/>
          <p:cNvSpPr/>
          <p:nvPr/>
        </p:nvSpPr>
        <p:spPr>
          <a:xfrm>
            <a:off x="467974" y="1190863"/>
            <a:ext cx="11404290" cy="523220"/>
          </a:xfrm>
          <a:prstGeom prst="rect">
            <a:avLst/>
          </a:prstGeom>
        </p:spPr>
        <p:txBody>
          <a:bodyPr wrap="square" anchor="ctr">
            <a:spAutoFit/>
          </a:bodyPr>
          <a:lstStyle/>
          <a:p>
            <a:pPr algn="ctr"/>
            <a:r>
              <a:rPr lang="en-US" sz="2800" b="1" dirty="0" smtClean="0">
                <a:solidFill>
                  <a:srgbClr val="91004B"/>
                </a:solidFill>
                <a:latin typeface="Calibri" panose="020F0502020204030204" pitchFamily="34" charset="0"/>
                <a:cs typeface="Times New Roman" panose="02020603050405020304" pitchFamily="18" charset="0"/>
              </a:rPr>
              <a:t>STARS route vs Mechanical Alloying</a:t>
            </a:r>
            <a:endParaRPr lang="es-ES" sz="2800" dirty="0">
              <a:solidFill>
                <a:srgbClr val="91004B"/>
              </a:solidFill>
            </a:endParaRPr>
          </a:p>
        </p:txBody>
      </p:sp>
      <p:sp>
        <p:nvSpPr>
          <p:cNvPr id="46" name="Rectangle 45"/>
          <p:cNvSpPr/>
          <p:nvPr/>
        </p:nvSpPr>
        <p:spPr>
          <a:xfrm>
            <a:off x="335360" y="188640"/>
            <a:ext cx="10980000" cy="1015663"/>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STARS route: Surface Treatment of gas Atomized powder followed by Reactive Synthesis</a:t>
            </a:r>
            <a:endParaRPr lang="es-ES" sz="3000" dirty="0">
              <a:solidFill>
                <a:srgbClr val="91004B"/>
              </a:solidFill>
            </a:endParaRPr>
          </a:p>
        </p:txBody>
      </p:sp>
      <p:sp>
        <p:nvSpPr>
          <p:cNvPr id="44" name="Slide Number Placeholder 43"/>
          <p:cNvSpPr>
            <a:spLocks noGrp="1"/>
          </p:cNvSpPr>
          <p:nvPr>
            <p:ph type="sldNum" sz="quarter" idx="12"/>
          </p:nvPr>
        </p:nvSpPr>
        <p:spPr>
          <a:xfrm>
            <a:off x="9341437" y="6481046"/>
            <a:ext cx="2844800" cy="365125"/>
          </a:xfrm>
        </p:spPr>
        <p:txBody>
          <a:bodyPr/>
          <a:lstStyle/>
          <a:p>
            <a:fld id="{3B1F9141-6DFB-4FE7-92E6-50BD9F36701F}" type="slidenum">
              <a:rPr lang="es-ES" sz="1400" smtClean="0">
                <a:solidFill>
                  <a:schemeClr val="tx1"/>
                </a:solidFill>
              </a:rPr>
              <a:t>8</a:t>
            </a:fld>
            <a:endParaRPr lang="es-ES" sz="1400">
              <a:solidFill>
                <a:schemeClr val="tx1"/>
              </a:solidFill>
            </a:endParaRPr>
          </a:p>
        </p:txBody>
      </p:sp>
      <p:pic>
        <p:nvPicPr>
          <p:cNvPr id="47" name="Imagen 13"/>
          <p:cNvPicPr>
            <a:picLocks noChangeAspect="1"/>
          </p:cNvPicPr>
          <p:nvPr/>
        </p:nvPicPr>
        <p:blipFill rotWithShape="1">
          <a:blip r:embed="rId7"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Tree>
    <p:extLst>
      <p:ext uri="{BB962C8B-B14F-4D97-AF65-F5344CB8AC3E}">
        <p14:creationId xmlns:p14="http://schemas.microsoft.com/office/powerpoint/2010/main" val="4103022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881119" y="182642"/>
            <a:ext cx="1079086" cy="1511939"/>
          </a:xfrm>
          <a:prstGeom prst="rect">
            <a:avLst/>
          </a:prstGeom>
        </p:spPr>
      </p:pic>
      <p:sp>
        <p:nvSpPr>
          <p:cNvPr id="4"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gas atomization of Fe-14Cr-2W-0,3Ti-0,23Y</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5" name="Rectangle 4"/>
          <p:cNvSpPr/>
          <p:nvPr/>
        </p:nvSpPr>
        <p:spPr>
          <a:xfrm>
            <a:off x="5817906" y="1059349"/>
            <a:ext cx="2574738" cy="387286"/>
          </a:xfrm>
          <a:prstGeom prst="rect">
            <a:avLst/>
          </a:prstGeom>
        </p:spPr>
        <p:txBody>
          <a:bodyPr wrap="square">
            <a:spAutoFit/>
          </a:bodyPr>
          <a:lstStyle/>
          <a:p>
            <a:pPr>
              <a:lnSpc>
                <a:spcPts val="2300"/>
              </a:lnSpc>
              <a:spcAft>
                <a:spcPts val="600"/>
              </a:spcAft>
            </a:pPr>
            <a:r>
              <a:rPr lang="en-GB" sz="2000" b="1" dirty="0" smtClean="0">
                <a:latin typeface="Calibri" panose="020F0502020204030204" pitchFamily="34" charset="0"/>
              </a:rPr>
              <a:t>Lab. Scale (</a:t>
            </a:r>
            <a:r>
              <a:rPr lang="en-GB" sz="2000" b="1" dirty="0" smtClean="0">
                <a:latin typeface="Calibri" panose="020F0502020204030204" pitchFamily="34" charset="0"/>
                <a:sym typeface="Wingdings" panose="05000000000000000000" pitchFamily="2" charset="2"/>
              </a:rPr>
              <a:t>&lt;3 kg)</a:t>
            </a:r>
            <a:endParaRPr lang="en-GB" sz="2000" dirty="0">
              <a:latin typeface="Calibri" panose="020F0502020204030204" pitchFamily="34" charset="0"/>
            </a:endParaRPr>
          </a:p>
        </p:txBody>
      </p:sp>
      <p:sp>
        <p:nvSpPr>
          <p:cNvPr id="6" name="Rectangle 5"/>
          <p:cNvSpPr/>
          <p:nvPr/>
        </p:nvSpPr>
        <p:spPr>
          <a:xfrm>
            <a:off x="5807968" y="1598801"/>
            <a:ext cx="3247529" cy="387286"/>
          </a:xfrm>
          <a:prstGeom prst="rect">
            <a:avLst/>
          </a:prstGeom>
        </p:spPr>
        <p:txBody>
          <a:bodyPr wrap="square">
            <a:spAutoFit/>
          </a:bodyPr>
          <a:lstStyle/>
          <a:p>
            <a:pPr>
              <a:lnSpc>
                <a:spcPts val="2300"/>
              </a:lnSpc>
              <a:spcAft>
                <a:spcPts val="600"/>
              </a:spcAft>
            </a:pPr>
            <a:r>
              <a:rPr lang="en-GB" b="1" dirty="0" smtClean="0">
                <a:latin typeface="Calibri" panose="020F0502020204030204" pitchFamily="34" charset="0"/>
              </a:rPr>
              <a:t>Industrial Scale </a:t>
            </a:r>
            <a:endParaRPr lang="en-GB" dirty="0">
              <a:latin typeface="Calibri" panose="020F0502020204030204" pitchFamily="34" charset="0"/>
            </a:endParaRPr>
          </a:p>
        </p:txBody>
      </p:sp>
      <p:pic>
        <p:nvPicPr>
          <p:cNvPr id="8" name="Picture 2" descr="http://intranet.ceit.es/PlantillasCEIT/ImagenCorporativa/Logos/Colorik4_rgbA.jpg"/>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8112224" y="1073532"/>
            <a:ext cx="1080120" cy="338111"/>
          </a:xfrm>
          <a:prstGeom prst="rect">
            <a:avLst/>
          </a:prstGeom>
          <a:noFill/>
        </p:spPr>
      </p:pic>
      <p:graphicFrame>
        <p:nvGraphicFramePr>
          <p:cNvPr id="39" name="Table 38"/>
          <p:cNvGraphicFramePr>
            <a:graphicFrameLocks noGrp="1"/>
          </p:cNvGraphicFramePr>
          <p:nvPr>
            <p:extLst>
              <p:ext uri="{D42A27DB-BD31-4B8C-83A1-F6EECF244321}">
                <p14:modId xmlns:p14="http://schemas.microsoft.com/office/powerpoint/2010/main" val="741883071"/>
              </p:ext>
            </p:extLst>
          </p:nvPr>
        </p:nvGraphicFramePr>
        <p:xfrm>
          <a:off x="539058" y="966488"/>
          <a:ext cx="4732262" cy="1371600"/>
        </p:xfrm>
        <a:graphic>
          <a:graphicData uri="http://schemas.openxmlformats.org/drawingml/2006/table">
            <a:tbl>
              <a:tblPr firstRow="1" firstCol="1" bandRow="1"/>
              <a:tblGrid>
                <a:gridCol w="490641">
                  <a:extLst>
                    <a:ext uri="{9D8B030D-6E8A-4147-A177-3AD203B41FA5}">
                      <a16:colId xmlns:a16="http://schemas.microsoft.com/office/drawing/2014/main" xmlns="" val="286718400"/>
                    </a:ext>
                  </a:extLst>
                </a:gridCol>
                <a:gridCol w="1090129">
                  <a:extLst>
                    <a:ext uri="{9D8B030D-6E8A-4147-A177-3AD203B41FA5}">
                      <a16:colId xmlns:a16="http://schemas.microsoft.com/office/drawing/2014/main" xmlns="" val="2036134481"/>
                    </a:ext>
                  </a:extLst>
                </a:gridCol>
                <a:gridCol w="912626">
                  <a:extLst>
                    <a:ext uri="{9D8B030D-6E8A-4147-A177-3AD203B41FA5}">
                      <a16:colId xmlns:a16="http://schemas.microsoft.com/office/drawing/2014/main" xmlns="" val="3414774340"/>
                    </a:ext>
                  </a:extLst>
                </a:gridCol>
                <a:gridCol w="1051614">
                  <a:extLst>
                    <a:ext uri="{9D8B030D-6E8A-4147-A177-3AD203B41FA5}">
                      <a16:colId xmlns:a16="http://schemas.microsoft.com/office/drawing/2014/main" xmlns="" val="3903775321"/>
                    </a:ext>
                  </a:extLst>
                </a:gridCol>
                <a:gridCol w="1187252">
                  <a:extLst>
                    <a:ext uri="{9D8B030D-6E8A-4147-A177-3AD203B41FA5}">
                      <a16:colId xmlns:a16="http://schemas.microsoft.com/office/drawing/2014/main" xmlns="" val="1393160630"/>
                    </a:ext>
                  </a:extLst>
                </a:gridCol>
              </a:tblGrid>
              <a:tr h="327667">
                <a:tc gridSpan="5">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s-ES" sz="2000" b="1" dirty="0" err="1"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Composition</a:t>
                      </a:r>
                      <a:r>
                        <a:rPr lang="es-ES" sz="2000" b="1"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s-ES" sz="2000" b="1" dirty="0" err="1"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wt</a:t>
                      </a:r>
                      <a:r>
                        <a:rPr lang="es-ES" sz="2000" b="1"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2253403308"/>
                  </a:ext>
                </a:extLst>
              </a:tr>
              <a:tr h="327667">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Fe</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Cr</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W</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Ti</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Y</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430852"/>
                  </a:ext>
                </a:extLst>
              </a:tr>
              <a:tr h="327667">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0" kern="1200" dirty="0" err="1"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Bal</a:t>
                      </a:r>
                      <a:r>
                        <a:rPr lang="es-ES" sz="2000" b="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es-ES"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13,9-14,1</a:t>
                      </a:r>
                      <a:endParaRPr lang="es-ES"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1,9-2,0</a:t>
                      </a:r>
                      <a:endParaRPr lang="es-ES"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1" kern="1200" baseline="0" dirty="0" smtClean="0">
                          <a:solidFill>
                            <a:srgbClr val="008000"/>
                          </a:solidFill>
                          <a:effectLst/>
                          <a:latin typeface="Calibri" panose="020F0502020204030204" pitchFamily="34" charset="0"/>
                          <a:ea typeface="Calibri" panose="020F0502020204030204" pitchFamily="34" charset="0"/>
                          <a:cs typeface="Calibri" panose="020F0502020204030204" pitchFamily="34" charset="0"/>
                        </a:rPr>
                        <a:t>0,27-0,3</a:t>
                      </a:r>
                      <a:endParaRPr lang="es-ES" sz="2000" b="1" kern="1200" baseline="0" dirty="0">
                        <a:solidFill>
                          <a:srgbClr val="008000"/>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1" kern="1200" baseline="0" dirty="0" smtClean="0">
                          <a:solidFill>
                            <a:srgbClr val="008000"/>
                          </a:solidFill>
                          <a:effectLst/>
                          <a:latin typeface="Calibri" panose="020F0502020204030204" pitchFamily="34" charset="0"/>
                          <a:ea typeface="Calibri" panose="020F0502020204030204" pitchFamily="34" charset="0"/>
                          <a:cs typeface="Calibri" panose="020F0502020204030204" pitchFamily="34" charset="0"/>
                        </a:rPr>
                        <a:t>0,20-0,23</a:t>
                      </a:r>
                      <a:endParaRPr lang="es-ES" sz="2000" b="1" kern="1200" baseline="0" dirty="0">
                        <a:solidFill>
                          <a:srgbClr val="008000"/>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406230690"/>
                  </a:ext>
                </a:extLst>
              </a:tr>
            </a:tbl>
          </a:graphicData>
        </a:graphic>
      </p:graphicFrame>
      <p:sp>
        <p:nvSpPr>
          <p:cNvPr id="10" name="Text Box 4"/>
          <p:cNvSpPr txBox="1">
            <a:spLocks noChangeArrowheads="1"/>
          </p:cNvSpPr>
          <p:nvPr/>
        </p:nvSpPr>
        <p:spPr bwMode="auto">
          <a:xfrm>
            <a:off x="412652" y="5242748"/>
            <a:ext cx="6968916" cy="1210588"/>
          </a:xfrm>
          <a:prstGeom prst="rect">
            <a:avLst/>
          </a:prstGeom>
          <a:solidFill>
            <a:schemeClr val="accent4">
              <a:lumMod val="20000"/>
              <a:lumOff val="80000"/>
            </a:schemeClr>
          </a:solidFill>
          <a:ln w="9525">
            <a:solidFill>
              <a:schemeClr val="bg1">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marL="465137" lvl="1" indent="-285750">
              <a:spcBef>
                <a:spcPts val="200"/>
              </a:spcBef>
              <a:spcAft>
                <a:spcPts val="200"/>
              </a:spcAft>
              <a:buClr>
                <a:srgbClr val="00B050"/>
              </a:buClr>
              <a:buFont typeface="Wingdings" panose="05000000000000000000" pitchFamily="2" charset="2"/>
              <a:buChar char="ü"/>
            </a:pPr>
            <a:r>
              <a:rPr lang="en-US" sz="2200" dirty="0" smtClean="0">
                <a:latin typeface="Calibri" pitchFamily="34" charset="0"/>
              </a:rPr>
              <a:t>Spherical powder particles</a:t>
            </a:r>
            <a:endParaRPr lang="en-US" sz="2200" b="1" dirty="0" smtClean="0">
              <a:latin typeface="Calibri" pitchFamily="34" charset="0"/>
            </a:endParaRPr>
          </a:p>
          <a:p>
            <a:pPr marL="465137" lvl="1" indent="-285750">
              <a:spcBef>
                <a:spcPts val="200"/>
              </a:spcBef>
              <a:spcAft>
                <a:spcPts val="200"/>
              </a:spcAft>
              <a:buClr>
                <a:srgbClr val="00B050"/>
              </a:buClr>
              <a:buFont typeface="Wingdings" panose="05000000000000000000" pitchFamily="2" charset="2"/>
              <a:buChar char="ü"/>
            </a:pPr>
            <a:r>
              <a:rPr lang="en-US" sz="2200" dirty="0" smtClean="0">
                <a:latin typeface="Calibri" pitchFamily="34" charset="0"/>
              </a:rPr>
              <a:t>Fine </a:t>
            </a:r>
            <a:r>
              <a:rPr lang="en-US" sz="2200" b="1" dirty="0" smtClean="0">
                <a:latin typeface="Calibri" pitchFamily="34" charset="0"/>
              </a:rPr>
              <a:t>control of composition</a:t>
            </a:r>
            <a:r>
              <a:rPr lang="en-US" sz="2200" dirty="0" smtClean="0">
                <a:latin typeface="Calibri" pitchFamily="34" charset="0"/>
              </a:rPr>
              <a:t>, at laboratory and industry</a:t>
            </a:r>
            <a:endParaRPr lang="en-US" sz="2200" dirty="0" smtClean="0">
              <a:latin typeface="Calibri" pitchFamily="34" charset="0"/>
              <a:sym typeface="Symbol" panose="05050102010706020507" pitchFamily="18" charset="2"/>
            </a:endParaRPr>
          </a:p>
          <a:p>
            <a:pPr marL="465137" lvl="1" indent="-285750">
              <a:spcBef>
                <a:spcPts val="200"/>
              </a:spcBef>
              <a:spcAft>
                <a:spcPts val="200"/>
              </a:spcAft>
              <a:buClr>
                <a:srgbClr val="00B050"/>
              </a:buClr>
              <a:buFont typeface="Wingdings" panose="05000000000000000000" pitchFamily="2" charset="2"/>
              <a:buChar char="ü"/>
            </a:pPr>
            <a:r>
              <a:rPr lang="en-US" sz="2200" dirty="0" smtClean="0">
                <a:latin typeface="Calibri" pitchFamily="34" charset="0"/>
                <a:sym typeface="Symbol" panose="05050102010706020507" pitchFamily="18" charset="2"/>
              </a:rPr>
              <a:t>No metallic iron in the surface, Y segregation</a:t>
            </a:r>
            <a:endParaRPr lang="es-ES" sz="2200" dirty="0">
              <a:latin typeface="Calibri" panose="020F0502020204030204" pitchFamily="34" charset="0"/>
              <a:cs typeface="Calibri" panose="020F0502020204030204" pitchFamily="34" charset="0"/>
            </a:endParaRP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55440" y="2662024"/>
            <a:ext cx="3132000" cy="2349000"/>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7848" y="2564904"/>
            <a:ext cx="3240000" cy="2417360"/>
          </a:xfrm>
          <a:prstGeom prst="rect">
            <a:avLst/>
          </a:prstGeom>
        </p:spPr>
      </p:pic>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84656" y="1805191"/>
            <a:ext cx="3816000" cy="2487905"/>
          </a:xfrm>
          <a:prstGeom prst="rect">
            <a:avLst/>
          </a:prstGeom>
          <a:noFill/>
        </p:spPr>
      </p:pic>
      <p:pic>
        <p:nvPicPr>
          <p:cNvPr id="22" name="Picture 21"/>
          <p:cNvPicPr>
            <a:picLocks noChangeAspect="1"/>
          </p:cNvPicPr>
          <p:nvPr/>
        </p:nvPicPr>
        <p:blipFill rotWithShape="1">
          <a:blip r:embed="rId8" cstate="print">
            <a:extLst>
              <a:ext uri="{28A0092B-C50C-407E-A947-70E740481C1C}">
                <a14:useLocalDpi xmlns:a14="http://schemas.microsoft.com/office/drawing/2010/main" val="0"/>
              </a:ext>
            </a:extLst>
          </a:blip>
          <a:srcRect t="1876" r="10379"/>
          <a:stretch/>
        </p:blipFill>
        <p:spPr bwMode="auto">
          <a:xfrm>
            <a:off x="8400632" y="4389898"/>
            <a:ext cx="3384000" cy="2423478"/>
          </a:xfrm>
          <a:prstGeom prst="rect">
            <a:avLst/>
          </a:prstGeom>
          <a:noFill/>
          <a:ln>
            <a:noFill/>
          </a:ln>
          <a:extLst>
            <a:ext uri="{53640926-AAD7-44D8-BBD7-CCE9431645EC}">
              <a14:shadowObscured xmlns:a14="http://schemas.microsoft.com/office/drawing/2010/main"/>
            </a:ext>
          </a:extLst>
        </p:spPr>
      </p:pic>
      <p:sp>
        <p:nvSpPr>
          <p:cNvPr id="3" name="Slide Number Placeholder 2"/>
          <p:cNvSpPr>
            <a:spLocks noGrp="1"/>
          </p:cNvSpPr>
          <p:nvPr>
            <p:ph type="sldNum" sz="quarter" idx="12"/>
          </p:nvPr>
        </p:nvSpPr>
        <p:spPr>
          <a:xfrm>
            <a:off x="9355292" y="6494901"/>
            <a:ext cx="2844800" cy="365125"/>
          </a:xfrm>
        </p:spPr>
        <p:txBody>
          <a:bodyPr/>
          <a:lstStyle/>
          <a:p>
            <a:fld id="{3B1F9141-6DFB-4FE7-92E6-50BD9F36701F}" type="slidenum">
              <a:rPr lang="es-ES" sz="1400" b="1" smtClean="0">
                <a:solidFill>
                  <a:schemeClr val="tx1"/>
                </a:solidFill>
              </a:rPr>
              <a:t>9</a:t>
            </a:fld>
            <a:endParaRPr lang="es-ES" sz="1400" b="1" dirty="0">
              <a:solidFill>
                <a:schemeClr val="tx1"/>
              </a:solidFill>
            </a:endParaRPr>
          </a:p>
        </p:txBody>
      </p:sp>
    </p:spTree>
    <p:extLst>
      <p:ext uri="{BB962C8B-B14F-4D97-AF65-F5344CB8AC3E}">
        <p14:creationId xmlns:p14="http://schemas.microsoft.com/office/powerpoint/2010/main" val="793297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881119" y="182642"/>
            <a:ext cx="1079086" cy="1511939"/>
          </a:xfrm>
          <a:prstGeom prst="rect">
            <a:avLst/>
          </a:prstGeom>
        </p:spPr>
      </p:pic>
      <p:sp>
        <p:nvSpPr>
          <p:cNvPr id="4"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gas atomization of Fe-14Cr-2W-0,3Ti-0,23Y</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27" name="TextBox 26"/>
          <p:cNvSpPr txBox="1"/>
          <p:nvPr/>
        </p:nvSpPr>
        <p:spPr>
          <a:xfrm>
            <a:off x="7634164" y="5661248"/>
            <a:ext cx="4450426" cy="830997"/>
          </a:xfrm>
          <a:prstGeom prst="rect">
            <a:avLst/>
          </a:prstGeom>
          <a:noFill/>
        </p:spPr>
        <p:txBody>
          <a:bodyPr wrap="square" rtlCol="0">
            <a:spAutoFit/>
          </a:bodyPr>
          <a:lstStyle/>
          <a:p>
            <a:pPr marL="190500" indent="-190500">
              <a:buFont typeface="Arial" panose="020B0604020202020204" pitchFamily="34" charset="0"/>
              <a:buChar char="•"/>
            </a:pPr>
            <a:r>
              <a:rPr lang="en-GB" sz="1200" i="1" dirty="0" smtClean="0"/>
              <a:t>XAS: X-ray Absorption Spectroscopy. Performed with synchrotron radiation (Soleil and Alba)</a:t>
            </a:r>
          </a:p>
          <a:p>
            <a:pPr marL="190500" indent="-190500">
              <a:buFont typeface="Arial" panose="020B0604020202020204" pitchFamily="34" charset="0"/>
              <a:buChar char="•"/>
            </a:pPr>
            <a:r>
              <a:rPr lang="en-GB" sz="1200" i="1" dirty="0" smtClean="0"/>
              <a:t>XANES: </a:t>
            </a:r>
            <a:r>
              <a:rPr lang="en-GB" sz="1200" i="1" dirty="0"/>
              <a:t>X-ray Absorption </a:t>
            </a:r>
            <a:r>
              <a:rPr lang="en-GB" sz="1200" i="1" dirty="0" smtClean="0"/>
              <a:t>Near Edge Structure  </a:t>
            </a:r>
            <a:r>
              <a:rPr lang="en-GB" sz="1200" i="1" dirty="0" smtClean="0">
                <a:sym typeface="Wingdings" panose="05000000000000000000" pitchFamily="2" charset="2"/>
              </a:rPr>
              <a:t> metallic, oxide, carbide…</a:t>
            </a:r>
            <a:endParaRPr lang="en-GB" sz="1200" i="1" dirty="0"/>
          </a:p>
        </p:txBody>
      </p:sp>
      <p:pic>
        <p:nvPicPr>
          <p:cNvPr id="32" name="Picture 3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415480" y="2606912"/>
            <a:ext cx="2880000" cy="2164876"/>
          </a:xfrm>
          <a:prstGeom prst="rect">
            <a:avLst/>
          </a:prstGeom>
        </p:spPr>
      </p:pic>
      <p:sp>
        <p:nvSpPr>
          <p:cNvPr id="35" name="Rectangle 34"/>
          <p:cNvSpPr/>
          <p:nvPr/>
        </p:nvSpPr>
        <p:spPr>
          <a:xfrm>
            <a:off x="0" y="7032260"/>
            <a:ext cx="10560094" cy="1754326"/>
          </a:xfrm>
          <a:prstGeom prst="rect">
            <a:avLst/>
          </a:prstGeom>
        </p:spPr>
        <p:txBody>
          <a:bodyPr wrap="square">
            <a:spAutoFit/>
          </a:bodyPr>
          <a:lstStyle/>
          <a:p>
            <a:r>
              <a:rPr lang="en-US" b="1" dirty="0">
                <a:solidFill>
                  <a:srgbClr val="FF0000"/>
                </a:solidFill>
              </a:rPr>
              <a:t>X-ray absorption near edge structure</a:t>
            </a:r>
            <a:r>
              <a:rPr lang="en-US" dirty="0">
                <a:solidFill>
                  <a:srgbClr val="FF0000"/>
                </a:solidFill>
              </a:rPr>
              <a:t> (</a:t>
            </a:r>
            <a:r>
              <a:rPr lang="en-US" b="1" dirty="0">
                <a:solidFill>
                  <a:srgbClr val="FF0000"/>
                </a:solidFill>
              </a:rPr>
              <a:t>XANES</a:t>
            </a:r>
            <a:r>
              <a:rPr lang="en-US" dirty="0">
                <a:solidFill>
                  <a:srgbClr val="FF0000"/>
                </a:solidFill>
              </a:rPr>
              <a:t>), also known as </a:t>
            </a:r>
            <a:r>
              <a:rPr lang="en-US" b="1" dirty="0">
                <a:solidFill>
                  <a:srgbClr val="FF0000"/>
                </a:solidFill>
              </a:rPr>
              <a:t>near edge X-ray absorption fine structure</a:t>
            </a:r>
            <a:r>
              <a:rPr lang="en-US" dirty="0">
                <a:solidFill>
                  <a:srgbClr val="FF0000"/>
                </a:solidFill>
              </a:rPr>
              <a:t> (</a:t>
            </a:r>
            <a:r>
              <a:rPr lang="en-US" b="1" dirty="0">
                <a:solidFill>
                  <a:srgbClr val="FF0000"/>
                </a:solidFill>
              </a:rPr>
              <a:t>NEXAFS</a:t>
            </a:r>
            <a:r>
              <a:rPr lang="en-US" dirty="0">
                <a:solidFill>
                  <a:srgbClr val="FF0000"/>
                </a:solidFill>
              </a:rPr>
              <a:t>), is a type of </a:t>
            </a:r>
            <a:r>
              <a:rPr lang="en-US" dirty="0">
                <a:solidFill>
                  <a:srgbClr val="FF0000"/>
                </a:solidFill>
                <a:hlinkClick r:id="rId5" tooltip="Absorption spectroscopy"/>
              </a:rPr>
              <a:t>absorption spectroscopy</a:t>
            </a:r>
            <a:r>
              <a:rPr lang="en-US" dirty="0">
                <a:solidFill>
                  <a:srgbClr val="FF0000"/>
                </a:solidFill>
              </a:rPr>
              <a:t> that indicates the features in the X-ray absorption spectra (</a:t>
            </a:r>
            <a:r>
              <a:rPr lang="en-US" dirty="0">
                <a:solidFill>
                  <a:srgbClr val="FF0000"/>
                </a:solidFill>
                <a:hlinkClick r:id="rId6" tooltip="X-ray absorption spectroscopy"/>
              </a:rPr>
              <a:t>XAS</a:t>
            </a:r>
            <a:r>
              <a:rPr lang="en-US" dirty="0">
                <a:solidFill>
                  <a:srgbClr val="FF0000"/>
                </a:solidFill>
              </a:rPr>
              <a:t>) of condensed matter due to the </a:t>
            </a:r>
            <a:r>
              <a:rPr lang="en-US" dirty="0" err="1">
                <a:solidFill>
                  <a:srgbClr val="FF0000"/>
                </a:solidFill>
              </a:rPr>
              <a:t>photoabsorption</a:t>
            </a:r>
            <a:r>
              <a:rPr lang="en-US" dirty="0">
                <a:solidFill>
                  <a:srgbClr val="FF0000"/>
                </a:solidFill>
              </a:rPr>
              <a:t> </a:t>
            </a:r>
            <a:r>
              <a:rPr lang="en-US" dirty="0">
                <a:solidFill>
                  <a:srgbClr val="FF0000"/>
                </a:solidFill>
                <a:hlinkClick r:id="rId7" tooltip="Cross section (physics)"/>
              </a:rPr>
              <a:t>cross section</a:t>
            </a:r>
            <a:r>
              <a:rPr lang="en-US" dirty="0">
                <a:solidFill>
                  <a:srgbClr val="FF0000"/>
                </a:solidFill>
              </a:rPr>
              <a:t> for electronic transitions from an atomic core level to final states in the energy region of 50–100 eV above the selected atomic core level ionization energy, where the wavelength of the photoelectron is larger than the interatomic distance between the absorbing atom and its first </a:t>
            </a:r>
            <a:r>
              <a:rPr lang="en-US" dirty="0" err="1">
                <a:solidFill>
                  <a:srgbClr val="FF0000"/>
                </a:solidFill>
              </a:rPr>
              <a:t>neighbour</a:t>
            </a:r>
            <a:r>
              <a:rPr lang="en-US" dirty="0">
                <a:solidFill>
                  <a:srgbClr val="FF0000"/>
                </a:solidFill>
              </a:rPr>
              <a:t> atoms</a:t>
            </a:r>
            <a:endParaRPr lang="en-GB" dirty="0">
              <a:solidFill>
                <a:srgbClr val="FF0000"/>
              </a:solidFill>
            </a:endParaRPr>
          </a:p>
        </p:txBody>
      </p:sp>
      <p:grpSp>
        <p:nvGrpSpPr>
          <p:cNvPr id="37" name="Group 36"/>
          <p:cNvGrpSpPr/>
          <p:nvPr/>
        </p:nvGrpSpPr>
        <p:grpSpPr>
          <a:xfrm>
            <a:off x="5951984" y="1628800"/>
            <a:ext cx="4563957" cy="3818603"/>
            <a:chOff x="8183199" y="2096165"/>
            <a:chExt cx="3559949" cy="2832060"/>
          </a:xfrm>
        </p:grpSpPr>
        <p:pic>
          <p:nvPicPr>
            <p:cNvPr id="34" name="Picture 33"/>
            <p:cNvPicPr>
              <a:picLocks noChangeAspect="1"/>
            </p:cNvPicPr>
            <p:nvPr/>
          </p:nvPicPr>
          <p:blipFill rotWithShape="1">
            <a:blip r:embed="rId8"/>
            <a:srcRect l="3094" b="4003"/>
            <a:stretch/>
          </p:blipFill>
          <p:spPr>
            <a:xfrm>
              <a:off x="8183199" y="2096165"/>
              <a:ext cx="3559949" cy="2832060"/>
            </a:xfrm>
            <a:prstGeom prst="rect">
              <a:avLst/>
            </a:prstGeom>
          </p:spPr>
        </p:pic>
        <p:sp>
          <p:nvSpPr>
            <p:cNvPr id="36" name="TextBox 35"/>
            <p:cNvSpPr txBox="1"/>
            <p:nvPr/>
          </p:nvSpPr>
          <p:spPr>
            <a:xfrm>
              <a:off x="10516888" y="3169825"/>
              <a:ext cx="903513" cy="205436"/>
            </a:xfrm>
            <a:prstGeom prst="rect">
              <a:avLst/>
            </a:prstGeom>
            <a:solidFill>
              <a:schemeClr val="bg1"/>
            </a:solidFill>
          </p:spPr>
          <p:txBody>
            <a:bodyPr wrap="none" lIns="0" tIns="0" rIns="0" bIns="0" rtlCol="0">
              <a:spAutoFit/>
            </a:bodyPr>
            <a:lstStyle/>
            <a:p>
              <a:r>
                <a:rPr lang="en-GB" b="1" dirty="0" smtClean="0"/>
                <a:t>as-atomized</a:t>
              </a:r>
              <a:endParaRPr lang="en-GB" b="1" dirty="0"/>
            </a:p>
          </p:txBody>
        </p:sp>
      </p:grpSp>
      <p:graphicFrame>
        <p:nvGraphicFramePr>
          <p:cNvPr id="39" name="Table 38"/>
          <p:cNvGraphicFramePr>
            <a:graphicFrameLocks noGrp="1"/>
          </p:cNvGraphicFramePr>
          <p:nvPr>
            <p:extLst>
              <p:ext uri="{D42A27DB-BD31-4B8C-83A1-F6EECF244321}">
                <p14:modId xmlns:p14="http://schemas.microsoft.com/office/powerpoint/2010/main" val="791489491"/>
              </p:ext>
            </p:extLst>
          </p:nvPr>
        </p:nvGraphicFramePr>
        <p:xfrm>
          <a:off x="539058" y="966488"/>
          <a:ext cx="4732262" cy="1371600"/>
        </p:xfrm>
        <a:graphic>
          <a:graphicData uri="http://schemas.openxmlformats.org/drawingml/2006/table">
            <a:tbl>
              <a:tblPr firstRow="1" firstCol="1" bandRow="1"/>
              <a:tblGrid>
                <a:gridCol w="490641">
                  <a:extLst>
                    <a:ext uri="{9D8B030D-6E8A-4147-A177-3AD203B41FA5}">
                      <a16:colId xmlns:a16="http://schemas.microsoft.com/office/drawing/2014/main" xmlns="" val="286718400"/>
                    </a:ext>
                  </a:extLst>
                </a:gridCol>
                <a:gridCol w="1090129">
                  <a:extLst>
                    <a:ext uri="{9D8B030D-6E8A-4147-A177-3AD203B41FA5}">
                      <a16:colId xmlns:a16="http://schemas.microsoft.com/office/drawing/2014/main" xmlns="" val="2036134481"/>
                    </a:ext>
                  </a:extLst>
                </a:gridCol>
                <a:gridCol w="912626">
                  <a:extLst>
                    <a:ext uri="{9D8B030D-6E8A-4147-A177-3AD203B41FA5}">
                      <a16:colId xmlns:a16="http://schemas.microsoft.com/office/drawing/2014/main" xmlns="" val="3414774340"/>
                    </a:ext>
                  </a:extLst>
                </a:gridCol>
                <a:gridCol w="1051614">
                  <a:extLst>
                    <a:ext uri="{9D8B030D-6E8A-4147-A177-3AD203B41FA5}">
                      <a16:colId xmlns:a16="http://schemas.microsoft.com/office/drawing/2014/main" xmlns="" val="3903775321"/>
                    </a:ext>
                  </a:extLst>
                </a:gridCol>
                <a:gridCol w="1187252">
                  <a:extLst>
                    <a:ext uri="{9D8B030D-6E8A-4147-A177-3AD203B41FA5}">
                      <a16:colId xmlns:a16="http://schemas.microsoft.com/office/drawing/2014/main" xmlns="" val="1393160630"/>
                    </a:ext>
                  </a:extLst>
                </a:gridCol>
              </a:tblGrid>
              <a:tr h="327667">
                <a:tc gridSpan="5">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s-ES" sz="2000" b="1" dirty="0" err="1"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Composition</a:t>
                      </a:r>
                      <a:r>
                        <a:rPr lang="es-ES" sz="2000" b="1"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s-ES" sz="2000" b="1" dirty="0" err="1"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wt</a:t>
                      </a:r>
                      <a:r>
                        <a:rPr lang="es-ES" sz="2000" b="1"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2253403308"/>
                  </a:ext>
                </a:extLst>
              </a:tr>
              <a:tr h="327667">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Fe</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Cr</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W</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Ti</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Gill Sans MT" panose="020B0502020104020203"/>
                        </a:defRPr>
                      </a:lvl1pPr>
                      <a:lvl2pPr marL="457200" algn="l" defTabSz="914400" rtl="0" eaLnBrk="1" latinLnBrk="0" hangingPunct="1">
                        <a:defRPr sz="1800" b="1" kern="1200">
                          <a:solidFill>
                            <a:schemeClr val="lt1"/>
                          </a:solidFill>
                          <a:latin typeface="Gill Sans MT" panose="020B0502020104020203"/>
                        </a:defRPr>
                      </a:lvl2pPr>
                      <a:lvl3pPr marL="914400" algn="l" defTabSz="914400" rtl="0" eaLnBrk="1" latinLnBrk="0" hangingPunct="1">
                        <a:defRPr sz="1800" b="1" kern="1200">
                          <a:solidFill>
                            <a:schemeClr val="lt1"/>
                          </a:solidFill>
                          <a:latin typeface="Gill Sans MT" panose="020B0502020104020203"/>
                        </a:defRPr>
                      </a:lvl3pPr>
                      <a:lvl4pPr marL="1371600" algn="l" defTabSz="914400" rtl="0" eaLnBrk="1" latinLnBrk="0" hangingPunct="1">
                        <a:defRPr sz="1800" b="1" kern="1200">
                          <a:solidFill>
                            <a:schemeClr val="lt1"/>
                          </a:solidFill>
                          <a:latin typeface="Gill Sans MT" panose="020B0502020104020203"/>
                        </a:defRPr>
                      </a:lvl4pPr>
                      <a:lvl5pPr marL="1828800" algn="l" defTabSz="914400" rtl="0" eaLnBrk="1" latinLnBrk="0" hangingPunct="1">
                        <a:defRPr sz="1800" b="1" kern="1200">
                          <a:solidFill>
                            <a:schemeClr val="lt1"/>
                          </a:solidFill>
                          <a:latin typeface="Gill Sans MT" panose="020B0502020104020203"/>
                        </a:defRPr>
                      </a:lvl5pPr>
                      <a:lvl6pPr marL="2286000" algn="l" defTabSz="914400" rtl="0" eaLnBrk="1" latinLnBrk="0" hangingPunct="1">
                        <a:defRPr sz="1800" b="1" kern="1200">
                          <a:solidFill>
                            <a:schemeClr val="lt1"/>
                          </a:solidFill>
                          <a:latin typeface="Gill Sans MT" panose="020B0502020104020203"/>
                        </a:defRPr>
                      </a:lvl6pPr>
                      <a:lvl7pPr marL="2743200" algn="l" defTabSz="914400" rtl="0" eaLnBrk="1" latinLnBrk="0" hangingPunct="1">
                        <a:defRPr sz="1800" b="1" kern="1200">
                          <a:solidFill>
                            <a:schemeClr val="lt1"/>
                          </a:solidFill>
                          <a:latin typeface="Gill Sans MT" panose="020B0502020104020203"/>
                        </a:defRPr>
                      </a:lvl7pPr>
                      <a:lvl8pPr marL="3200400" algn="l" defTabSz="914400" rtl="0" eaLnBrk="1" latinLnBrk="0" hangingPunct="1">
                        <a:defRPr sz="1800" b="1" kern="1200">
                          <a:solidFill>
                            <a:schemeClr val="lt1"/>
                          </a:solidFill>
                          <a:latin typeface="Gill Sans MT" panose="020B0502020104020203"/>
                        </a:defRPr>
                      </a:lvl8pPr>
                      <a:lvl9pPr marL="3657600" algn="l" defTabSz="914400" rtl="0" eaLnBrk="1" latinLnBrk="0" hangingPunct="1">
                        <a:defRPr sz="1800" b="1" kern="1200">
                          <a:solidFill>
                            <a:schemeClr val="lt1"/>
                          </a:solidFill>
                          <a:latin typeface="Gill Sans MT" panose="020B0502020104020203"/>
                        </a:defRPr>
                      </a:lvl9pPr>
                    </a:lstStyle>
                    <a:p>
                      <a:pPr algn="ctr">
                        <a:lnSpc>
                          <a:spcPct val="150000"/>
                        </a:lnSpc>
                        <a:spcAft>
                          <a:spcPts val="0"/>
                        </a:spcAft>
                      </a:pPr>
                      <a:r>
                        <a:rPr lang="es-ES" sz="2000" b="1" dirty="0">
                          <a:solidFill>
                            <a:schemeClr val="tx1"/>
                          </a:solidFill>
                          <a:effectLst/>
                          <a:latin typeface="Calibri" panose="020F0502020204030204" pitchFamily="34" charset="0"/>
                          <a:cs typeface="Calibri" panose="020F0502020204030204" pitchFamily="34" charset="0"/>
                        </a:rPr>
                        <a:t>Y</a:t>
                      </a:r>
                      <a:endParaRPr lang="es-ES" sz="20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6430852"/>
                  </a:ext>
                </a:extLst>
              </a:tr>
              <a:tr h="327667">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0" kern="1200" dirty="0" err="1"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Bal</a:t>
                      </a:r>
                      <a:r>
                        <a:rPr lang="es-ES" sz="2000" b="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es-ES"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13,9-14,1</a:t>
                      </a:r>
                      <a:endParaRPr lang="es-ES"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0" kern="1200" dirty="0" smtClean="0">
                          <a:solidFill>
                            <a:schemeClr val="tx1"/>
                          </a:solidFill>
                          <a:effectLst/>
                          <a:latin typeface="Calibri" panose="020F0502020204030204" pitchFamily="34" charset="0"/>
                          <a:ea typeface="Calibri" panose="020F0502020204030204" pitchFamily="34" charset="0"/>
                          <a:cs typeface="Calibri" panose="020F0502020204030204" pitchFamily="34" charset="0"/>
                        </a:rPr>
                        <a:t>1,9-2,0</a:t>
                      </a:r>
                      <a:endParaRPr lang="es-ES" sz="2000" b="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1" kern="1200" baseline="0" dirty="0" smtClean="0">
                          <a:solidFill>
                            <a:srgbClr val="008000"/>
                          </a:solidFill>
                          <a:effectLst/>
                          <a:latin typeface="Calibri" panose="020F0502020204030204" pitchFamily="34" charset="0"/>
                          <a:ea typeface="Calibri" panose="020F0502020204030204" pitchFamily="34" charset="0"/>
                          <a:cs typeface="Calibri" panose="020F0502020204030204" pitchFamily="34" charset="0"/>
                        </a:rPr>
                        <a:t>0,27-0,3</a:t>
                      </a:r>
                      <a:endParaRPr lang="es-ES" sz="2000" b="1" kern="1200" baseline="0" dirty="0">
                        <a:solidFill>
                          <a:srgbClr val="008000"/>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Gill Sans MT" panose="020B0502020104020203"/>
                        </a:defRPr>
                      </a:lvl1pPr>
                      <a:lvl2pPr marL="457200" algn="l" defTabSz="914400" rtl="0" eaLnBrk="1" latinLnBrk="0" hangingPunct="1">
                        <a:defRPr sz="1800" kern="1200">
                          <a:solidFill>
                            <a:schemeClr val="dk1"/>
                          </a:solidFill>
                          <a:latin typeface="Gill Sans MT" panose="020B0502020104020203"/>
                        </a:defRPr>
                      </a:lvl2pPr>
                      <a:lvl3pPr marL="914400" algn="l" defTabSz="914400" rtl="0" eaLnBrk="1" latinLnBrk="0" hangingPunct="1">
                        <a:defRPr sz="1800" kern="1200">
                          <a:solidFill>
                            <a:schemeClr val="dk1"/>
                          </a:solidFill>
                          <a:latin typeface="Gill Sans MT" panose="020B0502020104020203"/>
                        </a:defRPr>
                      </a:lvl3pPr>
                      <a:lvl4pPr marL="1371600" algn="l" defTabSz="914400" rtl="0" eaLnBrk="1" latinLnBrk="0" hangingPunct="1">
                        <a:defRPr sz="1800" kern="1200">
                          <a:solidFill>
                            <a:schemeClr val="dk1"/>
                          </a:solidFill>
                          <a:latin typeface="Gill Sans MT" panose="020B0502020104020203"/>
                        </a:defRPr>
                      </a:lvl4pPr>
                      <a:lvl5pPr marL="1828800" algn="l" defTabSz="914400" rtl="0" eaLnBrk="1" latinLnBrk="0" hangingPunct="1">
                        <a:defRPr sz="1800" kern="1200">
                          <a:solidFill>
                            <a:schemeClr val="dk1"/>
                          </a:solidFill>
                          <a:latin typeface="Gill Sans MT" panose="020B0502020104020203"/>
                        </a:defRPr>
                      </a:lvl5pPr>
                      <a:lvl6pPr marL="2286000" algn="l" defTabSz="914400" rtl="0" eaLnBrk="1" latinLnBrk="0" hangingPunct="1">
                        <a:defRPr sz="1800" kern="1200">
                          <a:solidFill>
                            <a:schemeClr val="dk1"/>
                          </a:solidFill>
                          <a:latin typeface="Gill Sans MT" panose="020B0502020104020203"/>
                        </a:defRPr>
                      </a:lvl6pPr>
                      <a:lvl7pPr marL="2743200" algn="l" defTabSz="914400" rtl="0" eaLnBrk="1" latinLnBrk="0" hangingPunct="1">
                        <a:defRPr sz="1800" kern="1200">
                          <a:solidFill>
                            <a:schemeClr val="dk1"/>
                          </a:solidFill>
                          <a:latin typeface="Gill Sans MT" panose="020B0502020104020203"/>
                        </a:defRPr>
                      </a:lvl7pPr>
                      <a:lvl8pPr marL="3200400" algn="l" defTabSz="914400" rtl="0" eaLnBrk="1" latinLnBrk="0" hangingPunct="1">
                        <a:defRPr sz="1800" kern="1200">
                          <a:solidFill>
                            <a:schemeClr val="dk1"/>
                          </a:solidFill>
                          <a:latin typeface="Gill Sans MT" panose="020B0502020104020203"/>
                        </a:defRPr>
                      </a:lvl8pPr>
                      <a:lvl9pPr marL="3657600" algn="l" defTabSz="914400" rtl="0" eaLnBrk="1" latinLnBrk="0" hangingPunct="1">
                        <a:defRPr sz="1800" kern="1200">
                          <a:solidFill>
                            <a:schemeClr val="dk1"/>
                          </a:solidFill>
                          <a:latin typeface="Gill Sans MT" panose="020B0502020104020203"/>
                        </a:defRPr>
                      </a:lvl9pPr>
                    </a:lstStyle>
                    <a:p>
                      <a:pPr marL="0" algn="ctr" defTabSz="914400" rtl="0" eaLnBrk="1" latinLnBrk="0" hangingPunct="1">
                        <a:lnSpc>
                          <a:spcPct val="150000"/>
                        </a:lnSpc>
                        <a:spcAft>
                          <a:spcPts val="0"/>
                        </a:spcAft>
                      </a:pPr>
                      <a:r>
                        <a:rPr lang="es-ES" sz="2000" b="1" kern="1200" baseline="0" dirty="0" smtClean="0">
                          <a:solidFill>
                            <a:srgbClr val="008000"/>
                          </a:solidFill>
                          <a:effectLst/>
                          <a:latin typeface="Calibri" panose="020F0502020204030204" pitchFamily="34" charset="0"/>
                          <a:ea typeface="Calibri" panose="020F0502020204030204" pitchFamily="34" charset="0"/>
                          <a:cs typeface="Calibri" panose="020F0502020204030204" pitchFamily="34" charset="0"/>
                        </a:rPr>
                        <a:t>0,20-0,23</a:t>
                      </a:r>
                      <a:endParaRPr lang="es-ES" sz="2000" b="1" kern="1200" baseline="0" dirty="0">
                        <a:solidFill>
                          <a:srgbClr val="008000"/>
                        </a:solidFill>
                        <a:effectLst/>
                        <a:latin typeface="Calibri" panose="020F0502020204030204" pitchFamily="34" charset="0"/>
                        <a:ea typeface="Calibri" panose="020F0502020204030204" pitchFamily="34" charset="0"/>
                        <a:cs typeface="Calibri" panose="020F0502020204030204" pitchFamily="34" charset="0"/>
                      </a:endParaRPr>
                    </a:p>
                  </a:txBody>
                  <a:tcPr marL="44450" marR="4445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406230690"/>
                  </a:ext>
                </a:extLst>
              </a:tr>
            </a:tbl>
          </a:graphicData>
        </a:graphic>
      </p:graphicFrame>
      <p:sp>
        <p:nvSpPr>
          <p:cNvPr id="10" name="Text Box 4"/>
          <p:cNvSpPr txBox="1">
            <a:spLocks noChangeArrowheads="1"/>
          </p:cNvSpPr>
          <p:nvPr/>
        </p:nvSpPr>
        <p:spPr bwMode="auto">
          <a:xfrm>
            <a:off x="412652" y="5539879"/>
            <a:ext cx="6968916" cy="769441"/>
          </a:xfrm>
          <a:prstGeom prst="rect">
            <a:avLst/>
          </a:prstGeom>
          <a:solidFill>
            <a:schemeClr val="accent4">
              <a:lumMod val="20000"/>
              <a:lumOff val="80000"/>
            </a:schemeClr>
          </a:solidFill>
          <a:ln w="9525">
            <a:solidFill>
              <a:schemeClr val="bg1">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marL="465137" lvl="1" indent="-285750">
              <a:spcBef>
                <a:spcPts val="200"/>
              </a:spcBef>
              <a:spcAft>
                <a:spcPts val="200"/>
              </a:spcAft>
              <a:buClr>
                <a:srgbClr val="00B050"/>
              </a:buClr>
              <a:buFont typeface="Wingdings" panose="05000000000000000000" pitchFamily="2" charset="2"/>
              <a:buChar char="ü"/>
            </a:pPr>
            <a:r>
              <a:rPr lang="en-US" sz="2200" dirty="0" smtClean="0">
                <a:latin typeface="Calibri" pitchFamily="34" charset="0"/>
                <a:sym typeface="Symbol" panose="05050102010706020507" pitchFamily="18" charset="2"/>
              </a:rPr>
              <a:t>SEM &amp; XAS: </a:t>
            </a:r>
            <a:r>
              <a:rPr lang="en-US" sz="2200" b="1" dirty="0" smtClean="0">
                <a:latin typeface="Calibri" pitchFamily="34" charset="0"/>
                <a:sym typeface="Symbol" panose="05050102010706020507" pitchFamily="18" charset="2"/>
              </a:rPr>
              <a:t>Y remains metallic inside particles (probably Fe-Y)</a:t>
            </a:r>
            <a:r>
              <a:rPr lang="en-US" sz="2200" dirty="0" smtClean="0">
                <a:latin typeface="Calibri" pitchFamily="34" charset="0"/>
                <a:sym typeface="Symbol" panose="05050102010706020507" pitchFamily="18" charset="2"/>
              </a:rPr>
              <a:t>, available to form Y-Ti-O nanoparticles</a:t>
            </a:r>
            <a:endParaRPr lang="es-ES" sz="2200" dirty="0">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9336360" y="6494901"/>
            <a:ext cx="2844800" cy="365125"/>
          </a:xfrm>
        </p:spPr>
        <p:txBody>
          <a:bodyPr/>
          <a:lstStyle/>
          <a:p>
            <a:fld id="{3B1F9141-6DFB-4FE7-92E6-50BD9F36701F}" type="slidenum">
              <a:rPr lang="es-ES" sz="1400" b="1" smtClean="0">
                <a:solidFill>
                  <a:schemeClr val="tx1"/>
                </a:solidFill>
              </a:rPr>
              <a:t>10</a:t>
            </a:fld>
            <a:endParaRPr lang="es-ES" sz="1400" b="1" dirty="0">
              <a:solidFill>
                <a:schemeClr val="tx1"/>
              </a:solidFill>
            </a:endParaRPr>
          </a:p>
        </p:txBody>
      </p:sp>
      <p:sp>
        <p:nvSpPr>
          <p:cNvPr id="13" name="Rectangle 12"/>
          <p:cNvSpPr/>
          <p:nvPr/>
        </p:nvSpPr>
        <p:spPr>
          <a:xfrm>
            <a:off x="6179888" y="980728"/>
            <a:ext cx="3929510" cy="394788"/>
          </a:xfrm>
          <a:prstGeom prst="rect">
            <a:avLst/>
          </a:prstGeom>
        </p:spPr>
        <p:txBody>
          <a:bodyPr wrap="square">
            <a:spAutoFit/>
          </a:bodyPr>
          <a:lstStyle/>
          <a:p>
            <a:pPr algn="ctr">
              <a:lnSpc>
                <a:spcPts val="2300"/>
              </a:lnSpc>
              <a:spcAft>
                <a:spcPts val="600"/>
              </a:spcAft>
            </a:pPr>
            <a:r>
              <a:rPr lang="en-GB" sz="2800" b="1" dirty="0" smtClean="0">
                <a:solidFill>
                  <a:srgbClr val="91004B"/>
                </a:solidFill>
                <a:latin typeface="Calibri" panose="020F0502020204030204" pitchFamily="34" charset="0"/>
              </a:rPr>
              <a:t>How is the Y? </a:t>
            </a:r>
            <a:endParaRPr lang="en-GB" sz="2800" dirty="0">
              <a:solidFill>
                <a:srgbClr val="91004B"/>
              </a:solidFill>
              <a:latin typeface="Calibri" panose="020F0502020204030204" pitchFamily="34" charset="0"/>
            </a:endParaRPr>
          </a:p>
        </p:txBody>
      </p:sp>
    </p:spTree>
    <p:extLst>
      <p:ext uri="{BB962C8B-B14F-4D97-AF65-F5344CB8AC3E}">
        <p14:creationId xmlns:p14="http://schemas.microsoft.com/office/powerpoint/2010/main" val="200621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344" y="3591016"/>
            <a:ext cx="3576892" cy="23400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5217" y="3573016"/>
            <a:ext cx="3641458" cy="2376000"/>
          </a:xfrm>
          <a:prstGeom prst="rect">
            <a:avLst/>
          </a:prstGeom>
        </p:spPr>
      </p:pic>
      <p:pic>
        <p:nvPicPr>
          <p:cNvPr id="12" name="Picture 11"/>
          <p:cNvPicPr>
            <a:picLocks noChangeAspect="1"/>
          </p:cNvPicPr>
          <p:nvPr/>
        </p:nvPicPr>
        <p:blipFill>
          <a:blip r:embed="rId4"/>
          <a:stretch>
            <a:fillRect/>
          </a:stretch>
        </p:blipFill>
        <p:spPr>
          <a:xfrm>
            <a:off x="11396882" y="41891"/>
            <a:ext cx="615749" cy="731583"/>
          </a:xfrm>
          <a:prstGeom prst="rect">
            <a:avLst/>
          </a:prstGeom>
        </p:spPr>
      </p:pic>
      <p:sp>
        <p:nvSpPr>
          <p:cNvPr id="57" name="TextBox 56"/>
          <p:cNvSpPr txBox="1"/>
          <p:nvPr/>
        </p:nvSpPr>
        <p:spPr>
          <a:xfrm>
            <a:off x="1258838" y="5934155"/>
            <a:ext cx="4931991" cy="369332"/>
          </a:xfrm>
          <a:prstGeom prst="rect">
            <a:avLst/>
          </a:prstGeom>
          <a:noFill/>
        </p:spPr>
        <p:txBody>
          <a:bodyPr wrap="none" rtlCol="0">
            <a:spAutoFit/>
          </a:bodyPr>
          <a:lstStyle/>
          <a:p>
            <a:r>
              <a:rPr lang="es-ES" i="1" dirty="0" err="1">
                <a:latin typeface="Calibri" panose="020F0502020204030204" pitchFamily="34" charset="0"/>
                <a:cs typeface="Calibri" panose="020F0502020204030204" pitchFamily="34" charset="0"/>
              </a:rPr>
              <a:t>Detailed</a:t>
            </a:r>
            <a:r>
              <a:rPr lang="es-ES" i="1" dirty="0">
                <a:latin typeface="Calibri" panose="020F0502020204030204" pitchFamily="34" charset="0"/>
                <a:cs typeface="Calibri" panose="020F0502020204030204" pitchFamily="34" charset="0"/>
              </a:rPr>
              <a:t> XPS </a:t>
            </a:r>
            <a:r>
              <a:rPr lang="es-ES" i="1" dirty="0" err="1">
                <a:latin typeface="Calibri" panose="020F0502020204030204" pitchFamily="34" charset="0"/>
                <a:cs typeface="Calibri" panose="020F0502020204030204" pitchFamily="34" charset="0"/>
              </a:rPr>
              <a:t>spectra</a:t>
            </a:r>
            <a:r>
              <a:rPr lang="es-ES" i="1" dirty="0">
                <a:latin typeface="Calibri" panose="020F0502020204030204" pitchFamily="34" charset="0"/>
                <a:cs typeface="Calibri" panose="020F0502020204030204" pitchFamily="34" charset="0"/>
              </a:rPr>
              <a:t> of </a:t>
            </a:r>
            <a:r>
              <a:rPr lang="es-ES" i="1" dirty="0" smtClean="0">
                <a:latin typeface="Calibri" panose="020F0502020204030204" pitchFamily="34" charset="0"/>
                <a:cs typeface="Calibri" panose="020F0502020204030204" pitchFamily="34" charset="0"/>
              </a:rPr>
              <a:t>Cr </a:t>
            </a:r>
            <a:r>
              <a:rPr lang="es-ES" i="1" dirty="0">
                <a:latin typeface="Calibri" panose="020F0502020204030204" pitchFamily="34" charset="0"/>
                <a:cs typeface="Calibri" panose="020F0502020204030204" pitchFamily="34" charset="0"/>
              </a:rPr>
              <a:t>&amp; </a:t>
            </a:r>
            <a:r>
              <a:rPr lang="es-ES" i="1" dirty="0" smtClean="0">
                <a:latin typeface="Calibri" panose="020F0502020204030204" pitchFamily="34" charset="0"/>
                <a:cs typeface="Calibri" panose="020F0502020204030204" pitchFamily="34" charset="0"/>
              </a:rPr>
              <a:t>Fe </a:t>
            </a:r>
            <a:r>
              <a:rPr lang="es-ES" i="1" dirty="0">
                <a:latin typeface="Calibri" panose="020F0502020204030204" pitchFamily="34" charset="0"/>
                <a:cs typeface="Calibri" panose="020F0502020204030204" pitchFamily="34" charset="0"/>
              </a:rPr>
              <a:t>of </a:t>
            </a:r>
            <a:r>
              <a:rPr lang="es-ES" i="1" dirty="0" err="1">
                <a:latin typeface="Calibri" panose="020F0502020204030204" pitchFamily="34" charset="0"/>
                <a:cs typeface="Calibri" panose="020F0502020204030204" pitchFamily="34" charset="0"/>
              </a:rPr>
              <a:t>oxidized</a:t>
            </a:r>
            <a:r>
              <a:rPr lang="es-ES" i="1" dirty="0">
                <a:latin typeface="Calibri" panose="020F0502020204030204" pitchFamily="34" charset="0"/>
                <a:cs typeface="Calibri" panose="020F0502020204030204" pitchFamily="34" charset="0"/>
              </a:rPr>
              <a:t> </a:t>
            </a:r>
            <a:r>
              <a:rPr lang="es-ES" i="1" dirty="0" err="1">
                <a:latin typeface="Calibri" panose="020F0502020204030204" pitchFamily="34" charset="0"/>
                <a:cs typeface="Calibri" panose="020F0502020204030204" pitchFamily="34" charset="0"/>
              </a:rPr>
              <a:t>powder</a:t>
            </a:r>
            <a:endParaRPr lang="es-ES" i="1" dirty="0">
              <a:latin typeface="Calibri" panose="020F0502020204030204" pitchFamily="34" charset="0"/>
              <a:cs typeface="Calibri" panose="020F0502020204030204" pitchFamily="34" charset="0"/>
            </a:endParaRPr>
          </a:p>
        </p:txBody>
      </p:sp>
      <p:sp>
        <p:nvSpPr>
          <p:cNvPr id="58" name="Text Box 4"/>
          <p:cNvSpPr txBox="1">
            <a:spLocks noChangeArrowheads="1"/>
          </p:cNvSpPr>
          <p:nvPr/>
        </p:nvSpPr>
        <p:spPr bwMode="auto">
          <a:xfrm>
            <a:off x="2093755" y="2566645"/>
            <a:ext cx="25442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lvl="1" algn="ctr">
              <a:spcBef>
                <a:spcPts val="600"/>
              </a:spcBef>
              <a:buClr>
                <a:srgbClr val="C00000"/>
              </a:buClr>
            </a:pPr>
            <a:r>
              <a:rPr lang="en-GB" altLang="en-US" dirty="0" smtClean="0">
                <a:latin typeface="Calibri" panose="020F0502020204030204" pitchFamily="34" charset="0"/>
                <a:sym typeface="Symbol" panose="05050102010706020507" pitchFamily="18" charset="2"/>
              </a:rPr>
              <a:t>Fe Oxide layer thickness 7,5 </a:t>
            </a:r>
            <a:r>
              <a:rPr lang="en-GB" altLang="en-US" dirty="0" smtClean="0">
                <a:latin typeface="Calibri" panose="020F0502020204030204" pitchFamily="34" charset="0"/>
                <a:sym typeface="Wingdings" panose="05000000000000000000" pitchFamily="2" charset="2"/>
              </a:rPr>
              <a:t> 18,5 nm</a:t>
            </a:r>
            <a:r>
              <a:rPr lang="en-GB" altLang="en-US" dirty="0" smtClean="0">
                <a:latin typeface="Calibri" panose="020F0502020204030204" pitchFamily="34" charset="0"/>
                <a:sym typeface="Symbol" panose="05050102010706020507" pitchFamily="18" charset="2"/>
              </a:rPr>
              <a:t> </a:t>
            </a:r>
            <a:endParaRPr lang="en-GB" altLang="en-US" dirty="0">
              <a:latin typeface="Calibri" panose="020F0502020204030204" pitchFamily="34" charset="0"/>
              <a:sym typeface="Symbol" panose="05050102010706020507" pitchFamily="18" charset="2"/>
            </a:endParaRPr>
          </a:p>
        </p:txBody>
      </p:sp>
      <p:grpSp>
        <p:nvGrpSpPr>
          <p:cNvPr id="61" name="Group 60"/>
          <p:cNvGrpSpPr>
            <a:grpSpLocks noChangeAspect="1"/>
          </p:cNvGrpSpPr>
          <p:nvPr/>
        </p:nvGrpSpPr>
        <p:grpSpPr>
          <a:xfrm>
            <a:off x="7896616" y="4890482"/>
            <a:ext cx="3744000" cy="1274822"/>
            <a:chOff x="5076360" y="4940274"/>
            <a:chExt cx="3223536" cy="1090952"/>
          </a:xfrm>
        </p:grpSpPr>
        <p:pic>
          <p:nvPicPr>
            <p:cNvPr id="62" name="Picture 61" descr="Esquema óxidos en superficie.jpg"/>
            <p:cNvPicPr/>
            <p:nvPr/>
          </p:nvPicPr>
          <p:blipFill>
            <a:blip r:embed="rId5" cstate="print"/>
            <a:stretch>
              <a:fillRect/>
            </a:stretch>
          </p:blipFill>
          <p:spPr>
            <a:xfrm>
              <a:off x="5076360" y="4940274"/>
              <a:ext cx="2861136" cy="1090952"/>
            </a:xfrm>
            <a:prstGeom prst="rect">
              <a:avLst/>
            </a:prstGeom>
          </p:spPr>
        </p:pic>
        <p:sp>
          <p:nvSpPr>
            <p:cNvPr id="63" name="Rectangle 62"/>
            <p:cNvSpPr/>
            <p:nvPr/>
          </p:nvSpPr>
          <p:spPr>
            <a:xfrm>
              <a:off x="5091857" y="5164100"/>
              <a:ext cx="672575" cy="2258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7371597" y="5399491"/>
              <a:ext cx="503908" cy="1789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5213160" y="5052071"/>
              <a:ext cx="715068" cy="369332"/>
            </a:xfrm>
            <a:prstGeom prst="rect">
              <a:avLst/>
            </a:prstGeom>
          </p:spPr>
          <p:txBody>
            <a:bodyPr wrap="none">
              <a:spAutoFit/>
            </a:bodyPr>
            <a:lstStyle/>
            <a:p>
              <a:r>
                <a:rPr lang="en-GB" b="1" dirty="0">
                  <a:solidFill>
                    <a:srgbClr val="0415FF"/>
                  </a:solidFill>
                  <a:latin typeface="Calibri" pitchFamily="34" charset="0"/>
                  <a:cs typeface="Calibri" pitchFamily="34" charset="0"/>
                  <a:sym typeface="Wingdings" panose="05000000000000000000" pitchFamily="2" charset="2"/>
                </a:rPr>
                <a:t>Fe</a:t>
              </a:r>
              <a:r>
                <a:rPr lang="en-GB" b="1" baseline="-25000" dirty="0">
                  <a:solidFill>
                    <a:srgbClr val="0415FF"/>
                  </a:solidFill>
                  <a:latin typeface="Calibri" pitchFamily="34" charset="0"/>
                  <a:cs typeface="Calibri" pitchFamily="34" charset="0"/>
                  <a:sym typeface="Wingdings" panose="05000000000000000000" pitchFamily="2" charset="2"/>
                </a:rPr>
                <a:t>2</a:t>
              </a:r>
              <a:r>
                <a:rPr lang="en-GB" b="1" dirty="0">
                  <a:solidFill>
                    <a:srgbClr val="0415FF"/>
                  </a:solidFill>
                  <a:latin typeface="Calibri" pitchFamily="34" charset="0"/>
                  <a:cs typeface="Calibri" pitchFamily="34" charset="0"/>
                  <a:sym typeface="Wingdings" panose="05000000000000000000" pitchFamily="2" charset="2"/>
                </a:rPr>
                <a:t>O</a:t>
              </a:r>
              <a:r>
                <a:rPr lang="en-GB" b="1" baseline="-25000" dirty="0">
                  <a:solidFill>
                    <a:srgbClr val="0415FF"/>
                  </a:solidFill>
                  <a:latin typeface="Calibri" pitchFamily="34" charset="0"/>
                  <a:cs typeface="Calibri" pitchFamily="34" charset="0"/>
                  <a:sym typeface="Wingdings" panose="05000000000000000000" pitchFamily="2" charset="2"/>
                </a:rPr>
                <a:t>3</a:t>
              </a:r>
              <a:endParaRPr lang="en-US" dirty="0">
                <a:solidFill>
                  <a:srgbClr val="0415FF"/>
                </a:solidFill>
              </a:endParaRPr>
            </a:p>
          </p:txBody>
        </p:sp>
        <p:sp>
          <p:nvSpPr>
            <p:cNvPr id="66" name="Rectangle 65"/>
            <p:cNvSpPr/>
            <p:nvPr/>
          </p:nvSpPr>
          <p:spPr>
            <a:xfrm>
              <a:off x="6006101" y="4991304"/>
              <a:ext cx="672575" cy="2258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6962670" y="5025354"/>
              <a:ext cx="1337226" cy="369332"/>
            </a:xfrm>
            <a:prstGeom prst="rect">
              <a:avLst/>
            </a:prstGeom>
          </p:spPr>
          <p:txBody>
            <a:bodyPr wrap="none">
              <a:spAutoFit/>
            </a:bodyPr>
            <a:lstStyle/>
            <a:p>
              <a:r>
                <a:rPr lang="en-GB" b="1" dirty="0">
                  <a:solidFill>
                    <a:srgbClr val="FF0000"/>
                  </a:solidFill>
                  <a:latin typeface="Calibri" pitchFamily="34" charset="0"/>
                  <a:cs typeface="Calibri" pitchFamily="34" charset="0"/>
                  <a:sym typeface="Symbol"/>
                </a:rPr>
                <a:t>Cr</a:t>
              </a:r>
              <a:r>
                <a:rPr lang="en-GB" b="1" baseline="-25000" dirty="0">
                  <a:solidFill>
                    <a:srgbClr val="FF0000"/>
                  </a:solidFill>
                  <a:latin typeface="Calibri" pitchFamily="34" charset="0"/>
                  <a:cs typeface="Calibri" pitchFamily="34" charset="0"/>
                  <a:sym typeface="Symbol"/>
                </a:rPr>
                <a:t>2</a:t>
              </a:r>
              <a:r>
                <a:rPr lang="en-GB" b="1" dirty="0">
                  <a:solidFill>
                    <a:srgbClr val="FF0000"/>
                  </a:solidFill>
                  <a:latin typeface="Calibri" pitchFamily="34" charset="0"/>
                  <a:cs typeface="Calibri" pitchFamily="34" charset="0"/>
                  <a:sym typeface="Symbol"/>
                </a:rPr>
                <a:t>O</a:t>
              </a:r>
              <a:r>
                <a:rPr lang="en-GB" b="1" baseline="-25000" dirty="0">
                  <a:solidFill>
                    <a:srgbClr val="FF0000"/>
                  </a:solidFill>
                  <a:latin typeface="Calibri" pitchFamily="34" charset="0"/>
                  <a:cs typeface="Calibri" pitchFamily="34" charset="0"/>
                  <a:sym typeface="Symbol"/>
                </a:rPr>
                <a:t>3 </a:t>
              </a:r>
              <a:r>
                <a:rPr lang="en-GB" b="1" dirty="0">
                  <a:solidFill>
                    <a:srgbClr val="FF0000"/>
                  </a:solidFill>
                  <a:latin typeface="Calibri" pitchFamily="34" charset="0"/>
                  <a:cs typeface="Calibri" pitchFamily="34" charset="0"/>
                  <a:sym typeface="Symbol"/>
                </a:rPr>
                <a:t> +Y</a:t>
              </a:r>
              <a:r>
                <a:rPr lang="en-GB" b="1" baseline="-25000" dirty="0">
                  <a:solidFill>
                    <a:srgbClr val="FF0000"/>
                  </a:solidFill>
                  <a:latin typeface="Calibri" pitchFamily="34" charset="0"/>
                  <a:cs typeface="Calibri" pitchFamily="34" charset="0"/>
                  <a:sym typeface="Symbol"/>
                </a:rPr>
                <a:t>2</a:t>
              </a:r>
              <a:r>
                <a:rPr lang="en-GB" b="1" dirty="0">
                  <a:solidFill>
                    <a:srgbClr val="FF0000"/>
                  </a:solidFill>
                  <a:latin typeface="Calibri" pitchFamily="34" charset="0"/>
                  <a:cs typeface="Calibri" pitchFamily="34" charset="0"/>
                  <a:sym typeface="Symbol"/>
                </a:rPr>
                <a:t>O</a:t>
              </a:r>
              <a:r>
                <a:rPr lang="en-GB" b="1" baseline="-25000" dirty="0">
                  <a:solidFill>
                    <a:srgbClr val="FF0000"/>
                  </a:solidFill>
                  <a:latin typeface="Calibri" pitchFamily="34" charset="0"/>
                  <a:cs typeface="Calibri" pitchFamily="34" charset="0"/>
                  <a:sym typeface="Symbol"/>
                </a:rPr>
                <a:t>3</a:t>
              </a:r>
              <a:endParaRPr lang="en-US" baseline="-25000" dirty="0"/>
            </a:p>
          </p:txBody>
        </p:sp>
        <p:cxnSp>
          <p:nvCxnSpPr>
            <p:cNvPr id="68" name="Straight Connector 67"/>
            <p:cNvCxnSpPr/>
            <p:nvPr/>
          </p:nvCxnSpPr>
          <p:spPr>
            <a:xfrm>
              <a:off x="7315106" y="5413426"/>
              <a:ext cx="67070" cy="71992"/>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6797720" y="5097518"/>
              <a:ext cx="205010" cy="73163"/>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733301" y="862896"/>
            <a:ext cx="2736000" cy="2062048"/>
          </a:xfrm>
          <a:prstGeom prst="rect">
            <a:avLst/>
          </a:prstGeom>
        </p:spPr>
      </p:pic>
      <p:sp>
        <p:nvSpPr>
          <p:cNvPr id="34"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surface oxidation of powder</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35" name="Text Box 4"/>
          <p:cNvSpPr txBox="1">
            <a:spLocks noChangeArrowheads="1"/>
          </p:cNvSpPr>
          <p:nvPr/>
        </p:nvSpPr>
        <p:spPr bwMode="auto">
          <a:xfrm>
            <a:off x="7052713" y="2996952"/>
            <a:ext cx="4947943" cy="1708160"/>
          </a:xfrm>
          <a:prstGeom prst="rect">
            <a:avLst/>
          </a:prstGeom>
          <a:solidFill>
            <a:schemeClr val="accent4">
              <a:lumMod val="20000"/>
              <a:lumOff val="80000"/>
            </a:schemeClr>
          </a:solidFill>
          <a:ln w="9525">
            <a:solidFill>
              <a:schemeClr val="bg1">
                <a:lumMod val="50000"/>
              </a:schemeClr>
            </a:solidFill>
            <a:miter lim="800000"/>
            <a:headEnd/>
            <a:tailEnd/>
          </a:ln>
          <a:effectLst>
            <a:outerShdw blurRad="50800" dist="38100" dir="2700000" algn="tl" rotWithShape="0">
              <a:prstClr val="black">
                <a:alpha val="40000"/>
              </a:prstClr>
            </a:outerShdw>
          </a:effectLst>
        </p:spPr>
        <p:txBody>
          <a:bodyPr wrap="square">
            <a:spAutoFit/>
          </a:bodyPr>
          <a:lstStyle/>
          <a:p>
            <a:pPr marL="285750" lvl="1" indent="-285750">
              <a:spcBef>
                <a:spcPts val="400"/>
              </a:spcBef>
              <a:spcAft>
                <a:spcPts val="200"/>
              </a:spcAft>
              <a:buClr>
                <a:srgbClr val="00B050"/>
              </a:buClr>
              <a:buFont typeface="Wingdings" panose="05000000000000000000" pitchFamily="2" charset="2"/>
              <a:buChar char="ü"/>
            </a:pPr>
            <a:r>
              <a:rPr lang="en-US" sz="2000" dirty="0" smtClean="0">
                <a:latin typeface="Calibri" pitchFamily="34" charset="0"/>
                <a:sym typeface="Wingdings" panose="05000000000000000000" pitchFamily="2" charset="2"/>
              </a:rPr>
              <a:t>Y remains metallic inside particles,  oxidized at the surface.</a:t>
            </a:r>
          </a:p>
          <a:p>
            <a:pPr marL="285750" lvl="1" indent="-285750">
              <a:spcBef>
                <a:spcPts val="400"/>
              </a:spcBef>
              <a:spcAft>
                <a:spcPts val="200"/>
              </a:spcAft>
              <a:buClr>
                <a:srgbClr val="00B050"/>
              </a:buClr>
              <a:buFont typeface="Wingdings" panose="05000000000000000000" pitchFamily="2" charset="2"/>
              <a:buChar char="ü"/>
            </a:pPr>
            <a:r>
              <a:rPr lang="en-GB" sz="2000" dirty="0" smtClean="0">
                <a:latin typeface="Calibri" pitchFamily="34" charset="0"/>
                <a:cs typeface="Calibri" pitchFamily="34" charset="0"/>
                <a:sym typeface="Wingdings" panose="05000000000000000000" pitchFamily="2" charset="2"/>
              </a:rPr>
              <a:t>Nanometric metastable </a:t>
            </a:r>
            <a:r>
              <a:rPr lang="en-GB" sz="2000" dirty="0">
                <a:solidFill>
                  <a:srgbClr val="0415FF"/>
                </a:solidFill>
                <a:latin typeface="Calibri" pitchFamily="34" charset="0"/>
                <a:cs typeface="Calibri" pitchFamily="34" charset="0"/>
                <a:sym typeface="Wingdings" panose="05000000000000000000" pitchFamily="2" charset="2"/>
              </a:rPr>
              <a:t>Cr</a:t>
            </a:r>
            <a:r>
              <a:rPr lang="en-GB" sz="2000" baseline="-25000" dirty="0">
                <a:solidFill>
                  <a:srgbClr val="0415FF"/>
                </a:solidFill>
                <a:latin typeface="Calibri" pitchFamily="34" charset="0"/>
                <a:cs typeface="Calibri" pitchFamily="34" charset="0"/>
                <a:sym typeface="Wingdings" panose="05000000000000000000" pitchFamily="2" charset="2"/>
              </a:rPr>
              <a:t>2</a:t>
            </a:r>
            <a:r>
              <a:rPr lang="en-GB" sz="2000" dirty="0">
                <a:solidFill>
                  <a:srgbClr val="0415FF"/>
                </a:solidFill>
                <a:latin typeface="Calibri" pitchFamily="34" charset="0"/>
                <a:cs typeface="Calibri" pitchFamily="34" charset="0"/>
                <a:sym typeface="Wingdings" panose="05000000000000000000" pitchFamily="2" charset="2"/>
              </a:rPr>
              <a:t>O</a:t>
            </a:r>
            <a:r>
              <a:rPr lang="en-GB" sz="2000" baseline="-25000" dirty="0">
                <a:solidFill>
                  <a:srgbClr val="0415FF"/>
                </a:solidFill>
                <a:latin typeface="Calibri" pitchFamily="34" charset="0"/>
                <a:cs typeface="Calibri" pitchFamily="34" charset="0"/>
                <a:sym typeface="Wingdings" panose="05000000000000000000" pitchFamily="2" charset="2"/>
              </a:rPr>
              <a:t>3  </a:t>
            </a:r>
            <a:r>
              <a:rPr lang="en-GB" sz="2000" dirty="0">
                <a:solidFill>
                  <a:srgbClr val="0415FF"/>
                </a:solidFill>
                <a:latin typeface="Calibri" pitchFamily="34" charset="0"/>
                <a:cs typeface="Calibri" pitchFamily="34" charset="0"/>
                <a:sym typeface="Wingdings" panose="05000000000000000000" pitchFamily="2" charset="2"/>
              </a:rPr>
              <a:t>+</a:t>
            </a:r>
            <a:r>
              <a:rPr lang="en-GB" sz="2000" dirty="0">
                <a:solidFill>
                  <a:srgbClr val="00B0F0"/>
                </a:solidFill>
                <a:latin typeface="Calibri" pitchFamily="34" charset="0"/>
                <a:cs typeface="Calibri" pitchFamily="34" charset="0"/>
                <a:sym typeface="Wingdings" panose="05000000000000000000" pitchFamily="2" charset="2"/>
              </a:rPr>
              <a:t> </a:t>
            </a:r>
            <a:r>
              <a:rPr lang="en-GB" sz="2000" dirty="0" smtClean="0">
                <a:solidFill>
                  <a:srgbClr val="00B050"/>
                </a:solidFill>
                <a:latin typeface="Calibri" pitchFamily="34" charset="0"/>
                <a:cs typeface="Calibri" pitchFamily="34" charset="0"/>
                <a:sym typeface="Symbol"/>
              </a:rPr>
              <a:t>Fe</a:t>
            </a:r>
            <a:r>
              <a:rPr lang="en-GB" sz="2000" baseline="-25000" dirty="0" smtClean="0">
                <a:solidFill>
                  <a:srgbClr val="00B050"/>
                </a:solidFill>
                <a:latin typeface="Calibri" pitchFamily="34" charset="0"/>
                <a:cs typeface="Calibri" pitchFamily="34" charset="0"/>
                <a:sym typeface="Symbol"/>
              </a:rPr>
              <a:t>2</a:t>
            </a:r>
            <a:r>
              <a:rPr lang="en-GB" sz="2000" dirty="0" smtClean="0">
                <a:solidFill>
                  <a:srgbClr val="00B050"/>
                </a:solidFill>
                <a:latin typeface="Calibri" pitchFamily="34" charset="0"/>
                <a:cs typeface="Calibri" pitchFamily="34" charset="0"/>
                <a:sym typeface="Symbol"/>
              </a:rPr>
              <a:t>O</a:t>
            </a:r>
            <a:r>
              <a:rPr lang="en-GB" sz="2000" baseline="-25000" dirty="0" smtClean="0">
                <a:solidFill>
                  <a:srgbClr val="00B050"/>
                </a:solidFill>
                <a:latin typeface="Calibri" pitchFamily="34" charset="0"/>
                <a:cs typeface="Calibri" pitchFamily="34" charset="0"/>
                <a:sym typeface="Symbol"/>
              </a:rPr>
              <a:t>3</a:t>
            </a:r>
            <a:r>
              <a:rPr lang="en-US" sz="2000" dirty="0" smtClean="0">
                <a:latin typeface="Calibri" panose="020F0502020204030204" pitchFamily="34" charset="0"/>
              </a:rPr>
              <a:t> oxide layer provides oxygen </a:t>
            </a:r>
            <a:r>
              <a:rPr lang="en-US" sz="2000" dirty="0">
                <a:latin typeface="Calibri" panose="020F0502020204030204" pitchFamily="34" charset="0"/>
              </a:rPr>
              <a:t>to form Y-Ti-O nanoparticles during </a:t>
            </a:r>
            <a:r>
              <a:rPr lang="en-US" sz="2000" dirty="0" err="1" smtClean="0">
                <a:latin typeface="Calibri" panose="020F0502020204030204" pitchFamily="34" charset="0"/>
              </a:rPr>
              <a:t>HIPping</a:t>
            </a:r>
            <a:endParaRPr lang="en-US" sz="2000" dirty="0">
              <a:latin typeface="Calibri" panose="020F0502020204030204" pitchFamily="34" charset="0"/>
            </a:endParaRPr>
          </a:p>
        </p:txBody>
      </p:sp>
      <p:pic>
        <p:nvPicPr>
          <p:cNvPr id="42" name="Picture 41"/>
          <p:cNvPicPr>
            <a:picLocks noChangeAspect="1"/>
          </p:cNvPicPr>
          <p:nvPr/>
        </p:nvPicPr>
        <p:blipFill>
          <a:blip r:embed="rId7"/>
          <a:stretch>
            <a:fillRect/>
          </a:stretch>
        </p:blipFill>
        <p:spPr>
          <a:xfrm>
            <a:off x="9696400" y="764704"/>
            <a:ext cx="1836000" cy="2140790"/>
          </a:xfrm>
          <a:prstGeom prst="rect">
            <a:avLst/>
          </a:prstGeom>
        </p:spPr>
      </p:pic>
      <p:sp>
        <p:nvSpPr>
          <p:cNvPr id="45" name="Text Box 4"/>
          <p:cNvSpPr txBox="1">
            <a:spLocks noChangeArrowheads="1"/>
          </p:cNvSpPr>
          <p:nvPr/>
        </p:nvSpPr>
        <p:spPr bwMode="auto">
          <a:xfrm>
            <a:off x="29164" y="963550"/>
            <a:ext cx="6561756" cy="1277273"/>
          </a:xfrm>
          <a:prstGeom prst="rect">
            <a:avLst/>
          </a:prstGeom>
          <a:noFill/>
          <a:ln w="9525">
            <a:noFill/>
            <a:miter lim="800000"/>
            <a:headEnd/>
            <a:tailEnd/>
          </a:ln>
          <a:effectLst/>
        </p:spPr>
        <p:txBody>
          <a:bodyPr wrap="square">
            <a:spAutoFit/>
          </a:bodyPr>
          <a:lstStyle/>
          <a:p>
            <a:pPr marL="465137" lvl="1" indent="-285750">
              <a:spcBef>
                <a:spcPts val="400"/>
              </a:spcBef>
              <a:spcAft>
                <a:spcPts val="200"/>
              </a:spcAft>
              <a:buFont typeface="Arial" panose="020B0604020202020204" pitchFamily="34" charset="0"/>
              <a:buChar char="•"/>
            </a:pPr>
            <a:r>
              <a:rPr lang="en-US" sz="2400" dirty="0" smtClean="0">
                <a:latin typeface="Calibri" pitchFamily="34" charset="0"/>
              </a:rPr>
              <a:t>Oxidation at low temperature </a:t>
            </a:r>
            <a:r>
              <a:rPr lang="en-US" sz="2400" dirty="0" smtClean="0">
                <a:latin typeface="Calibri" pitchFamily="34" charset="0"/>
                <a:sym typeface="Wingdings" panose="05000000000000000000" pitchFamily="2" charset="2"/>
              </a:rPr>
              <a:t> Control of oxygen gain </a:t>
            </a:r>
          </a:p>
          <a:p>
            <a:pPr marL="465137" lvl="1" indent="-285750">
              <a:spcBef>
                <a:spcPts val="400"/>
              </a:spcBef>
              <a:spcAft>
                <a:spcPts val="200"/>
              </a:spcAft>
              <a:buFont typeface="Arial" panose="020B0604020202020204" pitchFamily="34" charset="0"/>
              <a:buChar char="•"/>
            </a:pPr>
            <a:r>
              <a:rPr lang="en-US" sz="2400" dirty="0" smtClean="0">
                <a:latin typeface="Calibri" pitchFamily="34" charset="0"/>
              </a:rPr>
              <a:t>Oxygen </a:t>
            </a:r>
            <a:r>
              <a:rPr lang="en-US" sz="2400" dirty="0">
                <a:latin typeface="Calibri" pitchFamily="34" charset="0"/>
              </a:rPr>
              <a:t>uptake tailored to specific </a:t>
            </a:r>
            <a:r>
              <a:rPr lang="en-US" sz="2400" dirty="0" smtClean="0">
                <a:latin typeface="Calibri" pitchFamily="34" charset="0"/>
              </a:rPr>
              <a:t>composition</a:t>
            </a:r>
            <a:endParaRPr lang="en-US" sz="2400" dirty="0">
              <a:latin typeface="Calibri" pitchFamily="34" charset="0"/>
            </a:endParaRPr>
          </a:p>
        </p:txBody>
      </p:sp>
      <p:cxnSp>
        <p:nvCxnSpPr>
          <p:cNvPr id="3" name="Straight Connector 2"/>
          <p:cNvCxnSpPr/>
          <p:nvPr/>
        </p:nvCxnSpPr>
        <p:spPr>
          <a:xfrm flipV="1">
            <a:off x="7598730" y="1654984"/>
            <a:ext cx="341602" cy="41947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445244" y="6237312"/>
            <a:ext cx="4427984" cy="646331"/>
          </a:xfrm>
          <a:prstGeom prst="rect">
            <a:avLst/>
          </a:prstGeom>
          <a:noFill/>
        </p:spPr>
        <p:txBody>
          <a:bodyPr wrap="square" rtlCol="0">
            <a:spAutoFit/>
          </a:bodyPr>
          <a:lstStyle/>
          <a:p>
            <a:pPr algn="ctr"/>
            <a:r>
              <a:rPr lang="en-US" sz="1200" dirty="0" smtClean="0"/>
              <a:t>L. </a:t>
            </a:r>
            <a:r>
              <a:rPr lang="en-US" sz="1200" dirty="0" err="1" smtClean="0"/>
              <a:t>Nyborg</a:t>
            </a:r>
            <a:r>
              <a:rPr lang="en-US" sz="1200" dirty="0" smtClean="0"/>
              <a:t> and E. </a:t>
            </a:r>
            <a:r>
              <a:rPr lang="en-US" sz="1200" dirty="0" err="1" smtClean="0"/>
              <a:t>Hryha</a:t>
            </a:r>
            <a:r>
              <a:rPr lang="en-US" sz="1200" dirty="0" smtClean="0"/>
              <a:t>, “Surface Oxides on Gas and Water Atomized Steel Powders,” </a:t>
            </a:r>
            <a:r>
              <a:rPr lang="en-US" sz="1200" i="1" dirty="0" smtClean="0"/>
              <a:t>Advances in Powder Metallurgy &amp; Particulate Materials</a:t>
            </a:r>
            <a:r>
              <a:rPr lang="en-US" sz="1200" dirty="0" smtClean="0"/>
              <a:t>, vol. 2, pp. 153–161, 2014. </a:t>
            </a:r>
            <a:endParaRPr lang="en-US" sz="1200" dirty="0"/>
          </a:p>
        </p:txBody>
      </p:sp>
      <p:sp>
        <p:nvSpPr>
          <p:cNvPr id="2" name="Slide Number Placeholder 1"/>
          <p:cNvSpPr>
            <a:spLocks noGrp="1"/>
          </p:cNvSpPr>
          <p:nvPr>
            <p:ph type="sldNum" sz="quarter" idx="12"/>
          </p:nvPr>
        </p:nvSpPr>
        <p:spPr>
          <a:xfrm>
            <a:off x="9341437" y="6481046"/>
            <a:ext cx="2844800" cy="365125"/>
          </a:xfrm>
        </p:spPr>
        <p:txBody>
          <a:bodyPr/>
          <a:lstStyle/>
          <a:p>
            <a:fld id="{3B1F9141-6DFB-4FE7-92E6-50BD9F36701F}" type="slidenum">
              <a:rPr lang="es-ES" sz="1400" b="1" smtClean="0">
                <a:solidFill>
                  <a:schemeClr val="tx1"/>
                </a:solidFill>
              </a:rPr>
              <a:t>11</a:t>
            </a:fld>
            <a:endParaRPr lang="es-ES" sz="1400" b="1" dirty="0">
              <a:solidFill>
                <a:schemeClr val="tx1"/>
              </a:solidFill>
            </a:endParaRPr>
          </a:p>
        </p:txBody>
      </p:sp>
      <p:sp>
        <p:nvSpPr>
          <p:cNvPr id="4" name="Rounded Rectangle 3"/>
          <p:cNvSpPr/>
          <p:nvPr/>
        </p:nvSpPr>
        <p:spPr>
          <a:xfrm>
            <a:off x="2094618" y="2522347"/>
            <a:ext cx="2529965" cy="684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066797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HIP and reactive synthesis of nanoparticles</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pic>
        <p:nvPicPr>
          <p:cNvPr id="4" name="Picture 3"/>
          <p:cNvPicPr>
            <a:picLocks noChangeAspect="1"/>
          </p:cNvPicPr>
          <p:nvPr/>
        </p:nvPicPr>
        <p:blipFill rotWithShape="1">
          <a:blip r:embed="rId2"/>
          <a:srcRect l="3648" t="3779" r="3088" b="1675"/>
          <a:stretch/>
        </p:blipFill>
        <p:spPr>
          <a:xfrm>
            <a:off x="11000755" y="116632"/>
            <a:ext cx="999955" cy="1229219"/>
          </a:xfrm>
          <a:prstGeom prst="rect">
            <a:avLst/>
          </a:prstGeom>
        </p:spPr>
      </p:pic>
      <p:sp>
        <p:nvSpPr>
          <p:cNvPr id="5" name="Rectangle 4"/>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HIP at high temperature</a:t>
            </a:r>
            <a:endParaRPr lang="es-ES" sz="3000" dirty="0">
              <a:solidFill>
                <a:srgbClr val="91004B"/>
              </a:solidFill>
            </a:endParaRPr>
          </a:p>
        </p:txBody>
      </p:sp>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5000" contrast="42000"/>
                    </a14:imgEffect>
                  </a14:imgLayer>
                </a14:imgProps>
              </a:ext>
              <a:ext uri="{28A0092B-C50C-407E-A947-70E740481C1C}">
                <a14:useLocalDpi xmlns:a14="http://schemas.microsoft.com/office/drawing/2010/main" val="0"/>
              </a:ext>
            </a:extLst>
          </a:blip>
          <a:stretch>
            <a:fillRect/>
          </a:stretch>
        </p:blipFill>
        <p:spPr>
          <a:xfrm>
            <a:off x="3851321" y="1632083"/>
            <a:ext cx="3060000" cy="2295000"/>
          </a:xfrm>
          <a:prstGeom prst="rect">
            <a:avLst/>
          </a:prstGeom>
        </p:spPr>
      </p:pic>
      <p:pic>
        <p:nvPicPr>
          <p:cNvPr id="13"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9585465" y="1759287"/>
            <a:ext cx="2195182" cy="1692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7"/>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7103036" y="1764424"/>
            <a:ext cx="2219549" cy="16920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129733" y="3634985"/>
            <a:ext cx="4911463" cy="2862322"/>
          </a:xfrm>
          <a:prstGeom prst="rect">
            <a:avLst/>
          </a:prstGeom>
          <a:noFill/>
        </p:spPr>
        <p:txBody>
          <a:bodyPr wrap="square" rtlCol="0">
            <a:spAutoFit/>
          </a:bodyPr>
          <a:lstStyle/>
          <a:p>
            <a:pPr marL="196850" indent="-196850">
              <a:buFont typeface="Arial" panose="020B0604020202020204" pitchFamily="34" charset="0"/>
              <a:buChar char="•"/>
            </a:pPr>
            <a:r>
              <a:rPr lang="en-US" sz="2000" b="1" dirty="0" smtClean="0"/>
              <a:t>Clean PPBs</a:t>
            </a:r>
            <a:r>
              <a:rPr lang="en-US" sz="2000" dirty="0" smtClean="0"/>
              <a:t>, free from metastable Cr-, Fe-rich oxides</a:t>
            </a:r>
          </a:p>
          <a:p>
            <a:pPr marL="196850" indent="-196850">
              <a:buFont typeface="Arial" panose="020B0604020202020204" pitchFamily="34" charset="0"/>
              <a:buChar char="•"/>
            </a:pPr>
            <a:r>
              <a:rPr lang="en-US" sz="2000" b="1" dirty="0" err="1" smtClean="0"/>
              <a:t>Nanometric</a:t>
            </a:r>
            <a:r>
              <a:rPr lang="en-US" sz="2000" dirty="0" smtClean="0"/>
              <a:t> Y- and </a:t>
            </a:r>
            <a:r>
              <a:rPr lang="en-US" sz="2000" dirty="0" err="1" smtClean="0"/>
              <a:t>Ti</a:t>
            </a:r>
            <a:r>
              <a:rPr lang="en-US" sz="2000" dirty="0" smtClean="0"/>
              <a:t>-rich </a:t>
            </a:r>
            <a:r>
              <a:rPr lang="en-US" sz="2000" b="1" dirty="0" smtClean="0"/>
              <a:t>precipitation</a:t>
            </a:r>
            <a:r>
              <a:rPr lang="en-US" sz="2000" dirty="0" smtClean="0"/>
              <a:t> at GBs and inside grains</a:t>
            </a:r>
          </a:p>
          <a:p>
            <a:pPr marL="196850" indent="-196850">
              <a:buFont typeface="Arial" panose="020B0604020202020204" pitchFamily="34" charset="0"/>
              <a:buChar char="•"/>
            </a:pPr>
            <a:r>
              <a:rPr lang="en-US" sz="2000" b="1" dirty="0" smtClean="0"/>
              <a:t>Y</a:t>
            </a:r>
            <a:r>
              <a:rPr lang="en-US" sz="2000" dirty="0" smtClean="0"/>
              <a:t> completely oxidized, but </a:t>
            </a:r>
            <a:r>
              <a:rPr lang="en-US" sz="2000" b="1" dirty="0" err="1" smtClean="0"/>
              <a:t>Ti</a:t>
            </a:r>
            <a:r>
              <a:rPr lang="en-US" sz="2000" dirty="0" smtClean="0"/>
              <a:t> remains in solid solution in matrix</a:t>
            </a:r>
          </a:p>
          <a:p>
            <a:pPr marL="196850" indent="-196850">
              <a:buFont typeface="Arial" panose="020B0604020202020204" pitchFamily="34" charset="0"/>
              <a:buChar char="•"/>
            </a:pPr>
            <a:r>
              <a:rPr lang="en-US" sz="2000" b="1" dirty="0" smtClean="0"/>
              <a:t>Finer </a:t>
            </a:r>
            <a:r>
              <a:rPr lang="en-US" sz="2000" b="1" dirty="0"/>
              <a:t>powder</a:t>
            </a:r>
            <a:r>
              <a:rPr lang="en-US" sz="2000" dirty="0"/>
              <a:t> leads to finer and more homogeneous grain </a:t>
            </a:r>
            <a:r>
              <a:rPr lang="en-US" sz="2000" dirty="0" smtClean="0"/>
              <a:t>distribution and finer nanoparticles (NPs)</a:t>
            </a:r>
          </a:p>
        </p:txBody>
      </p:sp>
      <p:pic>
        <p:nvPicPr>
          <p:cNvPr id="22" name="Picture 21"/>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42000"/>
                    </a14:imgEffect>
                  </a14:imgLayer>
                </a14:imgProps>
              </a:ext>
              <a:ext uri="{28A0092B-C50C-407E-A947-70E740481C1C}">
                <a14:useLocalDpi xmlns:a14="http://schemas.microsoft.com/office/drawing/2010/main" val="0"/>
              </a:ext>
            </a:extLst>
          </a:blip>
          <a:srcRect/>
          <a:stretch/>
        </p:blipFill>
        <p:spPr>
          <a:xfrm>
            <a:off x="470555" y="1647094"/>
            <a:ext cx="3060000" cy="2322321"/>
          </a:xfrm>
          <a:prstGeom prst="rect">
            <a:avLst/>
          </a:prstGeom>
        </p:spPr>
      </p:pic>
      <p:sp>
        <p:nvSpPr>
          <p:cNvPr id="46" name="TextBox 45"/>
          <p:cNvSpPr txBox="1"/>
          <p:nvPr/>
        </p:nvSpPr>
        <p:spPr>
          <a:xfrm>
            <a:off x="4528589" y="861421"/>
            <a:ext cx="4584594" cy="523220"/>
          </a:xfrm>
          <a:prstGeom prst="rect">
            <a:avLst/>
          </a:prstGeom>
          <a:noFill/>
        </p:spPr>
        <p:txBody>
          <a:bodyPr wrap="square" rtlCol="0">
            <a:spAutoFit/>
          </a:bodyPr>
          <a:lstStyle/>
          <a:p>
            <a:pPr fontAlgn="base">
              <a:spcBef>
                <a:spcPct val="0"/>
              </a:spcBef>
              <a:spcAft>
                <a:spcPct val="0"/>
              </a:spcAft>
            </a:pPr>
            <a:r>
              <a:rPr lang="en-US" sz="2800" b="1" dirty="0" smtClean="0">
                <a:solidFill>
                  <a:prstClr val="black"/>
                </a:solidFill>
                <a:latin typeface="Calibri" panose="020F0502020204030204" pitchFamily="34" charset="0"/>
                <a:cs typeface="Calibri" panose="020F0502020204030204" pitchFamily="34" charset="0"/>
              </a:rPr>
              <a:t>Effect of powder particle size</a:t>
            </a:r>
            <a:endParaRPr lang="en-US" sz="2800" b="1" dirty="0">
              <a:solidFill>
                <a:prstClr val="black"/>
              </a:solidFill>
              <a:latin typeface="Calibri" panose="020F0502020204030204" pitchFamily="34" charset="0"/>
              <a:cs typeface="Calibri" panose="020F0502020204030204" pitchFamily="34" charset="0"/>
            </a:endParaRPr>
          </a:p>
        </p:txBody>
      </p:sp>
      <p:sp>
        <p:nvSpPr>
          <p:cNvPr id="47" name="TextBox 46"/>
          <p:cNvSpPr txBox="1"/>
          <p:nvPr/>
        </p:nvSpPr>
        <p:spPr>
          <a:xfrm>
            <a:off x="245423" y="1653777"/>
            <a:ext cx="3276000" cy="324000"/>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wrap="square" lIns="36000" rIns="36000" rtlCol="0">
            <a:spAutoFit/>
          </a:bodyPr>
          <a:lstStyle/>
          <a:p>
            <a:r>
              <a:rPr lang="es-ES" sz="1400" b="1" dirty="0" smtClean="0">
                <a:solidFill>
                  <a:srgbClr val="FF0000"/>
                </a:solidFill>
                <a:sym typeface="Symbol" panose="05050102010706020507" pitchFamily="18" charset="2"/>
              </a:rPr>
              <a:t>&lt;20 µm</a:t>
            </a:r>
            <a:r>
              <a:rPr lang="es-ES" sz="1400" dirty="0" smtClean="0">
                <a:sym typeface="Symbol" panose="05050102010706020507" pitchFamily="18" charset="2"/>
              </a:rPr>
              <a:t>, 1000 ppm Oxygen. HIP 1220 °C 2h</a:t>
            </a:r>
          </a:p>
        </p:txBody>
      </p:sp>
      <p:pic>
        <p:nvPicPr>
          <p:cNvPr id="51" name="Picture 5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84545" y="4107051"/>
            <a:ext cx="3060000" cy="2295000"/>
          </a:xfrm>
          <a:prstGeom prst="rect">
            <a:avLst/>
          </a:prstGeom>
        </p:spPr>
      </p:pic>
      <p:pic>
        <p:nvPicPr>
          <p:cNvPr id="53" name="Picture 5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555" y="4107051"/>
            <a:ext cx="3060000" cy="2295000"/>
          </a:xfrm>
          <a:prstGeom prst="rect">
            <a:avLst/>
          </a:prstGeom>
        </p:spPr>
      </p:pic>
      <p:sp>
        <p:nvSpPr>
          <p:cNvPr id="55" name="TextBox 54"/>
          <p:cNvSpPr txBox="1"/>
          <p:nvPr/>
        </p:nvSpPr>
        <p:spPr>
          <a:xfrm>
            <a:off x="177489" y="4098378"/>
            <a:ext cx="3535611" cy="307777"/>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wrap="square" lIns="36000" rIns="36000" rtlCol="0">
            <a:spAutoFit/>
          </a:bodyPr>
          <a:lstStyle/>
          <a:p>
            <a:r>
              <a:rPr lang="es-ES" sz="1400" b="1" dirty="0" smtClean="0">
                <a:solidFill>
                  <a:srgbClr val="FF0000"/>
                </a:solidFill>
                <a:sym typeface="Symbol" panose="05050102010706020507" pitchFamily="18" charset="2"/>
              </a:rPr>
              <a:t>20-45 µm</a:t>
            </a:r>
            <a:r>
              <a:rPr lang="es-ES" sz="1400" dirty="0" smtClean="0">
                <a:sym typeface="Symbol" panose="05050102010706020507" pitchFamily="18" charset="2"/>
              </a:rPr>
              <a:t>, 1000 ppm Oxygen. HIP </a:t>
            </a:r>
            <a:r>
              <a:rPr lang="es-ES" sz="1400" dirty="0">
                <a:sym typeface="Symbol" panose="05050102010706020507" pitchFamily="18" charset="2"/>
              </a:rPr>
              <a:t>1220 ° C </a:t>
            </a:r>
            <a:r>
              <a:rPr lang="es-ES" sz="1400" dirty="0" smtClean="0">
                <a:sym typeface="Symbol" panose="05050102010706020507" pitchFamily="18" charset="2"/>
              </a:rPr>
              <a:t>2h</a:t>
            </a:r>
          </a:p>
        </p:txBody>
      </p:sp>
      <p:sp>
        <p:nvSpPr>
          <p:cNvPr id="57" name="TextBox 56"/>
          <p:cNvSpPr txBox="1"/>
          <p:nvPr/>
        </p:nvSpPr>
        <p:spPr>
          <a:xfrm>
            <a:off x="7688080" y="1805660"/>
            <a:ext cx="538545" cy="369332"/>
          </a:xfrm>
          <a:prstGeom prst="rect">
            <a:avLst/>
          </a:prstGeom>
          <a:noFill/>
        </p:spPr>
        <p:txBody>
          <a:bodyPr wrap="none" rtlCol="0">
            <a:spAutoFit/>
          </a:bodyPr>
          <a:lstStyle/>
          <a:p>
            <a:r>
              <a:rPr lang="en-GB" dirty="0" smtClean="0">
                <a:solidFill>
                  <a:schemeClr val="bg1"/>
                </a:solidFill>
              </a:rPr>
              <a:t>NPs</a:t>
            </a:r>
            <a:endParaRPr lang="en-GB" dirty="0">
              <a:solidFill>
                <a:schemeClr val="bg1"/>
              </a:solidFill>
            </a:endParaRPr>
          </a:p>
        </p:txBody>
      </p:sp>
      <p:sp>
        <p:nvSpPr>
          <p:cNvPr id="58" name="TextBox 57"/>
          <p:cNvSpPr txBox="1"/>
          <p:nvPr/>
        </p:nvSpPr>
        <p:spPr>
          <a:xfrm>
            <a:off x="10101981" y="1716599"/>
            <a:ext cx="786882" cy="369332"/>
          </a:xfrm>
          <a:prstGeom prst="rect">
            <a:avLst/>
          </a:prstGeom>
          <a:noFill/>
        </p:spPr>
        <p:txBody>
          <a:bodyPr wrap="none" rtlCol="0">
            <a:spAutoFit/>
          </a:bodyPr>
          <a:lstStyle/>
          <a:p>
            <a:r>
              <a:rPr lang="en-GB" dirty="0" smtClean="0">
                <a:solidFill>
                  <a:schemeClr val="bg1"/>
                </a:solidFill>
              </a:rPr>
              <a:t>matrix</a:t>
            </a:r>
            <a:endParaRPr lang="en-GB" dirty="0">
              <a:solidFill>
                <a:schemeClr val="bg1"/>
              </a:solidFill>
            </a:endParaRPr>
          </a:p>
        </p:txBody>
      </p:sp>
      <p:cxnSp>
        <p:nvCxnSpPr>
          <p:cNvPr id="60" name="Straight Arrow Connector 59"/>
          <p:cNvCxnSpPr/>
          <p:nvPr/>
        </p:nvCxnSpPr>
        <p:spPr>
          <a:xfrm flipH="1">
            <a:off x="5402023" y="2042917"/>
            <a:ext cx="299575" cy="184666"/>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31" name="Table 130"/>
          <p:cNvGraphicFramePr>
            <a:graphicFrameLocks noGrp="1"/>
          </p:cNvGraphicFramePr>
          <p:nvPr>
            <p:extLst>
              <p:ext uri="{D42A27DB-BD31-4B8C-83A1-F6EECF244321}">
                <p14:modId xmlns:p14="http://schemas.microsoft.com/office/powerpoint/2010/main" val="3297516250"/>
              </p:ext>
            </p:extLst>
          </p:nvPr>
        </p:nvGraphicFramePr>
        <p:xfrm>
          <a:off x="8757833" y="1845071"/>
          <a:ext cx="495300" cy="1045845"/>
        </p:xfrm>
        <a:graphic>
          <a:graphicData uri="http://schemas.openxmlformats.org/drawingml/2006/table">
            <a:tbl>
              <a:tblPr>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effectLst>
                  <a:outerShdw blurRad="40000" dist="20000" dir="5400000" rotWithShape="0">
                    <a:srgbClr val="000000">
                      <a:alpha val="38000"/>
                    </a:srgbClr>
                  </a:outerShdw>
                </a:effectLst>
              </a:tblPr>
              <a:tblGrid>
                <a:gridCol w="266700">
                  <a:extLst>
                    <a:ext uri="{9D8B030D-6E8A-4147-A177-3AD203B41FA5}">
                      <a16:colId xmlns:a16="http://schemas.microsoft.com/office/drawing/2014/main" xmlns="" val="922905511"/>
                    </a:ext>
                  </a:extLst>
                </a:gridCol>
                <a:gridCol w="228600">
                  <a:extLst>
                    <a:ext uri="{9D8B030D-6E8A-4147-A177-3AD203B41FA5}">
                      <a16:colId xmlns:a16="http://schemas.microsoft.com/office/drawing/2014/main" xmlns="" val="4278783688"/>
                    </a:ext>
                  </a:extLst>
                </a:gridCol>
              </a:tblGrid>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u="none" strike="noStrike" dirty="0" err="1" smtClean="0">
                          <a:effectLst/>
                        </a:rPr>
                        <a:t>Elem</a:t>
                      </a:r>
                      <a:r>
                        <a:rPr lang="es-ES" sz="700" u="none" strike="noStrike" dirty="0" smtClean="0">
                          <a:effectLst/>
                        </a:rPr>
                        <a:t>.</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u="none" strike="noStrike" dirty="0" err="1">
                          <a:effectLst/>
                        </a:rPr>
                        <a:t>Wt</a:t>
                      </a:r>
                      <a:r>
                        <a:rPr lang="es-ES" sz="700" u="none" strike="noStrike" dirty="0">
                          <a:effectLst/>
                        </a:rPr>
                        <a:t>%</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048301939"/>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Fe</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52,2</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33737560"/>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Y</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14,8</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848777984"/>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Cr</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10,3</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58149165"/>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O</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8,3</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844948239"/>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Ti</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7,1</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846201404"/>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C</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4,9</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822853192"/>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W</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2,0</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82316706"/>
                  </a:ext>
                </a:extLst>
              </a:tr>
              <a:tr h="84093">
                <a:tc>
                  <a:txBody>
                    <a:bodyPr/>
                    <a:lstStyle/>
                    <a:p>
                      <a:pPr algn="ctr" fontAlgn="b"/>
                      <a:r>
                        <a:rPr lang="es-ES" sz="700" b="0" i="0" u="none" strike="noStrike" dirty="0" smtClean="0">
                          <a:solidFill>
                            <a:srgbClr val="000000"/>
                          </a:solidFill>
                          <a:effectLst/>
                          <a:latin typeface="Calibri" panose="020F0502020204030204" pitchFamily="34" charset="0"/>
                        </a:rPr>
                        <a:t>Al</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700" b="0" i="0" u="none" strike="noStrike" dirty="0" smtClean="0">
                          <a:solidFill>
                            <a:srgbClr val="000000"/>
                          </a:solidFill>
                          <a:effectLst/>
                          <a:latin typeface="Calibri" panose="020F0502020204030204" pitchFamily="34" charset="0"/>
                        </a:rPr>
                        <a:t>0,5</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96228300"/>
                  </a:ext>
                </a:extLst>
              </a:tr>
            </a:tbl>
          </a:graphicData>
        </a:graphic>
      </p:graphicFrame>
      <p:sp>
        <p:nvSpPr>
          <p:cNvPr id="134" name="TextBox 133"/>
          <p:cNvSpPr txBox="1"/>
          <p:nvPr/>
        </p:nvSpPr>
        <p:spPr>
          <a:xfrm>
            <a:off x="5663952" y="1844824"/>
            <a:ext cx="755335" cy="369332"/>
          </a:xfrm>
          <a:prstGeom prst="rect">
            <a:avLst/>
          </a:prstGeom>
          <a:noFill/>
        </p:spPr>
        <p:txBody>
          <a:bodyPr wrap="none" rtlCol="0">
            <a:spAutoFit/>
          </a:bodyPr>
          <a:lstStyle/>
          <a:p>
            <a:r>
              <a:rPr lang="en-GB" dirty="0" smtClean="0">
                <a:solidFill>
                  <a:schemeClr val="bg1"/>
                </a:solidFill>
              </a:rPr>
              <a:t>Y-Ti-O</a:t>
            </a:r>
            <a:endParaRPr lang="en-GB" dirty="0">
              <a:solidFill>
                <a:schemeClr val="bg1"/>
              </a:solidFill>
            </a:endParaRPr>
          </a:p>
        </p:txBody>
      </p:sp>
      <p:graphicFrame>
        <p:nvGraphicFramePr>
          <p:cNvPr id="135" name="Table 134"/>
          <p:cNvGraphicFramePr>
            <a:graphicFrameLocks noGrp="1"/>
          </p:cNvGraphicFramePr>
          <p:nvPr>
            <p:extLst>
              <p:ext uri="{D42A27DB-BD31-4B8C-83A1-F6EECF244321}">
                <p14:modId xmlns:p14="http://schemas.microsoft.com/office/powerpoint/2010/main" val="4008672786"/>
              </p:ext>
            </p:extLst>
          </p:nvPr>
        </p:nvGraphicFramePr>
        <p:xfrm>
          <a:off x="11217324" y="1844824"/>
          <a:ext cx="495300" cy="1045845"/>
        </p:xfrm>
        <a:graphic>
          <a:graphicData uri="http://schemas.openxmlformats.org/drawingml/2006/table">
            <a:tbl>
              <a:tblPr>
                <a:gradFill rotWithShape="1">
                  <a:gsLst>
                    <a:gs pos="0">
                      <a:srgbClr val="FFFFFF">
                        <a:tint val="50000"/>
                        <a:satMod val="300000"/>
                      </a:srgbClr>
                    </a:gs>
                    <a:gs pos="35000">
                      <a:srgbClr val="FFFFFF">
                        <a:tint val="37000"/>
                        <a:satMod val="300000"/>
                      </a:srgbClr>
                    </a:gs>
                    <a:gs pos="100000">
                      <a:srgbClr val="FFFFFF">
                        <a:tint val="15000"/>
                        <a:satMod val="350000"/>
                      </a:srgbClr>
                    </a:gs>
                  </a:gsLst>
                  <a:lin ang="16200000" scaled="1"/>
                </a:gradFill>
                <a:effectLst>
                  <a:outerShdw blurRad="40000" dist="20000" dir="5400000" rotWithShape="0">
                    <a:srgbClr val="000000">
                      <a:alpha val="38000"/>
                    </a:srgbClr>
                  </a:outerShdw>
                </a:effectLst>
              </a:tblPr>
              <a:tblGrid>
                <a:gridCol w="266700">
                  <a:extLst>
                    <a:ext uri="{9D8B030D-6E8A-4147-A177-3AD203B41FA5}">
                      <a16:colId xmlns:a16="http://schemas.microsoft.com/office/drawing/2014/main" xmlns="" val="922905511"/>
                    </a:ext>
                  </a:extLst>
                </a:gridCol>
                <a:gridCol w="228600">
                  <a:extLst>
                    <a:ext uri="{9D8B030D-6E8A-4147-A177-3AD203B41FA5}">
                      <a16:colId xmlns:a16="http://schemas.microsoft.com/office/drawing/2014/main" xmlns="" val="4278783688"/>
                    </a:ext>
                  </a:extLst>
                </a:gridCol>
              </a:tblGrid>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u="none" strike="noStrike" dirty="0" err="1" smtClean="0">
                          <a:effectLst/>
                        </a:rPr>
                        <a:t>Elem</a:t>
                      </a:r>
                      <a:r>
                        <a:rPr lang="es-ES" sz="700" u="none" strike="noStrike" dirty="0" smtClean="0">
                          <a:effectLst/>
                        </a:rPr>
                        <a:t>.</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u="none" strike="noStrike" dirty="0" err="1">
                          <a:effectLst/>
                        </a:rPr>
                        <a:t>Wt</a:t>
                      </a:r>
                      <a:r>
                        <a:rPr lang="es-ES" sz="700" u="none" strike="noStrike" dirty="0">
                          <a:effectLst/>
                        </a:rPr>
                        <a:t>%</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048301939"/>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Fe</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81,4</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33737560"/>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Cr</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13,4</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848777984"/>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C</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2,8</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658149165"/>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W</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1,9</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844948239"/>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O</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0,3</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846201404"/>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Ti</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1" i="0" u="none" strike="noStrike" dirty="0" smtClean="0">
                          <a:solidFill>
                            <a:srgbClr val="000000"/>
                          </a:solidFill>
                          <a:effectLst/>
                          <a:latin typeface="Calibri" panose="020F0502020204030204" pitchFamily="34" charset="0"/>
                        </a:rPr>
                        <a:t>0,2</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822853192"/>
                  </a:ext>
                </a:extLst>
              </a:tr>
              <a:tr h="84093">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Al</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fontAlgn="b"/>
                      <a:r>
                        <a:rPr lang="es-ES" sz="700" b="0" i="0" u="none" strike="noStrike" dirty="0" smtClean="0">
                          <a:solidFill>
                            <a:srgbClr val="000000"/>
                          </a:solidFill>
                          <a:effectLst/>
                          <a:latin typeface="Calibri" panose="020F0502020204030204" pitchFamily="34" charset="0"/>
                        </a:rPr>
                        <a:t>0,0</a:t>
                      </a:r>
                      <a:endParaRPr lang="es-ES" sz="7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182316706"/>
                  </a:ext>
                </a:extLst>
              </a:tr>
              <a:tr h="84093">
                <a:tc>
                  <a:txBody>
                    <a:bodyPr/>
                    <a:lstStyle/>
                    <a:p>
                      <a:pPr algn="ctr" fontAlgn="b"/>
                      <a:r>
                        <a:rPr lang="es-ES" sz="700" b="1" i="0" u="none" strike="noStrike" dirty="0" smtClean="0">
                          <a:solidFill>
                            <a:srgbClr val="000000"/>
                          </a:solidFill>
                          <a:effectLst/>
                          <a:latin typeface="Calibri" panose="020F0502020204030204" pitchFamily="34" charset="0"/>
                        </a:rPr>
                        <a:t>Y</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s-ES" sz="700" b="1" i="0" u="none" strike="noStrike" dirty="0" smtClean="0">
                          <a:solidFill>
                            <a:srgbClr val="000000"/>
                          </a:solidFill>
                          <a:effectLst/>
                          <a:latin typeface="Calibri" panose="020F0502020204030204" pitchFamily="34" charset="0"/>
                        </a:rPr>
                        <a:t>0,0</a:t>
                      </a:r>
                      <a:endParaRPr lang="es-ES" sz="7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96228300"/>
                  </a:ext>
                </a:extLst>
              </a:tr>
            </a:tbl>
          </a:graphicData>
        </a:graphic>
      </p:graphicFrame>
      <p:sp>
        <p:nvSpPr>
          <p:cNvPr id="3" name="Slide Number Placeholder 2"/>
          <p:cNvSpPr>
            <a:spLocks noGrp="1"/>
          </p:cNvSpPr>
          <p:nvPr>
            <p:ph type="sldNum" sz="quarter" idx="12"/>
          </p:nvPr>
        </p:nvSpPr>
        <p:spPr>
          <a:xfrm>
            <a:off x="9336360" y="6494901"/>
            <a:ext cx="2844800" cy="365125"/>
          </a:xfrm>
        </p:spPr>
        <p:txBody>
          <a:bodyPr/>
          <a:lstStyle/>
          <a:p>
            <a:fld id="{3B1F9141-6DFB-4FE7-92E6-50BD9F36701F}" type="slidenum">
              <a:rPr lang="es-ES" sz="1400" b="1" smtClean="0">
                <a:solidFill>
                  <a:schemeClr val="tx1"/>
                </a:solidFill>
              </a:rPr>
              <a:t>12</a:t>
            </a:fld>
            <a:endParaRPr lang="es-ES" sz="1400" b="1">
              <a:solidFill>
                <a:schemeClr val="tx1"/>
              </a:solidFill>
            </a:endParaRPr>
          </a:p>
        </p:txBody>
      </p:sp>
    </p:spTree>
    <p:extLst>
      <p:ext uri="{BB962C8B-B14F-4D97-AF65-F5344CB8AC3E}">
        <p14:creationId xmlns:p14="http://schemas.microsoft.com/office/powerpoint/2010/main" val="36031550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Picture 1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3512" y="1544751"/>
            <a:ext cx="3600000" cy="2700000"/>
          </a:xfrm>
          <a:prstGeom prst="rect">
            <a:avLst/>
          </a:prstGeom>
        </p:spPr>
      </p:pic>
      <p:sp>
        <p:nvSpPr>
          <p:cNvPr id="2"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HIP and reactive synthesis of nanoparticles</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pic>
        <p:nvPicPr>
          <p:cNvPr id="4" name="Picture 3"/>
          <p:cNvPicPr>
            <a:picLocks noChangeAspect="1"/>
          </p:cNvPicPr>
          <p:nvPr/>
        </p:nvPicPr>
        <p:blipFill rotWithShape="1">
          <a:blip r:embed="rId3"/>
          <a:srcRect l="3648" t="3779" r="3088" b="1675"/>
          <a:stretch/>
        </p:blipFill>
        <p:spPr>
          <a:xfrm>
            <a:off x="11000755" y="159504"/>
            <a:ext cx="999955" cy="1229219"/>
          </a:xfrm>
          <a:prstGeom prst="rect">
            <a:avLst/>
          </a:prstGeom>
        </p:spPr>
      </p:pic>
      <p:sp>
        <p:nvSpPr>
          <p:cNvPr id="5" name="Rectangle 4"/>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HIP at high temperature</a:t>
            </a:r>
            <a:endParaRPr lang="es-ES" sz="3000" dirty="0">
              <a:solidFill>
                <a:srgbClr val="91004B"/>
              </a:solidFill>
            </a:endParaRPr>
          </a:p>
        </p:txBody>
      </p:sp>
      <p:sp>
        <p:nvSpPr>
          <p:cNvPr id="21" name="TextBox 20"/>
          <p:cNvSpPr txBox="1"/>
          <p:nvPr/>
        </p:nvSpPr>
        <p:spPr>
          <a:xfrm>
            <a:off x="222174" y="4401686"/>
            <a:ext cx="6665914" cy="2123658"/>
          </a:xfrm>
          <a:prstGeom prst="rect">
            <a:avLst/>
          </a:prstGeom>
          <a:noFill/>
        </p:spPr>
        <p:txBody>
          <a:bodyPr wrap="square" rtlCol="0">
            <a:spAutoFit/>
          </a:bodyPr>
          <a:lstStyle/>
          <a:p>
            <a:pPr marL="196850" indent="-196850">
              <a:buFont typeface="Arial" panose="020B0604020202020204" pitchFamily="34" charset="0"/>
              <a:buChar char="•"/>
            </a:pPr>
            <a:r>
              <a:rPr lang="en-US" sz="2200" b="1" dirty="0" smtClean="0"/>
              <a:t>Grain growth</a:t>
            </a:r>
            <a:r>
              <a:rPr lang="en-US" sz="2200" dirty="0" smtClean="0"/>
              <a:t> takes place when oxygen content is lower, incomplete Y oxidation</a:t>
            </a:r>
          </a:p>
          <a:p>
            <a:pPr marL="196850" indent="-196850">
              <a:buFont typeface="Arial" panose="020B0604020202020204" pitchFamily="34" charset="0"/>
              <a:buChar char="•"/>
            </a:pPr>
            <a:r>
              <a:rPr lang="en-US" sz="2200" b="1" dirty="0" smtClean="0"/>
              <a:t>Minimum Oxygen</a:t>
            </a:r>
            <a:r>
              <a:rPr lang="en-US" sz="2200" dirty="0" smtClean="0"/>
              <a:t> concentration function of powder particle size and HIP parameters: &gt;1000 ppm</a:t>
            </a:r>
          </a:p>
          <a:p>
            <a:pPr marL="196850" indent="-196850">
              <a:buFont typeface="Arial" panose="020B0604020202020204" pitchFamily="34" charset="0"/>
              <a:buChar char="•"/>
            </a:pPr>
            <a:r>
              <a:rPr lang="en-US" sz="2200" dirty="0" smtClean="0"/>
              <a:t>Higher </a:t>
            </a:r>
            <a:r>
              <a:rPr lang="en-US" sz="2200" dirty="0"/>
              <a:t>oxidation degree of powders </a:t>
            </a:r>
            <a:r>
              <a:rPr lang="en-US" sz="2200" dirty="0" smtClean="0"/>
              <a:t>avoids also </a:t>
            </a:r>
            <a:r>
              <a:rPr lang="en-US" sz="2200" dirty="0"/>
              <a:t>abnormal grain growth</a:t>
            </a:r>
            <a:endParaRPr lang="en-US" sz="2200" dirty="0" smtClean="0"/>
          </a:p>
        </p:txBody>
      </p:sp>
      <p:sp>
        <p:nvSpPr>
          <p:cNvPr id="46" name="TextBox 45"/>
          <p:cNvSpPr txBox="1"/>
          <p:nvPr/>
        </p:nvSpPr>
        <p:spPr>
          <a:xfrm>
            <a:off x="4528588" y="861421"/>
            <a:ext cx="5383835" cy="523220"/>
          </a:xfrm>
          <a:prstGeom prst="rect">
            <a:avLst/>
          </a:prstGeom>
          <a:noFill/>
        </p:spPr>
        <p:txBody>
          <a:bodyPr wrap="square" rtlCol="0">
            <a:spAutoFit/>
          </a:bodyPr>
          <a:lstStyle/>
          <a:p>
            <a:pPr fontAlgn="base">
              <a:spcBef>
                <a:spcPct val="0"/>
              </a:spcBef>
              <a:spcAft>
                <a:spcPct val="0"/>
              </a:spcAft>
            </a:pPr>
            <a:r>
              <a:rPr lang="en-US" sz="2800" b="1" dirty="0" smtClean="0">
                <a:solidFill>
                  <a:prstClr val="black"/>
                </a:solidFill>
                <a:latin typeface="Calibri" panose="020F0502020204030204" pitchFamily="34" charset="0"/>
                <a:cs typeface="Calibri" panose="020F0502020204030204" pitchFamily="34" charset="0"/>
              </a:rPr>
              <a:t>Effect of oxygen concentration</a:t>
            </a:r>
            <a:endParaRPr lang="en-US" sz="2800" b="1" dirty="0">
              <a:solidFill>
                <a:prstClr val="black"/>
              </a:solidFill>
              <a:latin typeface="Calibri" panose="020F0502020204030204" pitchFamily="34" charset="0"/>
              <a:cs typeface="Calibri" panose="020F0502020204030204" pitchFamily="34" charset="0"/>
            </a:endParaRPr>
          </a:p>
        </p:txBody>
      </p:sp>
      <p:sp>
        <p:nvSpPr>
          <p:cNvPr id="68" name="Rectangle 4"/>
          <p:cNvSpPr>
            <a:spLocks noChangeArrowheads="1"/>
          </p:cNvSpPr>
          <p:nvPr/>
        </p:nvSpPr>
        <p:spPr bwMode="auto">
          <a:xfrm>
            <a:off x="18132663" y="5799816"/>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defRPr/>
            </a:pPr>
            <a:endParaRPr lang="es-ES" kern="0" smtClean="0">
              <a:solidFill>
                <a:prstClr val="black"/>
              </a:solidFill>
              <a:latin typeface="Arial" charset="0"/>
              <a:cs typeface="Arial" charset="0"/>
            </a:endParaRPr>
          </a:p>
        </p:txBody>
      </p:sp>
      <p:sp>
        <p:nvSpPr>
          <p:cNvPr id="69" name="Rectangle 3"/>
          <p:cNvSpPr>
            <a:spLocks noChangeArrowheads="1"/>
          </p:cNvSpPr>
          <p:nvPr/>
        </p:nvSpPr>
        <p:spPr bwMode="auto">
          <a:xfrm>
            <a:off x="21012095" y="6055808"/>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defRPr/>
            </a:pPr>
            <a:endParaRPr lang="es-ES" kern="0" smtClean="0">
              <a:solidFill>
                <a:prstClr val="black"/>
              </a:solidFill>
              <a:latin typeface="Arial" charset="0"/>
              <a:cs typeface="Arial" charset="0"/>
            </a:endParaRPr>
          </a:p>
        </p:txBody>
      </p:sp>
      <p:sp>
        <p:nvSpPr>
          <p:cNvPr id="157" name="TextBox 156"/>
          <p:cNvSpPr txBox="1"/>
          <p:nvPr/>
        </p:nvSpPr>
        <p:spPr>
          <a:xfrm>
            <a:off x="1930289" y="1412776"/>
            <a:ext cx="3240000" cy="307777"/>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wrap="square" lIns="36000" rIns="36000" rtlCol="0">
            <a:spAutoFit/>
          </a:bodyPr>
          <a:lstStyle/>
          <a:p>
            <a:r>
              <a:rPr lang="es-ES" sz="1400" dirty="0" smtClean="0">
                <a:sym typeface="Symbol" panose="05050102010706020507" pitchFamily="18" charset="2"/>
              </a:rPr>
              <a:t>&lt;20 µm, </a:t>
            </a:r>
            <a:r>
              <a:rPr lang="es-ES" sz="1400" b="1" dirty="0" smtClean="0">
                <a:solidFill>
                  <a:srgbClr val="FF0000"/>
                </a:solidFill>
                <a:sym typeface="Symbol" panose="05050102010706020507" pitchFamily="18" charset="2"/>
              </a:rPr>
              <a:t>600 ppm Oxygen</a:t>
            </a:r>
            <a:r>
              <a:rPr lang="es-ES" sz="1400" dirty="0" smtClean="0">
                <a:sym typeface="Symbol" panose="05050102010706020507" pitchFamily="18" charset="2"/>
              </a:rPr>
              <a:t>. HIP 1220 °C 2h</a:t>
            </a:r>
          </a:p>
        </p:txBody>
      </p:sp>
      <p:cxnSp>
        <p:nvCxnSpPr>
          <p:cNvPr id="7" name="Straight Connector 6"/>
          <p:cNvCxnSpPr/>
          <p:nvPr/>
        </p:nvCxnSpPr>
        <p:spPr>
          <a:xfrm flipV="1">
            <a:off x="5360931" y="2748587"/>
            <a:ext cx="314799" cy="2931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a:xfrm>
            <a:off x="9329016" y="6499231"/>
            <a:ext cx="2844800" cy="365125"/>
          </a:xfrm>
        </p:spPr>
        <p:txBody>
          <a:bodyPr/>
          <a:lstStyle/>
          <a:p>
            <a:fld id="{3B1F9141-6DFB-4FE7-92E6-50BD9F36701F}" type="slidenum">
              <a:rPr lang="es-ES" sz="1400" b="1" smtClean="0">
                <a:solidFill>
                  <a:schemeClr val="tx1"/>
                </a:solidFill>
              </a:rPr>
              <a:t>13</a:t>
            </a:fld>
            <a:endParaRPr lang="es-ES" sz="1400" b="1" dirty="0">
              <a:solidFill>
                <a:schemeClr val="tx1"/>
              </a:solidFill>
            </a:endParaRPr>
          </a:p>
        </p:txBody>
      </p:sp>
      <p:pic>
        <p:nvPicPr>
          <p:cNvPr id="73" name="Picture 72"/>
          <p:cNvPicPr>
            <a:picLocks noChangeAspect="1"/>
          </p:cNvPicPr>
          <p:nvPr/>
        </p:nvPicPr>
        <p:blipFill>
          <a:blip r:embed="rId4"/>
          <a:stretch>
            <a:fillRect/>
          </a:stretch>
        </p:blipFill>
        <p:spPr>
          <a:xfrm>
            <a:off x="6888088" y="2525766"/>
            <a:ext cx="4572000" cy="3351506"/>
          </a:xfrm>
          <a:prstGeom prst="rect">
            <a:avLst/>
          </a:prstGeom>
        </p:spPr>
      </p:pic>
    </p:spTree>
    <p:extLst>
      <p:ext uri="{BB962C8B-B14F-4D97-AF65-F5344CB8AC3E}">
        <p14:creationId xmlns:p14="http://schemas.microsoft.com/office/powerpoint/2010/main" val="17139107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US" altLang="es-ES" sz="3200" b="1" kern="0" dirty="0" smtClean="0">
                <a:latin typeface="Arial" panose="020B0604020202020204" pitchFamily="34" charset="0"/>
                <a:ea typeface="Verdana" panose="020B0604030504040204" pitchFamily="34" charset="0"/>
                <a:cs typeface="Arial" panose="020B0604020202020204" pitchFamily="34" charset="0"/>
              </a:rPr>
              <a:t>STARS: HIP and reactive synthesis of nanoparticles</a:t>
            </a:r>
            <a:endParaRPr lang="en-US" altLang="es-ES" sz="3200" b="1" kern="0" dirty="0">
              <a:latin typeface="Arial" panose="020B0604020202020204" pitchFamily="34" charset="0"/>
              <a:ea typeface="Verdana" panose="020B0604030504040204" pitchFamily="34" charset="0"/>
              <a:cs typeface="Arial" panose="020B0604020202020204" pitchFamily="34" charset="0"/>
            </a:endParaRPr>
          </a:p>
        </p:txBody>
      </p:sp>
      <p:pic>
        <p:nvPicPr>
          <p:cNvPr id="4" name="Picture 3"/>
          <p:cNvPicPr>
            <a:picLocks noChangeAspect="1"/>
          </p:cNvPicPr>
          <p:nvPr/>
        </p:nvPicPr>
        <p:blipFill rotWithShape="1">
          <a:blip r:embed="rId3"/>
          <a:srcRect l="3648" t="3779" r="3088" b="1675"/>
          <a:stretch/>
        </p:blipFill>
        <p:spPr>
          <a:xfrm>
            <a:off x="11000755" y="159504"/>
            <a:ext cx="999955" cy="1229219"/>
          </a:xfrm>
          <a:prstGeom prst="rect">
            <a:avLst/>
          </a:prstGeom>
        </p:spPr>
      </p:pic>
      <p:sp>
        <p:nvSpPr>
          <p:cNvPr id="5" name="Rectangle 4"/>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HIP at high temperature</a:t>
            </a:r>
            <a:endParaRPr lang="en-US" sz="3000" dirty="0">
              <a:solidFill>
                <a:srgbClr val="91004B"/>
              </a:solidFill>
            </a:endParaRPr>
          </a:p>
        </p:txBody>
      </p:sp>
      <p:sp>
        <p:nvSpPr>
          <p:cNvPr id="21" name="TextBox 20"/>
          <p:cNvSpPr txBox="1"/>
          <p:nvPr/>
        </p:nvSpPr>
        <p:spPr>
          <a:xfrm>
            <a:off x="5656321" y="4575886"/>
            <a:ext cx="5766366" cy="1015663"/>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An important fraction of </a:t>
            </a:r>
            <a:r>
              <a:rPr lang="en-US" sz="2000" dirty="0" err="1" smtClean="0"/>
              <a:t>Ti</a:t>
            </a:r>
            <a:r>
              <a:rPr lang="en-US" sz="2000" dirty="0" smtClean="0"/>
              <a:t> remains metallic, probably in solid solution in the ferritic matrix</a:t>
            </a:r>
          </a:p>
          <a:p>
            <a:pPr marL="342900" indent="-342900">
              <a:buFont typeface="Arial" panose="020B0604020202020204" pitchFamily="34" charset="0"/>
              <a:buChar char="•"/>
            </a:pPr>
            <a:r>
              <a:rPr lang="en-US" sz="2000" dirty="0" smtClean="0"/>
              <a:t>Minor presence of </a:t>
            </a:r>
            <a:r>
              <a:rPr lang="en-US" sz="2000" dirty="0" err="1" smtClean="0"/>
              <a:t>Ti</a:t>
            </a:r>
            <a:r>
              <a:rPr lang="en-US" sz="2000" dirty="0" smtClean="0"/>
              <a:t>-rich carbides or oxides </a:t>
            </a:r>
          </a:p>
        </p:txBody>
      </p:sp>
      <p:sp>
        <p:nvSpPr>
          <p:cNvPr id="68" name="Rectangle 4"/>
          <p:cNvSpPr>
            <a:spLocks noChangeArrowheads="1"/>
          </p:cNvSpPr>
          <p:nvPr/>
        </p:nvSpPr>
        <p:spPr bwMode="auto">
          <a:xfrm>
            <a:off x="22794977" y="5848056"/>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defRPr/>
            </a:pPr>
            <a:endParaRPr lang="en-US" kern="0" dirty="0" smtClean="0">
              <a:solidFill>
                <a:prstClr val="black"/>
              </a:solidFill>
              <a:latin typeface="Arial" charset="0"/>
              <a:cs typeface="Arial" charset="0"/>
            </a:endParaRPr>
          </a:p>
        </p:txBody>
      </p:sp>
      <p:sp>
        <p:nvSpPr>
          <p:cNvPr id="69" name="Rectangle 3"/>
          <p:cNvSpPr>
            <a:spLocks noChangeArrowheads="1"/>
          </p:cNvSpPr>
          <p:nvPr/>
        </p:nvSpPr>
        <p:spPr bwMode="auto">
          <a:xfrm>
            <a:off x="21012095" y="6055808"/>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defRPr/>
            </a:pPr>
            <a:endParaRPr lang="en-US" kern="0" dirty="0" smtClean="0">
              <a:solidFill>
                <a:prstClr val="black"/>
              </a:solidFill>
              <a:latin typeface="Arial" charset="0"/>
              <a:cs typeface="Arial" charset="0"/>
            </a:endParaRPr>
          </a:p>
        </p:txBody>
      </p:sp>
      <p:sp>
        <p:nvSpPr>
          <p:cNvPr id="50" name="TextBox 49"/>
          <p:cNvSpPr txBox="1"/>
          <p:nvPr/>
        </p:nvSpPr>
        <p:spPr>
          <a:xfrm>
            <a:off x="529259" y="4609962"/>
            <a:ext cx="4680520"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High oxygen: </a:t>
            </a:r>
          </a:p>
          <a:p>
            <a:pPr marL="542925" lvl="1" indent="-171450">
              <a:buFont typeface="Calibri" panose="020F0502020204030204" pitchFamily="34" charset="0"/>
              <a:buChar char="-"/>
            </a:pPr>
            <a:r>
              <a:rPr lang="en-US" sz="2000" dirty="0" smtClean="0"/>
              <a:t>Y-rich NPs are Y</a:t>
            </a:r>
            <a:r>
              <a:rPr lang="en-US" sz="2000" baseline="-25000" dirty="0" smtClean="0"/>
              <a:t>2</a:t>
            </a:r>
            <a:r>
              <a:rPr lang="en-US" sz="2000" dirty="0" smtClean="0"/>
              <a:t>O</a:t>
            </a:r>
            <a:r>
              <a:rPr lang="en-US" sz="2000" baseline="-25000" dirty="0" smtClean="0"/>
              <a:t>3</a:t>
            </a:r>
          </a:p>
          <a:p>
            <a:pPr marL="542925" lvl="1" indent="-171450">
              <a:buFont typeface="Calibri" panose="020F0502020204030204" pitchFamily="34" charset="0"/>
              <a:buChar char="-"/>
            </a:pPr>
            <a:r>
              <a:rPr lang="en-US" sz="2000" dirty="0" smtClean="0"/>
              <a:t>Minor presence of Y-</a:t>
            </a:r>
            <a:r>
              <a:rPr lang="en-US" sz="2000" dirty="0" err="1" smtClean="0"/>
              <a:t>Ti</a:t>
            </a:r>
            <a:r>
              <a:rPr lang="en-US" sz="2000" dirty="0" smtClean="0"/>
              <a:t>-O (&lt;10%)</a:t>
            </a:r>
          </a:p>
          <a:p>
            <a:pPr marL="342900" indent="-342900">
              <a:buFont typeface="Arial" panose="020B0604020202020204" pitchFamily="34" charset="0"/>
              <a:buChar char="•"/>
            </a:pPr>
            <a:r>
              <a:rPr lang="en-US" sz="2000" dirty="0" smtClean="0"/>
              <a:t>Low oxygen:</a:t>
            </a:r>
          </a:p>
          <a:p>
            <a:pPr marL="542925" lvl="1" indent="-171450">
              <a:buFont typeface="Calibri" panose="020F0502020204030204" pitchFamily="34" charset="0"/>
              <a:buChar char="-"/>
            </a:pPr>
            <a:r>
              <a:rPr lang="en-US" sz="2000" dirty="0" smtClean="0"/>
              <a:t>Y</a:t>
            </a:r>
            <a:r>
              <a:rPr lang="en-US" sz="2000" baseline="-25000" dirty="0" smtClean="0"/>
              <a:t>2</a:t>
            </a:r>
            <a:r>
              <a:rPr lang="en-US" sz="2000" dirty="0" smtClean="0"/>
              <a:t>O</a:t>
            </a:r>
            <a:r>
              <a:rPr lang="en-US" sz="2000" baseline="-25000" dirty="0" smtClean="0"/>
              <a:t>3</a:t>
            </a:r>
            <a:r>
              <a:rPr lang="en-US" sz="2000" dirty="0" smtClean="0"/>
              <a:t> + partially oxidized Y</a:t>
            </a:r>
          </a:p>
        </p:txBody>
      </p:sp>
      <p:sp>
        <p:nvSpPr>
          <p:cNvPr id="29" name="TextBox 28"/>
          <p:cNvSpPr txBox="1"/>
          <p:nvPr/>
        </p:nvSpPr>
        <p:spPr>
          <a:xfrm>
            <a:off x="4528588" y="861421"/>
            <a:ext cx="5383835" cy="523220"/>
          </a:xfrm>
          <a:prstGeom prst="rect">
            <a:avLst/>
          </a:prstGeom>
          <a:noFill/>
        </p:spPr>
        <p:txBody>
          <a:bodyPr wrap="square" rtlCol="0">
            <a:spAutoFit/>
          </a:bodyPr>
          <a:lstStyle/>
          <a:p>
            <a:pPr fontAlgn="base">
              <a:spcBef>
                <a:spcPct val="0"/>
              </a:spcBef>
              <a:spcAft>
                <a:spcPct val="0"/>
              </a:spcAft>
            </a:pPr>
            <a:r>
              <a:rPr lang="en-US" sz="2800" b="1" dirty="0" smtClean="0">
                <a:solidFill>
                  <a:prstClr val="black"/>
                </a:solidFill>
                <a:latin typeface="Calibri" panose="020F0502020204030204" pitchFamily="34" charset="0"/>
                <a:cs typeface="Calibri" panose="020F0502020204030204" pitchFamily="34" charset="0"/>
              </a:rPr>
              <a:t>Oxide nanoparticles</a:t>
            </a:r>
            <a:endParaRPr lang="en-US" sz="2800" b="1" dirty="0">
              <a:solidFill>
                <a:prstClr val="black"/>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4"/>
          <a:stretch>
            <a:fillRect/>
          </a:stretch>
        </p:blipFill>
        <p:spPr>
          <a:xfrm>
            <a:off x="5159896" y="1556792"/>
            <a:ext cx="3600000" cy="2922721"/>
          </a:xfrm>
          <a:prstGeom prst="rect">
            <a:avLst/>
          </a:prstGeom>
        </p:spPr>
      </p:pic>
      <p:pic>
        <p:nvPicPr>
          <p:cNvPr id="12" name="Picture 11"/>
          <p:cNvPicPr>
            <a:picLocks noChangeAspect="1"/>
          </p:cNvPicPr>
          <p:nvPr/>
        </p:nvPicPr>
        <p:blipFill>
          <a:blip r:embed="rId5"/>
          <a:stretch>
            <a:fillRect/>
          </a:stretch>
        </p:blipFill>
        <p:spPr>
          <a:xfrm>
            <a:off x="8898210" y="1601753"/>
            <a:ext cx="2658518" cy="2833043"/>
          </a:xfrm>
          <a:prstGeom prst="rect">
            <a:avLst/>
          </a:prstGeom>
        </p:spPr>
      </p:pic>
      <p:grpSp>
        <p:nvGrpSpPr>
          <p:cNvPr id="18" name="Group 17"/>
          <p:cNvGrpSpPr/>
          <p:nvPr/>
        </p:nvGrpSpPr>
        <p:grpSpPr>
          <a:xfrm>
            <a:off x="473274" y="1628800"/>
            <a:ext cx="3750518" cy="2831818"/>
            <a:chOff x="473274" y="1794009"/>
            <a:chExt cx="3750518" cy="2831818"/>
          </a:xfrm>
        </p:grpSpPr>
        <p:pic>
          <p:nvPicPr>
            <p:cNvPr id="6" name="Picture 5"/>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73274" y="1794009"/>
              <a:ext cx="3750518" cy="2831818"/>
            </a:xfrm>
            <a:prstGeom prst="rect">
              <a:avLst/>
            </a:prstGeom>
          </p:spPr>
        </p:pic>
        <p:sp>
          <p:nvSpPr>
            <p:cNvPr id="13" name="TextBox 12"/>
            <p:cNvSpPr txBox="1"/>
            <p:nvPr/>
          </p:nvSpPr>
          <p:spPr>
            <a:xfrm>
              <a:off x="2451488" y="2785069"/>
              <a:ext cx="836063" cy="276999"/>
            </a:xfrm>
            <a:prstGeom prst="rect">
              <a:avLst/>
            </a:prstGeom>
            <a:noFill/>
          </p:spPr>
          <p:txBody>
            <a:bodyPr wrap="none" rtlCol="0">
              <a:spAutoFit/>
            </a:bodyPr>
            <a:lstStyle/>
            <a:p>
              <a:r>
                <a:rPr lang="en-US" sz="1200" dirty="0" err="1" smtClean="0">
                  <a:solidFill>
                    <a:srgbClr val="FF0000"/>
                  </a:solidFill>
                  <a:effectLst>
                    <a:outerShdw blurRad="38100" dist="38100" dir="2700000" algn="tl">
                      <a:srgbClr val="000000">
                        <a:alpha val="43137"/>
                      </a:srgbClr>
                    </a:outerShdw>
                  </a:effectLst>
                </a:rPr>
                <a:t>YO</a:t>
              </a:r>
              <a:r>
                <a:rPr lang="en-US" sz="1200" baseline="-25000" dirty="0" err="1" smtClean="0">
                  <a:solidFill>
                    <a:srgbClr val="FF0000"/>
                  </a:solidFill>
                  <a:effectLst>
                    <a:outerShdw blurRad="38100" dist="38100" dir="2700000" algn="tl">
                      <a:srgbClr val="000000">
                        <a:alpha val="43137"/>
                      </a:srgbClr>
                    </a:outerShdw>
                  </a:effectLst>
                </a:rPr>
                <a:t>x</a:t>
              </a:r>
              <a:r>
                <a:rPr lang="en-US" sz="1200" dirty="0" smtClean="0">
                  <a:solidFill>
                    <a:srgbClr val="FF0000"/>
                  </a:solidFill>
                  <a:effectLst>
                    <a:outerShdw blurRad="38100" dist="38100" dir="2700000" algn="tl">
                      <a:srgbClr val="000000">
                        <a:alpha val="43137"/>
                      </a:srgbClr>
                    </a:outerShdw>
                  </a:effectLst>
                </a:rPr>
                <a:t>, x&lt;3/2</a:t>
              </a:r>
              <a:endParaRPr lang="en-US" sz="1200" dirty="0">
                <a:solidFill>
                  <a:srgbClr val="FF0000"/>
                </a:solidFill>
                <a:effectLst>
                  <a:outerShdw blurRad="38100" dist="38100" dir="2700000" algn="tl">
                    <a:srgbClr val="000000">
                      <a:alpha val="43137"/>
                    </a:srgbClr>
                  </a:outerShdw>
                </a:effectLst>
              </a:endParaRPr>
            </a:p>
          </p:txBody>
        </p:sp>
        <p:cxnSp>
          <p:nvCxnSpPr>
            <p:cNvPr id="15" name="Straight Arrow Connector 14"/>
            <p:cNvCxnSpPr/>
            <p:nvPr/>
          </p:nvCxnSpPr>
          <p:spPr>
            <a:xfrm flipH="1" flipV="1">
              <a:off x="2382109" y="2514661"/>
              <a:ext cx="113491" cy="367227"/>
            </a:xfrm>
            <a:prstGeom prst="straightConnector1">
              <a:avLst/>
            </a:prstGeom>
            <a:ln>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3" name="Slide Number Placeholder 2"/>
          <p:cNvSpPr>
            <a:spLocks noGrp="1"/>
          </p:cNvSpPr>
          <p:nvPr>
            <p:ph type="sldNum" sz="quarter" idx="12"/>
          </p:nvPr>
        </p:nvSpPr>
        <p:spPr>
          <a:xfrm>
            <a:off x="9329016" y="6499231"/>
            <a:ext cx="2844800" cy="365125"/>
          </a:xfrm>
        </p:spPr>
        <p:txBody>
          <a:bodyPr/>
          <a:lstStyle/>
          <a:p>
            <a:fld id="{3B1F9141-6DFB-4FE7-92E6-50BD9F36701F}" type="slidenum">
              <a:rPr lang="en-US" sz="1400" b="1" smtClean="0">
                <a:solidFill>
                  <a:schemeClr val="tx1"/>
                </a:solidFill>
              </a:rPr>
              <a:t>14</a:t>
            </a:fld>
            <a:endParaRPr lang="en-US" sz="1400" b="1" dirty="0">
              <a:solidFill>
                <a:schemeClr val="tx1"/>
              </a:solidFill>
            </a:endParaRPr>
          </a:p>
        </p:txBody>
      </p:sp>
      <p:grpSp>
        <p:nvGrpSpPr>
          <p:cNvPr id="19" name="Group 18"/>
          <p:cNvGrpSpPr/>
          <p:nvPr/>
        </p:nvGrpSpPr>
        <p:grpSpPr>
          <a:xfrm>
            <a:off x="5663952" y="1904673"/>
            <a:ext cx="2844000" cy="2244407"/>
            <a:chOff x="3894210" y="3197275"/>
            <a:chExt cx="2844000" cy="2244407"/>
          </a:xfrm>
        </p:grpSpPr>
        <p:pic>
          <p:nvPicPr>
            <p:cNvPr id="22" name="Picture 21"/>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6000"/>
                      </a14:imgEffect>
                    </a14:imgLayer>
                  </a14:imgProps>
                </a:ext>
                <a:ext uri="{28A0092B-C50C-407E-A947-70E740481C1C}">
                  <a14:useLocalDpi xmlns:a14="http://schemas.microsoft.com/office/drawing/2010/main"/>
                </a:ext>
              </a:extLst>
            </a:blip>
            <a:srcRect/>
            <a:stretch/>
          </p:blipFill>
          <p:spPr bwMode="auto">
            <a:xfrm>
              <a:off x="3894210" y="3197275"/>
              <a:ext cx="2844000" cy="2244407"/>
            </a:xfrm>
            <a:prstGeom prst="rect">
              <a:avLst/>
            </a:prstGeom>
            <a:noFill/>
            <a:ln w="9525">
              <a:noFill/>
              <a:miter lim="800000"/>
              <a:headEnd/>
              <a:tailEnd/>
            </a:ln>
          </p:spPr>
        </p:pic>
        <p:sp>
          <p:nvSpPr>
            <p:cNvPr id="23" name="TextBox 22"/>
            <p:cNvSpPr txBox="1"/>
            <p:nvPr/>
          </p:nvSpPr>
          <p:spPr>
            <a:xfrm>
              <a:off x="5177680" y="3571473"/>
              <a:ext cx="917239" cy="307777"/>
            </a:xfrm>
            <a:prstGeom prst="rect">
              <a:avLst/>
            </a:prstGeom>
            <a:noFill/>
          </p:spPr>
          <p:txBody>
            <a:bodyPr wrap="none" rtlCol="0">
              <a:spAutoFit/>
            </a:bodyPr>
            <a:lstStyle/>
            <a:p>
              <a:pPr>
                <a:defRPr/>
              </a:pPr>
              <a:r>
                <a:rPr lang="en-US" sz="1400" b="1" kern="0" dirty="0" smtClean="0">
                  <a:solidFill>
                    <a:srgbClr val="FFFFFF"/>
                  </a:solidFill>
                  <a:effectLst>
                    <a:outerShdw blurRad="38100" dist="38100" dir="2700000" algn="tl">
                      <a:srgbClr val="000000">
                        <a:alpha val="43137"/>
                      </a:srgbClr>
                    </a:outerShdw>
                  </a:effectLst>
                  <a:cs typeface="Calibri" panose="020F0502020204030204" pitchFamily="34" charset="0"/>
                </a:rPr>
                <a:t>W-,</a:t>
              </a:r>
              <a:r>
                <a:rPr lang="en-US" sz="1400" b="1" kern="0" dirty="0" err="1" smtClean="0">
                  <a:solidFill>
                    <a:srgbClr val="FFFFFF"/>
                  </a:solidFill>
                  <a:effectLst>
                    <a:outerShdw blurRad="38100" dist="38100" dir="2700000" algn="tl">
                      <a:srgbClr val="000000">
                        <a:alpha val="43137"/>
                      </a:srgbClr>
                    </a:outerShdw>
                  </a:effectLst>
                  <a:cs typeface="Calibri" panose="020F0502020204030204" pitchFamily="34" charset="0"/>
                </a:rPr>
                <a:t>Ti</a:t>
              </a:r>
              <a:r>
                <a:rPr lang="en-US" sz="1400" b="1" kern="0" dirty="0" smtClean="0">
                  <a:solidFill>
                    <a:srgbClr val="FFFFFF"/>
                  </a:solidFill>
                  <a:effectLst>
                    <a:outerShdw blurRad="38100" dist="38100" dir="2700000" algn="tl">
                      <a:srgbClr val="000000">
                        <a:alpha val="43137"/>
                      </a:srgbClr>
                    </a:outerShdw>
                  </a:effectLst>
                  <a:cs typeface="Calibri" panose="020F0502020204030204" pitchFamily="34" charset="0"/>
                </a:rPr>
                <a:t>-rich</a:t>
              </a:r>
            </a:p>
          </p:txBody>
        </p:sp>
      </p:grpSp>
      <p:grpSp>
        <p:nvGrpSpPr>
          <p:cNvPr id="24" name="Group 23"/>
          <p:cNvGrpSpPr/>
          <p:nvPr/>
        </p:nvGrpSpPr>
        <p:grpSpPr>
          <a:xfrm>
            <a:off x="8573162" y="1874298"/>
            <a:ext cx="996028" cy="742142"/>
            <a:chOff x="7250783" y="1196752"/>
            <a:chExt cx="996028" cy="742142"/>
          </a:xfrm>
        </p:grpSpPr>
        <p:pic>
          <p:nvPicPr>
            <p:cNvPr id="25" name="Picture 24"/>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7250783" y="1196752"/>
              <a:ext cx="996028" cy="720000"/>
            </a:xfrm>
            <a:prstGeom prst="rect">
              <a:avLst/>
            </a:prstGeom>
            <a:noFill/>
            <a:ln w="9525">
              <a:noFill/>
              <a:miter lim="800000"/>
              <a:headEnd/>
              <a:tailEnd/>
            </a:ln>
          </p:spPr>
        </p:pic>
        <p:sp>
          <p:nvSpPr>
            <p:cNvPr id="26" name="TextBox 25"/>
            <p:cNvSpPr txBox="1"/>
            <p:nvPr/>
          </p:nvSpPr>
          <p:spPr>
            <a:xfrm>
              <a:off x="7755247" y="1677284"/>
              <a:ext cx="349776" cy="261610"/>
            </a:xfrm>
            <a:prstGeom prst="rect">
              <a:avLst/>
            </a:prstGeom>
            <a:noFill/>
          </p:spPr>
          <p:txBody>
            <a:bodyPr wrap="none" rtlCol="0">
              <a:spAutoFit/>
            </a:bodyPr>
            <a:lstStyle/>
            <a:p>
              <a:pPr>
                <a:defRPr/>
              </a:pPr>
              <a:r>
                <a:rPr lang="en-US" sz="1100" kern="0" dirty="0" smtClean="0">
                  <a:solidFill>
                    <a:srgbClr val="FFFFFF"/>
                  </a:solidFill>
                  <a:latin typeface="Arial" charset="0"/>
                  <a:cs typeface="Arial" charset="0"/>
                </a:rPr>
                <a:t>Fe</a:t>
              </a:r>
            </a:p>
          </p:txBody>
        </p:sp>
      </p:grpSp>
      <p:grpSp>
        <p:nvGrpSpPr>
          <p:cNvPr id="27" name="Group 26"/>
          <p:cNvGrpSpPr/>
          <p:nvPr/>
        </p:nvGrpSpPr>
        <p:grpSpPr>
          <a:xfrm>
            <a:off x="9282449" y="1871378"/>
            <a:ext cx="981710" cy="740431"/>
            <a:chOff x="8129404" y="1196753"/>
            <a:chExt cx="981710" cy="740431"/>
          </a:xfrm>
        </p:grpSpPr>
        <p:pic>
          <p:nvPicPr>
            <p:cNvPr id="28" name="Picture 27"/>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8129404" y="1196753"/>
              <a:ext cx="981710" cy="720000"/>
            </a:xfrm>
            <a:prstGeom prst="rect">
              <a:avLst/>
            </a:prstGeom>
            <a:noFill/>
            <a:ln w="9525">
              <a:noFill/>
              <a:miter lim="800000"/>
              <a:headEnd/>
              <a:tailEnd/>
            </a:ln>
          </p:spPr>
        </p:pic>
        <p:sp>
          <p:nvSpPr>
            <p:cNvPr id="30" name="TextBox 29"/>
            <p:cNvSpPr txBox="1"/>
            <p:nvPr/>
          </p:nvSpPr>
          <p:spPr>
            <a:xfrm>
              <a:off x="8606529" y="1675574"/>
              <a:ext cx="333746" cy="261610"/>
            </a:xfrm>
            <a:prstGeom prst="rect">
              <a:avLst/>
            </a:prstGeom>
            <a:noFill/>
          </p:spPr>
          <p:txBody>
            <a:bodyPr wrap="none" rtlCol="0">
              <a:spAutoFit/>
            </a:bodyPr>
            <a:lstStyle/>
            <a:p>
              <a:pPr>
                <a:defRPr/>
              </a:pPr>
              <a:r>
                <a:rPr lang="en-US" sz="1100" kern="0" dirty="0" smtClean="0">
                  <a:solidFill>
                    <a:srgbClr val="FFFFFF"/>
                  </a:solidFill>
                  <a:latin typeface="Arial" charset="0"/>
                  <a:cs typeface="Arial" charset="0"/>
                </a:rPr>
                <a:t>Cr</a:t>
              </a:r>
            </a:p>
          </p:txBody>
        </p:sp>
      </p:grpSp>
      <p:grpSp>
        <p:nvGrpSpPr>
          <p:cNvPr id="31" name="Group 30"/>
          <p:cNvGrpSpPr/>
          <p:nvPr/>
        </p:nvGrpSpPr>
        <p:grpSpPr>
          <a:xfrm>
            <a:off x="8578452" y="2690459"/>
            <a:ext cx="998347" cy="756363"/>
            <a:chOff x="7242579" y="2276872"/>
            <a:chExt cx="998347" cy="756363"/>
          </a:xfrm>
        </p:grpSpPr>
        <p:pic>
          <p:nvPicPr>
            <p:cNvPr id="32" name="Picture 31"/>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bwMode="auto">
            <a:xfrm>
              <a:off x="7242579" y="2276872"/>
              <a:ext cx="998347" cy="720000"/>
            </a:xfrm>
            <a:prstGeom prst="rect">
              <a:avLst/>
            </a:prstGeom>
            <a:noFill/>
            <a:ln w="9525">
              <a:noFill/>
              <a:miter lim="800000"/>
              <a:headEnd/>
              <a:tailEnd/>
            </a:ln>
          </p:spPr>
        </p:pic>
        <p:sp>
          <p:nvSpPr>
            <p:cNvPr id="33" name="TextBox 32"/>
            <p:cNvSpPr txBox="1"/>
            <p:nvPr/>
          </p:nvSpPr>
          <p:spPr>
            <a:xfrm>
              <a:off x="7773104" y="2771625"/>
              <a:ext cx="317716" cy="261610"/>
            </a:xfrm>
            <a:prstGeom prst="rect">
              <a:avLst/>
            </a:prstGeom>
            <a:noFill/>
          </p:spPr>
          <p:txBody>
            <a:bodyPr wrap="none" rtlCol="0">
              <a:spAutoFit/>
            </a:bodyPr>
            <a:lstStyle/>
            <a:p>
              <a:pPr>
                <a:defRPr/>
              </a:pPr>
              <a:r>
                <a:rPr lang="en-US" sz="1100" kern="0" dirty="0" smtClean="0">
                  <a:solidFill>
                    <a:srgbClr val="FFFFFF"/>
                  </a:solidFill>
                  <a:latin typeface="Arial" charset="0"/>
                  <a:cs typeface="Arial" charset="0"/>
                </a:rPr>
                <a:t>W</a:t>
              </a:r>
            </a:p>
          </p:txBody>
        </p:sp>
      </p:grpSp>
      <p:grpSp>
        <p:nvGrpSpPr>
          <p:cNvPr id="34" name="Group 33"/>
          <p:cNvGrpSpPr/>
          <p:nvPr/>
        </p:nvGrpSpPr>
        <p:grpSpPr>
          <a:xfrm>
            <a:off x="9288241" y="2653388"/>
            <a:ext cx="1000624" cy="720000"/>
            <a:chOff x="8131636" y="2261360"/>
            <a:chExt cx="1000624" cy="720000"/>
          </a:xfrm>
        </p:grpSpPr>
        <p:pic>
          <p:nvPicPr>
            <p:cNvPr id="35" name="Picture 34"/>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bwMode="auto">
            <a:xfrm>
              <a:off x="8131636" y="2261360"/>
              <a:ext cx="1000624" cy="720000"/>
            </a:xfrm>
            <a:prstGeom prst="rect">
              <a:avLst/>
            </a:prstGeom>
            <a:noFill/>
            <a:ln w="9525">
              <a:noFill/>
              <a:miter lim="800000"/>
              <a:headEnd/>
              <a:tailEnd/>
            </a:ln>
          </p:spPr>
        </p:pic>
        <p:sp>
          <p:nvSpPr>
            <p:cNvPr id="36" name="TextBox 35"/>
            <p:cNvSpPr txBox="1"/>
            <p:nvPr/>
          </p:nvSpPr>
          <p:spPr>
            <a:xfrm>
              <a:off x="8679470" y="2710193"/>
              <a:ext cx="303288" cy="261610"/>
            </a:xfrm>
            <a:prstGeom prst="rect">
              <a:avLst/>
            </a:prstGeom>
            <a:noFill/>
          </p:spPr>
          <p:txBody>
            <a:bodyPr wrap="none" rtlCol="0">
              <a:spAutoFit/>
            </a:bodyPr>
            <a:lstStyle/>
            <a:p>
              <a:pPr>
                <a:defRPr/>
              </a:pPr>
              <a:r>
                <a:rPr lang="en-US" sz="1100" kern="0" dirty="0" err="1" smtClean="0">
                  <a:solidFill>
                    <a:srgbClr val="FFFFFF"/>
                  </a:solidFill>
                  <a:latin typeface="Arial" charset="0"/>
                  <a:cs typeface="Arial" charset="0"/>
                </a:rPr>
                <a:t>Ti</a:t>
              </a:r>
              <a:endParaRPr lang="en-US" sz="1100" kern="0" dirty="0" smtClean="0">
                <a:solidFill>
                  <a:srgbClr val="FFFFFF"/>
                </a:solidFill>
                <a:latin typeface="Arial" charset="0"/>
                <a:cs typeface="Arial" charset="0"/>
              </a:endParaRPr>
            </a:p>
          </p:txBody>
        </p:sp>
      </p:grpSp>
      <p:grpSp>
        <p:nvGrpSpPr>
          <p:cNvPr id="37" name="Group 36"/>
          <p:cNvGrpSpPr/>
          <p:nvPr/>
        </p:nvGrpSpPr>
        <p:grpSpPr>
          <a:xfrm>
            <a:off x="9980816" y="2661622"/>
            <a:ext cx="1013847" cy="733223"/>
            <a:chOff x="7250783" y="3413373"/>
            <a:chExt cx="1013847" cy="733223"/>
          </a:xfrm>
        </p:grpSpPr>
        <p:pic>
          <p:nvPicPr>
            <p:cNvPr id="38" name="Picture 37"/>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bwMode="auto">
            <a:xfrm>
              <a:off x="7250783" y="3413373"/>
              <a:ext cx="1013847" cy="720000"/>
            </a:xfrm>
            <a:prstGeom prst="rect">
              <a:avLst/>
            </a:prstGeom>
            <a:noFill/>
            <a:ln w="9525">
              <a:noFill/>
              <a:miter lim="800000"/>
              <a:headEnd/>
              <a:tailEnd/>
            </a:ln>
          </p:spPr>
        </p:pic>
        <p:sp>
          <p:nvSpPr>
            <p:cNvPr id="39" name="TextBox 38"/>
            <p:cNvSpPr txBox="1"/>
            <p:nvPr/>
          </p:nvSpPr>
          <p:spPr>
            <a:xfrm>
              <a:off x="7807538" y="3884986"/>
              <a:ext cx="279244" cy="261610"/>
            </a:xfrm>
            <a:prstGeom prst="rect">
              <a:avLst/>
            </a:prstGeom>
            <a:noFill/>
          </p:spPr>
          <p:txBody>
            <a:bodyPr wrap="none" rtlCol="0">
              <a:spAutoFit/>
            </a:bodyPr>
            <a:lstStyle/>
            <a:p>
              <a:pPr>
                <a:defRPr/>
              </a:pPr>
              <a:r>
                <a:rPr lang="en-US" sz="1100" kern="0" dirty="0" smtClean="0">
                  <a:solidFill>
                    <a:srgbClr val="FFFFFF"/>
                  </a:solidFill>
                  <a:latin typeface="Arial" charset="0"/>
                  <a:cs typeface="Arial" charset="0"/>
                </a:rPr>
                <a:t>Y</a:t>
              </a:r>
            </a:p>
          </p:txBody>
        </p:sp>
      </p:grpSp>
      <p:grpSp>
        <p:nvGrpSpPr>
          <p:cNvPr id="40" name="Group 39"/>
          <p:cNvGrpSpPr/>
          <p:nvPr/>
        </p:nvGrpSpPr>
        <p:grpSpPr>
          <a:xfrm>
            <a:off x="9955883" y="1882773"/>
            <a:ext cx="1027479" cy="864000"/>
            <a:chOff x="7152788" y="3625643"/>
            <a:chExt cx="1027479" cy="864000"/>
          </a:xfrm>
        </p:grpSpPr>
        <p:pic>
          <p:nvPicPr>
            <p:cNvPr id="41" name="Picture 3"/>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b="-2818"/>
            <a:stretch/>
          </p:blipFill>
          <p:spPr bwMode="auto">
            <a:xfrm>
              <a:off x="7152788" y="3625643"/>
              <a:ext cx="1027479" cy="864000"/>
            </a:xfrm>
            <a:prstGeom prst="rect">
              <a:avLst/>
            </a:prstGeom>
            <a:noFill/>
            <a:extLst>
              <a:ext uri="{909E8E84-426E-40DD-AFC4-6F175D3DCCD1}">
                <a14:hiddenFill xmlns:a14="http://schemas.microsoft.com/office/drawing/2010/main">
                  <a:solidFill>
                    <a:srgbClr val="FFFFFF"/>
                  </a:solidFill>
                </a14:hiddenFill>
              </a:ext>
            </a:extLst>
          </p:spPr>
        </p:pic>
        <p:sp>
          <p:nvSpPr>
            <p:cNvPr id="42" name="TextBox 41"/>
            <p:cNvSpPr txBox="1"/>
            <p:nvPr/>
          </p:nvSpPr>
          <p:spPr>
            <a:xfrm>
              <a:off x="7720204" y="4134695"/>
              <a:ext cx="293670" cy="261610"/>
            </a:xfrm>
            <a:prstGeom prst="rect">
              <a:avLst/>
            </a:prstGeom>
            <a:noFill/>
          </p:spPr>
          <p:txBody>
            <a:bodyPr wrap="none" rtlCol="0">
              <a:spAutoFit/>
            </a:bodyPr>
            <a:lstStyle/>
            <a:p>
              <a:pPr>
                <a:defRPr/>
              </a:pPr>
              <a:r>
                <a:rPr lang="en-US" sz="1100" kern="0" dirty="0" smtClean="0">
                  <a:solidFill>
                    <a:srgbClr val="FFFFFF"/>
                  </a:solidFill>
                  <a:latin typeface="Arial" charset="0"/>
                  <a:cs typeface="Arial" charset="0"/>
                </a:rPr>
                <a:t>O</a:t>
              </a:r>
            </a:p>
          </p:txBody>
        </p:sp>
      </p:grpSp>
      <p:grpSp>
        <p:nvGrpSpPr>
          <p:cNvPr id="43" name="Group 42"/>
          <p:cNvGrpSpPr/>
          <p:nvPr/>
        </p:nvGrpSpPr>
        <p:grpSpPr>
          <a:xfrm>
            <a:off x="10706631" y="1882677"/>
            <a:ext cx="993987" cy="764340"/>
            <a:chOff x="5527009" y="6053399"/>
            <a:chExt cx="993987" cy="764340"/>
          </a:xfrm>
        </p:grpSpPr>
        <p:pic>
          <p:nvPicPr>
            <p:cNvPr id="44" name="Picture 43"/>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5527009" y="6053399"/>
              <a:ext cx="993987" cy="720000"/>
            </a:xfrm>
            <a:prstGeom prst="rect">
              <a:avLst/>
            </a:prstGeom>
          </p:spPr>
        </p:pic>
        <p:sp>
          <p:nvSpPr>
            <p:cNvPr id="45" name="TextBox 44"/>
            <p:cNvSpPr txBox="1"/>
            <p:nvPr/>
          </p:nvSpPr>
          <p:spPr>
            <a:xfrm>
              <a:off x="6081754" y="6556129"/>
              <a:ext cx="287258" cy="261610"/>
            </a:xfrm>
            <a:prstGeom prst="rect">
              <a:avLst/>
            </a:prstGeom>
            <a:noFill/>
          </p:spPr>
          <p:txBody>
            <a:bodyPr wrap="none" rtlCol="0">
              <a:spAutoFit/>
            </a:bodyPr>
            <a:lstStyle/>
            <a:p>
              <a:pPr>
                <a:defRPr/>
              </a:pPr>
              <a:r>
                <a:rPr lang="en-US" sz="1100" kern="0" dirty="0" smtClean="0">
                  <a:solidFill>
                    <a:srgbClr val="FFFFFF"/>
                  </a:solidFill>
                  <a:latin typeface="Arial" charset="0"/>
                  <a:cs typeface="Arial" charset="0"/>
                </a:rPr>
                <a:t>C</a:t>
              </a:r>
            </a:p>
          </p:txBody>
        </p:sp>
      </p:grpSp>
    </p:spTree>
    <p:extLst>
      <p:ext uri="{BB962C8B-B14F-4D97-AF65-F5344CB8AC3E}">
        <p14:creationId xmlns:p14="http://schemas.microsoft.com/office/powerpoint/2010/main" val="132766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10052637" y="6491679"/>
            <a:ext cx="2133600" cy="365125"/>
          </a:xfrm>
        </p:spPr>
        <p:txBody>
          <a:bodyPr/>
          <a:lstStyle/>
          <a:p>
            <a:fld id="{3B1F9141-6DFB-4FE7-92E6-50BD9F36701F}" type="slidenum">
              <a:rPr lang="es-ES" sz="1400" b="1" smtClean="0">
                <a:solidFill>
                  <a:schemeClr val="tx1"/>
                </a:solidFill>
              </a:rPr>
              <a:t>15</a:t>
            </a:fld>
            <a:endParaRPr lang="es-ES" sz="1400" b="1" dirty="0">
              <a:solidFill>
                <a:schemeClr val="tx1"/>
              </a:solidFill>
            </a:endParaRPr>
          </a:p>
        </p:txBody>
      </p:sp>
      <p:pic>
        <p:nvPicPr>
          <p:cNvPr id="4" name="Imagen 13"/>
          <p:cNvPicPr>
            <a:picLocks noChangeAspect="1"/>
          </p:cNvPicPr>
          <p:nvPr/>
        </p:nvPicPr>
        <p:blipFill rotWithShape="1">
          <a:blip r:embed="rId3"/>
          <a:srcRect l="9415" t="8222" r="11170" b="7619"/>
          <a:stretch/>
        </p:blipFill>
        <p:spPr>
          <a:xfrm>
            <a:off x="11011522" y="-6034"/>
            <a:ext cx="1177448" cy="735054"/>
          </a:xfrm>
          <a:prstGeom prst="rect">
            <a:avLst/>
          </a:prstGeom>
        </p:spPr>
      </p:pic>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1779" t="2033" r="17175" b="3373"/>
          <a:stretch/>
        </p:blipFill>
        <p:spPr bwMode="auto">
          <a:xfrm>
            <a:off x="3735071" y="1772844"/>
            <a:ext cx="4320000" cy="4255978"/>
          </a:xfrm>
          <a:prstGeom prst="rect">
            <a:avLst/>
          </a:prstGeom>
          <a:noFill/>
          <a:ln>
            <a:noFill/>
          </a:ln>
          <a:extLst>
            <a:ext uri="{53640926-AAD7-44D8-BBD7-CCE9431645EC}">
              <a14:shadowObscured xmlns:a14="http://schemas.microsoft.com/office/drawing/2010/main"/>
            </a:ext>
          </a:extLst>
        </p:spPr>
      </p:pic>
      <p:sp>
        <p:nvSpPr>
          <p:cNvPr id="8" name="Rectangle 7"/>
          <p:cNvSpPr/>
          <p:nvPr/>
        </p:nvSpPr>
        <p:spPr>
          <a:xfrm>
            <a:off x="2802233" y="6141325"/>
            <a:ext cx="6277289" cy="584775"/>
          </a:xfrm>
          <a:prstGeom prst="rect">
            <a:avLst/>
          </a:prstGeom>
        </p:spPr>
        <p:txBody>
          <a:bodyPr wrap="square">
            <a:spAutoFit/>
          </a:bodyPr>
          <a:lstStyle/>
          <a:p>
            <a:r>
              <a:rPr lang="en-US" sz="1600" dirty="0">
                <a:latin typeface="Calibri" panose="020F0502020204030204" pitchFamily="34" charset="0"/>
                <a:ea typeface="Times New Roman" panose="02020603050405020304" pitchFamily="18" charset="0"/>
                <a:cs typeface="Calibri" panose="020F0502020204030204" pitchFamily="34" charset="0"/>
              </a:rPr>
              <a:t>Linear combination analysis of the XANES spectra</a:t>
            </a:r>
            <a:r>
              <a:rPr lang="es-ES_tradnl" sz="1600" b="1" dirty="0">
                <a:latin typeface="Calibri" panose="020F0502020204030204" pitchFamily="34" charset="0"/>
                <a:ea typeface="Times New Roman" panose="02020603050405020304" pitchFamily="18" charset="0"/>
                <a:cs typeface="Calibri" panose="020F0502020204030204" pitchFamily="34" charset="0"/>
              </a:rPr>
              <a:t> </a:t>
            </a:r>
            <a:r>
              <a:rPr lang="en-US" sz="1600" dirty="0">
                <a:latin typeface="Calibri" panose="020F0502020204030204" pitchFamily="34" charset="0"/>
                <a:ea typeface="Times New Roman" panose="02020603050405020304" pitchFamily="18" charset="0"/>
                <a:cs typeface="Calibri" panose="020F0502020204030204" pitchFamily="34" charset="0"/>
              </a:rPr>
              <a:t>, using as-atomized powder and sample </a:t>
            </a:r>
            <a:r>
              <a:rPr lang="en-US" sz="1600" dirty="0" err="1">
                <a:latin typeface="Calibri" panose="020F0502020204030204" pitchFamily="34" charset="0"/>
                <a:ea typeface="Times New Roman" panose="02020603050405020304" pitchFamily="18" charset="0"/>
                <a:cs typeface="Calibri" panose="020F0502020204030204" pitchFamily="34" charset="0"/>
              </a:rPr>
              <a:t>HIPped</a:t>
            </a:r>
            <a:r>
              <a:rPr lang="en-US" sz="1600" dirty="0">
                <a:latin typeface="Calibri" panose="020F0502020204030204" pitchFamily="34" charset="0"/>
                <a:ea typeface="Times New Roman" panose="02020603050405020304" pitchFamily="18" charset="0"/>
                <a:cs typeface="Calibri" panose="020F0502020204030204" pitchFamily="34" charset="0"/>
              </a:rPr>
              <a:t> at 1220 °C + HT at 1320 ° C as standards</a:t>
            </a:r>
            <a:r>
              <a:rPr lang="es-ES" sz="1600" dirty="0">
                <a:latin typeface="Calibri" panose="020F0502020204030204" pitchFamily="34" charset="0"/>
                <a:cs typeface="Calibri" panose="020F0502020204030204" pitchFamily="34" charset="0"/>
              </a:rPr>
              <a:t> </a:t>
            </a:r>
            <a:r>
              <a:rPr lang="es-ES_tradnl" sz="1600" dirty="0">
                <a:latin typeface="Calibri" panose="020F0502020204030204" pitchFamily="34" charset="0"/>
                <a:ea typeface="Times New Roman" panose="02020603050405020304" pitchFamily="18" charset="0"/>
                <a:cs typeface="Calibri" panose="020F0502020204030204" pitchFamily="34" charset="0"/>
              </a:rPr>
              <a:t> </a:t>
            </a:r>
            <a:endParaRPr lang="es-ES" sz="1600" dirty="0">
              <a:latin typeface="Calibri" panose="020F0502020204030204" pitchFamily="34" charset="0"/>
              <a:ea typeface="Times New Roman" panose="02020603050405020304" pitchFamily="18" charset="0"/>
              <a:cs typeface="Calibri" panose="020F0502020204030204" pitchFamily="34" charset="0"/>
            </a:endParaRPr>
          </a:p>
        </p:txBody>
      </p:sp>
      <p:sp>
        <p:nvSpPr>
          <p:cNvPr id="9" name="3 CuadroTexto"/>
          <p:cNvSpPr txBox="1"/>
          <p:nvPr/>
        </p:nvSpPr>
        <p:spPr>
          <a:xfrm>
            <a:off x="2694480" y="948691"/>
            <a:ext cx="6795643" cy="584775"/>
          </a:xfrm>
          <a:prstGeom prst="rect">
            <a:avLst/>
          </a:prstGeom>
          <a:noFill/>
        </p:spPr>
        <p:txBody>
          <a:bodyPr wrap="none" rtlCol="0">
            <a:spAutoFit/>
          </a:bodyPr>
          <a:lstStyle/>
          <a:p>
            <a:r>
              <a:rPr lang="en-GB" sz="3200" dirty="0">
                <a:solidFill>
                  <a:srgbClr val="91004B"/>
                </a:solidFill>
                <a:latin typeface="Corbel" pitchFamily="34" charset="0"/>
              </a:rPr>
              <a:t>Monitoring of  Y oxidation through XAS</a:t>
            </a:r>
          </a:p>
        </p:txBody>
      </p:sp>
      <p:sp>
        <p:nvSpPr>
          <p:cNvPr id="10"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HIP and reactive synthesis of nanoparticles</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20817669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HIP and reactive synthesis of nanoparticles</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pic>
        <p:nvPicPr>
          <p:cNvPr id="4" name="Picture 3"/>
          <p:cNvPicPr>
            <a:picLocks noChangeAspect="1"/>
          </p:cNvPicPr>
          <p:nvPr/>
        </p:nvPicPr>
        <p:blipFill rotWithShape="1">
          <a:blip r:embed="rId2"/>
          <a:srcRect l="3648" t="3779" r="3088" b="1675"/>
          <a:stretch/>
        </p:blipFill>
        <p:spPr>
          <a:xfrm>
            <a:off x="11000755" y="159504"/>
            <a:ext cx="999955" cy="1229219"/>
          </a:xfrm>
          <a:prstGeom prst="rect">
            <a:avLst/>
          </a:prstGeom>
        </p:spPr>
      </p:pic>
      <p:sp>
        <p:nvSpPr>
          <p:cNvPr id="5" name="Rectangle 4"/>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HIP at high temperature</a:t>
            </a:r>
            <a:endParaRPr lang="es-ES" sz="3000" dirty="0">
              <a:solidFill>
                <a:srgbClr val="91004B"/>
              </a:solidFill>
            </a:endParaRPr>
          </a:p>
        </p:txBody>
      </p:sp>
      <p:sp>
        <p:nvSpPr>
          <p:cNvPr id="21" name="TextBox 20"/>
          <p:cNvSpPr txBox="1"/>
          <p:nvPr/>
        </p:nvSpPr>
        <p:spPr>
          <a:xfrm>
            <a:off x="6436385" y="5013176"/>
            <a:ext cx="5420255"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Higher density in dislocation-rich areas</a:t>
            </a:r>
            <a:endParaRPr lang="en-US" sz="2000" dirty="0" smtClean="0">
              <a:sym typeface="Wingdings" panose="05000000000000000000" pitchFamily="2" charset="2"/>
            </a:endParaRPr>
          </a:p>
          <a:p>
            <a:pPr marL="342900" indent="-342900">
              <a:buFont typeface="Arial" panose="020B0604020202020204" pitchFamily="34" charset="0"/>
              <a:buChar char="•"/>
            </a:pPr>
            <a:r>
              <a:rPr lang="en-US" sz="2000" dirty="0" err="1" smtClean="0">
                <a:sym typeface="Wingdings" panose="05000000000000000000" pitchFamily="2" charset="2"/>
              </a:rPr>
              <a:t>Ti</a:t>
            </a:r>
            <a:r>
              <a:rPr lang="en-US" sz="2000" dirty="0" smtClean="0">
                <a:sym typeface="Wingdings" panose="05000000000000000000" pitchFamily="2" charset="2"/>
              </a:rPr>
              <a:t> remains partially in solid solution in ferrite </a:t>
            </a:r>
            <a:endParaRPr lang="en-US" sz="2000" dirty="0" smtClean="0"/>
          </a:p>
        </p:txBody>
      </p:sp>
      <p:sp>
        <p:nvSpPr>
          <p:cNvPr id="46" name="TextBox 45"/>
          <p:cNvSpPr txBox="1"/>
          <p:nvPr/>
        </p:nvSpPr>
        <p:spPr>
          <a:xfrm>
            <a:off x="4528588" y="861421"/>
            <a:ext cx="5383835" cy="523220"/>
          </a:xfrm>
          <a:prstGeom prst="rect">
            <a:avLst/>
          </a:prstGeom>
          <a:noFill/>
        </p:spPr>
        <p:txBody>
          <a:bodyPr wrap="square" rtlCol="0">
            <a:spAutoFit/>
          </a:bodyPr>
          <a:lstStyle/>
          <a:p>
            <a:pPr fontAlgn="base">
              <a:spcBef>
                <a:spcPct val="0"/>
              </a:spcBef>
              <a:spcAft>
                <a:spcPct val="0"/>
              </a:spcAft>
            </a:pPr>
            <a:r>
              <a:rPr lang="en-US" sz="2800" b="1" dirty="0" smtClean="0">
                <a:solidFill>
                  <a:prstClr val="black"/>
                </a:solidFill>
                <a:latin typeface="Calibri" panose="020F0502020204030204" pitchFamily="34" charset="0"/>
                <a:cs typeface="Calibri" panose="020F0502020204030204" pitchFamily="34" charset="0"/>
              </a:rPr>
              <a:t>Oxide nanoparticles</a:t>
            </a:r>
            <a:endParaRPr lang="en-US" sz="2800" b="1" dirty="0">
              <a:solidFill>
                <a:prstClr val="black"/>
              </a:solidFill>
              <a:latin typeface="Calibri" panose="020F0502020204030204" pitchFamily="34" charset="0"/>
              <a:cs typeface="Calibri" panose="020F0502020204030204" pitchFamily="34" charset="0"/>
            </a:endParaRPr>
          </a:p>
        </p:txBody>
      </p:sp>
      <p:sp>
        <p:nvSpPr>
          <p:cNvPr id="68" name="Rectangle 4"/>
          <p:cNvSpPr>
            <a:spLocks noChangeArrowheads="1"/>
          </p:cNvSpPr>
          <p:nvPr/>
        </p:nvSpPr>
        <p:spPr bwMode="auto">
          <a:xfrm>
            <a:off x="22794977" y="5848056"/>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defRPr/>
            </a:pPr>
            <a:endParaRPr lang="es-ES" kern="0" smtClean="0">
              <a:solidFill>
                <a:prstClr val="black"/>
              </a:solidFill>
              <a:latin typeface="Arial" charset="0"/>
              <a:cs typeface="Arial" charset="0"/>
            </a:endParaRPr>
          </a:p>
        </p:txBody>
      </p:sp>
      <p:sp>
        <p:nvSpPr>
          <p:cNvPr id="69" name="Rectangle 3"/>
          <p:cNvSpPr>
            <a:spLocks noChangeArrowheads="1"/>
          </p:cNvSpPr>
          <p:nvPr/>
        </p:nvSpPr>
        <p:spPr bwMode="auto">
          <a:xfrm>
            <a:off x="21012095" y="6055808"/>
            <a:ext cx="138564"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a:defRPr/>
            </a:pPr>
            <a:endParaRPr lang="es-ES" kern="0" smtClean="0">
              <a:solidFill>
                <a:prstClr val="black"/>
              </a:solidFill>
              <a:latin typeface="Arial" charset="0"/>
              <a:cs typeface="Arial" charset="0"/>
            </a:endParaRPr>
          </a:p>
        </p:txBody>
      </p:sp>
      <p:sp>
        <p:nvSpPr>
          <p:cNvPr id="50" name="TextBox 49"/>
          <p:cNvSpPr txBox="1"/>
          <p:nvPr/>
        </p:nvSpPr>
        <p:spPr>
          <a:xfrm>
            <a:off x="119336" y="4725144"/>
            <a:ext cx="5678005"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t>Heterogeneous distribution: 10</a:t>
            </a:r>
            <a:r>
              <a:rPr lang="en-US" sz="2000" baseline="30000" dirty="0" smtClean="0"/>
              <a:t>20</a:t>
            </a:r>
            <a:r>
              <a:rPr lang="en-US" sz="2000" dirty="0" smtClean="0"/>
              <a:t>-10</a:t>
            </a:r>
            <a:r>
              <a:rPr lang="en-US" sz="2000" baseline="30000" dirty="0" smtClean="0"/>
              <a:t>22</a:t>
            </a:r>
            <a:r>
              <a:rPr lang="en-US" sz="2000" dirty="0" smtClean="0"/>
              <a:t> m</a:t>
            </a:r>
            <a:r>
              <a:rPr lang="en-US" sz="2000" baseline="30000" dirty="0" smtClean="0"/>
              <a:t>-3</a:t>
            </a:r>
          </a:p>
          <a:p>
            <a:pPr marL="342900" indent="-342900">
              <a:buFont typeface="Arial" panose="020B0604020202020204" pitchFamily="34" charset="0"/>
              <a:buChar char="•"/>
            </a:pPr>
            <a:r>
              <a:rPr lang="en-US" sz="2000" dirty="0" smtClean="0"/>
              <a:t>Preferentially at or close to GBs</a:t>
            </a:r>
          </a:p>
          <a:p>
            <a:pPr marL="342900" indent="-342900">
              <a:buFont typeface="Arial" panose="020B0604020202020204" pitchFamily="34" charset="0"/>
              <a:buChar char="•"/>
            </a:pPr>
            <a:r>
              <a:rPr lang="en-US" sz="2000" dirty="0" smtClean="0"/>
              <a:t>Round  morphology and elongated</a:t>
            </a:r>
          </a:p>
          <a:p>
            <a:pPr marL="342900" indent="-342900">
              <a:buFont typeface="Arial" panose="020B0604020202020204" pitchFamily="34" charset="0"/>
              <a:buChar char="•"/>
            </a:pPr>
            <a:r>
              <a:rPr lang="en-US" sz="2000" dirty="0" smtClean="0"/>
              <a:t>Large and small NPs (10-20 nm ~100 nm)</a:t>
            </a:r>
          </a:p>
          <a:p>
            <a:pPr marL="342900" indent="-342900">
              <a:buFont typeface="Arial" panose="020B0604020202020204" pitchFamily="34" charset="0"/>
              <a:buChar char="•"/>
            </a:pPr>
            <a:r>
              <a:rPr lang="es-ES" sz="2000" dirty="0" err="1" smtClean="0">
                <a:solidFill>
                  <a:srgbClr val="000000"/>
                </a:solidFill>
                <a:cs typeface="Arial" panose="020B0604020202020204" pitchFamily="34" charset="0"/>
              </a:rPr>
              <a:t>Most</a:t>
            </a:r>
            <a:r>
              <a:rPr lang="es-ES" sz="2000" dirty="0" smtClean="0">
                <a:solidFill>
                  <a:srgbClr val="000000"/>
                </a:solidFill>
                <a:cs typeface="Arial" panose="020B0604020202020204" pitchFamily="34" charset="0"/>
              </a:rPr>
              <a:t> </a:t>
            </a:r>
            <a:r>
              <a:rPr lang="es-ES" sz="2000" dirty="0" err="1">
                <a:solidFill>
                  <a:srgbClr val="000000"/>
                </a:solidFill>
                <a:cs typeface="Arial" panose="020B0604020202020204" pitchFamily="34" charset="0"/>
              </a:rPr>
              <a:t>NPs</a:t>
            </a:r>
            <a:r>
              <a:rPr lang="es-ES" sz="2000" dirty="0">
                <a:solidFill>
                  <a:srgbClr val="000000"/>
                </a:solidFill>
                <a:cs typeface="Arial" panose="020B0604020202020204" pitchFamily="34" charset="0"/>
              </a:rPr>
              <a:t> &lt;20 </a:t>
            </a:r>
            <a:r>
              <a:rPr lang="es-ES" sz="2000" dirty="0" err="1">
                <a:solidFill>
                  <a:srgbClr val="000000"/>
                </a:solidFill>
                <a:cs typeface="Arial" panose="020B0604020202020204" pitchFamily="34" charset="0"/>
              </a:rPr>
              <a:t>nm</a:t>
            </a:r>
            <a:r>
              <a:rPr lang="es-ES" sz="2000" dirty="0">
                <a:solidFill>
                  <a:srgbClr val="000000"/>
                </a:solidFill>
                <a:cs typeface="Arial" panose="020B0604020202020204" pitchFamily="34" charset="0"/>
              </a:rPr>
              <a:t> (80</a:t>
            </a:r>
            <a:r>
              <a:rPr lang="es-ES" sz="2000" dirty="0" smtClean="0">
                <a:solidFill>
                  <a:srgbClr val="000000"/>
                </a:solidFill>
                <a:cs typeface="Arial" panose="020B0604020202020204" pitchFamily="34" charset="0"/>
              </a:rPr>
              <a:t>%).</a:t>
            </a:r>
          </a:p>
          <a:p>
            <a:pPr marL="342900" indent="-342900">
              <a:buFont typeface="Arial" panose="020B0604020202020204" pitchFamily="34" charset="0"/>
              <a:buChar char="•"/>
            </a:pPr>
            <a:r>
              <a:rPr lang="es-ES" sz="2000" dirty="0" smtClean="0">
                <a:solidFill>
                  <a:srgbClr val="000000"/>
                </a:solidFill>
                <a:cs typeface="Arial" panose="020B0604020202020204" pitchFamily="34" charset="0"/>
                <a:sym typeface="Symbol"/>
              </a:rPr>
              <a:t></a:t>
            </a:r>
            <a:r>
              <a:rPr lang="es-ES" sz="2000" dirty="0" smtClean="0">
                <a:solidFill>
                  <a:srgbClr val="000000"/>
                </a:solidFill>
                <a:cs typeface="Arial" panose="020B0604020202020204" pitchFamily="34" charset="0"/>
              </a:rPr>
              <a:t> </a:t>
            </a:r>
            <a:r>
              <a:rPr lang="es-ES" sz="2000" dirty="0">
                <a:solidFill>
                  <a:srgbClr val="000000"/>
                </a:solidFill>
                <a:cs typeface="Arial" panose="020B0604020202020204" pitchFamily="34" charset="0"/>
              </a:rPr>
              <a:t>62% of </a:t>
            </a:r>
            <a:r>
              <a:rPr lang="es-ES" sz="2000" dirty="0" err="1">
                <a:solidFill>
                  <a:srgbClr val="000000"/>
                </a:solidFill>
                <a:cs typeface="Arial" panose="020B0604020202020204" pitchFamily="34" charset="0"/>
              </a:rPr>
              <a:t>NPs</a:t>
            </a:r>
            <a:r>
              <a:rPr lang="es-ES" sz="2000" dirty="0">
                <a:solidFill>
                  <a:srgbClr val="000000"/>
                </a:solidFill>
                <a:cs typeface="Arial" panose="020B0604020202020204" pitchFamily="34" charset="0"/>
              </a:rPr>
              <a:t> &lt;10 </a:t>
            </a:r>
            <a:r>
              <a:rPr lang="es-ES" sz="2000" dirty="0" err="1">
                <a:solidFill>
                  <a:srgbClr val="000000"/>
                </a:solidFill>
                <a:cs typeface="Arial" panose="020B0604020202020204" pitchFamily="34" charset="0"/>
              </a:rPr>
              <a:t>nm</a:t>
            </a:r>
            <a:r>
              <a:rPr lang="es-ES" sz="2000" dirty="0" smtClean="0">
                <a:solidFill>
                  <a:srgbClr val="000000"/>
                </a:solidFill>
                <a:cs typeface="Arial" panose="020B0604020202020204" pitchFamily="34" charset="0"/>
              </a:rPr>
              <a:t>.</a:t>
            </a:r>
            <a:endParaRPr lang="es-ES" sz="2000" dirty="0">
              <a:solidFill>
                <a:srgbClr val="000000"/>
              </a:solidFill>
              <a:cs typeface="Arial" panose="020B0604020202020204" pitchFamily="34" charset="0"/>
            </a:endParaRPr>
          </a:p>
        </p:txBody>
      </p:sp>
      <p:grpSp>
        <p:nvGrpSpPr>
          <p:cNvPr id="53" name="Group 52"/>
          <p:cNvGrpSpPr/>
          <p:nvPr/>
        </p:nvGrpSpPr>
        <p:grpSpPr>
          <a:xfrm>
            <a:off x="5231904" y="3170773"/>
            <a:ext cx="1757847" cy="1764288"/>
            <a:chOff x="5231904" y="3170773"/>
            <a:chExt cx="1757847" cy="1764288"/>
          </a:xfrm>
        </p:grpSpPr>
        <p:pic>
          <p:nvPicPr>
            <p:cNvPr id="49"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43242" y="3170773"/>
              <a:ext cx="1746509" cy="1758984"/>
            </a:xfrm>
            <a:prstGeom prst="rect">
              <a:avLst/>
            </a:prstGeom>
            <a:noFill/>
            <a:ln w="285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8" name="Straight Connector 57"/>
            <p:cNvCxnSpPr/>
            <p:nvPr/>
          </p:nvCxnSpPr>
          <p:spPr>
            <a:xfrm>
              <a:off x="5270578" y="4878684"/>
              <a:ext cx="1296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5231904" y="4596507"/>
              <a:ext cx="636734" cy="338554"/>
            </a:xfrm>
            <a:prstGeom prst="rect">
              <a:avLst/>
            </a:prstGeom>
            <a:noFill/>
            <a:effectLst>
              <a:outerShdw blurRad="50800" dist="38100" dir="2700000" algn="tl" rotWithShape="0">
                <a:prstClr val="black">
                  <a:alpha val="40000"/>
                </a:prstClr>
              </a:outerShdw>
            </a:effectLst>
          </p:spPr>
          <p:txBody>
            <a:bodyPr wrap="square" lIns="36000" rIns="36000" rtlCol="0">
              <a:spAutoFit/>
            </a:bodyPr>
            <a:lstStyle/>
            <a:p>
              <a:r>
                <a:rPr lang="en-US" sz="1600" dirty="0" smtClean="0">
                  <a:ln w="0"/>
                  <a:solidFill>
                    <a:schemeClr val="bg1"/>
                  </a:solidFill>
                  <a:effectLst>
                    <a:outerShdw blurRad="38100" dist="19050" dir="2700000" algn="tl" rotWithShape="0">
                      <a:schemeClr val="dk1">
                        <a:alpha val="40000"/>
                      </a:schemeClr>
                    </a:outerShdw>
                  </a:effectLst>
                  <a:latin typeface="+mj-lt"/>
                </a:rPr>
                <a:t>20 </a:t>
              </a:r>
              <a:r>
                <a:rPr lang="en-US" sz="1600" dirty="0" smtClean="0">
                  <a:ln w="0"/>
                  <a:solidFill>
                    <a:schemeClr val="bg1"/>
                  </a:solidFill>
                  <a:effectLst>
                    <a:outerShdw blurRad="38100" dist="19050" dir="2700000" algn="tl" rotWithShape="0">
                      <a:schemeClr val="dk1">
                        <a:alpha val="40000"/>
                      </a:schemeClr>
                    </a:outerShdw>
                  </a:effectLst>
                  <a:latin typeface="+mj-lt"/>
                  <a:sym typeface="Symbol" panose="05050102010706020507" pitchFamily="18" charset="2"/>
                </a:rPr>
                <a:t>n</a:t>
              </a:r>
              <a:r>
                <a:rPr lang="en-US" sz="1600" dirty="0" smtClean="0">
                  <a:ln w="0"/>
                  <a:solidFill>
                    <a:schemeClr val="bg1"/>
                  </a:solidFill>
                  <a:effectLst>
                    <a:outerShdw blurRad="38100" dist="19050" dir="2700000" algn="tl" rotWithShape="0">
                      <a:schemeClr val="dk1">
                        <a:alpha val="40000"/>
                      </a:schemeClr>
                    </a:outerShdw>
                  </a:effectLst>
                  <a:latin typeface="+mj-lt"/>
                </a:rPr>
                <a:t>m</a:t>
              </a:r>
              <a:endParaRPr lang="en-US" sz="1600" dirty="0">
                <a:ln w="0"/>
                <a:solidFill>
                  <a:schemeClr val="bg1"/>
                </a:solidFill>
                <a:effectLst>
                  <a:outerShdw blurRad="38100" dist="19050" dir="2700000" algn="tl" rotWithShape="0">
                    <a:schemeClr val="dk1">
                      <a:alpha val="40000"/>
                    </a:schemeClr>
                  </a:outerShdw>
                </a:effectLst>
                <a:latin typeface="+mj-lt"/>
              </a:endParaRPr>
            </a:p>
          </p:txBody>
        </p:sp>
      </p:grpSp>
      <p:grpSp>
        <p:nvGrpSpPr>
          <p:cNvPr id="54" name="Group 53"/>
          <p:cNvGrpSpPr/>
          <p:nvPr/>
        </p:nvGrpSpPr>
        <p:grpSpPr>
          <a:xfrm>
            <a:off x="3486085" y="1529404"/>
            <a:ext cx="2417314" cy="2818616"/>
            <a:chOff x="3486085" y="1529404"/>
            <a:chExt cx="2417314" cy="2818616"/>
          </a:xfrm>
        </p:grpSpPr>
        <p:pic>
          <p:nvPicPr>
            <p:cNvPr id="9" name="Picture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12825" y="1529404"/>
              <a:ext cx="2390574" cy="2818616"/>
            </a:xfrm>
            <a:prstGeom prst="rect">
              <a:avLst/>
            </a:prstGeom>
          </p:spPr>
        </p:pic>
        <p:sp>
          <p:nvSpPr>
            <p:cNvPr id="10" name="Rectangle 9"/>
            <p:cNvSpPr/>
            <p:nvPr/>
          </p:nvSpPr>
          <p:spPr>
            <a:xfrm>
              <a:off x="4295800" y="2060848"/>
              <a:ext cx="576064" cy="5760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7" name="Straight Arrow Connector 36"/>
            <p:cNvCxnSpPr/>
            <p:nvPr/>
          </p:nvCxnSpPr>
          <p:spPr>
            <a:xfrm>
              <a:off x="4871864" y="2636912"/>
              <a:ext cx="225719" cy="39005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541271" y="4302620"/>
              <a:ext cx="1548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3486085" y="4009466"/>
              <a:ext cx="1102664" cy="338554"/>
            </a:xfrm>
            <a:prstGeom prst="rect">
              <a:avLst/>
            </a:prstGeom>
            <a:noFill/>
            <a:effectLst>
              <a:outerShdw blurRad="50800" dist="38100" dir="2700000" algn="tl" rotWithShape="0">
                <a:prstClr val="black">
                  <a:alpha val="40000"/>
                </a:prstClr>
              </a:outerShdw>
            </a:effectLst>
          </p:spPr>
          <p:txBody>
            <a:bodyPr wrap="square" lIns="36000" rIns="36000" rtlCol="0">
              <a:spAutoFit/>
            </a:bodyPr>
            <a:lstStyle/>
            <a:p>
              <a:r>
                <a:rPr lang="en-US" sz="1600" dirty="0" smtClean="0">
                  <a:ln w="0"/>
                  <a:solidFill>
                    <a:schemeClr val="bg1"/>
                  </a:solidFill>
                  <a:effectLst>
                    <a:outerShdw blurRad="38100" dist="19050" dir="2700000" algn="tl" rotWithShape="0">
                      <a:schemeClr val="dk1">
                        <a:alpha val="40000"/>
                      </a:schemeClr>
                    </a:outerShdw>
                  </a:effectLst>
                  <a:latin typeface="+mj-lt"/>
                </a:rPr>
                <a:t>100 </a:t>
              </a:r>
              <a:r>
                <a:rPr lang="en-US" sz="1600" dirty="0" smtClean="0">
                  <a:ln w="0"/>
                  <a:solidFill>
                    <a:schemeClr val="bg1"/>
                  </a:solidFill>
                  <a:effectLst>
                    <a:outerShdw blurRad="38100" dist="19050" dir="2700000" algn="tl" rotWithShape="0">
                      <a:schemeClr val="dk1">
                        <a:alpha val="40000"/>
                      </a:schemeClr>
                    </a:outerShdw>
                  </a:effectLst>
                  <a:latin typeface="+mj-lt"/>
                  <a:sym typeface="Symbol" panose="05050102010706020507" pitchFamily="18" charset="2"/>
                </a:rPr>
                <a:t>n</a:t>
              </a:r>
              <a:r>
                <a:rPr lang="en-US" sz="1600" dirty="0" smtClean="0">
                  <a:ln w="0"/>
                  <a:solidFill>
                    <a:schemeClr val="bg1"/>
                  </a:solidFill>
                  <a:effectLst>
                    <a:outerShdw blurRad="38100" dist="19050" dir="2700000" algn="tl" rotWithShape="0">
                      <a:schemeClr val="dk1">
                        <a:alpha val="40000"/>
                      </a:schemeClr>
                    </a:outerShdw>
                  </a:effectLst>
                  <a:latin typeface="+mj-lt"/>
                </a:rPr>
                <a:t>m</a:t>
              </a:r>
              <a:endParaRPr lang="en-US" sz="1600" dirty="0">
                <a:ln w="0"/>
                <a:solidFill>
                  <a:schemeClr val="bg1"/>
                </a:solidFill>
                <a:effectLst>
                  <a:outerShdw blurRad="38100" dist="19050" dir="2700000" algn="tl" rotWithShape="0">
                    <a:schemeClr val="dk1">
                      <a:alpha val="40000"/>
                    </a:schemeClr>
                  </a:outerShdw>
                </a:effectLst>
                <a:latin typeface="+mj-lt"/>
              </a:endParaRPr>
            </a:p>
          </p:txBody>
        </p:sp>
      </p:grpSp>
      <p:grpSp>
        <p:nvGrpSpPr>
          <p:cNvPr id="40" name="Group 39"/>
          <p:cNvGrpSpPr/>
          <p:nvPr/>
        </p:nvGrpSpPr>
        <p:grpSpPr>
          <a:xfrm>
            <a:off x="341884" y="1419470"/>
            <a:ext cx="2957843" cy="2954263"/>
            <a:chOff x="341884" y="1419470"/>
            <a:chExt cx="2957843" cy="2954263"/>
          </a:xfrm>
        </p:grpSpPr>
        <p:pic>
          <p:nvPicPr>
            <p:cNvPr id="3" name="Picture 2"/>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41884" y="1419470"/>
              <a:ext cx="2957843" cy="2954263"/>
            </a:xfrm>
            <a:prstGeom prst="rect">
              <a:avLst/>
            </a:prstGeom>
          </p:spPr>
        </p:pic>
        <p:cxnSp>
          <p:nvCxnSpPr>
            <p:cNvPr id="62" name="Straight Connector 61"/>
            <p:cNvCxnSpPr/>
            <p:nvPr/>
          </p:nvCxnSpPr>
          <p:spPr>
            <a:xfrm>
              <a:off x="565740" y="4326430"/>
              <a:ext cx="1476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15708" y="4035179"/>
              <a:ext cx="1102664" cy="338554"/>
            </a:xfrm>
            <a:prstGeom prst="rect">
              <a:avLst/>
            </a:prstGeom>
            <a:noFill/>
            <a:effectLst>
              <a:outerShdw blurRad="50800" dist="38100" dir="2700000" algn="tl" rotWithShape="0">
                <a:prstClr val="black">
                  <a:alpha val="40000"/>
                </a:prstClr>
              </a:outerShdw>
            </a:effectLst>
          </p:spPr>
          <p:txBody>
            <a:bodyPr wrap="square" lIns="36000" rIns="36000" rtlCol="0">
              <a:spAutoFit/>
            </a:bodyPr>
            <a:lstStyle/>
            <a:p>
              <a:r>
                <a:rPr lang="en-US" sz="1600" dirty="0" smtClean="0">
                  <a:ln w="0"/>
                  <a:solidFill>
                    <a:schemeClr val="bg1"/>
                  </a:solidFill>
                  <a:effectLst>
                    <a:outerShdw blurRad="38100" dist="19050" dir="2700000" algn="tl" rotWithShape="0">
                      <a:schemeClr val="dk1">
                        <a:alpha val="40000"/>
                      </a:schemeClr>
                    </a:outerShdw>
                  </a:effectLst>
                  <a:latin typeface="+mj-lt"/>
                </a:rPr>
                <a:t>500 </a:t>
              </a:r>
              <a:r>
                <a:rPr lang="en-US" sz="1600" dirty="0" smtClean="0">
                  <a:ln w="0"/>
                  <a:solidFill>
                    <a:schemeClr val="bg1"/>
                  </a:solidFill>
                  <a:effectLst>
                    <a:outerShdw blurRad="38100" dist="19050" dir="2700000" algn="tl" rotWithShape="0">
                      <a:schemeClr val="dk1">
                        <a:alpha val="40000"/>
                      </a:schemeClr>
                    </a:outerShdw>
                  </a:effectLst>
                  <a:latin typeface="+mj-lt"/>
                  <a:sym typeface="Symbol" panose="05050102010706020507" pitchFamily="18" charset="2"/>
                </a:rPr>
                <a:t>n</a:t>
              </a:r>
              <a:r>
                <a:rPr lang="en-US" sz="1600" dirty="0" smtClean="0">
                  <a:ln w="0"/>
                  <a:solidFill>
                    <a:schemeClr val="bg1"/>
                  </a:solidFill>
                  <a:effectLst>
                    <a:outerShdw blurRad="38100" dist="19050" dir="2700000" algn="tl" rotWithShape="0">
                      <a:schemeClr val="dk1">
                        <a:alpha val="40000"/>
                      </a:schemeClr>
                    </a:outerShdw>
                  </a:effectLst>
                  <a:latin typeface="+mj-lt"/>
                </a:rPr>
                <a:t>m</a:t>
              </a:r>
              <a:endParaRPr lang="en-US" sz="1600" dirty="0">
                <a:ln w="0"/>
                <a:solidFill>
                  <a:schemeClr val="bg1"/>
                </a:solidFill>
                <a:effectLst>
                  <a:outerShdw blurRad="38100" dist="19050" dir="2700000" algn="tl" rotWithShape="0">
                    <a:schemeClr val="dk1">
                      <a:alpha val="40000"/>
                    </a:schemeClr>
                  </a:outerShdw>
                </a:effectLst>
                <a:latin typeface="+mj-lt"/>
              </a:endParaRPr>
            </a:p>
          </p:txBody>
        </p:sp>
      </p:grpSp>
      <p:sp>
        <p:nvSpPr>
          <p:cNvPr id="6" name="Slide Number Placeholder 5"/>
          <p:cNvSpPr>
            <a:spLocks noGrp="1"/>
          </p:cNvSpPr>
          <p:nvPr>
            <p:ph type="sldNum" sz="quarter" idx="12"/>
          </p:nvPr>
        </p:nvSpPr>
        <p:spPr>
          <a:xfrm>
            <a:off x="9342736" y="6499231"/>
            <a:ext cx="2844800" cy="365125"/>
          </a:xfrm>
        </p:spPr>
        <p:txBody>
          <a:bodyPr/>
          <a:lstStyle/>
          <a:p>
            <a:fld id="{3B1F9141-6DFB-4FE7-92E6-50BD9F36701F}" type="slidenum">
              <a:rPr lang="es-ES" sz="1400" b="1" smtClean="0">
                <a:solidFill>
                  <a:schemeClr val="tx1"/>
                </a:solidFill>
              </a:rPr>
              <a:t>16</a:t>
            </a:fld>
            <a:endParaRPr lang="es-ES" sz="1400" b="1">
              <a:solidFill>
                <a:schemeClr val="tx1"/>
              </a:solidFill>
            </a:endParaRPr>
          </a:p>
        </p:txBody>
      </p:sp>
      <p:pic>
        <p:nvPicPr>
          <p:cNvPr id="29"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21212" y="2564904"/>
            <a:ext cx="2319204" cy="2319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Imagen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152794" y="1316133"/>
            <a:ext cx="2219288" cy="2091252"/>
          </a:xfrm>
          <a:prstGeom prst="rect">
            <a:avLst/>
          </a:prstGeom>
        </p:spPr>
      </p:pic>
      <p:grpSp>
        <p:nvGrpSpPr>
          <p:cNvPr id="52" name="Group 51"/>
          <p:cNvGrpSpPr/>
          <p:nvPr/>
        </p:nvGrpSpPr>
        <p:grpSpPr>
          <a:xfrm>
            <a:off x="9610698" y="1602265"/>
            <a:ext cx="2461966" cy="2448000"/>
            <a:chOff x="9553830" y="1602265"/>
            <a:chExt cx="2461966" cy="2448000"/>
          </a:xfrm>
        </p:grpSpPr>
        <p:pic>
          <p:nvPicPr>
            <p:cNvPr id="42" name="Picture 3"/>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9567796" y="1602265"/>
              <a:ext cx="2448000" cy="24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TextBox 54"/>
            <p:cNvSpPr txBox="1"/>
            <p:nvPr/>
          </p:nvSpPr>
          <p:spPr>
            <a:xfrm>
              <a:off x="9553830" y="3666741"/>
              <a:ext cx="1278624" cy="338554"/>
            </a:xfrm>
            <a:prstGeom prst="rect">
              <a:avLst/>
            </a:prstGeom>
            <a:noFill/>
          </p:spPr>
          <p:txBody>
            <a:bodyPr wrap="square" lIns="36000" rIns="36000" rtlCol="0">
              <a:spAutoFit/>
            </a:bodyPr>
            <a:lstStyle/>
            <a:p>
              <a:r>
                <a:rPr lang="en-US" sz="1600" dirty="0" smtClean="0">
                  <a:ln w="0"/>
                  <a:effectLst>
                    <a:outerShdw blurRad="38100" dist="19050" dir="2700000" algn="tl" rotWithShape="0">
                      <a:schemeClr val="dk1">
                        <a:alpha val="40000"/>
                      </a:schemeClr>
                    </a:outerShdw>
                  </a:effectLst>
                  <a:latin typeface="+mj-lt"/>
                </a:rPr>
                <a:t>100 </a:t>
              </a:r>
              <a:r>
                <a:rPr lang="en-US" sz="1600" dirty="0" smtClean="0">
                  <a:ln w="0"/>
                  <a:effectLst>
                    <a:outerShdw blurRad="38100" dist="19050" dir="2700000" algn="tl" rotWithShape="0">
                      <a:schemeClr val="dk1">
                        <a:alpha val="40000"/>
                      </a:schemeClr>
                    </a:outerShdw>
                  </a:effectLst>
                  <a:latin typeface="+mj-lt"/>
                  <a:sym typeface="Symbol" panose="05050102010706020507" pitchFamily="18" charset="2"/>
                </a:rPr>
                <a:t>n</a:t>
              </a:r>
              <a:r>
                <a:rPr lang="en-US" sz="1600" dirty="0" smtClean="0">
                  <a:ln w="0"/>
                  <a:effectLst>
                    <a:outerShdw blurRad="38100" dist="19050" dir="2700000" algn="tl" rotWithShape="0">
                      <a:schemeClr val="dk1">
                        <a:alpha val="40000"/>
                      </a:schemeClr>
                    </a:outerShdw>
                  </a:effectLst>
                  <a:latin typeface="+mj-lt"/>
                </a:rPr>
                <a:t>m</a:t>
              </a:r>
              <a:endParaRPr lang="en-US" sz="1600" dirty="0">
                <a:ln w="0"/>
                <a:effectLst>
                  <a:outerShdw blurRad="38100" dist="19050" dir="2700000" algn="tl" rotWithShape="0">
                    <a:schemeClr val="dk1">
                      <a:alpha val="40000"/>
                    </a:schemeClr>
                  </a:outerShdw>
                </a:effectLst>
                <a:latin typeface="+mj-lt"/>
              </a:endParaRPr>
            </a:p>
          </p:txBody>
        </p:sp>
      </p:grpSp>
      <p:sp>
        <p:nvSpPr>
          <p:cNvPr id="30" name="TextBox 29"/>
          <p:cNvSpPr txBox="1"/>
          <p:nvPr/>
        </p:nvSpPr>
        <p:spPr>
          <a:xfrm>
            <a:off x="6564608" y="5877272"/>
            <a:ext cx="5004000" cy="772107"/>
          </a:xfrm>
          <a:prstGeom prst="rect">
            <a:avLst/>
          </a:prstGeom>
          <a:solidFill>
            <a:schemeClr val="accent4">
              <a:lumMod val="20000"/>
              <a:lumOff val="80000"/>
            </a:schemeClr>
          </a:solidFill>
          <a:ln w="9525">
            <a:solidFill>
              <a:schemeClr val="bg1">
                <a:lumMod val="50000"/>
              </a:schemeClr>
            </a:solidFill>
            <a:miter lim="800000"/>
            <a:headEnd/>
            <a:tailEnd/>
          </a:ln>
          <a:effectLst>
            <a:outerShdw blurRad="50800" dist="38100" dir="2700000" algn="tl" rotWithShape="0">
              <a:prstClr val="black">
                <a:alpha val="40000"/>
              </a:prstClr>
            </a:outerShdw>
          </a:effectLst>
        </p:spPr>
        <p:txBody>
          <a:bodyPr wrap="square" lIns="108000" tIns="108000" rIns="108000" bIns="108000">
            <a:spAutoFit/>
          </a:bodyPr>
          <a:lstStyle>
            <a:defPPr>
              <a:defRPr lang="es-ES"/>
            </a:defPPr>
            <a:lvl2pPr marL="285750" lvl="1" indent="-285750">
              <a:spcBef>
                <a:spcPts val="400"/>
              </a:spcBef>
              <a:spcAft>
                <a:spcPts val="200"/>
              </a:spcAft>
              <a:buClr>
                <a:srgbClr val="00B050"/>
              </a:buClr>
              <a:buFont typeface="Wingdings" panose="05000000000000000000" pitchFamily="2" charset="2"/>
              <a:buChar char="ü"/>
              <a:defRPr sz="2200">
                <a:latin typeface="Calibri" pitchFamily="34" charset="0"/>
              </a:defRPr>
            </a:lvl2pPr>
          </a:lstStyle>
          <a:p>
            <a:pPr algn="ctr"/>
            <a:r>
              <a:rPr lang="en-US" dirty="0" smtClean="0"/>
              <a:t>TMTs to increase the density of dislocations, preferential sites for the nucleation of ODS phase </a:t>
            </a:r>
            <a:endParaRPr lang="en-US" dirty="0"/>
          </a:p>
        </p:txBody>
      </p:sp>
    </p:spTree>
    <p:extLst>
      <p:ext uri="{BB962C8B-B14F-4D97-AF65-F5344CB8AC3E}">
        <p14:creationId xmlns:p14="http://schemas.microsoft.com/office/powerpoint/2010/main" val="333407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130" descr="HIP 900-2500x-2.jpg"/>
          <p:cNvPicPr>
            <a:picLocks noChangeAspect="1"/>
          </p:cNvPicPr>
          <p:nvPr/>
        </p:nvPicPr>
        <p:blipFill>
          <a:blip r:embed="rId2" cstate="print"/>
          <a:stretch>
            <a:fillRect/>
          </a:stretch>
        </p:blipFill>
        <p:spPr>
          <a:xfrm>
            <a:off x="1847528" y="4365104"/>
            <a:ext cx="3240000" cy="2417343"/>
          </a:xfrm>
          <a:prstGeom prst="rect">
            <a:avLst/>
          </a:prstGeom>
        </p:spPr>
      </p:pic>
      <p:sp>
        <p:nvSpPr>
          <p:cNvPr id="5"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Thermo-Mechanical Treatment</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6" name="Rectangle 5"/>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Experimental simulation of TMTs</a:t>
            </a:r>
            <a:endParaRPr lang="es-ES" sz="3000" dirty="0">
              <a:solidFill>
                <a:srgbClr val="91004B"/>
              </a:solidFill>
            </a:endParaRPr>
          </a:p>
        </p:txBody>
      </p:sp>
      <p:pic>
        <p:nvPicPr>
          <p:cNvPr id="7" name="Picture 6"/>
          <p:cNvPicPr>
            <a:picLocks noChangeAspect="1"/>
          </p:cNvPicPr>
          <p:nvPr/>
        </p:nvPicPr>
        <p:blipFill rotWithShape="1">
          <a:blip r:embed="rId3"/>
          <a:srcRect l="6064" b="6978"/>
          <a:stretch/>
        </p:blipFill>
        <p:spPr>
          <a:xfrm>
            <a:off x="8727554" y="1303055"/>
            <a:ext cx="869612" cy="900388"/>
          </a:xfrm>
          <a:prstGeom prst="rect">
            <a:avLst/>
          </a:prstGeom>
        </p:spPr>
      </p:pic>
      <p:pic>
        <p:nvPicPr>
          <p:cNvPr id="8" name="Picture 7"/>
          <p:cNvPicPr>
            <a:picLocks noChangeAspect="1"/>
          </p:cNvPicPr>
          <p:nvPr/>
        </p:nvPicPr>
        <p:blipFill>
          <a:blip r:embed="rId4"/>
          <a:stretch>
            <a:fillRect/>
          </a:stretch>
        </p:blipFill>
        <p:spPr>
          <a:xfrm>
            <a:off x="10126897" y="1459238"/>
            <a:ext cx="516040" cy="673347"/>
          </a:xfrm>
          <a:prstGeom prst="rect">
            <a:avLst/>
          </a:prstGeom>
        </p:spPr>
      </p:pic>
      <p:cxnSp>
        <p:nvCxnSpPr>
          <p:cNvPr id="9" name="Straight Arrow Connector 8"/>
          <p:cNvCxnSpPr/>
          <p:nvPr/>
        </p:nvCxnSpPr>
        <p:spPr>
          <a:xfrm flipV="1">
            <a:off x="9669977" y="1745411"/>
            <a:ext cx="288000" cy="0"/>
          </a:xfrm>
          <a:prstGeom prst="straightConnector1">
            <a:avLst/>
          </a:prstGeom>
          <a:noFill/>
          <a:ln w="38100" cap="flat" cmpd="sng" algn="ctr">
            <a:solidFill>
              <a:sysClr val="windowText" lastClr="000000"/>
            </a:solidFill>
            <a:prstDash val="solid"/>
            <a:tailEnd type="triangle"/>
          </a:ln>
          <a:effectLst/>
        </p:spPr>
      </p:cxnSp>
      <p:sp>
        <p:nvSpPr>
          <p:cNvPr id="11" name="Textfeld 1">
            <a:extLst>
              <a:ext uri="{FF2B5EF4-FFF2-40B4-BE49-F238E27FC236}">
                <a16:creationId xmlns:a16="http://schemas.microsoft.com/office/drawing/2014/main" xmlns="" id="{35785B05-A211-4F45-90E5-42003228363A}"/>
              </a:ext>
            </a:extLst>
          </p:cNvPr>
          <p:cNvSpPr txBox="1"/>
          <p:nvPr/>
        </p:nvSpPr>
        <p:spPr>
          <a:xfrm>
            <a:off x="434042" y="1412776"/>
            <a:ext cx="6297786" cy="2769989"/>
          </a:xfrm>
          <a:prstGeom prst="rect">
            <a:avLst/>
          </a:prstGeom>
          <a:noFill/>
        </p:spPr>
        <p:txBody>
          <a:bodyPr wrap="square" rtlCol="0">
            <a:spAutoFit/>
          </a:bodyPr>
          <a:lstStyle/>
          <a:p>
            <a:pPr marL="285750" indent="-285750">
              <a:spcBef>
                <a:spcPts val="600"/>
              </a:spcBef>
              <a:spcAft>
                <a:spcPts val="600"/>
              </a:spcAft>
              <a:buFontTx/>
              <a:buChar char="-"/>
            </a:pPr>
            <a:r>
              <a:rPr lang="en-GB" sz="2200" u="sng" dirty="0" smtClean="0">
                <a:cs typeface="Arial" panose="020B0604020202020204" pitchFamily="34" charset="0"/>
              </a:rPr>
              <a:t>Consolidation </a:t>
            </a:r>
            <a:r>
              <a:rPr lang="en-GB" sz="2200" u="sng" dirty="0">
                <a:cs typeface="Arial" panose="020B0604020202020204" pitchFamily="34" charset="0"/>
              </a:rPr>
              <a:t>at low temperature </a:t>
            </a:r>
            <a:r>
              <a:rPr lang="en-GB" sz="2200" dirty="0">
                <a:cs typeface="Arial" panose="020B0604020202020204" pitchFamily="34" charset="0"/>
              </a:rPr>
              <a:t>to maintain metastable </a:t>
            </a:r>
            <a:r>
              <a:rPr lang="en-GB" sz="2200" dirty="0" smtClean="0">
                <a:cs typeface="Arial" panose="020B0604020202020204" pitchFamily="34" charset="0"/>
              </a:rPr>
              <a:t>oxides at PPBs</a:t>
            </a:r>
            <a:endParaRPr lang="en-GB" sz="2200" dirty="0">
              <a:cs typeface="Arial" panose="020B0604020202020204" pitchFamily="34" charset="0"/>
            </a:endParaRPr>
          </a:p>
          <a:p>
            <a:pPr marL="285750" indent="-285750">
              <a:spcBef>
                <a:spcPts val="600"/>
              </a:spcBef>
              <a:spcAft>
                <a:spcPts val="600"/>
              </a:spcAft>
              <a:buFontTx/>
              <a:buChar char="-"/>
            </a:pPr>
            <a:r>
              <a:rPr lang="en-GB" sz="2200" u="sng" dirty="0">
                <a:cs typeface="Arial" panose="020B0604020202020204" pitchFamily="34" charset="0"/>
              </a:rPr>
              <a:t>Deformation at low temperature </a:t>
            </a:r>
            <a:r>
              <a:rPr lang="en-GB" sz="2200" dirty="0">
                <a:cs typeface="Arial" panose="020B0604020202020204" pitchFamily="34" charset="0"/>
              </a:rPr>
              <a:t>to maintain metastable </a:t>
            </a:r>
            <a:r>
              <a:rPr lang="en-GB" sz="2200" dirty="0" smtClean="0">
                <a:cs typeface="Arial" panose="020B0604020202020204" pitchFamily="34" charset="0"/>
              </a:rPr>
              <a:t>oxides </a:t>
            </a:r>
            <a:r>
              <a:rPr lang="en-GB" sz="2200" dirty="0">
                <a:cs typeface="Arial" panose="020B0604020202020204" pitchFamily="34" charset="0"/>
              </a:rPr>
              <a:t>and introduce high density of dislocations (preferential nucleation sites of </a:t>
            </a:r>
            <a:r>
              <a:rPr lang="en-GB" sz="2200" dirty="0" smtClean="0">
                <a:cs typeface="Arial" panose="020B0604020202020204" pitchFamily="34" charset="0"/>
              </a:rPr>
              <a:t>NPs)</a:t>
            </a:r>
            <a:endParaRPr lang="en-GB" sz="2200" dirty="0">
              <a:cs typeface="Arial" panose="020B0604020202020204" pitchFamily="34" charset="0"/>
            </a:endParaRPr>
          </a:p>
          <a:p>
            <a:pPr marL="285750" indent="-285750">
              <a:spcBef>
                <a:spcPts val="600"/>
              </a:spcBef>
              <a:spcAft>
                <a:spcPts val="600"/>
              </a:spcAft>
              <a:buFontTx/>
              <a:buChar char="-"/>
            </a:pPr>
            <a:r>
              <a:rPr lang="en-GB" sz="2200" u="sng" dirty="0">
                <a:cs typeface="Arial" panose="020B0604020202020204" pitchFamily="34" charset="0"/>
              </a:rPr>
              <a:t>Heat treatment at high temperature </a:t>
            </a:r>
            <a:r>
              <a:rPr lang="en-GB" sz="2200" dirty="0">
                <a:cs typeface="Arial" panose="020B0604020202020204" pitchFamily="34" charset="0"/>
              </a:rPr>
              <a:t>to dissociate metastable oxides and precipitate NPS</a:t>
            </a:r>
          </a:p>
        </p:txBody>
      </p:sp>
      <p:pic>
        <p:nvPicPr>
          <p:cNvPr id="12" name="Picture 11"/>
          <p:cNvPicPr>
            <a:picLocks noChangeAspect="1"/>
          </p:cNvPicPr>
          <p:nvPr/>
        </p:nvPicPr>
        <p:blipFill rotWithShape="1">
          <a:blip r:embed="rId5"/>
          <a:srcRect l="3648" t="3779" r="3088" b="1675"/>
          <a:stretch/>
        </p:blipFill>
        <p:spPr>
          <a:xfrm>
            <a:off x="7222674" y="1130802"/>
            <a:ext cx="999955" cy="1229219"/>
          </a:xfrm>
          <a:prstGeom prst="rect">
            <a:avLst/>
          </a:prstGeom>
        </p:spPr>
      </p:pic>
      <p:grpSp>
        <p:nvGrpSpPr>
          <p:cNvPr id="225" name="Group 224"/>
          <p:cNvGrpSpPr>
            <a:grpSpLocks noChangeAspect="1"/>
          </p:cNvGrpSpPr>
          <p:nvPr/>
        </p:nvGrpSpPr>
        <p:grpSpPr>
          <a:xfrm>
            <a:off x="7225207" y="2507908"/>
            <a:ext cx="896696" cy="752795"/>
            <a:chOff x="4757086" y="4357608"/>
            <a:chExt cx="1346058" cy="1090282"/>
          </a:xfrm>
        </p:grpSpPr>
        <p:sp>
          <p:nvSpPr>
            <p:cNvPr id="227" name="Freeform 226"/>
            <p:cNvSpPr/>
            <p:nvPr/>
          </p:nvSpPr>
          <p:spPr bwMode="auto">
            <a:xfrm>
              <a:off x="5076057" y="4588669"/>
              <a:ext cx="504056" cy="542131"/>
            </a:xfrm>
            <a:custGeom>
              <a:avLst/>
              <a:gdLst>
                <a:gd name="connsiteX0" fmla="*/ 425450 w 558800"/>
                <a:gd name="connsiteY0" fmla="*/ 63500 h 546100"/>
                <a:gd name="connsiteX1" fmla="*/ 425450 w 558800"/>
                <a:gd name="connsiteY1" fmla="*/ 63500 h 546100"/>
                <a:gd name="connsiteX2" fmla="*/ 457200 w 558800"/>
                <a:gd name="connsiteY2" fmla="*/ 114300 h 546100"/>
                <a:gd name="connsiteX3" fmla="*/ 469900 w 558800"/>
                <a:gd name="connsiteY3" fmla="*/ 152400 h 546100"/>
                <a:gd name="connsiteX4" fmla="*/ 482600 w 558800"/>
                <a:gd name="connsiteY4" fmla="*/ 177800 h 546100"/>
                <a:gd name="connsiteX5" fmla="*/ 501650 w 558800"/>
                <a:gd name="connsiteY5" fmla="*/ 215900 h 546100"/>
                <a:gd name="connsiteX6" fmla="*/ 520700 w 558800"/>
                <a:gd name="connsiteY6" fmla="*/ 222250 h 546100"/>
                <a:gd name="connsiteX7" fmla="*/ 558800 w 558800"/>
                <a:gd name="connsiteY7" fmla="*/ 209550 h 546100"/>
                <a:gd name="connsiteX8" fmla="*/ 533400 w 558800"/>
                <a:gd name="connsiteY8" fmla="*/ 381000 h 546100"/>
                <a:gd name="connsiteX9" fmla="*/ 393700 w 558800"/>
                <a:gd name="connsiteY9" fmla="*/ 539750 h 546100"/>
                <a:gd name="connsiteX10" fmla="*/ 209550 w 558800"/>
                <a:gd name="connsiteY10" fmla="*/ 546100 h 546100"/>
                <a:gd name="connsiteX11" fmla="*/ 12700 w 558800"/>
                <a:gd name="connsiteY11" fmla="*/ 425450 h 546100"/>
                <a:gd name="connsiteX12" fmla="*/ 0 w 558800"/>
                <a:gd name="connsiteY12" fmla="*/ 133350 h 546100"/>
                <a:gd name="connsiteX13" fmla="*/ 285750 w 558800"/>
                <a:gd name="connsiteY13" fmla="*/ 0 h 546100"/>
                <a:gd name="connsiteX14" fmla="*/ 457200 w 558800"/>
                <a:gd name="connsiteY14"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469900 w 558800"/>
                <a:gd name="connsiteY3" fmla="*/ 152400 h 546100"/>
                <a:gd name="connsiteX4" fmla="*/ 501650 w 558800"/>
                <a:gd name="connsiteY4" fmla="*/ 215900 h 546100"/>
                <a:gd name="connsiteX5" fmla="*/ 520700 w 558800"/>
                <a:gd name="connsiteY5" fmla="*/ 222250 h 546100"/>
                <a:gd name="connsiteX6" fmla="*/ 558800 w 558800"/>
                <a:gd name="connsiteY6" fmla="*/ 209550 h 546100"/>
                <a:gd name="connsiteX7" fmla="*/ 533400 w 558800"/>
                <a:gd name="connsiteY7" fmla="*/ 381000 h 546100"/>
                <a:gd name="connsiteX8" fmla="*/ 393700 w 558800"/>
                <a:gd name="connsiteY8" fmla="*/ 539750 h 546100"/>
                <a:gd name="connsiteX9" fmla="*/ 209550 w 558800"/>
                <a:gd name="connsiteY9" fmla="*/ 546100 h 546100"/>
                <a:gd name="connsiteX10" fmla="*/ 12700 w 558800"/>
                <a:gd name="connsiteY10" fmla="*/ 425450 h 546100"/>
                <a:gd name="connsiteX11" fmla="*/ 0 w 558800"/>
                <a:gd name="connsiteY11" fmla="*/ 133350 h 546100"/>
                <a:gd name="connsiteX12" fmla="*/ 285750 w 558800"/>
                <a:gd name="connsiteY12" fmla="*/ 0 h 546100"/>
                <a:gd name="connsiteX13" fmla="*/ 457200 w 558800"/>
                <a:gd name="connsiteY13"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01650 w 558800"/>
                <a:gd name="connsiteY3" fmla="*/ 215900 h 546100"/>
                <a:gd name="connsiteX4" fmla="*/ 520700 w 558800"/>
                <a:gd name="connsiteY4" fmla="*/ 222250 h 546100"/>
                <a:gd name="connsiteX5" fmla="*/ 558800 w 558800"/>
                <a:gd name="connsiteY5" fmla="*/ 209550 h 546100"/>
                <a:gd name="connsiteX6" fmla="*/ 533400 w 558800"/>
                <a:gd name="connsiteY6" fmla="*/ 381000 h 546100"/>
                <a:gd name="connsiteX7" fmla="*/ 393700 w 558800"/>
                <a:gd name="connsiteY7" fmla="*/ 539750 h 546100"/>
                <a:gd name="connsiteX8" fmla="*/ 209550 w 558800"/>
                <a:gd name="connsiteY8" fmla="*/ 546100 h 546100"/>
                <a:gd name="connsiteX9" fmla="*/ 12700 w 558800"/>
                <a:gd name="connsiteY9" fmla="*/ 425450 h 546100"/>
                <a:gd name="connsiteX10" fmla="*/ 0 w 558800"/>
                <a:gd name="connsiteY10" fmla="*/ 133350 h 546100"/>
                <a:gd name="connsiteX11" fmla="*/ 285750 w 558800"/>
                <a:gd name="connsiteY11" fmla="*/ 0 h 546100"/>
                <a:gd name="connsiteX12" fmla="*/ 457200 w 558800"/>
                <a:gd name="connsiteY12"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01650 w 558800"/>
                <a:gd name="connsiteY3" fmla="*/ 215900 h 546100"/>
                <a:gd name="connsiteX4" fmla="*/ 558800 w 558800"/>
                <a:gd name="connsiteY4" fmla="*/ 209550 h 546100"/>
                <a:gd name="connsiteX5" fmla="*/ 533400 w 558800"/>
                <a:gd name="connsiteY5" fmla="*/ 381000 h 546100"/>
                <a:gd name="connsiteX6" fmla="*/ 393700 w 558800"/>
                <a:gd name="connsiteY6" fmla="*/ 539750 h 546100"/>
                <a:gd name="connsiteX7" fmla="*/ 209550 w 558800"/>
                <a:gd name="connsiteY7" fmla="*/ 546100 h 546100"/>
                <a:gd name="connsiteX8" fmla="*/ 12700 w 558800"/>
                <a:gd name="connsiteY8" fmla="*/ 425450 h 546100"/>
                <a:gd name="connsiteX9" fmla="*/ 0 w 558800"/>
                <a:gd name="connsiteY9" fmla="*/ 133350 h 546100"/>
                <a:gd name="connsiteX10" fmla="*/ 285750 w 558800"/>
                <a:gd name="connsiteY10" fmla="*/ 0 h 546100"/>
                <a:gd name="connsiteX11" fmla="*/ 457200 w 558800"/>
                <a:gd name="connsiteY11"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58800 w 558800"/>
                <a:gd name="connsiteY3" fmla="*/ 209550 h 546100"/>
                <a:gd name="connsiteX4" fmla="*/ 533400 w 558800"/>
                <a:gd name="connsiteY4" fmla="*/ 381000 h 546100"/>
                <a:gd name="connsiteX5" fmla="*/ 393700 w 558800"/>
                <a:gd name="connsiteY5" fmla="*/ 539750 h 546100"/>
                <a:gd name="connsiteX6" fmla="*/ 209550 w 558800"/>
                <a:gd name="connsiteY6" fmla="*/ 546100 h 546100"/>
                <a:gd name="connsiteX7" fmla="*/ 12700 w 558800"/>
                <a:gd name="connsiteY7" fmla="*/ 425450 h 546100"/>
                <a:gd name="connsiteX8" fmla="*/ 0 w 558800"/>
                <a:gd name="connsiteY8" fmla="*/ 133350 h 546100"/>
                <a:gd name="connsiteX9" fmla="*/ 285750 w 558800"/>
                <a:gd name="connsiteY9" fmla="*/ 0 h 546100"/>
                <a:gd name="connsiteX10" fmla="*/ 457200 w 558800"/>
                <a:gd name="connsiteY10" fmla="*/ 107950 h 546100"/>
                <a:gd name="connsiteX0" fmla="*/ 425450 w 558800"/>
                <a:gd name="connsiteY0" fmla="*/ 63500 h 546100"/>
                <a:gd name="connsiteX1" fmla="*/ 457200 w 558800"/>
                <a:gd name="connsiteY1" fmla="*/ 114300 h 546100"/>
                <a:gd name="connsiteX2" fmla="*/ 558800 w 558800"/>
                <a:gd name="connsiteY2" fmla="*/ 209550 h 546100"/>
                <a:gd name="connsiteX3" fmla="*/ 533400 w 558800"/>
                <a:gd name="connsiteY3" fmla="*/ 381000 h 546100"/>
                <a:gd name="connsiteX4" fmla="*/ 393700 w 558800"/>
                <a:gd name="connsiteY4" fmla="*/ 539750 h 546100"/>
                <a:gd name="connsiteX5" fmla="*/ 209550 w 558800"/>
                <a:gd name="connsiteY5" fmla="*/ 546100 h 546100"/>
                <a:gd name="connsiteX6" fmla="*/ 12700 w 558800"/>
                <a:gd name="connsiteY6" fmla="*/ 425450 h 546100"/>
                <a:gd name="connsiteX7" fmla="*/ 0 w 558800"/>
                <a:gd name="connsiteY7" fmla="*/ 133350 h 546100"/>
                <a:gd name="connsiteX8" fmla="*/ 285750 w 558800"/>
                <a:gd name="connsiteY8" fmla="*/ 0 h 546100"/>
                <a:gd name="connsiteX9" fmla="*/ 457200 w 558800"/>
                <a:gd name="connsiteY9" fmla="*/ 107950 h 546100"/>
                <a:gd name="connsiteX0" fmla="*/ 425450 w 558800"/>
                <a:gd name="connsiteY0" fmla="*/ 63500 h 546100"/>
                <a:gd name="connsiteX1" fmla="*/ 457200 w 558800"/>
                <a:gd name="connsiteY1" fmla="*/ 114300 h 546100"/>
                <a:gd name="connsiteX2" fmla="*/ 558800 w 558800"/>
                <a:gd name="connsiteY2" fmla="*/ 209550 h 546100"/>
                <a:gd name="connsiteX3" fmla="*/ 533400 w 558800"/>
                <a:gd name="connsiteY3" fmla="*/ 381000 h 546100"/>
                <a:gd name="connsiteX4" fmla="*/ 393700 w 558800"/>
                <a:gd name="connsiteY4" fmla="*/ 539750 h 546100"/>
                <a:gd name="connsiteX5" fmla="*/ 209550 w 558800"/>
                <a:gd name="connsiteY5" fmla="*/ 546100 h 546100"/>
                <a:gd name="connsiteX6" fmla="*/ 12700 w 558800"/>
                <a:gd name="connsiteY6" fmla="*/ 425450 h 546100"/>
                <a:gd name="connsiteX7" fmla="*/ 0 w 558800"/>
                <a:gd name="connsiteY7" fmla="*/ 133350 h 546100"/>
                <a:gd name="connsiteX8" fmla="*/ 285750 w 558800"/>
                <a:gd name="connsiteY8" fmla="*/ 0 h 546100"/>
                <a:gd name="connsiteX0" fmla="*/ 425450 w 558800"/>
                <a:gd name="connsiteY0" fmla="*/ 63500 h 546100"/>
                <a:gd name="connsiteX1" fmla="*/ 558800 w 558800"/>
                <a:gd name="connsiteY1" fmla="*/ 209550 h 546100"/>
                <a:gd name="connsiteX2" fmla="*/ 533400 w 558800"/>
                <a:gd name="connsiteY2" fmla="*/ 381000 h 546100"/>
                <a:gd name="connsiteX3" fmla="*/ 393700 w 558800"/>
                <a:gd name="connsiteY3" fmla="*/ 539750 h 546100"/>
                <a:gd name="connsiteX4" fmla="*/ 209550 w 558800"/>
                <a:gd name="connsiteY4" fmla="*/ 546100 h 546100"/>
                <a:gd name="connsiteX5" fmla="*/ 12700 w 558800"/>
                <a:gd name="connsiteY5" fmla="*/ 425450 h 546100"/>
                <a:gd name="connsiteX6" fmla="*/ 0 w 558800"/>
                <a:gd name="connsiteY6" fmla="*/ 133350 h 546100"/>
                <a:gd name="connsiteX7" fmla="*/ 285750 w 558800"/>
                <a:gd name="connsiteY7" fmla="*/ 0 h 546100"/>
                <a:gd name="connsiteX0" fmla="*/ 425450 w 558800"/>
                <a:gd name="connsiteY0" fmla="*/ 67072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237480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237480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381496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184150 w 558800"/>
                <a:gd name="connsiteY7" fmla="*/ 71835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374200 w 558800"/>
                <a:gd name="connsiteY3" fmla="*/ 505644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449300 w 558800"/>
                <a:gd name="connsiteY3" fmla="*/ 497179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33400"/>
                <a:gd name="connsiteY0" fmla="*/ 0 h 549672"/>
                <a:gd name="connsiteX1" fmla="*/ 533400 w 533400"/>
                <a:gd name="connsiteY1" fmla="*/ 384572 h 549672"/>
                <a:gd name="connsiteX2" fmla="*/ 449300 w 533400"/>
                <a:gd name="connsiteY2" fmla="*/ 497179 h 549672"/>
                <a:gd name="connsiteX3" fmla="*/ 209550 w 533400"/>
                <a:gd name="connsiteY3" fmla="*/ 549672 h 549672"/>
                <a:gd name="connsiteX4" fmla="*/ 12700 w 533400"/>
                <a:gd name="connsiteY4" fmla="*/ 429022 h 549672"/>
                <a:gd name="connsiteX5" fmla="*/ 0 w 533400"/>
                <a:gd name="connsiteY5" fmla="*/ 136922 h 549672"/>
                <a:gd name="connsiteX6" fmla="*/ 165472 w 533400"/>
                <a:gd name="connsiteY6" fmla="*/ 0 h 549672"/>
                <a:gd name="connsiteX7" fmla="*/ 381496 w 533400"/>
                <a:gd name="connsiteY7" fmla="*/ 0 h 549672"/>
                <a:gd name="connsiteX0" fmla="*/ 381496 w 542429"/>
                <a:gd name="connsiteY0" fmla="*/ 0 h 549672"/>
                <a:gd name="connsiteX1" fmla="*/ 542429 w 542429"/>
                <a:gd name="connsiteY1" fmla="*/ 120769 h 549672"/>
                <a:gd name="connsiteX2" fmla="*/ 449300 w 542429"/>
                <a:gd name="connsiteY2" fmla="*/ 497179 h 549672"/>
                <a:gd name="connsiteX3" fmla="*/ 209550 w 542429"/>
                <a:gd name="connsiteY3" fmla="*/ 549672 h 549672"/>
                <a:gd name="connsiteX4" fmla="*/ 12700 w 542429"/>
                <a:gd name="connsiteY4" fmla="*/ 429022 h 549672"/>
                <a:gd name="connsiteX5" fmla="*/ 0 w 542429"/>
                <a:gd name="connsiteY5" fmla="*/ 136922 h 549672"/>
                <a:gd name="connsiteX6" fmla="*/ 165472 w 542429"/>
                <a:gd name="connsiteY6" fmla="*/ 0 h 549672"/>
                <a:gd name="connsiteX7" fmla="*/ 381496 w 542429"/>
                <a:gd name="connsiteY7" fmla="*/ 0 h 549672"/>
                <a:gd name="connsiteX0" fmla="*/ 165472 w 542429"/>
                <a:gd name="connsiteY0" fmla="*/ 0 h 549672"/>
                <a:gd name="connsiteX1" fmla="*/ 542429 w 542429"/>
                <a:gd name="connsiteY1" fmla="*/ 120769 h 549672"/>
                <a:gd name="connsiteX2" fmla="*/ 449300 w 542429"/>
                <a:gd name="connsiteY2" fmla="*/ 497179 h 549672"/>
                <a:gd name="connsiteX3" fmla="*/ 209550 w 542429"/>
                <a:gd name="connsiteY3" fmla="*/ 549672 h 549672"/>
                <a:gd name="connsiteX4" fmla="*/ 12700 w 542429"/>
                <a:gd name="connsiteY4" fmla="*/ 429022 h 549672"/>
                <a:gd name="connsiteX5" fmla="*/ 0 w 542429"/>
                <a:gd name="connsiteY5" fmla="*/ 136922 h 549672"/>
                <a:gd name="connsiteX6" fmla="*/ 165472 w 542429"/>
                <a:gd name="connsiteY6" fmla="*/ 0 h 549672"/>
                <a:gd name="connsiteX0" fmla="*/ 224651 w 542429"/>
                <a:gd name="connsiteY0" fmla="*/ 0 h 632535"/>
                <a:gd name="connsiteX1" fmla="*/ 542429 w 542429"/>
                <a:gd name="connsiteY1" fmla="*/ 203632 h 632535"/>
                <a:gd name="connsiteX2" fmla="*/ 449300 w 542429"/>
                <a:gd name="connsiteY2" fmla="*/ 580042 h 632535"/>
                <a:gd name="connsiteX3" fmla="*/ 209550 w 542429"/>
                <a:gd name="connsiteY3" fmla="*/ 632535 h 632535"/>
                <a:gd name="connsiteX4" fmla="*/ 12700 w 542429"/>
                <a:gd name="connsiteY4" fmla="*/ 511885 h 632535"/>
                <a:gd name="connsiteX5" fmla="*/ 0 w 542429"/>
                <a:gd name="connsiteY5" fmla="*/ 219785 h 632535"/>
                <a:gd name="connsiteX6" fmla="*/ 224651 w 542429"/>
                <a:gd name="connsiteY6" fmla="*/ 0 h 632535"/>
                <a:gd name="connsiteX0" fmla="*/ 224651 w 542429"/>
                <a:gd name="connsiteY0" fmla="*/ 0 h 632535"/>
                <a:gd name="connsiteX1" fmla="*/ 542429 w 542429"/>
                <a:gd name="connsiteY1" fmla="*/ 203632 h 632535"/>
                <a:gd name="connsiteX2" fmla="*/ 449300 w 542429"/>
                <a:gd name="connsiteY2" fmla="*/ 580042 h 632535"/>
                <a:gd name="connsiteX3" fmla="*/ 209550 w 542429"/>
                <a:gd name="connsiteY3" fmla="*/ 632535 h 632535"/>
                <a:gd name="connsiteX4" fmla="*/ 1 w 542429"/>
                <a:gd name="connsiteY4" fmla="*/ 414316 h 632535"/>
                <a:gd name="connsiteX5" fmla="*/ 0 w 542429"/>
                <a:gd name="connsiteY5" fmla="*/ 219785 h 632535"/>
                <a:gd name="connsiteX6" fmla="*/ 224651 w 542429"/>
                <a:gd name="connsiteY6" fmla="*/ 0 h 632535"/>
                <a:gd name="connsiteX0" fmla="*/ 224651 w 524184"/>
                <a:gd name="connsiteY0" fmla="*/ 0 h 632535"/>
                <a:gd name="connsiteX1" fmla="*/ 524184 w 524184"/>
                <a:gd name="connsiteY1" fmla="*/ 248590 h 632535"/>
                <a:gd name="connsiteX2" fmla="*/ 449300 w 524184"/>
                <a:gd name="connsiteY2" fmla="*/ 580042 h 632535"/>
                <a:gd name="connsiteX3" fmla="*/ 209550 w 524184"/>
                <a:gd name="connsiteY3" fmla="*/ 632535 h 632535"/>
                <a:gd name="connsiteX4" fmla="*/ 1 w 524184"/>
                <a:gd name="connsiteY4" fmla="*/ 414316 h 632535"/>
                <a:gd name="connsiteX5" fmla="*/ 0 w 524184"/>
                <a:gd name="connsiteY5" fmla="*/ 219785 h 632535"/>
                <a:gd name="connsiteX6" fmla="*/ 224651 w 524184"/>
                <a:gd name="connsiteY6" fmla="*/ 0 h 632535"/>
                <a:gd name="connsiteX0" fmla="*/ 285579 w 524184"/>
                <a:gd name="connsiteY0" fmla="*/ 0 h 623857"/>
                <a:gd name="connsiteX1" fmla="*/ 524184 w 524184"/>
                <a:gd name="connsiteY1" fmla="*/ 239912 h 623857"/>
                <a:gd name="connsiteX2" fmla="*/ 449300 w 524184"/>
                <a:gd name="connsiteY2" fmla="*/ 571364 h 623857"/>
                <a:gd name="connsiteX3" fmla="*/ 209550 w 524184"/>
                <a:gd name="connsiteY3" fmla="*/ 623857 h 623857"/>
                <a:gd name="connsiteX4" fmla="*/ 1 w 524184"/>
                <a:gd name="connsiteY4" fmla="*/ 405638 h 623857"/>
                <a:gd name="connsiteX5" fmla="*/ 0 w 524184"/>
                <a:gd name="connsiteY5" fmla="*/ 211107 h 623857"/>
                <a:gd name="connsiteX6" fmla="*/ 285579 w 524184"/>
                <a:gd name="connsiteY6" fmla="*/ 0 h 623857"/>
                <a:gd name="connsiteX0" fmla="*/ 285579 w 524184"/>
                <a:gd name="connsiteY0" fmla="*/ 0 h 623857"/>
                <a:gd name="connsiteX1" fmla="*/ 524184 w 524184"/>
                <a:gd name="connsiteY1" fmla="*/ 239912 h 623857"/>
                <a:gd name="connsiteX2" fmla="*/ 471587 w 524184"/>
                <a:gd name="connsiteY2" fmla="*/ 497378 h 623857"/>
                <a:gd name="connsiteX3" fmla="*/ 209550 w 524184"/>
                <a:gd name="connsiteY3" fmla="*/ 623857 h 623857"/>
                <a:gd name="connsiteX4" fmla="*/ 1 w 524184"/>
                <a:gd name="connsiteY4" fmla="*/ 405638 h 623857"/>
                <a:gd name="connsiteX5" fmla="*/ 0 w 524184"/>
                <a:gd name="connsiteY5" fmla="*/ 211107 h 623857"/>
                <a:gd name="connsiteX6" fmla="*/ 285579 w 524184"/>
                <a:gd name="connsiteY6" fmla="*/ 0 h 623857"/>
                <a:gd name="connsiteX0" fmla="*/ 285579 w 524184"/>
                <a:gd name="connsiteY0" fmla="*/ 0 h 623857"/>
                <a:gd name="connsiteX1" fmla="*/ 524184 w 524184"/>
                <a:gd name="connsiteY1" fmla="*/ 239912 h 623857"/>
                <a:gd name="connsiteX2" fmla="*/ 471587 w 524184"/>
                <a:gd name="connsiteY2" fmla="*/ 497378 h 623857"/>
                <a:gd name="connsiteX3" fmla="*/ 209550 w 524184"/>
                <a:gd name="connsiteY3" fmla="*/ 623857 h 623857"/>
                <a:gd name="connsiteX4" fmla="*/ 32993 w 524184"/>
                <a:gd name="connsiteY4" fmla="*/ 531603 h 623857"/>
                <a:gd name="connsiteX5" fmla="*/ 0 w 524184"/>
                <a:gd name="connsiteY5" fmla="*/ 211107 h 623857"/>
                <a:gd name="connsiteX6" fmla="*/ 285579 w 524184"/>
                <a:gd name="connsiteY6" fmla="*/ 0 h 623857"/>
                <a:gd name="connsiteX0" fmla="*/ 285578 w 524183"/>
                <a:gd name="connsiteY0" fmla="*/ 0 h 623857"/>
                <a:gd name="connsiteX1" fmla="*/ 524183 w 524183"/>
                <a:gd name="connsiteY1" fmla="*/ 239912 h 623857"/>
                <a:gd name="connsiteX2" fmla="*/ 471586 w 524183"/>
                <a:gd name="connsiteY2" fmla="*/ 497378 h 623857"/>
                <a:gd name="connsiteX3" fmla="*/ 209549 w 524183"/>
                <a:gd name="connsiteY3" fmla="*/ 623857 h 623857"/>
                <a:gd name="connsiteX4" fmla="*/ 32992 w 524183"/>
                <a:gd name="connsiteY4" fmla="*/ 531603 h 623857"/>
                <a:gd name="connsiteX5" fmla="*/ 0 w 524183"/>
                <a:gd name="connsiteY5" fmla="*/ 239912 h 623857"/>
                <a:gd name="connsiteX6" fmla="*/ 285578 w 524183"/>
                <a:gd name="connsiteY6" fmla="*/ 0 h 623857"/>
                <a:gd name="connsiteX0" fmla="*/ 285578 w 524183"/>
                <a:gd name="connsiteY0" fmla="*/ 0 h 623857"/>
                <a:gd name="connsiteX1" fmla="*/ 524183 w 524183"/>
                <a:gd name="connsiteY1" fmla="*/ 239912 h 623857"/>
                <a:gd name="connsiteX2" fmla="*/ 471586 w 524183"/>
                <a:gd name="connsiteY2" fmla="*/ 497378 h 623857"/>
                <a:gd name="connsiteX3" fmla="*/ 209549 w 524183"/>
                <a:gd name="connsiteY3" fmla="*/ 623857 h 623857"/>
                <a:gd name="connsiteX4" fmla="*/ 36268 w 524183"/>
                <a:gd name="connsiteY4" fmla="*/ 547303 h 623857"/>
                <a:gd name="connsiteX5" fmla="*/ 0 w 524183"/>
                <a:gd name="connsiteY5" fmla="*/ 239912 h 623857"/>
                <a:gd name="connsiteX6" fmla="*/ 285578 w 524183"/>
                <a:gd name="connsiteY6" fmla="*/ 0 h 62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183" h="623857">
                  <a:moveTo>
                    <a:pt x="285578" y="0"/>
                  </a:moveTo>
                  <a:lnTo>
                    <a:pt x="524183" y="239912"/>
                  </a:lnTo>
                  <a:lnTo>
                    <a:pt x="471586" y="497378"/>
                  </a:lnTo>
                  <a:lnTo>
                    <a:pt x="209549" y="623857"/>
                  </a:lnTo>
                  <a:lnTo>
                    <a:pt x="36268" y="547303"/>
                  </a:lnTo>
                  <a:cubicBezTo>
                    <a:pt x="36268" y="482459"/>
                    <a:pt x="0" y="304756"/>
                    <a:pt x="0" y="239912"/>
                  </a:cubicBezTo>
                  <a:lnTo>
                    <a:pt x="285578" y="0"/>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228" name="Freeform 227"/>
            <p:cNvSpPr/>
            <p:nvPr/>
          </p:nvSpPr>
          <p:spPr bwMode="auto">
            <a:xfrm>
              <a:off x="5538789" y="4725144"/>
              <a:ext cx="278606" cy="373112"/>
            </a:xfrm>
            <a:custGeom>
              <a:avLst/>
              <a:gdLst>
                <a:gd name="connsiteX0" fmla="*/ 0 w 238125"/>
                <a:gd name="connsiteY0" fmla="*/ 252413 h 326231"/>
                <a:gd name="connsiteX1" fmla="*/ 50006 w 238125"/>
                <a:gd name="connsiteY1" fmla="*/ 33338 h 326231"/>
                <a:gd name="connsiteX2" fmla="*/ 140493 w 238125"/>
                <a:gd name="connsiteY2" fmla="*/ 0 h 326231"/>
                <a:gd name="connsiteX3" fmla="*/ 238125 w 238125"/>
                <a:gd name="connsiteY3" fmla="*/ 73819 h 326231"/>
                <a:gd name="connsiteX4" fmla="*/ 200025 w 238125"/>
                <a:gd name="connsiteY4" fmla="*/ 288131 h 326231"/>
                <a:gd name="connsiteX5" fmla="*/ 130968 w 238125"/>
                <a:gd name="connsiteY5" fmla="*/ 326231 h 326231"/>
                <a:gd name="connsiteX6" fmla="*/ 0 w 238125"/>
                <a:gd name="connsiteY6" fmla="*/ 252413 h 326231"/>
                <a:gd name="connsiteX0" fmla="*/ 0 w 257348"/>
                <a:gd name="connsiteY0" fmla="*/ 252413 h 326231"/>
                <a:gd name="connsiteX1" fmla="*/ 50006 w 257348"/>
                <a:gd name="connsiteY1" fmla="*/ 33338 h 326231"/>
                <a:gd name="connsiteX2" fmla="*/ 140493 w 257348"/>
                <a:gd name="connsiteY2" fmla="*/ 0 h 326231"/>
                <a:gd name="connsiteX3" fmla="*/ 238125 w 257348"/>
                <a:gd name="connsiteY3" fmla="*/ 73819 h 326231"/>
                <a:gd name="connsiteX4" fmla="*/ 257348 w 257348"/>
                <a:gd name="connsiteY4" fmla="*/ 241151 h 326231"/>
                <a:gd name="connsiteX5" fmla="*/ 130968 w 257348"/>
                <a:gd name="connsiteY5" fmla="*/ 326231 h 326231"/>
                <a:gd name="connsiteX6" fmla="*/ 0 w 257348"/>
                <a:gd name="connsiteY6" fmla="*/ 252413 h 326231"/>
                <a:gd name="connsiteX0" fmla="*/ 0 w 257348"/>
                <a:gd name="connsiteY0" fmla="*/ 299294 h 373112"/>
                <a:gd name="connsiteX1" fmla="*/ 50006 w 257348"/>
                <a:gd name="connsiteY1" fmla="*/ 80219 h 373112"/>
                <a:gd name="connsiteX2" fmla="*/ 257347 w 257348"/>
                <a:gd name="connsiteY2" fmla="*/ 0 h 373112"/>
                <a:gd name="connsiteX3" fmla="*/ 238125 w 257348"/>
                <a:gd name="connsiteY3" fmla="*/ 120700 h 373112"/>
                <a:gd name="connsiteX4" fmla="*/ 257348 w 257348"/>
                <a:gd name="connsiteY4" fmla="*/ 288032 h 373112"/>
                <a:gd name="connsiteX5" fmla="*/ 130968 w 257348"/>
                <a:gd name="connsiteY5" fmla="*/ 373112 h 373112"/>
                <a:gd name="connsiteX6" fmla="*/ 0 w 257348"/>
                <a:gd name="connsiteY6" fmla="*/ 299294 h 373112"/>
                <a:gd name="connsiteX0" fmla="*/ 0 w 257348"/>
                <a:gd name="connsiteY0" fmla="*/ 278607 h 352425"/>
                <a:gd name="connsiteX1" fmla="*/ 50006 w 257348"/>
                <a:gd name="connsiteY1" fmla="*/ 59532 h 352425"/>
                <a:gd name="connsiteX2" fmla="*/ 211930 w 257348"/>
                <a:gd name="connsiteY2" fmla="*/ 0 h 352425"/>
                <a:gd name="connsiteX3" fmla="*/ 238125 w 257348"/>
                <a:gd name="connsiteY3" fmla="*/ 100013 h 352425"/>
                <a:gd name="connsiteX4" fmla="*/ 257348 w 257348"/>
                <a:gd name="connsiteY4" fmla="*/ 267345 h 352425"/>
                <a:gd name="connsiteX5" fmla="*/ 130968 w 257348"/>
                <a:gd name="connsiteY5" fmla="*/ 352425 h 352425"/>
                <a:gd name="connsiteX6" fmla="*/ 0 w 257348"/>
                <a:gd name="connsiteY6" fmla="*/ 278607 h 352425"/>
                <a:gd name="connsiteX0" fmla="*/ 0 w 278606"/>
                <a:gd name="connsiteY0" fmla="*/ 278607 h 352425"/>
                <a:gd name="connsiteX1" fmla="*/ 50006 w 278606"/>
                <a:gd name="connsiteY1" fmla="*/ 59532 h 352425"/>
                <a:gd name="connsiteX2" fmla="*/ 211930 w 278606"/>
                <a:gd name="connsiteY2" fmla="*/ 0 h 352425"/>
                <a:gd name="connsiteX3" fmla="*/ 238125 w 278606"/>
                <a:gd name="connsiteY3" fmla="*/ 100013 h 352425"/>
                <a:gd name="connsiteX4" fmla="*/ 278606 w 278606"/>
                <a:gd name="connsiteY4" fmla="*/ 202407 h 352425"/>
                <a:gd name="connsiteX5" fmla="*/ 130968 w 278606"/>
                <a:gd name="connsiteY5" fmla="*/ 352425 h 352425"/>
                <a:gd name="connsiteX6" fmla="*/ 0 w 278606"/>
                <a:gd name="connsiteY6" fmla="*/ 278607 h 352425"/>
                <a:gd name="connsiteX0" fmla="*/ 0 w 278606"/>
                <a:gd name="connsiteY0" fmla="*/ 278607 h 352425"/>
                <a:gd name="connsiteX1" fmla="*/ 50006 w 278606"/>
                <a:gd name="connsiteY1" fmla="*/ 59532 h 352425"/>
                <a:gd name="connsiteX2" fmla="*/ 211930 w 278606"/>
                <a:gd name="connsiteY2" fmla="*/ 0 h 352425"/>
                <a:gd name="connsiteX3" fmla="*/ 273844 w 278606"/>
                <a:gd name="connsiteY3" fmla="*/ 66675 h 352425"/>
                <a:gd name="connsiteX4" fmla="*/ 278606 w 278606"/>
                <a:gd name="connsiteY4" fmla="*/ 202407 h 352425"/>
                <a:gd name="connsiteX5" fmla="*/ 130968 w 278606"/>
                <a:gd name="connsiteY5" fmla="*/ 352425 h 352425"/>
                <a:gd name="connsiteX6" fmla="*/ 0 w 278606"/>
                <a:gd name="connsiteY6" fmla="*/ 278607 h 352425"/>
                <a:gd name="connsiteX0" fmla="*/ 0 w 278606"/>
                <a:gd name="connsiteY0" fmla="*/ 299294 h 373112"/>
                <a:gd name="connsiteX1" fmla="*/ 50006 w 278606"/>
                <a:gd name="connsiteY1" fmla="*/ 80219 h 373112"/>
                <a:gd name="connsiteX2" fmla="*/ 257347 w 278606"/>
                <a:gd name="connsiteY2" fmla="*/ 0 h 373112"/>
                <a:gd name="connsiteX3" fmla="*/ 273844 w 278606"/>
                <a:gd name="connsiteY3" fmla="*/ 87362 h 373112"/>
                <a:gd name="connsiteX4" fmla="*/ 278606 w 278606"/>
                <a:gd name="connsiteY4" fmla="*/ 223094 h 373112"/>
                <a:gd name="connsiteX5" fmla="*/ 130968 w 278606"/>
                <a:gd name="connsiteY5" fmla="*/ 373112 h 373112"/>
                <a:gd name="connsiteX6" fmla="*/ 0 w 278606"/>
                <a:gd name="connsiteY6" fmla="*/ 299294 h 373112"/>
                <a:gd name="connsiteX0" fmla="*/ 0 w 278606"/>
                <a:gd name="connsiteY0" fmla="*/ 299294 h 373112"/>
                <a:gd name="connsiteX1" fmla="*/ 41323 w 278606"/>
                <a:gd name="connsiteY1" fmla="*/ 72008 h 373112"/>
                <a:gd name="connsiteX2" fmla="*/ 257347 w 278606"/>
                <a:gd name="connsiteY2" fmla="*/ 0 h 373112"/>
                <a:gd name="connsiteX3" fmla="*/ 273844 w 278606"/>
                <a:gd name="connsiteY3" fmla="*/ 87362 h 373112"/>
                <a:gd name="connsiteX4" fmla="*/ 278606 w 278606"/>
                <a:gd name="connsiteY4" fmla="*/ 223094 h 373112"/>
                <a:gd name="connsiteX5" fmla="*/ 130968 w 278606"/>
                <a:gd name="connsiteY5" fmla="*/ 373112 h 373112"/>
                <a:gd name="connsiteX6" fmla="*/ 0 w 278606"/>
                <a:gd name="connsiteY6" fmla="*/ 299294 h 37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606" h="373112">
                  <a:moveTo>
                    <a:pt x="0" y="299294"/>
                  </a:moveTo>
                  <a:lnTo>
                    <a:pt x="41323" y="72008"/>
                  </a:lnTo>
                  <a:lnTo>
                    <a:pt x="257347" y="0"/>
                  </a:lnTo>
                  <a:lnTo>
                    <a:pt x="273844" y="87362"/>
                  </a:lnTo>
                  <a:lnTo>
                    <a:pt x="278606" y="223094"/>
                  </a:lnTo>
                  <a:lnTo>
                    <a:pt x="130968" y="373112"/>
                  </a:lnTo>
                  <a:lnTo>
                    <a:pt x="0" y="299294"/>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229" name="Freeform 228"/>
            <p:cNvSpPr/>
            <p:nvPr/>
          </p:nvSpPr>
          <p:spPr bwMode="auto">
            <a:xfrm rot="204198">
              <a:off x="5360203" y="4357608"/>
              <a:ext cx="445294" cy="435496"/>
            </a:xfrm>
            <a:custGeom>
              <a:avLst/>
              <a:gdLst>
                <a:gd name="connsiteX0" fmla="*/ 238125 w 457200"/>
                <a:gd name="connsiteY0" fmla="*/ 492919 h 492919"/>
                <a:gd name="connsiteX1" fmla="*/ 0 w 457200"/>
                <a:gd name="connsiteY1" fmla="*/ 271463 h 492919"/>
                <a:gd name="connsiteX2" fmla="*/ 57150 w 457200"/>
                <a:gd name="connsiteY2" fmla="*/ 14288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57200"/>
                <a:gd name="connsiteY0" fmla="*/ 492919 h 492919"/>
                <a:gd name="connsiteX1" fmla="*/ 0 w 457200"/>
                <a:gd name="connsiteY1" fmla="*/ 271463 h 492919"/>
                <a:gd name="connsiteX2" fmla="*/ 83046 w 457200"/>
                <a:gd name="connsiteY2" fmla="*/ 81503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57200"/>
                <a:gd name="connsiteY0" fmla="*/ 492919 h 492919"/>
                <a:gd name="connsiteX1" fmla="*/ 0 w 457200"/>
                <a:gd name="connsiteY1" fmla="*/ 271463 h 492919"/>
                <a:gd name="connsiteX2" fmla="*/ 83046 w 457200"/>
                <a:gd name="connsiteY2" fmla="*/ 0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45294"/>
                <a:gd name="connsiteY0" fmla="*/ 492919 h 492919"/>
                <a:gd name="connsiteX1" fmla="*/ 0 w 445294"/>
                <a:gd name="connsiteY1" fmla="*/ 271463 h 492919"/>
                <a:gd name="connsiteX2" fmla="*/ 83046 w 445294"/>
                <a:gd name="connsiteY2" fmla="*/ 0 h 492919"/>
                <a:gd name="connsiteX3" fmla="*/ 273844 w 445294"/>
                <a:gd name="connsiteY3" fmla="*/ 0 h 492919"/>
                <a:gd name="connsiteX4" fmla="*/ 445294 w 445294"/>
                <a:gd name="connsiteY4" fmla="*/ 159544 h 492919"/>
                <a:gd name="connsiteX5" fmla="*/ 444448 w 445294"/>
                <a:gd name="connsiteY5" fmla="*/ 401369 h 492919"/>
                <a:gd name="connsiteX6" fmla="*/ 238125 w 445294"/>
                <a:gd name="connsiteY6" fmla="*/ 492919 h 492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94" h="492919">
                  <a:moveTo>
                    <a:pt x="238125" y="492919"/>
                  </a:moveTo>
                  <a:lnTo>
                    <a:pt x="0" y="271463"/>
                  </a:lnTo>
                  <a:lnTo>
                    <a:pt x="83046" y="0"/>
                  </a:lnTo>
                  <a:lnTo>
                    <a:pt x="273844" y="0"/>
                  </a:lnTo>
                  <a:lnTo>
                    <a:pt x="445294" y="159544"/>
                  </a:lnTo>
                  <a:lnTo>
                    <a:pt x="444448" y="401369"/>
                  </a:lnTo>
                  <a:lnTo>
                    <a:pt x="238125" y="492919"/>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230" name="Freeform 229"/>
            <p:cNvSpPr/>
            <p:nvPr/>
          </p:nvSpPr>
          <p:spPr bwMode="auto">
            <a:xfrm>
              <a:off x="5281614" y="5029200"/>
              <a:ext cx="454818" cy="416024"/>
            </a:xfrm>
            <a:custGeom>
              <a:avLst/>
              <a:gdLst>
                <a:gd name="connsiteX0" fmla="*/ 292894 w 497681"/>
                <a:gd name="connsiteY0" fmla="*/ 0 h 426244"/>
                <a:gd name="connsiteX1" fmla="*/ 292894 w 497681"/>
                <a:gd name="connsiteY1" fmla="*/ 0 h 426244"/>
                <a:gd name="connsiteX2" fmla="*/ 435769 w 497681"/>
                <a:gd name="connsiteY2" fmla="*/ 76200 h 426244"/>
                <a:gd name="connsiteX3" fmla="*/ 497681 w 497681"/>
                <a:gd name="connsiteY3" fmla="*/ 269081 h 426244"/>
                <a:gd name="connsiteX4" fmla="*/ 211931 w 497681"/>
                <a:gd name="connsiteY4" fmla="*/ 426244 h 426244"/>
                <a:gd name="connsiteX5" fmla="*/ 0 w 497681"/>
                <a:gd name="connsiteY5" fmla="*/ 335756 h 426244"/>
                <a:gd name="connsiteX6" fmla="*/ 42863 w 497681"/>
                <a:gd name="connsiteY6" fmla="*/ 109538 h 426244"/>
                <a:gd name="connsiteX7" fmla="*/ 292894 w 497681"/>
                <a:gd name="connsiteY7" fmla="*/ 0 h 426244"/>
                <a:gd name="connsiteX0" fmla="*/ 250031 w 454818"/>
                <a:gd name="connsiteY0" fmla="*/ 0 h 426244"/>
                <a:gd name="connsiteX1" fmla="*/ 250031 w 454818"/>
                <a:gd name="connsiteY1" fmla="*/ 0 h 426244"/>
                <a:gd name="connsiteX2" fmla="*/ 392906 w 454818"/>
                <a:gd name="connsiteY2" fmla="*/ 76200 h 426244"/>
                <a:gd name="connsiteX3" fmla="*/ 454818 w 454818"/>
                <a:gd name="connsiteY3" fmla="*/ 269081 h 426244"/>
                <a:gd name="connsiteX4" fmla="*/ 169068 w 454818"/>
                <a:gd name="connsiteY4" fmla="*/ 426244 h 426244"/>
                <a:gd name="connsiteX5" fmla="*/ 10467 w 454818"/>
                <a:gd name="connsiteY5" fmla="*/ 272008 h 426244"/>
                <a:gd name="connsiteX6" fmla="*/ 0 w 454818"/>
                <a:gd name="connsiteY6" fmla="*/ 109538 h 426244"/>
                <a:gd name="connsiteX7" fmla="*/ 250031 w 454818"/>
                <a:gd name="connsiteY7" fmla="*/ 0 h 426244"/>
                <a:gd name="connsiteX0" fmla="*/ 250031 w 454818"/>
                <a:gd name="connsiteY0" fmla="*/ 0 h 416024"/>
                <a:gd name="connsiteX1" fmla="*/ 250031 w 454818"/>
                <a:gd name="connsiteY1" fmla="*/ 0 h 416024"/>
                <a:gd name="connsiteX2" fmla="*/ 392906 w 454818"/>
                <a:gd name="connsiteY2" fmla="*/ 76200 h 416024"/>
                <a:gd name="connsiteX3" fmla="*/ 454818 w 454818"/>
                <a:gd name="connsiteY3" fmla="*/ 269081 h 416024"/>
                <a:gd name="connsiteX4" fmla="*/ 226490 w 454818"/>
                <a:gd name="connsiteY4" fmla="*/ 416024 h 416024"/>
                <a:gd name="connsiteX5" fmla="*/ 10467 w 454818"/>
                <a:gd name="connsiteY5" fmla="*/ 272008 h 416024"/>
                <a:gd name="connsiteX6" fmla="*/ 0 w 454818"/>
                <a:gd name="connsiteY6" fmla="*/ 109538 h 416024"/>
                <a:gd name="connsiteX7" fmla="*/ 250031 w 454818"/>
                <a:gd name="connsiteY7" fmla="*/ 0 h 416024"/>
                <a:gd name="connsiteX0" fmla="*/ 250031 w 454818"/>
                <a:gd name="connsiteY0" fmla="*/ 0 h 416024"/>
                <a:gd name="connsiteX1" fmla="*/ 250031 w 454818"/>
                <a:gd name="connsiteY1" fmla="*/ 0 h 416024"/>
                <a:gd name="connsiteX2" fmla="*/ 392906 w 454818"/>
                <a:gd name="connsiteY2" fmla="*/ 76200 h 416024"/>
                <a:gd name="connsiteX3" fmla="*/ 454818 w 454818"/>
                <a:gd name="connsiteY3" fmla="*/ 269081 h 416024"/>
                <a:gd name="connsiteX4" fmla="*/ 226490 w 454818"/>
                <a:gd name="connsiteY4" fmla="*/ 416024 h 416024"/>
                <a:gd name="connsiteX5" fmla="*/ 10466 w 454818"/>
                <a:gd name="connsiteY5" fmla="*/ 344016 h 416024"/>
                <a:gd name="connsiteX6" fmla="*/ 0 w 454818"/>
                <a:gd name="connsiteY6" fmla="*/ 109538 h 416024"/>
                <a:gd name="connsiteX7" fmla="*/ 250031 w 454818"/>
                <a:gd name="connsiteY7" fmla="*/ 0 h 4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18" h="416024">
                  <a:moveTo>
                    <a:pt x="250031" y="0"/>
                  </a:moveTo>
                  <a:lnTo>
                    <a:pt x="250031" y="0"/>
                  </a:lnTo>
                  <a:lnTo>
                    <a:pt x="392906" y="76200"/>
                  </a:lnTo>
                  <a:lnTo>
                    <a:pt x="454818" y="269081"/>
                  </a:lnTo>
                  <a:lnTo>
                    <a:pt x="226490" y="416024"/>
                  </a:lnTo>
                  <a:lnTo>
                    <a:pt x="10466" y="344016"/>
                  </a:lnTo>
                  <a:lnTo>
                    <a:pt x="0" y="109538"/>
                  </a:lnTo>
                  <a:lnTo>
                    <a:pt x="250031" y="0"/>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231" name="Freeform 230"/>
            <p:cNvSpPr/>
            <p:nvPr/>
          </p:nvSpPr>
          <p:spPr bwMode="auto">
            <a:xfrm>
              <a:off x="5672138" y="4950619"/>
              <a:ext cx="431006" cy="385762"/>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06" h="385762">
                  <a:moveTo>
                    <a:pt x="0" y="145256"/>
                  </a:moveTo>
                  <a:lnTo>
                    <a:pt x="142875" y="2381"/>
                  </a:lnTo>
                  <a:lnTo>
                    <a:pt x="328612" y="0"/>
                  </a:lnTo>
                  <a:lnTo>
                    <a:pt x="431006" y="214312"/>
                  </a:lnTo>
                  <a:lnTo>
                    <a:pt x="285750" y="385762"/>
                  </a:lnTo>
                  <a:lnTo>
                    <a:pt x="71437" y="347662"/>
                  </a:lnTo>
                  <a:lnTo>
                    <a:pt x="0" y="145256"/>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232" name="Freeform 231"/>
            <p:cNvSpPr/>
            <p:nvPr/>
          </p:nvSpPr>
          <p:spPr bwMode="auto">
            <a:xfrm rot="1493327">
              <a:off x="4899463" y="5080173"/>
              <a:ext cx="417220" cy="367717"/>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 name="connsiteX0" fmla="*/ 0 w 417220"/>
                <a:gd name="connsiteY0" fmla="*/ 142142 h 385762"/>
                <a:gd name="connsiteX1" fmla="*/ 129089 w 417220"/>
                <a:gd name="connsiteY1" fmla="*/ 2381 h 385762"/>
                <a:gd name="connsiteX2" fmla="*/ 314826 w 417220"/>
                <a:gd name="connsiteY2" fmla="*/ 0 h 385762"/>
                <a:gd name="connsiteX3" fmla="*/ 417220 w 417220"/>
                <a:gd name="connsiteY3" fmla="*/ 214312 h 385762"/>
                <a:gd name="connsiteX4" fmla="*/ 271964 w 417220"/>
                <a:gd name="connsiteY4" fmla="*/ 385762 h 385762"/>
                <a:gd name="connsiteX5" fmla="*/ 57651 w 417220"/>
                <a:gd name="connsiteY5" fmla="*/ 347662 h 385762"/>
                <a:gd name="connsiteX6" fmla="*/ 0 w 417220"/>
                <a:gd name="connsiteY6" fmla="*/ 142142 h 385762"/>
                <a:gd name="connsiteX0" fmla="*/ 0 w 417220"/>
                <a:gd name="connsiteY0" fmla="*/ 142142 h 385762"/>
                <a:gd name="connsiteX1" fmla="*/ 129089 w 417220"/>
                <a:gd name="connsiteY1" fmla="*/ 2381 h 385762"/>
                <a:gd name="connsiteX2" fmla="*/ 314826 w 417220"/>
                <a:gd name="connsiteY2" fmla="*/ 0 h 385762"/>
                <a:gd name="connsiteX3" fmla="*/ 417220 w 417220"/>
                <a:gd name="connsiteY3" fmla="*/ 214312 h 385762"/>
                <a:gd name="connsiteX4" fmla="*/ 271964 w 417220"/>
                <a:gd name="connsiteY4" fmla="*/ 385762 h 385762"/>
                <a:gd name="connsiteX5" fmla="*/ 71495 w 417220"/>
                <a:gd name="connsiteY5" fmla="*/ 316383 h 385762"/>
                <a:gd name="connsiteX6" fmla="*/ 0 w 417220"/>
                <a:gd name="connsiteY6" fmla="*/ 142142 h 385762"/>
                <a:gd name="connsiteX0" fmla="*/ 0 w 417220"/>
                <a:gd name="connsiteY0" fmla="*/ 142142 h 367717"/>
                <a:gd name="connsiteX1" fmla="*/ 129089 w 417220"/>
                <a:gd name="connsiteY1" fmla="*/ 2381 h 367717"/>
                <a:gd name="connsiteX2" fmla="*/ 314826 w 417220"/>
                <a:gd name="connsiteY2" fmla="*/ 0 h 367717"/>
                <a:gd name="connsiteX3" fmla="*/ 417220 w 417220"/>
                <a:gd name="connsiteY3" fmla="*/ 214312 h 367717"/>
                <a:gd name="connsiteX4" fmla="*/ 301192 w 417220"/>
                <a:gd name="connsiteY4" fmla="*/ 367717 h 367717"/>
                <a:gd name="connsiteX5" fmla="*/ 71495 w 417220"/>
                <a:gd name="connsiteY5" fmla="*/ 316383 h 367717"/>
                <a:gd name="connsiteX6" fmla="*/ 0 w 417220"/>
                <a:gd name="connsiteY6" fmla="*/ 142142 h 367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220" h="367717">
                  <a:moveTo>
                    <a:pt x="0" y="142142"/>
                  </a:moveTo>
                  <a:lnTo>
                    <a:pt x="129089" y="2381"/>
                  </a:lnTo>
                  <a:lnTo>
                    <a:pt x="314826" y="0"/>
                  </a:lnTo>
                  <a:lnTo>
                    <a:pt x="417220" y="214312"/>
                  </a:lnTo>
                  <a:lnTo>
                    <a:pt x="301192" y="367717"/>
                  </a:lnTo>
                  <a:lnTo>
                    <a:pt x="71495" y="316383"/>
                  </a:lnTo>
                  <a:lnTo>
                    <a:pt x="0" y="142142"/>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233" name="Freeform 232"/>
            <p:cNvSpPr/>
            <p:nvPr/>
          </p:nvSpPr>
          <p:spPr bwMode="auto">
            <a:xfrm rot="894077">
              <a:off x="4757086" y="4770473"/>
              <a:ext cx="368791" cy="360125"/>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 name="connsiteX0" fmla="*/ 0 w 431006"/>
                <a:gd name="connsiteY0" fmla="*/ 176062 h 416568"/>
                <a:gd name="connsiteX1" fmla="*/ 142875 w 431006"/>
                <a:gd name="connsiteY1" fmla="*/ 33187 h 416568"/>
                <a:gd name="connsiteX2" fmla="*/ 334810 w 431006"/>
                <a:gd name="connsiteY2" fmla="*/ 0 h 416568"/>
                <a:gd name="connsiteX3" fmla="*/ 431006 w 431006"/>
                <a:gd name="connsiteY3" fmla="*/ 245118 h 416568"/>
                <a:gd name="connsiteX4" fmla="*/ 285750 w 431006"/>
                <a:gd name="connsiteY4" fmla="*/ 416568 h 416568"/>
                <a:gd name="connsiteX5" fmla="*/ 71437 w 431006"/>
                <a:gd name="connsiteY5" fmla="*/ 378468 h 416568"/>
                <a:gd name="connsiteX6" fmla="*/ 0 w 431006"/>
                <a:gd name="connsiteY6" fmla="*/ 176062 h 416568"/>
                <a:gd name="connsiteX0" fmla="*/ 0 w 431006"/>
                <a:gd name="connsiteY0" fmla="*/ 176062 h 385835"/>
                <a:gd name="connsiteX1" fmla="*/ 142875 w 431006"/>
                <a:gd name="connsiteY1" fmla="*/ 33187 h 385835"/>
                <a:gd name="connsiteX2" fmla="*/ 334810 w 431006"/>
                <a:gd name="connsiteY2" fmla="*/ 0 h 385835"/>
                <a:gd name="connsiteX3" fmla="*/ 431006 w 431006"/>
                <a:gd name="connsiteY3" fmla="*/ 245118 h 385835"/>
                <a:gd name="connsiteX4" fmla="*/ 296066 w 431006"/>
                <a:gd name="connsiteY4" fmla="*/ 385835 h 385835"/>
                <a:gd name="connsiteX5" fmla="*/ 71437 w 431006"/>
                <a:gd name="connsiteY5" fmla="*/ 378468 h 385835"/>
                <a:gd name="connsiteX6" fmla="*/ 0 w 431006"/>
                <a:gd name="connsiteY6" fmla="*/ 176062 h 385835"/>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85929 w 431006"/>
                <a:gd name="connsiteY4" fmla="*/ 369550 h 378468"/>
                <a:gd name="connsiteX5" fmla="*/ 71437 w 431006"/>
                <a:gd name="connsiteY5" fmla="*/ 378468 h 378468"/>
                <a:gd name="connsiteX6" fmla="*/ 0 w 431006"/>
                <a:gd name="connsiteY6" fmla="*/ 176062 h 378468"/>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76763 w 431006"/>
                <a:gd name="connsiteY4" fmla="*/ 348029 h 378468"/>
                <a:gd name="connsiteX5" fmla="*/ 71437 w 431006"/>
                <a:gd name="connsiteY5" fmla="*/ 378468 h 378468"/>
                <a:gd name="connsiteX6" fmla="*/ 0 w 431006"/>
                <a:gd name="connsiteY6" fmla="*/ 176062 h 378468"/>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74824 w 431006"/>
                <a:gd name="connsiteY4" fmla="*/ 358500 h 378468"/>
                <a:gd name="connsiteX5" fmla="*/ 71437 w 431006"/>
                <a:gd name="connsiteY5" fmla="*/ 378468 h 378468"/>
                <a:gd name="connsiteX6" fmla="*/ 0 w 431006"/>
                <a:gd name="connsiteY6" fmla="*/ 176062 h 378468"/>
                <a:gd name="connsiteX0" fmla="*/ 0 w 431006"/>
                <a:gd name="connsiteY0" fmla="*/ 176062 h 358500"/>
                <a:gd name="connsiteX1" fmla="*/ 142875 w 431006"/>
                <a:gd name="connsiteY1" fmla="*/ 33187 h 358500"/>
                <a:gd name="connsiteX2" fmla="*/ 334810 w 431006"/>
                <a:gd name="connsiteY2" fmla="*/ 0 h 358500"/>
                <a:gd name="connsiteX3" fmla="*/ 431006 w 431006"/>
                <a:gd name="connsiteY3" fmla="*/ 245118 h 358500"/>
                <a:gd name="connsiteX4" fmla="*/ 274824 w 431006"/>
                <a:gd name="connsiteY4" fmla="*/ 358500 h 358500"/>
                <a:gd name="connsiteX5" fmla="*/ 136327 w 431006"/>
                <a:gd name="connsiteY5" fmla="*/ 341168 h 358500"/>
                <a:gd name="connsiteX6" fmla="*/ 0 w 431006"/>
                <a:gd name="connsiteY6" fmla="*/ 176062 h 358500"/>
                <a:gd name="connsiteX0" fmla="*/ 0 w 368791"/>
                <a:gd name="connsiteY0" fmla="*/ 198308 h 358500"/>
                <a:gd name="connsiteX1" fmla="*/ 80660 w 368791"/>
                <a:gd name="connsiteY1" fmla="*/ 33187 h 358500"/>
                <a:gd name="connsiteX2" fmla="*/ 272595 w 368791"/>
                <a:gd name="connsiteY2" fmla="*/ 0 h 358500"/>
                <a:gd name="connsiteX3" fmla="*/ 368791 w 368791"/>
                <a:gd name="connsiteY3" fmla="*/ 245118 h 358500"/>
                <a:gd name="connsiteX4" fmla="*/ 212609 w 368791"/>
                <a:gd name="connsiteY4" fmla="*/ 358500 h 358500"/>
                <a:gd name="connsiteX5" fmla="*/ 74112 w 368791"/>
                <a:gd name="connsiteY5" fmla="*/ 341168 h 358500"/>
                <a:gd name="connsiteX6" fmla="*/ 0 w 368791"/>
                <a:gd name="connsiteY6" fmla="*/ 198308 h 358500"/>
                <a:gd name="connsiteX0" fmla="*/ 0 w 368791"/>
                <a:gd name="connsiteY0" fmla="*/ 198308 h 358500"/>
                <a:gd name="connsiteX1" fmla="*/ 92839 w 368791"/>
                <a:gd name="connsiteY1" fmla="*/ 40702 h 358500"/>
                <a:gd name="connsiteX2" fmla="*/ 272595 w 368791"/>
                <a:gd name="connsiteY2" fmla="*/ 0 h 358500"/>
                <a:gd name="connsiteX3" fmla="*/ 368791 w 368791"/>
                <a:gd name="connsiteY3" fmla="*/ 245118 h 358500"/>
                <a:gd name="connsiteX4" fmla="*/ 212609 w 368791"/>
                <a:gd name="connsiteY4" fmla="*/ 358500 h 358500"/>
                <a:gd name="connsiteX5" fmla="*/ 74112 w 368791"/>
                <a:gd name="connsiteY5" fmla="*/ 341168 h 358500"/>
                <a:gd name="connsiteX6" fmla="*/ 0 w 368791"/>
                <a:gd name="connsiteY6" fmla="*/ 198308 h 358500"/>
                <a:gd name="connsiteX0" fmla="*/ 0 w 368791"/>
                <a:gd name="connsiteY0" fmla="*/ 198308 h 360125"/>
                <a:gd name="connsiteX1" fmla="*/ 92839 w 368791"/>
                <a:gd name="connsiteY1" fmla="*/ 40702 h 360125"/>
                <a:gd name="connsiteX2" fmla="*/ 272595 w 368791"/>
                <a:gd name="connsiteY2" fmla="*/ 0 h 360125"/>
                <a:gd name="connsiteX3" fmla="*/ 368791 w 368791"/>
                <a:gd name="connsiteY3" fmla="*/ 245118 h 360125"/>
                <a:gd name="connsiteX4" fmla="*/ 227338 w 368791"/>
                <a:gd name="connsiteY4" fmla="*/ 360125 h 360125"/>
                <a:gd name="connsiteX5" fmla="*/ 74112 w 368791"/>
                <a:gd name="connsiteY5" fmla="*/ 341168 h 360125"/>
                <a:gd name="connsiteX6" fmla="*/ 0 w 368791"/>
                <a:gd name="connsiteY6" fmla="*/ 198308 h 3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791" h="360125">
                  <a:moveTo>
                    <a:pt x="0" y="198308"/>
                  </a:moveTo>
                  <a:lnTo>
                    <a:pt x="92839" y="40702"/>
                  </a:lnTo>
                  <a:lnTo>
                    <a:pt x="272595" y="0"/>
                  </a:lnTo>
                  <a:lnTo>
                    <a:pt x="368791" y="245118"/>
                  </a:lnTo>
                  <a:lnTo>
                    <a:pt x="227338" y="360125"/>
                  </a:lnTo>
                  <a:lnTo>
                    <a:pt x="74112" y="341168"/>
                  </a:lnTo>
                  <a:lnTo>
                    <a:pt x="0" y="198308"/>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grpSp>
      <p:grpSp>
        <p:nvGrpSpPr>
          <p:cNvPr id="303" name="Group 302"/>
          <p:cNvGrpSpPr/>
          <p:nvPr/>
        </p:nvGrpSpPr>
        <p:grpSpPr>
          <a:xfrm>
            <a:off x="8045072" y="2706240"/>
            <a:ext cx="1794638" cy="388067"/>
            <a:chOff x="6948264" y="3962162"/>
            <a:chExt cx="1643503" cy="982704"/>
          </a:xfrm>
        </p:grpSpPr>
        <p:grpSp>
          <p:nvGrpSpPr>
            <p:cNvPr id="304" name="Group 303"/>
            <p:cNvGrpSpPr>
              <a:grpSpLocks noChangeAspect="1"/>
            </p:cNvGrpSpPr>
            <p:nvPr/>
          </p:nvGrpSpPr>
          <p:grpSpPr>
            <a:xfrm>
              <a:off x="7383055" y="3962162"/>
              <a:ext cx="1208712" cy="982704"/>
              <a:chOff x="7711492" y="4233607"/>
              <a:chExt cx="1343013" cy="1091894"/>
            </a:xfrm>
          </p:grpSpPr>
          <p:sp>
            <p:nvSpPr>
              <p:cNvPr id="306" name="Freeform 305"/>
              <p:cNvSpPr/>
              <p:nvPr/>
            </p:nvSpPr>
            <p:spPr bwMode="auto">
              <a:xfrm>
                <a:off x="8027418" y="4464983"/>
                <a:ext cx="504056" cy="542131"/>
              </a:xfrm>
              <a:custGeom>
                <a:avLst/>
                <a:gdLst>
                  <a:gd name="connsiteX0" fmla="*/ 425450 w 558800"/>
                  <a:gd name="connsiteY0" fmla="*/ 63500 h 546100"/>
                  <a:gd name="connsiteX1" fmla="*/ 425450 w 558800"/>
                  <a:gd name="connsiteY1" fmla="*/ 63500 h 546100"/>
                  <a:gd name="connsiteX2" fmla="*/ 457200 w 558800"/>
                  <a:gd name="connsiteY2" fmla="*/ 114300 h 546100"/>
                  <a:gd name="connsiteX3" fmla="*/ 469900 w 558800"/>
                  <a:gd name="connsiteY3" fmla="*/ 152400 h 546100"/>
                  <a:gd name="connsiteX4" fmla="*/ 482600 w 558800"/>
                  <a:gd name="connsiteY4" fmla="*/ 177800 h 546100"/>
                  <a:gd name="connsiteX5" fmla="*/ 501650 w 558800"/>
                  <a:gd name="connsiteY5" fmla="*/ 215900 h 546100"/>
                  <a:gd name="connsiteX6" fmla="*/ 520700 w 558800"/>
                  <a:gd name="connsiteY6" fmla="*/ 222250 h 546100"/>
                  <a:gd name="connsiteX7" fmla="*/ 558800 w 558800"/>
                  <a:gd name="connsiteY7" fmla="*/ 209550 h 546100"/>
                  <a:gd name="connsiteX8" fmla="*/ 533400 w 558800"/>
                  <a:gd name="connsiteY8" fmla="*/ 381000 h 546100"/>
                  <a:gd name="connsiteX9" fmla="*/ 393700 w 558800"/>
                  <a:gd name="connsiteY9" fmla="*/ 539750 h 546100"/>
                  <a:gd name="connsiteX10" fmla="*/ 209550 w 558800"/>
                  <a:gd name="connsiteY10" fmla="*/ 546100 h 546100"/>
                  <a:gd name="connsiteX11" fmla="*/ 12700 w 558800"/>
                  <a:gd name="connsiteY11" fmla="*/ 425450 h 546100"/>
                  <a:gd name="connsiteX12" fmla="*/ 0 w 558800"/>
                  <a:gd name="connsiteY12" fmla="*/ 133350 h 546100"/>
                  <a:gd name="connsiteX13" fmla="*/ 285750 w 558800"/>
                  <a:gd name="connsiteY13" fmla="*/ 0 h 546100"/>
                  <a:gd name="connsiteX14" fmla="*/ 457200 w 558800"/>
                  <a:gd name="connsiteY14"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469900 w 558800"/>
                  <a:gd name="connsiteY3" fmla="*/ 152400 h 546100"/>
                  <a:gd name="connsiteX4" fmla="*/ 501650 w 558800"/>
                  <a:gd name="connsiteY4" fmla="*/ 215900 h 546100"/>
                  <a:gd name="connsiteX5" fmla="*/ 520700 w 558800"/>
                  <a:gd name="connsiteY5" fmla="*/ 222250 h 546100"/>
                  <a:gd name="connsiteX6" fmla="*/ 558800 w 558800"/>
                  <a:gd name="connsiteY6" fmla="*/ 209550 h 546100"/>
                  <a:gd name="connsiteX7" fmla="*/ 533400 w 558800"/>
                  <a:gd name="connsiteY7" fmla="*/ 381000 h 546100"/>
                  <a:gd name="connsiteX8" fmla="*/ 393700 w 558800"/>
                  <a:gd name="connsiteY8" fmla="*/ 539750 h 546100"/>
                  <a:gd name="connsiteX9" fmla="*/ 209550 w 558800"/>
                  <a:gd name="connsiteY9" fmla="*/ 546100 h 546100"/>
                  <a:gd name="connsiteX10" fmla="*/ 12700 w 558800"/>
                  <a:gd name="connsiteY10" fmla="*/ 425450 h 546100"/>
                  <a:gd name="connsiteX11" fmla="*/ 0 w 558800"/>
                  <a:gd name="connsiteY11" fmla="*/ 133350 h 546100"/>
                  <a:gd name="connsiteX12" fmla="*/ 285750 w 558800"/>
                  <a:gd name="connsiteY12" fmla="*/ 0 h 546100"/>
                  <a:gd name="connsiteX13" fmla="*/ 457200 w 558800"/>
                  <a:gd name="connsiteY13"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01650 w 558800"/>
                  <a:gd name="connsiteY3" fmla="*/ 215900 h 546100"/>
                  <a:gd name="connsiteX4" fmla="*/ 520700 w 558800"/>
                  <a:gd name="connsiteY4" fmla="*/ 222250 h 546100"/>
                  <a:gd name="connsiteX5" fmla="*/ 558800 w 558800"/>
                  <a:gd name="connsiteY5" fmla="*/ 209550 h 546100"/>
                  <a:gd name="connsiteX6" fmla="*/ 533400 w 558800"/>
                  <a:gd name="connsiteY6" fmla="*/ 381000 h 546100"/>
                  <a:gd name="connsiteX7" fmla="*/ 393700 w 558800"/>
                  <a:gd name="connsiteY7" fmla="*/ 539750 h 546100"/>
                  <a:gd name="connsiteX8" fmla="*/ 209550 w 558800"/>
                  <a:gd name="connsiteY8" fmla="*/ 546100 h 546100"/>
                  <a:gd name="connsiteX9" fmla="*/ 12700 w 558800"/>
                  <a:gd name="connsiteY9" fmla="*/ 425450 h 546100"/>
                  <a:gd name="connsiteX10" fmla="*/ 0 w 558800"/>
                  <a:gd name="connsiteY10" fmla="*/ 133350 h 546100"/>
                  <a:gd name="connsiteX11" fmla="*/ 285750 w 558800"/>
                  <a:gd name="connsiteY11" fmla="*/ 0 h 546100"/>
                  <a:gd name="connsiteX12" fmla="*/ 457200 w 558800"/>
                  <a:gd name="connsiteY12"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01650 w 558800"/>
                  <a:gd name="connsiteY3" fmla="*/ 215900 h 546100"/>
                  <a:gd name="connsiteX4" fmla="*/ 558800 w 558800"/>
                  <a:gd name="connsiteY4" fmla="*/ 209550 h 546100"/>
                  <a:gd name="connsiteX5" fmla="*/ 533400 w 558800"/>
                  <a:gd name="connsiteY5" fmla="*/ 381000 h 546100"/>
                  <a:gd name="connsiteX6" fmla="*/ 393700 w 558800"/>
                  <a:gd name="connsiteY6" fmla="*/ 539750 h 546100"/>
                  <a:gd name="connsiteX7" fmla="*/ 209550 w 558800"/>
                  <a:gd name="connsiteY7" fmla="*/ 546100 h 546100"/>
                  <a:gd name="connsiteX8" fmla="*/ 12700 w 558800"/>
                  <a:gd name="connsiteY8" fmla="*/ 425450 h 546100"/>
                  <a:gd name="connsiteX9" fmla="*/ 0 w 558800"/>
                  <a:gd name="connsiteY9" fmla="*/ 133350 h 546100"/>
                  <a:gd name="connsiteX10" fmla="*/ 285750 w 558800"/>
                  <a:gd name="connsiteY10" fmla="*/ 0 h 546100"/>
                  <a:gd name="connsiteX11" fmla="*/ 457200 w 558800"/>
                  <a:gd name="connsiteY11"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58800 w 558800"/>
                  <a:gd name="connsiteY3" fmla="*/ 209550 h 546100"/>
                  <a:gd name="connsiteX4" fmla="*/ 533400 w 558800"/>
                  <a:gd name="connsiteY4" fmla="*/ 381000 h 546100"/>
                  <a:gd name="connsiteX5" fmla="*/ 393700 w 558800"/>
                  <a:gd name="connsiteY5" fmla="*/ 539750 h 546100"/>
                  <a:gd name="connsiteX6" fmla="*/ 209550 w 558800"/>
                  <a:gd name="connsiteY6" fmla="*/ 546100 h 546100"/>
                  <a:gd name="connsiteX7" fmla="*/ 12700 w 558800"/>
                  <a:gd name="connsiteY7" fmla="*/ 425450 h 546100"/>
                  <a:gd name="connsiteX8" fmla="*/ 0 w 558800"/>
                  <a:gd name="connsiteY8" fmla="*/ 133350 h 546100"/>
                  <a:gd name="connsiteX9" fmla="*/ 285750 w 558800"/>
                  <a:gd name="connsiteY9" fmla="*/ 0 h 546100"/>
                  <a:gd name="connsiteX10" fmla="*/ 457200 w 558800"/>
                  <a:gd name="connsiteY10" fmla="*/ 107950 h 546100"/>
                  <a:gd name="connsiteX0" fmla="*/ 425450 w 558800"/>
                  <a:gd name="connsiteY0" fmla="*/ 63500 h 546100"/>
                  <a:gd name="connsiteX1" fmla="*/ 457200 w 558800"/>
                  <a:gd name="connsiteY1" fmla="*/ 114300 h 546100"/>
                  <a:gd name="connsiteX2" fmla="*/ 558800 w 558800"/>
                  <a:gd name="connsiteY2" fmla="*/ 209550 h 546100"/>
                  <a:gd name="connsiteX3" fmla="*/ 533400 w 558800"/>
                  <a:gd name="connsiteY3" fmla="*/ 381000 h 546100"/>
                  <a:gd name="connsiteX4" fmla="*/ 393700 w 558800"/>
                  <a:gd name="connsiteY4" fmla="*/ 539750 h 546100"/>
                  <a:gd name="connsiteX5" fmla="*/ 209550 w 558800"/>
                  <a:gd name="connsiteY5" fmla="*/ 546100 h 546100"/>
                  <a:gd name="connsiteX6" fmla="*/ 12700 w 558800"/>
                  <a:gd name="connsiteY6" fmla="*/ 425450 h 546100"/>
                  <a:gd name="connsiteX7" fmla="*/ 0 w 558800"/>
                  <a:gd name="connsiteY7" fmla="*/ 133350 h 546100"/>
                  <a:gd name="connsiteX8" fmla="*/ 285750 w 558800"/>
                  <a:gd name="connsiteY8" fmla="*/ 0 h 546100"/>
                  <a:gd name="connsiteX9" fmla="*/ 457200 w 558800"/>
                  <a:gd name="connsiteY9" fmla="*/ 107950 h 546100"/>
                  <a:gd name="connsiteX0" fmla="*/ 425450 w 558800"/>
                  <a:gd name="connsiteY0" fmla="*/ 63500 h 546100"/>
                  <a:gd name="connsiteX1" fmla="*/ 457200 w 558800"/>
                  <a:gd name="connsiteY1" fmla="*/ 114300 h 546100"/>
                  <a:gd name="connsiteX2" fmla="*/ 558800 w 558800"/>
                  <a:gd name="connsiteY2" fmla="*/ 209550 h 546100"/>
                  <a:gd name="connsiteX3" fmla="*/ 533400 w 558800"/>
                  <a:gd name="connsiteY3" fmla="*/ 381000 h 546100"/>
                  <a:gd name="connsiteX4" fmla="*/ 393700 w 558800"/>
                  <a:gd name="connsiteY4" fmla="*/ 539750 h 546100"/>
                  <a:gd name="connsiteX5" fmla="*/ 209550 w 558800"/>
                  <a:gd name="connsiteY5" fmla="*/ 546100 h 546100"/>
                  <a:gd name="connsiteX6" fmla="*/ 12700 w 558800"/>
                  <a:gd name="connsiteY6" fmla="*/ 425450 h 546100"/>
                  <a:gd name="connsiteX7" fmla="*/ 0 w 558800"/>
                  <a:gd name="connsiteY7" fmla="*/ 133350 h 546100"/>
                  <a:gd name="connsiteX8" fmla="*/ 285750 w 558800"/>
                  <a:gd name="connsiteY8" fmla="*/ 0 h 546100"/>
                  <a:gd name="connsiteX0" fmla="*/ 425450 w 558800"/>
                  <a:gd name="connsiteY0" fmla="*/ 63500 h 546100"/>
                  <a:gd name="connsiteX1" fmla="*/ 558800 w 558800"/>
                  <a:gd name="connsiteY1" fmla="*/ 209550 h 546100"/>
                  <a:gd name="connsiteX2" fmla="*/ 533400 w 558800"/>
                  <a:gd name="connsiteY2" fmla="*/ 381000 h 546100"/>
                  <a:gd name="connsiteX3" fmla="*/ 393700 w 558800"/>
                  <a:gd name="connsiteY3" fmla="*/ 539750 h 546100"/>
                  <a:gd name="connsiteX4" fmla="*/ 209550 w 558800"/>
                  <a:gd name="connsiteY4" fmla="*/ 546100 h 546100"/>
                  <a:gd name="connsiteX5" fmla="*/ 12700 w 558800"/>
                  <a:gd name="connsiteY5" fmla="*/ 425450 h 546100"/>
                  <a:gd name="connsiteX6" fmla="*/ 0 w 558800"/>
                  <a:gd name="connsiteY6" fmla="*/ 133350 h 546100"/>
                  <a:gd name="connsiteX7" fmla="*/ 285750 w 558800"/>
                  <a:gd name="connsiteY7" fmla="*/ 0 h 546100"/>
                  <a:gd name="connsiteX0" fmla="*/ 425450 w 558800"/>
                  <a:gd name="connsiteY0" fmla="*/ 67072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237480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237480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381496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184150 w 558800"/>
                  <a:gd name="connsiteY7" fmla="*/ 71835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374200 w 558800"/>
                  <a:gd name="connsiteY3" fmla="*/ 505644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449300 w 558800"/>
                  <a:gd name="connsiteY3" fmla="*/ 497179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33400"/>
                  <a:gd name="connsiteY0" fmla="*/ 0 h 549672"/>
                  <a:gd name="connsiteX1" fmla="*/ 533400 w 533400"/>
                  <a:gd name="connsiteY1" fmla="*/ 384572 h 549672"/>
                  <a:gd name="connsiteX2" fmla="*/ 449300 w 533400"/>
                  <a:gd name="connsiteY2" fmla="*/ 497179 h 549672"/>
                  <a:gd name="connsiteX3" fmla="*/ 209550 w 533400"/>
                  <a:gd name="connsiteY3" fmla="*/ 549672 h 549672"/>
                  <a:gd name="connsiteX4" fmla="*/ 12700 w 533400"/>
                  <a:gd name="connsiteY4" fmla="*/ 429022 h 549672"/>
                  <a:gd name="connsiteX5" fmla="*/ 0 w 533400"/>
                  <a:gd name="connsiteY5" fmla="*/ 136922 h 549672"/>
                  <a:gd name="connsiteX6" fmla="*/ 165472 w 533400"/>
                  <a:gd name="connsiteY6" fmla="*/ 0 h 549672"/>
                  <a:gd name="connsiteX7" fmla="*/ 381496 w 533400"/>
                  <a:gd name="connsiteY7" fmla="*/ 0 h 549672"/>
                  <a:gd name="connsiteX0" fmla="*/ 381496 w 542429"/>
                  <a:gd name="connsiteY0" fmla="*/ 0 h 549672"/>
                  <a:gd name="connsiteX1" fmla="*/ 542429 w 542429"/>
                  <a:gd name="connsiteY1" fmla="*/ 120769 h 549672"/>
                  <a:gd name="connsiteX2" fmla="*/ 449300 w 542429"/>
                  <a:gd name="connsiteY2" fmla="*/ 497179 h 549672"/>
                  <a:gd name="connsiteX3" fmla="*/ 209550 w 542429"/>
                  <a:gd name="connsiteY3" fmla="*/ 549672 h 549672"/>
                  <a:gd name="connsiteX4" fmla="*/ 12700 w 542429"/>
                  <a:gd name="connsiteY4" fmla="*/ 429022 h 549672"/>
                  <a:gd name="connsiteX5" fmla="*/ 0 w 542429"/>
                  <a:gd name="connsiteY5" fmla="*/ 136922 h 549672"/>
                  <a:gd name="connsiteX6" fmla="*/ 165472 w 542429"/>
                  <a:gd name="connsiteY6" fmla="*/ 0 h 549672"/>
                  <a:gd name="connsiteX7" fmla="*/ 381496 w 542429"/>
                  <a:gd name="connsiteY7" fmla="*/ 0 h 549672"/>
                  <a:gd name="connsiteX0" fmla="*/ 165472 w 542429"/>
                  <a:gd name="connsiteY0" fmla="*/ 0 h 549672"/>
                  <a:gd name="connsiteX1" fmla="*/ 542429 w 542429"/>
                  <a:gd name="connsiteY1" fmla="*/ 120769 h 549672"/>
                  <a:gd name="connsiteX2" fmla="*/ 449300 w 542429"/>
                  <a:gd name="connsiteY2" fmla="*/ 497179 h 549672"/>
                  <a:gd name="connsiteX3" fmla="*/ 209550 w 542429"/>
                  <a:gd name="connsiteY3" fmla="*/ 549672 h 549672"/>
                  <a:gd name="connsiteX4" fmla="*/ 12700 w 542429"/>
                  <a:gd name="connsiteY4" fmla="*/ 429022 h 549672"/>
                  <a:gd name="connsiteX5" fmla="*/ 0 w 542429"/>
                  <a:gd name="connsiteY5" fmla="*/ 136922 h 549672"/>
                  <a:gd name="connsiteX6" fmla="*/ 165472 w 542429"/>
                  <a:gd name="connsiteY6" fmla="*/ 0 h 549672"/>
                  <a:gd name="connsiteX0" fmla="*/ 224651 w 542429"/>
                  <a:gd name="connsiteY0" fmla="*/ 0 h 632535"/>
                  <a:gd name="connsiteX1" fmla="*/ 542429 w 542429"/>
                  <a:gd name="connsiteY1" fmla="*/ 203632 h 632535"/>
                  <a:gd name="connsiteX2" fmla="*/ 449300 w 542429"/>
                  <a:gd name="connsiteY2" fmla="*/ 580042 h 632535"/>
                  <a:gd name="connsiteX3" fmla="*/ 209550 w 542429"/>
                  <a:gd name="connsiteY3" fmla="*/ 632535 h 632535"/>
                  <a:gd name="connsiteX4" fmla="*/ 12700 w 542429"/>
                  <a:gd name="connsiteY4" fmla="*/ 511885 h 632535"/>
                  <a:gd name="connsiteX5" fmla="*/ 0 w 542429"/>
                  <a:gd name="connsiteY5" fmla="*/ 219785 h 632535"/>
                  <a:gd name="connsiteX6" fmla="*/ 224651 w 542429"/>
                  <a:gd name="connsiteY6" fmla="*/ 0 h 632535"/>
                  <a:gd name="connsiteX0" fmla="*/ 224651 w 542429"/>
                  <a:gd name="connsiteY0" fmla="*/ 0 h 632535"/>
                  <a:gd name="connsiteX1" fmla="*/ 542429 w 542429"/>
                  <a:gd name="connsiteY1" fmla="*/ 203632 h 632535"/>
                  <a:gd name="connsiteX2" fmla="*/ 449300 w 542429"/>
                  <a:gd name="connsiteY2" fmla="*/ 580042 h 632535"/>
                  <a:gd name="connsiteX3" fmla="*/ 209550 w 542429"/>
                  <a:gd name="connsiteY3" fmla="*/ 632535 h 632535"/>
                  <a:gd name="connsiteX4" fmla="*/ 1 w 542429"/>
                  <a:gd name="connsiteY4" fmla="*/ 414316 h 632535"/>
                  <a:gd name="connsiteX5" fmla="*/ 0 w 542429"/>
                  <a:gd name="connsiteY5" fmla="*/ 219785 h 632535"/>
                  <a:gd name="connsiteX6" fmla="*/ 224651 w 542429"/>
                  <a:gd name="connsiteY6" fmla="*/ 0 h 632535"/>
                  <a:gd name="connsiteX0" fmla="*/ 224651 w 524184"/>
                  <a:gd name="connsiteY0" fmla="*/ 0 h 632535"/>
                  <a:gd name="connsiteX1" fmla="*/ 524184 w 524184"/>
                  <a:gd name="connsiteY1" fmla="*/ 248590 h 632535"/>
                  <a:gd name="connsiteX2" fmla="*/ 449300 w 524184"/>
                  <a:gd name="connsiteY2" fmla="*/ 580042 h 632535"/>
                  <a:gd name="connsiteX3" fmla="*/ 209550 w 524184"/>
                  <a:gd name="connsiteY3" fmla="*/ 632535 h 632535"/>
                  <a:gd name="connsiteX4" fmla="*/ 1 w 524184"/>
                  <a:gd name="connsiteY4" fmla="*/ 414316 h 632535"/>
                  <a:gd name="connsiteX5" fmla="*/ 0 w 524184"/>
                  <a:gd name="connsiteY5" fmla="*/ 219785 h 632535"/>
                  <a:gd name="connsiteX6" fmla="*/ 224651 w 524184"/>
                  <a:gd name="connsiteY6" fmla="*/ 0 h 632535"/>
                  <a:gd name="connsiteX0" fmla="*/ 285579 w 524184"/>
                  <a:gd name="connsiteY0" fmla="*/ 0 h 623857"/>
                  <a:gd name="connsiteX1" fmla="*/ 524184 w 524184"/>
                  <a:gd name="connsiteY1" fmla="*/ 239912 h 623857"/>
                  <a:gd name="connsiteX2" fmla="*/ 449300 w 524184"/>
                  <a:gd name="connsiteY2" fmla="*/ 571364 h 623857"/>
                  <a:gd name="connsiteX3" fmla="*/ 209550 w 524184"/>
                  <a:gd name="connsiteY3" fmla="*/ 623857 h 623857"/>
                  <a:gd name="connsiteX4" fmla="*/ 1 w 524184"/>
                  <a:gd name="connsiteY4" fmla="*/ 405638 h 623857"/>
                  <a:gd name="connsiteX5" fmla="*/ 0 w 524184"/>
                  <a:gd name="connsiteY5" fmla="*/ 211107 h 623857"/>
                  <a:gd name="connsiteX6" fmla="*/ 285579 w 524184"/>
                  <a:gd name="connsiteY6" fmla="*/ 0 h 623857"/>
                  <a:gd name="connsiteX0" fmla="*/ 285579 w 524184"/>
                  <a:gd name="connsiteY0" fmla="*/ 0 h 623857"/>
                  <a:gd name="connsiteX1" fmla="*/ 524184 w 524184"/>
                  <a:gd name="connsiteY1" fmla="*/ 239912 h 623857"/>
                  <a:gd name="connsiteX2" fmla="*/ 471587 w 524184"/>
                  <a:gd name="connsiteY2" fmla="*/ 497378 h 623857"/>
                  <a:gd name="connsiteX3" fmla="*/ 209550 w 524184"/>
                  <a:gd name="connsiteY3" fmla="*/ 623857 h 623857"/>
                  <a:gd name="connsiteX4" fmla="*/ 1 w 524184"/>
                  <a:gd name="connsiteY4" fmla="*/ 405638 h 623857"/>
                  <a:gd name="connsiteX5" fmla="*/ 0 w 524184"/>
                  <a:gd name="connsiteY5" fmla="*/ 211107 h 623857"/>
                  <a:gd name="connsiteX6" fmla="*/ 285579 w 524184"/>
                  <a:gd name="connsiteY6" fmla="*/ 0 h 623857"/>
                  <a:gd name="connsiteX0" fmla="*/ 285579 w 524184"/>
                  <a:gd name="connsiteY0" fmla="*/ 0 h 623857"/>
                  <a:gd name="connsiteX1" fmla="*/ 524184 w 524184"/>
                  <a:gd name="connsiteY1" fmla="*/ 239912 h 623857"/>
                  <a:gd name="connsiteX2" fmla="*/ 471587 w 524184"/>
                  <a:gd name="connsiteY2" fmla="*/ 497378 h 623857"/>
                  <a:gd name="connsiteX3" fmla="*/ 209550 w 524184"/>
                  <a:gd name="connsiteY3" fmla="*/ 623857 h 623857"/>
                  <a:gd name="connsiteX4" fmla="*/ 32993 w 524184"/>
                  <a:gd name="connsiteY4" fmla="*/ 531603 h 623857"/>
                  <a:gd name="connsiteX5" fmla="*/ 0 w 524184"/>
                  <a:gd name="connsiteY5" fmla="*/ 211107 h 623857"/>
                  <a:gd name="connsiteX6" fmla="*/ 285579 w 524184"/>
                  <a:gd name="connsiteY6" fmla="*/ 0 h 623857"/>
                  <a:gd name="connsiteX0" fmla="*/ 285578 w 524183"/>
                  <a:gd name="connsiteY0" fmla="*/ 0 h 623857"/>
                  <a:gd name="connsiteX1" fmla="*/ 524183 w 524183"/>
                  <a:gd name="connsiteY1" fmla="*/ 239912 h 623857"/>
                  <a:gd name="connsiteX2" fmla="*/ 471586 w 524183"/>
                  <a:gd name="connsiteY2" fmla="*/ 497378 h 623857"/>
                  <a:gd name="connsiteX3" fmla="*/ 209549 w 524183"/>
                  <a:gd name="connsiteY3" fmla="*/ 623857 h 623857"/>
                  <a:gd name="connsiteX4" fmla="*/ 32992 w 524183"/>
                  <a:gd name="connsiteY4" fmla="*/ 531603 h 623857"/>
                  <a:gd name="connsiteX5" fmla="*/ 0 w 524183"/>
                  <a:gd name="connsiteY5" fmla="*/ 239912 h 623857"/>
                  <a:gd name="connsiteX6" fmla="*/ 285578 w 524183"/>
                  <a:gd name="connsiteY6" fmla="*/ 0 h 623857"/>
                  <a:gd name="connsiteX0" fmla="*/ 285578 w 524183"/>
                  <a:gd name="connsiteY0" fmla="*/ 0 h 623857"/>
                  <a:gd name="connsiteX1" fmla="*/ 524183 w 524183"/>
                  <a:gd name="connsiteY1" fmla="*/ 239912 h 623857"/>
                  <a:gd name="connsiteX2" fmla="*/ 471586 w 524183"/>
                  <a:gd name="connsiteY2" fmla="*/ 497378 h 623857"/>
                  <a:gd name="connsiteX3" fmla="*/ 209549 w 524183"/>
                  <a:gd name="connsiteY3" fmla="*/ 623857 h 623857"/>
                  <a:gd name="connsiteX4" fmla="*/ 36268 w 524183"/>
                  <a:gd name="connsiteY4" fmla="*/ 547303 h 623857"/>
                  <a:gd name="connsiteX5" fmla="*/ 0 w 524183"/>
                  <a:gd name="connsiteY5" fmla="*/ 239912 h 623857"/>
                  <a:gd name="connsiteX6" fmla="*/ 285578 w 524183"/>
                  <a:gd name="connsiteY6" fmla="*/ 0 h 62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183" h="623857">
                    <a:moveTo>
                      <a:pt x="285578" y="0"/>
                    </a:moveTo>
                    <a:lnTo>
                      <a:pt x="524183" y="239912"/>
                    </a:lnTo>
                    <a:lnTo>
                      <a:pt x="471586" y="497378"/>
                    </a:lnTo>
                    <a:lnTo>
                      <a:pt x="209549" y="623857"/>
                    </a:lnTo>
                    <a:lnTo>
                      <a:pt x="36268" y="547303"/>
                    </a:lnTo>
                    <a:cubicBezTo>
                      <a:pt x="36268" y="482459"/>
                      <a:pt x="0" y="304756"/>
                      <a:pt x="0" y="239912"/>
                    </a:cubicBezTo>
                    <a:lnTo>
                      <a:pt x="285578" y="0"/>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307" name="Freeform 306"/>
              <p:cNvSpPr/>
              <p:nvPr/>
            </p:nvSpPr>
            <p:spPr bwMode="auto">
              <a:xfrm>
                <a:off x="8490150" y="4601458"/>
                <a:ext cx="278606" cy="373112"/>
              </a:xfrm>
              <a:custGeom>
                <a:avLst/>
                <a:gdLst>
                  <a:gd name="connsiteX0" fmla="*/ 0 w 238125"/>
                  <a:gd name="connsiteY0" fmla="*/ 252413 h 326231"/>
                  <a:gd name="connsiteX1" fmla="*/ 50006 w 238125"/>
                  <a:gd name="connsiteY1" fmla="*/ 33338 h 326231"/>
                  <a:gd name="connsiteX2" fmla="*/ 140493 w 238125"/>
                  <a:gd name="connsiteY2" fmla="*/ 0 h 326231"/>
                  <a:gd name="connsiteX3" fmla="*/ 238125 w 238125"/>
                  <a:gd name="connsiteY3" fmla="*/ 73819 h 326231"/>
                  <a:gd name="connsiteX4" fmla="*/ 200025 w 238125"/>
                  <a:gd name="connsiteY4" fmla="*/ 288131 h 326231"/>
                  <a:gd name="connsiteX5" fmla="*/ 130968 w 238125"/>
                  <a:gd name="connsiteY5" fmla="*/ 326231 h 326231"/>
                  <a:gd name="connsiteX6" fmla="*/ 0 w 238125"/>
                  <a:gd name="connsiteY6" fmla="*/ 252413 h 326231"/>
                  <a:gd name="connsiteX0" fmla="*/ 0 w 257348"/>
                  <a:gd name="connsiteY0" fmla="*/ 252413 h 326231"/>
                  <a:gd name="connsiteX1" fmla="*/ 50006 w 257348"/>
                  <a:gd name="connsiteY1" fmla="*/ 33338 h 326231"/>
                  <a:gd name="connsiteX2" fmla="*/ 140493 w 257348"/>
                  <a:gd name="connsiteY2" fmla="*/ 0 h 326231"/>
                  <a:gd name="connsiteX3" fmla="*/ 238125 w 257348"/>
                  <a:gd name="connsiteY3" fmla="*/ 73819 h 326231"/>
                  <a:gd name="connsiteX4" fmla="*/ 257348 w 257348"/>
                  <a:gd name="connsiteY4" fmla="*/ 241151 h 326231"/>
                  <a:gd name="connsiteX5" fmla="*/ 130968 w 257348"/>
                  <a:gd name="connsiteY5" fmla="*/ 326231 h 326231"/>
                  <a:gd name="connsiteX6" fmla="*/ 0 w 257348"/>
                  <a:gd name="connsiteY6" fmla="*/ 252413 h 326231"/>
                  <a:gd name="connsiteX0" fmla="*/ 0 w 257348"/>
                  <a:gd name="connsiteY0" fmla="*/ 299294 h 373112"/>
                  <a:gd name="connsiteX1" fmla="*/ 50006 w 257348"/>
                  <a:gd name="connsiteY1" fmla="*/ 80219 h 373112"/>
                  <a:gd name="connsiteX2" fmla="*/ 257347 w 257348"/>
                  <a:gd name="connsiteY2" fmla="*/ 0 h 373112"/>
                  <a:gd name="connsiteX3" fmla="*/ 238125 w 257348"/>
                  <a:gd name="connsiteY3" fmla="*/ 120700 h 373112"/>
                  <a:gd name="connsiteX4" fmla="*/ 257348 w 257348"/>
                  <a:gd name="connsiteY4" fmla="*/ 288032 h 373112"/>
                  <a:gd name="connsiteX5" fmla="*/ 130968 w 257348"/>
                  <a:gd name="connsiteY5" fmla="*/ 373112 h 373112"/>
                  <a:gd name="connsiteX6" fmla="*/ 0 w 257348"/>
                  <a:gd name="connsiteY6" fmla="*/ 299294 h 373112"/>
                  <a:gd name="connsiteX0" fmla="*/ 0 w 257348"/>
                  <a:gd name="connsiteY0" fmla="*/ 278607 h 352425"/>
                  <a:gd name="connsiteX1" fmla="*/ 50006 w 257348"/>
                  <a:gd name="connsiteY1" fmla="*/ 59532 h 352425"/>
                  <a:gd name="connsiteX2" fmla="*/ 211930 w 257348"/>
                  <a:gd name="connsiteY2" fmla="*/ 0 h 352425"/>
                  <a:gd name="connsiteX3" fmla="*/ 238125 w 257348"/>
                  <a:gd name="connsiteY3" fmla="*/ 100013 h 352425"/>
                  <a:gd name="connsiteX4" fmla="*/ 257348 w 257348"/>
                  <a:gd name="connsiteY4" fmla="*/ 267345 h 352425"/>
                  <a:gd name="connsiteX5" fmla="*/ 130968 w 257348"/>
                  <a:gd name="connsiteY5" fmla="*/ 352425 h 352425"/>
                  <a:gd name="connsiteX6" fmla="*/ 0 w 257348"/>
                  <a:gd name="connsiteY6" fmla="*/ 278607 h 352425"/>
                  <a:gd name="connsiteX0" fmla="*/ 0 w 278606"/>
                  <a:gd name="connsiteY0" fmla="*/ 278607 h 352425"/>
                  <a:gd name="connsiteX1" fmla="*/ 50006 w 278606"/>
                  <a:gd name="connsiteY1" fmla="*/ 59532 h 352425"/>
                  <a:gd name="connsiteX2" fmla="*/ 211930 w 278606"/>
                  <a:gd name="connsiteY2" fmla="*/ 0 h 352425"/>
                  <a:gd name="connsiteX3" fmla="*/ 238125 w 278606"/>
                  <a:gd name="connsiteY3" fmla="*/ 100013 h 352425"/>
                  <a:gd name="connsiteX4" fmla="*/ 278606 w 278606"/>
                  <a:gd name="connsiteY4" fmla="*/ 202407 h 352425"/>
                  <a:gd name="connsiteX5" fmla="*/ 130968 w 278606"/>
                  <a:gd name="connsiteY5" fmla="*/ 352425 h 352425"/>
                  <a:gd name="connsiteX6" fmla="*/ 0 w 278606"/>
                  <a:gd name="connsiteY6" fmla="*/ 278607 h 352425"/>
                  <a:gd name="connsiteX0" fmla="*/ 0 w 278606"/>
                  <a:gd name="connsiteY0" fmla="*/ 278607 h 352425"/>
                  <a:gd name="connsiteX1" fmla="*/ 50006 w 278606"/>
                  <a:gd name="connsiteY1" fmla="*/ 59532 h 352425"/>
                  <a:gd name="connsiteX2" fmla="*/ 211930 w 278606"/>
                  <a:gd name="connsiteY2" fmla="*/ 0 h 352425"/>
                  <a:gd name="connsiteX3" fmla="*/ 273844 w 278606"/>
                  <a:gd name="connsiteY3" fmla="*/ 66675 h 352425"/>
                  <a:gd name="connsiteX4" fmla="*/ 278606 w 278606"/>
                  <a:gd name="connsiteY4" fmla="*/ 202407 h 352425"/>
                  <a:gd name="connsiteX5" fmla="*/ 130968 w 278606"/>
                  <a:gd name="connsiteY5" fmla="*/ 352425 h 352425"/>
                  <a:gd name="connsiteX6" fmla="*/ 0 w 278606"/>
                  <a:gd name="connsiteY6" fmla="*/ 278607 h 352425"/>
                  <a:gd name="connsiteX0" fmla="*/ 0 w 278606"/>
                  <a:gd name="connsiteY0" fmla="*/ 299294 h 373112"/>
                  <a:gd name="connsiteX1" fmla="*/ 50006 w 278606"/>
                  <a:gd name="connsiteY1" fmla="*/ 80219 h 373112"/>
                  <a:gd name="connsiteX2" fmla="*/ 257347 w 278606"/>
                  <a:gd name="connsiteY2" fmla="*/ 0 h 373112"/>
                  <a:gd name="connsiteX3" fmla="*/ 273844 w 278606"/>
                  <a:gd name="connsiteY3" fmla="*/ 87362 h 373112"/>
                  <a:gd name="connsiteX4" fmla="*/ 278606 w 278606"/>
                  <a:gd name="connsiteY4" fmla="*/ 223094 h 373112"/>
                  <a:gd name="connsiteX5" fmla="*/ 130968 w 278606"/>
                  <a:gd name="connsiteY5" fmla="*/ 373112 h 373112"/>
                  <a:gd name="connsiteX6" fmla="*/ 0 w 278606"/>
                  <a:gd name="connsiteY6" fmla="*/ 299294 h 373112"/>
                  <a:gd name="connsiteX0" fmla="*/ 0 w 278606"/>
                  <a:gd name="connsiteY0" fmla="*/ 299294 h 373112"/>
                  <a:gd name="connsiteX1" fmla="*/ 41323 w 278606"/>
                  <a:gd name="connsiteY1" fmla="*/ 72008 h 373112"/>
                  <a:gd name="connsiteX2" fmla="*/ 257347 w 278606"/>
                  <a:gd name="connsiteY2" fmla="*/ 0 h 373112"/>
                  <a:gd name="connsiteX3" fmla="*/ 273844 w 278606"/>
                  <a:gd name="connsiteY3" fmla="*/ 87362 h 373112"/>
                  <a:gd name="connsiteX4" fmla="*/ 278606 w 278606"/>
                  <a:gd name="connsiteY4" fmla="*/ 223094 h 373112"/>
                  <a:gd name="connsiteX5" fmla="*/ 130968 w 278606"/>
                  <a:gd name="connsiteY5" fmla="*/ 373112 h 373112"/>
                  <a:gd name="connsiteX6" fmla="*/ 0 w 278606"/>
                  <a:gd name="connsiteY6" fmla="*/ 299294 h 37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606" h="373112">
                    <a:moveTo>
                      <a:pt x="0" y="299294"/>
                    </a:moveTo>
                    <a:lnTo>
                      <a:pt x="41323" y="72008"/>
                    </a:lnTo>
                    <a:lnTo>
                      <a:pt x="257347" y="0"/>
                    </a:lnTo>
                    <a:lnTo>
                      <a:pt x="273844" y="87362"/>
                    </a:lnTo>
                    <a:lnTo>
                      <a:pt x="278606" y="223094"/>
                    </a:lnTo>
                    <a:lnTo>
                      <a:pt x="130968" y="373112"/>
                    </a:lnTo>
                    <a:lnTo>
                      <a:pt x="0" y="299294"/>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308" name="Freeform 307"/>
              <p:cNvSpPr/>
              <p:nvPr/>
            </p:nvSpPr>
            <p:spPr bwMode="auto">
              <a:xfrm rot="204198">
                <a:off x="8307737" y="4233607"/>
                <a:ext cx="449124" cy="435495"/>
              </a:xfrm>
              <a:custGeom>
                <a:avLst/>
                <a:gdLst>
                  <a:gd name="connsiteX0" fmla="*/ 238125 w 457200"/>
                  <a:gd name="connsiteY0" fmla="*/ 492919 h 492919"/>
                  <a:gd name="connsiteX1" fmla="*/ 0 w 457200"/>
                  <a:gd name="connsiteY1" fmla="*/ 271463 h 492919"/>
                  <a:gd name="connsiteX2" fmla="*/ 57150 w 457200"/>
                  <a:gd name="connsiteY2" fmla="*/ 14288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57200"/>
                  <a:gd name="connsiteY0" fmla="*/ 492919 h 492919"/>
                  <a:gd name="connsiteX1" fmla="*/ 0 w 457200"/>
                  <a:gd name="connsiteY1" fmla="*/ 271463 h 492919"/>
                  <a:gd name="connsiteX2" fmla="*/ 83046 w 457200"/>
                  <a:gd name="connsiteY2" fmla="*/ 81503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57200"/>
                  <a:gd name="connsiteY0" fmla="*/ 492919 h 492919"/>
                  <a:gd name="connsiteX1" fmla="*/ 0 w 457200"/>
                  <a:gd name="connsiteY1" fmla="*/ 271463 h 492919"/>
                  <a:gd name="connsiteX2" fmla="*/ 83046 w 457200"/>
                  <a:gd name="connsiteY2" fmla="*/ 0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45294"/>
                  <a:gd name="connsiteY0" fmla="*/ 492919 h 492919"/>
                  <a:gd name="connsiteX1" fmla="*/ 0 w 445294"/>
                  <a:gd name="connsiteY1" fmla="*/ 271463 h 492919"/>
                  <a:gd name="connsiteX2" fmla="*/ 83046 w 445294"/>
                  <a:gd name="connsiteY2" fmla="*/ 0 h 492919"/>
                  <a:gd name="connsiteX3" fmla="*/ 273844 w 445294"/>
                  <a:gd name="connsiteY3" fmla="*/ 0 h 492919"/>
                  <a:gd name="connsiteX4" fmla="*/ 445294 w 445294"/>
                  <a:gd name="connsiteY4" fmla="*/ 159544 h 492919"/>
                  <a:gd name="connsiteX5" fmla="*/ 444448 w 445294"/>
                  <a:gd name="connsiteY5" fmla="*/ 401369 h 492919"/>
                  <a:gd name="connsiteX6" fmla="*/ 238125 w 445294"/>
                  <a:gd name="connsiteY6" fmla="*/ 492919 h 492919"/>
                  <a:gd name="connsiteX0" fmla="*/ 241955 w 449124"/>
                  <a:gd name="connsiteY0" fmla="*/ 492919 h 492919"/>
                  <a:gd name="connsiteX1" fmla="*/ 0 w 449124"/>
                  <a:gd name="connsiteY1" fmla="*/ 325352 h 492919"/>
                  <a:gd name="connsiteX2" fmla="*/ 86876 w 449124"/>
                  <a:gd name="connsiteY2" fmla="*/ 0 h 492919"/>
                  <a:gd name="connsiteX3" fmla="*/ 277674 w 449124"/>
                  <a:gd name="connsiteY3" fmla="*/ 0 h 492919"/>
                  <a:gd name="connsiteX4" fmla="*/ 449124 w 449124"/>
                  <a:gd name="connsiteY4" fmla="*/ 159544 h 492919"/>
                  <a:gd name="connsiteX5" fmla="*/ 448278 w 449124"/>
                  <a:gd name="connsiteY5" fmla="*/ 401369 h 492919"/>
                  <a:gd name="connsiteX6" fmla="*/ 241955 w 449124"/>
                  <a:gd name="connsiteY6" fmla="*/ 492919 h 492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9124" h="492919">
                    <a:moveTo>
                      <a:pt x="241955" y="492919"/>
                    </a:moveTo>
                    <a:lnTo>
                      <a:pt x="0" y="325352"/>
                    </a:lnTo>
                    <a:lnTo>
                      <a:pt x="86876" y="0"/>
                    </a:lnTo>
                    <a:lnTo>
                      <a:pt x="277674" y="0"/>
                    </a:lnTo>
                    <a:lnTo>
                      <a:pt x="449124" y="159544"/>
                    </a:lnTo>
                    <a:lnTo>
                      <a:pt x="448278" y="401369"/>
                    </a:lnTo>
                    <a:lnTo>
                      <a:pt x="241955" y="492919"/>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309" name="Freeform 308"/>
              <p:cNvSpPr/>
              <p:nvPr/>
            </p:nvSpPr>
            <p:spPr bwMode="auto">
              <a:xfrm>
                <a:off x="8211698" y="4905515"/>
                <a:ext cx="476094" cy="416024"/>
              </a:xfrm>
              <a:custGeom>
                <a:avLst/>
                <a:gdLst>
                  <a:gd name="connsiteX0" fmla="*/ 292894 w 497681"/>
                  <a:gd name="connsiteY0" fmla="*/ 0 h 426244"/>
                  <a:gd name="connsiteX1" fmla="*/ 292894 w 497681"/>
                  <a:gd name="connsiteY1" fmla="*/ 0 h 426244"/>
                  <a:gd name="connsiteX2" fmla="*/ 435769 w 497681"/>
                  <a:gd name="connsiteY2" fmla="*/ 76200 h 426244"/>
                  <a:gd name="connsiteX3" fmla="*/ 497681 w 497681"/>
                  <a:gd name="connsiteY3" fmla="*/ 269081 h 426244"/>
                  <a:gd name="connsiteX4" fmla="*/ 211931 w 497681"/>
                  <a:gd name="connsiteY4" fmla="*/ 426244 h 426244"/>
                  <a:gd name="connsiteX5" fmla="*/ 0 w 497681"/>
                  <a:gd name="connsiteY5" fmla="*/ 335756 h 426244"/>
                  <a:gd name="connsiteX6" fmla="*/ 42863 w 497681"/>
                  <a:gd name="connsiteY6" fmla="*/ 109538 h 426244"/>
                  <a:gd name="connsiteX7" fmla="*/ 292894 w 497681"/>
                  <a:gd name="connsiteY7" fmla="*/ 0 h 426244"/>
                  <a:gd name="connsiteX0" fmla="*/ 250031 w 454818"/>
                  <a:gd name="connsiteY0" fmla="*/ 0 h 426244"/>
                  <a:gd name="connsiteX1" fmla="*/ 250031 w 454818"/>
                  <a:gd name="connsiteY1" fmla="*/ 0 h 426244"/>
                  <a:gd name="connsiteX2" fmla="*/ 392906 w 454818"/>
                  <a:gd name="connsiteY2" fmla="*/ 76200 h 426244"/>
                  <a:gd name="connsiteX3" fmla="*/ 454818 w 454818"/>
                  <a:gd name="connsiteY3" fmla="*/ 269081 h 426244"/>
                  <a:gd name="connsiteX4" fmla="*/ 169068 w 454818"/>
                  <a:gd name="connsiteY4" fmla="*/ 426244 h 426244"/>
                  <a:gd name="connsiteX5" fmla="*/ 10467 w 454818"/>
                  <a:gd name="connsiteY5" fmla="*/ 272008 h 426244"/>
                  <a:gd name="connsiteX6" fmla="*/ 0 w 454818"/>
                  <a:gd name="connsiteY6" fmla="*/ 109538 h 426244"/>
                  <a:gd name="connsiteX7" fmla="*/ 250031 w 454818"/>
                  <a:gd name="connsiteY7" fmla="*/ 0 h 426244"/>
                  <a:gd name="connsiteX0" fmla="*/ 250031 w 454818"/>
                  <a:gd name="connsiteY0" fmla="*/ 0 h 416024"/>
                  <a:gd name="connsiteX1" fmla="*/ 250031 w 454818"/>
                  <a:gd name="connsiteY1" fmla="*/ 0 h 416024"/>
                  <a:gd name="connsiteX2" fmla="*/ 392906 w 454818"/>
                  <a:gd name="connsiteY2" fmla="*/ 76200 h 416024"/>
                  <a:gd name="connsiteX3" fmla="*/ 454818 w 454818"/>
                  <a:gd name="connsiteY3" fmla="*/ 269081 h 416024"/>
                  <a:gd name="connsiteX4" fmla="*/ 226490 w 454818"/>
                  <a:gd name="connsiteY4" fmla="*/ 416024 h 416024"/>
                  <a:gd name="connsiteX5" fmla="*/ 10467 w 454818"/>
                  <a:gd name="connsiteY5" fmla="*/ 272008 h 416024"/>
                  <a:gd name="connsiteX6" fmla="*/ 0 w 454818"/>
                  <a:gd name="connsiteY6" fmla="*/ 109538 h 416024"/>
                  <a:gd name="connsiteX7" fmla="*/ 250031 w 454818"/>
                  <a:gd name="connsiteY7" fmla="*/ 0 h 416024"/>
                  <a:gd name="connsiteX0" fmla="*/ 250031 w 454818"/>
                  <a:gd name="connsiteY0" fmla="*/ 0 h 416024"/>
                  <a:gd name="connsiteX1" fmla="*/ 250031 w 454818"/>
                  <a:gd name="connsiteY1" fmla="*/ 0 h 416024"/>
                  <a:gd name="connsiteX2" fmla="*/ 392906 w 454818"/>
                  <a:gd name="connsiteY2" fmla="*/ 76200 h 416024"/>
                  <a:gd name="connsiteX3" fmla="*/ 454818 w 454818"/>
                  <a:gd name="connsiteY3" fmla="*/ 269081 h 416024"/>
                  <a:gd name="connsiteX4" fmla="*/ 226490 w 454818"/>
                  <a:gd name="connsiteY4" fmla="*/ 416024 h 416024"/>
                  <a:gd name="connsiteX5" fmla="*/ 10466 w 454818"/>
                  <a:gd name="connsiteY5" fmla="*/ 344016 h 416024"/>
                  <a:gd name="connsiteX6" fmla="*/ 0 w 454818"/>
                  <a:gd name="connsiteY6" fmla="*/ 109538 h 416024"/>
                  <a:gd name="connsiteX7" fmla="*/ 250031 w 454818"/>
                  <a:gd name="connsiteY7" fmla="*/ 0 h 4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18" h="416024">
                    <a:moveTo>
                      <a:pt x="250031" y="0"/>
                    </a:moveTo>
                    <a:lnTo>
                      <a:pt x="250031" y="0"/>
                    </a:lnTo>
                    <a:lnTo>
                      <a:pt x="392906" y="76200"/>
                    </a:lnTo>
                    <a:lnTo>
                      <a:pt x="454818" y="269081"/>
                    </a:lnTo>
                    <a:lnTo>
                      <a:pt x="226490" y="416024"/>
                    </a:lnTo>
                    <a:lnTo>
                      <a:pt x="10466" y="344016"/>
                    </a:lnTo>
                    <a:lnTo>
                      <a:pt x="0" y="109538"/>
                    </a:lnTo>
                    <a:lnTo>
                      <a:pt x="250031" y="0"/>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310" name="Freeform 309"/>
              <p:cNvSpPr/>
              <p:nvPr/>
            </p:nvSpPr>
            <p:spPr bwMode="auto">
              <a:xfrm>
                <a:off x="8623499" y="4826933"/>
                <a:ext cx="431006" cy="385762"/>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06" h="385762">
                    <a:moveTo>
                      <a:pt x="0" y="145256"/>
                    </a:moveTo>
                    <a:lnTo>
                      <a:pt x="142875" y="2381"/>
                    </a:lnTo>
                    <a:lnTo>
                      <a:pt x="328612" y="0"/>
                    </a:lnTo>
                    <a:lnTo>
                      <a:pt x="431006" y="214312"/>
                    </a:lnTo>
                    <a:lnTo>
                      <a:pt x="285750" y="385762"/>
                    </a:lnTo>
                    <a:lnTo>
                      <a:pt x="71437" y="347662"/>
                    </a:lnTo>
                    <a:lnTo>
                      <a:pt x="0" y="145256"/>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311" name="Freeform 310"/>
              <p:cNvSpPr/>
              <p:nvPr/>
            </p:nvSpPr>
            <p:spPr bwMode="auto">
              <a:xfrm rot="908277">
                <a:off x="7854341" y="4883298"/>
                <a:ext cx="417220" cy="442203"/>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 name="connsiteX0" fmla="*/ 0 w 417220"/>
                  <a:gd name="connsiteY0" fmla="*/ 142142 h 385762"/>
                  <a:gd name="connsiteX1" fmla="*/ 129089 w 417220"/>
                  <a:gd name="connsiteY1" fmla="*/ 2381 h 385762"/>
                  <a:gd name="connsiteX2" fmla="*/ 314826 w 417220"/>
                  <a:gd name="connsiteY2" fmla="*/ 0 h 385762"/>
                  <a:gd name="connsiteX3" fmla="*/ 417220 w 417220"/>
                  <a:gd name="connsiteY3" fmla="*/ 214312 h 385762"/>
                  <a:gd name="connsiteX4" fmla="*/ 271964 w 417220"/>
                  <a:gd name="connsiteY4" fmla="*/ 385762 h 385762"/>
                  <a:gd name="connsiteX5" fmla="*/ 57651 w 417220"/>
                  <a:gd name="connsiteY5" fmla="*/ 347662 h 385762"/>
                  <a:gd name="connsiteX6" fmla="*/ 0 w 417220"/>
                  <a:gd name="connsiteY6" fmla="*/ 142142 h 385762"/>
                  <a:gd name="connsiteX0" fmla="*/ 0 w 417220"/>
                  <a:gd name="connsiteY0" fmla="*/ 142142 h 385762"/>
                  <a:gd name="connsiteX1" fmla="*/ 129089 w 417220"/>
                  <a:gd name="connsiteY1" fmla="*/ 2381 h 385762"/>
                  <a:gd name="connsiteX2" fmla="*/ 314826 w 417220"/>
                  <a:gd name="connsiteY2" fmla="*/ 0 h 385762"/>
                  <a:gd name="connsiteX3" fmla="*/ 417220 w 417220"/>
                  <a:gd name="connsiteY3" fmla="*/ 214312 h 385762"/>
                  <a:gd name="connsiteX4" fmla="*/ 271964 w 417220"/>
                  <a:gd name="connsiteY4" fmla="*/ 385762 h 385762"/>
                  <a:gd name="connsiteX5" fmla="*/ 71495 w 417220"/>
                  <a:gd name="connsiteY5" fmla="*/ 316383 h 385762"/>
                  <a:gd name="connsiteX6" fmla="*/ 0 w 417220"/>
                  <a:gd name="connsiteY6" fmla="*/ 142142 h 385762"/>
                  <a:gd name="connsiteX0" fmla="*/ 0 w 417220"/>
                  <a:gd name="connsiteY0" fmla="*/ 142142 h 367717"/>
                  <a:gd name="connsiteX1" fmla="*/ 129089 w 417220"/>
                  <a:gd name="connsiteY1" fmla="*/ 2381 h 367717"/>
                  <a:gd name="connsiteX2" fmla="*/ 314826 w 417220"/>
                  <a:gd name="connsiteY2" fmla="*/ 0 h 367717"/>
                  <a:gd name="connsiteX3" fmla="*/ 417220 w 417220"/>
                  <a:gd name="connsiteY3" fmla="*/ 214312 h 367717"/>
                  <a:gd name="connsiteX4" fmla="*/ 301192 w 417220"/>
                  <a:gd name="connsiteY4" fmla="*/ 367717 h 367717"/>
                  <a:gd name="connsiteX5" fmla="*/ 71495 w 417220"/>
                  <a:gd name="connsiteY5" fmla="*/ 316383 h 367717"/>
                  <a:gd name="connsiteX6" fmla="*/ 0 w 417220"/>
                  <a:gd name="connsiteY6" fmla="*/ 142142 h 367717"/>
                  <a:gd name="connsiteX0" fmla="*/ 0 w 417220"/>
                  <a:gd name="connsiteY0" fmla="*/ 216629 h 442204"/>
                  <a:gd name="connsiteX1" fmla="*/ 129089 w 417220"/>
                  <a:gd name="connsiteY1" fmla="*/ 76868 h 442204"/>
                  <a:gd name="connsiteX2" fmla="*/ 340170 w 417220"/>
                  <a:gd name="connsiteY2" fmla="*/ 0 h 442204"/>
                  <a:gd name="connsiteX3" fmla="*/ 417220 w 417220"/>
                  <a:gd name="connsiteY3" fmla="*/ 288799 h 442204"/>
                  <a:gd name="connsiteX4" fmla="*/ 301192 w 417220"/>
                  <a:gd name="connsiteY4" fmla="*/ 442204 h 442204"/>
                  <a:gd name="connsiteX5" fmla="*/ 71495 w 417220"/>
                  <a:gd name="connsiteY5" fmla="*/ 390870 h 442204"/>
                  <a:gd name="connsiteX6" fmla="*/ 0 w 417220"/>
                  <a:gd name="connsiteY6" fmla="*/ 216629 h 442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220" h="442204">
                    <a:moveTo>
                      <a:pt x="0" y="216629"/>
                    </a:moveTo>
                    <a:lnTo>
                      <a:pt x="129089" y="76868"/>
                    </a:lnTo>
                    <a:lnTo>
                      <a:pt x="340170" y="0"/>
                    </a:lnTo>
                    <a:lnTo>
                      <a:pt x="417220" y="288799"/>
                    </a:lnTo>
                    <a:lnTo>
                      <a:pt x="301192" y="442204"/>
                    </a:lnTo>
                    <a:lnTo>
                      <a:pt x="71495" y="390870"/>
                    </a:lnTo>
                    <a:lnTo>
                      <a:pt x="0" y="216629"/>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312" name="Freeform 311"/>
              <p:cNvSpPr/>
              <p:nvPr/>
            </p:nvSpPr>
            <p:spPr bwMode="auto">
              <a:xfrm rot="894077">
                <a:off x="7711492" y="4582390"/>
                <a:ext cx="381179" cy="430104"/>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 name="connsiteX0" fmla="*/ 0 w 431006"/>
                  <a:gd name="connsiteY0" fmla="*/ 176062 h 416568"/>
                  <a:gd name="connsiteX1" fmla="*/ 142875 w 431006"/>
                  <a:gd name="connsiteY1" fmla="*/ 33187 h 416568"/>
                  <a:gd name="connsiteX2" fmla="*/ 334810 w 431006"/>
                  <a:gd name="connsiteY2" fmla="*/ 0 h 416568"/>
                  <a:gd name="connsiteX3" fmla="*/ 431006 w 431006"/>
                  <a:gd name="connsiteY3" fmla="*/ 245118 h 416568"/>
                  <a:gd name="connsiteX4" fmla="*/ 285750 w 431006"/>
                  <a:gd name="connsiteY4" fmla="*/ 416568 h 416568"/>
                  <a:gd name="connsiteX5" fmla="*/ 71437 w 431006"/>
                  <a:gd name="connsiteY5" fmla="*/ 378468 h 416568"/>
                  <a:gd name="connsiteX6" fmla="*/ 0 w 431006"/>
                  <a:gd name="connsiteY6" fmla="*/ 176062 h 416568"/>
                  <a:gd name="connsiteX0" fmla="*/ 0 w 431006"/>
                  <a:gd name="connsiteY0" fmla="*/ 176062 h 385835"/>
                  <a:gd name="connsiteX1" fmla="*/ 142875 w 431006"/>
                  <a:gd name="connsiteY1" fmla="*/ 33187 h 385835"/>
                  <a:gd name="connsiteX2" fmla="*/ 334810 w 431006"/>
                  <a:gd name="connsiteY2" fmla="*/ 0 h 385835"/>
                  <a:gd name="connsiteX3" fmla="*/ 431006 w 431006"/>
                  <a:gd name="connsiteY3" fmla="*/ 245118 h 385835"/>
                  <a:gd name="connsiteX4" fmla="*/ 296066 w 431006"/>
                  <a:gd name="connsiteY4" fmla="*/ 385835 h 385835"/>
                  <a:gd name="connsiteX5" fmla="*/ 71437 w 431006"/>
                  <a:gd name="connsiteY5" fmla="*/ 378468 h 385835"/>
                  <a:gd name="connsiteX6" fmla="*/ 0 w 431006"/>
                  <a:gd name="connsiteY6" fmla="*/ 176062 h 385835"/>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85929 w 431006"/>
                  <a:gd name="connsiteY4" fmla="*/ 369550 h 378468"/>
                  <a:gd name="connsiteX5" fmla="*/ 71437 w 431006"/>
                  <a:gd name="connsiteY5" fmla="*/ 378468 h 378468"/>
                  <a:gd name="connsiteX6" fmla="*/ 0 w 431006"/>
                  <a:gd name="connsiteY6" fmla="*/ 176062 h 378468"/>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76763 w 431006"/>
                  <a:gd name="connsiteY4" fmla="*/ 348029 h 378468"/>
                  <a:gd name="connsiteX5" fmla="*/ 71437 w 431006"/>
                  <a:gd name="connsiteY5" fmla="*/ 378468 h 378468"/>
                  <a:gd name="connsiteX6" fmla="*/ 0 w 431006"/>
                  <a:gd name="connsiteY6" fmla="*/ 176062 h 378468"/>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74824 w 431006"/>
                  <a:gd name="connsiteY4" fmla="*/ 358500 h 378468"/>
                  <a:gd name="connsiteX5" fmla="*/ 71437 w 431006"/>
                  <a:gd name="connsiteY5" fmla="*/ 378468 h 378468"/>
                  <a:gd name="connsiteX6" fmla="*/ 0 w 431006"/>
                  <a:gd name="connsiteY6" fmla="*/ 176062 h 378468"/>
                  <a:gd name="connsiteX0" fmla="*/ 0 w 431006"/>
                  <a:gd name="connsiteY0" fmla="*/ 176062 h 358500"/>
                  <a:gd name="connsiteX1" fmla="*/ 142875 w 431006"/>
                  <a:gd name="connsiteY1" fmla="*/ 33187 h 358500"/>
                  <a:gd name="connsiteX2" fmla="*/ 334810 w 431006"/>
                  <a:gd name="connsiteY2" fmla="*/ 0 h 358500"/>
                  <a:gd name="connsiteX3" fmla="*/ 431006 w 431006"/>
                  <a:gd name="connsiteY3" fmla="*/ 245118 h 358500"/>
                  <a:gd name="connsiteX4" fmla="*/ 274824 w 431006"/>
                  <a:gd name="connsiteY4" fmla="*/ 358500 h 358500"/>
                  <a:gd name="connsiteX5" fmla="*/ 136327 w 431006"/>
                  <a:gd name="connsiteY5" fmla="*/ 341168 h 358500"/>
                  <a:gd name="connsiteX6" fmla="*/ 0 w 431006"/>
                  <a:gd name="connsiteY6" fmla="*/ 176062 h 358500"/>
                  <a:gd name="connsiteX0" fmla="*/ 0 w 368791"/>
                  <a:gd name="connsiteY0" fmla="*/ 198308 h 358500"/>
                  <a:gd name="connsiteX1" fmla="*/ 80660 w 368791"/>
                  <a:gd name="connsiteY1" fmla="*/ 33187 h 358500"/>
                  <a:gd name="connsiteX2" fmla="*/ 272595 w 368791"/>
                  <a:gd name="connsiteY2" fmla="*/ 0 h 358500"/>
                  <a:gd name="connsiteX3" fmla="*/ 368791 w 368791"/>
                  <a:gd name="connsiteY3" fmla="*/ 245118 h 358500"/>
                  <a:gd name="connsiteX4" fmla="*/ 212609 w 368791"/>
                  <a:gd name="connsiteY4" fmla="*/ 358500 h 358500"/>
                  <a:gd name="connsiteX5" fmla="*/ 74112 w 368791"/>
                  <a:gd name="connsiteY5" fmla="*/ 341168 h 358500"/>
                  <a:gd name="connsiteX6" fmla="*/ 0 w 368791"/>
                  <a:gd name="connsiteY6" fmla="*/ 198308 h 358500"/>
                  <a:gd name="connsiteX0" fmla="*/ 0 w 368791"/>
                  <a:gd name="connsiteY0" fmla="*/ 198308 h 358500"/>
                  <a:gd name="connsiteX1" fmla="*/ 92839 w 368791"/>
                  <a:gd name="connsiteY1" fmla="*/ 40702 h 358500"/>
                  <a:gd name="connsiteX2" fmla="*/ 272595 w 368791"/>
                  <a:gd name="connsiteY2" fmla="*/ 0 h 358500"/>
                  <a:gd name="connsiteX3" fmla="*/ 368791 w 368791"/>
                  <a:gd name="connsiteY3" fmla="*/ 245118 h 358500"/>
                  <a:gd name="connsiteX4" fmla="*/ 212609 w 368791"/>
                  <a:gd name="connsiteY4" fmla="*/ 358500 h 358500"/>
                  <a:gd name="connsiteX5" fmla="*/ 74112 w 368791"/>
                  <a:gd name="connsiteY5" fmla="*/ 341168 h 358500"/>
                  <a:gd name="connsiteX6" fmla="*/ 0 w 368791"/>
                  <a:gd name="connsiteY6" fmla="*/ 198308 h 358500"/>
                  <a:gd name="connsiteX0" fmla="*/ 0 w 368791"/>
                  <a:gd name="connsiteY0" fmla="*/ 198308 h 360125"/>
                  <a:gd name="connsiteX1" fmla="*/ 92839 w 368791"/>
                  <a:gd name="connsiteY1" fmla="*/ 40702 h 360125"/>
                  <a:gd name="connsiteX2" fmla="*/ 272595 w 368791"/>
                  <a:gd name="connsiteY2" fmla="*/ 0 h 360125"/>
                  <a:gd name="connsiteX3" fmla="*/ 368791 w 368791"/>
                  <a:gd name="connsiteY3" fmla="*/ 245118 h 360125"/>
                  <a:gd name="connsiteX4" fmla="*/ 227338 w 368791"/>
                  <a:gd name="connsiteY4" fmla="*/ 360125 h 360125"/>
                  <a:gd name="connsiteX5" fmla="*/ 74112 w 368791"/>
                  <a:gd name="connsiteY5" fmla="*/ 341168 h 360125"/>
                  <a:gd name="connsiteX6" fmla="*/ 0 w 368791"/>
                  <a:gd name="connsiteY6" fmla="*/ 198308 h 3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791" h="360125">
                    <a:moveTo>
                      <a:pt x="0" y="198308"/>
                    </a:moveTo>
                    <a:lnTo>
                      <a:pt x="92839" y="40702"/>
                    </a:lnTo>
                    <a:lnTo>
                      <a:pt x="272595" y="0"/>
                    </a:lnTo>
                    <a:lnTo>
                      <a:pt x="368791" y="245118"/>
                    </a:lnTo>
                    <a:lnTo>
                      <a:pt x="227338" y="360125"/>
                    </a:lnTo>
                    <a:lnTo>
                      <a:pt x="74112" y="341168"/>
                    </a:lnTo>
                    <a:lnTo>
                      <a:pt x="0" y="198308"/>
                    </a:lnTo>
                    <a:close/>
                  </a:path>
                </a:pathLst>
              </a:custGeom>
              <a:solidFill>
                <a:srgbClr val="3F5A9A">
                  <a:lumMod val="20000"/>
                  <a:lumOff val="80000"/>
                </a:srgbClr>
              </a:solid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grpSp>
        <p:cxnSp>
          <p:nvCxnSpPr>
            <p:cNvPr id="305" name="58 Conector recto de flecha"/>
            <p:cNvCxnSpPr/>
            <p:nvPr/>
          </p:nvCxnSpPr>
          <p:spPr>
            <a:xfrm>
              <a:off x="6948264" y="4466504"/>
              <a:ext cx="279016" cy="1588"/>
            </a:xfrm>
            <a:prstGeom prst="straightConnector1">
              <a:avLst/>
            </a:prstGeom>
            <a:noFill/>
            <a:ln w="9525" cap="flat" cmpd="sng" algn="ctr">
              <a:solidFill>
                <a:srgbClr val="000000"/>
              </a:solidFill>
              <a:prstDash val="solid"/>
              <a:headEnd type="none" w="med" len="med"/>
              <a:tailEnd type="triangle" w="sm" len="sm"/>
            </a:ln>
            <a:effectLst/>
          </p:spPr>
        </p:cxnSp>
      </p:grpSp>
      <p:grpSp>
        <p:nvGrpSpPr>
          <p:cNvPr id="411" name="Group 410"/>
          <p:cNvGrpSpPr/>
          <p:nvPr/>
        </p:nvGrpSpPr>
        <p:grpSpPr>
          <a:xfrm>
            <a:off x="9582937" y="2690057"/>
            <a:ext cx="1794638" cy="387495"/>
            <a:chOff x="6948264" y="3962445"/>
            <a:chExt cx="1643503" cy="981256"/>
          </a:xfrm>
        </p:grpSpPr>
        <p:grpSp>
          <p:nvGrpSpPr>
            <p:cNvPr id="412" name="Group 411"/>
            <p:cNvGrpSpPr>
              <a:grpSpLocks noChangeAspect="1"/>
            </p:cNvGrpSpPr>
            <p:nvPr/>
          </p:nvGrpSpPr>
          <p:grpSpPr>
            <a:xfrm>
              <a:off x="7383055" y="3962445"/>
              <a:ext cx="1208712" cy="981256"/>
              <a:chOff x="7711492" y="4233922"/>
              <a:chExt cx="1343013" cy="1090285"/>
            </a:xfrm>
          </p:grpSpPr>
          <p:sp>
            <p:nvSpPr>
              <p:cNvPr id="414" name="Freeform 413"/>
              <p:cNvSpPr/>
              <p:nvPr/>
            </p:nvSpPr>
            <p:spPr bwMode="auto">
              <a:xfrm>
                <a:off x="8027418" y="4464983"/>
                <a:ext cx="504056" cy="542131"/>
              </a:xfrm>
              <a:custGeom>
                <a:avLst/>
                <a:gdLst>
                  <a:gd name="connsiteX0" fmla="*/ 425450 w 558800"/>
                  <a:gd name="connsiteY0" fmla="*/ 63500 h 546100"/>
                  <a:gd name="connsiteX1" fmla="*/ 425450 w 558800"/>
                  <a:gd name="connsiteY1" fmla="*/ 63500 h 546100"/>
                  <a:gd name="connsiteX2" fmla="*/ 457200 w 558800"/>
                  <a:gd name="connsiteY2" fmla="*/ 114300 h 546100"/>
                  <a:gd name="connsiteX3" fmla="*/ 469900 w 558800"/>
                  <a:gd name="connsiteY3" fmla="*/ 152400 h 546100"/>
                  <a:gd name="connsiteX4" fmla="*/ 482600 w 558800"/>
                  <a:gd name="connsiteY4" fmla="*/ 177800 h 546100"/>
                  <a:gd name="connsiteX5" fmla="*/ 501650 w 558800"/>
                  <a:gd name="connsiteY5" fmla="*/ 215900 h 546100"/>
                  <a:gd name="connsiteX6" fmla="*/ 520700 w 558800"/>
                  <a:gd name="connsiteY6" fmla="*/ 222250 h 546100"/>
                  <a:gd name="connsiteX7" fmla="*/ 558800 w 558800"/>
                  <a:gd name="connsiteY7" fmla="*/ 209550 h 546100"/>
                  <a:gd name="connsiteX8" fmla="*/ 533400 w 558800"/>
                  <a:gd name="connsiteY8" fmla="*/ 381000 h 546100"/>
                  <a:gd name="connsiteX9" fmla="*/ 393700 w 558800"/>
                  <a:gd name="connsiteY9" fmla="*/ 539750 h 546100"/>
                  <a:gd name="connsiteX10" fmla="*/ 209550 w 558800"/>
                  <a:gd name="connsiteY10" fmla="*/ 546100 h 546100"/>
                  <a:gd name="connsiteX11" fmla="*/ 12700 w 558800"/>
                  <a:gd name="connsiteY11" fmla="*/ 425450 h 546100"/>
                  <a:gd name="connsiteX12" fmla="*/ 0 w 558800"/>
                  <a:gd name="connsiteY12" fmla="*/ 133350 h 546100"/>
                  <a:gd name="connsiteX13" fmla="*/ 285750 w 558800"/>
                  <a:gd name="connsiteY13" fmla="*/ 0 h 546100"/>
                  <a:gd name="connsiteX14" fmla="*/ 457200 w 558800"/>
                  <a:gd name="connsiteY14"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469900 w 558800"/>
                  <a:gd name="connsiteY3" fmla="*/ 152400 h 546100"/>
                  <a:gd name="connsiteX4" fmla="*/ 501650 w 558800"/>
                  <a:gd name="connsiteY4" fmla="*/ 215900 h 546100"/>
                  <a:gd name="connsiteX5" fmla="*/ 520700 w 558800"/>
                  <a:gd name="connsiteY5" fmla="*/ 222250 h 546100"/>
                  <a:gd name="connsiteX6" fmla="*/ 558800 w 558800"/>
                  <a:gd name="connsiteY6" fmla="*/ 209550 h 546100"/>
                  <a:gd name="connsiteX7" fmla="*/ 533400 w 558800"/>
                  <a:gd name="connsiteY7" fmla="*/ 381000 h 546100"/>
                  <a:gd name="connsiteX8" fmla="*/ 393700 w 558800"/>
                  <a:gd name="connsiteY8" fmla="*/ 539750 h 546100"/>
                  <a:gd name="connsiteX9" fmla="*/ 209550 w 558800"/>
                  <a:gd name="connsiteY9" fmla="*/ 546100 h 546100"/>
                  <a:gd name="connsiteX10" fmla="*/ 12700 w 558800"/>
                  <a:gd name="connsiteY10" fmla="*/ 425450 h 546100"/>
                  <a:gd name="connsiteX11" fmla="*/ 0 w 558800"/>
                  <a:gd name="connsiteY11" fmla="*/ 133350 h 546100"/>
                  <a:gd name="connsiteX12" fmla="*/ 285750 w 558800"/>
                  <a:gd name="connsiteY12" fmla="*/ 0 h 546100"/>
                  <a:gd name="connsiteX13" fmla="*/ 457200 w 558800"/>
                  <a:gd name="connsiteY13"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01650 w 558800"/>
                  <a:gd name="connsiteY3" fmla="*/ 215900 h 546100"/>
                  <a:gd name="connsiteX4" fmla="*/ 520700 w 558800"/>
                  <a:gd name="connsiteY4" fmla="*/ 222250 h 546100"/>
                  <a:gd name="connsiteX5" fmla="*/ 558800 w 558800"/>
                  <a:gd name="connsiteY5" fmla="*/ 209550 h 546100"/>
                  <a:gd name="connsiteX6" fmla="*/ 533400 w 558800"/>
                  <a:gd name="connsiteY6" fmla="*/ 381000 h 546100"/>
                  <a:gd name="connsiteX7" fmla="*/ 393700 w 558800"/>
                  <a:gd name="connsiteY7" fmla="*/ 539750 h 546100"/>
                  <a:gd name="connsiteX8" fmla="*/ 209550 w 558800"/>
                  <a:gd name="connsiteY8" fmla="*/ 546100 h 546100"/>
                  <a:gd name="connsiteX9" fmla="*/ 12700 w 558800"/>
                  <a:gd name="connsiteY9" fmla="*/ 425450 h 546100"/>
                  <a:gd name="connsiteX10" fmla="*/ 0 w 558800"/>
                  <a:gd name="connsiteY10" fmla="*/ 133350 h 546100"/>
                  <a:gd name="connsiteX11" fmla="*/ 285750 w 558800"/>
                  <a:gd name="connsiteY11" fmla="*/ 0 h 546100"/>
                  <a:gd name="connsiteX12" fmla="*/ 457200 w 558800"/>
                  <a:gd name="connsiteY12"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01650 w 558800"/>
                  <a:gd name="connsiteY3" fmla="*/ 215900 h 546100"/>
                  <a:gd name="connsiteX4" fmla="*/ 558800 w 558800"/>
                  <a:gd name="connsiteY4" fmla="*/ 209550 h 546100"/>
                  <a:gd name="connsiteX5" fmla="*/ 533400 w 558800"/>
                  <a:gd name="connsiteY5" fmla="*/ 381000 h 546100"/>
                  <a:gd name="connsiteX6" fmla="*/ 393700 w 558800"/>
                  <a:gd name="connsiteY6" fmla="*/ 539750 h 546100"/>
                  <a:gd name="connsiteX7" fmla="*/ 209550 w 558800"/>
                  <a:gd name="connsiteY7" fmla="*/ 546100 h 546100"/>
                  <a:gd name="connsiteX8" fmla="*/ 12700 w 558800"/>
                  <a:gd name="connsiteY8" fmla="*/ 425450 h 546100"/>
                  <a:gd name="connsiteX9" fmla="*/ 0 w 558800"/>
                  <a:gd name="connsiteY9" fmla="*/ 133350 h 546100"/>
                  <a:gd name="connsiteX10" fmla="*/ 285750 w 558800"/>
                  <a:gd name="connsiteY10" fmla="*/ 0 h 546100"/>
                  <a:gd name="connsiteX11" fmla="*/ 457200 w 558800"/>
                  <a:gd name="connsiteY11" fmla="*/ 107950 h 546100"/>
                  <a:gd name="connsiteX0" fmla="*/ 425450 w 558800"/>
                  <a:gd name="connsiteY0" fmla="*/ 63500 h 546100"/>
                  <a:gd name="connsiteX1" fmla="*/ 425450 w 558800"/>
                  <a:gd name="connsiteY1" fmla="*/ 63500 h 546100"/>
                  <a:gd name="connsiteX2" fmla="*/ 457200 w 558800"/>
                  <a:gd name="connsiteY2" fmla="*/ 114300 h 546100"/>
                  <a:gd name="connsiteX3" fmla="*/ 558800 w 558800"/>
                  <a:gd name="connsiteY3" fmla="*/ 209550 h 546100"/>
                  <a:gd name="connsiteX4" fmla="*/ 533400 w 558800"/>
                  <a:gd name="connsiteY4" fmla="*/ 381000 h 546100"/>
                  <a:gd name="connsiteX5" fmla="*/ 393700 w 558800"/>
                  <a:gd name="connsiteY5" fmla="*/ 539750 h 546100"/>
                  <a:gd name="connsiteX6" fmla="*/ 209550 w 558800"/>
                  <a:gd name="connsiteY6" fmla="*/ 546100 h 546100"/>
                  <a:gd name="connsiteX7" fmla="*/ 12700 w 558800"/>
                  <a:gd name="connsiteY7" fmla="*/ 425450 h 546100"/>
                  <a:gd name="connsiteX8" fmla="*/ 0 w 558800"/>
                  <a:gd name="connsiteY8" fmla="*/ 133350 h 546100"/>
                  <a:gd name="connsiteX9" fmla="*/ 285750 w 558800"/>
                  <a:gd name="connsiteY9" fmla="*/ 0 h 546100"/>
                  <a:gd name="connsiteX10" fmla="*/ 457200 w 558800"/>
                  <a:gd name="connsiteY10" fmla="*/ 107950 h 546100"/>
                  <a:gd name="connsiteX0" fmla="*/ 425450 w 558800"/>
                  <a:gd name="connsiteY0" fmla="*/ 63500 h 546100"/>
                  <a:gd name="connsiteX1" fmla="*/ 457200 w 558800"/>
                  <a:gd name="connsiteY1" fmla="*/ 114300 h 546100"/>
                  <a:gd name="connsiteX2" fmla="*/ 558800 w 558800"/>
                  <a:gd name="connsiteY2" fmla="*/ 209550 h 546100"/>
                  <a:gd name="connsiteX3" fmla="*/ 533400 w 558800"/>
                  <a:gd name="connsiteY3" fmla="*/ 381000 h 546100"/>
                  <a:gd name="connsiteX4" fmla="*/ 393700 w 558800"/>
                  <a:gd name="connsiteY4" fmla="*/ 539750 h 546100"/>
                  <a:gd name="connsiteX5" fmla="*/ 209550 w 558800"/>
                  <a:gd name="connsiteY5" fmla="*/ 546100 h 546100"/>
                  <a:gd name="connsiteX6" fmla="*/ 12700 w 558800"/>
                  <a:gd name="connsiteY6" fmla="*/ 425450 h 546100"/>
                  <a:gd name="connsiteX7" fmla="*/ 0 w 558800"/>
                  <a:gd name="connsiteY7" fmla="*/ 133350 h 546100"/>
                  <a:gd name="connsiteX8" fmla="*/ 285750 w 558800"/>
                  <a:gd name="connsiteY8" fmla="*/ 0 h 546100"/>
                  <a:gd name="connsiteX9" fmla="*/ 457200 w 558800"/>
                  <a:gd name="connsiteY9" fmla="*/ 107950 h 546100"/>
                  <a:gd name="connsiteX0" fmla="*/ 425450 w 558800"/>
                  <a:gd name="connsiteY0" fmla="*/ 63500 h 546100"/>
                  <a:gd name="connsiteX1" fmla="*/ 457200 w 558800"/>
                  <a:gd name="connsiteY1" fmla="*/ 114300 h 546100"/>
                  <a:gd name="connsiteX2" fmla="*/ 558800 w 558800"/>
                  <a:gd name="connsiteY2" fmla="*/ 209550 h 546100"/>
                  <a:gd name="connsiteX3" fmla="*/ 533400 w 558800"/>
                  <a:gd name="connsiteY3" fmla="*/ 381000 h 546100"/>
                  <a:gd name="connsiteX4" fmla="*/ 393700 w 558800"/>
                  <a:gd name="connsiteY4" fmla="*/ 539750 h 546100"/>
                  <a:gd name="connsiteX5" fmla="*/ 209550 w 558800"/>
                  <a:gd name="connsiteY5" fmla="*/ 546100 h 546100"/>
                  <a:gd name="connsiteX6" fmla="*/ 12700 w 558800"/>
                  <a:gd name="connsiteY6" fmla="*/ 425450 h 546100"/>
                  <a:gd name="connsiteX7" fmla="*/ 0 w 558800"/>
                  <a:gd name="connsiteY7" fmla="*/ 133350 h 546100"/>
                  <a:gd name="connsiteX8" fmla="*/ 285750 w 558800"/>
                  <a:gd name="connsiteY8" fmla="*/ 0 h 546100"/>
                  <a:gd name="connsiteX0" fmla="*/ 425450 w 558800"/>
                  <a:gd name="connsiteY0" fmla="*/ 63500 h 546100"/>
                  <a:gd name="connsiteX1" fmla="*/ 558800 w 558800"/>
                  <a:gd name="connsiteY1" fmla="*/ 209550 h 546100"/>
                  <a:gd name="connsiteX2" fmla="*/ 533400 w 558800"/>
                  <a:gd name="connsiteY2" fmla="*/ 381000 h 546100"/>
                  <a:gd name="connsiteX3" fmla="*/ 393700 w 558800"/>
                  <a:gd name="connsiteY3" fmla="*/ 539750 h 546100"/>
                  <a:gd name="connsiteX4" fmla="*/ 209550 w 558800"/>
                  <a:gd name="connsiteY4" fmla="*/ 546100 h 546100"/>
                  <a:gd name="connsiteX5" fmla="*/ 12700 w 558800"/>
                  <a:gd name="connsiteY5" fmla="*/ 425450 h 546100"/>
                  <a:gd name="connsiteX6" fmla="*/ 0 w 558800"/>
                  <a:gd name="connsiteY6" fmla="*/ 133350 h 546100"/>
                  <a:gd name="connsiteX7" fmla="*/ 285750 w 558800"/>
                  <a:gd name="connsiteY7" fmla="*/ 0 h 546100"/>
                  <a:gd name="connsiteX0" fmla="*/ 425450 w 558800"/>
                  <a:gd name="connsiteY0" fmla="*/ 67072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237480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237480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381496 w 558800"/>
                  <a:gd name="connsiteY7"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184150 w 558800"/>
                  <a:gd name="connsiteY7" fmla="*/ 71835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393700 w 558800"/>
                  <a:gd name="connsiteY3" fmla="*/ 543322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374200 w 558800"/>
                  <a:gd name="connsiteY3" fmla="*/ 505644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58800"/>
                  <a:gd name="connsiteY0" fmla="*/ 0 h 549672"/>
                  <a:gd name="connsiteX1" fmla="*/ 558800 w 558800"/>
                  <a:gd name="connsiteY1" fmla="*/ 213122 h 549672"/>
                  <a:gd name="connsiteX2" fmla="*/ 533400 w 558800"/>
                  <a:gd name="connsiteY2" fmla="*/ 384572 h 549672"/>
                  <a:gd name="connsiteX3" fmla="*/ 449300 w 558800"/>
                  <a:gd name="connsiteY3" fmla="*/ 497179 h 549672"/>
                  <a:gd name="connsiteX4" fmla="*/ 209550 w 558800"/>
                  <a:gd name="connsiteY4" fmla="*/ 549672 h 549672"/>
                  <a:gd name="connsiteX5" fmla="*/ 12700 w 558800"/>
                  <a:gd name="connsiteY5" fmla="*/ 429022 h 549672"/>
                  <a:gd name="connsiteX6" fmla="*/ 0 w 558800"/>
                  <a:gd name="connsiteY6" fmla="*/ 136922 h 549672"/>
                  <a:gd name="connsiteX7" fmla="*/ 165472 w 558800"/>
                  <a:gd name="connsiteY7" fmla="*/ 0 h 549672"/>
                  <a:gd name="connsiteX8" fmla="*/ 381496 w 558800"/>
                  <a:gd name="connsiteY8" fmla="*/ 0 h 549672"/>
                  <a:gd name="connsiteX0" fmla="*/ 381496 w 533400"/>
                  <a:gd name="connsiteY0" fmla="*/ 0 h 549672"/>
                  <a:gd name="connsiteX1" fmla="*/ 533400 w 533400"/>
                  <a:gd name="connsiteY1" fmla="*/ 384572 h 549672"/>
                  <a:gd name="connsiteX2" fmla="*/ 449300 w 533400"/>
                  <a:gd name="connsiteY2" fmla="*/ 497179 h 549672"/>
                  <a:gd name="connsiteX3" fmla="*/ 209550 w 533400"/>
                  <a:gd name="connsiteY3" fmla="*/ 549672 h 549672"/>
                  <a:gd name="connsiteX4" fmla="*/ 12700 w 533400"/>
                  <a:gd name="connsiteY4" fmla="*/ 429022 h 549672"/>
                  <a:gd name="connsiteX5" fmla="*/ 0 w 533400"/>
                  <a:gd name="connsiteY5" fmla="*/ 136922 h 549672"/>
                  <a:gd name="connsiteX6" fmla="*/ 165472 w 533400"/>
                  <a:gd name="connsiteY6" fmla="*/ 0 h 549672"/>
                  <a:gd name="connsiteX7" fmla="*/ 381496 w 533400"/>
                  <a:gd name="connsiteY7" fmla="*/ 0 h 549672"/>
                  <a:gd name="connsiteX0" fmla="*/ 381496 w 542429"/>
                  <a:gd name="connsiteY0" fmla="*/ 0 h 549672"/>
                  <a:gd name="connsiteX1" fmla="*/ 542429 w 542429"/>
                  <a:gd name="connsiteY1" fmla="*/ 120769 h 549672"/>
                  <a:gd name="connsiteX2" fmla="*/ 449300 w 542429"/>
                  <a:gd name="connsiteY2" fmla="*/ 497179 h 549672"/>
                  <a:gd name="connsiteX3" fmla="*/ 209550 w 542429"/>
                  <a:gd name="connsiteY3" fmla="*/ 549672 h 549672"/>
                  <a:gd name="connsiteX4" fmla="*/ 12700 w 542429"/>
                  <a:gd name="connsiteY4" fmla="*/ 429022 h 549672"/>
                  <a:gd name="connsiteX5" fmla="*/ 0 w 542429"/>
                  <a:gd name="connsiteY5" fmla="*/ 136922 h 549672"/>
                  <a:gd name="connsiteX6" fmla="*/ 165472 w 542429"/>
                  <a:gd name="connsiteY6" fmla="*/ 0 h 549672"/>
                  <a:gd name="connsiteX7" fmla="*/ 381496 w 542429"/>
                  <a:gd name="connsiteY7" fmla="*/ 0 h 549672"/>
                  <a:gd name="connsiteX0" fmla="*/ 165472 w 542429"/>
                  <a:gd name="connsiteY0" fmla="*/ 0 h 549672"/>
                  <a:gd name="connsiteX1" fmla="*/ 542429 w 542429"/>
                  <a:gd name="connsiteY1" fmla="*/ 120769 h 549672"/>
                  <a:gd name="connsiteX2" fmla="*/ 449300 w 542429"/>
                  <a:gd name="connsiteY2" fmla="*/ 497179 h 549672"/>
                  <a:gd name="connsiteX3" fmla="*/ 209550 w 542429"/>
                  <a:gd name="connsiteY3" fmla="*/ 549672 h 549672"/>
                  <a:gd name="connsiteX4" fmla="*/ 12700 w 542429"/>
                  <a:gd name="connsiteY4" fmla="*/ 429022 h 549672"/>
                  <a:gd name="connsiteX5" fmla="*/ 0 w 542429"/>
                  <a:gd name="connsiteY5" fmla="*/ 136922 h 549672"/>
                  <a:gd name="connsiteX6" fmla="*/ 165472 w 542429"/>
                  <a:gd name="connsiteY6" fmla="*/ 0 h 549672"/>
                  <a:gd name="connsiteX0" fmla="*/ 224651 w 542429"/>
                  <a:gd name="connsiteY0" fmla="*/ 0 h 632535"/>
                  <a:gd name="connsiteX1" fmla="*/ 542429 w 542429"/>
                  <a:gd name="connsiteY1" fmla="*/ 203632 h 632535"/>
                  <a:gd name="connsiteX2" fmla="*/ 449300 w 542429"/>
                  <a:gd name="connsiteY2" fmla="*/ 580042 h 632535"/>
                  <a:gd name="connsiteX3" fmla="*/ 209550 w 542429"/>
                  <a:gd name="connsiteY3" fmla="*/ 632535 h 632535"/>
                  <a:gd name="connsiteX4" fmla="*/ 12700 w 542429"/>
                  <a:gd name="connsiteY4" fmla="*/ 511885 h 632535"/>
                  <a:gd name="connsiteX5" fmla="*/ 0 w 542429"/>
                  <a:gd name="connsiteY5" fmla="*/ 219785 h 632535"/>
                  <a:gd name="connsiteX6" fmla="*/ 224651 w 542429"/>
                  <a:gd name="connsiteY6" fmla="*/ 0 h 632535"/>
                  <a:gd name="connsiteX0" fmla="*/ 224651 w 542429"/>
                  <a:gd name="connsiteY0" fmla="*/ 0 h 632535"/>
                  <a:gd name="connsiteX1" fmla="*/ 542429 w 542429"/>
                  <a:gd name="connsiteY1" fmla="*/ 203632 h 632535"/>
                  <a:gd name="connsiteX2" fmla="*/ 449300 w 542429"/>
                  <a:gd name="connsiteY2" fmla="*/ 580042 h 632535"/>
                  <a:gd name="connsiteX3" fmla="*/ 209550 w 542429"/>
                  <a:gd name="connsiteY3" fmla="*/ 632535 h 632535"/>
                  <a:gd name="connsiteX4" fmla="*/ 1 w 542429"/>
                  <a:gd name="connsiteY4" fmla="*/ 414316 h 632535"/>
                  <a:gd name="connsiteX5" fmla="*/ 0 w 542429"/>
                  <a:gd name="connsiteY5" fmla="*/ 219785 h 632535"/>
                  <a:gd name="connsiteX6" fmla="*/ 224651 w 542429"/>
                  <a:gd name="connsiteY6" fmla="*/ 0 h 632535"/>
                  <a:gd name="connsiteX0" fmla="*/ 224651 w 524184"/>
                  <a:gd name="connsiteY0" fmla="*/ 0 h 632535"/>
                  <a:gd name="connsiteX1" fmla="*/ 524184 w 524184"/>
                  <a:gd name="connsiteY1" fmla="*/ 248590 h 632535"/>
                  <a:gd name="connsiteX2" fmla="*/ 449300 w 524184"/>
                  <a:gd name="connsiteY2" fmla="*/ 580042 h 632535"/>
                  <a:gd name="connsiteX3" fmla="*/ 209550 w 524184"/>
                  <a:gd name="connsiteY3" fmla="*/ 632535 h 632535"/>
                  <a:gd name="connsiteX4" fmla="*/ 1 w 524184"/>
                  <a:gd name="connsiteY4" fmla="*/ 414316 h 632535"/>
                  <a:gd name="connsiteX5" fmla="*/ 0 w 524184"/>
                  <a:gd name="connsiteY5" fmla="*/ 219785 h 632535"/>
                  <a:gd name="connsiteX6" fmla="*/ 224651 w 524184"/>
                  <a:gd name="connsiteY6" fmla="*/ 0 h 632535"/>
                  <a:gd name="connsiteX0" fmla="*/ 285579 w 524184"/>
                  <a:gd name="connsiteY0" fmla="*/ 0 h 623857"/>
                  <a:gd name="connsiteX1" fmla="*/ 524184 w 524184"/>
                  <a:gd name="connsiteY1" fmla="*/ 239912 h 623857"/>
                  <a:gd name="connsiteX2" fmla="*/ 449300 w 524184"/>
                  <a:gd name="connsiteY2" fmla="*/ 571364 h 623857"/>
                  <a:gd name="connsiteX3" fmla="*/ 209550 w 524184"/>
                  <a:gd name="connsiteY3" fmla="*/ 623857 h 623857"/>
                  <a:gd name="connsiteX4" fmla="*/ 1 w 524184"/>
                  <a:gd name="connsiteY4" fmla="*/ 405638 h 623857"/>
                  <a:gd name="connsiteX5" fmla="*/ 0 w 524184"/>
                  <a:gd name="connsiteY5" fmla="*/ 211107 h 623857"/>
                  <a:gd name="connsiteX6" fmla="*/ 285579 w 524184"/>
                  <a:gd name="connsiteY6" fmla="*/ 0 h 623857"/>
                  <a:gd name="connsiteX0" fmla="*/ 285579 w 524184"/>
                  <a:gd name="connsiteY0" fmla="*/ 0 h 623857"/>
                  <a:gd name="connsiteX1" fmla="*/ 524184 w 524184"/>
                  <a:gd name="connsiteY1" fmla="*/ 239912 h 623857"/>
                  <a:gd name="connsiteX2" fmla="*/ 471587 w 524184"/>
                  <a:gd name="connsiteY2" fmla="*/ 497378 h 623857"/>
                  <a:gd name="connsiteX3" fmla="*/ 209550 w 524184"/>
                  <a:gd name="connsiteY3" fmla="*/ 623857 h 623857"/>
                  <a:gd name="connsiteX4" fmla="*/ 1 w 524184"/>
                  <a:gd name="connsiteY4" fmla="*/ 405638 h 623857"/>
                  <a:gd name="connsiteX5" fmla="*/ 0 w 524184"/>
                  <a:gd name="connsiteY5" fmla="*/ 211107 h 623857"/>
                  <a:gd name="connsiteX6" fmla="*/ 285579 w 524184"/>
                  <a:gd name="connsiteY6" fmla="*/ 0 h 623857"/>
                  <a:gd name="connsiteX0" fmla="*/ 285579 w 524184"/>
                  <a:gd name="connsiteY0" fmla="*/ 0 h 623857"/>
                  <a:gd name="connsiteX1" fmla="*/ 524184 w 524184"/>
                  <a:gd name="connsiteY1" fmla="*/ 239912 h 623857"/>
                  <a:gd name="connsiteX2" fmla="*/ 471587 w 524184"/>
                  <a:gd name="connsiteY2" fmla="*/ 497378 h 623857"/>
                  <a:gd name="connsiteX3" fmla="*/ 209550 w 524184"/>
                  <a:gd name="connsiteY3" fmla="*/ 623857 h 623857"/>
                  <a:gd name="connsiteX4" fmla="*/ 32993 w 524184"/>
                  <a:gd name="connsiteY4" fmla="*/ 531603 h 623857"/>
                  <a:gd name="connsiteX5" fmla="*/ 0 w 524184"/>
                  <a:gd name="connsiteY5" fmla="*/ 211107 h 623857"/>
                  <a:gd name="connsiteX6" fmla="*/ 285579 w 524184"/>
                  <a:gd name="connsiteY6" fmla="*/ 0 h 623857"/>
                  <a:gd name="connsiteX0" fmla="*/ 285578 w 524183"/>
                  <a:gd name="connsiteY0" fmla="*/ 0 h 623857"/>
                  <a:gd name="connsiteX1" fmla="*/ 524183 w 524183"/>
                  <a:gd name="connsiteY1" fmla="*/ 239912 h 623857"/>
                  <a:gd name="connsiteX2" fmla="*/ 471586 w 524183"/>
                  <a:gd name="connsiteY2" fmla="*/ 497378 h 623857"/>
                  <a:gd name="connsiteX3" fmla="*/ 209549 w 524183"/>
                  <a:gd name="connsiteY3" fmla="*/ 623857 h 623857"/>
                  <a:gd name="connsiteX4" fmla="*/ 32992 w 524183"/>
                  <a:gd name="connsiteY4" fmla="*/ 531603 h 623857"/>
                  <a:gd name="connsiteX5" fmla="*/ 0 w 524183"/>
                  <a:gd name="connsiteY5" fmla="*/ 239912 h 623857"/>
                  <a:gd name="connsiteX6" fmla="*/ 285578 w 524183"/>
                  <a:gd name="connsiteY6" fmla="*/ 0 h 623857"/>
                  <a:gd name="connsiteX0" fmla="*/ 285578 w 524183"/>
                  <a:gd name="connsiteY0" fmla="*/ 0 h 623857"/>
                  <a:gd name="connsiteX1" fmla="*/ 524183 w 524183"/>
                  <a:gd name="connsiteY1" fmla="*/ 239912 h 623857"/>
                  <a:gd name="connsiteX2" fmla="*/ 471586 w 524183"/>
                  <a:gd name="connsiteY2" fmla="*/ 497378 h 623857"/>
                  <a:gd name="connsiteX3" fmla="*/ 209549 w 524183"/>
                  <a:gd name="connsiteY3" fmla="*/ 623857 h 623857"/>
                  <a:gd name="connsiteX4" fmla="*/ 36268 w 524183"/>
                  <a:gd name="connsiteY4" fmla="*/ 547303 h 623857"/>
                  <a:gd name="connsiteX5" fmla="*/ 0 w 524183"/>
                  <a:gd name="connsiteY5" fmla="*/ 239912 h 623857"/>
                  <a:gd name="connsiteX6" fmla="*/ 285578 w 524183"/>
                  <a:gd name="connsiteY6" fmla="*/ 0 h 62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4183" h="623857">
                    <a:moveTo>
                      <a:pt x="285578" y="0"/>
                    </a:moveTo>
                    <a:lnTo>
                      <a:pt x="524183" y="239912"/>
                    </a:lnTo>
                    <a:lnTo>
                      <a:pt x="471586" y="497378"/>
                    </a:lnTo>
                    <a:lnTo>
                      <a:pt x="209549" y="623857"/>
                    </a:lnTo>
                    <a:lnTo>
                      <a:pt x="36268" y="547303"/>
                    </a:lnTo>
                    <a:cubicBezTo>
                      <a:pt x="36268" y="482459"/>
                      <a:pt x="0" y="304756"/>
                      <a:pt x="0" y="239912"/>
                    </a:cubicBezTo>
                    <a:lnTo>
                      <a:pt x="285578" y="0"/>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15" name="Freeform 414"/>
              <p:cNvSpPr/>
              <p:nvPr/>
            </p:nvSpPr>
            <p:spPr bwMode="auto">
              <a:xfrm>
                <a:off x="8490150" y="4601458"/>
                <a:ext cx="278606" cy="373112"/>
              </a:xfrm>
              <a:custGeom>
                <a:avLst/>
                <a:gdLst>
                  <a:gd name="connsiteX0" fmla="*/ 0 w 238125"/>
                  <a:gd name="connsiteY0" fmla="*/ 252413 h 326231"/>
                  <a:gd name="connsiteX1" fmla="*/ 50006 w 238125"/>
                  <a:gd name="connsiteY1" fmla="*/ 33338 h 326231"/>
                  <a:gd name="connsiteX2" fmla="*/ 140493 w 238125"/>
                  <a:gd name="connsiteY2" fmla="*/ 0 h 326231"/>
                  <a:gd name="connsiteX3" fmla="*/ 238125 w 238125"/>
                  <a:gd name="connsiteY3" fmla="*/ 73819 h 326231"/>
                  <a:gd name="connsiteX4" fmla="*/ 200025 w 238125"/>
                  <a:gd name="connsiteY4" fmla="*/ 288131 h 326231"/>
                  <a:gd name="connsiteX5" fmla="*/ 130968 w 238125"/>
                  <a:gd name="connsiteY5" fmla="*/ 326231 h 326231"/>
                  <a:gd name="connsiteX6" fmla="*/ 0 w 238125"/>
                  <a:gd name="connsiteY6" fmla="*/ 252413 h 326231"/>
                  <a:gd name="connsiteX0" fmla="*/ 0 w 257348"/>
                  <a:gd name="connsiteY0" fmla="*/ 252413 h 326231"/>
                  <a:gd name="connsiteX1" fmla="*/ 50006 w 257348"/>
                  <a:gd name="connsiteY1" fmla="*/ 33338 h 326231"/>
                  <a:gd name="connsiteX2" fmla="*/ 140493 w 257348"/>
                  <a:gd name="connsiteY2" fmla="*/ 0 h 326231"/>
                  <a:gd name="connsiteX3" fmla="*/ 238125 w 257348"/>
                  <a:gd name="connsiteY3" fmla="*/ 73819 h 326231"/>
                  <a:gd name="connsiteX4" fmla="*/ 257348 w 257348"/>
                  <a:gd name="connsiteY4" fmla="*/ 241151 h 326231"/>
                  <a:gd name="connsiteX5" fmla="*/ 130968 w 257348"/>
                  <a:gd name="connsiteY5" fmla="*/ 326231 h 326231"/>
                  <a:gd name="connsiteX6" fmla="*/ 0 w 257348"/>
                  <a:gd name="connsiteY6" fmla="*/ 252413 h 326231"/>
                  <a:gd name="connsiteX0" fmla="*/ 0 w 257348"/>
                  <a:gd name="connsiteY0" fmla="*/ 299294 h 373112"/>
                  <a:gd name="connsiteX1" fmla="*/ 50006 w 257348"/>
                  <a:gd name="connsiteY1" fmla="*/ 80219 h 373112"/>
                  <a:gd name="connsiteX2" fmla="*/ 257347 w 257348"/>
                  <a:gd name="connsiteY2" fmla="*/ 0 h 373112"/>
                  <a:gd name="connsiteX3" fmla="*/ 238125 w 257348"/>
                  <a:gd name="connsiteY3" fmla="*/ 120700 h 373112"/>
                  <a:gd name="connsiteX4" fmla="*/ 257348 w 257348"/>
                  <a:gd name="connsiteY4" fmla="*/ 288032 h 373112"/>
                  <a:gd name="connsiteX5" fmla="*/ 130968 w 257348"/>
                  <a:gd name="connsiteY5" fmla="*/ 373112 h 373112"/>
                  <a:gd name="connsiteX6" fmla="*/ 0 w 257348"/>
                  <a:gd name="connsiteY6" fmla="*/ 299294 h 373112"/>
                  <a:gd name="connsiteX0" fmla="*/ 0 w 257348"/>
                  <a:gd name="connsiteY0" fmla="*/ 278607 h 352425"/>
                  <a:gd name="connsiteX1" fmla="*/ 50006 w 257348"/>
                  <a:gd name="connsiteY1" fmla="*/ 59532 h 352425"/>
                  <a:gd name="connsiteX2" fmla="*/ 211930 w 257348"/>
                  <a:gd name="connsiteY2" fmla="*/ 0 h 352425"/>
                  <a:gd name="connsiteX3" fmla="*/ 238125 w 257348"/>
                  <a:gd name="connsiteY3" fmla="*/ 100013 h 352425"/>
                  <a:gd name="connsiteX4" fmla="*/ 257348 w 257348"/>
                  <a:gd name="connsiteY4" fmla="*/ 267345 h 352425"/>
                  <a:gd name="connsiteX5" fmla="*/ 130968 w 257348"/>
                  <a:gd name="connsiteY5" fmla="*/ 352425 h 352425"/>
                  <a:gd name="connsiteX6" fmla="*/ 0 w 257348"/>
                  <a:gd name="connsiteY6" fmla="*/ 278607 h 352425"/>
                  <a:gd name="connsiteX0" fmla="*/ 0 w 278606"/>
                  <a:gd name="connsiteY0" fmla="*/ 278607 h 352425"/>
                  <a:gd name="connsiteX1" fmla="*/ 50006 w 278606"/>
                  <a:gd name="connsiteY1" fmla="*/ 59532 h 352425"/>
                  <a:gd name="connsiteX2" fmla="*/ 211930 w 278606"/>
                  <a:gd name="connsiteY2" fmla="*/ 0 h 352425"/>
                  <a:gd name="connsiteX3" fmla="*/ 238125 w 278606"/>
                  <a:gd name="connsiteY3" fmla="*/ 100013 h 352425"/>
                  <a:gd name="connsiteX4" fmla="*/ 278606 w 278606"/>
                  <a:gd name="connsiteY4" fmla="*/ 202407 h 352425"/>
                  <a:gd name="connsiteX5" fmla="*/ 130968 w 278606"/>
                  <a:gd name="connsiteY5" fmla="*/ 352425 h 352425"/>
                  <a:gd name="connsiteX6" fmla="*/ 0 w 278606"/>
                  <a:gd name="connsiteY6" fmla="*/ 278607 h 352425"/>
                  <a:gd name="connsiteX0" fmla="*/ 0 w 278606"/>
                  <a:gd name="connsiteY0" fmla="*/ 278607 h 352425"/>
                  <a:gd name="connsiteX1" fmla="*/ 50006 w 278606"/>
                  <a:gd name="connsiteY1" fmla="*/ 59532 h 352425"/>
                  <a:gd name="connsiteX2" fmla="*/ 211930 w 278606"/>
                  <a:gd name="connsiteY2" fmla="*/ 0 h 352425"/>
                  <a:gd name="connsiteX3" fmla="*/ 273844 w 278606"/>
                  <a:gd name="connsiteY3" fmla="*/ 66675 h 352425"/>
                  <a:gd name="connsiteX4" fmla="*/ 278606 w 278606"/>
                  <a:gd name="connsiteY4" fmla="*/ 202407 h 352425"/>
                  <a:gd name="connsiteX5" fmla="*/ 130968 w 278606"/>
                  <a:gd name="connsiteY5" fmla="*/ 352425 h 352425"/>
                  <a:gd name="connsiteX6" fmla="*/ 0 w 278606"/>
                  <a:gd name="connsiteY6" fmla="*/ 278607 h 352425"/>
                  <a:gd name="connsiteX0" fmla="*/ 0 w 278606"/>
                  <a:gd name="connsiteY0" fmla="*/ 299294 h 373112"/>
                  <a:gd name="connsiteX1" fmla="*/ 50006 w 278606"/>
                  <a:gd name="connsiteY1" fmla="*/ 80219 h 373112"/>
                  <a:gd name="connsiteX2" fmla="*/ 257347 w 278606"/>
                  <a:gd name="connsiteY2" fmla="*/ 0 h 373112"/>
                  <a:gd name="connsiteX3" fmla="*/ 273844 w 278606"/>
                  <a:gd name="connsiteY3" fmla="*/ 87362 h 373112"/>
                  <a:gd name="connsiteX4" fmla="*/ 278606 w 278606"/>
                  <a:gd name="connsiteY4" fmla="*/ 223094 h 373112"/>
                  <a:gd name="connsiteX5" fmla="*/ 130968 w 278606"/>
                  <a:gd name="connsiteY5" fmla="*/ 373112 h 373112"/>
                  <a:gd name="connsiteX6" fmla="*/ 0 w 278606"/>
                  <a:gd name="connsiteY6" fmla="*/ 299294 h 373112"/>
                  <a:gd name="connsiteX0" fmla="*/ 0 w 278606"/>
                  <a:gd name="connsiteY0" fmla="*/ 299294 h 373112"/>
                  <a:gd name="connsiteX1" fmla="*/ 41323 w 278606"/>
                  <a:gd name="connsiteY1" fmla="*/ 72008 h 373112"/>
                  <a:gd name="connsiteX2" fmla="*/ 257347 w 278606"/>
                  <a:gd name="connsiteY2" fmla="*/ 0 h 373112"/>
                  <a:gd name="connsiteX3" fmla="*/ 273844 w 278606"/>
                  <a:gd name="connsiteY3" fmla="*/ 87362 h 373112"/>
                  <a:gd name="connsiteX4" fmla="*/ 278606 w 278606"/>
                  <a:gd name="connsiteY4" fmla="*/ 223094 h 373112"/>
                  <a:gd name="connsiteX5" fmla="*/ 130968 w 278606"/>
                  <a:gd name="connsiteY5" fmla="*/ 373112 h 373112"/>
                  <a:gd name="connsiteX6" fmla="*/ 0 w 278606"/>
                  <a:gd name="connsiteY6" fmla="*/ 299294 h 373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606" h="373112">
                    <a:moveTo>
                      <a:pt x="0" y="299294"/>
                    </a:moveTo>
                    <a:lnTo>
                      <a:pt x="41323" y="72008"/>
                    </a:lnTo>
                    <a:lnTo>
                      <a:pt x="257347" y="0"/>
                    </a:lnTo>
                    <a:lnTo>
                      <a:pt x="273844" y="87362"/>
                    </a:lnTo>
                    <a:lnTo>
                      <a:pt x="278606" y="223094"/>
                    </a:lnTo>
                    <a:lnTo>
                      <a:pt x="130968" y="373112"/>
                    </a:lnTo>
                    <a:lnTo>
                      <a:pt x="0" y="299294"/>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16" name="Freeform 415"/>
              <p:cNvSpPr/>
              <p:nvPr/>
            </p:nvSpPr>
            <p:spPr bwMode="auto">
              <a:xfrm rot="204198">
                <a:off x="8311564" y="4233922"/>
                <a:ext cx="445294" cy="435496"/>
              </a:xfrm>
              <a:custGeom>
                <a:avLst/>
                <a:gdLst>
                  <a:gd name="connsiteX0" fmla="*/ 238125 w 457200"/>
                  <a:gd name="connsiteY0" fmla="*/ 492919 h 492919"/>
                  <a:gd name="connsiteX1" fmla="*/ 0 w 457200"/>
                  <a:gd name="connsiteY1" fmla="*/ 271463 h 492919"/>
                  <a:gd name="connsiteX2" fmla="*/ 57150 w 457200"/>
                  <a:gd name="connsiteY2" fmla="*/ 14288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57200"/>
                  <a:gd name="connsiteY0" fmla="*/ 492919 h 492919"/>
                  <a:gd name="connsiteX1" fmla="*/ 0 w 457200"/>
                  <a:gd name="connsiteY1" fmla="*/ 271463 h 492919"/>
                  <a:gd name="connsiteX2" fmla="*/ 83046 w 457200"/>
                  <a:gd name="connsiteY2" fmla="*/ 81503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57200"/>
                  <a:gd name="connsiteY0" fmla="*/ 492919 h 492919"/>
                  <a:gd name="connsiteX1" fmla="*/ 0 w 457200"/>
                  <a:gd name="connsiteY1" fmla="*/ 271463 h 492919"/>
                  <a:gd name="connsiteX2" fmla="*/ 83046 w 457200"/>
                  <a:gd name="connsiteY2" fmla="*/ 0 h 492919"/>
                  <a:gd name="connsiteX3" fmla="*/ 273844 w 457200"/>
                  <a:gd name="connsiteY3" fmla="*/ 0 h 492919"/>
                  <a:gd name="connsiteX4" fmla="*/ 445294 w 457200"/>
                  <a:gd name="connsiteY4" fmla="*/ 159544 h 492919"/>
                  <a:gd name="connsiteX5" fmla="*/ 457200 w 457200"/>
                  <a:gd name="connsiteY5" fmla="*/ 400050 h 492919"/>
                  <a:gd name="connsiteX6" fmla="*/ 238125 w 457200"/>
                  <a:gd name="connsiteY6" fmla="*/ 492919 h 492919"/>
                  <a:gd name="connsiteX0" fmla="*/ 238125 w 445294"/>
                  <a:gd name="connsiteY0" fmla="*/ 492919 h 492919"/>
                  <a:gd name="connsiteX1" fmla="*/ 0 w 445294"/>
                  <a:gd name="connsiteY1" fmla="*/ 271463 h 492919"/>
                  <a:gd name="connsiteX2" fmla="*/ 83046 w 445294"/>
                  <a:gd name="connsiteY2" fmla="*/ 0 h 492919"/>
                  <a:gd name="connsiteX3" fmla="*/ 273844 w 445294"/>
                  <a:gd name="connsiteY3" fmla="*/ 0 h 492919"/>
                  <a:gd name="connsiteX4" fmla="*/ 445294 w 445294"/>
                  <a:gd name="connsiteY4" fmla="*/ 159544 h 492919"/>
                  <a:gd name="connsiteX5" fmla="*/ 444448 w 445294"/>
                  <a:gd name="connsiteY5" fmla="*/ 401369 h 492919"/>
                  <a:gd name="connsiteX6" fmla="*/ 238125 w 445294"/>
                  <a:gd name="connsiteY6" fmla="*/ 492919 h 492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294" h="492919">
                    <a:moveTo>
                      <a:pt x="238125" y="492919"/>
                    </a:moveTo>
                    <a:lnTo>
                      <a:pt x="0" y="271463"/>
                    </a:lnTo>
                    <a:lnTo>
                      <a:pt x="83046" y="0"/>
                    </a:lnTo>
                    <a:lnTo>
                      <a:pt x="273844" y="0"/>
                    </a:lnTo>
                    <a:lnTo>
                      <a:pt x="445294" y="159544"/>
                    </a:lnTo>
                    <a:lnTo>
                      <a:pt x="444448" y="401369"/>
                    </a:lnTo>
                    <a:lnTo>
                      <a:pt x="238125" y="492919"/>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17" name="Freeform 416"/>
              <p:cNvSpPr/>
              <p:nvPr/>
            </p:nvSpPr>
            <p:spPr bwMode="auto">
              <a:xfrm>
                <a:off x="8211698" y="4905515"/>
                <a:ext cx="476094" cy="416024"/>
              </a:xfrm>
              <a:custGeom>
                <a:avLst/>
                <a:gdLst>
                  <a:gd name="connsiteX0" fmla="*/ 292894 w 497681"/>
                  <a:gd name="connsiteY0" fmla="*/ 0 h 426244"/>
                  <a:gd name="connsiteX1" fmla="*/ 292894 w 497681"/>
                  <a:gd name="connsiteY1" fmla="*/ 0 h 426244"/>
                  <a:gd name="connsiteX2" fmla="*/ 435769 w 497681"/>
                  <a:gd name="connsiteY2" fmla="*/ 76200 h 426244"/>
                  <a:gd name="connsiteX3" fmla="*/ 497681 w 497681"/>
                  <a:gd name="connsiteY3" fmla="*/ 269081 h 426244"/>
                  <a:gd name="connsiteX4" fmla="*/ 211931 w 497681"/>
                  <a:gd name="connsiteY4" fmla="*/ 426244 h 426244"/>
                  <a:gd name="connsiteX5" fmla="*/ 0 w 497681"/>
                  <a:gd name="connsiteY5" fmla="*/ 335756 h 426244"/>
                  <a:gd name="connsiteX6" fmla="*/ 42863 w 497681"/>
                  <a:gd name="connsiteY6" fmla="*/ 109538 h 426244"/>
                  <a:gd name="connsiteX7" fmla="*/ 292894 w 497681"/>
                  <a:gd name="connsiteY7" fmla="*/ 0 h 426244"/>
                  <a:gd name="connsiteX0" fmla="*/ 250031 w 454818"/>
                  <a:gd name="connsiteY0" fmla="*/ 0 h 426244"/>
                  <a:gd name="connsiteX1" fmla="*/ 250031 w 454818"/>
                  <a:gd name="connsiteY1" fmla="*/ 0 h 426244"/>
                  <a:gd name="connsiteX2" fmla="*/ 392906 w 454818"/>
                  <a:gd name="connsiteY2" fmla="*/ 76200 h 426244"/>
                  <a:gd name="connsiteX3" fmla="*/ 454818 w 454818"/>
                  <a:gd name="connsiteY3" fmla="*/ 269081 h 426244"/>
                  <a:gd name="connsiteX4" fmla="*/ 169068 w 454818"/>
                  <a:gd name="connsiteY4" fmla="*/ 426244 h 426244"/>
                  <a:gd name="connsiteX5" fmla="*/ 10467 w 454818"/>
                  <a:gd name="connsiteY5" fmla="*/ 272008 h 426244"/>
                  <a:gd name="connsiteX6" fmla="*/ 0 w 454818"/>
                  <a:gd name="connsiteY6" fmla="*/ 109538 h 426244"/>
                  <a:gd name="connsiteX7" fmla="*/ 250031 w 454818"/>
                  <a:gd name="connsiteY7" fmla="*/ 0 h 426244"/>
                  <a:gd name="connsiteX0" fmla="*/ 250031 w 454818"/>
                  <a:gd name="connsiteY0" fmla="*/ 0 h 416024"/>
                  <a:gd name="connsiteX1" fmla="*/ 250031 w 454818"/>
                  <a:gd name="connsiteY1" fmla="*/ 0 h 416024"/>
                  <a:gd name="connsiteX2" fmla="*/ 392906 w 454818"/>
                  <a:gd name="connsiteY2" fmla="*/ 76200 h 416024"/>
                  <a:gd name="connsiteX3" fmla="*/ 454818 w 454818"/>
                  <a:gd name="connsiteY3" fmla="*/ 269081 h 416024"/>
                  <a:gd name="connsiteX4" fmla="*/ 226490 w 454818"/>
                  <a:gd name="connsiteY4" fmla="*/ 416024 h 416024"/>
                  <a:gd name="connsiteX5" fmla="*/ 10467 w 454818"/>
                  <a:gd name="connsiteY5" fmla="*/ 272008 h 416024"/>
                  <a:gd name="connsiteX6" fmla="*/ 0 w 454818"/>
                  <a:gd name="connsiteY6" fmla="*/ 109538 h 416024"/>
                  <a:gd name="connsiteX7" fmla="*/ 250031 w 454818"/>
                  <a:gd name="connsiteY7" fmla="*/ 0 h 416024"/>
                  <a:gd name="connsiteX0" fmla="*/ 250031 w 454818"/>
                  <a:gd name="connsiteY0" fmla="*/ 0 h 416024"/>
                  <a:gd name="connsiteX1" fmla="*/ 250031 w 454818"/>
                  <a:gd name="connsiteY1" fmla="*/ 0 h 416024"/>
                  <a:gd name="connsiteX2" fmla="*/ 392906 w 454818"/>
                  <a:gd name="connsiteY2" fmla="*/ 76200 h 416024"/>
                  <a:gd name="connsiteX3" fmla="*/ 454818 w 454818"/>
                  <a:gd name="connsiteY3" fmla="*/ 269081 h 416024"/>
                  <a:gd name="connsiteX4" fmla="*/ 226490 w 454818"/>
                  <a:gd name="connsiteY4" fmla="*/ 416024 h 416024"/>
                  <a:gd name="connsiteX5" fmla="*/ 10466 w 454818"/>
                  <a:gd name="connsiteY5" fmla="*/ 344016 h 416024"/>
                  <a:gd name="connsiteX6" fmla="*/ 0 w 454818"/>
                  <a:gd name="connsiteY6" fmla="*/ 109538 h 416024"/>
                  <a:gd name="connsiteX7" fmla="*/ 250031 w 454818"/>
                  <a:gd name="connsiteY7" fmla="*/ 0 h 41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4818" h="416024">
                    <a:moveTo>
                      <a:pt x="250031" y="0"/>
                    </a:moveTo>
                    <a:lnTo>
                      <a:pt x="250031" y="0"/>
                    </a:lnTo>
                    <a:lnTo>
                      <a:pt x="392906" y="76200"/>
                    </a:lnTo>
                    <a:lnTo>
                      <a:pt x="454818" y="269081"/>
                    </a:lnTo>
                    <a:lnTo>
                      <a:pt x="226490" y="416024"/>
                    </a:lnTo>
                    <a:lnTo>
                      <a:pt x="10466" y="344016"/>
                    </a:lnTo>
                    <a:lnTo>
                      <a:pt x="0" y="109538"/>
                    </a:lnTo>
                    <a:lnTo>
                      <a:pt x="250031" y="0"/>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18" name="Freeform 417"/>
              <p:cNvSpPr/>
              <p:nvPr/>
            </p:nvSpPr>
            <p:spPr bwMode="auto">
              <a:xfrm>
                <a:off x="8623499" y="4826933"/>
                <a:ext cx="431006" cy="385762"/>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1006" h="385762">
                    <a:moveTo>
                      <a:pt x="0" y="145256"/>
                    </a:moveTo>
                    <a:lnTo>
                      <a:pt x="142875" y="2381"/>
                    </a:lnTo>
                    <a:lnTo>
                      <a:pt x="328612" y="0"/>
                    </a:lnTo>
                    <a:lnTo>
                      <a:pt x="431006" y="214312"/>
                    </a:lnTo>
                    <a:lnTo>
                      <a:pt x="285750" y="385762"/>
                    </a:lnTo>
                    <a:lnTo>
                      <a:pt x="71437" y="347662"/>
                    </a:lnTo>
                    <a:lnTo>
                      <a:pt x="0" y="145256"/>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19" name="Freeform 418"/>
              <p:cNvSpPr/>
              <p:nvPr/>
            </p:nvSpPr>
            <p:spPr bwMode="auto">
              <a:xfrm rot="908277">
                <a:off x="7850824" y="4956491"/>
                <a:ext cx="417220" cy="367716"/>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 name="connsiteX0" fmla="*/ 0 w 417220"/>
                  <a:gd name="connsiteY0" fmla="*/ 142142 h 385762"/>
                  <a:gd name="connsiteX1" fmla="*/ 129089 w 417220"/>
                  <a:gd name="connsiteY1" fmla="*/ 2381 h 385762"/>
                  <a:gd name="connsiteX2" fmla="*/ 314826 w 417220"/>
                  <a:gd name="connsiteY2" fmla="*/ 0 h 385762"/>
                  <a:gd name="connsiteX3" fmla="*/ 417220 w 417220"/>
                  <a:gd name="connsiteY3" fmla="*/ 214312 h 385762"/>
                  <a:gd name="connsiteX4" fmla="*/ 271964 w 417220"/>
                  <a:gd name="connsiteY4" fmla="*/ 385762 h 385762"/>
                  <a:gd name="connsiteX5" fmla="*/ 57651 w 417220"/>
                  <a:gd name="connsiteY5" fmla="*/ 347662 h 385762"/>
                  <a:gd name="connsiteX6" fmla="*/ 0 w 417220"/>
                  <a:gd name="connsiteY6" fmla="*/ 142142 h 385762"/>
                  <a:gd name="connsiteX0" fmla="*/ 0 w 417220"/>
                  <a:gd name="connsiteY0" fmla="*/ 142142 h 385762"/>
                  <a:gd name="connsiteX1" fmla="*/ 129089 w 417220"/>
                  <a:gd name="connsiteY1" fmla="*/ 2381 h 385762"/>
                  <a:gd name="connsiteX2" fmla="*/ 314826 w 417220"/>
                  <a:gd name="connsiteY2" fmla="*/ 0 h 385762"/>
                  <a:gd name="connsiteX3" fmla="*/ 417220 w 417220"/>
                  <a:gd name="connsiteY3" fmla="*/ 214312 h 385762"/>
                  <a:gd name="connsiteX4" fmla="*/ 271964 w 417220"/>
                  <a:gd name="connsiteY4" fmla="*/ 385762 h 385762"/>
                  <a:gd name="connsiteX5" fmla="*/ 71495 w 417220"/>
                  <a:gd name="connsiteY5" fmla="*/ 316383 h 385762"/>
                  <a:gd name="connsiteX6" fmla="*/ 0 w 417220"/>
                  <a:gd name="connsiteY6" fmla="*/ 142142 h 385762"/>
                  <a:gd name="connsiteX0" fmla="*/ 0 w 417220"/>
                  <a:gd name="connsiteY0" fmla="*/ 142142 h 367717"/>
                  <a:gd name="connsiteX1" fmla="*/ 129089 w 417220"/>
                  <a:gd name="connsiteY1" fmla="*/ 2381 h 367717"/>
                  <a:gd name="connsiteX2" fmla="*/ 314826 w 417220"/>
                  <a:gd name="connsiteY2" fmla="*/ 0 h 367717"/>
                  <a:gd name="connsiteX3" fmla="*/ 417220 w 417220"/>
                  <a:gd name="connsiteY3" fmla="*/ 214312 h 367717"/>
                  <a:gd name="connsiteX4" fmla="*/ 301192 w 417220"/>
                  <a:gd name="connsiteY4" fmla="*/ 367717 h 367717"/>
                  <a:gd name="connsiteX5" fmla="*/ 71495 w 417220"/>
                  <a:gd name="connsiteY5" fmla="*/ 316383 h 367717"/>
                  <a:gd name="connsiteX6" fmla="*/ 0 w 417220"/>
                  <a:gd name="connsiteY6" fmla="*/ 142142 h 367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7220" h="367717">
                    <a:moveTo>
                      <a:pt x="0" y="142142"/>
                    </a:moveTo>
                    <a:lnTo>
                      <a:pt x="129089" y="2381"/>
                    </a:lnTo>
                    <a:lnTo>
                      <a:pt x="314826" y="0"/>
                    </a:lnTo>
                    <a:lnTo>
                      <a:pt x="417220" y="214312"/>
                    </a:lnTo>
                    <a:lnTo>
                      <a:pt x="301192" y="367717"/>
                    </a:lnTo>
                    <a:lnTo>
                      <a:pt x="71495" y="316383"/>
                    </a:lnTo>
                    <a:lnTo>
                      <a:pt x="0" y="142142"/>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0" name="Freeform 419"/>
              <p:cNvSpPr/>
              <p:nvPr/>
            </p:nvSpPr>
            <p:spPr bwMode="auto">
              <a:xfrm rot="894077">
                <a:off x="7711492" y="4582390"/>
                <a:ext cx="381179" cy="430104"/>
              </a:xfrm>
              <a:custGeom>
                <a:avLst/>
                <a:gdLst>
                  <a:gd name="connsiteX0" fmla="*/ 0 w 431006"/>
                  <a:gd name="connsiteY0" fmla="*/ 145256 h 385762"/>
                  <a:gd name="connsiteX1" fmla="*/ 142875 w 431006"/>
                  <a:gd name="connsiteY1" fmla="*/ 2381 h 385762"/>
                  <a:gd name="connsiteX2" fmla="*/ 328612 w 431006"/>
                  <a:gd name="connsiteY2" fmla="*/ 0 h 385762"/>
                  <a:gd name="connsiteX3" fmla="*/ 431006 w 431006"/>
                  <a:gd name="connsiteY3" fmla="*/ 214312 h 385762"/>
                  <a:gd name="connsiteX4" fmla="*/ 285750 w 431006"/>
                  <a:gd name="connsiteY4" fmla="*/ 385762 h 385762"/>
                  <a:gd name="connsiteX5" fmla="*/ 71437 w 431006"/>
                  <a:gd name="connsiteY5" fmla="*/ 347662 h 385762"/>
                  <a:gd name="connsiteX6" fmla="*/ 0 w 431006"/>
                  <a:gd name="connsiteY6" fmla="*/ 145256 h 385762"/>
                  <a:gd name="connsiteX0" fmla="*/ 0 w 431006"/>
                  <a:gd name="connsiteY0" fmla="*/ 176062 h 416568"/>
                  <a:gd name="connsiteX1" fmla="*/ 142875 w 431006"/>
                  <a:gd name="connsiteY1" fmla="*/ 33187 h 416568"/>
                  <a:gd name="connsiteX2" fmla="*/ 334810 w 431006"/>
                  <a:gd name="connsiteY2" fmla="*/ 0 h 416568"/>
                  <a:gd name="connsiteX3" fmla="*/ 431006 w 431006"/>
                  <a:gd name="connsiteY3" fmla="*/ 245118 h 416568"/>
                  <a:gd name="connsiteX4" fmla="*/ 285750 w 431006"/>
                  <a:gd name="connsiteY4" fmla="*/ 416568 h 416568"/>
                  <a:gd name="connsiteX5" fmla="*/ 71437 w 431006"/>
                  <a:gd name="connsiteY5" fmla="*/ 378468 h 416568"/>
                  <a:gd name="connsiteX6" fmla="*/ 0 w 431006"/>
                  <a:gd name="connsiteY6" fmla="*/ 176062 h 416568"/>
                  <a:gd name="connsiteX0" fmla="*/ 0 w 431006"/>
                  <a:gd name="connsiteY0" fmla="*/ 176062 h 385835"/>
                  <a:gd name="connsiteX1" fmla="*/ 142875 w 431006"/>
                  <a:gd name="connsiteY1" fmla="*/ 33187 h 385835"/>
                  <a:gd name="connsiteX2" fmla="*/ 334810 w 431006"/>
                  <a:gd name="connsiteY2" fmla="*/ 0 h 385835"/>
                  <a:gd name="connsiteX3" fmla="*/ 431006 w 431006"/>
                  <a:gd name="connsiteY3" fmla="*/ 245118 h 385835"/>
                  <a:gd name="connsiteX4" fmla="*/ 296066 w 431006"/>
                  <a:gd name="connsiteY4" fmla="*/ 385835 h 385835"/>
                  <a:gd name="connsiteX5" fmla="*/ 71437 w 431006"/>
                  <a:gd name="connsiteY5" fmla="*/ 378468 h 385835"/>
                  <a:gd name="connsiteX6" fmla="*/ 0 w 431006"/>
                  <a:gd name="connsiteY6" fmla="*/ 176062 h 385835"/>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85929 w 431006"/>
                  <a:gd name="connsiteY4" fmla="*/ 369550 h 378468"/>
                  <a:gd name="connsiteX5" fmla="*/ 71437 w 431006"/>
                  <a:gd name="connsiteY5" fmla="*/ 378468 h 378468"/>
                  <a:gd name="connsiteX6" fmla="*/ 0 w 431006"/>
                  <a:gd name="connsiteY6" fmla="*/ 176062 h 378468"/>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76763 w 431006"/>
                  <a:gd name="connsiteY4" fmla="*/ 348029 h 378468"/>
                  <a:gd name="connsiteX5" fmla="*/ 71437 w 431006"/>
                  <a:gd name="connsiteY5" fmla="*/ 378468 h 378468"/>
                  <a:gd name="connsiteX6" fmla="*/ 0 w 431006"/>
                  <a:gd name="connsiteY6" fmla="*/ 176062 h 378468"/>
                  <a:gd name="connsiteX0" fmla="*/ 0 w 431006"/>
                  <a:gd name="connsiteY0" fmla="*/ 176062 h 378468"/>
                  <a:gd name="connsiteX1" fmla="*/ 142875 w 431006"/>
                  <a:gd name="connsiteY1" fmla="*/ 33187 h 378468"/>
                  <a:gd name="connsiteX2" fmla="*/ 334810 w 431006"/>
                  <a:gd name="connsiteY2" fmla="*/ 0 h 378468"/>
                  <a:gd name="connsiteX3" fmla="*/ 431006 w 431006"/>
                  <a:gd name="connsiteY3" fmla="*/ 245118 h 378468"/>
                  <a:gd name="connsiteX4" fmla="*/ 274824 w 431006"/>
                  <a:gd name="connsiteY4" fmla="*/ 358500 h 378468"/>
                  <a:gd name="connsiteX5" fmla="*/ 71437 w 431006"/>
                  <a:gd name="connsiteY5" fmla="*/ 378468 h 378468"/>
                  <a:gd name="connsiteX6" fmla="*/ 0 w 431006"/>
                  <a:gd name="connsiteY6" fmla="*/ 176062 h 378468"/>
                  <a:gd name="connsiteX0" fmla="*/ 0 w 431006"/>
                  <a:gd name="connsiteY0" fmla="*/ 176062 h 358500"/>
                  <a:gd name="connsiteX1" fmla="*/ 142875 w 431006"/>
                  <a:gd name="connsiteY1" fmla="*/ 33187 h 358500"/>
                  <a:gd name="connsiteX2" fmla="*/ 334810 w 431006"/>
                  <a:gd name="connsiteY2" fmla="*/ 0 h 358500"/>
                  <a:gd name="connsiteX3" fmla="*/ 431006 w 431006"/>
                  <a:gd name="connsiteY3" fmla="*/ 245118 h 358500"/>
                  <a:gd name="connsiteX4" fmla="*/ 274824 w 431006"/>
                  <a:gd name="connsiteY4" fmla="*/ 358500 h 358500"/>
                  <a:gd name="connsiteX5" fmla="*/ 136327 w 431006"/>
                  <a:gd name="connsiteY5" fmla="*/ 341168 h 358500"/>
                  <a:gd name="connsiteX6" fmla="*/ 0 w 431006"/>
                  <a:gd name="connsiteY6" fmla="*/ 176062 h 358500"/>
                  <a:gd name="connsiteX0" fmla="*/ 0 w 368791"/>
                  <a:gd name="connsiteY0" fmla="*/ 198308 h 358500"/>
                  <a:gd name="connsiteX1" fmla="*/ 80660 w 368791"/>
                  <a:gd name="connsiteY1" fmla="*/ 33187 h 358500"/>
                  <a:gd name="connsiteX2" fmla="*/ 272595 w 368791"/>
                  <a:gd name="connsiteY2" fmla="*/ 0 h 358500"/>
                  <a:gd name="connsiteX3" fmla="*/ 368791 w 368791"/>
                  <a:gd name="connsiteY3" fmla="*/ 245118 h 358500"/>
                  <a:gd name="connsiteX4" fmla="*/ 212609 w 368791"/>
                  <a:gd name="connsiteY4" fmla="*/ 358500 h 358500"/>
                  <a:gd name="connsiteX5" fmla="*/ 74112 w 368791"/>
                  <a:gd name="connsiteY5" fmla="*/ 341168 h 358500"/>
                  <a:gd name="connsiteX6" fmla="*/ 0 w 368791"/>
                  <a:gd name="connsiteY6" fmla="*/ 198308 h 358500"/>
                  <a:gd name="connsiteX0" fmla="*/ 0 w 368791"/>
                  <a:gd name="connsiteY0" fmla="*/ 198308 h 358500"/>
                  <a:gd name="connsiteX1" fmla="*/ 92839 w 368791"/>
                  <a:gd name="connsiteY1" fmla="*/ 40702 h 358500"/>
                  <a:gd name="connsiteX2" fmla="*/ 272595 w 368791"/>
                  <a:gd name="connsiteY2" fmla="*/ 0 h 358500"/>
                  <a:gd name="connsiteX3" fmla="*/ 368791 w 368791"/>
                  <a:gd name="connsiteY3" fmla="*/ 245118 h 358500"/>
                  <a:gd name="connsiteX4" fmla="*/ 212609 w 368791"/>
                  <a:gd name="connsiteY4" fmla="*/ 358500 h 358500"/>
                  <a:gd name="connsiteX5" fmla="*/ 74112 w 368791"/>
                  <a:gd name="connsiteY5" fmla="*/ 341168 h 358500"/>
                  <a:gd name="connsiteX6" fmla="*/ 0 w 368791"/>
                  <a:gd name="connsiteY6" fmla="*/ 198308 h 358500"/>
                  <a:gd name="connsiteX0" fmla="*/ 0 w 368791"/>
                  <a:gd name="connsiteY0" fmla="*/ 198308 h 360125"/>
                  <a:gd name="connsiteX1" fmla="*/ 92839 w 368791"/>
                  <a:gd name="connsiteY1" fmla="*/ 40702 h 360125"/>
                  <a:gd name="connsiteX2" fmla="*/ 272595 w 368791"/>
                  <a:gd name="connsiteY2" fmla="*/ 0 h 360125"/>
                  <a:gd name="connsiteX3" fmla="*/ 368791 w 368791"/>
                  <a:gd name="connsiteY3" fmla="*/ 245118 h 360125"/>
                  <a:gd name="connsiteX4" fmla="*/ 227338 w 368791"/>
                  <a:gd name="connsiteY4" fmla="*/ 360125 h 360125"/>
                  <a:gd name="connsiteX5" fmla="*/ 74112 w 368791"/>
                  <a:gd name="connsiteY5" fmla="*/ 341168 h 360125"/>
                  <a:gd name="connsiteX6" fmla="*/ 0 w 368791"/>
                  <a:gd name="connsiteY6" fmla="*/ 198308 h 36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8791" h="360125">
                    <a:moveTo>
                      <a:pt x="0" y="198308"/>
                    </a:moveTo>
                    <a:lnTo>
                      <a:pt x="92839" y="40702"/>
                    </a:lnTo>
                    <a:lnTo>
                      <a:pt x="272595" y="0"/>
                    </a:lnTo>
                    <a:lnTo>
                      <a:pt x="368791" y="245118"/>
                    </a:lnTo>
                    <a:lnTo>
                      <a:pt x="227338" y="360125"/>
                    </a:lnTo>
                    <a:lnTo>
                      <a:pt x="74112" y="341168"/>
                    </a:lnTo>
                    <a:lnTo>
                      <a:pt x="0" y="198308"/>
                    </a:lnTo>
                    <a:close/>
                  </a:path>
                </a:pathLst>
              </a:custGeom>
              <a:solidFill>
                <a:srgbClr val="3F5A9A">
                  <a:lumMod val="20000"/>
                  <a:lumOff val="80000"/>
                </a:srgbClr>
              </a:solidFill>
              <a:ln w="19050" cap="flat" cmpd="sng" algn="ctr">
                <a:solidFill>
                  <a:srgbClr val="00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1" name="Diamond 420"/>
              <p:cNvSpPr/>
              <p:nvPr/>
            </p:nvSpPr>
            <p:spPr bwMode="auto">
              <a:xfrm>
                <a:off x="7902377" y="47251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2" name="Diamond 421"/>
              <p:cNvSpPr/>
              <p:nvPr/>
            </p:nvSpPr>
            <p:spPr bwMode="auto">
              <a:xfrm>
                <a:off x="8045251" y="4920411"/>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3" name="Diamond 422"/>
              <p:cNvSpPr/>
              <p:nvPr/>
            </p:nvSpPr>
            <p:spPr bwMode="auto">
              <a:xfrm>
                <a:off x="8207177" y="50299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4" name="Diamond 423"/>
              <p:cNvSpPr/>
              <p:nvPr/>
            </p:nvSpPr>
            <p:spPr bwMode="auto">
              <a:xfrm>
                <a:off x="8359577" y="51823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5" name="Diamond 424"/>
              <p:cNvSpPr/>
              <p:nvPr/>
            </p:nvSpPr>
            <p:spPr bwMode="auto">
              <a:xfrm>
                <a:off x="8694465" y="4941168"/>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6" name="Diamond 425"/>
              <p:cNvSpPr/>
              <p:nvPr/>
            </p:nvSpPr>
            <p:spPr bwMode="auto">
              <a:xfrm>
                <a:off x="8838481" y="4869160"/>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7" name="Diamond 426"/>
              <p:cNvSpPr/>
              <p:nvPr/>
            </p:nvSpPr>
            <p:spPr bwMode="auto">
              <a:xfrm>
                <a:off x="8982497" y="4941168"/>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8" name="Diamond 427"/>
              <p:cNvSpPr/>
              <p:nvPr/>
            </p:nvSpPr>
            <p:spPr bwMode="auto">
              <a:xfrm>
                <a:off x="8838481" y="508518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29" name="Diamond 428"/>
              <p:cNvSpPr/>
              <p:nvPr/>
            </p:nvSpPr>
            <p:spPr bwMode="auto">
              <a:xfrm>
                <a:off x="7830369" y="4869160"/>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0" name="Diamond 429"/>
              <p:cNvSpPr/>
              <p:nvPr/>
            </p:nvSpPr>
            <p:spPr bwMode="auto">
              <a:xfrm>
                <a:off x="8046393" y="5229200"/>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1" name="Diamond 430"/>
              <p:cNvSpPr/>
              <p:nvPr/>
            </p:nvSpPr>
            <p:spPr bwMode="auto">
              <a:xfrm>
                <a:off x="8046393" y="5013176"/>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2" name="Diamond 431"/>
              <p:cNvSpPr/>
              <p:nvPr/>
            </p:nvSpPr>
            <p:spPr bwMode="auto">
              <a:xfrm>
                <a:off x="8154409" y="4653136"/>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3" name="Diamond 432"/>
              <p:cNvSpPr/>
              <p:nvPr/>
            </p:nvSpPr>
            <p:spPr bwMode="auto">
              <a:xfrm>
                <a:off x="8207177" y="50299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4" name="Diamond 433"/>
              <p:cNvSpPr/>
              <p:nvPr/>
            </p:nvSpPr>
            <p:spPr bwMode="auto">
              <a:xfrm>
                <a:off x="8359577" y="51823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5" name="Diamond 434"/>
              <p:cNvSpPr/>
              <p:nvPr/>
            </p:nvSpPr>
            <p:spPr bwMode="auto">
              <a:xfrm>
                <a:off x="8262417" y="4581128"/>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6" name="Diamond 435"/>
              <p:cNvSpPr/>
              <p:nvPr/>
            </p:nvSpPr>
            <p:spPr bwMode="auto">
              <a:xfrm>
                <a:off x="8622457" y="4509120"/>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7" name="Diamond 436"/>
              <p:cNvSpPr/>
              <p:nvPr/>
            </p:nvSpPr>
            <p:spPr bwMode="auto">
              <a:xfrm>
                <a:off x="8478441" y="4509120"/>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8" name="Diamond 437"/>
              <p:cNvSpPr/>
              <p:nvPr/>
            </p:nvSpPr>
            <p:spPr bwMode="auto">
              <a:xfrm>
                <a:off x="8622457" y="5013176"/>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39" name="Diamond 438"/>
              <p:cNvSpPr/>
              <p:nvPr/>
            </p:nvSpPr>
            <p:spPr bwMode="auto">
              <a:xfrm>
                <a:off x="8406433" y="436510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0" name="Diamond 439"/>
              <p:cNvSpPr/>
              <p:nvPr/>
            </p:nvSpPr>
            <p:spPr bwMode="auto">
              <a:xfrm>
                <a:off x="8406433" y="4293096"/>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1" name="Diamond 440"/>
              <p:cNvSpPr/>
              <p:nvPr/>
            </p:nvSpPr>
            <p:spPr bwMode="auto">
              <a:xfrm>
                <a:off x="8054777" y="48775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2" name="Diamond 441"/>
              <p:cNvSpPr/>
              <p:nvPr/>
            </p:nvSpPr>
            <p:spPr bwMode="auto">
              <a:xfrm>
                <a:off x="8207177" y="50299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3" name="Diamond 442"/>
              <p:cNvSpPr/>
              <p:nvPr/>
            </p:nvSpPr>
            <p:spPr bwMode="auto">
              <a:xfrm>
                <a:off x="8359577" y="51823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4" name="Diamond 443"/>
              <p:cNvSpPr/>
              <p:nvPr/>
            </p:nvSpPr>
            <p:spPr bwMode="auto">
              <a:xfrm>
                <a:off x="8262417" y="4869160"/>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5" name="Diamond 444"/>
              <p:cNvSpPr/>
              <p:nvPr/>
            </p:nvSpPr>
            <p:spPr bwMode="auto">
              <a:xfrm>
                <a:off x="8550449" y="5157192"/>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6" name="Diamond 445"/>
              <p:cNvSpPr/>
              <p:nvPr/>
            </p:nvSpPr>
            <p:spPr bwMode="auto">
              <a:xfrm>
                <a:off x="8190409" y="4797152"/>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7" name="Diamond 446"/>
              <p:cNvSpPr/>
              <p:nvPr/>
            </p:nvSpPr>
            <p:spPr bwMode="auto">
              <a:xfrm>
                <a:off x="8406433" y="47251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8" name="Diamond 447"/>
              <p:cNvSpPr/>
              <p:nvPr/>
            </p:nvSpPr>
            <p:spPr bwMode="auto">
              <a:xfrm>
                <a:off x="8478441" y="5013176"/>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49" name="Diamond 448"/>
              <p:cNvSpPr/>
              <p:nvPr/>
            </p:nvSpPr>
            <p:spPr bwMode="auto">
              <a:xfrm>
                <a:off x="8028384" y="5049184"/>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0" name="Diamond 449"/>
              <p:cNvSpPr/>
              <p:nvPr/>
            </p:nvSpPr>
            <p:spPr bwMode="auto">
              <a:xfrm>
                <a:off x="8069155" y="5051843"/>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1" name="Diamond 450"/>
              <p:cNvSpPr/>
              <p:nvPr/>
            </p:nvSpPr>
            <p:spPr bwMode="auto">
              <a:xfrm>
                <a:off x="8100392" y="5157192"/>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2" name="Diamond 451"/>
              <p:cNvSpPr/>
              <p:nvPr/>
            </p:nvSpPr>
            <p:spPr bwMode="auto">
              <a:xfrm>
                <a:off x="7956376" y="5157192"/>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3" name="Diamond 452"/>
              <p:cNvSpPr/>
              <p:nvPr/>
            </p:nvSpPr>
            <p:spPr bwMode="auto">
              <a:xfrm>
                <a:off x="7884368" y="501317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4" name="Diamond 453"/>
              <p:cNvSpPr/>
              <p:nvPr/>
            </p:nvSpPr>
            <p:spPr bwMode="auto">
              <a:xfrm>
                <a:off x="8100392" y="486916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5" name="Diamond 454"/>
              <p:cNvSpPr/>
              <p:nvPr/>
            </p:nvSpPr>
            <p:spPr bwMode="auto">
              <a:xfrm>
                <a:off x="7956376" y="4869160"/>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6" name="Diamond 455"/>
              <p:cNvSpPr/>
              <p:nvPr/>
            </p:nvSpPr>
            <p:spPr bwMode="auto">
              <a:xfrm>
                <a:off x="8108776" y="5021560"/>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7" name="Diamond 456"/>
              <p:cNvSpPr/>
              <p:nvPr/>
            </p:nvSpPr>
            <p:spPr bwMode="auto">
              <a:xfrm>
                <a:off x="8261176" y="517396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8" name="Diamond 457"/>
              <p:cNvSpPr/>
              <p:nvPr/>
            </p:nvSpPr>
            <p:spPr bwMode="auto">
              <a:xfrm>
                <a:off x="8532440" y="4581128"/>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59" name="Diamond 458"/>
              <p:cNvSpPr/>
              <p:nvPr/>
            </p:nvSpPr>
            <p:spPr bwMode="auto">
              <a:xfrm>
                <a:off x="8460432" y="450912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0" name="Diamond 459"/>
              <p:cNvSpPr/>
              <p:nvPr/>
            </p:nvSpPr>
            <p:spPr bwMode="auto">
              <a:xfrm>
                <a:off x="8316416" y="4437112"/>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1" name="Diamond 460"/>
              <p:cNvSpPr/>
              <p:nvPr/>
            </p:nvSpPr>
            <p:spPr bwMode="auto">
              <a:xfrm>
                <a:off x="8604448" y="4437112"/>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2" name="Diamond 461"/>
              <p:cNvSpPr/>
              <p:nvPr/>
            </p:nvSpPr>
            <p:spPr bwMode="auto">
              <a:xfrm>
                <a:off x="8532440" y="4365104"/>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3" name="Diamond 462"/>
              <p:cNvSpPr/>
              <p:nvPr/>
            </p:nvSpPr>
            <p:spPr bwMode="auto">
              <a:xfrm>
                <a:off x="8532440" y="4293096"/>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4" name="Diamond 463"/>
              <p:cNvSpPr/>
              <p:nvPr/>
            </p:nvSpPr>
            <p:spPr bwMode="auto">
              <a:xfrm>
                <a:off x="7812360" y="4797152"/>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5" name="Diamond 464"/>
              <p:cNvSpPr/>
              <p:nvPr/>
            </p:nvSpPr>
            <p:spPr bwMode="auto">
              <a:xfrm>
                <a:off x="8100392" y="4653136"/>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6" name="Diamond 465"/>
              <p:cNvSpPr/>
              <p:nvPr/>
            </p:nvSpPr>
            <p:spPr bwMode="auto">
              <a:xfrm>
                <a:off x="8316416" y="4725144"/>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7" name="Diamond 466"/>
              <p:cNvSpPr/>
              <p:nvPr/>
            </p:nvSpPr>
            <p:spPr bwMode="auto">
              <a:xfrm>
                <a:off x="8316416" y="465313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8" name="Diamond 467"/>
              <p:cNvSpPr/>
              <p:nvPr/>
            </p:nvSpPr>
            <p:spPr bwMode="auto">
              <a:xfrm>
                <a:off x="8172400" y="4581128"/>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69" name="Diamond 468"/>
              <p:cNvSpPr/>
              <p:nvPr/>
            </p:nvSpPr>
            <p:spPr bwMode="auto">
              <a:xfrm>
                <a:off x="8316416" y="4509120"/>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0" name="Diamond 469"/>
              <p:cNvSpPr/>
              <p:nvPr/>
            </p:nvSpPr>
            <p:spPr bwMode="auto">
              <a:xfrm>
                <a:off x="7964760" y="4949552"/>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1" name="Diamond 470"/>
              <p:cNvSpPr/>
              <p:nvPr/>
            </p:nvSpPr>
            <p:spPr bwMode="auto">
              <a:xfrm>
                <a:off x="8117160" y="5101952"/>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2" name="Diamond 471"/>
              <p:cNvSpPr/>
              <p:nvPr/>
            </p:nvSpPr>
            <p:spPr bwMode="auto">
              <a:xfrm>
                <a:off x="8604448" y="486916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3" name="Diamond 472"/>
              <p:cNvSpPr/>
              <p:nvPr/>
            </p:nvSpPr>
            <p:spPr bwMode="auto">
              <a:xfrm>
                <a:off x="8676456" y="465313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4" name="Diamond 473"/>
              <p:cNvSpPr/>
              <p:nvPr/>
            </p:nvSpPr>
            <p:spPr bwMode="auto">
              <a:xfrm>
                <a:off x="8532440" y="4725144"/>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5" name="Diamond 474"/>
              <p:cNvSpPr/>
              <p:nvPr/>
            </p:nvSpPr>
            <p:spPr bwMode="auto">
              <a:xfrm>
                <a:off x="8676456" y="4365104"/>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6" name="Diamond 475"/>
              <p:cNvSpPr/>
              <p:nvPr/>
            </p:nvSpPr>
            <p:spPr bwMode="auto">
              <a:xfrm>
                <a:off x="8604448" y="4581128"/>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7" name="Diamond 476"/>
              <p:cNvSpPr/>
              <p:nvPr/>
            </p:nvSpPr>
            <p:spPr bwMode="auto">
              <a:xfrm>
                <a:off x="8460432" y="429309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8" name="Diamond 477"/>
              <p:cNvSpPr/>
              <p:nvPr/>
            </p:nvSpPr>
            <p:spPr bwMode="auto">
              <a:xfrm>
                <a:off x="8676456" y="5085184"/>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79" name="Diamond 478"/>
              <p:cNvSpPr/>
              <p:nvPr/>
            </p:nvSpPr>
            <p:spPr bwMode="auto">
              <a:xfrm>
                <a:off x="8604448" y="4725144"/>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0" name="Diamond 479"/>
              <p:cNvSpPr/>
              <p:nvPr/>
            </p:nvSpPr>
            <p:spPr bwMode="auto">
              <a:xfrm>
                <a:off x="8748464" y="501317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1" name="Diamond 480"/>
              <p:cNvSpPr/>
              <p:nvPr/>
            </p:nvSpPr>
            <p:spPr bwMode="auto">
              <a:xfrm>
                <a:off x="8748464" y="486916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2" name="Diamond 481"/>
              <p:cNvSpPr/>
              <p:nvPr/>
            </p:nvSpPr>
            <p:spPr bwMode="auto">
              <a:xfrm>
                <a:off x="8892480" y="4941168"/>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3" name="Diamond 482"/>
              <p:cNvSpPr/>
              <p:nvPr/>
            </p:nvSpPr>
            <p:spPr bwMode="auto">
              <a:xfrm>
                <a:off x="8964488" y="486916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4" name="Diamond 483"/>
              <p:cNvSpPr/>
              <p:nvPr/>
            </p:nvSpPr>
            <p:spPr bwMode="auto">
              <a:xfrm>
                <a:off x="8388424" y="4869160"/>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5" name="Diamond 484"/>
              <p:cNvSpPr/>
              <p:nvPr/>
            </p:nvSpPr>
            <p:spPr bwMode="auto">
              <a:xfrm>
                <a:off x="8909248" y="5173960"/>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6" name="Diamond 485"/>
              <p:cNvSpPr/>
              <p:nvPr/>
            </p:nvSpPr>
            <p:spPr bwMode="auto">
              <a:xfrm>
                <a:off x="8172400" y="4869160"/>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7" name="Diamond 486"/>
              <p:cNvSpPr/>
              <p:nvPr/>
            </p:nvSpPr>
            <p:spPr bwMode="auto">
              <a:xfrm>
                <a:off x="8172400" y="4797152"/>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8" name="Diamond 487"/>
              <p:cNvSpPr/>
              <p:nvPr/>
            </p:nvSpPr>
            <p:spPr bwMode="auto">
              <a:xfrm>
                <a:off x="8324800" y="4949552"/>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89" name="Diamond 488"/>
              <p:cNvSpPr/>
              <p:nvPr/>
            </p:nvSpPr>
            <p:spPr bwMode="auto">
              <a:xfrm>
                <a:off x="8477200" y="5101952"/>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0" name="Diamond 489"/>
              <p:cNvSpPr/>
              <p:nvPr/>
            </p:nvSpPr>
            <p:spPr bwMode="auto">
              <a:xfrm>
                <a:off x="8316416" y="501317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1" name="Diamond 490"/>
              <p:cNvSpPr/>
              <p:nvPr/>
            </p:nvSpPr>
            <p:spPr bwMode="auto">
              <a:xfrm>
                <a:off x="8388424" y="5229200"/>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2" name="Diamond 491"/>
              <p:cNvSpPr/>
              <p:nvPr/>
            </p:nvSpPr>
            <p:spPr bwMode="auto">
              <a:xfrm>
                <a:off x="8460432" y="4941168"/>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3" name="Diamond 492"/>
              <p:cNvSpPr/>
              <p:nvPr/>
            </p:nvSpPr>
            <p:spPr bwMode="auto">
              <a:xfrm>
                <a:off x="8468816" y="5165576"/>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4" name="Diamond 493"/>
              <p:cNvSpPr/>
              <p:nvPr/>
            </p:nvSpPr>
            <p:spPr bwMode="auto">
              <a:xfrm>
                <a:off x="8964488" y="5013176"/>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5" name="Diamond 494"/>
              <p:cNvSpPr/>
              <p:nvPr/>
            </p:nvSpPr>
            <p:spPr bwMode="auto">
              <a:xfrm>
                <a:off x="8316416" y="5085184"/>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6" name="Diamond 495"/>
              <p:cNvSpPr/>
              <p:nvPr/>
            </p:nvSpPr>
            <p:spPr bwMode="auto">
              <a:xfrm>
                <a:off x="8820472" y="5085184"/>
                <a:ext cx="36000" cy="36000"/>
              </a:xfrm>
              <a:prstGeom prst="diamond">
                <a:avLst/>
              </a:prstGeom>
              <a:solidFill>
                <a:srgbClr val="FFFFFF"/>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7" name="Diamond 496"/>
              <p:cNvSpPr/>
              <p:nvPr/>
            </p:nvSpPr>
            <p:spPr bwMode="auto">
              <a:xfrm>
                <a:off x="8532440" y="5013176"/>
                <a:ext cx="36000" cy="36000"/>
              </a:xfrm>
              <a:prstGeom prst="diamond">
                <a:avLst/>
              </a:prstGeom>
              <a:solidFill>
                <a:srgbClr val="FFFF00"/>
              </a:solidFill>
              <a:ln w="63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8" name="Diamond 497"/>
              <p:cNvSpPr/>
              <p:nvPr/>
            </p:nvSpPr>
            <p:spPr bwMode="auto">
              <a:xfrm>
                <a:off x="8676456" y="4725144"/>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499" name="Diamond 498"/>
              <p:cNvSpPr/>
              <p:nvPr/>
            </p:nvSpPr>
            <p:spPr bwMode="auto">
              <a:xfrm>
                <a:off x="8567217" y="4885928"/>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500" name="Diamond 499"/>
              <p:cNvSpPr/>
              <p:nvPr/>
            </p:nvSpPr>
            <p:spPr bwMode="auto">
              <a:xfrm>
                <a:off x="8719617" y="5038328"/>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501" name="Diamond 500"/>
              <p:cNvSpPr/>
              <p:nvPr/>
            </p:nvSpPr>
            <p:spPr bwMode="auto">
              <a:xfrm>
                <a:off x="8872017" y="5190728"/>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sp>
            <p:nvSpPr>
              <p:cNvPr id="502" name="Diamond 501"/>
              <p:cNvSpPr/>
              <p:nvPr/>
            </p:nvSpPr>
            <p:spPr bwMode="auto">
              <a:xfrm>
                <a:off x="8676456" y="4797152"/>
                <a:ext cx="36000" cy="36000"/>
              </a:xfrm>
              <a:prstGeom prst="diamond">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GB" sz="2400" b="0" i="0" u="none" strike="noStrike" kern="0" cap="none" spc="0" normalizeH="0" baseline="0" noProof="0" smtClean="0">
                  <a:ln>
                    <a:noFill/>
                  </a:ln>
                  <a:solidFill>
                    <a:srgbClr val="000000"/>
                  </a:solidFill>
                  <a:effectLst/>
                  <a:uLnTx/>
                  <a:uFillTx/>
                  <a:latin typeface="Arial" charset="0"/>
                  <a:ea typeface="ＭＳ Ｐゴシック" charset="-128"/>
                  <a:cs typeface="Arial" charset="0"/>
                </a:endParaRPr>
              </a:p>
            </p:txBody>
          </p:sp>
        </p:grpSp>
        <p:cxnSp>
          <p:nvCxnSpPr>
            <p:cNvPr id="413" name="58 Conector recto de flecha"/>
            <p:cNvCxnSpPr/>
            <p:nvPr/>
          </p:nvCxnSpPr>
          <p:spPr>
            <a:xfrm>
              <a:off x="6948264" y="4466504"/>
              <a:ext cx="279016" cy="1588"/>
            </a:xfrm>
            <a:prstGeom prst="straightConnector1">
              <a:avLst/>
            </a:prstGeom>
            <a:noFill/>
            <a:ln w="9525" cap="flat" cmpd="sng" algn="ctr">
              <a:solidFill>
                <a:srgbClr val="000000"/>
              </a:solidFill>
              <a:prstDash val="solid"/>
              <a:headEnd type="none" w="med" len="med"/>
              <a:tailEnd type="triangle" w="sm" len="sm"/>
            </a:ln>
            <a:effectLst/>
          </p:spPr>
        </p:cxnSp>
      </p:grpSp>
      <p:sp>
        <p:nvSpPr>
          <p:cNvPr id="511" name="TextBox 510"/>
          <p:cNvSpPr txBox="1"/>
          <p:nvPr/>
        </p:nvSpPr>
        <p:spPr>
          <a:xfrm>
            <a:off x="7115920" y="6444044"/>
            <a:ext cx="4452688" cy="369332"/>
          </a:xfrm>
          <a:prstGeom prst="rect">
            <a:avLst/>
          </a:prstGeom>
          <a:noFill/>
        </p:spPr>
        <p:txBody>
          <a:bodyPr wrap="square" rtlCol="0">
            <a:spAutoFit/>
          </a:bodyPr>
          <a:lstStyle/>
          <a:p>
            <a:r>
              <a:rPr lang="es-ES" dirty="0" err="1" smtClean="0"/>
              <a:t>Example</a:t>
            </a:r>
            <a:r>
              <a:rPr lang="es-ES" dirty="0" smtClean="0"/>
              <a:t> of </a:t>
            </a:r>
            <a:r>
              <a:rPr lang="es-ES" dirty="0" err="1" smtClean="0"/>
              <a:t>deformation</a:t>
            </a:r>
            <a:r>
              <a:rPr lang="es-ES" dirty="0" smtClean="0"/>
              <a:t> </a:t>
            </a:r>
            <a:r>
              <a:rPr lang="es-ES" dirty="0" err="1"/>
              <a:t>dilatometry</a:t>
            </a:r>
            <a:r>
              <a:rPr lang="es-ES" dirty="0"/>
              <a:t> </a:t>
            </a:r>
            <a:r>
              <a:rPr lang="es-ES" dirty="0" err="1" smtClean="0"/>
              <a:t>schedule</a:t>
            </a:r>
            <a:endParaRPr lang="es-ES" dirty="0"/>
          </a:p>
        </p:txBody>
      </p:sp>
      <p:grpSp>
        <p:nvGrpSpPr>
          <p:cNvPr id="515" name="Group 514"/>
          <p:cNvGrpSpPr/>
          <p:nvPr/>
        </p:nvGrpSpPr>
        <p:grpSpPr>
          <a:xfrm>
            <a:off x="7087873" y="3429000"/>
            <a:ext cx="4624751" cy="3039998"/>
            <a:chOff x="7437188" y="3962425"/>
            <a:chExt cx="4118802" cy="2544996"/>
          </a:xfrm>
        </p:grpSpPr>
        <p:grpSp>
          <p:nvGrpSpPr>
            <p:cNvPr id="503" name="Group 502"/>
            <p:cNvGrpSpPr/>
            <p:nvPr/>
          </p:nvGrpSpPr>
          <p:grpSpPr>
            <a:xfrm>
              <a:off x="7437188" y="3962425"/>
              <a:ext cx="4118802" cy="2544996"/>
              <a:chOff x="4567864" y="2922351"/>
              <a:chExt cx="4118802" cy="2544996"/>
            </a:xfrm>
          </p:grpSpPr>
          <p:pic>
            <p:nvPicPr>
              <p:cNvPr id="505" name="Picture 504"/>
              <p:cNvPicPr>
                <a:picLocks noChangeAspect="1"/>
              </p:cNvPicPr>
              <p:nvPr/>
            </p:nvPicPr>
            <p:blipFill rotWithShape="1">
              <a:blip r:embed="rId6"/>
              <a:srcRect l="3837" b="5117"/>
              <a:stretch/>
            </p:blipFill>
            <p:spPr>
              <a:xfrm>
                <a:off x="4567864" y="2922351"/>
                <a:ext cx="4118802" cy="2544996"/>
              </a:xfrm>
              <a:prstGeom prst="rect">
                <a:avLst/>
              </a:prstGeom>
            </p:spPr>
          </p:pic>
          <p:pic>
            <p:nvPicPr>
              <p:cNvPr id="506" name="Picture 505"/>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12000"/>
                        </a14:imgEffect>
                      </a14:imgLayer>
                    </a14:imgProps>
                  </a:ext>
                  <a:ext uri="{28A0092B-C50C-407E-A947-70E740481C1C}">
                    <a14:useLocalDpi xmlns:a14="http://schemas.microsoft.com/office/drawing/2010/main"/>
                  </a:ext>
                </a:extLst>
              </a:blip>
              <a:srcRect/>
              <a:stretch/>
            </p:blipFill>
            <p:spPr>
              <a:xfrm>
                <a:off x="4999613" y="4364556"/>
                <a:ext cx="256493" cy="381419"/>
              </a:xfrm>
              <a:prstGeom prst="rect">
                <a:avLst/>
              </a:prstGeom>
            </p:spPr>
          </p:pic>
        </p:grpSp>
        <p:pic>
          <p:nvPicPr>
            <p:cNvPr id="512" name="Picture 511"/>
            <p:cNvPicPr>
              <a:picLocks noChangeAspect="1"/>
            </p:cNvPicPr>
            <p:nvPr/>
          </p:nvPicPr>
          <p:blipFill rotWithShape="1">
            <a:blip r:embed="rId9" cstate="screen">
              <a:extLst>
                <a:ext uri="{BEBA8EAE-BF5A-486C-A8C5-ECC9F3942E4B}">
                  <a14:imgProps xmlns:a14="http://schemas.microsoft.com/office/drawing/2010/main">
                    <a14:imgLayer r:embed="rId10">
                      <a14:imgEffect>
                        <a14:brightnessContrast bright="16000"/>
                      </a14:imgEffect>
                    </a14:imgLayer>
                  </a14:imgProps>
                </a:ext>
                <a:ext uri="{28A0092B-C50C-407E-A947-70E740481C1C}">
                  <a14:useLocalDpi xmlns:a14="http://schemas.microsoft.com/office/drawing/2010/main"/>
                </a:ext>
              </a:extLst>
            </a:blip>
            <a:srcRect/>
            <a:stretch/>
          </p:blipFill>
          <p:spPr>
            <a:xfrm>
              <a:off x="8672394" y="4661005"/>
              <a:ext cx="320616" cy="433510"/>
            </a:xfrm>
            <a:prstGeom prst="rect">
              <a:avLst/>
            </a:prstGeom>
          </p:spPr>
        </p:pic>
        <p:pic>
          <p:nvPicPr>
            <p:cNvPr id="513" name="Picture 512"/>
            <p:cNvPicPr>
              <a:picLocks noChangeAspect="1"/>
            </p:cNvPicPr>
            <p:nvPr/>
          </p:nvPicPr>
          <p:blipFill rotWithShape="1">
            <a:blip r:embed="rId11" cstate="screen">
              <a:extLst>
                <a:ext uri="{BEBA8EAE-BF5A-486C-A8C5-ECC9F3942E4B}">
                  <a14:imgProps xmlns:a14="http://schemas.microsoft.com/office/drawing/2010/main">
                    <a14:imgLayer r:embed="rId12">
                      <a14:imgEffect>
                        <a14:brightnessContrast bright="18000"/>
                      </a14:imgEffect>
                    </a14:imgLayer>
                  </a14:imgProps>
                </a:ext>
                <a:ext uri="{28A0092B-C50C-407E-A947-70E740481C1C}">
                  <a14:useLocalDpi xmlns:a14="http://schemas.microsoft.com/office/drawing/2010/main"/>
                </a:ext>
              </a:extLst>
            </a:blip>
            <a:srcRect/>
            <a:stretch/>
          </p:blipFill>
          <p:spPr>
            <a:xfrm>
              <a:off x="9119839" y="4812972"/>
              <a:ext cx="384739" cy="367953"/>
            </a:xfrm>
            <a:prstGeom prst="rect">
              <a:avLst/>
            </a:prstGeom>
          </p:spPr>
        </p:pic>
        <p:pic>
          <p:nvPicPr>
            <p:cNvPr id="514" name="Picture 513"/>
            <p:cNvPicPr>
              <a:picLocks noChangeAspect="1"/>
            </p:cNvPicPr>
            <p:nvPr/>
          </p:nvPicPr>
          <p:blipFill rotWithShape="1">
            <a:blip r:embed="rId13" cstate="screen">
              <a:extLst>
                <a:ext uri="{BEBA8EAE-BF5A-486C-A8C5-ECC9F3942E4B}">
                  <a14:imgProps xmlns:a14="http://schemas.microsoft.com/office/drawing/2010/main">
                    <a14:imgLayer r:embed="rId14">
                      <a14:imgEffect>
                        <a14:brightnessContrast bright="22000"/>
                      </a14:imgEffect>
                    </a14:imgLayer>
                  </a14:imgProps>
                </a:ext>
                <a:ext uri="{28A0092B-C50C-407E-A947-70E740481C1C}">
                  <a14:useLocalDpi xmlns:a14="http://schemas.microsoft.com/office/drawing/2010/main"/>
                </a:ext>
              </a:extLst>
            </a:blip>
            <a:srcRect/>
            <a:stretch/>
          </p:blipFill>
          <p:spPr>
            <a:xfrm>
              <a:off x="9601206" y="4952126"/>
              <a:ext cx="448862" cy="228799"/>
            </a:xfrm>
            <a:prstGeom prst="rect">
              <a:avLst/>
            </a:prstGeom>
          </p:spPr>
        </p:pic>
      </p:grpSp>
      <p:sp>
        <p:nvSpPr>
          <p:cNvPr id="2" name="Slide Number Placeholder 1"/>
          <p:cNvSpPr>
            <a:spLocks noGrp="1"/>
          </p:cNvSpPr>
          <p:nvPr>
            <p:ph type="sldNum" sz="quarter" idx="12"/>
          </p:nvPr>
        </p:nvSpPr>
        <p:spPr>
          <a:xfrm>
            <a:off x="9330315" y="6494901"/>
            <a:ext cx="2844800" cy="365125"/>
          </a:xfrm>
        </p:spPr>
        <p:txBody>
          <a:bodyPr/>
          <a:lstStyle/>
          <a:p>
            <a:fld id="{3B1F9141-6DFB-4FE7-92E6-50BD9F36701F}" type="slidenum">
              <a:rPr lang="es-ES" sz="1400" b="1" smtClean="0">
                <a:solidFill>
                  <a:schemeClr val="tx1"/>
                </a:solidFill>
              </a:rPr>
              <a:t>17</a:t>
            </a:fld>
            <a:endParaRPr lang="es-ES" sz="1400" b="1" dirty="0">
              <a:solidFill>
                <a:schemeClr val="tx1"/>
              </a:solidFill>
            </a:endParaRPr>
          </a:p>
        </p:txBody>
      </p:sp>
      <p:pic>
        <p:nvPicPr>
          <p:cNvPr id="128" name="Imagen 13"/>
          <p:cNvPicPr>
            <a:picLocks noChangeAspect="1"/>
          </p:cNvPicPr>
          <p:nvPr/>
        </p:nvPicPr>
        <p:blipFill rotWithShape="1">
          <a:blip r:embed="rId15"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
        <p:nvSpPr>
          <p:cNvPr id="130" name="TextBox 129"/>
          <p:cNvSpPr txBox="1"/>
          <p:nvPr/>
        </p:nvSpPr>
        <p:spPr>
          <a:xfrm>
            <a:off x="1862340" y="4201343"/>
            <a:ext cx="3170128" cy="307777"/>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wrap="square" lIns="36000" rIns="36000" rtlCol="0">
            <a:spAutoFit/>
          </a:bodyPr>
          <a:lstStyle/>
          <a:p>
            <a:pPr algn="ctr"/>
            <a:r>
              <a:rPr lang="es-ES" sz="1400" dirty="0" smtClean="0">
                <a:sym typeface="Symbol" panose="05050102010706020507" pitchFamily="18" charset="2"/>
              </a:rPr>
              <a:t>HIP at </a:t>
            </a:r>
            <a:r>
              <a:rPr lang="es-ES" sz="1400" dirty="0" err="1" smtClean="0">
                <a:sym typeface="Symbol" panose="05050102010706020507" pitchFamily="18" charset="2"/>
              </a:rPr>
              <a:t>low</a:t>
            </a:r>
            <a:r>
              <a:rPr lang="es-ES" sz="1400" dirty="0" smtClean="0">
                <a:sym typeface="Symbol" panose="05050102010706020507" pitchFamily="18" charset="2"/>
              </a:rPr>
              <a:t> </a:t>
            </a:r>
            <a:r>
              <a:rPr lang="es-ES" sz="1400" dirty="0" err="1" smtClean="0">
                <a:sym typeface="Symbol" panose="05050102010706020507" pitchFamily="18" charset="2"/>
              </a:rPr>
              <a:t>temperature</a:t>
            </a:r>
            <a:endParaRPr lang="es-ES" sz="1400" dirty="0" smtClean="0">
              <a:sym typeface="Symbol" panose="05050102010706020507" pitchFamily="18" charset="2"/>
            </a:endParaRPr>
          </a:p>
        </p:txBody>
      </p:sp>
    </p:spTree>
    <p:extLst>
      <p:ext uri="{BB962C8B-B14F-4D97-AF65-F5344CB8AC3E}">
        <p14:creationId xmlns:p14="http://schemas.microsoft.com/office/powerpoint/2010/main" val="3828154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 grpId="0"/>
      <p:bldP spid="1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Thermo-Mechanical Treatment</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33" name="Rectangle 32"/>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Experimental simulation of TMTs with dilatometry</a:t>
            </a:r>
            <a:endParaRPr lang="es-ES" sz="3000" dirty="0">
              <a:solidFill>
                <a:srgbClr val="91004B"/>
              </a:solidFill>
            </a:endParaRPr>
          </a:p>
        </p:txBody>
      </p:sp>
      <p:pic>
        <p:nvPicPr>
          <p:cNvPr id="13" name="Picture 12"/>
          <p:cNvPicPr>
            <a:picLocks noChangeAspect="1"/>
          </p:cNvPicPr>
          <p:nvPr/>
        </p:nvPicPr>
        <p:blipFill rotWithShape="1">
          <a:blip r:embed="rId3"/>
          <a:srcRect l="36447" b="15954"/>
          <a:stretch/>
        </p:blipFill>
        <p:spPr>
          <a:xfrm>
            <a:off x="3712627" y="4706297"/>
            <a:ext cx="1269728" cy="1515495"/>
          </a:xfrm>
          <a:prstGeom prst="rect">
            <a:avLst/>
          </a:prstGeom>
        </p:spPr>
      </p:pic>
      <p:sp>
        <p:nvSpPr>
          <p:cNvPr id="15" name="Rectangle 14"/>
          <p:cNvSpPr/>
          <p:nvPr/>
        </p:nvSpPr>
        <p:spPr>
          <a:xfrm>
            <a:off x="506870" y="1595661"/>
            <a:ext cx="4509010" cy="1015663"/>
          </a:xfrm>
          <a:prstGeom prst="rect">
            <a:avLst/>
          </a:prstGeom>
        </p:spPr>
        <p:txBody>
          <a:bodyPr wrap="square">
            <a:spAutoFit/>
          </a:bodyPr>
          <a:lstStyle/>
          <a:p>
            <a:pPr>
              <a:spcBef>
                <a:spcPts val="600"/>
              </a:spcBef>
              <a:spcAft>
                <a:spcPts val="600"/>
              </a:spcAft>
            </a:pPr>
            <a:r>
              <a:rPr lang="en-US" sz="2000" dirty="0" smtClean="0"/>
              <a:t>True stress &amp; strain calculated from experimental values and calculated instantaneous cross-sectional area.</a:t>
            </a:r>
          </a:p>
        </p:txBody>
      </p:sp>
      <p:grpSp>
        <p:nvGrpSpPr>
          <p:cNvPr id="16" name="Group 15"/>
          <p:cNvGrpSpPr>
            <a:grpSpLocks noChangeAspect="1"/>
          </p:cNvGrpSpPr>
          <p:nvPr/>
        </p:nvGrpSpPr>
        <p:grpSpPr>
          <a:xfrm>
            <a:off x="5807967" y="2064026"/>
            <a:ext cx="6120000" cy="4350682"/>
            <a:chOff x="3635896" y="1241627"/>
            <a:chExt cx="5367181" cy="3813245"/>
          </a:xfrm>
        </p:grpSpPr>
        <p:pic>
          <p:nvPicPr>
            <p:cNvPr id="17" name="Picture 16"/>
            <p:cNvPicPr>
              <a:picLocks noChangeAspect="1"/>
            </p:cNvPicPr>
            <p:nvPr/>
          </p:nvPicPr>
          <p:blipFill rotWithShape="1">
            <a:blip r:embed="rId4"/>
            <a:srcRect r="8013"/>
            <a:stretch/>
          </p:blipFill>
          <p:spPr>
            <a:xfrm>
              <a:off x="3635896" y="1241627"/>
              <a:ext cx="5367181" cy="3813245"/>
            </a:xfrm>
            <a:prstGeom prst="rect">
              <a:avLst/>
            </a:prstGeom>
          </p:spPr>
        </p:pic>
        <p:sp>
          <p:nvSpPr>
            <p:cNvPr id="18" name="TextBox 17"/>
            <p:cNvSpPr txBox="1"/>
            <p:nvPr/>
          </p:nvSpPr>
          <p:spPr>
            <a:xfrm>
              <a:off x="4499992" y="3605652"/>
              <a:ext cx="612712" cy="261610"/>
            </a:xfrm>
            <a:prstGeom prst="rect">
              <a:avLst/>
            </a:prstGeom>
            <a:noFill/>
          </p:spPr>
          <p:txBody>
            <a:bodyPr wrap="square" rtlCol="0">
              <a:spAutoFit/>
            </a:bodyPr>
            <a:lstStyle/>
            <a:p>
              <a:r>
                <a:rPr lang="es-ES" sz="1100" b="1" dirty="0">
                  <a:solidFill>
                    <a:schemeClr val="accent1">
                      <a:lumMod val="75000"/>
                    </a:schemeClr>
                  </a:solidFill>
                </a:rPr>
                <a:t>800 </a:t>
              </a:r>
              <a:r>
                <a:rPr lang="es-ES" sz="1100" b="1" dirty="0">
                  <a:solidFill>
                    <a:schemeClr val="accent1">
                      <a:lumMod val="75000"/>
                    </a:schemeClr>
                  </a:solidFill>
                  <a:sym typeface="Symbol" panose="05050102010706020507" pitchFamily="18" charset="2"/>
                </a:rPr>
                <a:t></a:t>
              </a:r>
              <a:r>
                <a:rPr lang="es-ES" sz="1100" b="1" dirty="0">
                  <a:solidFill>
                    <a:schemeClr val="accent1">
                      <a:lumMod val="75000"/>
                    </a:schemeClr>
                  </a:solidFill>
                </a:rPr>
                <a:t>C</a:t>
              </a:r>
            </a:p>
          </p:txBody>
        </p:sp>
        <p:sp>
          <p:nvSpPr>
            <p:cNvPr id="19" name="TextBox 18"/>
            <p:cNvSpPr txBox="1"/>
            <p:nvPr/>
          </p:nvSpPr>
          <p:spPr>
            <a:xfrm>
              <a:off x="5219428" y="3286750"/>
              <a:ext cx="612712" cy="261610"/>
            </a:xfrm>
            <a:prstGeom prst="rect">
              <a:avLst/>
            </a:prstGeom>
            <a:noFill/>
          </p:spPr>
          <p:txBody>
            <a:bodyPr wrap="square" rtlCol="0">
              <a:spAutoFit/>
            </a:bodyPr>
            <a:lstStyle/>
            <a:p>
              <a:r>
                <a:rPr lang="es-ES" sz="1100" b="1" dirty="0">
                  <a:solidFill>
                    <a:schemeClr val="accent1">
                      <a:lumMod val="75000"/>
                    </a:schemeClr>
                  </a:solidFill>
                </a:rPr>
                <a:t>750 </a:t>
              </a:r>
              <a:r>
                <a:rPr lang="es-ES" sz="1100" b="1" dirty="0">
                  <a:solidFill>
                    <a:schemeClr val="accent1">
                      <a:lumMod val="75000"/>
                    </a:schemeClr>
                  </a:solidFill>
                  <a:sym typeface="Symbol" panose="05050102010706020507" pitchFamily="18" charset="2"/>
                </a:rPr>
                <a:t></a:t>
              </a:r>
              <a:r>
                <a:rPr lang="es-ES" sz="1100" b="1" dirty="0">
                  <a:solidFill>
                    <a:schemeClr val="accent1">
                      <a:lumMod val="75000"/>
                    </a:schemeClr>
                  </a:solidFill>
                </a:rPr>
                <a:t>C</a:t>
              </a:r>
            </a:p>
          </p:txBody>
        </p:sp>
        <p:sp>
          <p:nvSpPr>
            <p:cNvPr id="20" name="TextBox 19"/>
            <p:cNvSpPr txBox="1"/>
            <p:nvPr/>
          </p:nvSpPr>
          <p:spPr>
            <a:xfrm>
              <a:off x="6084168" y="1831389"/>
              <a:ext cx="612712" cy="261610"/>
            </a:xfrm>
            <a:prstGeom prst="rect">
              <a:avLst/>
            </a:prstGeom>
            <a:noFill/>
          </p:spPr>
          <p:txBody>
            <a:bodyPr wrap="square" rtlCol="0">
              <a:spAutoFit/>
            </a:bodyPr>
            <a:lstStyle/>
            <a:p>
              <a:r>
                <a:rPr lang="es-ES" sz="1100" b="1" dirty="0">
                  <a:solidFill>
                    <a:schemeClr val="accent1">
                      <a:lumMod val="75000"/>
                    </a:schemeClr>
                  </a:solidFill>
                </a:rPr>
                <a:t>700 </a:t>
              </a:r>
              <a:r>
                <a:rPr lang="es-ES" sz="1100" b="1" dirty="0">
                  <a:solidFill>
                    <a:schemeClr val="accent1">
                      <a:lumMod val="75000"/>
                    </a:schemeClr>
                  </a:solidFill>
                  <a:sym typeface="Symbol" panose="05050102010706020507" pitchFamily="18" charset="2"/>
                </a:rPr>
                <a:t></a:t>
              </a:r>
              <a:r>
                <a:rPr lang="es-ES" sz="1100" b="1" dirty="0">
                  <a:solidFill>
                    <a:schemeClr val="accent1">
                      <a:lumMod val="75000"/>
                    </a:schemeClr>
                  </a:solidFill>
                </a:rPr>
                <a:t>C</a:t>
              </a:r>
            </a:p>
          </p:txBody>
        </p:sp>
        <p:sp>
          <p:nvSpPr>
            <p:cNvPr id="21" name="TextBox 20"/>
            <p:cNvSpPr txBox="1"/>
            <p:nvPr/>
          </p:nvSpPr>
          <p:spPr>
            <a:xfrm>
              <a:off x="4499992" y="4149080"/>
              <a:ext cx="612712" cy="261610"/>
            </a:xfrm>
            <a:prstGeom prst="rect">
              <a:avLst/>
            </a:prstGeom>
            <a:noFill/>
          </p:spPr>
          <p:txBody>
            <a:bodyPr wrap="square" rtlCol="0">
              <a:spAutoFit/>
            </a:bodyPr>
            <a:lstStyle/>
            <a:p>
              <a:r>
                <a:rPr lang="es-ES" sz="1100" b="1" dirty="0">
                  <a:solidFill>
                    <a:srgbClr val="008000"/>
                  </a:solidFill>
                </a:rPr>
                <a:t>900 </a:t>
              </a:r>
              <a:r>
                <a:rPr lang="es-ES" sz="1100" b="1" dirty="0">
                  <a:solidFill>
                    <a:srgbClr val="008000"/>
                  </a:solidFill>
                  <a:sym typeface="Symbol" panose="05050102010706020507" pitchFamily="18" charset="2"/>
                </a:rPr>
                <a:t></a:t>
              </a:r>
              <a:r>
                <a:rPr lang="es-ES" sz="1100" b="1" dirty="0">
                  <a:solidFill>
                    <a:srgbClr val="008000"/>
                  </a:solidFill>
                </a:rPr>
                <a:t>C</a:t>
              </a:r>
            </a:p>
          </p:txBody>
        </p:sp>
        <p:sp>
          <p:nvSpPr>
            <p:cNvPr id="22" name="TextBox 21"/>
            <p:cNvSpPr txBox="1"/>
            <p:nvPr/>
          </p:nvSpPr>
          <p:spPr>
            <a:xfrm>
              <a:off x="5241972" y="3959784"/>
              <a:ext cx="612712" cy="261610"/>
            </a:xfrm>
            <a:prstGeom prst="rect">
              <a:avLst/>
            </a:prstGeom>
            <a:noFill/>
          </p:spPr>
          <p:txBody>
            <a:bodyPr wrap="square" rtlCol="0">
              <a:spAutoFit/>
            </a:bodyPr>
            <a:lstStyle/>
            <a:p>
              <a:r>
                <a:rPr lang="es-ES" sz="1100" b="1" dirty="0">
                  <a:solidFill>
                    <a:srgbClr val="008000"/>
                  </a:solidFill>
                </a:rPr>
                <a:t>850 </a:t>
              </a:r>
              <a:r>
                <a:rPr lang="es-ES" sz="1100" b="1" dirty="0">
                  <a:solidFill>
                    <a:srgbClr val="008000"/>
                  </a:solidFill>
                  <a:sym typeface="Symbol" panose="05050102010706020507" pitchFamily="18" charset="2"/>
                </a:rPr>
                <a:t></a:t>
              </a:r>
              <a:r>
                <a:rPr lang="es-ES" sz="1100" b="1" dirty="0">
                  <a:solidFill>
                    <a:srgbClr val="008000"/>
                  </a:solidFill>
                </a:rPr>
                <a:t>C</a:t>
              </a:r>
            </a:p>
          </p:txBody>
        </p:sp>
        <p:sp>
          <p:nvSpPr>
            <p:cNvPr id="23" name="TextBox 22"/>
            <p:cNvSpPr txBox="1"/>
            <p:nvPr/>
          </p:nvSpPr>
          <p:spPr>
            <a:xfrm>
              <a:off x="6172203" y="3561268"/>
              <a:ext cx="612712" cy="261610"/>
            </a:xfrm>
            <a:prstGeom prst="rect">
              <a:avLst/>
            </a:prstGeom>
            <a:noFill/>
          </p:spPr>
          <p:txBody>
            <a:bodyPr wrap="square" rtlCol="0">
              <a:spAutoFit/>
            </a:bodyPr>
            <a:lstStyle/>
            <a:p>
              <a:r>
                <a:rPr lang="es-ES" sz="1100" b="1" dirty="0">
                  <a:solidFill>
                    <a:srgbClr val="008000"/>
                  </a:solidFill>
                </a:rPr>
                <a:t>800 </a:t>
              </a:r>
              <a:r>
                <a:rPr lang="es-ES" sz="1100" b="1" dirty="0">
                  <a:solidFill>
                    <a:srgbClr val="008000"/>
                  </a:solidFill>
                  <a:sym typeface="Symbol" panose="05050102010706020507" pitchFamily="18" charset="2"/>
                </a:rPr>
                <a:t></a:t>
              </a:r>
              <a:r>
                <a:rPr lang="es-ES" sz="1100" b="1" dirty="0">
                  <a:solidFill>
                    <a:srgbClr val="008000"/>
                  </a:solidFill>
                </a:rPr>
                <a:t>C</a:t>
              </a:r>
            </a:p>
          </p:txBody>
        </p:sp>
      </p:grpSp>
      <p:sp>
        <p:nvSpPr>
          <p:cNvPr id="24" name="TextBox 23"/>
          <p:cNvSpPr txBox="1"/>
          <p:nvPr/>
        </p:nvSpPr>
        <p:spPr>
          <a:xfrm>
            <a:off x="623392" y="2852936"/>
            <a:ext cx="3550233" cy="1049106"/>
          </a:xfrm>
          <a:prstGeom prst="rect">
            <a:avLst/>
          </a:prstGeom>
          <a:solidFill>
            <a:schemeClr val="bg1"/>
          </a:solidFill>
          <a:ln w="19050">
            <a:solidFill>
              <a:schemeClr val="tx2"/>
            </a:solidFill>
          </a:ln>
          <a:effectLst>
            <a:outerShdw blurRad="50800" dist="38100" dir="2700000" algn="tl" rotWithShape="0">
              <a:prstClr val="black">
                <a:alpha val="40000"/>
              </a:prstClr>
            </a:outerShdw>
          </a:effectLst>
        </p:spPr>
        <p:txBody>
          <a:bodyPr wrap="square" lIns="144000" tIns="108000" rIns="144000" bIns="108000" rtlCol="0">
            <a:spAutoFit/>
          </a:bodyPr>
          <a:lstStyle/>
          <a:p>
            <a:r>
              <a:rPr lang="en-GB" dirty="0"/>
              <a:t>Strain hardening during 3rd pass, especially with finer powder and deformation at lower temperature.</a:t>
            </a:r>
          </a:p>
        </p:txBody>
      </p:sp>
      <p:sp>
        <p:nvSpPr>
          <p:cNvPr id="26" name="Rectangle 5"/>
          <p:cNvSpPr>
            <a:spLocks noChangeArrowheads="1"/>
          </p:cNvSpPr>
          <p:nvPr/>
        </p:nvSpPr>
        <p:spPr bwMode="auto">
          <a:xfrm>
            <a:off x="278974" y="541072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27" name="TextBox 26"/>
          <p:cNvSpPr txBox="1"/>
          <p:nvPr/>
        </p:nvSpPr>
        <p:spPr>
          <a:xfrm>
            <a:off x="6878378" y="1860693"/>
            <a:ext cx="1026243" cy="338554"/>
          </a:xfrm>
          <a:prstGeom prst="rect">
            <a:avLst/>
          </a:prstGeom>
          <a:solidFill>
            <a:schemeClr val="bg1"/>
          </a:solidFill>
          <a:ln>
            <a:noFill/>
          </a:ln>
          <a:effectLst/>
        </p:spPr>
        <p:txBody>
          <a:bodyPr wrap="none" rtlCol="0">
            <a:spAutoFit/>
          </a:bodyPr>
          <a:lstStyle/>
          <a:p>
            <a:r>
              <a:rPr lang="es-ES" sz="1600" dirty="0"/>
              <a:t>1500 ppm</a:t>
            </a:r>
            <a:endParaRPr lang="es-ES" sz="1600" dirty="0">
              <a:sym typeface="Symbol" panose="05050102010706020507" pitchFamily="18" charset="2"/>
            </a:endParaRPr>
          </a:p>
        </p:txBody>
      </p:sp>
      <p:sp>
        <p:nvSpPr>
          <p:cNvPr id="29" name="Rectangle 28"/>
          <p:cNvSpPr/>
          <p:nvPr/>
        </p:nvSpPr>
        <p:spPr>
          <a:xfrm>
            <a:off x="641499" y="4206567"/>
            <a:ext cx="3006494" cy="2246769"/>
          </a:xfrm>
          <a:prstGeom prst="rect">
            <a:avLst/>
          </a:prstGeom>
        </p:spPr>
        <p:txBody>
          <a:bodyPr wrap="square">
            <a:spAutoFit/>
          </a:bodyPr>
          <a:lstStyle/>
          <a:p>
            <a:r>
              <a:rPr lang="en-US" sz="2000" dirty="0" smtClean="0"/>
              <a:t>Samples </a:t>
            </a:r>
            <a:r>
              <a:rPr lang="en-US" sz="2000" dirty="0"/>
              <a:t>were sectioned along their </a:t>
            </a:r>
            <a:r>
              <a:rPr lang="en-US" sz="2000" dirty="0" smtClean="0"/>
              <a:t>longitudinal </a:t>
            </a:r>
            <a:r>
              <a:rPr lang="en-US" sz="2000" dirty="0"/>
              <a:t>axis</a:t>
            </a:r>
            <a:r>
              <a:rPr lang="en-US" sz="2000" dirty="0" smtClean="0"/>
              <a:t>, selecting </a:t>
            </a:r>
            <a:r>
              <a:rPr lang="en-US" sz="2000" dirty="0"/>
              <a:t>the region </a:t>
            </a:r>
            <a:r>
              <a:rPr lang="en-US" sz="2000" dirty="0" smtClean="0"/>
              <a:t>corresponding </a:t>
            </a:r>
            <a:r>
              <a:rPr lang="en-US" sz="2000" dirty="0"/>
              <a:t>to a maximum </a:t>
            </a:r>
            <a:r>
              <a:rPr lang="en-US" sz="2000" dirty="0" smtClean="0"/>
              <a:t>area fraction </a:t>
            </a:r>
            <a:r>
              <a:rPr lang="en-US" sz="2000" dirty="0"/>
              <a:t>of nominal strain and reduced strain </a:t>
            </a:r>
            <a:r>
              <a:rPr lang="en-US" sz="2000" dirty="0" smtClean="0"/>
              <a:t>gradient.</a:t>
            </a:r>
            <a:endParaRPr lang="en-GB" sz="2000" dirty="0"/>
          </a:p>
        </p:txBody>
      </p:sp>
      <p:sp>
        <p:nvSpPr>
          <p:cNvPr id="2" name="Slide Number Placeholder 1"/>
          <p:cNvSpPr>
            <a:spLocks noGrp="1"/>
          </p:cNvSpPr>
          <p:nvPr>
            <p:ph type="sldNum" sz="quarter" idx="12"/>
          </p:nvPr>
        </p:nvSpPr>
        <p:spPr>
          <a:xfrm>
            <a:off x="9327582" y="6494901"/>
            <a:ext cx="2844800" cy="365125"/>
          </a:xfrm>
        </p:spPr>
        <p:txBody>
          <a:bodyPr/>
          <a:lstStyle/>
          <a:p>
            <a:fld id="{3B1F9141-6DFB-4FE7-92E6-50BD9F36701F}" type="slidenum">
              <a:rPr lang="es-ES" sz="1400" smtClean="0">
                <a:solidFill>
                  <a:schemeClr val="tx1"/>
                </a:solidFill>
              </a:rPr>
              <a:t>18</a:t>
            </a:fld>
            <a:endParaRPr lang="es-ES" sz="1400" dirty="0">
              <a:solidFill>
                <a:schemeClr val="tx1"/>
              </a:solidFill>
            </a:endParaRPr>
          </a:p>
        </p:txBody>
      </p:sp>
      <p:pic>
        <p:nvPicPr>
          <p:cNvPr id="28" name="Picture 27"/>
          <p:cNvPicPr>
            <a:picLocks noChangeAspect="1"/>
          </p:cNvPicPr>
          <p:nvPr/>
        </p:nvPicPr>
        <p:blipFill rotWithShape="1">
          <a:blip r:embed="rId5"/>
          <a:srcRect l="6064" b="6978"/>
          <a:stretch/>
        </p:blipFill>
        <p:spPr>
          <a:xfrm>
            <a:off x="11136560" y="108604"/>
            <a:ext cx="720000" cy="745481"/>
          </a:xfrm>
          <a:prstGeom prst="rect">
            <a:avLst/>
          </a:prstGeom>
        </p:spPr>
      </p:pic>
    </p:spTree>
    <p:extLst>
      <p:ext uri="{BB962C8B-B14F-4D97-AF65-F5344CB8AC3E}">
        <p14:creationId xmlns:p14="http://schemas.microsoft.com/office/powerpoint/2010/main" val="27254293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23242" y="1772816"/>
            <a:ext cx="9949222" cy="461665"/>
          </a:xfrm>
          <a:prstGeom prst="rect">
            <a:avLst/>
          </a:prstGeom>
          <a:solidFill>
            <a:schemeClr val="bg1">
              <a:lumMod val="85000"/>
            </a:schemeClr>
          </a:solidFill>
          <a:ln>
            <a:solidFill>
              <a:schemeClr val="tx1"/>
            </a:solidFill>
          </a:ln>
          <a:effectLst>
            <a:outerShdw blurRad="50800" dist="38100" dir="2700000" algn="tl" rotWithShape="0">
              <a:prstClr val="black">
                <a:alpha val="40000"/>
              </a:prstClr>
            </a:outerShdw>
          </a:effectLst>
        </p:spPr>
        <p:txBody>
          <a:bodyPr wrap="square" lIns="36000" rIns="36000" rtlCol="0" anchor="ctr">
            <a:spAutoFit/>
          </a:bodyPr>
          <a:lstStyle/>
          <a:p>
            <a:pPr algn="ctr"/>
            <a:r>
              <a:rPr lang="es-ES" sz="2400" dirty="0" smtClean="0">
                <a:sym typeface="Symbol" panose="05050102010706020507" pitchFamily="18" charset="2"/>
              </a:rPr>
              <a:t>&lt;20 µm, 1500 ppm </a:t>
            </a:r>
            <a:r>
              <a:rPr lang="es-ES" sz="2400" dirty="0" err="1" smtClean="0">
                <a:sym typeface="Symbol" panose="05050102010706020507" pitchFamily="18" charset="2"/>
              </a:rPr>
              <a:t>oxygen</a:t>
            </a:r>
            <a:r>
              <a:rPr lang="es-ES" sz="2400" dirty="0" smtClean="0">
                <a:sym typeface="Symbol" panose="05050102010706020507" pitchFamily="18" charset="2"/>
              </a:rPr>
              <a:t>. HIP </a:t>
            </a:r>
            <a:r>
              <a:rPr lang="es-ES" sz="2400" dirty="0">
                <a:sym typeface="Symbol" panose="05050102010706020507" pitchFamily="18" charset="2"/>
              </a:rPr>
              <a:t>900 </a:t>
            </a:r>
            <a:r>
              <a:rPr lang="es-ES" sz="2400" dirty="0" smtClean="0">
                <a:sym typeface="Symbol" panose="05050102010706020507" pitchFamily="18" charset="2"/>
              </a:rPr>
              <a:t>°C 2h. + </a:t>
            </a:r>
            <a:r>
              <a:rPr lang="es-ES" sz="2400" dirty="0" err="1" smtClean="0"/>
              <a:t>Dil</a:t>
            </a:r>
            <a:r>
              <a:rPr lang="es-ES" sz="2400" dirty="0"/>
              <a:t>. </a:t>
            </a:r>
            <a:r>
              <a:rPr lang="es-ES" sz="2400" dirty="0" smtClean="0"/>
              <a:t>800 </a:t>
            </a:r>
            <a:r>
              <a:rPr lang="es-ES" sz="2400" dirty="0">
                <a:sym typeface="Symbol" panose="05050102010706020507" pitchFamily="18" charset="2"/>
              </a:rPr>
              <a:t> </a:t>
            </a:r>
            <a:r>
              <a:rPr lang="es-ES" sz="2400" dirty="0" smtClean="0">
                <a:sym typeface="Symbol" panose="05050102010706020507" pitchFamily="18" charset="2"/>
              </a:rPr>
              <a:t>1,1 + HT 1220 °C 2h</a:t>
            </a:r>
            <a:endParaRPr lang="es-ES" sz="2400" dirty="0"/>
          </a:p>
        </p:txBody>
      </p:sp>
      <p:sp>
        <p:nvSpPr>
          <p:cNvPr id="32"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STARS: Thermo-Mechanical Treatment</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33" name="Rectangle 32"/>
          <p:cNvSpPr/>
          <p:nvPr/>
        </p:nvSpPr>
        <p:spPr>
          <a:xfrm>
            <a:off x="335360" y="836712"/>
            <a:ext cx="11404290" cy="553998"/>
          </a:xfrm>
          <a:prstGeom prst="rect">
            <a:avLst/>
          </a:prstGeom>
        </p:spPr>
        <p:txBody>
          <a:bodyPr wrap="square" anchor="ctr">
            <a:spAutoFit/>
          </a:bodyPr>
          <a:lstStyle/>
          <a:p>
            <a:r>
              <a:rPr lang="en-US" sz="3000" b="1" dirty="0" smtClean="0">
                <a:solidFill>
                  <a:srgbClr val="91004B"/>
                </a:solidFill>
                <a:latin typeface="Calibri" panose="020F0502020204030204" pitchFamily="34" charset="0"/>
                <a:cs typeface="Times New Roman" panose="02020603050405020304" pitchFamily="18" charset="0"/>
              </a:rPr>
              <a:t>Experimental simulation of TMTs with dilatometry</a:t>
            </a:r>
            <a:endParaRPr lang="es-ES" sz="3000" dirty="0">
              <a:solidFill>
                <a:srgbClr val="91004B"/>
              </a:solidFill>
            </a:endParaRPr>
          </a:p>
        </p:txBody>
      </p:sp>
      <p:pic>
        <p:nvPicPr>
          <p:cNvPr id="35" name="Picture 34"/>
          <p:cNvPicPr>
            <a:picLocks noChangeAspect="1"/>
          </p:cNvPicPr>
          <p:nvPr/>
        </p:nvPicPr>
        <p:blipFill>
          <a:blip r:embed="rId3"/>
          <a:stretch>
            <a:fillRect/>
          </a:stretch>
        </p:blipFill>
        <p:spPr>
          <a:xfrm>
            <a:off x="11295958" y="163633"/>
            <a:ext cx="468000" cy="610663"/>
          </a:xfrm>
          <a:prstGeom prst="rect">
            <a:avLst/>
          </a:prstGeom>
        </p:spPr>
      </p:pic>
      <p:pic>
        <p:nvPicPr>
          <p:cNvPr id="45" name="Picture 5"/>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79376" y="2601944"/>
            <a:ext cx="3240000" cy="3203320"/>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35760" y="2996952"/>
            <a:ext cx="3240000" cy="2457509"/>
          </a:xfrm>
          <a:prstGeom prst="rect">
            <a:avLst/>
          </a:prstGeom>
          <a:noFill/>
          <a:extLst>
            <a:ext uri="{909E8E84-426E-40DD-AFC4-6F175D3DCCD1}">
              <a14:hiddenFill xmlns:a14="http://schemas.microsoft.com/office/drawing/2010/main">
                <a:solidFill>
                  <a:srgbClr val="FFFFFF"/>
                </a:solidFill>
              </a14:hiddenFill>
            </a:ext>
          </a:extLst>
        </p:spPr>
      </p:pic>
      <p:sp>
        <p:nvSpPr>
          <p:cNvPr id="63" name="TextBox 62"/>
          <p:cNvSpPr txBox="1"/>
          <p:nvPr/>
        </p:nvSpPr>
        <p:spPr>
          <a:xfrm>
            <a:off x="7339796" y="2897234"/>
            <a:ext cx="4320000" cy="2680322"/>
          </a:xfrm>
          <a:prstGeom prst="rect">
            <a:avLst/>
          </a:prstGeom>
          <a:solidFill>
            <a:schemeClr val="bg1">
              <a:lumMod val="95000"/>
              <a:alpha val="51000"/>
            </a:schemeClr>
          </a:solidFill>
          <a:ln>
            <a:solidFill>
              <a:schemeClr val="bg1">
                <a:lumMod val="50000"/>
              </a:schemeClr>
            </a:solidFill>
          </a:ln>
          <a:effectLst>
            <a:outerShdw blurRad="50800" dist="38100" dir="2700000" algn="tl" rotWithShape="0">
              <a:prstClr val="black">
                <a:alpha val="40000"/>
              </a:prstClr>
            </a:outerShdw>
          </a:effectLst>
        </p:spPr>
        <p:txBody>
          <a:bodyPr wrap="square" lIns="108000" tIns="108000" rIns="108000" bIns="108000" rtlCol="0">
            <a:spAutoFit/>
          </a:bodyPr>
          <a:lstStyle/>
          <a:p>
            <a:pPr marL="285750" indent="-285750" algn="just" fontAlgn="base">
              <a:spcBef>
                <a:spcPct val="0"/>
              </a:spcBef>
              <a:spcAft>
                <a:spcPct val="0"/>
              </a:spcAft>
              <a:buClr>
                <a:srgbClr val="00B050"/>
              </a:buClr>
              <a:buFont typeface="Wingdings" panose="05000000000000000000" pitchFamily="2" charset="2"/>
              <a:buChar char="ü"/>
            </a:pPr>
            <a:r>
              <a:rPr lang="en-GB" sz="2000" dirty="0" smtClean="0">
                <a:solidFill>
                  <a:prstClr val="black"/>
                </a:solidFill>
                <a:latin typeface="Calibri" pitchFamily="34" charset="0"/>
                <a:cs typeface="Calibri" pitchFamily="34" charset="0"/>
                <a:sym typeface="Wingdings" panose="05000000000000000000" pitchFamily="2" charset="2"/>
              </a:rPr>
              <a:t>Abundant precipitation of extremely fine NPs.</a:t>
            </a:r>
          </a:p>
          <a:p>
            <a:pPr marL="285750" indent="-285750" algn="just" fontAlgn="base">
              <a:spcBef>
                <a:spcPct val="0"/>
              </a:spcBef>
              <a:spcAft>
                <a:spcPct val="0"/>
              </a:spcAft>
              <a:buClr>
                <a:srgbClr val="00B050"/>
              </a:buClr>
              <a:buFont typeface="Wingdings" panose="05000000000000000000" pitchFamily="2" charset="2"/>
              <a:buChar char="ü"/>
            </a:pPr>
            <a:r>
              <a:rPr lang="en-GB" sz="2000" dirty="0" smtClean="0">
                <a:solidFill>
                  <a:prstClr val="black"/>
                </a:solidFill>
                <a:latin typeface="Calibri" pitchFamily="34" charset="0"/>
                <a:cs typeface="Calibri" pitchFamily="34" charset="0"/>
                <a:sym typeface="Wingdings" panose="05000000000000000000" pitchFamily="2" charset="2"/>
              </a:rPr>
              <a:t>Improved </a:t>
            </a:r>
            <a:r>
              <a:rPr lang="en-GB" sz="2000" dirty="0">
                <a:solidFill>
                  <a:prstClr val="black"/>
                </a:solidFill>
                <a:latin typeface="Calibri" pitchFamily="34" charset="0"/>
                <a:cs typeface="Calibri" pitchFamily="34" charset="0"/>
                <a:sym typeface="Wingdings" panose="05000000000000000000" pitchFamily="2" charset="2"/>
              </a:rPr>
              <a:t>distribution of NPs</a:t>
            </a:r>
          </a:p>
          <a:p>
            <a:pPr marL="285750" indent="-285750" algn="just" fontAlgn="base">
              <a:spcBef>
                <a:spcPct val="0"/>
              </a:spcBef>
              <a:spcAft>
                <a:spcPct val="0"/>
              </a:spcAft>
              <a:buClr>
                <a:srgbClr val="00B050"/>
              </a:buClr>
              <a:buFont typeface="Wingdings" panose="05000000000000000000" pitchFamily="2" charset="2"/>
              <a:buChar char="ü"/>
            </a:pPr>
            <a:r>
              <a:rPr lang="en-GB" sz="2000" dirty="0" smtClean="0">
                <a:solidFill>
                  <a:prstClr val="black"/>
                </a:solidFill>
                <a:latin typeface="Calibri" pitchFamily="34" charset="0"/>
                <a:cs typeface="Calibri" pitchFamily="34" charset="0"/>
                <a:sym typeface="Wingdings" panose="05000000000000000000" pitchFamily="2" charset="2"/>
              </a:rPr>
              <a:t>High density of dislocations</a:t>
            </a:r>
          </a:p>
          <a:p>
            <a:pPr algn="ctr" fontAlgn="base">
              <a:spcBef>
                <a:spcPct val="0"/>
              </a:spcBef>
              <a:spcAft>
                <a:spcPct val="0"/>
              </a:spcAft>
              <a:buClr>
                <a:srgbClr val="00B050"/>
              </a:buClr>
            </a:pPr>
            <a:endParaRPr lang="en-GB" sz="2000" dirty="0" smtClean="0">
              <a:solidFill>
                <a:prstClr val="black"/>
              </a:solidFill>
              <a:latin typeface="Calibri" pitchFamily="34" charset="0"/>
              <a:cs typeface="Calibri" pitchFamily="34" charset="0"/>
              <a:sym typeface="Wingdings" panose="05000000000000000000" pitchFamily="2" charset="2"/>
            </a:endParaRPr>
          </a:p>
          <a:p>
            <a:pPr algn="ctr" fontAlgn="base">
              <a:spcBef>
                <a:spcPct val="0"/>
              </a:spcBef>
              <a:spcAft>
                <a:spcPct val="0"/>
              </a:spcAft>
              <a:buClr>
                <a:srgbClr val="00B050"/>
              </a:buClr>
            </a:pPr>
            <a:endParaRPr lang="en-GB" sz="2000" dirty="0" smtClean="0">
              <a:solidFill>
                <a:prstClr val="black"/>
              </a:solidFill>
              <a:latin typeface="Calibri" pitchFamily="34" charset="0"/>
              <a:cs typeface="Calibri" pitchFamily="34" charset="0"/>
              <a:sym typeface="Wingdings" panose="05000000000000000000" pitchFamily="2" charset="2"/>
            </a:endParaRPr>
          </a:p>
          <a:p>
            <a:pPr algn="ctr" fontAlgn="base">
              <a:spcBef>
                <a:spcPct val="0"/>
              </a:spcBef>
              <a:spcAft>
                <a:spcPct val="0"/>
              </a:spcAft>
              <a:buClr>
                <a:srgbClr val="00B050"/>
              </a:buClr>
            </a:pPr>
            <a:r>
              <a:rPr lang="en-GB" sz="2000" dirty="0" smtClean="0">
                <a:solidFill>
                  <a:prstClr val="black"/>
                </a:solidFill>
                <a:latin typeface="Calibri" pitchFamily="34" charset="0"/>
                <a:cs typeface="Calibri" pitchFamily="34" charset="0"/>
                <a:sym typeface="Wingdings" panose="05000000000000000000" pitchFamily="2" charset="2"/>
              </a:rPr>
              <a:t>improved behaviour at high temperature</a:t>
            </a:r>
            <a:endParaRPr lang="en-US" sz="2000" dirty="0">
              <a:solidFill>
                <a:prstClr val="black"/>
              </a:solidFill>
              <a:latin typeface="Calibri" panose="020F0502020204030204" pitchFamily="34" charset="0"/>
              <a:cs typeface="Arial" charset="0"/>
            </a:endParaRPr>
          </a:p>
        </p:txBody>
      </p:sp>
      <p:sp>
        <p:nvSpPr>
          <p:cNvPr id="2" name="Slide Number Placeholder 1"/>
          <p:cNvSpPr>
            <a:spLocks noGrp="1"/>
          </p:cNvSpPr>
          <p:nvPr>
            <p:ph type="sldNum" sz="quarter" idx="12"/>
          </p:nvPr>
        </p:nvSpPr>
        <p:spPr>
          <a:xfrm>
            <a:off x="9341437" y="6494901"/>
            <a:ext cx="2844800" cy="365125"/>
          </a:xfrm>
        </p:spPr>
        <p:txBody>
          <a:bodyPr/>
          <a:lstStyle/>
          <a:p>
            <a:fld id="{3B1F9141-6DFB-4FE7-92E6-50BD9F36701F}" type="slidenum">
              <a:rPr lang="es-ES" sz="1400" b="1" smtClean="0">
                <a:solidFill>
                  <a:schemeClr val="tx1"/>
                </a:solidFill>
              </a:rPr>
              <a:t>19</a:t>
            </a:fld>
            <a:endParaRPr lang="es-ES" sz="1400" b="1" dirty="0">
              <a:solidFill>
                <a:schemeClr val="tx1"/>
              </a:solidFill>
            </a:endParaRPr>
          </a:p>
        </p:txBody>
      </p:sp>
      <p:cxnSp>
        <p:nvCxnSpPr>
          <p:cNvPr id="4" name="Straight Arrow Connector 3"/>
          <p:cNvCxnSpPr/>
          <p:nvPr/>
        </p:nvCxnSpPr>
        <p:spPr>
          <a:xfrm>
            <a:off x="9408368" y="4293096"/>
            <a:ext cx="0" cy="5040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82929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10052637" y="6509154"/>
            <a:ext cx="2133600" cy="331932"/>
          </a:xfrm>
        </p:spPr>
        <p:txBody>
          <a:bodyPr/>
          <a:lstStyle/>
          <a:p>
            <a:fld id="{3B1F9141-6DFB-4FE7-92E6-50BD9F36701F}" type="slidenum">
              <a:rPr lang="es-ES" sz="1400" b="1" smtClean="0">
                <a:solidFill>
                  <a:schemeClr val="tx1"/>
                </a:solidFill>
              </a:rPr>
              <a:t>20</a:t>
            </a:fld>
            <a:endParaRPr lang="es-ES" sz="1400" b="1" dirty="0">
              <a:solidFill>
                <a:schemeClr val="tx1"/>
              </a:solidFill>
            </a:endParaRPr>
          </a:p>
        </p:txBody>
      </p:sp>
      <p:sp>
        <p:nvSpPr>
          <p:cNvPr id="13" name="Title 1"/>
          <p:cNvSpPr txBox="1">
            <a:spLocks/>
          </p:cNvSpPr>
          <p:nvPr/>
        </p:nvSpPr>
        <p:spPr bwMode="auto">
          <a:xfrm>
            <a:off x="473274" y="108603"/>
            <a:ext cx="11239349" cy="720725"/>
          </a:xfrm>
          <a:prstGeom prst="rect">
            <a:avLst/>
          </a:prstGeom>
          <a:noFill/>
          <a:ln>
            <a:noFill/>
          </a:ln>
          <a:extLst/>
        </p:spPr>
        <p:txBody>
          <a:bodyPr anchor="ctr"/>
          <a:lstStyle>
            <a:lvl1pPr algn="l" rtl="0" eaLnBrk="0" fontAlgn="base" hangingPunct="0">
              <a:spcBef>
                <a:spcPct val="0"/>
              </a:spcBef>
              <a:spcAft>
                <a:spcPct val="0"/>
              </a:spcAft>
              <a:defRPr sz="1000">
                <a:solidFill>
                  <a:srgbClr val="91004B"/>
                </a:solidFill>
                <a:latin typeface="+mj-lt"/>
                <a:ea typeface="+mj-ea"/>
                <a:cs typeface="ＭＳ Ｐゴシック" pitchFamily="-105" charset="-128"/>
              </a:defRPr>
            </a:lvl1pPr>
            <a:lvl2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2pPr>
            <a:lvl3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3pPr>
            <a:lvl4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4pPr>
            <a:lvl5pPr algn="l" rtl="0" eaLnBrk="0" fontAlgn="base" hangingPunct="0">
              <a:spcBef>
                <a:spcPct val="0"/>
              </a:spcBef>
              <a:spcAft>
                <a:spcPct val="0"/>
              </a:spcAft>
              <a:defRPr sz="1000">
                <a:solidFill>
                  <a:srgbClr val="91004B"/>
                </a:solidFill>
                <a:latin typeface="Arial" charset="0"/>
                <a:ea typeface="ＭＳ Ｐゴシック" pitchFamily="84" charset="-128"/>
                <a:cs typeface="ＭＳ Ｐゴシック" pitchFamily="-105" charset="-128"/>
              </a:defRPr>
            </a:lvl5pPr>
            <a:lvl6pPr marL="457200" algn="l" rtl="0" fontAlgn="base">
              <a:spcBef>
                <a:spcPct val="0"/>
              </a:spcBef>
              <a:spcAft>
                <a:spcPct val="0"/>
              </a:spcAft>
              <a:defRPr sz="1000">
                <a:solidFill>
                  <a:srgbClr val="91004B"/>
                </a:solidFill>
                <a:latin typeface="Arial" charset="0"/>
                <a:ea typeface="ＭＳ Ｐゴシック" pitchFamily="84" charset="-128"/>
              </a:defRPr>
            </a:lvl6pPr>
            <a:lvl7pPr marL="914400" algn="l" rtl="0" fontAlgn="base">
              <a:spcBef>
                <a:spcPct val="0"/>
              </a:spcBef>
              <a:spcAft>
                <a:spcPct val="0"/>
              </a:spcAft>
              <a:defRPr sz="1000">
                <a:solidFill>
                  <a:srgbClr val="91004B"/>
                </a:solidFill>
                <a:latin typeface="Arial" charset="0"/>
                <a:ea typeface="ＭＳ Ｐゴシック" pitchFamily="84" charset="-128"/>
              </a:defRPr>
            </a:lvl7pPr>
            <a:lvl8pPr marL="1371600" algn="l" rtl="0" fontAlgn="base">
              <a:spcBef>
                <a:spcPct val="0"/>
              </a:spcBef>
              <a:spcAft>
                <a:spcPct val="0"/>
              </a:spcAft>
              <a:defRPr sz="1000">
                <a:solidFill>
                  <a:srgbClr val="91004B"/>
                </a:solidFill>
                <a:latin typeface="Arial" charset="0"/>
                <a:ea typeface="ＭＳ Ｐゴシック" pitchFamily="84" charset="-128"/>
              </a:defRPr>
            </a:lvl8pPr>
            <a:lvl9pPr marL="1828800" algn="l" rtl="0" fontAlgn="base">
              <a:spcBef>
                <a:spcPct val="0"/>
              </a:spcBef>
              <a:spcAft>
                <a:spcPct val="0"/>
              </a:spcAft>
              <a:defRPr sz="1000">
                <a:solidFill>
                  <a:srgbClr val="91004B"/>
                </a:solidFill>
                <a:latin typeface="Arial" charset="0"/>
                <a:ea typeface="ＭＳ Ｐゴシック" pitchFamily="84" charset="-128"/>
              </a:defRPr>
            </a:lvl9pPr>
          </a:lstStyle>
          <a:p>
            <a:pPr algn="just">
              <a:defRPr/>
            </a:pPr>
            <a:r>
              <a:rPr lang="en-GB" altLang="es-ES" sz="3200" b="1" kern="0" dirty="0" smtClean="0">
                <a:latin typeface="Arial" panose="020B0604020202020204" pitchFamily="34" charset="0"/>
                <a:ea typeface="Verdana" panose="020B0604030504040204" pitchFamily="34" charset="0"/>
                <a:cs typeface="Arial" panose="020B0604020202020204" pitchFamily="34" charset="0"/>
              </a:rPr>
              <a:t>Conclusions</a:t>
            </a:r>
            <a:endParaRPr lang="en-GB" altLang="es-ES" sz="3200" b="1" kern="0" dirty="0">
              <a:latin typeface="Arial" panose="020B0604020202020204" pitchFamily="34" charset="0"/>
              <a:ea typeface="Verdana" panose="020B0604030504040204" pitchFamily="34" charset="0"/>
              <a:cs typeface="Arial" panose="020B0604020202020204" pitchFamily="34" charset="0"/>
            </a:endParaRPr>
          </a:p>
        </p:txBody>
      </p:sp>
      <p:sp>
        <p:nvSpPr>
          <p:cNvPr id="8" name="TextBox 7"/>
          <p:cNvSpPr txBox="1"/>
          <p:nvPr/>
        </p:nvSpPr>
        <p:spPr>
          <a:xfrm>
            <a:off x="635870" y="4858038"/>
            <a:ext cx="1861200" cy="1077218"/>
          </a:xfrm>
          <a:prstGeom prst="rect">
            <a:avLst/>
          </a:prstGeom>
          <a:noFill/>
        </p:spPr>
        <p:txBody>
          <a:bodyPr wrap="square" rtlCol="0">
            <a:spAutoFit/>
          </a:bodyPr>
          <a:lstStyle/>
          <a:p>
            <a:pPr algn="ctr"/>
            <a:r>
              <a:rPr lang="en-US" sz="1600" dirty="0"/>
              <a:t>Precursor powder containing </a:t>
            </a:r>
            <a:r>
              <a:rPr lang="en-US" sz="1600" b="1" dirty="0"/>
              <a:t>Ti</a:t>
            </a:r>
            <a:r>
              <a:rPr lang="en-US" sz="1600" dirty="0"/>
              <a:t> and </a:t>
            </a:r>
            <a:r>
              <a:rPr lang="en-US" sz="1600" b="1" dirty="0" smtClean="0"/>
              <a:t>Y </a:t>
            </a:r>
            <a:r>
              <a:rPr lang="en-US" sz="1600" dirty="0" smtClean="0"/>
              <a:t>at </a:t>
            </a:r>
            <a:r>
              <a:rPr lang="en-US" sz="1600" b="1" dirty="0" smtClean="0"/>
              <a:t>industrial scale</a:t>
            </a:r>
            <a:r>
              <a:rPr lang="en-US" sz="1600" dirty="0" smtClean="0"/>
              <a:t>, </a:t>
            </a:r>
            <a:r>
              <a:rPr lang="en-US" sz="1600" b="1" dirty="0"/>
              <a:t>OBTAINED</a:t>
            </a:r>
          </a:p>
        </p:txBody>
      </p:sp>
      <p:grpSp>
        <p:nvGrpSpPr>
          <p:cNvPr id="9" name="Group 8"/>
          <p:cNvGrpSpPr>
            <a:grpSpLocks noChangeAspect="1"/>
          </p:cNvGrpSpPr>
          <p:nvPr/>
        </p:nvGrpSpPr>
        <p:grpSpPr>
          <a:xfrm>
            <a:off x="864462" y="1437509"/>
            <a:ext cx="1476000" cy="2800167"/>
            <a:chOff x="467544" y="1295460"/>
            <a:chExt cx="1897402" cy="3141652"/>
          </a:xfrm>
        </p:grpSpPr>
        <p:pic>
          <p:nvPicPr>
            <p:cNvPr id="11" name="Picture 2" descr="http://www.xstreamscience.org/H_Glaze/assets/Powder%20Atomizer.gif"/>
            <p:cNvPicPr>
              <a:picLocks noChangeAspect="1" noChangeArrowheads="1"/>
            </p:cNvPicPr>
            <p:nvPr/>
          </p:nvPicPr>
          <p:blipFill rotWithShape="1">
            <a:blip r:embed="rId3" cstate="print">
              <a:lum bright="-20000" contrast="40000"/>
              <a:extLst>
                <a:ext uri="{28A0092B-C50C-407E-A947-70E740481C1C}">
                  <a14:useLocalDpi xmlns:a14="http://schemas.microsoft.com/office/drawing/2010/main" val="0"/>
                </a:ext>
              </a:extLst>
            </a:blip>
            <a:srcRect r="29699"/>
            <a:stretch/>
          </p:blipFill>
          <p:spPr bwMode="auto">
            <a:xfrm>
              <a:off x="467544" y="1295460"/>
              <a:ext cx="1766210" cy="270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26 CuadroTexto"/>
            <p:cNvSpPr txBox="1">
              <a:spLocks noChangeArrowheads="1"/>
            </p:cNvSpPr>
            <p:nvPr/>
          </p:nvSpPr>
          <p:spPr bwMode="auto">
            <a:xfrm>
              <a:off x="603484" y="4006225"/>
              <a:ext cx="16302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lgn="ctr">
                <a:spcBef>
                  <a:spcPct val="0"/>
                </a:spcBef>
                <a:buFontTx/>
                <a:buNone/>
              </a:pPr>
              <a:r>
                <a:rPr lang="en-GB" altLang="en-US" sz="1100" b="1" dirty="0" err="1"/>
                <a:t>FeCrWTiY</a:t>
              </a:r>
              <a:r>
                <a:rPr lang="en-GB" altLang="en-US" sz="1100" b="1" dirty="0"/>
                <a:t> </a:t>
              </a:r>
            </a:p>
            <a:p>
              <a:pPr algn="ctr">
                <a:spcBef>
                  <a:spcPct val="0"/>
                </a:spcBef>
                <a:buFontTx/>
                <a:buNone/>
              </a:pPr>
              <a:r>
                <a:rPr lang="en-GB" altLang="en-US" sz="1100" b="1" dirty="0"/>
                <a:t>alloyed powder. </a:t>
              </a:r>
            </a:p>
          </p:txBody>
        </p:sp>
        <p:sp>
          <p:nvSpPr>
            <p:cNvPr id="14" name="Rounded Rectangle 13"/>
            <p:cNvSpPr/>
            <p:nvPr/>
          </p:nvSpPr>
          <p:spPr bwMode="auto">
            <a:xfrm>
              <a:off x="1896946" y="1988840"/>
              <a:ext cx="468000" cy="580288"/>
            </a:xfrm>
            <a:prstGeom prst="round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charset="0"/>
                <a:ea typeface="ＭＳ Ｐゴシック" pitchFamily="34" charset="-128"/>
              </a:endParaRPr>
            </a:p>
          </p:txBody>
        </p:sp>
      </p:grpSp>
      <p:sp>
        <p:nvSpPr>
          <p:cNvPr id="18" name="TextBox 17"/>
          <p:cNvSpPr txBox="1"/>
          <p:nvPr/>
        </p:nvSpPr>
        <p:spPr>
          <a:xfrm>
            <a:off x="3121711" y="4626332"/>
            <a:ext cx="1692000" cy="1815882"/>
          </a:xfrm>
          <a:prstGeom prst="rect">
            <a:avLst/>
          </a:prstGeom>
          <a:noFill/>
        </p:spPr>
        <p:txBody>
          <a:bodyPr wrap="square" rtlCol="0">
            <a:spAutoFit/>
          </a:bodyPr>
          <a:lstStyle/>
          <a:p>
            <a:pPr marL="0" lvl="1" algn="ctr">
              <a:spcBef>
                <a:spcPts val="400"/>
              </a:spcBef>
              <a:spcAft>
                <a:spcPts val="200"/>
              </a:spcAft>
              <a:buClr>
                <a:srgbClr val="00B050"/>
              </a:buClr>
            </a:pPr>
            <a:r>
              <a:rPr lang="en-GB" sz="1600" dirty="0" err="1">
                <a:cs typeface="Calibri" pitchFamily="34" charset="0"/>
                <a:sym typeface="Wingdings" panose="05000000000000000000" pitchFamily="2" charset="2"/>
              </a:rPr>
              <a:t>Nanometric</a:t>
            </a:r>
            <a:r>
              <a:rPr lang="en-GB" sz="1600" dirty="0">
                <a:cs typeface="Calibri" pitchFamily="34" charset="0"/>
                <a:sym typeface="Wingdings" panose="05000000000000000000" pitchFamily="2" charset="2"/>
              </a:rPr>
              <a:t> metastable </a:t>
            </a:r>
            <a:r>
              <a:rPr lang="en-GB" sz="1600" dirty="0">
                <a:solidFill>
                  <a:srgbClr val="0415FF"/>
                </a:solidFill>
                <a:cs typeface="Calibri" pitchFamily="34" charset="0"/>
                <a:sym typeface="Wingdings" panose="05000000000000000000" pitchFamily="2" charset="2"/>
              </a:rPr>
              <a:t>Cr</a:t>
            </a:r>
            <a:r>
              <a:rPr lang="en-GB" sz="1600" baseline="-25000" dirty="0">
                <a:solidFill>
                  <a:srgbClr val="0415FF"/>
                </a:solidFill>
                <a:cs typeface="Calibri" pitchFamily="34" charset="0"/>
                <a:sym typeface="Wingdings" panose="05000000000000000000" pitchFamily="2" charset="2"/>
              </a:rPr>
              <a:t>2</a:t>
            </a:r>
            <a:r>
              <a:rPr lang="en-GB" sz="1600" dirty="0">
                <a:solidFill>
                  <a:srgbClr val="0415FF"/>
                </a:solidFill>
                <a:cs typeface="Calibri" pitchFamily="34" charset="0"/>
                <a:sym typeface="Wingdings" panose="05000000000000000000" pitchFamily="2" charset="2"/>
              </a:rPr>
              <a:t>O</a:t>
            </a:r>
            <a:r>
              <a:rPr lang="en-GB" sz="1600" baseline="-25000" dirty="0">
                <a:solidFill>
                  <a:srgbClr val="0415FF"/>
                </a:solidFill>
                <a:cs typeface="Calibri" pitchFamily="34" charset="0"/>
                <a:sym typeface="Wingdings" panose="05000000000000000000" pitchFamily="2" charset="2"/>
              </a:rPr>
              <a:t>3  </a:t>
            </a:r>
            <a:r>
              <a:rPr lang="en-GB" sz="1600" dirty="0">
                <a:solidFill>
                  <a:srgbClr val="0415FF"/>
                </a:solidFill>
                <a:cs typeface="Calibri" pitchFamily="34" charset="0"/>
                <a:sym typeface="Wingdings" panose="05000000000000000000" pitchFamily="2" charset="2"/>
              </a:rPr>
              <a:t>+</a:t>
            </a:r>
            <a:r>
              <a:rPr lang="en-GB" sz="1600" dirty="0">
                <a:solidFill>
                  <a:srgbClr val="00B0F0"/>
                </a:solidFill>
                <a:cs typeface="Calibri" pitchFamily="34" charset="0"/>
                <a:sym typeface="Wingdings" panose="05000000000000000000" pitchFamily="2" charset="2"/>
              </a:rPr>
              <a:t> </a:t>
            </a:r>
            <a:r>
              <a:rPr lang="en-GB" sz="1600" dirty="0">
                <a:solidFill>
                  <a:srgbClr val="00B050"/>
                </a:solidFill>
                <a:cs typeface="Calibri" pitchFamily="34" charset="0"/>
                <a:sym typeface="Symbol"/>
              </a:rPr>
              <a:t>Fe</a:t>
            </a:r>
            <a:r>
              <a:rPr lang="en-GB" sz="1600" baseline="-25000" dirty="0">
                <a:solidFill>
                  <a:srgbClr val="00B050"/>
                </a:solidFill>
                <a:cs typeface="Calibri" pitchFamily="34" charset="0"/>
                <a:sym typeface="Symbol"/>
              </a:rPr>
              <a:t>2</a:t>
            </a:r>
            <a:r>
              <a:rPr lang="en-GB" sz="1600" dirty="0">
                <a:solidFill>
                  <a:srgbClr val="00B050"/>
                </a:solidFill>
                <a:cs typeface="Calibri" pitchFamily="34" charset="0"/>
                <a:sym typeface="Symbol"/>
              </a:rPr>
              <a:t>O</a:t>
            </a:r>
            <a:r>
              <a:rPr lang="en-GB" sz="1600" baseline="-25000" dirty="0">
                <a:solidFill>
                  <a:srgbClr val="00B050"/>
                </a:solidFill>
                <a:cs typeface="Calibri" pitchFamily="34" charset="0"/>
                <a:sym typeface="Symbol"/>
              </a:rPr>
              <a:t>3</a:t>
            </a:r>
            <a:r>
              <a:rPr lang="en-US" sz="1600" dirty="0"/>
              <a:t> oxide layer provides oxygen to form Y-</a:t>
            </a:r>
            <a:r>
              <a:rPr lang="en-US" sz="1600" dirty="0" err="1"/>
              <a:t>Ti</a:t>
            </a:r>
            <a:r>
              <a:rPr lang="en-US" sz="1600" dirty="0"/>
              <a:t>-O nanoparticles </a:t>
            </a:r>
            <a:r>
              <a:rPr lang="en-US" sz="1600" dirty="0" smtClean="0"/>
              <a:t>when dissociates</a:t>
            </a:r>
            <a:endParaRPr lang="en-US" sz="1600" dirty="0"/>
          </a:p>
        </p:txBody>
      </p:sp>
      <p:pic>
        <p:nvPicPr>
          <p:cNvPr id="23" name="Picture 22"/>
          <p:cNvPicPr>
            <a:picLocks noChangeAspect="1"/>
          </p:cNvPicPr>
          <p:nvPr/>
        </p:nvPicPr>
        <p:blipFill rotWithShape="1">
          <a:blip r:embed="rId4"/>
          <a:srcRect l="3648" t="3779" r="3088" b="1675"/>
          <a:stretch/>
        </p:blipFill>
        <p:spPr>
          <a:xfrm>
            <a:off x="10308568" y="1447435"/>
            <a:ext cx="900000" cy="1106347"/>
          </a:xfrm>
          <a:prstGeom prst="rect">
            <a:avLst/>
          </a:prstGeom>
        </p:spPr>
      </p:pic>
      <p:pic>
        <p:nvPicPr>
          <p:cNvPr id="24" name="Picture 23"/>
          <p:cNvPicPr>
            <a:picLocks noChangeAspect="1"/>
          </p:cNvPicPr>
          <p:nvPr/>
        </p:nvPicPr>
        <p:blipFill>
          <a:blip r:embed="rId5"/>
          <a:stretch>
            <a:fillRect/>
          </a:stretch>
        </p:blipFill>
        <p:spPr>
          <a:xfrm>
            <a:off x="5965638" y="1761694"/>
            <a:ext cx="615749" cy="731583"/>
          </a:xfrm>
          <a:prstGeom prst="rect">
            <a:avLst/>
          </a:prstGeom>
        </p:spPr>
      </p:pic>
      <p:sp>
        <p:nvSpPr>
          <p:cNvPr id="25" name="Rounded Rectangle 24"/>
          <p:cNvSpPr>
            <a:spLocks noChangeAspect="1"/>
          </p:cNvSpPr>
          <p:nvPr/>
        </p:nvSpPr>
        <p:spPr bwMode="auto">
          <a:xfrm>
            <a:off x="5303912" y="1288498"/>
            <a:ext cx="1872000" cy="3209500"/>
          </a:xfrm>
          <a:prstGeom prst="roundRect">
            <a:avLst/>
          </a:prstGeom>
          <a:noFill/>
          <a:ln w="25400" cap="flat" cmpd="sng" algn="ctr">
            <a:solidFill>
              <a:srgbClr val="9100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charset="0"/>
              <a:ea typeface="ＭＳ Ｐゴシック" pitchFamily="34" charset="-128"/>
            </a:endParaRPr>
          </a:p>
        </p:txBody>
      </p:sp>
      <p:sp>
        <p:nvSpPr>
          <p:cNvPr id="26" name="TextBox 25"/>
          <p:cNvSpPr txBox="1"/>
          <p:nvPr/>
        </p:nvSpPr>
        <p:spPr>
          <a:xfrm>
            <a:off x="5385464" y="4549104"/>
            <a:ext cx="1764000" cy="2062103"/>
          </a:xfrm>
          <a:prstGeom prst="rect">
            <a:avLst/>
          </a:prstGeom>
          <a:noFill/>
        </p:spPr>
        <p:txBody>
          <a:bodyPr wrap="square" rtlCol="0">
            <a:spAutoFit/>
          </a:bodyPr>
          <a:lstStyle/>
          <a:p>
            <a:pPr algn="ctr">
              <a:spcBef>
                <a:spcPts val="1200"/>
              </a:spcBef>
              <a:spcAft>
                <a:spcPts val="600"/>
              </a:spcAft>
              <a:buClr>
                <a:srgbClr val="91004B"/>
              </a:buClr>
            </a:pPr>
            <a:r>
              <a:rPr lang="en-US" sz="1600" b="1" dirty="0" smtClean="0"/>
              <a:t>Oxygen concentration</a:t>
            </a:r>
            <a:r>
              <a:rPr lang="en-US" sz="1600" dirty="0" smtClean="0"/>
              <a:t> and </a:t>
            </a:r>
            <a:r>
              <a:rPr lang="en-US" sz="1600" b="1" dirty="0" smtClean="0"/>
              <a:t>HIP</a:t>
            </a:r>
            <a:r>
              <a:rPr lang="en-US" sz="1600" dirty="0" smtClean="0"/>
              <a:t> </a:t>
            </a:r>
            <a:r>
              <a:rPr lang="en-US" sz="1600" dirty="0"/>
              <a:t>parameters have a strong effect on the nature and distribution of NPs </a:t>
            </a:r>
            <a:r>
              <a:rPr lang="en-US" sz="1600" dirty="0" smtClean="0"/>
              <a:t>precipitated</a:t>
            </a:r>
            <a:endParaRPr lang="en-GB" sz="1600" dirty="0"/>
          </a:p>
        </p:txBody>
      </p:sp>
      <p:pic>
        <p:nvPicPr>
          <p:cNvPr id="27" name="Picture 26"/>
          <p:cNvPicPr>
            <a:picLocks noChangeAspect="1"/>
          </p:cNvPicPr>
          <p:nvPr/>
        </p:nvPicPr>
        <p:blipFill rotWithShape="1">
          <a:blip r:embed="rId6"/>
          <a:srcRect l="6064" b="6978"/>
          <a:stretch/>
        </p:blipFill>
        <p:spPr>
          <a:xfrm>
            <a:off x="10416560" y="2744405"/>
            <a:ext cx="720000" cy="745481"/>
          </a:xfrm>
          <a:prstGeom prst="rect">
            <a:avLst/>
          </a:prstGeom>
        </p:spPr>
      </p:pic>
      <p:pic>
        <p:nvPicPr>
          <p:cNvPr id="28" name="Picture 27"/>
          <p:cNvPicPr>
            <a:picLocks noChangeAspect="1"/>
          </p:cNvPicPr>
          <p:nvPr/>
        </p:nvPicPr>
        <p:blipFill>
          <a:blip r:embed="rId7"/>
          <a:stretch>
            <a:fillRect/>
          </a:stretch>
        </p:blipFill>
        <p:spPr>
          <a:xfrm>
            <a:off x="10476584" y="3633902"/>
            <a:ext cx="516040" cy="673347"/>
          </a:xfrm>
          <a:prstGeom prst="rect">
            <a:avLst/>
          </a:prstGeom>
        </p:spPr>
      </p:pic>
      <p:pic>
        <p:nvPicPr>
          <p:cNvPr id="31" name="Picture 30"/>
          <p:cNvPicPr>
            <a:picLocks noChangeAspect="1"/>
          </p:cNvPicPr>
          <p:nvPr/>
        </p:nvPicPr>
        <p:blipFill rotWithShape="1">
          <a:blip r:embed="rId4"/>
          <a:srcRect l="3648" t="3779" r="3088" b="1675"/>
          <a:stretch/>
        </p:blipFill>
        <p:spPr>
          <a:xfrm>
            <a:off x="5793912" y="2959603"/>
            <a:ext cx="900000" cy="1106347"/>
          </a:xfrm>
          <a:prstGeom prst="rect">
            <a:avLst/>
          </a:prstGeom>
        </p:spPr>
      </p:pic>
      <p:sp>
        <p:nvSpPr>
          <p:cNvPr id="32" name="Rounded Rectangle 31"/>
          <p:cNvSpPr>
            <a:spLocks noChangeAspect="1"/>
          </p:cNvSpPr>
          <p:nvPr/>
        </p:nvSpPr>
        <p:spPr bwMode="auto">
          <a:xfrm>
            <a:off x="2999656" y="1274638"/>
            <a:ext cx="1872000" cy="3209500"/>
          </a:xfrm>
          <a:prstGeom prst="roundRect">
            <a:avLst/>
          </a:prstGeom>
          <a:noFill/>
          <a:ln w="25400" cap="flat" cmpd="sng" algn="ctr">
            <a:solidFill>
              <a:srgbClr val="9100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charset="0"/>
              <a:ea typeface="ＭＳ Ｐゴシック" pitchFamily="34" charset="-128"/>
            </a:endParaRPr>
          </a:p>
        </p:txBody>
      </p:sp>
      <p:sp>
        <p:nvSpPr>
          <p:cNvPr id="33" name="Rounded Rectangle 32"/>
          <p:cNvSpPr>
            <a:spLocks noChangeAspect="1"/>
          </p:cNvSpPr>
          <p:nvPr/>
        </p:nvSpPr>
        <p:spPr bwMode="auto">
          <a:xfrm>
            <a:off x="623392" y="1268760"/>
            <a:ext cx="1872000" cy="3209500"/>
          </a:xfrm>
          <a:prstGeom prst="roundRect">
            <a:avLst/>
          </a:prstGeom>
          <a:noFill/>
          <a:ln w="25400" cap="flat" cmpd="sng" algn="ctr">
            <a:solidFill>
              <a:srgbClr val="9100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charset="0"/>
              <a:ea typeface="ＭＳ Ｐゴシック" pitchFamily="34" charset="-128"/>
            </a:endParaRPr>
          </a:p>
        </p:txBody>
      </p:sp>
      <p:pic>
        <p:nvPicPr>
          <p:cNvPr id="34" name="Picture 33"/>
          <p:cNvPicPr>
            <a:picLocks noChangeAspect="1"/>
          </p:cNvPicPr>
          <p:nvPr/>
        </p:nvPicPr>
        <p:blipFill>
          <a:blip r:embed="rId5"/>
          <a:stretch>
            <a:fillRect/>
          </a:stretch>
        </p:blipFill>
        <p:spPr>
          <a:xfrm>
            <a:off x="8197886" y="1750572"/>
            <a:ext cx="615749" cy="731583"/>
          </a:xfrm>
          <a:prstGeom prst="rect">
            <a:avLst/>
          </a:prstGeom>
        </p:spPr>
      </p:pic>
      <p:sp>
        <p:nvSpPr>
          <p:cNvPr id="35" name="Rounded Rectangle 34"/>
          <p:cNvSpPr>
            <a:spLocks noChangeAspect="1"/>
          </p:cNvSpPr>
          <p:nvPr/>
        </p:nvSpPr>
        <p:spPr bwMode="auto">
          <a:xfrm>
            <a:off x="7536160" y="1277376"/>
            <a:ext cx="1872000" cy="3209500"/>
          </a:xfrm>
          <a:prstGeom prst="roundRect">
            <a:avLst/>
          </a:prstGeom>
          <a:noFill/>
          <a:ln w="25400" cap="flat" cmpd="sng" algn="ctr">
            <a:solidFill>
              <a:srgbClr val="9100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charset="0"/>
              <a:ea typeface="ＭＳ Ｐゴシック" pitchFamily="34" charset="-128"/>
            </a:endParaRPr>
          </a:p>
        </p:txBody>
      </p:sp>
      <p:sp>
        <p:nvSpPr>
          <p:cNvPr id="36" name="TextBox 35"/>
          <p:cNvSpPr txBox="1"/>
          <p:nvPr/>
        </p:nvSpPr>
        <p:spPr>
          <a:xfrm>
            <a:off x="7619290" y="4714022"/>
            <a:ext cx="1764000" cy="1569660"/>
          </a:xfrm>
          <a:prstGeom prst="rect">
            <a:avLst/>
          </a:prstGeom>
          <a:noFill/>
        </p:spPr>
        <p:txBody>
          <a:bodyPr wrap="square" rtlCol="0">
            <a:spAutoFit/>
          </a:bodyPr>
          <a:lstStyle/>
          <a:p>
            <a:pPr algn="ctr">
              <a:spcBef>
                <a:spcPts val="1200"/>
              </a:spcBef>
              <a:spcAft>
                <a:spcPts val="600"/>
              </a:spcAft>
              <a:buClr>
                <a:srgbClr val="91004B"/>
              </a:buClr>
            </a:pPr>
            <a:r>
              <a:rPr lang="en-US" sz="1600" b="1" dirty="0" smtClean="0"/>
              <a:t>HIP </a:t>
            </a:r>
            <a:r>
              <a:rPr lang="en-GB" sz="1600" b="1" dirty="0"/>
              <a:t>oxidized powders</a:t>
            </a:r>
            <a:r>
              <a:rPr lang="en-GB" sz="1600" dirty="0"/>
              <a:t> leads to a low concentration of NPs located close to grain boundaries</a:t>
            </a:r>
          </a:p>
        </p:txBody>
      </p:sp>
      <p:pic>
        <p:nvPicPr>
          <p:cNvPr id="37" name="Picture 36"/>
          <p:cNvPicPr>
            <a:picLocks noChangeAspect="1"/>
          </p:cNvPicPr>
          <p:nvPr/>
        </p:nvPicPr>
        <p:blipFill rotWithShape="1">
          <a:blip r:embed="rId4"/>
          <a:srcRect l="3648" t="3779" r="3088" b="1675"/>
          <a:stretch/>
        </p:blipFill>
        <p:spPr>
          <a:xfrm>
            <a:off x="8026160" y="2948481"/>
            <a:ext cx="900000" cy="1106347"/>
          </a:xfrm>
          <a:prstGeom prst="rect">
            <a:avLst/>
          </a:prstGeom>
        </p:spPr>
      </p:pic>
      <p:sp>
        <p:nvSpPr>
          <p:cNvPr id="38" name="Rounded Rectangle 37"/>
          <p:cNvSpPr>
            <a:spLocks noChangeAspect="1"/>
          </p:cNvSpPr>
          <p:nvPr/>
        </p:nvSpPr>
        <p:spPr bwMode="auto">
          <a:xfrm>
            <a:off x="9768616" y="1285348"/>
            <a:ext cx="1872000" cy="3209500"/>
          </a:xfrm>
          <a:prstGeom prst="roundRect">
            <a:avLst/>
          </a:prstGeom>
          <a:noFill/>
          <a:ln w="25400" cap="flat" cmpd="sng" algn="ctr">
            <a:solidFill>
              <a:srgbClr val="9100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GB" sz="2400">
              <a:latin typeface="Arial" charset="0"/>
              <a:ea typeface="ＭＳ Ｐゴシック" pitchFamily="34" charset="-128"/>
            </a:endParaRPr>
          </a:p>
        </p:txBody>
      </p:sp>
      <p:sp>
        <p:nvSpPr>
          <p:cNvPr id="6" name="Rounded Rectangle 5"/>
          <p:cNvSpPr/>
          <p:nvPr/>
        </p:nvSpPr>
        <p:spPr>
          <a:xfrm>
            <a:off x="10380560" y="2663516"/>
            <a:ext cx="792000" cy="86512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9" name="TextBox 38"/>
          <p:cNvSpPr txBox="1"/>
          <p:nvPr/>
        </p:nvSpPr>
        <p:spPr>
          <a:xfrm>
            <a:off x="9835051" y="4542296"/>
            <a:ext cx="1764000" cy="1815882"/>
          </a:xfrm>
          <a:prstGeom prst="rect">
            <a:avLst/>
          </a:prstGeom>
          <a:noFill/>
        </p:spPr>
        <p:txBody>
          <a:bodyPr wrap="square" rtlCol="0">
            <a:spAutoFit/>
          </a:bodyPr>
          <a:lstStyle/>
          <a:p>
            <a:pPr algn="ctr">
              <a:buClr>
                <a:srgbClr val="91004B"/>
              </a:buClr>
            </a:pPr>
            <a:r>
              <a:rPr lang="en-US" sz="1600" b="1" dirty="0" smtClean="0"/>
              <a:t>HIP low T </a:t>
            </a:r>
            <a:r>
              <a:rPr lang="en-GB" sz="1600" b="1" dirty="0" smtClean="0"/>
              <a:t>+</a:t>
            </a:r>
          </a:p>
          <a:p>
            <a:pPr algn="ctr">
              <a:buClr>
                <a:srgbClr val="91004B"/>
              </a:buClr>
            </a:pPr>
            <a:r>
              <a:rPr lang="en-GB" sz="1600" b="1" dirty="0" smtClean="0"/>
              <a:t>Hot deformation +</a:t>
            </a:r>
          </a:p>
          <a:p>
            <a:pPr algn="ctr">
              <a:buClr>
                <a:srgbClr val="91004B"/>
              </a:buClr>
            </a:pPr>
            <a:r>
              <a:rPr lang="en-GB" sz="1600" b="1" dirty="0" smtClean="0"/>
              <a:t>HT high T</a:t>
            </a:r>
          </a:p>
          <a:p>
            <a:pPr algn="ctr">
              <a:buClr>
                <a:srgbClr val="91004B"/>
              </a:buClr>
            </a:pPr>
            <a:r>
              <a:rPr lang="en-GB" sz="1600" dirty="0" smtClean="0"/>
              <a:t>provide a remarkable increase of NP and their distribution</a:t>
            </a:r>
            <a:endParaRPr lang="en-GB" sz="1600" dirty="0"/>
          </a:p>
        </p:txBody>
      </p:sp>
      <p:grpSp>
        <p:nvGrpSpPr>
          <p:cNvPr id="42" name="Group 61"/>
          <p:cNvGrpSpPr>
            <a:grpSpLocks/>
          </p:cNvGrpSpPr>
          <p:nvPr/>
        </p:nvGrpSpPr>
        <p:grpSpPr bwMode="auto">
          <a:xfrm>
            <a:off x="4417994" y="2441286"/>
            <a:ext cx="216028" cy="976592"/>
            <a:chOff x="8100390" y="1772816"/>
            <a:chExt cx="432050" cy="1584175"/>
          </a:xfrm>
        </p:grpSpPr>
        <p:sp>
          <p:nvSpPr>
            <p:cNvPr id="43" name="Rounded Rectangle 62"/>
            <p:cNvSpPr>
              <a:spLocks noChangeArrowheads="1"/>
            </p:cNvSpPr>
            <p:nvPr/>
          </p:nvSpPr>
          <p:spPr bwMode="auto">
            <a:xfrm>
              <a:off x="8139113" y="2132855"/>
              <a:ext cx="352425" cy="170207"/>
            </a:xfrm>
            <a:prstGeom prst="roundRect">
              <a:avLst>
                <a:gd name="adj" fmla="val 16667"/>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grpSp>
          <p:nvGrpSpPr>
            <p:cNvPr id="44" name="Group 22"/>
            <p:cNvGrpSpPr>
              <a:grpSpLocks/>
            </p:cNvGrpSpPr>
            <p:nvPr/>
          </p:nvGrpSpPr>
          <p:grpSpPr bwMode="auto">
            <a:xfrm>
              <a:off x="8100390" y="2204864"/>
              <a:ext cx="432048" cy="864096"/>
              <a:chOff x="4860032" y="980728"/>
              <a:chExt cx="792088" cy="1296144"/>
            </a:xfrm>
          </p:grpSpPr>
          <p:sp>
            <p:nvSpPr>
              <p:cNvPr id="59" name="Rectangle 58"/>
              <p:cNvSpPr/>
              <p:nvPr/>
            </p:nvSpPr>
            <p:spPr bwMode="auto">
              <a:xfrm>
                <a:off x="4858738" y="982636"/>
                <a:ext cx="791622" cy="1294017"/>
              </a:xfrm>
              <a:prstGeom prst="rect">
                <a:avLst/>
              </a:prstGeom>
              <a:solidFill>
                <a:schemeClr val="bg1">
                  <a:lumMod val="85000"/>
                </a:schemeClr>
              </a:solidFill>
              <a:ln w="9525" cap="flat" cmpd="sng" algn="ctr">
                <a:solidFill>
                  <a:srgbClr val="000000"/>
                </a:solidFill>
                <a:prstDash val="solid"/>
                <a:round/>
                <a:headEnd type="none" w="med" len="med"/>
                <a:tailEnd type="none" w="med" len="med"/>
              </a:ln>
              <a:effectLst/>
            </p:spPr>
            <p:txBody>
              <a:bodyPr/>
              <a:lstStyle/>
              <a:p>
                <a:pPr eaLnBrk="0" hangingPunct="0">
                  <a:defRPr/>
                </a:pPr>
                <a:endParaRPr lang="es-ES" sz="2000">
                  <a:solidFill>
                    <a:srgbClr val="447D1B"/>
                  </a:solidFill>
                </a:endParaRPr>
              </a:p>
            </p:txBody>
          </p:sp>
          <p:sp>
            <p:nvSpPr>
              <p:cNvPr id="60" name="Rectangle 79"/>
              <p:cNvSpPr>
                <a:spLocks noChangeArrowheads="1"/>
              </p:cNvSpPr>
              <p:nvPr/>
            </p:nvSpPr>
            <p:spPr bwMode="auto">
              <a:xfrm>
                <a:off x="4932040" y="980728"/>
                <a:ext cx="648072" cy="1224136"/>
              </a:xfrm>
              <a:prstGeom prst="rect">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grpSp>
        <p:sp>
          <p:nvSpPr>
            <p:cNvPr id="45" name="Rectangle 64"/>
            <p:cNvSpPr>
              <a:spLocks noChangeArrowheads="1"/>
            </p:cNvSpPr>
            <p:nvPr/>
          </p:nvSpPr>
          <p:spPr bwMode="auto">
            <a:xfrm>
              <a:off x="8139667" y="2333235"/>
              <a:ext cx="353494" cy="687720"/>
            </a:xfrm>
            <a:prstGeom prst="rect">
              <a:avLst/>
            </a:prstGeom>
            <a:solidFill>
              <a:srgbClr val="CCCCFF"/>
            </a:solidFill>
            <a:ln w="9525" algn="ctr">
              <a:solidFill>
                <a:srgbClr val="0860B3"/>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sp>
          <p:nvSpPr>
            <p:cNvPr id="46" name="Rounded Rectangle 65"/>
            <p:cNvSpPr>
              <a:spLocks noChangeArrowheads="1"/>
            </p:cNvSpPr>
            <p:nvPr/>
          </p:nvSpPr>
          <p:spPr bwMode="auto">
            <a:xfrm>
              <a:off x="8172400" y="2106665"/>
              <a:ext cx="278656" cy="170207"/>
            </a:xfrm>
            <a:prstGeom prst="roundRect">
              <a:avLst>
                <a:gd name="adj" fmla="val 16667"/>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sp>
          <p:nvSpPr>
            <p:cNvPr id="47" name="Rounded Rectangle 46"/>
            <p:cNvSpPr/>
            <p:nvPr/>
          </p:nvSpPr>
          <p:spPr bwMode="auto">
            <a:xfrm>
              <a:off x="8137783" y="2172659"/>
              <a:ext cx="349245" cy="169960"/>
            </a:xfrm>
            <a:prstGeom prst="roundRect">
              <a:avLst/>
            </a:prstGeom>
            <a:solidFill>
              <a:schemeClr val="bg1">
                <a:lumMod val="85000"/>
              </a:schemeClr>
            </a:solidFill>
            <a:ln w="9525" cap="flat" cmpd="sng" algn="ctr">
              <a:solidFill>
                <a:srgbClr val="000000"/>
              </a:solidFill>
              <a:prstDash val="solid"/>
              <a:round/>
              <a:headEnd type="none" w="med" len="med"/>
              <a:tailEnd type="none" w="med" len="med"/>
            </a:ln>
            <a:effectLst/>
          </p:spPr>
          <p:txBody>
            <a:bodyPr/>
            <a:lstStyle/>
            <a:p>
              <a:pPr eaLnBrk="0" hangingPunct="0">
                <a:defRPr/>
              </a:pPr>
              <a:endParaRPr lang="es-ES" sz="2000">
                <a:solidFill>
                  <a:srgbClr val="447D1B"/>
                </a:solidFill>
              </a:endParaRPr>
            </a:p>
          </p:txBody>
        </p:sp>
        <p:sp>
          <p:nvSpPr>
            <p:cNvPr id="48" name="Rounded Rectangle 67"/>
            <p:cNvSpPr>
              <a:spLocks noChangeArrowheads="1"/>
            </p:cNvSpPr>
            <p:nvPr/>
          </p:nvSpPr>
          <p:spPr bwMode="auto">
            <a:xfrm>
              <a:off x="8172400" y="2132856"/>
              <a:ext cx="271513" cy="170207"/>
            </a:xfrm>
            <a:prstGeom prst="roundRect">
              <a:avLst>
                <a:gd name="adj" fmla="val 16667"/>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sp>
          <p:nvSpPr>
            <p:cNvPr id="49" name="Rectangle 68"/>
            <p:cNvSpPr>
              <a:spLocks noChangeArrowheads="1"/>
            </p:cNvSpPr>
            <p:nvPr/>
          </p:nvSpPr>
          <p:spPr bwMode="auto">
            <a:xfrm>
              <a:off x="8100392" y="2065610"/>
              <a:ext cx="423121" cy="130315"/>
            </a:xfrm>
            <a:prstGeom prst="rect">
              <a:avLst/>
            </a:prstGeom>
            <a:solidFill>
              <a:srgbClr val="FFFFFF"/>
            </a:solidFill>
            <a:ln w="9525" algn="ctr">
              <a:solidFill>
                <a:schemeClr val="bg1"/>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cxnSp>
          <p:nvCxnSpPr>
            <p:cNvPr id="50" name="Straight Connector 69"/>
            <p:cNvCxnSpPr>
              <a:cxnSpLocks noChangeShapeType="1"/>
            </p:cNvCxnSpPr>
            <p:nvPr/>
          </p:nvCxnSpPr>
          <p:spPr bwMode="auto">
            <a:xfrm>
              <a:off x="8100392" y="2204864"/>
              <a:ext cx="432048" cy="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sp>
          <p:nvSpPr>
            <p:cNvPr id="51" name="Rectangle 50"/>
            <p:cNvSpPr/>
            <p:nvPr/>
          </p:nvSpPr>
          <p:spPr bwMode="auto">
            <a:xfrm rot="16200000" flipV="1">
              <a:off x="8045277" y="2018413"/>
              <a:ext cx="527908" cy="38099"/>
            </a:xfrm>
            <a:prstGeom prst="rect">
              <a:avLst/>
            </a:prstGeom>
            <a:solidFill>
              <a:schemeClr val="bg1">
                <a:lumMod val="85000"/>
              </a:schemeClr>
            </a:solidFill>
            <a:ln w="9525" cap="flat" cmpd="sng" algn="ctr">
              <a:solidFill>
                <a:srgbClr val="000000"/>
              </a:solidFill>
              <a:prstDash val="solid"/>
              <a:round/>
              <a:headEnd type="none" w="med" len="med"/>
              <a:tailEnd type="none" w="med" len="med"/>
            </a:ln>
            <a:effectLst/>
          </p:spPr>
          <p:txBody>
            <a:bodyPr/>
            <a:lstStyle/>
            <a:p>
              <a:pPr eaLnBrk="0" hangingPunct="0">
                <a:defRPr/>
              </a:pPr>
              <a:endParaRPr lang="es-ES" sz="2000">
                <a:solidFill>
                  <a:srgbClr val="447D1B"/>
                </a:solidFill>
              </a:endParaRPr>
            </a:p>
          </p:txBody>
        </p:sp>
        <p:grpSp>
          <p:nvGrpSpPr>
            <p:cNvPr id="52" name="Group 63"/>
            <p:cNvGrpSpPr>
              <a:grpSpLocks/>
            </p:cNvGrpSpPr>
            <p:nvPr/>
          </p:nvGrpSpPr>
          <p:grpSpPr bwMode="auto">
            <a:xfrm rot="10800000">
              <a:off x="8100392" y="2924944"/>
              <a:ext cx="432048" cy="432047"/>
              <a:chOff x="8206312" y="2951136"/>
              <a:chExt cx="432048" cy="432047"/>
            </a:xfrm>
          </p:grpSpPr>
          <p:sp>
            <p:nvSpPr>
              <p:cNvPr id="53" name="Rounded Rectangle 72"/>
              <p:cNvSpPr>
                <a:spLocks noChangeArrowheads="1"/>
              </p:cNvSpPr>
              <p:nvPr/>
            </p:nvSpPr>
            <p:spPr bwMode="auto">
              <a:xfrm>
                <a:off x="8245033" y="3174301"/>
                <a:ext cx="352425" cy="170207"/>
              </a:xfrm>
              <a:prstGeom prst="roundRect">
                <a:avLst>
                  <a:gd name="adj" fmla="val 16667"/>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sp>
            <p:nvSpPr>
              <p:cNvPr id="54" name="Rounded Rectangle 73"/>
              <p:cNvSpPr>
                <a:spLocks noChangeArrowheads="1"/>
              </p:cNvSpPr>
              <p:nvPr/>
            </p:nvSpPr>
            <p:spPr bwMode="auto">
              <a:xfrm>
                <a:off x="8278320" y="3148111"/>
                <a:ext cx="278656" cy="170207"/>
              </a:xfrm>
              <a:prstGeom prst="roundRect">
                <a:avLst>
                  <a:gd name="adj" fmla="val 16667"/>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sp>
            <p:nvSpPr>
              <p:cNvPr id="55" name="Rounded Rectangle 54"/>
              <p:cNvSpPr/>
              <p:nvPr/>
            </p:nvSpPr>
            <p:spPr bwMode="auto">
              <a:xfrm>
                <a:off x="8245373" y="3213562"/>
                <a:ext cx="349245" cy="169960"/>
              </a:xfrm>
              <a:prstGeom prst="roundRect">
                <a:avLst/>
              </a:prstGeom>
              <a:solidFill>
                <a:schemeClr val="bg1">
                  <a:lumMod val="85000"/>
                </a:schemeClr>
              </a:solidFill>
              <a:ln w="9525" cap="flat" cmpd="sng" algn="ctr">
                <a:solidFill>
                  <a:srgbClr val="000000"/>
                </a:solidFill>
                <a:prstDash val="solid"/>
                <a:round/>
                <a:headEnd type="none" w="med" len="med"/>
                <a:tailEnd type="none" w="med" len="med"/>
              </a:ln>
              <a:effectLst/>
            </p:spPr>
            <p:txBody>
              <a:bodyPr/>
              <a:lstStyle/>
              <a:p>
                <a:pPr eaLnBrk="0" hangingPunct="0">
                  <a:defRPr/>
                </a:pPr>
                <a:endParaRPr lang="es-ES" sz="2000">
                  <a:solidFill>
                    <a:srgbClr val="447D1B"/>
                  </a:solidFill>
                </a:endParaRPr>
              </a:p>
            </p:txBody>
          </p:sp>
          <p:sp>
            <p:nvSpPr>
              <p:cNvPr id="56" name="Rounded Rectangle 75"/>
              <p:cNvSpPr>
                <a:spLocks noChangeArrowheads="1"/>
              </p:cNvSpPr>
              <p:nvPr/>
            </p:nvSpPr>
            <p:spPr bwMode="auto">
              <a:xfrm>
                <a:off x="8278320" y="3174302"/>
                <a:ext cx="271513" cy="170207"/>
              </a:xfrm>
              <a:prstGeom prst="roundRect">
                <a:avLst>
                  <a:gd name="adj" fmla="val 16667"/>
                </a:avLst>
              </a:prstGeom>
              <a:solidFill>
                <a:schemeClr val="bg1"/>
              </a:solidFill>
              <a:ln w="9525" algn="ctr">
                <a:solidFill>
                  <a:srgbClr val="000000"/>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sp>
            <p:nvSpPr>
              <p:cNvPr id="57" name="Rectangle 76"/>
              <p:cNvSpPr>
                <a:spLocks noChangeArrowheads="1"/>
              </p:cNvSpPr>
              <p:nvPr/>
            </p:nvSpPr>
            <p:spPr bwMode="auto">
              <a:xfrm>
                <a:off x="8206313" y="2951136"/>
                <a:ext cx="423121" cy="286236"/>
              </a:xfrm>
              <a:prstGeom prst="rect">
                <a:avLst/>
              </a:prstGeom>
              <a:solidFill>
                <a:srgbClr val="FFFFFF"/>
              </a:solidFill>
              <a:ln w="9525" algn="ctr">
                <a:solidFill>
                  <a:schemeClr val="bg1"/>
                </a:solidFill>
                <a:round/>
                <a:headEnd/>
                <a:tailEnd/>
              </a:ln>
            </p:spPr>
            <p:txBody>
              <a:bodyPr/>
              <a:lstStyle>
                <a:lvl1pPr eaLnBrk="0" hangingPunct="0">
                  <a:spcBef>
                    <a:spcPct val="20000"/>
                  </a:spcBef>
                  <a:buChar char="•"/>
                  <a:defRPr sz="2800">
                    <a:solidFill>
                      <a:schemeClr val="tx1"/>
                    </a:solidFill>
                    <a:latin typeface="Arial" charset="0"/>
                    <a:ea typeface="ＭＳ Ｐゴシック" pitchFamily="34" charset="-128"/>
                  </a:defRPr>
                </a:lvl1pPr>
                <a:lvl2pPr marL="742950" indent="-285750" eaLnBrk="0" hangingPunct="0">
                  <a:spcBef>
                    <a:spcPct val="20000"/>
                  </a:spcBef>
                  <a:buChar char="–"/>
                  <a:defRPr sz="2600">
                    <a:solidFill>
                      <a:schemeClr val="tx1"/>
                    </a:solidFill>
                    <a:latin typeface="Arial" charset="0"/>
                    <a:ea typeface="ＭＳ Ｐゴシック" pitchFamily="34" charset="-128"/>
                  </a:defRPr>
                </a:lvl2pPr>
                <a:lvl3pPr marL="1143000" indent="-228600" eaLnBrk="0" hangingPunct="0">
                  <a:spcBef>
                    <a:spcPct val="20000"/>
                  </a:spcBef>
                  <a:buChar char="•"/>
                  <a:defRPr sz="2400">
                    <a:solidFill>
                      <a:schemeClr val="tx1"/>
                    </a:solidFill>
                    <a:latin typeface="Arial" charset="0"/>
                    <a:ea typeface="ＭＳ Ｐゴシック" pitchFamily="34" charset="-128"/>
                  </a:defRPr>
                </a:lvl3pPr>
                <a:lvl4pPr marL="1600200" indent="-228600" eaLnBrk="0" hangingPunct="0">
                  <a:spcBef>
                    <a:spcPct val="20000"/>
                  </a:spcBef>
                  <a:buChar char="–"/>
                  <a:defRPr sz="2000">
                    <a:solidFill>
                      <a:schemeClr val="tx1"/>
                    </a:solidFill>
                    <a:latin typeface="Arial" charset="0"/>
                    <a:ea typeface="ＭＳ Ｐゴシック" pitchFamily="34" charset="-128"/>
                  </a:defRPr>
                </a:lvl4pPr>
                <a:lvl5pPr marL="2057400" indent="-228600" eaLnBrk="0" hangingPunct="0">
                  <a:spcBef>
                    <a:spcPct val="20000"/>
                  </a:spcBef>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pitchFamily="34" charset="-128"/>
                  </a:defRPr>
                </a:lvl9pPr>
              </a:lstStyle>
              <a:p>
                <a:pPr>
                  <a:spcBef>
                    <a:spcPct val="0"/>
                  </a:spcBef>
                  <a:buFontTx/>
                  <a:buNone/>
                </a:pPr>
                <a:endParaRPr lang="es-ES" altLang="en-US" sz="2000">
                  <a:solidFill>
                    <a:srgbClr val="447D1B"/>
                  </a:solidFill>
                </a:endParaRPr>
              </a:p>
            </p:txBody>
          </p:sp>
          <p:cxnSp>
            <p:nvCxnSpPr>
              <p:cNvPr id="58" name="Straight Connector 77"/>
              <p:cNvCxnSpPr>
                <a:cxnSpLocks noChangeShapeType="1"/>
              </p:cNvCxnSpPr>
              <p:nvPr/>
            </p:nvCxnSpPr>
            <p:spPr bwMode="auto">
              <a:xfrm>
                <a:off x="8206312" y="3239452"/>
                <a:ext cx="432048" cy="0"/>
              </a:xfrm>
              <a:prstGeom prst="line">
                <a:avLst/>
              </a:prstGeom>
              <a:noFill/>
              <a:ln w="9525" algn="ctr">
                <a:solidFill>
                  <a:srgbClr val="000000"/>
                </a:solidFill>
                <a:round/>
                <a:headEnd/>
                <a:tailEnd/>
              </a:ln>
              <a:extLst>
                <a:ext uri="{909E8E84-426E-40DD-AFC4-6F175D3DCCD1}">
                  <a14:hiddenFill xmlns:a14="http://schemas.microsoft.com/office/drawing/2010/main">
                    <a:noFill/>
                  </a14:hiddenFill>
                </a:ext>
              </a:extLst>
            </p:spPr>
          </p:cxnSp>
        </p:grpSp>
      </p:grpSp>
      <p:cxnSp>
        <p:nvCxnSpPr>
          <p:cNvPr id="61" name="56 Conector recto de flecha"/>
          <p:cNvCxnSpPr/>
          <p:nvPr/>
        </p:nvCxnSpPr>
        <p:spPr bwMode="auto">
          <a:xfrm rot="16200000">
            <a:off x="4147245" y="2837795"/>
            <a:ext cx="0" cy="134937"/>
          </a:xfrm>
          <a:prstGeom prst="straightConnector1">
            <a:avLst/>
          </a:prstGeom>
          <a:ln>
            <a:solidFill>
              <a:schemeClr val="tx1"/>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pic>
        <p:nvPicPr>
          <p:cNvPr id="62" name="Picture 61"/>
          <p:cNvPicPr>
            <a:picLocks noChangeAspect="1"/>
          </p:cNvPicPr>
          <p:nvPr/>
        </p:nvPicPr>
        <p:blipFill>
          <a:blip r:embed="rId5"/>
          <a:stretch>
            <a:fillRect/>
          </a:stretch>
        </p:blipFill>
        <p:spPr>
          <a:xfrm>
            <a:off x="3359696" y="2542279"/>
            <a:ext cx="615749" cy="731583"/>
          </a:xfrm>
          <a:prstGeom prst="rect">
            <a:avLst/>
          </a:prstGeom>
        </p:spPr>
      </p:pic>
      <p:pic>
        <p:nvPicPr>
          <p:cNvPr id="63" name="Imagen 13"/>
          <p:cNvPicPr>
            <a:picLocks noChangeAspect="1"/>
          </p:cNvPicPr>
          <p:nvPr/>
        </p:nvPicPr>
        <p:blipFill rotWithShape="1">
          <a:blip r:embed="rId8"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sp>
        <p:nvSpPr>
          <p:cNvPr id="64" name="Text Box 7"/>
          <p:cNvSpPr txBox="1">
            <a:spLocks noChangeArrowheads="1"/>
          </p:cNvSpPr>
          <p:nvPr/>
        </p:nvSpPr>
        <p:spPr bwMode="auto">
          <a:xfrm>
            <a:off x="234411" y="2674573"/>
            <a:ext cx="11691504" cy="584775"/>
          </a:xfrm>
          <a:prstGeom prst="rect">
            <a:avLst/>
          </a:prstGeom>
          <a:solidFill>
            <a:schemeClr val="bg1"/>
          </a:solidFill>
          <a:ln w="19050">
            <a:noFill/>
            <a:miter lim="800000"/>
            <a:headEnd/>
            <a:tailEnd/>
          </a:ln>
        </p:spPr>
        <p:txBody>
          <a:bodyPr wrap="square" anchor="ctr">
            <a:spAutoFit/>
          </a:bodyPr>
          <a:lstStyle/>
          <a:p>
            <a:pPr algn="ctr" eaLnBrk="1" hangingPunct="1">
              <a:spcBef>
                <a:spcPct val="20000"/>
              </a:spcBef>
            </a:pPr>
            <a:r>
              <a:rPr lang="en-US" sz="3200" b="1" dirty="0" smtClean="0">
                <a:solidFill>
                  <a:srgbClr val="91004B"/>
                </a:solidFill>
                <a:cs typeface="Arial" panose="020B0604020202020204" pitchFamily="34" charset="0"/>
              </a:rPr>
              <a:t>STARS route is potentially suitable to produce ODS FE</a:t>
            </a:r>
            <a:endParaRPr lang="en-GB" sz="3200" dirty="0">
              <a:cs typeface="Arial" panose="020B0604020202020204" pitchFamily="34" charset="0"/>
            </a:endParaRPr>
          </a:p>
        </p:txBody>
      </p:sp>
    </p:spTree>
    <p:extLst>
      <p:ext uri="{BB962C8B-B14F-4D97-AF65-F5344CB8AC3E}">
        <p14:creationId xmlns:p14="http://schemas.microsoft.com/office/powerpoint/2010/main" val="392617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25" grpId="0" animBg="1"/>
      <p:bldP spid="26" grpId="0"/>
      <p:bldP spid="32" grpId="0" animBg="1"/>
      <p:bldP spid="33" grpId="0" animBg="1"/>
      <p:bldP spid="35" grpId="0" animBg="1"/>
      <p:bldP spid="36" grpId="0"/>
      <p:bldP spid="38" grpId="0" animBg="1"/>
      <p:bldP spid="6" grpId="0" animBg="1"/>
      <p:bldP spid="39" grpId="0"/>
      <p:bldP spid="6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10056440" y="6477824"/>
            <a:ext cx="2133600" cy="365125"/>
          </a:xfrm>
        </p:spPr>
        <p:txBody>
          <a:bodyPr/>
          <a:lstStyle/>
          <a:p>
            <a:fld id="{3B1F9141-6DFB-4FE7-92E6-50BD9F36701F}" type="slidenum">
              <a:rPr lang="es-ES" sz="1400" b="1" smtClean="0">
                <a:solidFill>
                  <a:schemeClr val="tx1"/>
                </a:solidFill>
              </a:rPr>
              <a:t>21</a:t>
            </a:fld>
            <a:endParaRPr lang="es-ES" sz="1400" b="1" dirty="0">
              <a:solidFill>
                <a:schemeClr val="tx1"/>
              </a:solidFill>
            </a:endParaRPr>
          </a:p>
        </p:txBody>
      </p:sp>
      <p:sp>
        <p:nvSpPr>
          <p:cNvPr id="13" name="TextBox 12"/>
          <p:cNvSpPr txBox="1"/>
          <p:nvPr/>
        </p:nvSpPr>
        <p:spPr>
          <a:xfrm>
            <a:off x="1415481" y="6361723"/>
            <a:ext cx="4402987" cy="461665"/>
          </a:xfrm>
          <a:prstGeom prst="rect">
            <a:avLst/>
          </a:prstGeom>
          <a:noFill/>
        </p:spPr>
        <p:txBody>
          <a:bodyPr wrap="square" rtlCol="0">
            <a:spAutoFit/>
          </a:bodyPr>
          <a:lstStyle/>
          <a:p>
            <a:pPr algn="ctr"/>
            <a:r>
              <a:rPr lang="es-ES" sz="2400" dirty="0"/>
              <a:t>Iñigo Iturriza;  iiturriza@ceit.es</a:t>
            </a:r>
          </a:p>
        </p:txBody>
      </p:sp>
      <p:sp>
        <p:nvSpPr>
          <p:cNvPr id="27" name="Text Box 7"/>
          <p:cNvSpPr txBox="1">
            <a:spLocks noChangeArrowheads="1"/>
          </p:cNvSpPr>
          <p:nvPr/>
        </p:nvSpPr>
        <p:spPr bwMode="auto">
          <a:xfrm>
            <a:off x="1919537" y="3062370"/>
            <a:ext cx="8459787" cy="2185214"/>
          </a:xfrm>
          <a:prstGeom prst="rect">
            <a:avLst/>
          </a:prstGeom>
          <a:solidFill>
            <a:schemeClr val="bg1">
              <a:alpha val="83000"/>
            </a:schemeClr>
          </a:solidFill>
          <a:ln w="19050">
            <a:solidFill>
              <a:srgbClr val="91004B"/>
            </a:solidFill>
            <a:miter lim="800000"/>
            <a:headEnd/>
            <a:tailEnd/>
          </a:ln>
        </p:spPr>
        <p:txBody>
          <a:bodyPr wrap="square" anchor="ctr">
            <a:spAutoFit/>
          </a:bodyPr>
          <a:lstStyle/>
          <a:p>
            <a:pPr algn="ctr">
              <a:spcBef>
                <a:spcPct val="20000"/>
              </a:spcBef>
            </a:pPr>
            <a:endParaRPr lang="en-GB" sz="4000" b="1" dirty="0">
              <a:latin typeface="Arial Rounded MT Bold" panose="020F0704030504030204" pitchFamily="34" charset="0"/>
            </a:endParaRPr>
          </a:p>
          <a:p>
            <a:pPr algn="ctr">
              <a:spcBef>
                <a:spcPct val="20000"/>
              </a:spcBef>
            </a:pPr>
            <a:r>
              <a:rPr lang="en-GB" sz="4000" b="1" dirty="0">
                <a:latin typeface="Arial Rounded MT Bold" panose="020F0704030504030204" pitchFamily="34" charset="0"/>
              </a:rPr>
              <a:t>THANK YOU </a:t>
            </a:r>
          </a:p>
          <a:p>
            <a:pPr algn="ctr">
              <a:spcBef>
                <a:spcPct val="20000"/>
              </a:spcBef>
            </a:pPr>
            <a:endParaRPr lang="en-GB" sz="4000" b="1" dirty="0">
              <a:latin typeface="Arial Rounded MT Bold" panose="020F0704030504030204" pitchFamily="34" charset="0"/>
            </a:endParaRPr>
          </a:p>
        </p:txBody>
      </p:sp>
      <p:pic>
        <p:nvPicPr>
          <p:cNvPr id="7" name="Imagen 13"/>
          <p:cNvPicPr>
            <a:picLocks noChangeAspect="1"/>
          </p:cNvPicPr>
          <p:nvPr/>
        </p:nvPicPr>
        <p:blipFill rotWithShape="1">
          <a:blip r:embed="rId3" cstate="screen">
            <a:extLst>
              <a:ext uri="{28A0092B-C50C-407E-A947-70E740481C1C}">
                <a14:useLocalDpi xmlns:a14="http://schemas.microsoft.com/office/drawing/2010/main"/>
              </a:ext>
            </a:extLst>
          </a:blip>
          <a:srcRect l="9415" t="8222" r="11170" b="7619"/>
          <a:stretch/>
        </p:blipFill>
        <p:spPr>
          <a:xfrm>
            <a:off x="11006399" y="-6034"/>
            <a:ext cx="1177448" cy="735054"/>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4969" y="260648"/>
            <a:ext cx="9282060" cy="2608183"/>
          </a:xfrm>
          <a:prstGeom prst="rect">
            <a:avLst/>
          </a:prstGeom>
        </p:spPr>
      </p:pic>
    </p:spTree>
    <p:extLst>
      <p:ext uri="{BB962C8B-B14F-4D97-AF65-F5344CB8AC3E}">
        <p14:creationId xmlns:p14="http://schemas.microsoft.com/office/powerpoint/2010/main" val="22835532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IT_master_ppt2007_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tandard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D9D9D9"/>
        </a:lt2>
        <a:accent1>
          <a:srgbClr val="009682"/>
        </a:accent1>
        <a:accent2>
          <a:srgbClr val="4664AA"/>
        </a:accent2>
        <a:accent3>
          <a:srgbClr val="FFFFFF"/>
        </a:accent3>
        <a:accent4>
          <a:srgbClr val="000000"/>
        </a:accent4>
        <a:accent5>
          <a:srgbClr val="AAC9C1"/>
        </a:accent5>
        <a:accent6>
          <a:srgbClr val="3F5A9A"/>
        </a:accent6>
        <a:hlink>
          <a:srgbClr val="808080"/>
        </a:hlink>
        <a:folHlink>
          <a:srgbClr val="7D92C3"/>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Thermal</Template>
  <TotalTime>4477</TotalTime>
  <Words>1655</Words>
  <Application>Microsoft Office PowerPoint</Application>
  <PresentationFormat>Widescreen</PresentationFormat>
  <Paragraphs>303</Paragraphs>
  <Slides>21</Slides>
  <Notes>12</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21</vt:i4>
      </vt:variant>
    </vt:vector>
  </HeadingPairs>
  <TitlesOfParts>
    <vt:vector size="35" baseType="lpstr">
      <vt:lpstr>ＭＳ Ｐゴシック</vt:lpstr>
      <vt:lpstr>AJDPN F+ Gulliver RM</vt:lpstr>
      <vt:lpstr>Arial</vt:lpstr>
      <vt:lpstr>Arial Rounded MT Bold</vt:lpstr>
      <vt:lpstr>Calibri</vt:lpstr>
      <vt:lpstr>Corbel</vt:lpstr>
      <vt:lpstr>Gill Sans MT</vt:lpstr>
      <vt:lpstr>Symbol</vt:lpstr>
      <vt:lpstr>Times New Roman</vt:lpstr>
      <vt:lpstr>Verdana</vt:lpstr>
      <vt:lpstr>Wingdings</vt:lpstr>
      <vt:lpstr>Wingdings 2</vt:lpstr>
      <vt:lpstr>Office Theme</vt:lpstr>
      <vt:lpstr>KIT_master_ppt2007_de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TECNUN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Cortes, Javier</dc:creator>
  <cp:lastModifiedBy>Iturriza, Iñigo</cp:lastModifiedBy>
  <cp:revision>445</cp:revision>
  <dcterms:created xsi:type="dcterms:W3CDTF">2014-05-21T09:06:50Z</dcterms:created>
  <dcterms:modified xsi:type="dcterms:W3CDTF">2017-12-05T06:17:48Z</dcterms:modified>
</cp:coreProperties>
</file>