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 ContentType="image/tif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2" r:id="rId2"/>
    <p:sldMasterId id="2147483665" r:id="rId3"/>
  </p:sldMasterIdLst>
  <p:notesMasterIdLst>
    <p:notesMasterId r:id="rId54"/>
  </p:notesMasterIdLst>
  <p:handoutMasterIdLst>
    <p:handoutMasterId r:id="rId55"/>
  </p:handoutMasterIdLst>
  <p:sldIdLst>
    <p:sldId id="257" r:id="rId4"/>
    <p:sldId id="348" r:id="rId5"/>
    <p:sldId id="346" r:id="rId6"/>
    <p:sldId id="285" r:id="rId7"/>
    <p:sldId id="369" r:id="rId8"/>
    <p:sldId id="323" r:id="rId9"/>
    <p:sldId id="331" r:id="rId10"/>
    <p:sldId id="333" r:id="rId11"/>
    <p:sldId id="356" r:id="rId12"/>
    <p:sldId id="358" r:id="rId13"/>
    <p:sldId id="361" r:id="rId14"/>
    <p:sldId id="374" r:id="rId15"/>
    <p:sldId id="375" r:id="rId16"/>
    <p:sldId id="376" r:id="rId17"/>
    <p:sldId id="360" r:id="rId18"/>
    <p:sldId id="362" r:id="rId19"/>
    <p:sldId id="380" r:id="rId20"/>
    <p:sldId id="379" r:id="rId21"/>
    <p:sldId id="373" r:id="rId22"/>
    <p:sldId id="370" r:id="rId23"/>
    <p:sldId id="372" r:id="rId24"/>
    <p:sldId id="364" r:id="rId25"/>
    <p:sldId id="365" r:id="rId26"/>
    <p:sldId id="367" r:id="rId27"/>
    <p:sldId id="381" r:id="rId28"/>
    <p:sldId id="382" r:id="rId29"/>
    <p:sldId id="383" r:id="rId30"/>
    <p:sldId id="357" r:id="rId31"/>
    <p:sldId id="288" r:id="rId32"/>
    <p:sldId id="290" r:id="rId33"/>
    <p:sldId id="315" r:id="rId34"/>
    <p:sldId id="297" r:id="rId35"/>
    <p:sldId id="355" r:id="rId36"/>
    <p:sldId id="301" r:id="rId37"/>
    <p:sldId id="334" r:id="rId38"/>
    <p:sldId id="335" r:id="rId39"/>
    <p:sldId id="336" r:id="rId40"/>
    <p:sldId id="337" r:id="rId41"/>
    <p:sldId id="338" r:id="rId42"/>
    <p:sldId id="339" r:id="rId43"/>
    <p:sldId id="340" r:id="rId44"/>
    <p:sldId id="341" r:id="rId45"/>
    <p:sldId id="342" r:id="rId46"/>
    <p:sldId id="344" r:id="rId47"/>
    <p:sldId id="354" r:id="rId48"/>
    <p:sldId id="353" r:id="rId49"/>
    <p:sldId id="352" r:id="rId50"/>
    <p:sldId id="351" r:id="rId51"/>
    <p:sldId id="314" r:id="rId52"/>
    <p:sldId id="263" r:id="rId53"/>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70C0"/>
    <a:srgbClr val="0000FF"/>
    <a:srgbClr val="FF9966"/>
    <a:srgbClr val="FF6600"/>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1" autoAdjust="0"/>
    <p:restoredTop sz="95332" autoAdjust="0"/>
  </p:normalViewPr>
  <p:slideViewPr>
    <p:cSldViewPr snapToGrid="0">
      <p:cViewPr>
        <p:scale>
          <a:sx n="80" d="100"/>
          <a:sy n="80" d="100"/>
        </p:scale>
        <p:origin x="732" y="447"/>
      </p:cViewPr>
      <p:guideLst>
        <p:guide orient="horz" pos="2160"/>
        <p:guide pos="2880"/>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100" d="100"/>
        <a:sy n="100" d="100"/>
      </p:scale>
      <p:origin x="0" y="0"/>
    </p:cViewPr>
  </p:sorterViewPr>
  <p:notesViewPr>
    <p:cSldViewPr snapToGrid="0">
      <p:cViewPr varScale="1">
        <p:scale>
          <a:sx n="72" d="100"/>
          <a:sy n="72" d="100"/>
        </p:scale>
        <p:origin x="2055" y="2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B98A6391-54CC-46C4-A85F-5B238164A493}" type="datetimeFigureOut">
              <a:rPr lang="en-GB" smtClean="0"/>
              <a:t>30/10/2017</a:t>
            </a:fld>
            <a:endParaRPr lang="en-GB"/>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04C55A4-4855-4F2F-81F8-F472481DF027}" type="slidenum">
              <a:rPr lang="en-GB" smtClean="0"/>
              <a:t>‹#›</a:t>
            </a:fld>
            <a:endParaRPr lang="en-GB"/>
          </a:p>
        </p:txBody>
      </p:sp>
    </p:spTree>
    <p:extLst>
      <p:ext uri="{BB962C8B-B14F-4D97-AF65-F5344CB8AC3E}">
        <p14:creationId xmlns:p14="http://schemas.microsoft.com/office/powerpoint/2010/main" val="37359079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141B1115-93BD-4467-B22D-410C8BF85D42}" type="datetimeFigureOut">
              <a:rPr lang="en-GB" smtClean="0"/>
              <a:t>30/10/2017</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B7527F87-E65E-4BCA-A34B-D4A0E3088372}" type="slidenum">
              <a:rPr lang="en-GB" smtClean="0"/>
              <a:t>‹#›</a:t>
            </a:fld>
            <a:endParaRPr lang="en-GB"/>
          </a:p>
        </p:txBody>
      </p:sp>
    </p:spTree>
    <p:extLst>
      <p:ext uri="{BB962C8B-B14F-4D97-AF65-F5344CB8AC3E}">
        <p14:creationId xmlns:p14="http://schemas.microsoft.com/office/powerpoint/2010/main" val="3350734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solidFill>
                  <a:prstClr val="black"/>
                </a:solidFill>
              </a:rPr>
              <a:pPr/>
              <a:t>2</a:t>
            </a:fld>
            <a:endParaRPr lang="en-GB" altLang="en-US" sz="1200">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00050" indent="-400050" algn="just" fontAlgn="base">
              <a:spcBef>
                <a:spcPct val="0"/>
              </a:spcBef>
              <a:spcAft>
                <a:spcPts val="600"/>
              </a:spcAft>
              <a:buClr>
                <a:srgbClr val="000000"/>
              </a:buClr>
              <a:buFont typeface="Wingdings" panose="05000000000000000000" pitchFamily="2" charset="2"/>
              <a:buChar char="§"/>
            </a:pPr>
            <a:endParaRPr lang="en-GB" sz="1200" dirty="0" smtClean="0">
              <a:solidFill>
                <a:srgbClr val="000000"/>
              </a:solidFill>
              <a:latin typeface="Calibri" panose="020F0502020204030204" pitchFamily="34" charset="0"/>
            </a:endParaRPr>
          </a:p>
          <a:p>
            <a:pPr marL="400050" indent="-400050" algn="just" fontAlgn="base">
              <a:spcBef>
                <a:spcPct val="0"/>
              </a:spcBef>
              <a:spcAft>
                <a:spcPts val="600"/>
              </a:spcAft>
              <a:buClr>
                <a:srgbClr val="000000"/>
              </a:buClr>
              <a:buFont typeface="Wingdings" panose="05000000000000000000" pitchFamily="2" charset="2"/>
              <a:buChar char="§"/>
            </a:pPr>
            <a:r>
              <a:rPr lang="en-GB" sz="1200" dirty="0" smtClean="0">
                <a:solidFill>
                  <a:srgbClr val="000000"/>
                </a:solidFill>
                <a:latin typeface="Calibri" panose="020F0502020204030204" pitchFamily="34" charset="0"/>
              </a:rPr>
              <a:t>Reactors 1-3 lost active cooling of the core, water circulation functions (spent fuel) </a:t>
            </a:r>
          </a:p>
          <a:p>
            <a:pPr marL="400050" indent="-400050" algn="just" fontAlgn="base">
              <a:spcBef>
                <a:spcPct val="0"/>
              </a:spcBef>
              <a:spcAft>
                <a:spcPts val="600"/>
              </a:spcAft>
              <a:buClr>
                <a:srgbClr val="000000"/>
              </a:buClr>
              <a:buFont typeface="Wingdings" panose="05000000000000000000" pitchFamily="2" charset="2"/>
              <a:buChar char="§"/>
            </a:pPr>
            <a:endParaRPr lang="en-GB" sz="1200" dirty="0" smtClean="0">
              <a:solidFill>
                <a:srgbClr val="000000"/>
              </a:solidFill>
              <a:latin typeface="Calibri" panose="020F0502020204030204" pitchFamily="34" charset="0"/>
            </a:endParaRPr>
          </a:p>
          <a:p>
            <a:pPr marL="400050" indent="-400050" algn="just" fontAlgn="base">
              <a:spcBef>
                <a:spcPct val="0"/>
              </a:spcBef>
              <a:spcAft>
                <a:spcPts val="600"/>
              </a:spcAft>
              <a:buClr>
                <a:srgbClr val="000000"/>
              </a:buClr>
              <a:buFont typeface="Wingdings" panose="05000000000000000000" pitchFamily="2" charset="2"/>
              <a:buChar char="§"/>
            </a:pPr>
            <a:r>
              <a:rPr lang="en-GB" sz="1200" dirty="0" smtClean="0">
                <a:solidFill>
                  <a:srgbClr val="000000"/>
                </a:solidFill>
                <a:latin typeface="Calibri" panose="020F0502020204030204" pitchFamily="34" charset="0"/>
              </a:rPr>
              <a:t>Reactor cores 1-3 melted during the first three days</a:t>
            </a:r>
          </a:p>
          <a:p>
            <a:pPr marL="400050" indent="-400050" algn="just" fontAlgn="base">
              <a:spcBef>
                <a:spcPct val="0"/>
              </a:spcBef>
              <a:spcAft>
                <a:spcPts val="600"/>
              </a:spcAft>
              <a:buClr>
                <a:srgbClr val="000000"/>
              </a:buClr>
              <a:buFont typeface="Wingdings" panose="05000000000000000000" pitchFamily="2" charset="2"/>
              <a:buChar char="§"/>
            </a:pPr>
            <a:endParaRPr lang="en-GB" sz="1200" dirty="0" smtClean="0">
              <a:solidFill>
                <a:srgbClr val="000000"/>
              </a:solidFill>
              <a:latin typeface="Calibri" panose="020F0502020204030204" pitchFamily="34" charset="0"/>
            </a:endParaRPr>
          </a:p>
          <a:p>
            <a:pPr marL="400050" indent="-400050" algn="just" fontAlgn="base">
              <a:spcBef>
                <a:spcPct val="0"/>
              </a:spcBef>
              <a:spcAft>
                <a:spcPts val="600"/>
              </a:spcAft>
              <a:buClr>
                <a:srgbClr val="000000"/>
              </a:buClr>
              <a:buFont typeface="Wingdings" panose="05000000000000000000" pitchFamily="2" charset="2"/>
              <a:buChar char="§"/>
            </a:pPr>
            <a:r>
              <a:rPr lang="en-GB" sz="1200" dirty="0" smtClean="0">
                <a:solidFill>
                  <a:srgbClr val="000000"/>
                </a:solidFill>
                <a:latin typeface="Calibri" panose="020F0502020204030204" pitchFamily="34" charset="0"/>
              </a:rPr>
              <a:t>Plants 10 metres above sea level, sea pumps 4 m above sea level</a:t>
            </a:r>
          </a:p>
          <a:p>
            <a:pPr marL="400050" indent="-400050" algn="just" fontAlgn="base">
              <a:spcBef>
                <a:spcPct val="0"/>
              </a:spcBef>
              <a:spcAft>
                <a:spcPts val="600"/>
              </a:spcAft>
              <a:buClr>
                <a:srgbClr val="000000"/>
              </a:buClr>
              <a:buFont typeface="Wingdings" panose="05000000000000000000" pitchFamily="2" charset="2"/>
              <a:buChar char="§"/>
            </a:pPr>
            <a:r>
              <a:rPr lang="en-GB" sz="1200" dirty="0" smtClean="0">
                <a:solidFill>
                  <a:srgbClr val="000000"/>
                </a:solidFill>
                <a:latin typeface="Calibri" panose="020F0502020204030204" pitchFamily="34" charset="0"/>
              </a:rPr>
              <a:t>Turbine halls were under 5 m of water at </a:t>
            </a:r>
            <a:r>
              <a:rPr lang="en-GB" sz="1200" dirty="0" err="1" smtClean="0">
                <a:solidFill>
                  <a:srgbClr val="000000"/>
                </a:solidFill>
                <a:latin typeface="Calibri" panose="020F0502020204030204" pitchFamily="34" charset="0"/>
              </a:rPr>
              <a:t>daiichi</a:t>
            </a:r>
            <a:endParaRPr lang="en-GB" sz="1200" dirty="0" smtClean="0">
              <a:solidFill>
                <a:srgbClr val="000000"/>
              </a:solidFill>
              <a:latin typeface="Calibri" panose="020F0502020204030204" pitchFamily="34" charset="0"/>
            </a:endParaRPr>
          </a:p>
          <a:p>
            <a:pPr marL="400050" indent="-400050" algn="just" fontAlgn="base">
              <a:spcBef>
                <a:spcPct val="0"/>
              </a:spcBef>
              <a:spcAft>
                <a:spcPts val="600"/>
              </a:spcAft>
              <a:buClr>
                <a:srgbClr val="000000"/>
              </a:buClr>
              <a:buFont typeface="Wingdings" panose="05000000000000000000" pitchFamily="2" charset="2"/>
              <a:buChar char="§"/>
            </a:pPr>
            <a:endParaRPr lang="en-GB" sz="1200" dirty="0" smtClean="0">
              <a:solidFill>
                <a:srgbClr val="000000"/>
              </a:solidFill>
              <a:latin typeface="Calibri" panose="020F0502020204030204" pitchFamily="34" charset="0"/>
            </a:endParaRPr>
          </a:p>
          <a:p>
            <a:pPr marL="400050" indent="-400050" algn="just" fontAlgn="base">
              <a:spcBef>
                <a:spcPct val="0"/>
              </a:spcBef>
              <a:spcAft>
                <a:spcPts val="600"/>
              </a:spcAft>
              <a:buClr>
                <a:srgbClr val="000000"/>
              </a:buClr>
              <a:buFont typeface="Wingdings" panose="05000000000000000000" pitchFamily="2" charset="2"/>
              <a:buChar char="§"/>
            </a:pPr>
            <a:r>
              <a:rPr lang="en-GB" sz="1200" dirty="0" smtClean="0">
                <a:solidFill>
                  <a:srgbClr val="000000"/>
                </a:solidFill>
                <a:latin typeface="Calibri" panose="020F0502020204030204" pitchFamily="34" charset="0"/>
              </a:rPr>
              <a:t>After</a:t>
            </a:r>
            <a:r>
              <a:rPr lang="en-GB" sz="1200" baseline="0" dirty="0" smtClean="0">
                <a:solidFill>
                  <a:srgbClr val="000000"/>
                </a:solidFill>
                <a:latin typeface="Calibri" panose="020F0502020204030204" pitchFamily="34" charset="0"/>
              </a:rPr>
              <a:t> the earthquake units 1-3 were automatically shutdown, power via 6 external sources were lost due to earthquake damage so the emergency generators in turbine building basements took on the load of active cooling and heat exchange. The tsunami submerged the seawater pumps and </a:t>
            </a:r>
            <a:r>
              <a:rPr lang="en-GB" sz="1200" baseline="0" dirty="0" err="1" smtClean="0">
                <a:solidFill>
                  <a:srgbClr val="000000"/>
                </a:solidFill>
                <a:latin typeface="Calibri" panose="020F0502020204030204" pitchFamily="34" charset="0"/>
              </a:rPr>
              <a:t>dieseal</a:t>
            </a:r>
            <a:r>
              <a:rPr lang="en-GB" sz="1200" baseline="0" dirty="0" smtClean="0">
                <a:solidFill>
                  <a:srgbClr val="000000"/>
                </a:solidFill>
                <a:latin typeface="Calibri" panose="020F0502020204030204" pitchFamily="34" charset="0"/>
              </a:rPr>
              <a:t> generators. Residual heat from the fuels rods, led to the generation of steam, which was directed into the suppression chamber but the pressure still continued to rise. </a:t>
            </a:r>
          </a:p>
          <a:p>
            <a:pPr marL="400050" indent="-400050" algn="just" fontAlgn="base">
              <a:spcBef>
                <a:spcPct val="0"/>
              </a:spcBef>
              <a:spcAft>
                <a:spcPts val="600"/>
              </a:spcAft>
              <a:buClr>
                <a:srgbClr val="000000"/>
              </a:buClr>
              <a:buFont typeface="Wingdings" panose="05000000000000000000" pitchFamily="2" charset="2"/>
              <a:buChar char="§"/>
            </a:pPr>
            <a:endParaRPr lang="en-GB" sz="1200" baseline="0" dirty="0" smtClean="0">
              <a:solidFill>
                <a:srgbClr val="000000"/>
              </a:solidFill>
              <a:latin typeface="Calibri" panose="020F0502020204030204" pitchFamily="34" charset="0"/>
            </a:endParaRPr>
          </a:p>
          <a:p>
            <a:pPr marL="400050" indent="-400050" algn="just" fontAlgn="base">
              <a:spcBef>
                <a:spcPct val="0"/>
              </a:spcBef>
              <a:spcAft>
                <a:spcPts val="600"/>
              </a:spcAft>
              <a:buClr>
                <a:srgbClr val="000000"/>
              </a:buClr>
              <a:buFont typeface="Wingdings" panose="05000000000000000000" pitchFamily="2" charset="2"/>
              <a:buChar char="§"/>
            </a:pPr>
            <a:r>
              <a:rPr lang="en-GB" sz="1200" baseline="0" dirty="0" smtClean="0">
                <a:solidFill>
                  <a:srgbClr val="000000"/>
                </a:solidFill>
                <a:latin typeface="Calibri" panose="020F0502020204030204" pitchFamily="34" charset="0"/>
              </a:rPr>
              <a:t>As the water level decreased exposing the fuel, the temp rose to 2800oC. The pressure should normally vent through the stack however with the loss of power this </a:t>
            </a:r>
            <a:r>
              <a:rPr lang="en-GB" sz="1200" baseline="0" dirty="0" err="1" smtClean="0">
                <a:solidFill>
                  <a:srgbClr val="000000"/>
                </a:solidFill>
                <a:latin typeface="Calibri" panose="020F0502020204030204" pitchFamily="34" charset="0"/>
              </a:rPr>
              <a:t>backflowed</a:t>
            </a:r>
            <a:r>
              <a:rPr lang="en-GB" sz="1200" baseline="0" dirty="0" smtClean="0">
                <a:solidFill>
                  <a:srgbClr val="000000"/>
                </a:solidFill>
                <a:latin typeface="Calibri" panose="020F0502020204030204" pitchFamily="34" charset="0"/>
              </a:rPr>
              <a:t> into the top of the reactor building. </a:t>
            </a:r>
            <a:endParaRPr lang="en-GB" sz="1200" dirty="0" smtClean="0">
              <a:solidFill>
                <a:srgbClr val="000000"/>
              </a:solidFill>
              <a:latin typeface="Calibri" panose="020F0502020204030204" pitchFamily="34" charset="0"/>
            </a:endParaRPr>
          </a:p>
          <a:p>
            <a:pPr marL="400050" indent="-400050" algn="just" fontAlgn="base">
              <a:spcBef>
                <a:spcPct val="0"/>
              </a:spcBef>
              <a:spcAft>
                <a:spcPts val="600"/>
              </a:spcAft>
              <a:buClr>
                <a:srgbClr val="000000"/>
              </a:buClr>
              <a:buFont typeface="Wingdings" panose="05000000000000000000" pitchFamily="2" charset="2"/>
              <a:buChar char="§"/>
            </a:pPr>
            <a:endParaRPr lang="en-GB" sz="1200" dirty="0" smtClean="0">
              <a:solidFill>
                <a:srgbClr val="000000"/>
              </a:solidFill>
              <a:latin typeface="Calibri" panose="020F0502020204030204" pitchFamily="34" charset="0"/>
            </a:endParaRPr>
          </a:p>
          <a:p>
            <a:pPr marL="400050" indent="-400050" algn="just" fontAlgn="base">
              <a:spcBef>
                <a:spcPct val="0"/>
              </a:spcBef>
              <a:spcAft>
                <a:spcPts val="600"/>
              </a:spcAft>
              <a:buClr>
                <a:srgbClr val="000000"/>
              </a:buClr>
              <a:buFont typeface="Wingdings" panose="05000000000000000000" pitchFamily="2" charset="2"/>
              <a:buChar char="§"/>
            </a:pPr>
            <a:r>
              <a:rPr lang="en-GB" sz="1200" dirty="0" smtClean="0">
                <a:solidFill>
                  <a:srgbClr val="000000"/>
                </a:solidFill>
                <a:latin typeface="Calibri" panose="020F0502020204030204" pitchFamily="34" charset="0"/>
              </a:rPr>
              <a:t>Until water treatment plants</a:t>
            </a:r>
            <a:r>
              <a:rPr lang="en-GB" sz="1200" baseline="0" dirty="0" smtClean="0">
                <a:solidFill>
                  <a:srgbClr val="000000"/>
                </a:solidFill>
                <a:latin typeface="Calibri" panose="020F0502020204030204" pitchFamily="34" charset="0"/>
              </a:rPr>
              <a:t> were built that could treat and recycle the water </a:t>
            </a:r>
            <a:r>
              <a:rPr lang="en-GB" sz="1200" baseline="0" dirty="0" err="1" smtClean="0">
                <a:solidFill>
                  <a:srgbClr val="000000"/>
                </a:solidFill>
                <a:latin typeface="Calibri" panose="020F0502020204030204" pitchFamily="34" charset="0"/>
              </a:rPr>
              <a:t>coolent</a:t>
            </a:r>
            <a:r>
              <a:rPr lang="en-GB" sz="1200" baseline="0" dirty="0" smtClean="0">
                <a:solidFill>
                  <a:srgbClr val="000000"/>
                </a:solidFill>
                <a:latin typeface="Calibri" panose="020F0502020204030204" pitchFamily="34" charset="0"/>
              </a:rPr>
              <a:t>, units 1-3 had to be stabilised with water additions, which began with clean water however that was replaced with sea water. In addition to cooling the reactors, the spent fuel ponds above the reactor cores needed active cooling. </a:t>
            </a:r>
          </a:p>
          <a:p>
            <a:pPr marL="400050" indent="-400050" algn="just" fontAlgn="base">
              <a:spcBef>
                <a:spcPct val="0"/>
              </a:spcBef>
              <a:spcAft>
                <a:spcPts val="600"/>
              </a:spcAft>
              <a:buClr>
                <a:srgbClr val="000000"/>
              </a:buClr>
              <a:buFont typeface="Wingdings" panose="05000000000000000000" pitchFamily="2" charset="2"/>
              <a:buChar char="§"/>
            </a:pPr>
            <a:endParaRPr lang="en-GB" sz="1200" dirty="0" smtClean="0">
              <a:solidFill>
                <a:srgbClr val="000000"/>
              </a:solidFill>
              <a:latin typeface="Calibri" panose="020F0502020204030204" pitchFamily="34" charset="0"/>
            </a:endParaRPr>
          </a:p>
          <a:p>
            <a:pPr marL="400050" indent="-400050" algn="just" fontAlgn="base">
              <a:spcBef>
                <a:spcPct val="0"/>
              </a:spcBef>
              <a:spcAft>
                <a:spcPts val="600"/>
              </a:spcAft>
              <a:buClr>
                <a:srgbClr val="000000"/>
              </a:buClr>
              <a:buFont typeface="Wingdings" panose="05000000000000000000" pitchFamily="2" charset="2"/>
              <a:buChar char="§"/>
            </a:pPr>
            <a:r>
              <a:rPr lang="en-GB" sz="1200" dirty="0" smtClean="0">
                <a:solidFill>
                  <a:srgbClr val="000000"/>
                </a:solidFill>
                <a:latin typeface="Calibri" panose="020F0502020204030204" pitchFamily="34" charset="0"/>
              </a:rPr>
              <a:t>14:46: A 9.0 magnitude earthquake: reactors 1-3 automatically shut down, reactors 4-6 in maintenance mode</a:t>
            </a:r>
          </a:p>
          <a:p>
            <a:pPr marL="400050" indent="-400050" algn="just" fontAlgn="base">
              <a:spcBef>
                <a:spcPct val="0"/>
              </a:spcBef>
              <a:spcAft>
                <a:spcPts val="600"/>
              </a:spcAft>
              <a:buClr>
                <a:srgbClr val="000000"/>
              </a:buClr>
              <a:buFont typeface="Wingdings" panose="05000000000000000000" pitchFamily="2" charset="2"/>
              <a:buChar char="§"/>
            </a:pPr>
            <a:endParaRPr lang="en-GB" sz="1200" dirty="0" smtClean="0">
              <a:solidFill>
                <a:srgbClr val="000000"/>
              </a:solidFill>
              <a:latin typeface="Calibri" panose="020F0502020204030204" pitchFamily="34" charset="0"/>
            </a:endParaRPr>
          </a:p>
          <a:p>
            <a:pPr marL="400050" indent="-400050" algn="just" fontAlgn="base">
              <a:spcBef>
                <a:spcPct val="0"/>
              </a:spcBef>
              <a:spcAft>
                <a:spcPts val="600"/>
              </a:spcAft>
              <a:buClr>
                <a:srgbClr val="000000"/>
              </a:buClr>
              <a:buFont typeface="Wingdings" panose="05000000000000000000" pitchFamily="2" charset="2"/>
              <a:buChar char="§"/>
            </a:pPr>
            <a:r>
              <a:rPr lang="en-GB" sz="1200" dirty="0" smtClean="0">
                <a:solidFill>
                  <a:srgbClr val="000000"/>
                </a:solidFill>
                <a:latin typeface="Calibri" panose="020F0502020204030204" pitchFamily="34" charset="0"/>
              </a:rPr>
              <a:t>Loss of power due to the earthquake</a:t>
            </a:r>
          </a:p>
          <a:p>
            <a:pPr marL="400050" indent="-400050" algn="just" fontAlgn="base">
              <a:spcBef>
                <a:spcPct val="0"/>
              </a:spcBef>
              <a:spcAft>
                <a:spcPts val="600"/>
              </a:spcAft>
              <a:buClr>
                <a:srgbClr val="000000"/>
              </a:buClr>
              <a:buFont typeface="Wingdings" panose="05000000000000000000" pitchFamily="2" charset="2"/>
              <a:buChar char="§"/>
            </a:pPr>
            <a:r>
              <a:rPr lang="en-GB" sz="1200" dirty="0" smtClean="0">
                <a:solidFill>
                  <a:srgbClr val="000000"/>
                </a:solidFill>
                <a:latin typeface="Calibri" panose="020F0502020204030204" pitchFamily="34" charset="0"/>
              </a:rPr>
              <a:t>15:27: First tsunami hits the site</a:t>
            </a:r>
          </a:p>
          <a:p>
            <a:pPr marL="400050" indent="-400050" algn="just" fontAlgn="base">
              <a:spcBef>
                <a:spcPct val="0"/>
              </a:spcBef>
              <a:spcAft>
                <a:spcPts val="600"/>
              </a:spcAft>
              <a:buClr>
                <a:srgbClr val="000000"/>
              </a:buClr>
              <a:buFont typeface="Wingdings" panose="05000000000000000000" pitchFamily="2" charset="2"/>
              <a:buChar char="§"/>
            </a:pPr>
            <a:endParaRPr lang="en-GB" sz="1200" dirty="0" smtClean="0">
              <a:solidFill>
                <a:srgbClr val="000000"/>
              </a:solidFill>
              <a:latin typeface="Calibri" panose="020F0502020204030204" pitchFamily="34" charset="0"/>
            </a:endParaRPr>
          </a:p>
          <a:p>
            <a:pPr marL="400050" indent="-400050" algn="just" fontAlgn="base">
              <a:spcBef>
                <a:spcPct val="0"/>
              </a:spcBef>
              <a:spcAft>
                <a:spcPts val="600"/>
              </a:spcAft>
              <a:buClr>
                <a:srgbClr val="000000"/>
              </a:buClr>
              <a:buFont typeface="Wingdings" panose="05000000000000000000" pitchFamily="2" charset="2"/>
              <a:buChar char="§"/>
            </a:pPr>
            <a:r>
              <a:rPr lang="en-GB" sz="1200" dirty="0" smtClean="0">
                <a:solidFill>
                  <a:srgbClr val="000000"/>
                </a:solidFill>
                <a:latin typeface="Calibri" panose="020F0502020204030204" pitchFamily="34" charset="0"/>
              </a:rPr>
              <a:t>A 14-15 metre tsunami overcomes the se wall inundating the facility and disables the 12/13 backup diesel generators (all but one in the basements, fuel tanks washed away). And heat exchangers + sea pumps. Surviving generator for reactors 5+6</a:t>
            </a:r>
          </a:p>
          <a:p>
            <a:pPr marL="400050" indent="-400050" algn="just" fontAlgn="base">
              <a:spcBef>
                <a:spcPct val="0"/>
              </a:spcBef>
              <a:spcAft>
                <a:spcPts val="600"/>
              </a:spcAft>
              <a:buClr>
                <a:srgbClr val="000000"/>
              </a:buClr>
              <a:buFont typeface="Wingdings" panose="05000000000000000000" pitchFamily="2" charset="2"/>
              <a:buChar char="§"/>
            </a:pPr>
            <a:r>
              <a:rPr lang="en-GB" sz="1200" dirty="0" smtClean="0">
                <a:solidFill>
                  <a:srgbClr val="000000"/>
                </a:solidFill>
                <a:latin typeface="Calibri" panose="020F0502020204030204" pitchFamily="34" charset="0"/>
              </a:rPr>
              <a:t>The emergency core cooling along with all electrical power supply </a:t>
            </a:r>
            <a:r>
              <a:rPr lang="en-GB" sz="1200" dirty="0" err="1" smtClean="0">
                <a:solidFill>
                  <a:srgbClr val="000000"/>
                </a:solidFill>
                <a:latin typeface="Calibri" panose="020F0502020204030204" pitchFamily="34" charset="0"/>
              </a:rPr>
              <a:t>faied</a:t>
            </a:r>
            <a:endParaRPr lang="en-GB" sz="1200" dirty="0" smtClean="0">
              <a:solidFill>
                <a:srgbClr val="000000"/>
              </a:solidFill>
              <a:latin typeface="Calibri" panose="020F0502020204030204" pitchFamily="34" charset="0"/>
            </a:endParaRPr>
          </a:p>
          <a:p>
            <a:pPr marL="400050" indent="-400050" algn="just" fontAlgn="base">
              <a:spcBef>
                <a:spcPct val="0"/>
              </a:spcBef>
              <a:spcAft>
                <a:spcPts val="600"/>
              </a:spcAft>
              <a:buClr>
                <a:srgbClr val="000000"/>
              </a:buClr>
              <a:buFont typeface="Wingdings" panose="05000000000000000000" pitchFamily="2" charset="2"/>
              <a:buChar char="§"/>
            </a:pPr>
            <a:endParaRPr lang="en-GB" sz="1200" dirty="0" smtClean="0">
              <a:solidFill>
                <a:srgbClr val="000000"/>
              </a:solidFill>
              <a:latin typeface="Calibri" panose="020F0502020204030204" pitchFamily="34" charset="0"/>
            </a:endParaRPr>
          </a:p>
          <a:p>
            <a:pPr marL="400050" indent="-400050" algn="just" fontAlgn="base">
              <a:spcBef>
                <a:spcPct val="0"/>
              </a:spcBef>
              <a:spcAft>
                <a:spcPts val="600"/>
              </a:spcAft>
              <a:buClr>
                <a:srgbClr val="000000"/>
              </a:buClr>
              <a:buFont typeface="Wingdings" panose="05000000000000000000" pitchFamily="2" charset="2"/>
              <a:buChar char="§"/>
            </a:pPr>
            <a:r>
              <a:rPr lang="en-GB" sz="1200" dirty="0" smtClean="0">
                <a:solidFill>
                  <a:srgbClr val="000000"/>
                </a:solidFill>
                <a:latin typeface="Calibri" panose="020F0502020204030204" pitchFamily="34" charset="0"/>
              </a:rPr>
              <a:t>Reactors 1-3 lost active cooling of the core, water circulation functions (spent fuel) </a:t>
            </a:r>
          </a:p>
          <a:p>
            <a:pPr marL="400050" indent="-400050" algn="just" fontAlgn="base">
              <a:spcBef>
                <a:spcPct val="0"/>
              </a:spcBef>
              <a:spcAft>
                <a:spcPts val="600"/>
              </a:spcAft>
              <a:buClr>
                <a:srgbClr val="000000"/>
              </a:buClr>
              <a:buFont typeface="Wingdings" panose="05000000000000000000" pitchFamily="2" charset="2"/>
              <a:buChar char="§"/>
            </a:pPr>
            <a:endParaRPr lang="en-GB" sz="1200" dirty="0" smtClean="0">
              <a:solidFill>
                <a:srgbClr val="000000"/>
              </a:solidFill>
              <a:latin typeface="Calibri" panose="020F0502020204030204" pitchFamily="34" charset="0"/>
            </a:endParaRPr>
          </a:p>
          <a:p>
            <a:pPr marL="400050" indent="-400050" algn="just" fontAlgn="base">
              <a:spcBef>
                <a:spcPct val="0"/>
              </a:spcBef>
              <a:spcAft>
                <a:spcPts val="600"/>
              </a:spcAft>
              <a:buClr>
                <a:srgbClr val="000000"/>
              </a:buClr>
              <a:buFont typeface="Wingdings" panose="05000000000000000000" pitchFamily="2" charset="2"/>
              <a:buChar char="§"/>
            </a:pPr>
            <a:r>
              <a:rPr lang="en-GB" sz="1200" dirty="0" smtClean="0">
                <a:solidFill>
                  <a:srgbClr val="000000"/>
                </a:solidFill>
                <a:latin typeface="Calibri" panose="020F0502020204030204" pitchFamily="34" charset="0"/>
              </a:rPr>
              <a:t>Reactor cores 1-3 melted during the first three days</a:t>
            </a:r>
          </a:p>
          <a:p>
            <a:pPr marL="400050" indent="-400050" algn="just" fontAlgn="base">
              <a:spcBef>
                <a:spcPct val="0"/>
              </a:spcBef>
              <a:spcAft>
                <a:spcPts val="600"/>
              </a:spcAft>
              <a:buClr>
                <a:srgbClr val="000000"/>
              </a:buClr>
              <a:buFont typeface="Wingdings" panose="05000000000000000000" pitchFamily="2" charset="2"/>
              <a:buChar char="§"/>
            </a:pPr>
            <a:endParaRPr lang="en-GB" sz="1200" dirty="0" smtClean="0">
              <a:solidFill>
                <a:srgbClr val="000000"/>
              </a:solidFill>
              <a:latin typeface="Calibri" panose="020F0502020204030204" pitchFamily="34" charset="0"/>
            </a:endParaRPr>
          </a:p>
          <a:p>
            <a:pPr marL="400050" indent="-400050" algn="just" fontAlgn="base">
              <a:spcBef>
                <a:spcPct val="0"/>
              </a:spcBef>
              <a:spcAft>
                <a:spcPts val="600"/>
              </a:spcAft>
              <a:buClr>
                <a:srgbClr val="000000"/>
              </a:buClr>
              <a:buFont typeface="Wingdings" panose="05000000000000000000" pitchFamily="2" charset="2"/>
              <a:buChar char="§"/>
            </a:pPr>
            <a:r>
              <a:rPr lang="en-GB" sz="1200" dirty="0" smtClean="0">
                <a:solidFill>
                  <a:srgbClr val="000000"/>
                </a:solidFill>
                <a:latin typeface="Calibri" panose="020F0502020204030204" pitchFamily="34" charset="0"/>
              </a:rPr>
              <a:t>Plants 10 metres above sea level, sea pumps 4 m above sea level</a:t>
            </a:r>
          </a:p>
          <a:p>
            <a:pPr marL="400050" indent="-400050" algn="just" fontAlgn="base">
              <a:spcBef>
                <a:spcPct val="0"/>
              </a:spcBef>
              <a:spcAft>
                <a:spcPts val="600"/>
              </a:spcAft>
              <a:buClr>
                <a:srgbClr val="000000"/>
              </a:buClr>
              <a:buFont typeface="Wingdings" panose="05000000000000000000" pitchFamily="2" charset="2"/>
              <a:buChar char="§"/>
            </a:pPr>
            <a:r>
              <a:rPr lang="en-GB" sz="1200" dirty="0" smtClean="0">
                <a:solidFill>
                  <a:srgbClr val="000000"/>
                </a:solidFill>
                <a:latin typeface="Calibri" panose="020F0502020204030204" pitchFamily="34" charset="0"/>
              </a:rPr>
              <a:t>Turbine halls were under 5 m of water at </a:t>
            </a:r>
            <a:r>
              <a:rPr lang="en-GB" sz="1200" dirty="0" err="1" smtClean="0">
                <a:solidFill>
                  <a:srgbClr val="000000"/>
                </a:solidFill>
                <a:latin typeface="Calibri" panose="020F0502020204030204" pitchFamily="34" charset="0"/>
              </a:rPr>
              <a:t>daiichi</a:t>
            </a:r>
            <a:endParaRPr lang="en-GB" sz="1200" dirty="0" smtClean="0">
              <a:solidFill>
                <a:srgbClr val="000000"/>
              </a:solidFill>
              <a:latin typeface="Calibri" panose="020F0502020204030204" pitchFamily="34" charset="0"/>
            </a:endParaRPr>
          </a:p>
          <a:p>
            <a:pPr eaLnBrk="1" hangingPunct="1"/>
            <a:endParaRPr lang="en-US" altLang="en-US" dirty="0" smtClean="0">
              <a:latin typeface="TUOS Stephenson" panose="02070503080000020004" pitchFamily="18" charset="0"/>
            </a:endParaRPr>
          </a:p>
        </p:txBody>
      </p:sp>
    </p:spTree>
    <p:extLst>
      <p:ext uri="{BB962C8B-B14F-4D97-AF65-F5344CB8AC3E}">
        <p14:creationId xmlns:p14="http://schemas.microsoft.com/office/powerpoint/2010/main" val="397516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solidFill>
                  <a:prstClr val="black"/>
                </a:solidFill>
              </a:rPr>
              <a:pPr/>
              <a:t>3</a:t>
            </a:fld>
            <a:endParaRPr lang="en-GB" altLang="en-US" sz="1200">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rgbClr val="002060"/>
                </a:solidFill>
                <a:latin typeface="Calibri" panose="020F0502020204030204" pitchFamily="34" charset="0"/>
                <a:cs typeface="Calibri" panose="020F0502020204030204" pitchFamily="34" charset="0"/>
              </a:rPr>
              <a:t>Simplified active water and retrieval and recovery system (SARRY)</a:t>
            </a:r>
          </a:p>
          <a:p>
            <a:r>
              <a:rPr lang="en-GB" dirty="0" smtClean="0">
                <a:solidFill>
                  <a:srgbClr val="002060"/>
                </a:solidFill>
              </a:rPr>
              <a:t>ALPS Multi-nuclide removal equipment</a:t>
            </a:r>
          </a:p>
          <a:p>
            <a:pPr marL="171450" indent="-171450">
              <a:buFontTx/>
              <a:buChar char="-"/>
            </a:pPr>
            <a:r>
              <a:rPr lang="en-GB" dirty="0" smtClean="0">
                <a:solidFill>
                  <a:srgbClr val="002060"/>
                </a:solidFill>
              </a:rPr>
              <a:t>Designed to remove 62 radionuclides (excluding tritium and Cs)</a:t>
            </a:r>
          </a:p>
          <a:p>
            <a:pPr marL="0" indent="0">
              <a:buFontTx/>
              <a:buNone/>
            </a:pPr>
            <a:r>
              <a:rPr lang="en-GB" dirty="0" smtClean="0">
                <a:solidFill>
                  <a:srgbClr val="002060"/>
                </a:solidFill>
              </a:rPr>
              <a:t>-   Waste materials (slurry, spend absorbent) are transferred into high integrity containers (HIC), stored at the temporary storage facility</a:t>
            </a:r>
          </a:p>
          <a:p>
            <a:pPr marL="171450" indent="-171450">
              <a:buFontTx/>
              <a:buChar char="-"/>
            </a:pPr>
            <a:endParaRPr lang="en-GB" dirty="0" smtClean="0">
              <a:solidFill>
                <a:srgbClr val="002060"/>
              </a:solidFill>
            </a:endParaRPr>
          </a:p>
          <a:p>
            <a:pPr eaLnBrk="1" hangingPunct="1"/>
            <a:endParaRPr lang="en-US" altLang="en-US" dirty="0" smtClean="0">
              <a:latin typeface="TUOS Stephenson" panose="02070503080000020004" pitchFamily="18" charset="0"/>
            </a:endParaRPr>
          </a:p>
          <a:p>
            <a:pPr eaLnBrk="1" hangingPunct="1"/>
            <a:endParaRPr lang="en-US" altLang="en-US" dirty="0" smtClean="0">
              <a:latin typeface="TUOS Stephenson" panose="02070503080000020004" pitchFamily="18" charset="0"/>
            </a:endParaRPr>
          </a:p>
        </p:txBody>
      </p:sp>
    </p:spTree>
    <p:extLst>
      <p:ext uri="{BB962C8B-B14F-4D97-AF65-F5344CB8AC3E}">
        <p14:creationId xmlns:p14="http://schemas.microsoft.com/office/powerpoint/2010/main" val="2737692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solidFill>
                  <a:prstClr val="black"/>
                </a:solidFill>
              </a:rPr>
              <a:pPr/>
              <a:t>4</a:t>
            </a:fld>
            <a:endParaRPr lang="en-GB" altLang="en-US" sz="1200">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TUOS Stephenson" panose="02070503080000020004" pitchFamily="18" charset="0"/>
            </a:endParaRPr>
          </a:p>
        </p:txBody>
      </p:sp>
    </p:spTree>
    <p:extLst>
      <p:ext uri="{BB962C8B-B14F-4D97-AF65-F5344CB8AC3E}">
        <p14:creationId xmlns:p14="http://schemas.microsoft.com/office/powerpoint/2010/main" val="968664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solidFill>
                  <a:prstClr val="black"/>
                </a:solidFill>
              </a:rPr>
              <a:pPr/>
              <a:t>5</a:t>
            </a:fld>
            <a:endParaRPr lang="en-GB" altLang="en-US" sz="1200">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TUOS Stephenson" panose="02070503080000020004" pitchFamily="18" charset="0"/>
            </a:endParaRPr>
          </a:p>
        </p:txBody>
      </p:sp>
    </p:spTree>
    <p:extLst>
      <p:ext uri="{BB962C8B-B14F-4D97-AF65-F5344CB8AC3E}">
        <p14:creationId xmlns:p14="http://schemas.microsoft.com/office/powerpoint/2010/main" val="1064380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solidFill>
                  <a:prstClr val="black"/>
                </a:solidFill>
              </a:rPr>
              <a:pPr/>
              <a:t>6</a:t>
            </a:fld>
            <a:endParaRPr lang="en-GB" altLang="en-US" sz="1200">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TUOS Stephenson" panose="02070503080000020004" pitchFamily="18" charset="0"/>
            </a:endParaRPr>
          </a:p>
        </p:txBody>
      </p:sp>
    </p:spTree>
    <p:extLst>
      <p:ext uri="{BB962C8B-B14F-4D97-AF65-F5344CB8AC3E}">
        <p14:creationId xmlns:p14="http://schemas.microsoft.com/office/powerpoint/2010/main" val="2879405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solidFill>
                  <a:prstClr val="black"/>
                </a:solidFill>
              </a:rPr>
              <a:pPr/>
              <a:t>7</a:t>
            </a:fld>
            <a:endParaRPr lang="en-GB" altLang="en-US" sz="1200">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TUOS Stephenson" panose="02070503080000020004" pitchFamily="18" charset="0"/>
            </a:endParaRPr>
          </a:p>
        </p:txBody>
      </p:sp>
    </p:spTree>
    <p:extLst>
      <p:ext uri="{BB962C8B-B14F-4D97-AF65-F5344CB8AC3E}">
        <p14:creationId xmlns:p14="http://schemas.microsoft.com/office/powerpoint/2010/main" val="2563101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solidFill>
                  <a:prstClr val="black"/>
                </a:solidFill>
              </a:rPr>
              <a:pPr/>
              <a:t>8</a:t>
            </a:fld>
            <a:endParaRPr lang="en-GB" altLang="en-US" sz="1200">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50" dirty="0" smtClean="0">
                <a:latin typeface="TUOS Stephenson" panose="02070503080000020004" pitchFamily="18" charset="0"/>
              </a:rPr>
              <a:t>Optimization – reduce the risk of treatment</a:t>
            </a:r>
            <a:r>
              <a:rPr lang="en-US" altLang="en-US" sz="1050" baseline="0" dirty="0" smtClean="0">
                <a:latin typeface="TUOS Stephenson" panose="02070503080000020004" pitchFamily="18" charset="0"/>
              </a:rPr>
              <a:t> of nuclear waste, if lower T and P is used the plant can have a higher throughput which improves productivity and the economics of HIPing a waste treatment method. To assess if successful, the performance will be measured. Evaluate and feed back in to fine tune the optimised HIP cycle conditions. Make the conditions as low as possible whilst maintaining a durable product. </a:t>
            </a:r>
            <a:endParaRPr lang="en-US" altLang="en-US" sz="1050" dirty="0" smtClean="0">
              <a:latin typeface="TUOS Stephenson" panose="02070503080000020004" pitchFamily="18" charset="0"/>
            </a:endParaRPr>
          </a:p>
        </p:txBody>
      </p:sp>
    </p:spTree>
    <p:extLst>
      <p:ext uri="{BB962C8B-B14F-4D97-AF65-F5344CB8AC3E}">
        <p14:creationId xmlns:p14="http://schemas.microsoft.com/office/powerpoint/2010/main" val="1810765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9</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776133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10</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41660970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11</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1675147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12</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2012985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13</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13271843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14</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2875542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15</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21258900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16</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24278148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17</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15500857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18</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969215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19</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34781941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solidFill>
                  <a:prstClr val="black"/>
                </a:solidFill>
              </a:rPr>
              <a:pPr/>
              <a:t>20</a:t>
            </a:fld>
            <a:endParaRPr lang="en-GB" altLang="en-US" sz="1200">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50" dirty="0" smtClean="0">
                <a:latin typeface="TUOS Stephenson" panose="02070503080000020004" pitchFamily="18" charset="0"/>
              </a:rPr>
              <a:t>Optimization – reduce the risk of treatment</a:t>
            </a:r>
            <a:r>
              <a:rPr lang="en-US" altLang="en-US" sz="1050" baseline="0" dirty="0" smtClean="0">
                <a:latin typeface="TUOS Stephenson" panose="02070503080000020004" pitchFamily="18" charset="0"/>
              </a:rPr>
              <a:t> of nuclear waste, if lower T and P is used the plant can have a higher throughput which improves productivity and the economics of HIPing a waste treatment method. To assess if successful, the performance will be measured. Evaluate and feed back in to fine tune the optimised HIP cycle conditions. Make the conditions as low as possible whilst maintaining a durable product. </a:t>
            </a:r>
            <a:endParaRPr lang="en-US" altLang="en-US" sz="1050" dirty="0" smtClean="0">
              <a:latin typeface="TUOS Stephenson" panose="02070503080000020004" pitchFamily="18" charset="0"/>
            </a:endParaRPr>
          </a:p>
        </p:txBody>
      </p:sp>
    </p:spTree>
    <p:extLst>
      <p:ext uri="{BB962C8B-B14F-4D97-AF65-F5344CB8AC3E}">
        <p14:creationId xmlns:p14="http://schemas.microsoft.com/office/powerpoint/2010/main" val="9583059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21</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4815516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22</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39084772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23</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25147276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24</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41811613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25</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21667814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26</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29289172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solidFill>
                  <a:prstClr val="black"/>
                </a:solidFill>
              </a:rPr>
              <a:pPr/>
              <a:t>28</a:t>
            </a:fld>
            <a:endParaRPr lang="en-GB" altLang="en-US" sz="1200">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50" dirty="0" smtClean="0">
                <a:latin typeface="TUOS Stephenson" panose="02070503080000020004" pitchFamily="18" charset="0"/>
              </a:rPr>
              <a:t>Optimization – reduce the risk of treatment</a:t>
            </a:r>
            <a:r>
              <a:rPr lang="en-US" altLang="en-US" sz="1050" baseline="0" dirty="0" smtClean="0">
                <a:latin typeface="TUOS Stephenson" panose="02070503080000020004" pitchFamily="18" charset="0"/>
              </a:rPr>
              <a:t> of nuclear waste, if lower T and P is used the plant can have a higher throughput which improves productivity and the economics of HIPing a waste treatment method. To assess if successful, the performance will be measured. Evaluate and feed back in to fine tune the optimised HIP cycle conditions. Make the conditions as low as possible whilst maintaining a durable product. </a:t>
            </a:r>
            <a:endParaRPr lang="en-US" altLang="en-US" sz="1050" dirty="0" smtClean="0">
              <a:latin typeface="TUOS Stephenson" panose="02070503080000020004" pitchFamily="18" charset="0"/>
            </a:endParaRPr>
          </a:p>
        </p:txBody>
      </p:sp>
    </p:spTree>
    <p:extLst>
      <p:ext uri="{BB962C8B-B14F-4D97-AF65-F5344CB8AC3E}">
        <p14:creationId xmlns:p14="http://schemas.microsoft.com/office/powerpoint/2010/main" val="36239090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29</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4648410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30</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27144283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31</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11056576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32</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15254042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33</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rgbClr val="000000"/>
                </a:solidFill>
                <a:latin typeface="Calibri" panose="020F0502020204030204" pitchFamily="34" charset="0"/>
              </a:rPr>
              <a:t>Increasing the temperature leads to a complete incorporation of silicate minerals within the bulk matrix, no major microstructural difference can be assigned due to reduced pressure. </a:t>
            </a:r>
          </a:p>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6883522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34</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rgbClr val="000000"/>
                </a:solidFill>
                <a:latin typeface="Calibri" panose="020F0502020204030204" pitchFamily="34" charset="0"/>
              </a:rPr>
              <a:t>Increasing the temperature leads to a complete incorporation of silicate minerals within the bulk matrix, no major microstructural difference can be assigned due to reduced pressure. </a:t>
            </a:r>
          </a:p>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5404197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solidFill>
                  <a:prstClr val="black"/>
                </a:solidFill>
              </a:rPr>
              <a:pPr/>
              <a:t>35</a:t>
            </a:fld>
            <a:endParaRPr lang="en-GB" altLang="en-US" sz="1200">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050" dirty="0" smtClean="0">
              <a:latin typeface="TUOS Stephenson" panose="02070503080000020004" pitchFamily="18" charset="0"/>
            </a:endParaRPr>
          </a:p>
        </p:txBody>
      </p:sp>
    </p:spTree>
    <p:extLst>
      <p:ext uri="{BB962C8B-B14F-4D97-AF65-F5344CB8AC3E}">
        <p14:creationId xmlns:p14="http://schemas.microsoft.com/office/powerpoint/2010/main" val="26296062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36</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TUOS Stephenson" panose="02070503080000020004" pitchFamily="18" charset="0"/>
            </a:endParaRPr>
          </a:p>
        </p:txBody>
      </p:sp>
    </p:spTree>
    <p:extLst>
      <p:ext uri="{BB962C8B-B14F-4D97-AF65-F5344CB8AC3E}">
        <p14:creationId xmlns:p14="http://schemas.microsoft.com/office/powerpoint/2010/main" val="40152155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37</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aseline="0" dirty="0" smtClean="0">
                <a:latin typeface="TUOS Stephenson" panose="02070503080000020004" pitchFamily="18" charset="0"/>
              </a:rPr>
              <a:t>HT – to see what is likely to form during HIP process</a:t>
            </a:r>
          </a:p>
        </p:txBody>
      </p:sp>
    </p:spTree>
    <p:extLst>
      <p:ext uri="{BB962C8B-B14F-4D97-AF65-F5344CB8AC3E}">
        <p14:creationId xmlns:p14="http://schemas.microsoft.com/office/powerpoint/2010/main" val="29207292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38</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21895040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39</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22800153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solidFill>
                  <a:prstClr val="black"/>
                </a:solidFill>
              </a:rPr>
              <a:pPr/>
              <a:t>40</a:t>
            </a:fld>
            <a:endParaRPr lang="en-GB" altLang="en-US" sz="1200">
              <a:solidFill>
                <a:prstClr val="black"/>
              </a:solidFill>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TUOS Stephenson" panose="02070503080000020004" pitchFamily="18" charset="0"/>
            </a:endParaRPr>
          </a:p>
        </p:txBody>
      </p:sp>
    </p:spTree>
    <p:extLst>
      <p:ext uri="{BB962C8B-B14F-4D97-AF65-F5344CB8AC3E}">
        <p14:creationId xmlns:p14="http://schemas.microsoft.com/office/powerpoint/2010/main" val="29617973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41</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aseline="0" dirty="0" smtClean="0">
                <a:latin typeface="TUOS Stephenson" panose="02070503080000020004" pitchFamily="18" charset="0"/>
              </a:rPr>
              <a:t>So prior to HIPing the IE materials, preliminary work looked at pressed pellets of the materials to get a rough understanding of what temperatures the materials start to react and where potential loss occurs. To see if HT processing works on these samples and if so, what phases are formed and when. Used to inform the HIP studies.</a:t>
            </a:r>
          </a:p>
        </p:txBody>
      </p:sp>
    </p:spTree>
    <p:extLst>
      <p:ext uri="{BB962C8B-B14F-4D97-AF65-F5344CB8AC3E}">
        <p14:creationId xmlns:p14="http://schemas.microsoft.com/office/powerpoint/2010/main" val="1217774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42</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5762457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43</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3983414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44</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20190115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45</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23987609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pPr marL="0" marR="0" lvl="0" indent="0" algn="r" defTabSz="914400" rtl="0" eaLnBrk="0" fontAlgn="auto" latinLnBrk="0" hangingPunct="0">
              <a:lnSpc>
                <a:spcPct val="100000"/>
              </a:lnSpc>
              <a:spcBef>
                <a:spcPts val="0"/>
              </a:spcBef>
              <a:spcAft>
                <a:spcPts val="0"/>
              </a:spcAft>
              <a:buClrTx/>
              <a:buSzTx/>
              <a:buFontTx/>
              <a:buNone/>
              <a:tabLst/>
              <a:defRPr/>
            </a:pPr>
            <a:fld id="{63912A88-06FC-4656-B5DF-C41F6864977E}" type="slidenum">
              <a:rPr kumimoji="0" lang="en-GB" altLang="en-US" sz="1200" b="0" i="0" u="none" strike="noStrike" kern="1200" cap="none" spc="0" normalizeH="0" baseline="0" noProof="0">
                <a:ln>
                  <a:noFill/>
                </a:ln>
                <a:solidFill>
                  <a:prstClr val="black"/>
                </a:solidFill>
                <a:effectLst/>
                <a:uLnTx/>
                <a:uFillTx/>
                <a:latin typeface="TUOS Stephenson" panose="02070503080000020004" pitchFamily="18" charset="0"/>
                <a:ea typeface="MS PGothic" panose="020B0600070205080204" pitchFamily="34" charset="-128"/>
                <a:cs typeface="+mn-cs"/>
              </a:rPr>
              <a:pPr marL="0" marR="0" lvl="0" indent="0" algn="r" defTabSz="914400" rtl="0" eaLnBrk="0" fontAlgn="auto" latinLnBrk="0" hangingPunct="0">
                <a:lnSpc>
                  <a:spcPct val="100000"/>
                </a:lnSpc>
                <a:spcBef>
                  <a:spcPts val="0"/>
                </a:spcBef>
                <a:spcAft>
                  <a:spcPts val="0"/>
                </a:spcAft>
                <a:buClrTx/>
                <a:buSzTx/>
                <a:buFontTx/>
                <a:buNone/>
                <a:tabLst/>
                <a:defRPr/>
              </a:pPr>
              <a:t>46</a:t>
            </a:fld>
            <a:endParaRPr kumimoji="0" lang="en-GB" altLang="en-US" sz="1200" b="0" i="0" u="none" strike="noStrike" kern="1200" cap="none" spc="0" normalizeH="0" baseline="0" noProof="0">
              <a:ln>
                <a:noFill/>
              </a:ln>
              <a:solidFill>
                <a:prstClr val="black"/>
              </a:solidFill>
              <a:effectLst/>
              <a:uLnTx/>
              <a:uFillTx/>
              <a:latin typeface="TUOS Stephenson" panose="02070503080000020004" pitchFamily="18" charset="0"/>
              <a:ea typeface="MS PGothic" panose="020B0600070205080204" pitchFamily="34" charset="-128"/>
              <a:cs typeface="+mn-cs"/>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85750" indent="-285750">
              <a:buFont typeface="Wingdings" panose="05000000000000000000" pitchFamily="2" charset="2"/>
              <a:buChar char="§"/>
            </a:pPr>
            <a:r>
              <a:rPr lang="en-GB" sz="1200" dirty="0" smtClean="0">
                <a:solidFill>
                  <a:srgbClr val="002060"/>
                </a:solidFill>
                <a:latin typeface="Calibri" panose="020F0502020204030204" pitchFamily="34" charset="0"/>
                <a:ea typeface="Tahoma" pitchFamily="34" charset="0"/>
                <a:cs typeface="Calibri" panose="020F0502020204030204" pitchFamily="34" charset="0"/>
              </a:rPr>
              <a:t>Emergency repair work (runways, roads, bridges)</a:t>
            </a:r>
          </a:p>
          <a:p>
            <a:pPr marL="285750" indent="-285750">
              <a:buFont typeface="Wingdings" panose="05000000000000000000" pitchFamily="2" charset="2"/>
              <a:buChar char="§"/>
            </a:pPr>
            <a:r>
              <a:rPr lang="en-GB" sz="1200" dirty="0" smtClean="0">
                <a:solidFill>
                  <a:srgbClr val="002060"/>
                </a:solidFill>
                <a:latin typeface="Calibri" panose="020F0502020204030204" pitchFamily="34" charset="0"/>
                <a:ea typeface="Tahoma" pitchFamily="34" charset="0"/>
                <a:cs typeface="Calibri" panose="020F0502020204030204" pitchFamily="34" charset="0"/>
              </a:rPr>
              <a:t>Argonne National Laboratory (Ceramicrete) – stabilisation of  various waste streams</a:t>
            </a:r>
          </a:p>
          <a:p>
            <a:pPr marL="285750" indent="-285750">
              <a:buFont typeface="Wingdings" panose="05000000000000000000" pitchFamily="2" charset="2"/>
              <a:buChar char="§"/>
            </a:pPr>
            <a:r>
              <a:rPr lang="en-GB" sz="1200" dirty="0" smtClean="0">
                <a:solidFill>
                  <a:srgbClr val="002060"/>
                </a:solidFill>
                <a:latin typeface="Calibri" panose="020F0502020204030204" pitchFamily="34" charset="0"/>
                <a:ea typeface="Tahoma" pitchFamily="34" charset="0"/>
                <a:cs typeface="Calibri" panose="020F0502020204030204" pitchFamily="34" charset="0"/>
              </a:rPr>
              <a:t>Under investigation in the UK for reactive metal ILW encapsulation</a:t>
            </a:r>
          </a:p>
          <a:p>
            <a:pPr eaLnBrk="1" hangingPunct="1"/>
            <a:endParaRPr lang="en-US" altLang="en-US" dirty="0" smtClean="0">
              <a:latin typeface="TUOS Stephenson" panose="02070503080000020004" pitchFamily="18" charset="0"/>
            </a:endParaRPr>
          </a:p>
          <a:p>
            <a:pPr eaLnBrk="1" hangingPunct="1"/>
            <a:r>
              <a:rPr lang="en-GB" sz="1200" b="0" dirty="0" smtClean="0">
                <a:solidFill>
                  <a:schemeClr val="bg1"/>
                </a:solidFill>
                <a:latin typeface="+mn-lt"/>
              </a:rPr>
              <a:t>To reduce the heat</a:t>
            </a:r>
            <a:r>
              <a:rPr lang="en-GB" sz="1200" b="0" baseline="0" dirty="0" smtClean="0">
                <a:solidFill>
                  <a:schemeClr val="bg1"/>
                </a:solidFill>
                <a:latin typeface="+mn-lt"/>
              </a:rPr>
              <a:t> output from the </a:t>
            </a:r>
            <a:r>
              <a:rPr lang="en-GB" sz="1200" b="0" dirty="0" smtClean="0">
                <a:solidFill>
                  <a:schemeClr val="bg1"/>
                </a:solidFill>
                <a:latin typeface="+mn-lt"/>
              </a:rPr>
              <a:t>exothermic acid-base reaction</a:t>
            </a:r>
            <a:r>
              <a:rPr lang="en-GB" sz="1200" b="0" baseline="0" dirty="0" smtClean="0">
                <a:solidFill>
                  <a:schemeClr val="bg1"/>
                </a:solidFill>
                <a:latin typeface="+mn-lt"/>
              </a:rPr>
              <a:t>, MKPCs are blended with supplementary cementitious materials; in this case FA and GBFS. </a:t>
            </a:r>
            <a:endParaRPr lang="en-US" altLang="en-US" dirty="0" smtClean="0">
              <a:latin typeface="TUOS Stephenson" panose="02070503080000020004" pitchFamily="18" charset="0"/>
            </a:endParaRPr>
          </a:p>
        </p:txBody>
      </p:sp>
    </p:spTree>
    <p:extLst>
      <p:ext uri="{BB962C8B-B14F-4D97-AF65-F5344CB8AC3E}">
        <p14:creationId xmlns:p14="http://schemas.microsoft.com/office/powerpoint/2010/main" val="36591014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pPr marL="0" marR="0" lvl="0" indent="0" algn="r" defTabSz="914400" rtl="0" eaLnBrk="0" fontAlgn="auto" latinLnBrk="0" hangingPunct="0">
              <a:lnSpc>
                <a:spcPct val="100000"/>
              </a:lnSpc>
              <a:spcBef>
                <a:spcPts val="0"/>
              </a:spcBef>
              <a:spcAft>
                <a:spcPts val="0"/>
              </a:spcAft>
              <a:buClrTx/>
              <a:buSzTx/>
              <a:buFontTx/>
              <a:buNone/>
              <a:tabLst/>
              <a:defRPr/>
            </a:pPr>
            <a:fld id="{63912A88-06FC-4656-B5DF-C41F6864977E}" type="slidenum">
              <a:rPr kumimoji="0" lang="en-GB" altLang="en-US" sz="1200" b="0" i="0" u="none" strike="noStrike" kern="1200" cap="none" spc="0" normalizeH="0" baseline="0" noProof="0">
                <a:ln>
                  <a:noFill/>
                </a:ln>
                <a:solidFill>
                  <a:prstClr val="black"/>
                </a:solidFill>
                <a:effectLst/>
                <a:uLnTx/>
                <a:uFillTx/>
                <a:latin typeface="TUOS Stephenson" panose="02070503080000020004" pitchFamily="18" charset="0"/>
                <a:ea typeface="MS PGothic" panose="020B0600070205080204" pitchFamily="34" charset="-128"/>
                <a:cs typeface="+mn-cs"/>
              </a:rPr>
              <a:pPr marL="0" marR="0" lvl="0" indent="0" algn="r" defTabSz="914400" rtl="0" eaLnBrk="0" fontAlgn="auto" latinLnBrk="0" hangingPunct="0">
                <a:lnSpc>
                  <a:spcPct val="100000"/>
                </a:lnSpc>
                <a:spcBef>
                  <a:spcPts val="0"/>
                </a:spcBef>
                <a:spcAft>
                  <a:spcPts val="0"/>
                </a:spcAft>
                <a:buClrTx/>
                <a:buSzTx/>
                <a:buFontTx/>
                <a:buNone/>
                <a:tabLst/>
                <a:defRPr/>
              </a:pPr>
              <a:t>47</a:t>
            </a:fld>
            <a:endParaRPr kumimoji="0" lang="en-GB" altLang="en-US" sz="1200" b="0" i="0" u="none" strike="noStrike" kern="1200" cap="none" spc="0" normalizeH="0" baseline="0" noProof="0">
              <a:ln>
                <a:noFill/>
              </a:ln>
              <a:solidFill>
                <a:prstClr val="black"/>
              </a:solidFill>
              <a:effectLst/>
              <a:uLnTx/>
              <a:uFillTx/>
              <a:latin typeface="TUOS Stephenson" panose="02070503080000020004" pitchFamily="18" charset="0"/>
              <a:ea typeface="MS PGothic" panose="020B0600070205080204" pitchFamily="34" charset="-128"/>
              <a:cs typeface="+mn-cs"/>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z="1200" b="0" dirty="0" smtClean="0">
                <a:solidFill>
                  <a:schemeClr val="bg1"/>
                </a:solidFill>
                <a:latin typeface="+mn-lt"/>
              </a:rPr>
              <a:t>From</a:t>
            </a:r>
            <a:r>
              <a:rPr lang="en-GB" sz="1200" b="0" baseline="0" dirty="0" smtClean="0">
                <a:solidFill>
                  <a:schemeClr val="bg1"/>
                </a:solidFill>
                <a:latin typeface="+mn-lt"/>
              </a:rPr>
              <a:t> the formulation experiments it was clear that the two SCMs result in differing mechanical and physical properties. To investigate this further detailed analysis on the chemical environments in both systems was carried out. </a:t>
            </a:r>
          </a:p>
          <a:p>
            <a:endParaRPr lang="en-GB" sz="1200" b="0" baseline="0" dirty="0" smtClean="0">
              <a:solidFill>
                <a:schemeClr val="bg1"/>
              </a:solidFill>
              <a:latin typeface="+mn-lt"/>
            </a:endParaRPr>
          </a:p>
          <a:p>
            <a:r>
              <a:rPr lang="en-GB" sz="1200" b="0" dirty="0" smtClean="0">
                <a:solidFill>
                  <a:schemeClr val="bg1"/>
                </a:solidFill>
                <a:latin typeface="+mn-lt"/>
              </a:rPr>
              <a:t>Start:  To understand</a:t>
            </a:r>
            <a:r>
              <a:rPr lang="en-GB" sz="1200" b="0" baseline="0" dirty="0" smtClean="0">
                <a:solidFill>
                  <a:schemeClr val="bg1"/>
                </a:solidFill>
                <a:latin typeface="+mn-lt"/>
              </a:rPr>
              <a:t> the MKPC binders, we </a:t>
            </a:r>
            <a:r>
              <a:rPr lang="en-GB" sz="1200" b="0" dirty="0" smtClean="0">
                <a:solidFill>
                  <a:schemeClr val="bg1"/>
                </a:solidFill>
                <a:latin typeface="+mn-lt"/>
              </a:rPr>
              <a:t>had to analyse the chemical and microstructure</a:t>
            </a:r>
            <a:r>
              <a:rPr lang="en-GB" sz="1200" b="0" baseline="0" dirty="0" smtClean="0">
                <a:solidFill>
                  <a:schemeClr val="bg1"/>
                </a:solidFill>
                <a:latin typeface="+mn-lt"/>
              </a:rPr>
              <a:t> environments of these blended MKPC binders after they have reacted, which involved the use of solid state NMR, SEM/EDX, XRD amongst other techniques especially as we expected there was an amorphous component to these systems</a:t>
            </a:r>
          </a:p>
          <a:p>
            <a:endParaRPr lang="en-GB" sz="1200" b="0" baseline="0" dirty="0" smtClean="0">
              <a:solidFill>
                <a:schemeClr val="bg1"/>
              </a:solidFill>
              <a:latin typeface="+mn-lt"/>
            </a:endParaRPr>
          </a:p>
          <a:p>
            <a:r>
              <a:rPr lang="en-GB" sz="1200" b="0" dirty="0" smtClean="0">
                <a:solidFill>
                  <a:schemeClr val="bg1"/>
                </a:solidFill>
                <a:latin typeface="+mn-lt"/>
              </a:rPr>
              <a:t>Different</a:t>
            </a:r>
            <a:r>
              <a:rPr lang="en-GB" sz="1200" b="0" baseline="0" dirty="0" smtClean="0">
                <a:solidFill>
                  <a:schemeClr val="bg1"/>
                </a:solidFill>
                <a:latin typeface="+mn-lt"/>
              </a:rPr>
              <a:t> glasses fractions (FA/GBFS), resulting in a difference of compressive strength, which could likely be the result of partial dissolution of GBFS resulting in a postulated potassium aluminosilicate phase. </a:t>
            </a:r>
            <a:endParaRPr lang="en-GB" sz="1200" b="0" dirty="0" smtClean="0">
              <a:solidFill>
                <a:schemeClr val="bg1"/>
              </a:solidFill>
              <a:latin typeface="+mn-lt"/>
            </a:endParaRPr>
          </a:p>
          <a:p>
            <a:endParaRPr lang="en-GB" sz="1200" b="0" dirty="0" smtClean="0">
              <a:solidFill>
                <a:schemeClr val="bg1"/>
              </a:solidFill>
              <a:latin typeface="+mn-lt"/>
            </a:endParaRPr>
          </a:p>
          <a:p>
            <a:r>
              <a:rPr lang="en-GB" sz="1200" b="0" dirty="0" smtClean="0">
                <a:solidFill>
                  <a:schemeClr val="bg1"/>
                </a:solidFill>
                <a:latin typeface="+mn-lt"/>
              </a:rPr>
              <a:t>Even though my research has mainly</a:t>
            </a:r>
            <a:r>
              <a:rPr lang="en-GB" sz="1200" b="0" baseline="0" dirty="0" smtClean="0">
                <a:solidFill>
                  <a:schemeClr val="bg1"/>
                </a:solidFill>
                <a:latin typeface="+mn-lt"/>
              </a:rPr>
              <a:t> focussed on cement, I feel that the techniques learnt and careful sample preparation will be applicable to glass research, especially alteration layers or precipitated phases. </a:t>
            </a:r>
            <a:endParaRPr lang="en-GB" sz="1200" b="0" dirty="0" smtClean="0">
              <a:solidFill>
                <a:schemeClr val="bg1"/>
              </a:solidFill>
              <a:latin typeface="+mn-lt"/>
            </a:endParaRPr>
          </a:p>
          <a:p>
            <a:r>
              <a:rPr lang="en-GB" sz="1200" b="0" dirty="0" smtClean="0">
                <a:solidFill>
                  <a:schemeClr val="bg1"/>
                </a:solidFill>
                <a:latin typeface="+mn-lt"/>
              </a:rPr>
              <a:t>To reduce the heat</a:t>
            </a:r>
            <a:r>
              <a:rPr lang="en-GB" sz="1200" b="0" baseline="0" dirty="0" smtClean="0">
                <a:solidFill>
                  <a:schemeClr val="bg1"/>
                </a:solidFill>
                <a:latin typeface="+mn-lt"/>
              </a:rPr>
              <a:t> output from the </a:t>
            </a:r>
            <a:r>
              <a:rPr lang="en-GB" sz="1200" b="0" dirty="0" smtClean="0">
                <a:solidFill>
                  <a:schemeClr val="bg1"/>
                </a:solidFill>
                <a:latin typeface="+mn-lt"/>
              </a:rPr>
              <a:t>exothermic acid-base reaction</a:t>
            </a:r>
            <a:r>
              <a:rPr lang="en-GB" sz="1200" b="0" baseline="0" dirty="0" smtClean="0">
                <a:solidFill>
                  <a:schemeClr val="bg1"/>
                </a:solidFill>
                <a:latin typeface="+mn-lt"/>
              </a:rPr>
              <a:t>, MKPCs are blended with supplementary cementitious materials; in this case FA and GBFS. Through detailed SEM and solid state NMR, it was conclusively found that these SCMs take part in a secondary reaction, rather than being inert fillers, which was previously thought. The secondary reaction product is likely to be an amorphous potassium aluminosilicate phase. High field NMR conducted at the University of Warwick, revealed the presence of a second potassium environment that compared with the Al and Si NMR data from Durham University lead to the assumption of this type of phase. No evidence of alternative Mg or P phases was identified. </a:t>
            </a:r>
          </a:p>
          <a:p>
            <a:endParaRPr lang="en-GB" sz="1200" b="0" baseline="0" dirty="0" smtClean="0">
              <a:solidFill>
                <a:schemeClr val="bg1"/>
              </a:solidFill>
              <a:latin typeface="+mn-lt"/>
            </a:endParaRPr>
          </a:p>
          <a:p>
            <a:r>
              <a:rPr lang="en-GB" sz="1200" b="0" baseline="0" dirty="0" smtClean="0">
                <a:solidFill>
                  <a:schemeClr val="bg1"/>
                </a:solidFill>
                <a:latin typeface="+mn-lt"/>
              </a:rPr>
              <a:t>In the Al spectrum, the presence of the resonance at -9.5 ppm, clearly highlight that a reaction with the Al species occurred compared to the unreacted GBFS. In the Si spectrum, </a:t>
            </a:r>
            <a:endParaRPr lang="en-GB" sz="1200" b="0" dirty="0" smtClean="0">
              <a:solidFill>
                <a:schemeClr val="bg1"/>
              </a:solidFill>
              <a:latin typeface="+mn-lt"/>
            </a:endParaRPr>
          </a:p>
          <a:p>
            <a:endParaRPr lang="en-GB" sz="1200" b="0" dirty="0" smtClean="0">
              <a:solidFill>
                <a:schemeClr val="bg1"/>
              </a:solidFill>
              <a:latin typeface="+mn-lt"/>
            </a:endParaRPr>
          </a:p>
          <a:p>
            <a:endParaRPr lang="en-GB" sz="1200" b="0" dirty="0" smtClean="0">
              <a:solidFill>
                <a:schemeClr val="bg1"/>
              </a:solidFill>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There</a:t>
            </a:r>
            <a:r>
              <a:rPr lang="en-GB" sz="1200" kern="1200" baseline="0" dirty="0" smtClean="0">
                <a:solidFill>
                  <a:schemeClr val="tx1"/>
                </a:solidFill>
                <a:effectLst/>
                <a:latin typeface="+mn-lt"/>
                <a:ea typeface="+mn-ea"/>
                <a:cs typeface="+mn-cs"/>
              </a:rPr>
              <a:t> is a significant </a:t>
            </a:r>
            <a:r>
              <a:rPr lang="en-GB" sz="1200" kern="1200" dirty="0" smtClean="0">
                <a:solidFill>
                  <a:schemeClr val="tx1"/>
                </a:solidFill>
                <a:effectLst/>
                <a:latin typeface="+mn-lt"/>
                <a:ea typeface="+mn-ea"/>
                <a:cs typeface="+mn-cs"/>
              </a:rPr>
              <a:t>difference between the FA/MKPC</a:t>
            </a:r>
            <a:r>
              <a:rPr lang="en-GB" sz="1200" kern="1200" baseline="0" dirty="0" smtClean="0">
                <a:solidFill>
                  <a:schemeClr val="tx1"/>
                </a:solidFill>
                <a:effectLst/>
                <a:latin typeface="+mn-lt"/>
                <a:ea typeface="+mn-ea"/>
                <a:cs typeface="+mn-cs"/>
              </a:rPr>
              <a:t> and GBFS/MKPC </a:t>
            </a:r>
            <a:r>
              <a:rPr lang="en-GB" sz="1200" kern="1200" dirty="0" smtClean="0">
                <a:solidFill>
                  <a:schemeClr val="tx1"/>
                </a:solidFill>
                <a:effectLst/>
                <a:latin typeface="+mn-lt"/>
                <a:ea typeface="+mn-ea"/>
                <a:cs typeface="+mn-cs"/>
              </a:rPr>
              <a:t>binders at 0.24 w/s.</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FA/MKPC achieved a CS value of 24.7 MPa ± 3.0 MPa and GBFS/MKPC achieved a CS value of 34.7 MPa ± 0.5 MPa.  The powder properties indicate that the density of GBFS was greater than FA, so it is expected to form a denser matrix in the reacted binders and thus, improve the mechanical properties.  Also, the angular GBFS particles are expected to interlock much better with the matrix than the spherical FA particles, however this physical interlocking of the GBFS particles due to better particle packing cannot be solely attributed the significant 10 MPa difference observed in mechanical performance identified in the FA/MKPC and GBFS/MKPC systems as the 0.26 w/s GBFS/MKPC binder achieved comparable compressive strengths to the 0.26 w/s FA/MKPC binder.</a:t>
            </a:r>
            <a:r>
              <a:rPr lang="en-GB" sz="1200" kern="1200" baseline="0" dirty="0" smtClean="0">
                <a:solidFill>
                  <a:schemeClr val="tx1"/>
                </a:solidFill>
                <a:effectLst/>
                <a:latin typeface="+mn-lt"/>
                <a:ea typeface="+mn-ea"/>
                <a:cs typeface="+mn-cs"/>
              </a:rPr>
              <a:t> </a:t>
            </a:r>
          </a:p>
          <a:p>
            <a:pPr eaLnBrk="1" hangingPunct="1"/>
            <a:endParaRPr lang="en-US" altLang="en-US" dirty="0" smtClean="0">
              <a:latin typeface="TUOS Stephenson" panose="02070503080000020004" pitchFamily="18" charset="0"/>
            </a:endParaRPr>
          </a:p>
        </p:txBody>
      </p:sp>
    </p:spTree>
    <p:extLst>
      <p:ext uri="{BB962C8B-B14F-4D97-AF65-F5344CB8AC3E}">
        <p14:creationId xmlns:p14="http://schemas.microsoft.com/office/powerpoint/2010/main" val="29558863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48</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22522328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49</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aseline="0" dirty="0" smtClean="0">
              <a:latin typeface="TUOS Stephenson" panose="02070503080000020004" pitchFamily="18" charset="0"/>
            </a:endParaRPr>
          </a:p>
        </p:txBody>
      </p:sp>
    </p:spTree>
    <p:extLst>
      <p:ext uri="{BB962C8B-B14F-4D97-AF65-F5344CB8AC3E}">
        <p14:creationId xmlns:p14="http://schemas.microsoft.com/office/powerpoint/2010/main" val="14900952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7527F87-E65E-4BCA-A34B-D4A0E3088372}" type="slidenum">
              <a:rPr lang="en-GB" smtClean="0"/>
              <a:t>50</a:t>
            </a:fld>
            <a:endParaRPr lang="en-GB"/>
          </a:p>
        </p:txBody>
      </p:sp>
    </p:spTree>
    <p:extLst>
      <p:ext uri="{BB962C8B-B14F-4D97-AF65-F5344CB8AC3E}">
        <p14:creationId xmlns:p14="http://schemas.microsoft.com/office/powerpoint/2010/main" val="2836329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371600"/>
            <a:ext cx="8229600" cy="762000"/>
          </a:xfrm>
          <a:prstGeom prst="rect">
            <a:avLst/>
          </a:prstGeom>
        </p:spPr>
        <p:txBody>
          <a:bodyPr/>
          <a:lstStyle/>
          <a:p>
            <a:r>
              <a:rPr lang="en-US" dirty="0" smtClean="0"/>
              <a:t>Click to edit Master title style</a:t>
            </a:r>
            <a:endParaRPr lang="en-GB" dirty="0"/>
          </a:p>
        </p:txBody>
      </p:sp>
      <p:sp>
        <p:nvSpPr>
          <p:cNvPr id="3" name="Content Placeholder 2"/>
          <p:cNvSpPr>
            <a:spLocks noGrp="1"/>
          </p:cNvSpPr>
          <p:nvPr>
            <p:ph idx="1"/>
          </p:nvPr>
        </p:nvSpPr>
        <p:spPr>
          <a:xfrm>
            <a:off x="663575" y="2362200"/>
            <a:ext cx="8229600" cy="3733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11"/>
          <p:cNvSpPr>
            <a:spLocks noGrp="1" noChangeArrowheads="1"/>
          </p:cNvSpPr>
          <p:nvPr>
            <p:ph type="ftr" sz="quarter" idx="11"/>
          </p:nvPr>
        </p:nvSpPr>
        <p:spPr>
          <a:xfrm>
            <a:off x="663575" y="6553200"/>
            <a:ext cx="5553564" cy="304800"/>
          </a:xfrm>
          <a:ln/>
        </p:spPr>
        <p:txBody>
          <a:bodyPr/>
          <a:lstStyle>
            <a:lvl1pPr>
              <a:defRPr/>
            </a:lvl1pPr>
          </a:lstStyle>
          <a:p>
            <a:r>
              <a:rPr lang="en-GB" altLang="en-US" smtClean="0"/>
              <a:t>2017© The University of Sheffield</a:t>
            </a:r>
            <a:endParaRPr lang="en-GB" altLang="en-US" dirty="0">
              <a:solidFill>
                <a:srgbClr val="FFFFFF"/>
              </a:solidFill>
            </a:endParaRPr>
          </a:p>
        </p:txBody>
      </p:sp>
      <p:sp>
        <p:nvSpPr>
          <p:cNvPr id="7" name="TextBox 6"/>
          <p:cNvSpPr txBox="1"/>
          <p:nvPr userDrawn="1"/>
        </p:nvSpPr>
        <p:spPr>
          <a:xfrm>
            <a:off x="2416530" y="144959"/>
            <a:ext cx="6336704" cy="769441"/>
          </a:xfrm>
          <a:prstGeom prst="rect">
            <a:avLst/>
          </a:prstGeom>
          <a:noFill/>
        </p:spPr>
        <p:txBody>
          <a:bodyPr wrap="square" rtlCol="0">
            <a:spAutoFit/>
          </a:bodyPr>
          <a:lstStyle/>
          <a:p>
            <a:r>
              <a:rPr lang="en-GB" sz="1100" dirty="0">
                <a:solidFill>
                  <a:srgbClr val="2A196F"/>
                </a:solidFill>
              </a:rPr>
              <a:t>Department </a:t>
            </a:r>
          </a:p>
          <a:p>
            <a:r>
              <a:rPr lang="en-GB" sz="1100" dirty="0">
                <a:solidFill>
                  <a:srgbClr val="2A196F"/>
                </a:solidFill>
              </a:rPr>
              <a:t>Of</a:t>
            </a:r>
          </a:p>
          <a:p>
            <a:r>
              <a:rPr lang="en-GB" sz="1100" dirty="0">
                <a:solidFill>
                  <a:srgbClr val="2A196F"/>
                </a:solidFill>
              </a:rPr>
              <a:t>Materials Science &amp; </a:t>
            </a:r>
          </a:p>
          <a:p>
            <a:r>
              <a:rPr lang="en-GB" sz="1100" dirty="0">
                <a:solidFill>
                  <a:srgbClr val="2A196F"/>
                </a:solidFill>
              </a:rPr>
              <a:t>Engineering</a:t>
            </a:r>
          </a:p>
        </p:txBody>
      </p:sp>
    </p:spTree>
    <p:extLst>
      <p:ext uri="{BB962C8B-B14F-4D97-AF65-F5344CB8AC3E}">
        <p14:creationId xmlns:p14="http://schemas.microsoft.com/office/powerpoint/2010/main" val="30460837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371600"/>
            <a:ext cx="8229600" cy="762000"/>
          </a:xfrm>
          <a:prstGeom prst="rect">
            <a:avLst/>
          </a:prstGeom>
        </p:spPr>
        <p:txBody>
          <a:bodyPr/>
          <a:lstStyle/>
          <a:p>
            <a:r>
              <a:rPr lang="en-US" dirty="0" smtClean="0"/>
              <a:t>Click to edit Master title style</a:t>
            </a:r>
            <a:endParaRPr lang="en-GB" dirty="0"/>
          </a:p>
        </p:txBody>
      </p:sp>
      <p:sp>
        <p:nvSpPr>
          <p:cNvPr id="3" name="Content Placeholder 2"/>
          <p:cNvSpPr>
            <a:spLocks noGrp="1"/>
          </p:cNvSpPr>
          <p:nvPr>
            <p:ph idx="1"/>
          </p:nvPr>
        </p:nvSpPr>
        <p:spPr>
          <a:xfrm>
            <a:off x="663575" y="2362200"/>
            <a:ext cx="8229600" cy="3733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11"/>
          <p:cNvSpPr>
            <a:spLocks noGrp="1" noChangeArrowheads="1"/>
          </p:cNvSpPr>
          <p:nvPr>
            <p:ph type="ftr" sz="quarter" idx="11"/>
          </p:nvPr>
        </p:nvSpPr>
        <p:spPr>
          <a:xfrm>
            <a:off x="663575" y="6553200"/>
            <a:ext cx="5553564" cy="304800"/>
          </a:xfrm>
          <a:ln/>
        </p:spPr>
        <p:txBody>
          <a:bodyPr/>
          <a:lstStyle>
            <a:lvl1pPr>
              <a:defRPr/>
            </a:lvl1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GB" altLang="en-US" sz="1000" b="0" i="0" u="none" strike="noStrike" kern="1200" cap="none" spc="0" normalizeH="0" baseline="0" noProof="0" smtClean="0">
                <a:ln>
                  <a:noFill/>
                </a:ln>
                <a:solidFill>
                  <a:srgbClr val="2A196F"/>
                </a:solidFill>
                <a:effectLst/>
                <a:uLnTx/>
                <a:uFillTx/>
                <a:latin typeface="TUOS Blake" panose="020B0503040000020004" pitchFamily="34" charset="0"/>
                <a:ea typeface="+mn-ea"/>
                <a:cs typeface="+mn-cs"/>
              </a:rPr>
              <a:t>2017 © The University of Sheffield</a:t>
            </a:r>
            <a:endParaRPr kumimoji="0" lang="en-GB" altLang="en-US" sz="1000" b="0" i="0" u="none" strike="noStrike" kern="1200" cap="none" spc="0" normalizeH="0" baseline="0" noProof="0" dirty="0">
              <a:ln>
                <a:noFill/>
              </a:ln>
              <a:solidFill>
                <a:srgbClr val="FFFFFF"/>
              </a:solidFill>
              <a:effectLst/>
              <a:uLnTx/>
              <a:uFillTx/>
              <a:latin typeface="TUOS Blake" panose="020B0503040000020004" pitchFamily="34" charset="0"/>
              <a:ea typeface="+mn-ea"/>
              <a:cs typeface="+mn-cs"/>
            </a:endParaRPr>
          </a:p>
        </p:txBody>
      </p:sp>
      <p:sp>
        <p:nvSpPr>
          <p:cNvPr id="7" name="TextBox 6"/>
          <p:cNvSpPr txBox="1"/>
          <p:nvPr userDrawn="1"/>
        </p:nvSpPr>
        <p:spPr>
          <a:xfrm>
            <a:off x="2416530" y="144959"/>
            <a:ext cx="6336704"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2A196F"/>
                </a:solidFill>
                <a:effectLst/>
                <a:uLnTx/>
                <a:uFillTx/>
                <a:latin typeface="TUOS Blake"/>
                <a:ea typeface="+mn-ea"/>
                <a:cs typeface="+mn-cs"/>
              </a:rPr>
              <a:t>Department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2A196F"/>
                </a:solidFill>
                <a:effectLst/>
                <a:uLnTx/>
                <a:uFillTx/>
                <a:latin typeface="TUOS Blake"/>
                <a:ea typeface="+mn-ea"/>
                <a:cs typeface="+mn-cs"/>
              </a:rPr>
              <a:t>Of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2A196F"/>
                </a:solidFill>
                <a:effectLst/>
                <a:uLnTx/>
                <a:uFillTx/>
                <a:latin typeface="TUOS Blake"/>
                <a:ea typeface="+mn-ea"/>
                <a:cs typeface="+mn-cs"/>
              </a:rPr>
              <a:t>Materials Science &amp;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2A196F"/>
                </a:solidFill>
                <a:effectLst/>
                <a:uLnTx/>
                <a:uFillTx/>
                <a:latin typeface="TUOS Blake"/>
                <a:ea typeface="+mn-ea"/>
                <a:cs typeface="+mn-cs"/>
              </a:rPr>
              <a:t>Engineering</a:t>
            </a:r>
          </a:p>
        </p:txBody>
      </p:sp>
    </p:spTree>
    <p:extLst>
      <p:ext uri="{BB962C8B-B14F-4D97-AF65-F5344CB8AC3E}">
        <p14:creationId xmlns:p14="http://schemas.microsoft.com/office/powerpoint/2010/main" val="382918276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A770862-0F9D-4BCB-B9DE-A46D3DD322C9}" type="datetimeFigureOut">
              <a:rPr kumimoji="0" lang="en-GB" sz="1800" b="0" i="0" u="none" strike="noStrike" kern="1200" cap="none" spc="0" normalizeH="0" baseline="0" noProof="0" smtClean="0">
                <a:ln>
                  <a:noFill/>
                </a:ln>
                <a:solidFill>
                  <a:srgbClr val="00FFFF"/>
                </a:solidFill>
                <a:effectLst/>
                <a:uLnTx/>
                <a:uFillTx/>
                <a:latin typeface="TUOS Blak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30/10/2017</a:t>
            </a:fld>
            <a:endParaRPr kumimoji="0" lang="en-GB" sz="1800" b="0" i="0" u="none" strike="noStrike" kern="1200" cap="none" spc="0" normalizeH="0" baseline="0" noProof="0">
              <a:ln>
                <a:noFill/>
              </a:ln>
              <a:solidFill>
                <a:srgbClr val="00FFFF"/>
              </a:solidFill>
              <a:effectLst/>
              <a:uLnTx/>
              <a:uFillTx/>
              <a:latin typeface="TUOS Blake"/>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2A196F"/>
              </a:solidFill>
              <a:effectLst/>
              <a:uLnTx/>
              <a:uFillTx/>
              <a:latin typeface="TUOS Blake" panose="020B0503040000020004"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C315671-35BE-4094-AD19-2DA682EBF54E}" type="slidenum">
              <a:rPr kumimoji="0" lang="en-GB" sz="1800" b="0" i="0" u="none" strike="noStrike" kern="1200" cap="none" spc="0" normalizeH="0" baseline="0" noProof="0" smtClean="0">
                <a:ln>
                  <a:noFill/>
                </a:ln>
                <a:solidFill>
                  <a:srgbClr val="00FFFF"/>
                </a:solidFill>
                <a:effectLst/>
                <a:uLnTx/>
                <a:uFillTx/>
                <a:latin typeface="TUOS Blak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800" b="0" i="0" u="none" strike="noStrike" kern="1200" cap="none" spc="0" normalizeH="0" baseline="0" noProof="0">
              <a:ln>
                <a:noFill/>
              </a:ln>
              <a:solidFill>
                <a:srgbClr val="00FFFF"/>
              </a:solidFill>
              <a:effectLst/>
              <a:uLnTx/>
              <a:uFillTx/>
              <a:latin typeface="TUOS Blake"/>
              <a:ea typeface="+mn-ea"/>
              <a:cs typeface="+mn-cs"/>
            </a:endParaRPr>
          </a:p>
        </p:txBody>
      </p:sp>
    </p:spTree>
    <p:extLst>
      <p:ext uri="{BB962C8B-B14F-4D97-AF65-F5344CB8AC3E}">
        <p14:creationId xmlns:p14="http://schemas.microsoft.com/office/powerpoint/2010/main" val="123605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371600"/>
            <a:ext cx="8229600" cy="762000"/>
          </a:xfrm>
          <a:prstGeom prst="rect">
            <a:avLst/>
          </a:prstGeom>
        </p:spPr>
        <p:txBody>
          <a:bodyPr/>
          <a:lstStyle/>
          <a:p>
            <a:r>
              <a:rPr lang="en-US" dirty="0" smtClean="0"/>
              <a:t>Click to edit Master title style</a:t>
            </a:r>
            <a:endParaRPr lang="en-GB" dirty="0"/>
          </a:p>
        </p:txBody>
      </p:sp>
      <p:sp>
        <p:nvSpPr>
          <p:cNvPr id="3" name="Content Placeholder 2"/>
          <p:cNvSpPr>
            <a:spLocks noGrp="1"/>
          </p:cNvSpPr>
          <p:nvPr>
            <p:ph idx="1"/>
          </p:nvPr>
        </p:nvSpPr>
        <p:spPr>
          <a:xfrm>
            <a:off x="663575" y="2362200"/>
            <a:ext cx="8229600" cy="3733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11"/>
          <p:cNvSpPr>
            <a:spLocks noGrp="1" noChangeArrowheads="1"/>
          </p:cNvSpPr>
          <p:nvPr>
            <p:ph type="ftr" sz="quarter" idx="11"/>
          </p:nvPr>
        </p:nvSpPr>
        <p:spPr>
          <a:xfrm>
            <a:off x="663575" y="6553200"/>
            <a:ext cx="5553564" cy="304800"/>
          </a:xfrm>
          <a:ln/>
        </p:spPr>
        <p:txBody>
          <a:bodyPr/>
          <a:lstStyle>
            <a:lvl1pPr>
              <a:defRPr/>
            </a:lvl1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GB" altLang="en-US" sz="1000" b="0" i="0" u="none" strike="noStrike" kern="1200" cap="none" spc="0" normalizeH="0" baseline="0" noProof="0" smtClean="0">
                <a:ln>
                  <a:noFill/>
                </a:ln>
                <a:solidFill>
                  <a:srgbClr val="2A196F"/>
                </a:solidFill>
                <a:effectLst/>
                <a:uLnTx/>
                <a:uFillTx/>
                <a:latin typeface="TUOS Blake" panose="020B0503040000020004" pitchFamily="34" charset="0"/>
                <a:ea typeface="+mn-ea"/>
                <a:cs typeface="+mn-cs"/>
              </a:rPr>
              <a:t>2017 © The University of Sheffield</a:t>
            </a:r>
            <a:endParaRPr kumimoji="0" lang="en-GB" altLang="en-US" sz="1000" b="0" i="0" u="none" strike="noStrike" kern="1200" cap="none" spc="0" normalizeH="0" baseline="0" noProof="0" dirty="0">
              <a:ln>
                <a:noFill/>
              </a:ln>
              <a:solidFill>
                <a:srgbClr val="FFFFFF"/>
              </a:solidFill>
              <a:effectLst/>
              <a:uLnTx/>
              <a:uFillTx/>
              <a:latin typeface="TUOS Blake" panose="020B0503040000020004" pitchFamily="34" charset="0"/>
              <a:ea typeface="+mn-ea"/>
              <a:cs typeface="+mn-cs"/>
            </a:endParaRPr>
          </a:p>
        </p:txBody>
      </p:sp>
      <p:sp>
        <p:nvSpPr>
          <p:cNvPr id="7" name="TextBox 6"/>
          <p:cNvSpPr txBox="1"/>
          <p:nvPr userDrawn="1"/>
        </p:nvSpPr>
        <p:spPr>
          <a:xfrm>
            <a:off x="2416530" y="144959"/>
            <a:ext cx="6336704"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2A196F"/>
                </a:solidFill>
                <a:effectLst/>
                <a:uLnTx/>
                <a:uFillTx/>
                <a:latin typeface="TUOS Blake"/>
                <a:ea typeface="+mn-ea"/>
                <a:cs typeface="+mn-cs"/>
              </a:rPr>
              <a:t>Department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2A196F"/>
                </a:solidFill>
                <a:effectLst/>
                <a:uLnTx/>
                <a:uFillTx/>
                <a:latin typeface="TUOS Blake"/>
                <a:ea typeface="+mn-ea"/>
                <a:cs typeface="+mn-cs"/>
              </a:rPr>
              <a:t>Of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2A196F"/>
                </a:solidFill>
                <a:effectLst/>
                <a:uLnTx/>
                <a:uFillTx/>
                <a:latin typeface="TUOS Blake"/>
                <a:ea typeface="+mn-ea"/>
                <a:cs typeface="+mn-cs"/>
              </a:rPr>
              <a:t>Materials Science &amp;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2A196F"/>
                </a:solidFill>
                <a:effectLst/>
                <a:uLnTx/>
                <a:uFillTx/>
                <a:latin typeface="TUOS Blake"/>
                <a:ea typeface="+mn-ea"/>
                <a:cs typeface="+mn-cs"/>
              </a:rPr>
              <a:t>Engineering</a:t>
            </a:r>
          </a:p>
        </p:txBody>
      </p:sp>
    </p:spTree>
    <p:extLst>
      <p:ext uri="{BB962C8B-B14F-4D97-AF65-F5344CB8AC3E}">
        <p14:creationId xmlns:p14="http://schemas.microsoft.com/office/powerpoint/2010/main" val="34355791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A770862-0F9D-4BCB-B9DE-A46D3DD322C9}" type="datetimeFigureOut">
              <a:rPr kumimoji="0" lang="en-GB" sz="1800" b="0" i="0" u="none" strike="noStrike" kern="1200" cap="none" spc="0" normalizeH="0" baseline="0" noProof="0" smtClean="0">
                <a:ln>
                  <a:noFill/>
                </a:ln>
                <a:solidFill>
                  <a:srgbClr val="00FFFF"/>
                </a:solidFill>
                <a:effectLst/>
                <a:uLnTx/>
                <a:uFillTx/>
                <a:latin typeface="TUOS Blak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30/10/2017</a:t>
            </a:fld>
            <a:endParaRPr kumimoji="0" lang="en-GB" sz="1800" b="0" i="0" u="none" strike="noStrike" kern="1200" cap="none" spc="0" normalizeH="0" baseline="0" noProof="0">
              <a:ln>
                <a:noFill/>
              </a:ln>
              <a:solidFill>
                <a:srgbClr val="00FFFF"/>
              </a:solidFill>
              <a:effectLst/>
              <a:uLnTx/>
              <a:uFillTx/>
              <a:latin typeface="TUOS Blake"/>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2A196F"/>
              </a:solidFill>
              <a:effectLst/>
              <a:uLnTx/>
              <a:uFillTx/>
              <a:latin typeface="TUOS Blake" panose="020B0503040000020004"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C315671-35BE-4094-AD19-2DA682EBF54E}" type="slidenum">
              <a:rPr kumimoji="0" lang="en-GB" sz="1800" b="0" i="0" u="none" strike="noStrike" kern="1200" cap="none" spc="0" normalizeH="0" baseline="0" noProof="0" smtClean="0">
                <a:ln>
                  <a:noFill/>
                </a:ln>
                <a:solidFill>
                  <a:srgbClr val="00FFFF"/>
                </a:solidFill>
                <a:effectLst/>
                <a:uLnTx/>
                <a:uFillTx/>
                <a:latin typeface="TUOS Blak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800" b="0" i="0" u="none" strike="noStrike" kern="1200" cap="none" spc="0" normalizeH="0" baseline="0" noProof="0">
              <a:ln>
                <a:noFill/>
              </a:ln>
              <a:solidFill>
                <a:srgbClr val="00FFFF"/>
              </a:solidFill>
              <a:effectLst/>
              <a:uLnTx/>
              <a:uFillTx/>
              <a:latin typeface="TUOS Blake"/>
              <a:ea typeface="+mn-ea"/>
              <a:cs typeface="+mn-cs"/>
            </a:endParaRPr>
          </a:p>
        </p:txBody>
      </p:sp>
    </p:spTree>
    <p:extLst>
      <p:ext uri="{BB962C8B-B14F-4D97-AF65-F5344CB8AC3E}">
        <p14:creationId xmlns:p14="http://schemas.microsoft.com/office/powerpoint/2010/main" val="6897943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5" name="Rectangle 11"/>
          <p:cNvSpPr>
            <a:spLocks noGrp="1" noChangeArrowheads="1"/>
          </p:cNvSpPr>
          <p:nvPr>
            <p:ph type="ftr" sz="quarter" idx="3"/>
          </p:nvPr>
        </p:nvSpPr>
        <p:spPr bwMode="auto">
          <a:xfrm>
            <a:off x="726831" y="6553200"/>
            <a:ext cx="5490309"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000">
                <a:solidFill>
                  <a:srgbClr val="2A196F"/>
                </a:solidFill>
                <a:latin typeface="TUOS Blake" panose="020B0503040000020004" pitchFamily="34" charset="0"/>
              </a:defRPr>
            </a:lvl1pPr>
          </a:lstStyle>
          <a:p>
            <a:r>
              <a:rPr lang="en-GB" altLang="en-US" smtClean="0"/>
              <a:t>2017© The University of Sheffield</a:t>
            </a:r>
            <a:endParaRPr lang="en-GB" altLang="en-US" dirty="0">
              <a:solidFill>
                <a:srgbClr val="FFFFFF"/>
              </a:solidFill>
            </a:endParaRPr>
          </a:p>
        </p:txBody>
      </p:sp>
      <p:pic>
        <p:nvPicPr>
          <p:cNvPr id="1031" name="Picture 3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
            <a:ext cx="242570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9" descr="KB Transparent -Student-Experience-Survey-Logo_CMYK.pn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308850" y="6237288"/>
            <a:ext cx="1731963"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514182" y="152400"/>
            <a:ext cx="1526632" cy="736600"/>
          </a:xfrm>
          <a:prstGeom prst="rect">
            <a:avLst/>
          </a:prstGeom>
        </p:spPr>
      </p:pic>
    </p:spTree>
    <p:extLst>
      <p:ext uri="{BB962C8B-B14F-4D97-AF65-F5344CB8AC3E}">
        <p14:creationId xmlns:p14="http://schemas.microsoft.com/office/powerpoint/2010/main" val="384554095"/>
      </p:ext>
    </p:extLst>
  </p:cSld>
  <p:clrMap bg1="lt1" tx1="dk1" bg2="lt2" tx2="dk2" accent1="accent1" accent2="accent2" accent3="accent3" accent4="accent4" accent5="accent5" accent6="accent6" hlink="hlink" folHlink="folHlink"/>
  <p:sldLayoutIdLst>
    <p:sldLayoutId id="2147483661" r:id="rId1"/>
  </p:sldLayoutIdLst>
  <p:timing>
    <p:tnLst>
      <p:par>
        <p:cTn id="1" dur="indefinite" restart="never" nodeType="tmRoot"/>
      </p:par>
    </p:tnLst>
  </p:timing>
  <p:hf hdr="0"/>
  <p:txStyles>
    <p:titleStyle>
      <a:lvl1pPr algn="l" rtl="0" eaLnBrk="0" fontAlgn="base" hangingPunct="0">
        <a:lnSpc>
          <a:spcPct val="83000"/>
        </a:lnSpc>
        <a:spcBef>
          <a:spcPct val="0"/>
        </a:spcBef>
        <a:spcAft>
          <a:spcPct val="0"/>
        </a:spcAft>
        <a:defRPr sz="4400">
          <a:solidFill>
            <a:srgbClr val="2A196F"/>
          </a:solidFill>
          <a:latin typeface="+mj-lt"/>
          <a:ea typeface="MS PGothic" panose="020B0600070205080204" pitchFamily="34" charset="-128"/>
          <a:cs typeface="ＭＳ Ｐゴシック" charset="0"/>
        </a:defRPr>
      </a:lvl1pPr>
      <a:lvl2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2pPr>
      <a:lvl3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3pPr>
      <a:lvl4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4pPr>
      <a:lvl5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5pPr>
      <a:lvl6pPr marL="457200" algn="l" rtl="0" eaLnBrk="1" fontAlgn="base" hangingPunct="1">
        <a:lnSpc>
          <a:spcPct val="83000"/>
        </a:lnSpc>
        <a:spcBef>
          <a:spcPct val="0"/>
        </a:spcBef>
        <a:spcAft>
          <a:spcPct val="0"/>
        </a:spcAft>
        <a:defRPr sz="4400">
          <a:solidFill>
            <a:srgbClr val="2A196F"/>
          </a:solidFill>
          <a:latin typeface="TUOS Stephenson" pitchFamily="-128" charset="0"/>
        </a:defRPr>
      </a:lvl6pPr>
      <a:lvl7pPr marL="914400" algn="l" rtl="0" eaLnBrk="1" fontAlgn="base" hangingPunct="1">
        <a:lnSpc>
          <a:spcPct val="83000"/>
        </a:lnSpc>
        <a:spcBef>
          <a:spcPct val="0"/>
        </a:spcBef>
        <a:spcAft>
          <a:spcPct val="0"/>
        </a:spcAft>
        <a:defRPr sz="4400">
          <a:solidFill>
            <a:srgbClr val="2A196F"/>
          </a:solidFill>
          <a:latin typeface="TUOS Stephenson" pitchFamily="-128" charset="0"/>
        </a:defRPr>
      </a:lvl7pPr>
      <a:lvl8pPr marL="1371600" algn="l" rtl="0" eaLnBrk="1" fontAlgn="base" hangingPunct="1">
        <a:lnSpc>
          <a:spcPct val="83000"/>
        </a:lnSpc>
        <a:spcBef>
          <a:spcPct val="0"/>
        </a:spcBef>
        <a:spcAft>
          <a:spcPct val="0"/>
        </a:spcAft>
        <a:defRPr sz="4400">
          <a:solidFill>
            <a:srgbClr val="2A196F"/>
          </a:solidFill>
          <a:latin typeface="TUOS Stephenson" pitchFamily="-128" charset="0"/>
        </a:defRPr>
      </a:lvl8pPr>
      <a:lvl9pPr marL="1828800" algn="l" rtl="0" eaLnBrk="1" fontAlgn="base" hangingPunct="1">
        <a:lnSpc>
          <a:spcPct val="83000"/>
        </a:lnSpc>
        <a:spcBef>
          <a:spcPct val="0"/>
        </a:spcBef>
        <a:spcAft>
          <a:spcPct val="0"/>
        </a:spcAft>
        <a:defRPr sz="4400">
          <a:solidFill>
            <a:srgbClr val="2A196F"/>
          </a:solidFill>
          <a:latin typeface="TUOS Stephenson" pitchFamily="-128" charset="0"/>
        </a:defRPr>
      </a:lvl9pPr>
    </p:titleStyle>
    <p:bodyStyle>
      <a:lvl1pPr marL="342900" indent="-342900" algn="l" rtl="0" eaLnBrk="0" fontAlgn="base" hangingPunct="0">
        <a:spcBef>
          <a:spcPct val="30000"/>
        </a:spcBef>
        <a:spcAft>
          <a:spcPct val="0"/>
        </a:spcAft>
        <a:buChar char="•"/>
        <a:defRPr sz="3200">
          <a:solidFill>
            <a:srgbClr val="2A196F"/>
          </a:solidFill>
          <a:latin typeface="+mn-lt"/>
          <a:ea typeface="MS PGothic" panose="020B0600070205080204" pitchFamily="34" charset="-128"/>
          <a:cs typeface="ＭＳ Ｐゴシック" charset="0"/>
        </a:defRPr>
      </a:lvl1pPr>
      <a:lvl2pPr marL="742950" indent="-285750" algn="l" rtl="0" eaLnBrk="0" fontAlgn="base" hangingPunct="0">
        <a:spcBef>
          <a:spcPct val="30000"/>
        </a:spcBef>
        <a:spcAft>
          <a:spcPct val="0"/>
        </a:spcAft>
        <a:buFont typeface="TUOS Stephenson" panose="02070503080000020004" pitchFamily="18" charset="0"/>
        <a:buChar char="•"/>
        <a:defRPr sz="2800">
          <a:solidFill>
            <a:srgbClr val="2A196F"/>
          </a:solidFill>
          <a:latin typeface="+mn-lt"/>
          <a:ea typeface="MS PGothic" panose="020B0600070205080204" pitchFamily="34" charset="-128"/>
        </a:defRPr>
      </a:lvl2pPr>
      <a:lvl3pPr marL="1143000" indent="-228600" algn="l" rtl="0" eaLnBrk="0" fontAlgn="base" hangingPunct="0">
        <a:spcBef>
          <a:spcPct val="20000"/>
        </a:spcBef>
        <a:spcAft>
          <a:spcPct val="0"/>
        </a:spcAft>
        <a:defRPr sz="2400">
          <a:solidFill>
            <a:srgbClr val="2A196F"/>
          </a:solidFill>
          <a:latin typeface="+mn-lt"/>
          <a:ea typeface="MS PGothic" panose="020B0600070205080204" pitchFamily="34" charset="-128"/>
        </a:defRPr>
      </a:lvl3pPr>
      <a:lvl4pPr marL="1600200" indent="-228600" algn="l" rtl="0" eaLnBrk="0" fontAlgn="base" hangingPunct="0">
        <a:lnSpc>
          <a:spcPct val="120000"/>
        </a:lnSpc>
        <a:spcBef>
          <a:spcPct val="20000"/>
        </a:spcBef>
        <a:spcAft>
          <a:spcPct val="0"/>
        </a:spcAft>
        <a:buFont typeface="TUOS Stephenson" panose="02070503080000020004" pitchFamily="18" charset="0"/>
        <a:defRPr sz="1400">
          <a:solidFill>
            <a:srgbClr val="2A196F"/>
          </a:solidFill>
          <a:latin typeface="+mn-lt"/>
          <a:ea typeface="MS PGothic" panose="020B0600070205080204" pitchFamily="34" charset="-128"/>
        </a:defRPr>
      </a:lvl4pPr>
      <a:lvl5pPr marL="2057400" indent="-228600" algn="l" rtl="0" eaLnBrk="0" fontAlgn="base" hangingPunct="0">
        <a:lnSpc>
          <a:spcPct val="140000"/>
        </a:lnSpc>
        <a:spcBef>
          <a:spcPct val="20000"/>
        </a:spcBef>
        <a:spcAft>
          <a:spcPct val="0"/>
        </a:spcAft>
        <a:buFont typeface="TUOS Stephenson" panose="02070503080000020004" pitchFamily="18" charset="0"/>
        <a:buChar char="•"/>
        <a:defRPr sz="900">
          <a:solidFill>
            <a:srgbClr val="2A196F"/>
          </a:solidFill>
          <a:latin typeface="+mn-lt"/>
          <a:ea typeface="MS PGothic" panose="020B0600070205080204" pitchFamily="34" charset="-128"/>
        </a:defRPr>
      </a:lvl5pPr>
      <a:lvl6pPr marL="25146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6pPr>
      <a:lvl7pPr marL="29718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7pPr>
      <a:lvl8pPr marL="34290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8pPr>
      <a:lvl9pPr marL="38862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5" name="Rectangle 11"/>
          <p:cNvSpPr>
            <a:spLocks noGrp="1" noChangeArrowheads="1"/>
          </p:cNvSpPr>
          <p:nvPr>
            <p:ph type="ftr" sz="quarter" idx="3"/>
          </p:nvPr>
        </p:nvSpPr>
        <p:spPr bwMode="auto">
          <a:xfrm>
            <a:off x="726831" y="6553200"/>
            <a:ext cx="5490309"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000">
                <a:solidFill>
                  <a:srgbClr val="2A196F"/>
                </a:solidFill>
                <a:latin typeface="TUOS Blake" panose="020B0503040000020004" pitchFamily="34" charset="0"/>
              </a:defRPr>
            </a:lvl1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GB" altLang="en-US" sz="1000" b="0" i="0" u="none" strike="noStrike" kern="1200" cap="none" spc="0" normalizeH="0" baseline="0" noProof="0" smtClean="0">
                <a:ln>
                  <a:noFill/>
                </a:ln>
                <a:solidFill>
                  <a:srgbClr val="2A196F"/>
                </a:solidFill>
                <a:effectLst/>
                <a:uLnTx/>
                <a:uFillTx/>
                <a:latin typeface="TUOS Blake" panose="020B0503040000020004" pitchFamily="34" charset="0"/>
                <a:ea typeface="+mn-ea"/>
                <a:cs typeface="+mn-cs"/>
              </a:rPr>
              <a:t>2017 © The University of Sheffield</a:t>
            </a:r>
            <a:endParaRPr kumimoji="0" lang="en-GB" altLang="en-US" sz="1000" b="0" i="0" u="none" strike="noStrike" kern="1200" cap="none" spc="0" normalizeH="0" baseline="0" noProof="0" dirty="0">
              <a:ln>
                <a:noFill/>
              </a:ln>
              <a:solidFill>
                <a:srgbClr val="FFFFFF"/>
              </a:solidFill>
              <a:effectLst/>
              <a:uLnTx/>
              <a:uFillTx/>
              <a:latin typeface="TUOS Blake" panose="020B0503040000020004" pitchFamily="34" charset="0"/>
              <a:ea typeface="+mn-ea"/>
              <a:cs typeface="+mn-cs"/>
            </a:endParaRPr>
          </a:p>
        </p:txBody>
      </p:sp>
      <p:pic>
        <p:nvPicPr>
          <p:cNvPr id="1031" name="Picture 3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2400"/>
            <a:ext cx="242570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9" descr="KB Transparent -Student-Experience-Survey-Logo_CMYK.png"/>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308850" y="6237288"/>
            <a:ext cx="1731963"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514182" y="152400"/>
            <a:ext cx="1526632" cy="736600"/>
          </a:xfrm>
          <a:prstGeom prst="rect">
            <a:avLst/>
          </a:prstGeom>
        </p:spPr>
      </p:pic>
    </p:spTree>
    <p:extLst>
      <p:ext uri="{BB962C8B-B14F-4D97-AF65-F5344CB8AC3E}">
        <p14:creationId xmlns:p14="http://schemas.microsoft.com/office/powerpoint/2010/main" val="1861776168"/>
      </p:ext>
    </p:extLst>
  </p:cSld>
  <p:clrMap bg1="lt1" tx1="dk1" bg2="lt2" tx2="dk2" accent1="accent1" accent2="accent2" accent3="accent3" accent4="accent4" accent5="accent5" accent6="accent6" hlink="hlink" folHlink="folHlink"/>
  <p:sldLayoutIdLst>
    <p:sldLayoutId id="2147483663" r:id="rId1"/>
    <p:sldLayoutId id="2147483664" r:id="rId2"/>
  </p:sldLayoutIdLst>
  <p:timing>
    <p:tnLst>
      <p:par>
        <p:cTn id="1" dur="indefinite" restart="never" nodeType="tmRoot"/>
      </p:par>
    </p:tnLst>
  </p:timing>
  <p:hf hdr="0" dt="0"/>
  <p:txStyles>
    <p:titleStyle>
      <a:lvl1pPr algn="l" rtl="0" eaLnBrk="0" fontAlgn="base" hangingPunct="0">
        <a:lnSpc>
          <a:spcPct val="83000"/>
        </a:lnSpc>
        <a:spcBef>
          <a:spcPct val="0"/>
        </a:spcBef>
        <a:spcAft>
          <a:spcPct val="0"/>
        </a:spcAft>
        <a:defRPr sz="4400">
          <a:solidFill>
            <a:srgbClr val="2A196F"/>
          </a:solidFill>
          <a:latin typeface="+mj-lt"/>
          <a:ea typeface="MS PGothic" panose="020B0600070205080204" pitchFamily="34" charset="-128"/>
          <a:cs typeface="ＭＳ Ｐゴシック" charset="0"/>
        </a:defRPr>
      </a:lvl1pPr>
      <a:lvl2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2pPr>
      <a:lvl3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3pPr>
      <a:lvl4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4pPr>
      <a:lvl5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5pPr>
      <a:lvl6pPr marL="457200" algn="l" rtl="0" eaLnBrk="1" fontAlgn="base" hangingPunct="1">
        <a:lnSpc>
          <a:spcPct val="83000"/>
        </a:lnSpc>
        <a:spcBef>
          <a:spcPct val="0"/>
        </a:spcBef>
        <a:spcAft>
          <a:spcPct val="0"/>
        </a:spcAft>
        <a:defRPr sz="4400">
          <a:solidFill>
            <a:srgbClr val="2A196F"/>
          </a:solidFill>
          <a:latin typeface="TUOS Stephenson" pitchFamily="-128" charset="0"/>
        </a:defRPr>
      </a:lvl6pPr>
      <a:lvl7pPr marL="914400" algn="l" rtl="0" eaLnBrk="1" fontAlgn="base" hangingPunct="1">
        <a:lnSpc>
          <a:spcPct val="83000"/>
        </a:lnSpc>
        <a:spcBef>
          <a:spcPct val="0"/>
        </a:spcBef>
        <a:spcAft>
          <a:spcPct val="0"/>
        </a:spcAft>
        <a:defRPr sz="4400">
          <a:solidFill>
            <a:srgbClr val="2A196F"/>
          </a:solidFill>
          <a:latin typeface="TUOS Stephenson" pitchFamily="-128" charset="0"/>
        </a:defRPr>
      </a:lvl7pPr>
      <a:lvl8pPr marL="1371600" algn="l" rtl="0" eaLnBrk="1" fontAlgn="base" hangingPunct="1">
        <a:lnSpc>
          <a:spcPct val="83000"/>
        </a:lnSpc>
        <a:spcBef>
          <a:spcPct val="0"/>
        </a:spcBef>
        <a:spcAft>
          <a:spcPct val="0"/>
        </a:spcAft>
        <a:defRPr sz="4400">
          <a:solidFill>
            <a:srgbClr val="2A196F"/>
          </a:solidFill>
          <a:latin typeface="TUOS Stephenson" pitchFamily="-128" charset="0"/>
        </a:defRPr>
      </a:lvl8pPr>
      <a:lvl9pPr marL="1828800" algn="l" rtl="0" eaLnBrk="1" fontAlgn="base" hangingPunct="1">
        <a:lnSpc>
          <a:spcPct val="83000"/>
        </a:lnSpc>
        <a:spcBef>
          <a:spcPct val="0"/>
        </a:spcBef>
        <a:spcAft>
          <a:spcPct val="0"/>
        </a:spcAft>
        <a:defRPr sz="4400">
          <a:solidFill>
            <a:srgbClr val="2A196F"/>
          </a:solidFill>
          <a:latin typeface="TUOS Stephenson" pitchFamily="-128" charset="0"/>
        </a:defRPr>
      </a:lvl9pPr>
    </p:titleStyle>
    <p:bodyStyle>
      <a:lvl1pPr marL="342900" indent="-342900" algn="l" rtl="0" eaLnBrk="0" fontAlgn="base" hangingPunct="0">
        <a:spcBef>
          <a:spcPct val="30000"/>
        </a:spcBef>
        <a:spcAft>
          <a:spcPct val="0"/>
        </a:spcAft>
        <a:buChar char="•"/>
        <a:defRPr sz="3200">
          <a:solidFill>
            <a:srgbClr val="2A196F"/>
          </a:solidFill>
          <a:latin typeface="+mn-lt"/>
          <a:ea typeface="MS PGothic" panose="020B0600070205080204" pitchFamily="34" charset="-128"/>
          <a:cs typeface="ＭＳ Ｐゴシック" charset="0"/>
        </a:defRPr>
      </a:lvl1pPr>
      <a:lvl2pPr marL="742950" indent="-285750" algn="l" rtl="0" eaLnBrk="0" fontAlgn="base" hangingPunct="0">
        <a:spcBef>
          <a:spcPct val="30000"/>
        </a:spcBef>
        <a:spcAft>
          <a:spcPct val="0"/>
        </a:spcAft>
        <a:buFont typeface="TUOS Stephenson" panose="02070503080000020004" pitchFamily="18" charset="0"/>
        <a:buChar char="•"/>
        <a:defRPr sz="2800">
          <a:solidFill>
            <a:srgbClr val="2A196F"/>
          </a:solidFill>
          <a:latin typeface="+mn-lt"/>
          <a:ea typeface="MS PGothic" panose="020B0600070205080204" pitchFamily="34" charset="-128"/>
        </a:defRPr>
      </a:lvl2pPr>
      <a:lvl3pPr marL="1143000" indent="-228600" algn="l" rtl="0" eaLnBrk="0" fontAlgn="base" hangingPunct="0">
        <a:spcBef>
          <a:spcPct val="20000"/>
        </a:spcBef>
        <a:spcAft>
          <a:spcPct val="0"/>
        </a:spcAft>
        <a:defRPr sz="2400">
          <a:solidFill>
            <a:srgbClr val="2A196F"/>
          </a:solidFill>
          <a:latin typeface="+mn-lt"/>
          <a:ea typeface="MS PGothic" panose="020B0600070205080204" pitchFamily="34" charset="-128"/>
        </a:defRPr>
      </a:lvl3pPr>
      <a:lvl4pPr marL="1600200" indent="-228600" algn="l" rtl="0" eaLnBrk="0" fontAlgn="base" hangingPunct="0">
        <a:lnSpc>
          <a:spcPct val="120000"/>
        </a:lnSpc>
        <a:spcBef>
          <a:spcPct val="20000"/>
        </a:spcBef>
        <a:spcAft>
          <a:spcPct val="0"/>
        </a:spcAft>
        <a:buFont typeface="TUOS Stephenson" panose="02070503080000020004" pitchFamily="18" charset="0"/>
        <a:defRPr sz="1400">
          <a:solidFill>
            <a:srgbClr val="2A196F"/>
          </a:solidFill>
          <a:latin typeface="+mn-lt"/>
          <a:ea typeface="MS PGothic" panose="020B0600070205080204" pitchFamily="34" charset="-128"/>
        </a:defRPr>
      </a:lvl4pPr>
      <a:lvl5pPr marL="2057400" indent="-228600" algn="l" rtl="0" eaLnBrk="0" fontAlgn="base" hangingPunct="0">
        <a:lnSpc>
          <a:spcPct val="140000"/>
        </a:lnSpc>
        <a:spcBef>
          <a:spcPct val="20000"/>
        </a:spcBef>
        <a:spcAft>
          <a:spcPct val="0"/>
        </a:spcAft>
        <a:buFont typeface="TUOS Stephenson" panose="02070503080000020004" pitchFamily="18" charset="0"/>
        <a:buChar char="•"/>
        <a:defRPr sz="900">
          <a:solidFill>
            <a:srgbClr val="2A196F"/>
          </a:solidFill>
          <a:latin typeface="+mn-lt"/>
          <a:ea typeface="MS PGothic" panose="020B0600070205080204" pitchFamily="34" charset="-128"/>
        </a:defRPr>
      </a:lvl5pPr>
      <a:lvl6pPr marL="25146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6pPr>
      <a:lvl7pPr marL="29718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7pPr>
      <a:lvl8pPr marL="34290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8pPr>
      <a:lvl9pPr marL="38862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5" name="Rectangle 11"/>
          <p:cNvSpPr>
            <a:spLocks noGrp="1" noChangeArrowheads="1"/>
          </p:cNvSpPr>
          <p:nvPr>
            <p:ph type="ftr" sz="quarter" idx="3"/>
          </p:nvPr>
        </p:nvSpPr>
        <p:spPr bwMode="auto">
          <a:xfrm>
            <a:off x="726831" y="6553200"/>
            <a:ext cx="5490309"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000">
                <a:solidFill>
                  <a:srgbClr val="2A196F"/>
                </a:solidFill>
                <a:latin typeface="TUOS Blake" panose="020B0503040000020004" pitchFamily="34" charset="0"/>
              </a:defRPr>
            </a:lvl1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GB" altLang="en-US" sz="1000" b="0" i="0" u="none" strike="noStrike" kern="1200" cap="none" spc="0" normalizeH="0" baseline="0" noProof="0" smtClean="0">
                <a:ln>
                  <a:noFill/>
                </a:ln>
                <a:solidFill>
                  <a:srgbClr val="2A196F"/>
                </a:solidFill>
                <a:effectLst/>
                <a:uLnTx/>
                <a:uFillTx/>
                <a:latin typeface="TUOS Blake" panose="020B0503040000020004" pitchFamily="34" charset="0"/>
                <a:ea typeface="+mn-ea"/>
                <a:cs typeface="+mn-cs"/>
              </a:rPr>
              <a:t>2017 © The University of Sheffield</a:t>
            </a:r>
            <a:endParaRPr kumimoji="0" lang="en-GB" altLang="en-US" sz="1000" b="0" i="0" u="none" strike="noStrike" kern="1200" cap="none" spc="0" normalizeH="0" baseline="0" noProof="0" dirty="0">
              <a:ln>
                <a:noFill/>
              </a:ln>
              <a:solidFill>
                <a:srgbClr val="FFFFFF"/>
              </a:solidFill>
              <a:effectLst/>
              <a:uLnTx/>
              <a:uFillTx/>
              <a:latin typeface="TUOS Blake" panose="020B0503040000020004" pitchFamily="34" charset="0"/>
              <a:ea typeface="+mn-ea"/>
              <a:cs typeface="+mn-cs"/>
            </a:endParaRPr>
          </a:p>
        </p:txBody>
      </p:sp>
      <p:pic>
        <p:nvPicPr>
          <p:cNvPr id="1031" name="Picture 3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2400"/>
            <a:ext cx="242570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9" descr="KB Transparent -Student-Experience-Survey-Logo_CMYK.png"/>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308850" y="6237288"/>
            <a:ext cx="1731963"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514182" y="152400"/>
            <a:ext cx="1526632" cy="736600"/>
          </a:xfrm>
          <a:prstGeom prst="rect">
            <a:avLst/>
          </a:prstGeom>
        </p:spPr>
      </p:pic>
    </p:spTree>
    <p:extLst>
      <p:ext uri="{BB962C8B-B14F-4D97-AF65-F5344CB8AC3E}">
        <p14:creationId xmlns:p14="http://schemas.microsoft.com/office/powerpoint/2010/main" val="3696365220"/>
      </p:ext>
    </p:extLst>
  </p:cSld>
  <p:clrMap bg1="lt1" tx1="dk1" bg2="lt2" tx2="dk2" accent1="accent1" accent2="accent2" accent3="accent3" accent4="accent4" accent5="accent5" accent6="accent6" hlink="hlink" folHlink="folHlink"/>
  <p:sldLayoutIdLst>
    <p:sldLayoutId id="2147483666" r:id="rId1"/>
    <p:sldLayoutId id="2147483667" r:id="rId2"/>
  </p:sldLayoutIdLst>
  <p:timing>
    <p:tnLst>
      <p:par>
        <p:cTn id="1" dur="indefinite" restart="never" nodeType="tmRoot"/>
      </p:par>
    </p:tnLst>
  </p:timing>
  <p:hf hdr="0" dt="0"/>
  <p:txStyles>
    <p:titleStyle>
      <a:lvl1pPr algn="l" rtl="0" eaLnBrk="0" fontAlgn="base" hangingPunct="0">
        <a:lnSpc>
          <a:spcPct val="83000"/>
        </a:lnSpc>
        <a:spcBef>
          <a:spcPct val="0"/>
        </a:spcBef>
        <a:spcAft>
          <a:spcPct val="0"/>
        </a:spcAft>
        <a:defRPr sz="4400">
          <a:solidFill>
            <a:srgbClr val="2A196F"/>
          </a:solidFill>
          <a:latin typeface="+mj-lt"/>
          <a:ea typeface="MS PGothic" panose="020B0600070205080204" pitchFamily="34" charset="-128"/>
          <a:cs typeface="ＭＳ Ｐゴシック" charset="0"/>
        </a:defRPr>
      </a:lvl1pPr>
      <a:lvl2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2pPr>
      <a:lvl3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3pPr>
      <a:lvl4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4pPr>
      <a:lvl5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5pPr>
      <a:lvl6pPr marL="457200" algn="l" rtl="0" eaLnBrk="1" fontAlgn="base" hangingPunct="1">
        <a:lnSpc>
          <a:spcPct val="83000"/>
        </a:lnSpc>
        <a:spcBef>
          <a:spcPct val="0"/>
        </a:spcBef>
        <a:spcAft>
          <a:spcPct val="0"/>
        </a:spcAft>
        <a:defRPr sz="4400">
          <a:solidFill>
            <a:srgbClr val="2A196F"/>
          </a:solidFill>
          <a:latin typeface="TUOS Stephenson" pitchFamily="-128" charset="0"/>
        </a:defRPr>
      </a:lvl6pPr>
      <a:lvl7pPr marL="914400" algn="l" rtl="0" eaLnBrk="1" fontAlgn="base" hangingPunct="1">
        <a:lnSpc>
          <a:spcPct val="83000"/>
        </a:lnSpc>
        <a:spcBef>
          <a:spcPct val="0"/>
        </a:spcBef>
        <a:spcAft>
          <a:spcPct val="0"/>
        </a:spcAft>
        <a:defRPr sz="4400">
          <a:solidFill>
            <a:srgbClr val="2A196F"/>
          </a:solidFill>
          <a:latin typeface="TUOS Stephenson" pitchFamily="-128" charset="0"/>
        </a:defRPr>
      </a:lvl7pPr>
      <a:lvl8pPr marL="1371600" algn="l" rtl="0" eaLnBrk="1" fontAlgn="base" hangingPunct="1">
        <a:lnSpc>
          <a:spcPct val="83000"/>
        </a:lnSpc>
        <a:spcBef>
          <a:spcPct val="0"/>
        </a:spcBef>
        <a:spcAft>
          <a:spcPct val="0"/>
        </a:spcAft>
        <a:defRPr sz="4400">
          <a:solidFill>
            <a:srgbClr val="2A196F"/>
          </a:solidFill>
          <a:latin typeface="TUOS Stephenson" pitchFamily="-128" charset="0"/>
        </a:defRPr>
      </a:lvl8pPr>
      <a:lvl9pPr marL="1828800" algn="l" rtl="0" eaLnBrk="1" fontAlgn="base" hangingPunct="1">
        <a:lnSpc>
          <a:spcPct val="83000"/>
        </a:lnSpc>
        <a:spcBef>
          <a:spcPct val="0"/>
        </a:spcBef>
        <a:spcAft>
          <a:spcPct val="0"/>
        </a:spcAft>
        <a:defRPr sz="4400">
          <a:solidFill>
            <a:srgbClr val="2A196F"/>
          </a:solidFill>
          <a:latin typeface="TUOS Stephenson" pitchFamily="-128" charset="0"/>
        </a:defRPr>
      </a:lvl9pPr>
    </p:titleStyle>
    <p:bodyStyle>
      <a:lvl1pPr marL="342900" indent="-342900" algn="l" rtl="0" eaLnBrk="0" fontAlgn="base" hangingPunct="0">
        <a:spcBef>
          <a:spcPct val="30000"/>
        </a:spcBef>
        <a:spcAft>
          <a:spcPct val="0"/>
        </a:spcAft>
        <a:buChar char="•"/>
        <a:defRPr sz="3200">
          <a:solidFill>
            <a:srgbClr val="2A196F"/>
          </a:solidFill>
          <a:latin typeface="+mn-lt"/>
          <a:ea typeface="MS PGothic" panose="020B0600070205080204" pitchFamily="34" charset="-128"/>
          <a:cs typeface="ＭＳ Ｐゴシック" charset="0"/>
        </a:defRPr>
      </a:lvl1pPr>
      <a:lvl2pPr marL="742950" indent="-285750" algn="l" rtl="0" eaLnBrk="0" fontAlgn="base" hangingPunct="0">
        <a:spcBef>
          <a:spcPct val="30000"/>
        </a:spcBef>
        <a:spcAft>
          <a:spcPct val="0"/>
        </a:spcAft>
        <a:buFont typeface="TUOS Stephenson" panose="02070503080000020004" pitchFamily="18" charset="0"/>
        <a:buChar char="•"/>
        <a:defRPr sz="2800">
          <a:solidFill>
            <a:srgbClr val="2A196F"/>
          </a:solidFill>
          <a:latin typeface="+mn-lt"/>
          <a:ea typeface="MS PGothic" panose="020B0600070205080204" pitchFamily="34" charset="-128"/>
        </a:defRPr>
      </a:lvl2pPr>
      <a:lvl3pPr marL="1143000" indent="-228600" algn="l" rtl="0" eaLnBrk="0" fontAlgn="base" hangingPunct="0">
        <a:spcBef>
          <a:spcPct val="20000"/>
        </a:spcBef>
        <a:spcAft>
          <a:spcPct val="0"/>
        </a:spcAft>
        <a:defRPr sz="2400">
          <a:solidFill>
            <a:srgbClr val="2A196F"/>
          </a:solidFill>
          <a:latin typeface="+mn-lt"/>
          <a:ea typeface="MS PGothic" panose="020B0600070205080204" pitchFamily="34" charset="-128"/>
        </a:defRPr>
      </a:lvl3pPr>
      <a:lvl4pPr marL="1600200" indent="-228600" algn="l" rtl="0" eaLnBrk="0" fontAlgn="base" hangingPunct="0">
        <a:lnSpc>
          <a:spcPct val="120000"/>
        </a:lnSpc>
        <a:spcBef>
          <a:spcPct val="20000"/>
        </a:spcBef>
        <a:spcAft>
          <a:spcPct val="0"/>
        </a:spcAft>
        <a:buFont typeface="TUOS Stephenson" panose="02070503080000020004" pitchFamily="18" charset="0"/>
        <a:defRPr sz="1400">
          <a:solidFill>
            <a:srgbClr val="2A196F"/>
          </a:solidFill>
          <a:latin typeface="+mn-lt"/>
          <a:ea typeface="MS PGothic" panose="020B0600070205080204" pitchFamily="34" charset="-128"/>
        </a:defRPr>
      </a:lvl4pPr>
      <a:lvl5pPr marL="2057400" indent="-228600" algn="l" rtl="0" eaLnBrk="0" fontAlgn="base" hangingPunct="0">
        <a:lnSpc>
          <a:spcPct val="140000"/>
        </a:lnSpc>
        <a:spcBef>
          <a:spcPct val="20000"/>
        </a:spcBef>
        <a:spcAft>
          <a:spcPct val="0"/>
        </a:spcAft>
        <a:buFont typeface="TUOS Stephenson" panose="02070503080000020004" pitchFamily="18" charset="0"/>
        <a:buChar char="•"/>
        <a:defRPr sz="900">
          <a:solidFill>
            <a:srgbClr val="2A196F"/>
          </a:solidFill>
          <a:latin typeface="+mn-lt"/>
          <a:ea typeface="MS PGothic" panose="020B0600070205080204" pitchFamily="34" charset="-128"/>
        </a:defRPr>
      </a:lvl5pPr>
      <a:lvl6pPr marL="25146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6pPr>
      <a:lvl7pPr marL="29718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7pPr>
      <a:lvl8pPr marL="34290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8pPr>
      <a:lvl9pPr marL="38862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tif"/><Relationship Id="rId7"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12.emf"/><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0.tif"/><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5.jpeg"/><Relationship Id="rId10" Type="http://schemas.openxmlformats.org/officeDocument/2006/relationships/image" Target="../media/image19.jpeg"/><Relationship Id="rId4" Type="http://schemas.openxmlformats.org/officeDocument/2006/relationships/image" Target="../media/image15.jpeg"/><Relationship Id="rId9" Type="http://schemas.openxmlformats.org/officeDocument/2006/relationships/image" Target="../media/image18.jpeg"/></Relationships>
</file>

<file path=ppt/slides/_rels/slide4.xml.rels><?xml version="1.0" encoding="UTF-8" standalone="yes"?>
<Relationships xmlns="http://schemas.openxmlformats.org/package/2006/relationships"><Relationship Id="rId3" Type="http://schemas.openxmlformats.org/officeDocument/2006/relationships/image" Target="../media/image10.tif"/><Relationship Id="rId7"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2.emf"/><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10.tif"/><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7.tif"/><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26.pn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30.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2.tif"/></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5.emf"/><Relationship Id="rId4" Type="http://schemas.openxmlformats.org/officeDocument/2006/relationships/image" Target="../media/image34.emf"/></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7.emf"/><Relationship Id="rId4" Type="http://schemas.openxmlformats.org/officeDocument/2006/relationships/image" Target="../media/image36.emf"/></Relationships>
</file>

<file path=ppt/slides/_rels/slide14.xml.rels><?xml version="1.0" encoding="UTF-8" standalone="yes"?>
<Relationships xmlns="http://schemas.openxmlformats.org/package/2006/relationships"><Relationship Id="rId8" Type="http://schemas.openxmlformats.org/officeDocument/2006/relationships/image" Target="../media/image41.emf"/><Relationship Id="rId3" Type="http://schemas.openxmlformats.org/officeDocument/2006/relationships/image" Target="../media/image5.jpeg"/><Relationship Id="rId7" Type="http://schemas.openxmlformats.org/officeDocument/2006/relationships/image" Target="../media/image40.emf"/><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37.emf"/></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3.emf"/></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44.emf"/></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44.emf"/></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45.emf"/></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47.emf"/><Relationship Id="rId4" Type="http://schemas.openxmlformats.org/officeDocument/2006/relationships/image" Target="../media/image46.emf"/></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49.tiff"/><Relationship Id="rId4" Type="http://schemas.openxmlformats.org/officeDocument/2006/relationships/image" Target="../media/image48.tiff"/></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50.tif"/></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51.tif"/></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37.emf"/><Relationship Id="rId4" Type="http://schemas.openxmlformats.org/officeDocument/2006/relationships/image" Target="../media/image52.emf"/></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54.emf"/><Relationship Id="rId4" Type="http://schemas.openxmlformats.org/officeDocument/2006/relationships/image" Target="../media/image53.emf"/></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56.jpeg"/><Relationship Id="rId4" Type="http://schemas.openxmlformats.org/officeDocument/2006/relationships/image" Target="../media/image55.png"/></Relationships>
</file>

<file path=ppt/slides/_rels/slide30.xml.rels><?xml version="1.0" encoding="UTF-8" standalone="yes"?>
<Relationships xmlns="http://schemas.openxmlformats.org/package/2006/relationships"><Relationship Id="rId3" Type="http://schemas.openxmlformats.org/officeDocument/2006/relationships/image" Target="../media/image57.tiff"/><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59.tiff"/><Relationship Id="rId5" Type="http://schemas.openxmlformats.org/officeDocument/2006/relationships/image" Target="../media/image58.tiff"/><Relationship Id="rId4" Type="http://schemas.openxmlformats.org/officeDocument/2006/relationships/image" Target="../media/image5.jpeg"/></Relationships>
</file>

<file path=ppt/slides/_rels/slide3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jpeg"/><Relationship Id="rId7" Type="http://schemas.microsoft.com/office/2007/relationships/hdphoto" Target="../media/hdphoto3.wdp"/><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61.png"/><Relationship Id="rId5" Type="http://schemas.microsoft.com/office/2007/relationships/hdphoto" Target="../media/hdphoto2.wdp"/><Relationship Id="rId4" Type="http://schemas.openxmlformats.org/officeDocument/2006/relationships/image" Target="../media/image60.png"/></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64.tiff"/><Relationship Id="rId4" Type="http://schemas.openxmlformats.org/officeDocument/2006/relationships/image" Target="../media/image63.tiff"/></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67.tiff"/><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66.tiff"/><Relationship Id="rId5" Type="http://schemas.openxmlformats.org/officeDocument/2006/relationships/image" Target="../media/image65.tiff"/><Relationship Id="rId4" Type="http://schemas.openxmlformats.org/officeDocument/2006/relationships/image" Target="../media/image5.jpeg"/></Relationships>
</file>

<file path=ppt/slides/_rels/slide34.xml.rels><?xml version="1.0" encoding="UTF-8" standalone="yes"?>
<Relationships xmlns="http://schemas.openxmlformats.org/package/2006/relationships"><Relationship Id="rId3" Type="http://schemas.openxmlformats.org/officeDocument/2006/relationships/image" Target="../media/image68.tiff"/><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70.tiff"/><Relationship Id="rId5" Type="http://schemas.openxmlformats.org/officeDocument/2006/relationships/image" Target="../media/image5.jpeg"/><Relationship Id="rId4" Type="http://schemas.openxmlformats.org/officeDocument/2006/relationships/image" Target="../media/image69.tiff"/></Relationships>
</file>

<file path=ppt/slides/_rels/slide35.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72.jpg"/><Relationship Id="rId4" Type="http://schemas.openxmlformats.org/officeDocument/2006/relationships/image" Target="../media/image5.jpeg"/></Relationships>
</file>

<file path=ppt/slides/_rels/slide36.xml.rels><?xml version="1.0" encoding="UTF-8" standalone="yes"?>
<Relationships xmlns="http://schemas.openxmlformats.org/package/2006/relationships"><Relationship Id="rId3" Type="http://schemas.openxmlformats.org/officeDocument/2006/relationships/image" Target="../media/image73.tiff"/><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74.tif"/></Relationships>
</file>

<file path=ppt/slides/_rels/slide37.xml.rels><?xml version="1.0" encoding="UTF-8" standalone="yes"?>
<Relationships xmlns="http://schemas.openxmlformats.org/package/2006/relationships"><Relationship Id="rId3" Type="http://schemas.openxmlformats.org/officeDocument/2006/relationships/image" Target="../media/image75.tiff"/><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71.emf"/><Relationship Id="rId5" Type="http://schemas.openxmlformats.org/officeDocument/2006/relationships/image" Target="../media/image5.jpeg"/><Relationship Id="rId4" Type="http://schemas.openxmlformats.org/officeDocument/2006/relationships/image" Target="../media/image76.tiff"/></Relationships>
</file>

<file path=ppt/slides/_rels/slide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77.tif"/></Relationships>
</file>

<file path=ppt/slides/_rels/slide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79.tif"/><Relationship Id="rId4" Type="http://schemas.openxmlformats.org/officeDocument/2006/relationships/image" Target="../media/image78.tiff"/></Relationships>
</file>

<file path=ppt/slides/_rels/slide40.xml.rels><?xml version="1.0" encoding="UTF-8" standalone="yes"?>
<Relationships xmlns="http://schemas.openxmlformats.org/package/2006/relationships"><Relationship Id="rId3" Type="http://schemas.openxmlformats.org/officeDocument/2006/relationships/image" Target="../media/image80.tiff"/><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81.tiff"/></Relationships>
</file>

<file path=ppt/slides/_rels/slide4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84.tiff"/><Relationship Id="rId5" Type="http://schemas.openxmlformats.org/officeDocument/2006/relationships/image" Target="../media/image83.tiff"/><Relationship Id="rId4" Type="http://schemas.openxmlformats.org/officeDocument/2006/relationships/image" Target="../media/image82.tiff"/></Relationships>
</file>

<file path=ppt/slides/_rels/slide4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87.tif"/><Relationship Id="rId5" Type="http://schemas.openxmlformats.org/officeDocument/2006/relationships/image" Target="../media/image86.tiff"/><Relationship Id="rId4" Type="http://schemas.openxmlformats.org/officeDocument/2006/relationships/image" Target="../media/image85.tiff"/></Relationships>
</file>

<file path=ppt/slides/_rels/slide43.xml.rels><?xml version="1.0" encoding="UTF-8" standalone="yes"?>
<Relationships xmlns="http://schemas.openxmlformats.org/package/2006/relationships"><Relationship Id="rId8" Type="http://schemas.openxmlformats.org/officeDocument/2006/relationships/image" Target="../media/image91.png"/><Relationship Id="rId13" Type="http://schemas.openxmlformats.org/officeDocument/2006/relationships/image" Target="../media/image93.png"/><Relationship Id="rId18" Type="http://schemas.openxmlformats.org/officeDocument/2006/relationships/image" Target="../media/image96.jpeg"/><Relationship Id="rId3" Type="http://schemas.openxmlformats.org/officeDocument/2006/relationships/image" Target="../media/image88.tiff"/><Relationship Id="rId21" Type="http://schemas.microsoft.com/office/2007/relationships/hdphoto" Target="../media/hdphoto10.wdp"/><Relationship Id="rId7" Type="http://schemas.microsoft.com/office/2007/relationships/hdphoto" Target="../media/hdphoto5.wdp"/><Relationship Id="rId12" Type="http://schemas.microsoft.com/office/2007/relationships/hdphoto" Target="../media/hdphoto7.wdp"/><Relationship Id="rId17" Type="http://schemas.microsoft.com/office/2007/relationships/hdphoto" Target="../media/hdphoto9.wdp"/><Relationship Id="rId2" Type="http://schemas.openxmlformats.org/officeDocument/2006/relationships/notesSlide" Target="../notesSlides/notesSlide41.xml"/><Relationship Id="rId16" Type="http://schemas.openxmlformats.org/officeDocument/2006/relationships/image" Target="../media/image95.png"/><Relationship Id="rId20" Type="http://schemas.openxmlformats.org/officeDocument/2006/relationships/image" Target="../media/image98.png"/><Relationship Id="rId1" Type="http://schemas.openxmlformats.org/officeDocument/2006/relationships/slideLayout" Target="../slideLayouts/slideLayout1.xml"/><Relationship Id="rId6" Type="http://schemas.openxmlformats.org/officeDocument/2006/relationships/image" Target="../media/image90.png"/><Relationship Id="rId11" Type="http://schemas.openxmlformats.org/officeDocument/2006/relationships/image" Target="../media/image92.png"/><Relationship Id="rId5" Type="http://schemas.microsoft.com/office/2007/relationships/hdphoto" Target="../media/hdphoto4.wdp"/><Relationship Id="rId15" Type="http://schemas.openxmlformats.org/officeDocument/2006/relationships/image" Target="../media/image94.jpeg"/><Relationship Id="rId10" Type="http://schemas.openxmlformats.org/officeDocument/2006/relationships/image" Target="../media/image5.jpeg"/><Relationship Id="rId19" Type="http://schemas.openxmlformats.org/officeDocument/2006/relationships/image" Target="../media/image97.jpeg"/><Relationship Id="rId4" Type="http://schemas.openxmlformats.org/officeDocument/2006/relationships/image" Target="../media/image89.png"/><Relationship Id="rId9" Type="http://schemas.microsoft.com/office/2007/relationships/hdphoto" Target="../media/hdphoto6.wdp"/><Relationship Id="rId14" Type="http://schemas.microsoft.com/office/2007/relationships/hdphoto" Target="../media/hdphoto8.wdp"/></Relationships>
</file>

<file path=ppt/slides/_rels/slide4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100.tiff"/><Relationship Id="rId4" Type="http://schemas.openxmlformats.org/officeDocument/2006/relationships/image" Target="../media/image99.tiff"/></Relationships>
</file>

<file path=ppt/slides/_rels/slide4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04.tiff"/><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103.tiff"/><Relationship Id="rId5" Type="http://schemas.openxmlformats.org/officeDocument/2006/relationships/image" Target="../media/image102.tiff"/><Relationship Id="rId4" Type="http://schemas.openxmlformats.org/officeDocument/2006/relationships/image" Target="../media/image101.tiff"/></Relationships>
</file>

<file path=ppt/slides/_rels/slide46.xml.rels><?xml version="1.0" encoding="UTF-8" standalone="yes"?>
<Relationships xmlns="http://schemas.openxmlformats.org/package/2006/relationships"><Relationship Id="rId3" Type="http://schemas.openxmlformats.org/officeDocument/2006/relationships/image" Target="../media/image105.tiff"/><Relationship Id="rId7" Type="http://schemas.openxmlformats.org/officeDocument/2006/relationships/image" Target="../media/image6.png"/><Relationship Id="rId2" Type="http://schemas.openxmlformats.org/officeDocument/2006/relationships/notesSlide" Target="../notesSlides/notesSlide44.xml"/><Relationship Id="rId1" Type="http://schemas.openxmlformats.org/officeDocument/2006/relationships/slideLayout" Target="../slideLayouts/slideLayout4.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jpeg"/></Relationships>
</file>

<file path=ppt/slides/_rels/slide47.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9.png"/><Relationship Id="rId7" Type="http://schemas.openxmlformats.org/officeDocument/2006/relationships/image" Target="../media/image113.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112.png"/><Relationship Id="rId11" Type="http://schemas.openxmlformats.org/officeDocument/2006/relationships/image" Target="../media/image115.tiff"/><Relationship Id="rId5" Type="http://schemas.openxmlformats.org/officeDocument/2006/relationships/image" Target="../media/image111.tiff"/><Relationship Id="rId10" Type="http://schemas.openxmlformats.org/officeDocument/2006/relationships/image" Target="../media/image14.png"/><Relationship Id="rId4" Type="http://schemas.openxmlformats.org/officeDocument/2006/relationships/image" Target="../media/image110.tiff"/><Relationship Id="rId9" Type="http://schemas.openxmlformats.org/officeDocument/2006/relationships/image" Target="../media/image114.tiff"/></Relationships>
</file>

<file path=ppt/slides/_rels/slide4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16.tiff"/><Relationship Id="rId7" Type="http://schemas.openxmlformats.org/officeDocument/2006/relationships/image" Target="../media/image119.tiff"/><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118.tiff"/><Relationship Id="rId5" Type="http://schemas.openxmlformats.org/officeDocument/2006/relationships/image" Target="../media/image5.jpeg"/><Relationship Id="rId4" Type="http://schemas.openxmlformats.org/officeDocument/2006/relationships/image" Target="../media/image117.tiff"/></Relationships>
</file>

<file path=ppt/slides/_rels/slide4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20.jpeg"/><Relationship Id="rId7" Type="http://schemas.openxmlformats.org/officeDocument/2006/relationships/image" Target="../media/image6.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121.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14542" y="1052466"/>
            <a:ext cx="9175263" cy="1746133"/>
          </a:xfrm>
          <a:prstGeom prst="rect">
            <a:avLst/>
          </a:prstGeom>
          <a:solidFill>
            <a:srgbClr val="0070C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5" name="Rectangle 4"/>
          <p:cNvSpPr/>
          <p:nvPr/>
        </p:nvSpPr>
        <p:spPr bwMode="auto">
          <a:xfrm>
            <a:off x="6115965" y="5180075"/>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solidFill>
                <a:srgbClr val="00FFFF"/>
              </a:solidFill>
              <a:latin typeface="TUOS Stephenson" pitchFamily="-128" charset="0"/>
            </a:endParaRPr>
          </a:p>
        </p:txBody>
      </p:sp>
      <p:sp>
        <p:nvSpPr>
          <p:cNvPr id="4"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sp>
        <p:nvSpPr>
          <p:cNvPr id="7" name="Rectangle 6"/>
          <p:cNvSpPr/>
          <p:nvPr/>
        </p:nvSpPr>
        <p:spPr>
          <a:xfrm>
            <a:off x="0" y="3830904"/>
            <a:ext cx="9114919" cy="2185214"/>
          </a:xfrm>
          <a:prstGeom prst="rect">
            <a:avLst/>
          </a:prstGeom>
        </p:spPr>
        <p:txBody>
          <a:bodyPr wrap="square">
            <a:spAutoFit/>
          </a:bodyPr>
          <a:lstStyle/>
          <a:p>
            <a:pPr algn="ctr"/>
            <a:r>
              <a:rPr lang="en-GB" dirty="0">
                <a:solidFill>
                  <a:srgbClr val="000000"/>
                </a:solidFill>
                <a:latin typeface="Calibri" panose="020F0502020204030204" pitchFamily="34" charset="0"/>
                <a:cs typeface="Arial" pitchFamily="34" charset="0"/>
              </a:rPr>
              <a:t>Department of Materials Science and Engineering </a:t>
            </a:r>
          </a:p>
          <a:p>
            <a:pPr algn="ctr"/>
            <a:r>
              <a:rPr lang="en-GB" dirty="0">
                <a:solidFill>
                  <a:srgbClr val="000000"/>
                </a:solidFill>
                <a:latin typeface="Calibri" panose="020F0502020204030204" pitchFamily="34" charset="0"/>
                <a:cs typeface="Arial" pitchFamily="34" charset="0"/>
              </a:rPr>
              <a:t>The University of Sheffield</a:t>
            </a:r>
          </a:p>
          <a:p>
            <a:pPr marL="228600" indent="-228600" algn="ctr">
              <a:buFontTx/>
              <a:buAutoNum type="arabicPlain" startAt="2"/>
            </a:pPr>
            <a:endParaRPr lang="en-GB" dirty="0">
              <a:solidFill>
                <a:srgbClr val="000000"/>
              </a:solidFill>
              <a:latin typeface="Calibri" panose="020F0502020204030204" pitchFamily="34" charset="0"/>
              <a:cs typeface="Arial" pitchFamily="34" charset="0"/>
            </a:endParaRPr>
          </a:p>
          <a:p>
            <a:pPr algn="ctr"/>
            <a:r>
              <a:rPr lang="en-GB" dirty="0" smtClean="0">
                <a:solidFill>
                  <a:srgbClr val="000000"/>
                </a:solidFill>
                <a:latin typeface="Calibri" panose="020F0502020204030204" pitchFamily="34" charset="0"/>
                <a:cs typeface="Arial" pitchFamily="34" charset="0"/>
              </a:rPr>
              <a:t>*n.c.hyatt@sheffield.ac.uk</a:t>
            </a:r>
          </a:p>
          <a:p>
            <a:pPr algn="ctr"/>
            <a:endParaRPr lang="en-GB" sz="1600" dirty="0" smtClean="0">
              <a:solidFill>
                <a:srgbClr val="000000"/>
              </a:solidFill>
              <a:latin typeface="Calibri" panose="020F0502020204030204" pitchFamily="34" charset="0"/>
              <a:cs typeface="Arial" pitchFamily="34" charset="0"/>
            </a:endParaRPr>
          </a:p>
          <a:p>
            <a:pPr algn="ctr"/>
            <a:endParaRPr lang="en-GB" sz="1600" dirty="0">
              <a:solidFill>
                <a:srgbClr val="000000"/>
              </a:solidFill>
              <a:latin typeface="Calibri" panose="020F0502020204030204" pitchFamily="34" charset="0"/>
              <a:cs typeface="Arial" pitchFamily="34" charset="0"/>
            </a:endParaRPr>
          </a:p>
          <a:p>
            <a:pPr algn="ctr"/>
            <a:r>
              <a:rPr lang="en-GB" sz="1600" i="1" dirty="0" smtClean="0">
                <a:solidFill>
                  <a:srgbClr val="000000"/>
                </a:solidFill>
                <a:latin typeface="Calibri" panose="020F0502020204030204" pitchFamily="34" charset="0"/>
                <a:cs typeface="Arial" pitchFamily="34" charset="0"/>
              </a:rPr>
              <a:t>Scientific Basis for Nuclear Waste Management Symposium</a:t>
            </a:r>
          </a:p>
          <a:p>
            <a:pPr algn="ctr"/>
            <a:r>
              <a:rPr lang="en-GB" sz="1600" i="1" dirty="0" smtClean="0">
                <a:solidFill>
                  <a:srgbClr val="000000"/>
                </a:solidFill>
                <a:latin typeface="Calibri" panose="020F0502020204030204" pitchFamily="34" charset="0"/>
                <a:cs typeface="Arial" pitchFamily="34" charset="0"/>
              </a:rPr>
              <a:t>29th October – 3</a:t>
            </a:r>
            <a:r>
              <a:rPr lang="en-GB" sz="1600" i="1" baseline="30000" dirty="0" smtClean="0">
                <a:solidFill>
                  <a:srgbClr val="000000"/>
                </a:solidFill>
                <a:latin typeface="Calibri" panose="020F0502020204030204" pitchFamily="34" charset="0"/>
                <a:cs typeface="Arial" pitchFamily="34" charset="0"/>
              </a:rPr>
              <a:t>rd</a:t>
            </a:r>
            <a:r>
              <a:rPr lang="en-GB" sz="1600" i="1" dirty="0" smtClean="0">
                <a:solidFill>
                  <a:srgbClr val="000000"/>
                </a:solidFill>
                <a:latin typeface="Calibri" panose="020F0502020204030204" pitchFamily="34" charset="0"/>
                <a:cs typeface="Arial" pitchFamily="34" charset="0"/>
              </a:rPr>
              <a:t> November 2017</a:t>
            </a:r>
            <a:endParaRPr lang="en-GB" sz="1600" i="1" dirty="0">
              <a:solidFill>
                <a:srgbClr val="000000"/>
              </a:solidFill>
              <a:latin typeface="Calibri" panose="020F0502020204030204" pitchFamily="34" charset="0"/>
              <a:cs typeface="Arial" pitchFamily="34" charset="0"/>
            </a:endParaRPr>
          </a:p>
        </p:txBody>
      </p:sp>
      <p:sp>
        <p:nvSpPr>
          <p:cNvPr id="8" name="Rectangle 7"/>
          <p:cNvSpPr/>
          <p:nvPr/>
        </p:nvSpPr>
        <p:spPr>
          <a:xfrm>
            <a:off x="16722" y="1241465"/>
            <a:ext cx="9144000" cy="1323439"/>
          </a:xfrm>
          <a:prstGeom prst="rect">
            <a:avLst/>
          </a:prstGeom>
          <a:noFill/>
        </p:spPr>
        <p:txBody>
          <a:bodyPr wrap="square">
            <a:spAutoFit/>
          </a:bodyPr>
          <a:lstStyle/>
          <a:p>
            <a:pPr algn="ctr"/>
            <a:r>
              <a:rPr lang="en-GB" sz="4000" b="1" dirty="0" smtClean="0">
                <a:solidFill>
                  <a:schemeClr val="bg1"/>
                </a:solidFill>
                <a:latin typeface="Calibri" panose="020F0502020204030204" pitchFamily="34" charset="0"/>
                <a:cs typeface="Arial" panose="020B0604020202020204" pitchFamily="34" charset="0"/>
              </a:rPr>
              <a:t>Thermal Treatment of </a:t>
            </a:r>
          </a:p>
          <a:p>
            <a:pPr algn="ctr"/>
            <a:r>
              <a:rPr lang="en-GB" sz="4000" b="1" dirty="0" smtClean="0">
                <a:solidFill>
                  <a:schemeClr val="bg1"/>
                </a:solidFill>
                <a:latin typeface="Calibri" panose="020F0502020204030204" pitchFamily="34" charset="0"/>
                <a:cs typeface="Arial" panose="020B0604020202020204" pitchFamily="34" charset="0"/>
              </a:rPr>
              <a:t>High Dose </a:t>
            </a:r>
            <a:r>
              <a:rPr lang="en-GB" sz="4000" b="1" dirty="0">
                <a:solidFill>
                  <a:schemeClr val="bg1"/>
                </a:solidFill>
                <a:latin typeface="Calibri" panose="020F0502020204030204" pitchFamily="34" charset="0"/>
                <a:cs typeface="Arial" panose="020B0604020202020204" pitchFamily="34" charset="0"/>
              </a:rPr>
              <a:t>S</a:t>
            </a:r>
            <a:r>
              <a:rPr lang="en-GB" sz="4000" b="1" dirty="0" smtClean="0">
                <a:solidFill>
                  <a:schemeClr val="bg1"/>
                </a:solidFill>
                <a:latin typeface="Calibri" panose="020F0502020204030204" pitchFamily="34" charset="0"/>
                <a:cs typeface="Arial" panose="020B0604020202020204" pitchFamily="34" charset="0"/>
              </a:rPr>
              <a:t>pent Absorbents</a:t>
            </a:r>
          </a:p>
        </p:txBody>
      </p:sp>
      <p:sp>
        <p:nvSpPr>
          <p:cNvPr id="9" name="Rectangle 8"/>
          <p:cNvSpPr/>
          <p:nvPr/>
        </p:nvSpPr>
        <p:spPr>
          <a:xfrm>
            <a:off x="539552" y="3106579"/>
            <a:ext cx="8388018" cy="369332"/>
          </a:xfrm>
          <a:prstGeom prst="rect">
            <a:avLst/>
          </a:prstGeom>
        </p:spPr>
        <p:txBody>
          <a:bodyPr wrap="square">
            <a:spAutoFit/>
          </a:bodyPr>
          <a:lstStyle/>
          <a:p>
            <a:pPr algn="ctr">
              <a:defRPr/>
            </a:pPr>
            <a:r>
              <a:rPr lang="en-US" b="1" dirty="0" smtClean="0">
                <a:solidFill>
                  <a:srgbClr val="000000"/>
                </a:solidFill>
                <a:latin typeface="Calibri" panose="020F0502020204030204" pitchFamily="34" charset="0"/>
                <a:cs typeface="Arial" panose="020B0604020202020204" pitchFamily="34" charset="0"/>
              </a:rPr>
              <a:t>Neil C Hyatt*</a:t>
            </a:r>
            <a:r>
              <a:rPr lang="en-US" dirty="0" smtClean="0">
                <a:solidFill>
                  <a:srgbClr val="000000"/>
                </a:solidFill>
                <a:latin typeface="Calibri" panose="020F0502020204030204" pitchFamily="34" charset="0"/>
                <a:cs typeface="Arial" panose="020B0604020202020204" pitchFamily="34" charset="0"/>
              </a:rPr>
              <a:t>, </a:t>
            </a:r>
            <a:r>
              <a:rPr lang="en-US" dirty="0" smtClean="0">
                <a:solidFill>
                  <a:srgbClr val="000000"/>
                </a:solidFill>
                <a:latin typeface="Calibri" panose="020F0502020204030204" pitchFamily="34" charset="0"/>
                <a:cs typeface="Arial" panose="020B0604020202020204" pitchFamily="34" charset="0"/>
              </a:rPr>
              <a:t>Paul G. </a:t>
            </a:r>
            <a:r>
              <a:rPr lang="en-US" dirty="0">
                <a:solidFill>
                  <a:srgbClr val="000000"/>
                </a:solidFill>
                <a:latin typeface="Calibri" panose="020F0502020204030204" pitchFamily="34" charset="0"/>
                <a:cs typeface="Arial" panose="020B0604020202020204" pitchFamily="34" charset="0"/>
              </a:rPr>
              <a:t>Heath, Laura J. Gardner, Claire </a:t>
            </a:r>
            <a:r>
              <a:rPr lang="en-US" dirty="0">
                <a:solidFill>
                  <a:srgbClr val="000000"/>
                </a:solidFill>
                <a:latin typeface="Calibri" panose="020F0502020204030204" pitchFamily="34" charset="0"/>
                <a:cs typeface="Arial" panose="020B0604020202020204" pitchFamily="34" charset="0"/>
              </a:rPr>
              <a:t>L. </a:t>
            </a:r>
            <a:r>
              <a:rPr lang="en-US" dirty="0" smtClean="0">
                <a:solidFill>
                  <a:srgbClr val="000000"/>
                </a:solidFill>
                <a:latin typeface="Calibri" panose="020F0502020204030204" pitchFamily="34" charset="0"/>
                <a:cs typeface="Arial" panose="020B0604020202020204" pitchFamily="34" charset="0"/>
              </a:rPr>
              <a:t>Corkhill and Martin C. Stennett</a:t>
            </a:r>
            <a:endParaRPr lang="en-GB" dirty="0">
              <a:solidFill>
                <a:srgbClr val="000000"/>
              </a:solidFill>
              <a:latin typeface="Calibri" panose="020F0502020204030204" pitchFamily="34" charset="0"/>
              <a:cs typeface="Arial" panose="020B0604020202020204" pitchFamily="34" charset="0"/>
            </a:endParaRPr>
          </a:p>
        </p:txBody>
      </p:sp>
      <p:sp>
        <p:nvSpPr>
          <p:cNvPr id="10" name="Rectangle 9"/>
          <p:cNvSpPr/>
          <p:nvPr/>
        </p:nvSpPr>
        <p:spPr>
          <a:xfrm>
            <a:off x="2436513" y="6215547"/>
            <a:ext cx="4728767" cy="461665"/>
          </a:xfrm>
          <a:prstGeom prst="rect">
            <a:avLst/>
          </a:prstGeom>
        </p:spPr>
        <p:txBody>
          <a:bodyPr wrap="square">
            <a:spAutoFit/>
          </a:bodyPr>
          <a:lstStyle/>
          <a:p>
            <a:pPr algn="ctr"/>
            <a:r>
              <a:rPr lang="en-GB" sz="1200" i="1" dirty="0">
                <a:solidFill>
                  <a:srgbClr val="000000"/>
                </a:solidFill>
                <a:latin typeface="Calibri" panose="020F0502020204030204" pitchFamily="34" charset="0"/>
              </a:rPr>
              <a:t>The views expressed in this talk are the personal opinion of the speaker and do not necessarily reflect those of sponsors or funding agencies</a:t>
            </a:r>
          </a:p>
        </p:txBody>
      </p:sp>
      <p:grpSp>
        <p:nvGrpSpPr>
          <p:cNvPr id="11" name="Group 10"/>
          <p:cNvGrpSpPr/>
          <p:nvPr/>
        </p:nvGrpSpPr>
        <p:grpSpPr>
          <a:xfrm>
            <a:off x="119008" y="6215547"/>
            <a:ext cx="2095887" cy="369332"/>
            <a:chOff x="6455385" y="6272893"/>
            <a:chExt cx="2095887" cy="369332"/>
          </a:xfrm>
        </p:grpSpPr>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55385" y="6272893"/>
              <a:ext cx="504874" cy="353361"/>
            </a:xfrm>
            <a:prstGeom prst="rect">
              <a:avLst/>
            </a:prstGeom>
          </p:spPr>
        </p:pic>
        <p:sp>
          <p:nvSpPr>
            <p:cNvPr id="13" name="TextBox 15"/>
            <p:cNvSpPr txBox="1"/>
            <p:nvPr/>
          </p:nvSpPr>
          <p:spPr>
            <a:xfrm>
              <a:off x="6960259" y="6272893"/>
              <a:ext cx="1591013"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solidFill>
                    <a:srgbClr val="0070C0"/>
                  </a:solidFill>
                  <a:latin typeface="Calibri" panose="020F0502020204030204" pitchFamily="34" charset="0"/>
                </a:rPr>
                <a:t>@</a:t>
              </a:r>
              <a:r>
                <a:rPr lang="en-GB" dirty="0" err="1" smtClean="0">
                  <a:solidFill>
                    <a:srgbClr val="0070C0"/>
                  </a:solidFill>
                  <a:latin typeface="Calibri" panose="020F0502020204030204" pitchFamily="34" charset="0"/>
                </a:rPr>
                <a:t>ISL_Sheffield</a:t>
              </a:r>
              <a:endParaRPr lang="en-GB" dirty="0">
                <a:solidFill>
                  <a:srgbClr val="0070C0"/>
                </a:solidFill>
                <a:latin typeface="Calibri" panose="020F0502020204030204" pitchFamily="34" charset="0"/>
              </a:endParaRPr>
            </a:p>
          </p:txBody>
        </p:sp>
      </p:grpSp>
      <p:sp>
        <p:nvSpPr>
          <p:cNvPr id="14" name="Rectangle 1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16" name="Picture 4" descr="https://www.sheffield.ac.uk/polopoly_fs/1.361854!/image/top-100-uni-2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6313" y="6158055"/>
            <a:ext cx="1012669" cy="61772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98687" y="244233"/>
            <a:ext cx="1681755" cy="602829"/>
          </a:xfrm>
          <a:prstGeom prst="rect">
            <a:avLst/>
          </a:prstGeom>
        </p:spPr>
      </p:pic>
      <p:pic>
        <p:nvPicPr>
          <p:cNvPr id="18"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56320" b="42297"/>
          <a:stretch/>
        </p:blipFill>
        <p:spPr bwMode="auto">
          <a:xfrm>
            <a:off x="2670305" y="202541"/>
            <a:ext cx="1351180" cy="780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16071" y="108436"/>
            <a:ext cx="1812911" cy="874729"/>
          </a:xfrm>
          <a:prstGeom prst="rect">
            <a:avLst/>
          </a:prstGeom>
        </p:spPr>
      </p:pic>
    </p:spTree>
    <p:extLst>
      <p:ext uri="{BB962C8B-B14F-4D97-AF65-F5344CB8AC3E}">
        <p14:creationId xmlns:p14="http://schemas.microsoft.com/office/powerpoint/2010/main" val="28545111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6239662" y="5225143"/>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solidFill>
                <a:srgbClr val="00FFFF"/>
              </a:solidFill>
              <a:latin typeface="TUOS Stephenson" pitchFamily="-128" charset="0"/>
            </a:endParaRPr>
          </a:p>
        </p:txBody>
      </p:sp>
      <p:sp>
        <p:nvSpPr>
          <p:cNvPr id="5" name="Footer Placeholder 3"/>
          <p:cNvSpPr>
            <a:spLocks noGrp="1"/>
          </p:cNvSpPr>
          <p:nvPr>
            <p:ph type="ftr" sz="quarter" idx="11"/>
          </p:nvPr>
        </p:nvSpPr>
        <p:spPr>
          <a:xfrm>
            <a:off x="0" y="6553200"/>
            <a:ext cx="5553564" cy="304800"/>
          </a:xfrm>
        </p:spPr>
        <p:txBody>
          <a:bodyPr/>
          <a:lstStyle/>
          <a:p>
            <a:r>
              <a:rPr lang="en-GB" altLang="en-US" dirty="0"/>
              <a:t>2016 © The University of Sheffield</a:t>
            </a:r>
            <a:endParaRPr lang="en-GB" altLang="en-US" dirty="0">
              <a:solidFill>
                <a:srgbClr val="FFFFFF"/>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033"/>
            <a:ext cx="4005072" cy="975360"/>
          </a:xfrm>
          <a:prstGeom prst="rect">
            <a:avLst/>
          </a:prstGeom>
        </p:spPr>
      </p:pic>
      <p:pic>
        <p:nvPicPr>
          <p:cNvPr id="3" name="Picture 2"/>
          <p:cNvPicPr>
            <a:picLocks noChangeAspect="1"/>
          </p:cNvPicPr>
          <p:nvPr/>
        </p:nvPicPr>
        <p:blipFill rotWithShape="1">
          <a:blip r:embed="rId4"/>
          <a:srcRect l="56109" t="23467" r="19618" b="29284"/>
          <a:stretch/>
        </p:blipFill>
        <p:spPr>
          <a:xfrm>
            <a:off x="4593947" y="3135618"/>
            <a:ext cx="4501570" cy="2464537"/>
          </a:xfrm>
          <a:prstGeom prst="rect">
            <a:avLst/>
          </a:prstGeom>
        </p:spPr>
      </p:pic>
      <p:pic>
        <p:nvPicPr>
          <p:cNvPr id="20" name="Picture 19"/>
          <p:cNvPicPr>
            <a:picLocks noChangeAspect="1"/>
          </p:cNvPicPr>
          <p:nvPr/>
        </p:nvPicPr>
        <p:blipFill>
          <a:blip r:embed="rId5"/>
          <a:stretch>
            <a:fillRect/>
          </a:stretch>
        </p:blipFill>
        <p:spPr>
          <a:xfrm>
            <a:off x="4591341" y="1044173"/>
            <a:ext cx="4499123" cy="2104081"/>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7" name="Rectangle 16"/>
          <p:cNvSpPr/>
          <p:nvPr/>
        </p:nvSpPr>
        <p:spPr bwMode="auto">
          <a:xfrm>
            <a:off x="2267744" y="7895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2" name="Picture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3" name="Pictur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5" name="Picture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26"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smtClean="0">
                <a:solidFill>
                  <a:schemeClr val="bg1"/>
                </a:solidFill>
                <a:latin typeface="Calibri" panose="020F0502020204030204" pitchFamily="34" charset="0"/>
              </a:rPr>
              <a:t>March 11</a:t>
            </a:r>
            <a:r>
              <a:rPr lang="en-GB" sz="2400" b="1" baseline="30000" dirty="0" smtClean="0">
                <a:solidFill>
                  <a:schemeClr val="bg1"/>
                </a:solidFill>
                <a:latin typeface="Calibri" panose="020F0502020204030204" pitchFamily="34" charset="0"/>
              </a:rPr>
              <a:t>th</a:t>
            </a:r>
            <a:r>
              <a:rPr lang="en-GB" sz="2400" b="1" dirty="0" smtClean="0">
                <a:solidFill>
                  <a:schemeClr val="bg1"/>
                </a:solidFill>
                <a:latin typeface="Calibri" panose="020F0502020204030204" pitchFamily="34" charset="0"/>
              </a:rPr>
              <a:t> 2011 Triple Disaster: </a:t>
            </a:r>
          </a:p>
          <a:p>
            <a:pPr algn="ctr"/>
            <a:r>
              <a:rPr lang="en-GB" sz="2400" b="1" dirty="0" smtClean="0">
                <a:solidFill>
                  <a:schemeClr val="bg1"/>
                </a:solidFill>
                <a:latin typeface="Calibri" panose="020F0502020204030204" pitchFamily="34" charset="0"/>
              </a:rPr>
              <a:t>Earthquake, Tsunami and Nuclear Accident</a:t>
            </a:r>
            <a:endParaRPr lang="en-GB" sz="2400" b="1" dirty="0">
              <a:solidFill>
                <a:schemeClr val="bg1"/>
              </a:solidFill>
              <a:latin typeface="Calibri" panose="020F0502020204030204" pitchFamily="34" charset="0"/>
            </a:endParaRPr>
          </a:p>
        </p:txBody>
      </p:sp>
      <p:cxnSp>
        <p:nvCxnSpPr>
          <p:cNvPr id="27" name="Straight Connector 26"/>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1655" y="2133574"/>
            <a:ext cx="4112178" cy="3795856"/>
          </a:xfrm>
          <a:prstGeom prst="rect">
            <a:avLst/>
          </a:prstGeom>
        </p:spPr>
      </p:pic>
      <p:sp>
        <p:nvSpPr>
          <p:cNvPr id="28" name="Rectangle 27"/>
          <p:cNvSpPr/>
          <p:nvPr/>
        </p:nvSpPr>
        <p:spPr bwMode="auto">
          <a:xfrm>
            <a:off x="-51234" y="5958550"/>
            <a:ext cx="4476418" cy="49745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GB" sz="1200" dirty="0" smtClean="0">
                <a:solidFill>
                  <a:srgbClr val="000000"/>
                </a:solidFill>
                <a:latin typeface="Calibri" panose="020F0502020204030204" pitchFamily="34" charset="0"/>
                <a:cs typeface="Calibri" panose="020F0502020204030204" pitchFamily="34" charset="0"/>
              </a:rPr>
              <a:t>Information </a:t>
            </a:r>
            <a:r>
              <a:rPr lang="en-GB" sz="1200" dirty="0">
                <a:solidFill>
                  <a:srgbClr val="000000"/>
                </a:solidFill>
                <a:latin typeface="Calibri" panose="020F0502020204030204" pitchFamily="34" charset="0"/>
                <a:cs typeface="Calibri" panose="020F0502020204030204" pitchFamily="34" charset="0"/>
              </a:rPr>
              <a:t>credit</a:t>
            </a:r>
            <a:r>
              <a:rPr lang="en-GB" sz="1200" dirty="0" smtClean="0">
                <a:solidFill>
                  <a:srgbClr val="000000"/>
                </a:solidFill>
                <a:latin typeface="Calibri" panose="020F0502020204030204" pitchFamily="34" charset="0"/>
                <a:cs typeface="Calibri" panose="020F0502020204030204" pitchFamily="34" charset="0"/>
              </a:rPr>
              <a:t>: </a:t>
            </a:r>
          </a:p>
          <a:p>
            <a:pPr algn="ctr"/>
            <a:r>
              <a:rPr lang="en-GB" sz="1200" dirty="0" smtClean="0">
                <a:solidFill>
                  <a:srgbClr val="000000"/>
                </a:solidFill>
                <a:latin typeface="Calibri" panose="020F0502020204030204" pitchFamily="34" charset="0"/>
                <a:cs typeface="Calibri" panose="020F0502020204030204" pitchFamily="34" charset="0"/>
              </a:rPr>
              <a:t>http</a:t>
            </a:r>
            <a:r>
              <a:rPr lang="en-GB" sz="1200" dirty="0">
                <a:solidFill>
                  <a:srgbClr val="000000"/>
                </a:solidFill>
                <a:latin typeface="Calibri" panose="020F0502020204030204" pitchFamily="34" charset="0"/>
                <a:cs typeface="Calibri" panose="020F0502020204030204" pitchFamily="34" charset="0"/>
              </a:rPr>
              <a:t>://www.bbc.co.uk/news/science-environment-12726628</a:t>
            </a:r>
          </a:p>
        </p:txBody>
      </p:sp>
      <p:sp>
        <p:nvSpPr>
          <p:cNvPr id="8" name="TextBox 7"/>
          <p:cNvSpPr txBox="1"/>
          <p:nvPr/>
        </p:nvSpPr>
        <p:spPr>
          <a:xfrm>
            <a:off x="136586" y="972170"/>
            <a:ext cx="4333175" cy="1169551"/>
          </a:xfrm>
          <a:prstGeom prst="rect">
            <a:avLst/>
          </a:prstGeom>
          <a:noFill/>
        </p:spPr>
        <p:txBody>
          <a:bodyPr wrap="square" rtlCol="0">
            <a:spAutoFit/>
          </a:bodyPr>
          <a:lstStyle/>
          <a:p>
            <a:pPr algn="just"/>
            <a:r>
              <a:rPr lang="en-GB" sz="1400" dirty="0">
                <a:solidFill>
                  <a:srgbClr val="000000"/>
                </a:solidFill>
                <a:latin typeface="Calibri" panose="020F0502020204030204" pitchFamily="34" charset="0"/>
                <a:cs typeface="Calibri" panose="020F0502020204030204" pitchFamily="34" charset="0"/>
              </a:rPr>
              <a:t>A</a:t>
            </a:r>
            <a:r>
              <a:rPr lang="en-GB" sz="1400" dirty="0" smtClean="0">
                <a:solidFill>
                  <a:srgbClr val="000000"/>
                </a:solidFill>
                <a:latin typeface="Calibri" panose="020F0502020204030204" pitchFamily="34" charset="0"/>
                <a:cs typeface="Calibri" panose="020F0502020204030204" pitchFamily="34" charset="0"/>
              </a:rPr>
              <a:t> 9.0 magnitude earthquake resulted in 15m tsunami that inundated the Fukushima Daiichi NPP site (10m above sea level). Power outage and damaged back-up generators resulted in the loss of cooling to units 1-3, which lead to a level 7 major nuclear accident.</a:t>
            </a:r>
            <a:endParaRPr lang="en-GB" sz="1400" dirty="0">
              <a:solidFill>
                <a:srgbClr val="000000"/>
              </a:solidFill>
              <a:latin typeface="Calibri" panose="020F0502020204030204" pitchFamily="34" charset="0"/>
              <a:cs typeface="Calibri" panose="020F0502020204030204" pitchFamily="34" charset="0"/>
            </a:endParaRPr>
          </a:p>
        </p:txBody>
      </p:sp>
      <p:pic>
        <p:nvPicPr>
          <p:cNvPr id="30" name="Picture 2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4744283" flipV="1">
            <a:off x="4537426" y="5531803"/>
            <a:ext cx="592442" cy="341984"/>
          </a:xfrm>
          <a:prstGeom prst="rect">
            <a:avLst/>
          </a:prstGeom>
        </p:spPr>
      </p:pic>
      <p:sp>
        <p:nvSpPr>
          <p:cNvPr id="9" name="Rectangle 8"/>
          <p:cNvSpPr/>
          <p:nvPr/>
        </p:nvSpPr>
        <p:spPr bwMode="auto">
          <a:xfrm>
            <a:off x="6138311" y="5484148"/>
            <a:ext cx="2913845" cy="59252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GB" sz="1200" dirty="0" smtClean="0">
                <a:solidFill>
                  <a:srgbClr val="000000"/>
                </a:solidFill>
                <a:latin typeface="Calibri" panose="020F0502020204030204" pitchFamily="34" charset="0"/>
                <a:cs typeface="Calibri" panose="020F0502020204030204" pitchFamily="34" charset="0"/>
              </a:rPr>
              <a:t>Information </a:t>
            </a:r>
            <a:r>
              <a:rPr lang="en-GB" sz="1200" dirty="0">
                <a:solidFill>
                  <a:srgbClr val="000000"/>
                </a:solidFill>
                <a:latin typeface="Calibri" panose="020F0502020204030204" pitchFamily="34" charset="0"/>
                <a:cs typeface="Calibri" panose="020F0502020204030204" pitchFamily="34" charset="0"/>
              </a:rPr>
              <a:t>credit: </a:t>
            </a:r>
            <a:r>
              <a:rPr lang="en-GB" sz="1200" dirty="0" smtClean="0">
                <a:solidFill>
                  <a:srgbClr val="000000"/>
                </a:solidFill>
                <a:latin typeface="Calibri" panose="020F0502020204030204" pitchFamily="34" charset="0"/>
                <a:cs typeface="Calibri" panose="020F0502020204030204" pitchFamily="34" charset="0"/>
              </a:rPr>
              <a:t>TEPCO </a:t>
            </a:r>
            <a:r>
              <a:rPr lang="en-GB" sz="1200" dirty="0">
                <a:solidFill>
                  <a:srgbClr val="000000"/>
                </a:solidFill>
                <a:latin typeface="Calibri" panose="020F0502020204030204" pitchFamily="34" charset="0"/>
                <a:cs typeface="Calibri" panose="020F0502020204030204" pitchFamily="34" charset="0"/>
              </a:rPr>
              <a:t>(http://</a:t>
            </a:r>
            <a:r>
              <a:rPr lang="en-GB" sz="1200" dirty="0" smtClean="0">
                <a:solidFill>
                  <a:srgbClr val="000000"/>
                </a:solidFill>
                <a:latin typeface="Calibri" panose="020F0502020204030204" pitchFamily="34" charset="0"/>
                <a:cs typeface="Calibri" panose="020F0502020204030204" pitchFamily="34" charset="0"/>
              </a:rPr>
              <a:t>www.tepco.co.jp/en/decommision</a:t>
            </a:r>
            <a:endParaRPr lang="en-GB" sz="1200" dirty="0">
              <a:solidFill>
                <a:srgbClr val="000000"/>
              </a:solidFill>
              <a:latin typeface="Calibri" panose="020F0502020204030204" pitchFamily="34" charset="0"/>
              <a:cs typeface="Calibri" panose="020F0502020204030204" pitchFamily="34" charset="0"/>
            </a:endParaRPr>
          </a:p>
        </p:txBody>
      </p:sp>
      <p:sp>
        <p:nvSpPr>
          <p:cNvPr id="10" name="TextBox 9"/>
          <p:cNvSpPr txBox="1"/>
          <p:nvPr/>
        </p:nvSpPr>
        <p:spPr>
          <a:xfrm>
            <a:off x="4637386" y="6049426"/>
            <a:ext cx="2470152" cy="646331"/>
          </a:xfrm>
          <a:prstGeom prst="rect">
            <a:avLst/>
          </a:prstGeom>
          <a:noFill/>
          <a:ln w="28575">
            <a:solidFill>
              <a:srgbClr val="FF6600"/>
            </a:solidFill>
          </a:ln>
        </p:spPr>
        <p:txBody>
          <a:bodyPr wrap="square" rtlCol="0">
            <a:spAutoFit/>
          </a:bodyPr>
          <a:lstStyle/>
          <a:p>
            <a:pPr algn="ctr"/>
            <a:r>
              <a:rPr lang="en-GB" dirty="0" smtClean="0">
                <a:solidFill>
                  <a:srgbClr val="000000"/>
                </a:solidFill>
                <a:latin typeface="Calibri" panose="020F0502020204030204" pitchFamily="34" charset="0"/>
                <a:cs typeface="Calibri" panose="020F0502020204030204" pitchFamily="34" charset="0"/>
              </a:rPr>
              <a:t>Generation of highly contaminated water</a:t>
            </a:r>
            <a:endParaRPr lang="en-GB"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396818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6230983" y="5178625"/>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solidFill>
                <a:srgbClr val="00FFFF"/>
              </a:solidFill>
              <a:latin typeface="TUOS Stephenson" pitchFamily="-128" charset="0"/>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033"/>
            <a:ext cx="4005072" cy="975360"/>
          </a:xfrm>
          <a:prstGeom prst="rect">
            <a:avLst/>
          </a:prstGeom>
        </p:spPr>
      </p:pic>
      <p:pic>
        <p:nvPicPr>
          <p:cNvPr id="10" name="Picture 2" descr="Water Treatment Flow Diagra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1046387"/>
            <a:ext cx="7389487" cy="457782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2488335" y="5698454"/>
            <a:ext cx="5130048" cy="738664"/>
          </a:xfrm>
          <a:prstGeom prst="rect">
            <a:avLst/>
          </a:prstGeom>
          <a:noFill/>
        </p:spPr>
        <p:txBody>
          <a:bodyPr wrap="square" rtlCol="0">
            <a:spAutoFit/>
          </a:bodyPr>
          <a:lstStyle/>
          <a:p>
            <a:r>
              <a:rPr lang="en-GB" sz="1400" b="1" dirty="0" smtClean="0">
                <a:solidFill>
                  <a:srgbClr val="000000"/>
                </a:solidFill>
                <a:latin typeface="Calibri" panose="020F0502020204030204" pitchFamily="34" charset="0"/>
                <a:cs typeface="Calibri" panose="020F0502020204030204" pitchFamily="34" charset="0"/>
              </a:rPr>
              <a:t>SARRY</a:t>
            </a:r>
            <a:r>
              <a:rPr lang="en-GB" sz="1400" dirty="0" smtClean="0">
                <a:solidFill>
                  <a:srgbClr val="000000"/>
                </a:solidFill>
                <a:latin typeface="Calibri" panose="020F0502020204030204" pitchFamily="34" charset="0"/>
                <a:cs typeface="Calibri" panose="020F0502020204030204" pitchFamily="34" charset="0"/>
              </a:rPr>
              <a:t>: IONSIV and crystalline </a:t>
            </a:r>
            <a:r>
              <a:rPr lang="en-GB" sz="1400" dirty="0" err="1" smtClean="0">
                <a:solidFill>
                  <a:srgbClr val="000000"/>
                </a:solidFill>
                <a:latin typeface="Calibri" panose="020F0502020204030204" pitchFamily="34" charset="0"/>
                <a:cs typeface="Calibri" panose="020F0502020204030204" pitchFamily="34" charset="0"/>
              </a:rPr>
              <a:t>silicotitanate</a:t>
            </a:r>
            <a:r>
              <a:rPr lang="en-GB" sz="1400" dirty="0" smtClean="0">
                <a:solidFill>
                  <a:srgbClr val="000000"/>
                </a:solidFill>
                <a:latin typeface="Calibri" panose="020F0502020204030204" pitchFamily="34" charset="0"/>
                <a:cs typeface="Calibri" panose="020F0502020204030204" pitchFamily="34" charset="0"/>
              </a:rPr>
              <a:t> </a:t>
            </a:r>
          </a:p>
          <a:p>
            <a:r>
              <a:rPr lang="en-GB" sz="1400" b="1" dirty="0" smtClean="0">
                <a:solidFill>
                  <a:srgbClr val="000000"/>
                </a:solidFill>
                <a:latin typeface="Calibri" panose="020F0502020204030204" pitchFamily="34" charset="0"/>
                <a:cs typeface="Calibri" panose="020F0502020204030204" pitchFamily="34" charset="0"/>
              </a:rPr>
              <a:t>Kurion</a:t>
            </a:r>
            <a:r>
              <a:rPr lang="en-GB" sz="1400" dirty="0" smtClean="0">
                <a:solidFill>
                  <a:srgbClr val="000000"/>
                </a:solidFill>
                <a:latin typeface="Calibri" panose="020F0502020204030204" pitchFamily="34" charset="0"/>
                <a:cs typeface="Calibri" panose="020F0502020204030204" pitchFamily="34" charset="0"/>
              </a:rPr>
              <a:t>: </a:t>
            </a:r>
            <a:r>
              <a:rPr lang="en-GB" sz="1400" dirty="0">
                <a:solidFill>
                  <a:srgbClr val="000000"/>
                </a:solidFill>
                <a:latin typeface="Calibri" panose="020F0502020204030204" pitchFamily="34" charset="0"/>
                <a:cs typeface="Calibri" panose="020F0502020204030204" pitchFamily="34" charset="0"/>
              </a:rPr>
              <a:t>“ion specific </a:t>
            </a:r>
            <a:r>
              <a:rPr lang="en-GB" sz="1400" dirty="0" smtClean="0">
                <a:solidFill>
                  <a:srgbClr val="000000"/>
                </a:solidFill>
                <a:latin typeface="Calibri" panose="020F0502020204030204" pitchFamily="34" charset="0"/>
                <a:cs typeface="Calibri" panose="020F0502020204030204" pitchFamily="34" charset="0"/>
              </a:rPr>
              <a:t>media</a:t>
            </a:r>
            <a:r>
              <a:rPr lang="en-GB" sz="1400" dirty="0" smtClean="0">
                <a:solidFill>
                  <a:srgbClr val="000000"/>
                </a:solidFill>
                <a:latin typeface="Calibri" panose="020F0502020204030204" pitchFamily="34" charset="0"/>
                <a:cs typeface="Calibri" panose="020F0502020204030204" pitchFamily="34" charset="0"/>
              </a:rPr>
              <a:t>” a.k</a:t>
            </a:r>
            <a:r>
              <a:rPr lang="en-GB" sz="1400" dirty="0" smtClean="0">
                <a:solidFill>
                  <a:srgbClr val="000000"/>
                </a:solidFill>
                <a:latin typeface="Calibri" panose="020F0502020204030204" pitchFamily="34" charset="0"/>
                <a:cs typeface="Calibri" panose="020F0502020204030204" pitchFamily="34" charset="0"/>
              </a:rPr>
              <a:t>.a. engineered </a:t>
            </a:r>
            <a:r>
              <a:rPr lang="en-GB" sz="1400" dirty="0" err="1" smtClean="0">
                <a:solidFill>
                  <a:srgbClr val="000000"/>
                </a:solidFill>
                <a:latin typeface="Calibri" panose="020F0502020204030204" pitchFamily="34" charset="0"/>
                <a:cs typeface="Calibri" panose="020F0502020204030204" pitchFamily="34" charset="0"/>
              </a:rPr>
              <a:t>chabazite</a:t>
            </a:r>
            <a:endParaRPr lang="en-GB" sz="1400" dirty="0" smtClean="0">
              <a:solidFill>
                <a:srgbClr val="000000"/>
              </a:solidFill>
              <a:latin typeface="Calibri" panose="020F0502020204030204" pitchFamily="34" charset="0"/>
              <a:cs typeface="Calibri" panose="020F0502020204030204" pitchFamily="34" charset="0"/>
            </a:endParaRPr>
          </a:p>
          <a:p>
            <a:r>
              <a:rPr lang="en-GB" sz="1400" b="1" dirty="0" smtClean="0">
                <a:solidFill>
                  <a:srgbClr val="000000"/>
                </a:solidFill>
                <a:latin typeface="Calibri" panose="020F0502020204030204" pitchFamily="34" charset="0"/>
                <a:cs typeface="Calibri" panose="020F0502020204030204" pitchFamily="34" charset="0"/>
              </a:rPr>
              <a:t>ALPS</a:t>
            </a:r>
            <a:r>
              <a:rPr lang="en-GB" sz="1400" dirty="0" smtClean="0">
                <a:solidFill>
                  <a:srgbClr val="000000"/>
                </a:solidFill>
                <a:latin typeface="Calibri" panose="020F0502020204030204" pitchFamily="34" charset="0"/>
                <a:cs typeface="Calibri" panose="020F0502020204030204" pitchFamily="34" charset="0"/>
              </a:rPr>
              <a:t>: </a:t>
            </a:r>
            <a:r>
              <a:rPr lang="en-GB" sz="1400" dirty="0" err="1">
                <a:solidFill>
                  <a:srgbClr val="000000"/>
                </a:solidFill>
                <a:latin typeface="Calibri" panose="020F0502020204030204" pitchFamily="34" charset="0"/>
                <a:cs typeface="Calibri" panose="020F0502020204030204" pitchFamily="34" charset="0"/>
              </a:rPr>
              <a:t>CsTreat</a:t>
            </a:r>
            <a:r>
              <a:rPr lang="en-GB" sz="1400" dirty="0">
                <a:solidFill>
                  <a:srgbClr val="000000"/>
                </a:solidFill>
                <a:latin typeface="Calibri" panose="020F0502020204030204" pitchFamily="34" charset="0"/>
                <a:cs typeface="Calibri" panose="020F0502020204030204" pitchFamily="34" charset="0"/>
              </a:rPr>
              <a:t>®, </a:t>
            </a:r>
            <a:r>
              <a:rPr lang="en-GB" sz="1400" dirty="0" err="1">
                <a:solidFill>
                  <a:srgbClr val="000000"/>
                </a:solidFill>
                <a:latin typeface="Calibri" panose="020F0502020204030204" pitchFamily="34" charset="0"/>
                <a:cs typeface="Calibri" panose="020F0502020204030204" pitchFamily="34" charset="0"/>
              </a:rPr>
              <a:t>SrTreat</a:t>
            </a:r>
            <a:r>
              <a:rPr lang="en-GB" sz="1400" dirty="0">
                <a:solidFill>
                  <a:srgbClr val="000000"/>
                </a:solidFill>
                <a:latin typeface="Calibri" panose="020F0502020204030204" pitchFamily="34" charset="0"/>
                <a:cs typeface="Calibri" panose="020F0502020204030204" pitchFamily="34" charset="0"/>
              </a:rPr>
              <a:t>® CoTreat® and </a:t>
            </a:r>
            <a:r>
              <a:rPr lang="en-GB" sz="1400" dirty="0" err="1">
                <a:solidFill>
                  <a:srgbClr val="000000"/>
                </a:solidFill>
                <a:latin typeface="Calibri" panose="020F0502020204030204" pitchFamily="34" charset="0"/>
                <a:cs typeface="Calibri" panose="020F0502020204030204" pitchFamily="34" charset="0"/>
              </a:rPr>
              <a:t>SbTreat</a:t>
            </a:r>
            <a:r>
              <a:rPr lang="en-GB" sz="1400" dirty="0">
                <a:solidFill>
                  <a:srgbClr val="000000"/>
                </a:solidFill>
                <a:latin typeface="Calibri" panose="020F0502020204030204" pitchFamily="34" charset="0"/>
                <a:cs typeface="Calibri" panose="020F0502020204030204" pitchFamily="34" charset="0"/>
              </a:rPr>
              <a:t> (Fortum Co</a:t>
            </a:r>
            <a:r>
              <a:rPr lang="en-GB" sz="1400" dirty="0" smtClean="0">
                <a:solidFill>
                  <a:srgbClr val="000000"/>
                </a:solidFill>
                <a:latin typeface="Calibri" panose="020F0502020204030204" pitchFamily="34" charset="0"/>
                <a:cs typeface="Calibri" panose="020F0502020204030204" pitchFamily="34" charset="0"/>
              </a:rPr>
              <a:t>.)</a:t>
            </a:r>
            <a:endParaRPr lang="en-GB" sz="1400" dirty="0">
              <a:solidFill>
                <a:srgbClr val="000000"/>
              </a:solidFill>
              <a:latin typeface="Calibri" panose="020F0502020204030204" pitchFamily="34" charset="0"/>
              <a:cs typeface="Calibri" panose="020F0502020204030204" pitchFamily="34" charset="0"/>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8" name="TextBox 17"/>
          <p:cNvSpPr txBox="1"/>
          <p:nvPr/>
        </p:nvSpPr>
        <p:spPr>
          <a:xfrm>
            <a:off x="4241632" y="1019734"/>
            <a:ext cx="2912507" cy="276999"/>
          </a:xfrm>
          <a:prstGeom prst="rect">
            <a:avLst/>
          </a:prstGeom>
          <a:noFill/>
        </p:spPr>
        <p:txBody>
          <a:bodyPr wrap="square" rtlCol="0">
            <a:spAutoFit/>
          </a:bodyPr>
          <a:lstStyle/>
          <a:p>
            <a:r>
              <a:rPr lang="en-GB" sz="1200" dirty="0" smtClean="0">
                <a:solidFill>
                  <a:srgbClr val="000000"/>
                </a:solidFill>
                <a:latin typeface="Calibri" panose="020F0502020204030204" pitchFamily="34" charset="0"/>
                <a:cs typeface="Arial" panose="020B0604020202020204" pitchFamily="34" charset="0"/>
              </a:rPr>
              <a:t>Image credit: </a:t>
            </a:r>
            <a:r>
              <a:rPr lang="en-GB" sz="1200" dirty="0">
                <a:solidFill>
                  <a:srgbClr val="000000"/>
                </a:solidFill>
                <a:latin typeface="Calibri" panose="020F0502020204030204" pitchFamily="34" charset="0"/>
                <a:cs typeface="Arial" panose="020B0604020202020204" pitchFamily="34" charset="0"/>
              </a:rPr>
              <a:t> </a:t>
            </a:r>
            <a:r>
              <a:rPr lang="en-GB" sz="1200" dirty="0" smtClean="0">
                <a:solidFill>
                  <a:srgbClr val="000000"/>
                </a:solidFill>
                <a:latin typeface="Calibri" panose="020F0502020204030204" pitchFamily="34" charset="0"/>
                <a:cs typeface="Arial" panose="020B0604020202020204" pitchFamily="34" charset="0"/>
              </a:rPr>
              <a:t>TEPCO</a:t>
            </a:r>
            <a:endParaRPr lang="en-GB" sz="1200" dirty="0">
              <a:solidFill>
                <a:srgbClr val="000000"/>
              </a:solidFill>
              <a:latin typeface="Calibri" panose="020F0502020204030204" pitchFamily="34" charset="0"/>
              <a:cs typeface="Arial" panose="020B0604020202020204" pitchFamily="34" charset="0"/>
            </a:endParaRPr>
          </a:p>
        </p:txBody>
      </p:sp>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56839" y="1060959"/>
            <a:ext cx="1674867" cy="1256151"/>
          </a:xfrm>
          <a:prstGeom prst="rect">
            <a:avLst/>
          </a:prstGeom>
          <a:ln>
            <a:noFill/>
          </a:ln>
          <a:effectLst>
            <a:outerShdw blurRad="292100" dist="139700" dir="2700000" algn="tl" rotWithShape="0">
              <a:srgbClr val="333333">
                <a:alpha val="65000"/>
              </a:srgbClr>
            </a:outerShdw>
          </a:effectLst>
        </p:spPr>
      </p:pic>
      <p:sp>
        <p:nvSpPr>
          <p:cNvPr id="20"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033"/>
            <a:ext cx="4005072" cy="975360"/>
          </a:xfrm>
          <a:prstGeom prst="rect">
            <a:avLst/>
          </a:prstGeom>
        </p:spPr>
      </p:pic>
      <p:sp>
        <p:nvSpPr>
          <p:cNvPr id="22" name="Rectangle 21"/>
          <p:cNvSpPr/>
          <p:nvPr/>
        </p:nvSpPr>
        <p:spPr bwMode="auto">
          <a:xfrm>
            <a:off x="2267744" y="7895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4"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6" name="Picture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7"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8" name="Picture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29"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smtClean="0">
                <a:solidFill>
                  <a:schemeClr val="bg1"/>
                </a:solidFill>
                <a:latin typeface="Calibri" panose="020F0502020204030204" pitchFamily="34" charset="0"/>
              </a:rPr>
              <a:t>Generation of High Dose Spent Absorbents</a:t>
            </a:r>
            <a:endParaRPr lang="en-GB" sz="2400" b="1" dirty="0">
              <a:solidFill>
                <a:schemeClr val="bg1"/>
              </a:solidFill>
              <a:latin typeface="Calibri" panose="020F0502020204030204" pitchFamily="34" charset="0"/>
            </a:endParaRPr>
          </a:p>
        </p:txBody>
      </p:sp>
      <p:cxnSp>
        <p:nvCxnSpPr>
          <p:cNvPr id="30" name="Straight Connector 29"/>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pic>
        <p:nvPicPr>
          <p:cNvPr id="31" name="Picture 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8902826">
            <a:off x="6820515" y="2417899"/>
            <a:ext cx="446021" cy="257463"/>
          </a:xfrm>
          <a:prstGeom prst="rect">
            <a:avLst/>
          </a:prstGeom>
        </p:spPr>
      </p:pic>
      <p:pic>
        <p:nvPicPr>
          <p:cNvPr id="32" name="Picture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4859553">
            <a:off x="8228128" y="4620301"/>
            <a:ext cx="446021" cy="257463"/>
          </a:xfrm>
          <a:prstGeom prst="rect">
            <a:avLst/>
          </a:prstGeom>
        </p:spPr>
      </p:pic>
      <p:pic>
        <p:nvPicPr>
          <p:cNvPr id="33" name="Picture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6812506" flipV="1">
            <a:off x="1572434" y="3235700"/>
            <a:ext cx="446021" cy="257463"/>
          </a:xfrm>
          <a:prstGeom prst="rect">
            <a:avLst/>
          </a:prstGeom>
        </p:spPr>
      </p:pic>
      <p:pic>
        <p:nvPicPr>
          <p:cNvPr id="3" name="Picture 2"/>
          <p:cNvPicPr>
            <a:picLocks noChangeAspect="1"/>
          </p:cNvPicPr>
          <p:nvPr/>
        </p:nvPicPr>
        <p:blipFill rotWithShape="1">
          <a:blip r:embed="rId8" cstate="print">
            <a:extLst>
              <a:ext uri="{28A0092B-C50C-407E-A947-70E740481C1C}">
                <a14:useLocalDpi xmlns:a14="http://schemas.microsoft.com/office/drawing/2010/main" val="0"/>
              </a:ext>
            </a:extLst>
          </a:blip>
          <a:srcRect t="29728" b="-1"/>
          <a:stretch/>
        </p:blipFill>
        <p:spPr>
          <a:xfrm>
            <a:off x="7236296" y="5069690"/>
            <a:ext cx="1675539" cy="883083"/>
          </a:xfrm>
          <a:prstGeom prst="rect">
            <a:avLst/>
          </a:prstGeom>
          <a:ln>
            <a:noFill/>
          </a:ln>
          <a:effectLst>
            <a:outerShdw blurRad="292100" dist="139700" dir="2700000" algn="tl" rotWithShape="0">
              <a:srgbClr val="333333">
                <a:alpha val="65000"/>
              </a:srgbClr>
            </a:outerShdw>
          </a:effectLst>
        </p:spPr>
      </p:pic>
      <p:sp>
        <p:nvSpPr>
          <p:cNvPr id="34" name="TextBox 33"/>
          <p:cNvSpPr txBox="1"/>
          <p:nvPr/>
        </p:nvSpPr>
        <p:spPr>
          <a:xfrm>
            <a:off x="3196284" y="6570451"/>
            <a:ext cx="3237549" cy="276999"/>
          </a:xfrm>
          <a:prstGeom prst="rect">
            <a:avLst/>
          </a:prstGeom>
          <a:noFill/>
        </p:spPr>
        <p:txBody>
          <a:bodyPr wrap="square" rtlCol="0">
            <a:spAutoFit/>
          </a:bodyPr>
          <a:lstStyle/>
          <a:p>
            <a:pPr algn="ctr"/>
            <a:r>
              <a:rPr lang="en-GB" sz="1200" dirty="0" smtClean="0">
                <a:solidFill>
                  <a:srgbClr val="002060"/>
                </a:solidFill>
                <a:latin typeface="Calibri" panose="020F0502020204030204" pitchFamily="34" charset="0"/>
                <a:cs typeface="Calibri" panose="020F0502020204030204" pitchFamily="34" charset="0"/>
              </a:rPr>
              <a:t>Photographs courtesy of TEPCO (1</a:t>
            </a:r>
            <a:r>
              <a:rPr lang="en-GB" sz="1200" baseline="30000" dirty="0" smtClean="0">
                <a:solidFill>
                  <a:srgbClr val="002060"/>
                </a:solidFill>
                <a:latin typeface="Calibri" panose="020F0502020204030204" pitchFamily="34" charset="0"/>
                <a:cs typeface="Calibri" panose="020F0502020204030204" pitchFamily="34" charset="0"/>
              </a:rPr>
              <a:t>st</a:t>
            </a:r>
            <a:r>
              <a:rPr lang="en-GB" sz="1200" dirty="0" smtClean="0">
                <a:solidFill>
                  <a:srgbClr val="002060"/>
                </a:solidFill>
                <a:latin typeface="Calibri" panose="020F0502020204030204" pitchFamily="34" charset="0"/>
                <a:cs typeface="Calibri" panose="020F0502020204030204" pitchFamily="34" charset="0"/>
              </a:rPr>
              <a:t> April 2016)</a:t>
            </a:r>
            <a:endParaRPr lang="en-GB" sz="1200" dirty="0">
              <a:solidFill>
                <a:srgbClr val="002060"/>
              </a:solidFill>
              <a:latin typeface="Calibri" panose="020F0502020204030204" pitchFamily="34" charset="0"/>
              <a:cs typeface="Calibri" panose="020F0502020204030204" pitchFamily="34" charset="0"/>
            </a:endParaRPr>
          </a:p>
        </p:txBody>
      </p:sp>
      <p:pic>
        <p:nvPicPr>
          <p:cNvPr id="8" name="Picture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6660" y="5125554"/>
            <a:ext cx="1692000" cy="1269000"/>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6696" y="3678812"/>
            <a:ext cx="1692507" cy="1269380"/>
          </a:xfrm>
          <a:prstGeom prst="rect">
            <a:avLst/>
          </a:prstGeom>
          <a:ln>
            <a:noFill/>
          </a:ln>
          <a:effectLst>
            <a:outerShdw blurRad="292100" dist="139700" dir="2700000" algn="tl" rotWithShape="0">
              <a:srgbClr val="333333">
                <a:alpha val="65000"/>
              </a:srgbClr>
            </a:outerShdw>
          </a:effectLst>
        </p:spPr>
      </p:pic>
      <p:sp>
        <p:nvSpPr>
          <p:cNvPr id="12" name="TextBox 11"/>
          <p:cNvSpPr txBox="1"/>
          <p:nvPr/>
        </p:nvSpPr>
        <p:spPr>
          <a:xfrm>
            <a:off x="302954" y="3656688"/>
            <a:ext cx="753732" cy="369332"/>
          </a:xfrm>
          <a:prstGeom prst="rect">
            <a:avLst/>
          </a:prstGeom>
          <a:noFill/>
        </p:spPr>
        <p:txBody>
          <a:bodyPr wrap="none" rtlCol="0">
            <a:spAutoFit/>
          </a:bodyPr>
          <a:lstStyle/>
          <a:p>
            <a:r>
              <a:rPr lang="en-GB" dirty="0" smtClean="0">
                <a:solidFill>
                  <a:srgbClr val="000000"/>
                </a:solidFill>
                <a:latin typeface="Calibri" panose="020F0502020204030204" pitchFamily="34" charset="0"/>
                <a:cs typeface="Calibri" panose="020F0502020204030204" pitchFamily="34" charset="0"/>
              </a:rPr>
              <a:t>Unit 2</a:t>
            </a:r>
            <a:endParaRPr lang="en-GB" dirty="0">
              <a:solidFill>
                <a:srgbClr val="000000"/>
              </a:solidFill>
              <a:latin typeface="Calibri" panose="020F0502020204030204" pitchFamily="34" charset="0"/>
              <a:cs typeface="Calibri" panose="020F0502020204030204" pitchFamily="34" charset="0"/>
            </a:endParaRPr>
          </a:p>
        </p:txBody>
      </p:sp>
      <p:sp>
        <p:nvSpPr>
          <p:cNvPr id="35" name="TextBox 34"/>
          <p:cNvSpPr txBox="1"/>
          <p:nvPr/>
        </p:nvSpPr>
        <p:spPr>
          <a:xfrm>
            <a:off x="276836" y="5121053"/>
            <a:ext cx="753732" cy="369332"/>
          </a:xfrm>
          <a:prstGeom prst="rect">
            <a:avLst/>
          </a:prstGeom>
          <a:noFill/>
        </p:spPr>
        <p:txBody>
          <a:bodyPr wrap="none" rtlCol="0">
            <a:spAutoFit/>
          </a:bodyPr>
          <a:lstStyle/>
          <a:p>
            <a:r>
              <a:rPr lang="en-GB" dirty="0" smtClean="0">
                <a:solidFill>
                  <a:srgbClr val="000000"/>
                </a:solidFill>
                <a:latin typeface="Calibri" panose="020F0502020204030204" pitchFamily="34" charset="0"/>
                <a:cs typeface="Calibri" panose="020F0502020204030204" pitchFamily="34" charset="0"/>
              </a:rPr>
              <a:t>Unit 3</a:t>
            </a:r>
            <a:endParaRPr lang="en-GB" dirty="0">
              <a:solidFill>
                <a:srgbClr val="000000"/>
              </a:solidFill>
              <a:latin typeface="Calibri" panose="020F0502020204030204" pitchFamily="34" charset="0"/>
              <a:cs typeface="Calibri" panose="020F0502020204030204" pitchFamily="34" charset="0"/>
            </a:endParaRPr>
          </a:p>
        </p:txBody>
      </p:sp>
      <p:sp>
        <p:nvSpPr>
          <p:cNvPr id="37" name="TextBox 36"/>
          <p:cNvSpPr txBox="1"/>
          <p:nvPr/>
        </p:nvSpPr>
        <p:spPr>
          <a:xfrm>
            <a:off x="107504" y="995134"/>
            <a:ext cx="2470152" cy="369332"/>
          </a:xfrm>
          <a:prstGeom prst="rect">
            <a:avLst/>
          </a:prstGeom>
          <a:noFill/>
          <a:ln w="28575">
            <a:solidFill>
              <a:srgbClr val="0070C0"/>
            </a:solidFill>
          </a:ln>
        </p:spPr>
        <p:txBody>
          <a:bodyPr wrap="square" rtlCol="0">
            <a:spAutoFit/>
          </a:bodyPr>
          <a:lstStyle/>
          <a:p>
            <a:pPr algn="ctr"/>
            <a:r>
              <a:rPr lang="en-GB" dirty="0" smtClean="0">
                <a:solidFill>
                  <a:srgbClr val="000000"/>
                </a:solidFill>
                <a:latin typeface="Calibri" panose="020F0502020204030204" pitchFamily="34" charset="0"/>
                <a:cs typeface="Calibri" panose="020F0502020204030204" pitchFamily="34" charset="0"/>
              </a:rPr>
              <a:t>Water Treatment Plan   </a:t>
            </a:r>
            <a:endParaRPr lang="en-GB"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390450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6092938" y="5255292"/>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solidFill>
                <a:srgbClr val="00FFFF"/>
              </a:solidFill>
              <a:latin typeface="TUOS Stephenson" pitchFamily="-128" charset="0"/>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033"/>
            <a:ext cx="4005072" cy="975360"/>
          </a:xfrm>
          <a:prstGeom prst="rect">
            <a:avLst/>
          </a:prstGeom>
        </p:spPr>
      </p:pic>
      <p:grpSp>
        <p:nvGrpSpPr>
          <p:cNvPr id="20" name="Group 19"/>
          <p:cNvGrpSpPr/>
          <p:nvPr/>
        </p:nvGrpSpPr>
        <p:grpSpPr>
          <a:xfrm>
            <a:off x="179512" y="1116756"/>
            <a:ext cx="6632926" cy="2604421"/>
            <a:chOff x="223297" y="1220664"/>
            <a:chExt cx="6120393" cy="2419219"/>
          </a:xfrm>
        </p:grpSpPr>
        <p:sp>
          <p:nvSpPr>
            <p:cNvPr id="21" name="TextBox 20"/>
            <p:cNvSpPr txBox="1"/>
            <p:nvPr/>
          </p:nvSpPr>
          <p:spPr>
            <a:xfrm>
              <a:off x="223297" y="1220664"/>
              <a:ext cx="6120393" cy="400110"/>
            </a:xfrm>
            <a:prstGeom prst="rect">
              <a:avLst/>
            </a:prstGeom>
            <a:noFill/>
          </p:spPr>
          <p:txBody>
            <a:bodyPr wrap="none" rtlCol="0">
              <a:spAutoFit/>
            </a:bodyPr>
            <a:lstStyle/>
            <a:p>
              <a:r>
                <a:rPr lang="en-GB" sz="2000" b="1" dirty="0" smtClean="0">
                  <a:solidFill>
                    <a:srgbClr val="002060"/>
                  </a:solidFill>
                  <a:latin typeface="Calibri" panose="020F0502020204030204" pitchFamily="34" charset="0"/>
                  <a:cs typeface="Arial" panose="020B0604020202020204" pitchFamily="34" charset="0"/>
                </a:rPr>
                <a:t>Challenges associated with High Dose Spent Adsorbents</a:t>
              </a:r>
              <a:endParaRPr lang="en-GB" sz="2000" b="1" dirty="0">
                <a:solidFill>
                  <a:srgbClr val="002060"/>
                </a:solidFill>
                <a:latin typeface="Calibri" panose="020F0502020204030204" pitchFamily="34" charset="0"/>
                <a:cs typeface="Arial" panose="020B0604020202020204" pitchFamily="34" charset="0"/>
              </a:endParaRPr>
            </a:p>
          </p:txBody>
        </p:sp>
        <p:sp>
          <p:nvSpPr>
            <p:cNvPr id="22" name="TextBox 21"/>
            <p:cNvSpPr txBox="1"/>
            <p:nvPr/>
          </p:nvSpPr>
          <p:spPr>
            <a:xfrm>
              <a:off x="223297" y="1610052"/>
              <a:ext cx="4397179" cy="1629575"/>
            </a:xfrm>
            <a:prstGeom prst="rect">
              <a:avLst/>
            </a:prstGeom>
            <a:noFill/>
          </p:spPr>
          <p:txBody>
            <a:bodyPr wrap="none" rtlCol="0">
              <a:spAutoFit/>
            </a:bodyPr>
            <a:lstStyle/>
            <a:p>
              <a:pPr marL="285750" indent="-285750">
                <a:buFont typeface="Arial" panose="020B0604020202020204" pitchFamily="34" charset="0"/>
                <a:buChar char="•"/>
              </a:pPr>
              <a:r>
                <a:rPr lang="en-GB" dirty="0" smtClean="0">
                  <a:solidFill>
                    <a:srgbClr val="002060"/>
                  </a:solidFill>
                  <a:latin typeface="Calibri" panose="020F0502020204030204" pitchFamily="34" charset="0"/>
                </a:rPr>
                <a:t>Several ion-specific microporous materials</a:t>
              </a:r>
            </a:p>
            <a:p>
              <a:pPr marL="285750" indent="-285750">
                <a:buFont typeface="Arial" panose="020B0604020202020204" pitchFamily="34" charset="0"/>
                <a:buChar char="•"/>
              </a:pPr>
              <a:r>
                <a:rPr lang="en-GB" dirty="0">
                  <a:solidFill>
                    <a:srgbClr val="002060"/>
                  </a:solidFill>
                  <a:latin typeface="Calibri" panose="020F0502020204030204" pitchFamily="34" charset="0"/>
                </a:rPr>
                <a:t>Key nuclides include: </a:t>
              </a:r>
              <a:r>
                <a:rPr lang="en-GB" baseline="30000" dirty="0">
                  <a:solidFill>
                    <a:srgbClr val="002060"/>
                  </a:solidFill>
                  <a:latin typeface="Calibri" panose="020F0502020204030204" pitchFamily="34" charset="0"/>
                </a:rPr>
                <a:t>90</a:t>
              </a:r>
              <a:r>
                <a:rPr lang="en-GB" dirty="0">
                  <a:solidFill>
                    <a:srgbClr val="002060"/>
                  </a:solidFill>
                  <a:latin typeface="Calibri" panose="020F0502020204030204" pitchFamily="34" charset="0"/>
                </a:rPr>
                <a:t>Sr, </a:t>
              </a:r>
              <a:r>
                <a:rPr lang="en-GB" baseline="30000" dirty="0" smtClean="0">
                  <a:solidFill>
                    <a:srgbClr val="002060"/>
                  </a:solidFill>
                  <a:latin typeface="Calibri" panose="020F0502020204030204" pitchFamily="34" charset="0"/>
                </a:rPr>
                <a:t>137</a:t>
              </a:r>
              <a:r>
                <a:rPr lang="en-GB" dirty="0" smtClean="0">
                  <a:solidFill>
                    <a:srgbClr val="002060"/>
                  </a:solidFill>
                  <a:latin typeface="Calibri" panose="020F0502020204030204" pitchFamily="34" charset="0"/>
                </a:rPr>
                <a:t>Cs, </a:t>
              </a:r>
              <a:r>
                <a:rPr lang="en-GB" baseline="30000" dirty="0" smtClean="0">
                  <a:solidFill>
                    <a:srgbClr val="002060"/>
                  </a:solidFill>
                  <a:latin typeface="Calibri" panose="020F0502020204030204" pitchFamily="34" charset="0"/>
                </a:rPr>
                <a:t>60</a:t>
              </a:r>
              <a:r>
                <a:rPr lang="en-GB" dirty="0" smtClean="0">
                  <a:solidFill>
                    <a:srgbClr val="002060"/>
                  </a:solidFill>
                  <a:latin typeface="Calibri" panose="020F0502020204030204" pitchFamily="34" charset="0"/>
                </a:rPr>
                <a:t>Co</a:t>
              </a:r>
            </a:p>
            <a:p>
              <a:pPr marL="285750" indent="-285750">
                <a:buFont typeface="Arial" panose="020B0604020202020204" pitchFamily="34" charset="0"/>
                <a:buChar char="•"/>
              </a:pPr>
              <a:r>
                <a:rPr lang="en-GB" dirty="0" smtClean="0">
                  <a:solidFill>
                    <a:srgbClr val="002060"/>
                  </a:solidFill>
                  <a:latin typeface="Calibri" panose="020F0502020204030204" pitchFamily="34" charset="0"/>
                </a:rPr>
                <a:t>Granular dispersible materials</a:t>
              </a:r>
            </a:p>
            <a:p>
              <a:pPr marL="285750" indent="-285750">
                <a:buFont typeface="Arial" panose="020B0604020202020204" pitchFamily="34" charset="0"/>
                <a:buChar char="•"/>
              </a:pPr>
              <a:r>
                <a:rPr lang="en-GB" dirty="0" smtClean="0">
                  <a:solidFill>
                    <a:srgbClr val="002060"/>
                  </a:solidFill>
                  <a:latin typeface="Calibri" panose="020F0502020204030204" pitchFamily="34" charset="0"/>
                </a:rPr>
                <a:t>Self heating </a:t>
              </a:r>
              <a:r>
                <a:rPr lang="en-GB" dirty="0">
                  <a:solidFill>
                    <a:srgbClr val="002060"/>
                  </a:solidFill>
                  <a:latin typeface="Calibri" panose="020F0502020204030204" pitchFamily="34" charset="0"/>
                </a:rPr>
                <a:t>(</a:t>
              </a:r>
              <a:r>
                <a:rPr lang="en-GB" dirty="0" smtClean="0">
                  <a:solidFill>
                    <a:srgbClr val="002060"/>
                  </a:solidFill>
                  <a:latin typeface="Calibri" panose="020F0502020204030204" pitchFamily="34" charset="0"/>
                </a:rPr>
                <a:t>steam production)</a:t>
              </a:r>
            </a:p>
            <a:p>
              <a:pPr marL="285750" indent="-285750">
                <a:buFont typeface="Arial" panose="020B0604020202020204" pitchFamily="34" charset="0"/>
                <a:buChar char="•"/>
              </a:pPr>
              <a:r>
                <a:rPr lang="en-GB" dirty="0" smtClean="0">
                  <a:solidFill>
                    <a:srgbClr val="002060"/>
                  </a:solidFill>
                  <a:latin typeface="Calibri" panose="020F0502020204030204" pitchFamily="34" charset="0"/>
                </a:rPr>
                <a:t>Radiolysis (hydrogen production)</a:t>
              </a:r>
            </a:p>
            <a:p>
              <a:pPr marL="285750" indent="-285750">
                <a:buFont typeface="Arial" panose="020B0604020202020204" pitchFamily="34" charset="0"/>
                <a:buChar char="•"/>
              </a:pPr>
              <a:r>
                <a:rPr lang="en-GB" dirty="0" smtClean="0">
                  <a:solidFill>
                    <a:srgbClr val="002060"/>
                  </a:solidFill>
                  <a:latin typeface="Calibri" panose="020F0502020204030204" pitchFamily="34" charset="0"/>
                </a:rPr>
                <a:t>Stress corrosion cracking (sea salt aggravated)</a:t>
              </a:r>
            </a:p>
          </p:txBody>
        </p:sp>
        <p:sp>
          <p:nvSpPr>
            <p:cNvPr id="23" name="TextBox 22"/>
            <p:cNvSpPr txBox="1"/>
            <p:nvPr/>
          </p:nvSpPr>
          <p:spPr>
            <a:xfrm>
              <a:off x="223297" y="3296814"/>
              <a:ext cx="4185722" cy="343069"/>
            </a:xfrm>
            <a:prstGeom prst="rect">
              <a:avLst/>
            </a:prstGeom>
            <a:noFill/>
          </p:spPr>
          <p:txBody>
            <a:bodyPr wrap="none" rtlCol="0">
              <a:spAutoFit/>
            </a:bodyPr>
            <a:lstStyle/>
            <a:p>
              <a:pPr marL="285750" indent="-285750">
                <a:buFont typeface="Wingdings" panose="05000000000000000000" pitchFamily="2" charset="2"/>
                <a:buChar char="q"/>
              </a:pPr>
              <a:r>
                <a:rPr lang="en-GB" b="1" dirty="0" smtClean="0">
                  <a:solidFill>
                    <a:srgbClr val="002060"/>
                  </a:solidFill>
                  <a:latin typeface="Calibri" panose="020F0502020204030204" pitchFamily="34" charset="0"/>
                  <a:cs typeface="Arial" panose="020B0604020202020204" pitchFamily="34" charset="0"/>
                  <a:sym typeface="Wingdings"/>
                </a:rPr>
                <a:t> </a:t>
              </a:r>
              <a:r>
                <a:rPr lang="en-GB" b="1" dirty="0" smtClean="0">
                  <a:solidFill>
                    <a:srgbClr val="002060"/>
                  </a:solidFill>
                  <a:latin typeface="Calibri" panose="020F0502020204030204" pitchFamily="34" charset="0"/>
                  <a:cs typeface="Arial" panose="020B0604020202020204" pitchFamily="34" charset="0"/>
                </a:rPr>
                <a:t>HDSAs require waste conditioning process</a:t>
              </a:r>
              <a:endParaRPr lang="en-GB" b="1" dirty="0">
                <a:solidFill>
                  <a:srgbClr val="002060"/>
                </a:solidFill>
                <a:latin typeface="Calibri" panose="020F0502020204030204" pitchFamily="34" charset="0"/>
                <a:cs typeface="Arial" panose="020B0604020202020204" pitchFamily="34" charset="0"/>
              </a:endParaRPr>
            </a:p>
          </p:txBody>
        </p:sp>
      </p:grpSp>
      <p:pic>
        <p:nvPicPr>
          <p:cNvPr id="2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9690" y="1206321"/>
            <a:ext cx="2913698" cy="2637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3078" b="10288"/>
          <a:stretch/>
        </p:blipFill>
        <p:spPr bwMode="auto">
          <a:xfrm>
            <a:off x="308400" y="3901977"/>
            <a:ext cx="5740621" cy="2496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TextBox 26"/>
          <p:cNvSpPr txBox="1"/>
          <p:nvPr/>
        </p:nvSpPr>
        <p:spPr>
          <a:xfrm>
            <a:off x="2554803" y="6378060"/>
            <a:ext cx="2738250" cy="261610"/>
          </a:xfrm>
          <a:prstGeom prst="rect">
            <a:avLst/>
          </a:prstGeom>
          <a:noFill/>
        </p:spPr>
        <p:txBody>
          <a:bodyPr wrap="none" rtlCol="0">
            <a:spAutoFit/>
          </a:bodyPr>
          <a:lstStyle/>
          <a:p>
            <a:r>
              <a:rPr lang="en-GB" sz="1100" dirty="0" smtClean="0">
                <a:solidFill>
                  <a:srgbClr val="002060"/>
                </a:solidFill>
                <a:latin typeface="Arial" panose="020B0604020202020204" pitchFamily="34" charset="0"/>
                <a:cs typeface="Arial" panose="020B0604020202020204" pitchFamily="34" charset="0"/>
              </a:rPr>
              <a:t>Image: Yamagishi JNST 51 (2014) 1044.</a:t>
            </a:r>
            <a:endParaRPr lang="en-GB" sz="1100" dirty="0">
              <a:solidFill>
                <a:srgbClr val="002060"/>
              </a:solidFill>
              <a:latin typeface="Arial" panose="020B0604020202020204" pitchFamily="34" charset="0"/>
              <a:cs typeface="Arial" panose="020B0604020202020204" pitchFamily="34" charset="0"/>
            </a:endParaRPr>
          </a:p>
        </p:txBody>
      </p:sp>
      <p:pic>
        <p:nvPicPr>
          <p:cNvPr id="15" name="Picture 14"/>
          <p:cNvPicPr>
            <a:picLocks noChangeAspect="1"/>
          </p:cNvPicPr>
          <p:nvPr/>
        </p:nvPicPr>
        <p:blipFill>
          <a:blip r:embed="rId6"/>
          <a:stretch>
            <a:fillRect/>
          </a:stretch>
        </p:blipFill>
        <p:spPr>
          <a:xfrm>
            <a:off x="6406838" y="4307659"/>
            <a:ext cx="2339403" cy="1764061"/>
          </a:xfrm>
          <a:prstGeom prst="rect">
            <a:avLst/>
          </a:prstGeom>
          <a:ln>
            <a:noFill/>
          </a:ln>
          <a:effectLst>
            <a:outerShdw blurRad="292100" dist="139700" dir="2700000" algn="tl" rotWithShape="0">
              <a:srgbClr val="333333">
                <a:alpha val="65000"/>
              </a:srgbClr>
            </a:outerShdw>
          </a:effectLst>
        </p:spPr>
      </p:pic>
      <p:sp>
        <p:nvSpPr>
          <p:cNvPr id="16" name="Rectangle 15"/>
          <p:cNvSpPr/>
          <p:nvPr/>
        </p:nvSpPr>
        <p:spPr bwMode="auto">
          <a:xfrm>
            <a:off x="6092938" y="6213586"/>
            <a:ext cx="2901892" cy="36003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GB" sz="1200" dirty="0" smtClean="0">
                <a:solidFill>
                  <a:srgbClr val="002060"/>
                </a:solidFill>
                <a:latin typeface="Calibri" panose="020F0502020204030204" pitchFamily="34" charset="0"/>
                <a:cs typeface="Calibri" panose="020F0502020204030204" pitchFamily="34" charset="0"/>
              </a:rPr>
              <a:t>Ref: TEPCO </a:t>
            </a:r>
            <a:r>
              <a:rPr lang="en-GB" sz="1200" dirty="0">
                <a:solidFill>
                  <a:srgbClr val="002060"/>
                </a:solidFill>
                <a:latin typeface="Calibri" panose="020F0502020204030204" pitchFamily="34" charset="0"/>
                <a:cs typeface="Calibri" panose="020F0502020204030204" pitchFamily="34" charset="0"/>
              </a:rPr>
              <a:t>(http://</a:t>
            </a:r>
            <a:r>
              <a:rPr lang="en-GB" sz="1200" dirty="0" smtClean="0">
                <a:solidFill>
                  <a:srgbClr val="002060"/>
                </a:solidFill>
                <a:latin typeface="Calibri" panose="020F0502020204030204" pitchFamily="34" charset="0"/>
                <a:cs typeface="Calibri" panose="020F0502020204030204" pitchFamily="34" charset="0"/>
              </a:rPr>
              <a:t>www.tepco.co.jp/en/decommision/planaction/alps/index-e.html</a:t>
            </a:r>
            <a:endParaRPr lang="en-GB" sz="1200" dirty="0">
              <a:solidFill>
                <a:srgbClr val="002060"/>
              </a:solidFill>
              <a:latin typeface="Calibri" panose="020F0502020204030204" pitchFamily="34" charset="0"/>
              <a:cs typeface="Calibri" panose="020F0502020204030204" pitchFamily="34" charset="0"/>
            </a:endParaRPr>
          </a:p>
        </p:txBody>
      </p:sp>
      <p:sp>
        <p:nvSpPr>
          <p:cNvPr id="17" name="TextBox 16"/>
          <p:cNvSpPr txBox="1"/>
          <p:nvPr/>
        </p:nvSpPr>
        <p:spPr>
          <a:xfrm>
            <a:off x="6278153" y="3844280"/>
            <a:ext cx="2584362" cy="338554"/>
          </a:xfrm>
          <a:prstGeom prst="rect">
            <a:avLst/>
          </a:prstGeom>
          <a:noFill/>
        </p:spPr>
        <p:txBody>
          <a:bodyPr wrap="none" rtlCol="0">
            <a:spAutoFit/>
          </a:bodyPr>
          <a:lstStyle/>
          <a:p>
            <a:r>
              <a:rPr lang="en-GB" sz="1600" b="1" dirty="0" smtClean="0">
                <a:solidFill>
                  <a:srgbClr val="002060"/>
                </a:solidFill>
                <a:latin typeface="Calibri" panose="020F0502020204030204" pitchFamily="34" charset="0"/>
                <a:cs typeface="Calibri" panose="020F0502020204030204" pitchFamily="34" charset="0"/>
              </a:rPr>
              <a:t>3,232 </a:t>
            </a:r>
            <a:r>
              <a:rPr lang="en-GB" sz="1600" b="1" dirty="0" smtClean="0">
                <a:solidFill>
                  <a:srgbClr val="002060"/>
                </a:solidFill>
                <a:latin typeface="Calibri" panose="020F0502020204030204" pitchFamily="34" charset="0"/>
                <a:cs typeface="Calibri" panose="020F0502020204030204" pitchFamily="34" charset="0"/>
              </a:rPr>
              <a:t>HICs as of 21/06/2016</a:t>
            </a:r>
            <a:endParaRPr lang="en-GB" sz="1600" b="1" dirty="0">
              <a:solidFill>
                <a:srgbClr val="002060"/>
              </a:solidFill>
              <a:latin typeface="Calibri" panose="020F0502020204030204" pitchFamily="34" charset="0"/>
              <a:cs typeface="Calibri" panose="020F0502020204030204" pitchFamily="34" charset="0"/>
            </a:endParaRPr>
          </a:p>
        </p:txBody>
      </p:sp>
      <p:sp>
        <p:nvSpPr>
          <p:cNvPr id="19"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pic>
        <p:nvPicPr>
          <p:cNvPr id="2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033"/>
            <a:ext cx="4005072" cy="975360"/>
          </a:xfrm>
          <a:prstGeom prst="rect">
            <a:avLst/>
          </a:prstGeom>
        </p:spPr>
      </p:pic>
      <p:sp>
        <p:nvSpPr>
          <p:cNvPr id="28" name="Rectangle 27"/>
          <p:cNvSpPr/>
          <p:nvPr/>
        </p:nvSpPr>
        <p:spPr bwMode="auto">
          <a:xfrm>
            <a:off x="2267744" y="7895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9" name="Picture 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0" name="Picture 2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1" name="Picture 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2" name="Picture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3" name="Picture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4" name="Picture 3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35"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smtClean="0">
                <a:solidFill>
                  <a:schemeClr val="bg1"/>
                </a:solidFill>
                <a:latin typeface="Calibri" panose="020F0502020204030204" pitchFamily="34" charset="0"/>
              </a:rPr>
              <a:t>High Dose Spent Absorbents</a:t>
            </a:r>
            <a:endParaRPr lang="en-GB" sz="2400" b="1" dirty="0">
              <a:solidFill>
                <a:schemeClr val="bg1"/>
              </a:solidFill>
              <a:latin typeface="Calibri" panose="020F0502020204030204" pitchFamily="34" charset="0"/>
            </a:endParaRPr>
          </a:p>
        </p:txBody>
      </p:sp>
      <p:cxnSp>
        <p:nvCxnSpPr>
          <p:cNvPr id="36" name="Straight Connector 35"/>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Tree>
    <p:extLst>
      <p:ext uri="{BB962C8B-B14F-4D97-AF65-F5344CB8AC3E}">
        <p14:creationId xmlns:p14="http://schemas.microsoft.com/office/powerpoint/2010/main" val="34103609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6092938" y="5255292"/>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solidFill>
                <a:srgbClr val="00FFFF"/>
              </a:solidFill>
              <a:latin typeface="TUOS Stephenson" pitchFamily="-128" charset="0"/>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033"/>
            <a:ext cx="4005072" cy="975360"/>
          </a:xfrm>
          <a:prstGeom prst="rect">
            <a:avLst/>
          </a:prstGeom>
        </p:spPr>
      </p:pic>
      <p:sp>
        <p:nvSpPr>
          <p:cNvPr id="19"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pic>
        <p:nvPicPr>
          <p:cNvPr id="2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033"/>
            <a:ext cx="4005072" cy="975360"/>
          </a:xfrm>
          <a:prstGeom prst="rect">
            <a:avLst/>
          </a:prstGeom>
        </p:spPr>
      </p:pic>
      <p:sp>
        <p:nvSpPr>
          <p:cNvPr id="28" name="Rectangle 27"/>
          <p:cNvSpPr/>
          <p:nvPr/>
        </p:nvSpPr>
        <p:spPr bwMode="auto">
          <a:xfrm>
            <a:off x="2267744" y="7895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9"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1" name="Picture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2" name="Pictur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3" name="Picture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4" name="Picture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35"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smtClean="0">
                <a:solidFill>
                  <a:schemeClr val="bg1"/>
                </a:solidFill>
                <a:latin typeface="Calibri" panose="020F0502020204030204" pitchFamily="34" charset="0"/>
              </a:rPr>
              <a:t>High Dose Spent Absorbents</a:t>
            </a:r>
            <a:endParaRPr lang="en-GB" sz="2400" b="1" dirty="0">
              <a:solidFill>
                <a:schemeClr val="bg1"/>
              </a:solidFill>
              <a:latin typeface="Calibri" panose="020F0502020204030204" pitchFamily="34" charset="0"/>
            </a:endParaRPr>
          </a:p>
        </p:txBody>
      </p:sp>
      <p:cxnSp>
        <p:nvCxnSpPr>
          <p:cNvPr id="36" name="Straight Connector 35"/>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grpSp>
        <p:nvGrpSpPr>
          <p:cNvPr id="37" name="Group 36"/>
          <p:cNvGrpSpPr/>
          <p:nvPr/>
        </p:nvGrpSpPr>
        <p:grpSpPr>
          <a:xfrm>
            <a:off x="260038" y="1070087"/>
            <a:ext cx="5177724" cy="4900632"/>
            <a:chOff x="214543" y="1220664"/>
            <a:chExt cx="10269118" cy="4552142"/>
          </a:xfrm>
        </p:grpSpPr>
        <p:sp>
          <p:nvSpPr>
            <p:cNvPr id="38" name="TextBox 37"/>
            <p:cNvSpPr txBox="1"/>
            <p:nvPr/>
          </p:nvSpPr>
          <p:spPr>
            <a:xfrm>
              <a:off x="223297" y="1220664"/>
              <a:ext cx="2056750" cy="371658"/>
            </a:xfrm>
            <a:prstGeom prst="rect">
              <a:avLst/>
            </a:prstGeom>
            <a:noFill/>
          </p:spPr>
          <p:txBody>
            <a:bodyPr wrap="none" rtlCol="0">
              <a:spAutoFit/>
            </a:bodyPr>
            <a:lstStyle/>
            <a:p>
              <a:r>
                <a:rPr lang="en-GB" sz="2000" b="1" dirty="0" smtClean="0">
                  <a:solidFill>
                    <a:srgbClr val="002060"/>
                  </a:solidFill>
                  <a:latin typeface="Calibri" panose="020F0502020204030204" pitchFamily="34" charset="0"/>
                </a:rPr>
                <a:t>Sellafield</a:t>
              </a:r>
              <a:endParaRPr lang="en-GB" sz="2000" b="1" dirty="0">
                <a:solidFill>
                  <a:srgbClr val="002060"/>
                </a:solidFill>
                <a:latin typeface="Calibri" panose="020F0502020204030204" pitchFamily="34" charset="0"/>
              </a:endParaRPr>
            </a:p>
          </p:txBody>
        </p:sp>
        <p:sp>
          <p:nvSpPr>
            <p:cNvPr id="39" name="TextBox 38"/>
            <p:cNvSpPr txBox="1"/>
            <p:nvPr/>
          </p:nvSpPr>
          <p:spPr>
            <a:xfrm>
              <a:off x="214543" y="1627398"/>
              <a:ext cx="10269118" cy="4145408"/>
            </a:xfrm>
            <a:prstGeom prst="rect">
              <a:avLst/>
            </a:prstGeom>
            <a:noFill/>
          </p:spPr>
          <p:txBody>
            <a:bodyPr wrap="square" rtlCol="0">
              <a:spAutoFit/>
            </a:bodyPr>
            <a:lstStyle/>
            <a:p>
              <a:pPr>
                <a:spcBef>
                  <a:spcPts val="1200"/>
                </a:spcBef>
              </a:pPr>
              <a:r>
                <a:rPr lang="en-GB" dirty="0" smtClean="0">
                  <a:solidFill>
                    <a:srgbClr val="002060"/>
                  </a:solidFill>
                  <a:latin typeface="Calibri" panose="020F0502020204030204" pitchFamily="34" charset="0"/>
                </a:rPr>
                <a:t>SIXEP: Site Ion-exchange Effluent Plant</a:t>
              </a:r>
              <a:r>
                <a:rPr lang="en-GB" dirty="0">
                  <a:solidFill>
                    <a:srgbClr val="002060"/>
                  </a:solidFill>
                  <a:latin typeface="Calibri" panose="020F0502020204030204" pitchFamily="34" charset="0"/>
                </a:rPr>
                <a:t> </a:t>
              </a:r>
              <a:r>
                <a:rPr lang="en-GB" dirty="0" smtClean="0">
                  <a:solidFill>
                    <a:srgbClr val="002060"/>
                  </a:solidFill>
                  <a:latin typeface="Calibri" panose="020F0502020204030204" pitchFamily="34" charset="0"/>
                </a:rPr>
                <a:t/>
              </a:r>
              <a:br>
                <a:rPr lang="en-GB" dirty="0" smtClean="0">
                  <a:solidFill>
                    <a:srgbClr val="002060"/>
                  </a:solidFill>
                  <a:latin typeface="Calibri" panose="020F0502020204030204" pitchFamily="34" charset="0"/>
                </a:rPr>
              </a:br>
              <a:r>
                <a:rPr lang="en-GB" dirty="0" smtClean="0">
                  <a:solidFill>
                    <a:srgbClr val="002060"/>
                  </a:solidFill>
                  <a:latin typeface="Calibri" panose="020F0502020204030204" pitchFamily="34" charset="0"/>
                </a:rPr>
                <a:t>(a.k.a. “the kidneys of Sellafield”)</a:t>
              </a:r>
            </a:p>
            <a:p>
              <a:pPr>
                <a:spcBef>
                  <a:spcPts val="1200"/>
                </a:spcBef>
              </a:pPr>
              <a:r>
                <a:rPr lang="en-GB" dirty="0" smtClean="0">
                  <a:solidFill>
                    <a:srgbClr val="002060"/>
                  </a:solidFill>
                  <a:latin typeface="Calibri" panose="020F0502020204030204" pitchFamily="34" charset="0"/>
                </a:rPr>
                <a:t>Built to decontaminate pond water </a:t>
              </a:r>
              <a:r>
                <a:rPr lang="en-GB" dirty="0" err="1" smtClean="0">
                  <a:solidFill>
                    <a:srgbClr val="002060"/>
                  </a:solidFill>
                  <a:latin typeface="Calibri" panose="020F0502020204030204" pitchFamily="34" charset="0"/>
                </a:rPr>
                <a:t>priotr</a:t>
              </a:r>
              <a:r>
                <a:rPr lang="en-GB" dirty="0" smtClean="0">
                  <a:solidFill>
                    <a:srgbClr val="002060"/>
                  </a:solidFill>
                  <a:latin typeface="Calibri" panose="020F0502020204030204" pitchFamily="34" charset="0"/>
                </a:rPr>
                <a:t> to discharge to Irish Sea, operating since 1985</a:t>
              </a:r>
            </a:p>
            <a:p>
              <a:pPr>
                <a:spcBef>
                  <a:spcPts val="1200"/>
                </a:spcBef>
              </a:pPr>
              <a:r>
                <a:rPr lang="en-GB" dirty="0" smtClean="0">
                  <a:solidFill>
                    <a:srgbClr val="002060"/>
                  </a:solidFill>
                  <a:latin typeface="Calibri" panose="020F0502020204030204" pitchFamily="34" charset="0"/>
                </a:rPr>
                <a:t>Process uses </a:t>
              </a:r>
              <a:r>
                <a:rPr lang="en-GB" dirty="0" err="1" smtClean="0">
                  <a:solidFill>
                    <a:srgbClr val="002060"/>
                  </a:solidFill>
                  <a:latin typeface="Calibri" panose="020F0502020204030204" pitchFamily="34" charset="0"/>
                </a:rPr>
                <a:t>clinoptilolite</a:t>
              </a:r>
              <a:r>
                <a:rPr lang="en-GB" dirty="0" smtClean="0">
                  <a:solidFill>
                    <a:srgbClr val="002060"/>
                  </a:solidFill>
                  <a:latin typeface="Calibri" panose="020F0502020204030204" pitchFamily="34" charset="0"/>
                </a:rPr>
                <a:t> ion exchange media and sand filtration bed</a:t>
              </a:r>
            </a:p>
            <a:p>
              <a:pPr>
                <a:spcBef>
                  <a:spcPts val="1200"/>
                </a:spcBef>
              </a:pPr>
              <a:r>
                <a:rPr lang="en-GB" dirty="0" smtClean="0">
                  <a:solidFill>
                    <a:srgbClr val="002060"/>
                  </a:solidFill>
                  <a:latin typeface="Calibri" panose="020F0502020204030204" pitchFamily="34" charset="0"/>
                </a:rPr>
                <a:t>Waste </a:t>
              </a:r>
              <a:r>
                <a:rPr lang="en-GB" dirty="0" err="1" smtClean="0">
                  <a:solidFill>
                    <a:srgbClr val="002060"/>
                  </a:solidFill>
                  <a:latin typeface="Calibri" panose="020F0502020204030204" pitchFamily="34" charset="0"/>
                </a:rPr>
                <a:t>arisings</a:t>
              </a:r>
              <a:r>
                <a:rPr lang="en-GB" dirty="0" smtClean="0">
                  <a:solidFill>
                    <a:srgbClr val="002060"/>
                  </a:solidFill>
                  <a:latin typeface="Calibri" panose="020F0502020204030204" pitchFamily="34" charset="0"/>
                </a:rPr>
                <a:t>: 2,146.8 m</a:t>
              </a:r>
              <a:r>
                <a:rPr lang="en-GB" baseline="30000" dirty="0" smtClean="0">
                  <a:solidFill>
                    <a:srgbClr val="002060"/>
                  </a:solidFill>
                  <a:latin typeface="Calibri" panose="020F0502020204030204" pitchFamily="34" charset="0"/>
                </a:rPr>
                <a:t>3</a:t>
              </a:r>
              <a:r>
                <a:rPr lang="en-GB" dirty="0" smtClean="0">
                  <a:solidFill>
                    <a:srgbClr val="002060"/>
                  </a:solidFill>
                  <a:latin typeface="Calibri" panose="020F0502020204030204" pitchFamily="34" charset="0"/>
                </a:rPr>
                <a:t>; activity </a:t>
              </a:r>
              <a:r>
                <a:rPr lang="en-GB" dirty="0" smtClean="0">
                  <a:solidFill>
                    <a:srgbClr val="002060"/>
                  </a:solidFill>
                  <a:latin typeface="Symbol" panose="05050102010706020507" pitchFamily="18" charset="2"/>
                </a:rPr>
                <a:t>a </a:t>
              </a:r>
              <a:r>
                <a:rPr lang="en-GB" dirty="0" smtClean="0">
                  <a:solidFill>
                    <a:srgbClr val="002060"/>
                  </a:solidFill>
                  <a:latin typeface="Calibri" panose="020F0502020204030204" pitchFamily="34" charset="0"/>
                </a:rPr>
                <a:t>2 x 10</a:t>
              </a:r>
              <a:r>
                <a:rPr lang="en-GB" baseline="30000" dirty="0" smtClean="0">
                  <a:solidFill>
                    <a:srgbClr val="002060"/>
                  </a:solidFill>
                  <a:latin typeface="Calibri" panose="020F0502020204030204" pitchFamily="34" charset="0"/>
                </a:rPr>
                <a:t>-2</a:t>
              </a:r>
              <a:r>
                <a:rPr lang="en-GB" dirty="0" smtClean="0">
                  <a:solidFill>
                    <a:srgbClr val="002060"/>
                  </a:solidFill>
                  <a:latin typeface="Calibri" panose="020F0502020204030204" pitchFamily="34" charset="0"/>
                </a:rPr>
                <a:t> </a:t>
              </a:r>
              <a:r>
                <a:rPr lang="en-GB" dirty="0" err="1" smtClean="0">
                  <a:solidFill>
                    <a:srgbClr val="002060"/>
                  </a:solidFill>
                  <a:latin typeface="Calibri" panose="020F0502020204030204" pitchFamily="34" charset="0"/>
                </a:rPr>
                <a:t>TBq</a:t>
              </a:r>
              <a:r>
                <a:rPr lang="en-GB" dirty="0" smtClean="0">
                  <a:solidFill>
                    <a:srgbClr val="002060"/>
                  </a:solidFill>
                  <a:latin typeface="Calibri" panose="020F0502020204030204" pitchFamily="34" charset="0"/>
                </a:rPr>
                <a:t>/m</a:t>
              </a:r>
              <a:r>
                <a:rPr lang="en-GB" baseline="30000" dirty="0" smtClean="0">
                  <a:solidFill>
                    <a:srgbClr val="002060"/>
                  </a:solidFill>
                  <a:latin typeface="Calibri" panose="020F0502020204030204" pitchFamily="34" charset="0"/>
                </a:rPr>
                <a:t>3</a:t>
              </a:r>
              <a:r>
                <a:rPr lang="en-GB" dirty="0" smtClean="0">
                  <a:solidFill>
                    <a:srgbClr val="002060"/>
                  </a:solidFill>
                  <a:latin typeface="Calibri" panose="020F0502020204030204" pitchFamily="34" charset="0"/>
                </a:rPr>
                <a:t> </a:t>
              </a:r>
              <a:r>
                <a:rPr lang="en-GB" dirty="0" err="1" smtClean="0">
                  <a:solidFill>
                    <a:srgbClr val="002060"/>
                  </a:solidFill>
                  <a:latin typeface="Symbol" panose="05050102010706020507" pitchFamily="18" charset="2"/>
                </a:rPr>
                <a:t>b,g</a:t>
              </a:r>
              <a:r>
                <a:rPr lang="en-GB" dirty="0" smtClean="0">
                  <a:solidFill>
                    <a:srgbClr val="002060"/>
                  </a:solidFill>
                  <a:latin typeface="Calibri" panose="020F0502020204030204" pitchFamily="34" charset="0"/>
                </a:rPr>
                <a:t> 7 x 10</a:t>
              </a:r>
              <a:r>
                <a:rPr lang="en-GB" baseline="30000" dirty="0" smtClean="0">
                  <a:solidFill>
                    <a:srgbClr val="002060"/>
                  </a:solidFill>
                  <a:latin typeface="Calibri" panose="020F0502020204030204" pitchFamily="34" charset="0"/>
                </a:rPr>
                <a:t>1</a:t>
              </a:r>
              <a:r>
                <a:rPr lang="en-GB" dirty="0" smtClean="0">
                  <a:solidFill>
                    <a:srgbClr val="002060"/>
                  </a:solidFill>
                  <a:latin typeface="Calibri" panose="020F0502020204030204" pitchFamily="34" charset="0"/>
                </a:rPr>
                <a:t> </a:t>
              </a:r>
              <a:r>
                <a:rPr lang="en-GB" dirty="0" err="1" smtClean="0">
                  <a:solidFill>
                    <a:srgbClr val="002060"/>
                  </a:solidFill>
                  <a:latin typeface="Calibri" panose="020F0502020204030204" pitchFamily="34" charset="0"/>
                </a:rPr>
                <a:t>TBq</a:t>
              </a:r>
              <a:r>
                <a:rPr lang="en-GB" dirty="0" smtClean="0">
                  <a:solidFill>
                    <a:srgbClr val="002060"/>
                  </a:solidFill>
                  <a:latin typeface="Calibri" panose="020F0502020204030204" pitchFamily="34" charset="0"/>
                </a:rPr>
                <a:t>/m</a:t>
              </a:r>
              <a:r>
                <a:rPr lang="en-GB" baseline="30000" dirty="0" smtClean="0">
                  <a:solidFill>
                    <a:srgbClr val="002060"/>
                  </a:solidFill>
                  <a:latin typeface="Calibri" panose="020F0502020204030204" pitchFamily="34" charset="0"/>
                </a:rPr>
                <a:t>3</a:t>
              </a:r>
              <a:endParaRPr lang="en-GB" dirty="0" smtClean="0">
                <a:solidFill>
                  <a:srgbClr val="002060"/>
                </a:solidFill>
                <a:latin typeface="Calibri" panose="020F0502020204030204" pitchFamily="34" charset="0"/>
              </a:endParaRPr>
            </a:p>
            <a:p>
              <a:pPr>
                <a:spcBef>
                  <a:spcPts val="1200"/>
                </a:spcBef>
              </a:pPr>
              <a:r>
                <a:rPr lang="en-GB" dirty="0" smtClean="0">
                  <a:solidFill>
                    <a:srgbClr val="002060"/>
                  </a:solidFill>
                  <a:latin typeface="Calibri" panose="020F0502020204030204" pitchFamily="34" charset="0"/>
                </a:rPr>
                <a:t>Cement encapsulation potentially problematic: </a:t>
              </a:r>
              <a:br>
                <a:rPr lang="en-GB" dirty="0" smtClean="0">
                  <a:solidFill>
                    <a:srgbClr val="002060"/>
                  </a:solidFill>
                  <a:latin typeface="Calibri" panose="020F0502020204030204" pitchFamily="34" charset="0"/>
                </a:rPr>
              </a:br>
              <a:r>
                <a:rPr lang="en-GB" dirty="0" smtClean="0">
                  <a:solidFill>
                    <a:srgbClr val="002060"/>
                  </a:solidFill>
                  <a:latin typeface="Calibri" panose="020F0502020204030204" pitchFamily="34" charset="0"/>
                </a:rPr>
                <a:t>  * </a:t>
              </a:r>
              <a:r>
                <a:rPr lang="en-GB" dirty="0" err="1" smtClean="0">
                  <a:solidFill>
                    <a:srgbClr val="002060"/>
                  </a:solidFill>
                  <a:latin typeface="Calibri" panose="020F0502020204030204" pitchFamily="34" charset="0"/>
                </a:rPr>
                <a:t>Pozzolanic</a:t>
              </a:r>
              <a:r>
                <a:rPr lang="en-GB" dirty="0" smtClean="0">
                  <a:solidFill>
                    <a:srgbClr val="002060"/>
                  </a:solidFill>
                  <a:latin typeface="Calibri" panose="020F0502020204030204" pitchFamily="34" charset="0"/>
                </a:rPr>
                <a:t> reaction with cement matrix</a:t>
              </a:r>
              <a:br>
                <a:rPr lang="en-GB" dirty="0" smtClean="0">
                  <a:solidFill>
                    <a:srgbClr val="002060"/>
                  </a:solidFill>
                  <a:latin typeface="Calibri" panose="020F0502020204030204" pitchFamily="34" charset="0"/>
                </a:rPr>
              </a:br>
              <a:r>
                <a:rPr lang="en-GB" dirty="0" smtClean="0">
                  <a:solidFill>
                    <a:srgbClr val="002060"/>
                  </a:solidFill>
                  <a:latin typeface="Calibri" panose="020F0502020204030204" pitchFamily="34" charset="0"/>
                </a:rPr>
                <a:t>  * Volume increase by a factor of 5-10</a:t>
              </a:r>
            </a:p>
            <a:p>
              <a:pPr>
                <a:spcBef>
                  <a:spcPts val="1200"/>
                </a:spcBef>
              </a:pPr>
              <a:r>
                <a:rPr lang="en-GB" dirty="0" smtClean="0">
                  <a:solidFill>
                    <a:srgbClr val="002060"/>
                  </a:solidFill>
                  <a:latin typeface="Calibri" panose="020F0502020204030204" pitchFamily="34" charset="0"/>
                </a:rPr>
                <a:t>Interest in alternative conditioning process for granular HDSA</a:t>
              </a:r>
            </a:p>
          </p:txBody>
        </p:sp>
        <p:sp>
          <p:nvSpPr>
            <p:cNvPr id="40" name="TextBox 39"/>
            <p:cNvSpPr txBox="1"/>
            <p:nvPr/>
          </p:nvSpPr>
          <p:spPr>
            <a:xfrm>
              <a:off x="223297" y="3296814"/>
              <a:ext cx="327214" cy="343068"/>
            </a:xfrm>
            <a:prstGeom prst="rect">
              <a:avLst/>
            </a:prstGeom>
            <a:noFill/>
          </p:spPr>
          <p:txBody>
            <a:bodyPr wrap="none" rtlCol="0">
              <a:spAutoFit/>
            </a:bodyPr>
            <a:lstStyle/>
            <a:p>
              <a:endParaRPr lang="en-GB" b="1" dirty="0">
                <a:solidFill>
                  <a:srgbClr val="002060"/>
                </a:solidFill>
                <a:latin typeface="Calibri" panose="020F0502020204030204" pitchFamily="34" charset="0"/>
                <a:cs typeface="Arial" panose="020B0604020202020204" pitchFamily="34" charset="0"/>
              </a:endParaRPr>
            </a:p>
          </p:txBody>
        </p:sp>
      </p:grpSp>
      <p:pic>
        <p:nvPicPr>
          <p:cNvPr id="1026" name="Picture 2" descr="Image result for sixep sellafiel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43978" y="1070086"/>
            <a:ext cx="3696025" cy="277761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ars.els-cdn.com/content/image/1-s2.0-S0003267015008387-gr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0883" y="3950064"/>
            <a:ext cx="3830929" cy="2611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53945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auto">
          <a:xfrm>
            <a:off x="6192097" y="5132614"/>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solidFill>
                <a:srgbClr val="00FFFF"/>
              </a:solidFill>
              <a:latin typeface="TUOS Stephenson" pitchFamily="-128" charset="0"/>
            </a:endParaRPr>
          </a:p>
        </p:txBody>
      </p:sp>
      <p:sp>
        <p:nvSpPr>
          <p:cNvPr id="2" name="Rectangle 1"/>
          <p:cNvSpPr/>
          <p:nvPr/>
        </p:nvSpPr>
        <p:spPr bwMode="auto">
          <a:xfrm>
            <a:off x="5881036" y="4911429"/>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solidFill>
                <a:srgbClr val="00FFFF"/>
              </a:solidFill>
              <a:latin typeface="TUOS Stephenson" pitchFamily="-128" charset="0"/>
            </a:endParaRPr>
          </a:p>
        </p:txBody>
      </p:sp>
      <p:sp>
        <p:nvSpPr>
          <p:cNvPr id="11" name="Rectangle 10"/>
          <p:cNvSpPr/>
          <p:nvPr/>
        </p:nvSpPr>
        <p:spPr>
          <a:xfrm rot="5400000">
            <a:off x="-507129" y="1708287"/>
            <a:ext cx="5112568" cy="3733644"/>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13928"/>
          <a:stretch/>
        </p:blipFill>
        <p:spPr>
          <a:xfrm rot="5400000">
            <a:off x="-329911" y="1916691"/>
            <a:ext cx="4758130" cy="3316835"/>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519086" y="6208981"/>
            <a:ext cx="2986843" cy="276999"/>
          </a:xfrm>
          <a:prstGeom prst="rect">
            <a:avLst/>
          </a:prstGeom>
          <a:noFill/>
        </p:spPr>
        <p:txBody>
          <a:bodyPr wrap="none" rtlCol="0">
            <a:spAutoFit/>
          </a:bodyPr>
          <a:lstStyle/>
          <a:p>
            <a:r>
              <a:rPr lang="en-GB" sz="1200" b="1" dirty="0" err="1" smtClean="0">
                <a:solidFill>
                  <a:srgbClr val="000000"/>
                </a:solidFill>
                <a:latin typeface="Calibri" panose="020F0502020204030204" pitchFamily="34" charset="0"/>
                <a:cs typeface="Calibri" panose="020F0502020204030204" pitchFamily="34" charset="0"/>
              </a:rPr>
              <a:t>UoS</a:t>
            </a:r>
            <a:r>
              <a:rPr lang="en-GB" sz="1200" b="1" dirty="0" smtClean="0">
                <a:solidFill>
                  <a:srgbClr val="000000"/>
                </a:solidFill>
                <a:latin typeface="Calibri" panose="020F0502020204030204" pitchFamily="34" charset="0"/>
                <a:cs typeface="Calibri" panose="020F0502020204030204" pitchFamily="34" charset="0"/>
              </a:rPr>
              <a:t> HIP: Typical can diameter 30 – 300 mm </a:t>
            </a:r>
            <a:endParaRPr lang="en-GB" sz="1200" b="1" dirty="0">
              <a:solidFill>
                <a:srgbClr val="000000"/>
              </a:solidFill>
              <a:latin typeface="Calibri" panose="020F0502020204030204" pitchFamily="34" charset="0"/>
              <a:cs typeface="Calibri" panose="020F0502020204030204" pitchFamily="34" charset="0"/>
            </a:endParaRPr>
          </a:p>
        </p:txBody>
      </p:sp>
      <p:sp>
        <p:nvSpPr>
          <p:cNvPr id="19" name="Rectangle 18"/>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0" name="Picture 29"/>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tretch>
            <a:fillRect/>
          </a:stretch>
        </p:blipFill>
        <p:spPr>
          <a:xfrm>
            <a:off x="4307221" y="3528997"/>
            <a:ext cx="3988134" cy="2960185"/>
          </a:xfrm>
          <a:prstGeom prst="rect">
            <a:avLst/>
          </a:prstGeom>
        </p:spPr>
      </p:pic>
      <p:sp>
        <p:nvSpPr>
          <p:cNvPr id="31" name="Rectangle 30"/>
          <p:cNvSpPr/>
          <p:nvPr/>
        </p:nvSpPr>
        <p:spPr bwMode="auto">
          <a:xfrm>
            <a:off x="4307221" y="6333300"/>
            <a:ext cx="1884568" cy="43729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GB" sz="1200" dirty="0">
                <a:solidFill>
                  <a:srgbClr val="000000"/>
                </a:solidFill>
                <a:latin typeface="Calibri" panose="020F0502020204030204" pitchFamily="34" charset="0"/>
                <a:cs typeface="Calibri" panose="020F0502020204030204" pitchFamily="34" charset="0"/>
              </a:rPr>
              <a:t>Image credit: </a:t>
            </a:r>
            <a:endParaRPr lang="en-GB" sz="1200" dirty="0" smtClean="0">
              <a:solidFill>
                <a:srgbClr val="000000"/>
              </a:solidFill>
              <a:latin typeface="Calibri" panose="020F0502020204030204" pitchFamily="34" charset="0"/>
              <a:cs typeface="Calibri" panose="020F0502020204030204" pitchFamily="34" charset="0"/>
            </a:endParaRPr>
          </a:p>
          <a:p>
            <a:pPr algn="ctr"/>
            <a:r>
              <a:rPr lang="en-GB" sz="1200" dirty="0" smtClean="0">
                <a:solidFill>
                  <a:srgbClr val="000000"/>
                </a:solidFill>
                <a:latin typeface="Calibri" panose="020F0502020204030204" pitchFamily="34" charset="0"/>
                <a:cs typeface="Calibri" panose="020F0502020204030204" pitchFamily="34" charset="0"/>
              </a:rPr>
              <a:t>Stephanie Thornber</a:t>
            </a:r>
            <a:endParaRPr lang="en-GB" sz="1200" dirty="0">
              <a:solidFill>
                <a:srgbClr val="000000"/>
              </a:solidFill>
              <a:latin typeface="Calibri" panose="020F0502020204030204" pitchFamily="34" charset="0"/>
              <a:cs typeface="Calibri" panose="020F0502020204030204" pitchFamily="34" charset="0"/>
            </a:endParaRPr>
          </a:p>
        </p:txBody>
      </p:sp>
      <p:pic>
        <p:nvPicPr>
          <p:cNvPr id="32" name="Picture 3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52941" y="5294140"/>
            <a:ext cx="2791327" cy="1471331"/>
          </a:xfrm>
          <a:prstGeom prst="rect">
            <a:avLst/>
          </a:prstGeom>
        </p:spPr>
      </p:pic>
      <p:sp>
        <p:nvSpPr>
          <p:cNvPr id="16" name="Rectangle 15"/>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8"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smtClean="0">
                <a:solidFill>
                  <a:schemeClr val="bg1"/>
                </a:solidFill>
                <a:latin typeface="Calibri" panose="020F0502020204030204" pitchFamily="34" charset="0"/>
              </a:rPr>
              <a:t>Hot Isostatic Pressing  </a:t>
            </a:r>
            <a:endParaRPr lang="en-GB" sz="2400" b="1" dirty="0">
              <a:solidFill>
                <a:schemeClr val="bg1"/>
              </a:solidFill>
              <a:latin typeface="Calibri" panose="020F0502020204030204" pitchFamily="34" charset="0"/>
            </a:endParaRPr>
          </a:p>
        </p:txBody>
      </p:sp>
      <p:cxnSp>
        <p:nvCxnSpPr>
          <p:cNvPr id="21" name="Straight Connector 20"/>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23"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sp>
        <p:nvSpPr>
          <p:cNvPr id="14" name="Rectangle 15"/>
          <p:cNvSpPr>
            <a:spLocks noChangeArrowheads="1"/>
          </p:cNvSpPr>
          <p:nvPr/>
        </p:nvSpPr>
        <p:spPr bwMode="auto">
          <a:xfrm>
            <a:off x="4255553" y="1119971"/>
            <a:ext cx="4572000" cy="2092881"/>
          </a:xfrm>
          <a:prstGeom prst="rect">
            <a:avLst/>
          </a:prstGeom>
          <a:noFill/>
          <a:ln w="12700">
            <a:noFill/>
            <a:miter lim="800000"/>
            <a:headEnd/>
            <a:tailEnd/>
          </a:ln>
          <a:effectLst/>
        </p:spPr>
        <p:txBody>
          <a:bodyPr wrap="square" anchor="ctr">
            <a:spAutoFit/>
          </a:bodyPr>
          <a:lstStyle/>
          <a:p>
            <a:pPr fontAlgn="base">
              <a:spcBef>
                <a:spcPct val="0"/>
              </a:spcBef>
              <a:spcAft>
                <a:spcPts val="600"/>
              </a:spcAft>
              <a:buClr>
                <a:srgbClr val="4BACC6">
                  <a:lumMod val="50000"/>
                </a:srgbClr>
              </a:buClr>
            </a:pPr>
            <a:r>
              <a:rPr lang="en-GB" sz="1600" b="1" dirty="0">
                <a:solidFill>
                  <a:srgbClr val="000000"/>
                </a:solidFill>
                <a:latin typeface="Calibri" panose="020F0502020204030204" pitchFamily="34" charset="0"/>
                <a:cs typeface="Calibri" panose="020F0502020204030204" pitchFamily="34" charset="0"/>
              </a:rPr>
              <a:t> </a:t>
            </a:r>
            <a:r>
              <a:rPr lang="en-GB" sz="1600" b="1" dirty="0" smtClean="0">
                <a:solidFill>
                  <a:srgbClr val="000000"/>
                </a:solidFill>
                <a:latin typeface="Calibri" panose="020F0502020204030204" pitchFamily="34" charset="0"/>
                <a:cs typeface="Calibri" panose="020F0502020204030204" pitchFamily="34" charset="0"/>
              </a:rPr>
              <a:t>    </a:t>
            </a:r>
            <a:r>
              <a:rPr lang="en-GB" sz="1600" b="1" u="sng" dirty="0" smtClean="0">
                <a:solidFill>
                  <a:srgbClr val="000000"/>
                </a:solidFill>
                <a:latin typeface="Calibri" panose="020F0502020204030204" pitchFamily="34" charset="0"/>
                <a:cs typeface="Calibri" panose="020F0502020204030204" pitchFamily="34" charset="0"/>
              </a:rPr>
              <a:t>Advantages of HIPing</a:t>
            </a:r>
          </a:p>
          <a:p>
            <a:pPr marL="285750" indent="-285750" algn="just" fontAlgn="base">
              <a:spcBef>
                <a:spcPct val="0"/>
              </a:spcBef>
              <a:spcAft>
                <a:spcPts val="600"/>
              </a:spcAft>
              <a:buClr>
                <a:srgbClr val="4BACC6">
                  <a:lumMod val="50000"/>
                </a:srgbClr>
              </a:buClr>
              <a:buFont typeface="Wingdings" panose="05000000000000000000" pitchFamily="2" charset="2"/>
              <a:buChar char="ü"/>
            </a:pPr>
            <a:r>
              <a:rPr lang="en-GB" sz="1400" dirty="0" smtClean="0">
                <a:solidFill>
                  <a:srgbClr val="002060"/>
                </a:solidFill>
                <a:latin typeface="Calibri" panose="020F0502020204030204" pitchFamily="34" charset="0"/>
                <a:cs typeface="Calibri" panose="020F0502020204030204" pitchFamily="34" charset="0"/>
              </a:rPr>
              <a:t>No volatile off gas during </a:t>
            </a:r>
            <a:r>
              <a:rPr lang="en-GB" sz="1400" dirty="0">
                <a:solidFill>
                  <a:srgbClr val="002060"/>
                </a:solidFill>
                <a:latin typeface="Calibri" panose="020F0502020204030204" pitchFamily="34" charset="0"/>
                <a:cs typeface="Calibri" panose="020F0502020204030204" pitchFamily="34" charset="0"/>
              </a:rPr>
              <a:t>process; </a:t>
            </a:r>
            <a:r>
              <a:rPr lang="en-GB" sz="1400" dirty="0" smtClean="0">
                <a:solidFill>
                  <a:srgbClr val="002060"/>
                </a:solidFill>
                <a:latin typeface="Calibri" panose="020F0502020204030204" pitchFamily="34" charset="0"/>
                <a:cs typeface="Calibri" panose="020F0502020204030204" pitchFamily="34" charset="0"/>
              </a:rPr>
              <a:t>min. </a:t>
            </a:r>
            <a:r>
              <a:rPr lang="en-GB" sz="1400" dirty="0">
                <a:solidFill>
                  <a:srgbClr val="002060"/>
                </a:solidFill>
                <a:latin typeface="Calibri" panose="020F0502020204030204" pitchFamily="34" charset="0"/>
                <a:cs typeface="Calibri" panose="020F0502020204030204" pitchFamily="34" charset="0"/>
              </a:rPr>
              <a:t>secondary </a:t>
            </a:r>
            <a:r>
              <a:rPr lang="en-GB" sz="1400" dirty="0" smtClean="0">
                <a:solidFill>
                  <a:srgbClr val="002060"/>
                </a:solidFill>
                <a:latin typeface="Calibri" panose="020F0502020204030204" pitchFamily="34" charset="0"/>
                <a:cs typeface="Calibri" panose="020F0502020204030204" pitchFamily="34" charset="0"/>
              </a:rPr>
              <a:t>waste</a:t>
            </a:r>
            <a:endParaRPr lang="en-GB" sz="1400" dirty="0" smtClean="0">
              <a:solidFill>
                <a:srgbClr val="002060"/>
              </a:solidFill>
              <a:latin typeface="Calibri" panose="020F0502020204030204" pitchFamily="34" charset="0"/>
              <a:cs typeface="Calibri" panose="020F0502020204030204" pitchFamily="34" charset="0"/>
            </a:endParaRPr>
          </a:p>
          <a:p>
            <a:pPr marL="285750" indent="-285750" fontAlgn="base">
              <a:spcBef>
                <a:spcPct val="0"/>
              </a:spcBef>
              <a:spcAft>
                <a:spcPts val="600"/>
              </a:spcAft>
              <a:buClr>
                <a:srgbClr val="4BACC6">
                  <a:lumMod val="50000"/>
                </a:srgbClr>
              </a:buClr>
              <a:buFont typeface="Wingdings" panose="05000000000000000000" pitchFamily="2" charset="2"/>
              <a:buChar char="ü"/>
            </a:pPr>
            <a:r>
              <a:rPr lang="en-GB" sz="1400" dirty="0">
                <a:solidFill>
                  <a:srgbClr val="002060"/>
                </a:solidFill>
                <a:latin typeface="Calibri" panose="020F0502020204030204" pitchFamily="34" charset="0"/>
                <a:cs typeface="Calibri" panose="020F0502020204030204" pitchFamily="34" charset="0"/>
              </a:rPr>
              <a:t>One process for multiple waste </a:t>
            </a:r>
            <a:r>
              <a:rPr lang="en-GB" sz="1400" dirty="0" smtClean="0">
                <a:solidFill>
                  <a:srgbClr val="002060"/>
                </a:solidFill>
                <a:latin typeface="Calibri" panose="020F0502020204030204" pitchFamily="34" charset="0"/>
                <a:cs typeface="Calibri" panose="020F0502020204030204" pitchFamily="34" charset="0"/>
              </a:rPr>
              <a:t>streams</a:t>
            </a:r>
            <a:endParaRPr lang="en-GB" sz="1400" dirty="0" smtClean="0">
              <a:solidFill>
                <a:srgbClr val="002060"/>
              </a:solidFill>
              <a:latin typeface="Calibri" panose="020F0502020204030204" pitchFamily="34" charset="0"/>
              <a:cs typeface="Calibri" panose="020F0502020204030204" pitchFamily="34" charset="0"/>
            </a:endParaRPr>
          </a:p>
          <a:p>
            <a:pPr marL="285750" indent="-285750" fontAlgn="base">
              <a:spcBef>
                <a:spcPct val="0"/>
              </a:spcBef>
              <a:spcAft>
                <a:spcPts val="600"/>
              </a:spcAft>
              <a:buClr>
                <a:srgbClr val="4BACC6">
                  <a:lumMod val="50000"/>
                </a:srgbClr>
              </a:buClr>
              <a:buFont typeface="Wingdings" panose="05000000000000000000" pitchFamily="2" charset="2"/>
              <a:buChar char="ü"/>
            </a:pPr>
            <a:r>
              <a:rPr lang="en-GB" sz="1400" dirty="0" smtClean="0">
                <a:solidFill>
                  <a:srgbClr val="002060"/>
                </a:solidFill>
                <a:latin typeface="Calibri" panose="020F0502020204030204" pitchFamily="34" charset="0"/>
                <a:cs typeface="Calibri" panose="020F0502020204030204" pitchFamily="34" charset="0"/>
              </a:rPr>
              <a:t>100 </a:t>
            </a:r>
            <a:r>
              <a:rPr lang="en-GB" sz="1400" dirty="0" smtClean="0">
                <a:solidFill>
                  <a:srgbClr val="002060"/>
                </a:solidFill>
                <a:latin typeface="Calibri" panose="020F0502020204030204" pitchFamily="34" charset="0"/>
                <a:cs typeface="Calibri" panose="020F0502020204030204" pitchFamily="34" charset="0"/>
              </a:rPr>
              <a:t>% waste loading possible</a:t>
            </a:r>
          </a:p>
          <a:p>
            <a:pPr marL="285750" indent="-285750" fontAlgn="base">
              <a:spcBef>
                <a:spcPct val="0"/>
              </a:spcBef>
              <a:spcAft>
                <a:spcPts val="600"/>
              </a:spcAft>
              <a:buClr>
                <a:srgbClr val="4BACC6">
                  <a:lumMod val="50000"/>
                </a:srgbClr>
              </a:buClr>
              <a:buFont typeface="Wingdings" panose="05000000000000000000" pitchFamily="2" charset="2"/>
              <a:buChar char="ü"/>
            </a:pPr>
            <a:r>
              <a:rPr lang="en-GB" sz="1400" dirty="0" smtClean="0">
                <a:solidFill>
                  <a:srgbClr val="002060"/>
                </a:solidFill>
                <a:latin typeface="Calibri" panose="020F0502020204030204" pitchFamily="34" charset="0"/>
                <a:cs typeface="Calibri" panose="020F0502020204030204" pitchFamily="34" charset="0"/>
              </a:rPr>
              <a:t>Conditioned </a:t>
            </a:r>
            <a:r>
              <a:rPr lang="en-GB" sz="1400" dirty="0" smtClean="0">
                <a:solidFill>
                  <a:srgbClr val="002060"/>
                </a:solidFill>
                <a:latin typeface="Calibri" panose="020F0502020204030204" pitchFamily="34" charset="0"/>
                <a:cs typeface="Calibri" panose="020F0502020204030204" pitchFamily="34" charset="0"/>
              </a:rPr>
              <a:t>waste volume minimised</a:t>
            </a:r>
          </a:p>
          <a:p>
            <a:pPr marL="285750" indent="-285750" fontAlgn="base">
              <a:spcBef>
                <a:spcPct val="0"/>
              </a:spcBef>
              <a:spcAft>
                <a:spcPts val="600"/>
              </a:spcAft>
              <a:buClr>
                <a:srgbClr val="4BACC6">
                  <a:lumMod val="50000"/>
                </a:srgbClr>
              </a:buClr>
              <a:buFont typeface="Wingdings" panose="05000000000000000000" pitchFamily="2" charset="2"/>
              <a:buChar char="ü"/>
            </a:pPr>
            <a:r>
              <a:rPr lang="en-GB" sz="1400" dirty="0" smtClean="0">
                <a:solidFill>
                  <a:srgbClr val="002060"/>
                </a:solidFill>
                <a:latin typeface="Calibri" panose="020F0502020204030204" pitchFamily="34" charset="0"/>
                <a:cs typeface="Calibri" panose="020F0502020204030204" pitchFamily="34" charset="0"/>
              </a:rPr>
              <a:t>Batch </a:t>
            </a:r>
            <a:r>
              <a:rPr lang="en-GB" sz="1400" dirty="0" smtClean="0">
                <a:solidFill>
                  <a:srgbClr val="002060"/>
                </a:solidFill>
                <a:latin typeface="Calibri" panose="020F0502020204030204" pitchFamily="34" charset="0"/>
                <a:cs typeface="Calibri" panose="020F0502020204030204" pitchFamily="34" charset="0"/>
              </a:rPr>
              <a:t>process: flexibility and accountability </a:t>
            </a:r>
            <a:endParaRPr lang="en-GB" sz="1400" dirty="0" smtClean="0">
              <a:solidFill>
                <a:srgbClr val="002060"/>
              </a:solidFill>
              <a:latin typeface="Calibri" panose="020F0502020204030204" pitchFamily="34" charset="0"/>
              <a:cs typeface="Calibri" panose="020F0502020204030204" pitchFamily="34" charset="0"/>
            </a:endParaRPr>
          </a:p>
          <a:p>
            <a:pPr marL="285750" indent="-285750" fontAlgn="base">
              <a:spcBef>
                <a:spcPct val="0"/>
              </a:spcBef>
              <a:spcAft>
                <a:spcPts val="600"/>
              </a:spcAft>
              <a:buClr>
                <a:srgbClr val="4BACC6">
                  <a:lumMod val="50000"/>
                </a:srgbClr>
              </a:buClr>
              <a:buFont typeface="Wingdings" panose="05000000000000000000" pitchFamily="2" charset="2"/>
              <a:buChar char="ü"/>
            </a:pPr>
            <a:r>
              <a:rPr lang="en-GB" sz="1400" dirty="0" smtClean="0">
                <a:solidFill>
                  <a:srgbClr val="002060"/>
                </a:solidFill>
                <a:latin typeface="Calibri" panose="020F0502020204030204" pitchFamily="34" charset="0"/>
                <a:cs typeface="Calibri" panose="020F0502020204030204" pitchFamily="34" charset="0"/>
              </a:rPr>
              <a:t>Inherently scalable</a:t>
            </a:r>
            <a:endParaRPr lang="en-GB" sz="1400" dirty="0" smtClean="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071324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auto">
          <a:xfrm>
            <a:off x="6192097" y="5132614"/>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solidFill>
                <a:srgbClr val="00FFFF"/>
              </a:solidFill>
              <a:latin typeface="TUOS Stephenson" pitchFamily="-128" charset="0"/>
            </a:endParaRPr>
          </a:p>
        </p:txBody>
      </p:sp>
      <p:sp>
        <p:nvSpPr>
          <p:cNvPr id="2" name="Rectangle 1"/>
          <p:cNvSpPr/>
          <p:nvPr/>
        </p:nvSpPr>
        <p:spPr bwMode="auto">
          <a:xfrm>
            <a:off x="5881036" y="4911429"/>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solidFill>
                <a:srgbClr val="00FFFF"/>
              </a:solidFill>
              <a:latin typeface="TUOS Stephenson" pitchFamily="-128" charset="0"/>
            </a:endParaRPr>
          </a:p>
        </p:txBody>
      </p:sp>
      <p:sp>
        <p:nvSpPr>
          <p:cNvPr id="11" name="Rectangle 10"/>
          <p:cNvSpPr/>
          <p:nvPr/>
        </p:nvSpPr>
        <p:spPr>
          <a:xfrm rot="5400000">
            <a:off x="-507129" y="1708287"/>
            <a:ext cx="5112568" cy="3733644"/>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13928"/>
          <a:stretch/>
        </p:blipFill>
        <p:spPr>
          <a:xfrm rot="5400000">
            <a:off x="-329911" y="1916691"/>
            <a:ext cx="4758130" cy="3316835"/>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519086" y="6208981"/>
            <a:ext cx="2986843" cy="276999"/>
          </a:xfrm>
          <a:prstGeom prst="rect">
            <a:avLst/>
          </a:prstGeom>
          <a:noFill/>
        </p:spPr>
        <p:txBody>
          <a:bodyPr wrap="none" rtlCol="0">
            <a:spAutoFit/>
          </a:bodyPr>
          <a:lstStyle/>
          <a:p>
            <a:r>
              <a:rPr lang="en-GB" sz="1200" b="1" dirty="0" err="1" smtClean="0">
                <a:solidFill>
                  <a:srgbClr val="000000"/>
                </a:solidFill>
                <a:latin typeface="Calibri" panose="020F0502020204030204" pitchFamily="34" charset="0"/>
                <a:cs typeface="Calibri" panose="020F0502020204030204" pitchFamily="34" charset="0"/>
              </a:rPr>
              <a:t>UoS</a:t>
            </a:r>
            <a:r>
              <a:rPr lang="en-GB" sz="1200" b="1" dirty="0" smtClean="0">
                <a:solidFill>
                  <a:srgbClr val="000000"/>
                </a:solidFill>
                <a:latin typeface="Calibri" panose="020F0502020204030204" pitchFamily="34" charset="0"/>
                <a:cs typeface="Calibri" panose="020F0502020204030204" pitchFamily="34" charset="0"/>
              </a:rPr>
              <a:t> HIP: Typical can diameter 30 – 300 mm </a:t>
            </a:r>
            <a:endParaRPr lang="en-GB" sz="1200" b="1" dirty="0">
              <a:solidFill>
                <a:srgbClr val="000000"/>
              </a:solidFill>
              <a:latin typeface="Calibri" panose="020F0502020204030204" pitchFamily="34" charset="0"/>
              <a:cs typeface="Calibri" panose="020F0502020204030204" pitchFamily="34" charset="0"/>
            </a:endParaRPr>
          </a:p>
        </p:txBody>
      </p:sp>
      <p:sp>
        <p:nvSpPr>
          <p:cNvPr id="19" name="Rectangle 18"/>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6" name="Rectangle 15"/>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8"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smtClean="0">
                <a:solidFill>
                  <a:schemeClr val="bg1"/>
                </a:solidFill>
                <a:latin typeface="Calibri" panose="020F0502020204030204" pitchFamily="34" charset="0"/>
              </a:rPr>
              <a:t>Hot Isostatic Pressing  </a:t>
            </a:r>
            <a:endParaRPr lang="en-GB" sz="2400" b="1" dirty="0">
              <a:solidFill>
                <a:schemeClr val="bg1"/>
              </a:solidFill>
              <a:latin typeface="Calibri" panose="020F0502020204030204" pitchFamily="34" charset="0"/>
            </a:endParaRPr>
          </a:p>
        </p:txBody>
      </p:sp>
      <p:cxnSp>
        <p:nvCxnSpPr>
          <p:cNvPr id="21" name="Straight Connector 20"/>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23"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pic>
        <p:nvPicPr>
          <p:cNvPr id="22" name="Picture 21"/>
          <p:cNvPicPr>
            <a:picLocks noChangeAspect="1"/>
          </p:cNvPicPr>
          <p:nvPr/>
        </p:nvPicPr>
        <p:blipFill rotWithShape="1">
          <a:blip r:embed="rId5" cstate="print">
            <a:extLst>
              <a:ext uri="{28A0092B-C50C-407E-A947-70E740481C1C}">
                <a14:useLocalDpi xmlns:a14="http://schemas.microsoft.com/office/drawing/2010/main" val="0"/>
              </a:ext>
            </a:extLst>
          </a:blip>
          <a:srcRect l="12736" t="12351" r="17660" b="18046"/>
          <a:stretch/>
        </p:blipFill>
        <p:spPr>
          <a:xfrm rot="5400000">
            <a:off x="4741088" y="4337066"/>
            <a:ext cx="2161085" cy="1215610"/>
          </a:xfrm>
          <a:prstGeom prst="rect">
            <a:avLst/>
          </a:prstGeom>
        </p:spPr>
      </p:pic>
      <p:pic>
        <p:nvPicPr>
          <p:cNvPr id="24" name="Picture 23"/>
          <p:cNvPicPr>
            <a:picLocks noChangeAspect="1"/>
          </p:cNvPicPr>
          <p:nvPr/>
        </p:nvPicPr>
        <p:blipFill rotWithShape="1">
          <a:blip r:embed="rId6" cstate="print">
            <a:extLst>
              <a:ext uri="{28A0092B-C50C-407E-A947-70E740481C1C}">
                <a14:useLocalDpi xmlns:a14="http://schemas.microsoft.com/office/drawing/2010/main" val="0"/>
              </a:ext>
            </a:extLst>
          </a:blip>
          <a:srcRect l="11851" t="7796" r="18786" b="22841"/>
          <a:stretch/>
        </p:blipFill>
        <p:spPr>
          <a:xfrm rot="5400000">
            <a:off x="6189142" y="4337066"/>
            <a:ext cx="2161085" cy="1215610"/>
          </a:xfrm>
          <a:prstGeom prst="rect">
            <a:avLst/>
          </a:prstGeom>
        </p:spPr>
      </p:pic>
      <p:sp>
        <p:nvSpPr>
          <p:cNvPr id="25" name="TextBox 24"/>
          <p:cNvSpPr txBox="1"/>
          <p:nvPr/>
        </p:nvSpPr>
        <p:spPr>
          <a:xfrm>
            <a:off x="6666890" y="3864327"/>
            <a:ext cx="253658" cy="400110"/>
          </a:xfrm>
          <a:prstGeom prst="rect">
            <a:avLst/>
          </a:prstGeom>
          <a:solidFill>
            <a:srgbClr val="000000"/>
          </a:solidFill>
        </p:spPr>
        <p:txBody>
          <a:bodyPr wrap="square" rtlCol="0">
            <a:spAutoFit/>
          </a:bodyPr>
          <a:lstStyle/>
          <a:p>
            <a:pPr algn="ctr"/>
            <a:r>
              <a:rPr lang="en-GB" sz="2000" b="1" dirty="0">
                <a:solidFill>
                  <a:schemeClr val="bg1"/>
                </a:solidFill>
              </a:rPr>
              <a:t>B</a:t>
            </a:r>
          </a:p>
        </p:txBody>
      </p:sp>
      <p:sp>
        <p:nvSpPr>
          <p:cNvPr id="26" name="TextBox 25"/>
          <p:cNvSpPr txBox="1"/>
          <p:nvPr/>
        </p:nvSpPr>
        <p:spPr>
          <a:xfrm>
            <a:off x="5213827" y="3864327"/>
            <a:ext cx="255264" cy="400110"/>
          </a:xfrm>
          <a:prstGeom prst="rect">
            <a:avLst/>
          </a:prstGeom>
          <a:solidFill>
            <a:srgbClr val="000000"/>
          </a:solidFill>
        </p:spPr>
        <p:txBody>
          <a:bodyPr wrap="square" rtlCol="0">
            <a:spAutoFit/>
          </a:bodyPr>
          <a:lstStyle/>
          <a:p>
            <a:pPr algn="ctr"/>
            <a:r>
              <a:rPr lang="en-GB" sz="2000" b="1" dirty="0" smtClean="0">
                <a:solidFill>
                  <a:schemeClr val="bg1"/>
                </a:solidFill>
              </a:rPr>
              <a:t>A</a:t>
            </a:r>
            <a:endParaRPr lang="en-GB" sz="2000" b="1" dirty="0">
              <a:solidFill>
                <a:schemeClr val="bg1"/>
              </a:solidFill>
            </a:endParaRPr>
          </a:p>
        </p:txBody>
      </p:sp>
      <p:sp>
        <p:nvSpPr>
          <p:cNvPr id="27" name="TextBox 26"/>
          <p:cNvSpPr txBox="1"/>
          <p:nvPr/>
        </p:nvSpPr>
        <p:spPr>
          <a:xfrm>
            <a:off x="4572000" y="6131393"/>
            <a:ext cx="3963872" cy="523220"/>
          </a:xfrm>
          <a:prstGeom prst="rect">
            <a:avLst/>
          </a:prstGeom>
          <a:noFill/>
        </p:spPr>
        <p:txBody>
          <a:bodyPr wrap="square" rtlCol="0">
            <a:spAutoFit/>
          </a:bodyPr>
          <a:lstStyle/>
          <a:p>
            <a:pPr algn="ctr"/>
            <a:r>
              <a:rPr lang="en-GB" sz="1400" b="1" i="1" dirty="0" smtClean="0">
                <a:solidFill>
                  <a:srgbClr val="0070C0"/>
                </a:solidFill>
                <a:latin typeface="Calibri" panose="020F0502020204030204" pitchFamily="34" charset="0"/>
                <a:cs typeface="Calibri" panose="020F0502020204030204" pitchFamily="34" charset="0"/>
              </a:rPr>
              <a:t>Photographs of HIP canisters: </a:t>
            </a:r>
          </a:p>
          <a:p>
            <a:pPr algn="ctr"/>
            <a:r>
              <a:rPr lang="en-GB" sz="1400" b="1" i="1" dirty="0" smtClean="0">
                <a:solidFill>
                  <a:srgbClr val="0070C0"/>
                </a:solidFill>
                <a:latin typeface="Calibri" panose="020F0502020204030204" pitchFamily="34" charset="0"/>
                <a:cs typeface="Calibri" panose="020F0502020204030204" pitchFamily="34" charset="0"/>
              </a:rPr>
              <a:t>(A) Pre-HIP, (B) Post-HIP</a:t>
            </a:r>
            <a:endParaRPr lang="en-GB" sz="1400" b="1" i="1" dirty="0">
              <a:solidFill>
                <a:srgbClr val="0070C0"/>
              </a:solidFill>
              <a:latin typeface="Calibri" panose="020F0502020204030204" pitchFamily="34" charset="0"/>
              <a:cs typeface="Calibri" panose="020F0502020204030204" pitchFamily="34" charset="0"/>
            </a:endParaRPr>
          </a:p>
        </p:txBody>
      </p:sp>
      <p:sp>
        <p:nvSpPr>
          <p:cNvPr id="29" name="Rectangle 15"/>
          <p:cNvSpPr>
            <a:spLocks noChangeArrowheads="1"/>
          </p:cNvSpPr>
          <p:nvPr/>
        </p:nvSpPr>
        <p:spPr bwMode="auto">
          <a:xfrm>
            <a:off x="4255553" y="1119971"/>
            <a:ext cx="4572000" cy="2092881"/>
          </a:xfrm>
          <a:prstGeom prst="rect">
            <a:avLst/>
          </a:prstGeom>
          <a:noFill/>
          <a:ln w="12700">
            <a:noFill/>
            <a:miter lim="800000"/>
            <a:headEnd/>
            <a:tailEnd/>
          </a:ln>
          <a:effectLst/>
        </p:spPr>
        <p:txBody>
          <a:bodyPr wrap="square" anchor="ctr">
            <a:spAutoFit/>
          </a:bodyPr>
          <a:lstStyle/>
          <a:p>
            <a:pPr fontAlgn="base">
              <a:spcBef>
                <a:spcPct val="0"/>
              </a:spcBef>
              <a:spcAft>
                <a:spcPts val="600"/>
              </a:spcAft>
              <a:buClr>
                <a:srgbClr val="4BACC6">
                  <a:lumMod val="50000"/>
                </a:srgbClr>
              </a:buClr>
            </a:pPr>
            <a:r>
              <a:rPr lang="en-GB" sz="1600" b="1" dirty="0">
                <a:solidFill>
                  <a:srgbClr val="000000"/>
                </a:solidFill>
                <a:latin typeface="Calibri" panose="020F0502020204030204" pitchFamily="34" charset="0"/>
                <a:cs typeface="Calibri" panose="020F0502020204030204" pitchFamily="34" charset="0"/>
              </a:rPr>
              <a:t> </a:t>
            </a:r>
            <a:r>
              <a:rPr lang="en-GB" sz="1600" b="1" dirty="0" smtClean="0">
                <a:solidFill>
                  <a:srgbClr val="000000"/>
                </a:solidFill>
                <a:latin typeface="Calibri" panose="020F0502020204030204" pitchFamily="34" charset="0"/>
                <a:cs typeface="Calibri" panose="020F0502020204030204" pitchFamily="34" charset="0"/>
              </a:rPr>
              <a:t>    </a:t>
            </a:r>
            <a:r>
              <a:rPr lang="en-GB" sz="1600" b="1" u="sng" dirty="0" smtClean="0">
                <a:solidFill>
                  <a:srgbClr val="000000"/>
                </a:solidFill>
                <a:latin typeface="Calibri" panose="020F0502020204030204" pitchFamily="34" charset="0"/>
                <a:cs typeface="Calibri" panose="020F0502020204030204" pitchFamily="34" charset="0"/>
              </a:rPr>
              <a:t>Advantages of HIPing</a:t>
            </a:r>
          </a:p>
          <a:p>
            <a:pPr marL="285750" indent="-285750" algn="just" fontAlgn="base">
              <a:spcBef>
                <a:spcPct val="0"/>
              </a:spcBef>
              <a:spcAft>
                <a:spcPts val="600"/>
              </a:spcAft>
              <a:buClr>
                <a:srgbClr val="4BACC6">
                  <a:lumMod val="50000"/>
                </a:srgbClr>
              </a:buClr>
              <a:buFont typeface="Wingdings" panose="05000000000000000000" pitchFamily="2" charset="2"/>
              <a:buChar char="ü"/>
            </a:pPr>
            <a:r>
              <a:rPr lang="en-GB" sz="1400" dirty="0" smtClean="0">
                <a:solidFill>
                  <a:srgbClr val="002060"/>
                </a:solidFill>
                <a:latin typeface="Calibri" panose="020F0502020204030204" pitchFamily="34" charset="0"/>
                <a:cs typeface="Calibri" panose="020F0502020204030204" pitchFamily="34" charset="0"/>
              </a:rPr>
              <a:t>No volatile off gas during </a:t>
            </a:r>
            <a:r>
              <a:rPr lang="en-GB" sz="1400" dirty="0">
                <a:solidFill>
                  <a:srgbClr val="002060"/>
                </a:solidFill>
                <a:latin typeface="Calibri" panose="020F0502020204030204" pitchFamily="34" charset="0"/>
                <a:cs typeface="Calibri" panose="020F0502020204030204" pitchFamily="34" charset="0"/>
              </a:rPr>
              <a:t>process; </a:t>
            </a:r>
            <a:r>
              <a:rPr lang="en-GB" sz="1400" dirty="0" smtClean="0">
                <a:solidFill>
                  <a:srgbClr val="002060"/>
                </a:solidFill>
                <a:latin typeface="Calibri" panose="020F0502020204030204" pitchFamily="34" charset="0"/>
                <a:cs typeface="Calibri" panose="020F0502020204030204" pitchFamily="34" charset="0"/>
              </a:rPr>
              <a:t>min. </a:t>
            </a:r>
            <a:r>
              <a:rPr lang="en-GB" sz="1400" dirty="0">
                <a:solidFill>
                  <a:srgbClr val="002060"/>
                </a:solidFill>
                <a:latin typeface="Calibri" panose="020F0502020204030204" pitchFamily="34" charset="0"/>
                <a:cs typeface="Calibri" panose="020F0502020204030204" pitchFamily="34" charset="0"/>
              </a:rPr>
              <a:t>secondary </a:t>
            </a:r>
            <a:r>
              <a:rPr lang="en-GB" sz="1400" dirty="0" smtClean="0">
                <a:solidFill>
                  <a:srgbClr val="002060"/>
                </a:solidFill>
                <a:latin typeface="Calibri" panose="020F0502020204030204" pitchFamily="34" charset="0"/>
                <a:cs typeface="Calibri" panose="020F0502020204030204" pitchFamily="34" charset="0"/>
              </a:rPr>
              <a:t>waste</a:t>
            </a:r>
            <a:endParaRPr lang="en-GB" sz="1400" dirty="0" smtClean="0">
              <a:solidFill>
                <a:srgbClr val="002060"/>
              </a:solidFill>
              <a:latin typeface="Calibri" panose="020F0502020204030204" pitchFamily="34" charset="0"/>
              <a:cs typeface="Calibri" panose="020F0502020204030204" pitchFamily="34" charset="0"/>
            </a:endParaRPr>
          </a:p>
          <a:p>
            <a:pPr marL="285750" indent="-285750" fontAlgn="base">
              <a:spcBef>
                <a:spcPct val="0"/>
              </a:spcBef>
              <a:spcAft>
                <a:spcPts val="600"/>
              </a:spcAft>
              <a:buClr>
                <a:srgbClr val="4BACC6">
                  <a:lumMod val="50000"/>
                </a:srgbClr>
              </a:buClr>
              <a:buFont typeface="Wingdings" panose="05000000000000000000" pitchFamily="2" charset="2"/>
              <a:buChar char="ü"/>
            </a:pPr>
            <a:r>
              <a:rPr lang="en-GB" sz="1400" dirty="0">
                <a:solidFill>
                  <a:srgbClr val="002060"/>
                </a:solidFill>
                <a:latin typeface="Calibri" panose="020F0502020204030204" pitchFamily="34" charset="0"/>
                <a:cs typeface="Calibri" panose="020F0502020204030204" pitchFamily="34" charset="0"/>
              </a:rPr>
              <a:t>One process for multiple waste </a:t>
            </a:r>
            <a:r>
              <a:rPr lang="en-GB" sz="1400" dirty="0" smtClean="0">
                <a:solidFill>
                  <a:srgbClr val="002060"/>
                </a:solidFill>
                <a:latin typeface="Calibri" panose="020F0502020204030204" pitchFamily="34" charset="0"/>
                <a:cs typeface="Calibri" panose="020F0502020204030204" pitchFamily="34" charset="0"/>
              </a:rPr>
              <a:t>streams</a:t>
            </a:r>
            <a:endParaRPr lang="en-GB" sz="1400" dirty="0" smtClean="0">
              <a:solidFill>
                <a:srgbClr val="002060"/>
              </a:solidFill>
              <a:latin typeface="Calibri" panose="020F0502020204030204" pitchFamily="34" charset="0"/>
              <a:cs typeface="Calibri" panose="020F0502020204030204" pitchFamily="34" charset="0"/>
            </a:endParaRPr>
          </a:p>
          <a:p>
            <a:pPr marL="285750" indent="-285750" fontAlgn="base">
              <a:spcBef>
                <a:spcPct val="0"/>
              </a:spcBef>
              <a:spcAft>
                <a:spcPts val="600"/>
              </a:spcAft>
              <a:buClr>
                <a:srgbClr val="4BACC6">
                  <a:lumMod val="50000"/>
                </a:srgbClr>
              </a:buClr>
              <a:buFont typeface="Wingdings" panose="05000000000000000000" pitchFamily="2" charset="2"/>
              <a:buChar char="ü"/>
            </a:pPr>
            <a:r>
              <a:rPr lang="en-GB" sz="1400" dirty="0" smtClean="0">
                <a:solidFill>
                  <a:srgbClr val="002060"/>
                </a:solidFill>
                <a:latin typeface="Calibri" panose="020F0502020204030204" pitchFamily="34" charset="0"/>
                <a:cs typeface="Calibri" panose="020F0502020204030204" pitchFamily="34" charset="0"/>
              </a:rPr>
              <a:t>100 </a:t>
            </a:r>
            <a:r>
              <a:rPr lang="en-GB" sz="1400" dirty="0" smtClean="0">
                <a:solidFill>
                  <a:srgbClr val="002060"/>
                </a:solidFill>
                <a:latin typeface="Calibri" panose="020F0502020204030204" pitchFamily="34" charset="0"/>
                <a:cs typeface="Calibri" panose="020F0502020204030204" pitchFamily="34" charset="0"/>
              </a:rPr>
              <a:t>% waste loading possible</a:t>
            </a:r>
          </a:p>
          <a:p>
            <a:pPr marL="285750" indent="-285750" fontAlgn="base">
              <a:spcBef>
                <a:spcPct val="0"/>
              </a:spcBef>
              <a:spcAft>
                <a:spcPts val="600"/>
              </a:spcAft>
              <a:buClr>
                <a:srgbClr val="4BACC6">
                  <a:lumMod val="50000"/>
                </a:srgbClr>
              </a:buClr>
              <a:buFont typeface="Wingdings" panose="05000000000000000000" pitchFamily="2" charset="2"/>
              <a:buChar char="ü"/>
            </a:pPr>
            <a:r>
              <a:rPr lang="en-GB" sz="1400" dirty="0" smtClean="0">
                <a:solidFill>
                  <a:srgbClr val="002060"/>
                </a:solidFill>
                <a:latin typeface="Calibri" panose="020F0502020204030204" pitchFamily="34" charset="0"/>
                <a:cs typeface="Calibri" panose="020F0502020204030204" pitchFamily="34" charset="0"/>
              </a:rPr>
              <a:t>Conditioned </a:t>
            </a:r>
            <a:r>
              <a:rPr lang="en-GB" sz="1400" dirty="0" smtClean="0">
                <a:solidFill>
                  <a:srgbClr val="002060"/>
                </a:solidFill>
                <a:latin typeface="Calibri" panose="020F0502020204030204" pitchFamily="34" charset="0"/>
                <a:cs typeface="Calibri" panose="020F0502020204030204" pitchFamily="34" charset="0"/>
              </a:rPr>
              <a:t>waste volume minimised</a:t>
            </a:r>
          </a:p>
          <a:p>
            <a:pPr marL="285750" indent="-285750" fontAlgn="base">
              <a:spcBef>
                <a:spcPct val="0"/>
              </a:spcBef>
              <a:spcAft>
                <a:spcPts val="600"/>
              </a:spcAft>
              <a:buClr>
                <a:srgbClr val="4BACC6">
                  <a:lumMod val="50000"/>
                </a:srgbClr>
              </a:buClr>
              <a:buFont typeface="Wingdings" panose="05000000000000000000" pitchFamily="2" charset="2"/>
              <a:buChar char="ü"/>
            </a:pPr>
            <a:r>
              <a:rPr lang="en-GB" sz="1400" dirty="0" smtClean="0">
                <a:solidFill>
                  <a:srgbClr val="002060"/>
                </a:solidFill>
                <a:latin typeface="Calibri" panose="020F0502020204030204" pitchFamily="34" charset="0"/>
                <a:cs typeface="Calibri" panose="020F0502020204030204" pitchFamily="34" charset="0"/>
              </a:rPr>
              <a:t>Batch </a:t>
            </a:r>
            <a:r>
              <a:rPr lang="en-GB" sz="1400" dirty="0" smtClean="0">
                <a:solidFill>
                  <a:srgbClr val="002060"/>
                </a:solidFill>
                <a:latin typeface="Calibri" panose="020F0502020204030204" pitchFamily="34" charset="0"/>
                <a:cs typeface="Calibri" panose="020F0502020204030204" pitchFamily="34" charset="0"/>
              </a:rPr>
              <a:t>process: flexibility and accountability </a:t>
            </a:r>
            <a:endParaRPr lang="en-GB" sz="1400" dirty="0" smtClean="0">
              <a:solidFill>
                <a:srgbClr val="002060"/>
              </a:solidFill>
              <a:latin typeface="Calibri" panose="020F0502020204030204" pitchFamily="34" charset="0"/>
              <a:cs typeface="Calibri" panose="020F0502020204030204" pitchFamily="34" charset="0"/>
            </a:endParaRPr>
          </a:p>
          <a:p>
            <a:pPr marL="285750" indent="-285750" fontAlgn="base">
              <a:spcBef>
                <a:spcPct val="0"/>
              </a:spcBef>
              <a:spcAft>
                <a:spcPts val="600"/>
              </a:spcAft>
              <a:buClr>
                <a:srgbClr val="4BACC6">
                  <a:lumMod val="50000"/>
                </a:srgbClr>
              </a:buClr>
              <a:buFont typeface="Wingdings" panose="05000000000000000000" pitchFamily="2" charset="2"/>
              <a:buChar char="ü"/>
            </a:pPr>
            <a:r>
              <a:rPr lang="en-GB" sz="1400" dirty="0" smtClean="0">
                <a:solidFill>
                  <a:srgbClr val="002060"/>
                </a:solidFill>
                <a:latin typeface="Calibri" panose="020F0502020204030204" pitchFamily="34" charset="0"/>
                <a:cs typeface="Calibri" panose="020F0502020204030204" pitchFamily="34" charset="0"/>
              </a:rPr>
              <a:t>Inherently scalable</a:t>
            </a:r>
            <a:endParaRPr lang="en-GB" sz="1400" dirty="0" smtClean="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331807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6230983" y="5225143"/>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solidFill>
                <a:srgbClr val="00FFFF"/>
              </a:solidFill>
              <a:latin typeface="TUOS Stephenson" pitchFamily="-128" charset="0"/>
            </a:endParaRPr>
          </a:p>
        </p:txBody>
      </p:sp>
      <p:sp>
        <p:nvSpPr>
          <p:cNvPr id="5" name="Footer Placeholder 3"/>
          <p:cNvSpPr>
            <a:spLocks noGrp="1"/>
          </p:cNvSpPr>
          <p:nvPr>
            <p:ph type="ftr" sz="quarter" idx="11"/>
          </p:nvPr>
        </p:nvSpPr>
        <p:spPr>
          <a:xfrm>
            <a:off x="0" y="6553200"/>
            <a:ext cx="5553564" cy="304800"/>
          </a:xfrm>
        </p:spPr>
        <p:txBody>
          <a:bodyPr/>
          <a:lstStyle/>
          <a:p>
            <a:r>
              <a:rPr lang="en-GB" altLang="en-US" dirty="0" smtClean="0"/>
              <a:t>2017 © The University of Sheffield</a:t>
            </a:r>
            <a:endParaRPr lang="en-GB" altLang="en-US" dirty="0">
              <a:solidFill>
                <a:srgbClr val="FFFFFF"/>
              </a:solidFill>
            </a:endParaRPr>
          </a:p>
        </p:txBody>
      </p:sp>
      <p:sp>
        <p:nvSpPr>
          <p:cNvPr id="8" name="Rectangle 7"/>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0" name="Rectangle 9"/>
          <p:cNvSpPr/>
          <p:nvPr/>
        </p:nvSpPr>
        <p:spPr bwMode="auto">
          <a:xfrm>
            <a:off x="2087216"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46" y="44624"/>
            <a:ext cx="2303406" cy="910649"/>
          </a:xfrm>
          <a:prstGeom prst="rect">
            <a:avLst/>
          </a:prstGeom>
        </p:spPr>
      </p:pic>
      <p:sp>
        <p:nvSpPr>
          <p:cNvPr id="15" name="Rectangle 14"/>
          <p:cNvSpPr/>
          <p:nvPr/>
        </p:nvSpPr>
        <p:spPr>
          <a:xfrm>
            <a:off x="539552" y="2906916"/>
            <a:ext cx="8281852" cy="769441"/>
          </a:xfrm>
          <a:prstGeom prst="rect">
            <a:avLst/>
          </a:prstGeom>
        </p:spPr>
        <p:txBody>
          <a:bodyPr wrap="square">
            <a:spAutoFit/>
          </a:bodyPr>
          <a:lstStyle/>
          <a:p>
            <a:pPr algn="ctr"/>
            <a:r>
              <a:rPr lang="en-GB" sz="4400" b="1" dirty="0" smtClean="0">
                <a:solidFill>
                  <a:srgbClr val="0070C0"/>
                </a:solidFill>
                <a:latin typeface="Calibri" panose="020F0502020204030204" pitchFamily="34" charset="0"/>
                <a:cs typeface="Arial" panose="020B0604020202020204" pitchFamily="34" charset="0"/>
              </a:rPr>
              <a:t>Case Study 1: </a:t>
            </a:r>
            <a:r>
              <a:rPr lang="en-GB" sz="4400" b="1" dirty="0" err="1" smtClean="0">
                <a:solidFill>
                  <a:srgbClr val="0070C0"/>
                </a:solidFill>
                <a:latin typeface="Calibri" panose="020F0502020204030204" pitchFamily="34" charset="0"/>
                <a:cs typeface="Arial" panose="020B0604020202020204" pitchFamily="34" charset="0"/>
              </a:rPr>
              <a:t>Clinoptilolite</a:t>
            </a:r>
            <a:endParaRPr lang="en-GB" sz="4400" b="1" dirty="0">
              <a:solidFill>
                <a:srgbClr val="0070C0"/>
              </a:solidFill>
              <a:latin typeface="Calibri" panose="020F0502020204030204" pitchFamily="34" charset="0"/>
              <a:cs typeface="Arial" panose="020B0604020202020204" pitchFamily="34" charset="0"/>
              <a:sym typeface="Arial"/>
            </a:endParaRPr>
          </a:p>
        </p:txBody>
      </p:sp>
    </p:spTree>
    <p:extLst>
      <p:ext uri="{BB962C8B-B14F-4D97-AF65-F5344CB8AC3E}">
        <p14:creationId xmlns:p14="http://schemas.microsoft.com/office/powerpoint/2010/main" val="28002563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5866237" y="4810684"/>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7" name="Rectangle 16"/>
          <p:cNvSpPr/>
          <p:nvPr/>
        </p:nvSpPr>
        <p:spPr bwMode="auto">
          <a:xfrm>
            <a:off x="6153147" y="5279259"/>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6" name="Rectangle 15"/>
          <p:cNvSpPr/>
          <p:nvPr/>
        </p:nvSpPr>
        <p:spPr bwMode="auto">
          <a:xfrm>
            <a:off x="3396964" y="1530608"/>
            <a:ext cx="4998334" cy="2700076"/>
          </a:xfrm>
          <a:prstGeom prst="rect">
            <a:avLst/>
          </a:prstGeom>
          <a:noFill/>
          <a:ln w="28575"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4" name="Rectangle 2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8" name="Rectangle 17"/>
          <p:cNvSpPr/>
          <p:nvPr/>
        </p:nvSpPr>
        <p:spPr>
          <a:xfrm>
            <a:off x="2467362" y="6506027"/>
            <a:ext cx="4823519" cy="307777"/>
          </a:xfrm>
          <a:prstGeom prst="rect">
            <a:avLst/>
          </a:prstGeom>
        </p:spPr>
        <p:txBody>
          <a:bodyPr wrap="square">
            <a:spAutoFit/>
          </a:bodyPr>
          <a:lstStyle/>
          <a:p>
            <a:pPr algn="ctr"/>
            <a:r>
              <a:rPr lang="en-GB" sz="1400" b="1" i="1" dirty="0" err="1" smtClean="0">
                <a:solidFill>
                  <a:srgbClr val="0070C0"/>
                </a:solidFill>
                <a:latin typeface="Calibri" panose="020F0502020204030204" pitchFamily="34" charset="0"/>
              </a:rPr>
              <a:t>Clinoptilolite</a:t>
            </a:r>
            <a:r>
              <a:rPr lang="en-GB" sz="1400" b="1" i="1" dirty="0" smtClean="0">
                <a:solidFill>
                  <a:srgbClr val="0070C0"/>
                </a:solidFill>
                <a:latin typeface="Calibri" panose="020F0502020204030204" pitchFamily="34" charset="0"/>
              </a:rPr>
              <a:t> was supplie</a:t>
            </a:r>
            <a:r>
              <a:rPr lang="en-GB" sz="1400" b="1" i="1" dirty="0" smtClean="0">
                <a:solidFill>
                  <a:srgbClr val="0070C0"/>
                </a:solidFill>
                <a:latin typeface="Calibri" panose="020F0502020204030204" pitchFamily="34" charset="0"/>
              </a:rPr>
              <a:t>d by the National Nuclear Laboratory</a:t>
            </a:r>
            <a:endParaRPr lang="en-GB" sz="1400" b="1" i="1" dirty="0">
              <a:solidFill>
                <a:srgbClr val="0070C0"/>
              </a:solidFill>
              <a:latin typeface="Calibri" panose="020F0502020204030204" pitchFamily="34" charset="0"/>
            </a:endParaRPr>
          </a:p>
        </p:txBody>
      </p:sp>
      <p:graphicFrame>
        <p:nvGraphicFramePr>
          <p:cNvPr id="36" name="Table 35"/>
          <p:cNvGraphicFramePr>
            <a:graphicFrameLocks noGrp="1"/>
          </p:cNvGraphicFramePr>
          <p:nvPr>
            <p:extLst>
              <p:ext uri="{D42A27DB-BD31-4B8C-83A1-F6EECF244321}">
                <p14:modId xmlns:p14="http://schemas.microsoft.com/office/powerpoint/2010/main" val="4185377745"/>
              </p:ext>
            </p:extLst>
          </p:nvPr>
        </p:nvGraphicFramePr>
        <p:xfrm>
          <a:off x="561853" y="1510903"/>
          <a:ext cx="2585398" cy="4539861"/>
        </p:xfrm>
        <a:graphic>
          <a:graphicData uri="http://schemas.openxmlformats.org/drawingml/2006/table">
            <a:tbl>
              <a:tblPr firstRow="1" bandRow="1">
                <a:tableStyleId>{1E171933-4619-4E11-9A3F-F7608DF75F80}</a:tableStyleId>
              </a:tblPr>
              <a:tblGrid>
                <a:gridCol w="1292699">
                  <a:extLst>
                    <a:ext uri="{9D8B030D-6E8A-4147-A177-3AD203B41FA5}">
                      <a16:colId xmlns:a16="http://schemas.microsoft.com/office/drawing/2014/main" val="3294622362"/>
                    </a:ext>
                  </a:extLst>
                </a:gridCol>
                <a:gridCol w="1292699">
                  <a:extLst>
                    <a:ext uri="{9D8B030D-6E8A-4147-A177-3AD203B41FA5}">
                      <a16:colId xmlns:a16="http://schemas.microsoft.com/office/drawing/2014/main" val="4046403249"/>
                    </a:ext>
                  </a:extLst>
                </a:gridCol>
              </a:tblGrid>
              <a:tr h="500548">
                <a:tc>
                  <a:txBody>
                    <a:bodyPr/>
                    <a:lstStyle/>
                    <a:p>
                      <a:pPr algn="ctr"/>
                      <a:r>
                        <a:rPr lang="en-GB" sz="1600" dirty="0" smtClean="0">
                          <a:latin typeface="+mn-lt"/>
                        </a:rPr>
                        <a:t>Oxide</a:t>
                      </a:r>
                      <a:endParaRPr lang="en-GB" sz="1600" dirty="0">
                        <a:latin typeface="+mn-lt"/>
                      </a:endParaRPr>
                    </a:p>
                  </a:txBody>
                  <a:tcPr anchor="ctr">
                    <a:solidFill>
                      <a:schemeClr val="accent4">
                        <a:lumMod val="75000"/>
                      </a:schemeClr>
                    </a:solidFill>
                  </a:tcPr>
                </a:tc>
                <a:tc>
                  <a:txBody>
                    <a:bodyPr/>
                    <a:lstStyle/>
                    <a:p>
                      <a:pPr algn="ctr"/>
                      <a:r>
                        <a:rPr lang="en-GB" sz="1600" dirty="0" smtClean="0">
                          <a:latin typeface="+mn-lt"/>
                        </a:rPr>
                        <a:t>wt. %</a:t>
                      </a:r>
                      <a:endParaRPr lang="en-GB" sz="1600" dirty="0">
                        <a:latin typeface="+mn-lt"/>
                      </a:endParaRPr>
                    </a:p>
                  </a:txBody>
                  <a:tcPr anchor="ctr">
                    <a:solidFill>
                      <a:schemeClr val="accent4">
                        <a:lumMod val="75000"/>
                      </a:schemeClr>
                    </a:solidFill>
                  </a:tcPr>
                </a:tc>
                <a:extLst>
                  <a:ext uri="{0D108BD9-81ED-4DB2-BD59-A6C34878D82A}">
                    <a16:rowId xmlns:a16="http://schemas.microsoft.com/office/drawing/2014/main" val="4050143154"/>
                  </a:ext>
                </a:extLst>
              </a:tr>
              <a:tr h="347686">
                <a:tc>
                  <a:txBody>
                    <a:bodyPr/>
                    <a:lstStyle/>
                    <a:p>
                      <a:pPr algn="ctr"/>
                      <a:r>
                        <a:rPr lang="en-GB" sz="1600" dirty="0" smtClean="0">
                          <a:solidFill>
                            <a:srgbClr val="000000"/>
                          </a:solidFill>
                        </a:rPr>
                        <a:t>SiO</a:t>
                      </a:r>
                      <a:r>
                        <a:rPr lang="en-GB" sz="1600" baseline="-25000" dirty="0" smtClean="0">
                          <a:solidFill>
                            <a:srgbClr val="000000"/>
                          </a:solidFill>
                        </a:rPr>
                        <a:t>2</a:t>
                      </a:r>
                      <a:endParaRPr lang="en-GB" sz="1600" baseline="-25000" dirty="0">
                        <a:solidFill>
                          <a:srgbClr val="000000"/>
                        </a:solidFill>
                      </a:endParaRPr>
                    </a:p>
                  </a:txBody>
                  <a:tcPr/>
                </a:tc>
                <a:tc>
                  <a:txBody>
                    <a:bodyPr/>
                    <a:lstStyle/>
                    <a:p>
                      <a:pPr algn="ctr"/>
                      <a:r>
                        <a:rPr lang="en-GB" sz="1600" dirty="0" smtClean="0">
                          <a:solidFill>
                            <a:srgbClr val="000000"/>
                          </a:solidFill>
                        </a:rPr>
                        <a:t>76.5</a:t>
                      </a:r>
                      <a:endParaRPr lang="en-GB" sz="1600" dirty="0">
                        <a:solidFill>
                          <a:srgbClr val="000000"/>
                        </a:solidFill>
                      </a:endParaRPr>
                    </a:p>
                  </a:txBody>
                  <a:tcPr/>
                </a:tc>
                <a:extLst>
                  <a:ext uri="{0D108BD9-81ED-4DB2-BD59-A6C34878D82A}">
                    <a16:rowId xmlns:a16="http://schemas.microsoft.com/office/drawing/2014/main" val="1403370771"/>
                  </a:ext>
                </a:extLst>
              </a:tr>
              <a:tr h="347686">
                <a:tc>
                  <a:txBody>
                    <a:bodyPr/>
                    <a:lstStyle/>
                    <a:p>
                      <a:pPr algn="ctr"/>
                      <a:r>
                        <a:rPr lang="en-GB" sz="1600" dirty="0" smtClean="0">
                          <a:solidFill>
                            <a:srgbClr val="000000"/>
                          </a:solidFill>
                        </a:rPr>
                        <a:t>Al</a:t>
                      </a:r>
                      <a:r>
                        <a:rPr lang="en-GB" sz="1600" baseline="-25000" dirty="0" smtClean="0">
                          <a:solidFill>
                            <a:srgbClr val="000000"/>
                          </a:solidFill>
                        </a:rPr>
                        <a:t>2</a:t>
                      </a:r>
                      <a:r>
                        <a:rPr lang="en-GB" sz="1600" dirty="0" smtClean="0">
                          <a:solidFill>
                            <a:srgbClr val="000000"/>
                          </a:solidFill>
                        </a:rPr>
                        <a:t>O</a:t>
                      </a:r>
                      <a:r>
                        <a:rPr lang="en-GB" sz="1600" baseline="-25000" dirty="0" smtClean="0">
                          <a:solidFill>
                            <a:srgbClr val="000000"/>
                          </a:solidFill>
                        </a:rPr>
                        <a:t>3</a:t>
                      </a:r>
                      <a:endParaRPr lang="en-GB" sz="1600" baseline="-25000" dirty="0">
                        <a:solidFill>
                          <a:srgbClr val="000000"/>
                        </a:solidFill>
                      </a:endParaRPr>
                    </a:p>
                  </a:txBody>
                  <a:tcPr/>
                </a:tc>
                <a:tc>
                  <a:txBody>
                    <a:bodyPr/>
                    <a:lstStyle/>
                    <a:p>
                      <a:pPr algn="ctr"/>
                      <a:r>
                        <a:rPr lang="en-GB" sz="1600" dirty="0" smtClean="0">
                          <a:solidFill>
                            <a:srgbClr val="000000"/>
                          </a:solidFill>
                        </a:rPr>
                        <a:t>13.6</a:t>
                      </a:r>
                      <a:endParaRPr lang="en-GB" sz="1600" dirty="0">
                        <a:solidFill>
                          <a:srgbClr val="000000"/>
                        </a:solidFill>
                      </a:endParaRPr>
                    </a:p>
                  </a:txBody>
                  <a:tcPr/>
                </a:tc>
                <a:extLst>
                  <a:ext uri="{0D108BD9-81ED-4DB2-BD59-A6C34878D82A}">
                    <a16:rowId xmlns:a16="http://schemas.microsoft.com/office/drawing/2014/main" val="901788517"/>
                  </a:ext>
                </a:extLst>
              </a:tr>
              <a:tr h="371549">
                <a:tc>
                  <a:txBody>
                    <a:bodyPr/>
                    <a:lstStyle/>
                    <a:p>
                      <a:pPr algn="ctr"/>
                      <a:r>
                        <a:rPr lang="en-GB" sz="1600" dirty="0" smtClean="0">
                          <a:solidFill>
                            <a:srgbClr val="000000"/>
                          </a:solidFill>
                        </a:rPr>
                        <a:t>TiO</a:t>
                      </a:r>
                      <a:r>
                        <a:rPr lang="en-GB" sz="1600" baseline="-25000" dirty="0" smtClean="0">
                          <a:solidFill>
                            <a:srgbClr val="000000"/>
                          </a:solidFill>
                        </a:rPr>
                        <a:t>2</a:t>
                      </a:r>
                      <a:endParaRPr lang="en-GB" sz="1600" baseline="-25000" dirty="0">
                        <a:solidFill>
                          <a:srgbClr val="000000"/>
                        </a:solidFill>
                      </a:endParaRPr>
                    </a:p>
                  </a:txBody>
                  <a:tcPr/>
                </a:tc>
                <a:tc>
                  <a:txBody>
                    <a:bodyPr/>
                    <a:lstStyle/>
                    <a:p>
                      <a:pPr algn="ctr"/>
                      <a:r>
                        <a:rPr lang="en-GB" sz="1600" dirty="0" smtClean="0">
                          <a:solidFill>
                            <a:srgbClr val="000000"/>
                          </a:solidFill>
                        </a:rPr>
                        <a:t>0.1</a:t>
                      </a:r>
                      <a:endParaRPr lang="en-GB" sz="1600" dirty="0">
                        <a:solidFill>
                          <a:srgbClr val="000000"/>
                        </a:solidFill>
                      </a:endParaRPr>
                    </a:p>
                  </a:txBody>
                  <a:tcPr/>
                </a:tc>
                <a:extLst>
                  <a:ext uri="{0D108BD9-81ED-4DB2-BD59-A6C34878D82A}">
                    <a16:rowId xmlns:a16="http://schemas.microsoft.com/office/drawing/2014/main" val="2379514478"/>
                  </a:ext>
                </a:extLst>
              </a:tr>
              <a:tr h="371549">
                <a:tc>
                  <a:txBody>
                    <a:bodyPr/>
                    <a:lstStyle/>
                    <a:p>
                      <a:pPr algn="ctr"/>
                      <a:r>
                        <a:rPr lang="en-GB" sz="1600" dirty="0" smtClean="0">
                          <a:solidFill>
                            <a:srgbClr val="000000"/>
                          </a:solidFill>
                        </a:rPr>
                        <a:t>MgO</a:t>
                      </a:r>
                      <a:endParaRPr lang="en-GB" sz="1600" dirty="0">
                        <a:solidFill>
                          <a:srgbClr val="000000"/>
                        </a:solidFill>
                      </a:endParaRPr>
                    </a:p>
                  </a:txBody>
                  <a:tcPr/>
                </a:tc>
                <a:tc>
                  <a:txBody>
                    <a:bodyPr/>
                    <a:lstStyle/>
                    <a:p>
                      <a:pPr algn="ctr"/>
                      <a:r>
                        <a:rPr lang="en-GB" sz="1600" dirty="0" smtClean="0">
                          <a:solidFill>
                            <a:srgbClr val="000000"/>
                          </a:solidFill>
                        </a:rPr>
                        <a:t>0.8</a:t>
                      </a:r>
                      <a:endParaRPr lang="en-GB" sz="1600" dirty="0">
                        <a:solidFill>
                          <a:srgbClr val="000000"/>
                        </a:solidFill>
                      </a:endParaRPr>
                    </a:p>
                  </a:txBody>
                  <a:tcPr/>
                </a:tc>
                <a:extLst>
                  <a:ext uri="{0D108BD9-81ED-4DB2-BD59-A6C34878D82A}">
                    <a16:rowId xmlns:a16="http://schemas.microsoft.com/office/drawing/2014/main" val="3239596331"/>
                  </a:ext>
                </a:extLst>
              </a:tr>
              <a:tr h="371549">
                <a:tc>
                  <a:txBody>
                    <a:bodyPr/>
                    <a:lstStyle/>
                    <a:p>
                      <a:pPr algn="ctr"/>
                      <a:r>
                        <a:rPr lang="en-GB" sz="1600" dirty="0" smtClean="0">
                          <a:solidFill>
                            <a:srgbClr val="000000"/>
                          </a:solidFill>
                        </a:rPr>
                        <a:t>Na</a:t>
                      </a:r>
                      <a:r>
                        <a:rPr lang="en-GB" sz="1600" baseline="-25000" dirty="0" smtClean="0">
                          <a:solidFill>
                            <a:srgbClr val="000000"/>
                          </a:solidFill>
                        </a:rPr>
                        <a:t>2</a:t>
                      </a:r>
                      <a:r>
                        <a:rPr lang="en-GB" sz="1600" dirty="0" smtClean="0">
                          <a:solidFill>
                            <a:srgbClr val="000000"/>
                          </a:solidFill>
                        </a:rPr>
                        <a:t>O</a:t>
                      </a:r>
                      <a:endParaRPr lang="en-GB" sz="1600" dirty="0">
                        <a:solidFill>
                          <a:srgbClr val="000000"/>
                        </a:solidFill>
                      </a:endParaRPr>
                    </a:p>
                  </a:txBody>
                  <a:tcPr/>
                </a:tc>
                <a:tc>
                  <a:txBody>
                    <a:bodyPr/>
                    <a:lstStyle/>
                    <a:p>
                      <a:pPr algn="ctr"/>
                      <a:r>
                        <a:rPr lang="en-GB" sz="1600" dirty="0" smtClean="0">
                          <a:solidFill>
                            <a:srgbClr val="000000"/>
                          </a:solidFill>
                        </a:rPr>
                        <a:t>3.8</a:t>
                      </a:r>
                      <a:endParaRPr lang="en-GB" sz="1600" dirty="0">
                        <a:solidFill>
                          <a:srgbClr val="000000"/>
                        </a:solidFill>
                      </a:endParaRPr>
                    </a:p>
                  </a:txBody>
                  <a:tcPr/>
                </a:tc>
                <a:extLst>
                  <a:ext uri="{0D108BD9-81ED-4DB2-BD59-A6C34878D82A}">
                    <a16:rowId xmlns:a16="http://schemas.microsoft.com/office/drawing/2014/main" val="3698181583"/>
                  </a:ext>
                </a:extLst>
              </a:tr>
              <a:tr h="371549">
                <a:tc>
                  <a:txBody>
                    <a:bodyPr/>
                    <a:lstStyle/>
                    <a:p>
                      <a:pPr algn="ctr"/>
                      <a:r>
                        <a:rPr lang="en-GB" sz="1600" dirty="0" smtClean="0">
                          <a:solidFill>
                            <a:srgbClr val="000000"/>
                          </a:solidFill>
                        </a:rPr>
                        <a:t>CaO</a:t>
                      </a:r>
                      <a:endParaRPr lang="en-GB" sz="1600" dirty="0">
                        <a:solidFill>
                          <a:srgbClr val="000000"/>
                        </a:solidFill>
                      </a:endParaRPr>
                    </a:p>
                  </a:txBody>
                  <a:tcPr/>
                </a:tc>
                <a:tc>
                  <a:txBody>
                    <a:bodyPr/>
                    <a:lstStyle/>
                    <a:p>
                      <a:pPr algn="ctr"/>
                      <a:r>
                        <a:rPr lang="en-GB" sz="1600" dirty="0" smtClean="0">
                          <a:solidFill>
                            <a:srgbClr val="000000"/>
                          </a:solidFill>
                        </a:rPr>
                        <a:t>1.9</a:t>
                      </a:r>
                      <a:endParaRPr lang="en-GB" sz="1600" dirty="0">
                        <a:solidFill>
                          <a:srgbClr val="000000"/>
                        </a:solidFill>
                      </a:endParaRPr>
                    </a:p>
                  </a:txBody>
                  <a:tcPr/>
                </a:tc>
                <a:extLst>
                  <a:ext uri="{0D108BD9-81ED-4DB2-BD59-A6C34878D82A}">
                    <a16:rowId xmlns:a16="http://schemas.microsoft.com/office/drawing/2014/main" val="584159106"/>
                  </a:ext>
                </a:extLst>
              </a:tr>
              <a:tr h="371549">
                <a:tc>
                  <a:txBody>
                    <a:bodyPr/>
                    <a:lstStyle/>
                    <a:p>
                      <a:pPr algn="ctr"/>
                      <a:r>
                        <a:rPr lang="en-GB" sz="1600" dirty="0" smtClean="0">
                          <a:solidFill>
                            <a:srgbClr val="000000"/>
                          </a:solidFill>
                        </a:rPr>
                        <a:t>Fe</a:t>
                      </a:r>
                      <a:r>
                        <a:rPr lang="en-GB" sz="1600" baseline="-25000" dirty="0" smtClean="0">
                          <a:solidFill>
                            <a:srgbClr val="000000"/>
                          </a:solidFill>
                        </a:rPr>
                        <a:t>2</a:t>
                      </a:r>
                      <a:r>
                        <a:rPr lang="en-GB" sz="1600" dirty="0" smtClean="0">
                          <a:solidFill>
                            <a:srgbClr val="000000"/>
                          </a:solidFill>
                        </a:rPr>
                        <a:t>O</a:t>
                      </a:r>
                      <a:r>
                        <a:rPr lang="en-GB" sz="1600" baseline="-25000" dirty="0" smtClean="0">
                          <a:solidFill>
                            <a:srgbClr val="000000"/>
                          </a:solidFill>
                        </a:rPr>
                        <a:t>3</a:t>
                      </a:r>
                      <a:endParaRPr lang="en-GB" sz="1600" baseline="-25000" dirty="0">
                        <a:solidFill>
                          <a:srgbClr val="000000"/>
                        </a:solidFill>
                      </a:endParaRPr>
                    </a:p>
                  </a:txBody>
                  <a:tcPr/>
                </a:tc>
                <a:tc>
                  <a:txBody>
                    <a:bodyPr/>
                    <a:lstStyle/>
                    <a:p>
                      <a:pPr algn="ctr"/>
                      <a:r>
                        <a:rPr lang="en-GB" sz="1600" dirty="0" smtClean="0">
                          <a:solidFill>
                            <a:srgbClr val="000000"/>
                          </a:solidFill>
                        </a:rPr>
                        <a:t>1.1</a:t>
                      </a:r>
                      <a:endParaRPr lang="en-GB" sz="1600" dirty="0">
                        <a:solidFill>
                          <a:srgbClr val="000000"/>
                        </a:solidFill>
                      </a:endParaRPr>
                    </a:p>
                  </a:txBody>
                  <a:tcPr/>
                </a:tc>
                <a:extLst>
                  <a:ext uri="{0D108BD9-81ED-4DB2-BD59-A6C34878D82A}">
                    <a16:rowId xmlns:a16="http://schemas.microsoft.com/office/drawing/2014/main" val="3706155985"/>
                  </a:ext>
                </a:extLst>
              </a:tr>
              <a:tr h="371549">
                <a:tc>
                  <a:txBody>
                    <a:bodyPr/>
                    <a:lstStyle/>
                    <a:p>
                      <a:pPr algn="ctr"/>
                      <a:r>
                        <a:rPr lang="en-GB" sz="1600" dirty="0" smtClean="0">
                          <a:solidFill>
                            <a:srgbClr val="000000"/>
                          </a:solidFill>
                        </a:rPr>
                        <a:t>K</a:t>
                      </a:r>
                      <a:r>
                        <a:rPr lang="en-GB" sz="1600" baseline="-25000" dirty="0" smtClean="0">
                          <a:solidFill>
                            <a:srgbClr val="000000"/>
                          </a:solidFill>
                        </a:rPr>
                        <a:t>2</a:t>
                      </a:r>
                      <a:r>
                        <a:rPr lang="en-GB" sz="1600" dirty="0" smtClean="0">
                          <a:solidFill>
                            <a:srgbClr val="000000"/>
                          </a:solidFill>
                        </a:rPr>
                        <a:t>O</a:t>
                      </a:r>
                      <a:endParaRPr lang="en-GB" sz="1600" dirty="0">
                        <a:solidFill>
                          <a:srgbClr val="000000"/>
                        </a:solidFill>
                      </a:endParaRPr>
                    </a:p>
                  </a:txBody>
                  <a:tcPr/>
                </a:tc>
                <a:tc>
                  <a:txBody>
                    <a:bodyPr/>
                    <a:lstStyle/>
                    <a:p>
                      <a:pPr algn="ctr"/>
                      <a:r>
                        <a:rPr lang="en-GB" sz="1600" dirty="0" smtClean="0">
                          <a:solidFill>
                            <a:srgbClr val="000000"/>
                          </a:solidFill>
                        </a:rPr>
                        <a:t>1.8</a:t>
                      </a:r>
                      <a:endParaRPr lang="en-GB" sz="1600" dirty="0">
                        <a:solidFill>
                          <a:srgbClr val="000000"/>
                        </a:solidFill>
                      </a:endParaRPr>
                    </a:p>
                  </a:txBody>
                  <a:tcPr/>
                </a:tc>
                <a:extLst>
                  <a:ext uri="{0D108BD9-81ED-4DB2-BD59-A6C34878D82A}">
                    <a16:rowId xmlns:a16="http://schemas.microsoft.com/office/drawing/2014/main" val="2049538044"/>
                  </a:ext>
                </a:extLst>
              </a:tr>
              <a:tr h="371549">
                <a:tc>
                  <a:txBody>
                    <a:bodyPr/>
                    <a:lstStyle/>
                    <a:p>
                      <a:pPr algn="ctr"/>
                      <a:r>
                        <a:rPr lang="en-GB" sz="1600" dirty="0" err="1" smtClean="0">
                          <a:solidFill>
                            <a:srgbClr val="000000"/>
                          </a:solidFill>
                        </a:rPr>
                        <a:t>BaO</a:t>
                      </a:r>
                      <a:endParaRPr lang="en-GB" sz="1600" dirty="0">
                        <a:solidFill>
                          <a:srgbClr val="000000"/>
                        </a:solidFill>
                      </a:endParaRPr>
                    </a:p>
                  </a:txBody>
                  <a:tcPr/>
                </a:tc>
                <a:tc>
                  <a:txBody>
                    <a:bodyPr/>
                    <a:lstStyle/>
                    <a:p>
                      <a:pPr algn="ctr"/>
                      <a:r>
                        <a:rPr lang="en-GB" sz="1600" dirty="0" smtClean="0">
                          <a:solidFill>
                            <a:srgbClr val="000000"/>
                          </a:solidFill>
                        </a:rPr>
                        <a:t>0.1</a:t>
                      </a:r>
                      <a:endParaRPr lang="en-GB" sz="1600" dirty="0">
                        <a:solidFill>
                          <a:srgbClr val="000000"/>
                        </a:solidFill>
                      </a:endParaRPr>
                    </a:p>
                  </a:txBody>
                  <a:tcPr/>
                </a:tc>
                <a:extLst>
                  <a:ext uri="{0D108BD9-81ED-4DB2-BD59-A6C34878D82A}">
                    <a16:rowId xmlns:a16="http://schemas.microsoft.com/office/drawing/2014/main" val="3546757223"/>
                  </a:ext>
                </a:extLst>
              </a:tr>
              <a:tr h="371549">
                <a:tc>
                  <a:txBody>
                    <a:bodyPr/>
                    <a:lstStyle/>
                    <a:p>
                      <a:pPr algn="ctr"/>
                      <a:r>
                        <a:rPr lang="en-GB" sz="1600" dirty="0" smtClean="0">
                          <a:solidFill>
                            <a:srgbClr val="000000"/>
                          </a:solidFill>
                        </a:rPr>
                        <a:t>SO</a:t>
                      </a:r>
                      <a:r>
                        <a:rPr lang="en-GB" sz="1600" baseline="-25000" dirty="0" smtClean="0">
                          <a:solidFill>
                            <a:srgbClr val="000000"/>
                          </a:solidFill>
                        </a:rPr>
                        <a:t>3</a:t>
                      </a:r>
                      <a:endParaRPr lang="en-GB" sz="1600" baseline="-25000" dirty="0">
                        <a:solidFill>
                          <a:srgbClr val="000000"/>
                        </a:solidFill>
                      </a:endParaRPr>
                    </a:p>
                  </a:txBody>
                  <a:tcPr/>
                </a:tc>
                <a:tc>
                  <a:txBody>
                    <a:bodyPr/>
                    <a:lstStyle/>
                    <a:p>
                      <a:pPr algn="ctr"/>
                      <a:r>
                        <a:rPr lang="en-GB" sz="1600" dirty="0" smtClean="0">
                          <a:solidFill>
                            <a:srgbClr val="000000"/>
                          </a:solidFill>
                        </a:rPr>
                        <a:t>0.1</a:t>
                      </a:r>
                      <a:endParaRPr lang="en-GB" sz="1600" dirty="0">
                        <a:solidFill>
                          <a:srgbClr val="000000"/>
                        </a:solidFill>
                      </a:endParaRPr>
                    </a:p>
                  </a:txBody>
                  <a:tcPr/>
                </a:tc>
                <a:extLst>
                  <a:ext uri="{0D108BD9-81ED-4DB2-BD59-A6C34878D82A}">
                    <a16:rowId xmlns:a16="http://schemas.microsoft.com/office/drawing/2014/main" val="1533544785"/>
                  </a:ext>
                </a:extLst>
              </a:tr>
              <a:tr h="371549">
                <a:tc>
                  <a:txBody>
                    <a:bodyPr/>
                    <a:lstStyle/>
                    <a:p>
                      <a:pPr algn="ctr"/>
                      <a:r>
                        <a:rPr lang="en-GB" sz="1600" baseline="0" dirty="0" smtClean="0">
                          <a:solidFill>
                            <a:srgbClr val="000000"/>
                          </a:solidFill>
                        </a:rPr>
                        <a:t>SUM</a:t>
                      </a:r>
                      <a:endParaRPr lang="en-GB" sz="1600" baseline="0" dirty="0">
                        <a:solidFill>
                          <a:srgbClr val="000000"/>
                        </a:solidFill>
                      </a:endParaRPr>
                    </a:p>
                  </a:txBody>
                  <a:tcPr/>
                </a:tc>
                <a:tc>
                  <a:txBody>
                    <a:bodyPr/>
                    <a:lstStyle/>
                    <a:p>
                      <a:pPr algn="ctr"/>
                      <a:r>
                        <a:rPr lang="en-GB" sz="1600" dirty="0" smtClean="0">
                          <a:solidFill>
                            <a:srgbClr val="000000"/>
                          </a:solidFill>
                        </a:rPr>
                        <a:t>100.0</a:t>
                      </a:r>
                      <a:endParaRPr lang="en-GB" sz="1600" dirty="0">
                        <a:solidFill>
                          <a:srgbClr val="000000"/>
                        </a:solidFill>
                      </a:endParaRPr>
                    </a:p>
                  </a:txBody>
                  <a:tcPr/>
                </a:tc>
                <a:extLst>
                  <a:ext uri="{0D108BD9-81ED-4DB2-BD59-A6C34878D82A}">
                    <a16:rowId xmlns:a16="http://schemas.microsoft.com/office/drawing/2014/main" val="4086492467"/>
                  </a:ext>
                </a:extLst>
              </a:tr>
            </a:tbl>
          </a:graphicData>
        </a:graphic>
      </p:graphicFrame>
      <p:sp>
        <p:nvSpPr>
          <p:cNvPr id="37" name="TextBox 36"/>
          <p:cNvSpPr txBox="1"/>
          <p:nvPr/>
        </p:nvSpPr>
        <p:spPr>
          <a:xfrm>
            <a:off x="2372351" y="975523"/>
            <a:ext cx="4950394" cy="646331"/>
          </a:xfrm>
          <a:prstGeom prst="rect">
            <a:avLst/>
          </a:prstGeom>
          <a:noFill/>
        </p:spPr>
        <p:txBody>
          <a:bodyPr wrap="none" rtlCol="0">
            <a:spAutoFit/>
          </a:bodyPr>
          <a:lstStyle/>
          <a:p>
            <a:r>
              <a:rPr lang="en-GB" b="1" dirty="0" smtClean="0">
                <a:solidFill>
                  <a:srgbClr val="0070C0"/>
                </a:solidFill>
                <a:latin typeface="Calibri" panose="020F0502020204030204" pitchFamily="34" charset="0"/>
                <a:cs typeface="Calibri" panose="020F0502020204030204" pitchFamily="34" charset="0"/>
              </a:rPr>
              <a:t>Composition: (</a:t>
            </a:r>
            <a:r>
              <a:rPr lang="en-GB" b="1" dirty="0" err="1" smtClean="0">
                <a:solidFill>
                  <a:srgbClr val="0070C0"/>
                </a:solidFill>
                <a:latin typeface="Calibri" panose="020F0502020204030204" pitchFamily="34" charset="0"/>
                <a:cs typeface="Calibri" panose="020F0502020204030204" pitchFamily="34" charset="0"/>
              </a:rPr>
              <a:t>Na,K,Ca</a:t>
            </a:r>
            <a:r>
              <a:rPr lang="en-GB" b="1" dirty="0" smtClean="0">
                <a:solidFill>
                  <a:srgbClr val="0070C0"/>
                </a:solidFill>
                <a:latin typeface="Calibri" panose="020F0502020204030204" pitchFamily="34" charset="0"/>
                <a:cs typeface="Calibri" panose="020F0502020204030204" pitchFamily="34" charset="0"/>
              </a:rPr>
              <a:t>)</a:t>
            </a:r>
            <a:r>
              <a:rPr lang="en-GB" b="1" baseline="-25000" dirty="0" smtClean="0">
                <a:solidFill>
                  <a:srgbClr val="0070C0"/>
                </a:solidFill>
                <a:latin typeface="Calibri" panose="020F0502020204030204" pitchFamily="34" charset="0"/>
                <a:cs typeface="Calibri" panose="020F0502020204030204" pitchFamily="34" charset="0"/>
              </a:rPr>
              <a:t>2‑3</a:t>
            </a:r>
            <a:r>
              <a:rPr lang="en-GB" b="1" dirty="0" smtClean="0">
                <a:solidFill>
                  <a:srgbClr val="0070C0"/>
                </a:solidFill>
                <a:latin typeface="Calibri" panose="020F0502020204030204" pitchFamily="34" charset="0"/>
                <a:cs typeface="Calibri" panose="020F0502020204030204" pitchFamily="34" charset="0"/>
              </a:rPr>
              <a:t>Al</a:t>
            </a:r>
            <a:r>
              <a:rPr lang="en-GB" b="1" baseline="-25000" dirty="0" smtClean="0">
                <a:solidFill>
                  <a:srgbClr val="0070C0"/>
                </a:solidFill>
                <a:latin typeface="Calibri" panose="020F0502020204030204" pitchFamily="34" charset="0"/>
                <a:cs typeface="Calibri" panose="020F0502020204030204" pitchFamily="34" charset="0"/>
              </a:rPr>
              <a:t>3</a:t>
            </a:r>
            <a:r>
              <a:rPr lang="en-GB" b="1" dirty="0" smtClean="0">
                <a:solidFill>
                  <a:srgbClr val="0070C0"/>
                </a:solidFill>
                <a:latin typeface="Calibri" panose="020F0502020204030204" pitchFamily="34" charset="0"/>
                <a:cs typeface="Calibri" panose="020F0502020204030204" pitchFamily="34" charset="0"/>
              </a:rPr>
              <a:t>(</a:t>
            </a:r>
            <a:r>
              <a:rPr lang="en-GB" b="1" dirty="0" err="1" smtClean="0">
                <a:solidFill>
                  <a:srgbClr val="0070C0"/>
                </a:solidFill>
                <a:latin typeface="Calibri" panose="020F0502020204030204" pitchFamily="34" charset="0"/>
                <a:cs typeface="Calibri" panose="020F0502020204030204" pitchFamily="34" charset="0"/>
              </a:rPr>
              <a:t>Al,Si</a:t>
            </a:r>
            <a:r>
              <a:rPr lang="en-GB" b="1" dirty="0" smtClean="0">
                <a:solidFill>
                  <a:srgbClr val="0070C0"/>
                </a:solidFill>
                <a:latin typeface="Calibri" panose="020F0502020204030204" pitchFamily="34" charset="0"/>
                <a:cs typeface="Calibri" panose="020F0502020204030204" pitchFamily="34" charset="0"/>
              </a:rPr>
              <a:t>)</a:t>
            </a:r>
            <a:r>
              <a:rPr lang="en-GB" b="1" baseline="-25000" dirty="0" smtClean="0">
                <a:solidFill>
                  <a:srgbClr val="0070C0"/>
                </a:solidFill>
                <a:latin typeface="Calibri" panose="020F0502020204030204" pitchFamily="34" charset="0"/>
                <a:cs typeface="Calibri" panose="020F0502020204030204" pitchFamily="34" charset="0"/>
              </a:rPr>
              <a:t>2</a:t>
            </a:r>
            <a:r>
              <a:rPr lang="en-GB" b="1" dirty="0" smtClean="0">
                <a:solidFill>
                  <a:srgbClr val="0070C0"/>
                </a:solidFill>
                <a:latin typeface="Calibri" panose="020F0502020204030204" pitchFamily="34" charset="0"/>
                <a:cs typeface="Calibri" panose="020F0502020204030204" pitchFamily="34" charset="0"/>
              </a:rPr>
              <a:t>Si</a:t>
            </a:r>
            <a:r>
              <a:rPr lang="en-GB" b="1" baseline="-25000" dirty="0" smtClean="0">
                <a:solidFill>
                  <a:srgbClr val="0070C0"/>
                </a:solidFill>
                <a:latin typeface="Calibri" panose="020F0502020204030204" pitchFamily="34" charset="0"/>
                <a:cs typeface="Calibri" panose="020F0502020204030204" pitchFamily="34" charset="0"/>
              </a:rPr>
              <a:t>13</a:t>
            </a:r>
            <a:r>
              <a:rPr lang="en-GB" b="1" dirty="0" smtClean="0">
                <a:solidFill>
                  <a:srgbClr val="0070C0"/>
                </a:solidFill>
                <a:latin typeface="Calibri" panose="020F0502020204030204" pitchFamily="34" charset="0"/>
                <a:cs typeface="Calibri" panose="020F0502020204030204" pitchFamily="34" charset="0"/>
              </a:rPr>
              <a:t>O</a:t>
            </a:r>
            <a:r>
              <a:rPr lang="en-GB" b="1" baseline="-25000" dirty="0" smtClean="0">
                <a:solidFill>
                  <a:srgbClr val="0070C0"/>
                </a:solidFill>
                <a:latin typeface="Calibri" panose="020F0502020204030204" pitchFamily="34" charset="0"/>
                <a:cs typeface="Calibri" panose="020F0502020204030204" pitchFamily="34" charset="0"/>
              </a:rPr>
              <a:t>36</a:t>
            </a:r>
            <a:r>
              <a:rPr lang="en-GB" b="1" dirty="0" smtClean="0">
                <a:solidFill>
                  <a:srgbClr val="0070C0"/>
                </a:solidFill>
                <a:latin typeface="Calibri" panose="020F0502020204030204" pitchFamily="34" charset="0"/>
                <a:cs typeface="Calibri" panose="020F0502020204030204" pitchFamily="34" charset="0"/>
              </a:rPr>
              <a:t>·12H</a:t>
            </a:r>
            <a:r>
              <a:rPr lang="en-GB" b="1" baseline="-25000" dirty="0" smtClean="0">
                <a:solidFill>
                  <a:srgbClr val="0070C0"/>
                </a:solidFill>
                <a:latin typeface="Calibri" panose="020F0502020204030204" pitchFamily="34" charset="0"/>
                <a:cs typeface="Calibri" panose="020F0502020204030204" pitchFamily="34" charset="0"/>
              </a:rPr>
              <a:t>2</a:t>
            </a:r>
            <a:r>
              <a:rPr lang="en-GB" b="1" dirty="0" smtClean="0">
                <a:solidFill>
                  <a:srgbClr val="0070C0"/>
                </a:solidFill>
                <a:latin typeface="Calibri" panose="020F0502020204030204" pitchFamily="34" charset="0"/>
                <a:cs typeface="Calibri" panose="020F0502020204030204" pitchFamily="34" charset="0"/>
              </a:rPr>
              <a:t>O</a:t>
            </a:r>
            <a:endParaRPr lang="en-GB" b="1" dirty="0">
              <a:solidFill>
                <a:srgbClr val="0070C0"/>
              </a:solidFill>
              <a:latin typeface="Calibri" panose="020F0502020204030204" pitchFamily="34" charset="0"/>
              <a:cs typeface="Calibri" panose="020F0502020204030204" pitchFamily="34" charset="0"/>
            </a:endParaRPr>
          </a:p>
          <a:p>
            <a:endParaRPr lang="en-GB" b="1" dirty="0">
              <a:solidFill>
                <a:srgbClr val="0070C0"/>
              </a:solidFill>
              <a:latin typeface="Calibri" panose="020F0502020204030204" pitchFamily="34" charset="0"/>
              <a:cs typeface="Calibri" panose="020F0502020204030204" pitchFamily="34" charset="0"/>
            </a:endParaRPr>
          </a:p>
        </p:txBody>
      </p:sp>
      <p:sp>
        <p:nvSpPr>
          <p:cNvPr id="34" name="TextBox 33"/>
          <p:cNvSpPr txBox="1"/>
          <p:nvPr/>
        </p:nvSpPr>
        <p:spPr>
          <a:xfrm>
            <a:off x="6318256" y="3862025"/>
            <a:ext cx="1590500" cy="253916"/>
          </a:xfrm>
          <a:prstGeom prst="rect">
            <a:avLst/>
          </a:prstGeom>
          <a:noFill/>
        </p:spPr>
        <p:txBody>
          <a:bodyPr wrap="none" rtlCol="0">
            <a:spAutoFit/>
          </a:bodyPr>
          <a:lstStyle/>
          <a:p>
            <a:r>
              <a:rPr lang="en-GB" sz="1050" b="1" dirty="0" smtClean="0">
                <a:solidFill>
                  <a:srgbClr val="000000"/>
                </a:solidFill>
                <a:latin typeface="Calibri" panose="020F0502020204030204" pitchFamily="34" charset="0"/>
                <a:cs typeface="Calibri" panose="020F0502020204030204" pitchFamily="34" charset="0"/>
              </a:rPr>
              <a:t>As-received </a:t>
            </a:r>
            <a:r>
              <a:rPr lang="en-GB" sz="1050" b="1" dirty="0" err="1" smtClean="0">
                <a:solidFill>
                  <a:srgbClr val="000000"/>
                </a:solidFill>
                <a:latin typeface="Calibri" panose="020F0502020204030204" pitchFamily="34" charset="0"/>
                <a:cs typeface="Calibri" panose="020F0502020204030204" pitchFamily="34" charset="0"/>
              </a:rPr>
              <a:t>Clinoptilolite</a:t>
            </a:r>
            <a:endParaRPr lang="en-GB" sz="1050" b="1" dirty="0">
              <a:solidFill>
                <a:srgbClr val="000000"/>
              </a:solidFill>
              <a:latin typeface="Calibri" panose="020F0502020204030204" pitchFamily="34" charset="0"/>
              <a:cs typeface="Calibri" panose="020F0502020204030204" pitchFamily="34" charset="0"/>
            </a:endParaRPr>
          </a:p>
        </p:txBody>
      </p:sp>
      <p:sp>
        <p:nvSpPr>
          <p:cNvPr id="19"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err="1" smtClean="0">
                <a:solidFill>
                  <a:schemeClr val="bg1"/>
                </a:solidFill>
                <a:latin typeface="Calibri" panose="020F0502020204030204" pitchFamily="34" charset="0"/>
              </a:rPr>
              <a:t>Clinoptilolite</a:t>
            </a:r>
            <a:r>
              <a:rPr lang="en-GB" sz="2400" b="1" dirty="0" smtClean="0">
                <a:solidFill>
                  <a:schemeClr val="bg1"/>
                </a:solidFill>
                <a:latin typeface="Calibri" panose="020F0502020204030204" pitchFamily="34" charset="0"/>
              </a:rPr>
              <a:t> </a:t>
            </a:r>
            <a:r>
              <a:rPr lang="en-GB" sz="2400" b="1" dirty="0">
                <a:solidFill>
                  <a:schemeClr val="bg1"/>
                </a:solidFill>
                <a:latin typeface="Calibri" panose="020F0502020204030204" pitchFamily="34" charset="0"/>
              </a:rPr>
              <a:t>Structure  </a:t>
            </a:r>
          </a:p>
        </p:txBody>
      </p:sp>
      <p:cxnSp>
        <p:nvCxnSpPr>
          <p:cNvPr id="20" name="Straight Connector 19"/>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27"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pic>
        <p:nvPicPr>
          <p:cNvPr id="22" name="Picture 2" descr="https://encrypted-tbn1.gstatic.com/images?q=tbn:ANd9GcQddmCl9_NBAbuxoOrkDfGDpBszLqQAKueAl9oCjP_IdZKgBtx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9019" y="1693034"/>
            <a:ext cx="2553698" cy="245333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descr="clino.jpg"/>
          <p:cNvPicPr/>
          <p:nvPr/>
        </p:nvPicPr>
        <p:blipFill rotWithShape="1">
          <a:blip r:embed="rId5" cstate="print"/>
          <a:srcRect l="22543" r="29812" b="15028"/>
          <a:stretch/>
        </p:blipFill>
        <p:spPr>
          <a:xfrm>
            <a:off x="6331138" y="1693034"/>
            <a:ext cx="1577618" cy="2120421"/>
          </a:xfrm>
          <a:prstGeom prst="rect">
            <a:avLst/>
          </a:prstGeom>
          <a:ln>
            <a:noFill/>
          </a:ln>
        </p:spPr>
      </p:pic>
      <p:sp>
        <p:nvSpPr>
          <p:cNvPr id="29" name="TextBox 28"/>
          <p:cNvSpPr txBox="1"/>
          <p:nvPr/>
        </p:nvSpPr>
        <p:spPr>
          <a:xfrm>
            <a:off x="3416233" y="4810468"/>
            <a:ext cx="4961137" cy="1021556"/>
          </a:xfrm>
          <a:prstGeom prst="roundRect">
            <a:avLst/>
          </a:prstGeom>
          <a:ln>
            <a:solidFill>
              <a:srgbClr val="0070C0"/>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GB" dirty="0" smtClean="0">
                <a:solidFill>
                  <a:srgbClr val="000000"/>
                </a:solidFill>
                <a:latin typeface="Calibri" panose="020F0502020204030204" pitchFamily="34" charset="0"/>
              </a:rPr>
              <a:t>Cs/</a:t>
            </a:r>
            <a:r>
              <a:rPr lang="en-GB" dirty="0" err="1" smtClean="0">
                <a:solidFill>
                  <a:srgbClr val="000000"/>
                </a:solidFill>
                <a:latin typeface="Calibri" panose="020F0502020204030204" pitchFamily="34" charset="0"/>
              </a:rPr>
              <a:t>Sr</a:t>
            </a:r>
            <a:r>
              <a:rPr lang="en-GB" dirty="0" smtClean="0">
                <a:solidFill>
                  <a:srgbClr val="000000"/>
                </a:solidFill>
                <a:latin typeface="Calibri" panose="020F0502020204030204" pitchFamily="34" charset="0"/>
              </a:rPr>
              <a:t> </a:t>
            </a:r>
            <a:r>
              <a:rPr lang="en-GB" dirty="0" smtClean="0">
                <a:solidFill>
                  <a:srgbClr val="000000"/>
                </a:solidFill>
                <a:latin typeface="Calibri" panose="020F0502020204030204" pitchFamily="34" charset="0"/>
              </a:rPr>
              <a:t>exchanged – 10wt% Cs</a:t>
            </a:r>
            <a:r>
              <a:rPr lang="en-GB" baseline="-25000" dirty="0" smtClean="0">
                <a:solidFill>
                  <a:srgbClr val="000000"/>
                </a:solidFill>
                <a:latin typeface="Calibri" panose="020F0502020204030204" pitchFamily="34" charset="0"/>
              </a:rPr>
              <a:t>2</a:t>
            </a:r>
            <a:r>
              <a:rPr lang="en-GB" dirty="0" smtClean="0">
                <a:solidFill>
                  <a:srgbClr val="000000"/>
                </a:solidFill>
                <a:latin typeface="Calibri" panose="020F0502020204030204" pitchFamily="34" charset="0"/>
              </a:rPr>
              <a:t>O &amp; 0.5wt% </a:t>
            </a:r>
            <a:r>
              <a:rPr lang="en-GB" dirty="0" err="1" smtClean="0">
                <a:solidFill>
                  <a:srgbClr val="000000"/>
                </a:solidFill>
                <a:latin typeface="Calibri" panose="020F0502020204030204" pitchFamily="34" charset="0"/>
              </a:rPr>
              <a:t>SrO</a:t>
            </a:r>
            <a:endParaRPr lang="en-GB" dirty="0" smtClean="0">
              <a:solidFill>
                <a:srgbClr val="000000"/>
              </a:solidFill>
              <a:latin typeface="Calibri" panose="020F0502020204030204" pitchFamily="34" charset="0"/>
            </a:endParaRPr>
          </a:p>
          <a:p>
            <a:pPr algn="ctr"/>
            <a:r>
              <a:rPr lang="en-GB" dirty="0" smtClean="0">
                <a:solidFill>
                  <a:srgbClr val="000000"/>
                </a:solidFill>
                <a:latin typeface="Calibri" panose="020F0502020204030204" pitchFamily="34" charset="0"/>
              </a:rPr>
              <a:t>Mixed </a:t>
            </a:r>
            <a:r>
              <a:rPr lang="en-GB" dirty="0" smtClean="0">
                <a:solidFill>
                  <a:srgbClr val="000000"/>
                </a:solidFill>
                <a:latin typeface="Calibri" panose="020F0502020204030204" pitchFamily="34" charset="0"/>
              </a:rPr>
              <a:t>with </a:t>
            </a:r>
            <a:r>
              <a:rPr lang="en-GB" dirty="0" smtClean="0">
                <a:solidFill>
                  <a:srgbClr val="000000"/>
                </a:solidFill>
                <a:latin typeface="Calibri" panose="020F0502020204030204" pitchFamily="34" charset="0"/>
              </a:rPr>
              <a:t>sand and </a:t>
            </a:r>
            <a:r>
              <a:rPr lang="en-GB" dirty="0" smtClean="0">
                <a:solidFill>
                  <a:srgbClr val="000000"/>
                </a:solidFill>
                <a:latin typeface="Calibri" panose="020F0502020204030204" pitchFamily="34" charset="0"/>
              </a:rPr>
              <a:t>5wt</a:t>
            </a:r>
            <a:r>
              <a:rPr lang="en-GB" dirty="0" smtClean="0">
                <a:solidFill>
                  <a:srgbClr val="000000"/>
                </a:solidFill>
                <a:latin typeface="Calibri" panose="020F0502020204030204" pitchFamily="34" charset="0"/>
              </a:rPr>
              <a:t>% </a:t>
            </a:r>
            <a:r>
              <a:rPr lang="en-GB" dirty="0" smtClean="0">
                <a:solidFill>
                  <a:srgbClr val="000000"/>
                </a:solidFill>
                <a:latin typeface="Calibri" panose="020F0502020204030204" pitchFamily="34" charset="0"/>
              </a:rPr>
              <a:t>Na</a:t>
            </a:r>
            <a:r>
              <a:rPr lang="en-GB" baseline="-25000" dirty="0" smtClean="0">
                <a:solidFill>
                  <a:srgbClr val="000000"/>
                </a:solidFill>
                <a:latin typeface="Calibri" panose="020F0502020204030204" pitchFamily="34" charset="0"/>
              </a:rPr>
              <a:t>2</a:t>
            </a:r>
            <a:r>
              <a:rPr lang="en-GB" dirty="0" smtClean="0">
                <a:solidFill>
                  <a:srgbClr val="000000"/>
                </a:solidFill>
                <a:latin typeface="Calibri" panose="020F0502020204030204" pitchFamily="34" charset="0"/>
              </a:rPr>
              <a:t>B</a:t>
            </a:r>
            <a:r>
              <a:rPr lang="en-GB" baseline="-25000" dirty="0" smtClean="0">
                <a:solidFill>
                  <a:srgbClr val="000000"/>
                </a:solidFill>
                <a:latin typeface="Calibri" panose="020F0502020204030204" pitchFamily="34" charset="0"/>
              </a:rPr>
              <a:t>4</a:t>
            </a:r>
            <a:r>
              <a:rPr lang="en-GB" dirty="0" smtClean="0">
                <a:solidFill>
                  <a:srgbClr val="000000"/>
                </a:solidFill>
                <a:latin typeface="Calibri" panose="020F0502020204030204" pitchFamily="34" charset="0"/>
              </a:rPr>
              <a:t>O</a:t>
            </a:r>
            <a:r>
              <a:rPr lang="en-GB" baseline="-25000" dirty="0" smtClean="0">
                <a:solidFill>
                  <a:srgbClr val="000000"/>
                </a:solidFill>
                <a:latin typeface="Calibri" panose="020F0502020204030204" pitchFamily="34" charset="0"/>
              </a:rPr>
              <a:t>7</a:t>
            </a:r>
            <a:r>
              <a:rPr lang="en-GB" dirty="0" smtClean="0">
                <a:solidFill>
                  <a:srgbClr val="000000"/>
                </a:solidFill>
                <a:latin typeface="Calibri" panose="020F0502020204030204" pitchFamily="34" charset="0"/>
              </a:rPr>
              <a:t> or NaAlO</a:t>
            </a:r>
            <a:r>
              <a:rPr lang="en-GB" baseline="-25000" dirty="0" smtClean="0">
                <a:solidFill>
                  <a:srgbClr val="000000"/>
                </a:solidFill>
                <a:latin typeface="Calibri" panose="020F0502020204030204" pitchFamily="34" charset="0"/>
              </a:rPr>
              <a:t>2</a:t>
            </a:r>
            <a:endParaRPr lang="en-GB" baseline="-25000" dirty="0" smtClean="0">
              <a:solidFill>
                <a:srgbClr val="000000"/>
              </a:solidFill>
              <a:latin typeface="Calibri" panose="020F0502020204030204" pitchFamily="34" charset="0"/>
            </a:endParaRPr>
          </a:p>
          <a:p>
            <a:pPr algn="ctr"/>
            <a:r>
              <a:rPr lang="en-GB" dirty="0" smtClean="0">
                <a:solidFill>
                  <a:srgbClr val="000000"/>
                </a:solidFill>
                <a:latin typeface="Calibri" panose="020F0502020204030204" pitchFamily="34" charset="0"/>
              </a:rPr>
              <a:t>HIP: 600</a:t>
            </a:r>
            <a:r>
              <a:rPr lang="en-GB" baseline="30000" dirty="0" smtClean="0">
                <a:solidFill>
                  <a:srgbClr val="000000"/>
                </a:solidFill>
                <a:latin typeface="Calibri" panose="020F0502020204030204" pitchFamily="34" charset="0"/>
              </a:rPr>
              <a:t>o</a:t>
            </a:r>
            <a:r>
              <a:rPr lang="en-GB" dirty="0" smtClean="0">
                <a:solidFill>
                  <a:srgbClr val="000000"/>
                </a:solidFill>
                <a:latin typeface="Calibri" panose="020F0502020204030204" pitchFamily="34" charset="0"/>
              </a:rPr>
              <a:t>C bake out, 1200 </a:t>
            </a:r>
            <a:r>
              <a:rPr lang="en-GB" baseline="30000" dirty="0" err="1">
                <a:solidFill>
                  <a:srgbClr val="000000"/>
                </a:solidFill>
                <a:latin typeface="Calibri" panose="020F0502020204030204" pitchFamily="34" charset="0"/>
              </a:rPr>
              <a:t>o</a:t>
            </a:r>
            <a:r>
              <a:rPr lang="en-GB" dirty="0" err="1">
                <a:solidFill>
                  <a:srgbClr val="000000"/>
                </a:solidFill>
                <a:latin typeface="Calibri" panose="020F0502020204030204" pitchFamily="34" charset="0"/>
              </a:rPr>
              <a:t>C</a:t>
            </a:r>
            <a:r>
              <a:rPr lang="en-GB" dirty="0">
                <a:solidFill>
                  <a:srgbClr val="000000"/>
                </a:solidFill>
                <a:latin typeface="Calibri" panose="020F0502020204030204" pitchFamily="34" charset="0"/>
              </a:rPr>
              <a:t> </a:t>
            </a:r>
            <a:r>
              <a:rPr lang="en-GB" dirty="0" smtClean="0">
                <a:solidFill>
                  <a:srgbClr val="000000"/>
                </a:solidFill>
                <a:latin typeface="Calibri" panose="020F0502020204030204" pitchFamily="34" charset="0"/>
              </a:rPr>
              <a:t>/ 2h</a:t>
            </a:r>
            <a:r>
              <a:rPr lang="en-GB" dirty="0">
                <a:solidFill>
                  <a:srgbClr val="000000"/>
                </a:solidFill>
                <a:latin typeface="Calibri" panose="020F0502020204030204" pitchFamily="34" charset="0"/>
              </a:rPr>
              <a:t>, 100 </a:t>
            </a:r>
            <a:r>
              <a:rPr lang="en-GB" dirty="0" smtClean="0">
                <a:solidFill>
                  <a:srgbClr val="000000"/>
                </a:solidFill>
                <a:latin typeface="Calibri" panose="020F0502020204030204" pitchFamily="34" charset="0"/>
              </a:rPr>
              <a:t>MPa</a:t>
            </a:r>
            <a:endParaRPr lang="en-GB"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2083757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5866237" y="4810684"/>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7" name="Rectangle 16"/>
          <p:cNvSpPr/>
          <p:nvPr/>
        </p:nvSpPr>
        <p:spPr bwMode="auto">
          <a:xfrm>
            <a:off x="6153147" y="5279259"/>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4" name="Rectangle 2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9"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err="1" smtClean="0">
                <a:solidFill>
                  <a:schemeClr val="bg1"/>
                </a:solidFill>
                <a:latin typeface="Calibri" panose="020F0502020204030204" pitchFamily="34" charset="0"/>
              </a:rPr>
              <a:t>Clinoptilolite</a:t>
            </a:r>
            <a:r>
              <a:rPr lang="en-GB" sz="2400" b="1" dirty="0" smtClean="0">
                <a:solidFill>
                  <a:schemeClr val="bg1"/>
                </a:solidFill>
                <a:latin typeface="Calibri" panose="020F0502020204030204" pitchFamily="34" charset="0"/>
              </a:rPr>
              <a:t> HIP </a:t>
            </a:r>
            <a:r>
              <a:rPr lang="en-GB" sz="2400" b="1" dirty="0" err="1">
                <a:solidFill>
                  <a:schemeClr val="bg1"/>
                </a:solidFill>
                <a:latin typeface="Calibri" panose="020F0502020204030204" pitchFamily="34" charset="0"/>
              </a:rPr>
              <a:t>w</a:t>
            </a:r>
            <a:r>
              <a:rPr lang="en-GB" sz="2400" b="1" dirty="0" err="1" smtClean="0">
                <a:solidFill>
                  <a:schemeClr val="bg1"/>
                </a:solidFill>
                <a:latin typeface="Calibri" panose="020F0502020204030204" pitchFamily="34" charset="0"/>
              </a:rPr>
              <a:t>asteform</a:t>
            </a:r>
            <a:r>
              <a:rPr lang="en-GB" sz="2400" b="1" dirty="0" smtClean="0">
                <a:solidFill>
                  <a:schemeClr val="bg1"/>
                </a:solidFill>
                <a:latin typeface="Calibri" panose="020F0502020204030204" pitchFamily="34" charset="0"/>
              </a:rPr>
              <a:t>  </a:t>
            </a:r>
            <a:endParaRPr lang="en-GB" sz="2400" b="1" dirty="0">
              <a:solidFill>
                <a:schemeClr val="bg1"/>
              </a:solidFill>
              <a:latin typeface="Calibri" panose="020F0502020204030204" pitchFamily="34" charset="0"/>
            </a:endParaRPr>
          </a:p>
        </p:txBody>
      </p:sp>
      <p:cxnSp>
        <p:nvCxnSpPr>
          <p:cNvPr id="20" name="Straight Connector 19"/>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27"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pic>
        <p:nvPicPr>
          <p:cNvPr id="21" name="Picture 20"/>
          <p:cNvPicPr/>
          <p:nvPr/>
        </p:nvPicPr>
        <p:blipFill>
          <a:blip r:embed="rId4">
            <a:extLst>
              <a:ext uri="{28A0092B-C50C-407E-A947-70E740481C1C}">
                <a14:useLocalDpi xmlns:a14="http://schemas.microsoft.com/office/drawing/2010/main" val="0"/>
              </a:ext>
            </a:extLst>
          </a:blip>
          <a:stretch>
            <a:fillRect/>
          </a:stretch>
        </p:blipFill>
        <p:spPr>
          <a:xfrm>
            <a:off x="687446" y="940216"/>
            <a:ext cx="8023673" cy="5561005"/>
          </a:xfrm>
          <a:prstGeom prst="rect">
            <a:avLst/>
          </a:prstGeom>
        </p:spPr>
      </p:pic>
    </p:spTree>
    <p:extLst>
      <p:ext uri="{BB962C8B-B14F-4D97-AF65-F5344CB8AC3E}">
        <p14:creationId xmlns:p14="http://schemas.microsoft.com/office/powerpoint/2010/main" val="23707097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5866237" y="4810684"/>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7" name="Rectangle 16"/>
          <p:cNvSpPr/>
          <p:nvPr/>
        </p:nvSpPr>
        <p:spPr bwMode="auto">
          <a:xfrm>
            <a:off x="6153147" y="5279259"/>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4" name="Rectangle 2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9"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err="1" smtClean="0">
                <a:solidFill>
                  <a:schemeClr val="bg1"/>
                </a:solidFill>
                <a:latin typeface="Calibri" panose="020F0502020204030204" pitchFamily="34" charset="0"/>
              </a:rPr>
              <a:t>Clinoptilolite</a:t>
            </a:r>
            <a:r>
              <a:rPr lang="en-GB" sz="2400" b="1" dirty="0" smtClean="0">
                <a:solidFill>
                  <a:schemeClr val="bg1"/>
                </a:solidFill>
                <a:latin typeface="Calibri" panose="020F0502020204030204" pitchFamily="34" charset="0"/>
              </a:rPr>
              <a:t> HIP </a:t>
            </a:r>
            <a:r>
              <a:rPr lang="en-GB" sz="2400" b="1" dirty="0" err="1" smtClean="0">
                <a:solidFill>
                  <a:schemeClr val="bg1"/>
                </a:solidFill>
                <a:latin typeface="Calibri" panose="020F0502020204030204" pitchFamily="34" charset="0"/>
              </a:rPr>
              <a:t>wasteform</a:t>
            </a:r>
            <a:r>
              <a:rPr lang="en-GB" sz="2400" b="1" dirty="0" smtClean="0">
                <a:solidFill>
                  <a:schemeClr val="bg1"/>
                </a:solidFill>
                <a:latin typeface="Calibri" panose="020F0502020204030204" pitchFamily="34" charset="0"/>
              </a:rPr>
              <a:t>  </a:t>
            </a:r>
            <a:endParaRPr lang="en-GB" sz="2400" b="1" dirty="0">
              <a:solidFill>
                <a:schemeClr val="bg1"/>
              </a:solidFill>
              <a:latin typeface="Calibri" panose="020F0502020204030204" pitchFamily="34" charset="0"/>
            </a:endParaRPr>
          </a:p>
        </p:txBody>
      </p:sp>
      <p:cxnSp>
        <p:nvCxnSpPr>
          <p:cNvPr id="20" name="Straight Connector 19"/>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27"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22" y="1302437"/>
            <a:ext cx="7780556" cy="4904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56712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5866237" y="4810684"/>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7" name="Rectangle 16"/>
          <p:cNvSpPr/>
          <p:nvPr/>
        </p:nvSpPr>
        <p:spPr bwMode="auto">
          <a:xfrm>
            <a:off x="6153147" y="5279259"/>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4" name="Rectangle 2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9"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err="1" smtClean="0">
                <a:solidFill>
                  <a:schemeClr val="bg1"/>
                </a:solidFill>
                <a:latin typeface="Calibri" panose="020F0502020204030204" pitchFamily="34" charset="0"/>
              </a:rPr>
              <a:t>Clinoptilolite</a:t>
            </a:r>
            <a:r>
              <a:rPr lang="en-GB" sz="2400" b="1" dirty="0" smtClean="0">
                <a:solidFill>
                  <a:schemeClr val="bg1"/>
                </a:solidFill>
                <a:latin typeface="Calibri" panose="020F0502020204030204" pitchFamily="34" charset="0"/>
              </a:rPr>
              <a:t> HIP </a:t>
            </a:r>
            <a:r>
              <a:rPr lang="en-GB" sz="2400" b="1" dirty="0" err="1" smtClean="0">
                <a:solidFill>
                  <a:schemeClr val="bg1"/>
                </a:solidFill>
                <a:latin typeface="Calibri" panose="020F0502020204030204" pitchFamily="34" charset="0"/>
              </a:rPr>
              <a:t>wasteform</a:t>
            </a:r>
            <a:r>
              <a:rPr lang="en-GB" sz="2400" b="1" dirty="0" smtClean="0">
                <a:solidFill>
                  <a:schemeClr val="bg1"/>
                </a:solidFill>
                <a:latin typeface="Calibri" panose="020F0502020204030204" pitchFamily="34" charset="0"/>
              </a:rPr>
              <a:t>  </a:t>
            </a:r>
            <a:endParaRPr lang="en-GB" sz="2400" b="1" dirty="0">
              <a:solidFill>
                <a:schemeClr val="bg1"/>
              </a:solidFill>
              <a:latin typeface="Calibri" panose="020F0502020204030204" pitchFamily="34" charset="0"/>
            </a:endParaRPr>
          </a:p>
        </p:txBody>
      </p:sp>
      <p:cxnSp>
        <p:nvCxnSpPr>
          <p:cNvPr id="20" name="Straight Connector 19"/>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27"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pic>
        <p:nvPicPr>
          <p:cNvPr id="3" name="Picture 2"/>
          <p:cNvPicPr>
            <a:picLocks noChangeAspect="1"/>
          </p:cNvPicPr>
          <p:nvPr/>
        </p:nvPicPr>
        <p:blipFill>
          <a:blip r:embed="rId4"/>
          <a:stretch>
            <a:fillRect/>
          </a:stretch>
        </p:blipFill>
        <p:spPr>
          <a:xfrm>
            <a:off x="75278" y="1499506"/>
            <a:ext cx="5128785" cy="4565061"/>
          </a:xfrm>
          <a:prstGeom prst="rect">
            <a:avLst/>
          </a:prstGeom>
        </p:spPr>
      </p:pic>
      <p:pic>
        <p:nvPicPr>
          <p:cNvPr id="13" name="Picture 12"/>
          <p:cNvPicPr>
            <a:picLocks noChangeAspect="1"/>
          </p:cNvPicPr>
          <p:nvPr/>
        </p:nvPicPr>
        <p:blipFill rotWithShape="1">
          <a:blip r:embed="rId5"/>
          <a:srcRect l="3039" t="49509" r="64725"/>
          <a:stretch/>
        </p:blipFill>
        <p:spPr>
          <a:xfrm>
            <a:off x="7101192" y="1541326"/>
            <a:ext cx="1799658" cy="1546066"/>
          </a:xfrm>
          <a:prstGeom prst="rect">
            <a:avLst/>
          </a:prstGeom>
        </p:spPr>
      </p:pic>
      <p:pic>
        <p:nvPicPr>
          <p:cNvPr id="14" name="Picture 13"/>
          <p:cNvPicPr>
            <a:picLocks noChangeAspect="1"/>
          </p:cNvPicPr>
          <p:nvPr/>
        </p:nvPicPr>
        <p:blipFill rotWithShape="1">
          <a:blip r:embed="rId5"/>
          <a:srcRect r="64725" b="50360"/>
          <a:stretch/>
        </p:blipFill>
        <p:spPr>
          <a:xfrm>
            <a:off x="5204063" y="1539554"/>
            <a:ext cx="1921448" cy="1483063"/>
          </a:xfrm>
          <a:prstGeom prst="rect">
            <a:avLst/>
          </a:prstGeom>
        </p:spPr>
      </p:pic>
      <p:pic>
        <p:nvPicPr>
          <p:cNvPr id="15" name="Picture 14"/>
          <p:cNvPicPr>
            <a:picLocks noChangeAspect="1"/>
          </p:cNvPicPr>
          <p:nvPr/>
        </p:nvPicPr>
        <p:blipFill rotWithShape="1">
          <a:blip r:embed="rId5"/>
          <a:srcRect l="35336"/>
          <a:stretch/>
        </p:blipFill>
        <p:spPr>
          <a:xfrm>
            <a:off x="5316166" y="3005318"/>
            <a:ext cx="3623553" cy="3073580"/>
          </a:xfrm>
          <a:prstGeom prst="rect">
            <a:avLst/>
          </a:prstGeom>
        </p:spPr>
      </p:pic>
    </p:spTree>
    <p:extLst>
      <p:ext uri="{BB962C8B-B14F-4D97-AF65-F5344CB8AC3E}">
        <p14:creationId xmlns:p14="http://schemas.microsoft.com/office/powerpoint/2010/main" val="34467248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5866237" y="4810684"/>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7" name="Rectangle 16"/>
          <p:cNvSpPr/>
          <p:nvPr/>
        </p:nvSpPr>
        <p:spPr bwMode="auto">
          <a:xfrm>
            <a:off x="6153147" y="5279259"/>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4" name="Rectangle 2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9"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err="1" smtClean="0">
                <a:solidFill>
                  <a:schemeClr val="bg1"/>
                </a:solidFill>
                <a:latin typeface="Calibri" panose="020F0502020204030204" pitchFamily="34" charset="0"/>
              </a:rPr>
              <a:t>Clinoptilolite</a:t>
            </a:r>
            <a:r>
              <a:rPr lang="en-GB" sz="2400" b="1" dirty="0" smtClean="0">
                <a:solidFill>
                  <a:schemeClr val="bg1"/>
                </a:solidFill>
                <a:latin typeface="Calibri" panose="020F0502020204030204" pitchFamily="34" charset="0"/>
              </a:rPr>
              <a:t> HIP </a:t>
            </a:r>
            <a:r>
              <a:rPr lang="en-GB" sz="2400" b="1" dirty="0" err="1" smtClean="0">
                <a:solidFill>
                  <a:schemeClr val="bg1"/>
                </a:solidFill>
                <a:latin typeface="Calibri" panose="020F0502020204030204" pitchFamily="34" charset="0"/>
              </a:rPr>
              <a:t>wasteform</a:t>
            </a:r>
            <a:r>
              <a:rPr lang="en-GB" sz="2400" b="1" dirty="0" smtClean="0">
                <a:solidFill>
                  <a:schemeClr val="bg1"/>
                </a:solidFill>
                <a:latin typeface="Calibri" panose="020F0502020204030204" pitchFamily="34" charset="0"/>
              </a:rPr>
              <a:t>  </a:t>
            </a:r>
            <a:endParaRPr lang="en-GB" sz="2400" b="1" dirty="0">
              <a:solidFill>
                <a:schemeClr val="bg1"/>
              </a:solidFill>
              <a:latin typeface="Calibri" panose="020F0502020204030204" pitchFamily="34" charset="0"/>
            </a:endParaRPr>
          </a:p>
        </p:txBody>
      </p:sp>
      <p:cxnSp>
        <p:nvCxnSpPr>
          <p:cNvPr id="20" name="Straight Connector 19"/>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27"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pic>
        <p:nvPicPr>
          <p:cNvPr id="4" name="Picture 3"/>
          <p:cNvPicPr>
            <a:picLocks noChangeAspect="1"/>
          </p:cNvPicPr>
          <p:nvPr/>
        </p:nvPicPr>
        <p:blipFill>
          <a:blip r:embed="rId4"/>
          <a:stretch>
            <a:fillRect/>
          </a:stretch>
        </p:blipFill>
        <p:spPr>
          <a:xfrm>
            <a:off x="1151703" y="1115718"/>
            <a:ext cx="6744240" cy="4870080"/>
          </a:xfrm>
          <a:prstGeom prst="rect">
            <a:avLst/>
          </a:prstGeom>
        </p:spPr>
      </p:pic>
      <p:pic>
        <p:nvPicPr>
          <p:cNvPr id="5" name="Picture 4"/>
          <p:cNvPicPr>
            <a:picLocks noChangeAspect="1"/>
          </p:cNvPicPr>
          <p:nvPr/>
        </p:nvPicPr>
        <p:blipFill>
          <a:blip r:embed="rId5"/>
          <a:stretch>
            <a:fillRect/>
          </a:stretch>
        </p:blipFill>
        <p:spPr>
          <a:xfrm>
            <a:off x="3198524" y="6050113"/>
            <a:ext cx="3009600" cy="147060"/>
          </a:xfrm>
          <a:prstGeom prst="rect">
            <a:avLst/>
          </a:prstGeom>
        </p:spPr>
      </p:pic>
    </p:spTree>
    <p:extLst>
      <p:ext uri="{BB962C8B-B14F-4D97-AF65-F5344CB8AC3E}">
        <p14:creationId xmlns:p14="http://schemas.microsoft.com/office/powerpoint/2010/main" val="7069760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5866237" y="4810684"/>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7" name="Rectangle 16"/>
          <p:cNvSpPr/>
          <p:nvPr/>
        </p:nvSpPr>
        <p:spPr bwMode="auto">
          <a:xfrm>
            <a:off x="6153147" y="5279259"/>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4" name="Rectangle 2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9"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err="1" smtClean="0">
                <a:solidFill>
                  <a:schemeClr val="bg1"/>
                </a:solidFill>
                <a:latin typeface="Calibri" panose="020F0502020204030204" pitchFamily="34" charset="0"/>
              </a:rPr>
              <a:t>Clinoptilolite</a:t>
            </a:r>
            <a:r>
              <a:rPr lang="en-GB" sz="2400" b="1" dirty="0" smtClean="0">
                <a:solidFill>
                  <a:schemeClr val="bg1"/>
                </a:solidFill>
                <a:latin typeface="Calibri" panose="020F0502020204030204" pitchFamily="34" charset="0"/>
              </a:rPr>
              <a:t> HIP </a:t>
            </a:r>
            <a:r>
              <a:rPr lang="en-GB" sz="2400" b="1" dirty="0" err="1" smtClean="0">
                <a:solidFill>
                  <a:schemeClr val="bg1"/>
                </a:solidFill>
                <a:latin typeface="Calibri" panose="020F0502020204030204" pitchFamily="34" charset="0"/>
              </a:rPr>
              <a:t>wasteform</a:t>
            </a:r>
            <a:r>
              <a:rPr lang="en-GB" sz="2400" b="1" dirty="0" smtClean="0">
                <a:solidFill>
                  <a:schemeClr val="bg1"/>
                </a:solidFill>
                <a:latin typeface="Calibri" panose="020F0502020204030204" pitchFamily="34" charset="0"/>
              </a:rPr>
              <a:t>  </a:t>
            </a:r>
            <a:endParaRPr lang="en-GB" sz="2400" b="1" dirty="0">
              <a:solidFill>
                <a:schemeClr val="bg1"/>
              </a:solidFill>
              <a:latin typeface="Calibri" panose="020F0502020204030204" pitchFamily="34" charset="0"/>
            </a:endParaRPr>
          </a:p>
        </p:txBody>
      </p:sp>
      <p:cxnSp>
        <p:nvCxnSpPr>
          <p:cNvPr id="20" name="Straight Connector 19"/>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27"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pic>
        <p:nvPicPr>
          <p:cNvPr id="5" name="Picture 4"/>
          <p:cNvPicPr>
            <a:picLocks noChangeAspect="1"/>
          </p:cNvPicPr>
          <p:nvPr/>
        </p:nvPicPr>
        <p:blipFill>
          <a:blip r:embed="rId4"/>
          <a:stretch>
            <a:fillRect/>
          </a:stretch>
        </p:blipFill>
        <p:spPr>
          <a:xfrm>
            <a:off x="3198524" y="6050113"/>
            <a:ext cx="3009600" cy="147060"/>
          </a:xfrm>
          <a:prstGeom prst="rect">
            <a:avLst/>
          </a:prstGeom>
        </p:spPr>
      </p:pic>
      <p:pic>
        <p:nvPicPr>
          <p:cNvPr id="6" name="Picture 5"/>
          <p:cNvPicPr>
            <a:picLocks noChangeAspect="1"/>
          </p:cNvPicPr>
          <p:nvPr/>
        </p:nvPicPr>
        <p:blipFill>
          <a:blip r:embed="rId5"/>
          <a:stretch>
            <a:fillRect/>
          </a:stretch>
        </p:blipFill>
        <p:spPr>
          <a:xfrm>
            <a:off x="394433" y="3766744"/>
            <a:ext cx="4090320" cy="1774980"/>
          </a:xfrm>
          <a:prstGeom prst="rect">
            <a:avLst/>
          </a:prstGeom>
        </p:spPr>
      </p:pic>
      <p:grpSp>
        <p:nvGrpSpPr>
          <p:cNvPr id="13" name="Group 12"/>
          <p:cNvGrpSpPr/>
          <p:nvPr/>
        </p:nvGrpSpPr>
        <p:grpSpPr>
          <a:xfrm>
            <a:off x="4659932" y="1578963"/>
            <a:ext cx="4172400" cy="4002575"/>
            <a:chOff x="4659932" y="1578963"/>
            <a:chExt cx="4172400" cy="4002575"/>
          </a:xfrm>
        </p:grpSpPr>
        <p:grpSp>
          <p:nvGrpSpPr>
            <p:cNvPr id="10" name="Group 9"/>
            <p:cNvGrpSpPr/>
            <p:nvPr/>
          </p:nvGrpSpPr>
          <p:grpSpPr>
            <a:xfrm>
              <a:off x="4659932" y="2028158"/>
              <a:ext cx="4172400" cy="3553380"/>
              <a:chOff x="4659932" y="2028158"/>
              <a:chExt cx="4172400" cy="3553380"/>
            </a:xfrm>
          </p:grpSpPr>
          <p:pic>
            <p:nvPicPr>
              <p:cNvPr id="7" name="Picture 6"/>
              <p:cNvPicPr>
                <a:picLocks noChangeAspect="1"/>
              </p:cNvPicPr>
              <p:nvPr/>
            </p:nvPicPr>
            <p:blipFill>
              <a:blip r:embed="rId6"/>
              <a:stretch>
                <a:fillRect/>
              </a:stretch>
            </p:blipFill>
            <p:spPr>
              <a:xfrm>
                <a:off x="4659932" y="2028158"/>
                <a:ext cx="4172400" cy="3553380"/>
              </a:xfrm>
              <a:prstGeom prst="rect">
                <a:avLst/>
              </a:prstGeom>
            </p:spPr>
          </p:pic>
          <p:pic>
            <p:nvPicPr>
              <p:cNvPr id="9" name="Picture 8"/>
              <p:cNvPicPr>
                <a:picLocks noChangeAspect="1"/>
              </p:cNvPicPr>
              <p:nvPr/>
            </p:nvPicPr>
            <p:blipFill>
              <a:blip r:embed="rId7"/>
              <a:stretch>
                <a:fillRect/>
              </a:stretch>
            </p:blipFill>
            <p:spPr>
              <a:xfrm>
                <a:off x="4689116" y="2033576"/>
                <a:ext cx="2038320" cy="1754460"/>
              </a:xfrm>
              <a:prstGeom prst="rect">
                <a:avLst/>
              </a:prstGeom>
            </p:spPr>
          </p:pic>
        </p:grpSp>
        <p:sp>
          <p:nvSpPr>
            <p:cNvPr id="11" name="TextBox 10"/>
            <p:cNvSpPr txBox="1"/>
            <p:nvPr/>
          </p:nvSpPr>
          <p:spPr>
            <a:xfrm>
              <a:off x="6085109" y="1578963"/>
              <a:ext cx="1404552" cy="369332"/>
            </a:xfrm>
            <a:prstGeom prst="rect">
              <a:avLst/>
            </a:prstGeom>
            <a:noFill/>
          </p:spPr>
          <p:txBody>
            <a:bodyPr wrap="none" rtlCol="0">
              <a:spAutoFit/>
            </a:bodyPr>
            <a:lstStyle/>
            <a:p>
              <a:r>
                <a:rPr lang="en-GB" dirty="0" smtClean="0">
                  <a:solidFill>
                    <a:srgbClr val="000000"/>
                  </a:solidFill>
                  <a:latin typeface="Calibri" panose="020F0502020204030204" pitchFamily="34" charset="0"/>
                  <a:cs typeface="Calibri" panose="020F0502020204030204" pitchFamily="34" charset="0"/>
                </a:rPr>
                <a:t>Clino-NaAlO</a:t>
              </a:r>
              <a:r>
                <a:rPr lang="en-GB" baseline="-25000" dirty="0" smtClean="0">
                  <a:solidFill>
                    <a:srgbClr val="000000"/>
                  </a:solidFill>
                  <a:latin typeface="Calibri" panose="020F0502020204030204" pitchFamily="34" charset="0"/>
                  <a:cs typeface="Calibri" panose="020F0502020204030204" pitchFamily="34" charset="0"/>
                </a:rPr>
                <a:t>2</a:t>
              </a:r>
              <a:endParaRPr lang="en-GB" baseline="-25000" dirty="0">
                <a:solidFill>
                  <a:srgbClr val="000000"/>
                </a:solidFill>
                <a:latin typeface="Calibri" panose="020F0502020204030204" pitchFamily="34" charset="0"/>
                <a:cs typeface="Calibri" panose="020F0502020204030204" pitchFamily="34" charset="0"/>
              </a:endParaRPr>
            </a:p>
          </p:txBody>
        </p:sp>
      </p:grpSp>
      <p:grpSp>
        <p:nvGrpSpPr>
          <p:cNvPr id="12" name="Group 11"/>
          <p:cNvGrpSpPr/>
          <p:nvPr/>
        </p:nvGrpSpPr>
        <p:grpSpPr>
          <a:xfrm>
            <a:off x="394433" y="1616908"/>
            <a:ext cx="4090320" cy="2141944"/>
            <a:chOff x="394433" y="1616908"/>
            <a:chExt cx="4090320" cy="2141944"/>
          </a:xfrm>
        </p:grpSpPr>
        <p:pic>
          <p:nvPicPr>
            <p:cNvPr id="3" name="Picture 2"/>
            <p:cNvPicPr>
              <a:picLocks noChangeAspect="1"/>
            </p:cNvPicPr>
            <p:nvPr/>
          </p:nvPicPr>
          <p:blipFill>
            <a:blip r:embed="rId8"/>
            <a:stretch>
              <a:fillRect/>
            </a:stretch>
          </p:blipFill>
          <p:spPr>
            <a:xfrm>
              <a:off x="394433" y="1994132"/>
              <a:ext cx="4090320" cy="1764720"/>
            </a:xfrm>
            <a:prstGeom prst="rect">
              <a:avLst/>
            </a:prstGeom>
          </p:spPr>
        </p:pic>
        <p:sp>
          <p:nvSpPr>
            <p:cNvPr id="18" name="TextBox 17"/>
            <p:cNvSpPr txBox="1"/>
            <p:nvPr/>
          </p:nvSpPr>
          <p:spPr>
            <a:xfrm>
              <a:off x="1737317" y="1616908"/>
              <a:ext cx="1500732" cy="369332"/>
            </a:xfrm>
            <a:prstGeom prst="rect">
              <a:avLst/>
            </a:prstGeom>
            <a:noFill/>
          </p:spPr>
          <p:txBody>
            <a:bodyPr wrap="none" rtlCol="0">
              <a:spAutoFit/>
            </a:bodyPr>
            <a:lstStyle/>
            <a:p>
              <a:r>
                <a:rPr lang="en-GB" dirty="0" smtClean="0">
                  <a:solidFill>
                    <a:srgbClr val="000000"/>
                  </a:solidFill>
                  <a:latin typeface="Calibri" panose="020F0502020204030204" pitchFamily="34" charset="0"/>
                  <a:cs typeface="Calibri" panose="020F0502020204030204" pitchFamily="34" charset="0"/>
                </a:rPr>
                <a:t>Clino-Na</a:t>
              </a:r>
              <a:r>
                <a:rPr lang="en-GB" baseline="-25000" dirty="0" smtClean="0">
                  <a:solidFill>
                    <a:srgbClr val="000000"/>
                  </a:solidFill>
                  <a:latin typeface="Calibri" panose="020F0502020204030204" pitchFamily="34" charset="0"/>
                  <a:cs typeface="Calibri" panose="020F0502020204030204" pitchFamily="34" charset="0"/>
                </a:rPr>
                <a:t>2</a:t>
              </a:r>
              <a:r>
                <a:rPr lang="en-GB" dirty="0" smtClean="0">
                  <a:solidFill>
                    <a:srgbClr val="000000"/>
                  </a:solidFill>
                  <a:latin typeface="Calibri" panose="020F0502020204030204" pitchFamily="34" charset="0"/>
                  <a:cs typeface="Calibri" panose="020F0502020204030204" pitchFamily="34" charset="0"/>
                </a:rPr>
                <a:t>B</a:t>
              </a:r>
              <a:r>
                <a:rPr lang="en-GB" baseline="-25000" dirty="0" smtClean="0">
                  <a:solidFill>
                    <a:srgbClr val="000000"/>
                  </a:solidFill>
                  <a:latin typeface="Calibri" panose="020F0502020204030204" pitchFamily="34" charset="0"/>
                  <a:cs typeface="Calibri" panose="020F0502020204030204" pitchFamily="34" charset="0"/>
                </a:rPr>
                <a:t>4</a:t>
              </a:r>
              <a:r>
                <a:rPr lang="en-GB" dirty="0" smtClean="0">
                  <a:solidFill>
                    <a:srgbClr val="000000"/>
                  </a:solidFill>
                  <a:latin typeface="Calibri" panose="020F0502020204030204" pitchFamily="34" charset="0"/>
                  <a:cs typeface="Calibri" panose="020F0502020204030204" pitchFamily="34" charset="0"/>
                </a:rPr>
                <a:t>O</a:t>
              </a:r>
              <a:r>
                <a:rPr lang="en-GB" baseline="-25000" dirty="0" smtClean="0">
                  <a:solidFill>
                    <a:srgbClr val="000000"/>
                  </a:solidFill>
                  <a:latin typeface="Calibri" panose="020F0502020204030204" pitchFamily="34" charset="0"/>
                  <a:cs typeface="Calibri" panose="020F0502020204030204" pitchFamily="34" charset="0"/>
                </a:rPr>
                <a:t>7</a:t>
              </a:r>
              <a:endParaRPr lang="en-GB" baseline="-25000" dirty="0">
                <a:solidFill>
                  <a:srgbClr val="000000"/>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6833197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5866237" y="4810684"/>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7" name="Rectangle 16"/>
          <p:cNvSpPr/>
          <p:nvPr/>
        </p:nvSpPr>
        <p:spPr bwMode="auto">
          <a:xfrm>
            <a:off x="6153147" y="5279259"/>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4" name="Rectangle 2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9"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err="1" smtClean="0">
                <a:solidFill>
                  <a:schemeClr val="bg1"/>
                </a:solidFill>
                <a:latin typeface="Calibri" panose="020F0502020204030204" pitchFamily="34" charset="0"/>
              </a:rPr>
              <a:t>Clinoptilolite</a:t>
            </a:r>
            <a:r>
              <a:rPr lang="en-GB" sz="2400" b="1" dirty="0" smtClean="0">
                <a:solidFill>
                  <a:schemeClr val="bg1"/>
                </a:solidFill>
                <a:latin typeface="Calibri" panose="020F0502020204030204" pitchFamily="34" charset="0"/>
              </a:rPr>
              <a:t> HIP </a:t>
            </a:r>
            <a:r>
              <a:rPr lang="en-GB" sz="2400" b="1" dirty="0" err="1" smtClean="0">
                <a:solidFill>
                  <a:schemeClr val="bg1"/>
                </a:solidFill>
                <a:latin typeface="Calibri" panose="020F0502020204030204" pitchFamily="34" charset="0"/>
              </a:rPr>
              <a:t>wasteform</a:t>
            </a:r>
            <a:r>
              <a:rPr lang="en-GB" sz="2400" b="1" dirty="0" smtClean="0">
                <a:solidFill>
                  <a:schemeClr val="bg1"/>
                </a:solidFill>
                <a:latin typeface="Calibri" panose="020F0502020204030204" pitchFamily="34" charset="0"/>
              </a:rPr>
              <a:t>  </a:t>
            </a:r>
            <a:endParaRPr lang="en-GB" sz="2400" b="1" dirty="0">
              <a:solidFill>
                <a:schemeClr val="bg1"/>
              </a:solidFill>
              <a:latin typeface="Calibri" panose="020F0502020204030204" pitchFamily="34" charset="0"/>
            </a:endParaRPr>
          </a:p>
        </p:txBody>
      </p:sp>
      <p:cxnSp>
        <p:nvCxnSpPr>
          <p:cNvPr id="20" name="Straight Connector 19"/>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27"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pic>
        <p:nvPicPr>
          <p:cNvPr id="1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6953"/>
          <a:stretch/>
        </p:blipFill>
        <p:spPr bwMode="auto">
          <a:xfrm>
            <a:off x="109538" y="998091"/>
            <a:ext cx="8924925" cy="56617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5120640" y="6547842"/>
            <a:ext cx="3404265" cy="276999"/>
          </a:xfrm>
          <a:prstGeom prst="rect">
            <a:avLst/>
          </a:prstGeom>
          <a:noFill/>
        </p:spPr>
        <p:txBody>
          <a:bodyPr wrap="none" rtlCol="0">
            <a:spAutoFit/>
          </a:bodyPr>
          <a:lstStyle/>
          <a:p>
            <a:r>
              <a:rPr lang="en-GB" sz="1200" dirty="0" err="1" smtClean="0">
                <a:solidFill>
                  <a:srgbClr val="000000"/>
                </a:solidFill>
                <a:latin typeface="Calibri" panose="020F0502020204030204" pitchFamily="34" charset="0"/>
              </a:rPr>
              <a:t>Cassingham</a:t>
            </a:r>
            <a:r>
              <a:rPr lang="en-GB" sz="1200" dirty="0" smtClean="0">
                <a:solidFill>
                  <a:srgbClr val="000000"/>
                </a:solidFill>
                <a:latin typeface="Calibri" panose="020F0502020204030204" pitchFamily="34" charset="0"/>
              </a:rPr>
              <a:t> </a:t>
            </a:r>
            <a:r>
              <a:rPr lang="en-GB" sz="1200" i="1" dirty="0" smtClean="0">
                <a:solidFill>
                  <a:srgbClr val="000000"/>
                </a:solidFill>
                <a:latin typeface="Calibri" panose="020F0502020204030204" pitchFamily="34" charset="0"/>
              </a:rPr>
              <a:t>et al.</a:t>
            </a:r>
            <a:r>
              <a:rPr lang="en-GB" sz="1200" dirty="0" smtClean="0">
                <a:solidFill>
                  <a:srgbClr val="000000"/>
                </a:solidFill>
                <a:latin typeface="Calibri" panose="020F0502020204030204" pitchFamily="34" charset="0"/>
              </a:rPr>
              <a:t>, Min. Mag., </a:t>
            </a:r>
            <a:r>
              <a:rPr lang="en-GB" sz="1200" dirty="0">
                <a:solidFill>
                  <a:srgbClr val="000000"/>
                </a:solidFill>
                <a:latin typeface="Calibri" panose="020F0502020204030204" pitchFamily="34" charset="0"/>
              </a:rPr>
              <a:t>79, 1529-1542 (</a:t>
            </a:r>
            <a:r>
              <a:rPr lang="en-GB" sz="1200" dirty="0" smtClean="0">
                <a:solidFill>
                  <a:srgbClr val="000000"/>
                </a:solidFill>
                <a:latin typeface="Calibri" panose="020F0502020204030204" pitchFamily="34" charset="0"/>
              </a:rPr>
              <a:t>2015)</a:t>
            </a:r>
            <a:endParaRPr lang="en-GB" sz="12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40658240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5866237" y="4810684"/>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7" name="Rectangle 16"/>
          <p:cNvSpPr/>
          <p:nvPr/>
        </p:nvSpPr>
        <p:spPr bwMode="auto">
          <a:xfrm>
            <a:off x="6153147" y="5279259"/>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4" name="Rectangle 2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9"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err="1" smtClean="0">
                <a:solidFill>
                  <a:schemeClr val="bg1"/>
                </a:solidFill>
                <a:latin typeface="Calibri" panose="020F0502020204030204" pitchFamily="34" charset="0"/>
              </a:rPr>
              <a:t>Clinoptilolite</a:t>
            </a:r>
            <a:r>
              <a:rPr lang="en-GB" sz="2400" b="1" dirty="0" smtClean="0">
                <a:solidFill>
                  <a:schemeClr val="bg1"/>
                </a:solidFill>
                <a:latin typeface="Calibri" panose="020F0502020204030204" pitchFamily="34" charset="0"/>
              </a:rPr>
              <a:t> HIP </a:t>
            </a:r>
            <a:r>
              <a:rPr lang="en-GB" sz="2400" b="1" dirty="0" err="1" smtClean="0">
                <a:solidFill>
                  <a:schemeClr val="bg1"/>
                </a:solidFill>
                <a:latin typeface="Calibri" panose="020F0502020204030204" pitchFamily="34" charset="0"/>
              </a:rPr>
              <a:t>wasteform</a:t>
            </a:r>
            <a:r>
              <a:rPr lang="en-GB" sz="2400" b="1" dirty="0" smtClean="0">
                <a:solidFill>
                  <a:schemeClr val="bg1"/>
                </a:solidFill>
                <a:latin typeface="Calibri" panose="020F0502020204030204" pitchFamily="34" charset="0"/>
              </a:rPr>
              <a:t>  </a:t>
            </a:r>
            <a:endParaRPr lang="en-GB" sz="2400" b="1" dirty="0">
              <a:solidFill>
                <a:schemeClr val="bg1"/>
              </a:solidFill>
              <a:latin typeface="Calibri" panose="020F0502020204030204" pitchFamily="34" charset="0"/>
            </a:endParaRPr>
          </a:p>
        </p:txBody>
      </p:sp>
      <p:cxnSp>
        <p:nvCxnSpPr>
          <p:cNvPr id="20" name="Straight Connector 19"/>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27"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pic>
        <p:nvPicPr>
          <p:cNvPr id="3" name="Picture 2"/>
          <p:cNvPicPr>
            <a:picLocks noChangeAspect="1"/>
          </p:cNvPicPr>
          <p:nvPr/>
        </p:nvPicPr>
        <p:blipFill>
          <a:blip r:embed="rId4"/>
          <a:stretch>
            <a:fillRect/>
          </a:stretch>
        </p:blipFill>
        <p:spPr>
          <a:xfrm>
            <a:off x="521562" y="1372703"/>
            <a:ext cx="8033177" cy="4839756"/>
          </a:xfrm>
          <a:prstGeom prst="rect">
            <a:avLst/>
          </a:prstGeom>
        </p:spPr>
      </p:pic>
    </p:spTree>
    <p:extLst>
      <p:ext uri="{BB962C8B-B14F-4D97-AF65-F5344CB8AC3E}">
        <p14:creationId xmlns:p14="http://schemas.microsoft.com/office/powerpoint/2010/main" val="38188064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5866237" y="4810684"/>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7" name="Rectangle 16"/>
          <p:cNvSpPr/>
          <p:nvPr/>
        </p:nvSpPr>
        <p:spPr bwMode="auto">
          <a:xfrm>
            <a:off x="6153147" y="5279259"/>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4" name="Rectangle 2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9"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err="1" smtClean="0">
                <a:solidFill>
                  <a:schemeClr val="bg1"/>
                </a:solidFill>
                <a:latin typeface="Calibri" panose="020F0502020204030204" pitchFamily="34" charset="0"/>
              </a:rPr>
              <a:t>Clinoptilolite</a:t>
            </a:r>
            <a:r>
              <a:rPr lang="en-GB" sz="2400" b="1" dirty="0" smtClean="0">
                <a:solidFill>
                  <a:schemeClr val="bg1"/>
                </a:solidFill>
                <a:latin typeface="Calibri" panose="020F0502020204030204" pitchFamily="34" charset="0"/>
              </a:rPr>
              <a:t> HIP </a:t>
            </a:r>
            <a:r>
              <a:rPr lang="en-GB" sz="2400" b="1" dirty="0" err="1" smtClean="0">
                <a:solidFill>
                  <a:schemeClr val="bg1"/>
                </a:solidFill>
                <a:latin typeface="Calibri" panose="020F0502020204030204" pitchFamily="34" charset="0"/>
              </a:rPr>
              <a:t>wasteform</a:t>
            </a:r>
            <a:r>
              <a:rPr lang="en-GB" sz="2400" b="1" dirty="0" smtClean="0">
                <a:solidFill>
                  <a:schemeClr val="bg1"/>
                </a:solidFill>
                <a:latin typeface="Calibri" panose="020F0502020204030204" pitchFamily="34" charset="0"/>
              </a:rPr>
              <a:t>  </a:t>
            </a:r>
            <a:endParaRPr lang="en-GB" sz="2400" b="1" dirty="0">
              <a:solidFill>
                <a:schemeClr val="bg1"/>
              </a:solidFill>
              <a:latin typeface="Calibri" panose="020F0502020204030204" pitchFamily="34" charset="0"/>
            </a:endParaRPr>
          </a:p>
        </p:txBody>
      </p:sp>
      <p:cxnSp>
        <p:nvCxnSpPr>
          <p:cNvPr id="20" name="Straight Connector 19"/>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27"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pic>
        <p:nvPicPr>
          <p:cNvPr id="14" name="Picture 13"/>
          <p:cNvPicPr>
            <a:picLocks noChangeAspect="1"/>
          </p:cNvPicPr>
          <p:nvPr/>
        </p:nvPicPr>
        <p:blipFill rotWithShape="1">
          <a:blip r:embed="rId4"/>
          <a:srcRect b="52869"/>
          <a:stretch/>
        </p:blipFill>
        <p:spPr>
          <a:xfrm>
            <a:off x="520241" y="1553835"/>
            <a:ext cx="8103518" cy="4472449"/>
          </a:xfrm>
          <a:prstGeom prst="rect">
            <a:avLst/>
          </a:prstGeom>
        </p:spPr>
      </p:pic>
    </p:spTree>
    <p:extLst>
      <p:ext uri="{BB962C8B-B14F-4D97-AF65-F5344CB8AC3E}">
        <p14:creationId xmlns:p14="http://schemas.microsoft.com/office/powerpoint/2010/main" val="2588696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5866237" y="4810684"/>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7" name="Rectangle 16"/>
          <p:cNvSpPr/>
          <p:nvPr/>
        </p:nvSpPr>
        <p:spPr bwMode="auto">
          <a:xfrm>
            <a:off x="6153147" y="5279259"/>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4" name="Rectangle 2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9"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err="1" smtClean="0">
                <a:solidFill>
                  <a:schemeClr val="bg1"/>
                </a:solidFill>
                <a:latin typeface="Calibri" panose="020F0502020204030204" pitchFamily="34" charset="0"/>
              </a:rPr>
              <a:t>Clinoptilolite</a:t>
            </a:r>
            <a:r>
              <a:rPr lang="en-GB" sz="2400" b="1" dirty="0" smtClean="0">
                <a:solidFill>
                  <a:schemeClr val="bg1"/>
                </a:solidFill>
                <a:latin typeface="Calibri" panose="020F0502020204030204" pitchFamily="34" charset="0"/>
              </a:rPr>
              <a:t> HIP </a:t>
            </a:r>
            <a:r>
              <a:rPr lang="en-GB" sz="2400" b="1" dirty="0" err="1" smtClean="0">
                <a:solidFill>
                  <a:schemeClr val="bg1"/>
                </a:solidFill>
                <a:latin typeface="Calibri" panose="020F0502020204030204" pitchFamily="34" charset="0"/>
              </a:rPr>
              <a:t>wasteform</a:t>
            </a:r>
            <a:r>
              <a:rPr lang="en-GB" sz="2400" b="1" dirty="0" smtClean="0">
                <a:solidFill>
                  <a:schemeClr val="bg1"/>
                </a:solidFill>
                <a:latin typeface="Calibri" panose="020F0502020204030204" pitchFamily="34" charset="0"/>
              </a:rPr>
              <a:t>  </a:t>
            </a:r>
            <a:endParaRPr lang="en-GB" sz="2400" b="1" dirty="0">
              <a:solidFill>
                <a:schemeClr val="bg1"/>
              </a:solidFill>
              <a:latin typeface="Calibri" panose="020F0502020204030204" pitchFamily="34" charset="0"/>
            </a:endParaRPr>
          </a:p>
        </p:txBody>
      </p:sp>
      <p:cxnSp>
        <p:nvCxnSpPr>
          <p:cNvPr id="20" name="Straight Connector 19"/>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27"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pic>
        <p:nvPicPr>
          <p:cNvPr id="4" name="Picture 3"/>
          <p:cNvPicPr>
            <a:picLocks noChangeAspect="1"/>
          </p:cNvPicPr>
          <p:nvPr/>
        </p:nvPicPr>
        <p:blipFill rotWithShape="1">
          <a:blip r:embed="rId4"/>
          <a:srcRect t="52265"/>
          <a:stretch/>
        </p:blipFill>
        <p:spPr>
          <a:xfrm>
            <a:off x="534643" y="1582053"/>
            <a:ext cx="8074713" cy="4513634"/>
          </a:xfrm>
          <a:prstGeom prst="rect">
            <a:avLst/>
          </a:prstGeom>
        </p:spPr>
      </p:pic>
    </p:spTree>
    <p:extLst>
      <p:ext uri="{BB962C8B-B14F-4D97-AF65-F5344CB8AC3E}">
        <p14:creationId xmlns:p14="http://schemas.microsoft.com/office/powerpoint/2010/main" val="10416186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bwMode="auto">
          <a:xfrm>
            <a:off x="6153147" y="5279259"/>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4" name="Rectangle 2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9"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err="1" smtClean="0">
                <a:solidFill>
                  <a:schemeClr val="bg1"/>
                </a:solidFill>
                <a:latin typeface="Calibri" panose="020F0502020204030204" pitchFamily="34" charset="0"/>
              </a:rPr>
              <a:t>Clinoptilolite</a:t>
            </a:r>
            <a:r>
              <a:rPr lang="en-GB" sz="2400" b="1" dirty="0" smtClean="0">
                <a:solidFill>
                  <a:schemeClr val="bg1"/>
                </a:solidFill>
                <a:latin typeface="Calibri" panose="020F0502020204030204" pitchFamily="34" charset="0"/>
              </a:rPr>
              <a:t> HIP </a:t>
            </a:r>
            <a:r>
              <a:rPr lang="en-GB" sz="2400" b="1" dirty="0" err="1" smtClean="0">
                <a:solidFill>
                  <a:schemeClr val="bg1"/>
                </a:solidFill>
                <a:latin typeface="Calibri" panose="020F0502020204030204" pitchFamily="34" charset="0"/>
              </a:rPr>
              <a:t>wasteform</a:t>
            </a:r>
            <a:r>
              <a:rPr lang="en-GB" sz="2400" b="1" dirty="0" smtClean="0">
                <a:solidFill>
                  <a:schemeClr val="bg1"/>
                </a:solidFill>
                <a:latin typeface="Calibri" panose="020F0502020204030204" pitchFamily="34" charset="0"/>
              </a:rPr>
              <a:t>  </a:t>
            </a:r>
            <a:endParaRPr lang="en-GB" sz="2400" b="1" dirty="0">
              <a:solidFill>
                <a:schemeClr val="bg1"/>
              </a:solidFill>
              <a:latin typeface="Calibri" panose="020F0502020204030204" pitchFamily="34" charset="0"/>
            </a:endParaRPr>
          </a:p>
        </p:txBody>
      </p:sp>
      <p:cxnSp>
        <p:nvCxnSpPr>
          <p:cNvPr id="20" name="Straight Connector 19"/>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27"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pic>
        <p:nvPicPr>
          <p:cNvPr id="3" name="Picture 2"/>
          <p:cNvPicPr>
            <a:picLocks noChangeAspect="1"/>
          </p:cNvPicPr>
          <p:nvPr/>
        </p:nvPicPr>
        <p:blipFill>
          <a:blip r:embed="rId4"/>
          <a:stretch>
            <a:fillRect/>
          </a:stretch>
        </p:blipFill>
        <p:spPr>
          <a:xfrm>
            <a:off x="2193776" y="955273"/>
            <a:ext cx="5223991" cy="5845895"/>
          </a:xfrm>
          <a:prstGeom prst="rect">
            <a:avLst/>
          </a:prstGeom>
        </p:spPr>
      </p:pic>
    </p:spTree>
    <p:extLst>
      <p:ext uri="{BB962C8B-B14F-4D97-AF65-F5344CB8AC3E}">
        <p14:creationId xmlns:p14="http://schemas.microsoft.com/office/powerpoint/2010/main" val="3665766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6230983" y="5225143"/>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solidFill>
                <a:srgbClr val="00FFFF"/>
              </a:solidFill>
              <a:latin typeface="TUOS Stephenson" pitchFamily="-128" charset="0"/>
            </a:endParaRPr>
          </a:p>
        </p:txBody>
      </p:sp>
      <p:sp>
        <p:nvSpPr>
          <p:cNvPr id="5" name="Footer Placeholder 3"/>
          <p:cNvSpPr>
            <a:spLocks noGrp="1"/>
          </p:cNvSpPr>
          <p:nvPr>
            <p:ph type="ftr" sz="quarter" idx="11"/>
          </p:nvPr>
        </p:nvSpPr>
        <p:spPr>
          <a:xfrm>
            <a:off x="0" y="6553200"/>
            <a:ext cx="5553564" cy="304800"/>
          </a:xfrm>
        </p:spPr>
        <p:txBody>
          <a:bodyPr/>
          <a:lstStyle/>
          <a:p>
            <a:r>
              <a:rPr lang="en-GB" altLang="en-US" dirty="0" smtClean="0"/>
              <a:t>2017 © The University of Sheffield</a:t>
            </a:r>
            <a:endParaRPr lang="en-GB" altLang="en-US" dirty="0">
              <a:solidFill>
                <a:srgbClr val="FFFFFF"/>
              </a:solidFill>
            </a:endParaRPr>
          </a:p>
        </p:txBody>
      </p:sp>
      <p:sp>
        <p:nvSpPr>
          <p:cNvPr id="8" name="Rectangle 7"/>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0" name="Rectangle 9"/>
          <p:cNvSpPr/>
          <p:nvPr/>
        </p:nvSpPr>
        <p:spPr bwMode="auto">
          <a:xfrm>
            <a:off x="2087216"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46" y="44624"/>
            <a:ext cx="2303406" cy="910649"/>
          </a:xfrm>
          <a:prstGeom prst="rect">
            <a:avLst/>
          </a:prstGeom>
        </p:spPr>
      </p:pic>
      <p:sp>
        <p:nvSpPr>
          <p:cNvPr id="15" name="Rectangle 14"/>
          <p:cNvSpPr/>
          <p:nvPr/>
        </p:nvSpPr>
        <p:spPr>
          <a:xfrm>
            <a:off x="539552" y="2984795"/>
            <a:ext cx="8281852" cy="769441"/>
          </a:xfrm>
          <a:prstGeom prst="rect">
            <a:avLst/>
          </a:prstGeom>
        </p:spPr>
        <p:txBody>
          <a:bodyPr wrap="square">
            <a:spAutoFit/>
          </a:bodyPr>
          <a:lstStyle/>
          <a:p>
            <a:pPr algn="ctr"/>
            <a:r>
              <a:rPr lang="en-GB" sz="4400" b="1" dirty="0" smtClean="0">
                <a:solidFill>
                  <a:srgbClr val="0070C0"/>
                </a:solidFill>
                <a:latin typeface="Calibri" panose="020F0502020204030204" pitchFamily="34" charset="0"/>
                <a:cs typeface="Arial" panose="020B0604020202020204" pitchFamily="34" charset="0"/>
              </a:rPr>
              <a:t>Case Study </a:t>
            </a:r>
            <a:r>
              <a:rPr lang="en-GB" sz="4400" b="1" dirty="0" smtClean="0">
                <a:solidFill>
                  <a:srgbClr val="0070C0"/>
                </a:solidFill>
                <a:latin typeface="Calibri" panose="020F0502020204030204" pitchFamily="34" charset="0"/>
                <a:cs typeface="Arial" panose="020B0604020202020204" pitchFamily="34" charset="0"/>
              </a:rPr>
              <a:t>2: </a:t>
            </a:r>
            <a:r>
              <a:rPr lang="en-GB" sz="4400" b="1" dirty="0" err="1" smtClean="0">
                <a:solidFill>
                  <a:srgbClr val="0070C0"/>
                </a:solidFill>
                <a:latin typeface="Calibri" panose="020F0502020204030204" pitchFamily="34" charset="0"/>
                <a:cs typeface="Arial" panose="020B0604020202020204" pitchFamily="34" charset="0"/>
              </a:rPr>
              <a:t>SrTreat</a:t>
            </a:r>
            <a:r>
              <a:rPr lang="en-GB" sz="4400" b="1" dirty="0" smtClean="0">
                <a:solidFill>
                  <a:srgbClr val="0070C0"/>
                </a:solidFill>
                <a:latin typeface="Calibri" panose="020F0502020204030204" pitchFamily="34" charset="0"/>
                <a:cs typeface="Arial" panose="020B0604020202020204" pitchFamily="34" charset="0"/>
              </a:rPr>
              <a:t>®</a:t>
            </a:r>
            <a:endParaRPr lang="en-GB" sz="4400" b="1" dirty="0">
              <a:solidFill>
                <a:srgbClr val="0070C0"/>
              </a:solidFill>
              <a:latin typeface="Calibri" panose="020F0502020204030204" pitchFamily="34" charset="0"/>
              <a:cs typeface="Arial" panose="020B0604020202020204" pitchFamily="34" charset="0"/>
              <a:sym typeface="Arial"/>
            </a:endParaRPr>
          </a:p>
        </p:txBody>
      </p:sp>
    </p:spTree>
    <p:extLst>
      <p:ext uri="{BB962C8B-B14F-4D97-AF65-F5344CB8AC3E}">
        <p14:creationId xmlns:p14="http://schemas.microsoft.com/office/powerpoint/2010/main" val="3637880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5866237" y="4810684"/>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7" name="Rectangle 16"/>
          <p:cNvSpPr/>
          <p:nvPr/>
        </p:nvSpPr>
        <p:spPr bwMode="auto">
          <a:xfrm>
            <a:off x="6153147" y="5279259"/>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6" name="Rectangle 15"/>
          <p:cNvSpPr/>
          <p:nvPr/>
        </p:nvSpPr>
        <p:spPr bwMode="auto">
          <a:xfrm>
            <a:off x="3396964" y="1530608"/>
            <a:ext cx="5504118" cy="2973298"/>
          </a:xfrm>
          <a:prstGeom prst="rect">
            <a:avLst/>
          </a:prstGeom>
          <a:noFill/>
          <a:ln w="28575"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4" name="Rectangle 2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8" name="Rectangle 17"/>
          <p:cNvSpPr/>
          <p:nvPr/>
        </p:nvSpPr>
        <p:spPr>
          <a:xfrm>
            <a:off x="2467362" y="6506027"/>
            <a:ext cx="4823519" cy="307777"/>
          </a:xfrm>
          <a:prstGeom prst="rect">
            <a:avLst/>
          </a:prstGeom>
        </p:spPr>
        <p:txBody>
          <a:bodyPr wrap="square">
            <a:spAutoFit/>
          </a:bodyPr>
          <a:lstStyle/>
          <a:p>
            <a:pPr algn="ctr"/>
            <a:r>
              <a:rPr lang="en-GB" sz="1400" b="1" i="1" dirty="0" err="1" smtClean="0">
                <a:solidFill>
                  <a:srgbClr val="0070C0"/>
                </a:solidFill>
                <a:latin typeface="Calibri" panose="020F0502020204030204" pitchFamily="34" charset="0"/>
              </a:rPr>
              <a:t>SrTreat</a:t>
            </a:r>
            <a:r>
              <a:rPr lang="en-GB" sz="1400" b="1" i="1" dirty="0" smtClean="0">
                <a:solidFill>
                  <a:srgbClr val="0070C0"/>
                </a:solidFill>
                <a:latin typeface="Calibri" panose="020F0502020204030204" pitchFamily="34" charset="0"/>
              </a:rPr>
              <a:t>® was supplie</a:t>
            </a:r>
            <a:r>
              <a:rPr lang="en-GB" sz="1400" b="1" i="1" dirty="0" smtClean="0">
                <a:solidFill>
                  <a:srgbClr val="0070C0"/>
                </a:solidFill>
                <a:latin typeface="Calibri" panose="020F0502020204030204" pitchFamily="34" charset="0"/>
              </a:rPr>
              <a:t>d by the </a:t>
            </a:r>
            <a:r>
              <a:rPr lang="en-GB" sz="1400" b="1" i="1" dirty="0" err="1" smtClean="0">
                <a:solidFill>
                  <a:srgbClr val="0070C0"/>
                </a:solidFill>
                <a:latin typeface="Calibri" panose="020F0502020204030204" pitchFamily="34" charset="0"/>
              </a:rPr>
              <a:t>Fortum</a:t>
            </a:r>
            <a:r>
              <a:rPr lang="en-GB" sz="1400" b="1" i="1" dirty="0" smtClean="0">
                <a:solidFill>
                  <a:srgbClr val="0070C0"/>
                </a:solidFill>
                <a:latin typeface="Calibri" panose="020F0502020204030204" pitchFamily="34" charset="0"/>
              </a:rPr>
              <a:t> Nuclear Services</a:t>
            </a:r>
            <a:endParaRPr lang="en-GB" sz="1400" b="1" i="1" dirty="0">
              <a:solidFill>
                <a:srgbClr val="0070C0"/>
              </a:solidFill>
              <a:latin typeface="Calibri" panose="020F0502020204030204" pitchFamily="34" charset="0"/>
            </a:endParaRPr>
          </a:p>
        </p:txBody>
      </p:sp>
      <p:graphicFrame>
        <p:nvGraphicFramePr>
          <p:cNvPr id="36" name="Table 35"/>
          <p:cNvGraphicFramePr>
            <a:graphicFrameLocks noGrp="1"/>
          </p:cNvGraphicFramePr>
          <p:nvPr>
            <p:extLst>
              <p:ext uri="{D42A27DB-BD31-4B8C-83A1-F6EECF244321}">
                <p14:modId xmlns:p14="http://schemas.microsoft.com/office/powerpoint/2010/main" val="1903186326"/>
              </p:ext>
            </p:extLst>
          </p:nvPr>
        </p:nvGraphicFramePr>
        <p:xfrm>
          <a:off x="561853" y="1510903"/>
          <a:ext cx="2585398" cy="3851472"/>
        </p:xfrm>
        <a:graphic>
          <a:graphicData uri="http://schemas.openxmlformats.org/drawingml/2006/table">
            <a:tbl>
              <a:tblPr firstRow="1" bandRow="1">
                <a:tableStyleId>{1E171933-4619-4E11-9A3F-F7608DF75F80}</a:tableStyleId>
              </a:tblPr>
              <a:tblGrid>
                <a:gridCol w="1292699">
                  <a:extLst>
                    <a:ext uri="{9D8B030D-6E8A-4147-A177-3AD203B41FA5}">
                      <a16:colId xmlns:a16="http://schemas.microsoft.com/office/drawing/2014/main" val="3294622362"/>
                    </a:ext>
                  </a:extLst>
                </a:gridCol>
                <a:gridCol w="1292699">
                  <a:extLst>
                    <a:ext uri="{9D8B030D-6E8A-4147-A177-3AD203B41FA5}">
                      <a16:colId xmlns:a16="http://schemas.microsoft.com/office/drawing/2014/main" val="4046403249"/>
                    </a:ext>
                  </a:extLst>
                </a:gridCol>
              </a:tblGrid>
              <a:tr h="500548">
                <a:tc>
                  <a:txBody>
                    <a:bodyPr/>
                    <a:lstStyle/>
                    <a:p>
                      <a:pPr algn="ctr"/>
                      <a:r>
                        <a:rPr lang="en-GB" sz="1600" dirty="0" smtClean="0">
                          <a:latin typeface="+mn-lt"/>
                        </a:rPr>
                        <a:t>OxideMnO2</a:t>
                      </a:r>
                      <a:endParaRPr lang="en-GB" sz="1600" dirty="0">
                        <a:latin typeface="+mn-lt"/>
                      </a:endParaRPr>
                    </a:p>
                  </a:txBody>
                  <a:tcPr anchor="ctr">
                    <a:solidFill>
                      <a:schemeClr val="accent4">
                        <a:lumMod val="75000"/>
                      </a:schemeClr>
                    </a:solidFill>
                  </a:tcPr>
                </a:tc>
                <a:tc>
                  <a:txBody>
                    <a:bodyPr/>
                    <a:lstStyle/>
                    <a:p>
                      <a:pPr algn="ctr"/>
                      <a:r>
                        <a:rPr lang="en-GB" sz="1600" dirty="0" smtClean="0">
                          <a:latin typeface="+mn-lt"/>
                        </a:rPr>
                        <a:t>wt. %</a:t>
                      </a:r>
                      <a:endParaRPr lang="en-GB" sz="1600" dirty="0">
                        <a:latin typeface="+mn-lt"/>
                      </a:endParaRPr>
                    </a:p>
                  </a:txBody>
                  <a:tcPr anchor="ctr">
                    <a:solidFill>
                      <a:schemeClr val="accent4">
                        <a:lumMod val="75000"/>
                      </a:schemeClr>
                    </a:solidFill>
                  </a:tcPr>
                </a:tc>
                <a:extLst>
                  <a:ext uri="{0D108BD9-81ED-4DB2-BD59-A6C34878D82A}">
                    <a16:rowId xmlns:a16="http://schemas.microsoft.com/office/drawing/2014/main" val="4050143154"/>
                  </a:ext>
                </a:extLst>
              </a:tr>
              <a:tr h="347686">
                <a:tc>
                  <a:txBody>
                    <a:bodyPr/>
                    <a:lstStyle/>
                    <a:p>
                      <a:pPr algn="ctr"/>
                      <a:r>
                        <a:rPr lang="en-GB" sz="1600" dirty="0" smtClean="0">
                          <a:solidFill>
                            <a:srgbClr val="000000"/>
                          </a:solidFill>
                        </a:rPr>
                        <a:t>TiO</a:t>
                      </a:r>
                      <a:r>
                        <a:rPr lang="en-GB" sz="1600" baseline="-25000" dirty="0" smtClean="0">
                          <a:solidFill>
                            <a:srgbClr val="000000"/>
                          </a:solidFill>
                        </a:rPr>
                        <a:t>2</a:t>
                      </a:r>
                      <a:endParaRPr lang="en-GB" sz="1600" baseline="-25000" dirty="0">
                        <a:solidFill>
                          <a:srgbClr val="000000"/>
                        </a:solidFill>
                      </a:endParaRPr>
                    </a:p>
                  </a:txBody>
                  <a:tcPr/>
                </a:tc>
                <a:tc>
                  <a:txBody>
                    <a:bodyPr/>
                    <a:lstStyle/>
                    <a:p>
                      <a:pPr algn="ctr"/>
                      <a:r>
                        <a:rPr lang="en-GB" sz="1600" dirty="0" smtClean="0">
                          <a:solidFill>
                            <a:srgbClr val="000000"/>
                          </a:solidFill>
                        </a:rPr>
                        <a:t>92.1</a:t>
                      </a:r>
                      <a:endParaRPr lang="en-GB" sz="1600" dirty="0">
                        <a:solidFill>
                          <a:srgbClr val="000000"/>
                        </a:solidFill>
                      </a:endParaRPr>
                    </a:p>
                  </a:txBody>
                  <a:tcPr/>
                </a:tc>
                <a:extLst>
                  <a:ext uri="{0D108BD9-81ED-4DB2-BD59-A6C34878D82A}">
                    <a16:rowId xmlns:a16="http://schemas.microsoft.com/office/drawing/2014/main" val="1403370771"/>
                  </a:ext>
                </a:extLst>
              </a:tr>
              <a:tr h="347686">
                <a:tc>
                  <a:txBody>
                    <a:bodyPr/>
                    <a:lstStyle/>
                    <a:p>
                      <a:pPr algn="ctr"/>
                      <a:r>
                        <a:rPr lang="en-GB" sz="1600" dirty="0" smtClean="0">
                          <a:solidFill>
                            <a:srgbClr val="000000"/>
                          </a:solidFill>
                        </a:rPr>
                        <a:t>Na</a:t>
                      </a:r>
                      <a:r>
                        <a:rPr lang="en-GB" sz="1600" baseline="-25000" dirty="0" smtClean="0">
                          <a:solidFill>
                            <a:srgbClr val="000000"/>
                          </a:solidFill>
                        </a:rPr>
                        <a:t>2</a:t>
                      </a:r>
                      <a:r>
                        <a:rPr lang="en-GB" sz="1600" dirty="0" smtClean="0">
                          <a:solidFill>
                            <a:srgbClr val="000000"/>
                          </a:solidFill>
                        </a:rPr>
                        <a:t>O</a:t>
                      </a:r>
                      <a:endParaRPr lang="en-GB" sz="1600" baseline="-25000" dirty="0">
                        <a:solidFill>
                          <a:srgbClr val="000000"/>
                        </a:solidFill>
                      </a:endParaRPr>
                    </a:p>
                  </a:txBody>
                  <a:tcPr/>
                </a:tc>
                <a:tc>
                  <a:txBody>
                    <a:bodyPr/>
                    <a:lstStyle/>
                    <a:p>
                      <a:pPr algn="ctr"/>
                      <a:r>
                        <a:rPr lang="en-GB" sz="1600" dirty="0" smtClean="0">
                          <a:solidFill>
                            <a:srgbClr val="000000"/>
                          </a:solidFill>
                        </a:rPr>
                        <a:t>7.9</a:t>
                      </a:r>
                      <a:endParaRPr lang="en-GB" sz="1600" dirty="0">
                        <a:solidFill>
                          <a:srgbClr val="000000"/>
                        </a:solidFill>
                      </a:endParaRPr>
                    </a:p>
                  </a:txBody>
                  <a:tcPr/>
                </a:tc>
                <a:extLst>
                  <a:ext uri="{0D108BD9-81ED-4DB2-BD59-A6C34878D82A}">
                    <a16:rowId xmlns:a16="http://schemas.microsoft.com/office/drawing/2014/main" val="604237509"/>
                  </a:ext>
                </a:extLst>
              </a:tr>
              <a:tr h="347686">
                <a:tc>
                  <a:txBody>
                    <a:bodyPr/>
                    <a:lstStyle/>
                    <a:p>
                      <a:pPr algn="ctr"/>
                      <a:r>
                        <a:rPr lang="en-GB" sz="1600" dirty="0" smtClean="0">
                          <a:solidFill>
                            <a:srgbClr val="000000"/>
                          </a:solidFill>
                        </a:rPr>
                        <a:t>K</a:t>
                      </a:r>
                      <a:r>
                        <a:rPr lang="en-GB" sz="1600" baseline="-25000" dirty="0" smtClean="0">
                          <a:solidFill>
                            <a:srgbClr val="000000"/>
                          </a:solidFill>
                        </a:rPr>
                        <a:t>2</a:t>
                      </a:r>
                      <a:r>
                        <a:rPr lang="en-GB" sz="1600" dirty="0" smtClean="0">
                          <a:solidFill>
                            <a:srgbClr val="000000"/>
                          </a:solidFill>
                        </a:rPr>
                        <a:t>O</a:t>
                      </a:r>
                      <a:endParaRPr lang="en-GB" sz="1600" baseline="-25000" dirty="0">
                        <a:solidFill>
                          <a:srgbClr val="000000"/>
                        </a:solidFill>
                      </a:endParaRPr>
                    </a:p>
                  </a:txBody>
                  <a:tcPr/>
                </a:tc>
                <a:tc>
                  <a:txBody>
                    <a:bodyPr/>
                    <a:lstStyle/>
                    <a:p>
                      <a:pPr algn="ctr"/>
                      <a:r>
                        <a:rPr lang="en-GB" sz="1600" dirty="0" smtClean="0">
                          <a:solidFill>
                            <a:srgbClr val="000000"/>
                          </a:solidFill>
                        </a:rPr>
                        <a:t>0.0</a:t>
                      </a:r>
                      <a:endParaRPr lang="en-GB" sz="1600" dirty="0">
                        <a:solidFill>
                          <a:srgbClr val="000000"/>
                        </a:solidFill>
                      </a:endParaRPr>
                    </a:p>
                  </a:txBody>
                  <a:tcPr/>
                </a:tc>
                <a:extLst>
                  <a:ext uri="{0D108BD9-81ED-4DB2-BD59-A6C34878D82A}">
                    <a16:rowId xmlns:a16="http://schemas.microsoft.com/office/drawing/2014/main" val="901788517"/>
                  </a:ext>
                </a:extLst>
              </a:tr>
              <a:tr h="371549">
                <a:tc>
                  <a:txBody>
                    <a:bodyPr/>
                    <a:lstStyle/>
                    <a:p>
                      <a:pPr algn="ctr"/>
                      <a:r>
                        <a:rPr lang="en-GB" sz="1600" dirty="0" err="1" smtClean="0">
                          <a:solidFill>
                            <a:srgbClr val="000000"/>
                          </a:solidFill>
                        </a:rPr>
                        <a:t>SrO</a:t>
                      </a:r>
                      <a:endParaRPr lang="en-GB" sz="1600" baseline="-25000" dirty="0">
                        <a:solidFill>
                          <a:srgbClr val="000000"/>
                        </a:solidFill>
                      </a:endParaRPr>
                    </a:p>
                  </a:txBody>
                  <a:tcPr/>
                </a:tc>
                <a:tc>
                  <a:txBody>
                    <a:bodyPr/>
                    <a:lstStyle/>
                    <a:p>
                      <a:pPr algn="ctr"/>
                      <a:r>
                        <a:rPr lang="en-GB" sz="1600" dirty="0" smtClean="0">
                          <a:solidFill>
                            <a:srgbClr val="000000"/>
                          </a:solidFill>
                        </a:rPr>
                        <a:t>0.0</a:t>
                      </a:r>
                      <a:endParaRPr lang="en-GB" sz="1600" dirty="0">
                        <a:solidFill>
                          <a:srgbClr val="000000"/>
                        </a:solidFill>
                      </a:endParaRPr>
                    </a:p>
                  </a:txBody>
                  <a:tcPr/>
                </a:tc>
                <a:extLst>
                  <a:ext uri="{0D108BD9-81ED-4DB2-BD59-A6C34878D82A}">
                    <a16:rowId xmlns:a16="http://schemas.microsoft.com/office/drawing/2014/main" val="2379514478"/>
                  </a:ext>
                </a:extLst>
              </a:tr>
              <a:tr h="371549">
                <a:tc>
                  <a:txBody>
                    <a:bodyPr/>
                    <a:lstStyle/>
                    <a:p>
                      <a:pPr algn="ctr"/>
                      <a:r>
                        <a:rPr lang="en-GB" sz="1600" dirty="0" smtClean="0">
                          <a:solidFill>
                            <a:srgbClr val="000000"/>
                          </a:solidFill>
                        </a:rPr>
                        <a:t>Cr</a:t>
                      </a:r>
                      <a:r>
                        <a:rPr lang="en-GB" sz="1600" baseline="-25000" dirty="0" smtClean="0">
                          <a:solidFill>
                            <a:srgbClr val="000000"/>
                          </a:solidFill>
                        </a:rPr>
                        <a:t>2</a:t>
                      </a:r>
                      <a:r>
                        <a:rPr lang="en-GB" sz="1600" dirty="0" smtClean="0">
                          <a:solidFill>
                            <a:srgbClr val="000000"/>
                          </a:solidFill>
                        </a:rPr>
                        <a:t>O</a:t>
                      </a:r>
                      <a:r>
                        <a:rPr lang="en-GB" sz="1600" baseline="-25000" dirty="0" smtClean="0">
                          <a:solidFill>
                            <a:srgbClr val="000000"/>
                          </a:solidFill>
                        </a:rPr>
                        <a:t>3</a:t>
                      </a:r>
                      <a:endParaRPr lang="en-GB" sz="1600" baseline="-25000" dirty="0">
                        <a:solidFill>
                          <a:srgbClr val="000000"/>
                        </a:solidFill>
                      </a:endParaRPr>
                    </a:p>
                  </a:txBody>
                  <a:tcPr/>
                </a:tc>
                <a:tc>
                  <a:txBody>
                    <a:bodyPr/>
                    <a:lstStyle/>
                    <a:p>
                      <a:pPr algn="ctr"/>
                      <a:r>
                        <a:rPr lang="en-GB" sz="1600" dirty="0" smtClean="0">
                          <a:solidFill>
                            <a:srgbClr val="000000"/>
                          </a:solidFill>
                        </a:rPr>
                        <a:t>0.0</a:t>
                      </a:r>
                      <a:endParaRPr lang="en-GB" sz="1600" dirty="0">
                        <a:solidFill>
                          <a:srgbClr val="000000"/>
                        </a:solidFill>
                      </a:endParaRPr>
                    </a:p>
                  </a:txBody>
                  <a:tcPr/>
                </a:tc>
                <a:extLst>
                  <a:ext uri="{0D108BD9-81ED-4DB2-BD59-A6C34878D82A}">
                    <a16:rowId xmlns:a16="http://schemas.microsoft.com/office/drawing/2014/main" val="3239596331"/>
                  </a:ext>
                </a:extLst>
              </a:tr>
              <a:tr h="371549">
                <a:tc>
                  <a:txBody>
                    <a:bodyPr/>
                    <a:lstStyle/>
                    <a:p>
                      <a:pPr algn="ctr"/>
                      <a:r>
                        <a:rPr lang="en-GB" sz="1600" dirty="0" smtClean="0">
                          <a:solidFill>
                            <a:srgbClr val="000000"/>
                          </a:solidFill>
                        </a:rPr>
                        <a:t>MnO2</a:t>
                      </a:r>
                      <a:endParaRPr lang="en-GB" sz="1600" dirty="0">
                        <a:solidFill>
                          <a:srgbClr val="000000"/>
                        </a:solidFill>
                      </a:endParaRPr>
                    </a:p>
                  </a:txBody>
                  <a:tcPr/>
                </a:tc>
                <a:tc>
                  <a:txBody>
                    <a:bodyPr/>
                    <a:lstStyle/>
                    <a:p>
                      <a:pPr algn="ctr"/>
                      <a:r>
                        <a:rPr lang="en-GB" sz="1600" dirty="0" smtClean="0">
                          <a:solidFill>
                            <a:srgbClr val="000000"/>
                          </a:solidFill>
                        </a:rPr>
                        <a:t>0.0</a:t>
                      </a:r>
                      <a:endParaRPr lang="en-GB" sz="1600" dirty="0">
                        <a:solidFill>
                          <a:srgbClr val="000000"/>
                        </a:solidFill>
                      </a:endParaRPr>
                    </a:p>
                  </a:txBody>
                  <a:tcPr/>
                </a:tc>
                <a:extLst>
                  <a:ext uri="{0D108BD9-81ED-4DB2-BD59-A6C34878D82A}">
                    <a16:rowId xmlns:a16="http://schemas.microsoft.com/office/drawing/2014/main" val="3698181583"/>
                  </a:ext>
                </a:extLst>
              </a:tr>
              <a:tr h="371549">
                <a:tc>
                  <a:txBody>
                    <a:bodyPr/>
                    <a:lstStyle/>
                    <a:p>
                      <a:pPr algn="ctr"/>
                      <a:r>
                        <a:rPr lang="en-GB" sz="1600" dirty="0" smtClean="0">
                          <a:solidFill>
                            <a:srgbClr val="000000"/>
                          </a:solidFill>
                        </a:rPr>
                        <a:t>Fe</a:t>
                      </a:r>
                      <a:r>
                        <a:rPr lang="en-GB" sz="1600" baseline="-25000" dirty="0" smtClean="0">
                          <a:solidFill>
                            <a:srgbClr val="000000"/>
                          </a:solidFill>
                        </a:rPr>
                        <a:t>2</a:t>
                      </a:r>
                      <a:r>
                        <a:rPr lang="en-GB" sz="1600" dirty="0" smtClean="0">
                          <a:solidFill>
                            <a:srgbClr val="000000"/>
                          </a:solidFill>
                        </a:rPr>
                        <a:t>O</a:t>
                      </a:r>
                      <a:r>
                        <a:rPr lang="en-GB" sz="1600" baseline="-25000" dirty="0" smtClean="0">
                          <a:solidFill>
                            <a:srgbClr val="000000"/>
                          </a:solidFill>
                        </a:rPr>
                        <a:t>3</a:t>
                      </a:r>
                      <a:endParaRPr lang="en-GB" sz="1600" baseline="-25000" dirty="0">
                        <a:solidFill>
                          <a:srgbClr val="000000"/>
                        </a:solidFill>
                      </a:endParaRPr>
                    </a:p>
                  </a:txBody>
                  <a:tcPr/>
                </a:tc>
                <a:tc>
                  <a:txBody>
                    <a:bodyPr/>
                    <a:lstStyle/>
                    <a:p>
                      <a:pPr algn="ctr"/>
                      <a:r>
                        <a:rPr lang="en-GB" sz="1600" dirty="0" smtClean="0">
                          <a:solidFill>
                            <a:srgbClr val="000000"/>
                          </a:solidFill>
                        </a:rPr>
                        <a:t>0.0</a:t>
                      </a:r>
                      <a:endParaRPr lang="en-GB" sz="1600" dirty="0">
                        <a:solidFill>
                          <a:srgbClr val="000000"/>
                        </a:solidFill>
                      </a:endParaRPr>
                    </a:p>
                  </a:txBody>
                  <a:tcPr/>
                </a:tc>
                <a:extLst>
                  <a:ext uri="{0D108BD9-81ED-4DB2-BD59-A6C34878D82A}">
                    <a16:rowId xmlns:a16="http://schemas.microsoft.com/office/drawing/2014/main" val="3706155985"/>
                  </a:ext>
                </a:extLst>
              </a:tr>
              <a:tr h="371549">
                <a:tc>
                  <a:txBody>
                    <a:bodyPr/>
                    <a:lstStyle/>
                    <a:p>
                      <a:pPr algn="ctr"/>
                      <a:r>
                        <a:rPr lang="en-GB" sz="1600" dirty="0" err="1" smtClean="0">
                          <a:solidFill>
                            <a:srgbClr val="000000"/>
                          </a:solidFill>
                        </a:rPr>
                        <a:t>NiO</a:t>
                      </a:r>
                      <a:endParaRPr lang="en-GB" sz="1600" dirty="0">
                        <a:solidFill>
                          <a:srgbClr val="000000"/>
                        </a:solidFill>
                      </a:endParaRPr>
                    </a:p>
                  </a:txBody>
                  <a:tcPr/>
                </a:tc>
                <a:tc>
                  <a:txBody>
                    <a:bodyPr/>
                    <a:lstStyle/>
                    <a:p>
                      <a:pPr algn="ctr"/>
                      <a:r>
                        <a:rPr lang="en-GB" sz="1600" dirty="0" smtClean="0">
                          <a:solidFill>
                            <a:srgbClr val="000000"/>
                          </a:solidFill>
                        </a:rPr>
                        <a:t>0.0</a:t>
                      </a:r>
                      <a:endParaRPr lang="en-GB" sz="1600" dirty="0">
                        <a:solidFill>
                          <a:srgbClr val="000000"/>
                        </a:solidFill>
                      </a:endParaRPr>
                    </a:p>
                  </a:txBody>
                  <a:tcPr/>
                </a:tc>
                <a:extLst>
                  <a:ext uri="{0D108BD9-81ED-4DB2-BD59-A6C34878D82A}">
                    <a16:rowId xmlns:a16="http://schemas.microsoft.com/office/drawing/2014/main" val="2049538044"/>
                  </a:ext>
                </a:extLst>
              </a:tr>
              <a:tr h="371549">
                <a:tc>
                  <a:txBody>
                    <a:bodyPr/>
                    <a:lstStyle/>
                    <a:p>
                      <a:pPr algn="ctr"/>
                      <a:r>
                        <a:rPr lang="en-GB" sz="1600" dirty="0" smtClean="0">
                          <a:solidFill>
                            <a:srgbClr val="000000"/>
                          </a:solidFill>
                        </a:rPr>
                        <a:t>SUM</a:t>
                      </a:r>
                      <a:endParaRPr lang="en-GB" sz="1600" baseline="-25000" dirty="0">
                        <a:solidFill>
                          <a:srgbClr val="000000"/>
                        </a:solidFill>
                      </a:endParaRPr>
                    </a:p>
                  </a:txBody>
                  <a:tcPr/>
                </a:tc>
                <a:tc>
                  <a:txBody>
                    <a:bodyPr/>
                    <a:lstStyle/>
                    <a:p>
                      <a:pPr algn="ctr"/>
                      <a:r>
                        <a:rPr lang="en-GB" sz="1600" dirty="0" smtClean="0">
                          <a:solidFill>
                            <a:srgbClr val="000000"/>
                          </a:solidFill>
                        </a:rPr>
                        <a:t>100.0</a:t>
                      </a:r>
                      <a:endParaRPr lang="en-GB" sz="1600" dirty="0">
                        <a:solidFill>
                          <a:srgbClr val="000000"/>
                        </a:solidFill>
                      </a:endParaRPr>
                    </a:p>
                  </a:txBody>
                  <a:tcPr/>
                </a:tc>
                <a:extLst>
                  <a:ext uri="{0D108BD9-81ED-4DB2-BD59-A6C34878D82A}">
                    <a16:rowId xmlns:a16="http://schemas.microsoft.com/office/drawing/2014/main" val="1533544785"/>
                  </a:ext>
                </a:extLst>
              </a:tr>
            </a:tbl>
          </a:graphicData>
        </a:graphic>
      </p:graphicFrame>
      <p:sp>
        <p:nvSpPr>
          <p:cNvPr id="37" name="TextBox 36"/>
          <p:cNvSpPr txBox="1"/>
          <p:nvPr/>
        </p:nvSpPr>
        <p:spPr>
          <a:xfrm>
            <a:off x="3436286" y="975523"/>
            <a:ext cx="3089307" cy="646331"/>
          </a:xfrm>
          <a:prstGeom prst="rect">
            <a:avLst/>
          </a:prstGeom>
          <a:noFill/>
        </p:spPr>
        <p:txBody>
          <a:bodyPr wrap="none" rtlCol="0">
            <a:spAutoFit/>
          </a:bodyPr>
          <a:lstStyle/>
          <a:p>
            <a:r>
              <a:rPr lang="en-GB" b="1" dirty="0" smtClean="0">
                <a:solidFill>
                  <a:srgbClr val="0070C0"/>
                </a:solidFill>
                <a:latin typeface="Calibri" panose="020F0502020204030204" pitchFamily="34" charset="0"/>
                <a:cs typeface="Calibri" panose="020F0502020204030204" pitchFamily="34" charset="0"/>
              </a:rPr>
              <a:t>Composition: “Na</a:t>
            </a:r>
            <a:r>
              <a:rPr lang="en-GB" b="1" baseline="-25000" dirty="0" smtClean="0">
                <a:solidFill>
                  <a:srgbClr val="0070C0"/>
                </a:solidFill>
                <a:latin typeface="Calibri" panose="020F0502020204030204" pitchFamily="34" charset="0"/>
                <a:cs typeface="Calibri" panose="020F0502020204030204" pitchFamily="34" charset="0"/>
              </a:rPr>
              <a:t>2</a:t>
            </a:r>
            <a:r>
              <a:rPr lang="en-GB" b="1" dirty="0" smtClean="0">
                <a:solidFill>
                  <a:srgbClr val="0070C0"/>
                </a:solidFill>
                <a:latin typeface="Calibri" panose="020F0502020204030204" pitchFamily="34" charset="0"/>
                <a:cs typeface="Calibri" panose="020F0502020204030204" pitchFamily="34" charset="0"/>
              </a:rPr>
              <a:t>Ti</a:t>
            </a:r>
            <a:r>
              <a:rPr lang="en-GB" b="1" baseline="-25000" dirty="0" smtClean="0">
                <a:solidFill>
                  <a:srgbClr val="0070C0"/>
                </a:solidFill>
                <a:latin typeface="Calibri" panose="020F0502020204030204" pitchFamily="34" charset="0"/>
                <a:cs typeface="Calibri" panose="020F0502020204030204" pitchFamily="34" charset="0"/>
              </a:rPr>
              <a:t>3</a:t>
            </a:r>
            <a:r>
              <a:rPr lang="en-GB" b="1" dirty="0" smtClean="0">
                <a:solidFill>
                  <a:srgbClr val="0070C0"/>
                </a:solidFill>
                <a:latin typeface="Calibri" panose="020F0502020204030204" pitchFamily="34" charset="0"/>
                <a:cs typeface="Calibri" panose="020F0502020204030204" pitchFamily="34" charset="0"/>
              </a:rPr>
              <a:t>O</a:t>
            </a:r>
            <a:r>
              <a:rPr lang="en-GB" b="1" baseline="-25000" dirty="0" smtClean="0">
                <a:solidFill>
                  <a:srgbClr val="0070C0"/>
                </a:solidFill>
                <a:latin typeface="Calibri" panose="020F0502020204030204" pitchFamily="34" charset="0"/>
                <a:cs typeface="Calibri" panose="020F0502020204030204" pitchFamily="34" charset="0"/>
              </a:rPr>
              <a:t>7</a:t>
            </a:r>
            <a:r>
              <a:rPr lang="en-GB" b="1" dirty="0" smtClean="0">
                <a:solidFill>
                  <a:srgbClr val="0070C0"/>
                </a:solidFill>
                <a:latin typeface="Calibri" panose="020F0502020204030204" pitchFamily="34" charset="0"/>
                <a:cs typeface="Calibri" panose="020F0502020204030204" pitchFamily="34" charset="0"/>
              </a:rPr>
              <a:t>·xH</a:t>
            </a:r>
            <a:r>
              <a:rPr lang="en-GB" b="1" baseline="-25000" dirty="0" smtClean="0">
                <a:solidFill>
                  <a:srgbClr val="0070C0"/>
                </a:solidFill>
                <a:latin typeface="Calibri" panose="020F0502020204030204" pitchFamily="34" charset="0"/>
                <a:cs typeface="Calibri" panose="020F0502020204030204" pitchFamily="34" charset="0"/>
              </a:rPr>
              <a:t>2</a:t>
            </a:r>
            <a:r>
              <a:rPr lang="en-GB" b="1" dirty="0" smtClean="0">
                <a:solidFill>
                  <a:srgbClr val="0070C0"/>
                </a:solidFill>
                <a:latin typeface="Calibri" panose="020F0502020204030204" pitchFamily="34" charset="0"/>
                <a:cs typeface="Calibri" panose="020F0502020204030204" pitchFamily="34" charset="0"/>
              </a:rPr>
              <a:t>O”</a:t>
            </a:r>
            <a:endParaRPr lang="en-GB" b="1" dirty="0">
              <a:solidFill>
                <a:srgbClr val="0070C0"/>
              </a:solidFill>
              <a:latin typeface="Calibri" panose="020F0502020204030204" pitchFamily="34" charset="0"/>
              <a:cs typeface="Calibri" panose="020F0502020204030204" pitchFamily="34" charset="0"/>
            </a:endParaRPr>
          </a:p>
          <a:p>
            <a:endParaRPr lang="en-GB" b="1" dirty="0">
              <a:solidFill>
                <a:srgbClr val="0070C0"/>
              </a:solidFill>
              <a:latin typeface="Calibri" panose="020F0502020204030204" pitchFamily="34" charset="0"/>
              <a:cs typeface="Calibri" panose="020F0502020204030204" pitchFamily="34" charset="0"/>
            </a:endParaRPr>
          </a:p>
        </p:txBody>
      </p:sp>
      <p:sp>
        <p:nvSpPr>
          <p:cNvPr id="34" name="TextBox 33"/>
          <p:cNvSpPr txBox="1"/>
          <p:nvPr/>
        </p:nvSpPr>
        <p:spPr>
          <a:xfrm>
            <a:off x="6342578" y="4230535"/>
            <a:ext cx="1766317" cy="307777"/>
          </a:xfrm>
          <a:prstGeom prst="rect">
            <a:avLst/>
          </a:prstGeom>
          <a:noFill/>
        </p:spPr>
        <p:txBody>
          <a:bodyPr wrap="none" rtlCol="0">
            <a:spAutoFit/>
          </a:bodyPr>
          <a:lstStyle/>
          <a:p>
            <a:r>
              <a:rPr lang="en-GB" sz="1400" b="1" dirty="0" smtClean="0">
                <a:solidFill>
                  <a:srgbClr val="000000"/>
                </a:solidFill>
                <a:latin typeface="Calibri" panose="020F0502020204030204" pitchFamily="34" charset="0"/>
                <a:cs typeface="Calibri" panose="020F0502020204030204" pitchFamily="34" charset="0"/>
              </a:rPr>
              <a:t>As-received </a:t>
            </a:r>
            <a:r>
              <a:rPr lang="en-GB" sz="1400" b="1" dirty="0" err="1" smtClean="0">
                <a:solidFill>
                  <a:srgbClr val="000000"/>
                </a:solidFill>
                <a:latin typeface="Calibri" panose="020F0502020204030204" pitchFamily="34" charset="0"/>
                <a:cs typeface="Calibri" panose="020F0502020204030204" pitchFamily="34" charset="0"/>
              </a:rPr>
              <a:t>Sr</a:t>
            </a:r>
            <a:r>
              <a:rPr lang="en-GB" sz="1400" b="1" dirty="0" smtClean="0">
                <a:solidFill>
                  <a:srgbClr val="000000"/>
                </a:solidFill>
                <a:latin typeface="Calibri" panose="020F0502020204030204" pitchFamily="34" charset="0"/>
                <a:cs typeface="Calibri" panose="020F0502020204030204" pitchFamily="34" charset="0"/>
              </a:rPr>
              <a:t>-Treat®</a:t>
            </a:r>
            <a:endParaRPr lang="en-GB" sz="1400" b="1" dirty="0">
              <a:solidFill>
                <a:srgbClr val="000000"/>
              </a:solidFill>
              <a:latin typeface="Calibri" panose="020F0502020204030204" pitchFamily="34" charset="0"/>
              <a:cs typeface="Calibri" panose="020F0502020204030204" pitchFamily="34" charset="0"/>
            </a:endParaRPr>
          </a:p>
        </p:txBody>
      </p:sp>
      <p:sp>
        <p:nvSpPr>
          <p:cNvPr id="19"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err="1" smtClean="0">
                <a:solidFill>
                  <a:schemeClr val="bg1"/>
                </a:solidFill>
                <a:latin typeface="Calibri" panose="020F0502020204030204" pitchFamily="34" charset="0"/>
              </a:rPr>
              <a:t>SrTreat</a:t>
            </a:r>
            <a:r>
              <a:rPr lang="en-GB" sz="2400" b="1" dirty="0" smtClean="0">
                <a:solidFill>
                  <a:schemeClr val="bg1"/>
                </a:solidFill>
                <a:latin typeface="Calibri" panose="020F0502020204030204" pitchFamily="34" charset="0"/>
              </a:rPr>
              <a:t>® </a:t>
            </a:r>
            <a:r>
              <a:rPr lang="en-GB" sz="2400" b="1" dirty="0">
                <a:solidFill>
                  <a:schemeClr val="bg1"/>
                </a:solidFill>
                <a:latin typeface="Calibri" panose="020F0502020204030204" pitchFamily="34" charset="0"/>
              </a:rPr>
              <a:t>Structure  </a:t>
            </a:r>
          </a:p>
        </p:txBody>
      </p:sp>
      <p:cxnSp>
        <p:nvCxnSpPr>
          <p:cNvPr id="20" name="Straight Connector 19"/>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27"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sp>
        <p:nvSpPr>
          <p:cNvPr id="29" name="TextBox 28"/>
          <p:cNvSpPr txBox="1"/>
          <p:nvPr/>
        </p:nvSpPr>
        <p:spPr>
          <a:xfrm>
            <a:off x="3434161" y="4810468"/>
            <a:ext cx="5465591" cy="715089"/>
          </a:xfrm>
          <a:prstGeom prst="roundRect">
            <a:avLst/>
          </a:prstGeom>
          <a:ln>
            <a:solidFill>
              <a:srgbClr val="0070C0"/>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GB" dirty="0" err="1" smtClean="0">
                <a:solidFill>
                  <a:srgbClr val="000000"/>
                </a:solidFill>
                <a:latin typeface="Calibri" panose="020F0502020204030204" pitchFamily="34" charset="0"/>
              </a:rPr>
              <a:t>Sr</a:t>
            </a:r>
            <a:r>
              <a:rPr lang="en-GB" dirty="0" smtClean="0">
                <a:solidFill>
                  <a:srgbClr val="000000"/>
                </a:solidFill>
                <a:latin typeface="Calibri" panose="020F0502020204030204" pitchFamily="34" charset="0"/>
              </a:rPr>
              <a:t> exchanged – 14wt% </a:t>
            </a:r>
            <a:r>
              <a:rPr lang="en-GB" dirty="0" err="1" smtClean="0">
                <a:solidFill>
                  <a:srgbClr val="000000"/>
                </a:solidFill>
                <a:latin typeface="Calibri" panose="020F0502020204030204" pitchFamily="34" charset="0"/>
              </a:rPr>
              <a:t>SrO</a:t>
            </a:r>
            <a:endParaRPr lang="en-GB" dirty="0" smtClean="0">
              <a:solidFill>
                <a:srgbClr val="000000"/>
              </a:solidFill>
              <a:latin typeface="Calibri" panose="020F0502020204030204" pitchFamily="34" charset="0"/>
            </a:endParaRPr>
          </a:p>
          <a:p>
            <a:pPr algn="ctr"/>
            <a:r>
              <a:rPr lang="en-GB" dirty="0" smtClean="0">
                <a:solidFill>
                  <a:srgbClr val="000000"/>
                </a:solidFill>
                <a:latin typeface="Calibri" panose="020F0502020204030204" pitchFamily="34" charset="0"/>
              </a:rPr>
              <a:t>HIP</a:t>
            </a:r>
            <a:r>
              <a:rPr lang="en-GB" dirty="0" smtClean="0">
                <a:solidFill>
                  <a:srgbClr val="000000"/>
                </a:solidFill>
                <a:latin typeface="Calibri" panose="020F0502020204030204" pitchFamily="34" charset="0"/>
              </a:rPr>
              <a:t>: 600</a:t>
            </a:r>
            <a:r>
              <a:rPr lang="en-GB" baseline="30000" dirty="0" smtClean="0">
                <a:solidFill>
                  <a:srgbClr val="000000"/>
                </a:solidFill>
                <a:latin typeface="Calibri" panose="020F0502020204030204" pitchFamily="34" charset="0"/>
              </a:rPr>
              <a:t>o</a:t>
            </a:r>
            <a:r>
              <a:rPr lang="en-GB" dirty="0" smtClean="0">
                <a:solidFill>
                  <a:srgbClr val="000000"/>
                </a:solidFill>
                <a:latin typeface="Calibri" panose="020F0502020204030204" pitchFamily="34" charset="0"/>
              </a:rPr>
              <a:t>C bake out, 1200 </a:t>
            </a:r>
            <a:r>
              <a:rPr lang="en-GB" baseline="30000" dirty="0" err="1">
                <a:solidFill>
                  <a:srgbClr val="000000"/>
                </a:solidFill>
                <a:latin typeface="Calibri" panose="020F0502020204030204" pitchFamily="34" charset="0"/>
              </a:rPr>
              <a:t>o</a:t>
            </a:r>
            <a:r>
              <a:rPr lang="en-GB" dirty="0" err="1">
                <a:solidFill>
                  <a:srgbClr val="000000"/>
                </a:solidFill>
                <a:latin typeface="Calibri" panose="020F0502020204030204" pitchFamily="34" charset="0"/>
              </a:rPr>
              <a:t>C</a:t>
            </a:r>
            <a:r>
              <a:rPr lang="en-GB" dirty="0">
                <a:solidFill>
                  <a:srgbClr val="000000"/>
                </a:solidFill>
                <a:latin typeface="Calibri" panose="020F0502020204030204" pitchFamily="34" charset="0"/>
              </a:rPr>
              <a:t> </a:t>
            </a:r>
            <a:r>
              <a:rPr lang="en-GB" dirty="0" smtClean="0">
                <a:solidFill>
                  <a:srgbClr val="000000"/>
                </a:solidFill>
                <a:latin typeface="Calibri" panose="020F0502020204030204" pitchFamily="34" charset="0"/>
              </a:rPr>
              <a:t>/ 2h</a:t>
            </a:r>
            <a:r>
              <a:rPr lang="en-GB" dirty="0">
                <a:solidFill>
                  <a:srgbClr val="000000"/>
                </a:solidFill>
                <a:latin typeface="Calibri" panose="020F0502020204030204" pitchFamily="34" charset="0"/>
              </a:rPr>
              <a:t>, 100 </a:t>
            </a:r>
            <a:r>
              <a:rPr lang="en-GB" dirty="0" smtClean="0">
                <a:solidFill>
                  <a:srgbClr val="000000"/>
                </a:solidFill>
                <a:latin typeface="Calibri" panose="020F0502020204030204" pitchFamily="34" charset="0"/>
              </a:rPr>
              <a:t>MPa</a:t>
            </a:r>
            <a:endParaRPr lang="en-GB" dirty="0">
              <a:solidFill>
                <a:srgbClr val="000000"/>
              </a:solidFill>
              <a:latin typeface="Calibri" panose="020F0502020204030204" pitchFamily="34" charset="0"/>
            </a:endParaRPr>
          </a:p>
        </p:txBody>
      </p:sp>
      <p:pic>
        <p:nvPicPr>
          <p:cNvPr id="4" name="Picture 3"/>
          <p:cNvPicPr>
            <a:picLocks noChangeAspect="1"/>
          </p:cNvPicPr>
          <p:nvPr/>
        </p:nvPicPr>
        <p:blipFill rotWithShape="1">
          <a:blip r:embed="rId4"/>
          <a:srcRect b="3206"/>
          <a:stretch/>
        </p:blipFill>
        <p:spPr>
          <a:xfrm>
            <a:off x="3753642" y="1581144"/>
            <a:ext cx="2273167" cy="2878988"/>
          </a:xfrm>
          <a:prstGeom prst="rect">
            <a:avLst/>
          </a:prstGeom>
        </p:spPr>
      </p:pic>
      <p:pic>
        <p:nvPicPr>
          <p:cNvPr id="23" name="Picture 22"/>
          <p:cNvPicPr>
            <a:picLocks noChangeAspect="1"/>
          </p:cNvPicPr>
          <p:nvPr/>
        </p:nvPicPr>
        <p:blipFill>
          <a:blip r:embed="rId5"/>
          <a:stretch>
            <a:fillRect/>
          </a:stretch>
        </p:blipFill>
        <p:spPr>
          <a:xfrm>
            <a:off x="6273700" y="1612220"/>
            <a:ext cx="1882943" cy="2681512"/>
          </a:xfrm>
          <a:prstGeom prst="rect">
            <a:avLst/>
          </a:prstGeom>
        </p:spPr>
      </p:pic>
    </p:spTree>
    <p:extLst>
      <p:ext uri="{BB962C8B-B14F-4D97-AF65-F5344CB8AC3E}">
        <p14:creationId xmlns:p14="http://schemas.microsoft.com/office/powerpoint/2010/main" val="38469424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bwMode="auto">
          <a:xfrm>
            <a:off x="6153147" y="5279259"/>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4" name="Rectangle 2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9"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err="1">
                <a:solidFill>
                  <a:schemeClr val="bg1"/>
                </a:solidFill>
                <a:latin typeface="Calibri" panose="020F0502020204030204" pitchFamily="34" charset="0"/>
              </a:rPr>
              <a:t>SrTreat</a:t>
            </a:r>
            <a:r>
              <a:rPr lang="en-GB" sz="2400" b="1" dirty="0">
                <a:solidFill>
                  <a:schemeClr val="bg1"/>
                </a:solidFill>
                <a:latin typeface="Calibri" panose="020F0502020204030204" pitchFamily="34" charset="0"/>
              </a:rPr>
              <a:t>® HIP </a:t>
            </a:r>
            <a:r>
              <a:rPr lang="en-GB" sz="2400" b="1" dirty="0" err="1">
                <a:solidFill>
                  <a:schemeClr val="bg1"/>
                </a:solidFill>
                <a:latin typeface="Calibri" panose="020F0502020204030204" pitchFamily="34" charset="0"/>
              </a:rPr>
              <a:t>Wasteform</a:t>
            </a:r>
            <a:endParaRPr lang="en-GB" sz="2400" b="1" dirty="0">
              <a:solidFill>
                <a:schemeClr val="bg1"/>
              </a:solidFill>
              <a:latin typeface="Calibri" panose="020F0502020204030204" pitchFamily="34" charset="0"/>
            </a:endParaRPr>
          </a:p>
        </p:txBody>
      </p:sp>
      <p:sp>
        <p:nvSpPr>
          <p:cNvPr id="27"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sp>
        <p:nvSpPr>
          <p:cNvPr id="21" name="TextBox 20"/>
          <p:cNvSpPr txBox="1"/>
          <p:nvPr/>
        </p:nvSpPr>
        <p:spPr>
          <a:xfrm>
            <a:off x="152400" y="1040655"/>
            <a:ext cx="8698503" cy="715089"/>
          </a:xfrm>
          <a:prstGeom prst="roundRect">
            <a:avLst/>
          </a:prstGeom>
          <a:ln>
            <a:solidFill>
              <a:srgbClr val="0070C0"/>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GB" dirty="0" smtClean="0">
                <a:solidFill>
                  <a:srgbClr val="000000"/>
                </a:solidFill>
                <a:latin typeface="Calibri" panose="020F0502020204030204" pitchFamily="34" charset="0"/>
              </a:rPr>
              <a:t>Cs/</a:t>
            </a:r>
            <a:r>
              <a:rPr lang="en-GB" dirty="0" err="1" smtClean="0">
                <a:solidFill>
                  <a:srgbClr val="000000"/>
                </a:solidFill>
                <a:latin typeface="Calibri" panose="020F0502020204030204" pitchFamily="34" charset="0"/>
              </a:rPr>
              <a:t>Sr</a:t>
            </a:r>
            <a:r>
              <a:rPr lang="en-GB" dirty="0" smtClean="0">
                <a:solidFill>
                  <a:srgbClr val="000000"/>
                </a:solidFill>
                <a:latin typeface="Calibri" panose="020F0502020204030204" pitchFamily="34" charset="0"/>
              </a:rPr>
              <a:t> exchanged </a:t>
            </a:r>
            <a:r>
              <a:rPr lang="en-GB" dirty="0" err="1" smtClean="0">
                <a:solidFill>
                  <a:srgbClr val="000000"/>
                </a:solidFill>
                <a:latin typeface="Calibri" panose="020F0502020204030204" pitchFamily="34" charset="0"/>
              </a:rPr>
              <a:t>SrTreat</a:t>
            </a:r>
            <a:r>
              <a:rPr lang="en-GB" dirty="0" smtClean="0">
                <a:solidFill>
                  <a:srgbClr val="000000"/>
                </a:solidFill>
                <a:latin typeface="Calibri" panose="020F0502020204030204" pitchFamily="34" charset="0"/>
              </a:rPr>
              <a:t>® – </a:t>
            </a:r>
            <a:r>
              <a:rPr lang="en-GB" dirty="0" err="1" smtClean="0">
                <a:solidFill>
                  <a:srgbClr val="000000"/>
                </a:solidFill>
                <a:latin typeface="Calibri" panose="020F0502020204030204" pitchFamily="34" charset="0"/>
              </a:rPr>
              <a:t>HIPped</a:t>
            </a:r>
            <a:r>
              <a:rPr lang="en-GB" dirty="0" smtClean="0">
                <a:solidFill>
                  <a:srgbClr val="000000"/>
                </a:solidFill>
                <a:latin typeface="Calibri" panose="020F0502020204030204" pitchFamily="34" charset="0"/>
              </a:rPr>
              <a:t> </a:t>
            </a:r>
            <a:r>
              <a:rPr lang="en-GB" dirty="0" smtClean="0">
                <a:solidFill>
                  <a:srgbClr val="000000"/>
                </a:solidFill>
                <a:latin typeface="Calibri" panose="020F0502020204030204" pitchFamily="34" charset="0"/>
              </a:rPr>
              <a:t>without additives, i.e. 100 % waste loading</a:t>
            </a:r>
          </a:p>
          <a:p>
            <a:pPr algn="ctr"/>
            <a:r>
              <a:rPr lang="en-GB" dirty="0" smtClean="0">
                <a:solidFill>
                  <a:srgbClr val="000000"/>
                </a:solidFill>
                <a:latin typeface="Calibri" panose="020F0502020204030204" pitchFamily="34" charset="0"/>
              </a:rPr>
              <a:t>HIP: 600</a:t>
            </a:r>
            <a:r>
              <a:rPr lang="en-GB" baseline="30000" dirty="0" smtClean="0">
                <a:solidFill>
                  <a:srgbClr val="000000"/>
                </a:solidFill>
                <a:latin typeface="Calibri" panose="020F0502020204030204" pitchFamily="34" charset="0"/>
              </a:rPr>
              <a:t>o</a:t>
            </a:r>
            <a:r>
              <a:rPr lang="en-GB" dirty="0" smtClean="0">
                <a:solidFill>
                  <a:srgbClr val="000000"/>
                </a:solidFill>
                <a:latin typeface="Calibri" panose="020F0502020204030204" pitchFamily="34" charset="0"/>
              </a:rPr>
              <a:t>C bake out, 1200 </a:t>
            </a:r>
            <a:r>
              <a:rPr lang="en-GB" baseline="30000" dirty="0" err="1">
                <a:solidFill>
                  <a:srgbClr val="000000"/>
                </a:solidFill>
                <a:latin typeface="Calibri" panose="020F0502020204030204" pitchFamily="34" charset="0"/>
              </a:rPr>
              <a:t>o</a:t>
            </a:r>
            <a:r>
              <a:rPr lang="en-GB" dirty="0" err="1">
                <a:solidFill>
                  <a:srgbClr val="000000"/>
                </a:solidFill>
                <a:latin typeface="Calibri" panose="020F0502020204030204" pitchFamily="34" charset="0"/>
              </a:rPr>
              <a:t>C</a:t>
            </a:r>
            <a:r>
              <a:rPr lang="en-GB" dirty="0">
                <a:solidFill>
                  <a:srgbClr val="000000"/>
                </a:solidFill>
                <a:latin typeface="Calibri" panose="020F0502020204030204" pitchFamily="34" charset="0"/>
              </a:rPr>
              <a:t> </a:t>
            </a:r>
            <a:r>
              <a:rPr lang="en-GB" dirty="0" smtClean="0">
                <a:solidFill>
                  <a:srgbClr val="000000"/>
                </a:solidFill>
                <a:latin typeface="Calibri" panose="020F0502020204030204" pitchFamily="34" charset="0"/>
              </a:rPr>
              <a:t>/ 2h</a:t>
            </a:r>
            <a:r>
              <a:rPr lang="en-GB" dirty="0">
                <a:solidFill>
                  <a:srgbClr val="000000"/>
                </a:solidFill>
                <a:latin typeface="Calibri" panose="020F0502020204030204" pitchFamily="34" charset="0"/>
              </a:rPr>
              <a:t>, 100 </a:t>
            </a:r>
            <a:r>
              <a:rPr lang="en-GB" dirty="0" smtClean="0">
                <a:solidFill>
                  <a:srgbClr val="000000"/>
                </a:solidFill>
                <a:latin typeface="Calibri" panose="020F0502020204030204" pitchFamily="34" charset="0"/>
              </a:rPr>
              <a:t>MPa</a:t>
            </a:r>
            <a:endParaRPr lang="en-GB" dirty="0">
              <a:solidFill>
                <a:srgbClr val="000000"/>
              </a:solidFill>
              <a:latin typeface="Calibri" panose="020F0502020204030204" pitchFamily="34" charset="0"/>
            </a:endParaRPr>
          </a:p>
        </p:txBody>
      </p:sp>
      <p:grpSp>
        <p:nvGrpSpPr>
          <p:cNvPr id="22" name="Group 21"/>
          <p:cNvGrpSpPr/>
          <p:nvPr/>
        </p:nvGrpSpPr>
        <p:grpSpPr>
          <a:xfrm>
            <a:off x="331454" y="1755743"/>
            <a:ext cx="3473723" cy="4848123"/>
            <a:chOff x="4836668" y="811705"/>
            <a:chExt cx="3698276" cy="5161522"/>
          </a:xfrm>
        </p:grpSpPr>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36668" y="1291814"/>
              <a:ext cx="3698276" cy="4681413"/>
            </a:xfrm>
            <a:prstGeom prst="rect">
              <a:avLst/>
            </a:prstGeom>
          </p:spPr>
        </p:pic>
        <p:sp>
          <p:nvSpPr>
            <p:cNvPr id="26" name="TextBox 25"/>
            <p:cNvSpPr txBox="1"/>
            <p:nvPr/>
          </p:nvSpPr>
          <p:spPr>
            <a:xfrm>
              <a:off x="5561514" y="811705"/>
              <a:ext cx="2362826" cy="369332"/>
            </a:xfrm>
            <a:prstGeom prst="rect">
              <a:avLst/>
            </a:prstGeom>
            <a:noFill/>
          </p:spPr>
          <p:txBody>
            <a:bodyPr wrap="none" rtlCol="0">
              <a:spAutoFit/>
            </a:bodyPr>
            <a:lstStyle/>
            <a:p>
              <a:r>
                <a:rPr lang="en-GB" b="1" dirty="0" err="1" smtClean="0">
                  <a:solidFill>
                    <a:srgbClr val="1F497D"/>
                  </a:solidFill>
                  <a:latin typeface="Calibri" panose="020F0502020204030204" pitchFamily="34" charset="0"/>
                </a:rPr>
                <a:t>Sr</a:t>
              </a:r>
              <a:r>
                <a:rPr lang="en-GB" b="1" dirty="0" smtClean="0">
                  <a:solidFill>
                    <a:srgbClr val="1F497D"/>
                  </a:solidFill>
                  <a:latin typeface="Calibri" panose="020F0502020204030204" pitchFamily="34" charset="0"/>
                </a:rPr>
                <a:t> Exchanged </a:t>
              </a:r>
              <a:r>
                <a:rPr lang="en-GB" b="1" dirty="0" err="1" smtClean="0">
                  <a:solidFill>
                    <a:srgbClr val="1F497D"/>
                  </a:solidFill>
                  <a:latin typeface="Calibri" panose="020F0502020204030204" pitchFamily="34" charset="0"/>
                </a:rPr>
                <a:t>SrTreat</a:t>
              </a:r>
              <a:r>
                <a:rPr lang="en-GB" b="1" dirty="0" smtClean="0">
                  <a:solidFill>
                    <a:srgbClr val="1F497D"/>
                  </a:solidFill>
                  <a:latin typeface="Calibri" panose="020F0502020204030204" pitchFamily="34" charset="0"/>
                </a:rPr>
                <a:t>®</a:t>
              </a:r>
              <a:endParaRPr lang="en-GB" b="1" dirty="0">
                <a:solidFill>
                  <a:srgbClr val="1F497D"/>
                </a:solidFill>
                <a:latin typeface="Calibri" panose="020F0502020204030204" pitchFamily="34" charset="0"/>
              </a:endParaRPr>
            </a:p>
          </p:txBody>
        </p:sp>
      </p:grpSp>
      <p:grpSp>
        <p:nvGrpSpPr>
          <p:cNvPr id="28" name="Group 27"/>
          <p:cNvGrpSpPr/>
          <p:nvPr/>
        </p:nvGrpSpPr>
        <p:grpSpPr>
          <a:xfrm>
            <a:off x="4571602" y="1755743"/>
            <a:ext cx="4246354" cy="4846566"/>
            <a:chOff x="157366" y="818269"/>
            <a:chExt cx="4499429" cy="5135412"/>
          </a:xfrm>
        </p:grpSpPr>
        <p:pic>
          <p:nvPicPr>
            <p:cNvPr id="29" name="Picture 28"/>
            <p:cNvPicPr>
              <a:picLocks noChangeAspect="1"/>
            </p:cNvPicPr>
            <p:nvPr/>
          </p:nvPicPr>
          <p:blipFill rotWithShape="1">
            <a:blip r:embed="rId5" cstate="print">
              <a:extLst>
                <a:ext uri="{28A0092B-C50C-407E-A947-70E740481C1C}">
                  <a14:useLocalDpi xmlns:a14="http://schemas.microsoft.com/office/drawing/2010/main" val="0"/>
                </a:ext>
              </a:extLst>
            </a:blip>
            <a:srcRect b="6381"/>
            <a:stretch/>
          </p:blipFill>
          <p:spPr>
            <a:xfrm>
              <a:off x="262011" y="1291814"/>
              <a:ext cx="4298532" cy="3705903"/>
            </a:xfrm>
            <a:prstGeom prst="rect">
              <a:avLst/>
            </a:prstGeom>
          </p:spPr>
        </p:pic>
        <p:sp>
          <p:nvSpPr>
            <p:cNvPr id="30" name="Rectangle 29"/>
            <p:cNvSpPr/>
            <p:nvPr/>
          </p:nvSpPr>
          <p:spPr>
            <a:xfrm>
              <a:off x="3677652" y="4759278"/>
              <a:ext cx="886009" cy="2386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a:latin typeface="Calibri" panose="020F0502020204030204" pitchFamily="34" charset="0"/>
              </a:endParaRPr>
            </a:p>
          </p:txBody>
        </p:sp>
        <p:sp>
          <p:nvSpPr>
            <p:cNvPr id="31" name="TextBox 30"/>
            <p:cNvSpPr txBox="1"/>
            <p:nvPr/>
          </p:nvSpPr>
          <p:spPr>
            <a:xfrm>
              <a:off x="3857525" y="4734749"/>
              <a:ext cx="481026" cy="244589"/>
            </a:xfrm>
            <a:prstGeom prst="rect">
              <a:avLst/>
            </a:prstGeom>
            <a:noFill/>
            <a:ln>
              <a:noFill/>
            </a:ln>
          </p:spPr>
          <p:txBody>
            <a:bodyPr wrap="none" rtlCol="0">
              <a:spAutoFit/>
            </a:bodyPr>
            <a:lstStyle/>
            <a:p>
              <a:r>
                <a:rPr lang="en-GB" sz="900" dirty="0" smtClean="0">
                  <a:solidFill>
                    <a:srgbClr val="000000"/>
                  </a:solidFill>
                  <a:latin typeface="Calibri" panose="020F0502020204030204" pitchFamily="34" charset="0"/>
                </a:rPr>
                <a:t>1 mm</a:t>
              </a:r>
              <a:endParaRPr lang="en-GB" sz="900" dirty="0">
                <a:solidFill>
                  <a:srgbClr val="000000"/>
                </a:solidFill>
                <a:latin typeface="Calibri" panose="020F0502020204030204" pitchFamily="34" charset="0"/>
              </a:endParaRPr>
            </a:p>
          </p:txBody>
        </p:sp>
        <p:cxnSp>
          <p:nvCxnSpPr>
            <p:cNvPr id="32" name="Straight Connector 31"/>
            <p:cNvCxnSpPr/>
            <p:nvPr/>
          </p:nvCxnSpPr>
          <p:spPr>
            <a:xfrm>
              <a:off x="3725277" y="4926673"/>
              <a:ext cx="749427" cy="0"/>
            </a:xfrm>
            <a:prstGeom prst="line">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57366" y="5073158"/>
              <a:ext cx="4499429" cy="880523"/>
            </a:xfrm>
            <a:prstGeom prst="rect">
              <a:avLst/>
            </a:prstGeom>
            <a:noFill/>
            <a:ln>
              <a:noFill/>
            </a:ln>
          </p:spPr>
          <p:txBody>
            <a:bodyPr wrap="square" rtlCol="0">
              <a:spAutoFit/>
            </a:bodyPr>
            <a:lstStyle/>
            <a:p>
              <a:r>
                <a:rPr lang="en-GB" sz="1600" dirty="0" smtClean="0">
                  <a:solidFill>
                    <a:srgbClr val="1F497D"/>
                  </a:solidFill>
                  <a:latin typeface="Calibri" panose="020F0502020204030204" pitchFamily="34" charset="0"/>
                </a:rPr>
                <a:t>Waste form comprised of well defined sintered grains retaining evidence of the original </a:t>
              </a:r>
              <a:r>
                <a:rPr lang="en-GB" sz="1600" dirty="0" err="1" smtClean="0">
                  <a:solidFill>
                    <a:srgbClr val="1F497D"/>
                  </a:solidFill>
                  <a:latin typeface="Calibri" panose="020F0502020204030204" pitchFamily="34" charset="0"/>
                </a:rPr>
                <a:t>Sr</a:t>
              </a:r>
              <a:r>
                <a:rPr lang="en-GB" sz="1600" dirty="0" smtClean="0">
                  <a:solidFill>
                    <a:srgbClr val="1F497D"/>
                  </a:solidFill>
                  <a:latin typeface="Calibri" panose="020F0502020204030204" pitchFamily="34" charset="0"/>
                </a:rPr>
                <a:t> gradient as shown in the pre-treated powders</a:t>
              </a:r>
              <a:endParaRPr lang="en-GB" sz="1600" dirty="0">
                <a:solidFill>
                  <a:srgbClr val="1F497D"/>
                </a:solidFill>
                <a:latin typeface="Calibri" panose="020F0502020204030204" pitchFamily="34" charset="0"/>
              </a:endParaRPr>
            </a:p>
          </p:txBody>
        </p:sp>
        <p:sp>
          <p:nvSpPr>
            <p:cNvPr id="34" name="TextBox 33"/>
            <p:cNvSpPr txBox="1"/>
            <p:nvPr/>
          </p:nvSpPr>
          <p:spPr>
            <a:xfrm>
              <a:off x="1489056" y="818269"/>
              <a:ext cx="1598002" cy="369332"/>
            </a:xfrm>
            <a:prstGeom prst="rect">
              <a:avLst/>
            </a:prstGeom>
            <a:noFill/>
          </p:spPr>
          <p:txBody>
            <a:bodyPr wrap="none" rtlCol="0">
              <a:spAutoFit/>
            </a:bodyPr>
            <a:lstStyle/>
            <a:p>
              <a:r>
                <a:rPr lang="en-GB" b="1" dirty="0" err="1" smtClean="0">
                  <a:solidFill>
                    <a:srgbClr val="1F497D"/>
                  </a:solidFill>
                  <a:latin typeface="Calibri" panose="020F0502020204030204" pitchFamily="34" charset="0"/>
                </a:rPr>
                <a:t>Hiped</a:t>
              </a:r>
              <a:r>
                <a:rPr lang="en-GB" b="1" dirty="0" smtClean="0">
                  <a:solidFill>
                    <a:srgbClr val="1F497D"/>
                  </a:solidFill>
                  <a:latin typeface="Calibri" panose="020F0502020204030204" pitchFamily="34" charset="0"/>
                </a:rPr>
                <a:t> </a:t>
              </a:r>
              <a:r>
                <a:rPr lang="en-GB" b="1" dirty="0" err="1" smtClean="0">
                  <a:solidFill>
                    <a:srgbClr val="1F497D"/>
                  </a:solidFill>
                  <a:latin typeface="Calibri" panose="020F0502020204030204" pitchFamily="34" charset="0"/>
                </a:rPr>
                <a:t>SrTreat</a:t>
              </a:r>
              <a:r>
                <a:rPr lang="en-GB" b="1" dirty="0" smtClean="0">
                  <a:solidFill>
                    <a:srgbClr val="1F497D"/>
                  </a:solidFill>
                  <a:latin typeface="Calibri" panose="020F0502020204030204" pitchFamily="34" charset="0"/>
                </a:rPr>
                <a:t>®</a:t>
              </a:r>
              <a:endParaRPr lang="en-GB" b="1" dirty="0">
                <a:solidFill>
                  <a:srgbClr val="1F497D"/>
                </a:solidFill>
                <a:latin typeface="Calibri" panose="020F0502020204030204" pitchFamily="34" charset="0"/>
              </a:endParaRPr>
            </a:p>
          </p:txBody>
        </p:sp>
      </p:grpSp>
    </p:spTree>
    <p:extLst>
      <p:ext uri="{BB962C8B-B14F-4D97-AF65-F5344CB8AC3E}">
        <p14:creationId xmlns:p14="http://schemas.microsoft.com/office/powerpoint/2010/main" val="7307195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bwMode="auto">
          <a:xfrm>
            <a:off x="6153147" y="5279259"/>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4" name="Rectangle 2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9"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err="1" smtClean="0">
                <a:solidFill>
                  <a:schemeClr val="bg1"/>
                </a:solidFill>
                <a:latin typeface="Calibri" panose="020F0502020204030204" pitchFamily="34" charset="0"/>
              </a:rPr>
              <a:t>SrTreat</a:t>
            </a:r>
            <a:r>
              <a:rPr lang="en-GB" sz="2400" b="1" dirty="0" smtClean="0">
                <a:solidFill>
                  <a:schemeClr val="bg1"/>
                </a:solidFill>
                <a:latin typeface="Calibri" panose="020F0502020204030204" pitchFamily="34" charset="0"/>
              </a:rPr>
              <a:t>® HIP </a:t>
            </a:r>
            <a:r>
              <a:rPr lang="en-GB" sz="2400" b="1" dirty="0" err="1" smtClean="0">
                <a:solidFill>
                  <a:schemeClr val="bg1"/>
                </a:solidFill>
                <a:latin typeface="Calibri" panose="020F0502020204030204" pitchFamily="34" charset="0"/>
              </a:rPr>
              <a:t>Wasteform</a:t>
            </a:r>
            <a:endParaRPr lang="en-GB" sz="2400" b="1" dirty="0">
              <a:solidFill>
                <a:schemeClr val="bg1"/>
              </a:solidFill>
              <a:latin typeface="Calibri" panose="020F0502020204030204" pitchFamily="34" charset="0"/>
            </a:endParaRPr>
          </a:p>
        </p:txBody>
      </p:sp>
      <p:sp>
        <p:nvSpPr>
          <p:cNvPr id="27"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pic>
        <p:nvPicPr>
          <p:cNvPr id="18" name="Picture 17"/>
          <p:cNvPicPr/>
          <p:nvPr/>
        </p:nvPicPr>
        <p:blipFill rotWithShape="1">
          <a:blip r:embed="rId4">
            <a:extLst>
              <a:ext uri="{28A0092B-C50C-407E-A947-70E740481C1C}">
                <a14:useLocalDpi xmlns:a14="http://schemas.microsoft.com/office/drawing/2010/main" val="0"/>
              </a:ext>
            </a:extLst>
          </a:blip>
          <a:srcRect t="7378"/>
          <a:stretch/>
        </p:blipFill>
        <p:spPr bwMode="auto">
          <a:xfrm>
            <a:off x="1302667" y="1684262"/>
            <a:ext cx="6807872" cy="4980118"/>
          </a:xfrm>
          <a:prstGeom prst="rect">
            <a:avLst/>
          </a:prstGeom>
          <a:ln>
            <a:noFill/>
          </a:ln>
          <a:extLst>
            <a:ext uri="{53640926-AAD7-44D8-BBD7-CCE9431645EC}">
              <a14:shadowObscured xmlns:a14="http://schemas.microsoft.com/office/drawing/2010/main"/>
            </a:ext>
          </a:extLst>
        </p:spPr>
      </p:pic>
      <p:sp>
        <p:nvSpPr>
          <p:cNvPr id="20" name="TextBox 19"/>
          <p:cNvSpPr txBox="1"/>
          <p:nvPr/>
        </p:nvSpPr>
        <p:spPr>
          <a:xfrm>
            <a:off x="152400" y="1040655"/>
            <a:ext cx="8698503" cy="715089"/>
          </a:xfrm>
          <a:prstGeom prst="roundRect">
            <a:avLst/>
          </a:prstGeom>
          <a:ln>
            <a:solidFill>
              <a:srgbClr val="0070C0"/>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GB" dirty="0" smtClean="0">
                <a:solidFill>
                  <a:srgbClr val="000000"/>
                </a:solidFill>
                <a:latin typeface="Calibri" panose="020F0502020204030204" pitchFamily="34" charset="0"/>
              </a:rPr>
              <a:t>Cs/</a:t>
            </a:r>
            <a:r>
              <a:rPr lang="en-GB" dirty="0" err="1" smtClean="0">
                <a:solidFill>
                  <a:srgbClr val="000000"/>
                </a:solidFill>
                <a:latin typeface="Calibri" panose="020F0502020204030204" pitchFamily="34" charset="0"/>
              </a:rPr>
              <a:t>Sr</a:t>
            </a:r>
            <a:r>
              <a:rPr lang="en-GB" dirty="0" smtClean="0">
                <a:solidFill>
                  <a:srgbClr val="000000"/>
                </a:solidFill>
                <a:latin typeface="Calibri" panose="020F0502020204030204" pitchFamily="34" charset="0"/>
              </a:rPr>
              <a:t> exchanged </a:t>
            </a:r>
            <a:r>
              <a:rPr lang="en-GB" dirty="0" err="1" smtClean="0">
                <a:solidFill>
                  <a:srgbClr val="000000"/>
                </a:solidFill>
                <a:latin typeface="Calibri" panose="020F0502020204030204" pitchFamily="34" charset="0"/>
              </a:rPr>
              <a:t>SrTreat</a:t>
            </a:r>
            <a:r>
              <a:rPr lang="en-GB" dirty="0" smtClean="0">
                <a:solidFill>
                  <a:srgbClr val="000000"/>
                </a:solidFill>
                <a:latin typeface="Calibri" panose="020F0502020204030204" pitchFamily="34" charset="0"/>
              </a:rPr>
              <a:t>® – </a:t>
            </a:r>
            <a:r>
              <a:rPr lang="en-GB" dirty="0" err="1" smtClean="0">
                <a:solidFill>
                  <a:srgbClr val="000000"/>
                </a:solidFill>
                <a:latin typeface="Calibri" panose="020F0502020204030204" pitchFamily="34" charset="0"/>
              </a:rPr>
              <a:t>HIPped</a:t>
            </a:r>
            <a:r>
              <a:rPr lang="en-GB" dirty="0" smtClean="0">
                <a:solidFill>
                  <a:srgbClr val="000000"/>
                </a:solidFill>
                <a:latin typeface="Calibri" panose="020F0502020204030204" pitchFamily="34" charset="0"/>
              </a:rPr>
              <a:t> without additives, i.e. 100 % waste loading</a:t>
            </a:r>
          </a:p>
          <a:p>
            <a:pPr algn="ctr"/>
            <a:r>
              <a:rPr lang="en-GB" dirty="0" smtClean="0">
                <a:solidFill>
                  <a:srgbClr val="000000"/>
                </a:solidFill>
                <a:latin typeface="Calibri" panose="020F0502020204030204" pitchFamily="34" charset="0"/>
              </a:rPr>
              <a:t>HIP: 600</a:t>
            </a:r>
            <a:r>
              <a:rPr lang="en-GB" baseline="30000" dirty="0" smtClean="0">
                <a:solidFill>
                  <a:srgbClr val="000000"/>
                </a:solidFill>
                <a:latin typeface="Calibri" panose="020F0502020204030204" pitchFamily="34" charset="0"/>
              </a:rPr>
              <a:t>o</a:t>
            </a:r>
            <a:r>
              <a:rPr lang="en-GB" dirty="0" smtClean="0">
                <a:solidFill>
                  <a:srgbClr val="000000"/>
                </a:solidFill>
                <a:latin typeface="Calibri" panose="020F0502020204030204" pitchFamily="34" charset="0"/>
              </a:rPr>
              <a:t>C bake out, 1200 </a:t>
            </a:r>
            <a:r>
              <a:rPr lang="en-GB" baseline="30000" dirty="0" err="1">
                <a:solidFill>
                  <a:srgbClr val="000000"/>
                </a:solidFill>
                <a:latin typeface="Calibri" panose="020F0502020204030204" pitchFamily="34" charset="0"/>
              </a:rPr>
              <a:t>o</a:t>
            </a:r>
            <a:r>
              <a:rPr lang="en-GB" dirty="0" err="1">
                <a:solidFill>
                  <a:srgbClr val="000000"/>
                </a:solidFill>
                <a:latin typeface="Calibri" panose="020F0502020204030204" pitchFamily="34" charset="0"/>
              </a:rPr>
              <a:t>C</a:t>
            </a:r>
            <a:r>
              <a:rPr lang="en-GB" dirty="0">
                <a:solidFill>
                  <a:srgbClr val="000000"/>
                </a:solidFill>
                <a:latin typeface="Calibri" panose="020F0502020204030204" pitchFamily="34" charset="0"/>
              </a:rPr>
              <a:t> </a:t>
            </a:r>
            <a:r>
              <a:rPr lang="en-GB" dirty="0" smtClean="0">
                <a:solidFill>
                  <a:srgbClr val="000000"/>
                </a:solidFill>
                <a:latin typeface="Calibri" panose="020F0502020204030204" pitchFamily="34" charset="0"/>
              </a:rPr>
              <a:t>/ 2h</a:t>
            </a:r>
            <a:r>
              <a:rPr lang="en-GB" dirty="0">
                <a:solidFill>
                  <a:srgbClr val="000000"/>
                </a:solidFill>
                <a:latin typeface="Calibri" panose="020F0502020204030204" pitchFamily="34" charset="0"/>
              </a:rPr>
              <a:t>, 100 </a:t>
            </a:r>
            <a:r>
              <a:rPr lang="en-GB" dirty="0" smtClean="0">
                <a:solidFill>
                  <a:srgbClr val="000000"/>
                </a:solidFill>
                <a:latin typeface="Calibri" panose="020F0502020204030204" pitchFamily="34" charset="0"/>
              </a:rPr>
              <a:t>MPa</a:t>
            </a:r>
            <a:endParaRPr lang="en-GB"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4037893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bwMode="auto">
          <a:xfrm>
            <a:off x="6153147" y="5279259"/>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4" name="Rectangle 2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9"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err="1" smtClean="0">
                <a:solidFill>
                  <a:schemeClr val="bg1"/>
                </a:solidFill>
                <a:latin typeface="Calibri" panose="020F0502020204030204" pitchFamily="34" charset="0"/>
              </a:rPr>
              <a:t>SrTreat</a:t>
            </a:r>
            <a:r>
              <a:rPr lang="en-GB" sz="2400" b="1" dirty="0" smtClean="0">
                <a:solidFill>
                  <a:schemeClr val="bg1"/>
                </a:solidFill>
                <a:latin typeface="Calibri" panose="020F0502020204030204" pitchFamily="34" charset="0"/>
              </a:rPr>
              <a:t>® HIP </a:t>
            </a:r>
            <a:r>
              <a:rPr lang="en-GB" sz="2400" b="1" dirty="0" err="1" smtClean="0">
                <a:solidFill>
                  <a:schemeClr val="bg1"/>
                </a:solidFill>
                <a:latin typeface="Calibri" panose="020F0502020204030204" pitchFamily="34" charset="0"/>
              </a:rPr>
              <a:t>Wasteform</a:t>
            </a:r>
            <a:endParaRPr lang="en-GB" sz="2400" b="1" dirty="0">
              <a:solidFill>
                <a:schemeClr val="bg1"/>
              </a:solidFill>
              <a:latin typeface="Calibri" panose="020F0502020204030204" pitchFamily="34" charset="0"/>
            </a:endParaRPr>
          </a:p>
        </p:txBody>
      </p:sp>
      <p:sp>
        <p:nvSpPr>
          <p:cNvPr id="27"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pic>
        <p:nvPicPr>
          <p:cNvPr id="9" name="Picture 8"/>
          <p:cNvPicPr/>
          <p:nvPr/>
        </p:nvPicPr>
        <p:blipFill rotWithShape="1">
          <a:blip r:embed="rId4">
            <a:extLst>
              <a:ext uri="{28A0092B-C50C-407E-A947-70E740481C1C}">
                <a14:useLocalDpi xmlns:a14="http://schemas.microsoft.com/office/drawing/2010/main" val="0"/>
              </a:ext>
            </a:extLst>
          </a:blip>
          <a:srcRect t="50000"/>
          <a:stretch/>
        </p:blipFill>
        <p:spPr bwMode="auto">
          <a:xfrm>
            <a:off x="1765738" y="1338825"/>
            <a:ext cx="6107602" cy="5247205"/>
          </a:xfrm>
          <a:prstGeom prst="rect">
            <a:avLst/>
          </a:prstGeom>
          <a:noFill/>
          <a:ln>
            <a:noFill/>
          </a:ln>
        </p:spPr>
      </p:pic>
      <p:sp>
        <p:nvSpPr>
          <p:cNvPr id="10" name="TextBox 9"/>
          <p:cNvSpPr txBox="1"/>
          <p:nvPr/>
        </p:nvSpPr>
        <p:spPr>
          <a:xfrm>
            <a:off x="2207100" y="954447"/>
            <a:ext cx="5041765" cy="369332"/>
          </a:xfrm>
          <a:prstGeom prst="rect">
            <a:avLst/>
          </a:prstGeom>
          <a:solidFill>
            <a:schemeClr val="bg1"/>
          </a:solidFill>
        </p:spPr>
        <p:txBody>
          <a:bodyPr wrap="none" rtlCol="0">
            <a:spAutoFit/>
          </a:bodyPr>
          <a:lstStyle/>
          <a:p>
            <a:r>
              <a:rPr lang="en-GB" dirty="0" smtClean="0">
                <a:solidFill>
                  <a:srgbClr val="000000"/>
                </a:solidFill>
                <a:latin typeface="Calibri" panose="020F0502020204030204" pitchFamily="34" charset="0"/>
              </a:rPr>
              <a:t>A = Na</a:t>
            </a:r>
            <a:r>
              <a:rPr lang="en-GB" baseline="-25000" dirty="0" smtClean="0">
                <a:solidFill>
                  <a:srgbClr val="000000"/>
                </a:solidFill>
                <a:latin typeface="Calibri" panose="020F0502020204030204" pitchFamily="34" charset="0"/>
              </a:rPr>
              <a:t>1.8</a:t>
            </a:r>
            <a:r>
              <a:rPr lang="en-GB" dirty="0" smtClean="0">
                <a:solidFill>
                  <a:srgbClr val="000000"/>
                </a:solidFill>
                <a:latin typeface="Calibri" panose="020F0502020204030204" pitchFamily="34" charset="0"/>
              </a:rPr>
              <a:t>Sr</a:t>
            </a:r>
            <a:r>
              <a:rPr lang="en-GB" baseline="-25000" dirty="0" smtClean="0">
                <a:solidFill>
                  <a:srgbClr val="000000"/>
                </a:solidFill>
                <a:latin typeface="Calibri" panose="020F0502020204030204" pitchFamily="34" charset="0"/>
              </a:rPr>
              <a:t>0.2</a:t>
            </a:r>
            <a:r>
              <a:rPr lang="en-GB" dirty="0" smtClean="0">
                <a:solidFill>
                  <a:srgbClr val="000000"/>
                </a:solidFill>
                <a:latin typeface="Calibri" panose="020F0502020204030204" pitchFamily="34" charset="0"/>
              </a:rPr>
              <a:t>Ti</a:t>
            </a:r>
            <a:r>
              <a:rPr lang="en-GB" baseline="-25000" dirty="0" smtClean="0">
                <a:solidFill>
                  <a:srgbClr val="000000"/>
                </a:solidFill>
                <a:latin typeface="Calibri" panose="020F0502020204030204" pitchFamily="34" charset="0"/>
              </a:rPr>
              <a:t>6</a:t>
            </a:r>
            <a:r>
              <a:rPr lang="en-GB" dirty="0" smtClean="0">
                <a:solidFill>
                  <a:srgbClr val="000000"/>
                </a:solidFill>
                <a:latin typeface="Calibri" panose="020F0502020204030204" pitchFamily="34" charset="0"/>
              </a:rPr>
              <a:t>O</a:t>
            </a:r>
            <a:r>
              <a:rPr lang="en-GB" baseline="-25000" dirty="0" smtClean="0">
                <a:solidFill>
                  <a:srgbClr val="000000"/>
                </a:solidFill>
                <a:latin typeface="Calibri" panose="020F0502020204030204" pitchFamily="34" charset="0"/>
              </a:rPr>
              <a:t>13</a:t>
            </a:r>
            <a:r>
              <a:rPr lang="en-GB" dirty="0" smtClean="0">
                <a:solidFill>
                  <a:srgbClr val="000000"/>
                </a:solidFill>
                <a:latin typeface="Calibri" panose="020F0502020204030204" pitchFamily="34" charset="0"/>
              </a:rPr>
              <a:t>     B = Na</a:t>
            </a:r>
            <a:r>
              <a:rPr lang="en-GB" baseline="-25000" dirty="0" smtClean="0">
                <a:solidFill>
                  <a:srgbClr val="000000"/>
                </a:solidFill>
                <a:latin typeface="Calibri" panose="020F0502020204030204" pitchFamily="34" charset="0"/>
              </a:rPr>
              <a:t>1.3</a:t>
            </a:r>
            <a:r>
              <a:rPr lang="en-GB" dirty="0" smtClean="0">
                <a:solidFill>
                  <a:srgbClr val="000000"/>
                </a:solidFill>
                <a:latin typeface="Calibri" panose="020F0502020204030204" pitchFamily="34" charset="0"/>
              </a:rPr>
              <a:t>Sr</a:t>
            </a:r>
            <a:r>
              <a:rPr lang="en-GB" baseline="-25000" dirty="0" smtClean="0">
                <a:solidFill>
                  <a:srgbClr val="000000"/>
                </a:solidFill>
                <a:latin typeface="Calibri" panose="020F0502020204030204" pitchFamily="34" charset="0"/>
              </a:rPr>
              <a:t>0.7</a:t>
            </a:r>
            <a:r>
              <a:rPr lang="en-GB" dirty="0" smtClean="0">
                <a:solidFill>
                  <a:srgbClr val="000000"/>
                </a:solidFill>
                <a:latin typeface="Calibri" panose="020F0502020204030204" pitchFamily="34" charset="0"/>
              </a:rPr>
              <a:t>Ti</a:t>
            </a:r>
            <a:r>
              <a:rPr lang="en-GB" baseline="-25000" dirty="0" smtClean="0">
                <a:solidFill>
                  <a:srgbClr val="000000"/>
                </a:solidFill>
                <a:latin typeface="Calibri" panose="020F0502020204030204" pitchFamily="34" charset="0"/>
              </a:rPr>
              <a:t>3</a:t>
            </a:r>
            <a:r>
              <a:rPr lang="en-GB" dirty="0" smtClean="0">
                <a:solidFill>
                  <a:srgbClr val="000000"/>
                </a:solidFill>
                <a:latin typeface="Calibri" panose="020F0502020204030204" pitchFamily="34" charset="0"/>
              </a:rPr>
              <a:t>O</a:t>
            </a:r>
            <a:r>
              <a:rPr lang="en-GB" baseline="-25000" dirty="0" smtClean="0">
                <a:solidFill>
                  <a:srgbClr val="000000"/>
                </a:solidFill>
                <a:latin typeface="Calibri" panose="020F0502020204030204" pitchFamily="34" charset="0"/>
              </a:rPr>
              <a:t>7</a:t>
            </a:r>
            <a:r>
              <a:rPr lang="en-GB" dirty="0" smtClean="0">
                <a:solidFill>
                  <a:srgbClr val="000000"/>
                </a:solidFill>
                <a:latin typeface="Calibri" panose="020F0502020204030204" pitchFamily="34" charset="0"/>
              </a:rPr>
              <a:t>     C = SrTiO</a:t>
            </a:r>
            <a:r>
              <a:rPr lang="en-GB" baseline="-25000" dirty="0" smtClean="0">
                <a:solidFill>
                  <a:srgbClr val="000000"/>
                </a:solidFill>
                <a:latin typeface="Calibri" panose="020F0502020204030204" pitchFamily="34" charset="0"/>
              </a:rPr>
              <a:t>3</a:t>
            </a:r>
            <a:endParaRPr lang="en-GB" baseline="-250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2755182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bwMode="auto">
          <a:xfrm>
            <a:off x="6153147" y="5279259"/>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4" name="Rectangle 2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9"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err="1" smtClean="0">
                <a:solidFill>
                  <a:schemeClr val="bg1"/>
                </a:solidFill>
                <a:latin typeface="Calibri" panose="020F0502020204030204" pitchFamily="34" charset="0"/>
              </a:rPr>
              <a:t>SrTreat</a:t>
            </a:r>
            <a:r>
              <a:rPr lang="en-GB" sz="2400" b="1" dirty="0" smtClean="0">
                <a:solidFill>
                  <a:schemeClr val="bg1"/>
                </a:solidFill>
                <a:latin typeface="Calibri" panose="020F0502020204030204" pitchFamily="34" charset="0"/>
              </a:rPr>
              <a:t>® HIP </a:t>
            </a:r>
            <a:r>
              <a:rPr lang="en-GB" sz="2400" b="1" dirty="0" err="1" smtClean="0">
                <a:solidFill>
                  <a:schemeClr val="bg1"/>
                </a:solidFill>
                <a:latin typeface="Calibri" panose="020F0502020204030204" pitchFamily="34" charset="0"/>
              </a:rPr>
              <a:t>Wasteform</a:t>
            </a:r>
            <a:endParaRPr lang="en-GB" sz="2400" b="1" dirty="0">
              <a:solidFill>
                <a:schemeClr val="bg1"/>
              </a:solidFill>
              <a:latin typeface="Calibri" panose="020F0502020204030204" pitchFamily="34" charset="0"/>
            </a:endParaRPr>
          </a:p>
        </p:txBody>
      </p:sp>
      <p:sp>
        <p:nvSpPr>
          <p:cNvPr id="27"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pic>
        <p:nvPicPr>
          <p:cNvPr id="3" name="Picture 2"/>
          <p:cNvPicPr>
            <a:picLocks noChangeAspect="1"/>
          </p:cNvPicPr>
          <p:nvPr/>
        </p:nvPicPr>
        <p:blipFill>
          <a:blip r:embed="rId4"/>
          <a:stretch>
            <a:fillRect/>
          </a:stretch>
        </p:blipFill>
        <p:spPr>
          <a:xfrm>
            <a:off x="1284571" y="1190664"/>
            <a:ext cx="7173742" cy="5005853"/>
          </a:xfrm>
          <a:prstGeom prst="rect">
            <a:avLst/>
          </a:prstGeom>
        </p:spPr>
      </p:pic>
      <p:pic>
        <p:nvPicPr>
          <p:cNvPr id="12" name="Picture 11"/>
          <p:cNvPicPr>
            <a:picLocks noChangeAspect="1"/>
          </p:cNvPicPr>
          <p:nvPr/>
        </p:nvPicPr>
        <p:blipFill rotWithShape="1">
          <a:blip r:embed="rId5"/>
          <a:srcRect r="37879" b="-19400"/>
          <a:stretch/>
        </p:blipFill>
        <p:spPr>
          <a:xfrm>
            <a:off x="4117789" y="6239264"/>
            <a:ext cx="1869587" cy="175589"/>
          </a:xfrm>
          <a:prstGeom prst="rect">
            <a:avLst/>
          </a:prstGeom>
        </p:spPr>
      </p:pic>
    </p:spTree>
    <p:extLst>
      <p:ext uri="{BB962C8B-B14F-4D97-AF65-F5344CB8AC3E}">
        <p14:creationId xmlns:p14="http://schemas.microsoft.com/office/powerpoint/2010/main" val="6601939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bwMode="auto">
          <a:xfrm>
            <a:off x="6153147" y="5279259"/>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4" name="Rectangle 2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9"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err="1" smtClean="0">
                <a:solidFill>
                  <a:schemeClr val="bg1"/>
                </a:solidFill>
                <a:latin typeface="Calibri" panose="020F0502020204030204" pitchFamily="34" charset="0"/>
              </a:rPr>
              <a:t>SrTreat</a:t>
            </a:r>
            <a:r>
              <a:rPr lang="en-GB" sz="2400" b="1" dirty="0" smtClean="0">
                <a:solidFill>
                  <a:schemeClr val="bg1"/>
                </a:solidFill>
                <a:latin typeface="Calibri" panose="020F0502020204030204" pitchFamily="34" charset="0"/>
              </a:rPr>
              <a:t>® HIP </a:t>
            </a:r>
            <a:r>
              <a:rPr lang="en-GB" sz="2400" b="1" dirty="0" err="1" smtClean="0">
                <a:solidFill>
                  <a:schemeClr val="bg1"/>
                </a:solidFill>
                <a:latin typeface="Calibri" panose="020F0502020204030204" pitchFamily="34" charset="0"/>
              </a:rPr>
              <a:t>Wasteform</a:t>
            </a:r>
            <a:endParaRPr lang="en-GB" sz="2400" b="1" dirty="0">
              <a:solidFill>
                <a:schemeClr val="bg1"/>
              </a:solidFill>
              <a:latin typeface="Calibri" panose="020F0502020204030204" pitchFamily="34" charset="0"/>
            </a:endParaRPr>
          </a:p>
        </p:txBody>
      </p:sp>
      <p:sp>
        <p:nvSpPr>
          <p:cNvPr id="27"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pic>
        <p:nvPicPr>
          <p:cNvPr id="13" name="Picture 12"/>
          <p:cNvPicPr>
            <a:picLocks noChangeAspect="1"/>
          </p:cNvPicPr>
          <p:nvPr/>
        </p:nvPicPr>
        <p:blipFill rotWithShape="1">
          <a:blip r:embed="rId4"/>
          <a:srcRect b="66365"/>
          <a:stretch/>
        </p:blipFill>
        <p:spPr>
          <a:xfrm>
            <a:off x="4553219" y="1105595"/>
            <a:ext cx="4512945" cy="2659005"/>
          </a:xfrm>
          <a:prstGeom prst="rect">
            <a:avLst/>
          </a:prstGeom>
        </p:spPr>
      </p:pic>
      <p:pic>
        <p:nvPicPr>
          <p:cNvPr id="14" name="Picture 13"/>
          <p:cNvPicPr>
            <a:picLocks noChangeAspect="1"/>
          </p:cNvPicPr>
          <p:nvPr/>
        </p:nvPicPr>
        <p:blipFill rotWithShape="1">
          <a:blip r:embed="rId4"/>
          <a:srcRect t="67017"/>
          <a:stretch/>
        </p:blipFill>
        <p:spPr>
          <a:xfrm>
            <a:off x="40274" y="3890321"/>
            <a:ext cx="4512945" cy="2607398"/>
          </a:xfrm>
          <a:prstGeom prst="rect">
            <a:avLst/>
          </a:prstGeom>
        </p:spPr>
      </p:pic>
      <p:pic>
        <p:nvPicPr>
          <p:cNvPr id="5" name="Picture 4"/>
          <p:cNvPicPr>
            <a:picLocks noChangeAspect="1"/>
          </p:cNvPicPr>
          <p:nvPr/>
        </p:nvPicPr>
        <p:blipFill>
          <a:blip r:embed="rId5"/>
          <a:stretch>
            <a:fillRect/>
          </a:stretch>
        </p:blipFill>
        <p:spPr>
          <a:xfrm>
            <a:off x="4553219" y="4078133"/>
            <a:ext cx="4441893" cy="1515942"/>
          </a:xfrm>
          <a:prstGeom prst="rect">
            <a:avLst/>
          </a:prstGeom>
        </p:spPr>
      </p:pic>
      <p:pic>
        <p:nvPicPr>
          <p:cNvPr id="15" name="Picture 14"/>
          <p:cNvPicPr>
            <a:picLocks noChangeAspect="1"/>
          </p:cNvPicPr>
          <p:nvPr/>
        </p:nvPicPr>
        <p:blipFill rotWithShape="1">
          <a:blip r:embed="rId4"/>
          <a:srcRect t="32569" b="34316"/>
          <a:stretch/>
        </p:blipFill>
        <p:spPr>
          <a:xfrm>
            <a:off x="62684" y="1066355"/>
            <a:ext cx="4512945" cy="2617823"/>
          </a:xfrm>
          <a:prstGeom prst="rect">
            <a:avLst/>
          </a:prstGeom>
        </p:spPr>
      </p:pic>
    </p:spTree>
    <p:extLst>
      <p:ext uri="{BB962C8B-B14F-4D97-AF65-F5344CB8AC3E}">
        <p14:creationId xmlns:p14="http://schemas.microsoft.com/office/powerpoint/2010/main" val="3326584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14542" y="1052466"/>
            <a:ext cx="9175263" cy="1746133"/>
          </a:xfrm>
          <a:prstGeom prst="rect">
            <a:avLst/>
          </a:prstGeom>
          <a:solidFill>
            <a:srgbClr val="0070C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5" name="Rectangle 4"/>
          <p:cNvSpPr/>
          <p:nvPr/>
        </p:nvSpPr>
        <p:spPr bwMode="auto">
          <a:xfrm>
            <a:off x="6115965" y="5180075"/>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solidFill>
                <a:srgbClr val="00FFFF"/>
              </a:solidFill>
              <a:latin typeface="TUOS Stephenson" pitchFamily="-128" charset="0"/>
            </a:endParaRPr>
          </a:p>
        </p:txBody>
      </p:sp>
      <p:sp>
        <p:nvSpPr>
          <p:cNvPr id="4"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sp>
        <p:nvSpPr>
          <p:cNvPr id="8" name="Rectangle 7"/>
          <p:cNvSpPr/>
          <p:nvPr/>
        </p:nvSpPr>
        <p:spPr>
          <a:xfrm>
            <a:off x="16722" y="1241465"/>
            <a:ext cx="9144000" cy="1323439"/>
          </a:xfrm>
          <a:prstGeom prst="rect">
            <a:avLst/>
          </a:prstGeom>
          <a:noFill/>
        </p:spPr>
        <p:txBody>
          <a:bodyPr wrap="square">
            <a:spAutoFit/>
          </a:bodyPr>
          <a:lstStyle/>
          <a:p>
            <a:pPr algn="ctr"/>
            <a:r>
              <a:rPr lang="en-GB" sz="4000" b="1" dirty="0" smtClean="0">
                <a:solidFill>
                  <a:schemeClr val="bg1"/>
                </a:solidFill>
                <a:latin typeface="Calibri" panose="020F0502020204030204" pitchFamily="34" charset="0"/>
                <a:cs typeface="Arial" panose="020B0604020202020204" pitchFamily="34" charset="0"/>
              </a:rPr>
              <a:t>Thermal Treatment of </a:t>
            </a:r>
          </a:p>
          <a:p>
            <a:pPr algn="ctr"/>
            <a:r>
              <a:rPr lang="en-GB" sz="4000" b="1" dirty="0" smtClean="0">
                <a:solidFill>
                  <a:schemeClr val="bg1"/>
                </a:solidFill>
                <a:latin typeface="Calibri" panose="020F0502020204030204" pitchFamily="34" charset="0"/>
                <a:cs typeface="Arial" panose="020B0604020202020204" pitchFamily="34" charset="0"/>
              </a:rPr>
              <a:t>High Dose </a:t>
            </a:r>
            <a:r>
              <a:rPr lang="en-GB" sz="4000" b="1" dirty="0">
                <a:solidFill>
                  <a:schemeClr val="bg1"/>
                </a:solidFill>
                <a:latin typeface="Calibri" panose="020F0502020204030204" pitchFamily="34" charset="0"/>
                <a:cs typeface="Arial" panose="020B0604020202020204" pitchFamily="34" charset="0"/>
              </a:rPr>
              <a:t>S</a:t>
            </a:r>
            <a:r>
              <a:rPr lang="en-GB" sz="4000" b="1" dirty="0" smtClean="0">
                <a:solidFill>
                  <a:schemeClr val="bg1"/>
                </a:solidFill>
                <a:latin typeface="Calibri" panose="020F0502020204030204" pitchFamily="34" charset="0"/>
                <a:cs typeface="Arial" panose="020B0604020202020204" pitchFamily="34" charset="0"/>
              </a:rPr>
              <a:t>pent Absorbents</a:t>
            </a:r>
          </a:p>
        </p:txBody>
      </p:sp>
      <p:sp>
        <p:nvSpPr>
          <p:cNvPr id="10" name="Rectangle 9"/>
          <p:cNvSpPr/>
          <p:nvPr/>
        </p:nvSpPr>
        <p:spPr>
          <a:xfrm>
            <a:off x="2436513" y="6215547"/>
            <a:ext cx="4728767" cy="461665"/>
          </a:xfrm>
          <a:prstGeom prst="rect">
            <a:avLst/>
          </a:prstGeom>
        </p:spPr>
        <p:txBody>
          <a:bodyPr wrap="square">
            <a:spAutoFit/>
          </a:bodyPr>
          <a:lstStyle/>
          <a:p>
            <a:pPr algn="ctr"/>
            <a:r>
              <a:rPr lang="en-GB" sz="1200" i="1" dirty="0">
                <a:solidFill>
                  <a:srgbClr val="000000"/>
                </a:solidFill>
                <a:latin typeface="Calibri" panose="020F0502020204030204" pitchFamily="34" charset="0"/>
              </a:rPr>
              <a:t>The views expressed in this talk are the personal opinion of the speaker and do not necessarily reflect those of sponsors or funding agencies</a:t>
            </a:r>
          </a:p>
        </p:txBody>
      </p:sp>
      <p:grpSp>
        <p:nvGrpSpPr>
          <p:cNvPr id="11" name="Group 10"/>
          <p:cNvGrpSpPr/>
          <p:nvPr/>
        </p:nvGrpSpPr>
        <p:grpSpPr>
          <a:xfrm>
            <a:off x="119008" y="6215547"/>
            <a:ext cx="2095887" cy="369332"/>
            <a:chOff x="6455385" y="6272893"/>
            <a:chExt cx="2095887" cy="369332"/>
          </a:xfrm>
        </p:grpSpPr>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55385" y="6272893"/>
              <a:ext cx="504874" cy="353361"/>
            </a:xfrm>
            <a:prstGeom prst="rect">
              <a:avLst/>
            </a:prstGeom>
          </p:spPr>
        </p:pic>
        <p:sp>
          <p:nvSpPr>
            <p:cNvPr id="13" name="TextBox 15"/>
            <p:cNvSpPr txBox="1"/>
            <p:nvPr/>
          </p:nvSpPr>
          <p:spPr>
            <a:xfrm>
              <a:off x="6960259" y="6272893"/>
              <a:ext cx="1591013"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solidFill>
                    <a:srgbClr val="0070C0"/>
                  </a:solidFill>
                  <a:latin typeface="Calibri" panose="020F0502020204030204" pitchFamily="34" charset="0"/>
                </a:rPr>
                <a:t>@</a:t>
              </a:r>
              <a:r>
                <a:rPr lang="en-GB" dirty="0" err="1" smtClean="0">
                  <a:solidFill>
                    <a:srgbClr val="0070C0"/>
                  </a:solidFill>
                  <a:latin typeface="Calibri" panose="020F0502020204030204" pitchFamily="34" charset="0"/>
                </a:rPr>
                <a:t>ISL_Sheffield</a:t>
              </a:r>
              <a:endParaRPr lang="en-GB" dirty="0">
                <a:solidFill>
                  <a:srgbClr val="0070C0"/>
                </a:solidFill>
                <a:latin typeface="Calibri" panose="020F0502020204030204" pitchFamily="34" charset="0"/>
              </a:endParaRPr>
            </a:p>
          </p:txBody>
        </p:sp>
      </p:grpSp>
      <p:sp>
        <p:nvSpPr>
          <p:cNvPr id="14" name="Rectangle 1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16" name="Picture 4" descr="https://www.sheffield.ac.uk/polopoly_fs/1.361854!/image/top-100-uni-2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6313" y="6158055"/>
            <a:ext cx="1012669" cy="61772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98687" y="244233"/>
            <a:ext cx="1681755" cy="602829"/>
          </a:xfrm>
          <a:prstGeom prst="rect">
            <a:avLst/>
          </a:prstGeom>
        </p:spPr>
      </p:pic>
      <p:pic>
        <p:nvPicPr>
          <p:cNvPr id="18"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56320" b="42297"/>
          <a:stretch/>
        </p:blipFill>
        <p:spPr bwMode="auto">
          <a:xfrm>
            <a:off x="2670305" y="202541"/>
            <a:ext cx="1351180" cy="780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16071" y="108436"/>
            <a:ext cx="1812911" cy="874729"/>
          </a:xfrm>
          <a:prstGeom prst="rect">
            <a:avLst/>
          </a:prstGeom>
        </p:spPr>
      </p:pic>
      <p:sp>
        <p:nvSpPr>
          <p:cNvPr id="6" name="TextBox 5"/>
          <p:cNvSpPr txBox="1"/>
          <p:nvPr/>
        </p:nvSpPr>
        <p:spPr>
          <a:xfrm>
            <a:off x="133847" y="3277997"/>
            <a:ext cx="8868646" cy="2139047"/>
          </a:xfrm>
          <a:prstGeom prst="rect">
            <a:avLst/>
          </a:prstGeom>
          <a:noFill/>
        </p:spPr>
        <p:txBody>
          <a:bodyPr wrap="none" rtlCol="0">
            <a:spAutoFit/>
          </a:bodyPr>
          <a:lstStyle/>
          <a:p>
            <a:pPr>
              <a:spcBef>
                <a:spcPts val="600"/>
              </a:spcBef>
            </a:pPr>
            <a:r>
              <a:rPr lang="en-GB" b="1" dirty="0" smtClean="0">
                <a:solidFill>
                  <a:srgbClr val="000000"/>
                </a:solidFill>
              </a:rPr>
              <a:t>Conclusions</a:t>
            </a:r>
          </a:p>
          <a:p>
            <a:pPr marL="285750" indent="-285750">
              <a:spcBef>
                <a:spcPts val="600"/>
              </a:spcBef>
              <a:buFont typeface="Arial" panose="020B0604020202020204" pitchFamily="34" charset="0"/>
              <a:buChar char="•"/>
            </a:pPr>
            <a:r>
              <a:rPr lang="en-GB" dirty="0" smtClean="0">
                <a:solidFill>
                  <a:srgbClr val="000000"/>
                </a:solidFill>
              </a:rPr>
              <a:t>Hot isostatic pressing of HDSAs yields robust glass and ceramic </a:t>
            </a:r>
            <a:r>
              <a:rPr lang="en-GB" dirty="0" err="1" smtClean="0">
                <a:solidFill>
                  <a:srgbClr val="000000"/>
                </a:solidFill>
              </a:rPr>
              <a:t>wasteforms</a:t>
            </a:r>
            <a:endParaRPr lang="en-GB" dirty="0" smtClean="0">
              <a:solidFill>
                <a:srgbClr val="000000"/>
              </a:solidFill>
            </a:endParaRPr>
          </a:p>
          <a:p>
            <a:pPr marL="285750" indent="-285750">
              <a:spcBef>
                <a:spcPts val="600"/>
              </a:spcBef>
              <a:buFont typeface="Arial" panose="020B0604020202020204" pitchFamily="34" charset="0"/>
              <a:buChar char="•"/>
            </a:pPr>
            <a:r>
              <a:rPr lang="en-GB" dirty="0" smtClean="0">
                <a:solidFill>
                  <a:srgbClr val="000000"/>
                </a:solidFill>
              </a:rPr>
              <a:t>Material dissolution rates are similar to or several orders of mag. below HLW glass</a:t>
            </a:r>
          </a:p>
          <a:p>
            <a:pPr marL="285750" indent="-285750">
              <a:spcBef>
                <a:spcPts val="600"/>
              </a:spcBef>
              <a:buFont typeface="Arial" panose="020B0604020202020204" pitchFamily="34" charset="0"/>
              <a:buChar char="•"/>
            </a:pPr>
            <a:r>
              <a:rPr lang="en-GB" dirty="0" smtClean="0">
                <a:solidFill>
                  <a:srgbClr val="000000"/>
                </a:solidFill>
              </a:rPr>
              <a:t>VSI is a powerful and necessary technique for resolving phase contributions</a:t>
            </a:r>
          </a:p>
          <a:p>
            <a:pPr marL="285750" indent="-285750">
              <a:spcBef>
                <a:spcPts val="600"/>
              </a:spcBef>
              <a:buFont typeface="Arial" panose="020B0604020202020204" pitchFamily="34" charset="0"/>
              <a:buChar char="•"/>
            </a:pPr>
            <a:r>
              <a:rPr lang="en-GB" dirty="0" smtClean="0">
                <a:solidFill>
                  <a:srgbClr val="000000"/>
                </a:solidFill>
              </a:rPr>
              <a:t>Net volume reduction of ca. 20% vs. untreated waste (vs. 5-10x dilution cement)</a:t>
            </a:r>
          </a:p>
          <a:p>
            <a:pPr marL="285750" indent="-285750">
              <a:spcBef>
                <a:spcPts val="600"/>
              </a:spcBef>
              <a:buFont typeface="Arial" panose="020B0604020202020204" pitchFamily="34" charset="0"/>
              <a:buChar char="•"/>
            </a:pPr>
            <a:r>
              <a:rPr lang="en-GB" dirty="0" smtClean="0">
                <a:solidFill>
                  <a:srgbClr val="000000"/>
                </a:solidFill>
              </a:rPr>
              <a:t>Capable of delivering &gt;£100M savings in storage, transport and disposal </a:t>
            </a:r>
          </a:p>
        </p:txBody>
      </p:sp>
    </p:spTree>
    <p:extLst>
      <p:ext uri="{BB962C8B-B14F-4D97-AF65-F5344CB8AC3E}">
        <p14:creationId xmlns:p14="http://schemas.microsoft.com/office/powerpoint/2010/main" val="38051437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6230983" y="5225143"/>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solidFill>
                <a:srgbClr val="00FFFF"/>
              </a:solidFill>
              <a:latin typeface="TUOS Stephenson" pitchFamily="-128" charset="0"/>
            </a:endParaRPr>
          </a:p>
        </p:txBody>
      </p:sp>
      <p:sp>
        <p:nvSpPr>
          <p:cNvPr id="5" name="Footer Placeholder 3"/>
          <p:cNvSpPr>
            <a:spLocks noGrp="1"/>
          </p:cNvSpPr>
          <p:nvPr>
            <p:ph type="ftr" sz="quarter" idx="11"/>
          </p:nvPr>
        </p:nvSpPr>
        <p:spPr>
          <a:xfrm>
            <a:off x="0" y="6553200"/>
            <a:ext cx="5553564" cy="304800"/>
          </a:xfrm>
        </p:spPr>
        <p:txBody>
          <a:bodyPr/>
          <a:lstStyle/>
          <a:p>
            <a:r>
              <a:rPr lang="en-GB" altLang="en-US" dirty="0" smtClean="0"/>
              <a:t>2017 © The University of Sheffield</a:t>
            </a:r>
            <a:endParaRPr lang="en-GB" altLang="en-US" dirty="0">
              <a:solidFill>
                <a:srgbClr val="FFFFFF"/>
              </a:solidFill>
            </a:endParaRPr>
          </a:p>
        </p:txBody>
      </p:sp>
      <p:sp>
        <p:nvSpPr>
          <p:cNvPr id="8" name="Rectangle 7"/>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0" name="Rectangle 9"/>
          <p:cNvSpPr/>
          <p:nvPr/>
        </p:nvSpPr>
        <p:spPr bwMode="auto">
          <a:xfrm>
            <a:off x="2087216"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46" y="44624"/>
            <a:ext cx="2303406" cy="910649"/>
          </a:xfrm>
          <a:prstGeom prst="rect">
            <a:avLst/>
          </a:prstGeom>
        </p:spPr>
      </p:pic>
      <p:sp>
        <p:nvSpPr>
          <p:cNvPr id="15" name="Rectangle 14"/>
          <p:cNvSpPr/>
          <p:nvPr/>
        </p:nvSpPr>
        <p:spPr>
          <a:xfrm>
            <a:off x="539552" y="3004188"/>
            <a:ext cx="8281852" cy="769441"/>
          </a:xfrm>
          <a:prstGeom prst="rect">
            <a:avLst/>
          </a:prstGeom>
        </p:spPr>
        <p:txBody>
          <a:bodyPr wrap="square">
            <a:spAutoFit/>
          </a:bodyPr>
          <a:lstStyle/>
          <a:p>
            <a:pPr algn="ctr"/>
            <a:r>
              <a:rPr lang="en-GB" sz="4400" b="1" dirty="0" smtClean="0">
                <a:solidFill>
                  <a:srgbClr val="0070C0"/>
                </a:solidFill>
                <a:latin typeface="Calibri" panose="020F0502020204030204" pitchFamily="34" charset="0"/>
                <a:cs typeface="Arial" panose="020B0604020202020204" pitchFamily="34" charset="0"/>
              </a:rPr>
              <a:t>Case Study </a:t>
            </a:r>
            <a:r>
              <a:rPr lang="en-GB" sz="4400" b="1" dirty="0" smtClean="0">
                <a:solidFill>
                  <a:srgbClr val="0070C0"/>
                </a:solidFill>
                <a:latin typeface="Calibri" panose="020F0502020204030204" pitchFamily="34" charset="0"/>
                <a:cs typeface="Arial" panose="020B0604020202020204" pitchFamily="34" charset="0"/>
              </a:rPr>
              <a:t>3: </a:t>
            </a:r>
            <a:r>
              <a:rPr lang="en-GB" sz="4400" b="1" dirty="0" smtClean="0">
                <a:solidFill>
                  <a:srgbClr val="0070C0"/>
                </a:solidFill>
                <a:latin typeface="Calibri" panose="020F0502020204030204" pitchFamily="34" charset="0"/>
                <a:cs typeface="Arial" panose="020B0604020202020204" pitchFamily="34" charset="0"/>
              </a:rPr>
              <a:t>Chabazite</a:t>
            </a:r>
            <a:endParaRPr lang="en-GB" sz="4400" b="1" dirty="0">
              <a:solidFill>
                <a:srgbClr val="0070C0"/>
              </a:solidFill>
              <a:latin typeface="Calibri" panose="020F0502020204030204" pitchFamily="34" charset="0"/>
              <a:cs typeface="Arial" panose="020B0604020202020204" pitchFamily="34" charset="0"/>
              <a:sym typeface="Arial"/>
            </a:endParaRPr>
          </a:p>
        </p:txBody>
      </p:sp>
    </p:spTree>
    <p:extLst>
      <p:ext uri="{BB962C8B-B14F-4D97-AF65-F5344CB8AC3E}">
        <p14:creationId xmlns:p14="http://schemas.microsoft.com/office/powerpoint/2010/main" val="25863635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5866237" y="4810684"/>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7" name="Rectangle 16"/>
          <p:cNvSpPr/>
          <p:nvPr/>
        </p:nvSpPr>
        <p:spPr bwMode="auto">
          <a:xfrm>
            <a:off x="6153147" y="5279259"/>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6" name="Rectangle 15"/>
          <p:cNvSpPr/>
          <p:nvPr/>
        </p:nvSpPr>
        <p:spPr bwMode="auto">
          <a:xfrm>
            <a:off x="3396964" y="1530608"/>
            <a:ext cx="4998334" cy="2700076"/>
          </a:xfrm>
          <a:prstGeom prst="rect">
            <a:avLst/>
          </a:prstGeom>
          <a:noFill/>
          <a:ln w="28575"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4" name="Rectangle 2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21700" y="1724862"/>
            <a:ext cx="2133424" cy="2182188"/>
          </a:xfrm>
          <a:prstGeom prst="rect">
            <a:avLst/>
          </a:prstGeom>
        </p:spPr>
      </p:pic>
      <p:sp>
        <p:nvSpPr>
          <p:cNvPr id="18" name="Rectangle 17"/>
          <p:cNvSpPr/>
          <p:nvPr/>
        </p:nvSpPr>
        <p:spPr>
          <a:xfrm>
            <a:off x="2467362" y="6506027"/>
            <a:ext cx="4728767" cy="307777"/>
          </a:xfrm>
          <a:prstGeom prst="rect">
            <a:avLst/>
          </a:prstGeom>
        </p:spPr>
        <p:txBody>
          <a:bodyPr wrap="square">
            <a:spAutoFit/>
          </a:bodyPr>
          <a:lstStyle/>
          <a:p>
            <a:pPr algn="ctr"/>
            <a:r>
              <a:rPr lang="en-GB" sz="1400" b="1" i="1" dirty="0" smtClean="0">
                <a:solidFill>
                  <a:srgbClr val="0070C0"/>
                </a:solidFill>
                <a:latin typeface="Calibri" panose="020F0502020204030204" pitchFamily="34" charset="0"/>
              </a:rPr>
              <a:t>Chabazite was purchased from Verdi as product “</a:t>
            </a:r>
            <a:r>
              <a:rPr lang="en-GB" sz="1400" b="1" i="1" dirty="0" err="1" smtClean="0">
                <a:solidFill>
                  <a:srgbClr val="0070C0"/>
                </a:solidFill>
                <a:latin typeface="Calibri" panose="020F0502020204030204" pitchFamily="34" charset="0"/>
              </a:rPr>
              <a:t>Zeover</a:t>
            </a:r>
            <a:r>
              <a:rPr lang="en-GB" sz="1400" b="1" i="1" dirty="0" smtClean="0">
                <a:solidFill>
                  <a:srgbClr val="0070C0"/>
                </a:solidFill>
                <a:latin typeface="Calibri" panose="020F0502020204030204" pitchFamily="34" charset="0"/>
              </a:rPr>
              <a:t>”</a:t>
            </a:r>
            <a:endParaRPr lang="en-GB" sz="1400" b="1" i="1" dirty="0">
              <a:solidFill>
                <a:srgbClr val="0070C0"/>
              </a:solidFill>
              <a:latin typeface="Calibri" panose="020F0502020204030204" pitchFamily="34" charset="0"/>
            </a:endParaRPr>
          </a:p>
        </p:txBody>
      </p:sp>
      <p:sp>
        <p:nvSpPr>
          <p:cNvPr id="15" name="TextBox 14"/>
          <p:cNvSpPr txBox="1"/>
          <p:nvPr/>
        </p:nvSpPr>
        <p:spPr>
          <a:xfrm>
            <a:off x="3633676" y="3862025"/>
            <a:ext cx="2050561" cy="253916"/>
          </a:xfrm>
          <a:prstGeom prst="rect">
            <a:avLst/>
          </a:prstGeom>
          <a:noFill/>
        </p:spPr>
        <p:txBody>
          <a:bodyPr wrap="none" rtlCol="0">
            <a:spAutoFit/>
          </a:bodyPr>
          <a:lstStyle/>
          <a:p>
            <a:r>
              <a:rPr lang="en-GB" sz="1050" b="1" dirty="0" smtClean="0">
                <a:solidFill>
                  <a:srgbClr val="000000"/>
                </a:solidFill>
                <a:latin typeface="Calibri" panose="020F0502020204030204" pitchFamily="34" charset="0"/>
                <a:cs typeface="Calibri" panose="020F0502020204030204" pitchFamily="34" charset="0"/>
              </a:rPr>
              <a:t>Image credit: www.iza-online.org</a:t>
            </a:r>
            <a:endParaRPr lang="en-GB" sz="1050" b="1" dirty="0">
              <a:solidFill>
                <a:srgbClr val="000000"/>
              </a:solidFill>
              <a:latin typeface="Calibri" panose="020F0502020204030204" pitchFamily="34" charset="0"/>
              <a:cs typeface="Calibri" panose="020F0502020204030204" pitchFamily="34" charset="0"/>
            </a:endParaRPr>
          </a:p>
        </p:txBody>
      </p:sp>
      <p:graphicFrame>
        <p:nvGraphicFramePr>
          <p:cNvPr id="36" name="Table 35"/>
          <p:cNvGraphicFramePr>
            <a:graphicFrameLocks noGrp="1"/>
          </p:cNvGraphicFramePr>
          <p:nvPr>
            <p:extLst>
              <p:ext uri="{D42A27DB-BD31-4B8C-83A1-F6EECF244321}">
                <p14:modId xmlns:p14="http://schemas.microsoft.com/office/powerpoint/2010/main" val="3786466807"/>
              </p:ext>
            </p:extLst>
          </p:nvPr>
        </p:nvGraphicFramePr>
        <p:xfrm>
          <a:off x="561853" y="1510903"/>
          <a:ext cx="2585398" cy="4539861"/>
        </p:xfrm>
        <a:graphic>
          <a:graphicData uri="http://schemas.openxmlformats.org/drawingml/2006/table">
            <a:tbl>
              <a:tblPr firstRow="1" bandRow="1">
                <a:tableStyleId>{1E171933-4619-4E11-9A3F-F7608DF75F80}</a:tableStyleId>
              </a:tblPr>
              <a:tblGrid>
                <a:gridCol w="1292699">
                  <a:extLst>
                    <a:ext uri="{9D8B030D-6E8A-4147-A177-3AD203B41FA5}">
                      <a16:colId xmlns:a16="http://schemas.microsoft.com/office/drawing/2014/main" val="3294622362"/>
                    </a:ext>
                  </a:extLst>
                </a:gridCol>
                <a:gridCol w="1292699">
                  <a:extLst>
                    <a:ext uri="{9D8B030D-6E8A-4147-A177-3AD203B41FA5}">
                      <a16:colId xmlns:a16="http://schemas.microsoft.com/office/drawing/2014/main" val="4046403249"/>
                    </a:ext>
                  </a:extLst>
                </a:gridCol>
              </a:tblGrid>
              <a:tr h="500548">
                <a:tc>
                  <a:txBody>
                    <a:bodyPr/>
                    <a:lstStyle/>
                    <a:p>
                      <a:pPr algn="ctr"/>
                      <a:r>
                        <a:rPr lang="en-GB" sz="1600" dirty="0" smtClean="0">
                          <a:latin typeface="+mn-lt"/>
                        </a:rPr>
                        <a:t>Oxide</a:t>
                      </a:r>
                      <a:endParaRPr lang="en-GB" sz="1600" dirty="0">
                        <a:latin typeface="+mn-lt"/>
                      </a:endParaRPr>
                    </a:p>
                  </a:txBody>
                  <a:tcPr anchor="ctr">
                    <a:solidFill>
                      <a:schemeClr val="accent4">
                        <a:lumMod val="75000"/>
                      </a:schemeClr>
                    </a:solidFill>
                  </a:tcPr>
                </a:tc>
                <a:tc>
                  <a:txBody>
                    <a:bodyPr/>
                    <a:lstStyle/>
                    <a:p>
                      <a:pPr algn="ctr"/>
                      <a:r>
                        <a:rPr lang="en-GB" sz="1600" dirty="0" smtClean="0">
                          <a:latin typeface="+mn-lt"/>
                        </a:rPr>
                        <a:t>wt. %</a:t>
                      </a:r>
                      <a:endParaRPr lang="en-GB" sz="1600" dirty="0">
                        <a:latin typeface="+mn-lt"/>
                      </a:endParaRPr>
                    </a:p>
                  </a:txBody>
                  <a:tcPr anchor="ctr">
                    <a:solidFill>
                      <a:schemeClr val="accent4">
                        <a:lumMod val="75000"/>
                      </a:schemeClr>
                    </a:solidFill>
                  </a:tcPr>
                </a:tc>
                <a:extLst>
                  <a:ext uri="{0D108BD9-81ED-4DB2-BD59-A6C34878D82A}">
                    <a16:rowId xmlns:a16="http://schemas.microsoft.com/office/drawing/2014/main" val="4050143154"/>
                  </a:ext>
                </a:extLst>
              </a:tr>
              <a:tr h="347686">
                <a:tc>
                  <a:txBody>
                    <a:bodyPr/>
                    <a:lstStyle/>
                    <a:p>
                      <a:pPr algn="ctr"/>
                      <a:r>
                        <a:rPr lang="en-GB" sz="1600" dirty="0" smtClean="0">
                          <a:solidFill>
                            <a:srgbClr val="000000"/>
                          </a:solidFill>
                        </a:rPr>
                        <a:t>SiO</a:t>
                      </a:r>
                      <a:r>
                        <a:rPr lang="en-GB" sz="1600" baseline="-25000" dirty="0" smtClean="0">
                          <a:solidFill>
                            <a:srgbClr val="000000"/>
                          </a:solidFill>
                        </a:rPr>
                        <a:t>2</a:t>
                      </a:r>
                      <a:endParaRPr lang="en-GB" sz="1600" baseline="-25000" dirty="0">
                        <a:solidFill>
                          <a:srgbClr val="000000"/>
                        </a:solidFill>
                      </a:endParaRPr>
                    </a:p>
                  </a:txBody>
                  <a:tcPr/>
                </a:tc>
                <a:tc>
                  <a:txBody>
                    <a:bodyPr/>
                    <a:lstStyle/>
                    <a:p>
                      <a:pPr algn="ctr"/>
                      <a:r>
                        <a:rPr lang="en-GB" sz="1600" dirty="0" smtClean="0">
                          <a:solidFill>
                            <a:srgbClr val="000000"/>
                          </a:solidFill>
                        </a:rPr>
                        <a:t>52.0</a:t>
                      </a:r>
                      <a:endParaRPr lang="en-GB" sz="1600" dirty="0">
                        <a:solidFill>
                          <a:srgbClr val="000000"/>
                        </a:solidFill>
                      </a:endParaRPr>
                    </a:p>
                  </a:txBody>
                  <a:tcPr/>
                </a:tc>
                <a:extLst>
                  <a:ext uri="{0D108BD9-81ED-4DB2-BD59-A6C34878D82A}">
                    <a16:rowId xmlns:a16="http://schemas.microsoft.com/office/drawing/2014/main" val="1403370771"/>
                  </a:ext>
                </a:extLst>
              </a:tr>
              <a:tr h="347686">
                <a:tc>
                  <a:txBody>
                    <a:bodyPr/>
                    <a:lstStyle/>
                    <a:p>
                      <a:pPr algn="ctr"/>
                      <a:r>
                        <a:rPr lang="en-GB" sz="1600" dirty="0" smtClean="0">
                          <a:solidFill>
                            <a:srgbClr val="000000"/>
                          </a:solidFill>
                        </a:rPr>
                        <a:t>Al</a:t>
                      </a:r>
                      <a:r>
                        <a:rPr lang="en-GB" sz="1600" baseline="-25000" dirty="0" smtClean="0">
                          <a:solidFill>
                            <a:srgbClr val="000000"/>
                          </a:solidFill>
                        </a:rPr>
                        <a:t>2</a:t>
                      </a:r>
                      <a:r>
                        <a:rPr lang="en-GB" sz="1600" dirty="0" smtClean="0">
                          <a:solidFill>
                            <a:srgbClr val="000000"/>
                          </a:solidFill>
                        </a:rPr>
                        <a:t>O</a:t>
                      </a:r>
                      <a:r>
                        <a:rPr lang="en-GB" sz="1600" baseline="-25000" dirty="0" smtClean="0">
                          <a:solidFill>
                            <a:srgbClr val="000000"/>
                          </a:solidFill>
                        </a:rPr>
                        <a:t>3</a:t>
                      </a:r>
                      <a:endParaRPr lang="en-GB" sz="1600" baseline="-25000" dirty="0">
                        <a:solidFill>
                          <a:srgbClr val="000000"/>
                        </a:solidFill>
                      </a:endParaRPr>
                    </a:p>
                  </a:txBody>
                  <a:tcPr/>
                </a:tc>
                <a:tc>
                  <a:txBody>
                    <a:bodyPr/>
                    <a:lstStyle/>
                    <a:p>
                      <a:pPr algn="ctr"/>
                      <a:r>
                        <a:rPr lang="en-GB" sz="1600" dirty="0" smtClean="0">
                          <a:solidFill>
                            <a:srgbClr val="000000"/>
                          </a:solidFill>
                        </a:rPr>
                        <a:t>17.0</a:t>
                      </a:r>
                      <a:endParaRPr lang="en-GB" sz="1600" dirty="0">
                        <a:solidFill>
                          <a:srgbClr val="000000"/>
                        </a:solidFill>
                      </a:endParaRPr>
                    </a:p>
                  </a:txBody>
                  <a:tcPr/>
                </a:tc>
                <a:extLst>
                  <a:ext uri="{0D108BD9-81ED-4DB2-BD59-A6C34878D82A}">
                    <a16:rowId xmlns:a16="http://schemas.microsoft.com/office/drawing/2014/main" val="901788517"/>
                  </a:ext>
                </a:extLst>
              </a:tr>
              <a:tr h="371549">
                <a:tc>
                  <a:txBody>
                    <a:bodyPr/>
                    <a:lstStyle/>
                    <a:p>
                      <a:pPr algn="ctr"/>
                      <a:r>
                        <a:rPr lang="en-GB" sz="1600" dirty="0" smtClean="0">
                          <a:solidFill>
                            <a:srgbClr val="000000"/>
                          </a:solidFill>
                        </a:rPr>
                        <a:t>TiO</a:t>
                      </a:r>
                      <a:r>
                        <a:rPr lang="en-GB" sz="1600" baseline="-25000" dirty="0" smtClean="0">
                          <a:solidFill>
                            <a:srgbClr val="000000"/>
                          </a:solidFill>
                        </a:rPr>
                        <a:t>2</a:t>
                      </a:r>
                      <a:endParaRPr lang="en-GB" sz="1600" baseline="-25000" dirty="0">
                        <a:solidFill>
                          <a:srgbClr val="000000"/>
                        </a:solidFill>
                      </a:endParaRPr>
                    </a:p>
                  </a:txBody>
                  <a:tcPr/>
                </a:tc>
                <a:tc>
                  <a:txBody>
                    <a:bodyPr/>
                    <a:lstStyle/>
                    <a:p>
                      <a:pPr algn="ctr"/>
                      <a:r>
                        <a:rPr lang="en-GB" sz="1600" dirty="0" smtClean="0">
                          <a:solidFill>
                            <a:srgbClr val="000000"/>
                          </a:solidFill>
                        </a:rPr>
                        <a:t>0.5</a:t>
                      </a:r>
                      <a:endParaRPr lang="en-GB" sz="1600" dirty="0">
                        <a:solidFill>
                          <a:srgbClr val="000000"/>
                        </a:solidFill>
                      </a:endParaRPr>
                    </a:p>
                  </a:txBody>
                  <a:tcPr/>
                </a:tc>
                <a:extLst>
                  <a:ext uri="{0D108BD9-81ED-4DB2-BD59-A6C34878D82A}">
                    <a16:rowId xmlns:a16="http://schemas.microsoft.com/office/drawing/2014/main" val="2379514478"/>
                  </a:ext>
                </a:extLst>
              </a:tr>
              <a:tr h="371549">
                <a:tc>
                  <a:txBody>
                    <a:bodyPr/>
                    <a:lstStyle/>
                    <a:p>
                      <a:pPr algn="ctr"/>
                      <a:r>
                        <a:rPr lang="en-GB" sz="1600" dirty="0" smtClean="0">
                          <a:solidFill>
                            <a:srgbClr val="000000"/>
                          </a:solidFill>
                        </a:rPr>
                        <a:t>P</a:t>
                      </a:r>
                      <a:r>
                        <a:rPr lang="en-GB" sz="1600" baseline="-25000" dirty="0" smtClean="0">
                          <a:solidFill>
                            <a:srgbClr val="000000"/>
                          </a:solidFill>
                        </a:rPr>
                        <a:t>2</a:t>
                      </a:r>
                      <a:r>
                        <a:rPr lang="en-GB" sz="1600" dirty="0" smtClean="0">
                          <a:solidFill>
                            <a:srgbClr val="000000"/>
                          </a:solidFill>
                        </a:rPr>
                        <a:t>O</a:t>
                      </a:r>
                      <a:r>
                        <a:rPr lang="en-GB" sz="1600" baseline="-25000" dirty="0" smtClean="0">
                          <a:solidFill>
                            <a:srgbClr val="000000"/>
                          </a:solidFill>
                        </a:rPr>
                        <a:t>5</a:t>
                      </a:r>
                      <a:endParaRPr lang="en-GB" sz="1600" baseline="-25000" dirty="0">
                        <a:solidFill>
                          <a:srgbClr val="000000"/>
                        </a:solidFill>
                      </a:endParaRPr>
                    </a:p>
                  </a:txBody>
                  <a:tcPr/>
                </a:tc>
                <a:tc>
                  <a:txBody>
                    <a:bodyPr/>
                    <a:lstStyle/>
                    <a:p>
                      <a:pPr algn="ctr"/>
                      <a:r>
                        <a:rPr lang="en-GB" sz="1600" dirty="0" smtClean="0">
                          <a:solidFill>
                            <a:srgbClr val="000000"/>
                          </a:solidFill>
                        </a:rPr>
                        <a:t>0.3</a:t>
                      </a:r>
                      <a:endParaRPr lang="en-GB" sz="1600" dirty="0">
                        <a:solidFill>
                          <a:srgbClr val="000000"/>
                        </a:solidFill>
                      </a:endParaRPr>
                    </a:p>
                  </a:txBody>
                  <a:tcPr/>
                </a:tc>
                <a:extLst>
                  <a:ext uri="{0D108BD9-81ED-4DB2-BD59-A6C34878D82A}">
                    <a16:rowId xmlns:a16="http://schemas.microsoft.com/office/drawing/2014/main" val="3239596331"/>
                  </a:ext>
                </a:extLst>
              </a:tr>
              <a:tr h="371549">
                <a:tc>
                  <a:txBody>
                    <a:bodyPr/>
                    <a:lstStyle/>
                    <a:p>
                      <a:pPr algn="ctr"/>
                      <a:r>
                        <a:rPr lang="en-GB" sz="1600" dirty="0" err="1" smtClean="0">
                          <a:solidFill>
                            <a:srgbClr val="000000"/>
                          </a:solidFill>
                        </a:rPr>
                        <a:t>MnO</a:t>
                      </a:r>
                      <a:endParaRPr lang="en-GB" sz="1600" dirty="0">
                        <a:solidFill>
                          <a:srgbClr val="000000"/>
                        </a:solidFill>
                      </a:endParaRPr>
                    </a:p>
                  </a:txBody>
                  <a:tcPr/>
                </a:tc>
                <a:tc>
                  <a:txBody>
                    <a:bodyPr/>
                    <a:lstStyle/>
                    <a:p>
                      <a:pPr algn="ctr"/>
                      <a:r>
                        <a:rPr lang="en-GB" sz="1600" dirty="0" smtClean="0">
                          <a:solidFill>
                            <a:srgbClr val="000000"/>
                          </a:solidFill>
                        </a:rPr>
                        <a:t>0.2</a:t>
                      </a:r>
                      <a:endParaRPr lang="en-GB" sz="1600" dirty="0">
                        <a:solidFill>
                          <a:srgbClr val="000000"/>
                        </a:solidFill>
                      </a:endParaRPr>
                    </a:p>
                  </a:txBody>
                  <a:tcPr/>
                </a:tc>
                <a:extLst>
                  <a:ext uri="{0D108BD9-81ED-4DB2-BD59-A6C34878D82A}">
                    <a16:rowId xmlns:a16="http://schemas.microsoft.com/office/drawing/2014/main" val="3706155985"/>
                  </a:ext>
                </a:extLst>
              </a:tr>
              <a:tr h="371549">
                <a:tc>
                  <a:txBody>
                    <a:bodyPr/>
                    <a:lstStyle/>
                    <a:p>
                      <a:pPr algn="ctr"/>
                      <a:r>
                        <a:rPr lang="en-GB" sz="1600" dirty="0" smtClean="0">
                          <a:solidFill>
                            <a:srgbClr val="000000"/>
                          </a:solidFill>
                        </a:rPr>
                        <a:t>MgO</a:t>
                      </a:r>
                      <a:endParaRPr lang="en-GB" sz="1600" dirty="0">
                        <a:solidFill>
                          <a:srgbClr val="000000"/>
                        </a:solidFill>
                      </a:endParaRPr>
                    </a:p>
                  </a:txBody>
                  <a:tcPr/>
                </a:tc>
                <a:tc>
                  <a:txBody>
                    <a:bodyPr/>
                    <a:lstStyle/>
                    <a:p>
                      <a:pPr algn="ctr"/>
                      <a:r>
                        <a:rPr lang="en-GB" sz="1600" dirty="0" smtClean="0">
                          <a:solidFill>
                            <a:srgbClr val="000000"/>
                          </a:solidFill>
                        </a:rPr>
                        <a:t>2.0</a:t>
                      </a:r>
                      <a:endParaRPr lang="en-GB" sz="1600" dirty="0">
                        <a:solidFill>
                          <a:srgbClr val="000000"/>
                        </a:solidFill>
                      </a:endParaRPr>
                    </a:p>
                  </a:txBody>
                  <a:tcPr/>
                </a:tc>
                <a:extLst>
                  <a:ext uri="{0D108BD9-81ED-4DB2-BD59-A6C34878D82A}">
                    <a16:rowId xmlns:a16="http://schemas.microsoft.com/office/drawing/2014/main" val="999798749"/>
                  </a:ext>
                </a:extLst>
              </a:tr>
              <a:tr h="371549">
                <a:tc>
                  <a:txBody>
                    <a:bodyPr/>
                    <a:lstStyle/>
                    <a:p>
                      <a:pPr algn="ctr"/>
                      <a:r>
                        <a:rPr lang="en-GB" sz="1600" dirty="0" smtClean="0">
                          <a:solidFill>
                            <a:srgbClr val="000000"/>
                          </a:solidFill>
                        </a:rPr>
                        <a:t>Na</a:t>
                      </a:r>
                      <a:r>
                        <a:rPr lang="en-GB" sz="1600" baseline="-25000" dirty="0" smtClean="0">
                          <a:solidFill>
                            <a:srgbClr val="000000"/>
                          </a:solidFill>
                        </a:rPr>
                        <a:t>2</a:t>
                      </a:r>
                      <a:r>
                        <a:rPr lang="en-GB" sz="1600" dirty="0" smtClean="0">
                          <a:solidFill>
                            <a:srgbClr val="000000"/>
                          </a:solidFill>
                        </a:rPr>
                        <a:t>O</a:t>
                      </a:r>
                      <a:endParaRPr lang="en-GB" sz="1600" dirty="0">
                        <a:solidFill>
                          <a:srgbClr val="000000"/>
                        </a:solidFill>
                      </a:endParaRPr>
                    </a:p>
                  </a:txBody>
                  <a:tcPr/>
                </a:tc>
                <a:tc>
                  <a:txBody>
                    <a:bodyPr/>
                    <a:lstStyle/>
                    <a:p>
                      <a:pPr algn="ctr"/>
                      <a:r>
                        <a:rPr lang="en-GB" sz="1600" dirty="0" smtClean="0">
                          <a:solidFill>
                            <a:srgbClr val="000000"/>
                          </a:solidFill>
                        </a:rPr>
                        <a:t>0.6</a:t>
                      </a:r>
                      <a:endParaRPr lang="en-GB" sz="1600" dirty="0">
                        <a:solidFill>
                          <a:srgbClr val="000000"/>
                        </a:solidFill>
                      </a:endParaRPr>
                    </a:p>
                  </a:txBody>
                  <a:tcPr/>
                </a:tc>
                <a:extLst>
                  <a:ext uri="{0D108BD9-81ED-4DB2-BD59-A6C34878D82A}">
                    <a16:rowId xmlns:a16="http://schemas.microsoft.com/office/drawing/2014/main" val="3482234638"/>
                  </a:ext>
                </a:extLst>
              </a:tr>
              <a:tr h="371549">
                <a:tc>
                  <a:txBody>
                    <a:bodyPr/>
                    <a:lstStyle/>
                    <a:p>
                      <a:pPr algn="ctr"/>
                      <a:r>
                        <a:rPr lang="en-GB" sz="1600" dirty="0" smtClean="0">
                          <a:solidFill>
                            <a:srgbClr val="000000"/>
                          </a:solidFill>
                        </a:rPr>
                        <a:t>CaO</a:t>
                      </a:r>
                      <a:endParaRPr lang="en-GB" sz="1600" dirty="0">
                        <a:solidFill>
                          <a:srgbClr val="000000"/>
                        </a:solidFill>
                      </a:endParaRPr>
                    </a:p>
                  </a:txBody>
                  <a:tcPr/>
                </a:tc>
                <a:tc>
                  <a:txBody>
                    <a:bodyPr/>
                    <a:lstStyle/>
                    <a:p>
                      <a:pPr algn="ctr"/>
                      <a:r>
                        <a:rPr lang="en-GB" sz="1600" dirty="0" smtClean="0">
                          <a:solidFill>
                            <a:srgbClr val="000000"/>
                          </a:solidFill>
                        </a:rPr>
                        <a:t>5.7</a:t>
                      </a:r>
                      <a:endParaRPr lang="en-GB" sz="1600" dirty="0">
                        <a:solidFill>
                          <a:srgbClr val="000000"/>
                        </a:solidFill>
                      </a:endParaRPr>
                    </a:p>
                  </a:txBody>
                  <a:tcPr/>
                </a:tc>
                <a:extLst>
                  <a:ext uri="{0D108BD9-81ED-4DB2-BD59-A6C34878D82A}">
                    <a16:rowId xmlns:a16="http://schemas.microsoft.com/office/drawing/2014/main" val="3601876995"/>
                  </a:ext>
                </a:extLst>
              </a:tr>
              <a:tr h="371549">
                <a:tc>
                  <a:txBody>
                    <a:bodyPr/>
                    <a:lstStyle/>
                    <a:p>
                      <a:pPr algn="ctr"/>
                      <a:r>
                        <a:rPr lang="en-GB" sz="1600" dirty="0" smtClean="0">
                          <a:solidFill>
                            <a:srgbClr val="000000"/>
                          </a:solidFill>
                        </a:rPr>
                        <a:t>Fe</a:t>
                      </a:r>
                      <a:r>
                        <a:rPr lang="en-GB" sz="1600" baseline="-25000" dirty="0" smtClean="0">
                          <a:solidFill>
                            <a:srgbClr val="000000"/>
                          </a:solidFill>
                        </a:rPr>
                        <a:t>2</a:t>
                      </a:r>
                      <a:r>
                        <a:rPr lang="en-GB" sz="1600" dirty="0" smtClean="0">
                          <a:solidFill>
                            <a:srgbClr val="000000"/>
                          </a:solidFill>
                        </a:rPr>
                        <a:t>O</a:t>
                      </a:r>
                      <a:r>
                        <a:rPr lang="en-GB" sz="1600" baseline="-25000" dirty="0" smtClean="0">
                          <a:solidFill>
                            <a:srgbClr val="000000"/>
                          </a:solidFill>
                        </a:rPr>
                        <a:t>3</a:t>
                      </a:r>
                      <a:endParaRPr lang="en-GB" sz="1600" baseline="-25000" dirty="0">
                        <a:solidFill>
                          <a:srgbClr val="000000"/>
                        </a:solidFill>
                      </a:endParaRPr>
                    </a:p>
                  </a:txBody>
                  <a:tcPr/>
                </a:tc>
                <a:tc>
                  <a:txBody>
                    <a:bodyPr/>
                    <a:lstStyle/>
                    <a:p>
                      <a:pPr algn="ctr"/>
                      <a:r>
                        <a:rPr lang="en-GB" sz="1600" dirty="0" smtClean="0">
                          <a:solidFill>
                            <a:srgbClr val="000000"/>
                          </a:solidFill>
                        </a:rPr>
                        <a:t>3.6</a:t>
                      </a:r>
                      <a:endParaRPr lang="en-GB" sz="1600" dirty="0">
                        <a:solidFill>
                          <a:srgbClr val="000000"/>
                        </a:solidFill>
                      </a:endParaRPr>
                    </a:p>
                  </a:txBody>
                  <a:tcPr/>
                </a:tc>
                <a:extLst>
                  <a:ext uri="{0D108BD9-81ED-4DB2-BD59-A6C34878D82A}">
                    <a16:rowId xmlns:a16="http://schemas.microsoft.com/office/drawing/2014/main" val="3411461991"/>
                  </a:ext>
                </a:extLst>
              </a:tr>
              <a:tr h="371549">
                <a:tc>
                  <a:txBody>
                    <a:bodyPr/>
                    <a:lstStyle/>
                    <a:p>
                      <a:pPr algn="ctr"/>
                      <a:r>
                        <a:rPr lang="en-GB" sz="1600" dirty="0" smtClean="0">
                          <a:solidFill>
                            <a:srgbClr val="000000"/>
                          </a:solidFill>
                        </a:rPr>
                        <a:t>K</a:t>
                      </a:r>
                      <a:r>
                        <a:rPr lang="en-GB" sz="1600" baseline="-25000" dirty="0" smtClean="0">
                          <a:solidFill>
                            <a:srgbClr val="000000"/>
                          </a:solidFill>
                        </a:rPr>
                        <a:t>2</a:t>
                      </a:r>
                      <a:r>
                        <a:rPr lang="en-GB" sz="1600" dirty="0" smtClean="0">
                          <a:solidFill>
                            <a:srgbClr val="000000"/>
                          </a:solidFill>
                        </a:rPr>
                        <a:t>O</a:t>
                      </a:r>
                      <a:endParaRPr lang="en-GB" sz="1600" dirty="0">
                        <a:solidFill>
                          <a:srgbClr val="000000"/>
                        </a:solidFill>
                      </a:endParaRPr>
                    </a:p>
                  </a:txBody>
                  <a:tcPr/>
                </a:tc>
                <a:tc>
                  <a:txBody>
                    <a:bodyPr/>
                    <a:lstStyle/>
                    <a:p>
                      <a:pPr algn="ctr"/>
                      <a:r>
                        <a:rPr lang="en-GB" sz="1600" dirty="0" smtClean="0">
                          <a:solidFill>
                            <a:srgbClr val="000000"/>
                          </a:solidFill>
                        </a:rPr>
                        <a:t>6.1</a:t>
                      </a:r>
                      <a:endParaRPr lang="en-GB" sz="1600" dirty="0">
                        <a:solidFill>
                          <a:srgbClr val="000000"/>
                        </a:solidFill>
                      </a:endParaRPr>
                    </a:p>
                  </a:txBody>
                  <a:tcPr/>
                </a:tc>
                <a:extLst>
                  <a:ext uri="{0D108BD9-81ED-4DB2-BD59-A6C34878D82A}">
                    <a16:rowId xmlns:a16="http://schemas.microsoft.com/office/drawing/2014/main" val="1427134246"/>
                  </a:ext>
                </a:extLst>
              </a:tr>
              <a:tr h="371549">
                <a:tc>
                  <a:txBody>
                    <a:bodyPr/>
                    <a:lstStyle/>
                    <a:p>
                      <a:pPr algn="ctr"/>
                      <a:r>
                        <a:rPr lang="en-GB" sz="1600" dirty="0" smtClean="0">
                          <a:solidFill>
                            <a:srgbClr val="000000"/>
                          </a:solidFill>
                        </a:rPr>
                        <a:t>H</a:t>
                      </a:r>
                      <a:r>
                        <a:rPr lang="en-GB" sz="1600" baseline="-25000" dirty="0" smtClean="0">
                          <a:solidFill>
                            <a:srgbClr val="000000"/>
                          </a:solidFill>
                        </a:rPr>
                        <a:t>2</a:t>
                      </a:r>
                      <a:r>
                        <a:rPr lang="en-GB" sz="1600" dirty="0" smtClean="0">
                          <a:solidFill>
                            <a:srgbClr val="000000"/>
                          </a:solidFill>
                        </a:rPr>
                        <a:t>O</a:t>
                      </a:r>
                      <a:r>
                        <a:rPr lang="en-GB" sz="1600" dirty="0" smtClean="0">
                          <a:solidFill>
                            <a:srgbClr val="000000"/>
                          </a:solidFill>
                          <a:latin typeface="Calibri" panose="020F0502020204030204" pitchFamily="34" charset="0"/>
                          <a:cs typeface="Calibri" panose="020F0502020204030204" pitchFamily="34" charset="0"/>
                        </a:rPr>
                        <a:t>*</a:t>
                      </a:r>
                      <a:endParaRPr lang="en-GB" sz="1600" dirty="0">
                        <a:solidFill>
                          <a:srgbClr val="000000"/>
                        </a:solidFill>
                      </a:endParaRPr>
                    </a:p>
                  </a:txBody>
                  <a:tcPr/>
                </a:tc>
                <a:tc>
                  <a:txBody>
                    <a:bodyPr/>
                    <a:lstStyle/>
                    <a:p>
                      <a:pPr algn="ctr"/>
                      <a:r>
                        <a:rPr lang="en-GB" sz="1600" dirty="0" smtClean="0">
                          <a:solidFill>
                            <a:srgbClr val="000000"/>
                          </a:solidFill>
                        </a:rPr>
                        <a:t>12.0</a:t>
                      </a:r>
                      <a:endParaRPr lang="en-GB" sz="1600" dirty="0">
                        <a:solidFill>
                          <a:srgbClr val="000000"/>
                        </a:solidFill>
                      </a:endParaRPr>
                    </a:p>
                  </a:txBody>
                  <a:tcPr/>
                </a:tc>
                <a:extLst>
                  <a:ext uri="{0D108BD9-81ED-4DB2-BD59-A6C34878D82A}">
                    <a16:rowId xmlns:a16="http://schemas.microsoft.com/office/drawing/2014/main" val="2049538044"/>
                  </a:ext>
                </a:extLst>
              </a:tr>
            </a:tbl>
          </a:graphicData>
        </a:graphic>
      </p:graphicFrame>
      <p:sp>
        <p:nvSpPr>
          <p:cNvPr id="35" name="TextBox 34"/>
          <p:cNvSpPr txBox="1"/>
          <p:nvPr/>
        </p:nvSpPr>
        <p:spPr>
          <a:xfrm>
            <a:off x="675080" y="6073551"/>
            <a:ext cx="2457660" cy="307777"/>
          </a:xfrm>
          <a:prstGeom prst="rect">
            <a:avLst/>
          </a:prstGeom>
          <a:noFill/>
        </p:spPr>
        <p:txBody>
          <a:bodyPr wrap="none" rtlCol="0">
            <a:spAutoFit/>
          </a:bodyPr>
          <a:lstStyle/>
          <a:p>
            <a:r>
              <a:rPr lang="en-GB" sz="1400" dirty="0" smtClean="0">
                <a:solidFill>
                  <a:srgbClr val="000000"/>
                </a:solidFill>
                <a:latin typeface="Calibri" panose="020F0502020204030204" pitchFamily="34" charset="0"/>
                <a:cs typeface="Calibri" panose="020F0502020204030204" pitchFamily="34" charset="0"/>
              </a:rPr>
              <a:t>*Structural water lost at 120 °C</a:t>
            </a:r>
            <a:endParaRPr lang="en-GB" sz="1400" dirty="0">
              <a:solidFill>
                <a:srgbClr val="000000"/>
              </a:solidFill>
              <a:latin typeface="Calibri" panose="020F0502020204030204" pitchFamily="34" charset="0"/>
              <a:cs typeface="Calibri" panose="020F0502020204030204" pitchFamily="34" charset="0"/>
            </a:endParaRPr>
          </a:p>
        </p:txBody>
      </p:sp>
      <p:sp>
        <p:nvSpPr>
          <p:cNvPr id="38" name="TextBox 37"/>
          <p:cNvSpPr txBox="1"/>
          <p:nvPr/>
        </p:nvSpPr>
        <p:spPr>
          <a:xfrm>
            <a:off x="3513049" y="4429409"/>
            <a:ext cx="4232056" cy="1754326"/>
          </a:xfrm>
          <a:prstGeom prst="rect">
            <a:avLst/>
          </a:prstGeom>
          <a:noFill/>
        </p:spPr>
        <p:txBody>
          <a:bodyPr wrap="none" rtlCol="0">
            <a:spAutoFit/>
          </a:bodyPr>
          <a:lstStyle/>
          <a:p>
            <a:pPr marL="285750" indent="-285750">
              <a:buFont typeface="Arial" panose="020B0604020202020204" pitchFamily="34" charset="0"/>
              <a:buChar char="•"/>
            </a:pPr>
            <a:r>
              <a:rPr lang="en-GB" dirty="0" smtClean="0">
                <a:solidFill>
                  <a:srgbClr val="000000"/>
                </a:solidFill>
                <a:latin typeface="Calibri" panose="020F0502020204030204" pitchFamily="34" charset="0"/>
              </a:rPr>
              <a:t>70 % </a:t>
            </a:r>
            <a:r>
              <a:rPr lang="en-GB" dirty="0" err="1" smtClean="0">
                <a:solidFill>
                  <a:srgbClr val="000000"/>
                </a:solidFill>
                <a:latin typeface="Calibri" panose="020F0502020204030204" pitchFamily="34" charset="0"/>
              </a:rPr>
              <a:t>Chabazite</a:t>
            </a:r>
            <a:r>
              <a:rPr lang="en-GB" dirty="0" smtClean="0">
                <a:solidFill>
                  <a:srgbClr val="000000"/>
                </a:solidFill>
                <a:latin typeface="Calibri" panose="020F0502020204030204" pitchFamily="34" charset="0"/>
              </a:rPr>
              <a:t> </a:t>
            </a:r>
            <a:r>
              <a:rPr lang="en-GB" dirty="0" smtClean="0">
                <a:solidFill>
                  <a:srgbClr val="000000"/>
                </a:solidFill>
                <a:latin typeface="Calibri" panose="020F0502020204030204" pitchFamily="34" charset="0"/>
              </a:rPr>
              <a:t>– </a:t>
            </a:r>
            <a:r>
              <a:rPr lang="en-GB" dirty="0" smtClean="0">
                <a:solidFill>
                  <a:srgbClr val="000000"/>
                </a:solidFill>
                <a:latin typeface="Calibri" panose="020F0502020204030204" pitchFamily="34" charset="0"/>
              </a:rPr>
              <a:t>used in </a:t>
            </a:r>
            <a:r>
              <a:rPr lang="en-GB" dirty="0" err="1" smtClean="0">
                <a:solidFill>
                  <a:srgbClr val="000000"/>
                </a:solidFill>
                <a:latin typeface="Calibri" panose="020F0502020204030204" pitchFamily="34" charset="0"/>
              </a:rPr>
              <a:t>Kurion</a:t>
            </a:r>
            <a:r>
              <a:rPr lang="en-GB" dirty="0" smtClean="0">
                <a:solidFill>
                  <a:srgbClr val="000000"/>
                </a:solidFill>
                <a:latin typeface="Calibri" panose="020F0502020204030204" pitchFamily="34" charset="0"/>
              </a:rPr>
              <a:t> process</a:t>
            </a:r>
            <a:endParaRPr lang="en-GB" dirty="0" smtClean="0">
              <a:solidFill>
                <a:srgbClr val="000000"/>
              </a:solidFill>
              <a:latin typeface="Calibri" panose="020F0502020204030204" pitchFamily="34" charset="0"/>
            </a:endParaRPr>
          </a:p>
          <a:p>
            <a:pPr marL="285750" indent="-285750">
              <a:buFont typeface="Arial" panose="020B0604020202020204" pitchFamily="34" charset="0"/>
              <a:buChar char="•"/>
            </a:pPr>
            <a:r>
              <a:rPr lang="en-GB" dirty="0" smtClean="0">
                <a:solidFill>
                  <a:srgbClr val="000000"/>
                </a:solidFill>
                <a:latin typeface="Calibri" panose="020F0502020204030204" pitchFamily="34" charset="0"/>
              </a:rPr>
              <a:t>18 % Volcanic glass (i.e. obsidian glass)</a:t>
            </a:r>
          </a:p>
          <a:p>
            <a:pPr marL="285750" indent="-285750">
              <a:buFont typeface="Arial" panose="020B0604020202020204" pitchFamily="34" charset="0"/>
              <a:buChar char="•"/>
            </a:pPr>
            <a:r>
              <a:rPr lang="en-GB" dirty="0" smtClean="0">
                <a:solidFill>
                  <a:srgbClr val="000000"/>
                </a:solidFill>
                <a:latin typeface="Calibri" panose="020F0502020204030204" pitchFamily="34" charset="0"/>
              </a:rPr>
              <a:t>5 % K-feldspar (K-aluminosilicates)</a:t>
            </a:r>
          </a:p>
          <a:p>
            <a:pPr marL="285750" indent="-285750">
              <a:buFont typeface="Arial" panose="020B0604020202020204" pitchFamily="34" charset="0"/>
              <a:buChar char="•"/>
            </a:pPr>
            <a:r>
              <a:rPr lang="en-GB" dirty="0" smtClean="0">
                <a:solidFill>
                  <a:srgbClr val="000000"/>
                </a:solidFill>
                <a:latin typeface="Calibri" panose="020F0502020204030204" pitchFamily="34" charset="0"/>
              </a:rPr>
              <a:t>3 % Pyroxene (e.g. diopside)</a:t>
            </a:r>
          </a:p>
          <a:p>
            <a:pPr marL="285750" indent="-285750">
              <a:buFont typeface="Arial" panose="020B0604020202020204" pitchFamily="34" charset="0"/>
              <a:buChar char="•"/>
            </a:pPr>
            <a:r>
              <a:rPr lang="en-GB" dirty="0" smtClean="0">
                <a:solidFill>
                  <a:srgbClr val="000000"/>
                </a:solidFill>
                <a:latin typeface="Calibri" panose="020F0502020204030204" pitchFamily="34" charset="0"/>
              </a:rPr>
              <a:t>2 % Biotite</a:t>
            </a:r>
          </a:p>
          <a:p>
            <a:pPr marL="285750" indent="-285750">
              <a:buFont typeface="Arial" panose="020B0604020202020204" pitchFamily="34" charset="0"/>
              <a:buChar char="•"/>
            </a:pPr>
            <a:r>
              <a:rPr lang="en-GB" dirty="0" smtClean="0">
                <a:solidFill>
                  <a:srgbClr val="000000"/>
                </a:solidFill>
                <a:latin typeface="Calibri" panose="020F0502020204030204" pitchFamily="34" charset="0"/>
              </a:rPr>
              <a:t>2 % Phillipsite</a:t>
            </a:r>
          </a:p>
        </p:txBody>
      </p:sp>
      <p:sp>
        <p:nvSpPr>
          <p:cNvPr id="37" name="TextBox 36"/>
          <p:cNvSpPr txBox="1"/>
          <p:nvPr/>
        </p:nvSpPr>
        <p:spPr>
          <a:xfrm>
            <a:off x="1748544" y="975523"/>
            <a:ext cx="5820824" cy="369332"/>
          </a:xfrm>
          <a:prstGeom prst="rect">
            <a:avLst/>
          </a:prstGeom>
          <a:noFill/>
        </p:spPr>
        <p:txBody>
          <a:bodyPr wrap="none" rtlCol="0">
            <a:spAutoFit/>
          </a:bodyPr>
          <a:lstStyle/>
          <a:p>
            <a:r>
              <a:rPr lang="en-GB" b="1" dirty="0" smtClean="0">
                <a:solidFill>
                  <a:srgbClr val="0070C0"/>
                </a:solidFill>
                <a:latin typeface="Calibri" panose="020F0502020204030204" pitchFamily="34" charset="0"/>
                <a:cs typeface="Calibri" panose="020F0502020204030204" pitchFamily="34" charset="0"/>
              </a:rPr>
              <a:t>Composition: (Na</a:t>
            </a:r>
            <a:r>
              <a:rPr lang="en-GB" b="1" baseline="-25000" dirty="0" smtClean="0">
                <a:solidFill>
                  <a:srgbClr val="0070C0"/>
                </a:solidFill>
                <a:latin typeface="Calibri" panose="020F0502020204030204" pitchFamily="34" charset="0"/>
                <a:cs typeface="Calibri" panose="020F0502020204030204" pitchFamily="34" charset="0"/>
              </a:rPr>
              <a:t>0.14</a:t>
            </a:r>
            <a:r>
              <a:rPr lang="en-GB" b="1" dirty="0" smtClean="0">
                <a:solidFill>
                  <a:srgbClr val="0070C0"/>
                </a:solidFill>
                <a:latin typeface="Calibri" panose="020F0502020204030204" pitchFamily="34" charset="0"/>
                <a:cs typeface="Calibri" panose="020F0502020204030204" pitchFamily="34" charset="0"/>
              </a:rPr>
              <a:t>K</a:t>
            </a:r>
            <a:r>
              <a:rPr lang="en-GB" b="1" baseline="-25000" dirty="0" smtClean="0">
                <a:solidFill>
                  <a:srgbClr val="0070C0"/>
                </a:solidFill>
                <a:latin typeface="Calibri" panose="020F0502020204030204" pitchFamily="34" charset="0"/>
                <a:cs typeface="Calibri" panose="020F0502020204030204" pitchFamily="34" charset="0"/>
              </a:rPr>
              <a:t>1.03</a:t>
            </a:r>
            <a:r>
              <a:rPr lang="en-GB" b="1" dirty="0" smtClean="0">
                <a:solidFill>
                  <a:srgbClr val="0070C0"/>
                </a:solidFill>
                <a:latin typeface="Calibri" panose="020F0502020204030204" pitchFamily="34" charset="0"/>
                <a:cs typeface="Calibri" panose="020F0502020204030204" pitchFamily="34" charset="0"/>
              </a:rPr>
              <a:t>Ca</a:t>
            </a:r>
            <a:r>
              <a:rPr lang="en-GB" b="1" baseline="-25000" dirty="0" smtClean="0">
                <a:solidFill>
                  <a:srgbClr val="0070C0"/>
                </a:solidFill>
                <a:latin typeface="Calibri" panose="020F0502020204030204" pitchFamily="34" charset="0"/>
                <a:cs typeface="Calibri" panose="020F0502020204030204" pitchFamily="34" charset="0"/>
              </a:rPr>
              <a:t>1.00</a:t>
            </a:r>
            <a:r>
              <a:rPr lang="en-GB" b="1" dirty="0" smtClean="0">
                <a:solidFill>
                  <a:srgbClr val="0070C0"/>
                </a:solidFill>
                <a:latin typeface="Calibri" panose="020F0502020204030204" pitchFamily="34" charset="0"/>
                <a:cs typeface="Calibri" panose="020F0502020204030204" pitchFamily="34" charset="0"/>
              </a:rPr>
              <a:t>Mg</a:t>
            </a:r>
            <a:r>
              <a:rPr lang="en-GB" b="1" baseline="-25000" dirty="0" smtClean="0">
                <a:solidFill>
                  <a:srgbClr val="0070C0"/>
                </a:solidFill>
                <a:latin typeface="Calibri" panose="020F0502020204030204" pitchFamily="34" charset="0"/>
                <a:cs typeface="Calibri" panose="020F0502020204030204" pitchFamily="34" charset="0"/>
              </a:rPr>
              <a:t>0.17</a:t>
            </a:r>
            <a:r>
              <a:rPr lang="en-GB" b="1" dirty="0" smtClean="0">
                <a:solidFill>
                  <a:srgbClr val="0070C0"/>
                </a:solidFill>
                <a:latin typeface="Calibri" panose="020F0502020204030204" pitchFamily="34" charset="0"/>
                <a:cs typeface="Calibri" panose="020F0502020204030204" pitchFamily="34" charset="0"/>
              </a:rPr>
              <a:t>)[Al</a:t>
            </a:r>
            <a:r>
              <a:rPr lang="en-GB" b="1" baseline="-25000" dirty="0" smtClean="0">
                <a:solidFill>
                  <a:srgbClr val="0070C0"/>
                </a:solidFill>
                <a:latin typeface="Calibri" panose="020F0502020204030204" pitchFamily="34" charset="0"/>
                <a:cs typeface="Calibri" panose="020F0502020204030204" pitchFamily="34" charset="0"/>
              </a:rPr>
              <a:t>3.46</a:t>
            </a:r>
            <a:r>
              <a:rPr lang="en-GB" b="1" dirty="0" smtClean="0">
                <a:solidFill>
                  <a:srgbClr val="0070C0"/>
                </a:solidFill>
                <a:latin typeface="Calibri" panose="020F0502020204030204" pitchFamily="34" charset="0"/>
                <a:cs typeface="Calibri" panose="020F0502020204030204" pitchFamily="34" charset="0"/>
              </a:rPr>
              <a:t>Si</a:t>
            </a:r>
            <a:r>
              <a:rPr lang="en-GB" b="1" baseline="-25000" dirty="0" smtClean="0">
                <a:solidFill>
                  <a:srgbClr val="0070C0"/>
                </a:solidFill>
                <a:latin typeface="Calibri" panose="020F0502020204030204" pitchFamily="34" charset="0"/>
                <a:cs typeface="Calibri" panose="020F0502020204030204" pitchFamily="34" charset="0"/>
              </a:rPr>
              <a:t>8.53</a:t>
            </a:r>
            <a:r>
              <a:rPr lang="en-GB" b="1" dirty="0" smtClean="0">
                <a:solidFill>
                  <a:srgbClr val="0070C0"/>
                </a:solidFill>
                <a:latin typeface="Calibri" panose="020F0502020204030204" pitchFamily="34" charset="0"/>
                <a:cs typeface="Calibri" panose="020F0502020204030204" pitchFamily="34" charset="0"/>
              </a:rPr>
              <a:t>O</a:t>
            </a:r>
            <a:r>
              <a:rPr lang="en-GB" b="1" baseline="-25000" dirty="0" smtClean="0">
                <a:solidFill>
                  <a:srgbClr val="0070C0"/>
                </a:solidFill>
                <a:latin typeface="Calibri" panose="020F0502020204030204" pitchFamily="34" charset="0"/>
                <a:cs typeface="Calibri" panose="020F0502020204030204" pitchFamily="34" charset="0"/>
              </a:rPr>
              <a:t>24</a:t>
            </a:r>
            <a:r>
              <a:rPr lang="en-GB" b="1" dirty="0" smtClean="0">
                <a:solidFill>
                  <a:srgbClr val="0070C0"/>
                </a:solidFill>
                <a:latin typeface="Calibri" panose="020F0502020204030204" pitchFamily="34" charset="0"/>
                <a:cs typeface="Calibri" panose="020F0502020204030204" pitchFamily="34" charset="0"/>
              </a:rPr>
              <a:t>]·9.7H</a:t>
            </a:r>
            <a:r>
              <a:rPr lang="en-GB" b="1" baseline="-25000" dirty="0" smtClean="0">
                <a:solidFill>
                  <a:srgbClr val="0070C0"/>
                </a:solidFill>
                <a:latin typeface="Calibri" panose="020F0502020204030204" pitchFamily="34" charset="0"/>
                <a:cs typeface="Calibri" panose="020F0502020204030204" pitchFamily="34" charset="0"/>
              </a:rPr>
              <a:t>2</a:t>
            </a:r>
            <a:r>
              <a:rPr lang="en-GB" b="1" dirty="0" smtClean="0">
                <a:solidFill>
                  <a:srgbClr val="0070C0"/>
                </a:solidFill>
                <a:latin typeface="Calibri" panose="020F0502020204030204" pitchFamily="34" charset="0"/>
                <a:cs typeface="Calibri" panose="020F0502020204030204" pitchFamily="34" charset="0"/>
              </a:rPr>
              <a:t>O</a:t>
            </a:r>
            <a:endParaRPr lang="en-GB" b="1" dirty="0">
              <a:solidFill>
                <a:srgbClr val="0070C0"/>
              </a:solidFill>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l="30743" t="8306" r="28439" b="19373"/>
          <a:stretch/>
        </p:blipFill>
        <p:spPr>
          <a:xfrm rot="5400000">
            <a:off x="6117471" y="1830729"/>
            <a:ext cx="1909096" cy="1902579"/>
          </a:xfrm>
          <a:prstGeom prst="rect">
            <a:avLst/>
          </a:prstGeom>
        </p:spPr>
      </p:pic>
      <p:sp>
        <p:nvSpPr>
          <p:cNvPr id="34" name="TextBox 33"/>
          <p:cNvSpPr txBox="1"/>
          <p:nvPr/>
        </p:nvSpPr>
        <p:spPr>
          <a:xfrm>
            <a:off x="6318256" y="3862025"/>
            <a:ext cx="1415772" cy="253916"/>
          </a:xfrm>
          <a:prstGeom prst="rect">
            <a:avLst/>
          </a:prstGeom>
          <a:noFill/>
        </p:spPr>
        <p:txBody>
          <a:bodyPr wrap="none" rtlCol="0">
            <a:spAutoFit/>
          </a:bodyPr>
          <a:lstStyle/>
          <a:p>
            <a:r>
              <a:rPr lang="en-GB" sz="1050" b="1" dirty="0" smtClean="0">
                <a:solidFill>
                  <a:srgbClr val="000000"/>
                </a:solidFill>
                <a:latin typeface="Calibri" panose="020F0502020204030204" pitchFamily="34" charset="0"/>
                <a:cs typeface="Calibri" panose="020F0502020204030204" pitchFamily="34" charset="0"/>
              </a:rPr>
              <a:t>As-received Chabazite</a:t>
            </a:r>
            <a:endParaRPr lang="en-GB" sz="1050" b="1" dirty="0">
              <a:solidFill>
                <a:srgbClr val="000000"/>
              </a:solidFill>
              <a:latin typeface="Calibri" panose="020F0502020204030204" pitchFamily="34" charset="0"/>
              <a:cs typeface="Calibri" panose="020F0502020204030204" pitchFamily="34" charset="0"/>
            </a:endParaRPr>
          </a:p>
        </p:txBody>
      </p:sp>
      <p:sp>
        <p:nvSpPr>
          <p:cNvPr id="19"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a:solidFill>
                  <a:schemeClr val="bg1"/>
                </a:solidFill>
                <a:latin typeface="Calibri" panose="020F0502020204030204" pitchFamily="34" charset="0"/>
              </a:rPr>
              <a:t>Chabazite Structure  </a:t>
            </a:r>
          </a:p>
        </p:txBody>
      </p:sp>
      <p:cxnSp>
        <p:nvCxnSpPr>
          <p:cNvPr id="20" name="Straight Connector 19"/>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27"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spTree>
    <p:extLst>
      <p:ext uri="{BB962C8B-B14F-4D97-AF65-F5344CB8AC3E}">
        <p14:creationId xmlns:p14="http://schemas.microsoft.com/office/powerpoint/2010/main" val="35354565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2988" t="7143" r="10625" b="2631"/>
          <a:stretch/>
        </p:blipFill>
        <p:spPr>
          <a:xfrm>
            <a:off x="172385" y="2648385"/>
            <a:ext cx="4579635" cy="3777019"/>
          </a:xfrm>
          <a:prstGeom prst="rect">
            <a:avLst/>
          </a:prstGeom>
        </p:spPr>
      </p:pic>
      <p:sp>
        <p:nvSpPr>
          <p:cNvPr id="15" name="Rectangle 14"/>
          <p:cNvSpPr/>
          <p:nvPr/>
        </p:nvSpPr>
        <p:spPr bwMode="auto">
          <a:xfrm>
            <a:off x="5866237" y="4764795"/>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 name="Rectangle 1"/>
          <p:cNvSpPr/>
          <p:nvPr/>
        </p:nvSpPr>
        <p:spPr bwMode="auto">
          <a:xfrm>
            <a:off x="5866237" y="4764795"/>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7" name="Rectangle 16"/>
          <p:cNvSpPr/>
          <p:nvPr/>
        </p:nvSpPr>
        <p:spPr bwMode="auto">
          <a:xfrm>
            <a:off x="6232035" y="5224771"/>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8" name="Rectangle 27"/>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9"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2" name="Picture 21"/>
          <p:cNvPicPr>
            <a:picLocks noChangeAspect="1"/>
          </p:cNvPicPr>
          <p:nvPr/>
        </p:nvPicPr>
        <p:blipFill rotWithShape="1">
          <a:blip r:embed="rId5" cstate="print">
            <a:extLst>
              <a:ext uri="{28A0092B-C50C-407E-A947-70E740481C1C}">
                <a14:useLocalDpi xmlns:a14="http://schemas.microsoft.com/office/drawing/2010/main" val="0"/>
              </a:ext>
            </a:extLst>
          </a:blip>
          <a:srcRect l="7411" t="8177" r="2028" b="3383"/>
          <a:stretch/>
        </p:blipFill>
        <p:spPr>
          <a:xfrm>
            <a:off x="4885771" y="1011693"/>
            <a:ext cx="4030114" cy="2748074"/>
          </a:xfrm>
          <a:prstGeom prst="rect">
            <a:avLst/>
          </a:prstGeom>
        </p:spPr>
      </p:pic>
      <p:sp>
        <p:nvSpPr>
          <p:cNvPr id="23" name="Rectangle 22"/>
          <p:cNvSpPr/>
          <p:nvPr/>
        </p:nvSpPr>
        <p:spPr>
          <a:xfrm rot="5400000">
            <a:off x="1785544" y="-293733"/>
            <a:ext cx="1487067" cy="422986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2060"/>
              </a:solidFill>
            </a:endParaRPr>
          </a:p>
        </p:txBody>
      </p:sp>
      <p:sp>
        <p:nvSpPr>
          <p:cNvPr id="25" name="Rectangle 24"/>
          <p:cNvSpPr/>
          <p:nvPr/>
        </p:nvSpPr>
        <p:spPr>
          <a:xfrm>
            <a:off x="430701" y="1179735"/>
            <a:ext cx="4196754" cy="1384995"/>
          </a:xfrm>
          <a:prstGeom prst="rect">
            <a:avLst/>
          </a:prstGeom>
        </p:spPr>
        <p:txBody>
          <a:bodyPr wrap="square">
            <a:spAutoFit/>
          </a:bodyPr>
          <a:lstStyle/>
          <a:p>
            <a:pPr algn="just" fontAlgn="base">
              <a:spcBef>
                <a:spcPct val="0"/>
              </a:spcBef>
              <a:spcAft>
                <a:spcPts val="600"/>
              </a:spcAft>
              <a:buClr>
                <a:srgbClr val="4BACC6">
                  <a:lumMod val="50000"/>
                </a:srgbClr>
              </a:buClr>
            </a:pPr>
            <a:r>
              <a:rPr lang="en-GB" sz="1400" u="sng" dirty="0">
                <a:solidFill>
                  <a:srgbClr val="000000"/>
                </a:solidFill>
                <a:latin typeface="Calibri" panose="020F0502020204030204" pitchFamily="34" charset="0"/>
              </a:rPr>
              <a:t>Method</a:t>
            </a:r>
            <a:r>
              <a:rPr lang="en-GB" sz="1400" dirty="0">
                <a:solidFill>
                  <a:srgbClr val="000000"/>
                </a:solidFill>
                <a:latin typeface="Calibri" panose="020F0502020204030204" pitchFamily="34" charset="0"/>
              </a:rPr>
              <a:t>: </a:t>
            </a:r>
            <a:r>
              <a:rPr lang="en-GB" sz="1400" dirty="0" smtClean="0">
                <a:solidFill>
                  <a:srgbClr val="000000"/>
                </a:solidFill>
                <a:latin typeface="Calibri" panose="020F0502020204030204" pitchFamily="34" charset="0"/>
              </a:rPr>
              <a:t>Chabazite (250g) was exchanged in a 0.1 M CsNO</a:t>
            </a:r>
            <a:r>
              <a:rPr lang="en-GB" sz="1400" baseline="-25000" dirty="0" smtClean="0">
                <a:solidFill>
                  <a:srgbClr val="000000"/>
                </a:solidFill>
                <a:latin typeface="Calibri" panose="020F0502020204030204" pitchFamily="34" charset="0"/>
              </a:rPr>
              <a:t>3</a:t>
            </a:r>
            <a:r>
              <a:rPr lang="en-GB" sz="1400" dirty="0" smtClean="0">
                <a:solidFill>
                  <a:srgbClr val="000000"/>
                </a:solidFill>
                <a:latin typeface="Calibri" panose="020F0502020204030204" pitchFamily="34" charset="0"/>
              </a:rPr>
              <a:t> solution (using 1 L UHQ @ 18.2 M</a:t>
            </a:r>
            <a:r>
              <a:rPr lang="el-GR" sz="1400" dirty="0" smtClean="0">
                <a:solidFill>
                  <a:srgbClr val="000000"/>
                </a:solidFill>
                <a:latin typeface="Calibri" panose="020F0502020204030204" pitchFamily="34" charset="0"/>
                <a:cs typeface="Calibri" panose="020F0502020204030204" pitchFamily="34" charset="0"/>
              </a:rPr>
              <a:t>Ω</a:t>
            </a:r>
            <a:r>
              <a:rPr lang="en-GB" sz="1400" dirty="0" smtClean="0">
                <a:solidFill>
                  <a:srgbClr val="000000"/>
                </a:solidFill>
                <a:latin typeface="Calibri" panose="020F0502020204030204" pitchFamily="34" charset="0"/>
                <a:cs typeface="Calibri" panose="020F0502020204030204" pitchFamily="34" charset="0"/>
              </a:rPr>
              <a:t>) for 24 hours. The solution was then replaced and mixed for an additional 24 hours. </a:t>
            </a:r>
            <a:r>
              <a:rPr lang="en-GB" sz="1400" dirty="0" smtClean="0">
                <a:solidFill>
                  <a:srgbClr val="000000"/>
                </a:solidFill>
                <a:latin typeface="Calibri" panose="020F0502020204030204" pitchFamily="34" charset="0"/>
              </a:rPr>
              <a:t>After </a:t>
            </a:r>
            <a:r>
              <a:rPr lang="en-GB" sz="1400" dirty="0">
                <a:solidFill>
                  <a:srgbClr val="000000"/>
                </a:solidFill>
                <a:latin typeface="Calibri" panose="020F0502020204030204" pitchFamily="34" charset="0"/>
              </a:rPr>
              <a:t>48 hours, the </a:t>
            </a:r>
            <a:r>
              <a:rPr lang="en-GB" sz="1400" dirty="0" smtClean="0">
                <a:solidFill>
                  <a:srgbClr val="000000"/>
                </a:solidFill>
                <a:latin typeface="Calibri" panose="020F0502020204030204" pitchFamily="34" charset="0"/>
              </a:rPr>
              <a:t>ion exchanged (IX) chabazite was </a:t>
            </a:r>
            <a:r>
              <a:rPr lang="en-GB" sz="1400" dirty="0">
                <a:solidFill>
                  <a:srgbClr val="000000"/>
                </a:solidFill>
                <a:latin typeface="Calibri" panose="020F0502020204030204" pitchFamily="34" charset="0"/>
              </a:rPr>
              <a:t>vacuum filtered and dried for 48 hours at 95 °C. </a:t>
            </a:r>
            <a:r>
              <a:rPr lang="en-GB" sz="1400" b="1" dirty="0" smtClean="0">
                <a:solidFill>
                  <a:srgbClr val="FF0000"/>
                </a:solidFill>
                <a:latin typeface="Calibri" panose="020F0502020204030204" pitchFamily="34" charset="0"/>
              </a:rPr>
              <a:t>IX chabazite: </a:t>
            </a:r>
            <a:r>
              <a:rPr lang="en-GB" sz="1400" b="1" dirty="0" smtClean="0">
                <a:solidFill>
                  <a:srgbClr val="FF0000"/>
                </a:solidFill>
                <a:latin typeface="Calibri" panose="020F0502020204030204" pitchFamily="34" charset="0"/>
              </a:rPr>
              <a:t>Cs</a:t>
            </a:r>
            <a:r>
              <a:rPr lang="en-GB" sz="1400" b="1" baseline="-25000" dirty="0" smtClean="0">
                <a:solidFill>
                  <a:srgbClr val="FF0000"/>
                </a:solidFill>
                <a:latin typeface="Calibri" panose="020F0502020204030204" pitchFamily="34" charset="0"/>
              </a:rPr>
              <a:t>2</a:t>
            </a:r>
            <a:r>
              <a:rPr lang="en-GB" sz="1400" b="1" dirty="0" smtClean="0">
                <a:solidFill>
                  <a:srgbClr val="FF0000"/>
                </a:solidFill>
                <a:latin typeface="Calibri" panose="020F0502020204030204" pitchFamily="34" charset="0"/>
              </a:rPr>
              <a:t>O </a:t>
            </a:r>
            <a:r>
              <a:rPr lang="en-GB" sz="1400" b="1" dirty="0" smtClean="0">
                <a:solidFill>
                  <a:srgbClr val="FF0000"/>
                </a:solidFill>
                <a:latin typeface="Calibri" panose="020F0502020204030204" pitchFamily="34" charset="0"/>
              </a:rPr>
              <a:t>1.8 wt. % </a:t>
            </a:r>
            <a:endParaRPr lang="en-GB" sz="1400" b="1" dirty="0">
              <a:solidFill>
                <a:srgbClr val="FF0000"/>
              </a:solidFill>
              <a:latin typeface="Calibri" panose="020F0502020204030204" pitchFamily="34" charset="0"/>
            </a:endParaRPr>
          </a:p>
        </p:txBody>
      </p:sp>
      <p:sp>
        <p:nvSpPr>
          <p:cNvPr id="34" name="TextBox 33"/>
          <p:cNvSpPr txBox="1"/>
          <p:nvPr/>
        </p:nvSpPr>
        <p:spPr>
          <a:xfrm>
            <a:off x="4644008" y="6237900"/>
            <a:ext cx="4499992" cy="461665"/>
          </a:xfrm>
          <a:prstGeom prst="rect">
            <a:avLst/>
          </a:prstGeom>
          <a:noFill/>
        </p:spPr>
        <p:txBody>
          <a:bodyPr wrap="square" rtlCol="0">
            <a:spAutoFit/>
          </a:bodyPr>
          <a:lstStyle/>
          <a:p>
            <a:pPr algn="ctr"/>
            <a:r>
              <a:rPr lang="en-GB" sz="1200" b="1" i="1" dirty="0" smtClean="0">
                <a:solidFill>
                  <a:srgbClr val="0070C0"/>
                </a:solidFill>
                <a:latin typeface="Calibri" panose="020F0502020204030204" pitchFamily="34" charset="0"/>
                <a:cs typeface="Calibri" panose="020F0502020204030204" pitchFamily="34" charset="0"/>
              </a:rPr>
              <a:t>Ideal bake-out temperature for Chabazite is &gt;300 °C. </a:t>
            </a:r>
          </a:p>
          <a:p>
            <a:pPr algn="ctr"/>
            <a:r>
              <a:rPr lang="en-GB" sz="1200" b="1" i="1" dirty="0" smtClean="0">
                <a:solidFill>
                  <a:srgbClr val="0070C0"/>
                </a:solidFill>
                <a:latin typeface="Calibri" panose="020F0502020204030204" pitchFamily="34" charset="0"/>
                <a:cs typeface="Calibri" panose="020F0502020204030204" pitchFamily="34" charset="0"/>
              </a:rPr>
              <a:t>Therefore all HIP canisters were baked-out at 300 °C under vacuum</a:t>
            </a:r>
            <a:endParaRPr lang="en-GB" sz="1200" b="1" i="1" dirty="0">
              <a:solidFill>
                <a:srgbClr val="0070C0"/>
              </a:solidFill>
              <a:latin typeface="Calibri" panose="020F0502020204030204" pitchFamily="34" charset="0"/>
              <a:cs typeface="Calibri" panose="020F0502020204030204" pitchFamily="34" charset="0"/>
            </a:endParaRPr>
          </a:p>
        </p:txBody>
      </p:sp>
      <p:pic>
        <p:nvPicPr>
          <p:cNvPr id="18" name="Picture 17"/>
          <p:cNvPicPr>
            <a:picLocks noChangeAspect="1"/>
          </p:cNvPicPr>
          <p:nvPr/>
        </p:nvPicPr>
        <p:blipFill rotWithShape="1">
          <a:blip r:embed="rId6" cstate="print">
            <a:extLst>
              <a:ext uri="{28A0092B-C50C-407E-A947-70E740481C1C}">
                <a14:useLocalDpi xmlns:a14="http://schemas.microsoft.com/office/drawing/2010/main" val="0"/>
              </a:ext>
            </a:extLst>
          </a:blip>
          <a:srcRect t="6015"/>
          <a:stretch/>
        </p:blipFill>
        <p:spPr>
          <a:xfrm>
            <a:off x="4887416" y="3640934"/>
            <a:ext cx="3655046" cy="2398600"/>
          </a:xfrm>
          <a:prstGeom prst="rect">
            <a:avLst/>
          </a:prstGeom>
        </p:spPr>
      </p:pic>
      <p:sp>
        <p:nvSpPr>
          <p:cNvPr id="5" name="TextBox 4"/>
          <p:cNvSpPr txBox="1"/>
          <p:nvPr/>
        </p:nvSpPr>
        <p:spPr>
          <a:xfrm>
            <a:off x="2159178" y="6393208"/>
            <a:ext cx="2372626" cy="338554"/>
          </a:xfrm>
          <a:prstGeom prst="rect">
            <a:avLst/>
          </a:prstGeom>
          <a:noFill/>
        </p:spPr>
        <p:txBody>
          <a:bodyPr wrap="square" rtlCol="0">
            <a:spAutoFit/>
          </a:bodyPr>
          <a:lstStyle/>
          <a:p>
            <a:r>
              <a:rPr lang="en-GB" sz="1200" b="1" dirty="0" smtClean="0">
                <a:solidFill>
                  <a:srgbClr val="000000"/>
                </a:solidFill>
                <a:latin typeface="Calibri" panose="020F0502020204030204" pitchFamily="34" charset="0"/>
                <a:cs typeface="Calibri" panose="020F0502020204030204" pitchFamily="34" charset="0"/>
              </a:rPr>
              <a:t>K-feldspar </a:t>
            </a:r>
            <a:r>
              <a:rPr lang="en-GB" sz="1600" b="1" dirty="0" smtClean="0">
                <a:solidFill>
                  <a:srgbClr val="000000"/>
                </a:solidFill>
                <a:latin typeface="Calibri" panose="020F0502020204030204" pitchFamily="34" charset="0"/>
                <a:cs typeface="Calibri" panose="020F0502020204030204" pitchFamily="34" charset="0"/>
              </a:rPr>
              <a:t>=</a:t>
            </a:r>
            <a:r>
              <a:rPr lang="en-GB" sz="1200" b="1" dirty="0" smtClean="0">
                <a:solidFill>
                  <a:srgbClr val="000000"/>
                </a:solidFill>
                <a:latin typeface="Calibri" panose="020F0502020204030204" pitchFamily="34" charset="0"/>
                <a:cs typeface="Calibri" panose="020F0502020204030204" pitchFamily="34" charset="0"/>
              </a:rPr>
              <a:t> orthoclase (KAlSi</a:t>
            </a:r>
            <a:r>
              <a:rPr lang="en-GB" sz="1200" b="1" baseline="-25000" dirty="0" smtClean="0">
                <a:solidFill>
                  <a:srgbClr val="000000"/>
                </a:solidFill>
                <a:latin typeface="Calibri" panose="020F0502020204030204" pitchFamily="34" charset="0"/>
                <a:cs typeface="Calibri" panose="020F0502020204030204" pitchFamily="34" charset="0"/>
              </a:rPr>
              <a:t>3</a:t>
            </a:r>
            <a:r>
              <a:rPr lang="en-GB" sz="1200" b="1" dirty="0" smtClean="0">
                <a:solidFill>
                  <a:srgbClr val="000000"/>
                </a:solidFill>
                <a:latin typeface="Calibri" panose="020F0502020204030204" pitchFamily="34" charset="0"/>
                <a:cs typeface="Calibri" panose="020F0502020204030204" pitchFamily="34" charset="0"/>
              </a:rPr>
              <a:t>O</a:t>
            </a:r>
            <a:r>
              <a:rPr lang="en-GB" sz="1200" b="1" baseline="-25000" dirty="0" smtClean="0">
                <a:solidFill>
                  <a:srgbClr val="000000"/>
                </a:solidFill>
                <a:latin typeface="Calibri" panose="020F0502020204030204" pitchFamily="34" charset="0"/>
                <a:cs typeface="Calibri" panose="020F0502020204030204" pitchFamily="34" charset="0"/>
              </a:rPr>
              <a:t>8</a:t>
            </a:r>
            <a:r>
              <a:rPr lang="en-GB" sz="1200" b="1" dirty="0" smtClean="0">
                <a:solidFill>
                  <a:srgbClr val="000000"/>
                </a:solidFill>
                <a:latin typeface="Calibri" panose="020F0502020204030204" pitchFamily="34" charset="0"/>
                <a:cs typeface="Calibri" panose="020F0502020204030204" pitchFamily="34" charset="0"/>
              </a:rPr>
              <a:t>)</a:t>
            </a:r>
            <a:endParaRPr lang="en-GB" sz="1200" b="1" dirty="0">
              <a:solidFill>
                <a:srgbClr val="000000"/>
              </a:solidFill>
              <a:latin typeface="Calibri" panose="020F0502020204030204" pitchFamily="34" charset="0"/>
              <a:cs typeface="Calibri" panose="020F0502020204030204" pitchFamily="34" charset="0"/>
            </a:endParaRP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1" name="Pictur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24"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smtClean="0">
                <a:solidFill>
                  <a:schemeClr val="bg1"/>
                </a:solidFill>
                <a:latin typeface="Calibri" panose="020F0502020204030204" pitchFamily="34" charset="0"/>
              </a:rPr>
              <a:t>Chabazite Ion Exchange  </a:t>
            </a:r>
            <a:endParaRPr lang="en-GB" sz="2400" b="1" dirty="0">
              <a:solidFill>
                <a:schemeClr val="bg1"/>
              </a:solidFill>
              <a:latin typeface="Calibri" panose="020F0502020204030204" pitchFamily="34" charset="0"/>
            </a:endParaRPr>
          </a:p>
        </p:txBody>
      </p:sp>
      <p:cxnSp>
        <p:nvCxnSpPr>
          <p:cNvPr id="26" name="Straight Connector 25"/>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30"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spTree>
    <p:extLst>
      <p:ext uri="{BB962C8B-B14F-4D97-AF65-F5344CB8AC3E}">
        <p14:creationId xmlns:p14="http://schemas.microsoft.com/office/powerpoint/2010/main" val="7590146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bwMode="auto">
          <a:xfrm>
            <a:off x="5866237" y="4764795"/>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 name="Rectangle 1"/>
          <p:cNvSpPr/>
          <p:nvPr/>
        </p:nvSpPr>
        <p:spPr bwMode="auto">
          <a:xfrm>
            <a:off x="5866237" y="4764795"/>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7" name="Rectangle 16"/>
          <p:cNvSpPr/>
          <p:nvPr/>
        </p:nvSpPr>
        <p:spPr bwMode="auto">
          <a:xfrm>
            <a:off x="6232035" y="5224771"/>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8" name="Rectangle 27"/>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9" name="Picture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 name="Picture 2"/>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376245" y="1056987"/>
            <a:ext cx="3115261" cy="4717154"/>
          </a:xfrm>
          <a:prstGeom prst="rect">
            <a:avLst/>
          </a:prstGeom>
        </p:spPr>
      </p:pic>
      <p:pic>
        <p:nvPicPr>
          <p:cNvPr id="4" name="Picture 3"/>
          <p:cNvPicPr>
            <a:picLocks noChangeAspect="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794184" y="1052736"/>
            <a:ext cx="3126507" cy="4721405"/>
          </a:xfrm>
          <a:prstGeom prst="rect">
            <a:avLst/>
          </a:prstGeom>
        </p:spPr>
      </p:pic>
      <p:sp>
        <p:nvSpPr>
          <p:cNvPr id="18" name="Rectangle 15"/>
          <p:cNvSpPr>
            <a:spLocks noChangeArrowheads="1"/>
          </p:cNvSpPr>
          <p:nvPr/>
        </p:nvSpPr>
        <p:spPr bwMode="auto">
          <a:xfrm>
            <a:off x="1366173" y="5848583"/>
            <a:ext cx="7568790" cy="661720"/>
          </a:xfrm>
          <a:prstGeom prst="rect">
            <a:avLst/>
          </a:prstGeom>
          <a:noFill/>
          <a:ln w="9525">
            <a:noFill/>
            <a:miter lim="800000"/>
            <a:headEnd/>
            <a:tailEnd/>
          </a:ln>
          <a:effectLst/>
        </p:spPr>
        <p:txBody>
          <a:bodyPr wrap="square" anchor="ctr">
            <a:spAutoFit/>
          </a:bodyPr>
          <a:lstStyle/>
          <a:p>
            <a:pPr marL="400050" indent="-400050" algn="just" fontAlgn="base">
              <a:spcBef>
                <a:spcPct val="0"/>
              </a:spcBef>
              <a:spcAft>
                <a:spcPts val="600"/>
              </a:spcAft>
              <a:buClr>
                <a:srgbClr val="000000"/>
              </a:buClr>
              <a:buFont typeface="Wingdings" panose="05000000000000000000" pitchFamily="2" charset="2"/>
              <a:buChar char="§"/>
            </a:pPr>
            <a:r>
              <a:rPr lang="en-GB" sz="1600" dirty="0" smtClean="0">
                <a:solidFill>
                  <a:srgbClr val="000000"/>
                </a:solidFill>
                <a:latin typeface="Calibri" panose="020F0502020204030204" pitchFamily="34" charset="0"/>
              </a:rPr>
              <a:t>Heterogeneous mix of chabazite, anorthite, K-feldspar and obsidian glass </a:t>
            </a:r>
          </a:p>
          <a:p>
            <a:pPr marL="400050" indent="-400050" algn="just" fontAlgn="base">
              <a:spcBef>
                <a:spcPct val="0"/>
              </a:spcBef>
              <a:spcAft>
                <a:spcPts val="600"/>
              </a:spcAft>
              <a:buClr>
                <a:srgbClr val="000000"/>
              </a:buClr>
              <a:buFont typeface="Wingdings" panose="05000000000000000000" pitchFamily="2" charset="2"/>
              <a:buChar char="§"/>
            </a:pPr>
            <a:r>
              <a:rPr lang="en-GB" sz="1600" dirty="0" smtClean="0">
                <a:solidFill>
                  <a:srgbClr val="000000"/>
                </a:solidFill>
                <a:latin typeface="Calibri" panose="020F0502020204030204" pitchFamily="34" charset="0"/>
              </a:rPr>
              <a:t>Cs sorption only associated with the porous chabazite particles</a:t>
            </a:r>
            <a:endParaRPr lang="en-GB" sz="1600" dirty="0">
              <a:solidFill>
                <a:srgbClr val="000000"/>
              </a:solidFill>
              <a:latin typeface="Calibri" panose="020F0502020204030204" pitchFamily="34" charset="0"/>
            </a:endParaRPr>
          </a:p>
        </p:txBody>
      </p:sp>
      <p:sp>
        <p:nvSpPr>
          <p:cNvPr id="5" name="TextBox 4"/>
          <p:cNvSpPr txBox="1"/>
          <p:nvPr/>
        </p:nvSpPr>
        <p:spPr>
          <a:xfrm>
            <a:off x="8034880" y="1168391"/>
            <a:ext cx="857600" cy="523220"/>
          </a:xfrm>
          <a:prstGeom prst="rect">
            <a:avLst/>
          </a:prstGeom>
          <a:noFill/>
        </p:spPr>
        <p:txBody>
          <a:bodyPr wrap="square" rtlCol="0">
            <a:spAutoFit/>
          </a:bodyPr>
          <a:lstStyle/>
          <a:p>
            <a:pPr algn="ctr"/>
            <a:r>
              <a:rPr lang="en-GB" sz="1400" b="1" dirty="0" smtClean="0">
                <a:solidFill>
                  <a:srgbClr val="002060"/>
                </a:solidFill>
                <a:latin typeface="Calibri" panose="020F0502020204030204" pitchFamily="34" charset="0"/>
                <a:cs typeface="Calibri" panose="020F0502020204030204" pitchFamily="34" charset="0"/>
              </a:rPr>
              <a:t>Obsidian glass</a:t>
            </a:r>
            <a:endParaRPr lang="en-GB" sz="1400" b="1" dirty="0">
              <a:solidFill>
                <a:srgbClr val="002060"/>
              </a:solidFill>
              <a:latin typeface="Calibri" panose="020F0502020204030204" pitchFamily="34" charset="0"/>
              <a:cs typeface="Calibri" panose="020F0502020204030204" pitchFamily="34" charset="0"/>
            </a:endParaRPr>
          </a:p>
        </p:txBody>
      </p:sp>
      <p:sp>
        <p:nvSpPr>
          <p:cNvPr id="22" name="TextBox 21"/>
          <p:cNvSpPr txBox="1"/>
          <p:nvPr/>
        </p:nvSpPr>
        <p:spPr>
          <a:xfrm>
            <a:off x="8019904" y="2250626"/>
            <a:ext cx="915059" cy="307777"/>
          </a:xfrm>
          <a:prstGeom prst="rect">
            <a:avLst/>
          </a:prstGeom>
          <a:noFill/>
        </p:spPr>
        <p:txBody>
          <a:bodyPr wrap="none" rtlCol="0">
            <a:spAutoFit/>
          </a:bodyPr>
          <a:lstStyle/>
          <a:p>
            <a:r>
              <a:rPr lang="en-GB" sz="1400" b="1" dirty="0" smtClean="0">
                <a:solidFill>
                  <a:srgbClr val="002060"/>
                </a:solidFill>
                <a:latin typeface="Calibri" panose="020F0502020204030204" pitchFamily="34" charset="0"/>
                <a:cs typeface="Calibri" panose="020F0502020204030204" pitchFamily="34" charset="0"/>
              </a:rPr>
              <a:t>Chabazite</a:t>
            </a:r>
            <a:endParaRPr lang="en-GB" sz="1400" b="1" dirty="0">
              <a:solidFill>
                <a:srgbClr val="002060"/>
              </a:solidFill>
              <a:latin typeface="Calibri" panose="020F0502020204030204" pitchFamily="34" charset="0"/>
              <a:cs typeface="Calibri" panose="020F0502020204030204" pitchFamily="34" charset="0"/>
            </a:endParaRPr>
          </a:p>
        </p:txBody>
      </p:sp>
      <p:sp>
        <p:nvSpPr>
          <p:cNvPr id="23" name="TextBox 22"/>
          <p:cNvSpPr txBox="1"/>
          <p:nvPr/>
        </p:nvSpPr>
        <p:spPr>
          <a:xfrm>
            <a:off x="8054606" y="1731820"/>
            <a:ext cx="903837" cy="307777"/>
          </a:xfrm>
          <a:prstGeom prst="rect">
            <a:avLst/>
          </a:prstGeom>
          <a:noFill/>
        </p:spPr>
        <p:txBody>
          <a:bodyPr wrap="none" rtlCol="0">
            <a:spAutoFit/>
          </a:bodyPr>
          <a:lstStyle/>
          <a:p>
            <a:r>
              <a:rPr lang="en-GB" sz="1400" b="1" dirty="0" smtClean="0">
                <a:solidFill>
                  <a:srgbClr val="002060"/>
                </a:solidFill>
                <a:latin typeface="Calibri" panose="020F0502020204030204" pitchFamily="34" charset="0"/>
                <a:cs typeface="Calibri" panose="020F0502020204030204" pitchFamily="34" charset="0"/>
              </a:rPr>
              <a:t>Anorthite</a:t>
            </a:r>
            <a:endParaRPr lang="en-GB" sz="1400" b="1" dirty="0">
              <a:solidFill>
                <a:srgbClr val="002060"/>
              </a:solidFill>
              <a:latin typeface="Calibri" panose="020F0502020204030204" pitchFamily="34" charset="0"/>
              <a:cs typeface="Calibri" panose="020F0502020204030204" pitchFamily="34" charset="0"/>
            </a:endParaRPr>
          </a:p>
        </p:txBody>
      </p:sp>
      <p:sp>
        <p:nvSpPr>
          <p:cNvPr id="24" name="TextBox 23"/>
          <p:cNvSpPr txBox="1"/>
          <p:nvPr/>
        </p:nvSpPr>
        <p:spPr>
          <a:xfrm>
            <a:off x="8030732" y="2730662"/>
            <a:ext cx="941348" cy="307777"/>
          </a:xfrm>
          <a:prstGeom prst="rect">
            <a:avLst/>
          </a:prstGeom>
          <a:noFill/>
        </p:spPr>
        <p:txBody>
          <a:bodyPr wrap="none" rtlCol="0">
            <a:spAutoFit/>
          </a:bodyPr>
          <a:lstStyle/>
          <a:p>
            <a:r>
              <a:rPr lang="en-GB" sz="1400" b="1" dirty="0" smtClean="0">
                <a:solidFill>
                  <a:srgbClr val="002060"/>
                </a:solidFill>
                <a:latin typeface="Calibri" panose="020F0502020204030204" pitchFamily="34" charset="0"/>
                <a:cs typeface="Calibri" panose="020F0502020204030204" pitchFamily="34" charset="0"/>
              </a:rPr>
              <a:t>K-feldspar</a:t>
            </a:r>
            <a:endParaRPr lang="en-GB" sz="1400" b="1" dirty="0">
              <a:solidFill>
                <a:srgbClr val="002060"/>
              </a:solidFill>
              <a:latin typeface="Calibri" panose="020F0502020204030204" pitchFamily="34" charset="0"/>
              <a:cs typeface="Calibri" panose="020F0502020204030204" pitchFamily="34" charset="0"/>
            </a:endParaRPr>
          </a:p>
        </p:txBody>
      </p:sp>
      <p:cxnSp>
        <p:nvCxnSpPr>
          <p:cNvPr id="7" name="Straight Arrow Connector 6"/>
          <p:cNvCxnSpPr/>
          <p:nvPr/>
        </p:nvCxnSpPr>
        <p:spPr bwMode="auto">
          <a:xfrm flipH="1">
            <a:off x="7760742" y="1309645"/>
            <a:ext cx="300347" cy="0"/>
          </a:xfrm>
          <a:prstGeom prst="straightConnector1">
            <a:avLst/>
          </a:prstGeom>
          <a:solidFill>
            <a:schemeClr val="accent1"/>
          </a:solidFill>
          <a:ln w="19050" cap="flat" cmpd="sng" algn="ctr">
            <a:solidFill>
              <a:srgbClr val="002060"/>
            </a:solidFill>
            <a:prstDash val="solid"/>
            <a:round/>
            <a:headEnd type="none" w="med" len="med"/>
            <a:tailEnd type="triangle"/>
          </a:ln>
          <a:effectLst/>
        </p:spPr>
      </p:cxnSp>
      <p:cxnSp>
        <p:nvCxnSpPr>
          <p:cNvPr id="25" name="Straight Arrow Connector 24"/>
          <p:cNvCxnSpPr>
            <a:stCxn id="23" idx="1"/>
          </p:cNvCxnSpPr>
          <p:nvPr/>
        </p:nvCxnSpPr>
        <p:spPr bwMode="auto">
          <a:xfrm flipH="1">
            <a:off x="7092871" y="1885709"/>
            <a:ext cx="961735" cy="0"/>
          </a:xfrm>
          <a:prstGeom prst="straightConnector1">
            <a:avLst/>
          </a:prstGeom>
          <a:solidFill>
            <a:schemeClr val="accent1"/>
          </a:solidFill>
          <a:ln w="19050" cap="flat" cmpd="sng" algn="ctr">
            <a:solidFill>
              <a:srgbClr val="002060"/>
            </a:solidFill>
            <a:prstDash val="solid"/>
            <a:round/>
            <a:headEnd type="none" w="med" len="med"/>
            <a:tailEnd type="triangle"/>
          </a:ln>
          <a:effectLst/>
        </p:spPr>
      </p:cxnSp>
      <p:cxnSp>
        <p:nvCxnSpPr>
          <p:cNvPr id="27" name="Straight Arrow Connector 26"/>
          <p:cNvCxnSpPr/>
          <p:nvPr/>
        </p:nvCxnSpPr>
        <p:spPr bwMode="auto">
          <a:xfrm flipH="1">
            <a:off x="7596336" y="2404515"/>
            <a:ext cx="446166" cy="0"/>
          </a:xfrm>
          <a:prstGeom prst="straightConnector1">
            <a:avLst/>
          </a:prstGeom>
          <a:solidFill>
            <a:schemeClr val="accent1"/>
          </a:solidFill>
          <a:ln w="19050" cap="flat" cmpd="sng" algn="ctr">
            <a:solidFill>
              <a:srgbClr val="002060"/>
            </a:solidFill>
            <a:prstDash val="solid"/>
            <a:round/>
            <a:headEnd type="none" w="med" len="med"/>
            <a:tailEnd type="triangle"/>
          </a:ln>
          <a:effectLst/>
        </p:spPr>
      </p:cxnSp>
      <p:cxnSp>
        <p:nvCxnSpPr>
          <p:cNvPr id="30" name="Straight Arrow Connector 29"/>
          <p:cNvCxnSpPr>
            <a:stCxn id="24" idx="1"/>
          </p:cNvCxnSpPr>
          <p:nvPr/>
        </p:nvCxnSpPr>
        <p:spPr bwMode="auto">
          <a:xfrm flipH="1">
            <a:off x="7741087" y="2884551"/>
            <a:ext cx="289645" cy="0"/>
          </a:xfrm>
          <a:prstGeom prst="straightConnector1">
            <a:avLst/>
          </a:prstGeom>
          <a:solidFill>
            <a:schemeClr val="accent1"/>
          </a:solidFill>
          <a:ln w="19050" cap="flat" cmpd="sng" algn="ctr">
            <a:solidFill>
              <a:srgbClr val="002060"/>
            </a:solidFill>
            <a:prstDash val="solid"/>
            <a:round/>
            <a:headEnd type="none" w="med" len="med"/>
            <a:tailEnd type="triangle"/>
          </a:ln>
          <a:effectLst/>
        </p:spPr>
      </p:cxnSp>
      <p:cxnSp>
        <p:nvCxnSpPr>
          <p:cNvPr id="31" name="Straight Arrow Connector 30"/>
          <p:cNvCxnSpPr/>
          <p:nvPr/>
        </p:nvCxnSpPr>
        <p:spPr bwMode="auto">
          <a:xfrm rot="10800000" flipH="1">
            <a:off x="1309546" y="1676902"/>
            <a:ext cx="262680" cy="0"/>
          </a:xfrm>
          <a:prstGeom prst="straightConnector1">
            <a:avLst/>
          </a:prstGeom>
          <a:solidFill>
            <a:schemeClr val="accent1"/>
          </a:solidFill>
          <a:ln w="19050" cap="flat" cmpd="sng" algn="ctr">
            <a:solidFill>
              <a:srgbClr val="000000"/>
            </a:solidFill>
            <a:prstDash val="solid"/>
            <a:round/>
            <a:headEnd type="none" w="med" len="med"/>
            <a:tailEnd type="triangle"/>
          </a:ln>
          <a:effectLst/>
        </p:spPr>
      </p:cxnSp>
      <p:sp>
        <p:nvSpPr>
          <p:cNvPr id="32" name="TextBox 31"/>
          <p:cNvSpPr txBox="1"/>
          <p:nvPr/>
        </p:nvSpPr>
        <p:spPr>
          <a:xfrm>
            <a:off x="486223" y="1516377"/>
            <a:ext cx="857600" cy="523220"/>
          </a:xfrm>
          <a:prstGeom prst="rect">
            <a:avLst/>
          </a:prstGeom>
          <a:noFill/>
        </p:spPr>
        <p:txBody>
          <a:bodyPr wrap="square" rtlCol="0">
            <a:spAutoFit/>
          </a:bodyPr>
          <a:lstStyle/>
          <a:p>
            <a:pPr algn="ctr"/>
            <a:r>
              <a:rPr lang="en-GB" sz="1400" b="1" dirty="0" smtClean="0">
                <a:solidFill>
                  <a:srgbClr val="000000"/>
                </a:solidFill>
                <a:latin typeface="Calibri" panose="020F0502020204030204" pitchFamily="34" charset="0"/>
                <a:cs typeface="Calibri" panose="020F0502020204030204" pitchFamily="34" charset="0"/>
              </a:rPr>
              <a:t>Obsidian glass</a:t>
            </a:r>
            <a:endParaRPr lang="en-GB" sz="1400" b="1" dirty="0">
              <a:solidFill>
                <a:srgbClr val="000000"/>
              </a:solidFill>
              <a:latin typeface="Calibri" panose="020F0502020204030204" pitchFamily="34" charset="0"/>
              <a:cs typeface="Calibri" panose="020F0502020204030204" pitchFamily="34" charset="0"/>
            </a:endParaRPr>
          </a:p>
        </p:txBody>
      </p:sp>
      <p:cxnSp>
        <p:nvCxnSpPr>
          <p:cNvPr id="33" name="Straight Arrow Connector 32"/>
          <p:cNvCxnSpPr/>
          <p:nvPr/>
        </p:nvCxnSpPr>
        <p:spPr bwMode="auto">
          <a:xfrm>
            <a:off x="1309545" y="2730662"/>
            <a:ext cx="617126" cy="0"/>
          </a:xfrm>
          <a:prstGeom prst="straightConnector1">
            <a:avLst/>
          </a:prstGeom>
          <a:solidFill>
            <a:schemeClr val="accent1"/>
          </a:solidFill>
          <a:ln w="19050" cap="flat" cmpd="sng" algn="ctr">
            <a:solidFill>
              <a:srgbClr val="000000"/>
            </a:solidFill>
            <a:prstDash val="solid"/>
            <a:round/>
            <a:headEnd type="none" w="med" len="med"/>
            <a:tailEnd type="triangle"/>
          </a:ln>
          <a:effectLst/>
        </p:spPr>
      </p:cxnSp>
      <p:sp>
        <p:nvSpPr>
          <p:cNvPr id="34" name="TextBox 33"/>
          <p:cNvSpPr txBox="1"/>
          <p:nvPr/>
        </p:nvSpPr>
        <p:spPr>
          <a:xfrm>
            <a:off x="398435" y="2558403"/>
            <a:ext cx="941348" cy="307777"/>
          </a:xfrm>
          <a:prstGeom prst="rect">
            <a:avLst/>
          </a:prstGeom>
          <a:noFill/>
        </p:spPr>
        <p:txBody>
          <a:bodyPr wrap="none" rtlCol="0">
            <a:spAutoFit/>
          </a:bodyPr>
          <a:lstStyle/>
          <a:p>
            <a:r>
              <a:rPr lang="en-GB" sz="1400" b="1" dirty="0" smtClean="0">
                <a:solidFill>
                  <a:srgbClr val="000000"/>
                </a:solidFill>
                <a:latin typeface="Calibri" panose="020F0502020204030204" pitchFamily="34" charset="0"/>
                <a:cs typeface="Calibri" panose="020F0502020204030204" pitchFamily="34" charset="0"/>
              </a:rPr>
              <a:t>K-feldspar</a:t>
            </a:r>
            <a:endParaRPr lang="en-GB" sz="1400" b="1" dirty="0">
              <a:solidFill>
                <a:srgbClr val="000000"/>
              </a:solidFill>
              <a:latin typeface="Calibri" panose="020F0502020204030204" pitchFamily="34" charset="0"/>
              <a:cs typeface="Calibri" panose="020F0502020204030204" pitchFamily="34" charset="0"/>
            </a:endParaRPr>
          </a:p>
        </p:txBody>
      </p:sp>
      <p:cxnSp>
        <p:nvCxnSpPr>
          <p:cNvPr id="37" name="Straight Arrow Connector 36"/>
          <p:cNvCxnSpPr/>
          <p:nvPr/>
        </p:nvCxnSpPr>
        <p:spPr bwMode="auto">
          <a:xfrm rot="10800000" flipH="1">
            <a:off x="1300454" y="2275599"/>
            <a:ext cx="262680" cy="0"/>
          </a:xfrm>
          <a:prstGeom prst="straightConnector1">
            <a:avLst/>
          </a:prstGeom>
          <a:solidFill>
            <a:schemeClr val="accent1"/>
          </a:solidFill>
          <a:ln w="19050" cap="flat" cmpd="sng" algn="ctr">
            <a:solidFill>
              <a:srgbClr val="000000"/>
            </a:solidFill>
            <a:prstDash val="solid"/>
            <a:round/>
            <a:headEnd type="none" w="med" len="med"/>
            <a:tailEnd type="triangle"/>
          </a:ln>
          <a:effectLst/>
        </p:spPr>
      </p:cxnSp>
      <p:sp>
        <p:nvSpPr>
          <p:cNvPr id="38" name="TextBox 37"/>
          <p:cNvSpPr txBox="1"/>
          <p:nvPr/>
        </p:nvSpPr>
        <p:spPr>
          <a:xfrm>
            <a:off x="416581" y="2116249"/>
            <a:ext cx="915059" cy="307777"/>
          </a:xfrm>
          <a:prstGeom prst="rect">
            <a:avLst/>
          </a:prstGeom>
          <a:noFill/>
        </p:spPr>
        <p:txBody>
          <a:bodyPr wrap="none" rtlCol="0">
            <a:spAutoFit/>
          </a:bodyPr>
          <a:lstStyle/>
          <a:p>
            <a:r>
              <a:rPr lang="en-GB" sz="1400" b="1" dirty="0" smtClean="0">
                <a:solidFill>
                  <a:srgbClr val="000000"/>
                </a:solidFill>
                <a:latin typeface="Calibri" panose="020F0502020204030204" pitchFamily="34" charset="0"/>
                <a:cs typeface="Calibri" panose="020F0502020204030204" pitchFamily="34" charset="0"/>
              </a:rPr>
              <a:t>Chabazite</a:t>
            </a:r>
            <a:endParaRPr lang="en-GB" sz="1400" b="1" dirty="0">
              <a:solidFill>
                <a:srgbClr val="000000"/>
              </a:solidFill>
              <a:latin typeface="Calibri" panose="020F0502020204030204" pitchFamily="34" charset="0"/>
              <a:cs typeface="Calibri" panose="020F0502020204030204" pitchFamily="34" charset="0"/>
            </a:endParaRPr>
          </a:p>
        </p:txBody>
      </p:sp>
      <p:cxnSp>
        <p:nvCxnSpPr>
          <p:cNvPr id="39" name="Straight Arrow Connector 38"/>
          <p:cNvCxnSpPr/>
          <p:nvPr/>
        </p:nvCxnSpPr>
        <p:spPr bwMode="auto">
          <a:xfrm>
            <a:off x="1309545" y="3325869"/>
            <a:ext cx="1174223" cy="0"/>
          </a:xfrm>
          <a:prstGeom prst="straightConnector1">
            <a:avLst/>
          </a:prstGeom>
          <a:solidFill>
            <a:schemeClr val="accent1"/>
          </a:solidFill>
          <a:ln w="19050" cap="flat" cmpd="sng" algn="ctr">
            <a:solidFill>
              <a:srgbClr val="000000"/>
            </a:solidFill>
            <a:prstDash val="solid"/>
            <a:round/>
            <a:headEnd type="none" w="med" len="med"/>
            <a:tailEnd type="triangle"/>
          </a:ln>
          <a:effectLst/>
        </p:spPr>
      </p:cxnSp>
      <p:sp>
        <p:nvSpPr>
          <p:cNvPr id="41" name="TextBox 40"/>
          <p:cNvSpPr txBox="1"/>
          <p:nvPr/>
        </p:nvSpPr>
        <p:spPr>
          <a:xfrm>
            <a:off x="427803" y="3152405"/>
            <a:ext cx="903837" cy="307777"/>
          </a:xfrm>
          <a:prstGeom prst="rect">
            <a:avLst/>
          </a:prstGeom>
          <a:noFill/>
        </p:spPr>
        <p:txBody>
          <a:bodyPr wrap="none" rtlCol="0">
            <a:spAutoFit/>
          </a:bodyPr>
          <a:lstStyle/>
          <a:p>
            <a:r>
              <a:rPr lang="en-GB" sz="1400" b="1" dirty="0" smtClean="0">
                <a:solidFill>
                  <a:srgbClr val="000000"/>
                </a:solidFill>
                <a:latin typeface="Calibri" panose="020F0502020204030204" pitchFamily="34" charset="0"/>
                <a:cs typeface="Calibri" panose="020F0502020204030204" pitchFamily="34" charset="0"/>
              </a:rPr>
              <a:t>Anorthite</a:t>
            </a:r>
            <a:endParaRPr lang="en-GB" sz="1400" b="1" dirty="0">
              <a:solidFill>
                <a:srgbClr val="000000"/>
              </a:solidFill>
              <a:latin typeface="Calibri" panose="020F0502020204030204" pitchFamily="34" charset="0"/>
              <a:cs typeface="Calibri" panose="020F0502020204030204" pitchFamily="34" charset="0"/>
            </a:endParaRPr>
          </a:p>
        </p:txBody>
      </p:sp>
      <p:sp>
        <p:nvSpPr>
          <p:cNvPr id="35" name="Rectangle 34"/>
          <p:cNvSpPr/>
          <p:nvPr/>
        </p:nvSpPr>
        <p:spPr>
          <a:xfrm>
            <a:off x="2483768" y="6550223"/>
            <a:ext cx="4728767" cy="307777"/>
          </a:xfrm>
          <a:prstGeom prst="rect">
            <a:avLst/>
          </a:prstGeom>
        </p:spPr>
        <p:txBody>
          <a:bodyPr wrap="square">
            <a:spAutoFit/>
          </a:bodyPr>
          <a:lstStyle/>
          <a:p>
            <a:pPr algn="ctr"/>
            <a:r>
              <a:rPr lang="en-GB" sz="1400" b="1" i="1" dirty="0" smtClean="0">
                <a:solidFill>
                  <a:srgbClr val="0070C0"/>
                </a:solidFill>
                <a:latin typeface="Calibri" panose="020F0502020204030204" pitchFamily="34" charset="0"/>
              </a:rPr>
              <a:t>Resin mounted and polished to a 1 </a:t>
            </a:r>
            <a:r>
              <a:rPr lang="en-GB" sz="1400" b="1" i="1" dirty="0" smtClean="0">
                <a:solidFill>
                  <a:srgbClr val="0070C0"/>
                </a:solidFill>
                <a:latin typeface="Calibri" panose="020F0502020204030204" pitchFamily="34" charset="0"/>
                <a:cs typeface="Calibri" panose="020F0502020204030204" pitchFamily="34" charset="0"/>
              </a:rPr>
              <a:t>µ</a:t>
            </a:r>
            <a:r>
              <a:rPr lang="en-GB" sz="1400" b="1" i="1" dirty="0" smtClean="0">
                <a:solidFill>
                  <a:srgbClr val="0070C0"/>
                </a:solidFill>
                <a:latin typeface="Calibri" panose="020F0502020204030204" pitchFamily="34" charset="0"/>
              </a:rPr>
              <a:t>m finish</a:t>
            </a:r>
            <a:endParaRPr lang="en-GB" sz="1400" b="1" i="1" baseline="-25000" dirty="0">
              <a:solidFill>
                <a:srgbClr val="0070C0"/>
              </a:solidFill>
              <a:latin typeface="Calibri" panose="020F0502020204030204" pitchFamily="34" charset="0"/>
            </a:endParaRPr>
          </a:p>
        </p:txBody>
      </p:sp>
      <p:pic>
        <p:nvPicPr>
          <p:cNvPr id="36" name="Picture 35"/>
          <p:cNvPicPr>
            <a:picLocks noChangeAspect="1"/>
          </p:cNvPicPr>
          <p:nvPr/>
        </p:nvPicPr>
        <p:blipFill rotWithShape="1">
          <a:blip r:embed="rId8">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rcRect t="49447"/>
          <a:stretch/>
        </p:blipFill>
        <p:spPr>
          <a:xfrm>
            <a:off x="1376244" y="3384560"/>
            <a:ext cx="3115261" cy="2384648"/>
          </a:xfrm>
          <a:prstGeom prst="rect">
            <a:avLst/>
          </a:prstGeom>
        </p:spPr>
      </p:pic>
      <p:pic>
        <p:nvPicPr>
          <p:cNvPr id="40" name="Picture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42" name="Picture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44" name="Picture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45"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smtClean="0">
                <a:solidFill>
                  <a:schemeClr val="bg1"/>
                </a:solidFill>
                <a:latin typeface="Calibri" panose="020F0502020204030204" pitchFamily="34" charset="0"/>
              </a:rPr>
              <a:t>Chabazite Ion Exchange  </a:t>
            </a:r>
            <a:endParaRPr lang="en-GB" sz="2400" b="1" dirty="0">
              <a:solidFill>
                <a:schemeClr val="bg1"/>
              </a:solidFill>
              <a:latin typeface="Calibri" panose="020F0502020204030204" pitchFamily="34" charset="0"/>
            </a:endParaRPr>
          </a:p>
        </p:txBody>
      </p:sp>
      <p:cxnSp>
        <p:nvCxnSpPr>
          <p:cNvPr id="46" name="Straight Connector 45"/>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48"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spTree>
    <p:extLst>
      <p:ext uri="{BB962C8B-B14F-4D97-AF65-F5344CB8AC3E}">
        <p14:creationId xmlns:p14="http://schemas.microsoft.com/office/powerpoint/2010/main" val="29047373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bwMode="auto">
          <a:xfrm>
            <a:off x="6208846" y="5225143"/>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 name="Rectangle 1"/>
          <p:cNvSpPr/>
          <p:nvPr/>
        </p:nvSpPr>
        <p:spPr bwMode="auto">
          <a:xfrm>
            <a:off x="5896640" y="4944711"/>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3" name="Rectangle 2"/>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5" name="TextBox 14"/>
          <p:cNvSpPr txBox="1"/>
          <p:nvPr/>
        </p:nvSpPr>
        <p:spPr>
          <a:xfrm>
            <a:off x="1680256" y="933664"/>
            <a:ext cx="1196209" cy="369332"/>
          </a:xfrm>
          <a:prstGeom prst="rect">
            <a:avLst/>
          </a:prstGeom>
          <a:noFill/>
        </p:spPr>
        <p:txBody>
          <a:bodyPr wrap="square" rtlCol="0">
            <a:spAutoFit/>
          </a:bodyPr>
          <a:lstStyle/>
          <a:p>
            <a:r>
              <a:rPr lang="en-GB" b="1" dirty="0" smtClean="0">
                <a:solidFill>
                  <a:srgbClr val="002060"/>
                </a:solidFill>
                <a:latin typeface="Calibri" panose="020F0502020204030204" pitchFamily="34" charset="0"/>
                <a:cs typeface="Calibri" panose="020F0502020204030204" pitchFamily="34" charset="0"/>
              </a:rPr>
              <a:t>100 MPa</a:t>
            </a:r>
            <a:endParaRPr lang="en-GB" b="1" dirty="0">
              <a:solidFill>
                <a:srgbClr val="002060"/>
              </a:solidFill>
              <a:latin typeface="Calibri" panose="020F0502020204030204" pitchFamily="34" charset="0"/>
              <a:cs typeface="Calibri" panose="020F0502020204030204" pitchFamily="34" charset="0"/>
            </a:endParaRPr>
          </a:p>
        </p:txBody>
      </p:sp>
      <p:sp>
        <p:nvSpPr>
          <p:cNvPr id="16" name="TextBox 15"/>
          <p:cNvSpPr txBox="1"/>
          <p:nvPr/>
        </p:nvSpPr>
        <p:spPr>
          <a:xfrm>
            <a:off x="6588224" y="915841"/>
            <a:ext cx="1196209" cy="369332"/>
          </a:xfrm>
          <a:prstGeom prst="rect">
            <a:avLst/>
          </a:prstGeom>
          <a:noFill/>
        </p:spPr>
        <p:txBody>
          <a:bodyPr wrap="square" rtlCol="0">
            <a:spAutoFit/>
          </a:bodyPr>
          <a:lstStyle/>
          <a:p>
            <a:r>
              <a:rPr lang="en-GB" b="1" dirty="0">
                <a:solidFill>
                  <a:srgbClr val="0070C0"/>
                </a:solidFill>
                <a:latin typeface="Calibri" panose="020F0502020204030204" pitchFamily="34" charset="0"/>
                <a:cs typeface="Calibri" panose="020F0502020204030204" pitchFamily="34" charset="0"/>
              </a:rPr>
              <a:t>5</a:t>
            </a:r>
            <a:r>
              <a:rPr lang="en-GB" b="1" dirty="0" smtClean="0">
                <a:solidFill>
                  <a:srgbClr val="0070C0"/>
                </a:solidFill>
                <a:latin typeface="Calibri" panose="020F0502020204030204" pitchFamily="34" charset="0"/>
                <a:cs typeface="Calibri" panose="020F0502020204030204" pitchFamily="34" charset="0"/>
              </a:rPr>
              <a:t>0 MPa</a:t>
            </a:r>
            <a:endParaRPr lang="en-GB" b="1" dirty="0">
              <a:solidFill>
                <a:srgbClr val="0070C0"/>
              </a:solidFill>
              <a:latin typeface="Calibri" panose="020F0502020204030204" pitchFamily="34" charset="0"/>
              <a:cs typeface="Calibri" panose="020F0502020204030204" pitchFamily="34" charset="0"/>
            </a:endParaRPr>
          </a:p>
        </p:txBody>
      </p:sp>
      <p:sp>
        <p:nvSpPr>
          <p:cNvPr id="20" name="Rectangle 15"/>
          <p:cNvSpPr>
            <a:spLocks noChangeArrowheads="1"/>
          </p:cNvSpPr>
          <p:nvPr/>
        </p:nvSpPr>
        <p:spPr bwMode="auto">
          <a:xfrm>
            <a:off x="391159" y="4759890"/>
            <a:ext cx="7950405" cy="1723549"/>
          </a:xfrm>
          <a:prstGeom prst="rect">
            <a:avLst/>
          </a:prstGeom>
          <a:noFill/>
          <a:ln w="9525">
            <a:noFill/>
            <a:miter lim="800000"/>
            <a:headEnd/>
            <a:tailEnd/>
          </a:ln>
          <a:effectLst/>
        </p:spPr>
        <p:txBody>
          <a:bodyPr wrap="square" anchor="ctr">
            <a:spAutoFit/>
          </a:bodyPr>
          <a:lstStyle/>
          <a:p>
            <a:pPr marL="400050" indent="-400050" algn="just" fontAlgn="base">
              <a:spcBef>
                <a:spcPct val="0"/>
              </a:spcBef>
              <a:spcAft>
                <a:spcPts val="600"/>
              </a:spcAft>
              <a:buClr>
                <a:srgbClr val="000000"/>
              </a:buClr>
              <a:buFont typeface="Wingdings" panose="05000000000000000000" pitchFamily="2" charset="2"/>
              <a:buChar char="§"/>
            </a:pPr>
            <a:r>
              <a:rPr lang="en-GB" sz="1600" dirty="0" smtClean="0">
                <a:solidFill>
                  <a:srgbClr val="000000"/>
                </a:solidFill>
                <a:latin typeface="Calibri" panose="020F0502020204030204" pitchFamily="34" charset="0"/>
              </a:rPr>
              <a:t>The chabazite structure has collapsed at all T and </a:t>
            </a:r>
            <a:r>
              <a:rPr lang="en-GB" sz="1600" i="1" dirty="0" smtClean="0">
                <a:solidFill>
                  <a:srgbClr val="000000"/>
                </a:solidFill>
                <a:latin typeface="Calibri" panose="020F0502020204030204" pitchFamily="34" charset="0"/>
              </a:rPr>
              <a:t>P</a:t>
            </a:r>
            <a:r>
              <a:rPr lang="en-GB" sz="1600" dirty="0" smtClean="0">
                <a:solidFill>
                  <a:srgbClr val="000000"/>
                </a:solidFill>
                <a:latin typeface="Calibri" panose="020F0502020204030204" pitchFamily="34" charset="0"/>
              </a:rPr>
              <a:t> studied, leading to the formation of multiphase glass-ceramics. </a:t>
            </a:r>
          </a:p>
          <a:p>
            <a:pPr marL="400050" indent="-400050" algn="just" fontAlgn="base">
              <a:spcBef>
                <a:spcPct val="0"/>
              </a:spcBef>
              <a:spcAft>
                <a:spcPts val="600"/>
              </a:spcAft>
              <a:buClr>
                <a:srgbClr val="000000"/>
              </a:buClr>
              <a:buFont typeface="Wingdings" panose="05000000000000000000" pitchFamily="2" charset="2"/>
              <a:buChar char="§"/>
            </a:pPr>
            <a:r>
              <a:rPr lang="en-GB" sz="1600" dirty="0" smtClean="0">
                <a:solidFill>
                  <a:srgbClr val="000000"/>
                </a:solidFill>
                <a:latin typeface="Calibri" panose="020F0502020204030204" pitchFamily="34" charset="0"/>
              </a:rPr>
              <a:t>Phases formed include: albite, anorthite, diopside and </a:t>
            </a:r>
            <a:r>
              <a:rPr lang="en-GB" sz="1600" dirty="0" smtClean="0">
                <a:solidFill>
                  <a:srgbClr val="000000"/>
                </a:solidFill>
                <a:latin typeface="Calibri" panose="020F0502020204030204" pitchFamily="34" charset="0"/>
              </a:rPr>
              <a:t>K-feldspars</a:t>
            </a:r>
            <a:r>
              <a:rPr lang="en-GB" sz="1600" dirty="0" smtClean="0">
                <a:solidFill>
                  <a:srgbClr val="000000"/>
                </a:solidFill>
                <a:latin typeface="Calibri" panose="020F0502020204030204" pitchFamily="34" charset="0"/>
              </a:rPr>
              <a:t>, plus amorphous glass phase (diffuse scattering)</a:t>
            </a:r>
            <a:endParaRPr lang="en-GB" sz="1600" dirty="0" smtClean="0">
              <a:solidFill>
                <a:srgbClr val="000000"/>
              </a:solidFill>
              <a:latin typeface="Calibri" panose="020F0502020204030204" pitchFamily="34" charset="0"/>
            </a:endParaRPr>
          </a:p>
          <a:p>
            <a:pPr marL="400050" indent="-400050" algn="just" fontAlgn="base">
              <a:spcBef>
                <a:spcPct val="0"/>
              </a:spcBef>
              <a:spcAft>
                <a:spcPts val="600"/>
              </a:spcAft>
              <a:buClr>
                <a:srgbClr val="000000"/>
              </a:buClr>
              <a:buFont typeface="Wingdings" panose="05000000000000000000" pitchFamily="2" charset="2"/>
              <a:buChar char="§"/>
            </a:pPr>
            <a:r>
              <a:rPr lang="en-GB" sz="1600" dirty="0" smtClean="0">
                <a:solidFill>
                  <a:srgbClr val="000000"/>
                </a:solidFill>
                <a:latin typeface="Calibri" panose="020F0502020204030204" pitchFamily="34" charset="0"/>
              </a:rPr>
              <a:t>Increasing process temperature leads to formation of K-feldspar at expense of </a:t>
            </a:r>
            <a:r>
              <a:rPr lang="en-GB" sz="1600" dirty="0" err="1" smtClean="0">
                <a:solidFill>
                  <a:srgbClr val="000000"/>
                </a:solidFill>
                <a:latin typeface="Calibri" panose="020F0502020204030204" pitchFamily="34" charset="0"/>
              </a:rPr>
              <a:t>anorthite</a:t>
            </a:r>
            <a:r>
              <a:rPr lang="en-GB" sz="1600" dirty="0" smtClean="0">
                <a:solidFill>
                  <a:srgbClr val="000000"/>
                </a:solidFill>
                <a:latin typeface="Calibri" panose="020F0502020204030204" pitchFamily="34" charset="0"/>
              </a:rPr>
              <a:t> and </a:t>
            </a:r>
            <a:r>
              <a:rPr lang="en-GB" sz="1600" dirty="0" err="1" smtClean="0">
                <a:solidFill>
                  <a:srgbClr val="000000"/>
                </a:solidFill>
                <a:latin typeface="Calibri" panose="020F0502020204030204" pitchFamily="34" charset="0"/>
              </a:rPr>
              <a:t>diopside</a:t>
            </a:r>
            <a:endParaRPr lang="en-GB" sz="1600" dirty="0" smtClean="0">
              <a:solidFill>
                <a:srgbClr val="000000"/>
              </a:solidFill>
              <a:latin typeface="Calibri" panose="020F0502020204030204" pitchFamily="34" charset="0"/>
            </a:endParaRPr>
          </a:p>
        </p:txBody>
      </p:sp>
      <p:sp>
        <p:nvSpPr>
          <p:cNvPr id="22" name="Rectangle 21"/>
          <p:cNvSpPr/>
          <p:nvPr/>
        </p:nvSpPr>
        <p:spPr bwMode="auto">
          <a:xfrm>
            <a:off x="7920584" y="1297423"/>
            <a:ext cx="1126861" cy="70070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1" name="Rectangle 20"/>
          <p:cNvSpPr/>
          <p:nvPr/>
        </p:nvSpPr>
        <p:spPr>
          <a:xfrm>
            <a:off x="2366578" y="6500495"/>
            <a:ext cx="4728767" cy="307777"/>
          </a:xfrm>
          <a:prstGeom prst="rect">
            <a:avLst/>
          </a:prstGeom>
        </p:spPr>
        <p:txBody>
          <a:bodyPr wrap="square">
            <a:spAutoFit/>
          </a:bodyPr>
          <a:lstStyle/>
          <a:p>
            <a:pPr algn="ctr"/>
            <a:r>
              <a:rPr lang="en-GB" sz="1400" b="1" i="1" dirty="0" smtClean="0">
                <a:solidFill>
                  <a:srgbClr val="0070C0"/>
                </a:solidFill>
                <a:latin typeface="Calibri" panose="020F0502020204030204" pitchFamily="34" charset="0"/>
              </a:rPr>
              <a:t>A: CaAl</a:t>
            </a:r>
            <a:r>
              <a:rPr lang="en-GB" sz="1400" b="1" i="1" baseline="-25000" dirty="0" smtClean="0">
                <a:solidFill>
                  <a:srgbClr val="0070C0"/>
                </a:solidFill>
                <a:latin typeface="Calibri" panose="020F0502020204030204" pitchFamily="34" charset="0"/>
              </a:rPr>
              <a:t>2</a:t>
            </a:r>
            <a:r>
              <a:rPr lang="en-GB" sz="1400" b="1" i="1" dirty="0" smtClean="0">
                <a:solidFill>
                  <a:srgbClr val="0070C0"/>
                </a:solidFill>
                <a:latin typeface="Calibri" panose="020F0502020204030204" pitchFamily="34" charset="0"/>
              </a:rPr>
              <a:t>Si</a:t>
            </a:r>
            <a:r>
              <a:rPr lang="en-GB" sz="1400" b="1" i="1" baseline="-25000" dirty="0" smtClean="0">
                <a:solidFill>
                  <a:srgbClr val="0070C0"/>
                </a:solidFill>
                <a:latin typeface="Calibri" panose="020F0502020204030204" pitchFamily="34" charset="0"/>
              </a:rPr>
              <a:t>2</a:t>
            </a:r>
            <a:r>
              <a:rPr lang="en-GB" sz="1400" b="1" i="1" dirty="0" smtClean="0">
                <a:solidFill>
                  <a:srgbClr val="0070C0"/>
                </a:solidFill>
                <a:latin typeface="Calibri" panose="020F0502020204030204" pitchFamily="34" charset="0"/>
              </a:rPr>
              <a:t>O</a:t>
            </a:r>
            <a:r>
              <a:rPr lang="en-GB" sz="1400" b="1" i="1" baseline="-25000" dirty="0" smtClean="0">
                <a:solidFill>
                  <a:srgbClr val="0070C0"/>
                </a:solidFill>
                <a:latin typeface="Calibri" panose="020F0502020204030204" pitchFamily="34" charset="0"/>
              </a:rPr>
              <a:t>8</a:t>
            </a:r>
            <a:r>
              <a:rPr lang="en-GB" sz="1400" b="1" i="1" dirty="0">
                <a:solidFill>
                  <a:srgbClr val="0070C0"/>
                </a:solidFill>
                <a:latin typeface="Calibri" panose="020F0502020204030204" pitchFamily="34" charset="0"/>
              </a:rPr>
              <a:t> </a:t>
            </a:r>
            <a:r>
              <a:rPr lang="en-GB" sz="1400" b="1" i="1" dirty="0" smtClean="0">
                <a:solidFill>
                  <a:srgbClr val="0070C0"/>
                </a:solidFill>
                <a:latin typeface="Calibri" panose="020F0502020204030204" pitchFamily="34" charset="0"/>
              </a:rPr>
              <a:t>    B: NaAlSi</a:t>
            </a:r>
            <a:r>
              <a:rPr lang="en-GB" sz="1400" b="1" i="1" baseline="-25000" dirty="0" smtClean="0">
                <a:solidFill>
                  <a:srgbClr val="0070C0"/>
                </a:solidFill>
                <a:latin typeface="Calibri" panose="020F0502020204030204" pitchFamily="34" charset="0"/>
              </a:rPr>
              <a:t>3</a:t>
            </a:r>
            <a:r>
              <a:rPr lang="en-GB" sz="1400" b="1" i="1" dirty="0" smtClean="0">
                <a:solidFill>
                  <a:srgbClr val="0070C0"/>
                </a:solidFill>
                <a:latin typeface="Calibri" panose="020F0502020204030204" pitchFamily="34" charset="0"/>
              </a:rPr>
              <a:t>O</a:t>
            </a:r>
            <a:r>
              <a:rPr lang="en-GB" sz="1400" b="1" i="1" baseline="-25000" dirty="0" smtClean="0">
                <a:solidFill>
                  <a:srgbClr val="0070C0"/>
                </a:solidFill>
                <a:latin typeface="Calibri" panose="020F0502020204030204" pitchFamily="34" charset="0"/>
              </a:rPr>
              <a:t>8</a:t>
            </a:r>
            <a:r>
              <a:rPr lang="en-GB" sz="1400" b="1" i="1" dirty="0">
                <a:solidFill>
                  <a:srgbClr val="0070C0"/>
                </a:solidFill>
                <a:latin typeface="Calibri" panose="020F0502020204030204" pitchFamily="34" charset="0"/>
              </a:rPr>
              <a:t> </a:t>
            </a:r>
            <a:r>
              <a:rPr lang="en-GB" sz="1400" b="1" i="1" dirty="0" smtClean="0">
                <a:solidFill>
                  <a:srgbClr val="0070C0"/>
                </a:solidFill>
                <a:latin typeface="Calibri" panose="020F0502020204030204" pitchFamily="34" charset="0"/>
              </a:rPr>
              <a:t>   D: MgCaSi</a:t>
            </a:r>
            <a:r>
              <a:rPr lang="en-GB" sz="1400" b="1" i="1" baseline="-25000" dirty="0" smtClean="0">
                <a:solidFill>
                  <a:srgbClr val="0070C0"/>
                </a:solidFill>
                <a:latin typeface="Calibri" panose="020F0502020204030204" pitchFamily="34" charset="0"/>
              </a:rPr>
              <a:t>3</a:t>
            </a:r>
            <a:r>
              <a:rPr lang="en-GB" sz="1400" b="1" i="1" dirty="0" smtClean="0">
                <a:solidFill>
                  <a:srgbClr val="0070C0"/>
                </a:solidFill>
                <a:latin typeface="Calibri" panose="020F0502020204030204" pitchFamily="34" charset="0"/>
              </a:rPr>
              <a:t>O</a:t>
            </a:r>
            <a:r>
              <a:rPr lang="en-GB" sz="1400" b="1" i="1" baseline="-25000" dirty="0" smtClean="0">
                <a:solidFill>
                  <a:srgbClr val="0070C0"/>
                </a:solidFill>
                <a:latin typeface="Calibri" panose="020F0502020204030204" pitchFamily="34" charset="0"/>
              </a:rPr>
              <a:t>8</a:t>
            </a:r>
            <a:r>
              <a:rPr lang="en-GB" sz="1400" b="1" i="1" dirty="0">
                <a:solidFill>
                  <a:srgbClr val="0070C0"/>
                </a:solidFill>
                <a:latin typeface="Calibri" panose="020F0502020204030204" pitchFamily="34" charset="0"/>
              </a:rPr>
              <a:t> </a:t>
            </a:r>
            <a:r>
              <a:rPr lang="en-GB" sz="1400" b="1" i="1" dirty="0" smtClean="0">
                <a:solidFill>
                  <a:srgbClr val="0070C0"/>
                </a:solidFill>
                <a:latin typeface="Calibri" panose="020F0502020204030204" pitchFamily="34" charset="0"/>
              </a:rPr>
              <a:t>    K: KAlSi</a:t>
            </a:r>
            <a:r>
              <a:rPr lang="en-GB" sz="1400" b="1" i="1" baseline="-25000" dirty="0">
                <a:solidFill>
                  <a:srgbClr val="0070C0"/>
                </a:solidFill>
                <a:latin typeface="Calibri" panose="020F0502020204030204" pitchFamily="34" charset="0"/>
              </a:rPr>
              <a:t>2</a:t>
            </a:r>
            <a:r>
              <a:rPr lang="en-GB" sz="1400" b="1" i="1" dirty="0" smtClean="0">
                <a:solidFill>
                  <a:srgbClr val="0070C0"/>
                </a:solidFill>
                <a:latin typeface="Calibri" panose="020F0502020204030204" pitchFamily="34" charset="0"/>
              </a:rPr>
              <a:t>O</a:t>
            </a:r>
            <a:r>
              <a:rPr lang="en-GB" sz="1400" b="1" i="1" baseline="-25000" dirty="0" smtClean="0">
                <a:solidFill>
                  <a:srgbClr val="0070C0"/>
                </a:solidFill>
                <a:latin typeface="Calibri" panose="020F0502020204030204" pitchFamily="34" charset="0"/>
              </a:rPr>
              <a:t>6</a:t>
            </a:r>
            <a:endParaRPr lang="en-GB" sz="1400" b="1" i="1" baseline="-25000" dirty="0">
              <a:solidFill>
                <a:srgbClr val="0070C0"/>
              </a:solidFill>
              <a:latin typeface="Calibri" panose="020F0502020204030204" pitchFamily="34" charset="0"/>
            </a:endParaRPr>
          </a:p>
        </p:txBody>
      </p:sp>
      <p:sp>
        <p:nvSpPr>
          <p:cNvPr id="8" name="Up Arrow 7"/>
          <p:cNvSpPr/>
          <p:nvPr/>
        </p:nvSpPr>
        <p:spPr bwMode="auto">
          <a:xfrm>
            <a:off x="4237251" y="1843506"/>
            <a:ext cx="219041" cy="2220754"/>
          </a:xfrm>
          <a:prstGeom prst="upArrow">
            <a:avLst/>
          </a:prstGeom>
          <a:solidFill>
            <a:srgbClr val="0070C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2" name="TextBox 11"/>
          <p:cNvSpPr txBox="1"/>
          <p:nvPr/>
        </p:nvSpPr>
        <p:spPr>
          <a:xfrm>
            <a:off x="4074151" y="1572794"/>
            <a:ext cx="941348" cy="307777"/>
          </a:xfrm>
          <a:prstGeom prst="rect">
            <a:avLst/>
          </a:prstGeom>
          <a:noFill/>
        </p:spPr>
        <p:txBody>
          <a:bodyPr wrap="none" rtlCol="0">
            <a:spAutoFit/>
          </a:bodyPr>
          <a:lstStyle/>
          <a:p>
            <a:r>
              <a:rPr lang="en-GB" sz="1400" b="1" dirty="0" smtClean="0">
                <a:solidFill>
                  <a:srgbClr val="0070C0"/>
                </a:solidFill>
                <a:latin typeface="Calibri" panose="020F0502020204030204" pitchFamily="34" charset="0"/>
                <a:cs typeface="Calibri" panose="020F0502020204030204" pitchFamily="34" charset="0"/>
              </a:rPr>
              <a:t>K-feldspar</a:t>
            </a:r>
            <a:endParaRPr lang="en-GB" sz="1400" b="1" dirty="0">
              <a:solidFill>
                <a:srgbClr val="0070C0"/>
              </a:solidFill>
              <a:latin typeface="Calibri" panose="020F0502020204030204" pitchFamily="34" charset="0"/>
              <a:cs typeface="Calibri" panose="020F0502020204030204" pitchFamily="34" charset="0"/>
            </a:endParaRPr>
          </a:p>
        </p:txBody>
      </p:sp>
      <p:sp>
        <p:nvSpPr>
          <p:cNvPr id="23" name="Up Arrow 22"/>
          <p:cNvSpPr/>
          <p:nvPr/>
        </p:nvSpPr>
        <p:spPr bwMode="auto">
          <a:xfrm rot="10800000">
            <a:off x="4633311" y="2026432"/>
            <a:ext cx="195303" cy="2230403"/>
          </a:xfrm>
          <a:prstGeom prst="upArrow">
            <a:avLst/>
          </a:prstGeom>
          <a:solidFill>
            <a:srgbClr val="00206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4" name="TextBox 23"/>
          <p:cNvSpPr txBox="1"/>
          <p:nvPr/>
        </p:nvSpPr>
        <p:spPr>
          <a:xfrm>
            <a:off x="4111662" y="4256835"/>
            <a:ext cx="903837" cy="523220"/>
          </a:xfrm>
          <a:prstGeom prst="rect">
            <a:avLst/>
          </a:prstGeom>
          <a:noFill/>
        </p:spPr>
        <p:txBody>
          <a:bodyPr wrap="square" rtlCol="0">
            <a:spAutoFit/>
          </a:bodyPr>
          <a:lstStyle/>
          <a:p>
            <a:pPr algn="ctr"/>
            <a:r>
              <a:rPr lang="en-GB" sz="1400" b="1" dirty="0" smtClean="0">
                <a:solidFill>
                  <a:srgbClr val="002060"/>
                </a:solidFill>
                <a:latin typeface="Calibri" panose="020F0502020204030204" pitchFamily="34" charset="0"/>
                <a:cs typeface="Calibri" panose="020F0502020204030204" pitchFamily="34" charset="0"/>
              </a:rPr>
              <a:t>Anorthite+ Albite</a:t>
            </a:r>
            <a:endParaRPr lang="en-GB" sz="1400" b="1" dirty="0">
              <a:solidFill>
                <a:srgbClr val="002060"/>
              </a:solidFill>
              <a:latin typeface="Calibri" panose="020F0502020204030204" pitchFamily="34" charset="0"/>
              <a:cs typeface="Calibri" panose="020F0502020204030204" pitchFamily="34" charset="0"/>
            </a:endParaRPr>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7"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8" name="Picture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29"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smtClean="0">
                <a:solidFill>
                  <a:schemeClr val="bg1"/>
                </a:solidFill>
                <a:latin typeface="Calibri" panose="020F0502020204030204" pitchFamily="34" charset="0"/>
              </a:rPr>
              <a:t>HIPed Chabazite: XRD  </a:t>
            </a:r>
            <a:endParaRPr lang="en-GB" sz="2400" b="1" dirty="0">
              <a:solidFill>
                <a:schemeClr val="bg1"/>
              </a:solidFill>
              <a:latin typeface="Calibri" panose="020F0502020204030204" pitchFamily="34" charset="0"/>
            </a:endParaRPr>
          </a:p>
        </p:txBody>
      </p:sp>
      <p:cxnSp>
        <p:nvCxnSpPr>
          <p:cNvPr id="30" name="Straight Connector 29"/>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32"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0625" r="11413"/>
          <a:stretch/>
        </p:blipFill>
        <p:spPr>
          <a:xfrm>
            <a:off x="4917281" y="1209971"/>
            <a:ext cx="4129944" cy="3698901"/>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8263" r="15350"/>
          <a:stretch/>
        </p:blipFill>
        <p:spPr>
          <a:xfrm>
            <a:off x="120284" y="1195788"/>
            <a:ext cx="4006887" cy="3662680"/>
          </a:xfrm>
          <a:prstGeom prst="rect">
            <a:avLst/>
          </a:prstGeom>
        </p:spPr>
      </p:pic>
    </p:spTree>
    <p:extLst>
      <p:ext uri="{BB962C8B-B14F-4D97-AF65-F5344CB8AC3E}">
        <p14:creationId xmlns:p14="http://schemas.microsoft.com/office/powerpoint/2010/main" val="161070411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5835447" y="4580411"/>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028" name="Picture 4" descr="https://www.sheffield.ac.uk/polopoly_fs/1.361854!/image/top-100-uni-2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2384" y="5937675"/>
            <a:ext cx="1298361" cy="792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16793" y="980728"/>
            <a:ext cx="1443287" cy="338554"/>
          </a:xfrm>
          <a:prstGeom prst="rect">
            <a:avLst/>
          </a:prstGeom>
          <a:noFill/>
        </p:spPr>
        <p:txBody>
          <a:bodyPr wrap="square" rtlCol="0">
            <a:spAutoFit/>
          </a:bodyPr>
          <a:lstStyle/>
          <a:p>
            <a:r>
              <a:rPr lang="en-GB" sz="1600" b="1" dirty="0" smtClean="0">
                <a:solidFill>
                  <a:srgbClr val="002060"/>
                </a:solidFill>
                <a:latin typeface="Calibri" panose="020F0502020204030204" pitchFamily="34" charset="0"/>
                <a:cs typeface="Calibri" panose="020F0502020204030204" pitchFamily="34" charset="0"/>
              </a:rPr>
              <a:t>A: 1250 °C</a:t>
            </a:r>
            <a:endParaRPr lang="en-GB" sz="1600" b="1" dirty="0">
              <a:solidFill>
                <a:srgbClr val="002060"/>
              </a:solidFill>
              <a:latin typeface="Calibri" panose="020F0502020204030204" pitchFamily="34" charset="0"/>
              <a:cs typeface="Calibri" panose="020F0502020204030204" pitchFamily="34" charset="0"/>
            </a:endParaRPr>
          </a:p>
        </p:txBody>
      </p:sp>
      <p:sp>
        <p:nvSpPr>
          <p:cNvPr id="15" name="Rectangle 14"/>
          <p:cNvSpPr/>
          <p:nvPr/>
        </p:nvSpPr>
        <p:spPr bwMode="auto">
          <a:xfrm>
            <a:off x="2267744" y="7895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8" name="TextBox 17"/>
          <p:cNvSpPr txBox="1"/>
          <p:nvPr/>
        </p:nvSpPr>
        <p:spPr>
          <a:xfrm>
            <a:off x="3290621" y="980728"/>
            <a:ext cx="1572271" cy="338554"/>
          </a:xfrm>
          <a:prstGeom prst="rect">
            <a:avLst/>
          </a:prstGeom>
          <a:noFill/>
        </p:spPr>
        <p:txBody>
          <a:bodyPr wrap="square" rtlCol="0">
            <a:spAutoFit/>
          </a:bodyPr>
          <a:lstStyle/>
          <a:p>
            <a:r>
              <a:rPr lang="en-GB" sz="1600" b="1" dirty="0" smtClean="0">
                <a:solidFill>
                  <a:srgbClr val="002060"/>
                </a:solidFill>
                <a:latin typeface="Calibri" panose="020F0502020204030204" pitchFamily="34" charset="0"/>
                <a:cs typeface="Calibri" panose="020F0502020204030204" pitchFamily="34" charset="0"/>
              </a:rPr>
              <a:t>B: 1150 °C</a:t>
            </a:r>
            <a:endParaRPr lang="en-GB" sz="1600" b="1" dirty="0">
              <a:solidFill>
                <a:srgbClr val="002060"/>
              </a:solidFill>
              <a:latin typeface="Calibri" panose="020F0502020204030204" pitchFamily="34" charset="0"/>
              <a:cs typeface="Calibri" panose="020F0502020204030204" pitchFamily="34" charset="0"/>
            </a:endParaRPr>
          </a:p>
        </p:txBody>
      </p:sp>
      <p:sp>
        <p:nvSpPr>
          <p:cNvPr id="19" name="TextBox 18"/>
          <p:cNvSpPr txBox="1"/>
          <p:nvPr/>
        </p:nvSpPr>
        <p:spPr>
          <a:xfrm>
            <a:off x="6125589" y="976329"/>
            <a:ext cx="1562023" cy="338554"/>
          </a:xfrm>
          <a:prstGeom prst="rect">
            <a:avLst/>
          </a:prstGeom>
          <a:noFill/>
        </p:spPr>
        <p:txBody>
          <a:bodyPr wrap="square" rtlCol="0">
            <a:spAutoFit/>
          </a:bodyPr>
          <a:lstStyle/>
          <a:p>
            <a:r>
              <a:rPr lang="en-GB" sz="1600" b="1" dirty="0" smtClean="0">
                <a:solidFill>
                  <a:srgbClr val="002060"/>
                </a:solidFill>
                <a:latin typeface="Calibri" panose="020F0502020204030204" pitchFamily="34" charset="0"/>
                <a:cs typeface="Calibri" panose="020F0502020204030204" pitchFamily="34" charset="0"/>
              </a:rPr>
              <a:t>C: 1050 °C</a:t>
            </a:r>
            <a:endParaRPr lang="en-GB" sz="1600" b="1" dirty="0">
              <a:solidFill>
                <a:srgbClr val="002060"/>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33592" y="1357015"/>
            <a:ext cx="2530633" cy="3780000"/>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3669" y="1359394"/>
            <a:ext cx="2525294" cy="3780000"/>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4717" y="1347057"/>
            <a:ext cx="2500410" cy="3780000"/>
          </a:xfrm>
          <a:prstGeom prst="rect">
            <a:avLst/>
          </a:prstGeom>
        </p:spPr>
      </p:pic>
      <p:sp>
        <p:nvSpPr>
          <p:cNvPr id="20" name="TextBox 19"/>
          <p:cNvSpPr txBox="1"/>
          <p:nvPr/>
        </p:nvSpPr>
        <p:spPr>
          <a:xfrm>
            <a:off x="7774784" y="2469183"/>
            <a:ext cx="293670" cy="307777"/>
          </a:xfrm>
          <a:prstGeom prst="rect">
            <a:avLst/>
          </a:prstGeom>
          <a:noFill/>
        </p:spPr>
        <p:txBody>
          <a:bodyPr wrap="none" rtlCol="0">
            <a:spAutoFit/>
          </a:bodyPr>
          <a:lstStyle/>
          <a:p>
            <a:r>
              <a:rPr lang="en-GB" sz="1400" b="1" dirty="0" smtClean="0">
                <a:solidFill>
                  <a:srgbClr val="002060"/>
                </a:solidFill>
                <a:latin typeface="Calibri" panose="020F0502020204030204" pitchFamily="34" charset="0"/>
                <a:cs typeface="Calibri" panose="020F0502020204030204" pitchFamily="34" charset="0"/>
              </a:rPr>
              <a:t>A</a:t>
            </a:r>
            <a:endParaRPr lang="en-GB" sz="1400" b="1" dirty="0">
              <a:solidFill>
                <a:srgbClr val="002060"/>
              </a:solidFill>
              <a:latin typeface="Calibri" panose="020F0502020204030204" pitchFamily="34" charset="0"/>
              <a:cs typeface="Calibri" panose="020F0502020204030204" pitchFamily="34" charset="0"/>
            </a:endParaRPr>
          </a:p>
        </p:txBody>
      </p:sp>
      <p:sp>
        <p:nvSpPr>
          <p:cNvPr id="25" name="TextBox 24"/>
          <p:cNvSpPr txBox="1"/>
          <p:nvPr/>
        </p:nvSpPr>
        <p:spPr>
          <a:xfrm>
            <a:off x="2319640" y="2081638"/>
            <a:ext cx="705487" cy="461665"/>
          </a:xfrm>
          <a:prstGeom prst="rect">
            <a:avLst/>
          </a:prstGeom>
          <a:noFill/>
        </p:spPr>
        <p:txBody>
          <a:bodyPr wrap="square" rtlCol="0">
            <a:spAutoFit/>
          </a:bodyPr>
          <a:lstStyle/>
          <a:p>
            <a:pPr algn="ctr"/>
            <a:r>
              <a:rPr lang="en-GB" sz="1200" b="1" dirty="0" smtClean="0">
                <a:solidFill>
                  <a:srgbClr val="002060"/>
                </a:solidFill>
                <a:latin typeface="Calibri" panose="020F0502020204030204" pitchFamily="34" charset="0"/>
                <a:cs typeface="Calibri" panose="020F0502020204030204" pitchFamily="34" charset="0"/>
              </a:rPr>
              <a:t>Fe Oxide</a:t>
            </a:r>
            <a:endParaRPr lang="en-GB" sz="1200" b="1" dirty="0">
              <a:solidFill>
                <a:srgbClr val="002060"/>
              </a:solidFill>
              <a:latin typeface="Calibri" panose="020F0502020204030204" pitchFamily="34" charset="0"/>
              <a:cs typeface="Calibri" panose="020F0502020204030204" pitchFamily="34" charset="0"/>
            </a:endParaRPr>
          </a:p>
        </p:txBody>
      </p:sp>
      <p:sp>
        <p:nvSpPr>
          <p:cNvPr id="26" name="TextBox 25"/>
          <p:cNvSpPr txBox="1"/>
          <p:nvPr/>
        </p:nvSpPr>
        <p:spPr>
          <a:xfrm>
            <a:off x="3644482" y="1383882"/>
            <a:ext cx="995722" cy="307777"/>
          </a:xfrm>
          <a:prstGeom prst="rect">
            <a:avLst/>
          </a:prstGeom>
          <a:noFill/>
        </p:spPr>
        <p:txBody>
          <a:bodyPr wrap="none" rtlCol="0">
            <a:spAutoFit/>
          </a:bodyPr>
          <a:lstStyle/>
          <a:p>
            <a:r>
              <a:rPr lang="en-GB" sz="1400" b="1" dirty="0" smtClean="0">
                <a:solidFill>
                  <a:srgbClr val="002060"/>
                </a:solidFill>
                <a:latin typeface="Calibri" panose="020F0502020204030204" pitchFamily="34" charset="0"/>
                <a:cs typeface="Calibri" panose="020F0502020204030204" pitchFamily="34" charset="0"/>
              </a:rPr>
              <a:t>Spinel vein</a:t>
            </a:r>
            <a:endParaRPr lang="en-GB" sz="1400" b="1" dirty="0">
              <a:solidFill>
                <a:srgbClr val="002060"/>
              </a:solidFill>
              <a:latin typeface="Calibri" panose="020F0502020204030204" pitchFamily="34" charset="0"/>
              <a:cs typeface="Calibri" panose="020F0502020204030204" pitchFamily="34" charset="0"/>
            </a:endParaRPr>
          </a:p>
        </p:txBody>
      </p:sp>
      <p:cxnSp>
        <p:nvCxnSpPr>
          <p:cNvPr id="27" name="Straight Arrow Connector 26"/>
          <p:cNvCxnSpPr/>
          <p:nvPr/>
        </p:nvCxnSpPr>
        <p:spPr bwMode="auto">
          <a:xfrm>
            <a:off x="4598908" y="1537770"/>
            <a:ext cx="334408" cy="0"/>
          </a:xfrm>
          <a:prstGeom prst="straightConnector1">
            <a:avLst/>
          </a:prstGeom>
          <a:solidFill>
            <a:schemeClr val="accent1"/>
          </a:solidFill>
          <a:ln w="19050" cap="flat" cmpd="sng" algn="ctr">
            <a:solidFill>
              <a:srgbClr val="002060"/>
            </a:solidFill>
            <a:prstDash val="solid"/>
            <a:round/>
            <a:headEnd type="none" w="med" len="med"/>
            <a:tailEnd type="triangle"/>
          </a:ln>
          <a:effectLst/>
        </p:spPr>
      </p:cxnSp>
      <p:sp>
        <p:nvSpPr>
          <p:cNvPr id="28" name="TextBox 27"/>
          <p:cNvSpPr txBox="1"/>
          <p:nvPr/>
        </p:nvSpPr>
        <p:spPr>
          <a:xfrm>
            <a:off x="5129223" y="2564904"/>
            <a:ext cx="293670" cy="307777"/>
          </a:xfrm>
          <a:prstGeom prst="rect">
            <a:avLst/>
          </a:prstGeom>
          <a:noFill/>
        </p:spPr>
        <p:txBody>
          <a:bodyPr wrap="none" rtlCol="0">
            <a:spAutoFit/>
          </a:bodyPr>
          <a:lstStyle/>
          <a:p>
            <a:r>
              <a:rPr lang="en-GB" sz="1400" b="1" dirty="0" smtClean="0">
                <a:solidFill>
                  <a:srgbClr val="002060"/>
                </a:solidFill>
                <a:latin typeface="Calibri" panose="020F0502020204030204" pitchFamily="34" charset="0"/>
                <a:cs typeface="Calibri" panose="020F0502020204030204" pitchFamily="34" charset="0"/>
              </a:rPr>
              <a:t>A</a:t>
            </a:r>
            <a:endParaRPr lang="en-GB" sz="1400" b="1" dirty="0">
              <a:solidFill>
                <a:srgbClr val="002060"/>
              </a:solidFill>
              <a:latin typeface="Calibri" panose="020F0502020204030204" pitchFamily="34" charset="0"/>
              <a:cs typeface="Calibri" panose="020F0502020204030204" pitchFamily="34" charset="0"/>
            </a:endParaRPr>
          </a:p>
        </p:txBody>
      </p:sp>
      <p:sp>
        <p:nvSpPr>
          <p:cNvPr id="17" name="Rectangle 16"/>
          <p:cNvSpPr/>
          <p:nvPr/>
        </p:nvSpPr>
        <p:spPr bwMode="auto">
          <a:xfrm>
            <a:off x="6191554" y="5231050"/>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4" name="Rectangle 15"/>
          <p:cNvSpPr>
            <a:spLocks noChangeArrowheads="1"/>
          </p:cNvSpPr>
          <p:nvPr/>
        </p:nvSpPr>
        <p:spPr bwMode="auto">
          <a:xfrm>
            <a:off x="516793" y="5447260"/>
            <a:ext cx="8494868" cy="1400383"/>
          </a:xfrm>
          <a:prstGeom prst="rect">
            <a:avLst/>
          </a:prstGeom>
          <a:noFill/>
          <a:ln w="9525">
            <a:noFill/>
            <a:miter lim="800000"/>
            <a:headEnd/>
            <a:tailEnd/>
          </a:ln>
          <a:effectLst/>
        </p:spPr>
        <p:txBody>
          <a:bodyPr wrap="none" anchor="ctr">
            <a:noAutofit/>
          </a:bodyPr>
          <a:lstStyle/>
          <a:p>
            <a:pPr marL="400050" indent="-400050" algn="just" fontAlgn="base">
              <a:spcBef>
                <a:spcPct val="0"/>
              </a:spcBef>
              <a:spcAft>
                <a:spcPts val="400"/>
              </a:spcAft>
              <a:buClr>
                <a:srgbClr val="000000"/>
              </a:buClr>
              <a:buFont typeface="Wingdings" panose="05000000000000000000" pitchFamily="2" charset="2"/>
              <a:buChar char="§"/>
            </a:pPr>
            <a:r>
              <a:rPr lang="en-GB" sz="1400" dirty="0" smtClean="0">
                <a:solidFill>
                  <a:srgbClr val="000000"/>
                </a:solidFill>
                <a:latin typeface="Calibri" panose="020F0502020204030204" pitchFamily="34" charset="0"/>
              </a:rPr>
              <a:t>Formation of glass-ceramic microstructure with negligible porosity at all temperatures</a:t>
            </a:r>
          </a:p>
          <a:p>
            <a:pPr marL="400050" indent="-400050" algn="just" fontAlgn="base">
              <a:spcBef>
                <a:spcPct val="0"/>
              </a:spcBef>
              <a:spcAft>
                <a:spcPts val="400"/>
              </a:spcAft>
              <a:buClr>
                <a:srgbClr val="000000"/>
              </a:buClr>
              <a:buFont typeface="Wingdings" panose="05000000000000000000" pitchFamily="2" charset="2"/>
              <a:buChar char="§"/>
            </a:pPr>
            <a:r>
              <a:rPr lang="en-GB" sz="1400" dirty="0" smtClean="0">
                <a:solidFill>
                  <a:srgbClr val="000000"/>
                </a:solidFill>
                <a:latin typeface="Calibri" panose="020F0502020204030204" pitchFamily="34" charset="0"/>
              </a:rPr>
              <a:t>Cs partitions primarily to K-feldspar crystallised from glass melt (bright phase)</a:t>
            </a:r>
          </a:p>
          <a:p>
            <a:pPr marL="400050" indent="-400050" algn="just" fontAlgn="base">
              <a:spcBef>
                <a:spcPct val="0"/>
              </a:spcBef>
              <a:spcAft>
                <a:spcPts val="400"/>
              </a:spcAft>
              <a:buClr>
                <a:srgbClr val="000000"/>
              </a:buClr>
              <a:buFont typeface="Wingdings" panose="05000000000000000000" pitchFamily="2" charset="2"/>
              <a:buChar char="§"/>
            </a:pPr>
            <a:r>
              <a:rPr lang="en-GB" sz="1400" dirty="0" smtClean="0">
                <a:solidFill>
                  <a:srgbClr val="000000"/>
                </a:solidFill>
                <a:latin typeface="Calibri" panose="020F0502020204030204" pitchFamily="34" charset="0"/>
              </a:rPr>
              <a:t>1050</a:t>
            </a:r>
            <a:r>
              <a:rPr lang="en-GB" sz="1400" dirty="0">
                <a:solidFill>
                  <a:srgbClr val="000000"/>
                </a:solidFill>
                <a:latin typeface="Calibri" panose="020F0502020204030204" pitchFamily="34" charset="0"/>
                <a:cs typeface="Calibri" panose="020F0502020204030204" pitchFamily="34" charset="0"/>
              </a:rPr>
              <a:t>°</a:t>
            </a:r>
            <a:r>
              <a:rPr lang="en-GB" sz="1400" dirty="0" smtClean="0">
                <a:solidFill>
                  <a:srgbClr val="000000"/>
                </a:solidFill>
                <a:latin typeface="Calibri" panose="020F0502020204030204" pitchFamily="34" charset="0"/>
              </a:rPr>
              <a:t>C: evidenc</a:t>
            </a:r>
            <a:r>
              <a:rPr lang="en-GB" sz="1400" dirty="0" smtClean="0">
                <a:solidFill>
                  <a:srgbClr val="000000"/>
                </a:solidFill>
                <a:latin typeface="Calibri" panose="020F0502020204030204" pitchFamily="34" charset="0"/>
              </a:rPr>
              <a:t>e of </a:t>
            </a:r>
            <a:r>
              <a:rPr lang="en-GB" sz="1400" dirty="0" err="1" smtClean="0">
                <a:solidFill>
                  <a:srgbClr val="000000"/>
                </a:solidFill>
                <a:latin typeface="Calibri" panose="020F0502020204030204" pitchFamily="34" charset="0"/>
              </a:rPr>
              <a:t>anorthite</a:t>
            </a:r>
            <a:r>
              <a:rPr lang="en-GB" sz="1400" dirty="0" smtClean="0">
                <a:solidFill>
                  <a:srgbClr val="000000"/>
                </a:solidFill>
                <a:latin typeface="Calibri" panose="020F0502020204030204" pitchFamily="34" charset="0"/>
              </a:rPr>
              <a:t> and K-feldspar relics, micro-cracks from differential thermal expansion vs. matrix</a:t>
            </a:r>
            <a:endParaRPr lang="en-GB" sz="1400" dirty="0" smtClean="0">
              <a:solidFill>
                <a:srgbClr val="000000"/>
              </a:solidFill>
              <a:latin typeface="Calibri" panose="020F0502020204030204" pitchFamily="34" charset="0"/>
            </a:endParaRPr>
          </a:p>
          <a:p>
            <a:pPr marL="400050" indent="-400050" algn="just" fontAlgn="base">
              <a:spcBef>
                <a:spcPct val="0"/>
              </a:spcBef>
              <a:spcAft>
                <a:spcPts val="400"/>
              </a:spcAft>
              <a:buClr>
                <a:srgbClr val="000000"/>
              </a:buClr>
              <a:buFont typeface="Wingdings" panose="05000000000000000000" pitchFamily="2" charset="2"/>
              <a:buChar char="§"/>
            </a:pPr>
            <a:r>
              <a:rPr lang="en-GB" sz="1400" dirty="0" smtClean="0">
                <a:solidFill>
                  <a:srgbClr val="000000"/>
                </a:solidFill>
                <a:latin typeface="Calibri" panose="020F0502020204030204" pitchFamily="34" charset="0"/>
              </a:rPr>
              <a:t>1150</a:t>
            </a:r>
            <a:r>
              <a:rPr lang="en-GB" sz="1400" dirty="0">
                <a:solidFill>
                  <a:srgbClr val="000000"/>
                </a:solidFill>
                <a:latin typeface="Calibri" panose="020F0502020204030204" pitchFamily="34" charset="0"/>
                <a:cs typeface="Calibri" panose="020F0502020204030204" pitchFamily="34" charset="0"/>
              </a:rPr>
              <a:t>°</a:t>
            </a:r>
            <a:r>
              <a:rPr lang="en-GB" sz="1400" dirty="0" smtClean="0">
                <a:solidFill>
                  <a:srgbClr val="000000"/>
                </a:solidFill>
                <a:latin typeface="Calibri" panose="020F0502020204030204" pitchFamily="34" charset="0"/>
              </a:rPr>
              <a:t>C: relatively homogeneous microstructure with trace </a:t>
            </a:r>
            <a:r>
              <a:rPr lang="en-GB" sz="1400" dirty="0" err="1" smtClean="0">
                <a:solidFill>
                  <a:srgbClr val="000000"/>
                </a:solidFill>
                <a:latin typeface="Calibri" panose="020F0502020204030204" pitchFamily="34" charset="0"/>
              </a:rPr>
              <a:t>anorthite</a:t>
            </a:r>
            <a:r>
              <a:rPr lang="en-GB" sz="1400" dirty="0" smtClean="0">
                <a:solidFill>
                  <a:srgbClr val="000000"/>
                </a:solidFill>
                <a:latin typeface="Calibri" panose="020F0502020204030204" pitchFamily="34" charset="0"/>
              </a:rPr>
              <a:t> and feldspar relics</a:t>
            </a:r>
            <a:endParaRPr lang="en-GB" sz="1400" dirty="0" smtClean="0">
              <a:solidFill>
                <a:srgbClr val="000000"/>
              </a:solidFill>
              <a:latin typeface="Calibri" panose="020F0502020204030204" pitchFamily="34" charset="0"/>
            </a:endParaRPr>
          </a:p>
          <a:p>
            <a:pPr marL="400050" indent="-400050" algn="just" fontAlgn="base">
              <a:spcBef>
                <a:spcPct val="0"/>
              </a:spcBef>
              <a:spcAft>
                <a:spcPts val="400"/>
              </a:spcAft>
              <a:buClr>
                <a:srgbClr val="000000"/>
              </a:buClr>
              <a:buFont typeface="Wingdings" panose="05000000000000000000" pitchFamily="2" charset="2"/>
              <a:buChar char="§"/>
            </a:pPr>
            <a:r>
              <a:rPr lang="en-GB" sz="1400" dirty="0" smtClean="0">
                <a:solidFill>
                  <a:srgbClr val="000000"/>
                </a:solidFill>
                <a:latin typeface="Calibri" panose="020F0502020204030204" pitchFamily="34" charset="0"/>
              </a:rPr>
              <a:t>1250</a:t>
            </a:r>
            <a:r>
              <a:rPr lang="en-GB" sz="1400" dirty="0" smtClean="0">
                <a:solidFill>
                  <a:srgbClr val="000000"/>
                </a:solidFill>
                <a:latin typeface="Calibri" panose="020F0502020204030204" pitchFamily="34" charset="0"/>
                <a:cs typeface="Calibri" panose="020F0502020204030204" pitchFamily="34" charset="0"/>
              </a:rPr>
              <a:t>°</a:t>
            </a:r>
            <a:r>
              <a:rPr lang="en-GB" sz="1400" dirty="0" smtClean="0">
                <a:solidFill>
                  <a:srgbClr val="000000"/>
                </a:solidFill>
                <a:latin typeface="Calibri" panose="020F0502020204030204" pitchFamily="34" charset="0"/>
              </a:rPr>
              <a:t>C: Na-Ca-Al-Si glass with primary and secondary recrystallized Cs / K-feldspar, no relic material.</a:t>
            </a:r>
            <a:endParaRPr lang="en-GB" sz="1400" dirty="0" smtClean="0">
              <a:solidFill>
                <a:srgbClr val="000000"/>
              </a:solidFill>
              <a:latin typeface="Calibri" panose="020F0502020204030204" pitchFamily="34" charset="0"/>
            </a:endParaRPr>
          </a:p>
        </p:txBody>
      </p:sp>
      <p:sp>
        <p:nvSpPr>
          <p:cNvPr id="33" name="TextBox 32"/>
          <p:cNvSpPr txBox="1"/>
          <p:nvPr/>
        </p:nvSpPr>
        <p:spPr>
          <a:xfrm>
            <a:off x="4145534" y="2689175"/>
            <a:ext cx="282450" cy="307777"/>
          </a:xfrm>
          <a:prstGeom prst="rect">
            <a:avLst/>
          </a:prstGeom>
          <a:noFill/>
        </p:spPr>
        <p:txBody>
          <a:bodyPr wrap="none" rtlCol="0">
            <a:spAutoFit/>
          </a:bodyPr>
          <a:lstStyle/>
          <a:p>
            <a:r>
              <a:rPr lang="en-GB" sz="1400" b="1" dirty="0" smtClean="0">
                <a:solidFill>
                  <a:srgbClr val="002060"/>
                </a:solidFill>
                <a:latin typeface="Calibri" panose="020F0502020204030204" pitchFamily="34" charset="0"/>
                <a:cs typeface="Calibri" panose="020F0502020204030204" pitchFamily="34" charset="0"/>
              </a:rPr>
              <a:t>K</a:t>
            </a:r>
            <a:endParaRPr lang="en-GB" sz="1400" b="1" dirty="0">
              <a:solidFill>
                <a:srgbClr val="002060"/>
              </a:solidFill>
              <a:latin typeface="Calibri" panose="020F0502020204030204" pitchFamily="34" charset="0"/>
              <a:cs typeface="Calibri" panose="020F0502020204030204" pitchFamily="34" charset="0"/>
            </a:endParaRPr>
          </a:p>
        </p:txBody>
      </p:sp>
      <p:sp>
        <p:nvSpPr>
          <p:cNvPr id="36" name="TextBox 35"/>
          <p:cNvSpPr txBox="1"/>
          <p:nvPr/>
        </p:nvSpPr>
        <p:spPr>
          <a:xfrm>
            <a:off x="7120583" y="2935882"/>
            <a:ext cx="364606" cy="307777"/>
          </a:xfrm>
          <a:prstGeom prst="rect">
            <a:avLst/>
          </a:prstGeom>
          <a:noFill/>
        </p:spPr>
        <p:txBody>
          <a:bodyPr wrap="square" rtlCol="0">
            <a:spAutoFit/>
          </a:bodyPr>
          <a:lstStyle/>
          <a:p>
            <a:r>
              <a:rPr lang="en-GB" sz="1400" b="1" dirty="0" smtClean="0">
                <a:solidFill>
                  <a:srgbClr val="002060"/>
                </a:solidFill>
                <a:latin typeface="Calibri" panose="020F0502020204030204" pitchFamily="34" charset="0"/>
                <a:cs typeface="Calibri" panose="020F0502020204030204" pitchFamily="34" charset="0"/>
              </a:rPr>
              <a:t>K</a:t>
            </a:r>
            <a:endParaRPr lang="en-GB" sz="1400" b="1" dirty="0">
              <a:solidFill>
                <a:srgbClr val="002060"/>
              </a:solidFill>
              <a:latin typeface="Calibri" panose="020F0502020204030204" pitchFamily="34" charset="0"/>
              <a:cs typeface="Calibri" panose="020F0502020204030204" pitchFamily="34" charset="0"/>
            </a:endParaRPr>
          </a:p>
        </p:txBody>
      </p:sp>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1" name="Picture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4" name="Picture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5" name="Picture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8" name="Picture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39"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smtClean="0">
                <a:solidFill>
                  <a:schemeClr val="bg1"/>
                </a:solidFill>
                <a:latin typeface="Calibri" panose="020F0502020204030204" pitchFamily="34" charset="0"/>
              </a:rPr>
              <a:t>SEM/EDX: HIPed at 100 MPa  </a:t>
            </a:r>
            <a:endParaRPr lang="en-GB" sz="2400" b="1" dirty="0">
              <a:solidFill>
                <a:schemeClr val="bg1"/>
              </a:solidFill>
              <a:latin typeface="Calibri" panose="020F0502020204030204" pitchFamily="34" charset="0"/>
            </a:endParaRPr>
          </a:p>
        </p:txBody>
      </p:sp>
      <p:cxnSp>
        <p:nvCxnSpPr>
          <p:cNvPr id="40" name="Straight Connector 39"/>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44" name="TextBox 43"/>
          <p:cNvSpPr txBox="1"/>
          <p:nvPr/>
        </p:nvSpPr>
        <p:spPr>
          <a:xfrm>
            <a:off x="1764080" y="2689175"/>
            <a:ext cx="503664" cy="307777"/>
          </a:xfrm>
          <a:prstGeom prst="rect">
            <a:avLst/>
          </a:prstGeom>
          <a:noFill/>
        </p:spPr>
        <p:txBody>
          <a:bodyPr wrap="none" rtlCol="0">
            <a:spAutoFit/>
          </a:bodyPr>
          <a:lstStyle/>
          <a:p>
            <a:r>
              <a:rPr lang="en-GB" sz="1400" b="1" dirty="0" smtClean="0">
                <a:solidFill>
                  <a:srgbClr val="002060"/>
                </a:solidFill>
                <a:latin typeface="Calibri" panose="020F0502020204030204" pitchFamily="34" charset="0"/>
                <a:cs typeface="Calibri" panose="020F0502020204030204" pitchFamily="34" charset="0"/>
              </a:rPr>
              <a:t>Cs-K</a:t>
            </a:r>
            <a:endParaRPr lang="en-GB" sz="1400" b="1" dirty="0" smtClean="0">
              <a:solidFill>
                <a:srgbClr val="002060"/>
              </a:solidFill>
              <a:latin typeface="Calibri" panose="020F0502020204030204" pitchFamily="34" charset="0"/>
              <a:cs typeface="Calibri" panose="020F0502020204030204" pitchFamily="34" charset="0"/>
            </a:endParaRPr>
          </a:p>
        </p:txBody>
      </p:sp>
      <p:sp>
        <p:nvSpPr>
          <p:cNvPr id="46" name="TextBox 45"/>
          <p:cNvSpPr txBox="1"/>
          <p:nvPr/>
        </p:nvSpPr>
        <p:spPr>
          <a:xfrm>
            <a:off x="3924320" y="2132856"/>
            <a:ext cx="503664" cy="307777"/>
          </a:xfrm>
          <a:prstGeom prst="rect">
            <a:avLst/>
          </a:prstGeom>
          <a:noFill/>
        </p:spPr>
        <p:txBody>
          <a:bodyPr wrap="none" rtlCol="0">
            <a:spAutoFit/>
          </a:bodyPr>
          <a:lstStyle/>
          <a:p>
            <a:r>
              <a:rPr lang="en-GB" sz="1400" b="1" dirty="0" smtClean="0">
                <a:solidFill>
                  <a:srgbClr val="002060"/>
                </a:solidFill>
                <a:latin typeface="Calibri" panose="020F0502020204030204" pitchFamily="34" charset="0"/>
                <a:cs typeface="Calibri" panose="020F0502020204030204" pitchFamily="34" charset="0"/>
              </a:rPr>
              <a:t>Cs-K</a:t>
            </a:r>
            <a:endParaRPr lang="en-GB" sz="1400" b="1" dirty="0" smtClean="0">
              <a:solidFill>
                <a:srgbClr val="002060"/>
              </a:solidFill>
              <a:latin typeface="Calibri" panose="020F0502020204030204" pitchFamily="34" charset="0"/>
              <a:cs typeface="Calibri" panose="020F0502020204030204" pitchFamily="34" charset="0"/>
            </a:endParaRPr>
          </a:p>
        </p:txBody>
      </p:sp>
      <p:sp>
        <p:nvSpPr>
          <p:cNvPr id="48" name="TextBox 47"/>
          <p:cNvSpPr txBox="1"/>
          <p:nvPr/>
        </p:nvSpPr>
        <p:spPr>
          <a:xfrm>
            <a:off x="876012" y="1367256"/>
            <a:ext cx="1249759" cy="307777"/>
          </a:xfrm>
          <a:prstGeom prst="rect">
            <a:avLst/>
          </a:prstGeom>
          <a:noFill/>
        </p:spPr>
        <p:txBody>
          <a:bodyPr wrap="square" rtlCol="0">
            <a:spAutoFit/>
          </a:bodyPr>
          <a:lstStyle/>
          <a:p>
            <a:r>
              <a:rPr lang="en-GB" sz="1400" b="1" dirty="0" smtClean="0">
                <a:solidFill>
                  <a:srgbClr val="002060"/>
                </a:solidFill>
                <a:latin typeface="Calibri" panose="020F0502020204030204" pitchFamily="34" charset="0"/>
                <a:cs typeface="Calibri" panose="020F0502020204030204" pitchFamily="34" charset="0"/>
              </a:rPr>
              <a:t>G(A)</a:t>
            </a:r>
            <a:endParaRPr lang="en-GB" sz="1400" b="1" dirty="0">
              <a:solidFill>
                <a:srgbClr val="002060"/>
              </a:solidFill>
              <a:latin typeface="Calibri" panose="020F0502020204030204" pitchFamily="34" charset="0"/>
              <a:cs typeface="Calibri" panose="020F0502020204030204" pitchFamily="34" charset="0"/>
            </a:endParaRPr>
          </a:p>
        </p:txBody>
      </p:sp>
      <p:sp>
        <p:nvSpPr>
          <p:cNvPr id="49" name="Rectangle 48"/>
          <p:cNvSpPr/>
          <p:nvPr/>
        </p:nvSpPr>
        <p:spPr>
          <a:xfrm>
            <a:off x="857250" y="5182903"/>
            <a:ext cx="7663562" cy="307777"/>
          </a:xfrm>
          <a:prstGeom prst="rect">
            <a:avLst/>
          </a:prstGeom>
        </p:spPr>
        <p:txBody>
          <a:bodyPr wrap="square">
            <a:spAutoFit/>
          </a:bodyPr>
          <a:lstStyle/>
          <a:p>
            <a:pPr algn="ctr"/>
            <a:r>
              <a:rPr lang="en-GB" sz="1400" b="1" i="1" dirty="0" smtClean="0">
                <a:solidFill>
                  <a:srgbClr val="002060"/>
                </a:solidFill>
                <a:latin typeface="Calibri" panose="020F0502020204030204" pitchFamily="34" charset="0"/>
              </a:rPr>
              <a:t>Anorthite (A): CaAl</a:t>
            </a:r>
            <a:r>
              <a:rPr lang="en-GB" sz="1400" b="1" i="1" baseline="-25000" dirty="0" smtClean="0">
                <a:solidFill>
                  <a:srgbClr val="002060"/>
                </a:solidFill>
                <a:latin typeface="Calibri" panose="020F0502020204030204" pitchFamily="34" charset="0"/>
              </a:rPr>
              <a:t>2</a:t>
            </a:r>
            <a:r>
              <a:rPr lang="en-GB" sz="1400" b="1" i="1" dirty="0" smtClean="0">
                <a:solidFill>
                  <a:srgbClr val="002060"/>
                </a:solidFill>
                <a:latin typeface="Calibri" panose="020F0502020204030204" pitchFamily="34" charset="0"/>
              </a:rPr>
              <a:t>Si</a:t>
            </a:r>
            <a:r>
              <a:rPr lang="en-GB" sz="1400" b="1" i="1" baseline="-25000" dirty="0" smtClean="0">
                <a:solidFill>
                  <a:srgbClr val="002060"/>
                </a:solidFill>
                <a:latin typeface="Calibri" panose="020F0502020204030204" pitchFamily="34" charset="0"/>
              </a:rPr>
              <a:t>2</a:t>
            </a:r>
            <a:r>
              <a:rPr lang="en-GB" sz="1400" b="1" i="1" dirty="0" smtClean="0">
                <a:solidFill>
                  <a:srgbClr val="002060"/>
                </a:solidFill>
                <a:latin typeface="Calibri" panose="020F0502020204030204" pitchFamily="34" charset="0"/>
              </a:rPr>
              <a:t>O</a:t>
            </a:r>
            <a:r>
              <a:rPr lang="en-GB" sz="1400" b="1" i="1" baseline="-25000" dirty="0" smtClean="0">
                <a:solidFill>
                  <a:srgbClr val="002060"/>
                </a:solidFill>
                <a:latin typeface="Calibri" panose="020F0502020204030204" pitchFamily="34" charset="0"/>
              </a:rPr>
              <a:t>8</a:t>
            </a:r>
            <a:r>
              <a:rPr lang="en-GB" sz="1400" b="1" i="1" dirty="0">
                <a:solidFill>
                  <a:srgbClr val="002060"/>
                </a:solidFill>
                <a:latin typeface="Calibri" panose="020F0502020204030204" pitchFamily="34" charset="0"/>
              </a:rPr>
              <a:t> </a:t>
            </a:r>
            <a:r>
              <a:rPr lang="en-GB" sz="1400" b="1" i="1" dirty="0" smtClean="0">
                <a:solidFill>
                  <a:srgbClr val="002060"/>
                </a:solidFill>
                <a:latin typeface="Calibri" panose="020F0502020204030204" pitchFamily="34" charset="0"/>
              </a:rPr>
              <a:t>   Albite (B): NaAlSi</a:t>
            </a:r>
            <a:r>
              <a:rPr lang="en-GB" sz="1400" b="1" i="1" baseline="-25000" dirty="0" smtClean="0">
                <a:solidFill>
                  <a:srgbClr val="002060"/>
                </a:solidFill>
                <a:latin typeface="Calibri" panose="020F0502020204030204" pitchFamily="34" charset="0"/>
              </a:rPr>
              <a:t>3</a:t>
            </a:r>
            <a:r>
              <a:rPr lang="en-GB" sz="1400" b="1" i="1" dirty="0" smtClean="0">
                <a:solidFill>
                  <a:srgbClr val="002060"/>
                </a:solidFill>
                <a:latin typeface="Calibri" panose="020F0502020204030204" pitchFamily="34" charset="0"/>
              </a:rPr>
              <a:t>O</a:t>
            </a:r>
            <a:r>
              <a:rPr lang="en-GB" sz="1400" b="1" i="1" baseline="-25000" dirty="0" smtClean="0">
                <a:solidFill>
                  <a:srgbClr val="002060"/>
                </a:solidFill>
                <a:latin typeface="Calibri" panose="020F0502020204030204" pitchFamily="34" charset="0"/>
              </a:rPr>
              <a:t>8</a:t>
            </a:r>
            <a:r>
              <a:rPr lang="en-GB" sz="1400" b="1" i="1" dirty="0">
                <a:solidFill>
                  <a:srgbClr val="002060"/>
                </a:solidFill>
                <a:latin typeface="Calibri" panose="020F0502020204030204" pitchFamily="34" charset="0"/>
              </a:rPr>
              <a:t> </a:t>
            </a:r>
            <a:r>
              <a:rPr lang="en-GB" sz="1400" b="1" i="1" dirty="0" smtClean="0">
                <a:solidFill>
                  <a:srgbClr val="002060"/>
                </a:solidFill>
                <a:latin typeface="Calibri" panose="020F0502020204030204" pitchFamily="34" charset="0"/>
              </a:rPr>
              <a:t>    Diopside (D): MgCaSi</a:t>
            </a:r>
            <a:r>
              <a:rPr lang="en-GB" sz="1400" b="1" i="1" baseline="-25000" dirty="0" smtClean="0">
                <a:solidFill>
                  <a:srgbClr val="002060"/>
                </a:solidFill>
                <a:latin typeface="Calibri" panose="020F0502020204030204" pitchFamily="34" charset="0"/>
              </a:rPr>
              <a:t>3</a:t>
            </a:r>
            <a:r>
              <a:rPr lang="en-GB" sz="1400" b="1" i="1" dirty="0" smtClean="0">
                <a:solidFill>
                  <a:srgbClr val="002060"/>
                </a:solidFill>
                <a:latin typeface="Calibri" panose="020F0502020204030204" pitchFamily="34" charset="0"/>
              </a:rPr>
              <a:t>O</a:t>
            </a:r>
            <a:r>
              <a:rPr lang="en-GB" sz="1400" b="1" i="1" baseline="-25000" dirty="0" smtClean="0">
                <a:solidFill>
                  <a:srgbClr val="002060"/>
                </a:solidFill>
                <a:latin typeface="Calibri" panose="020F0502020204030204" pitchFamily="34" charset="0"/>
              </a:rPr>
              <a:t>8</a:t>
            </a:r>
            <a:r>
              <a:rPr lang="en-GB" sz="1400" b="1" i="1" dirty="0">
                <a:solidFill>
                  <a:srgbClr val="002060"/>
                </a:solidFill>
                <a:latin typeface="Calibri" panose="020F0502020204030204" pitchFamily="34" charset="0"/>
              </a:rPr>
              <a:t> </a:t>
            </a:r>
            <a:r>
              <a:rPr lang="en-GB" sz="1400" b="1" i="1" dirty="0" smtClean="0">
                <a:solidFill>
                  <a:srgbClr val="002060"/>
                </a:solidFill>
                <a:latin typeface="Calibri" panose="020F0502020204030204" pitchFamily="34" charset="0"/>
              </a:rPr>
              <a:t>    K-feldspar (K): KAlSi</a:t>
            </a:r>
            <a:r>
              <a:rPr lang="en-GB" sz="1400" b="1" i="1" baseline="-25000" dirty="0">
                <a:solidFill>
                  <a:srgbClr val="002060"/>
                </a:solidFill>
                <a:latin typeface="Calibri" panose="020F0502020204030204" pitchFamily="34" charset="0"/>
              </a:rPr>
              <a:t>2</a:t>
            </a:r>
            <a:r>
              <a:rPr lang="en-GB" sz="1400" b="1" i="1" dirty="0" smtClean="0">
                <a:solidFill>
                  <a:srgbClr val="002060"/>
                </a:solidFill>
                <a:latin typeface="Calibri" panose="020F0502020204030204" pitchFamily="34" charset="0"/>
              </a:rPr>
              <a:t>O</a:t>
            </a:r>
            <a:r>
              <a:rPr lang="en-GB" sz="1400" b="1" i="1" baseline="-25000" dirty="0" smtClean="0">
                <a:solidFill>
                  <a:srgbClr val="002060"/>
                </a:solidFill>
                <a:latin typeface="Calibri" panose="020F0502020204030204" pitchFamily="34" charset="0"/>
              </a:rPr>
              <a:t>6</a:t>
            </a:r>
            <a:endParaRPr lang="en-GB" sz="1400" b="1" i="1" baseline="-25000" dirty="0">
              <a:solidFill>
                <a:srgbClr val="002060"/>
              </a:solidFill>
              <a:latin typeface="Calibri" panose="020F0502020204030204" pitchFamily="34" charset="0"/>
            </a:endParaRPr>
          </a:p>
        </p:txBody>
      </p:sp>
      <p:sp>
        <p:nvSpPr>
          <p:cNvPr id="51" name="TextBox 50"/>
          <p:cNvSpPr txBox="1"/>
          <p:nvPr/>
        </p:nvSpPr>
        <p:spPr>
          <a:xfrm>
            <a:off x="6727377" y="2383025"/>
            <a:ext cx="333746" cy="307777"/>
          </a:xfrm>
          <a:prstGeom prst="rect">
            <a:avLst/>
          </a:prstGeom>
          <a:noFill/>
        </p:spPr>
        <p:txBody>
          <a:bodyPr wrap="none" rtlCol="0">
            <a:spAutoFit/>
          </a:bodyPr>
          <a:lstStyle/>
          <a:p>
            <a:r>
              <a:rPr lang="en-GB" sz="1400" b="1" dirty="0" smtClean="0">
                <a:solidFill>
                  <a:srgbClr val="002060"/>
                </a:solidFill>
                <a:latin typeface="Calibri" panose="020F0502020204030204" pitchFamily="34" charset="0"/>
                <a:cs typeface="Calibri" panose="020F0502020204030204" pitchFamily="34" charset="0"/>
              </a:rPr>
              <a:t>A </a:t>
            </a:r>
            <a:endParaRPr lang="en-GB" sz="1400" b="1" dirty="0">
              <a:solidFill>
                <a:srgbClr val="002060"/>
              </a:solidFill>
              <a:latin typeface="Calibri" panose="020F0502020204030204" pitchFamily="34" charset="0"/>
              <a:cs typeface="Calibri" panose="020F0502020204030204" pitchFamily="34" charset="0"/>
            </a:endParaRPr>
          </a:p>
        </p:txBody>
      </p:sp>
      <p:sp>
        <p:nvSpPr>
          <p:cNvPr id="52" name="TextBox 51"/>
          <p:cNvSpPr txBox="1"/>
          <p:nvPr/>
        </p:nvSpPr>
        <p:spPr>
          <a:xfrm>
            <a:off x="7380312" y="1681063"/>
            <a:ext cx="503664" cy="307777"/>
          </a:xfrm>
          <a:prstGeom prst="rect">
            <a:avLst/>
          </a:prstGeom>
          <a:noFill/>
        </p:spPr>
        <p:txBody>
          <a:bodyPr wrap="none" rtlCol="0">
            <a:spAutoFit/>
          </a:bodyPr>
          <a:lstStyle/>
          <a:p>
            <a:r>
              <a:rPr lang="en-GB" sz="1400" b="1" dirty="0" smtClean="0">
                <a:solidFill>
                  <a:srgbClr val="002060"/>
                </a:solidFill>
                <a:latin typeface="Calibri" panose="020F0502020204030204" pitchFamily="34" charset="0"/>
                <a:cs typeface="Calibri" panose="020F0502020204030204" pitchFamily="34" charset="0"/>
              </a:rPr>
              <a:t>Cs-K</a:t>
            </a:r>
            <a:endParaRPr lang="en-GB" sz="1400" b="1" dirty="0" smtClean="0">
              <a:solidFill>
                <a:srgbClr val="002060"/>
              </a:solidFill>
              <a:latin typeface="Calibri" panose="020F0502020204030204" pitchFamily="34" charset="0"/>
              <a:cs typeface="Calibri" panose="020F0502020204030204" pitchFamily="34" charset="0"/>
            </a:endParaRPr>
          </a:p>
        </p:txBody>
      </p:sp>
      <p:cxnSp>
        <p:nvCxnSpPr>
          <p:cNvPr id="53" name="Straight Arrow Connector 52"/>
          <p:cNvCxnSpPr/>
          <p:nvPr/>
        </p:nvCxnSpPr>
        <p:spPr bwMode="auto">
          <a:xfrm>
            <a:off x="7845294" y="1836554"/>
            <a:ext cx="334408" cy="0"/>
          </a:xfrm>
          <a:prstGeom prst="straightConnector1">
            <a:avLst/>
          </a:prstGeom>
          <a:solidFill>
            <a:schemeClr val="accent1"/>
          </a:solidFill>
          <a:ln w="19050" cap="flat" cmpd="sng" algn="ctr">
            <a:solidFill>
              <a:srgbClr val="002060"/>
            </a:solidFill>
            <a:prstDash val="solid"/>
            <a:round/>
            <a:headEnd type="none" w="med" len="med"/>
            <a:tailEnd type="triangle"/>
          </a:ln>
          <a:effectLst/>
        </p:spPr>
      </p:cxnSp>
      <p:sp>
        <p:nvSpPr>
          <p:cNvPr id="41" name="TextBox 40"/>
          <p:cNvSpPr txBox="1"/>
          <p:nvPr/>
        </p:nvSpPr>
        <p:spPr>
          <a:xfrm>
            <a:off x="6228184" y="1537047"/>
            <a:ext cx="298480" cy="307777"/>
          </a:xfrm>
          <a:prstGeom prst="rect">
            <a:avLst/>
          </a:prstGeom>
          <a:noFill/>
        </p:spPr>
        <p:txBody>
          <a:bodyPr wrap="none" rtlCol="0">
            <a:spAutoFit/>
          </a:bodyPr>
          <a:lstStyle/>
          <a:p>
            <a:r>
              <a:rPr lang="en-GB" sz="1400" b="1" dirty="0" smtClean="0">
                <a:solidFill>
                  <a:srgbClr val="002060"/>
                </a:solidFill>
                <a:latin typeface="Calibri" panose="020F0502020204030204" pitchFamily="34" charset="0"/>
                <a:cs typeface="Calibri" panose="020F0502020204030204" pitchFamily="34" charset="0"/>
              </a:rPr>
              <a:t>G</a:t>
            </a:r>
            <a:endParaRPr lang="en-GB" sz="1400" b="1" dirty="0" smtClean="0">
              <a:solidFill>
                <a:srgbClr val="002060"/>
              </a:solidFill>
              <a:latin typeface="Calibri" panose="020F0502020204030204" pitchFamily="34" charset="0"/>
              <a:cs typeface="Calibri" panose="020F0502020204030204" pitchFamily="34" charset="0"/>
            </a:endParaRPr>
          </a:p>
        </p:txBody>
      </p:sp>
      <p:sp>
        <p:nvSpPr>
          <p:cNvPr id="42" name="TextBox 41"/>
          <p:cNvSpPr txBox="1"/>
          <p:nvPr/>
        </p:nvSpPr>
        <p:spPr>
          <a:xfrm>
            <a:off x="3779912" y="1609055"/>
            <a:ext cx="298480" cy="307777"/>
          </a:xfrm>
          <a:prstGeom prst="rect">
            <a:avLst/>
          </a:prstGeom>
          <a:noFill/>
        </p:spPr>
        <p:txBody>
          <a:bodyPr wrap="none" rtlCol="0">
            <a:spAutoFit/>
          </a:bodyPr>
          <a:lstStyle/>
          <a:p>
            <a:r>
              <a:rPr lang="en-GB" sz="1400" b="1" dirty="0" smtClean="0">
                <a:solidFill>
                  <a:srgbClr val="002060"/>
                </a:solidFill>
                <a:latin typeface="Calibri" panose="020F0502020204030204" pitchFamily="34" charset="0"/>
                <a:cs typeface="Calibri" panose="020F0502020204030204" pitchFamily="34" charset="0"/>
              </a:rPr>
              <a:t>G</a:t>
            </a:r>
            <a:endParaRPr lang="en-GB" sz="1400" b="1" dirty="0" smtClean="0">
              <a:solidFill>
                <a:srgbClr val="002060"/>
              </a:solidFill>
              <a:latin typeface="Calibri" panose="020F0502020204030204" pitchFamily="34" charset="0"/>
              <a:cs typeface="Calibri" panose="020F0502020204030204" pitchFamily="34" charset="0"/>
            </a:endParaRPr>
          </a:p>
        </p:txBody>
      </p:sp>
      <p:sp>
        <p:nvSpPr>
          <p:cNvPr id="43" name="TextBox 42"/>
          <p:cNvSpPr txBox="1"/>
          <p:nvPr/>
        </p:nvSpPr>
        <p:spPr>
          <a:xfrm>
            <a:off x="1115616" y="2841575"/>
            <a:ext cx="503664" cy="307777"/>
          </a:xfrm>
          <a:prstGeom prst="rect">
            <a:avLst/>
          </a:prstGeom>
          <a:noFill/>
        </p:spPr>
        <p:txBody>
          <a:bodyPr wrap="none" rtlCol="0">
            <a:spAutoFit/>
          </a:bodyPr>
          <a:lstStyle/>
          <a:p>
            <a:r>
              <a:rPr lang="en-GB" sz="1400" b="1" dirty="0" smtClean="0">
                <a:solidFill>
                  <a:srgbClr val="002060"/>
                </a:solidFill>
                <a:latin typeface="Calibri" panose="020F0502020204030204" pitchFamily="34" charset="0"/>
                <a:cs typeface="Calibri" panose="020F0502020204030204" pitchFamily="34" charset="0"/>
              </a:rPr>
              <a:t>Cs-K</a:t>
            </a:r>
            <a:endParaRPr lang="en-GB" sz="1400" b="1" dirty="0" smtClean="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011068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9099" y="1366296"/>
            <a:ext cx="2511058" cy="3780000"/>
          </a:xfrm>
          <a:prstGeom prst="rect">
            <a:avLst/>
          </a:prstGeom>
        </p:spPr>
      </p:pic>
      <p:pic>
        <p:nvPicPr>
          <p:cNvPr id="44" name="Picture 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030" y="1366296"/>
            <a:ext cx="2497644" cy="3780000"/>
          </a:xfrm>
          <a:prstGeom prst="rect">
            <a:avLst/>
          </a:prstGeom>
        </p:spPr>
      </p:pic>
      <p:sp>
        <p:nvSpPr>
          <p:cNvPr id="2" name="Rectangle 1"/>
          <p:cNvSpPr/>
          <p:nvPr/>
        </p:nvSpPr>
        <p:spPr bwMode="auto">
          <a:xfrm>
            <a:off x="5835447" y="4580411"/>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7" name="Rectangle 16"/>
          <p:cNvSpPr/>
          <p:nvPr/>
        </p:nvSpPr>
        <p:spPr bwMode="auto">
          <a:xfrm>
            <a:off x="6213049" y="5215113"/>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5" name="Rectangle 14"/>
          <p:cNvSpPr/>
          <p:nvPr/>
        </p:nvSpPr>
        <p:spPr bwMode="auto">
          <a:xfrm>
            <a:off x="2267744" y="7895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9099" y="1366296"/>
            <a:ext cx="2511058" cy="3780000"/>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62104" y="1366296"/>
            <a:ext cx="2508424" cy="3780000"/>
          </a:xfrm>
          <a:prstGeom prst="rect">
            <a:avLst/>
          </a:prstGeom>
        </p:spPr>
      </p:pic>
      <p:sp>
        <p:nvSpPr>
          <p:cNvPr id="20" name="Rectangle 15"/>
          <p:cNvSpPr>
            <a:spLocks noChangeArrowheads="1"/>
          </p:cNvSpPr>
          <p:nvPr/>
        </p:nvSpPr>
        <p:spPr bwMode="auto">
          <a:xfrm>
            <a:off x="467544" y="5495435"/>
            <a:ext cx="8318429" cy="1184940"/>
          </a:xfrm>
          <a:prstGeom prst="rect">
            <a:avLst/>
          </a:prstGeom>
          <a:noFill/>
          <a:ln w="9525">
            <a:noFill/>
            <a:miter lim="800000"/>
            <a:headEnd/>
            <a:tailEnd/>
          </a:ln>
          <a:effectLst/>
        </p:spPr>
        <p:txBody>
          <a:bodyPr wrap="square" anchor="ctr">
            <a:spAutoFit/>
          </a:bodyPr>
          <a:lstStyle/>
          <a:p>
            <a:pPr marL="400050" indent="-400050" algn="just" fontAlgn="base">
              <a:spcBef>
                <a:spcPct val="0"/>
              </a:spcBef>
              <a:spcAft>
                <a:spcPts val="600"/>
              </a:spcAft>
              <a:buClr>
                <a:srgbClr val="000000"/>
              </a:buClr>
              <a:buFont typeface="Wingdings" panose="05000000000000000000" pitchFamily="2" charset="2"/>
              <a:buChar char="§"/>
            </a:pPr>
            <a:r>
              <a:rPr lang="en-GB" sz="1400" dirty="0" smtClean="0">
                <a:solidFill>
                  <a:srgbClr val="000000"/>
                </a:solidFill>
                <a:latin typeface="Calibri" panose="020F0502020204030204" pitchFamily="34" charset="0"/>
              </a:rPr>
              <a:t>Similar sequence of microstructure formation as at 100 </a:t>
            </a:r>
            <a:r>
              <a:rPr lang="en-GB" sz="1400" dirty="0" err="1" smtClean="0">
                <a:solidFill>
                  <a:srgbClr val="000000"/>
                </a:solidFill>
                <a:latin typeface="Calibri" panose="020F0502020204030204" pitchFamily="34" charset="0"/>
              </a:rPr>
              <a:t>Mpa</a:t>
            </a:r>
            <a:endParaRPr lang="en-GB" sz="1400" dirty="0" smtClean="0">
              <a:solidFill>
                <a:srgbClr val="000000"/>
              </a:solidFill>
              <a:latin typeface="Calibri" panose="020F0502020204030204" pitchFamily="34" charset="0"/>
            </a:endParaRPr>
          </a:p>
          <a:p>
            <a:pPr marL="400050" indent="-400050" algn="just" fontAlgn="base">
              <a:spcBef>
                <a:spcPct val="0"/>
              </a:spcBef>
              <a:spcAft>
                <a:spcPts val="600"/>
              </a:spcAft>
              <a:buClr>
                <a:srgbClr val="000000"/>
              </a:buClr>
              <a:buFont typeface="Wingdings" panose="05000000000000000000" pitchFamily="2" charset="2"/>
              <a:buChar char="§"/>
            </a:pPr>
            <a:r>
              <a:rPr lang="en-GB" sz="1400" dirty="0" smtClean="0">
                <a:solidFill>
                  <a:srgbClr val="000000"/>
                </a:solidFill>
                <a:latin typeface="Calibri" panose="020F0502020204030204" pitchFamily="34" charset="0"/>
              </a:rPr>
              <a:t>Cs primarily partitions to recrystallized K-feldspar phase</a:t>
            </a:r>
          </a:p>
          <a:p>
            <a:pPr marL="400050" indent="-400050" algn="just" fontAlgn="base">
              <a:spcBef>
                <a:spcPct val="0"/>
              </a:spcBef>
              <a:spcAft>
                <a:spcPts val="600"/>
              </a:spcAft>
              <a:buClr>
                <a:srgbClr val="000000"/>
              </a:buClr>
              <a:buFont typeface="Wingdings" panose="05000000000000000000" pitchFamily="2" charset="2"/>
              <a:buChar char="§"/>
            </a:pPr>
            <a:r>
              <a:rPr lang="en-GB" sz="1400" dirty="0" smtClean="0">
                <a:solidFill>
                  <a:srgbClr val="000000"/>
                </a:solidFill>
                <a:latin typeface="Calibri" panose="020F0502020204030204" pitchFamily="34" charset="0"/>
              </a:rPr>
              <a:t>1250</a:t>
            </a:r>
            <a:r>
              <a:rPr lang="en-GB" sz="1400" dirty="0" smtClean="0">
                <a:solidFill>
                  <a:srgbClr val="000000"/>
                </a:solidFill>
                <a:latin typeface="Calibri" panose="020F0502020204030204" pitchFamily="34" charset="0"/>
                <a:cs typeface="Calibri" panose="020F0502020204030204" pitchFamily="34" charset="0"/>
              </a:rPr>
              <a:t>°</a:t>
            </a:r>
            <a:r>
              <a:rPr lang="en-GB" sz="1400" dirty="0" smtClean="0">
                <a:solidFill>
                  <a:srgbClr val="000000"/>
                </a:solidFill>
                <a:latin typeface="Calibri" panose="020F0502020204030204" pitchFamily="34" charset="0"/>
              </a:rPr>
              <a:t>C</a:t>
            </a:r>
            <a:r>
              <a:rPr lang="en-GB" sz="1400" dirty="0">
                <a:solidFill>
                  <a:srgbClr val="000000"/>
                </a:solidFill>
                <a:latin typeface="Calibri" panose="020F0502020204030204" pitchFamily="34" charset="0"/>
              </a:rPr>
              <a:t>: Na-Ca-Al-Si glass </a:t>
            </a:r>
            <a:r>
              <a:rPr lang="en-GB" sz="1400" dirty="0" smtClean="0">
                <a:solidFill>
                  <a:srgbClr val="000000"/>
                </a:solidFill>
                <a:latin typeface="Calibri" panose="020F0502020204030204" pitchFamily="34" charset="0"/>
              </a:rPr>
              <a:t>with only primary Cs </a:t>
            </a:r>
            <a:r>
              <a:rPr lang="en-GB" sz="1400" dirty="0">
                <a:solidFill>
                  <a:srgbClr val="000000"/>
                </a:solidFill>
                <a:latin typeface="Calibri" panose="020F0502020204030204" pitchFamily="34" charset="0"/>
              </a:rPr>
              <a:t>/ K-feldspar, no relic </a:t>
            </a:r>
            <a:r>
              <a:rPr lang="en-GB" sz="1400" dirty="0" smtClean="0">
                <a:solidFill>
                  <a:srgbClr val="000000"/>
                </a:solidFill>
                <a:latin typeface="Calibri" panose="020F0502020204030204" pitchFamily="34" charset="0"/>
              </a:rPr>
              <a:t>material</a:t>
            </a:r>
          </a:p>
          <a:p>
            <a:pPr marL="400050" indent="-400050" algn="just" fontAlgn="base">
              <a:spcBef>
                <a:spcPct val="0"/>
              </a:spcBef>
              <a:spcAft>
                <a:spcPts val="600"/>
              </a:spcAft>
              <a:buClr>
                <a:srgbClr val="000000"/>
              </a:buClr>
              <a:buFont typeface="Wingdings" panose="05000000000000000000" pitchFamily="2" charset="2"/>
              <a:buChar char="Ø"/>
            </a:pPr>
            <a:r>
              <a:rPr lang="en-GB" sz="1400" dirty="0" smtClean="0">
                <a:solidFill>
                  <a:srgbClr val="000000"/>
                </a:solidFill>
                <a:latin typeface="Calibri" panose="020F0502020204030204" pitchFamily="34" charset="0"/>
              </a:rPr>
              <a:t>1250</a:t>
            </a:r>
            <a:r>
              <a:rPr lang="en-GB" sz="1400" baseline="30000" dirty="0" smtClean="0">
                <a:solidFill>
                  <a:srgbClr val="000000"/>
                </a:solidFill>
                <a:latin typeface="Calibri" panose="020F0502020204030204" pitchFamily="34" charset="0"/>
              </a:rPr>
              <a:t>o</a:t>
            </a:r>
            <a:r>
              <a:rPr lang="en-GB" sz="1400" dirty="0" smtClean="0">
                <a:solidFill>
                  <a:srgbClr val="000000"/>
                </a:solidFill>
                <a:latin typeface="Calibri" panose="020F0502020204030204" pitchFamily="34" charset="0"/>
              </a:rPr>
              <a:t>C / 50 MPa – simple two phase microstructure, lowest process pressure – dissolution experiments</a:t>
            </a:r>
          </a:p>
        </p:txBody>
      </p:sp>
      <p:sp>
        <p:nvSpPr>
          <p:cNvPr id="25" name="TextBox 24"/>
          <p:cNvSpPr txBox="1"/>
          <p:nvPr/>
        </p:nvSpPr>
        <p:spPr>
          <a:xfrm>
            <a:off x="6612930" y="1556792"/>
            <a:ext cx="293670" cy="307777"/>
          </a:xfrm>
          <a:prstGeom prst="rect">
            <a:avLst/>
          </a:prstGeom>
          <a:noFill/>
        </p:spPr>
        <p:txBody>
          <a:bodyPr wrap="none" rtlCol="0">
            <a:spAutoFit/>
          </a:bodyPr>
          <a:lstStyle/>
          <a:p>
            <a:r>
              <a:rPr lang="en-GB" sz="1400" b="1" dirty="0" smtClean="0">
                <a:solidFill>
                  <a:srgbClr val="002060"/>
                </a:solidFill>
                <a:latin typeface="Calibri" panose="020F0502020204030204" pitchFamily="34" charset="0"/>
                <a:cs typeface="Calibri" panose="020F0502020204030204" pitchFamily="34" charset="0"/>
              </a:rPr>
              <a:t>A</a:t>
            </a:r>
            <a:endParaRPr lang="en-GB" sz="1400" b="1" dirty="0">
              <a:solidFill>
                <a:srgbClr val="002060"/>
              </a:solidFill>
              <a:latin typeface="Calibri" panose="020F0502020204030204" pitchFamily="34" charset="0"/>
              <a:cs typeface="Calibri" panose="020F0502020204030204" pitchFamily="34" charset="0"/>
            </a:endParaRPr>
          </a:p>
        </p:txBody>
      </p:sp>
      <p:sp>
        <p:nvSpPr>
          <p:cNvPr id="29" name="TextBox 28"/>
          <p:cNvSpPr txBox="1"/>
          <p:nvPr/>
        </p:nvSpPr>
        <p:spPr>
          <a:xfrm>
            <a:off x="3710846" y="2710890"/>
            <a:ext cx="995722" cy="307777"/>
          </a:xfrm>
          <a:prstGeom prst="rect">
            <a:avLst/>
          </a:prstGeom>
          <a:noFill/>
        </p:spPr>
        <p:txBody>
          <a:bodyPr wrap="none" rtlCol="0">
            <a:spAutoFit/>
          </a:bodyPr>
          <a:lstStyle/>
          <a:p>
            <a:r>
              <a:rPr lang="en-GB" sz="1400" b="1" dirty="0" smtClean="0">
                <a:solidFill>
                  <a:srgbClr val="002060"/>
                </a:solidFill>
                <a:latin typeface="Calibri" panose="020F0502020204030204" pitchFamily="34" charset="0"/>
                <a:cs typeface="Calibri" panose="020F0502020204030204" pitchFamily="34" charset="0"/>
              </a:rPr>
              <a:t>Spinel vein</a:t>
            </a:r>
            <a:endParaRPr lang="en-GB" sz="1400" b="1" dirty="0">
              <a:solidFill>
                <a:srgbClr val="002060"/>
              </a:solidFill>
              <a:latin typeface="Calibri" panose="020F0502020204030204" pitchFamily="34" charset="0"/>
              <a:cs typeface="Calibri" panose="020F0502020204030204" pitchFamily="34" charset="0"/>
            </a:endParaRPr>
          </a:p>
        </p:txBody>
      </p:sp>
      <p:cxnSp>
        <p:nvCxnSpPr>
          <p:cNvPr id="30" name="Straight Arrow Connector 29"/>
          <p:cNvCxnSpPr/>
          <p:nvPr/>
        </p:nvCxnSpPr>
        <p:spPr bwMode="auto">
          <a:xfrm>
            <a:off x="4427984" y="2971761"/>
            <a:ext cx="334408" cy="0"/>
          </a:xfrm>
          <a:prstGeom prst="straightConnector1">
            <a:avLst/>
          </a:prstGeom>
          <a:solidFill>
            <a:schemeClr val="accent1"/>
          </a:solidFill>
          <a:ln w="19050" cap="flat" cmpd="sng" algn="ctr">
            <a:solidFill>
              <a:srgbClr val="002060"/>
            </a:solidFill>
            <a:prstDash val="solid"/>
            <a:round/>
            <a:headEnd type="none" w="med" len="med"/>
            <a:tailEnd type="triangle"/>
          </a:ln>
          <a:effectLst/>
        </p:spPr>
      </p:cxnSp>
      <p:sp>
        <p:nvSpPr>
          <p:cNvPr id="31" name="TextBox 30"/>
          <p:cNvSpPr txBox="1"/>
          <p:nvPr/>
        </p:nvSpPr>
        <p:spPr>
          <a:xfrm>
            <a:off x="4689031" y="2143361"/>
            <a:ext cx="293670" cy="307777"/>
          </a:xfrm>
          <a:prstGeom prst="rect">
            <a:avLst/>
          </a:prstGeom>
          <a:noFill/>
        </p:spPr>
        <p:txBody>
          <a:bodyPr wrap="none" rtlCol="0">
            <a:spAutoFit/>
          </a:bodyPr>
          <a:lstStyle/>
          <a:p>
            <a:r>
              <a:rPr lang="en-GB" sz="1400" b="1" dirty="0" smtClean="0">
                <a:solidFill>
                  <a:srgbClr val="002060"/>
                </a:solidFill>
                <a:latin typeface="Calibri" panose="020F0502020204030204" pitchFamily="34" charset="0"/>
                <a:cs typeface="Calibri" panose="020F0502020204030204" pitchFamily="34" charset="0"/>
              </a:rPr>
              <a:t>A</a:t>
            </a:r>
            <a:endParaRPr lang="en-GB" sz="1400" b="1" dirty="0">
              <a:solidFill>
                <a:srgbClr val="002060"/>
              </a:solidFill>
              <a:latin typeface="Calibri" panose="020F0502020204030204" pitchFamily="34" charset="0"/>
              <a:cs typeface="Calibri" panose="020F0502020204030204" pitchFamily="34" charset="0"/>
            </a:endParaRPr>
          </a:p>
        </p:txBody>
      </p:sp>
      <p:sp>
        <p:nvSpPr>
          <p:cNvPr id="35" name="TextBox 34"/>
          <p:cNvSpPr txBox="1"/>
          <p:nvPr/>
        </p:nvSpPr>
        <p:spPr>
          <a:xfrm>
            <a:off x="7524328" y="2914103"/>
            <a:ext cx="282450" cy="307777"/>
          </a:xfrm>
          <a:prstGeom prst="rect">
            <a:avLst/>
          </a:prstGeom>
          <a:noFill/>
        </p:spPr>
        <p:txBody>
          <a:bodyPr wrap="none" rtlCol="0">
            <a:spAutoFit/>
          </a:bodyPr>
          <a:lstStyle/>
          <a:p>
            <a:r>
              <a:rPr lang="en-GB" sz="1400" b="1" dirty="0" smtClean="0">
                <a:solidFill>
                  <a:srgbClr val="002060"/>
                </a:solidFill>
                <a:latin typeface="Calibri" panose="020F0502020204030204" pitchFamily="34" charset="0"/>
                <a:cs typeface="Calibri" panose="020F0502020204030204" pitchFamily="34" charset="0"/>
              </a:rPr>
              <a:t>K</a:t>
            </a:r>
            <a:endParaRPr lang="en-GB" sz="1400" b="1" dirty="0">
              <a:solidFill>
                <a:srgbClr val="002060"/>
              </a:solidFill>
              <a:latin typeface="Calibri" panose="020F0502020204030204" pitchFamily="34" charset="0"/>
              <a:cs typeface="Calibri" panose="020F0502020204030204" pitchFamily="34" charset="0"/>
            </a:endParaRPr>
          </a:p>
        </p:txBody>
      </p:sp>
      <p:cxnSp>
        <p:nvCxnSpPr>
          <p:cNvPr id="40" name="Straight Arrow Connector 39"/>
          <p:cNvCxnSpPr/>
          <p:nvPr/>
        </p:nvCxnSpPr>
        <p:spPr bwMode="auto">
          <a:xfrm flipH="1">
            <a:off x="7047382" y="3067991"/>
            <a:ext cx="489145" cy="0"/>
          </a:xfrm>
          <a:prstGeom prst="straightConnector1">
            <a:avLst/>
          </a:prstGeom>
          <a:solidFill>
            <a:schemeClr val="accent1"/>
          </a:solidFill>
          <a:ln w="19050" cap="flat" cmpd="sng" algn="ctr">
            <a:solidFill>
              <a:srgbClr val="002060"/>
            </a:solidFill>
            <a:prstDash val="solid"/>
            <a:round/>
            <a:headEnd type="none" w="med" len="med"/>
            <a:tailEnd type="triangle"/>
          </a:ln>
          <a:effectLst/>
        </p:spPr>
      </p:cxnSp>
      <p:sp>
        <p:nvSpPr>
          <p:cNvPr id="45" name="TextBox 44"/>
          <p:cNvSpPr txBox="1"/>
          <p:nvPr/>
        </p:nvSpPr>
        <p:spPr>
          <a:xfrm>
            <a:off x="6201072" y="2470742"/>
            <a:ext cx="298480" cy="307777"/>
          </a:xfrm>
          <a:prstGeom prst="rect">
            <a:avLst/>
          </a:prstGeom>
          <a:noFill/>
        </p:spPr>
        <p:txBody>
          <a:bodyPr wrap="none" rtlCol="0">
            <a:spAutoFit/>
          </a:bodyPr>
          <a:lstStyle/>
          <a:p>
            <a:r>
              <a:rPr lang="en-GB" sz="1400" b="1" dirty="0" smtClean="0">
                <a:solidFill>
                  <a:srgbClr val="002060"/>
                </a:solidFill>
                <a:latin typeface="Calibri" panose="020F0502020204030204" pitchFamily="34" charset="0"/>
                <a:cs typeface="Calibri" panose="020F0502020204030204" pitchFamily="34" charset="0"/>
              </a:rPr>
              <a:t>D</a:t>
            </a:r>
            <a:endParaRPr lang="en-GB" sz="1400" b="1" dirty="0">
              <a:solidFill>
                <a:srgbClr val="002060"/>
              </a:solidFill>
              <a:latin typeface="Calibri" panose="020F0502020204030204" pitchFamily="34" charset="0"/>
              <a:cs typeface="Calibri" panose="020F0502020204030204" pitchFamily="34" charset="0"/>
            </a:endParaRPr>
          </a:p>
        </p:txBody>
      </p:sp>
      <p:cxnSp>
        <p:nvCxnSpPr>
          <p:cNvPr id="46" name="Straight Arrow Connector 45"/>
          <p:cNvCxnSpPr/>
          <p:nvPr/>
        </p:nvCxnSpPr>
        <p:spPr bwMode="auto">
          <a:xfrm>
            <a:off x="6326895" y="2725295"/>
            <a:ext cx="5072" cy="188809"/>
          </a:xfrm>
          <a:prstGeom prst="straightConnector1">
            <a:avLst/>
          </a:prstGeom>
          <a:solidFill>
            <a:schemeClr val="accent1"/>
          </a:solidFill>
          <a:ln w="19050" cap="flat" cmpd="sng" algn="ctr">
            <a:solidFill>
              <a:srgbClr val="002060"/>
            </a:solidFill>
            <a:prstDash val="solid"/>
            <a:round/>
            <a:headEnd type="none" w="med" len="med"/>
            <a:tailEnd type="triangle"/>
          </a:ln>
          <a:effectLst/>
        </p:spPr>
      </p:cxnSp>
      <p:sp>
        <p:nvSpPr>
          <p:cNvPr id="28" name="TextBox 27"/>
          <p:cNvSpPr txBox="1"/>
          <p:nvPr/>
        </p:nvSpPr>
        <p:spPr>
          <a:xfrm>
            <a:off x="516793" y="980728"/>
            <a:ext cx="1443287" cy="338554"/>
          </a:xfrm>
          <a:prstGeom prst="rect">
            <a:avLst/>
          </a:prstGeom>
          <a:noFill/>
        </p:spPr>
        <p:txBody>
          <a:bodyPr wrap="square" rtlCol="0">
            <a:spAutoFit/>
          </a:bodyPr>
          <a:lstStyle/>
          <a:p>
            <a:r>
              <a:rPr lang="en-GB" sz="1600" b="1" dirty="0" smtClean="0">
                <a:solidFill>
                  <a:srgbClr val="002060"/>
                </a:solidFill>
                <a:latin typeface="Calibri" panose="020F0502020204030204" pitchFamily="34" charset="0"/>
                <a:cs typeface="Calibri" panose="020F0502020204030204" pitchFamily="34" charset="0"/>
              </a:rPr>
              <a:t>A: 1250 °C</a:t>
            </a:r>
            <a:endParaRPr lang="en-GB" sz="1600" b="1" dirty="0">
              <a:solidFill>
                <a:srgbClr val="002060"/>
              </a:solidFill>
              <a:latin typeface="Calibri" panose="020F0502020204030204" pitchFamily="34" charset="0"/>
              <a:cs typeface="Calibri" panose="020F0502020204030204" pitchFamily="34" charset="0"/>
            </a:endParaRPr>
          </a:p>
        </p:txBody>
      </p:sp>
      <p:sp>
        <p:nvSpPr>
          <p:cNvPr id="32" name="TextBox 31"/>
          <p:cNvSpPr txBox="1"/>
          <p:nvPr/>
        </p:nvSpPr>
        <p:spPr>
          <a:xfrm>
            <a:off x="3290621" y="980728"/>
            <a:ext cx="1572271" cy="338554"/>
          </a:xfrm>
          <a:prstGeom prst="rect">
            <a:avLst/>
          </a:prstGeom>
          <a:noFill/>
        </p:spPr>
        <p:txBody>
          <a:bodyPr wrap="square" rtlCol="0">
            <a:spAutoFit/>
          </a:bodyPr>
          <a:lstStyle/>
          <a:p>
            <a:r>
              <a:rPr lang="en-GB" sz="1600" b="1" dirty="0" smtClean="0">
                <a:solidFill>
                  <a:srgbClr val="002060"/>
                </a:solidFill>
                <a:latin typeface="Calibri" panose="020F0502020204030204" pitchFamily="34" charset="0"/>
                <a:cs typeface="Calibri" panose="020F0502020204030204" pitchFamily="34" charset="0"/>
              </a:rPr>
              <a:t>B: 1150 °C</a:t>
            </a:r>
            <a:endParaRPr lang="en-GB" sz="1600" b="1" dirty="0">
              <a:solidFill>
                <a:srgbClr val="002060"/>
              </a:solidFill>
              <a:latin typeface="Calibri" panose="020F0502020204030204" pitchFamily="34" charset="0"/>
              <a:cs typeface="Calibri" panose="020F0502020204030204" pitchFamily="34" charset="0"/>
            </a:endParaRPr>
          </a:p>
        </p:txBody>
      </p:sp>
      <p:sp>
        <p:nvSpPr>
          <p:cNvPr id="33" name="TextBox 32"/>
          <p:cNvSpPr txBox="1"/>
          <p:nvPr/>
        </p:nvSpPr>
        <p:spPr>
          <a:xfrm>
            <a:off x="6125589" y="976329"/>
            <a:ext cx="1562023" cy="338554"/>
          </a:xfrm>
          <a:prstGeom prst="rect">
            <a:avLst/>
          </a:prstGeom>
          <a:noFill/>
        </p:spPr>
        <p:txBody>
          <a:bodyPr wrap="square" rtlCol="0">
            <a:spAutoFit/>
          </a:bodyPr>
          <a:lstStyle/>
          <a:p>
            <a:r>
              <a:rPr lang="en-GB" sz="1600" b="1" dirty="0" smtClean="0">
                <a:solidFill>
                  <a:srgbClr val="002060"/>
                </a:solidFill>
                <a:latin typeface="Calibri" panose="020F0502020204030204" pitchFamily="34" charset="0"/>
                <a:cs typeface="Calibri" panose="020F0502020204030204" pitchFamily="34" charset="0"/>
              </a:rPr>
              <a:t>C: 1050 °C</a:t>
            </a:r>
            <a:endParaRPr lang="en-GB" sz="1600" b="1" dirty="0">
              <a:solidFill>
                <a:srgbClr val="002060"/>
              </a:solidFill>
              <a:latin typeface="Calibri" panose="020F0502020204030204" pitchFamily="34" charset="0"/>
              <a:cs typeface="Calibri" panose="020F0502020204030204" pitchFamily="34" charset="0"/>
            </a:endParaRPr>
          </a:p>
        </p:txBody>
      </p:sp>
      <p:sp>
        <p:nvSpPr>
          <p:cNvPr id="24" name="Rectangle 23"/>
          <p:cNvSpPr/>
          <p:nvPr/>
        </p:nvSpPr>
        <p:spPr bwMode="auto">
          <a:xfrm>
            <a:off x="2267744" y="7895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6" name="Picture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7"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4" name="Picture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6" name="Picture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7" name="Picture 3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8" name="Picture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39"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smtClean="0">
                <a:solidFill>
                  <a:schemeClr val="bg1"/>
                </a:solidFill>
                <a:latin typeface="Calibri" panose="020F0502020204030204" pitchFamily="34" charset="0"/>
              </a:rPr>
              <a:t>SEM/EDX: HIPed at 50 MPa  </a:t>
            </a:r>
            <a:endParaRPr lang="en-GB" sz="2400" b="1" dirty="0">
              <a:solidFill>
                <a:schemeClr val="bg1"/>
              </a:solidFill>
              <a:latin typeface="Calibri" panose="020F0502020204030204" pitchFamily="34" charset="0"/>
            </a:endParaRPr>
          </a:p>
        </p:txBody>
      </p:sp>
      <p:cxnSp>
        <p:nvCxnSpPr>
          <p:cNvPr id="41" name="Straight Connector 40"/>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47"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sp>
        <p:nvSpPr>
          <p:cNvPr id="49" name="Rectangle 48"/>
          <p:cNvSpPr/>
          <p:nvPr/>
        </p:nvSpPr>
        <p:spPr>
          <a:xfrm>
            <a:off x="857250" y="5182903"/>
            <a:ext cx="7663562" cy="307777"/>
          </a:xfrm>
          <a:prstGeom prst="rect">
            <a:avLst/>
          </a:prstGeom>
        </p:spPr>
        <p:txBody>
          <a:bodyPr wrap="square">
            <a:spAutoFit/>
          </a:bodyPr>
          <a:lstStyle/>
          <a:p>
            <a:pPr algn="ctr"/>
            <a:r>
              <a:rPr lang="en-GB" sz="1400" b="1" i="1" dirty="0" smtClean="0">
                <a:solidFill>
                  <a:srgbClr val="002060"/>
                </a:solidFill>
                <a:latin typeface="Calibri" panose="020F0502020204030204" pitchFamily="34" charset="0"/>
              </a:rPr>
              <a:t>Anorthite (A): CaAl</a:t>
            </a:r>
            <a:r>
              <a:rPr lang="en-GB" sz="1400" b="1" i="1" baseline="-25000" dirty="0" smtClean="0">
                <a:solidFill>
                  <a:srgbClr val="002060"/>
                </a:solidFill>
                <a:latin typeface="Calibri" panose="020F0502020204030204" pitchFamily="34" charset="0"/>
              </a:rPr>
              <a:t>2</a:t>
            </a:r>
            <a:r>
              <a:rPr lang="en-GB" sz="1400" b="1" i="1" dirty="0" smtClean="0">
                <a:solidFill>
                  <a:srgbClr val="002060"/>
                </a:solidFill>
                <a:latin typeface="Calibri" panose="020F0502020204030204" pitchFamily="34" charset="0"/>
              </a:rPr>
              <a:t>Si</a:t>
            </a:r>
            <a:r>
              <a:rPr lang="en-GB" sz="1400" b="1" i="1" baseline="-25000" dirty="0" smtClean="0">
                <a:solidFill>
                  <a:srgbClr val="002060"/>
                </a:solidFill>
                <a:latin typeface="Calibri" panose="020F0502020204030204" pitchFamily="34" charset="0"/>
              </a:rPr>
              <a:t>2</a:t>
            </a:r>
            <a:r>
              <a:rPr lang="en-GB" sz="1400" b="1" i="1" dirty="0" smtClean="0">
                <a:solidFill>
                  <a:srgbClr val="002060"/>
                </a:solidFill>
                <a:latin typeface="Calibri" panose="020F0502020204030204" pitchFamily="34" charset="0"/>
              </a:rPr>
              <a:t>O</a:t>
            </a:r>
            <a:r>
              <a:rPr lang="en-GB" sz="1400" b="1" i="1" baseline="-25000" dirty="0" smtClean="0">
                <a:solidFill>
                  <a:srgbClr val="002060"/>
                </a:solidFill>
                <a:latin typeface="Calibri" panose="020F0502020204030204" pitchFamily="34" charset="0"/>
              </a:rPr>
              <a:t>8</a:t>
            </a:r>
            <a:r>
              <a:rPr lang="en-GB" sz="1400" b="1" i="1" dirty="0">
                <a:solidFill>
                  <a:srgbClr val="002060"/>
                </a:solidFill>
                <a:latin typeface="Calibri" panose="020F0502020204030204" pitchFamily="34" charset="0"/>
              </a:rPr>
              <a:t> </a:t>
            </a:r>
            <a:r>
              <a:rPr lang="en-GB" sz="1400" b="1" i="1" dirty="0" smtClean="0">
                <a:solidFill>
                  <a:srgbClr val="002060"/>
                </a:solidFill>
                <a:latin typeface="Calibri" panose="020F0502020204030204" pitchFamily="34" charset="0"/>
              </a:rPr>
              <a:t>   Albite (B): NaAlSi</a:t>
            </a:r>
            <a:r>
              <a:rPr lang="en-GB" sz="1400" b="1" i="1" baseline="-25000" dirty="0" smtClean="0">
                <a:solidFill>
                  <a:srgbClr val="002060"/>
                </a:solidFill>
                <a:latin typeface="Calibri" panose="020F0502020204030204" pitchFamily="34" charset="0"/>
              </a:rPr>
              <a:t>3</a:t>
            </a:r>
            <a:r>
              <a:rPr lang="en-GB" sz="1400" b="1" i="1" dirty="0" smtClean="0">
                <a:solidFill>
                  <a:srgbClr val="002060"/>
                </a:solidFill>
                <a:latin typeface="Calibri" panose="020F0502020204030204" pitchFamily="34" charset="0"/>
              </a:rPr>
              <a:t>O</a:t>
            </a:r>
            <a:r>
              <a:rPr lang="en-GB" sz="1400" b="1" i="1" baseline="-25000" dirty="0" smtClean="0">
                <a:solidFill>
                  <a:srgbClr val="002060"/>
                </a:solidFill>
                <a:latin typeface="Calibri" panose="020F0502020204030204" pitchFamily="34" charset="0"/>
              </a:rPr>
              <a:t>8</a:t>
            </a:r>
            <a:r>
              <a:rPr lang="en-GB" sz="1400" b="1" i="1" dirty="0">
                <a:solidFill>
                  <a:srgbClr val="002060"/>
                </a:solidFill>
                <a:latin typeface="Calibri" panose="020F0502020204030204" pitchFamily="34" charset="0"/>
              </a:rPr>
              <a:t> </a:t>
            </a:r>
            <a:r>
              <a:rPr lang="en-GB" sz="1400" b="1" i="1" dirty="0" smtClean="0">
                <a:solidFill>
                  <a:srgbClr val="002060"/>
                </a:solidFill>
                <a:latin typeface="Calibri" panose="020F0502020204030204" pitchFamily="34" charset="0"/>
              </a:rPr>
              <a:t>    Diopside (D): MgCaSi</a:t>
            </a:r>
            <a:r>
              <a:rPr lang="en-GB" sz="1400" b="1" i="1" baseline="-25000" dirty="0" smtClean="0">
                <a:solidFill>
                  <a:srgbClr val="002060"/>
                </a:solidFill>
                <a:latin typeface="Calibri" panose="020F0502020204030204" pitchFamily="34" charset="0"/>
              </a:rPr>
              <a:t>3</a:t>
            </a:r>
            <a:r>
              <a:rPr lang="en-GB" sz="1400" b="1" i="1" dirty="0" smtClean="0">
                <a:solidFill>
                  <a:srgbClr val="002060"/>
                </a:solidFill>
                <a:latin typeface="Calibri" panose="020F0502020204030204" pitchFamily="34" charset="0"/>
              </a:rPr>
              <a:t>O</a:t>
            </a:r>
            <a:r>
              <a:rPr lang="en-GB" sz="1400" b="1" i="1" baseline="-25000" dirty="0" smtClean="0">
                <a:solidFill>
                  <a:srgbClr val="002060"/>
                </a:solidFill>
                <a:latin typeface="Calibri" panose="020F0502020204030204" pitchFamily="34" charset="0"/>
              </a:rPr>
              <a:t>8</a:t>
            </a:r>
            <a:r>
              <a:rPr lang="en-GB" sz="1400" b="1" i="1" dirty="0">
                <a:solidFill>
                  <a:srgbClr val="002060"/>
                </a:solidFill>
                <a:latin typeface="Calibri" panose="020F0502020204030204" pitchFamily="34" charset="0"/>
              </a:rPr>
              <a:t> </a:t>
            </a:r>
            <a:r>
              <a:rPr lang="en-GB" sz="1400" b="1" i="1" dirty="0" smtClean="0">
                <a:solidFill>
                  <a:srgbClr val="002060"/>
                </a:solidFill>
                <a:latin typeface="Calibri" panose="020F0502020204030204" pitchFamily="34" charset="0"/>
              </a:rPr>
              <a:t>    K-feldspar (K): KAlSi</a:t>
            </a:r>
            <a:r>
              <a:rPr lang="en-GB" sz="1400" b="1" i="1" baseline="-25000" dirty="0">
                <a:solidFill>
                  <a:srgbClr val="002060"/>
                </a:solidFill>
                <a:latin typeface="Calibri" panose="020F0502020204030204" pitchFamily="34" charset="0"/>
              </a:rPr>
              <a:t>2</a:t>
            </a:r>
            <a:r>
              <a:rPr lang="en-GB" sz="1400" b="1" i="1" dirty="0" smtClean="0">
                <a:solidFill>
                  <a:srgbClr val="002060"/>
                </a:solidFill>
                <a:latin typeface="Calibri" panose="020F0502020204030204" pitchFamily="34" charset="0"/>
              </a:rPr>
              <a:t>O</a:t>
            </a:r>
            <a:r>
              <a:rPr lang="en-GB" sz="1400" b="1" i="1" baseline="-25000" dirty="0" smtClean="0">
                <a:solidFill>
                  <a:srgbClr val="002060"/>
                </a:solidFill>
                <a:latin typeface="Calibri" panose="020F0502020204030204" pitchFamily="34" charset="0"/>
              </a:rPr>
              <a:t>6</a:t>
            </a:r>
            <a:endParaRPr lang="en-GB" sz="1400" b="1" i="1" baseline="-25000" dirty="0">
              <a:solidFill>
                <a:srgbClr val="002060"/>
              </a:solidFill>
              <a:latin typeface="Calibri" panose="020F0502020204030204" pitchFamily="34" charset="0"/>
            </a:endParaRPr>
          </a:p>
        </p:txBody>
      </p:sp>
      <p:sp>
        <p:nvSpPr>
          <p:cNvPr id="50" name="TextBox 49"/>
          <p:cNvSpPr txBox="1"/>
          <p:nvPr/>
        </p:nvSpPr>
        <p:spPr>
          <a:xfrm>
            <a:off x="1765860" y="1494133"/>
            <a:ext cx="1003768" cy="307777"/>
          </a:xfrm>
          <a:prstGeom prst="rect">
            <a:avLst/>
          </a:prstGeom>
          <a:noFill/>
        </p:spPr>
        <p:txBody>
          <a:bodyPr wrap="square" rtlCol="0">
            <a:spAutoFit/>
          </a:bodyPr>
          <a:lstStyle/>
          <a:p>
            <a:r>
              <a:rPr lang="en-GB" sz="1400" b="1" dirty="0" smtClean="0">
                <a:solidFill>
                  <a:srgbClr val="002060"/>
                </a:solidFill>
                <a:latin typeface="Calibri" panose="020F0502020204030204" pitchFamily="34" charset="0"/>
                <a:cs typeface="Calibri" panose="020F0502020204030204" pitchFamily="34" charset="0"/>
              </a:rPr>
              <a:t>Cs rich</a:t>
            </a:r>
            <a:r>
              <a:rPr lang="en-GB" sz="1400" b="1" dirty="0">
                <a:solidFill>
                  <a:srgbClr val="002060"/>
                </a:solidFill>
                <a:latin typeface="Calibri" panose="020F0502020204030204" pitchFamily="34" charset="0"/>
                <a:cs typeface="Calibri" panose="020F0502020204030204" pitchFamily="34" charset="0"/>
              </a:rPr>
              <a:t> </a:t>
            </a:r>
            <a:r>
              <a:rPr lang="en-GB" sz="1400" b="1" dirty="0" smtClean="0">
                <a:solidFill>
                  <a:srgbClr val="002060"/>
                </a:solidFill>
                <a:latin typeface="Calibri" panose="020F0502020204030204" pitchFamily="34" charset="0"/>
                <a:cs typeface="Calibri" panose="020F0502020204030204" pitchFamily="34" charset="0"/>
              </a:rPr>
              <a:t>K</a:t>
            </a:r>
            <a:endParaRPr lang="en-GB" sz="1400" b="1" dirty="0">
              <a:solidFill>
                <a:srgbClr val="002060"/>
              </a:solidFill>
              <a:latin typeface="Calibri" panose="020F0502020204030204" pitchFamily="34" charset="0"/>
              <a:cs typeface="Calibri" panose="020F0502020204030204" pitchFamily="34" charset="0"/>
            </a:endParaRPr>
          </a:p>
        </p:txBody>
      </p:sp>
      <p:cxnSp>
        <p:nvCxnSpPr>
          <p:cNvPr id="51" name="Straight Arrow Connector 50"/>
          <p:cNvCxnSpPr/>
          <p:nvPr/>
        </p:nvCxnSpPr>
        <p:spPr bwMode="auto">
          <a:xfrm>
            <a:off x="2093570" y="1748887"/>
            <a:ext cx="5072" cy="188809"/>
          </a:xfrm>
          <a:prstGeom prst="straightConnector1">
            <a:avLst/>
          </a:prstGeom>
          <a:solidFill>
            <a:schemeClr val="accent1"/>
          </a:solidFill>
          <a:ln w="19050" cap="flat" cmpd="sng" algn="ctr">
            <a:solidFill>
              <a:srgbClr val="002060"/>
            </a:solidFill>
            <a:prstDash val="solid"/>
            <a:round/>
            <a:headEnd type="none" w="med" len="med"/>
            <a:tailEnd type="triangle"/>
          </a:ln>
          <a:effectLst/>
        </p:spPr>
      </p:cxnSp>
      <p:sp>
        <p:nvSpPr>
          <p:cNvPr id="52" name="TextBox 51"/>
          <p:cNvSpPr txBox="1"/>
          <p:nvPr/>
        </p:nvSpPr>
        <p:spPr>
          <a:xfrm>
            <a:off x="5093643" y="2347435"/>
            <a:ext cx="503664" cy="307777"/>
          </a:xfrm>
          <a:prstGeom prst="rect">
            <a:avLst/>
          </a:prstGeom>
          <a:noFill/>
        </p:spPr>
        <p:txBody>
          <a:bodyPr wrap="none" rtlCol="0">
            <a:spAutoFit/>
          </a:bodyPr>
          <a:lstStyle/>
          <a:p>
            <a:r>
              <a:rPr lang="en-GB" sz="1400" b="1" dirty="0" smtClean="0">
                <a:solidFill>
                  <a:srgbClr val="002060"/>
                </a:solidFill>
                <a:latin typeface="Calibri" panose="020F0502020204030204" pitchFamily="34" charset="0"/>
                <a:cs typeface="Calibri" panose="020F0502020204030204" pitchFamily="34" charset="0"/>
              </a:rPr>
              <a:t>Cs-K</a:t>
            </a:r>
            <a:endParaRPr lang="en-GB" sz="1400" b="1" dirty="0" smtClean="0">
              <a:solidFill>
                <a:srgbClr val="002060"/>
              </a:solidFill>
              <a:latin typeface="Calibri" panose="020F0502020204030204" pitchFamily="34" charset="0"/>
              <a:cs typeface="Calibri" panose="020F0502020204030204" pitchFamily="34" charset="0"/>
            </a:endParaRPr>
          </a:p>
        </p:txBody>
      </p:sp>
      <p:sp>
        <p:nvSpPr>
          <p:cNvPr id="54" name="TextBox 53"/>
          <p:cNvSpPr txBox="1"/>
          <p:nvPr/>
        </p:nvSpPr>
        <p:spPr>
          <a:xfrm>
            <a:off x="6996941" y="2082228"/>
            <a:ext cx="503664" cy="307777"/>
          </a:xfrm>
          <a:prstGeom prst="rect">
            <a:avLst/>
          </a:prstGeom>
          <a:noFill/>
        </p:spPr>
        <p:txBody>
          <a:bodyPr wrap="none" rtlCol="0">
            <a:spAutoFit/>
          </a:bodyPr>
          <a:lstStyle/>
          <a:p>
            <a:r>
              <a:rPr lang="en-GB" sz="1400" b="1" dirty="0" smtClean="0">
                <a:solidFill>
                  <a:srgbClr val="002060"/>
                </a:solidFill>
                <a:latin typeface="Calibri" panose="020F0502020204030204" pitchFamily="34" charset="0"/>
                <a:cs typeface="Calibri" panose="020F0502020204030204" pitchFamily="34" charset="0"/>
              </a:rPr>
              <a:t>Cs-K</a:t>
            </a:r>
            <a:endParaRPr lang="en-GB" sz="1400" b="1" dirty="0" smtClean="0">
              <a:solidFill>
                <a:srgbClr val="002060"/>
              </a:solidFill>
              <a:latin typeface="Calibri" panose="020F0502020204030204" pitchFamily="34" charset="0"/>
              <a:cs typeface="Calibri" panose="020F0502020204030204" pitchFamily="34" charset="0"/>
            </a:endParaRPr>
          </a:p>
        </p:txBody>
      </p:sp>
      <p:sp>
        <p:nvSpPr>
          <p:cNvPr id="56" name="TextBox 55"/>
          <p:cNvSpPr txBox="1"/>
          <p:nvPr/>
        </p:nvSpPr>
        <p:spPr>
          <a:xfrm>
            <a:off x="3206850" y="1346986"/>
            <a:ext cx="705487" cy="461665"/>
          </a:xfrm>
          <a:prstGeom prst="rect">
            <a:avLst/>
          </a:prstGeom>
          <a:noFill/>
        </p:spPr>
        <p:txBody>
          <a:bodyPr wrap="square" rtlCol="0">
            <a:spAutoFit/>
          </a:bodyPr>
          <a:lstStyle/>
          <a:p>
            <a:pPr algn="ctr"/>
            <a:r>
              <a:rPr lang="en-GB" sz="1200" b="1" dirty="0" smtClean="0">
                <a:solidFill>
                  <a:srgbClr val="002060"/>
                </a:solidFill>
                <a:latin typeface="Calibri" panose="020F0502020204030204" pitchFamily="34" charset="0"/>
                <a:cs typeface="Calibri" panose="020F0502020204030204" pitchFamily="34" charset="0"/>
              </a:rPr>
              <a:t>Fe Oxide</a:t>
            </a:r>
            <a:endParaRPr lang="en-GB" sz="1200" b="1" dirty="0">
              <a:solidFill>
                <a:srgbClr val="002060"/>
              </a:solidFill>
              <a:latin typeface="Calibri" panose="020F0502020204030204" pitchFamily="34" charset="0"/>
              <a:cs typeface="Calibri" panose="020F0502020204030204" pitchFamily="34" charset="0"/>
            </a:endParaRPr>
          </a:p>
        </p:txBody>
      </p:sp>
      <p:sp>
        <p:nvSpPr>
          <p:cNvPr id="57" name="TextBox 56"/>
          <p:cNvSpPr txBox="1"/>
          <p:nvPr/>
        </p:nvSpPr>
        <p:spPr>
          <a:xfrm>
            <a:off x="4849002" y="1466632"/>
            <a:ext cx="293670" cy="307777"/>
          </a:xfrm>
          <a:prstGeom prst="rect">
            <a:avLst/>
          </a:prstGeom>
          <a:noFill/>
        </p:spPr>
        <p:txBody>
          <a:bodyPr wrap="none" rtlCol="0">
            <a:spAutoFit/>
          </a:bodyPr>
          <a:lstStyle/>
          <a:p>
            <a:r>
              <a:rPr lang="en-GB" sz="1400" b="1" dirty="0" smtClean="0">
                <a:solidFill>
                  <a:srgbClr val="002060"/>
                </a:solidFill>
                <a:latin typeface="Calibri" panose="020F0502020204030204" pitchFamily="34" charset="0"/>
                <a:cs typeface="Calibri" panose="020F0502020204030204" pitchFamily="34" charset="0"/>
              </a:rPr>
              <a:t>A</a:t>
            </a:r>
            <a:endParaRPr lang="en-GB" sz="1400" b="1" dirty="0">
              <a:solidFill>
                <a:srgbClr val="002060"/>
              </a:solidFill>
              <a:latin typeface="Calibri" panose="020F0502020204030204" pitchFamily="34" charset="0"/>
              <a:cs typeface="Calibri" panose="020F0502020204030204" pitchFamily="34" charset="0"/>
            </a:endParaRPr>
          </a:p>
        </p:txBody>
      </p:sp>
      <p:sp>
        <p:nvSpPr>
          <p:cNvPr id="58" name="TextBox 57"/>
          <p:cNvSpPr txBox="1"/>
          <p:nvPr/>
        </p:nvSpPr>
        <p:spPr>
          <a:xfrm>
            <a:off x="4248563" y="2951905"/>
            <a:ext cx="278670" cy="307777"/>
          </a:xfrm>
          <a:prstGeom prst="rect">
            <a:avLst/>
          </a:prstGeom>
          <a:noFill/>
        </p:spPr>
        <p:txBody>
          <a:bodyPr wrap="square" rtlCol="0">
            <a:spAutoFit/>
          </a:bodyPr>
          <a:lstStyle/>
          <a:p>
            <a:r>
              <a:rPr lang="en-GB" sz="1400" b="1" dirty="0" smtClean="0">
                <a:solidFill>
                  <a:srgbClr val="002060"/>
                </a:solidFill>
                <a:latin typeface="Calibri" panose="020F0502020204030204" pitchFamily="34" charset="0"/>
                <a:cs typeface="Calibri" panose="020F0502020204030204" pitchFamily="34" charset="0"/>
              </a:rPr>
              <a:t>A</a:t>
            </a:r>
            <a:endParaRPr lang="en-GB" sz="1400" b="1" dirty="0">
              <a:solidFill>
                <a:srgbClr val="002060"/>
              </a:solidFill>
              <a:latin typeface="Calibri" panose="020F0502020204030204" pitchFamily="34" charset="0"/>
              <a:cs typeface="Calibri" panose="020F0502020204030204" pitchFamily="34" charset="0"/>
            </a:endParaRPr>
          </a:p>
        </p:txBody>
      </p:sp>
      <p:cxnSp>
        <p:nvCxnSpPr>
          <p:cNvPr id="59" name="Straight Arrow Connector 58"/>
          <p:cNvCxnSpPr/>
          <p:nvPr/>
        </p:nvCxnSpPr>
        <p:spPr bwMode="auto">
          <a:xfrm flipH="1">
            <a:off x="7047382" y="2297249"/>
            <a:ext cx="116906" cy="237557"/>
          </a:xfrm>
          <a:prstGeom prst="straightConnector1">
            <a:avLst/>
          </a:prstGeom>
          <a:solidFill>
            <a:schemeClr val="accent1"/>
          </a:solidFill>
          <a:ln w="19050" cap="flat" cmpd="sng" algn="ctr">
            <a:solidFill>
              <a:srgbClr val="002060"/>
            </a:solidFill>
            <a:prstDash val="solid"/>
            <a:round/>
            <a:headEnd type="none" w="med" len="med"/>
            <a:tailEnd type="triangle"/>
          </a:ln>
          <a:effectLst/>
        </p:spPr>
      </p:cxnSp>
      <p:cxnSp>
        <p:nvCxnSpPr>
          <p:cNvPr id="60" name="Straight Arrow Connector 59"/>
          <p:cNvCxnSpPr/>
          <p:nvPr/>
        </p:nvCxnSpPr>
        <p:spPr bwMode="auto">
          <a:xfrm>
            <a:off x="7155913" y="2302098"/>
            <a:ext cx="306901" cy="368397"/>
          </a:xfrm>
          <a:prstGeom prst="straightConnector1">
            <a:avLst/>
          </a:prstGeom>
          <a:solidFill>
            <a:schemeClr val="accent1"/>
          </a:solidFill>
          <a:ln w="19050" cap="flat" cmpd="sng" algn="ctr">
            <a:solidFill>
              <a:srgbClr val="002060"/>
            </a:solidFill>
            <a:prstDash val="solid"/>
            <a:round/>
            <a:headEnd type="none" w="med" len="med"/>
            <a:tailEnd type="triangle"/>
          </a:ln>
          <a:effectLst/>
        </p:spPr>
      </p:cxnSp>
      <p:sp>
        <p:nvSpPr>
          <p:cNvPr id="61" name="TextBox 60"/>
          <p:cNvSpPr txBox="1"/>
          <p:nvPr/>
        </p:nvSpPr>
        <p:spPr>
          <a:xfrm>
            <a:off x="7723977" y="2254420"/>
            <a:ext cx="293670" cy="307777"/>
          </a:xfrm>
          <a:prstGeom prst="rect">
            <a:avLst/>
          </a:prstGeom>
          <a:noFill/>
        </p:spPr>
        <p:txBody>
          <a:bodyPr wrap="none" rtlCol="0">
            <a:spAutoFit/>
          </a:bodyPr>
          <a:lstStyle/>
          <a:p>
            <a:r>
              <a:rPr lang="en-GB" sz="1400" b="1" dirty="0" smtClean="0">
                <a:solidFill>
                  <a:srgbClr val="002060"/>
                </a:solidFill>
                <a:latin typeface="Calibri" panose="020F0502020204030204" pitchFamily="34" charset="0"/>
                <a:cs typeface="Calibri" panose="020F0502020204030204" pitchFamily="34" charset="0"/>
              </a:rPr>
              <a:t>A</a:t>
            </a:r>
            <a:endParaRPr lang="en-GB" sz="1400" b="1" dirty="0">
              <a:solidFill>
                <a:srgbClr val="002060"/>
              </a:solidFill>
              <a:latin typeface="Calibri" panose="020F0502020204030204" pitchFamily="34" charset="0"/>
              <a:cs typeface="Calibri" panose="020F0502020204030204" pitchFamily="34" charset="0"/>
            </a:endParaRPr>
          </a:p>
        </p:txBody>
      </p:sp>
      <p:sp>
        <p:nvSpPr>
          <p:cNvPr id="62" name="TextBox 61"/>
          <p:cNvSpPr txBox="1"/>
          <p:nvPr/>
        </p:nvSpPr>
        <p:spPr>
          <a:xfrm>
            <a:off x="8022746" y="1402903"/>
            <a:ext cx="285656" cy="307777"/>
          </a:xfrm>
          <a:prstGeom prst="rect">
            <a:avLst/>
          </a:prstGeom>
          <a:noFill/>
        </p:spPr>
        <p:txBody>
          <a:bodyPr wrap="none" rtlCol="0">
            <a:spAutoFit/>
          </a:bodyPr>
          <a:lstStyle/>
          <a:p>
            <a:r>
              <a:rPr lang="en-GB" sz="1400" b="1" dirty="0">
                <a:solidFill>
                  <a:srgbClr val="002060"/>
                </a:solidFill>
                <a:latin typeface="Calibri" panose="020F0502020204030204" pitchFamily="34" charset="0"/>
                <a:cs typeface="Calibri" panose="020F0502020204030204" pitchFamily="34" charset="0"/>
              </a:rPr>
              <a:t>B</a:t>
            </a:r>
          </a:p>
        </p:txBody>
      </p:sp>
      <p:cxnSp>
        <p:nvCxnSpPr>
          <p:cNvPr id="65" name="Straight Arrow Connector 64"/>
          <p:cNvCxnSpPr/>
          <p:nvPr/>
        </p:nvCxnSpPr>
        <p:spPr bwMode="auto">
          <a:xfrm flipH="1">
            <a:off x="1946496" y="1763629"/>
            <a:ext cx="144208" cy="293035"/>
          </a:xfrm>
          <a:prstGeom prst="straightConnector1">
            <a:avLst/>
          </a:prstGeom>
          <a:solidFill>
            <a:schemeClr val="accent1"/>
          </a:solidFill>
          <a:ln w="19050" cap="flat" cmpd="sng" algn="ctr">
            <a:solidFill>
              <a:srgbClr val="002060"/>
            </a:solidFill>
            <a:prstDash val="solid"/>
            <a:round/>
            <a:headEnd type="none" w="med" len="med"/>
            <a:tailEnd type="triangle"/>
          </a:ln>
          <a:effectLst/>
        </p:spPr>
      </p:cxnSp>
    </p:spTree>
    <p:extLst>
      <p:ext uri="{BB962C8B-B14F-4D97-AF65-F5344CB8AC3E}">
        <p14:creationId xmlns:p14="http://schemas.microsoft.com/office/powerpoint/2010/main" val="10478575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3"/>
          <a:srcRect l="50400" t="2352" b="25050"/>
          <a:stretch/>
        </p:blipFill>
        <p:spPr>
          <a:xfrm>
            <a:off x="1252098" y="2669971"/>
            <a:ext cx="2837043" cy="2168531"/>
          </a:xfrm>
          <a:prstGeom prst="rect">
            <a:avLst/>
          </a:prstGeom>
        </p:spPr>
      </p:pic>
      <p:sp>
        <p:nvSpPr>
          <p:cNvPr id="2" name="Rectangle 1"/>
          <p:cNvSpPr/>
          <p:nvPr/>
        </p:nvSpPr>
        <p:spPr bwMode="auto">
          <a:xfrm>
            <a:off x="6230983" y="5225143"/>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solidFill>
                <a:srgbClr val="00FFFF"/>
              </a:solidFill>
              <a:latin typeface="TUOS Stephenson" pitchFamily="-128" charset="0"/>
            </a:endParaRPr>
          </a:p>
        </p:txBody>
      </p:sp>
      <p:sp>
        <p:nvSpPr>
          <p:cNvPr id="8" name="Rectangle 7"/>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0" name="Rectangle 9"/>
          <p:cNvSpPr/>
          <p:nvPr/>
        </p:nvSpPr>
        <p:spPr bwMode="auto">
          <a:xfrm>
            <a:off x="2087216"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346" y="44624"/>
            <a:ext cx="2303406" cy="910649"/>
          </a:xfrm>
          <a:prstGeom prst="rect">
            <a:avLst/>
          </a:prstGeom>
        </p:spPr>
      </p:pic>
      <p:sp>
        <p:nvSpPr>
          <p:cNvPr id="15" name="Rectangle 14"/>
          <p:cNvSpPr/>
          <p:nvPr/>
        </p:nvSpPr>
        <p:spPr>
          <a:xfrm>
            <a:off x="539552" y="1172575"/>
            <a:ext cx="8281852" cy="769441"/>
          </a:xfrm>
          <a:prstGeom prst="rect">
            <a:avLst/>
          </a:prstGeom>
        </p:spPr>
        <p:txBody>
          <a:bodyPr wrap="square">
            <a:spAutoFit/>
          </a:bodyPr>
          <a:lstStyle/>
          <a:p>
            <a:pPr algn="ctr"/>
            <a:r>
              <a:rPr lang="en-GB" sz="4400" b="1" dirty="0" smtClean="0">
                <a:solidFill>
                  <a:srgbClr val="0070C0"/>
                </a:solidFill>
                <a:latin typeface="Calibri" panose="020F0502020204030204" pitchFamily="34" charset="0"/>
                <a:cs typeface="Arial" panose="020B0604020202020204" pitchFamily="34" charset="0"/>
              </a:rPr>
              <a:t>Case Study 2: CoTreat®</a:t>
            </a:r>
            <a:endParaRPr lang="en-GB" sz="4400" b="1" dirty="0">
              <a:solidFill>
                <a:srgbClr val="0070C0"/>
              </a:solidFill>
              <a:latin typeface="Calibri" panose="020F0502020204030204" pitchFamily="34" charset="0"/>
              <a:cs typeface="Arial" panose="020B0604020202020204" pitchFamily="34" charset="0"/>
              <a:sym typeface="Arial"/>
            </a:endParaRPr>
          </a:p>
        </p:txBody>
      </p:sp>
      <p:sp>
        <p:nvSpPr>
          <p:cNvPr id="18" name="Rectangle 15"/>
          <p:cNvSpPr>
            <a:spLocks noChangeArrowheads="1"/>
          </p:cNvSpPr>
          <p:nvPr/>
        </p:nvSpPr>
        <p:spPr bwMode="auto">
          <a:xfrm>
            <a:off x="4680478" y="2755776"/>
            <a:ext cx="3888432" cy="2123658"/>
          </a:xfrm>
          <a:prstGeom prst="rect">
            <a:avLst/>
          </a:prstGeom>
          <a:noFill/>
          <a:ln w="9525">
            <a:noFill/>
            <a:miter lim="800000"/>
            <a:headEnd/>
            <a:tailEnd/>
          </a:ln>
          <a:effectLst/>
        </p:spPr>
        <p:txBody>
          <a:bodyPr wrap="square" anchor="ctr">
            <a:spAutoFit/>
          </a:bodyPr>
          <a:lstStyle/>
          <a:p>
            <a:pPr marL="342900" indent="-342900" algn="just" fontAlgn="base">
              <a:spcBef>
                <a:spcPct val="0"/>
              </a:spcBef>
              <a:spcAft>
                <a:spcPts val="600"/>
              </a:spcAft>
              <a:buClr>
                <a:srgbClr val="4BACC6">
                  <a:lumMod val="50000"/>
                </a:srgbClr>
              </a:buClr>
              <a:buFontTx/>
              <a:buChar char="-"/>
            </a:pPr>
            <a:r>
              <a:rPr lang="en-GB" sz="1600" dirty="0" smtClean="0">
                <a:solidFill>
                  <a:srgbClr val="000000"/>
                </a:solidFill>
                <a:latin typeface="Calibri" panose="020F0502020204030204" pitchFamily="34" charset="0"/>
              </a:rPr>
              <a:t>Removes radioactive Co, corrosion products (Mn, Fe, Ni, Zn)</a:t>
            </a:r>
          </a:p>
          <a:p>
            <a:pPr marL="342900" indent="-342900" algn="just" fontAlgn="base">
              <a:spcBef>
                <a:spcPct val="0"/>
              </a:spcBef>
              <a:spcAft>
                <a:spcPts val="600"/>
              </a:spcAft>
              <a:buClr>
                <a:srgbClr val="4BACC6">
                  <a:lumMod val="50000"/>
                </a:srgbClr>
              </a:buClr>
              <a:buFontTx/>
              <a:buChar char="-"/>
            </a:pPr>
            <a:r>
              <a:rPr lang="en-GB" sz="1600" dirty="0" smtClean="0">
                <a:solidFill>
                  <a:srgbClr val="000000"/>
                </a:solidFill>
                <a:latin typeface="Calibri" panose="020F0502020204030204" pitchFamily="34" charset="0"/>
              </a:rPr>
              <a:t>Inorganic sodium titanium oxide (grain size 0.30-0.85 mm)</a:t>
            </a:r>
          </a:p>
          <a:p>
            <a:pPr marL="342900" indent="-342900" algn="just" fontAlgn="base">
              <a:spcBef>
                <a:spcPct val="0"/>
              </a:spcBef>
              <a:spcAft>
                <a:spcPts val="600"/>
              </a:spcAft>
              <a:buClr>
                <a:srgbClr val="4BACC6">
                  <a:lumMod val="50000"/>
                </a:srgbClr>
              </a:buClr>
              <a:buFontTx/>
              <a:buChar char="-"/>
            </a:pPr>
            <a:r>
              <a:rPr lang="en-GB" sz="1600" dirty="0" smtClean="0">
                <a:solidFill>
                  <a:srgbClr val="000000"/>
                </a:solidFill>
                <a:latin typeface="Calibri" panose="020F0502020204030204" pitchFamily="34" charset="0"/>
              </a:rPr>
              <a:t>Decontamination factor: 500 to 2000</a:t>
            </a:r>
          </a:p>
          <a:p>
            <a:pPr marL="342900" indent="-342900" algn="just" fontAlgn="base">
              <a:spcBef>
                <a:spcPct val="0"/>
              </a:spcBef>
              <a:spcAft>
                <a:spcPts val="600"/>
              </a:spcAft>
              <a:buClr>
                <a:srgbClr val="4BACC6">
                  <a:lumMod val="50000"/>
                </a:srgbClr>
              </a:buClr>
              <a:buFontTx/>
              <a:buChar char="-"/>
            </a:pPr>
            <a:r>
              <a:rPr lang="en-GB" sz="1600" dirty="0" smtClean="0">
                <a:solidFill>
                  <a:srgbClr val="000000"/>
                </a:solidFill>
                <a:latin typeface="Calibri" panose="020F0502020204030204" pitchFamily="34" charset="0"/>
              </a:rPr>
              <a:t>Max operating tem: 300 °C</a:t>
            </a:r>
          </a:p>
          <a:p>
            <a:pPr marL="342900" indent="-342900" algn="just" fontAlgn="base">
              <a:spcBef>
                <a:spcPct val="0"/>
              </a:spcBef>
              <a:spcAft>
                <a:spcPts val="600"/>
              </a:spcAft>
              <a:buClr>
                <a:srgbClr val="4BACC6">
                  <a:lumMod val="50000"/>
                </a:srgbClr>
              </a:buClr>
              <a:buFontTx/>
              <a:buChar char="-"/>
            </a:pPr>
            <a:r>
              <a:rPr lang="en-GB" sz="1600" dirty="0" smtClean="0">
                <a:solidFill>
                  <a:srgbClr val="000000"/>
                </a:solidFill>
                <a:latin typeface="Calibri" panose="020F0502020204030204" pitchFamily="34" charset="0"/>
              </a:rPr>
              <a:t>Optimal pH range: 5 to 7</a:t>
            </a:r>
          </a:p>
        </p:txBody>
      </p:sp>
      <p:sp>
        <p:nvSpPr>
          <p:cNvPr id="19" name="TextBox 18"/>
          <p:cNvSpPr txBox="1"/>
          <p:nvPr/>
        </p:nvSpPr>
        <p:spPr>
          <a:xfrm>
            <a:off x="5724128" y="4940259"/>
            <a:ext cx="2200132" cy="261610"/>
          </a:xfrm>
          <a:prstGeom prst="rect">
            <a:avLst/>
          </a:prstGeom>
          <a:noFill/>
          <a:ln>
            <a:noFill/>
          </a:ln>
        </p:spPr>
        <p:txBody>
          <a:bodyPr wrap="square" rtlCol="0">
            <a:spAutoFit/>
          </a:bodyPr>
          <a:lstStyle/>
          <a:p>
            <a:pPr algn="just"/>
            <a:r>
              <a:rPr lang="en-GB" sz="1100" i="1" dirty="0" smtClean="0">
                <a:solidFill>
                  <a:srgbClr val="000000"/>
                </a:solidFill>
                <a:latin typeface="Calibri" panose="020F0502020204030204" pitchFamily="34" charset="0"/>
              </a:rPr>
              <a:t>Ref: http</a:t>
            </a:r>
            <a:r>
              <a:rPr lang="en-GB" sz="1100" i="1" dirty="0">
                <a:solidFill>
                  <a:srgbClr val="000000"/>
                </a:solidFill>
                <a:latin typeface="Calibri" panose="020F0502020204030204" pitchFamily="34" charset="0"/>
              </a:rPr>
              <a:t>://</a:t>
            </a:r>
            <a:r>
              <a:rPr lang="en-GB" sz="1100" i="1" dirty="0" smtClean="0">
                <a:solidFill>
                  <a:srgbClr val="000000"/>
                </a:solidFill>
                <a:latin typeface="Calibri" panose="020F0502020204030204" pitchFamily="34" charset="0"/>
              </a:rPr>
              <a:t>www.fortum.com</a:t>
            </a:r>
            <a:endParaRPr lang="en-GB" sz="1100" i="1" dirty="0">
              <a:solidFill>
                <a:srgbClr val="000000"/>
              </a:solidFill>
              <a:latin typeface="Calibri" panose="020F0502020204030204" pitchFamily="34" charset="0"/>
            </a:endParaRPr>
          </a:p>
        </p:txBody>
      </p:sp>
      <p:sp>
        <p:nvSpPr>
          <p:cNvPr id="20" name="TextBox 19"/>
          <p:cNvSpPr txBox="1"/>
          <p:nvPr/>
        </p:nvSpPr>
        <p:spPr>
          <a:xfrm>
            <a:off x="1761956" y="1995496"/>
            <a:ext cx="5837044" cy="307777"/>
          </a:xfrm>
          <a:prstGeom prst="rect">
            <a:avLst/>
          </a:prstGeom>
          <a:noFill/>
        </p:spPr>
        <p:txBody>
          <a:bodyPr wrap="square" rtlCol="0">
            <a:spAutoFit/>
          </a:bodyPr>
          <a:lstStyle/>
          <a:p>
            <a:pPr algn="ctr"/>
            <a:r>
              <a:rPr lang="en-GB" sz="1400" b="1" i="1" dirty="0" smtClean="0">
                <a:solidFill>
                  <a:srgbClr val="0070C0"/>
                </a:solidFill>
                <a:latin typeface="Calibri" panose="020F0502020204030204" pitchFamily="34" charset="0"/>
                <a:cs typeface="Calibri" panose="020F0502020204030204" pitchFamily="34" charset="0"/>
              </a:rPr>
              <a:t>Part of the Fortum Nuclear Services Nuclide Removal System (NURES™)</a:t>
            </a:r>
            <a:endParaRPr lang="en-GB" sz="1400" b="1" i="1" dirty="0">
              <a:solidFill>
                <a:srgbClr val="0070C0"/>
              </a:solidFill>
              <a:latin typeface="Calibri" panose="020F0502020204030204" pitchFamily="34" charset="0"/>
              <a:cs typeface="Calibri" panose="020F0502020204030204" pitchFamily="34" charset="0"/>
            </a:endParaRPr>
          </a:p>
        </p:txBody>
      </p:sp>
      <p:pic>
        <p:nvPicPr>
          <p:cNvPr id="21" name="Picture 20"/>
          <p:cNvPicPr>
            <a:picLocks noChangeAspect="1"/>
          </p:cNvPicPr>
          <p:nvPr/>
        </p:nvPicPr>
        <p:blipFill rotWithShape="1">
          <a:blip r:embed="rId5">
            <a:extLst>
              <a:ext uri="{28A0092B-C50C-407E-A947-70E740481C1C}">
                <a14:useLocalDpi xmlns:a14="http://schemas.microsoft.com/office/drawing/2010/main" val="0"/>
              </a:ext>
            </a:extLst>
          </a:blip>
          <a:srcRect t="69087" r="49628"/>
          <a:stretch/>
        </p:blipFill>
        <p:spPr>
          <a:xfrm>
            <a:off x="630164" y="4684708"/>
            <a:ext cx="2040456" cy="655793"/>
          </a:xfrm>
          <a:prstGeom prst="rect">
            <a:avLst/>
          </a:prstGeom>
        </p:spPr>
      </p:pic>
      <p:pic>
        <p:nvPicPr>
          <p:cNvPr id="22" name="Picture 21"/>
          <p:cNvPicPr>
            <a:picLocks noChangeAspect="1"/>
          </p:cNvPicPr>
          <p:nvPr/>
        </p:nvPicPr>
        <p:blipFill rotWithShape="1">
          <a:blip r:embed="rId5">
            <a:extLst>
              <a:ext uri="{28A0092B-C50C-407E-A947-70E740481C1C}">
                <a14:useLocalDpi xmlns:a14="http://schemas.microsoft.com/office/drawing/2010/main" val="0"/>
              </a:ext>
            </a:extLst>
          </a:blip>
          <a:srcRect l="47996" t="75620"/>
          <a:stretch/>
        </p:blipFill>
        <p:spPr>
          <a:xfrm>
            <a:off x="2584693" y="4838165"/>
            <a:ext cx="2106576" cy="517198"/>
          </a:xfrm>
          <a:prstGeom prst="rect">
            <a:avLst/>
          </a:prstGeom>
        </p:spPr>
      </p:pic>
      <p:sp>
        <p:nvSpPr>
          <p:cNvPr id="7" name="Rectangle 6"/>
          <p:cNvSpPr/>
          <p:nvPr/>
        </p:nvSpPr>
        <p:spPr bwMode="auto">
          <a:xfrm>
            <a:off x="1138375" y="2492896"/>
            <a:ext cx="625313" cy="43204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4" name="TextBox 23"/>
          <p:cNvSpPr txBox="1"/>
          <p:nvPr/>
        </p:nvSpPr>
        <p:spPr>
          <a:xfrm>
            <a:off x="802837" y="5496293"/>
            <a:ext cx="3888432" cy="261610"/>
          </a:xfrm>
          <a:prstGeom prst="rect">
            <a:avLst/>
          </a:prstGeom>
          <a:noFill/>
          <a:ln>
            <a:noFill/>
          </a:ln>
        </p:spPr>
        <p:txBody>
          <a:bodyPr wrap="square" rtlCol="0">
            <a:spAutoFit/>
          </a:bodyPr>
          <a:lstStyle/>
          <a:p>
            <a:pPr algn="just"/>
            <a:r>
              <a:rPr lang="en-GB" sz="1100" i="1" dirty="0" smtClean="0">
                <a:solidFill>
                  <a:srgbClr val="000000"/>
                </a:solidFill>
                <a:latin typeface="Calibri" panose="020F0502020204030204" pitchFamily="34" charset="0"/>
              </a:rPr>
              <a:t>Image adapted from Liu et al., (2010) J. Raman Spectroscopy</a:t>
            </a:r>
            <a:endParaRPr lang="en-GB" sz="1100" i="1" dirty="0">
              <a:solidFill>
                <a:srgbClr val="000000"/>
              </a:solidFill>
              <a:latin typeface="Calibri" panose="020F0502020204030204" pitchFamily="34" charset="0"/>
            </a:endParaRPr>
          </a:p>
        </p:txBody>
      </p:sp>
      <p:sp>
        <p:nvSpPr>
          <p:cNvPr id="26"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spTree>
    <p:extLst>
      <p:ext uri="{BB962C8B-B14F-4D97-AF65-F5344CB8AC3E}">
        <p14:creationId xmlns:p14="http://schemas.microsoft.com/office/powerpoint/2010/main" val="31826502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6239662" y="5169790"/>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5" name="Rectangle 15"/>
          <p:cNvSpPr>
            <a:spLocks noChangeArrowheads="1"/>
          </p:cNvSpPr>
          <p:nvPr/>
        </p:nvSpPr>
        <p:spPr bwMode="auto">
          <a:xfrm>
            <a:off x="815269" y="1387004"/>
            <a:ext cx="3950695" cy="4170372"/>
          </a:xfrm>
          <a:prstGeom prst="rect">
            <a:avLst/>
          </a:prstGeom>
          <a:noFill/>
          <a:ln w="12700">
            <a:noFill/>
            <a:miter lim="800000"/>
            <a:headEnd/>
            <a:tailEnd/>
          </a:ln>
          <a:effectLst/>
        </p:spPr>
        <p:txBody>
          <a:bodyPr wrap="square" anchor="ctr">
            <a:spAutoFit/>
          </a:bodyPr>
          <a:lstStyle/>
          <a:p>
            <a:pPr algn="just" fontAlgn="base">
              <a:spcBef>
                <a:spcPct val="0"/>
              </a:spcBef>
              <a:spcAft>
                <a:spcPts val="600"/>
              </a:spcAft>
              <a:buClr>
                <a:srgbClr val="4BACC6">
                  <a:lumMod val="50000"/>
                </a:srgbClr>
              </a:buClr>
            </a:pPr>
            <a:r>
              <a:rPr lang="en-GB" sz="1600" dirty="0" smtClean="0">
                <a:solidFill>
                  <a:srgbClr val="000000"/>
                </a:solidFill>
                <a:latin typeface="Calibri" panose="020F0502020204030204" pitchFamily="34" charset="0"/>
              </a:rPr>
              <a:t>The CoTreat® HDSA was ion exchanged with </a:t>
            </a:r>
            <a:r>
              <a:rPr lang="en-GB" sz="1600" dirty="0" smtClean="0">
                <a:solidFill>
                  <a:srgbClr val="000000"/>
                </a:solidFill>
                <a:latin typeface="Calibri" panose="020F0502020204030204" pitchFamily="34" charset="0"/>
              </a:rPr>
              <a:t>200 ppm each of Ni, Fe, </a:t>
            </a:r>
            <a:r>
              <a:rPr lang="en-GB" sz="1600" dirty="0" err="1" smtClean="0">
                <a:solidFill>
                  <a:srgbClr val="000000"/>
                </a:solidFill>
                <a:latin typeface="Calibri" panose="020F0502020204030204" pitchFamily="34" charset="0"/>
              </a:rPr>
              <a:t>Mn</a:t>
            </a:r>
            <a:r>
              <a:rPr lang="en-GB" sz="1600" dirty="0" smtClean="0">
                <a:solidFill>
                  <a:srgbClr val="000000"/>
                </a:solidFill>
                <a:latin typeface="Calibri" panose="020F0502020204030204" pitchFamily="34" charset="0"/>
              </a:rPr>
              <a:t>, Zn, Ni, as</a:t>
            </a:r>
            <a:r>
              <a:rPr lang="en-GB" sz="1600" dirty="0" smtClean="0">
                <a:solidFill>
                  <a:srgbClr val="000000"/>
                </a:solidFill>
                <a:latin typeface="Calibri" panose="020F0502020204030204" pitchFamily="34" charset="0"/>
              </a:rPr>
              <a:t>:</a:t>
            </a:r>
            <a:endParaRPr lang="en-GB" sz="1600" dirty="0" smtClean="0">
              <a:solidFill>
                <a:srgbClr val="000000"/>
              </a:solidFill>
              <a:latin typeface="Calibri" panose="020F0502020204030204" pitchFamily="34" charset="0"/>
            </a:endParaRPr>
          </a:p>
          <a:p>
            <a:pPr algn="just" fontAlgn="base">
              <a:spcBef>
                <a:spcPct val="0"/>
              </a:spcBef>
              <a:spcAft>
                <a:spcPts val="600"/>
              </a:spcAft>
              <a:buClr>
                <a:srgbClr val="4BACC6">
                  <a:lumMod val="50000"/>
                </a:srgbClr>
              </a:buClr>
            </a:pPr>
            <a:endParaRPr lang="en-GB" sz="1600" dirty="0" smtClean="0">
              <a:solidFill>
                <a:srgbClr val="000000"/>
              </a:solidFill>
              <a:latin typeface="Calibri" panose="020F0502020204030204" pitchFamily="34" charset="0"/>
            </a:endParaRPr>
          </a:p>
          <a:p>
            <a:pPr marL="285750" indent="-285750" fontAlgn="base">
              <a:spcBef>
                <a:spcPct val="0"/>
              </a:spcBef>
              <a:spcAft>
                <a:spcPts val="600"/>
              </a:spcAft>
              <a:buClr>
                <a:srgbClr val="4BACC6">
                  <a:lumMod val="50000"/>
                </a:srgbClr>
              </a:buClr>
              <a:buFont typeface="Wingdings" panose="05000000000000000000" pitchFamily="2" charset="2"/>
              <a:buChar char="Ø"/>
            </a:pPr>
            <a:r>
              <a:rPr lang="en-GB" sz="1600" dirty="0" smtClean="0">
                <a:solidFill>
                  <a:srgbClr val="002060"/>
                </a:solidFill>
                <a:latin typeface="Calibri" panose="020F0502020204030204" pitchFamily="34" charset="0"/>
              </a:rPr>
              <a:t>Co(NO</a:t>
            </a:r>
            <a:r>
              <a:rPr lang="en-GB" sz="1600" baseline="-25000" dirty="0" smtClean="0">
                <a:solidFill>
                  <a:srgbClr val="002060"/>
                </a:solidFill>
                <a:latin typeface="Calibri" panose="020F0502020204030204" pitchFamily="34" charset="0"/>
              </a:rPr>
              <a:t>3</a:t>
            </a:r>
            <a:r>
              <a:rPr lang="en-GB" sz="1600" dirty="0" smtClean="0">
                <a:solidFill>
                  <a:srgbClr val="002060"/>
                </a:solidFill>
                <a:latin typeface="Calibri" panose="020F0502020204030204" pitchFamily="34" charset="0"/>
              </a:rPr>
              <a:t>)</a:t>
            </a:r>
            <a:r>
              <a:rPr lang="en-GB" sz="1600" baseline="-25000" dirty="0" smtClean="0">
                <a:solidFill>
                  <a:srgbClr val="002060"/>
                </a:solidFill>
                <a:latin typeface="Calibri" panose="020F0502020204030204" pitchFamily="34" charset="0"/>
              </a:rPr>
              <a:t>2</a:t>
            </a:r>
            <a:r>
              <a:rPr lang="en-GB" sz="1600" dirty="0" smtClean="0">
                <a:solidFill>
                  <a:srgbClr val="002060"/>
                </a:solidFill>
                <a:latin typeface="Calibri" panose="020F0502020204030204" pitchFamily="34" charset="0"/>
                <a:cs typeface="Calibri" panose="020F0502020204030204" pitchFamily="34" charset="0"/>
              </a:rPr>
              <a:t>·</a:t>
            </a:r>
            <a:r>
              <a:rPr lang="en-GB" sz="1600" dirty="0" smtClean="0">
                <a:solidFill>
                  <a:srgbClr val="002060"/>
                </a:solidFill>
                <a:latin typeface="Calibri" panose="020F0502020204030204" pitchFamily="34" charset="0"/>
              </a:rPr>
              <a:t>6H</a:t>
            </a:r>
            <a:r>
              <a:rPr lang="en-GB" sz="1600" baseline="-25000" dirty="0" smtClean="0">
                <a:solidFill>
                  <a:srgbClr val="002060"/>
                </a:solidFill>
                <a:latin typeface="Calibri" panose="020F0502020204030204" pitchFamily="34" charset="0"/>
              </a:rPr>
              <a:t>2</a:t>
            </a:r>
            <a:r>
              <a:rPr lang="en-GB" sz="1600" dirty="0" smtClean="0">
                <a:solidFill>
                  <a:srgbClr val="002060"/>
                </a:solidFill>
                <a:latin typeface="Calibri" panose="020F0502020204030204" pitchFamily="34" charset="0"/>
              </a:rPr>
              <a:t>O</a:t>
            </a:r>
          </a:p>
          <a:p>
            <a:pPr marL="285750" indent="-285750" fontAlgn="base">
              <a:spcBef>
                <a:spcPct val="0"/>
              </a:spcBef>
              <a:spcAft>
                <a:spcPts val="600"/>
              </a:spcAft>
              <a:buClr>
                <a:srgbClr val="4BACC6">
                  <a:lumMod val="50000"/>
                </a:srgbClr>
              </a:buClr>
              <a:buFont typeface="Wingdings" panose="05000000000000000000" pitchFamily="2" charset="2"/>
              <a:buChar char="Ø"/>
            </a:pPr>
            <a:r>
              <a:rPr lang="en-GB" sz="1600" dirty="0" smtClean="0">
                <a:solidFill>
                  <a:srgbClr val="002060"/>
                </a:solidFill>
                <a:latin typeface="Calibri" panose="020F0502020204030204" pitchFamily="34" charset="0"/>
              </a:rPr>
              <a:t>Fe(NO</a:t>
            </a:r>
            <a:r>
              <a:rPr lang="en-GB" sz="1600" baseline="-25000" dirty="0" smtClean="0">
                <a:solidFill>
                  <a:srgbClr val="002060"/>
                </a:solidFill>
                <a:latin typeface="Calibri" panose="020F0502020204030204" pitchFamily="34" charset="0"/>
              </a:rPr>
              <a:t>3</a:t>
            </a:r>
            <a:r>
              <a:rPr lang="en-GB" sz="1600" dirty="0" smtClean="0">
                <a:solidFill>
                  <a:srgbClr val="002060"/>
                </a:solidFill>
                <a:latin typeface="Calibri" panose="020F0502020204030204" pitchFamily="34" charset="0"/>
              </a:rPr>
              <a:t>)</a:t>
            </a:r>
            <a:r>
              <a:rPr lang="en-GB" sz="1600" baseline="-25000" dirty="0" smtClean="0">
                <a:solidFill>
                  <a:srgbClr val="002060"/>
                </a:solidFill>
                <a:latin typeface="Calibri" panose="020F0502020204030204" pitchFamily="34" charset="0"/>
              </a:rPr>
              <a:t>3</a:t>
            </a:r>
            <a:r>
              <a:rPr lang="en-GB" sz="1600" dirty="0" smtClean="0">
                <a:solidFill>
                  <a:srgbClr val="002060"/>
                </a:solidFill>
                <a:latin typeface="Calibri" panose="020F0502020204030204" pitchFamily="34" charset="0"/>
                <a:cs typeface="Calibri" panose="020F0502020204030204" pitchFamily="34" charset="0"/>
              </a:rPr>
              <a:t>·</a:t>
            </a:r>
            <a:r>
              <a:rPr lang="en-GB" sz="1600" dirty="0" smtClean="0">
                <a:solidFill>
                  <a:srgbClr val="002060"/>
                </a:solidFill>
                <a:latin typeface="Calibri" panose="020F0502020204030204" pitchFamily="34" charset="0"/>
              </a:rPr>
              <a:t>9H</a:t>
            </a:r>
            <a:r>
              <a:rPr lang="en-GB" sz="1600" baseline="-25000" dirty="0" smtClean="0">
                <a:solidFill>
                  <a:srgbClr val="002060"/>
                </a:solidFill>
                <a:latin typeface="Calibri" panose="020F0502020204030204" pitchFamily="34" charset="0"/>
              </a:rPr>
              <a:t>2</a:t>
            </a:r>
            <a:r>
              <a:rPr lang="en-GB" sz="1600" dirty="0" smtClean="0">
                <a:solidFill>
                  <a:srgbClr val="002060"/>
                </a:solidFill>
                <a:latin typeface="Calibri" panose="020F0502020204030204" pitchFamily="34" charset="0"/>
              </a:rPr>
              <a:t>O</a:t>
            </a:r>
          </a:p>
          <a:p>
            <a:pPr marL="285750" indent="-285750" fontAlgn="base">
              <a:spcBef>
                <a:spcPct val="0"/>
              </a:spcBef>
              <a:spcAft>
                <a:spcPts val="600"/>
              </a:spcAft>
              <a:buClr>
                <a:srgbClr val="4BACC6">
                  <a:lumMod val="50000"/>
                </a:srgbClr>
              </a:buClr>
              <a:buFont typeface="Wingdings" panose="05000000000000000000" pitchFamily="2" charset="2"/>
              <a:buChar char="Ø"/>
            </a:pPr>
            <a:r>
              <a:rPr lang="en-GB" sz="1600" dirty="0" err="1" smtClean="0">
                <a:solidFill>
                  <a:srgbClr val="002060"/>
                </a:solidFill>
                <a:latin typeface="Calibri" panose="020F0502020204030204" pitchFamily="34" charset="0"/>
              </a:rPr>
              <a:t>Mn</a:t>
            </a:r>
            <a:r>
              <a:rPr lang="en-GB" sz="1600" dirty="0" smtClean="0">
                <a:solidFill>
                  <a:srgbClr val="002060"/>
                </a:solidFill>
                <a:latin typeface="Calibri" panose="020F0502020204030204" pitchFamily="34" charset="0"/>
              </a:rPr>
              <a:t>(NO</a:t>
            </a:r>
            <a:r>
              <a:rPr lang="en-GB" sz="1600" baseline="-25000" dirty="0" smtClean="0">
                <a:solidFill>
                  <a:srgbClr val="002060"/>
                </a:solidFill>
                <a:latin typeface="Calibri" panose="020F0502020204030204" pitchFamily="34" charset="0"/>
              </a:rPr>
              <a:t>3</a:t>
            </a:r>
            <a:r>
              <a:rPr lang="en-GB" sz="1600" dirty="0" smtClean="0">
                <a:solidFill>
                  <a:srgbClr val="002060"/>
                </a:solidFill>
                <a:latin typeface="Calibri" panose="020F0502020204030204" pitchFamily="34" charset="0"/>
              </a:rPr>
              <a:t>)</a:t>
            </a:r>
            <a:r>
              <a:rPr lang="en-GB" sz="1600" baseline="-25000" dirty="0" smtClean="0">
                <a:solidFill>
                  <a:srgbClr val="002060"/>
                </a:solidFill>
                <a:latin typeface="Calibri" panose="020F0502020204030204" pitchFamily="34" charset="0"/>
              </a:rPr>
              <a:t>2</a:t>
            </a:r>
            <a:r>
              <a:rPr lang="en-GB" sz="1600" dirty="0" smtClean="0">
                <a:solidFill>
                  <a:srgbClr val="002060"/>
                </a:solidFill>
                <a:latin typeface="Calibri" panose="020F0502020204030204" pitchFamily="34" charset="0"/>
                <a:cs typeface="Calibri" panose="020F0502020204030204" pitchFamily="34" charset="0"/>
              </a:rPr>
              <a:t>·</a:t>
            </a:r>
            <a:r>
              <a:rPr lang="en-GB" sz="1600" dirty="0" smtClean="0">
                <a:solidFill>
                  <a:srgbClr val="002060"/>
                </a:solidFill>
                <a:latin typeface="Calibri" panose="020F0502020204030204" pitchFamily="34" charset="0"/>
              </a:rPr>
              <a:t>4H</a:t>
            </a:r>
            <a:r>
              <a:rPr lang="en-GB" sz="1600" baseline="-25000" dirty="0" smtClean="0">
                <a:solidFill>
                  <a:srgbClr val="002060"/>
                </a:solidFill>
                <a:latin typeface="Calibri" panose="020F0502020204030204" pitchFamily="34" charset="0"/>
              </a:rPr>
              <a:t>2</a:t>
            </a:r>
            <a:r>
              <a:rPr lang="en-GB" sz="1600" dirty="0" smtClean="0">
                <a:solidFill>
                  <a:srgbClr val="002060"/>
                </a:solidFill>
                <a:latin typeface="Calibri" panose="020F0502020204030204" pitchFamily="34" charset="0"/>
              </a:rPr>
              <a:t>O</a:t>
            </a:r>
          </a:p>
          <a:p>
            <a:pPr marL="285750" indent="-285750" fontAlgn="base">
              <a:spcBef>
                <a:spcPct val="0"/>
              </a:spcBef>
              <a:spcAft>
                <a:spcPts val="600"/>
              </a:spcAft>
              <a:buClr>
                <a:srgbClr val="4BACC6">
                  <a:lumMod val="50000"/>
                </a:srgbClr>
              </a:buClr>
              <a:buFont typeface="Wingdings" panose="05000000000000000000" pitchFamily="2" charset="2"/>
              <a:buChar char="Ø"/>
            </a:pPr>
            <a:r>
              <a:rPr lang="en-GB" sz="1600" dirty="0" smtClean="0">
                <a:solidFill>
                  <a:srgbClr val="002060"/>
                </a:solidFill>
                <a:latin typeface="Calibri" panose="020F0502020204030204" pitchFamily="34" charset="0"/>
              </a:rPr>
              <a:t>Ni(NO</a:t>
            </a:r>
            <a:r>
              <a:rPr lang="en-GB" sz="1600" baseline="-25000" dirty="0" smtClean="0">
                <a:solidFill>
                  <a:srgbClr val="002060"/>
                </a:solidFill>
                <a:latin typeface="Calibri" panose="020F0502020204030204" pitchFamily="34" charset="0"/>
              </a:rPr>
              <a:t>3</a:t>
            </a:r>
            <a:r>
              <a:rPr lang="en-GB" sz="1600" dirty="0" smtClean="0">
                <a:solidFill>
                  <a:srgbClr val="002060"/>
                </a:solidFill>
                <a:latin typeface="Calibri" panose="020F0502020204030204" pitchFamily="34" charset="0"/>
              </a:rPr>
              <a:t>)</a:t>
            </a:r>
            <a:r>
              <a:rPr lang="en-GB" sz="1600" baseline="-25000" dirty="0" smtClean="0">
                <a:solidFill>
                  <a:srgbClr val="002060"/>
                </a:solidFill>
                <a:latin typeface="Calibri" panose="020F0502020204030204" pitchFamily="34" charset="0"/>
              </a:rPr>
              <a:t>2</a:t>
            </a:r>
            <a:r>
              <a:rPr lang="en-GB" sz="1600" dirty="0" smtClean="0">
                <a:solidFill>
                  <a:srgbClr val="002060"/>
                </a:solidFill>
                <a:latin typeface="Calibri" panose="020F0502020204030204" pitchFamily="34" charset="0"/>
                <a:cs typeface="Calibri" panose="020F0502020204030204" pitchFamily="34" charset="0"/>
              </a:rPr>
              <a:t>·</a:t>
            </a:r>
            <a:r>
              <a:rPr lang="en-GB" sz="1600" dirty="0" smtClean="0">
                <a:solidFill>
                  <a:srgbClr val="002060"/>
                </a:solidFill>
                <a:latin typeface="Calibri" panose="020F0502020204030204" pitchFamily="34" charset="0"/>
              </a:rPr>
              <a:t>6H</a:t>
            </a:r>
            <a:r>
              <a:rPr lang="en-GB" sz="1600" baseline="-25000" dirty="0" smtClean="0">
                <a:solidFill>
                  <a:srgbClr val="002060"/>
                </a:solidFill>
                <a:latin typeface="Calibri" panose="020F0502020204030204" pitchFamily="34" charset="0"/>
              </a:rPr>
              <a:t>2</a:t>
            </a:r>
            <a:r>
              <a:rPr lang="en-GB" sz="1600" dirty="0" smtClean="0">
                <a:solidFill>
                  <a:srgbClr val="002060"/>
                </a:solidFill>
                <a:latin typeface="Calibri" panose="020F0502020204030204" pitchFamily="34" charset="0"/>
              </a:rPr>
              <a:t>O</a:t>
            </a:r>
          </a:p>
          <a:p>
            <a:pPr marL="285750" indent="-285750" fontAlgn="base">
              <a:spcBef>
                <a:spcPct val="0"/>
              </a:spcBef>
              <a:spcAft>
                <a:spcPts val="600"/>
              </a:spcAft>
              <a:buClr>
                <a:srgbClr val="4BACC6">
                  <a:lumMod val="50000"/>
                </a:srgbClr>
              </a:buClr>
              <a:buFont typeface="Wingdings" panose="05000000000000000000" pitchFamily="2" charset="2"/>
              <a:buChar char="Ø"/>
            </a:pPr>
            <a:r>
              <a:rPr lang="en-GB" sz="1600" dirty="0" smtClean="0">
                <a:solidFill>
                  <a:srgbClr val="002060"/>
                </a:solidFill>
                <a:latin typeface="Calibri" panose="020F0502020204030204" pitchFamily="34" charset="0"/>
              </a:rPr>
              <a:t>Zn(NO</a:t>
            </a:r>
            <a:r>
              <a:rPr lang="en-GB" sz="1600" baseline="-25000" dirty="0" smtClean="0">
                <a:solidFill>
                  <a:srgbClr val="002060"/>
                </a:solidFill>
                <a:latin typeface="Calibri" panose="020F0502020204030204" pitchFamily="34" charset="0"/>
              </a:rPr>
              <a:t>3</a:t>
            </a:r>
            <a:r>
              <a:rPr lang="en-GB" sz="1600" dirty="0" smtClean="0">
                <a:solidFill>
                  <a:srgbClr val="002060"/>
                </a:solidFill>
                <a:latin typeface="Calibri" panose="020F0502020204030204" pitchFamily="34" charset="0"/>
              </a:rPr>
              <a:t>)</a:t>
            </a:r>
            <a:r>
              <a:rPr lang="en-GB" sz="1600" baseline="-25000" dirty="0" smtClean="0">
                <a:solidFill>
                  <a:srgbClr val="002060"/>
                </a:solidFill>
                <a:latin typeface="Calibri" panose="020F0502020204030204" pitchFamily="34" charset="0"/>
              </a:rPr>
              <a:t>2</a:t>
            </a:r>
            <a:r>
              <a:rPr lang="en-GB" sz="1600" dirty="0" smtClean="0">
                <a:solidFill>
                  <a:srgbClr val="002060"/>
                </a:solidFill>
                <a:latin typeface="Calibri" panose="020F0502020204030204" pitchFamily="34" charset="0"/>
                <a:cs typeface="Calibri" panose="020F0502020204030204" pitchFamily="34" charset="0"/>
              </a:rPr>
              <a:t>·</a:t>
            </a:r>
            <a:r>
              <a:rPr lang="en-GB" sz="1600" dirty="0" smtClean="0">
                <a:solidFill>
                  <a:srgbClr val="002060"/>
                </a:solidFill>
                <a:latin typeface="Calibri" panose="020F0502020204030204" pitchFamily="34" charset="0"/>
              </a:rPr>
              <a:t>6H</a:t>
            </a:r>
            <a:r>
              <a:rPr lang="en-GB" sz="1600" baseline="-25000" dirty="0" smtClean="0">
                <a:solidFill>
                  <a:srgbClr val="002060"/>
                </a:solidFill>
                <a:latin typeface="Calibri" panose="020F0502020204030204" pitchFamily="34" charset="0"/>
              </a:rPr>
              <a:t>2</a:t>
            </a:r>
            <a:r>
              <a:rPr lang="en-GB" sz="1600" dirty="0" smtClean="0">
                <a:solidFill>
                  <a:srgbClr val="002060"/>
                </a:solidFill>
                <a:latin typeface="Calibri" panose="020F0502020204030204" pitchFamily="34" charset="0"/>
              </a:rPr>
              <a:t>O</a:t>
            </a:r>
          </a:p>
          <a:p>
            <a:pPr fontAlgn="base">
              <a:spcBef>
                <a:spcPct val="0"/>
              </a:spcBef>
              <a:spcAft>
                <a:spcPts val="600"/>
              </a:spcAft>
              <a:buClr>
                <a:srgbClr val="4BACC6">
                  <a:lumMod val="50000"/>
                </a:srgbClr>
              </a:buClr>
            </a:pPr>
            <a:endParaRPr lang="en-GB" sz="1400" dirty="0" smtClean="0">
              <a:solidFill>
                <a:srgbClr val="002060"/>
              </a:solidFill>
              <a:latin typeface="Calibri" panose="020F0502020204030204" pitchFamily="34" charset="0"/>
            </a:endParaRPr>
          </a:p>
          <a:p>
            <a:pPr fontAlgn="base">
              <a:spcBef>
                <a:spcPct val="0"/>
              </a:spcBef>
              <a:spcAft>
                <a:spcPts val="600"/>
              </a:spcAft>
              <a:buClr>
                <a:srgbClr val="4BACC6">
                  <a:lumMod val="50000"/>
                </a:srgbClr>
              </a:buClr>
            </a:pPr>
            <a:endParaRPr lang="en-GB" sz="1400" dirty="0" smtClean="0">
              <a:solidFill>
                <a:srgbClr val="002060"/>
              </a:solidFill>
              <a:latin typeface="Calibri" panose="020F0502020204030204" pitchFamily="34" charset="0"/>
            </a:endParaRPr>
          </a:p>
          <a:p>
            <a:pPr algn="just" fontAlgn="base">
              <a:spcBef>
                <a:spcPct val="0"/>
              </a:spcBef>
              <a:spcAft>
                <a:spcPts val="600"/>
              </a:spcAft>
              <a:buClr>
                <a:srgbClr val="4BACC6">
                  <a:lumMod val="50000"/>
                </a:srgbClr>
              </a:buClr>
            </a:pPr>
            <a:r>
              <a:rPr lang="en-GB" sz="1600" u="sng" dirty="0" smtClean="0">
                <a:solidFill>
                  <a:srgbClr val="000000"/>
                </a:solidFill>
                <a:latin typeface="Calibri" panose="020F0502020204030204" pitchFamily="34" charset="0"/>
              </a:rPr>
              <a:t>Method: </a:t>
            </a:r>
            <a:r>
              <a:rPr lang="en-GB" sz="1600" dirty="0" smtClean="0">
                <a:solidFill>
                  <a:srgbClr val="000000"/>
                </a:solidFill>
                <a:latin typeface="Calibri" panose="020F0502020204030204" pitchFamily="34" charset="0"/>
              </a:rPr>
              <a:t>Two 24 hour exchanges at pH 7 in distilled and simulant ocean water. After 48 hours, the IX CoTreat was vacuum filtered and dried for 48 hours at 95 °C. </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3567" y="2060848"/>
            <a:ext cx="2067691" cy="2083102"/>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8104" y="1594358"/>
            <a:ext cx="3024336" cy="4003809"/>
          </a:xfrm>
          <a:prstGeom prst="rect">
            <a:avLst/>
          </a:prstGeom>
        </p:spPr>
      </p:pic>
      <p:sp>
        <p:nvSpPr>
          <p:cNvPr id="18" name="TextBox 17"/>
          <p:cNvSpPr txBox="1"/>
          <p:nvPr/>
        </p:nvSpPr>
        <p:spPr>
          <a:xfrm>
            <a:off x="5784338" y="5673218"/>
            <a:ext cx="2247905" cy="523220"/>
          </a:xfrm>
          <a:prstGeom prst="rect">
            <a:avLst/>
          </a:prstGeom>
          <a:noFill/>
          <a:ln>
            <a:noFill/>
          </a:ln>
        </p:spPr>
        <p:txBody>
          <a:bodyPr wrap="square" rtlCol="0">
            <a:spAutoFit/>
          </a:bodyPr>
          <a:lstStyle/>
          <a:p>
            <a:pPr algn="ctr"/>
            <a:r>
              <a:rPr lang="en-GB" sz="1400" i="1" dirty="0" smtClean="0">
                <a:solidFill>
                  <a:srgbClr val="000000"/>
                </a:solidFill>
                <a:latin typeface="Calibri" panose="020F0502020204030204" pitchFamily="34" charset="0"/>
              </a:rPr>
              <a:t>Prepared according to ASTM D1141-98 (2003)</a:t>
            </a:r>
            <a:endParaRPr lang="en-GB" sz="1400" i="1" dirty="0">
              <a:solidFill>
                <a:srgbClr val="000000"/>
              </a:solidFill>
              <a:latin typeface="Calibri" panose="020F0502020204030204" pitchFamily="34" charset="0"/>
            </a:endParaRPr>
          </a:p>
        </p:txBody>
      </p:sp>
      <p:sp>
        <p:nvSpPr>
          <p:cNvPr id="19" name="TextBox 18"/>
          <p:cNvSpPr txBox="1"/>
          <p:nvPr/>
        </p:nvSpPr>
        <p:spPr>
          <a:xfrm>
            <a:off x="5887558" y="1124744"/>
            <a:ext cx="2265428" cy="369332"/>
          </a:xfrm>
          <a:prstGeom prst="rect">
            <a:avLst/>
          </a:prstGeom>
          <a:noFill/>
          <a:ln>
            <a:noFill/>
          </a:ln>
        </p:spPr>
        <p:txBody>
          <a:bodyPr wrap="none" rtlCol="0">
            <a:spAutoFit/>
          </a:bodyPr>
          <a:lstStyle/>
          <a:p>
            <a:r>
              <a:rPr lang="en-GB" b="1" u="sng" dirty="0" smtClean="0">
                <a:solidFill>
                  <a:srgbClr val="000000"/>
                </a:solidFill>
                <a:latin typeface="Calibri" panose="020F0502020204030204" pitchFamily="34" charset="0"/>
              </a:rPr>
              <a:t>Simulant ocean water</a:t>
            </a:r>
            <a:endParaRPr lang="en-GB" b="1" u="sng" dirty="0">
              <a:solidFill>
                <a:srgbClr val="000000"/>
              </a:solidFill>
              <a:latin typeface="Calibri" panose="020F0502020204030204" pitchFamily="34" charset="0"/>
            </a:endParaRPr>
          </a:p>
        </p:txBody>
      </p:sp>
      <p:sp>
        <p:nvSpPr>
          <p:cNvPr id="12" name="Rectangle 11"/>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4" name="Rectangle 1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4"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25"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a:solidFill>
                  <a:schemeClr val="bg1"/>
                </a:solidFill>
                <a:latin typeface="Calibri" panose="020F0502020204030204" pitchFamily="34" charset="0"/>
              </a:rPr>
              <a:t>CoTreat®</a:t>
            </a:r>
            <a:r>
              <a:rPr lang="en-GB" sz="2400" b="1" dirty="0" smtClean="0">
                <a:solidFill>
                  <a:schemeClr val="bg1"/>
                </a:solidFill>
                <a:latin typeface="Calibri" panose="020F0502020204030204" pitchFamily="34" charset="0"/>
              </a:rPr>
              <a:t> Ion Exchange  </a:t>
            </a:r>
            <a:endParaRPr lang="en-GB" sz="2400" b="1" dirty="0">
              <a:solidFill>
                <a:schemeClr val="bg1"/>
              </a:solidFill>
              <a:latin typeface="Calibri" panose="020F0502020204030204" pitchFamily="34" charset="0"/>
            </a:endParaRPr>
          </a:p>
        </p:txBody>
      </p:sp>
      <p:cxnSp>
        <p:nvCxnSpPr>
          <p:cNvPr id="26" name="Straight Connector 25"/>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27"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sp>
        <p:nvSpPr>
          <p:cNvPr id="6" name="Rectangle 5"/>
          <p:cNvSpPr/>
          <p:nvPr/>
        </p:nvSpPr>
        <p:spPr bwMode="auto">
          <a:xfrm>
            <a:off x="703251" y="1107615"/>
            <a:ext cx="4392488" cy="4878062"/>
          </a:xfrm>
          <a:prstGeom prst="rect">
            <a:avLst/>
          </a:prstGeom>
          <a:noFill/>
          <a:ln w="25400" cap="flat" cmpd="sng" algn="ctr">
            <a:solidFill>
              <a:srgbClr val="FF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Tree>
    <p:extLst>
      <p:ext uri="{BB962C8B-B14F-4D97-AF65-F5344CB8AC3E}">
        <p14:creationId xmlns:p14="http://schemas.microsoft.com/office/powerpoint/2010/main" val="28919878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11413" t="4887" r="11413" b="2632"/>
          <a:stretch/>
        </p:blipFill>
        <p:spPr>
          <a:xfrm>
            <a:off x="4745220" y="1101100"/>
            <a:ext cx="3812305" cy="3189888"/>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11413" t="4887" r="11413" b="2632"/>
          <a:stretch/>
        </p:blipFill>
        <p:spPr>
          <a:xfrm>
            <a:off x="561663" y="1086227"/>
            <a:ext cx="3866321" cy="3235085"/>
          </a:xfrm>
          <a:prstGeom prst="rect">
            <a:avLst/>
          </a:prstGeom>
        </p:spPr>
      </p:pic>
      <p:sp>
        <p:nvSpPr>
          <p:cNvPr id="2" name="Rectangle 1"/>
          <p:cNvSpPr/>
          <p:nvPr/>
        </p:nvSpPr>
        <p:spPr bwMode="auto">
          <a:xfrm>
            <a:off x="5919977" y="4950528"/>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7" name="Rectangle 16"/>
          <p:cNvSpPr/>
          <p:nvPr/>
        </p:nvSpPr>
        <p:spPr bwMode="auto">
          <a:xfrm>
            <a:off x="6228184" y="5157192"/>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0" name="TextBox 9"/>
          <p:cNvSpPr txBox="1"/>
          <p:nvPr/>
        </p:nvSpPr>
        <p:spPr>
          <a:xfrm>
            <a:off x="5796136" y="1230241"/>
            <a:ext cx="2218108" cy="307777"/>
          </a:xfrm>
          <a:prstGeom prst="rect">
            <a:avLst/>
          </a:prstGeom>
          <a:noFill/>
          <a:ln>
            <a:noFill/>
          </a:ln>
        </p:spPr>
        <p:txBody>
          <a:bodyPr wrap="none" rtlCol="0">
            <a:spAutoFit/>
          </a:bodyPr>
          <a:lstStyle/>
          <a:p>
            <a:r>
              <a:rPr lang="en-GB" sz="1400" b="1" dirty="0" smtClean="0">
                <a:solidFill>
                  <a:srgbClr val="000000"/>
                </a:solidFill>
                <a:latin typeface="Calibri" panose="020F0502020204030204" pitchFamily="34" charset="0"/>
              </a:rPr>
              <a:t>High Temperature CoTreat®</a:t>
            </a:r>
            <a:endParaRPr lang="en-GB" sz="1400" b="1" dirty="0">
              <a:solidFill>
                <a:srgbClr val="000000"/>
              </a:solidFill>
              <a:latin typeface="Calibri" panose="020F0502020204030204" pitchFamily="34" charset="0"/>
            </a:endParaRPr>
          </a:p>
        </p:txBody>
      </p:sp>
      <p:sp>
        <p:nvSpPr>
          <p:cNvPr id="18" name="Rectangle 17"/>
          <p:cNvSpPr/>
          <p:nvPr/>
        </p:nvSpPr>
        <p:spPr>
          <a:xfrm rot="5400000">
            <a:off x="3423441" y="1313627"/>
            <a:ext cx="2153100" cy="81120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20" name="Rectangle 15"/>
          <p:cNvSpPr>
            <a:spLocks noChangeArrowheads="1"/>
          </p:cNvSpPr>
          <p:nvPr/>
        </p:nvSpPr>
        <p:spPr bwMode="auto">
          <a:xfrm>
            <a:off x="512984" y="4465326"/>
            <a:ext cx="8111551" cy="1723549"/>
          </a:xfrm>
          <a:prstGeom prst="rect">
            <a:avLst/>
          </a:prstGeom>
          <a:noFill/>
          <a:ln w="22225">
            <a:solidFill>
              <a:srgbClr val="FF6600"/>
            </a:solidFill>
            <a:miter lim="800000"/>
            <a:headEnd/>
            <a:tailEnd/>
          </a:ln>
          <a:effectLst/>
        </p:spPr>
        <p:txBody>
          <a:bodyPr wrap="square" anchor="ctr">
            <a:spAutoFit/>
          </a:bodyPr>
          <a:lstStyle/>
          <a:p>
            <a:pPr marL="400050" indent="-400050" algn="just" fontAlgn="base">
              <a:spcBef>
                <a:spcPct val="0"/>
              </a:spcBef>
              <a:spcAft>
                <a:spcPts val="600"/>
              </a:spcAft>
              <a:buClr>
                <a:srgbClr val="000000"/>
              </a:buClr>
              <a:buFont typeface="Wingdings" panose="05000000000000000000" pitchFamily="2" charset="2"/>
              <a:buChar char="§"/>
            </a:pPr>
            <a:r>
              <a:rPr lang="en-GB" sz="1600" dirty="0">
                <a:solidFill>
                  <a:srgbClr val="000000"/>
                </a:solidFill>
                <a:latin typeface="Calibri" panose="020F0502020204030204" pitchFamily="34" charset="0"/>
                <a:ea typeface="Calibri" panose="020F0502020204030204" pitchFamily="34" charset="0"/>
                <a:cs typeface="Arial" panose="020B0604020202020204" pitchFamily="34" charset="0"/>
              </a:rPr>
              <a:t>The </a:t>
            </a:r>
            <a:r>
              <a:rPr lang="en-GB" sz="1600" dirty="0" smtClean="0">
                <a:solidFill>
                  <a:srgbClr val="000000"/>
                </a:solidFill>
                <a:latin typeface="Calibri" panose="020F0502020204030204" pitchFamily="34" charset="0"/>
                <a:ea typeface="Calibri" panose="020F0502020204030204" pitchFamily="34" charset="0"/>
                <a:cs typeface="Arial" panose="020B0604020202020204" pitchFamily="34" charset="0"/>
              </a:rPr>
              <a:t>initial characterisation </a:t>
            </a:r>
            <a:r>
              <a:rPr lang="en-GB" sz="1600" dirty="0">
                <a:solidFill>
                  <a:srgbClr val="000000"/>
                </a:solidFill>
                <a:latin typeface="Calibri" panose="020F0502020204030204" pitchFamily="34" charset="0"/>
                <a:ea typeface="Calibri" panose="020F0502020204030204" pitchFamily="34" charset="0"/>
                <a:cs typeface="Arial" panose="020B0604020202020204" pitchFamily="34" charset="0"/>
              </a:rPr>
              <a:t>of </a:t>
            </a:r>
            <a:r>
              <a:rPr lang="en-GB" sz="1600" dirty="0" smtClean="0">
                <a:solidFill>
                  <a:srgbClr val="000000"/>
                </a:solidFill>
                <a:latin typeface="Calibri" panose="020F0502020204030204" pitchFamily="34" charset="0"/>
                <a:ea typeface="Calibri" panose="020F0502020204030204" pitchFamily="34" charset="0"/>
                <a:cs typeface="Arial" panose="020B0604020202020204" pitchFamily="34" charset="0"/>
              </a:rPr>
              <a:t>CoTreat® </a:t>
            </a:r>
            <a:r>
              <a:rPr lang="en-GB" sz="1600" dirty="0">
                <a:solidFill>
                  <a:srgbClr val="000000"/>
                </a:solidFill>
                <a:latin typeface="Calibri" panose="020F0502020204030204" pitchFamily="34" charset="0"/>
                <a:ea typeface="Calibri" panose="020F0502020204030204" pitchFamily="34" charset="0"/>
                <a:cs typeface="Arial" panose="020B0604020202020204" pitchFamily="34" charset="0"/>
              </a:rPr>
              <a:t>indicated that the </a:t>
            </a:r>
            <a:r>
              <a:rPr lang="en-GB" sz="1600" dirty="0" smtClean="0">
                <a:solidFill>
                  <a:srgbClr val="000000"/>
                </a:solidFill>
                <a:latin typeface="Calibri" panose="020F0502020204030204" pitchFamily="34" charset="0"/>
                <a:ea typeface="Calibri" panose="020F0502020204030204" pitchFamily="34" charset="0"/>
                <a:cs typeface="Arial" panose="020B0604020202020204" pitchFamily="34" charset="0"/>
              </a:rPr>
              <a:t>structure is based </a:t>
            </a:r>
            <a:r>
              <a:rPr lang="en-GB" sz="1600" dirty="0">
                <a:solidFill>
                  <a:srgbClr val="000000"/>
                </a:solidFill>
                <a:latin typeface="Calibri" panose="020F0502020204030204" pitchFamily="34" charset="0"/>
                <a:ea typeface="Calibri" panose="020F0502020204030204" pitchFamily="34" charset="0"/>
                <a:cs typeface="Arial" panose="020B0604020202020204" pitchFamily="34" charset="0"/>
              </a:rPr>
              <a:t>on a disordered sodium </a:t>
            </a:r>
            <a:r>
              <a:rPr lang="en-GB" sz="1600" dirty="0" smtClean="0">
                <a:solidFill>
                  <a:srgbClr val="000000"/>
                </a:solidFill>
                <a:latin typeface="Calibri" panose="020F0502020204030204" pitchFamily="34" charset="0"/>
                <a:ea typeface="Calibri" panose="020F0502020204030204" pitchFamily="34" charset="0"/>
                <a:cs typeface="Arial" panose="020B0604020202020204" pitchFamily="34" charset="0"/>
              </a:rPr>
              <a:t>titanosilicate. </a:t>
            </a:r>
          </a:p>
          <a:p>
            <a:pPr marL="400050" indent="-400050" algn="just" fontAlgn="base">
              <a:spcBef>
                <a:spcPct val="0"/>
              </a:spcBef>
              <a:spcAft>
                <a:spcPts val="600"/>
              </a:spcAft>
              <a:buClr>
                <a:srgbClr val="000000"/>
              </a:buClr>
              <a:buFont typeface="Wingdings" panose="05000000000000000000" pitchFamily="2" charset="2"/>
              <a:buChar char="§"/>
            </a:pPr>
            <a:r>
              <a:rPr lang="en-GB" sz="1600" dirty="0" smtClean="0">
                <a:solidFill>
                  <a:srgbClr val="000000"/>
                </a:solidFill>
                <a:latin typeface="Calibri" panose="020F0502020204030204" pitchFamily="34" charset="0"/>
                <a:ea typeface="Calibri" panose="020F0502020204030204" pitchFamily="34" charset="0"/>
                <a:cs typeface="Arial" panose="020B0604020202020204" pitchFamily="34" charset="0"/>
              </a:rPr>
              <a:t>After ion exchange,  subtle changes were observed in the diffraction patterns, this indicates that the exchange </a:t>
            </a:r>
            <a:r>
              <a:rPr lang="en-GB" sz="1600" dirty="0">
                <a:solidFill>
                  <a:srgbClr val="000000"/>
                </a:solidFill>
                <a:latin typeface="Calibri" panose="020F0502020204030204" pitchFamily="34" charset="0"/>
                <a:ea typeface="Calibri" panose="020F0502020204030204" pitchFamily="34" charset="0"/>
                <a:cs typeface="Arial" panose="020B0604020202020204" pitchFamily="34" charset="0"/>
              </a:rPr>
              <a:t>occurred within the titantate layers of the </a:t>
            </a:r>
            <a:r>
              <a:rPr lang="en-GB" sz="1600" dirty="0" smtClean="0">
                <a:solidFill>
                  <a:srgbClr val="000000"/>
                </a:solidFill>
                <a:latin typeface="Calibri" panose="020F0502020204030204" pitchFamily="34" charset="0"/>
                <a:ea typeface="Calibri" panose="020F0502020204030204" pitchFamily="34" charset="0"/>
                <a:cs typeface="Arial" panose="020B0604020202020204" pitchFamily="34" charset="0"/>
              </a:rPr>
              <a:t>material.</a:t>
            </a:r>
          </a:p>
          <a:p>
            <a:pPr marL="400050" indent="-400050" algn="just" fontAlgn="base">
              <a:spcBef>
                <a:spcPct val="0"/>
              </a:spcBef>
              <a:spcAft>
                <a:spcPts val="600"/>
              </a:spcAft>
              <a:buClr>
                <a:srgbClr val="000000"/>
              </a:buClr>
              <a:buFont typeface="Wingdings" panose="05000000000000000000" pitchFamily="2" charset="2"/>
              <a:buChar char="§"/>
            </a:pPr>
            <a:r>
              <a:rPr lang="en-GB" sz="1600" dirty="0" smtClean="0">
                <a:solidFill>
                  <a:srgbClr val="000000"/>
                </a:solidFill>
                <a:latin typeface="Calibri" panose="020F0502020204030204" pitchFamily="34" charset="0"/>
                <a:ea typeface="Calibri" panose="020F0502020204030204" pitchFamily="34" charset="0"/>
                <a:cs typeface="Arial" panose="020B0604020202020204" pitchFamily="34" charset="0"/>
              </a:rPr>
              <a:t>After exposure of </a:t>
            </a:r>
            <a:r>
              <a:rPr lang="en-GB" sz="1600" dirty="0">
                <a:solidFill>
                  <a:srgbClr val="000000"/>
                </a:solidFill>
                <a:latin typeface="Calibri" panose="020F0502020204030204" pitchFamily="34" charset="0"/>
                <a:ea typeface="Calibri" panose="020F0502020204030204" pitchFamily="34" charset="0"/>
                <a:cs typeface="Arial" panose="020B0604020202020204" pitchFamily="34" charset="0"/>
              </a:rPr>
              <a:t>CoTreat to 1000 °C (</a:t>
            </a:r>
            <a:r>
              <a:rPr lang="en-GB" sz="1600" dirty="0" smtClean="0">
                <a:solidFill>
                  <a:srgbClr val="000000"/>
                </a:solidFill>
                <a:latin typeface="Calibri" panose="020F0502020204030204" pitchFamily="34" charset="0"/>
                <a:ea typeface="Calibri" panose="020F0502020204030204" pitchFamily="34" charset="0"/>
                <a:cs typeface="Arial" panose="020B0604020202020204" pitchFamily="34" charset="0"/>
              </a:rPr>
              <a:t>1 hour) crystalline Na</a:t>
            </a:r>
            <a:r>
              <a:rPr lang="en-GB" sz="1600" baseline="-25000" dirty="0" smtClean="0">
                <a:solidFill>
                  <a:srgbClr val="000000"/>
                </a:solidFill>
                <a:latin typeface="Calibri" panose="020F0502020204030204" pitchFamily="34" charset="0"/>
                <a:ea typeface="Calibri" panose="020F0502020204030204" pitchFamily="34" charset="0"/>
                <a:cs typeface="Arial" panose="020B0604020202020204" pitchFamily="34" charset="0"/>
              </a:rPr>
              <a:t>2</a:t>
            </a:r>
            <a:r>
              <a:rPr lang="en-GB" sz="1600" dirty="0" smtClean="0">
                <a:solidFill>
                  <a:srgbClr val="000000"/>
                </a:solidFill>
                <a:latin typeface="Calibri" panose="020F0502020204030204" pitchFamily="34" charset="0"/>
                <a:ea typeface="Calibri" panose="020F0502020204030204" pitchFamily="34" charset="0"/>
                <a:cs typeface="Arial" panose="020B0604020202020204" pitchFamily="34" charset="0"/>
              </a:rPr>
              <a:t>Ti</a:t>
            </a:r>
            <a:r>
              <a:rPr lang="en-GB" sz="1600" baseline="-25000" dirty="0" smtClean="0">
                <a:solidFill>
                  <a:srgbClr val="000000"/>
                </a:solidFill>
                <a:latin typeface="Calibri" panose="020F0502020204030204" pitchFamily="34" charset="0"/>
                <a:ea typeface="Calibri" panose="020F0502020204030204" pitchFamily="34" charset="0"/>
                <a:cs typeface="Arial" panose="020B0604020202020204" pitchFamily="34" charset="0"/>
              </a:rPr>
              <a:t>6</a:t>
            </a:r>
            <a:r>
              <a:rPr lang="en-GB" sz="1600" dirty="0" smtClean="0">
                <a:solidFill>
                  <a:srgbClr val="000000"/>
                </a:solidFill>
                <a:latin typeface="Calibri" panose="020F0502020204030204" pitchFamily="34" charset="0"/>
                <a:ea typeface="Calibri" panose="020F0502020204030204" pitchFamily="34" charset="0"/>
                <a:cs typeface="Arial" panose="020B0604020202020204" pitchFamily="34" charset="0"/>
              </a:rPr>
              <a:t>O</a:t>
            </a:r>
            <a:r>
              <a:rPr lang="en-GB" sz="1600" baseline="-25000" dirty="0" smtClean="0">
                <a:solidFill>
                  <a:srgbClr val="000000"/>
                </a:solidFill>
                <a:latin typeface="Calibri" panose="020F0502020204030204" pitchFamily="34" charset="0"/>
                <a:ea typeface="Calibri" panose="020F0502020204030204" pitchFamily="34" charset="0"/>
                <a:cs typeface="Arial" panose="020B0604020202020204" pitchFamily="34" charset="0"/>
              </a:rPr>
              <a:t>13</a:t>
            </a:r>
            <a:r>
              <a:rPr lang="en-GB" sz="1600" dirty="0" smtClean="0">
                <a:solidFill>
                  <a:srgbClr val="000000"/>
                </a:solidFill>
                <a:latin typeface="Calibri" panose="020F0502020204030204" pitchFamily="34" charset="0"/>
                <a:ea typeface="Calibri" panose="020F0502020204030204" pitchFamily="34" charset="0"/>
                <a:cs typeface="Arial" panose="020B0604020202020204" pitchFamily="34" charset="0"/>
              </a:rPr>
              <a:t> was observed, </a:t>
            </a:r>
            <a:r>
              <a:rPr lang="en-GB" sz="1600" dirty="0" smtClean="0">
                <a:solidFill>
                  <a:srgbClr val="000000"/>
                </a:solidFill>
                <a:latin typeface="Calibri" panose="020F0502020204030204" pitchFamily="34" charset="0"/>
                <a:ea typeface="Calibri" panose="020F0502020204030204" pitchFamily="34" charset="0"/>
                <a:cs typeface="Arial" panose="020B0604020202020204" pitchFamily="34" charset="0"/>
              </a:rPr>
              <a:t>change in relative intensities </a:t>
            </a:r>
            <a:r>
              <a:rPr lang="en-GB" sz="1600" dirty="0" smtClean="0">
                <a:solidFill>
                  <a:srgbClr val="000000"/>
                </a:solidFill>
                <a:latin typeface="Calibri" panose="020F0502020204030204" pitchFamily="34" charset="0"/>
                <a:ea typeface="Calibri" panose="020F0502020204030204" pitchFamily="34" charset="0"/>
                <a:cs typeface="Arial" panose="020B0604020202020204" pitchFamily="34" charset="0"/>
              </a:rPr>
              <a:t>at 1200 </a:t>
            </a:r>
            <a:r>
              <a:rPr lang="en-GB" sz="1600" dirty="0">
                <a:solidFill>
                  <a:srgbClr val="000000"/>
                </a:solidFill>
                <a:latin typeface="Calibri" panose="020F0502020204030204" pitchFamily="34" charset="0"/>
                <a:ea typeface="Calibri" panose="020F0502020204030204" pitchFamily="34" charset="0"/>
                <a:cs typeface="Arial" panose="020B0604020202020204" pitchFamily="34" charset="0"/>
              </a:rPr>
              <a:t>°</a:t>
            </a:r>
            <a:r>
              <a:rPr lang="en-GB" sz="1600" dirty="0" smtClean="0">
                <a:solidFill>
                  <a:srgbClr val="000000"/>
                </a:solidFill>
                <a:latin typeface="Calibri" panose="020F0502020204030204" pitchFamily="34" charset="0"/>
                <a:ea typeface="Calibri" panose="020F0502020204030204" pitchFamily="34" charset="0"/>
                <a:cs typeface="Arial" panose="020B0604020202020204" pitchFamily="34" charset="0"/>
              </a:rPr>
              <a:t>C </a:t>
            </a:r>
            <a:r>
              <a:rPr lang="en-GB" sz="1600" dirty="0" smtClean="0">
                <a:solidFill>
                  <a:srgbClr val="000000"/>
                </a:solidFill>
                <a:latin typeface="Calibri" panose="020F0502020204030204" pitchFamily="34" charset="0"/>
                <a:ea typeface="Calibri" panose="020F0502020204030204" pitchFamily="34" charset="0"/>
                <a:cs typeface="Arial" panose="020B0604020202020204" pitchFamily="34" charset="0"/>
              </a:rPr>
              <a:t>– volatilisation of Na</a:t>
            </a:r>
            <a:r>
              <a:rPr lang="en-GB" sz="1600" baseline="-25000" dirty="0" smtClean="0">
                <a:solidFill>
                  <a:srgbClr val="000000"/>
                </a:solidFill>
                <a:latin typeface="Calibri" panose="020F0502020204030204" pitchFamily="34" charset="0"/>
                <a:ea typeface="Calibri" panose="020F0502020204030204" pitchFamily="34" charset="0"/>
                <a:cs typeface="Arial" panose="020B0604020202020204" pitchFamily="34" charset="0"/>
              </a:rPr>
              <a:t>2</a:t>
            </a:r>
            <a:r>
              <a:rPr lang="en-GB" sz="1600" dirty="0" smtClean="0">
                <a:solidFill>
                  <a:srgbClr val="000000"/>
                </a:solidFill>
                <a:latin typeface="Calibri" panose="020F0502020204030204" pitchFamily="34" charset="0"/>
                <a:ea typeface="Calibri" panose="020F0502020204030204" pitchFamily="34" charset="0"/>
                <a:cs typeface="Arial" panose="020B0604020202020204" pitchFamily="34" charset="0"/>
              </a:rPr>
              <a:t>O</a:t>
            </a:r>
            <a:endParaRPr lang="en-GB" sz="1600" dirty="0">
              <a:solidFill>
                <a:srgbClr val="000000"/>
              </a:solidFill>
              <a:latin typeface="Calibri" panose="020F0502020204030204" pitchFamily="34" charset="0"/>
              <a:ea typeface="Calibri" panose="020F0502020204030204" pitchFamily="34" charset="0"/>
              <a:cs typeface="Arial" panose="020B0604020202020204" pitchFamily="34" charset="0"/>
            </a:endParaRPr>
          </a:p>
        </p:txBody>
      </p:sp>
      <p:sp>
        <p:nvSpPr>
          <p:cNvPr id="14" name="Rectangle 1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6" name="Rectangle 15"/>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22" name="Rectangle 21"/>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4"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6" name="Picture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7"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28"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smtClean="0">
                <a:solidFill>
                  <a:schemeClr val="bg1"/>
                </a:solidFill>
                <a:latin typeface="Calibri" panose="020F0502020204030204" pitchFamily="34" charset="0"/>
              </a:rPr>
              <a:t>XRD</a:t>
            </a:r>
            <a:endParaRPr lang="en-GB" sz="2400" b="1" dirty="0">
              <a:solidFill>
                <a:schemeClr val="bg1"/>
              </a:solidFill>
              <a:latin typeface="Calibri" panose="020F0502020204030204" pitchFamily="34" charset="0"/>
            </a:endParaRPr>
          </a:p>
        </p:txBody>
      </p:sp>
      <p:cxnSp>
        <p:nvCxnSpPr>
          <p:cNvPr id="29" name="Straight Connector 28"/>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32"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pic>
        <p:nvPicPr>
          <p:cNvPr id="30" name="Picture 29"/>
          <p:cNvPicPr>
            <a:picLocks noChangeAspect="1"/>
          </p:cNvPicPr>
          <p:nvPr/>
        </p:nvPicPr>
        <p:blipFill rotWithShape="1">
          <a:blip r:embed="rId6"/>
          <a:srcRect l="54544" t="2352" r="4362" b="25050"/>
          <a:stretch/>
        </p:blipFill>
        <p:spPr>
          <a:xfrm>
            <a:off x="3203848" y="1214812"/>
            <a:ext cx="1080120" cy="996483"/>
          </a:xfrm>
          <a:prstGeom prst="rect">
            <a:avLst/>
          </a:prstGeom>
        </p:spPr>
      </p:pic>
      <p:sp>
        <p:nvSpPr>
          <p:cNvPr id="31" name="TextBox 30"/>
          <p:cNvSpPr txBox="1"/>
          <p:nvPr/>
        </p:nvSpPr>
        <p:spPr>
          <a:xfrm>
            <a:off x="1674436" y="1230241"/>
            <a:ext cx="1643912" cy="307777"/>
          </a:xfrm>
          <a:prstGeom prst="rect">
            <a:avLst/>
          </a:prstGeom>
          <a:noFill/>
          <a:ln>
            <a:noFill/>
          </a:ln>
        </p:spPr>
        <p:txBody>
          <a:bodyPr wrap="none" rtlCol="0">
            <a:spAutoFit/>
          </a:bodyPr>
          <a:lstStyle/>
          <a:p>
            <a:r>
              <a:rPr lang="en-GB" sz="1400" b="1" dirty="0" smtClean="0">
                <a:solidFill>
                  <a:srgbClr val="000000"/>
                </a:solidFill>
                <a:latin typeface="Calibri" panose="020F0502020204030204" pitchFamily="34" charset="0"/>
              </a:rPr>
              <a:t>CoTreat® - 6 hr scan</a:t>
            </a:r>
            <a:endParaRPr lang="en-GB" sz="1400" b="1" dirty="0">
              <a:solidFill>
                <a:srgbClr val="000000"/>
              </a:solidFill>
              <a:latin typeface="Calibri" panose="020F0502020204030204" pitchFamily="34" charset="0"/>
            </a:endParaRPr>
          </a:p>
        </p:txBody>
      </p:sp>
    </p:spTree>
    <p:extLst>
      <p:ext uri="{BB962C8B-B14F-4D97-AF65-F5344CB8AC3E}">
        <p14:creationId xmlns:p14="http://schemas.microsoft.com/office/powerpoint/2010/main" val="40583388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5919977" y="4950528"/>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7" name="Rectangle 16"/>
          <p:cNvSpPr/>
          <p:nvPr/>
        </p:nvSpPr>
        <p:spPr bwMode="auto">
          <a:xfrm>
            <a:off x="6230983" y="5216557"/>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4" name="Rectangle 1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2713" y="1036571"/>
            <a:ext cx="6074778" cy="4403738"/>
          </a:xfrm>
          <a:prstGeom prst="rect">
            <a:avLst/>
          </a:prstGeom>
        </p:spPr>
      </p:pic>
      <p:sp>
        <p:nvSpPr>
          <p:cNvPr id="10" name="Rectangle 15"/>
          <p:cNvSpPr>
            <a:spLocks noChangeArrowheads="1"/>
          </p:cNvSpPr>
          <p:nvPr/>
        </p:nvSpPr>
        <p:spPr bwMode="auto">
          <a:xfrm>
            <a:off x="787605" y="5625181"/>
            <a:ext cx="7568790" cy="815608"/>
          </a:xfrm>
          <a:prstGeom prst="rect">
            <a:avLst/>
          </a:prstGeom>
          <a:noFill/>
          <a:ln w="9525">
            <a:noFill/>
            <a:miter lim="800000"/>
            <a:headEnd/>
            <a:tailEnd/>
          </a:ln>
          <a:effectLst/>
        </p:spPr>
        <p:txBody>
          <a:bodyPr wrap="square" anchor="ctr">
            <a:spAutoFit/>
          </a:bodyPr>
          <a:lstStyle/>
          <a:p>
            <a:pPr marL="400050" indent="-400050" algn="just" fontAlgn="base">
              <a:spcBef>
                <a:spcPct val="0"/>
              </a:spcBef>
              <a:spcAft>
                <a:spcPts val="600"/>
              </a:spcAft>
              <a:buClr>
                <a:srgbClr val="000000"/>
              </a:buClr>
              <a:buFont typeface="Wingdings" panose="05000000000000000000" pitchFamily="2" charset="2"/>
              <a:buChar char="§"/>
            </a:pPr>
            <a:r>
              <a:rPr lang="en-GB" sz="1400" dirty="0" smtClean="0">
                <a:solidFill>
                  <a:srgbClr val="000000"/>
                </a:solidFill>
                <a:latin typeface="Calibri" panose="020F0502020204030204" pitchFamily="34" charset="0"/>
              </a:rPr>
              <a:t>The as-received CoTreat® consists of </a:t>
            </a:r>
            <a:r>
              <a:rPr lang="en-GB" sz="1400" dirty="0" err="1" smtClean="0">
                <a:solidFill>
                  <a:srgbClr val="000000"/>
                </a:solidFill>
                <a:latin typeface="Calibri" panose="020F0502020204030204" pitchFamily="34" charset="0"/>
              </a:rPr>
              <a:t>Ti</a:t>
            </a:r>
            <a:r>
              <a:rPr lang="en-GB" sz="1400" dirty="0" smtClean="0">
                <a:solidFill>
                  <a:srgbClr val="000000"/>
                </a:solidFill>
                <a:latin typeface="Calibri" panose="020F0502020204030204" pitchFamily="34" charset="0"/>
              </a:rPr>
              <a:t> and Na spherical particles of various sizes.</a:t>
            </a:r>
          </a:p>
          <a:p>
            <a:pPr marL="400050" indent="-400050" algn="just" fontAlgn="base">
              <a:spcBef>
                <a:spcPct val="0"/>
              </a:spcBef>
              <a:spcAft>
                <a:spcPts val="600"/>
              </a:spcAft>
              <a:buClr>
                <a:srgbClr val="000000"/>
              </a:buClr>
              <a:buFont typeface="Wingdings" panose="05000000000000000000" pitchFamily="2" charset="2"/>
              <a:buChar char="§"/>
            </a:pPr>
            <a:r>
              <a:rPr lang="en-GB" sz="1400" dirty="0" smtClean="0">
                <a:solidFill>
                  <a:srgbClr val="000000"/>
                </a:solidFill>
                <a:latin typeface="Calibri" panose="020F0502020204030204" pitchFamily="34" charset="0"/>
              </a:rPr>
              <a:t>Uniform sorption </a:t>
            </a:r>
            <a:r>
              <a:rPr lang="en-GB" sz="1400" dirty="0" smtClean="0">
                <a:solidFill>
                  <a:srgbClr val="000000"/>
                </a:solidFill>
                <a:latin typeface="Calibri" panose="020F0502020204030204" pitchFamily="34" charset="0"/>
              </a:rPr>
              <a:t>of Co, </a:t>
            </a:r>
            <a:r>
              <a:rPr lang="en-GB" sz="1400" dirty="0" err="1" smtClean="0">
                <a:solidFill>
                  <a:srgbClr val="000000"/>
                </a:solidFill>
                <a:latin typeface="Calibri" panose="020F0502020204030204" pitchFamily="34" charset="0"/>
              </a:rPr>
              <a:t>Mn</a:t>
            </a:r>
            <a:r>
              <a:rPr lang="en-GB" sz="1400" dirty="0" smtClean="0">
                <a:solidFill>
                  <a:srgbClr val="000000"/>
                </a:solidFill>
                <a:latin typeface="Calibri" panose="020F0502020204030204" pitchFamily="34" charset="0"/>
              </a:rPr>
              <a:t>, </a:t>
            </a:r>
            <a:r>
              <a:rPr lang="en-GB" sz="1400" dirty="0" smtClean="0">
                <a:solidFill>
                  <a:srgbClr val="000000"/>
                </a:solidFill>
                <a:latin typeface="Calibri" panose="020F0502020204030204" pitchFamily="34" charset="0"/>
              </a:rPr>
              <a:t>Ni</a:t>
            </a:r>
            <a:r>
              <a:rPr lang="en-GB" sz="1400" dirty="0">
                <a:solidFill>
                  <a:srgbClr val="000000"/>
                </a:solidFill>
                <a:latin typeface="Calibri" panose="020F0502020204030204" pitchFamily="34" charset="0"/>
              </a:rPr>
              <a:t> </a:t>
            </a:r>
            <a:r>
              <a:rPr lang="en-GB" sz="1400" dirty="0" smtClean="0">
                <a:solidFill>
                  <a:srgbClr val="000000"/>
                </a:solidFill>
                <a:latin typeface="Calibri" panose="020F0502020204030204" pitchFamily="34" charset="0"/>
              </a:rPr>
              <a:t>and</a:t>
            </a:r>
            <a:r>
              <a:rPr lang="en-GB" sz="1400" dirty="0" smtClean="0">
                <a:solidFill>
                  <a:srgbClr val="000000"/>
                </a:solidFill>
                <a:latin typeface="Calibri" panose="020F0502020204030204" pitchFamily="34" charset="0"/>
              </a:rPr>
              <a:t> Zn </a:t>
            </a:r>
            <a:r>
              <a:rPr lang="en-GB" sz="1400" dirty="0" smtClean="0">
                <a:solidFill>
                  <a:srgbClr val="000000"/>
                </a:solidFill>
                <a:latin typeface="Calibri" panose="020F0502020204030204" pitchFamily="34" charset="0"/>
              </a:rPr>
              <a:t>whilst the Fe appears localised within the between the larger CoTreat® particles.</a:t>
            </a:r>
            <a:endParaRPr lang="en-GB" sz="1400" dirty="0">
              <a:solidFill>
                <a:srgbClr val="000000"/>
              </a:solidFill>
              <a:latin typeface="Calibri" panose="020F0502020204030204" pitchFamily="34" charset="0"/>
            </a:endParaRPr>
          </a:p>
        </p:txBody>
      </p:sp>
      <p:sp>
        <p:nvSpPr>
          <p:cNvPr id="11" name="Rectangle 10"/>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3" name="Rectangle 12"/>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23"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a:solidFill>
                  <a:schemeClr val="bg1"/>
                </a:solidFill>
                <a:latin typeface="Calibri" panose="020F0502020204030204" pitchFamily="34" charset="0"/>
              </a:rPr>
              <a:t>CoTreat®</a:t>
            </a:r>
            <a:r>
              <a:rPr lang="en-GB" sz="2400" b="1" dirty="0" smtClean="0">
                <a:solidFill>
                  <a:schemeClr val="bg1"/>
                </a:solidFill>
                <a:latin typeface="Calibri" panose="020F0502020204030204" pitchFamily="34" charset="0"/>
              </a:rPr>
              <a:t> - SEM/EDX  </a:t>
            </a:r>
            <a:endParaRPr lang="en-GB" sz="2400" b="1" dirty="0">
              <a:solidFill>
                <a:schemeClr val="bg1"/>
              </a:solidFill>
              <a:latin typeface="Calibri" panose="020F0502020204030204" pitchFamily="34" charset="0"/>
            </a:endParaRPr>
          </a:p>
        </p:txBody>
      </p:sp>
      <p:cxnSp>
        <p:nvCxnSpPr>
          <p:cNvPr id="24" name="Straight Connector 23"/>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26"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spTree>
    <p:extLst>
      <p:ext uri="{BB962C8B-B14F-4D97-AF65-F5344CB8AC3E}">
        <p14:creationId xmlns:p14="http://schemas.microsoft.com/office/powerpoint/2010/main" val="25636825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5919977" y="4956672"/>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 name="Rectangle 1"/>
          <p:cNvSpPr/>
          <p:nvPr/>
        </p:nvSpPr>
        <p:spPr bwMode="auto">
          <a:xfrm>
            <a:off x="5847503" y="4972619"/>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7" name="Rectangle 16"/>
          <p:cNvSpPr/>
          <p:nvPr/>
        </p:nvSpPr>
        <p:spPr bwMode="auto">
          <a:xfrm>
            <a:off x="6228184" y="5162419"/>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0" name="TextBox 19"/>
          <p:cNvSpPr txBox="1"/>
          <p:nvPr/>
        </p:nvSpPr>
        <p:spPr>
          <a:xfrm>
            <a:off x="1979710" y="6093296"/>
            <a:ext cx="5608108" cy="523220"/>
          </a:xfrm>
          <a:prstGeom prst="rect">
            <a:avLst/>
          </a:prstGeom>
          <a:noFill/>
        </p:spPr>
        <p:txBody>
          <a:bodyPr wrap="square" rtlCol="0">
            <a:spAutoFit/>
          </a:bodyPr>
          <a:lstStyle/>
          <a:p>
            <a:pPr algn="ctr"/>
            <a:r>
              <a:rPr lang="en-GB" sz="1400" b="1" i="1" dirty="0" smtClean="0">
                <a:solidFill>
                  <a:srgbClr val="0070C0"/>
                </a:solidFill>
                <a:latin typeface="Calibri" panose="020F0502020204030204" pitchFamily="34" charset="0"/>
                <a:cs typeface="Calibri" panose="020F0502020204030204" pitchFamily="34" charset="0"/>
              </a:rPr>
              <a:t>The ideal bake-out temperature for CoTreat® is &gt;200 °C. </a:t>
            </a:r>
          </a:p>
          <a:p>
            <a:pPr algn="ctr"/>
            <a:r>
              <a:rPr lang="en-GB" sz="1400" b="1" i="1" dirty="0" smtClean="0">
                <a:solidFill>
                  <a:srgbClr val="0070C0"/>
                </a:solidFill>
                <a:latin typeface="Calibri" panose="020F0502020204030204" pitchFamily="34" charset="0"/>
                <a:cs typeface="Calibri" panose="020F0502020204030204" pitchFamily="34" charset="0"/>
              </a:rPr>
              <a:t>Therefore all HIP canisters were baked-out at 300 °C under vacuum</a:t>
            </a:r>
            <a:endParaRPr lang="en-GB" sz="1400" b="1" i="1" dirty="0">
              <a:solidFill>
                <a:srgbClr val="0070C0"/>
              </a:solidFill>
              <a:latin typeface="Calibri" panose="020F0502020204030204" pitchFamily="34" charset="0"/>
              <a:cs typeface="Calibri" panose="020F0502020204030204" pitchFamily="34" charset="0"/>
            </a:endParaRPr>
          </a:p>
        </p:txBody>
      </p:sp>
      <p:sp>
        <p:nvSpPr>
          <p:cNvPr id="22" name="Rectangle 21"/>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7"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9" name="TextBox 8"/>
          <p:cNvSpPr txBox="1"/>
          <p:nvPr/>
        </p:nvSpPr>
        <p:spPr>
          <a:xfrm>
            <a:off x="1259632" y="1019828"/>
            <a:ext cx="2520280" cy="307777"/>
          </a:xfrm>
          <a:prstGeom prst="rect">
            <a:avLst/>
          </a:prstGeom>
          <a:noFill/>
        </p:spPr>
        <p:txBody>
          <a:bodyPr wrap="square" rtlCol="0">
            <a:spAutoFit/>
          </a:bodyPr>
          <a:lstStyle/>
          <a:p>
            <a:pPr algn="ctr"/>
            <a:r>
              <a:rPr lang="en-GB" sz="1400" b="1" dirty="0" smtClean="0">
                <a:solidFill>
                  <a:srgbClr val="002060"/>
                </a:solidFill>
                <a:latin typeface="Calibri" panose="020F0502020204030204" pitchFamily="34" charset="0"/>
                <a:cs typeface="Calibri" panose="020F0502020204030204" pitchFamily="34" charset="0"/>
              </a:rPr>
              <a:t>CoTreat® (H</a:t>
            </a:r>
            <a:r>
              <a:rPr lang="en-GB" sz="1400" b="1" baseline="-25000" dirty="0" smtClean="0">
                <a:solidFill>
                  <a:srgbClr val="002060"/>
                </a:solidFill>
                <a:latin typeface="Calibri" panose="020F0502020204030204" pitchFamily="34" charset="0"/>
                <a:cs typeface="Calibri" panose="020F0502020204030204" pitchFamily="34" charset="0"/>
              </a:rPr>
              <a:t>2</a:t>
            </a:r>
            <a:r>
              <a:rPr lang="en-GB" sz="1400" b="1" dirty="0" smtClean="0">
                <a:solidFill>
                  <a:srgbClr val="002060"/>
                </a:solidFill>
                <a:latin typeface="Calibri" panose="020F0502020204030204" pitchFamily="34" charset="0"/>
                <a:cs typeface="Calibri" panose="020F0502020204030204" pitchFamily="34" charset="0"/>
              </a:rPr>
              <a:t>O exchanged)  </a:t>
            </a:r>
            <a:endParaRPr lang="en-GB" sz="1400" b="1" dirty="0">
              <a:solidFill>
                <a:srgbClr val="002060"/>
              </a:solidFill>
              <a:latin typeface="Calibri" panose="020F0502020204030204" pitchFamily="34" charset="0"/>
              <a:cs typeface="Calibri" panose="020F0502020204030204" pitchFamily="34" charset="0"/>
            </a:endParaRPr>
          </a:p>
        </p:txBody>
      </p:sp>
      <p:sp>
        <p:nvSpPr>
          <p:cNvPr id="23" name="TextBox 22"/>
          <p:cNvSpPr txBox="1"/>
          <p:nvPr/>
        </p:nvSpPr>
        <p:spPr>
          <a:xfrm>
            <a:off x="5436096" y="1032991"/>
            <a:ext cx="2549787" cy="307777"/>
          </a:xfrm>
          <a:prstGeom prst="rect">
            <a:avLst/>
          </a:prstGeom>
          <a:noFill/>
        </p:spPr>
        <p:txBody>
          <a:bodyPr wrap="square" rtlCol="0">
            <a:spAutoFit/>
          </a:bodyPr>
          <a:lstStyle/>
          <a:p>
            <a:pPr algn="ctr"/>
            <a:r>
              <a:rPr lang="en-GB" sz="1400" b="1" dirty="0" smtClean="0">
                <a:solidFill>
                  <a:srgbClr val="0070C0"/>
                </a:solidFill>
                <a:latin typeface="Calibri" panose="020F0502020204030204" pitchFamily="34" charset="0"/>
                <a:cs typeface="Calibri" panose="020F0502020204030204" pitchFamily="34" charset="0"/>
              </a:rPr>
              <a:t>Cs Exchanged CoTreat® </a:t>
            </a:r>
            <a:endParaRPr lang="en-GB" sz="1400" b="1" dirty="0">
              <a:solidFill>
                <a:srgbClr val="0070C0"/>
              </a:solidFill>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0555" y="1363716"/>
            <a:ext cx="3704415" cy="4640027"/>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1644" y="1461661"/>
            <a:ext cx="3616256" cy="4559627"/>
          </a:xfrm>
          <a:prstGeom prst="rect">
            <a:avLst/>
          </a:prstGeom>
        </p:spPr>
      </p:pic>
      <p:sp>
        <p:nvSpPr>
          <p:cNvPr id="18" name="Rectangle 17"/>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21" name="Rectangle 20"/>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8" name="Picture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9" name="Picture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0" name="Picture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31"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a:solidFill>
                  <a:schemeClr val="bg1"/>
                </a:solidFill>
                <a:latin typeface="Calibri" panose="020F0502020204030204" pitchFamily="34" charset="0"/>
              </a:rPr>
              <a:t>CoTreat®</a:t>
            </a:r>
            <a:r>
              <a:rPr lang="en-GB" sz="2400" b="1" dirty="0" smtClean="0">
                <a:solidFill>
                  <a:schemeClr val="bg1"/>
                </a:solidFill>
                <a:latin typeface="Calibri" panose="020F0502020204030204" pitchFamily="34" charset="0"/>
              </a:rPr>
              <a:t> - Dehydration   </a:t>
            </a:r>
            <a:endParaRPr lang="en-GB" sz="2400" b="1" dirty="0">
              <a:solidFill>
                <a:schemeClr val="bg1"/>
              </a:solidFill>
              <a:latin typeface="Calibri" panose="020F0502020204030204" pitchFamily="34" charset="0"/>
            </a:endParaRPr>
          </a:p>
        </p:txBody>
      </p:sp>
      <p:cxnSp>
        <p:nvCxnSpPr>
          <p:cNvPr id="32" name="Straight Connector 31"/>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33"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spTree>
    <p:extLst>
      <p:ext uri="{BB962C8B-B14F-4D97-AF65-F5344CB8AC3E}">
        <p14:creationId xmlns:p14="http://schemas.microsoft.com/office/powerpoint/2010/main" val="318692236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10625" r="12201"/>
          <a:stretch/>
        </p:blipFill>
        <p:spPr>
          <a:xfrm>
            <a:off x="4635014" y="959121"/>
            <a:ext cx="4209540" cy="3808661"/>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11413" r="12201"/>
          <a:stretch/>
        </p:blipFill>
        <p:spPr>
          <a:xfrm>
            <a:off x="467544" y="1030043"/>
            <a:ext cx="4068794" cy="3719270"/>
          </a:xfrm>
          <a:prstGeom prst="rect">
            <a:avLst/>
          </a:prstGeom>
        </p:spPr>
      </p:pic>
      <p:sp>
        <p:nvSpPr>
          <p:cNvPr id="2" name="Rectangle 1"/>
          <p:cNvSpPr/>
          <p:nvPr/>
        </p:nvSpPr>
        <p:spPr bwMode="auto">
          <a:xfrm>
            <a:off x="6229577" y="5198243"/>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solidFill>
                <a:srgbClr val="00FFFF"/>
              </a:solidFill>
              <a:latin typeface="TUOS Stephenson" pitchFamily="-128" charset="0"/>
            </a:endParaRPr>
          </a:p>
        </p:txBody>
      </p:sp>
      <p:sp>
        <p:nvSpPr>
          <p:cNvPr id="12" name="Rectangle 15"/>
          <p:cNvSpPr>
            <a:spLocks noChangeArrowheads="1"/>
          </p:cNvSpPr>
          <p:nvPr/>
        </p:nvSpPr>
        <p:spPr bwMode="auto">
          <a:xfrm>
            <a:off x="299445" y="4817028"/>
            <a:ext cx="8545109" cy="1477328"/>
          </a:xfrm>
          <a:prstGeom prst="rect">
            <a:avLst/>
          </a:prstGeom>
          <a:noFill/>
          <a:ln w="9525">
            <a:noFill/>
            <a:miter lim="800000"/>
            <a:headEnd/>
            <a:tailEnd/>
          </a:ln>
          <a:effectLst/>
        </p:spPr>
        <p:txBody>
          <a:bodyPr wrap="square" anchor="ctr">
            <a:spAutoFit/>
          </a:bodyPr>
          <a:lstStyle/>
          <a:p>
            <a:pPr marL="400050" indent="-400050" algn="just" fontAlgn="base">
              <a:spcBef>
                <a:spcPct val="0"/>
              </a:spcBef>
              <a:spcAft>
                <a:spcPts val="600"/>
              </a:spcAft>
              <a:buClr>
                <a:srgbClr val="000000"/>
              </a:buClr>
              <a:buFont typeface="Wingdings" panose="05000000000000000000" pitchFamily="2" charset="2"/>
              <a:buChar char="§"/>
            </a:pPr>
            <a:r>
              <a:rPr lang="en-GB" sz="1400" dirty="0" smtClean="0">
                <a:solidFill>
                  <a:srgbClr val="000000"/>
                </a:solidFill>
                <a:latin typeface="Calibri" panose="020F0502020204030204" pitchFamily="34" charset="0"/>
              </a:rPr>
              <a:t>At 600 °C: </a:t>
            </a:r>
            <a:r>
              <a:rPr lang="en-GB" sz="1400" dirty="0" smtClean="0">
                <a:solidFill>
                  <a:srgbClr val="000000"/>
                </a:solidFill>
                <a:latin typeface="Calibri" panose="020F0502020204030204" pitchFamily="34" charset="0"/>
              </a:rPr>
              <a:t>crystallisation of </a:t>
            </a:r>
            <a:r>
              <a:rPr lang="en-GB" sz="1400" dirty="0" err="1" smtClean="0">
                <a:solidFill>
                  <a:srgbClr val="000000"/>
                </a:solidFill>
                <a:latin typeface="Calibri" panose="020F0502020204030204" pitchFamily="34" charset="0"/>
              </a:rPr>
              <a:t>anatase</a:t>
            </a:r>
            <a:r>
              <a:rPr lang="en-GB" sz="1400" dirty="0" smtClean="0">
                <a:solidFill>
                  <a:srgbClr val="000000"/>
                </a:solidFill>
                <a:latin typeface="Calibri" panose="020F0502020204030204" pitchFamily="34" charset="0"/>
              </a:rPr>
              <a:t> TiO</a:t>
            </a:r>
            <a:r>
              <a:rPr lang="en-GB" sz="1400" baseline="-25000" dirty="0" smtClean="0">
                <a:solidFill>
                  <a:srgbClr val="000000"/>
                </a:solidFill>
                <a:latin typeface="Calibri" panose="020F0502020204030204" pitchFamily="34" charset="0"/>
              </a:rPr>
              <a:t>2</a:t>
            </a:r>
            <a:r>
              <a:rPr lang="en-GB" sz="1400" dirty="0" smtClean="0">
                <a:solidFill>
                  <a:srgbClr val="000000"/>
                </a:solidFill>
                <a:latin typeface="Calibri" panose="020F0502020204030204" pitchFamily="34" charset="0"/>
              </a:rPr>
              <a:t>, plus residual non-crystalline component (diffuse scattering) </a:t>
            </a:r>
            <a:endParaRPr lang="en-GB" sz="1400" dirty="0">
              <a:solidFill>
                <a:srgbClr val="000000"/>
              </a:solidFill>
              <a:latin typeface="Calibri" panose="020F0502020204030204" pitchFamily="34" charset="0"/>
            </a:endParaRPr>
          </a:p>
          <a:p>
            <a:pPr marL="400050" indent="-400050" algn="just" fontAlgn="base">
              <a:spcBef>
                <a:spcPct val="0"/>
              </a:spcBef>
              <a:spcAft>
                <a:spcPts val="600"/>
              </a:spcAft>
              <a:buClr>
                <a:srgbClr val="000000"/>
              </a:buClr>
              <a:buFont typeface="Wingdings" panose="05000000000000000000" pitchFamily="2" charset="2"/>
              <a:buChar char="§"/>
            </a:pPr>
            <a:r>
              <a:rPr lang="en-GB" sz="1400" dirty="0" smtClean="0">
                <a:solidFill>
                  <a:srgbClr val="000000"/>
                </a:solidFill>
                <a:latin typeface="Calibri" panose="020F0502020204030204" pitchFamily="34" charset="0"/>
              </a:rPr>
              <a:t>At </a:t>
            </a:r>
            <a:r>
              <a:rPr lang="en-GB" sz="1400" dirty="0" smtClean="0">
                <a:solidFill>
                  <a:srgbClr val="000000"/>
                </a:solidFill>
                <a:latin typeface="Calibri" panose="020F0502020204030204" pitchFamily="34" charset="0"/>
              </a:rPr>
              <a:t>800-1200 </a:t>
            </a:r>
            <a:r>
              <a:rPr lang="en-GB" sz="1400" dirty="0">
                <a:solidFill>
                  <a:srgbClr val="000000"/>
                </a:solidFill>
                <a:latin typeface="Calibri" panose="020F0502020204030204" pitchFamily="34" charset="0"/>
              </a:rPr>
              <a:t>°</a:t>
            </a:r>
            <a:r>
              <a:rPr lang="en-GB" sz="1400" dirty="0" smtClean="0">
                <a:solidFill>
                  <a:srgbClr val="000000"/>
                </a:solidFill>
                <a:latin typeface="Calibri" panose="020F0502020204030204" pitchFamily="34" charset="0"/>
              </a:rPr>
              <a:t>C: </a:t>
            </a:r>
            <a:r>
              <a:rPr lang="en-GB" sz="1400" dirty="0">
                <a:solidFill>
                  <a:srgbClr val="000000"/>
                </a:solidFill>
                <a:latin typeface="Calibri" panose="020F0502020204030204" pitchFamily="34" charset="0"/>
              </a:rPr>
              <a:t> </a:t>
            </a:r>
            <a:r>
              <a:rPr lang="en-GB" sz="1400" dirty="0" smtClean="0">
                <a:solidFill>
                  <a:srgbClr val="000000"/>
                </a:solidFill>
                <a:latin typeface="Calibri" panose="020F0502020204030204" pitchFamily="34" charset="0"/>
              </a:rPr>
              <a:t>formation of </a:t>
            </a:r>
            <a:r>
              <a:rPr lang="en-GB" sz="1400" dirty="0" smtClean="0">
                <a:solidFill>
                  <a:srgbClr val="000000"/>
                </a:solidFill>
                <a:latin typeface="Calibri" panose="020F0502020204030204" pitchFamily="34" charset="0"/>
              </a:rPr>
              <a:t>rutile </a:t>
            </a:r>
            <a:r>
              <a:rPr lang="en-GB" sz="1400" dirty="0" smtClean="0">
                <a:solidFill>
                  <a:srgbClr val="000000"/>
                </a:solidFill>
                <a:latin typeface="Calibri" panose="020F0502020204030204" pitchFamily="34" charset="0"/>
              </a:rPr>
              <a:t>TiO</a:t>
            </a:r>
            <a:r>
              <a:rPr lang="en-GB" sz="1400" baseline="-25000" dirty="0" smtClean="0">
                <a:solidFill>
                  <a:srgbClr val="000000"/>
                </a:solidFill>
                <a:latin typeface="Calibri" panose="020F0502020204030204" pitchFamily="34" charset="0"/>
              </a:rPr>
              <a:t>2</a:t>
            </a:r>
            <a:r>
              <a:rPr lang="en-GB" sz="1400" dirty="0" smtClean="0">
                <a:solidFill>
                  <a:srgbClr val="000000"/>
                </a:solidFill>
                <a:latin typeface="Calibri" panose="020F0502020204030204" pitchFamily="34" charset="0"/>
              </a:rPr>
              <a:t> </a:t>
            </a:r>
            <a:r>
              <a:rPr lang="en-GB" sz="1400" dirty="0" smtClean="0">
                <a:solidFill>
                  <a:srgbClr val="000000"/>
                </a:solidFill>
                <a:latin typeface="Calibri" panose="020F0502020204030204" pitchFamily="34" charset="0"/>
              </a:rPr>
              <a:t>and </a:t>
            </a:r>
            <a:r>
              <a:rPr lang="en-GB" sz="1400" dirty="0" smtClean="0">
                <a:solidFill>
                  <a:srgbClr val="000000"/>
                </a:solidFill>
                <a:latin typeface="Calibri" panose="020F0502020204030204" pitchFamily="34" charset="0"/>
              </a:rPr>
              <a:t>Na</a:t>
            </a:r>
            <a:r>
              <a:rPr lang="en-GB" sz="1400" baseline="-25000" dirty="0" smtClean="0">
                <a:solidFill>
                  <a:srgbClr val="000000"/>
                </a:solidFill>
                <a:latin typeface="Calibri" panose="020F0502020204030204" pitchFamily="34" charset="0"/>
              </a:rPr>
              <a:t>2</a:t>
            </a:r>
            <a:r>
              <a:rPr lang="en-GB" sz="1400" dirty="0" smtClean="0">
                <a:solidFill>
                  <a:srgbClr val="000000"/>
                </a:solidFill>
                <a:latin typeface="Calibri" panose="020F0502020204030204" pitchFamily="34" charset="0"/>
              </a:rPr>
              <a:t>Ti</a:t>
            </a:r>
            <a:r>
              <a:rPr lang="en-GB" sz="1400" baseline="-25000" dirty="0" smtClean="0">
                <a:solidFill>
                  <a:srgbClr val="000000"/>
                </a:solidFill>
                <a:latin typeface="Calibri" panose="020F0502020204030204" pitchFamily="34" charset="0"/>
              </a:rPr>
              <a:t>9</a:t>
            </a:r>
            <a:r>
              <a:rPr lang="en-GB" sz="1400" dirty="0" smtClean="0">
                <a:solidFill>
                  <a:srgbClr val="000000"/>
                </a:solidFill>
                <a:latin typeface="Calibri" panose="020F0502020204030204" pitchFamily="34" charset="0"/>
              </a:rPr>
              <a:t>O</a:t>
            </a:r>
            <a:r>
              <a:rPr lang="en-GB" sz="1400" baseline="-25000" dirty="0" smtClean="0">
                <a:solidFill>
                  <a:srgbClr val="000000"/>
                </a:solidFill>
                <a:latin typeface="Calibri" panose="020F0502020204030204" pitchFamily="34" charset="0"/>
              </a:rPr>
              <a:t>19 </a:t>
            </a:r>
            <a:r>
              <a:rPr lang="en-GB" sz="1400" dirty="0" smtClean="0">
                <a:solidFill>
                  <a:srgbClr val="000000"/>
                </a:solidFill>
                <a:latin typeface="Calibri" panose="020F0502020204030204" pitchFamily="34" charset="0"/>
              </a:rPr>
              <a:t>/ Na</a:t>
            </a:r>
            <a:r>
              <a:rPr lang="en-GB" sz="1400" baseline="-25000" dirty="0" smtClean="0">
                <a:solidFill>
                  <a:srgbClr val="000000"/>
                </a:solidFill>
                <a:latin typeface="Calibri" panose="020F0502020204030204" pitchFamily="34" charset="0"/>
              </a:rPr>
              <a:t>2</a:t>
            </a:r>
            <a:r>
              <a:rPr lang="en-GB" sz="1400" dirty="0" smtClean="0">
                <a:solidFill>
                  <a:srgbClr val="000000"/>
                </a:solidFill>
                <a:latin typeface="Calibri" panose="020F0502020204030204" pitchFamily="34" charset="0"/>
              </a:rPr>
              <a:t>Ti</a:t>
            </a:r>
            <a:r>
              <a:rPr lang="en-GB" sz="1400" baseline="-25000" dirty="0" smtClean="0">
                <a:solidFill>
                  <a:srgbClr val="000000"/>
                </a:solidFill>
                <a:latin typeface="Calibri" panose="020F0502020204030204" pitchFamily="34" charset="0"/>
              </a:rPr>
              <a:t>6</a:t>
            </a:r>
            <a:r>
              <a:rPr lang="en-GB" sz="1400" dirty="0" smtClean="0">
                <a:solidFill>
                  <a:srgbClr val="000000"/>
                </a:solidFill>
                <a:latin typeface="Calibri" panose="020F0502020204030204" pitchFamily="34" charset="0"/>
              </a:rPr>
              <a:t>O</a:t>
            </a:r>
            <a:r>
              <a:rPr lang="en-GB" sz="1400" baseline="-25000" dirty="0" smtClean="0">
                <a:solidFill>
                  <a:srgbClr val="000000"/>
                </a:solidFill>
                <a:latin typeface="Calibri" panose="020F0502020204030204" pitchFamily="34" charset="0"/>
              </a:rPr>
              <a:t>13</a:t>
            </a:r>
            <a:endParaRPr lang="en-GB" sz="1400" dirty="0" smtClean="0">
              <a:solidFill>
                <a:srgbClr val="000000"/>
              </a:solidFill>
              <a:latin typeface="Calibri" panose="020F0502020204030204" pitchFamily="34" charset="0"/>
            </a:endParaRPr>
          </a:p>
          <a:p>
            <a:pPr marL="400050" indent="-400050" algn="just" fontAlgn="base">
              <a:spcBef>
                <a:spcPct val="0"/>
              </a:spcBef>
              <a:spcAft>
                <a:spcPts val="600"/>
              </a:spcAft>
              <a:buClr>
                <a:srgbClr val="000000"/>
              </a:buClr>
              <a:buFont typeface="Wingdings" panose="05000000000000000000" pitchFamily="2" charset="2"/>
              <a:buChar char="§"/>
            </a:pPr>
            <a:r>
              <a:rPr lang="en-GB" sz="1400" dirty="0">
                <a:solidFill>
                  <a:srgbClr val="000000"/>
                </a:solidFill>
                <a:latin typeface="Calibri" panose="020F0502020204030204" pitchFamily="34" charset="0"/>
              </a:rPr>
              <a:t>At </a:t>
            </a:r>
            <a:r>
              <a:rPr lang="en-GB" sz="1400" dirty="0" smtClean="0">
                <a:solidFill>
                  <a:srgbClr val="000000"/>
                </a:solidFill>
                <a:latin typeface="Calibri" panose="020F0502020204030204" pitchFamily="34" charset="0"/>
              </a:rPr>
              <a:t>1400 </a:t>
            </a:r>
            <a:r>
              <a:rPr lang="en-GB" sz="1400" dirty="0">
                <a:solidFill>
                  <a:srgbClr val="000000"/>
                </a:solidFill>
                <a:latin typeface="Calibri" panose="020F0502020204030204" pitchFamily="34" charset="0"/>
              </a:rPr>
              <a:t>°C</a:t>
            </a:r>
            <a:r>
              <a:rPr lang="en-GB" sz="1400" dirty="0" smtClean="0">
                <a:solidFill>
                  <a:srgbClr val="000000"/>
                </a:solidFill>
                <a:latin typeface="Calibri" panose="020F0502020204030204" pitchFamily="34" charset="0"/>
              </a:rPr>
              <a:t>: </a:t>
            </a:r>
            <a:r>
              <a:rPr lang="en-GB" sz="1400" dirty="0" smtClean="0">
                <a:solidFill>
                  <a:srgbClr val="000000"/>
                </a:solidFill>
                <a:latin typeface="Calibri" panose="020F0502020204030204" pitchFamily="34" charset="0"/>
              </a:rPr>
              <a:t>only rutile observed – volatilisation of Na</a:t>
            </a:r>
            <a:r>
              <a:rPr lang="en-GB" sz="1400" baseline="-25000" dirty="0" smtClean="0">
                <a:solidFill>
                  <a:srgbClr val="000000"/>
                </a:solidFill>
                <a:latin typeface="Calibri" panose="020F0502020204030204" pitchFamily="34" charset="0"/>
              </a:rPr>
              <a:t>2</a:t>
            </a:r>
            <a:r>
              <a:rPr lang="en-GB" sz="1400" dirty="0" smtClean="0">
                <a:solidFill>
                  <a:srgbClr val="000000"/>
                </a:solidFill>
                <a:latin typeface="Calibri" panose="020F0502020204030204" pitchFamily="34" charset="0"/>
              </a:rPr>
              <a:t>O inventory</a:t>
            </a:r>
          </a:p>
          <a:p>
            <a:pPr marL="400050" indent="-400050" algn="just" fontAlgn="base">
              <a:spcBef>
                <a:spcPct val="0"/>
              </a:spcBef>
              <a:spcAft>
                <a:spcPts val="600"/>
              </a:spcAft>
              <a:buClr>
                <a:srgbClr val="000000"/>
              </a:buClr>
              <a:buFont typeface="Wingdings" panose="05000000000000000000" pitchFamily="2" charset="2"/>
              <a:buChar char="§"/>
            </a:pPr>
            <a:r>
              <a:rPr lang="en-GB" sz="1400" dirty="0" smtClean="0">
                <a:solidFill>
                  <a:srgbClr val="000000"/>
                </a:solidFill>
                <a:latin typeface="Calibri" panose="020F0502020204030204" pitchFamily="34" charset="0"/>
              </a:rPr>
              <a:t>No distinctive separate phase incorporating Fe, Co, Ni, Zn</a:t>
            </a:r>
          </a:p>
          <a:p>
            <a:pPr marL="400050" indent="-400050" algn="just" fontAlgn="base">
              <a:spcBef>
                <a:spcPct val="0"/>
              </a:spcBef>
              <a:spcAft>
                <a:spcPts val="600"/>
              </a:spcAft>
              <a:buClr>
                <a:srgbClr val="000000"/>
              </a:buClr>
              <a:buFont typeface="Wingdings" panose="05000000000000000000" pitchFamily="2" charset="2"/>
              <a:buChar char="§"/>
            </a:pPr>
            <a:r>
              <a:rPr lang="en-GB" sz="1400" dirty="0" smtClean="0">
                <a:solidFill>
                  <a:srgbClr val="000000"/>
                </a:solidFill>
                <a:latin typeface="Calibri" panose="020F0502020204030204" pitchFamily="34" charset="0"/>
              </a:rPr>
              <a:t>No difference in phase assemblage between ocean / distilled water exchange</a:t>
            </a:r>
            <a:endParaRPr lang="en-GB" sz="1400" dirty="0">
              <a:solidFill>
                <a:srgbClr val="000000"/>
              </a:solidFill>
              <a:latin typeface="Calibri" panose="020F0502020204030204" pitchFamily="34" charset="0"/>
            </a:endParaRPr>
          </a:p>
        </p:txBody>
      </p:sp>
      <p:sp>
        <p:nvSpPr>
          <p:cNvPr id="17" name="Rectangle 16"/>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9" name="TextBox 18"/>
          <p:cNvSpPr txBox="1"/>
          <p:nvPr/>
        </p:nvSpPr>
        <p:spPr>
          <a:xfrm>
            <a:off x="2123728" y="6523323"/>
            <a:ext cx="5532738" cy="307777"/>
          </a:xfrm>
          <a:prstGeom prst="rect">
            <a:avLst/>
          </a:prstGeom>
          <a:noFill/>
        </p:spPr>
        <p:txBody>
          <a:bodyPr wrap="square" rtlCol="0">
            <a:spAutoFit/>
          </a:bodyPr>
          <a:lstStyle/>
          <a:p>
            <a:pPr algn="ctr"/>
            <a:r>
              <a:rPr lang="en-GB" sz="1400" b="1" i="1" dirty="0" smtClean="0">
                <a:solidFill>
                  <a:srgbClr val="002060"/>
                </a:solidFill>
                <a:latin typeface="Calibri" panose="020F0502020204030204" pitchFamily="34" charset="0"/>
                <a:cs typeface="Calibri" panose="020F0502020204030204" pitchFamily="34" charset="0"/>
              </a:rPr>
              <a:t>Furnace programme: Ramp/Cool at 3 °C/min, dwell at T for 2 hours</a:t>
            </a:r>
            <a:r>
              <a:rPr lang="en-GB" sz="1200" b="1" i="1" dirty="0" smtClean="0">
                <a:solidFill>
                  <a:srgbClr val="002060"/>
                </a:solidFill>
                <a:latin typeface="Calibri" panose="020F0502020204030204" pitchFamily="34" charset="0"/>
                <a:cs typeface="Calibri" panose="020F0502020204030204" pitchFamily="34" charset="0"/>
              </a:rPr>
              <a:t>. </a:t>
            </a:r>
            <a:endParaRPr lang="en-GB" sz="1200" b="1" i="1" dirty="0">
              <a:solidFill>
                <a:srgbClr val="002060"/>
              </a:solidFill>
              <a:latin typeface="Calibri" panose="020F0502020204030204" pitchFamily="34" charset="0"/>
              <a:cs typeface="Calibri" panose="020F0502020204030204" pitchFamily="34" charset="0"/>
            </a:endParaRPr>
          </a:p>
        </p:txBody>
      </p:sp>
      <p:sp>
        <p:nvSpPr>
          <p:cNvPr id="20" name="TextBox 19"/>
          <p:cNvSpPr txBox="1"/>
          <p:nvPr/>
        </p:nvSpPr>
        <p:spPr>
          <a:xfrm>
            <a:off x="3096178" y="3954542"/>
            <a:ext cx="1440160" cy="338554"/>
          </a:xfrm>
          <a:prstGeom prst="rect">
            <a:avLst/>
          </a:prstGeom>
          <a:noFill/>
        </p:spPr>
        <p:txBody>
          <a:bodyPr wrap="square" rtlCol="0">
            <a:spAutoFit/>
          </a:bodyPr>
          <a:lstStyle/>
          <a:p>
            <a:r>
              <a:rPr lang="en-GB" sz="1600" b="1" dirty="0" smtClean="0">
                <a:solidFill>
                  <a:srgbClr val="002060"/>
                </a:solidFill>
                <a:latin typeface="Calibri" panose="020F0502020204030204" pitchFamily="34" charset="0"/>
                <a:cs typeface="Calibri" panose="020F0502020204030204" pitchFamily="34" charset="0"/>
              </a:rPr>
              <a:t>Distilled H</a:t>
            </a:r>
            <a:r>
              <a:rPr lang="en-GB" sz="1600" b="1" baseline="-25000" dirty="0" smtClean="0">
                <a:solidFill>
                  <a:srgbClr val="002060"/>
                </a:solidFill>
                <a:latin typeface="Calibri" panose="020F0502020204030204" pitchFamily="34" charset="0"/>
                <a:cs typeface="Calibri" panose="020F0502020204030204" pitchFamily="34" charset="0"/>
              </a:rPr>
              <a:t>2</a:t>
            </a:r>
            <a:r>
              <a:rPr lang="en-GB" sz="1600" b="1" dirty="0" smtClean="0">
                <a:solidFill>
                  <a:srgbClr val="002060"/>
                </a:solidFill>
                <a:latin typeface="Calibri" panose="020F0502020204030204" pitchFamily="34" charset="0"/>
                <a:cs typeface="Calibri" panose="020F0502020204030204" pitchFamily="34" charset="0"/>
              </a:rPr>
              <a:t>O</a:t>
            </a:r>
            <a:endParaRPr lang="en-GB" sz="1600" b="1" dirty="0">
              <a:solidFill>
                <a:srgbClr val="002060"/>
              </a:solidFill>
              <a:latin typeface="Calibri" panose="020F0502020204030204" pitchFamily="34" charset="0"/>
              <a:cs typeface="Calibri" panose="020F0502020204030204" pitchFamily="34" charset="0"/>
            </a:endParaRPr>
          </a:p>
        </p:txBody>
      </p:sp>
      <p:sp>
        <p:nvSpPr>
          <p:cNvPr id="21" name="TextBox 20"/>
          <p:cNvSpPr txBox="1"/>
          <p:nvPr/>
        </p:nvSpPr>
        <p:spPr>
          <a:xfrm>
            <a:off x="7568353" y="3981498"/>
            <a:ext cx="1477845" cy="338554"/>
          </a:xfrm>
          <a:prstGeom prst="rect">
            <a:avLst/>
          </a:prstGeom>
          <a:noFill/>
        </p:spPr>
        <p:txBody>
          <a:bodyPr wrap="square" rtlCol="0">
            <a:spAutoFit/>
          </a:bodyPr>
          <a:lstStyle/>
          <a:p>
            <a:r>
              <a:rPr lang="en-GB" sz="1600" b="1" dirty="0" smtClean="0">
                <a:solidFill>
                  <a:srgbClr val="0070C0"/>
                </a:solidFill>
                <a:latin typeface="Calibri" panose="020F0502020204030204" pitchFamily="34" charset="0"/>
                <a:cs typeface="Calibri" panose="020F0502020204030204" pitchFamily="34" charset="0"/>
              </a:rPr>
              <a:t>Ocean H</a:t>
            </a:r>
            <a:r>
              <a:rPr lang="en-GB" sz="1600" b="1" baseline="-25000" dirty="0" smtClean="0">
                <a:solidFill>
                  <a:srgbClr val="0070C0"/>
                </a:solidFill>
                <a:latin typeface="Calibri" panose="020F0502020204030204" pitchFamily="34" charset="0"/>
                <a:cs typeface="Calibri" panose="020F0502020204030204" pitchFamily="34" charset="0"/>
              </a:rPr>
              <a:t>2</a:t>
            </a:r>
            <a:r>
              <a:rPr lang="en-GB" sz="1600" b="1" dirty="0" smtClean="0">
                <a:solidFill>
                  <a:srgbClr val="0070C0"/>
                </a:solidFill>
                <a:latin typeface="Calibri" panose="020F0502020204030204" pitchFamily="34" charset="0"/>
                <a:cs typeface="Calibri" panose="020F0502020204030204" pitchFamily="34" charset="0"/>
              </a:rPr>
              <a:t>O</a:t>
            </a:r>
            <a:endParaRPr lang="en-GB" sz="1600" b="1" dirty="0">
              <a:solidFill>
                <a:srgbClr val="0070C0"/>
              </a:solidFill>
              <a:latin typeface="Calibri" panose="020F0502020204030204" pitchFamily="34" charset="0"/>
              <a:cs typeface="Calibri" panose="020F0502020204030204" pitchFamily="34" charset="0"/>
            </a:endParaRPr>
          </a:p>
        </p:txBody>
      </p:sp>
      <p:sp>
        <p:nvSpPr>
          <p:cNvPr id="22" name="Rectangle 21"/>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24" name="Rectangle 2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6" name="Picture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7"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8" name="Picture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9" name="Picture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30"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a:solidFill>
                  <a:schemeClr val="bg1"/>
                </a:solidFill>
                <a:latin typeface="Calibri" panose="020F0502020204030204" pitchFamily="34" charset="0"/>
              </a:rPr>
              <a:t>CoTreat®</a:t>
            </a:r>
            <a:r>
              <a:rPr lang="en-GB" sz="2400" b="1" dirty="0" smtClean="0">
                <a:solidFill>
                  <a:schemeClr val="bg1"/>
                </a:solidFill>
                <a:latin typeface="Calibri" panose="020F0502020204030204" pitchFamily="34" charset="0"/>
              </a:rPr>
              <a:t> - XRD </a:t>
            </a:r>
            <a:endParaRPr lang="en-GB" sz="2400" b="1" dirty="0">
              <a:solidFill>
                <a:schemeClr val="bg1"/>
              </a:solidFill>
              <a:latin typeface="Calibri" panose="020F0502020204030204" pitchFamily="34" charset="0"/>
            </a:endParaRPr>
          </a:p>
        </p:txBody>
      </p:sp>
      <p:cxnSp>
        <p:nvCxnSpPr>
          <p:cNvPr id="31" name="Straight Connector 30"/>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33"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spTree>
    <p:extLst>
      <p:ext uri="{BB962C8B-B14F-4D97-AF65-F5344CB8AC3E}">
        <p14:creationId xmlns:p14="http://schemas.microsoft.com/office/powerpoint/2010/main" val="363369245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bwMode="auto">
          <a:xfrm>
            <a:off x="6084168" y="5180034"/>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64" name="Rectangle 6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73" name="Picture 7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3408" y="1106225"/>
            <a:ext cx="2749241" cy="1896578"/>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9540" y="3215737"/>
            <a:ext cx="7900899" cy="2329601"/>
          </a:xfrm>
          <a:prstGeom prst="rect">
            <a:avLst/>
          </a:prstGeom>
        </p:spPr>
      </p:pic>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t="25050" b="6015"/>
          <a:stretch/>
        </p:blipFill>
        <p:spPr>
          <a:xfrm>
            <a:off x="763939" y="1042801"/>
            <a:ext cx="4375761" cy="2106184"/>
          </a:xfrm>
          <a:prstGeom prst="rect">
            <a:avLst/>
          </a:prstGeom>
        </p:spPr>
      </p:pic>
      <p:sp>
        <p:nvSpPr>
          <p:cNvPr id="15" name="Rectangle 15"/>
          <p:cNvSpPr>
            <a:spLocks noChangeArrowheads="1"/>
          </p:cNvSpPr>
          <p:nvPr/>
        </p:nvSpPr>
        <p:spPr bwMode="auto">
          <a:xfrm>
            <a:off x="317023" y="5566396"/>
            <a:ext cx="7368856" cy="1246495"/>
          </a:xfrm>
          <a:prstGeom prst="rect">
            <a:avLst/>
          </a:prstGeom>
          <a:noFill/>
          <a:ln w="9525">
            <a:noFill/>
            <a:miter lim="800000"/>
            <a:headEnd/>
            <a:tailEnd/>
          </a:ln>
          <a:effectLst/>
        </p:spPr>
        <p:txBody>
          <a:bodyPr wrap="none" anchor="ctr">
            <a:noAutofit/>
          </a:bodyPr>
          <a:lstStyle/>
          <a:p>
            <a:pPr marL="400050" indent="-400050" algn="just" fontAlgn="base">
              <a:spcBef>
                <a:spcPct val="0"/>
              </a:spcBef>
              <a:spcAft>
                <a:spcPts val="600"/>
              </a:spcAft>
              <a:buClr>
                <a:srgbClr val="000000"/>
              </a:buClr>
              <a:buFont typeface="Wingdings" panose="05000000000000000000" pitchFamily="2" charset="2"/>
              <a:buChar char="§"/>
            </a:pPr>
            <a:r>
              <a:rPr lang="en-GB" sz="1400" dirty="0" smtClean="0">
                <a:solidFill>
                  <a:srgbClr val="000000"/>
                </a:solidFill>
                <a:latin typeface="Calibri" panose="020F0502020204030204" pitchFamily="34" charset="0"/>
              </a:rPr>
              <a:t>Effective sintering at 1200-1400</a:t>
            </a:r>
            <a:r>
              <a:rPr lang="en-GB" sz="1400" baseline="30000" dirty="0" smtClean="0">
                <a:solidFill>
                  <a:srgbClr val="000000"/>
                </a:solidFill>
                <a:latin typeface="Calibri" panose="020F0502020204030204" pitchFamily="34" charset="0"/>
              </a:rPr>
              <a:t>o</a:t>
            </a:r>
            <a:r>
              <a:rPr lang="en-GB" sz="1400" dirty="0" smtClean="0">
                <a:solidFill>
                  <a:srgbClr val="000000"/>
                </a:solidFill>
                <a:latin typeface="Calibri" panose="020F0502020204030204" pitchFamily="34" charset="0"/>
              </a:rPr>
              <a:t>C, but substantial loss of Na</a:t>
            </a:r>
            <a:r>
              <a:rPr lang="en-GB" sz="1400" baseline="-25000" dirty="0" smtClean="0">
                <a:solidFill>
                  <a:srgbClr val="000000"/>
                </a:solidFill>
                <a:latin typeface="Calibri" panose="020F0502020204030204" pitchFamily="34" charset="0"/>
              </a:rPr>
              <a:t>2</a:t>
            </a:r>
            <a:r>
              <a:rPr lang="en-GB" sz="1400" dirty="0" smtClean="0">
                <a:solidFill>
                  <a:srgbClr val="000000"/>
                </a:solidFill>
                <a:latin typeface="Calibri" panose="020F0502020204030204" pitchFamily="34" charset="0"/>
              </a:rPr>
              <a:t>O</a:t>
            </a:r>
            <a:r>
              <a:rPr lang="en-GB" sz="1400" dirty="0" smtClean="0">
                <a:solidFill>
                  <a:srgbClr val="000000"/>
                </a:solidFill>
                <a:latin typeface="Calibri" panose="020F0502020204030204" pitchFamily="34" charset="0"/>
              </a:rPr>
              <a:t> inventory at 1200</a:t>
            </a:r>
            <a:r>
              <a:rPr lang="en-GB" sz="1400" baseline="30000" dirty="0" smtClean="0">
                <a:solidFill>
                  <a:srgbClr val="000000"/>
                </a:solidFill>
                <a:latin typeface="Calibri" panose="020F0502020204030204" pitchFamily="34" charset="0"/>
              </a:rPr>
              <a:t>o</a:t>
            </a:r>
            <a:r>
              <a:rPr lang="en-GB" sz="1400" dirty="0" smtClean="0">
                <a:solidFill>
                  <a:srgbClr val="000000"/>
                </a:solidFill>
                <a:latin typeface="Calibri" panose="020F0502020204030204" pitchFamily="34" charset="0"/>
              </a:rPr>
              <a:t>C</a:t>
            </a:r>
          </a:p>
          <a:p>
            <a:pPr marL="400050" indent="-400050" algn="just" fontAlgn="base">
              <a:spcBef>
                <a:spcPct val="0"/>
              </a:spcBef>
              <a:spcAft>
                <a:spcPts val="600"/>
              </a:spcAft>
              <a:buClr>
                <a:srgbClr val="000000"/>
              </a:buClr>
              <a:buFont typeface="Wingdings" panose="05000000000000000000" pitchFamily="2" charset="2"/>
              <a:buChar char="§"/>
            </a:pPr>
            <a:r>
              <a:rPr lang="en-GB" sz="1400" dirty="0" smtClean="0">
                <a:solidFill>
                  <a:srgbClr val="000000"/>
                </a:solidFill>
                <a:latin typeface="Calibri" panose="020F0502020204030204" pitchFamily="34" charset="0"/>
              </a:rPr>
              <a:t>600-1000</a:t>
            </a:r>
            <a:r>
              <a:rPr lang="en-GB" sz="1400" baseline="30000" dirty="0" smtClean="0">
                <a:solidFill>
                  <a:srgbClr val="000000"/>
                </a:solidFill>
                <a:latin typeface="Calibri" panose="020F0502020204030204" pitchFamily="34" charset="0"/>
              </a:rPr>
              <a:t>o</a:t>
            </a:r>
            <a:r>
              <a:rPr lang="en-GB" sz="1400" dirty="0" smtClean="0">
                <a:solidFill>
                  <a:srgbClr val="000000"/>
                </a:solidFill>
                <a:latin typeface="Calibri" panose="020F0502020204030204" pitchFamily="34" charset="0"/>
              </a:rPr>
              <a:t>C: Ni, Co, </a:t>
            </a:r>
            <a:r>
              <a:rPr lang="en-GB" sz="1400" dirty="0" err="1" smtClean="0">
                <a:solidFill>
                  <a:srgbClr val="000000"/>
                </a:solidFill>
                <a:latin typeface="Calibri" panose="020F0502020204030204" pitchFamily="34" charset="0"/>
              </a:rPr>
              <a:t>Mn</a:t>
            </a:r>
            <a:r>
              <a:rPr lang="en-GB" sz="1400" dirty="0" smtClean="0">
                <a:solidFill>
                  <a:srgbClr val="000000"/>
                </a:solidFill>
                <a:latin typeface="Calibri" panose="020F0502020204030204" pitchFamily="34" charset="0"/>
              </a:rPr>
              <a:t>, Zn partition </a:t>
            </a:r>
            <a:r>
              <a:rPr lang="en-GB" sz="1400" dirty="0">
                <a:solidFill>
                  <a:srgbClr val="000000"/>
                </a:solidFill>
                <a:latin typeface="Calibri" panose="020F0502020204030204" pitchFamily="34" charset="0"/>
              </a:rPr>
              <a:t>to Na</a:t>
            </a:r>
            <a:r>
              <a:rPr lang="en-GB" sz="1400" baseline="-25000" dirty="0">
                <a:solidFill>
                  <a:srgbClr val="000000"/>
                </a:solidFill>
                <a:latin typeface="Calibri" panose="020F0502020204030204" pitchFamily="34" charset="0"/>
              </a:rPr>
              <a:t>2</a:t>
            </a:r>
            <a:r>
              <a:rPr lang="en-GB" sz="1400" dirty="0">
                <a:solidFill>
                  <a:srgbClr val="000000"/>
                </a:solidFill>
                <a:latin typeface="Calibri" panose="020F0502020204030204" pitchFamily="34" charset="0"/>
              </a:rPr>
              <a:t>Ti</a:t>
            </a:r>
            <a:r>
              <a:rPr lang="en-GB" sz="1400" baseline="-25000" dirty="0">
                <a:solidFill>
                  <a:srgbClr val="000000"/>
                </a:solidFill>
                <a:latin typeface="Calibri" panose="020F0502020204030204" pitchFamily="34" charset="0"/>
              </a:rPr>
              <a:t>9</a:t>
            </a:r>
            <a:r>
              <a:rPr lang="en-GB" sz="1400" dirty="0">
                <a:solidFill>
                  <a:srgbClr val="000000"/>
                </a:solidFill>
                <a:latin typeface="Calibri" panose="020F0502020204030204" pitchFamily="34" charset="0"/>
              </a:rPr>
              <a:t>O</a:t>
            </a:r>
            <a:r>
              <a:rPr lang="en-GB" sz="1400" baseline="-25000" dirty="0">
                <a:solidFill>
                  <a:srgbClr val="000000"/>
                </a:solidFill>
                <a:latin typeface="Calibri" panose="020F0502020204030204" pitchFamily="34" charset="0"/>
              </a:rPr>
              <a:t>19 </a:t>
            </a:r>
            <a:r>
              <a:rPr lang="en-GB" sz="1400" dirty="0">
                <a:solidFill>
                  <a:srgbClr val="000000"/>
                </a:solidFill>
                <a:latin typeface="Calibri" panose="020F0502020204030204" pitchFamily="34" charset="0"/>
              </a:rPr>
              <a:t>/ </a:t>
            </a:r>
            <a:r>
              <a:rPr lang="en-GB" sz="1400" dirty="0" smtClean="0">
                <a:solidFill>
                  <a:srgbClr val="000000"/>
                </a:solidFill>
                <a:latin typeface="Calibri" panose="020F0502020204030204" pitchFamily="34" charset="0"/>
              </a:rPr>
              <a:t>Na</a:t>
            </a:r>
            <a:r>
              <a:rPr lang="en-GB" sz="1400" baseline="-25000" dirty="0" smtClean="0">
                <a:solidFill>
                  <a:srgbClr val="000000"/>
                </a:solidFill>
                <a:latin typeface="Calibri" panose="020F0502020204030204" pitchFamily="34" charset="0"/>
              </a:rPr>
              <a:t>2</a:t>
            </a:r>
            <a:r>
              <a:rPr lang="en-GB" sz="1400" dirty="0" smtClean="0">
                <a:solidFill>
                  <a:srgbClr val="000000"/>
                </a:solidFill>
                <a:latin typeface="Calibri" panose="020F0502020204030204" pitchFamily="34" charset="0"/>
              </a:rPr>
              <a:t>Ti</a:t>
            </a:r>
            <a:r>
              <a:rPr lang="en-GB" sz="1400" baseline="-25000" dirty="0" smtClean="0">
                <a:solidFill>
                  <a:srgbClr val="000000"/>
                </a:solidFill>
                <a:latin typeface="Calibri" panose="020F0502020204030204" pitchFamily="34" charset="0"/>
              </a:rPr>
              <a:t>6</a:t>
            </a:r>
            <a:r>
              <a:rPr lang="en-GB" sz="1400" dirty="0" smtClean="0">
                <a:solidFill>
                  <a:srgbClr val="000000"/>
                </a:solidFill>
                <a:latin typeface="Calibri" panose="020F0502020204030204" pitchFamily="34" charset="0"/>
              </a:rPr>
              <a:t>O</a:t>
            </a:r>
            <a:r>
              <a:rPr lang="en-GB" sz="1400" baseline="-25000" dirty="0" smtClean="0">
                <a:solidFill>
                  <a:srgbClr val="000000"/>
                </a:solidFill>
                <a:latin typeface="Calibri" panose="020F0502020204030204" pitchFamily="34" charset="0"/>
              </a:rPr>
              <a:t>13</a:t>
            </a:r>
            <a:r>
              <a:rPr lang="en-GB" sz="1400" dirty="0" smtClean="0">
                <a:solidFill>
                  <a:srgbClr val="000000"/>
                </a:solidFill>
                <a:latin typeface="Calibri" panose="020F0502020204030204" pitchFamily="34" charset="0"/>
              </a:rPr>
              <a:t> phase; Fe in separate Na-rich phase</a:t>
            </a:r>
          </a:p>
          <a:p>
            <a:pPr marL="400050" indent="-400050" algn="just" fontAlgn="base">
              <a:spcBef>
                <a:spcPct val="0"/>
              </a:spcBef>
              <a:spcAft>
                <a:spcPts val="600"/>
              </a:spcAft>
              <a:buClr>
                <a:srgbClr val="000000"/>
              </a:buClr>
              <a:buFont typeface="Wingdings" panose="05000000000000000000" pitchFamily="2" charset="2"/>
              <a:buChar char="§"/>
            </a:pPr>
            <a:r>
              <a:rPr lang="en-GB" sz="1400" dirty="0" smtClean="0">
                <a:solidFill>
                  <a:srgbClr val="000000"/>
                </a:solidFill>
                <a:latin typeface="Calibri" panose="020F0502020204030204" pitchFamily="34" charset="0"/>
              </a:rPr>
              <a:t>1200-1400</a:t>
            </a:r>
            <a:r>
              <a:rPr lang="en-GB" sz="1400" baseline="30000" dirty="0" smtClean="0">
                <a:solidFill>
                  <a:srgbClr val="000000"/>
                </a:solidFill>
                <a:latin typeface="Calibri" panose="020F0502020204030204" pitchFamily="34" charset="0"/>
              </a:rPr>
              <a:t>o</a:t>
            </a:r>
            <a:r>
              <a:rPr lang="en-GB" sz="1400" dirty="0" smtClean="0">
                <a:solidFill>
                  <a:srgbClr val="000000"/>
                </a:solidFill>
                <a:latin typeface="Calibri" panose="020F0502020204030204" pitchFamily="34" charset="0"/>
              </a:rPr>
              <a:t>C loss of Na</a:t>
            </a:r>
            <a:r>
              <a:rPr lang="en-GB" sz="1400" baseline="-25000" dirty="0" smtClean="0">
                <a:solidFill>
                  <a:srgbClr val="000000"/>
                </a:solidFill>
                <a:latin typeface="Calibri" panose="020F0502020204030204" pitchFamily="34" charset="0"/>
              </a:rPr>
              <a:t>2</a:t>
            </a:r>
            <a:r>
              <a:rPr lang="en-GB" sz="1400" dirty="0" smtClean="0">
                <a:solidFill>
                  <a:srgbClr val="000000"/>
                </a:solidFill>
                <a:latin typeface="Calibri" panose="020F0502020204030204" pitchFamily="34" charset="0"/>
              </a:rPr>
              <a:t>O inventory and formation of Na-rich phases; some phase separation of </a:t>
            </a:r>
            <a:r>
              <a:rPr lang="en-GB" sz="1400" dirty="0" err="1" smtClean="0">
                <a:solidFill>
                  <a:srgbClr val="000000"/>
                </a:solidFill>
                <a:latin typeface="Calibri" panose="020F0502020204030204" pitchFamily="34" charset="0"/>
              </a:rPr>
              <a:t>Mn</a:t>
            </a:r>
            <a:r>
              <a:rPr lang="en-GB" sz="1400" dirty="0" smtClean="0">
                <a:solidFill>
                  <a:srgbClr val="000000"/>
                </a:solidFill>
                <a:latin typeface="Calibri" panose="020F0502020204030204" pitchFamily="34" charset="0"/>
              </a:rPr>
              <a:t> and Ni phases</a:t>
            </a:r>
          </a:p>
          <a:p>
            <a:pPr marL="400050" indent="-400050" algn="just" fontAlgn="base">
              <a:spcBef>
                <a:spcPct val="0"/>
              </a:spcBef>
              <a:spcAft>
                <a:spcPts val="600"/>
              </a:spcAft>
              <a:buClr>
                <a:srgbClr val="000000"/>
              </a:buClr>
              <a:buFont typeface="Wingdings" panose="05000000000000000000" pitchFamily="2" charset="2"/>
              <a:buChar char="§"/>
            </a:pPr>
            <a:r>
              <a:rPr lang="en-GB" sz="1400" dirty="0" smtClean="0">
                <a:solidFill>
                  <a:srgbClr val="000000"/>
                </a:solidFill>
                <a:latin typeface="Calibri" panose="020F0502020204030204" pitchFamily="34" charset="0"/>
              </a:rPr>
              <a:t>Residual porosity after sintering at all temperatures</a:t>
            </a:r>
            <a:endParaRPr lang="en-GB" sz="1400" dirty="0" smtClean="0">
              <a:solidFill>
                <a:srgbClr val="000000"/>
              </a:solidFill>
              <a:latin typeface="Calibri" panose="020F0502020204030204" pitchFamily="34" charset="0"/>
            </a:endParaRPr>
          </a:p>
        </p:txBody>
      </p:sp>
      <p:sp>
        <p:nvSpPr>
          <p:cNvPr id="12" name="Rectangle 11"/>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6" name="Rectangle 15"/>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23"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a:solidFill>
                  <a:schemeClr val="bg1"/>
                </a:solidFill>
                <a:latin typeface="Calibri" panose="020F0502020204030204" pitchFamily="34" charset="0"/>
              </a:rPr>
              <a:t>CoTreat®</a:t>
            </a:r>
            <a:r>
              <a:rPr lang="en-GB" sz="2400" b="1" dirty="0" smtClean="0">
                <a:solidFill>
                  <a:schemeClr val="bg1"/>
                </a:solidFill>
                <a:latin typeface="Calibri" panose="020F0502020204030204" pitchFamily="34" charset="0"/>
              </a:rPr>
              <a:t> - Distilled H</a:t>
            </a:r>
            <a:r>
              <a:rPr lang="en-GB" sz="2400" b="1" baseline="-25000" dirty="0" smtClean="0">
                <a:solidFill>
                  <a:schemeClr val="bg1"/>
                </a:solidFill>
                <a:latin typeface="Calibri" panose="020F0502020204030204" pitchFamily="34" charset="0"/>
              </a:rPr>
              <a:t>2</a:t>
            </a:r>
            <a:r>
              <a:rPr lang="en-GB" sz="2400" b="1" dirty="0" smtClean="0">
                <a:solidFill>
                  <a:schemeClr val="bg1"/>
                </a:solidFill>
                <a:latin typeface="Calibri" panose="020F0502020204030204" pitchFamily="34" charset="0"/>
              </a:rPr>
              <a:t>O</a:t>
            </a:r>
            <a:endParaRPr lang="en-GB" sz="2400" b="1" dirty="0">
              <a:solidFill>
                <a:schemeClr val="bg1"/>
              </a:solidFill>
              <a:latin typeface="Calibri" panose="020F0502020204030204" pitchFamily="34" charset="0"/>
            </a:endParaRPr>
          </a:p>
        </p:txBody>
      </p:sp>
      <p:cxnSp>
        <p:nvCxnSpPr>
          <p:cNvPr id="24" name="Straight Connector 23"/>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Tree>
    <p:extLst>
      <p:ext uri="{BB962C8B-B14F-4D97-AF65-F5344CB8AC3E}">
        <p14:creationId xmlns:p14="http://schemas.microsoft.com/office/powerpoint/2010/main" val="182434739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bwMode="auto">
          <a:xfrm>
            <a:off x="6236332" y="5167419"/>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64" name="Rectangle 6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73" name="Picture 7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64088" y="1098684"/>
            <a:ext cx="2826208" cy="1925859"/>
          </a:xfrm>
          <a:prstGeom prst="rect">
            <a:avLst/>
          </a:prstGeom>
        </p:spPr>
      </p:pic>
      <p:pic>
        <p:nvPicPr>
          <p:cNvPr id="13" name="Picture 12"/>
          <p:cNvPicPr>
            <a:picLocks noChangeAspect="1"/>
          </p:cNvPicPr>
          <p:nvPr/>
        </p:nvPicPr>
        <p:blipFill rotWithShape="1">
          <a:blip r:embed="rId5" cstate="print">
            <a:extLst>
              <a:ext uri="{28A0092B-C50C-407E-A947-70E740481C1C}">
                <a14:useLocalDpi xmlns:a14="http://schemas.microsoft.com/office/drawing/2010/main" val="0"/>
              </a:ext>
            </a:extLst>
          </a:blip>
          <a:srcRect t="25283" b="4528"/>
          <a:stretch/>
        </p:blipFill>
        <p:spPr>
          <a:xfrm>
            <a:off x="899592" y="1069355"/>
            <a:ext cx="4265311" cy="2082509"/>
          </a:xfrm>
          <a:prstGeom prst="rect">
            <a:avLst/>
          </a:prstGeom>
        </p:spPr>
      </p:pic>
      <p:sp>
        <p:nvSpPr>
          <p:cNvPr id="15" name="Rectangle 15"/>
          <p:cNvSpPr>
            <a:spLocks noChangeArrowheads="1"/>
          </p:cNvSpPr>
          <p:nvPr/>
        </p:nvSpPr>
        <p:spPr bwMode="auto">
          <a:xfrm>
            <a:off x="174052" y="6230454"/>
            <a:ext cx="7368856" cy="600164"/>
          </a:xfrm>
          <a:prstGeom prst="rect">
            <a:avLst/>
          </a:prstGeom>
          <a:noFill/>
          <a:ln w="9525">
            <a:noFill/>
            <a:miter lim="800000"/>
            <a:headEnd/>
            <a:tailEnd/>
          </a:ln>
          <a:effectLst/>
        </p:spPr>
        <p:txBody>
          <a:bodyPr wrap="square" anchor="ctr">
            <a:spAutoFit/>
          </a:bodyPr>
          <a:lstStyle/>
          <a:p>
            <a:pPr marL="400050" indent="-400050" algn="just" fontAlgn="base">
              <a:spcBef>
                <a:spcPct val="0"/>
              </a:spcBef>
              <a:spcAft>
                <a:spcPts val="600"/>
              </a:spcAft>
              <a:buClr>
                <a:srgbClr val="000000"/>
              </a:buClr>
              <a:buFont typeface="Wingdings" panose="05000000000000000000" pitchFamily="2" charset="2"/>
              <a:buChar char="§"/>
            </a:pPr>
            <a:r>
              <a:rPr lang="en-GB" sz="1400" dirty="0" smtClean="0">
                <a:solidFill>
                  <a:srgbClr val="000000"/>
                </a:solidFill>
                <a:latin typeface="Calibri" panose="020F0502020204030204" pitchFamily="34" charset="0"/>
              </a:rPr>
              <a:t>Similar to materials sintered from distilled water exchange</a:t>
            </a:r>
          </a:p>
          <a:p>
            <a:pPr marL="400050" indent="-400050" algn="just" fontAlgn="base">
              <a:spcBef>
                <a:spcPct val="0"/>
              </a:spcBef>
              <a:spcAft>
                <a:spcPts val="600"/>
              </a:spcAft>
              <a:buClr>
                <a:srgbClr val="000000"/>
              </a:buClr>
              <a:buFont typeface="Wingdings" panose="05000000000000000000" pitchFamily="2" charset="2"/>
              <a:buChar char="§"/>
            </a:pPr>
            <a:r>
              <a:rPr lang="en-GB" sz="1400" dirty="0" smtClean="0">
                <a:solidFill>
                  <a:srgbClr val="000000"/>
                </a:solidFill>
                <a:latin typeface="Calibri" panose="020F0502020204030204" pitchFamily="34" charset="0"/>
              </a:rPr>
              <a:t>Chloride retained up to 1000</a:t>
            </a:r>
            <a:r>
              <a:rPr lang="en-GB" sz="1400" baseline="30000" dirty="0" smtClean="0">
                <a:solidFill>
                  <a:srgbClr val="000000"/>
                </a:solidFill>
                <a:latin typeface="Calibri" panose="020F0502020204030204" pitchFamily="34" charset="0"/>
              </a:rPr>
              <a:t>o</a:t>
            </a:r>
            <a:r>
              <a:rPr lang="en-GB" sz="1400" dirty="0" smtClean="0">
                <a:solidFill>
                  <a:srgbClr val="000000"/>
                </a:solidFill>
                <a:latin typeface="Calibri" panose="020F0502020204030204" pitchFamily="34" charset="0"/>
              </a:rPr>
              <a:t>C</a:t>
            </a:r>
            <a:r>
              <a:rPr lang="en-GB" sz="1400" dirty="0" smtClean="0">
                <a:solidFill>
                  <a:srgbClr val="000000"/>
                </a:solidFill>
                <a:latin typeface="Calibri" panose="020F0502020204030204" pitchFamily="34" charset="0"/>
              </a:rPr>
              <a:t> </a:t>
            </a:r>
            <a:endParaRPr lang="en-GB" sz="1400" dirty="0">
              <a:solidFill>
                <a:srgbClr val="000000"/>
              </a:solidFill>
              <a:latin typeface="Calibri" panose="020F0502020204030204" pitchFamily="34" charset="0"/>
            </a:endParaRPr>
          </a:p>
        </p:txBody>
      </p:sp>
      <p:sp>
        <p:nvSpPr>
          <p:cNvPr id="12" name="Rectangle 11"/>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8" name="Rectangle 17"/>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21" name="Rectangle 20"/>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27"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a:solidFill>
                  <a:schemeClr val="bg1"/>
                </a:solidFill>
                <a:latin typeface="Calibri" panose="020F0502020204030204" pitchFamily="34" charset="0"/>
              </a:rPr>
              <a:t>CoTreat®</a:t>
            </a:r>
            <a:r>
              <a:rPr lang="en-GB" sz="2400" b="1" dirty="0" smtClean="0">
                <a:solidFill>
                  <a:schemeClr val="bg1"/>
                </a:solidFill>
                <a:latin typeface="Calibri" panose="020F0502020204030204" pitchFamily="34" charset="0"/>
              </a:rPr>
              <a:t> - Ocean H</a:t>
            </a:r>
            <a:r>
              <a:rPr lang="en-GB" sz="2400" b="1" baseline="-25000" dirty="0" smtClean="0">
                <a:solidFill>
                  <a:schemeClr val="bg1"/>
                </a:solidFill>
                <a:latin typeface="Calibri" panose="020F0502020204030204" pitchFamily="34" charset="0"/>
              </a:rPr>
              <a:t>2</a:t>
            </a:r>
            <a:r>
              <a:rPr lang="en-GB" sz="2400" b="1" dirty="0" smtClean="0">
                <a:solidFill>
                  <a:schemeClr val="bg1"/>
                </a:solidFill>
                <a:latin typeface="Calibri" panose="020F0502020204030204" pitchFamily="34" charset="0"/>
              </a:rPr>
              <a:t>O</a:t>
            </a:r>
            <a:endParaRPr lang="en-GB" sz="2400" b="1" dirty="0">
              <a:solidFill>
                <a:schemeClr val="bg1"/>
              </a:solidFill>
              <a:latin typeface="Calibri" panose="020F0502020204030204" pitchFamily="34" charset="0"/>
            </a:endParaRPr>
          </a:p>
        </p:txBody>
      </p:sp>
      <p:cxnSp>
        <p:nvCxnSpPr>
          <p:cNvPr id="28" name="Straight Connector 27"/>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grpSp>
        <p:nvGrpSpPr>
          <p:cNvPr id="3" name="Group 2"/>
          <p:cNvGrpSpPr/>
          <p:nvPr/>
        </p:nvGrpSpPr>
        <p:grpSpPr>
          <a:xfrm>
            <a:off x="430568" y="3251340"/>
            <a:ext cx="8138844" cy="2854185"/>
            <a:chOff x="430568" y="3251340"/>
            <a:chExt cx="8138844" cy="2854185"/>
          </a:xfrm>
        </p:grpSpPr>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0568" y="3251340"/>
              <a:ext cx="8138844" cy="2739256"/>
            </a:xfrm>
            <a:prstGeom prst="rect">
              <a:avLst/>
            </a:prstGeom>
          </p:spPr>
        </p:pic>
        <p:sp>
          <p:nvSpPr>
            <p:cNvPr id="2" name="Rounded Rectangle 1"/>
            <p:cNvSpPr/>
            <p:nvPr/>
          </p:nvSpPr>
          <p:spPr bwMode="auto">
            <a:xfrm>
              <a:off x="7386638" y="5605463"/>
              <a:ext cx="1052512" cy="500062"/>
            </a:xfrm>
            <a:prstGeom prst="round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grpSp>
    </p:spTree>
    <p:extLst>
      <p:ext uri="{BB962C8B-B14F-4D97-AF65-F5344CB8AC3E}">
        <p14:creationId xmlns:p14="http://schemas.microsoft.com/office/powerpoint/2010/main" val="42117169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rotWithShape="1">
          <a:blip r:embed="rId3" cstate="print">
            <a:extLst>
              <a:ext uri="{28A0092B-C50C-407E-A947-70E740481C1C}">
                <a14:useLocalDpi xmlns:a14="http://schemas.microsoft.com/office/drawing/2010/main" val="0"/>
              </a:ext>
            </a:extLst>
          </a:blip>
          <a:srcRect l="26545" t="33258" r="29000" b="27965"/>
          <a:stretch/>
        </p:blipFill>
        <p:spPr>
          <a:xfrm>
            <a:off x="3063302" y="2995852"/>
            <a:ext cx="601165" cy="558225"/>
          </a:xfrm>
          <a:prstGeom prst="rect">
            <a:avLst/>
          </a:prstGeom>
        </p:spPr>
      </p:pic>
      <p:pic>
        <p:nvPicPr>
          <p:cNvPr id="30" name="Picture 29"/>
          <p:cNvPicPr>
            <a:picLocks noChangeAspect="1"/>
          </p:cNvPicPr>
          <p:nvPr/>
        </p:nvPicPr>
        <p:blipFill rotWithShape="1">
          <a:blip r:embed="rId3" cstate="print">
            <a:extLst>
              <a:ext uri="{28A0092B-C50C-407E-A947-70E740481C1C}">
                <a14:useLocalDpi xmlns:a14="http://schemas.microsoft.com/office/drawing/2010/main" val="0"/>
              </a:ext>
            </a:extLst>
          </a:blip>
          <a:srcRect l="26545" t="33258" r="29000" b="27965"/>
          <a:stretch/>
        </p:blipFill>
        <p:spPr>
          <a:xfrm>
            <a:off x="1667875" y="3020885"/>
            <a:ext cx="601165" cy="558225"/>
          </a:xfrm>
          <a:prstGeom prst="rect">
            <a:avLst/>
          </a:prstGeom>
        </p:spPr>
      </p:pic>
      <p:sp>
        <p:nvSpPr>
          <p:cNvPr id="54" name="Rectangle 53"/>
          <p:cNvSpPr/>
          <p:nvPr/>
        </p:nvSpPr>
        <p:spPr bwMode="auto">
          <a:xfrm>
            <a:off x="6145472" y="5180195"/>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solidFill>
                <a:srgbClr val="00FFFF"/>
              </a:solidFill>
              <a:latin typeface="TUOS Stephenson" pitchFamily="-128" charset="0"/>
            </a:endParaRPr>
          </a:p>
        </p:txBody>
      </p:sp>
      <p:pic>
        <p:nvPicPr>
          <p:cNvPr id="11" name="Picture 10"/>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30373" b="68012" l="20944" r="69855"/>
                    </a14:imgEffect>
                  </a14:imgLayer>
                </a14:imgProps>
              </a:ext>
              <a:ext uri="{28A0092B-C50C-407E-A947-70E740481C1C}">
                <a14:useLocalDpi xmlns:a14="http://schemas.microsoft.com/office/drawing/2010/main" val="0"/>
              </a:ext>
            </a:extLst>
          </a:blip>
          <a:srcRect l="18496" t="26296" r="28019" b="29999"/>
          <a:stretch/>
        </p:blipFill>
        <p:spPr>
          <a:xfrm rot="5400000">
            <a:off x="553086" y="1797541"/>
            <a:ext cx="2075898" cy="1017597"/>
          </a:xfrm>
          <a:prstGeom prst="rect">
            <a:avLst/>
          </a:prstGeom>
        </p:spPr>
      </p:pic>
      <p:pic>
        <p:nvPicPr>
          <p:cNvPr id="12" name="Picture 11"/>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14159" b="70877" l="43813" r="60146"/>
                    </a14:imgEffect>
                    <a14:imgEffect>
                      <a14:sharpenSoften amount="25000"/>
                    </a14:imgEffect>
                  </a14:imgLayer>
                </a14:imgProps>
              </a:ext>
              <a:ext uri="{28A0092B-C50C-407E-A947-70E740481C1C}">
                <a14:useLocalDpi xmlns:a14="http://schemas.microsoft.com/office/drawing/2010/main" val="0"/>
              </a:ext>
            </a:extLst>
          </a:blip>
          <a:srcRect l="41774" t="9756" r="37733" b="24735"/>
          <a:stretch/>
        </p:blipFill>
        <p:spPr>
          <a:xfrm>
            <a:off x="2351771" y="1258762"/>
            <a:ext cx="1178737" cy="2130795"/>
          </a:xfrm>
          <a:prstGeom prst="rect">
            <a:avLst/>
          </a:prstGeom>
        </p:spPr>
      </p:pic>
      <p:sp>
        <p:nvSpPr>
          <p:cNvPr id="18" name="TextBox 17"/>
          <p:cNvSpPr txBox="1"/>
          <p:nvPr/>
        </p:nvSpPr>
        <p:spPr>
          <a:xfrm rot="16200000">
            <a:off x="355853" y="2121673"/>
            <a:ext cx="1023357" cy="369332"/>
          </a:xfrm>
          <a:prstGeom prst="rect">
            <a:avLst/>
          </a:prstGeom>
          <a:noFill/>
        </p:spPr>
        <p:txBody>
          <a:bodyPr wrap="none" rtlCol="0">
            <a:spAutoFit/>
          </a:bodyPr>
          <a:lstStyle/>
          <a:p>
            <a:r>
              <a:rPr lang="en-GB" b="1" u="sng" dirty="0" smtClean="0">
                <a:solidFill>
                  <a:srgbClr val="000000"/>
                </a:solidFill>
                <a:latin typeface="Calibri" panose="020F0502020204030204" pitchFamily="34" charset="0"/>
                <a:cs typeface="Calibri" panose="020F0502020204030204" pitchFamily="34" charset="0"/>
              </a:rPr>
              <a:t>100 MPa</a:t>
            </a:r>
            <a:endParaRPr lang="en-GB" b="1" u="sng" dirty="0">
              <a:solidFill>
                <a:srgbClr val="000000"/>
              </a:solidFill>
              <a:latin typeface="Calibri" panose="020F0502020204030204" pitchFamily="34" charset="0"/>
              <a:cs typeface="Calibri" panose="020F0502020204030204" pitchFamily="34" charset="0"/>
            </a:endParaRPr>
          </a:p>
        </p:txBody>
      </p:sp>
      <p:sp>
        <p:nvSpPr>
          <p:cNvPr id="33" name="TextBox 32"/>
          <p:cNvSpPr txBox="1"/>
          <p:nvPr/>
        </p:nvSpPr>
        <p:spPr>
          <a:xfrm>
            <a:off x="1923166" y="2728161"/>
            <a:ext cx="598241" cy="307777"/>
          </a:xfrm>
          <a:prstGeom prst="rect">
            <a:avLst/>
          </a:prstGeom>
          <a:noFill/>
        </p:spPr>
        <p:txBody>
          <a:bodyPr wrap="none" rtlCol="0">
            <a:spAutoFit/>
          </a:bodyPr>
          <a:lstStyle/>
          <a:p>
            <a:r>
              <a:rPr lang="en-GB" sz="1400" b="1" dirty="0" smtClean="0">
                <a:solidFill>
                  <a:srgbClr val="0000FF"/>
                </a:solidFill>
                <a:latin typeface="Calibri" panose="020F0502020204030204" pitchFamily="34" charset="0"/>
                <a:cs typeface="Calibri" panose="020F0502020204030204" pitchFamily="34" charset="0"/>
              </a:rPr>
              <a:t>37.68</a:t>
            </a:r>
            <a:endParaRPr lang="en-GB" dirty="0">
              <a:latin typeface="Calibri" panose="020F0502020204030204" pitchFamily="34" charset="0"/>
              <a:cs typeface="Calibri" panose="020F0502020204030204" pitchFamily="34" charset="0"/>
            </a:endParaRPr>
          </a:p>
        </p:txBody>
      </p:sp>
      <p:sp>
        <p:nvSpPr>
          <p:cNvPr id="34" name="TextBox 33"/>
          <p:cNvSpPr txBox="1"/>
          <p:nvPr/>
        </p:nvSpPr>
        <p:spPr>
          <a:xfrm>
            <a:off x="1124656" y="3209778"/>
            <a:ext cx="651140" cy="369332"/>
          </a:xfrm>
          <a:prstGeom prst="rect">
            <a:avLst/>
          </a:prstGeom>
          <a:noFill/>
        </p:spPr>
        <p:txBody>
          <a:bodyPr wrap="none" rtlCol="0">
            <a:spAutoFit/>
          </a:bodyPr>
          <a:lstStyle/>
          <a:p>
            <a:r>
              <a:rPr lang="en-GB" sz="1400" b="1" dirty="0" smtClean="0">
                <a:solidFill>
                  <a:srgbClr val="FF0000"/>
                </a:solidFill>
                <a:latin typeface="Calibri" panose="020F0502020204030204" pitchFamily="34" charset="0"/>
                <a:cs typeface="Calibri" panose="020F0502020204030204" pitchFamily="34" charset="0"/>
              </a:rPr>
              <a:t>38.15</a:t>
            </a:r>
            <a:r>
              <a:rPr lang="en-GB" dirty="0" smtClean="0">
                <a:latin typeface="Calibri" panose="020F0502020204030204" pitchFamily="34" charset="0"/>
                <a:cs typeface="Calibri" panose="020F0502020204030204" pitchFamily="34" charset="0"/>
              </a:rPr>
              <a:t> </a:t>
            </a:r>
            <a:endParaRPr lang="en-GB" dirty="0">
              <a:latin typeface="Calibri" panose="020F0502020204030204" pitchFamily="34" charset="0"/>
              <a:cs typeface="Calibri" panose="020F0502020204030204" pitchFamily="34" charset="0"/>
            </a:endParaRPr>
          </a:p>
        </p:txBody>
      </p:sp>
      <p:sp>
        <p:nvSpPr>
          <p:cNvPr id="35" name="TextBox 34"/>
          <p:cNvSpPr txBox="1"/>
          <p:nvPr/>
        </p:nvSpPr>
        <p:spPr>
          <a:xfrm>
            <a:off x="3268444" y="2700322"/>
            <a:ext cx="598241" cy="307777"/>
          </a:xfrm>
          <a:prstGeom prst="rect">
            <a:avLst/>
          </a:prstGeom>
          <a:noFill/>
        </p:spPr>
        <p:txBody>
          <a:bodyPr wrap="none" rtlCol="0">
            <a:spAutoFit/>
          </a:bodyPr>
          <a:lstStyle/>
          <a:p>
            <a:r>
              <a:rPr lang="en-GB" sz="1400" b="1" dirty="0" smtClean="0">
                <a:solidFill>
                  <a:srgbClr val="0000FF"/>
                </a:solidFill>
                <a:latin typeface="Calibri" panose="020F0502020204030204" pitchFamily="34" charset="0"/>
                <a:cs typeface="Calibri" panose="020F0502020204030204" pitchFamily="34" charset="0"/>
              </a:rPr>
              <a:t>38.98</a:t>
            </a:r>
            <a:endParaRPr lang="en-GB" dirty="0">
              <a:latin typeface="Calibri" panose="020F0502020204030204" pitchFamily="34" charset="0"/>
              <a:cs typeface="Calibri" panose="020F0502020204030204" pitchFamily="34" charset="0"/>
            </a:endParaRPr>
          </a:p>
        </p:txBody>
      </p:sp>
      <p:sp>
        <p:nvSpPr>
          <p:cNvPr id="36" name="TextBox 35"/>
          <p:cNvSpPr txBox="1"/>
          <p:nvPr/>
        </p:nvSpPr>
        <p:spPr>
          <a:xfrm>
            <a:off x="2520083" y="3184745"/>
            <a:ext cx="651140" cy="369332"/>
          </a:xfrm>
          <a:prstGeom prst="rect">
            <a:avLst/>
          </a:prstGeom>
          <a:noFill/>
        </p:spPr>
        <p:txBody>
          <a:bodyPr wrap="none" rtlCol="0">
            <a:spAutoFit/>
          </a:bodyPr>
          <a:lstStyle/>
          <a:p>
            <a:r>
              <a:rPr lang="en-GB" sz="1400" b="1" dirty="0" smtClean="0">
                <a:solidFill>
                  <a:srgbClr val="FF0000"/>
                </a:solidFill>
                <a:latin typeface="Calibri" panose="020F0502020204030204" pitchFamily="34" charset="0"/>
                <a:cs typeface="Calibri" panose="020F0502020204030204" pitchFamily="34" charset="0"/>
              </a:rPr>
              <a:t>29.24</a:t>
            </a:r>
            <a:r>
              <a:rPr lang="en-GB" dirty="0" smtClean="0">
                <a:latin typeface="Calibri" panose="020F0502020204030204" pitchFamily="34" charset="0"/>
                <a:cs typeface="Calibri" panose="020F0502020204030204" pitchFamily="34" charset="0"/>
              </a:rPr>
              <a:t> </a:t>
            </a:r>
            <a:endParaRPr lang="en-GB" dirty="0">
              <a:latin typeface="Calibri" panose="020F0502020204030204" pitchFamily="34" charset="0"/>
              <a:cs typeface="Calibri" panose="020F0502020204030204" pitchFamily="34" charset="0"/>
            </a:endParaRPr>
          </a:p>
        </p:txBody>
      </p:sp>
      <p:sp>
        <p:nvSpPr>
          <p:cNvPr id="37" name="Rectangle 36"/>
          <p:cNvSpPr/>
          <p:nvPr/>
        </p:nvSpPr>
        <p:spPr>
          <a:xfrm rot="5400000">
            <a:off x="1881019" y="489461"/>
            <a:ext cx="2290866" cy="3888432"/>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2060"/>
              </a:solidFill>
              <a:latin typeface="Calibri" panose="020F0502020204030204" pitchFamily="34" charset="0"/>
              <a:cs typeface="Calibri" panose="020F0502020204030204" pitchFamily="34" charset="0"/>
            </a:endParaRPr>
          </a:p>
        </p:txBody>
      </p:sp>
      <p:sp>
        <p:nvSpPr>
          <p:cNvPr id="45" name="TextBox 44"/>
          <p:cNvSpPr txBox="1"/>
          <p:nvPr/>
        </p:nvSpPr>
        <p:spPr>
          <a:xfrm rot="16200000">
            <a:off x="414362" y="4637317"/>
            <a:ext cx="906338" cy="369332"/>
          </a:xfrm>
          <a:prstGeom prst="rect">
            <a:avLst/>
          </a:prstGeom>
          <a:noFill/>
        </p:spPr>
        <p:txBody>
          <a:bodyPr wrap="none" rtlCol="0">
            <a:spAutoFit/>
          </a:bodyPr>
          <a:lstStyle/>
          <a:p>
            <a:r>
              <a:rPr lang="en-GB" b="1" u="sng" dirty="0" smtClean="0">
                <a:solidFill>
                  <a:srgbClr val="0070C0"/>
                </a:solidFill>
                <a:latin typeface="Calibri" panose="020F0502020204030204" pitchFamily="34" charset="0"/>
                <a:cs typeface="Calibri" panose="020F0502020204030204" pitchFamily="34" charset="0"/>
              </a:rPr>
              <a:t>25 MPa</a:t>
            </a:r>
            <a:endParaRPr lang="en-GB" b="1" u="sng" dirty="0">
              <a:solidFill>
                <a:srgbClr val="0070C0"/>
              </a:solidFill>
              <a:latin typeface="Calibri" panose="020F0502020204030204" pitchFamily="34" charset="0"/>
              <a:cs typeface="Calibri" panose="020F0502020204030204" pitchFamily="34" charset="0"/>
            </a:endParaRPr>
          </a:p>
        </p:txBody>
      </p:sp>
      <p:pic>
        <p:nvPicPr>
          <p:cNvPr id="46" name="Picture 45"/>
          <p:cNvPicPr>
            <a:picLocks noChangeAspect="1"/>
          </p:cNvPicPr>
          <p:nvPr/>
        </p:nvPicPr>
        <p:blipFill rotWithShape="1">
          <a:blip r:embed="rId3" cstate="print">
            <a:extLst>
              <a:ext uri="{28A0092B-C50C-407E-A947-70E740481C1C}">
                <a14:useLocalDpi xmlns:a14="http://schemas.microsoft.com/office/drawing/2010/main" val="0"/>
              </a:ext>
            </a:extLst>
          </a:blip>
          <a:srcRect l="26545" t="33258" r="29000" b="27965"/>
          <a:stretch/>
        </p:blipFill>
        <p:spPr>
          <a:xfrm>
            <a:off x="1647799" y="5492020"/>
            <a:ext cx="601165" cy="558225"/>
          </a:xfrm>
          <a:prstGeom prst="rect">
            <a:avLst/>
          </a:prstGeom>
        </p:spPr>
      </p:pic>
      <p:pic>
        <p:nvPicPr>
          <p:cNvPr id="47" name="Picture 46"/>
          <p:cNvPicPr>
            <a:picLocks noChangeAspect="1"/>
          </p:cNvPicPr>
          <p:nvPr/>
        </p:nvPicPr>
        <p:blipFill rotWithShape="1">
          <a:blip r:embed="rId3" cstate="print">
            <a:extLst>
              <a:ext uri="{28A0092B-C50C-407E-A947-70E740481C1C}">
                <a14:useLocalDpi xmlns:a14="http://schemas.microsoft.com/office/drawing/2010/main" val="0"/>
              </a:ext>
            </a:extLst>
          </a:blip>
          <a:srcRect l="26545" t="33258" r="29000" b="27965"/>
          <a:stretch/>
        </p:blipFill>
        <p:spPr>
          <a:xfrm>
            <a:off x="3103480" y="5466987"/>
            <a:ext cx="601165" cy="558225"/>
          </a:xfrm>
          <a:prstGeom prst="rect">
            <a:avLst/>
          </a:prstGeom>
        </p:spPr>
      </p:pic>
      <p:sp>
        <p:nvSpPr>
          <p:cNvPr id="48" name="TextBox 47"/>
          <p:cNvSpPr txBox="1"/>
          <p:nvPr/>
        </p:nvSpPr>
        <p:spPr>
          <a:xfrm>
            <a:off x="1903090" y="5199296"/>
            <a:ext cx="598241" cy="307777"/>
          </a:xfrm>
          <a:prstGeom prst="rect">
            <a:avLst/>
          </a:prstGeom>
          <a:noFill/>
        </p:spPr>
        <p:txBody>
          <a:bodyPr wrap="none" rtlCol="0">
            <a:spAutoFit/>
          </a:bodyPr>
          <a:lstStyle/>
          <a:p>
            <a:r>
              <a:rPr lang="en-GB" sz="1400" b="1" dirty="0" smtClean="0">
                <a:solidFill>
                  <a:srgbClr val="0000FF"/>
                </a:solidFill>
                <a:latin typeface="Calibri" panose="020F0502020204030204" pitchFamily="34" charset="0"/>
                <a:cs typeface="Calibri" panose="020F0502020204030204" pitchFamily="34" charset="0"/>
              </a:rPr>
              <a:t>39.74</a:t>
            </a:r>
            <a:endParaRPr lang="en-GB" dirty="0">
              <a:latin typeface="Calibri" panose="020F0502020204030204" pitchFamily="34" charset="0"/>
              <a:cs typeface="Calibri" panose="020F0502020204030204" pitchFamily="34" charset="0"/>
            </a:endParaRPr>
          </a:p>
        </p:txBody>
      </p:sp>
      <p:sp>
        <p:nvSpPr>
          <p:cNvPr id="49" name="TextBox 48"/>
          <p:cNvSpPr txBox="1"/>
          <p:nvPr/>
        </p:nvSpPr>
        <p:spPr>
          <a:xfrm>
            <a:off x="1104580" y="5680913"/>
            <a:ext cx="651140" cy="369332"/>
          </a:xfrm>
          <a:prstGeom prst="rect">
            <a:avLst/>
          </a:prstGeom>
          <a:noFill/>
        </p:spPr>
        <p:txBody>
          <a:bodyPr wrap="none" rtlCol="0">
            <a:spAutoFit/>
          </a:bodyPr>
          <a:lstStyle/>
          <a:p>
            <a:r>
              <a:rPr lang="en-GB" sz="1400" b="1" dirty="0" smtClean="0">
                <a:solidFill>
                  <a:srgbClr val="FF0000"/>
                </a:solidFill>
                <a:latin typeface="Calibri" panose="020F0502020204030204" pitchFamily="34" charset="0"/>
                <a:cs typeface="Calibri" panose="020F0502020204030204" pitchFamily="34" charset="0"/>
              </a:rPr>
              <a:t>38.10</a:t>
            </a:r>
            <a:r>
              <a:rPr lang="en-GB" dirty="0" smtClean="0">
                <a:latin typeface="Calibri" panose="020F0502020204030204" pitchFamily="34" charset="0"/>
                <a:cs typeface="Calibri" panose="020F0502020204030204" pitchFamily="34" charset="0"/>
              </a:rPr>
              <a:t> </a:t>
            </a:r>
            <a:endParaRPr lang="en-GB" dirty="0">
              <a:latin typeface="Calibri" panose="020F0502020204030204" pitchFamily="34" charset="0"/>
              <a:cs typeface="Calibri" panose="020F0502020204030204" pitchFamily="34" charset="0"/>
            </a:endParaRPr>
          </a:p>
        </p:txBody>
      </p:sp>
      <p:sp>
        <p:nvSpPr>
          <p:cNvPr id="50" name="TextBox 49"/>
          <p:cNvSpPr txBox="1"/>
          <p:nvPr/>
        </p:nvSpPr>
        <p:spPr>
          <a:xfrm>
            <a:off x="3330652" y="5174263"/>
            <a:ext cx="598241" cy="307777"/>
          </a:xfrm>
          <a:prstGeom prst="rect">
            <a:avLst/>
          </a:prstGeom>
          <a:noFill/>
        </p:spPr>
        <p:txBody>
          <a:bodyPr wrap="none" rtlCol="0">
            <a:spAutoFit/>
          </a:bodyPr>
          <a:lstStyle/>
          <a:p>
            <a:r>
              <a:rPr lang="en-GB" sz="1400" b="1" dirty="0" smtClean="0">
                <a:solidFill>
                  <a:srgbClr val="0000FF"/>
                </a:solidFill>
                <a:latin typeface="Calibri" panose="020F0502020204030204" pitchFamily="34" charset="0"/>
                <a:cs typeface="Calibri" panose="020F0502020204030204" pitchFamily="34" charset="0"/>
              </a:rPr>
              <a:t>31.49</a:t>
            </a:r>
            <a:endParaRPr lang="en-GB" dirty="0">
              <a:latin typeface="Calibri" panose="020F0502020204030204" pitchFamily="34" charset="0"/>
              <a:cs typeface="Calibri" panose="020F0502020204030204" pitchFamily="34" charset="0"/>
            </a:endParaRPr>
          </a:p>
        </p:txBody>
      </p:sp>
      <p:sp>
        <p:nvSpPr>
          <p:cNvPr id="51" name="TextBox 50"/>
          <p:cNvSpPr txBox="1"/>
          <p:nvPr/>
        </p:nvSpPr>
        <p:spPr>
          <a:xfrm>
            <a:off x="2560261" y="5655880"/>
            <a:ext cx="651140" cy="369332"/>
          </a:xfrm>
          <a:prstGeom prst="rect">
            <a:avLst/>
          </a:prstGeom>
          <a:noFill/>
        </p:spPr>
        <p:txBody>
          <a:bodyPr wrap="none" rtlCol="0">
            <a:spAutoFit/>
          </a:bodyPr>
          <a:lstStyle/>
          <a:p>
            <a:r>
              <a:rPr lang="en-GB" sz="1400" b="1" dirty="0" smtClean="0">
                <a:solidFill>
                  <a:srgbClr val="FF0000"/>
                </a:solidFill>
                <a:latin typeface="Calibri" panose="020F0502020204030204" pitchFamily="34" charset="0"/>
                <a:cs typeface="Calibri" panose="020F0502020204030204" pitchFamily="34" charset="0"/>
              </a:rPr>
              <a:t>28.94</a:t>
            </a:r>
            <a:r>
              <a:rPr lang="en-GB" dirty="0" smtClean="0">
                <a:latin typeface="Calibri" panose="020F0502020204030204" pitchFamily="34" charset="0"/>
                <a:cs typeface="Calibri" panose="020F0502020204030204" pitchFamily="34" charset="0"/>
              </a:rPr>
              <a:t> </a:t>
            </a:r>
            <a:endParaRPr lang="en-GB" dirty="0">
              <a:latin typeface="Calibri" panose="020F0502020204030204" pitchFamily="34" charset="0"/>
              <a:cs typeface="Calibri" panose="020F0502020204030204" pitchFamily="34" charset="0"/>
            </a:endParaRPr>
          </a:p>
        </p:txBody>
      </p:sp>
      <p:sp>
        <p:nvSpPr>
          <p:cNvPr id="52" name="Rectangle 51"/>
          <p:cNvSpPr/>
          <p:nvPr/>
        </p:nvSpPr>
        <p:spPr>
          <a:xfrm rot="5400000">
            <a:off x="1881019" y="2960596"/>
            <a:ext cx="2290866" cy="3888432"/>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latin typeface="Calibri" panose="020F0502020204030204" pitchFamily="34" charset="0"/>
              <a:cs typeface="Calibri" panose="020F0502020204030204" pitchFamily="34" charset="0"/>
            </a:endParaRPr>
          </a:p>
        </p:txBody>
      </p:sp>
      <p:sp>
        <p:nvSpPr>
          <p:cNvPr id="56" name="TextBox 55"/>
          <p:cNvSpPr txBox="1"/>
          <p:nvPr/>
        </p:nvSpPr>
        <p:spPr>
          <a:xfrm>
            <a:off x="2314806" y="6480056"/>
            <a:ext cx="5054830" cy="276999"/>
          </a:xfrm>
          <a:prstGeom prst="rect">
            <a:avLst/>
          </a:prstGeom>
          <a:noFill/>
        </p:spPr>
        <p:txBody>
          <a:bodyPr wrap="square" rtlCol="0">
            <a:spAutoFit/>
          </a:bodyPr>
          <a:lstStyle/>
          <a:p>
            <a:pPr algn="ctr"/>
            <a:r>
              <a:rPr lang="en-GB" sz="1200" b="1" i="1" dirty="0" smtClean="0">
                <a:solidFill>
                  <a:srgbClr val="0070C0"/>
                </a:solidFill>
                <a:latin typeface="Calibri" panose="020F0502020204030204" pitchFamily="34" charset="0"/>
                <a:cs typeface="Calibri" panose="020F0502020204030204" pitchFamily="34" charset="0"/>
              </a:rPr>
              <a:t>Pre-dried at 300 °C for 12 hrs (general muffle furnace)</a:t>
            </a:r>
            <a:endParaRPr lang="en-GB" sz="1200" b="1" i="1" dirty="0">
              <a:solidFill>
                <a:srgbClr val="0070C0"/>
              </a:solidFill>
              <a:latin typeface="Calibri" panose="020F0502020204030204" pitchFamily="34" charset="0"/>
              <a:cs typeface="Calibri" panose="020F0502020204030204" pitchFamily="34" charset="0"/>
            </a:endParaRPr>
          </a:p>
        </p:txBody>
      </p:sp>
      <p:pic>
        <p:nvPicPr>
          <p:cNvPr id="15" name="Picture 14"/>
          <p:cNvPicPr>
            <a:picLocks noChangeAspect="1"/>
          </p:cNvPicPr>
          <p:nvPr/>
        </p:nvPicPr>
        <p:blipFill rotWithShape="1">
          <a:blip r:embed="rId8" cstate="print">
            <a:extLst>
              <a:ext uri="{BEBA8EAE-BF5A-486C-A8C5-ECC9F3942E4B}">
                <a14:imgProps xmlns:a14="http://schemas.microsoft.com/office/drawing/2010/main">
                  <a14:imgLayer r:embed="rId9">
                    <a14:imgEffect>
                      <a14:backgroundRemoval t="16171" b="69429" l="41356" r="57143"/>
                    </a14:imgEffect>
                    <a14:imgEffect>
                      <a14:sharpenSoften amount="25000"/>
                    </a14:imgEffect>
                  </a14:imgLayer>
                </a14:imgProps>
              </a:ext>
              <a:ext uri="{28A0092B-C50C-407E-A947-70E740481C1C}">
                <a14:useLocalDpi xmlns:a14="http://schemas.microsoft.com/office/drawing/2010/main" val="0"/>
              </a:ext>
            </a:extLst>
          </a:blip>
          <a:srcRect l="41774" t="14955" r="41235" b="25112"/>
          <a:stretch/>
        </p:blipFill>
        <p:spPr>
          <a:xfrm>
            <a:off x="2405825" y="3687267"/>
            <a:ext cx="1124683" cy="2243401"/>
          </a:xfrm>
          <a:prstGeom prst="rect">
            <a:avLst/>
          </a:prstGeom>
        </p:spPr>
      </p:pic>
      <p:sp>
        <p:nvSpPr>
          <p:cNvPr id="61" name="Right Arrow 60"/>
          <p:cNvSpPr/>
          <p:nvPr/>
        </p:nvSpPr>
        <p:spPr bwMode="auto">
          <a:xfrm>
            <a:off x="2041921" y="2315529"/>
            <a:ext cx="440413" cy="216000"/>
          </a:xfrm>
          <a:prstGeom prst="rightArrow">
            <a:avLst/>
          </a:prstGeom>
          <a:solidFill>
            <a:srgbClr val="FFC000"/>
          </a:solidFill>
          <a:ln>
            <a:solidFill>
              <a:schemeClr val="accent6">
                <a:lumMod val="50000"/>
              </a:schemeClr>
            </a:solidFill>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endParaRPr>
          </a:p>
        </p:txBody>
      </p:sp>
      <p:sp>
        <p:nvSpPr>
          <p:cNvPr id="62" name="Right Arrow 61"/>
          <p:cNvSpPr/>
          <p:nvPr/>
        </p:nvSpPr>
        <p:spPr bwMode="auto">
          <a:xfrm>
            <a:off x="2117318" y="4786688"/>
            <a:ext cx="440413" cy="216000"/>
          </a:xfrm>
          <a:prstGeom prst="rightArrow">
            <a:avLst/>
          </a:prstGeom>
          <a:solidFill>
            <a:srgbClr val="FFC000"/>
          </a:solidFill>
          <a:ln>
            <a:solidFill>
              <a:schemeClr val="accent6">
                <a:lumMod val="50000"/>
              </a:schemeClr>
            </a:solidFill>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Calibri" panose="020F0502020204030204" pitchFamily="34" charset="0"/>
              <a:cs typeface="Calibri" panose="020F0502020204030204" pitchFamily="34" charset="0"/>
            </a:endParaRPr>
          </a:p>
        </p:txBody>
      </p:sp>
      <p:sp>
        <p:nvSpPr>
          <p:cNvPr id="19" name="TextBox 18"/>
          <p:cNvSpPr txBox="1"/>
          <p:nvPr/>
        </p:nvSpPr>
        <p:spPr>
          <a:xfrm>
            <a:off x="4585754" y="5633569"/>
            <a:ext cx="312906" cy="369332"/>
          </a:xfrm>
          <a:prstGeom prst="rect">
            <a:avLst/>
          </a:prstGeom>
          <a:noFill/>
          <a:ln>
            <a:solidFill>
              <a:srgbClr val="000000"/>
            </a:solidFill>
          </a:ln>
        </p:spPr>
        <p:txBody>
          <a:bodyPr wrap="none" rtlCol="0">
            <a:spAutoFit/>
          </a:bodyPr>
          <a:lstStyle/>
          <a:p>
            <a:r>
              <a:rPr lang="en-GB" b="1" dirty="0">
                <a:solidFill>
                  <a:srgbClr val="000000"/>
                </a:solidFill>
                <a:latin typeface="Calibri" panose="020F0502020204030204" pitchFamily="34" charset="0"/>
                <a:cs typeface="Calibri" panose="020F0502020204030204" pitchFamily="34" charset="0"/>
              </a:rPr>
              <a:t>2</a:t>
            </a:r>
          </a:p>
        </p:txBody>
      </p:sp>
      <p:sp>
        <p:nvSpPr>
          <p:cNvPr id="65" name="TextBox 64"/>
          <p:cNvSpPr txBox="1"/>
          <p:nvPr/>
        </p:nvSpPr>
        <p:spPr>
          <a:xfrm>
            <a:off x="4585754" y="3147093"/>
            <a:ext cx="312906" cy="369332"/>
          </a:xfrm>
          <a:prstGeom prst="rect">
            <a:avLst/>
          </a:prstGeom>
          <a:noFill/>
          <a:ln>
            <a:solidFill>
              <a:srgbClr val="000000"/>
            </a:solidFill>
          </a:ln>
        </p:spPr>
        <p:txBody>
          <a:bodyPr wrap="none" rtlCol="0">
            <a:spAutoFit/>
          </a:bodyPr>
          <a:lstStyle/>
          <a:p>
            <a:r>
              <a:rPr lang="en-GB" b="1" dirty="0">
                <a:solidFill>
                  <a:srgbClr val="000000"/>
                </a:solidFill>
                <a:latin typeface="Calibri" panose="020F0502020204030204" pitchFamily="34" charset="0"/>
                <a:cs typeface="Calibri" panose="020F0502020204030204" pitchFamily="34" charset="0"/>
              </a:rPr>
              <a:t>1</a:t>
            </a:r>
          </a:p>
        </p:txBody>
      </p:sp>
      <p:sp>
        <p:nvSpPr>
          <p:cNvPr id="59" name="Rectangle 58"/>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63" name="Picture 6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97860"/>
            <a:ext cx="2303406" cy="910649"/>
          </a:xfrm>
          <a:prstGeom prst="rect">
            <a:avLst/>
          </a:prstGeom>
        </p:spPr>
      </p:pic>
      <p:pic>
        <p:nvPicPr>
          <p:cNvPr id="68" name="Picture 67"/>
          <p:cNvPicPr>
            <a:picLocks noChangeAspect="1"/>
          </p:cNvPicPr>
          <p:nvPr/>
        </p:nvPicPr>
        <p:blipFill rotWithShape="1">
          <a:blip r:embed="rId3" cstate="print">
            <a:extLst>
              <a:ext uri="{28A0092B-C50C-407E-A947-70E740481C1C}">
                <a14:useLocalDpi xmlns:a14="http://schemas.microsoft.com/office/drawing/2010/main" val="0"/>
              </a:ext>
            </a:extLst>
          </a:blip>
          <a:srcRect l="26545" t="33258" r="29000" b="27965"/>
          <a:stretch/>
        </p:blipFill>
        <p:spPr>
          <a:xfrm>
            <a:off x="6025717" y="5477414"/>
            <a:ext cx="601165" cy="558225"/>
          </a:xfrm>
          <a:prstGeom prst="rect">
            <a:avLst/>
          </a:prstGeom>
        </p:spPr>
      </p:pic>
      <p:pic>
        <p:nvPicPr>
          <p:cNvPr id="71" name="Picture 70"/>
          <p:cNvPicPr>
            <a:picLocks noChangeAspect="1"/>
          </p:cNvPicPr>
          <p:nvPr/>
        </p:nvPicPr>
        <p:blipFill rotWithShape="1">
          <a:blip r:embed="rId11" cstate="print">
            <a:extLst>
              <a:ext uri="{BEBA8EAE-BF5A-486C-A8C5-ECC9F3942E4B}">
                <a14:imgProps xmlns:a14="http://schemas.microsoft.com/office/drawing/2010/main">
                  <a14:imgLayer r:embed="rId12">
                    <a14:imgEffect>
                      <a14:backgroundRemoval t="17100" b="75900" l="7940" r="71459"/>
                    </a14:imgEffect>
                  </a14:imgLayer>
                </a14:imgProps>
              </a:ext>
              <a:ext uri="{28A0092B-C50C-407E-A947-70E740481C1C}">
                <a14:useLocalDpi xmlns:a14="http://schemas.microsoft.com/office/drawing/2010/main" val="0"/>
              </a:ext>
            </a:extLst>
          </a:blip>
          <a:srcRect l="24687" t="28250" r="28600" b="28000"/>
          <a:stretch/>
        </p:blipFill>
        <p:spPr>
          <a:xfrm rot="5400000">
            <a:off x="4779635" y="4325903"/>
            <a:ext cx="1881854" cy="1057485"/>
          </a:xfrm>
          <a:prstGeom prst="rect">
            <a:avLst/>
          </a:prstGeom>
        </p:spPr>
      </p:pic>
      <p:pic>
        <p:nvPicPr>
          <p:cNvPr id="73" name="Picture 72"/>
          <p:cNvPicPr>
            <a:picLocks noChangeAspect="1"/>
          </p:cNvPicPr>
          <p:nvPr/>
        </p:nvPicPr>
        <p:blipFill rotWithShape="1">
          <a:blip r:embed="rId3" cstate="print">
            <a:extLst>
              <a:ext uri="{28A0092B-C50C-407E-A947-70E740481C1C}">
                <a14:useLocalDpi xmlns:a14="http://schemas.microsoft.com/office/drawing/2010/main" val="0"/>
              </a:ext>
            </a:extLst>
          </a:blip>
          <a:srcRect l="26545" t="33258" r="29000" b="27965"/>
          <a:stretch/>
        </p:blipFill>
        <p:spPr>
          <a:xfrm>
            <a:off x="5992880" y="3007420"/>
            <a:ext cx="601165" cy="558225"/>
          </a:xfrm>
          <a:prstGeom prst="rect">
            <a:avLst/>
          </a:prstGeom>
        </p:spPr>
      </p:pic>
      <p:sp>
        <p:nvSpPr>
          <p:cNvPr id="76" name="TextBox 75"/>
          <p:cNvSpPr txBox="1"/>
          <p:nvPr/>
        </p:nvSpPr>
        <p:spPr>
          <a:xfrm>
            <a:off x="6123898" y="2714696"/>
            <a:ext cx="598241" cy="307777"/>
          </a:xfrm>
          <a:prstGeom prst="rect">
            <a:avLst/>
          </a:prstGeom>
          <a:noFill/>
        </p:spPr>
        <p:txBody>
          <a:bodyPr wrap="none" rtlCol="0">
            <a:spAutoFit/>
          </a:bodyPr>
          <a:lstStyle/>
          <a:p>
            <a:r>
              <a:rPr lang="en-GB" sz="1400" b="1" dirty="0" smtClean="0">
                <a:solidFill>
                  <a:srgbClr val="0000FF"/>
                </a:solidFill>
                <a:latin typeface="Calibri" panose="020F0502020204030204" pitchFamily="34" charset="0"/>
                <a:cs typeface="Calibri" panose="020F0502020204030204" pitchFamily="34" charset="0"/>
              </a:rPr>
              <a:t>30.28</a:t>
            </a:r>
            <a:endParaRPr lang="en-GB" dirty="0">
              <a:latin typeface="Calibri" panose="020F0502020204030204" pitchFamily="34" charset="0"/>
              <a:cs typeface="Calibri" panose="020F0502020204030204" pitchFamily="34" charset="0"/>
            </a:endParaRPr>
          </a:p>
        </p:txBody>
      </p:sp>
      <p:sp>
        <p:nvSpPr>
          <p:cNvPr id="77" name="TextBox 76"/>
          <p:cNvSpPr txBox="1"/>
          <p:nvPr/>
        </p:nvSpPr>
        <p:spPr>
          <a:xfrm>
            <a:off x="5449661" y="3196313"/>
            <a:ext cx="651140" cy="369332"/>
          </a:xfrm>
          <a:prstGeom prst="rect">
            <a:avLst/>
          </a:prstGeom>
          <a:noFill/>
        </p:spPr>
        <p:txBody>
          <a:bodyPr wrap="none" rtlCol="0">
            <a:spAutoFit/>
          </a:bodyPr>
          <a:lstStyle/>
          <a:p>
            <a:r>
              <a:rPr lang="en-GB" sz="1400" b="1" dirty="0" smtClean="0">
                <a:solidFill>
                  <a:srgbClr val="FF0000"/>
                </a:solidFill>
                <a:latin typeface="Calibri" panose="020F0502020204030204" pitchFamily="34" charset="0"/>
                <a:cs typeface="Calibri" panose="020F0502020204030204" pitchFamily="34" charset="0"/>
              </a:rPr>
              <a:t>26.38</a:t>
            </a:r>
            <a:r>
              <a:rPr lang="en-GB" dirty="0" smtClean="0">
                <a:latin typeface="Calibri" panose="020F0502020204030204" pitchFamily="34" charset="0"/>
                <a:cs typeface="Calibri" panose="020F0502020204030204" pitchFamily="34" charset="0"/>
              </a:rPr>
              <a:t> </a:t>
            </a:r>
            <a:endParaRPr lang="en-GB" dirty="0">
              <a:latin typeface="Calibri" panose="020F0502020204030204" pitchFamily="34" charset="0"/>
              <a:cs typeface="Calibri" panose="020F0502020204030204" pitchFamily="34" charset="0"/>
            </a:endParaRPr>
          </a:p>
        </p:txBody>
      </p:sp>
      <p:sp>
        <p:nvSpPr>
          <p:cNvPr id="78" name="Rectangle 77"/>
          <p:cNvSpPr/>
          <p:nvPr/>
        </p:nvSpPr>
        <p:spPr>
          <a:xfrm rot="5400000">
            <a:off x="5628879" y="854931"/>
            <a:ext cx="2290866" cy="3143478"/>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latin typeface="Calibri" panose="020F0502020204030204" pitchFamily="34" charset="0"/>
              <a:cs typeface="Calibri" panose="020F0502020204030204" pitchFamily="34" charset="0"/>
            </a:endParaRPr>
          </a:p>
        </p:txBody>
      </p:sp>
      <p:sp>
        <p:nvSpPr>
          <p:cNvPr id="82" name="TextBox 81"/>
          <p:cNvSpPr txBox="1"/>
          <p:nvPr/>
        </p:nvSpPr>
        <p:spPr>
          <a:xfrm>
            <a:off x="6062105" y="5184690"/>
            <a:ext cx="598241" cy="307777"/>
          </a:xfrm>
          <a:prstGeom prst="rect">
            <a:avLst/>
          </a:prstGeom>
          <a:noFill/>
        </p:spPr>
        <p:txBody>
          <a:bodyPr wrap="none" rtlCol="0">
            <a:spAutoFit/>
          </a:bodyPr>
          <a:lstStyle/>
          <a:p>
            <a:r>
              <a:rPr lang="en-GB" sz="1400" b="1" dirty="0" smtClean="0">
                <a:solidFill>
                  <a:srgbClr val="0000FF"/>
                </a:solidFill>
                <a:latin typeface="Calibri" panose="020F0502020204030204" pitchFamily="34" charset="0"/>
                <a:cs typeface="Calibri" panose="020F0502020204030204" pitchFamily="34" charset="0"/>
              </a:rPr>
              <a:t>31.87</a:t>
            </a:r>
            <a:endParaRPr lang="en-GB" dirty="0">
              <a:latin typeface="Calibri" panose="020F0502020204030204" pitchFamily="34" charset="0"/>
              <a:cs typeface="Calibri" panose="020F0502020204030204" pitchFamily="34" charset="0"/>
            </a:endParaRPr>
          </a:p>
        </p:txBody>
      </p:sp>
      <p:sp>
        <p:nvSpPr>
          <p:cNvPr id="83" name="TextBox 82"/>
          <p:cNvSpPr txBox="1"/>
          <p:nvPr/>
        </p:nvSpPr>
        <p:spPr>
          <a:xfrm>
            <a:off x="5521661" y="5666307"/>
            <a:ext cx="651140" cy="369332"/>
          </a:xfrm>
          <a:prstGeom prst="rect">
            <a:avLst/>
          </a:prstGeom>
          <a:noFill/>
        </p:spPr>
        <p:txBody>
          <a:bodyPr wrap="none" rtlCol="0">
            <a:spAutoFit/>
          </a:bodyPr>
          <a:lstStyle/>
          <a:p>
            <a:r>
              <a:rPr lang="en-GB" sz="1400" b="1" dirty="0" smtClean="0">
                <a:solidFill>
                  <a:srgbClr val="FF0000"/>
                </a:solidFill>
                <a:latin typeface="Calibri" panose="020F0502020204030204" pitchFamily="34" charset="0"/>
                <a:cs typeface="Calibri" panose="020F0502020204030204" pitchFamily="34" charset="0"/>
              </a:rPr>
              <a:t>26.00</a:t>
            </a:r>
            <a:r>
              <a:rPr lang="en-GB" dirty="0" smtClean="0">
                <a:latin typeface="Calibri" panose="020F0502020204030204" pitchFamily="34" charset="0"/>
                <a:cs typeface="Calibri" panose="020F0502020204030204" pitchFamily="34" charset="0"/>
              </a:rPr>
              <a:t> </a:t>
            </a:r>
            <a:endParaRPr lang="en-GB" dirty="0">
              <a:latin typeface="Calibri" panose="020F0502020204030204" pitchFamily="34" charset="0"/>
              <a:cs typeface="Calibri" panose="020F0502020204030204" pitchFamily="34" charset="0"/>
            </a:endParaRPr>
          </a:p>
        </p:txBody>
      </p:sp>
      <p:sp>
        <p:nvSpPr>
          <p:cNvPr id="84" name="Rectangle 83"/>
          <p:cNvSpPr/>
          <p:nvPr/>
        </p:nvSpPr>
        <p:spPr>
          <a:xfrm rot="5400000">
            <a:off x="5628879" y="3333073"/>
            <a:ext cx="2290866" cy="3143479"/>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latin typeface="Calibri" panose="020F0502020204030204" pitchFamily="34" charset="0"/>
              <a:cs typeface="Calibri" panose="020F0502020204030204" pitchFamily="34" charset="0"/>
            </a:endParaRPr>
          </a:p>
        </p:txBody>
      </p:sp>
      <p:pic>
        <p:nvPicPr>
          <p:cNvPr id="87" name="Picture 86"/>
          <p:cNvPicPr>
            <a:picLocks noChangeAspect="1"/>
          </p:cNvPicPr>
          <p:nvPr/>
        </p:nvPicPr>
        <p:blipFill rotWithShape="1">
          <a:blip r:embed="rId13" cstate="print">
            <a:extLst>
              <a:ext uri="{BEBA8EAE-BF5A-486C-A8C5-ECC9F3942E4B}">
                <a14:imgProps xmlns:a14="http://schemas.microsoft.com/office/drawing/2010/main">
                  <a14:imgLayer r:embed="rId14">
                    <a14:imgEffect>
                      <a14:backgroundRemoval t="22503" b="70030" l="1453" r="66404"/>
                    </a14:imgEffect>
                  </a14:imgLayer>
                </a14:imgProps>
              </a:ext>
              <a:ext uri="{28A0092B-C50C-407E-A947-70E740481C1C}">
                <a14:useLocalDpi xmlns:a14="http://schemas.microsoft.com/office/drawing/2010/main" val="0"/>
              </a:ext>
            </a:extLst>
          </a:blip>
          <a:srcRect l="15091" t="16751" r="31554" b="23750"/>
          <a:stretch/>
        </p:blipFill>
        <p:spPr>
          <a:xfrm rot="5400000">
            <a:off x="4905058" y="1686757"/>
            <a:ext cx="1904083" cy="1274001"/>
          </a:xfrm>
          <a:prstGeom prst="rect">
            <a:avLst/>
          </a:prstGeom>
        </p:spPr>
      </p:pic>
      <p:sp>
        <p:nvSpPr>
          <p:cNvPr id="91" name="TextBox 90"/>
          <p:cNvSpPr txBox="1"/>
          <p:nvPr/>
        </p:nvSpPr>
        <p:spPr>
          <a:xfrm>
            <a:off x="7942755" y="5605374"/>
            <a:ext cx="312906" cy="369332"/>
          </a:xfrm>
          <a:prstGeom prst="rect">
            <a:avLst/>
          </a:prstGeom>
          <a:noFill/>
          <a:ln>
            <a:solidFill>
              <a:srgbClr val="000000"/>
            </a:solidFill>
          </a:ln>
        </p:spPr>
        <p:txBody>
          <a:bodyPr wrap="none" rtlCol="0">
            <a:spAutoFit/>
          </a:bodyPr>
          <a:lstStyle/>
          <a:p>
            <a:r>
              <a:rPr lang="en-GB" b="1" dirty="0">
                <a:solidFill>
                  <a:srgbClr val="000000"/>
                </a:solidFill>
                <a:latin typeface="Calibri" panose="020F0502020204030204" pitchFamily="34" charset="0"/>
                <a:cs typeface="Calibri" panose="020F0502020204030204" pitchFamily="34" charset="0"/>
              </a:rPr>
              <a:t>4</a:t>
            </a:r>
          </a:p>
        </p:txBody>
      </p:sp>
      <p:sp>
        <p:nvSpPr>
          <p:cNvPr id="2" name="TextBox 1"/>
          <p:cNvSpPr txBox="1"/>
          <p:nvPr/>
        </p:nvSpPr>
        <p:spPr>
          <a:xfrm>
            <a:off x="2348108" y="873964"/>
            <a:ext cx="1395575" cy="369332"/>
          </a:xfrm>
          <a:prstGeom prst="rect">
            <a:avLst/>
          </a:prstGeom>
          <a:noFill/>
        </p:spPr>
        <p:txBody>
          <a:bodyPr wrap="none" rtlCol="0">
            <a:spAutoFit/>
          </a:bodyPr>
          <a:lstStyle/>
          <a:p>
            <a:r>
              <a:rPr lang="en-GB" b="1" dirty="0" smtClean="0">
                <a:solidFill>
                  <a:srgbClr val="002060"/>
                </a:solidFill>
                <a:latin typeface="Calibri" panose="020F0502020204030204" pitchFamily="34" charset="0"/>
                <a:cs typeface="Calibri" panose="020F0502020204030204" pitchFamily="34" charset="0"/>
              </a:rPr>
              <a:t>Distilled H</a:t>
            </a:r>
            <a:r>
              <a:rPr lang="en-GB" b="1" baseline="-25000" dirty="0" smtClean="0">
                <a:solidFill>
                  <a:srgbClr val="002060"/>
                </a:solidFill>
                <a:latin typeface="Calibri" panose="020F0502020204030204" pitchFamily="34" charset="0"/>
                <a:cs typeface="Calibri" panose="020F0502020204030204" pitchFamily="34" charset="0"/>
              </a:rPr>
              <a:t>2</a:t>
            </a:r>
            <a:r>
              <a:rPr lang="en-GB" b="1" dirty="0" smtClean="0">
                <a:solidFill>
                  <a:srgbClr val="002060"/>
                </a:solidFill>
                <a:latin typeface="Calibri" panose="020F0502020204030204" pitchFamily="34" charset="0"/>
                <a:cs typeface="Calibri" panose="020F0502020204030204" pitchFamily="34" charset="0"/>
              </a:rPr>
              <a:t>O</a:t>
            </a:r>
            <a:endParaRPr lang="en-GB" b="1" dirty="0">
              <a:solidFill>
                <a:srgbClr val="002060"/>
              </a:solidFill>
              <a:latin typeface="Calibri" panose="020F0502020204030204" pitchFamily="34" charset="0"/>
              <a:cs typeface="Calibri" panose="020F0502020204030204" pitchFamily="34" charset="0"/>
            </a:endParaRPr>
          </a:p>
        </p:txBody>
      </p:sp>
      <p:sp>
        <p:nvSpPr>
          <p:cNvPr id="7" name="TextBox 6"/>
          <p:cNvSpPr txBox="1"/>
          <p:nvPr/>
        </p:nvSpPr>
        <p:spPr>
          <a:xfrm>
            <a:off x="6080589" y="878629"/>
            <a:ext cx="1210588" cy="369332"/>
          </a:xfrm>
          <a:prstGeom prst="rect">
            <a:avLst/>
          </a:prstGeom>
          <a:noFill/>
        </p:spPr>
        <p:txBody>
          <a:bodyPr wrap="none" rtlCol="0">
            <a:spAutoFit/>
          </a:bodyPr>
          <a:lstStyle/>
          <a:p>
            <a:r>
              <a:rPr lang="en-GB" b="1" dirty="0" smtClean="0">
                <a:solidFill>
                  <a:srgbClr val="002060"/>
                </a:solidFill>
                <a:latin typeface="Calibri" panose="020F0502020204030204" pitchFamily="34" charset="0"/>
                <a:cs typeface="Calibri" panose="020F0502020204030204" pitchFamily="34" charset="0"/>
              </a:rPr>
              <a:t>Ocean H</a:t>
            </a:r>
            <a:r>
              <a:rPr lang="en-GB" b="1" baseline="-25000" dirty="0" smtClean="0">
                <a:solidFill>
                  <a:srgbClr val="002060"/>
                </a:solidFill>
                <a:latin typeface="Calibri" panose="020F0502020204030204" pitchFamily="34" charset="0"/>
                <a:cs typeface="Calibri" panose="020F0502020204030204" pitchFamily="34" charset="0"/>
              </a:rPr>
              <a:t>2</a:t>
            </a:r>
            <a:r>
              <a:rPr lang="en-GB" b="1" dirty="0" smtClean="0">
                <a:solidFill>
                  <a:srgbClr val="002060"/>
                </a:solidFill>
                <a:latin typeface="Calibri" panose="020F0502020204030204" pitchFamily="34" charset="0"/>
                <a:cs typeface="Calibri" panose="020F0502020204030204" pitchFamily="34" charset="0"/>
              </a:rPr>
              <a:t>O</a:t>
            </a:r>
            <a:endParaRPr lang="en-GB" b="1" dirty="0">
              <a:solidFill>
                <a:srgbClr val="002060"/>
              </a:solidFill>
              <a:latin typeface="Calibri" panose="020F0502020204030204" pitchFamily="34" charset="0"/>
              <a:cs typeface="Calibri" panose="020F0502020204030204" pitchFamily="34" charset="0"/>
            </a:endParaRPr>
          </a:p>
        </p:txBody>
      </p:sp>
      <p:pic>
        <p:nvPicPr>
          <p:cNvPr id="92" name="Picture 91"/>
          <p:cNvPicPr>
            <a:picLocks noChangeAspect="1"/>
          </p:cNvPicPr>
          <p:nvPr/>
        </p:nvPicPr>
        <p:blipFill rotWithShape="1">
          <a:blip r:embed="rId15" cstate="print">
            <a:extLst>
              <a:ext uri="{28A0092B-C50C-407E-A947-70E740481C1C}">
                <a14:useLocalDpi xmlns:a14="http://schemas.microsoft.com/office/drawing/2010/main" val="0"/>
              </a:ext>
            </a:extLst>
          </a:blip>
          <a:srcRect l="42192" t="17979" r="31937" b="32704"/>
          <a:stretch/>
        </p:blipFill>
        <p:spPr>
          <a:xfrm>
            <a:off x="3559644" y="1394389"/>
            <a:ext cx="1209997" cy="1304385"/>
          </a:xfrm>
          <a:prstGeom prst="rect">
            <a:avLst/>
          </a:prstGeom>
        </p:spPr>
      </p:pic>
      <p:pic>
        <p:nvPicPr>
          <p:cNvPr id="94" name="Picture 93"/>
          <p:cNvPicPr>
            <a:picLocks noChangeAspect="1"/>
          </p:cNvPicPr>
          <p:nvPr/>
        </p:nvPicPr>
        <p:blipFill rotWithShape="1">
          <a:blip r:embed="rId16" cstate="print">
            <a:extLst>
              <a:ext uri="{BEBA8EAE-BF5A-486C-A8C5-ECC9F3942E4B}">
                <a14:imgProps xmlns:a14="http://schemas.microsoft.com/office/drawing/2010/main">
                  <a14:imgLayer r:embed="rId17">
                    <a14:imgEffect>
                      <a14:sharpenSoften amount="25000"/>
                    </a14:imgEffect>
                  </a14:imgLayer>
                </a14:imgProps>
              </a:ext>
              <a:ext uri="{28A0092B-C50C-407E-A947-70E740481C1C}">
                <a14:useLocalDpi xmlns:a14="http://schemas.microsoft.com/office/drawing/2010/main" val="0"/>
              </a:ext>
            </a:extLst>
          </a:blip>
          <a:srcRect l="35007" t="22445" r="38467" b="32092"/>
          <a:stretch/>
        </p:blipFill>
        <p:spPr>
          <a:xfrm rot="5400000">
            <a:off x="3565434" y="3909034"/>
            <a:ext cx="1248733" cy="1210808"/>
          </a:xfrm>
          <a:prstGeom prst="rect">
            <a:avLst/>
          </a:prstGeom>
        </p:spPr>
      </p:pic>
      <p:pic>
        <p:nvPicPr>
          <p:cNvPr id="96" name="Picture 95"/>
          <p:cNvPicPr>
            <a:picLocks noChangeAspect="1"/>
          </p:cNvPicPr>
          <p:nvPr/>
        </p:nvPicPr>
        <p:blipFill rotWithShape="1">
          <a:blip r:embed="rId18" cstate="print">
            <a:extLst>
              <a:ext uri="{28A0092B-C50C-407E-A947-70E740481C1C}">
                <a14:useLocalDpi xmlns:a14="http://schemas.microsoft.com/office/drawing/2010/main" val="0"/>
              </a:ext>
            </a:extLst>
          </a:blip>
          <a:srcRect l="17407" t="10243" r="39186" b="26958"/>
          <a:stretch/>
        </p:blipFill>
        <p:spPr>
          <a:xfrm rot="5400000">
            <a:off x="6858690" y="1478084"/>
            <a:ext cx="1305372" cy="1133143"/>
          </a:xfrm>
          <a:prstGeom prst="rect">
            <a:avLst/>
          </a:prstGeom>
        </p:spPr>
      </p:pic>
      <p:pic>
        <p:nvPicPr>
          <p:cNvPr id="98" name="Picture 97"/>
          <p:cNvPicPr>
            <a:picLocks noChangeAspect="1"/>
          </p:cNvPicPr>
          <p:nvPr/>
        </p:nvPicPr>
        <p:blipFill rotWithShape="1">
          <a:blip r:embed="rId19" cstate="print">
            <a:extLst>
              <a:ext uri="{28A0092B-C50C-407E-A947-70E740481C1C}">
                <a14:useLocalDpi xmlns:a14="http://schemas.microsoft.com/office/drawing/2010/main" val="0"/>
              </a:ext>
            </a:extLst>
          </a:blip>
          <a:srcRect l="32862" t="19552" r="31531" b="30206"/>
          <a:stretch/>
        </p:blipFill>
        <p:spPr>
          <a:xfrm rot="5400000">
            <a:off x="6902364" y="3984295"/>
            <a:ext cx="1273210" cy="1077957"/>
          </a:xfrm>
          <a:prstGeom prst="rect">
            <a:avLst/>
          </a:prstGeom>
        </p:spPr>
      </p:pic>
      <p:sp>
        <p:nvSpPr>
          <p:cNvPr id="90" name="TextBox 89"/>
          <p:cNvSpPr txBox="1"/>
          <p:nvPr/>
        </p:nvSpPr>
        <p:spPr>
          <a:xfrm>
            <a:off x="7931800" y="3147487"/>
            <a:ext cx="312906" cy="369332"/>
          </a:xfrm>
          <a:prstGeom prst="rect">
            <a:avLst/>
          </a:prstGeom>
          <a:noFill/>
          <a:ln>
            <a:solidFill>
              <a:srgbClr val="000000"/>
            </a:solidFill>
          </a:ln>
        </p:spPr>
        <p:txBody>
          <a:bodyPr wrap="square" rtlCol="0">
            <a:spAutoFit/>
          </a:bodyPr>
          <a:lstStyle/>
          <a:p>
            <a:r>
              <a:rPr lang="en-GB" b="1" dirty="0" smtClean="0">
                <a:solidFill>
                  <a:srgbClr val="000000"/>
                </a:solidFill>
                <a:latin typeface="Calibri" panose="020F0502020204030204" pitchFamily="34" charset="0"/>
                <a:cs typeface="Calibri" panose="020F0502020204030204" pitchFamily="34" charset="0"/>
              </a:rPr>
              <a:t>3</a:t>
            </a:r>
            <a:endParaRPr lang="en-GB" b="1" dirty="0">
              <a:solidFill>
                <a:srgbClr val="000000"/>
              </a:solidFill>
              <a:latin typeface="Calibri" panose="020F0502020204030204" pitchFamily="34" charset="0"/>
              <a:cs typeface="Calibri" panose="020F0502020204030204" pitchFamily="34" charset="0"/>
            </a:endParaRPr>
          </a:p>
        </p:txBody>
      </p:sp>
      <p:pic>
        <p:nvPicPr>
          <p:cNvPr id="10" name="Picture 9"/>
          <p:cNvPicPr>
            <a:picLocks noChangeAspect="1"/>
          </p:cNvPicPr>
          <p:nvPr/>
        </p:nvPicPr>
        <p:blipFill rotWithShape="1">
          <a:blip r:embed="rId20" cstate="print">
            <a:extLst>
              <a:ext uri="{BEBA8EAE-BF5A-486C-A8C5-ECC9F3942E4B}">
                <a14:imgProps xmlns:a14="http://schemas.microsoft.com/office/drawing/2010/main">
                  <a14:imgLayer r:embed="rId21">
                    <a14:imgEffect>
                      <a14:backgroundRemoval t="11344" b="71199" l="40264" r="58508"/>
                    </a14:imgEffect>
                    <a14:imgEffect>
                      <a14:brightnessContrast bright="20000"/>
                    </a14:imgEffect>
                  </a14:imgLayer>
                </a14:imgProps>
              </a:ext>
              <a:ext uri="{28A0092B-C50C-407E-A947-70E740481C1C}">
                <a14:useLocalDpi xmlns:a14="http://schemas.microsoft.com/office/drawing/2010/main" val="0"/>
              </a:ext>
            </a:extLst>
          </a:blip>
          <a:srcRect l="37799" t="4262" r="37001" b="24715"/>
          <a:stretch/>
        </p:blipFill>
        <p:spPr>
          <a:xfrm>
            <a:off x="930313" y="3651222"/>
            <a:ext cx="1353259" cy="2156757"/>
          </a:xfrm>
          <a:prstGeom prst="rect">
            <a:avLst/>
          </a:prstGeom>
        </p:spPr>
      </p:pic>
      <p:cxnSp>
        <p:nvCxnSpPr>
          <p:cNvPr id="20" name="Straight Connector 19"/>
          <p:cNvCxnSpPr/>
          <p:nvPr/>
        </p:nvCxnSpPr>
        <p:spPr bwMode="auto">
          <a:xfrm>
            <a:off x="7711483" y="2818018"/>
            <a:ext cx="360040" cy="0"/>
          </a:xfrm>
          <a:prstGeom prst="line">
            <a:avLst/>
          </a:prstGeom>
          <a:solidFill>
            <a:schemeClr val="accent1"/>
          </a:solidFill>
          <a:ln w="25400" cap="flat" cmpd="sng" algn="ctr">
            <a:solidFill>
              <a:srgbClr val="000000"/>
            </a:solidFill>
            <a:prstDash val="solid"/>
            <a:round/>
            <a:headEnd type="none" w="med" len="med"/>
            <a:tailEnd type="none" w="med" len="med"/>
          </a:ln>
          <a:effectLst/>
        </p:spPr>
      </p:cxnSp>
      <p:sp>
        <p:nvSpPr>
          <p:cNvPr id="26" name="TextBox 25"/>
          <p:cNvSpPr txBox="1"/>
          <p:nvPr/>
        </p:nvSpPr>
        <p:spPr>
          <a:xfrm flipH="1">
            <a:off x="7463227" y="2774803"/>
            <a:ext cx="1132069" cy="307777"/>
          </a:xfrm>
          <a:prstGeom prst="rect">
            <a:avLst/>
          </a:prstGeom>
          <a:noFill/>
        </p:spPr>
        <p:txBody>
          <a:bodyPr wrap="square" rtlCol="0">
            <a:spAutoFit/>
          </a:bodyPr>
          <a:lstStyle/>
          <a:p>
            <a:r>
              <a:rPr lang="en-GB" sz="1400" b="1" dirty="0" smtClean="0">
                <a:solidFill>
                  <a:srgbClr val="000000"/>
                </a:solidFill>
                <a:latin typeface="Calibri" panose="020F0502020204030204" pitchFamily="34" charset="0"/>
                <a:cs typeface="Calibri" panose="020F0502020204030204" pitchFamily="34" charset="0"/>
              </a:rPr>
              <a:t>10 mm</a:t>
            </a:r>
            <a:endParaRPr lang="en-GB" sz="1400" b="1" dirty="0">
              <a:solidFill>
                <a:srgbClr val="000000"/>
              </a:solidFill>
              <a:latin typeface="Calibri" panose="020F0502020204030204" pitchFamily="34" charset="0"/>
              <a:cs typeface="Calibri" panose="020F0502020204030204" pitchFamily="34" charset="0"/>
            </a:endParaRPr>
          </a:p>
        </p:txBody>
      </p:sp>
      <p:cxnSp>
        <p:nvCxnSpPr>
          <p:cNvPr id="66" name="Straight Connector 65"/>
          <p:cNvCxnSpPr/>
          <p:nvPr/>
        </p:nvCxnSpPr>
        <p:spPr bwMode="auto">
          <a:xfrm>
            <a:off x="7734671" y="5292196"/>
            <a:ext cx="360040" cy="0"/>
          </a:xfrm>
          <a:prstGeom prst="line">
            <a:avLst/>
          </a:prstGeom>
          <a:solidFill>
            <a:schemeClr val="accent1"/>
          </a:solidFill>
          <a:ln w="25400" cap="flat" cmpd="sng" algn="ctr">
            <a:solidFill>
              <a:srgbClr val="000000"/>
            </a:solidFill>
            <a:prstDash val="solid"/>
            <a:round/>
            <a:headEnd type="none" w="med" len="med"/>
            <a:tailEnd type="none" w="med" len="med"/>
          </a:ln>
          <a:effectLst/>
        </p:spPr>
      </p:cxnSp>
      <p:sp>
        <p:nvSpPr>
          <p:cNvPr id="67" name="TextBox 66"/>
          <p:cNvSpPr txBox="1"/>
          <p:nvPr/>
        </p:nvSpPr>
        <p:spPr>
          <a:xfrm flipH="1">
            <a:off x="7486415" y="5248981"/>
            <a:ext cx="1132069" cy="307777"/>
          </a:xfrm>
          <a:prstGeom prst="rect">
            <a:avLst/>
          </a:prstGeom>
          <a:noFill/>
        </p:spPr>
        <p:txBody>
          <a:bodyPr wrap="square" rtlCol="0">
            <a:spAutoFit/>
          </a:bodyPr>
          <a:lstStyle/>
          <a:p>
            <a:r>
              <a:rPr lang="en-GB" sz="1400" b="1" dirty="0" smtClean="0">
                <a:solidFill>
                  <a:srgbClr val="000000"/>
                </a:solidFill>
                <a:latin typeface="Calibri" panose="020F0502020204030204" pitchFamily="34" charset="0"/>
                <a:cs typeface="Calibri" panose="020F0502020204030204" pitchFamily="34" charset="0"/>
              </a:rPr>
              <a:t>10 mm</a:t>
            </a:r>
            <a:endParaRPr lang="en-GB" sz="1400" b="1" dirty="0">
              <a:solidFill>
                <a:srgbClr val="000000"/>
              </a:solidFill>
              <a:latin typeface="Calibri" panose="020F0502020204030204" pitchFamily="34" charset="0"/>
              <a:cs typeface="Calibri" panose="020F0502020204030204" pitchFamily="34" charset="0"/>
            </a:endParaRPr>
          </a:p>
        </p:txBody>
      </p:sp>
      <p:cxnSp>
        <p:nvCxnSpPr>
          <p:cNvPr id="69" name="Straight Connector 68"/>
          <p:cNvCxnSpPr/>
          <p:nvPr/>
        </p:nvCxnSpPr>
        <p:spPr bwMode="auto">
          <a:xfrm>
            <a:off x="4418905" y="2814333"/>
            <a:ext cx="360040" cy="0"/>
          </a:xfrm>
          <a:prstGeom prst="line">
            <a:avLst/>
          </a:prstGeom>
          <a:solidFill>
            <a:schemeClr val="accent1"/>
          </a:solidFill>
          <a:ln w="25400" cap="flat" cmpd="sng" algn="ctr">
            <a:solidFill>
              <a:srgbClr val="000000"/>
            </a:solidFill>
            <a:prstDash val="solid"/>
            <a:round/>
            <a:headEnd type="none" w="med" len="med"/>
            <a:tailEnd type="none" w="med" len="med"/>
          </a:ln>
          <a:effectLst/>
        </p:spPr>
      </p:cxnSp>
      <p:sp>
        <p:nvSpPr>
          <p:cNvPr id="70" name="TextBox 69"/>
          <p:cNvSpPr txBox="1"/>
          <p:nvPr/>
        </p:nvSpPr>
        <p:spPr>
          <a:xfrm flipH="1">
            <a:off x="4170649" y="2771118"/>
            <a:ext cx="1132069" cy="307777"/>
          </a:xfrm>
          <a:prstGeom prst="rect">
            <a:avLst/>
          </a:prstGeom>
          <a:noFill/>
        </p:spPr>
        <p:txBody>
          <a:bodyPr wrap="square" rtlCol="0">
            <a:spAutoFit/>
          </a:bodyPr>
          <a:lstStyle/>
          <a:p>
            <a:r>
              <a:rPr lang="en-GB" sz="1400" b="1" dirty="0" smtClean="0">
                <a:solidFill>
                  <a:srgbClr val="000000"/>
                </a:solidFill>
                <a:latin typeface="Calibri" panose="020F0502020204030204" pitchFamily="34" charset="0"/>
                <a:cs typeface="Calibri" panose="020F0502020204030204" pitchFamily="34" charset="0"/>
              </a:rPr>
              <a:t>10 mm</a:t>
            </a:r>
            <a:endParaRPr lang="en-GB" sz="1400" b="1" dirty="0">
              <a:solidFill>
                <a:srgbClr val="000000"/>
              </a:solidFill>
              <a:latin typeface="Calibri" panose="020F0502020204030204" pitchFamily="34" charset="0"/>
              <a:cs typeface="Calibri" panose="020F0502020204030204" pitchFamily="34" charset="0"/>
            </a:endParaRPr>
          </a:p>
        </p:txBody>
      </p:sp>
      <p:cxnSp>
        <p:nvCxnSpPr>
          <p:cNvPr id="72" name="Straight Connector 71"/>
          <p:cNvCxnSpPr/>
          <p:nvPr/>
        </p:nvCxnSpPr>
        <p:spPr bwMode="auto">
          <a:xfrm>
            <a:off x="4414286" y="5242511"/>
            <a:ext cx="360040" cy="0"/>
          </a:xfrm>
          <a:prstGeom prst="line">
            <a:avLst/>
          </a:prstGeom>
          <a:solidFill>
            <a:schemeClr val="accent1"/>
          </a:solidFill>
          <a:ln w="25400" cap="flat" cmpd="sng" algn="ctr">
            <a:solidFill>
              <a:srgbClr val="000000"/>
            </a:solidFill>
            <a:prstDash val="solid"/>
            <a:round/>
            <a:headEnd type="none" w="med" len="med"/>
            <a:tailEnd type="none" w="med" len="med"/>
          </a:ln>
          <a:effectLst/>
        </p:spPr>
      </p:cxnSp>
      <p:sp>
        <p:nvSpPr>
          <p:cNvPr id="74" name="TextBox 73"/>
          <p:cNvSpPr txBox="1"/>
          <p:nvPr/>
        </p:nvSpPr>
        <p:spPr>
          <a:xfrm flipH="1">
            <a:off x="4166030" y="5199296"/>
            <a:ext cx="1132069" cy="307777"/>
          </a:xfrm>
          <a:prstGeom prst="rect">
            <a:avLst/>
          </a:prstGeom>
          <a:noFill/>
        </p:spPr>
        <p:txBody>
          <a:bodyPr wrap="square" rtlCol="0">
            <a:spAutoFit/>
          </a:bodyPr>
          <a:lstStyle/>
          <a:p>
            <a:r>
              <a:rPr lang="en-GB" sz="1400" b="1" dirty="0" smtClean="0">
                <a:solidFill>
                  <a:srgbClr val="000000"/>
                </a:solidFill>
                <a:latin typeface="Calibri" panose="020F0502020204030204" pitchFamily="34" charset="0"/>
                <a:cs typeface="Calibri" panose="020F0502020204030204" pitchFamily="34" charset="0"/>
              </a:rPr>
              <a:t>10 mm</a:t>
            </a:r>
            <a:endParaRPr lang="en-GB" sz="1400" b="1" dirty="0">
              <a:solidFill>
                <a:srgbClr val="000000"/>
              </a:solidFill>
              <a:latin typeface="Calibri" panose="020F0502020204030204" pitchFamily="34" charset="0"/>
              <a:cs typeface="Calibri" panose="020F0502020204030204" pitchFamily="34" charset="0"/>
            </a:endParaRPr>
          </a:p>
        </p:txBody>
      </p:sp>
      <p:sp>
        <p:nvSpPr>
          <p:cNvPr id="60" name="Rectangle 15"/>
          <p:cNvSpPr>
            <a:spLocks noChangeArrowheads="1"/>
          </p:cNvSpPr>
          <p:nvPr/>
        </p:nvSpPr>
        <p:spPr bwMode="auto">
          <a:xfrm>
            <a:off x="1051565" y="6156891"/>
            <a:ext cx="7368856" cy="600164"/>
          </a:xfrm>
          <a:prstGeom prst="rect">
            <a:avLst/>
          </a:prstGeom>
          <a:noFill/>
          <a:ln w="9525">
            <a:noFill/>
            <a:miter lim="800000"/>
            <a:headEnd/>
            <a:tailEnd/>
          </a:ln>
          <a:effectLst/>
        </p:spPr>
        <p:txBody>
          <a:bodyPr wrap="square" anchor="ctr">
            <a:spAutoFit/>
          </a:bodyPr>
          <a:lstStyle/>
          <a:p>
            <a:pPr marL="400050" indent="-400050" algn="just" fontAlgn="base">
              <a:spcBef>
                <a:spcPct val="0"/>
              </a:spcBef>
              <a:spcAft>
                <a:spcPts val="600"/>
              </a:spcAft>
              <a:buClr>
                <a:srgbClr val="000000"/>
              </a:buClr>
              <a:buFont typeface="Wingdings" panose="05000000000000000000" pitchFamily="2" charset="2"/>
              <a:buChar char="§"/>
            </a:pPr>
            <a:r>
              <a:rPr lang="en-GB" sz="1400" dirty="0" smtClean="0">
                <a:solidFill>
                  <a:srgbClr val="000000"/>
                </a:solidFill>
                <a:latin typeface="Calibri" panose="020F0502020204030204" pitchFamily="34" charset="0"/>
              </a:rPr>
              <a:t>CoTreat® formed dense monoliths after the HIPed process</a:t>
            </a:r>
          </a:p>
          <a:p>
            <a:pPr marL="400050" indent="-400050" algn="just" fontAlgn="base">
              <a:spcBef>
                <a:spcPct val="0"/>
              </a:spcBef>
              <a:spcAft>
                <a:spcPts val="600"/>
              </a:spcAft>
              <a:buClr>
                <a:srgbClr val="000000"/>
              </a:buClr>
              <a:buFont typeface="Wingdings" panose="05000000000000000000" pitchFamily="2" charset="2"/>
              <a:buChar char="§"/>
            </a:pPr>
            <a:endParaRPr lang="en-GB" sz="1400" dirty="0">
              <a:solidFill>
                <a:srgbClr val="000000"/>
              </a:solidFill>
              <a:latin typeface="Calibri" panose="020F0502020204030204" pitchFamily="34" charset="0"/>
            </a:endParaRPr>
          </a:p>
        </p:txBody>
      </p:sp>
      <p:sp>
        <p:nvSpPr>
          <p:cNvPr id="64" name="Rectangle 63"/>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75" name="Picture 7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79" name="Rectangle 78"/>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80" name="Picture 7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81" name="Rectangle 80"/>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85" name="Picture 8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86" name="Picture 8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88" name="Picture 8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89" name="Picture 8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93" name="Picture 9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95"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a:solidFill>
                  <a:schemeClr val="bg1"/>
                </a:solidFill>
                <a:latin typeface="Calibri" panose="020F0502020204030204" pitchFamily="34" charset="0"/>
              </a:rPr>
              <a:t>CoTreat®</a:t>
            </a:r>
            <a:r>
              <a:rPr lang="en-GB" sz="2400" b="1" dirty="0" smtClean="0">
                <a:solidFill>
                  <a:schemeClr val="bg1"/>
                </a:solidFill>
                <a:latin typeface="Calibri" panose="020F0502020204030204" pitchFamily="34" charset="0"/>
              </a:rPr>
              <a:t> - HIPed at 1250 </a:t>
            </a:r>
            <a:r>
              <a:rPr lang="en-GB" sz="2400" b="1" dirty="0">
                <a:solidFill>
                  <a:srgbClr val="002060"/>
                </a:solidFill>
                <a:latin typeface="Calibri" panose="020F0502020204030204" pitchFamily="34" charset="0"/>
              </a:rPr>
              <a:t> </a:t>
            </a:r>
            <a:r>
              <a:rPr lang="en-GB" sz="2400" b="1" dirty="0">
                <a:solidFill>
                  <a:schemeClr val="bg1"/>
                </a:solidFill>
                <a:latin typeface="Calibri" panose="020F0502020204030204" pitchFamily="34" charset="0"/>
              </a:rPr>
              <a:t>°</a:t>
            </a:r>
            <a:r>
              <a:rPr lang="en-GB" sz="2400" b="1" dirty="0" smtClean="0">
                <a:solidFill>
                  <a:schemeClr val="bg1"/>
                </a:solidFill>
                <a:latin typeface="Calibri" panose="020F0502020204030204" pitchFamily="34" charset="0"/>
              </a:rPr>
              <a:t>C</a:t>
            </a:r>
            <a:endParaRPr lang="en-GB" sz="2400" b="1" dirty="0">
              <a:solidFill>
                <a:schemeClr val="bg1"/>
              </a:solidFill>
              <a:latin typeface="Calibri" panose="020F0502020204030204" pitchFamily="34" charset="0"/>
            </a:endParaRPr>
          </a:p>
        </p:txBody>
      </p:sp>
      <p:cxnSp>
        <p:nvCxnSpPr>
          <p:cNvPr id="97" name="Straight Connector 96"/>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100"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spTree>
    <p:extLst>
      <p:ext uri="{BB962C8B-B14F-4D97-AF65-F5344CB8AC3E}">
        <p14:creationId xmlns:p14="http://schemas.microsoft.com/office/powerpoint/2010/main" val="244878203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5919977" y="4950528"/>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7" name="Rectangle 16"/>
          <p:cNvSpPr/>
          <p:nvPr/>
        </p:nvSpPr>
        <p:spPr bwMode="auto">
          <a:xfrm>
            <a:off x="6230983" y="5084177"/>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8" name="Rectangle 15"/>
          <p:cNvSpPr>
            <a:spLocks noChangeArrowheads="1"/>
          </p:cNvSpPr>
          <p:nvPr/>
        </p:nvSpPr>
        <p:spPr bwMode="auto">
          <a:xfrm>
            <a:off x="694095" y="4942970"/>
            <a:ext cx="7982361" cy="1308050"/>
          </a:xfrm>
          <a:prstGeom prst="rect">
            <a:avLst/>
          </a:prstGeom>
          <a:noFill/>
          <a:ln w="9525">
            <a:noFill/>
            <a:miter lim="800000"/>
            <a:headEnd/>
            <a:tailEnd/>
          </a:ln>
          <a:effectLst/>
        </p:spPr>
        <p:txBody>
          <a:bodyPr wrap="square" anchor="ctr">
            <a:spAutoFit/>
          </a:bodyPr>
          <a:lstStyle/>
          <a:p>
            <a:pPr marL="285750" indent="-285750" algn="just" fontAlgn="base">
              <a:spcBef>
                <a:spcPct val="0"/>
              </a:spcBef>
              <a:spcAft>
                <a:spcPts val="600"/>
              </a:spcAft>
              <a:buClr>
                <a:srgbClr val="000000"/>
              </a:buClr>
              <a:buFont typeface="Wingdings" panose="05000000000000000000" pitchFamily="2" charset="2"/>
              <a:buChar char="§"/>
            </a:pPr>
            <a:r>
              <a:rPr lang="en-GB" sz="1600" dirty="0" smtClean="0">
                <a:solidFill>
                  <a:srgbClr val="000000"/>
                </a:solidFill>
                <a:latin typeface="Calibri" panose="020F0502020204030204" pitchFamily="34" charset="0"/>
              </a:rPr>
              <a:t>Similar phase assemblage irrespective of distilled / ocean water and pressure at 1250</a:t>
            </a:r>
            <a:r>
              <a:rPr lang="en-GB" sz="1600" baseline="30000" dirty="0" smtClean="0">
                <a:solidFill>
                  <a:srgbClr val="000000"/>
                </a:solidFill>
                <a:latin typeface="Calibri" panose="020F0502020204030204" pitchFamily="34" charset="0"/>
              </a:rPr>
              <a:t>o</a:t>
            </a:r>
            <a:r>
              <a:rPr lang="en-GB" sz="1600" dirty="0" smtClean="0">
                <a:solidFill>
                  <a:srgbClr val="000000"/>
                </a:solidFill>
                <a:latin typeface="Calibri" panose="020F0502020204030204" pitchFamily="34" charset="0"/>
              </a:rPr>
              <a:t>C</a:t>
            </a:r>
            <a:endParaRPr lang="en-GB" sz="1600" dirty="0" smtClean="0">
              <a:solidFill>
                <a:srgbClr val="000000"/>
              </a:solidFill>
              <a:latin typeface="Calibri" panose="020F0502020204030204" pitchFamily="34" charset="0"/>
            </a:endParaRPr>
          </a:p>
          <a:p>
            <a:pPr marL="285750" indent="-285750" algn="just" fontAlgn="base">
              <a:spcBef>
                <a:spcPct val="0"/>
              </a:spcBef>
              <a:spcAft>
                <a:spcPts val="600"/>
              </a:spcAft>
              <a:buClr>
                <a:srgbClr val="000000"/>
              </a:buClr>
              <a:buFont typeface="Wingdings" panose="05000000000000000000" pitchFamily="2" charset="2"/>
              <a:buChar char="§"/>
            </a:pPr>
            <a:r>
              <a:rPr lang="en-GB" sz="1600" dirty="0" smtClean="0">
                <a:solidFill>
                  <a:srgbClr val="000000"/>
                </a:solidFill>
                <a:latin typeface="Calibri" panose="020F0502020204030204" pitchFamily="34" charset="0"/>
              </a:rPr>
              <a:t>The principal </a:t>
            </a:r>
            <a:r>
              <a:rPr lang="en-GB" sz="1600" dirty="0" smtClean="0">
                <a:solidFill>
                  <a:srgbClr val="000000"/>
                </a:solidFill>
                <a:latin typeface="Calibri" panose="020F0502020204030204" pitchFamily="34" charset="0"/>
              </a:rPr>
              <a:t>phases observed were rutile </a:t>
            </a:r>
            <a:r>
              <a:rPr lang="en-GB" sz="1600" dirty="0" smtClean="0">
                <a:solidFill>
                  <a:srgbClr val="000000"/>
                </a:solidFill>
                <a:latin typeface="Calibri" panose="020F0502020204030204" pitchFamily="34" charset="0"/>
              </a:rPr>
              <a:t>TiO</a:t>
            </a:r>
            <a:r>
              <a:rPr lang="en-GB" sz="1600" baseline="-25000" dirty="0" smtClean="0">
                <a:solidFill>
                  <a:srgbClr val="000000"/>
                </a:solidFill>
                <a:latin typeface="Calibri" panose="020F0502020204030204" pitchFamily="34" charset="0"/>
              </a:rPr>
              <a:t>2</a:t>
            </a:r>
            <a:r>
              <a:rPr lang="en-GB" sz="1600" dirty="0" smtClean="0">
                <a:solidFill>
                  <a:srgbClr val="000000"/>
                </a:solidFill>
                <a:latin typeface="Calibri" panose="020F0502020204030204" pitchFamily="34" charset="0"/>
              </a:rPr>
              <a:t>, Na</a:t>
            </a:r>
            <a:r>
              <a:rPr lang="en-GB" sz="1600" baseline="-25000" dirty="0" smtClean="0">
                <a:solidFill>
                  <a:srgbClr val="000000"/>
                </a:solidFill>
                <a:latin typeface="Calibri" panose="020F0502020204030204" pitchFamily="34" charset="0"/>
              </a:rPr>
              <a:t>2</a:t>
            </a:r>
            <a:r>
              <a:rPr lang="en-GB" sz="1600" dirty="0" smtClean="0">
                <a:solidFill>
                  <a:srgbClr val="000000"/>
                </a:solidFill>
                <a:latin typeface="Calibri" panose="020F0502020204030204" pitchFamily="34" charset="0"/>
              </a:rPr>
              <a:t>Ti</a:t>
            </a:r>
            <a:r>
              <a:rPr lang="en-GB" sz="1600" baseline="-25000" dirty="0" smtClean="0">
                <a:solidFill>
                  <a:srgbClr val="000000"/>
                </a:solidFill>
                <a:latin typeface="Calibri" panose="020F0502020204030204" pitchFamily="34" charset="0"/>
              </a:rPr>
              <a:t>9</a:t>
            </a:r>
            <a:r>
              <a:rPr lang="en-GB" sz="1600" dirty="0" smtClean="0">
                <a:solidFill>
                  <a:srgbClr val="000000"/>
                </a:solidFill>
                <a:latin typeface="Calibri" panose="020F0502020204030204" pitchFamily="34" charset="0"/>
              </a:rPr>
              <a:t>O</a:t>
            </a:r>
            <a:r>
              <a:rPr lang="en-GB" sz="1600" baseline="-25000" dirty="0" smtClean="0">
                <a:solidFill>
                  <a:srgbClr val="000000"/>
                </a:solidFill>
                <a:latin typeface="Calibri" panose="020F0502020204030204" pitchFamily="34" charset="0"/>
              </a:rPr>
              <a:t>19</a:t>
            </a:r>
            <a:r>
              <a:rPr lang="en-GB" sz="1600" dirty="0">
                <a:solidFill>
                  <a:srgbClr val="000000"/>
                </a:solidFill>
                <a:latin typeface="Calibri" panose="020F0502020204030204" pitchFamily="34" charset="0"/>
              </a:rPr>
              <a:t> </a:t>
            </a:r>
            <a:r>
              <a:rPr lang="en-GB" sz="1600" dirty="0" smtClean="0">
                <a:solidFill>
                  <a:srgbClr val="000000"/>
                </a:solidFill>
                <a:latin typeface="Calibri" panose="020F0502020204030204" pitchFamily="34" charset="0"/>
              </a:rPr>
              <a:t>and </a:t>
            </a:r>
            <a:r>
              <a:rPr lang="en-GB" sz="1600" dirty="0" smtClean="0">
                <a:solidFill>
                  <a:srgbClr val="000000"/>
                </a:solidFill>
                <a:latin typeface="Calibri" panose="020F0502020204030204" pitchFamily="34" charset="0"/>
              </a:rPr>
              <a:t>Na</a:t>
            </a:r>
            <a:r>
              <a:rPr lang="en-GB" sz="1600" baseline="-25000" dirty="0" smtClean="0">
                <a:solidFill>
                  <a:srgbClr val="000000"/>
                </a:solidFill>
                <a:latin typeface="Calibri" panose="020F0502020204030204" pitchFamily="34" charset="0"/>
              </a:rPr>
              <a:t>2</a:t>
            </a:r>
            <a:r>
              <a:rPr lang="en-GB" sz="1600" dirty="0" smtClean="0">
                <a:solidFill>
                  <a:srgbClr val="000000"/>
                </a:solidFill>
                <a:latin typeface="Calibri" panose="020F0502020204030204" pitchFamily="34" charset="0"/>
              </a:rPr>
              <a:t>Ti</a:t>
            </a:r>
            <a:r>
              <a:rPr lang="en-GB" sz="1600" baseline="-25000" dirty="0" smtClean="0">
                <a:solidFill>
                  <a:srgbClr val="000000"/>
                </a:solidFill>
                <a:latin typeface="Calibri" panose="020F0502020204030204" pitchFamily="34" charset="0"/>
              </a:rPr>
              <a:t>6</a:t>
            </a:r>
            <a:r>
              <a:rPr lang="en-GB" sz="1600" dirty="0" smtClean="0">
                <a:solidFill>
                  <a:srgbClr val="000000"/>
                </a:solidFill>
                <a:latin typeface="Calibri" panose="020F0502020204030204" pitchFamily="34" charset="0"/>
              </a:rPr>
              <a:t>O</a:t>
            </a:r>
            <a:r>
              <a:rPr lang="en-GB" sz="1600" baseline="-25000" dirty="0" smtClean="0">
                <a:solidFill>
                  <a:srgbClr val="000000"/>
                </a:solidFill>
                <a:latin typeface="Calibri" panose="020F0502020204030204" pitchFamily="34" charset="0"/>
              </a:rPr>
              <a:t>13</a:t>
            </a:r>
            <a:endParaRPr lang="en-GB" sz="1600" dirty="0">
              <a:solidFill>
                <a:srgbClr val="000000"/>
              </a:solidFill>
              <a:latin typeface="Calibri" panose="020F0502020204030204" pitchFamily="34" charset="0"/>
            </a:endParaRPr>
          </a:p>
          <a:p>
            <a:pPr marL="285750" indent="-285750" algn="just" fontAlgn="base">
              <a:spcBef>
                <a:spcPct val="0"/>
              </a:spcBef>
              <a:spcAft>
                <a:spcPts val="600"/>
              </a:spcAft>
              <a:buClr>
                <a:srgbClr val="000000"/>
              </a:buClr>
              <a:buFont typeface="Wingdings" panose="05000000000000000000" pitchFamily="2" charset="2"/>
              <a:buChar char="§"/>
            </a:pPr>
            <a:r>
              <a:rPr lang="en-GB" sz="1600" dirty="0" smtClean="0">
                <a:solidFill>
                  <a:srgbClr val="000000"/>
                </a:solidFill>
                <a:latin typeface="Calibri" panose="020F0502020204030204" pitchFamily="34" charset="0"/>
              </a:rPr>
              <a:t>HIP containment enables retention of Na inventory</a:t>
            </a:r>
          </a:p>
          <a:p>
            <a:pPr marL="285750" indent="-285750" algn="just" fontAlgn="base">
              <a:spcBef>
                <a:spcPct val="0"/>
              </a:spcBef>
              <a:spcAft>
                <a:spcPts val="600"/>
              </a:spcAft>
              <a:buClr>
                <a:srgbClr val="000000"/>
              </a:buClr>
              <a:buFont typeface="Wingdings" panose="05000000000000000000" pitchFamily="2" charset="2"/>
              <a:buChar char="§"/>
            </a:pPr>
            <a:r>
              <a:rPr lang="en-GB" sz="1600" dirty="0" smtClean="0">
                <a:solidFill>
                  <a:srgbClr val="000000"/>
                </a:solidFill>
                <a:latin typeface="Calibri" panose="020F0502020204030204" pitchFamily="34" charset="0"/>
              </a:rPr>
              <a:t>Lower pressure preferred for process scale application – reduced stored energy</a:t>
            </a:r>
            <a:endParaRPr lang="en-GB" sz="1600" dirty="0" smtClean="0">
              <a:solidFill>
                <a:srgbClr val="000000"/>
              </a:solidFill>
              <a:latin typeface="Calibri" panose="020F0502020204030204" pitchFamily="34" charset="0"/>
            </a:endParaRPr>
          </a:p>
        </p:txBody>
      </p:sp>
      <p:sp>
        <p:nvSpPr>
          <p:cNvPr id="21" name="Rectangle 20"/>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5" name="Rectangle 14"/>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6" name="Rectangle 15"/>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20" name="Rectangle 19"/>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25" name="Rectangle 24"/>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7"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8" name="Picture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9" name="Picture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0" name="Picture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31"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smtClean="0">
                <a:solidFill>
                  <a:schemeClr val="bg1"/>
                </a:solidFill>
                <a:latin typeface="Calibri" panose="020F0502020204030204" pitchFamily="34" charset="0"/>
              </a:rPr>
              <a:t>HIPed CoTreat</a:t>
            </a:r>
            <a:r>
              <a:rPr lang="en-GB" sz="2400" b="1" dirty="0">
                <a:solidFill>
                  <a:schemeClr val="bg1"/>
                </a:solidFill>
                <a:latin typeface="Calibri" panose="020F0502020204030204" pitchFamily="34" charset="0"/>
              </a:rPr>
              <a:t>®</a:t>
            </a:r>
            <a:r>
              <a:rPr lang="en-GB" sz="2400" b="1" dirty="0" smtClean="0">
                <a:solidFill>
                  <a:schemeClr val="bg1"/>
                </a:solidFill>
                <a:latin typeface="Calibri" panose="020F0502020204030204" pitchFamily="34" charset="0"/>
              </a:rPr>
              <a:t> - XRD</a:t>
            </a:r>
            <a:endParaRPr lang="en-GB" sz="2400" b="1" dirty="0">
              <a:solidFill>
                <a:schemeClr val="bg1"/>
              </a:solidFill>
              <a:latin typeface="Calibri" panose="020F0502020204030204" pitchFamily="34" charset="0"/>
            </a:endParaRPr>
          </a:p>
        </p:txBody>
      </p:sp>
      <p:cxnSp>
        <p:nvCxnSpPr>
          <p:cNvPr id="32" name="Straight Connector 31"/>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34"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11413" t="4887" r="12201" b="1504"/>
          <a:stretch/>
        </p:blipFill>
        <p:spPr>
          <a:xfrm>
            <a:off x="323528" y="1031618"/>
            <a:ext cx="4176464" cy="3573676"/>
          </a:xfrm>
          <a:prstGeom prst="rect">
            <a:avLst/>
          </a:prstGeom>
        </p:spPr>
      </p:pic>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l="12988" t="2632" r="9838" b="4887"/>
          <a:stretch/>
        </p:blipFill>
        <p:spPr>
          <a:xfrm>
            <a:off x="4602889" y="1005999"/>
            <a:ext cx="4222951" cy="3533490"/>
          </a:xfrm>
          <a:prstGeom prst="rect">
            <a:avLst/>
          </a:prstGeom>
        </p:spPr>
      </p:pic>
      <p:sp>
        <p:nvSpPr>
          <p:cNvPr id="35" name="TextBox 34"/>
          <p:cNvSpPr txBox="1"/>
          <p:nvPr/>
        </p:nvSpPr>
        <p:spPr>
          <a:xfrm>
            <a:off x="3419872" y="3717032"/>
            <a:ext cx="971766" cy="338554"/>
          </a:xfrm>
          <a:prstGeom prst="rect">
            <a:avLst/>
          </a:prstGeom>
          <a:solidFill>
            <a:srgbClr val="FFFFFF"/>
          </a:solidFill>
        </p:spPr>
        <p:txBody>
          <a:bodyPr wrap="square" rtlCol="0">
            <a:spAutoFit/>
          </a:bodyPr>
          <a:lstStyle/>
          <a:p>
            <a:r>
              <a:rPr lang="en-GB" sz="1600" b="1" dirty="0" smtClean="0">
                <a:solidFill>
                  <a:srgbClr val="002060"/>
                </a:solidFill>
                <a:latin typeface="Calibri" panose="020F0502020204030204" pitchFamily="34" charset="0"/>
                <a:cs typeface="Calibri" panose="020F0502020204030204" pitchFamily="34" charset="0"/>
              </a:rPr>
              <a:t>100 MPa</a:t>
            </a:r>
            <a:endParaRPr lang="en-GB" sz="1600" b="1" dirty="0">
              <a:solidFill>
                <a:srgbClr val="002060"/>
              </a:solidFill>
              <a:latin typeface="Calibri" panose="020F0502020204030204" pitchFamily="34" charset="0"/>
              <a:cs typeface="Calibri" panose="020F0502020204030204" pitchFamily="34" charset="0"/>
            </a:endParaRPr>
          </a:p>
        </p:txBody>
      </p:sp>
      <p:sp>
        <p:nvSpPr>
          <p:cNvPr id="36" name="TextBox 35"/>
          <p:cNvSpPr txBox="1"/>
          <p:nvPr/>
        </p:nvSpPr>
        <p:spPr>
          <a:xfrm>
            <a:off x="7848706" y="3719779"/>
            <a:ext cx="827750" cy="335807"/>
          </a:xfrm>
          <a:prstGeom prst="rect">
            <a:avLst/>
          </a:prstGeom>
          <a:solidFill>
            <a:srgbClr val="FFFFFF"/>
          </a:solidFill>
        </p:spPr>
        <p:txBody>
          <a:bodyPr wrap="square" rtlCol="0">
            <a:spAutoFit/>
          </a:bodyPr>
          <a:lstStyle/>
          <a:p>
            <a:r>
              <a:rPr lang="en-GB" sz="1600" b="1" dirty="0" smtClean="0">
                <a:solidFill>
                  <a:srgbClr val="002060"/>
                </a:solidFill>
                <a:latin typeface="Calibri" panose="020F0502020204030204" pitchFamily="34" charset="0"/>
                <a:cs typeface="Calibri" panose="020F0502020204030204" pitchFamily="34" charset="0"/>
              </a:rPr>
              <a:t>25 MPa</a:t>
            </a:r>
            <a:endParaRPr lang="en-GB" sz="1600" b="1"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2820485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5837088" y="4936434"/>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7" name="Rectangle 16"/>
          <p:cNvSpPr/>
          <p:nvPr/>
        </p:nvSpPr>
        <p:spPr bwMode="auto">
          <a:xfrm>
            <a:off x="6230983" y="5121804"/>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1" name="Rectangle 20"/>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20" name="Rectangle 19"/>
          <p:cNvSpPr/>
          <p:nvPr/>
        </p:nvSpPr>
        <p:spPr bwMode="auto">
          <a:xfrm>
            <a:off x="157497" y="1356917"/>
            <a:ext cx="4342495" cy="3920123"/>
          </a:xfrm>
          <a:prstGeom prst="rect">
            <a:avLst/>
          </a:prstGeom>
          <a:noFill/>
          <a:ln w="25400"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4" name="Rectangle 23"/>
          <p:cNvSpPr/>
          <p:nvPr/>
        </p:nvSpPr>
        <p:spPr bwMode="auto">
          <a:xfrm>
            <a:off x="4572001" y="1362926"/>
            <a:ext cx="4447822" cy="3917255"/>
          </a:xfrm>
          <a:prstGeom prst="rect">
            <a:avLst/>
          </a:prstGeom>
          <a:noFill/>
          <a:ln w="254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17737" y="1429411"/>
            <a:ext cx="2135768" cy="3219029"/>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1462" y="1429411"/>
            <a:ext cx="2136275" cy="3219746"/>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88088" y="1426328"/>
            <a:ext cx="2175026" cy="3781303"/>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79200" y="1426328"/>
            <a:ext cx="2202777" cy="3713252"/>
          </a:xfrm>
          <a:prstGeom prst="rect">
            <a:avLst/>
          </a:prstGeom>
        </p:spPr>
      </p:pic>
      <p:sp>
        <p:nvSpPr>
          <p:cNvPr id="18" name="TextBox 17"/>
          <p:cNvSpPr txBox="1"/>
          <p:nvPr/>
        </p:nvSpPr>
        <p:spPr>
          <a:xfrm>
            <a:off x="1714250" y="952582"/>
            <a:ext cx="1395575" cy="369332"/>
          </a:xfrm>
          <a:prstGeom prst="rect">
            <a:avLst/>
          </a:prstGeom>
          <a:noFill/>
        </p:spPr>
        <p:txBody>
          <a:bodyPr wrap="none" rtlCol="0">
            <a:spAutoFit/>
          </a:bodyPr>
          <a:lstStyle/>
          <a:p>
            <a:r>
              <a:rPr lang="en-GB" b="1" dirty="0" smtClean="0">
                <a:solidFill>
                  <a:srgbClr val="0070C0"/>
                </a:solidFill>
                <a:latin typeface="Calibri" panose="020F0502020204030204" pitchFamily="34" charset="0"/>
                <a:cs typeface="Calibri" panose="020F0502020204030204" pitchFamily="34" charset="0"/>
              </a:rPr>
              <a:t>Distilled H</a:t>
            </a:r>
            <a:r>
              <a:rPr lang="en-GB" b="1" baseline="-25000" dirty="0" smtClean="0">
                <a:solidFill>
                  <a:srgbClr val="0070C0"/>
                </a:solidFill>
                <a:latin typeface="Calibri" panose="020F0502020204030204" pitchFamily="34" charset="0"/>
                <a:cs typeface="Calibri" panose="020F0502020204030204" pitchFamily="34" charset="0"/>
              </a:rPr>
              <a:t>2</a:t>
            </a:r>
            <a:r>
              <a:rPr lang="en-GB" b="1" dirty="0" smtClean="0">
                <a:solidFill>
                  <a:srgbClr val="0070C0"/>
                </a:solidFill>
                <a:latin typeface="Calibri" panose="020F0502020204030204" pitchFamily="34" charset="0"/>
                <a:cs typeface="Calibri" panose="020F0502020204030204" pitchFamily="34" charset="0"/>
              </a:rPr>
              <a:t>O</a:t>
            </a:r>
            <a:endParaRPr lang="en-GB" b="1" dirty="0">
              <a:solidFill>
                <a:srgbClr val="0070C0"/>
              </a:solidFill>
              <a:latin typeface="Calibri" panose="020F0502020204030204" pitchFamily="34" charset="0"/>
              <a:cs typeface="Calibri" panose="020F0502020204030204" pitchFamily="34" charset="0"/>
            </a:endParaRPr>
          </a:p>
        </p:txBody>
      </p:sp>
      <p:sp>
        <p:nvSpPr>
          <p:cNvPr id="19" name="TextBox 18"/>
          <p:cNvSpPr txBox="1"/>
          <p:nvPr/>
        </p:nvSpPr>
        <p:spPr>
          <a:xfrm>
            <a:off x="6170096" y="971436"/>
            <a:ext cx="1210588" cy="369332"/>
          </a:xfrm>
          <a:prstGeom prst="rect">
            <a:avLst/>
          </a:prstGeom>
          <a:noFill/>
        </p:spPr>
        <p:txBody>
          <a:bodyPr wrap="none" rtlCol="0">
            <a:spAutoFit/>
          </a:bodyPr>
          <a:lstStyle/>
          <a:p>
            <a:r>
              <a:rPr lang="en-GB" b="1" dirty="0" smtClean="0">
                <a:solidFill>
                  <a:srgbClr val="00B0F0"/>
                </a:solidFill>
                <a:latin typeface="Calibri" panose="020F0502020204030204" pitchFamily="34" charset="0"/>
                <a:cs typeface="Calibri" panose="020F0502020204030204" pitchFamily="34" charset="0"/>
              </a:rPr>
              <a:t>Ocean H</a:t>
            </a:r>
            <a:r>
              <a:rPr lang="en-GB" b="1" baseline="-25000" dirty="0" smtClean="0">
                <a:solidFill>
                  <a:srgbClr val="00B0F0"/>
                </a:solidFill>
                <a:latin typeface="Calibri" panose="020F0502020204030204" pitchFamily="34" charset="0"/>
                <a:cs typeface="Calibri" panose="020F0502020204030204" pitchFamily="34" charset="0"/>
              </a:rPr>
              <a:t>2</a:t>
            </a:r>
            <a:r>
              <a:rPr lang="en-GB" b="1" dirty="0" smtClean="0">
                <a:solidFill>
                  <a:srgbClr val="00B0F0"/>
                </a:solidFill>
                <a:latin typeface="Calibri" panose="020F0502020204030204" pitchFamily="34" charset="0"/>
                <a:cs typeface="Calibri" panose="020F0502020204030204" pitchFamily="34" charset="0"/>
              </a:rPr>
              <a:t>O</a:t>
            </a:r>
            <a:endParaRPr lang="en-GB" b="1" dirty="0">
              <a:solidFill>
                <a:srgbClr val="00B0F0"/>
              </a:solidFill>
              <a:latin typeface="Calibri" panose="020F0502020204030204" pitchFamily="34" charset="0"/>
              <a:cs typeface="Calibri" panose="020F0502020204030204" pitchFamily="34" charset="0"/>
            </a:endParaRPr>
          </a:p>
        </p:txBody>
      </p:sp>
      <p:sp>
        <p:nvSpPr>
          <p:cNvPr id="23" name="Rectangle 15"/>
          <p:cNvSpPr>
            <a:spLocks noChangeArrowheads="1"/>
          </p:cNvSpPr>
          <p:nvPr/>
        </p:nvSpPr>
        <p:spPr bwMode="auto">
          <a:xfrm>
            <a:off x="181462" y="5268528"/>
            <a:ext cx="8711018" cy="1631216"/>
          </a:xfrm>
          <a:prstGeom prst="rect">
            <a:avLst/>
          </a:prstGeom>
          <a:noFill/>
          <a:ln w="9525">
            <a:noFill/>
            <a:miter lim="800000"/>
            <a:headEnd/>
            <a:tailEnd/>
          </a:ln>
          <a:effectLst/>
        </p:spPr>
        <p:txBody>
          <a:bodyPr wrap="square" anchor="ctr">
            <a:spAutoFit/>
          </a:bodyPr>
          <a:lstStyle/>
          <a:p>
            <a:pPr algn="just" fontAlgn="base">
              <a:spcBef>
                <a:spcPct val="0"/>
              </a:spcBef>
              <a:spcAft>
                <a:spcPts val="600"/>
              </a:spcAft>
              <a:buClr>
                <a:srgbClr val="000000"/>
              </a:buClr>
            </a:pPr>
            <a:r>
              <a:rPr lang="en-GB" sz="1600" dirty="0" smtClean="0">
                <a:solidFill>
                  <a:srgbClr val="000000"/>
                </a:solidFill>
                <a:latin typeface="Calibri" panose="020F0502020204030204" pitchFamily="34" charset="0"/>
              </a:rPr>
              <a:t>Co, Fe, Ni, </a:t>
            </a:r>
            <a:r>
              <a:rPr lang="en-GB" sz="1600" dirty="0" err="1" smtClean="0">
                <a:solidFill>
                  <a:srgbClr val="000000"/>
                </a:solidFill>
                <a:latin typeface="Calibri" panose="020F0502020204030204" pitchFamily="34" charset="0"/>
              </a:rPr>
              <a:t>Mn</a:t>
            </a:r>
            <a:r>
              <a:rPr lang="en-GB" sz="1600" dirty="0" smtClean="0">
                <a:solidFill>
                  <a:srgbClr val="000000"/>
                </a:solidFill>
                <a:latin typeface="Calibri" panose="020F0502020204030204" pitchFamily="34" charset="0"/>
              </a:rPr>
              <a:t>, </a:t>
            </a:r>
            <a:r>
              <a:rPr lang="en-GB" sz="1600" dirty="0" smtClean="0">
                <a:solidFill>
                  <a:srgbClr val="000000"/>
                </a:solidFill>
                <a:latin typeface="Calibri" panose="020F0502020204030204" pitchFamily="34" charset="0"/>
              </a:rPr>
              <a:t>Zn partition mainly </a:t>
            </a:r>
            <a:r>
              <a:rPr lang="en-GB" sz="1600" dirty="0">
                <a:solidFill>
                  <a:srgbClr val="000000"/>
                </a:solidFill>
                <a:latin typeface="Calibri" panose="020F0502020204030204" pitchFamily="34" charset="0"/>
              </a:rPr>
              <a:t>into Na</a:t>
            </a:r>
            <a:r>
              <a:rPr lang="en-GB" sz="1600" baseline="-25000" dirty="0">
                <a:solidFill>
                  <a:srgbClr val="000000"/>
                </a:solidFill>
                <a:latin typeface="Calibri" panose="020F0502020204030204" pitchFamily="34" charset="0"/>
              </a:rPr>
              <a:t>2</a:t>
            </a:r>
            <a:r>
              <a:rPr lang="en-GB" sz="1600" dirty="0">
                <a:solidFill>
                  <a:srgbClr val="000000"/>
                </a:solidFill>
                <a:latin typeface="Calibri" panose="020F0502020204030204" pitchFamily="34" charset="0"/>
              </a:rPr>
              <a:t>Ti</a:t>
            </a:r>
            <a:r>
              <a:rPr lang="en-GB" sz="1600" baseline="-25000" dirty="0">
                <a:solidFill>
                  <a:srgbClr val="000000"/>
                </a:solidFill>
                <a:latin typeface="Calibri" panose="020F0502020204030204" pitchFamily="34" charset="0"/>
              </a:rPr>
              <a:t>9</a:t>
            </a:r>
            <a:r>
              <a:rPr lang="en-GB" sz="1600" dirty="0">
                <a:solidFill>
                  <a:srgbClr val="000000"/>
                </a:solidFill>
                <a:latin typeface="Calibri" panose="020F0502020204030204" pitchFamily="34" charset="0"/>
              </a:rPr>
              <a:t>O</a:t>
            </a:r>
            <a:r>
              <a:rPr lang="en-GB" sz="1600" baseline="-25000" dirty="0">
                <a:solidFill>
                  <a:srgbClr val="000000"/>
                </a:solidFill>
                <a:latin typeface="Calibri" panose="020F0502020204030204" pitchFamily="34" charset="0"/>
              </a:rPr>
              <a:t>19</a:t>
            </a:r>
            <a:r>
              <a:rPr lang="en-GB" sz="1600" dirty="0">
                <a:solidFill>
                  <a:srgbClr val="000000"/>
                </a:solidFill>
                <a:latin typeface="Calibri" panose="020F0502020204030204" pitchFamily="34" charset="0"/>
              </a:rPr>
              <a:t> </a:t>
            </a:r>
            <a:r>
              <a:rPr lang="en-GB" sz="1600" dirty="0" smtClean="0">
                <a:solidFill>
                  <a:srgbClr val="000000"/>
                </a:solidFill>
                <a:latin typeface="Calibri" panose="020F0502020204030204" pitchFamily="34" charset="0"/>
              </a:rPr>
              <a:t>/ Na</a:t>
            </a:r>
            <a:r>
              <a:rPr lang="en-GB" sz="1600" baseline="-25000" dirty="0" smtClean="0">
                <a:solidFill>
                  <a:srgbClr val="000000"/>
                </a:solidFill>
                <a:latin typeface="Calibri" panose="020F0502020204030204" pitchFamily="34" charset="0"/>
              </a:rPr>
              <a:t>2</a:t>
            </a:r>
            <a:r>
              <a:rPr lang="en-GB" sz="1600" dirty="0" smtClean="0">
                <a:solidFill>
                  <a:srgbClr val="000000"/>
                </a:solidFill>
                <a:latin typeface="Calibri" panose="020F0502020204030204" pitchFamily="34" charset="0"/>
              </a:rPr>
              <a:t>Ti</a:t>
            </a:r>
            <a:r>
              <a:rPr lang="en-GB" sz="1600" baseline="-25000" dirty="0" smtClean="0">
                <a:solidFill>
                  <a:srgbClr val="000000"/>
                </a:solidFill>
                <a:latin typeface="Calibri" panose="020F0502020204030204" pitchFamily="34" charset="0"/>
              </a:rPr>
              <a:t>6</a:t>
            </a:r>
            <a:r>
              <a:rPr lang="en-GB" sz="1600" dirty="0" smtClean="0">
                <a:solidFill>
                  <a:srgbClr val="000000"/>
                </a:solidFill>
                <a:latin typeface="Calibri" panose="020F0502020204030204" pitchFamily="34" charset="0"/>
              </a:rPr>
              <a:t>O</a:t>
            </a:r>
            <a:r>
              <a:rPr lang="en-GB" sz="1600" baseline="-25000" dirty="0" smtClean="0">
                <a:solidFill>
                  <a:srgbClr val="000000"/>
                </a:solidFill>
                <a:latin typeface="Calibri" panose="020F0502020204030204" pitchFamily="34" charset="0"/>
              </a:rPr>
              <a:t>13</a:t>
            </a:r>
            <a:r>
              <a:rPr lang="en-GB" sz="1600" dirty="0" smtClean="0">
                <a:solidFill>
                  <a:srgbClr val="000000"/>
                </a:solidFill>
                <a:latin typeface="Calibri" panose="020F0502020204030204" pitchFamily="34" charset="0"/>
              </a:rPr>
              <a:t> phases</a:t>
            </a:r>
            <a:endParaRPr lang="en-GB" sz="1600" dirty="0">
              <a:solidFill>
                <a:srgbClr val="000000"/>
              </a:solidFill>
              <a:latin typeface="Calibri" panose="020F0502020204030204" pitchFamily="34" charset="0"/>
            </a:endParaRPr>
          </a:p>
          <a:p>
            <a:pPr algn="just" fontAlgn="base">
              <a:spcBef>
                <a:spcPct val="0"/>
              </a:spcBef>
              <a:spcAft>
                <a:spcPts val="600"/>
              </a:spcAft>
              <a:buClr>
                <a:srgbClr val="000000"/>
              </a:buClr>
            </a:pPr>
            <a:r>
              <a:rPr lang="en-GB" sz="1600" dirty="0" smtClean="0">
                <a:solidFill>
                  <a:srgbClr val="000000"/>
                </a:solidFill>
                <a:latin typeface="Calibri" panose="020F0502020204030204" pitchFamily="34" charset="0"/>
              </a:rPr>
              <a:t>Limited if any substitution into rutile TiO</a:t>
            </a:r>
            <a:r>
              <a:rPr lang="en-GB" sz="1600" baseline="-25000" dirty="0" smtClean="0">
                <a:solidFill>
                  <a:srgbClr val="000000"/>
                </a:solidFill>
                <a:latin typeface="Calibri" panose="020F0502020204030204" pitchFamily="34" charset="0"/>
              </a:rPr>
              <a:t>2</a:t>
            </a:r>
            <a:r>
              <a:rPr lang="en-GB" sz="1600" dirty="0" smtClean="0">
                <a:solidFill>
                  <a:srgbClr val="000000"/>
                </a:solidFill>
                <a:latin typeface="Calibri" panose="020F0502020204030204" pitchFamily="34" charset="0"/>
              </a:rPr>
              <a:t> phase</a:t>
            </a:r>
            <a:endParaRPr lang="en-GB" sz="1600" baseline="-25000" dirty="0" smtClean="0">
              <a:solidFill>
                <a:srgbClr val="000000"/>
              </a:solidFill>
              <a:latin typeface="Calibri" panose="020F0502020204030204" pitchFamily="34" charset="0"/>
            </a:endParaRPr>
          </a:p>
          <a:p>
            <a:pPr algn="just" fontAlgn="base">
              <a:spcBef>
                <a:spcPct val="0"/>
              </a:spcBef>
              <a:spcAft>
                <a:spcPts val="600"/>
              </a:spcAft>
              <a:buClr>
                <a:srgbClr val="000000"/>
              </a:buClr>
            </a:pPr>
            <a:r>
              <a:rPr lang="en-GB" sz="1600" dirty="0" smtClean="0">
                <a:solidFill>
                  <a:srgbClr val="000000"/>
                </a:solidFill>
                <a:latin typeface="Calibri" panose="020F0502020204030204" pitchFamily="34" charset="0"/>
              </a:rPr>
              <a:t>Formation of traceNiCl</a:t>
            </a:r>
            <a:r>
              <a:rPr lang="en-GB" sz="1600" baseline="-25000" dirty="0" smtClean="0">
                <a:solidFill>
                  <a:srgbClr val="000000"/>
                </a:solidFill>
                <a:latin typeface="Calibri" panose="020F0502020204030204" pitchFamily="34" charset="0"/>
              </a:rPr>
              <a:t>2</a:t>
            </a:r>
            <a:r>
              <a:rPr lang="en-GB" sz="1600" dirty="0" smtClean="0">
                <a:solidFill>
                  <a:srgbClr val="000000"/>
                </a:solidFill>
                <a:latin typeface="Calibri" panose="020F0502020204030204" pitchFamily="34" charset="0"/>
              </a:rPr>
              <a:t> and </a:t>
            </a:r>
            <a:r>
              <a:rPr lang="en-GB" sz="1600" dirty="0" err="1" smtClean="0">
                <a:solidFill>
                  <a:srgbClr val="000000"/>
                </a:solidFill>
                <a:latin typeface="Calibri" panose="020F0502020204030204" pitchFamily="34" charset="0"/>
              </a:rPr>
              <a:t>KCl</a:t>
            </a:r>
            <a:r>
              <a:rPr lang="en-GB" sz="1600" dirty="0" smtClean="0">
                <a:solidFill>
                  <a:srgbClr val="000000"/>
                </a:solidFill>
                <a:latin typeface="Calibri" panose="020F0502020204030204" pitchFamily="34" charset="0"/>
              </a:rPr>
              <a:t> in ocean water exchanged sample – encapsulated in Na-</a:t>
            </a:r>
            <a:r>
              <a:rPr lang="en-GB" sz="1600" dirty="0" err="1" smtClean="0">
                <a:solidFill>
                  <a:srgbClr val="000000"/>
                </a:solidFill>
                <a:latin typeface="Calibri" panose="020F0502020204030204" pitchFamily="34" charset="0"/>
              </a:rPr>
              <a:t>titanate</a:t>
            </a:r>
            <a:r>
              <a:rPr lang="en-GB" sz="1600" dirty="0" smtClean="0">
                <a:solidFill>
                  <a:srgbClr val="000000"/>
                </a:solidFill>
                <a:latin typeface="Calibri" panose="020F0502020204030204" pitchFamily="34" charset="0"/>
              </a:rPr>
              <a:t> matrix</a:t>
            </a:r>
          </a:p>
          <a:p>
            <a:pPr algn="just" fontAlgn="base">
              <a:spcBef>
                <a:spcPct val="0"/>
              </a:spcBef>
              <a:spcAft>
                <a:spcPts val="600"/>
              </a:spcAft>
              <a:buClr>
                <a:srgbClr val="000000"/>
              </a:buClr>
            </a:pPr>
            <a:r>
              <a:rPr lang="en-GB" sz="1600" dirty="0" smtClean="0">
                <a:solidFill>
                  <a:srgbClr val="000000"/>
                </a:solidFill>
                <a:latin typeface="Calibri" panose="020F0502020204030204" pitchFamily="34" charset="0"/>
              </a:rPr>
              <a:t>Could consider isotopic dilution of Ni-63 by spiking with nat. </a:t>
            </a:r>
            <a:r>
              <a:rPr lang="en-GB" sz="1600" dirty="0" err="1" smtClean="0">
                <a:solidFill>
                  <a:srgbClr val="000000"/>
                </a:solidFill>
                <a:latin typeface="Calibri" panose="020F0502020204030204" pitchFamily="34" charset="0"/>
              </a:rPr>
              <a:t>NiO</a:t>
            </a:r>
            <a:endParaRPr lang="en-GB" sz="1600" dirty="0" smtClean="0">
              <a:solidFill>
                <a:srgbClr val="000000"/>
              </a:solidFill>
              <a:latin typeface="Calibri" panose="020F0502020204030204" pitchFamily="34" charset="0"/>
            </a:endParaRPr>
          </a:p>
          <a:p>
            <a:pPr algn="just" fontAlgn="base">
              <a:spcBef>
                <a:spcPct val="0"/>
              </a:spcBef>
              <a:spcAft>
                <a:spcPts val="600"/>
              </a:spcAft>
              <a:buClr>
                <a:srgbClr val="000000"/>
              </a:buClr>
            </a:pPr>
            <a:endParaRPr lang="en-GB" sz="1600" dirty="0" smtClean="0">
              <a:solidFill>
                <a:srgbClr val="000000"/>
              </a:solidFill>
              <a:latin typeface="Calibri" panose="020F0502020204030204" pitchFamily="34" charset="0"/>
            </a:endParaRPr>
          </a:p>
        </p:txBody>
      </p:sp>
      <p:sp>
        <p:nvSpPr>
          <p:cNvPr id="25" name="Rectangle 24"/>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27" name="Rectangle 26"/>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8" name="Rectangle 27"/>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9" name="Picture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30" name="Rectangle 29"/>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31" name="Picture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32" name="Rectangle 31"/>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33" name="Picture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4"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5" name="Picture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6" name="Picture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37" name="Picture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38"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smtClean="0">
                <a:solidFill>
                  <a:schemeClr val="bg1"/>
                </a:solidFill>
                <a:latin typeface="Calibri" panose="020F0502020204030204" pitchFamily="34" charset="0"/>
              </a:rPr>
              <a:t>HIPed CoTreat</a:t>
            </a:r>
            <a:r>
              <a:rPr lang="en-GB" sz="2400" b="1" dirty="0">
                <a:solidFill>
                  <a:schemeClr val="bg1"/>
                </a:solidFill>
                <a:latin typeface="Calibri" panose="020F0502020204030204" pitchFamily="34" charset="0"/>
              </a:rPr>
              <a:t>®</a:t>
            </a:r>
            <a:r>
              <a:rPr lang="en-GB" sz="2400" b="1" dirty="0" smtClean="0">
                <a:solidFill>
                  <a:schemeClr val="bg1"/>
                </a:solidFill>
                <a:latin typeface="Calibri" panose="020F0502020204030204" pitchFamily="34" charset="0"/>
              </a:rPr>
              <a:t> - SEM/EDX</a:t>
            </a:r>
            <a:endParaRPr lang="en-GB" sz="2400" b="1" dirty="0">
              <a:solidFill>
                <a:schemeClr val="bg1"/>
              </a:solidFill>
              <a:latin typeface="Calibri" panose="020F0502020204030204" pitchFamily="34" charset="0"/>
            </a:endParaRPr>
          </a:p>
        </p:txBody>
      </p:sp>
      <p:cxnSp>
        <p:nvCxnSpPr>
          <p:cNvPr id="39" name="Straight Connector 38"/>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41"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sp>
        <p:nvSpPr>
          <p:cNvPr id="3" name="Oval 2"/>
          <p:cNvSpPr/>
          <p:nvPr/>
        </p:nvSpPr>
        <p:spPr bwMode="auto">
          <a:xfrm>
            <a:off x="395536" y="3429000"/>
            <a:ext cx="144016" cy="144016"/>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40" name="Oval 39"/>
          <p:cNvSpPr/>
          <p:nvPr/>
        </p:nvSpPr>
        <p:spPr bwMode="auto">
          <a:xfrm>
            <a:off x="2601097" y="3244970"/>
            <a:ext cx="144016" cy="144016"/>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42" name="Oval 41"/>
          <p:cNvSpPr/>
          <p:nvPr/>
        </p:nvSpPr>
        <p:spPr bwMode="auto">
          <a:xfrm>
            <a:off x="5148064" y="3356992"/>
            <a:ext cx="144016" cy="144016"/>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43" name="Oval 42"/>
          <p:cNvSpPr/>
          <p:nvPr/>
        </p:nvSpPr>
        <p:spPr bwMode="auto">
          <a:xfrm>
            <a:off x="7374348" y="3238820"/>
            <a:ext cx="144016" cy="144016"/>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Tree>
    <p:extLst>
      <p:ext uri="{BB962C8B-B14F-4D97-AF65-F5344CB8AC3E}">
        <p14:creationId xmlns:p14="http://schemas.microsoft.com/office/powerpoint/2010/main" val="207297737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6230983" y="5225143"/>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FFFF"/>
              </a:solidFill>
              <a:effectLst/>
              <a:uLnTx/>
              <a:uFillTx/>
              <a:latin typeface="TUOS Stephenson" pitchFamily="-128" charset="0"/>
              <a:ea typeface="+mn-ea"/>
              <a:cs typeface="+mn-cs"/>
            </a:endParaRPr>
          </a:p>
        </p:txBody>
      </p:sp>
      <p:sp>
        <p:nvSpPr>
          <p:cNvPr id="15" name="TextBox 14"/>
          <p:cNvSpPr txBox="1"/>
          <p:nvPr/>
        </p:nvSpPr>
        <p:spPr>
          <a:xfrm>
            <a:off x="6828026" y="5196359"/>
            <a:ext cx="201622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smtClean="0">
                <a:ln>
                  <a:noFill/>
                </a:ln>
                <a:solidFill>
                  <a:srgbClr val="002060"/>
                </a:solidFill>
                <a:effectLst/>
                <a:uLnTx/>
                <a:uFillTx/>
                <a:latin typeface="Calibri" panose="020F0502020204030204" pitchFamily="34" charset="0"/>
                <a:ea typeface="Tahoma" pitchFamily="34" charset="0"/>
                <a:cs typeface="Calibri" panose="020F0502020204030204" pitchFamily="34" charset="0"/>
              </a:rPr>
              <a:t>Magnox Swarf</a:t>
            </a:r>
            <a:r>
              <a:rPr kumimoji="0" lang="en-GB" sz="1600" b="1" i="0" u="none" strike="noStrike" kern="1200" cap="none" spc="0" normalizeH="0" baseline="30000" noProof="0" dirty="0">
                <a:ln>
                  <a:noFill/>
                </a:ln>
                <a:solidFill>
                  <a:srgbClr val="002060"/>
                </a:solidFill>
                <a:effectLst/>
                <a:uLnTx/>
                <a:uFillTx/>
                <a:latin typeface="Calibri" panose="020F0502020204030204" pitchFamily="34" charset="0"/>
                <a:ea typeface="Tahoma" pitchFamily="34" charset="0"/>
                <a:cs typeface="Calibri" panose="020F0502020204030204" pitchFamily="34" charset="0"/>
              </a:rPr>
              <a:t>2</a:t>
            </a:r>
            <a:endParaRPr kumimoji="0" lang="en-GB" sz="1200" b="1" i="0" u="none" strike="noStrike" kern="1200" cap="none" spc="0" normalizeH="0" baseline="30000" noProof="0" dirty="0" smtClean="0">
              <a:ln>
                <a:noFill/>
              </a:ln>
              <a:solidFill>
                <a:srgbClr val="002060"/>
              </a:solidFill>
              <a:effectLst/>
              <a:uLnTx/>
              <a:uFillTx/>
              <a:latin typeface="Calibri" panose="020F0502020204030204" pitchFamily="34" charset="0"/>
              <a:ea typeface="Tahoma" pitchFamily="34" charset="0"/>
              <a:cs typeface="Calibri" panose="020F0502020204030204" pitchFamily="34" charset="0"/>
            </a:endParaRPr>
          </a:p>
        </p:txBody>
      </p:sp>
      <p:sp>
        <p:nvSpPr>
          <p:cNvPr id="17" name="TextBox 16"/>
          <p:cNvSpPr txBox="1"/>
          <p:nvPr/>
        </p:nvSpPr>
        <p:spPr>
          <a:xfrm>
            <a:off x="6838177" y="3098331"/>
            <a:ext cx="201622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smtClean="0">
                <a:ln>
                  <a:noFill/>
                </a:ln>
                <a:solidFill>
                  <a:srgbClr val="002060"/>
                </a:solidFill>
                <a:effectLst/>
                <a:uLnTx/>
                <a:uFillTx/>
                <a:latin typeface="Calibri" panose="020F0502020204030204" pitchFamily="34" charset="0"/>
                <a:ea typeface="Tahoma" pitchFamily="34" charset="0"/>
                <a:cs typeface="Calibri" panose="020F0502020204030204" pitchFamily="34" charset="0"/>
              </a:rPr>
              <a:t>Magnox fuel</a:t>
            </a:r>
            <a:r>
              <a:rPr kumimoji="0" lang="en-GB" sz="1600" b="1" i="0" u="none" strike="noStrike" kern="1200" cap="none" spc="0" normalizeH="0" baseline="30000" noProof="0" dirty="0" smtClean="0">
                <a:ln>
                  <a:noFill/>
                </a:ln>
                <a:solidFill>
                  <a:srgbClr val="002060"/>
                </a:solidFill>
                <a:effectLst/>
                <a:uLnTx/>
                <a:uFillTx/>
                <a:latin typeface="Calibri" panose="020F0502020204030204" pitchFamily="34" charset="0"/>
                <a:ea typeface="Tahoma" pitchFamily="34" charset="0"/>
                <a:cs typeface="Calibri" panose="020F0502020204030204" pitchFamily="34" charset="0"/>
              </a:rPr>
              <a:t>1</a:t>
            </a:r>
            <a:endParaRPr kumimoji="0" lang="en-GB" sz="1200" b="1" i="0" u="none" strike="noStrike" kern="1200" cap="none" spc="0" normalizeH="0" baseline="30000" noProof="0" dirty="0" smtClean="0">
              <a:ln>
                <a:noFill/>
              </a:ln>
              <a:solidFill>
                <a:srgbClr val="002060"/>
              </a:solidFill>
              <a:effectLst/>
              <a:uLnTx/>
              <a:uFillTx/>
              <a:latin typeface="Calibri" panose="020F0502020204030204" pitchFamily="34" charset="0"/>
              <a:ea typeface="Tahoma" pitchFamily="34" charset="0"/>
              <a:cs typeface="Calibri" panose="020F0502020204030204" pitchFamily="34" charset="0"/>
            </a:endParaRPr>
          </a:p>
        </p:txBody>
      </p:sp>
      <p:sp>
        <p:nvSpPr>
          <p:cNvPr id="19" name="Rectangle 18"/>
          <p:cNvSpPr/>
          <p:nvPr/>
        </p:nvSpPr>
        <p:spPr>
          <a:xfrm>
            <a:off x="341652" y="1013827"/>
            <a:ext cx="6030548" cy="83099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7030A0"/>
              </a:buClr>
              <a:buSzTx/>
              <a:buFontTx/>
              <a:buNone/>
              <a:tabLst/>
              <a:defRPr/>
            </a:pPr>
            <a:r>
              <a:rPr kumimoji="0" lang="en-GB" sz="1600" b="0" i="0" u="none" strike="noStrike" kern="1200" cap="none" spc="0" normalizeH="0" baseline="0" noProof="0" dirty="0" smtClean="0">
                <a:ln>
                  <a:noFill/>
                </a:ln>
                <a:solidFill>
                  <a:srgbClr val="002060"/>
                </a:solidFill>
                <a:effectLst/>
                <a:uLnTx/>
                <a:uFillTx/>
                <a:latin typeface="Calibri" panose="020F0502020204030204" pitchFamily="34" charset="0"/>
                <a:ea typeface="Tahoma" pitchFamily="34" charset="0"/>
                <a:cs typeface="Calibri" panose="020F0502020204030204" pitchFamily="34" charset="0"/>
              </a:rPr>
              <a:t>Magnesium potassium phosphate cement (MKPC) is a near neutral cementitious system with a high early compressive strength</a:t>
            </a:r>
            <a:r>
              <a:rPr kumimoji="0" lang="en-GB" sz="1600" b="0" i="0" u="none" strike="noStrike" kern="1200" cap="none" spc="0" normalizeH="0" baseline="0" noProof="0" dirty="0">
                <a:ln>
                  <a:noFill/>
                </a:ln>
                <a:solidFill>
                  <a:srgbClr val="002060"/>
                </a:solidFill>
                <a:effectLst/>
                <a:uLnTx/>
                <a:uFillTx/>
                <a:latin typeface="Calibri" panose="020F0502020204030204" pitchFamily="34" charset="0"/>
                <a:ea typeface="Tahoma" pitchFamily="34" charset="0"/>
                <a:cs typeface="Calibri" panose="020F0502020204030204" pitchFamily="34" charset="0"/>
              </a:rPr>
              <a:t>. </a:t>
            </a:r>
            <a:r>
              <a:rPr kumimoji="0" lang="en-GB" sz="1600" b="0" i="0" u="none" strike="noStrike" kern="1200" cap="none" spc="0" normalizeH="0" baseline="0" noProof="0" dirty="0" smtClean="0">
                <a:ln>
                  <a:noFill/>
                </a:ln>
                <a:solidFill>
                  <a:srgbClr val="002060"/>
                </a:solidFill>
                <a:effectLst/>
                <a:uLnTx/>
                <a:uFillTx/>
                <a:latin typeface="Calibri" panose="020F0502020204030204" pitchFamily="34" charset="0"/>
                <a:ea typeface="Tahoma" pitchFamily="34" charset="0"/>
                <a:cs typeface="Calibri" panose="020F0502020204030204" pitchFamily="34" charset="0"/>
              </a:rPr>
              <a:t>Acid-base reaction:</a:t>
            </a:r>
          </a:p>
        </p:txBody>
      </p:sp>
      <p:sp>
        <p:nvSpPr>
          <p:cNvPr id="22" name="TextBox 21"/>
          <p:cNvSpPr txBox="1"/>
          <p:nvPr/>
        </p:nvSpPr>
        <p:spPr>
          <a:xfrm>
            <a:off x="627963" y="2695030"/>
            <a:ext cx="2848636" cy="218521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smtClean="0">
                <a:ln>
                  <a:noFill/>
                </a:ln>
                <a:solidFill>
                  <a:srgbClr val="002060"/>
                </a:solidFill>
                <a:effectLst/>
                <a:uLnTx/>
                <a:uFillTx/>
                <a:latin typeface="Calibri" panose="020F0502020204030204" pitchFamily="34" charset="0"/>
                <a:ea typeface="+mn-ea"/>
                <a:cs typeface="Calibri" panose="020F0502020204030204" pitchFamily="34" charset="0"/>
              </a:rPr>
              <a:t>Key characteristics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smtClean="0">
              <a:ln>
                <a:noFill/>
              </a:ln>
              <a:solidFill>
                <a:srgbClr val="002060"/>
              </a:solidFill>
              <a:effectLst/>
              <a:uLnTx/>
              <a:uFillTx/>
              <a:latin typeface="Calibri" panose="020F0502020204030204" pitchFamily="34" charset="0"/>
              <a:ea typeface="+mn-ea"/>
              <a:cs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0" i="0" u="none" strike="noStrike" kern="1200" cap="none" spc="0" normalizeH="0" baseline="0" noProof="0" dirty="0" smtClean="0">
                <a:ln>
                  <a:noFill/>
                </a:ln>
                <a:solidFill>
                  <a:srgbClr val="002060"/>
                </a:solidFill>
                <a:effectLst/>
                <a:uLnTx/>
                <a:uFillTx/>
                <a:latin typeface="Calibri" panose="020F0502020204030204" pitchFamily="34" charset="0"/>
                <a:ea typeface="+mn-ea"/>
                <a:cs typeface="Calibri" panose="020F0502020204030204" pitchFamily="34" charset="0"/>
              </a:rPr>
              <a:t>Rapid early strength</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0" i="0" u="none" strike="noStrike" kern="1200" cap="none" spc="0" normalizeH="0" baseline="0" noProof="0" dirty="0" smtClean="0">
                <a:ln>
                  <a:noFill/>
                </a:ln>
                <a:solidFill>
                  <a:srgbClr val="002060"/>
                </a:solidFill>
                <a:effectLst/>
                <a:uLnTx/>
                <a:uFillTx/>
                <a:latin typeface="Calibri" panose="020F0502020204030204" pitchFamily="34" charset="0"/>
                <a:ea typeface="+mn-ea"/>
                <a:cs typeface="Calibri" panose="020F0502020204030204" pitchFamily="34" charset="0"/>
              </a:rPr>
              <a:t>Set within 24 hours</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0" i="0" u="none" strike="noStrike" kern="1200" cap="none" spc="0" normalizeH="0" baseline="0" noProof="0" dirty="0" smtClean="0">
                <a:ln>
                  <a:noFill/>
                </a:ln>
                <a:solidFill>
                  <a:srgbClr val="002060"/>
                </a:solidFill>
                <a:effectLst/>
                <a:uLnTx/>
                <a:uFillTx/>
                <a:latin typeface="Calibri" panose="020F0502020204030204" pitchFamily="34" charset="0"/>
                <a:ea typeface="+mn-ea"/>
                <a:cs typeface="Calibri" panose="020F0502020204030204" pitchFamily="34" charset="0"/>
              </a:rPr>
              <a:t>Low water demand</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0" i="0" u="none" strike="noStrike" kern="1200" cap="none" spc="0" normalizeH="0" baseline="0" noProof="0" dirty="0" smtClean="0">
                <a:ln>
                  <a:noFill/>
                </a:ln>
                <a:solidFill>
                  <a:srgbClr val="002060"/>
                </a:solidFill>
                <a:effectLst/>
                <a:uLnTx/>
                <a:uFillTx/>
                <a:latin typeface="Calibri" panose="020F0502020204030204" pitchFamily="34" charset="0"/>
                <a:ea typeface="+mn-ea"/>
                <a:cs typeface="Calibri" panose="020F0502020204030204" pitchFamily="34" charset="0"/>
              </a:rPr>
              <a:t>Low permeability</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0" i="0" u="none" strike="noStrike" kern="1200" cap="none" spc="0" normalizeH="0" baseline="0" noProof="0" dirty="0" smtClean="0">
                <a:ln>
                  <a:noFill/>
                </a:ln>
                <a:solidFill>
                  <a:srgbClr val="002060"/>
                </a:solidFill>
                <a:effectLst/>
                <a:uLnTx/>
                <a:uFillTx/>
                <a:latin typeface="Calibri" panose="020F0502020204030204" pitchFamily="34" charset="0"/>
                <a:ea typeface="+mn-ea"/>
                <a:cs typeface="Calibri" panose="020F0502020204030204" pitchFamily="34" charset="0"/>
              </a:rPr>
              <a:t>Water is chemically bound within the crystal structure</a:t>
            </a:r>
          </a:p>
        </p:txBody>
      </p:sp>
      <p:sp>
        <p:nvSpPr>
          <p:cNvPr id="23" name="Rectangle 22"/>
          <p:cNvSpPr/>
          <p:nvPr/>
        </p:nvSpPr>
        <p:spPr>
          <a:xfrm>
            <a:off x="6672752" y="1120846"/>
            <a:ext cx="2215578" cy="4483238"/>
          </a:xfrm>
          <a:prstGeom prst="rect">
            <a:avLst/>
          </a:prstGeom>
          <a:noFill/>
          <a:ln w="31750">
            <a:solidFill>
              <a:srgbClr val="FF6600"/>
            </a:solidFill>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2060"/>
              </a:solidFill>
              <a:effectLst/>
              <a:uLnTx/>
              <a:uFillTx/>
              <a:latin typeface="Calibri" panose="020F0502020204030204" pitchFamily="34" charset="0"/>
              <a:ea typeface="+mn-ea"/>
              <a:cs typeface="Calibri" panose="020F0502020204030204" pitchFamily="34" charset="0"/>
            </a:endParaRPr>
          </a:p>
        </p:txBody>
      </p:sp>
      <p:sp>
        <p:nvSpPr>
          <p:cNvPr id="28" name="TextBox 27"/>
          <p:cNvSpPr txBox="1"/>
          <p:nvPr/>
        </p:nvSpPr>
        <p:spPr>
          <a:xfrm>
            <a:off x="7011708" y="1181426"/>
            <a:ext cx="150009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smtClean="0">
                <a:ln>
                  <a:noFill/>
                </a:ln>
                <a:solidFill>
                  <a:srgbClr val="002060"/>
                </a:solidFill>
                <a:effectLst/>
                <a:uLnTx/>
                <a:uFillTx/>
                <a:latin typeface="Calibri" panose="020F0502020204030204" pitchFamily="34" charset="0"/>
                <a:ea typeface="+mn-ea"/>
                <a:cs typeface="Calibri" panose="020F0502020204030204" pitchFamily="34" charset="0"/>
              </a:rPr>
              <a:t>Applications</a:t>
            </a:r>
            <a:endParaRPr kumimoji="0" lang="en-GB" sz="20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pic>
        <p:nvPicPr>
          <p:cNvPr id="29" name="Picture 28"/>
          <p:cNvPicPr>
            <a:picLocks noChangeAspect="1"/>
          </p:cNvPicPr>
          <p:nvPr/>
        </p:nvPicPr>
        <p:blipFill rotWithShape="1">
          <a:blip r:embed="rId3" cstate="print">
            <a:extLst>
              <a:ext uri="{28A0092B-C50C-407E-A947-70E740481C1C}">
                <a14:useLocalDpi xmlns:a14="http://schemas.microsoft.com/office/drawing/2010/main" val="0"/>
              </a:ext>
            </a:extLst>
          </a:blip>
          <a:srcRect l="27500" t="8417" r="27396" b="5395"/>
          <a:stretch/>
        </p:blipFill>
        <p:spPr>
          <a:xfrm>
            <a:off x="3904242" y="2929948"/>
            <a:ext cx="2029765" cy="2273525"/>
          </a:xfrm>
          <a:prstGeom prst="rect">
            <a:avLst/>
          </a:prstGeom>
        </p:spPr>
      </p:pic>
      <p:sp>
        <p:nvSpPr>
          <p:cNvPr id="30" name="TextBox 29"/>
          <p:cNvSpPr txBox="1"/>
          <p:nvPr/>
        </p:nvSpPr>
        <p:spPr>
          <a:xfrm>
            <a:off x="795031" y="1952897"/>
            <a:ext cx="502243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Tahoma" pitchFamily="34" charset="0"/>
                <a:cs typeface="Calibri" panose="020F0502020204030204" pitchFamily="34" charset="0"/>
              </a:rPr>
              <a:t>MgO </a:t>
            </a:r>
            <a:r>
              <a:rPr kumimoji="0" lang="en-US" sz="1800" b="1" i="0" u="none" strike="noStrike" kern="1200" cap="none" spc="0" normalizeH="0" baseline="-25000" noProof="0" dirty="0">
                <a:ln>
                  <a:noFill/>
                </a:ln>
                <a:solidFill>
                  <a:srgbClr val="002060"/>
                </a:solidFill>
                <a:effectLst/>
                <a:uLnTx/>
                <a:uFillTx/>
                <a:latin typeface="Calibri" panose="020F0502020204030204" pitchFamily="34" charset="0"/>
                <a:ea typeface="Tahoma" pitchFamily="34" charset="0"/>
                <a:cs typeface="Calibri" panose="020F0502020204030204" pitchFamily="34" charset="0"/>
              </a:rPr>
              <a:t>(s)  </a:t>
            </a:r>
            <a:r>
              <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Tahoma" pitchFamily="34" charset="0"/>
                <a:cs typeface="Calibri" panose="020F0502020204030204" pitchFamily="34" charset="0"/>
              </a:rPr>
              <a:t>+  KH</a:t>
            </a:r>
            <a:r>
              <a:rPr kumimoji="0" lang="en-US" sz="1800" b="1" i="0" u="none" strike="noStrike" kern="1200" cap="none" spc="0" normalizeH="0" baseline="-25000" noProof="0" dirty="0">
                <a:ln>
                  <a:noFill/>
                </a:ln>
                <a:solidFill>
                  <a:srgbClr val="002060"/>
                </a:solidFill>
                <a:effectLst/>
                <a:uLnTx/>
                <a:uFillTx/>
                <a:latin typeface="Calibri" panose="020F0502020204030204" pitchFamily="34" charset="0"/>
                <a:ea typeface="Tahoma" pitchFamily="34" charset="0"/>
                <a:cs typeface="Calibri" panose="020F0502020204030204" pitchFamily="34" charset="0"/>
              </a:rPr>
              <a:t>2</a:t>
            </a:r>
            <a:r>
              <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Tahoma" pitchFamily="34" charset="0"/>
                <a:cs typeface="Calibri" panose="020F0502020204030204" pitchFamily="34" charset="0"/>
              </a:rPr>
              <a:t>PO</a:t>
            </a:r>
            <a:r>
              <a:rPr kumimoji="0" lang="en-US" sz="1800" b="1" i="0" u="none" strike="noStrike" kern="1200" cap="none" spc="0" normalizeH="0" baseline="-25000" noProof="0" dirty="0">
                <a:ln>
                  <a:noFill/>
                </a:ln>
                <a:solidFill>
                  <a:srgbClr val="002060"/>
                </a:solidFill>
                <a:effectLst/>
                <a:uLnTx/>
                <a:uFillTx/>
                <a:latin typeface="Calibri" panose="020F0502020204030204" pitchFamily="34" charset="0"/>
                <a:ea typeface="Tahoma" pitchFamily="34" charset="0"/>
                <a:cs typeface="Calibri" panose="020F0502020204030204" pitchFamily="34" charset="0"/>
              </a:rPr>
              <a:t>4</a:t>
            </a:r>
            <a:r>
              <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Tahoma" pitchFamily="34" charset="0"/>
                <a:cs typeface="Calibri" panose="020F0502020204030204" pitchFamily="34" charset="0"/>
              </a:rPr>
              <a:t> </a:t>
            </a:r>
            <a:r>
              <a:rPr kumimoji="0" lang="en-US" sz="1800" b="1" i="0" u="none" strike="noStrike" kern="1200" cap="none" spc="0" normalizeH="0" baseline="-25000" noProof="0" dirty="0">
                <a:ln>
                  <a:noFill/>
                </a:ln>
                <a:solidFill>
                  <a:srgbClr val="002060"/>
                </a:solidFill>
                <a:effectLst/>
                <a:uLnTx/>
                <a:uFillTx/>
                <a:latin typeface="Calibri" panose="020F0502020204030204" pitchFamily="34" charset="0"/>
                <a:ea typeface="Tahoma" pitchFamily="34" charset="0"/>
                <a:cs typeface="Calibri" panose="020F0502020204030204" pitchFamily="34" charset="0"/>
              </a:rPr>
              <a:t>(s)  </a:t>
            </a:r>
            <a:r>
              <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Tahoma" pitchFamily="34" charset="0"/>
                <a:cs typeface="Calibri" panose="020F0502020204030204" pitchFamily="34" charset="0"/>
              </a:rPr>
              <a:t>+  </a:t>
            </a:r>
            <a:r>
              <a:rPr kumimoji="0" lang="en-US" sz="1800" b="1" i="0" u="none" strike="noStrike" kern="1200" cap="none" spc="0" normalizeH="0" baseline="0" noProof="0" dirty="0" smtClean="0">
                <a:ln>
                  <a:noFill/>
                </a:ln>
                <a:solidFill>
                  <a:srgbClr val="002060"/>
                </a:solidFill>
                <a:effectLst/>
                <a:uLnTx/>
                <a:uFillTx/>
                <a:latin typeface="Calibri" panose="020F0502020204030204" pitchFamily="34" charset="0"/>
                <a:ea typeface="Tahoma" pitchFamily="34" charset="0"/>
                <a:cs typeface="Calibri" panose="020F0502020204030204" pitchFamily="34" charset="0"/>
              </a:rPr>
              <a:t>5H</a:t>
            </a:r>
            <a:r>
              <a:rPr kumimoji="0" lang="en-US" sz="1800" b="1" i="0" u="none" strike="noStrike" kern="1200" cap="none" spc="0" normalizeH="0" baseline="-25000" noProof="0" dirty="0" smtClean="0">
                <a:ln>
                  <a:noFill/>
                </a:ln>
                <a:solidFill>
                  <a:srgbClr val="002060"/>
                </a:solidFill>
                <a:effectLst/>
                <a:uLnTx/>
                <a:uFillTx/>
                <a:latin typeface="Calibri" panose="020F0502020204030204" pitchFamily="34" charset="0"/>
                <a:ea typeface="Tahoma" pitchFamily="34" charset="0"/>
                <a:cs typeface="Calibri" panose="020F0502020204030204" pitchFamily="34" charset="0"/>
              </a:rPr>
              <a:t>2</a:t>
            </a:r>
            <a:r>
              <a:rPr kumimoji="0" lang="en-US" sz="1800" b="1" i="0" u="none" strike="noStrike" kern="1200" cap="none" spc="0" normalizeH="0" baseline="0" noProof="0" dirty="0" smtClean="0">
                <a:ln>
                  <a:noFill/>
                </a:ln>
                <a:solidFill>
                  <a:srgbClr val="002060"/>
                </a:solidFill>
                <a:effectLst/>
                <a:uLnTx/>
                <a:uFillTx/>
                <a:latin typeface="Calibri" panose="020F0502020204030204" pitchFamily="34" charset="0"/>
                <a:ea typeface="Tahoma" pitchFamily="34" charset="0"/>
                <a:cs typeface="Calibri" panose="020F0502020204030204" pitchFamily="34" charset="0"/>
              </a:rPr>
              <a:t>O </a:t>
            </a:r>
            <a:r>
              <a:rPr kumimoji="0" lang="en-US" sz="1800" b="1" i="0" u="none" strike="noStrike" kern="1200" cap="none" spc="0" normalizeH="0" baseline="-25000" noProof="0" dirty="0" smtClean="0">
                <a:ln>
                  <a:noFill/>
                </a:ln>
                <a:solidFill>
                  <a:srgbClr val="002060"/>
                </a:solidFill>
                <a:effectLst/>
                <a:uLnTx/>
                <a:uFillTx/>
                <a:latin typeface="Calibri" panose="020F0502020204030204" pitchFamily="34" charset="0"/>
                <a:ea typeface="Tahoma" pitchFamily="34" charset="0"/>
                <a:cs typeface="Calibri" panose="020F0502020204030204" pitchFamily="34" charset="0"/>
              </a:rPr>
              <a:t>(l</a:t>
            </a:r>
            <a:r>
              <a:rPr kumimoji="0" lang="en-US" sz="1800" b="1" i="0" u="none" strike="noStrike" kern="1200" cap="none" spc="0" normalizeH="0" baseline="-25000" noProof="0" dirty="0">
                <a:ln>
                  <a:noFill/>
                </a:ln>
                <a:solidFill>
                  <a:srgbClr val="002060"/>
                </a:solidFill>
                <a:effectLst/>
                <a:uLnTx/>
                <a:uFillTx/>
                <a:latin typeface="Calibri" panose="020F0502020204030204" pitchFamily="34" charset="0"/>
                <a:ea typeface="Tahoma" pitchFamily="34" charset="0"/>
                <a:cs typeface="Calibri" panose="020F0502020204030204" pitchFamily="34" charset="0"/>
              </a:rPr>
              <a:t>) </a:t>
            </a:r>
            <a:r>
              <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Tahoma" pitchFamily="34" charset="0"/>
                <a:cs typeface="Calibri" panose="020F0502020204030204" pitchFamily="34" charset="0"/>
                <a:sym typeface="Symbol"/>
              </a:rPr>
              <a:t></a:t>
            </a:r>
            <a:r>
              <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Tahoma" pitchFamily="34" charset="0"/>
                <a:cs typeface="Calibri" panose="020F0502020204030204" pitchFamily="34" charset="0"/>
              </a:rPr>
              <a:t>  MgKPO</a:t>
            </a:r>
            <a:r>
              <a:rPr kumimoji="0" lang="en-US" sz="1800" b="1" i="0" u="none" strike="noStrike" kern="1200" cap="none" spc="0" normalizeH="0" baseline="-25000" noProof="0" dirty="0">
                <a:ln>
                  <a:noFill/>
                </a:ln>
                <a:solidFill>
                  <a:srgbClr val="002060"/>
                </a:solidFill>
                <a:effectLst/>
                <a:uLnTx/>
                <a:uFillTx/>
                <a:latin typeface="Calibri" panose="020F0502020204030204" pitchFamily="34" charset="0"/>
                <a:ea typeface="Tahoma" pitchFamily="34" charset="0"/>
                <a:cs typeface="Calibri" panose="020F0502020204030204" pitchFamily="34" charset="0"/>
              </a:rPr>
              <a:t>4</a:t>
            </a:r>
            <a:r>
              <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Tahoma" pitchFamily="34" charset="0"/>
                <a:cs typeface="Calibri" panose="020F0502020204030204" pitchFamily="34" charset="0"/>
              </a:rPr>
              <a:t>·6H</a:t>
            </a:r>
            <a:r>
              <a:rPr kumimoji="0" lang="en-US" sz="1800" b="1" i="0" u="none" strike="noStrike" kern="1200" cap="none" spc="0" normalizeH="0" baseline="-25000" noProof="0" dirty="0">
                <a:ln>
                  <a:noFill/>
                </a:ln>
                <a:solidFill>
                  <a:srgbClr val="002060"/>
                </a:solidFill>
                <a:effectLst/>
                <a:uLnTx/>
                <a:uFillTx/>
                <a:latin typeface="Calibri" panose="020F0502020204030204" pitchFamily="34" charset="0"/>
                <a:ea typeface="Tahoma" pitchFamily="34" charset="0"/>
                <a:cs typeface="Calibri" panose="020F0502020204030204" pitchFamily="34" charset="0"/>
              </a:rPr>
              <a:t>2</a:t>
            </a:r>
            <a:r>
              <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Tahoma" pitchFamily="34" charset="0"/>
                <a:cs typeface="Calibri" panose="020F0502020204030204" pitchFamily="34" charset="0"/>
              </a:rPr>
              <a:t>O </a:t>
            </a:r>
            <a:r>
              <a:rPr kumimoji="0" lang="en-US" sz="1800" b="1" i="0" u="none" strike="noStrike" kern="1200" cap="none" spc="0" normalizeH="0" baseline="-25000" noProof="0" dirty="0">
                <a:ln>
                  <a:noFill/>
                </a:ln>
                <a:solidFill>
                  <a:srgbClr val="002060"/>
                </a:solidFill>
                <a:effectLst/>
                <a:uLnTx/>
                <a:uFillTx/>
                <a:latin typeface="Calibri" panose="020F0502020204030204" pitchFamily="34" charset="0"/>
                <a:ea typeface="Tahoma" pitchFamily="34" charset="0"/>
                <a:cs typeface="Calibri" panose="020F0502020204030204" pitchFamily="34" charset="0"/>
              </a:rPr>
              <a:t>(s</a:t>
            </a:r>
            <a:r>
              <a:rPr kumimoji="0" lang="en-US" sz="1800" b="1" i="0" u="none" strike="noStrike" kern="1200" cap="none" spc="0" normalizeH="0" baseline="-25000" noProof="0" dirty="0" smtClean="0">
                <a:ln>
                  <a:noFill/>
                </a:ln>
                <a:solidFill>
                  <a:srgbClr val="002060"/>
                </a:solidFill>
                <a:effectLst/>
                <a:uLnTx/>
                <a:uFillTx/>
                <a:latin typeface="Calibri" panose="020F0502020204030204" pitchFamily="34" charset="0"/>
                <a:ea typeface="Tahoma" pitchFamily="34" charset="0"/>
                <a:cs typeface="Calibri" panose="020F0502020204030204" pitchFamily="34" charset="0"/>
              </a:rPr>
              <a:t>)</a:t>
            </a:r>
            <a:endParaRPr kumimoji="0" lang="en-US" sz="1800" b="1" i="0" u="none" strike="noStrike" kern="1200" cap="none" spc="0" normalizeH="0" baseline="-25000" noProof="0" dirty="0">
              <a:ln>
                <a:noFill/>
              </a:ln>
              <a:solidFill>
                <a:srgbClr val="002060"/>
              </a:solidFill>
              <a:effectLst/>
              <a:uLnTx/>
              <a:uFillTx/>
              <a:latin typeface="Calibri" panose="020F0502020204030204" pitchFamily="34" charset="0"/>
              <a:ea typeface="Tahoma" pitchFamily="34" charset="0"/>
              <a:cs typeface="Calibri" panose="020F0502020204030204" pitchFamily="34" charset="0"/>
            </a:endParaRPr>
          </a:p>
        </p:txBody>
      </p:sp>
      <p:sp>
        <p:nvSpPr>
          <p:cNvPr id="3" name="TextBox 2"/>
          <p:cNvSpPr txBox="1"/>
          <p:nvPr/>
        </p:nvSpPr>
        <p:spPr>
          <a:xfrm>
            <a:off x="5195891" y="2651450"/>
            <a:ext cx="103015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smtClean="0">
                <a:ln>
                  <a:noFill/>
                </a:ln>
                <a:solidFill>
                  <a:srgbClr val="002060"/>
                </a:solidFill>
                <a:effectLst/>
                <a:uLnTx/>
                <a:uFillTx/>
                <a:latin typeface="Calibri" panose="020F0502020204030204" pitchFamily="34" charset="0"/>
                <a:ea typeface="+mn-ea"/>
                <a:cs typeface="Calibri" panose="020F0502020204030204" pitchFamily="34" charset="0"/>
              </a:rPr>
              <a:t>Struvite-K</a:t>
            </a:r>
            <a:endParaRPr kumimoji="0" lang="en-GB"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pic>
        <p:nvPicPr>
          <p:cNvPr id="32" name="Picture 2" descr="http://www.sellafieldsites.com/wp-content/uploads/2012/08/MAG-REP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9491" y="1633155"/>
            <a:ext cx="2010981" cy="1503208"/>
          </a:xfrm>
          <a:prstGeom prst="rect">
            <a:avLst/>
          </a:prstGeom>
          <a:ln>
            <a:noFill/>
          </a:ln>
          <a:effectLst/>
          <a:extLst>
            <a:ext uri="{909E8E84-426E-40DD-AFC4-6F175D3DCCD1}">
              <a14:hiddenFill xmlns:a14="http://schemas.microsoft.com/office/drawing/2010/main">
                <a:solidFill>
                  <a:srgbClr val="FFFFFF"/>
                </a:solidFill>
              </a14:hiddenFill>
            </a:ext>
          </a:extLst>
        </p:spPr>
      </p:pic>
      <p:pic>
        <p:nvPicPr>
          <p:cNvPr id="33"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93" t="7931" r="55568" b="11379"/>
          <a:stretch/>
        </p:blipFill>
        <p:spPr bwMode="auto">
          <a:xfrm>
            <a:off x="6809491" y="3548736"/>
            <a:ext cx="1991407" cy="1680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2115939" y="6454290"/>
            <a:ext cx="5606372" cy="33855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smtClean="0">
                <a:ln>
                  <a:noFill/>
                </a:ln>
                <a:solidFill>
                  <a:srgbClr val="000000"/>
                </a:solidFill>
                <a:effectLst/>
                <a:uLnTx/>
                <a:uFillTx/>
                <a:latin typeface="Calibri" panose="020F0502020204030204" pitchFamily="34" charset="0"/>
                <a:ea typeface="Segoe UI Symbol" panose="020B0502040204020203" pitchFamily="34" charset="0"/>
                <a:cs typeface="Calibri" panose="020F0502020204030204" pitchFamily="34" charset="0"/>
              </a:rPr>
              <a:t>[1] </a:t>
            </a:r>
            <a:r>
              <a:rPr kumimoji="0" lang="en-GB" sz="800" b="0" i="0" u="none" strike="noStrike" kern="1200" cap="none" spc="0" normalizeH="0" baseline="0" noProof="0" dirty="0">
                <a:ln>
                  <a:noFill/>
                </a:ln>
                <a:solidFill>
                  <a:srgbClr val="000000"/>
                </a:solidFill>
                <a:effectLst/>
                <a:uLnTx/>
                <a:uFillTx/>
                <a:latin typeface="Calibri" panose="020F0502020204030204" pitchFamily="34" charset="0"/>
                <a:ea typeface="Segoe UI Symbol" panose="020B0502040204020203" pitchFamily="34" charset="0"/>
                <a:cs typeface="Calibri" panose="020F0502020204030204" pitchFamily="34" charset="0"/>
              </a:rPr>
              <a:t>www.sellafieldsites.com/solution/spent-fuel-management/magnox-reprocessing/  [Date accessed: </a:t>
            </a:r>
            <a:r>
              <a:rPr kumimoji="0" lang="en-GB" sz="800" b="0" i="0" u="none" strike="noStrike" kern="1200" cap="none" spc="0" normalizeH="0" baseline="0" noProof="0" dirty="0" smtClean="0">
                <a:ln>
                  <a:noFill/>
                </a:ln>
                <a:solidFill>
                  <a:srgbClr val="000000"/>
                </a:solidFill>
                <a:effectLst/>
                <a:uLnTx/>
                <a:uFillTx/>
                <a:latin typeface="Calibri" panose="020F0502020204030204" pitchFamily="34" charset="0"/>
                <a:ea typeface="Segoe UI Symbol" panose="020B0502040204020203" pitchFamily="34" charset="0"/>
                <a:cs typeface="Calibri" panose="020F0502020204030204" pitchFamily="34" charset="0"/>
              </a:rPr>
              <a:t>Nov/2016]</a:t>
            </a:r>
            <a:endParaRPr kumimoji="0" lang="en-GB" sz="800" b="0" i="0" u="none" strike="noStrike" kern="1200" cap="none" spc="0" normalizeH="0" baseline="0" noProof="0" dirty="0">
              <a:ln>
                <a:noFill/>
              </a:ln>
              <a:solidFill>
                <a:srgbClr val="000000"/>
              </a:solidFill>
              <a:effectLst/>
              <a:uLnTx/>
              <a:uFillTx/>
              <a:latin typeface="Calibri" panose="020F0502020204030204" pitchFamily="34" charset="0"/>
              <a:ea typeface="Segoe UI Symbol" panose="020B0502040204020203" pitchFamily="34"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smtClean="0">
                <a:ln>
                  <a:noFill/>
                </a:ln>
                <a:solidFill>
                  <a:srgbClr val="000000"/>
                </a:solidFill>
                <a:effectLst/>
                <a:uLnTx/>
                <a:uFillTx/>
                <a:latin typeface="Calibri" panose="020F0502020204030204" pitchFamily="34" charset="0"/>
                <a:ea typeface="Segoe UI Symbol" panose="020B0502040204020203" pitchFamily="34" charset="0"/>
                <a:cs typeface="Calibri" panose="020F0502020204030204" pitchFamily="34" charset="0"/>
                <a:sym typeface="Wingdings" pitchFamily="2" charset="2"/>
              </a:rPr>
              <a:t>[2] NDA </a:t>
            </a:r>
            <a:r>
              <a:rPr kumimoji="0" lang="en-GB" sz="800" b="0" i="0" u="none" strike="noStrike" kern="1200" cap="none" spc="0" normalizeH="0" baseline="0" noProof="0" dirty="0">
                <a:ln>
                  <a:noFill/>
                </a:ln>
                <a:solidFill>
                  <a:srgbClr val="000000"/>
                </a:solidFill>
                <a:effectLst/>
                <a:uLnTx/>
                <a:uFillTx/>
                <a:latin typeface="Calibri" panose="020F0502020204030204" pitchFamily="34" charset="0"/>
                <a:ea typeface="Segoe UI Symbol" panose="020B0502040204020203" pitchFamily="34" charset="0"/>
                <a:cs typeface="Calibri" panose="020F0502020204030204" pitchFamily="34" charset="0"/>
                <a:sym typeface="Wingdings" pitchFamily="2" charset="2"/>
              </a:rPr>
              <a:t>(2010) ‘Geological Disposal: Package evolution status report.’ NDA Report No: </a:t>
            </a:r>
            <a:r>
              <a:rPr kumimoji="0" lang="en-GB" sz="800" b="0" i="0" u="none" strike="noStrike" kern="1200" cap="none" spc="0" normalizeH="0" baseline="0" noProof="0" dirty="0" smtClean="0">
                <a:ln>
                  <a:noFill/>
                </a:ln>
                <a:solidFill>
                  <a:srgbClr val="000000"/>
                </a:solidFill>
                <a:effectLst/>
                <a:uLnTx/>
                <a:uFillTx/>
                <a:latin typeface="Calibri" panose="020F0502020204030204" pitchFamily="34" charset="0"/>
                <a:ea typeface="Segoe UI Symbol" panose="020B0502040204020203" pitchFamily="34" charset="0"/>
                <a:cs typeface="Calibri" panose="020F0502020204030204" pitchFamily="34" charset="0"/>
                <a:sym typeface="Wingdings" pitchFamily="2" charset="2"/>
              </a:rPr>
              <a:t>NDA/RWMD/031</a:t>
            </a:r>
            <a:endParaRPr kumimoji="0" lang="en-GB" sz="800" b="0" i="0" u="none" strike="noStrike" kern="1200" cap="none" spc="0" normalizeH="0" baseline="0" noProof="0" dirty="0">
              <a:ln>
                <a:noFill/>
              </a:ln>
              <a:solidFill>
                <a:srgbClr val="000000"/>
              </a:solidFill>
              <a:effectLst/>
              <a:uLnTx/>
              <a:uFillTx/>
              <a:latin typeface="Calibri" panose="020F0502020204030204" pitchFamily="34" charset="0"/>
              <a:ea typeface="Segoe UI Symbol" panose="020B0502040204020203" pitchFamily="34" charset="0"/>
              <a:cs typeface="Calibri" panose="020F0502020204030204" pitchFamily="34" charset="0"/>
              <a:sym typeface="Wingdings" pitchFamily="2" charset="2"/>
            </a:endParaRPr>
          </a:p>
        </p:txBody>
      </p:sp>
      <p:cxnSp>
        <p:nvCxnSpPr>
          <p:cNvPr id="26" name="Straight Connector 25"/>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27" name="Footer Placeholder 3"/>
          <p:cNvSpPr>
            <a:spLocks noGrp="1"/>
          </p:cNvSpPr>
          <p:nvPr>
            <p:ph type="ftr" sz="quarter" idx="11"/>
          </p:nvPr>
        </p:nvSpPr>
        <p:spPr>
          <a:xfrm>
            <a:off x="0" y="6553200"/>
            <a:ext cx="2287045" cy="304800"/>
          </a:xfrm>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GB" altLang="en-US" sz="1000" b="0" i="0" u="none" strike="noStrike" kern="1200" cap="none" spc="0" normalizeH="0" baseline="0" noProof="0" dirty="0" smtClean="0">
                <a:ln>
                  <a:noFill/>
                </a:ln>
                <a:solidFill>
                  <a:srgbClr val="002060"/>
                </a:solidFill>
                <a:effectLst/>
                <a:uLnTx/>
                <a:uFillTx/>
                <a:latin typeface="TUOS Blake" panose="020B0503040000020004" pitchFamily="34" charset="0"/>
                <a:ea typeface="+mn-ea"/>
                <a:cs typeface="+mn-cs"/>
              </a:rPr>
              <a:t>2017 </a:t>
            </a:r>
            <a:r>
              <a:rPr kumimoji="0" lang="en-GB" altLang="en-US" sz="1000" b="0" i="0" u="none" strike="noStrike" kern="1200" cap="none" spc="0" normalizeH="0" baseline="0" noProof="0" dirty="0">
                <a:ln>
                  <a:noFill/>
                </a:ln>
                <a:solidFill>
                  <a:srgbClr val="002060"/>
                </a:solidFill>
                <a:effectLst/>
                <a:uLnTx/>
                <a:uFillTx/>
                <a:latin typeface="TUOS Blake" panose="020B0503040000020004" pitchFamily="34" charset="0"/>
                <a:ea typeface="+mn-ea"/>
                <a:cs typeface="+mn-cs"/>
              </a:rPr>
              <a:t>© The University of Sheffield</a:t>
            </a:r>
          </a:p>
        </p:txBody>
      </p:sp>
      <p:pic>
        <p:nvPicPr>
          <p:cNvPr id="35" name="Picture 3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32" y="-14010"/>
            <a:ext cx="2284480" cy="903166"/>
          </a:xfrm>
          <a:prstGeom prst="rect">
            <a:avLst/>
          </a:prstGeom>
        </p:spPr>
      </p:pic>
      <p:sp>
        <p:nvSpPr>
          <p:cNvPr id="25" name="Shape 186"/>
          <p:cNvSpPr txBox="1">
            <a:spLocks/>
          </p:cNvSpPr>
          <p:nvPr/>
        </p:nvSpPr>
        <p:spPr>
          <a:xfrm>
            <a:off x="1822816" y="-13051"/>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marL="0" marR="0" lvl="0" indent="0" algn="ctr" defTabSz="914400" rtl="0" eaLnBrk="1" fontAlgn="auto" latinLnBrk="0" hangingPunct="1">
              <a:lnSpc>
                <a:spcPct val="100000"/>
              </a:lnSpc>
              <a:spcBef>
                <a:spcPts val="0"/>
              </a:spcBef>
              <a:spcAft>
                <a:spcPts val="0"/>
              </a:spcAft>
              <a:buClr>
                <a:srgbClr val="00FFFF"/>
              </a:buClr>
              <a:buSzTx/>
              <a:buFont typeface="Calibri"/>
              <a:buNone/>
              <a:tabLst/>
              <a:defRPr/>
            </a:pPr>
            <a:r>
              <a:rPr kumimoji="0" lang="en-GB" sz="2400" b="1" i="0" u="none" strike="noStrike" kern="1200" cap="none" spc="0" normalizeH="0" baseline="0" noProof="0" dirty="0" smtClean="0">
                <a:ln>
                  <a:noFill/>
                </a:ln>
                <a:solidFill>
                  <a:srgbClr val="FFFFFF"/>
                </a:solidFill>
                <a:effectLst/>
                <a:uLnTx/>
                <a:uFillTx/>
                <a:latin typeface="Calibri" panose="020F0502020204030204" pitchFamily="34" charset="0"/>
                <a:cs typeface="Calibri"/>
                <a:sym typeface="Calibri"/>
                <a:rtl val="0"/>
              </a:rPr>
              <a:t>Magnesium Potassium</a:t>
            </a:r>
            <a:r>
              <a:rPr kumimoji="0" lang="en-GB" sz="2400" b="1" i="0" u="none" strike="noStrike" kern="1200" cap="none" spc="0" normalizeH="0" noProof="0" dirty="0" smtClean="0">
                <a:ln>
                  <a:noFill/>
                </a:ln>
                <a:solidFill>
                  <a:srgbClr val="FFFFFF"/>
                </a:solidFill>
                <a:effectLst/>
                <a:uLnTx/>
                <a:uFillTx/>
                <a:latin typeface="Calibri" panose="020F0502020204030204" pitchFamily="34" charset="0"/>
                <a:cs typeface="Calibri"/>
                <a:sym typeface="Calibri"/>
                <a:rtl val="0"/>
              </a:rPr>
              <a:t> Phosphate Cements</a:t>
            </a:r>
            <a:endParaRPr kumimoji="0" lang="en-GB" sz="2400" b="1" i="0" u="none" strike="noStrike" kern="1200" cap="none" spc="0" normalizeH="0" baseline="0" noProof="0" dirty="0">
              <a:ln>
                <a:noFill/>
              </a:ln>
              <a:solidFill>
                <a:srgbClr val="FFFFFF"/>
              </a:solidFill>
              <a:effectLst/>
              <a:uLnTx/>
              <a:uFillTx/>
              <a:latin typeface="Calibri" panose="020F0502020204030204" pitchFamily="34" charset="0"/>
              <a:cs typeface="Arial"/>
              <a:sym typeface="Arial"/>
              <a:rtl val="0"/>
            </a:endParaRPr>
          </a:p>
        </p:txBody>
      </p:sp>
      <p:pic>
        <p:nvPicPr>
          <p:cNvPr id="39" name="Picture 4" descr="https://www.sheffield.ac.uk/polopoly_fs/1.361854!/image/top-100-uni-20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96336" y="5885212"/>
            <a:ext cx="1298361" cy="792000"/>
          </a:xfrm>
          <a:prstGeom prst="rect">
            <a:avLst/>
          </a:prstGeom>
          <a:noFill/>
          <a:extLst>
            <a:ext uri="{909E8E84-426E-40DD-AFC4-6F175D3DCCD1}">
              <a14:hiddenFill xmlns:a14="http://schemas.microsoft.com/office/drawing/2010/main">
                <a:solidFill>
                  <a:srgbClr val="FFFFFF"/>
                </a:solidFill>
              </a14:hiddenFill>
            </a:ext>
          </a:extLst>
        </p:spPr>
      </p:pic>
      <p:sp>
        <p:nvSpPr>
          <p:cNvPr id="31" name="Rounded Rectangle 30"/>
          <p:cNvSpPr/>
          <p:nvPr/>
        </p:nvSpPr>
        <p:spPr bwMode="auto">
          <a:xfrm>
            <a:off x="232458" y="5462453"/>
            <a:ext cx="6248935" cy="727932"/>
          </a:xfrm>
          <a:prstGeom prst="roundRect">
            <a:avLst/>
          </a:prstGeom>
          <a:solidFill>
            <a:srgbClr val="FF9933"/>
          </a:solidFill>
          <a:ln w="9525" cap="flat" cmpd="sng" algn="ctr">
            <a:solidFill>
              <a:srgbClr val="FF99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smtClean="0">
              <a:ln>
                <a:noFill/>
              </a:ln>
              <a:solidFill>
                <a:srgbClr val="00FFFF"/>
              </a:solidFill>
              <a:effectLst/>
              <a:uLnTx/>
              <a:uFillTx/>
              <a:latin typeface="TUOS Stephenson" pitchFamily="-128" charset="0"/>
              <a:ea typeface="+mn-ea"/>
              <a:cs typeface="+mn-cs"/>
            </a:endParaRPr>
          </a:p>
        </p:txBody>
      </p:sp>
      <p:sp>
        <p:nvSpPr>
          <p:cNvPr id="24" name="TextBox 23"/>
          <p:cNvSpPr txBox="1"/>
          <p:nvPr/>
        </p:nvSpPr>
        <p:spPr>
          <a:xfrm>
            <a:off x="399450" y="5520522"/>
            <a:ext cx="573617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0.24 w/s:</a:t>
            </a:r>
            <a:r>
              <a:rPr kumimoji="0" lang="en-GB"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GB" sz="1800" b="0"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1.7 MgO: 1 KH</a:t>
            </a:r>
            <a:r>
              <a:rPr kumimoji="0" lang="en-GB" sz="1800" b="0" i="0" u="none" strike="noStrike" kern="1200" cap="none" spc="0" normalizeH="0" baseline="-25000" noProof="0" dirty="0">
                <a:ln>
                  <a:noFill/>
                </a:ln>
                <a:solidFill>
                  <a:srgbClr val="002060"/>
                </a:solidFill>
                <a:effectLst/>
                <a:uLnTx/>
                <a:uFillTx/>
                <a:latin typeface="Calibri" panose="020F0502020204030204" pitchFamily="34" charset="0"/>
                <a:ea typeface="+mn-ea"/>
                <a:cs typeface="Calibri" panose="020F0502020204030204" pitchFamily="34" charset="0"/>
              </a:rPr>
              <a:t>2</a:t>
            </a:r>
            <a:r>
              <a:rPr kumimoji="0" lang="en-GB" sz="1800" b="0"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PO</a:t>
            </a:r>
            <a:r>
              <a:rPr kumimoji="0" lang="en-GB" sz="1800" b="0" i="0" u="none" strike="noStrike" kern="1200" cap="none" spc="0" normalizeH="0" baseline="-25000" noProof="0" dirty="0">
                <a:ln>
                  <a:noFill/>
                </a:ln>
                <a:solidFill>
                  <a:srgbClr val="002060"/>
                </a:solidFill>
                <a:effectLst/>
                <a:uLnTx/>
                <a:uFillTx/>
                <a:latin typeface="Calibri" panose="020F0502020204030204" pitchFamily="34" charset="0"/>
                <a:ea typeface="+mn-ea"/>
                <a:cs typeface="Calibri" panose="020F0502020204030204" pitchFamily="34" charset="0"/>
              </a:rPr>
              <a:t>4</a:t>
            </a:r>
            <a:r>
              <a:rPr kumimoji="0" lang="en-GB" sz="1800" b="0"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4.72 H</a:t>
            </a:r>
            <a:r>
              <a:rPr kumimoji="0" lang="en-GB" sz="1800" b="0" i="0" u="none" strike="noStrike" kern="1200" cap="none" spc="0" normalizeH="0" baseline="-25000" noProof="0" dirty="0">
                <a:ln>
                  <a:noFill/>
                </a:ln>
                <a:solidFill>
                  <a:srgbClr val="002060"/>
                </a:solidFill>
                <a:effectLst/>
                <a:uLnTx/>
                <a:uFillTx/>
                <a:latin typeface="Calibri" panose="020F0502020204030204" pitchFamily="34" charset="0"/>
                <a:ea typeface="+mn-ea"/>
                <a:cs typeface="Calibri" panose="020F0502020204030204" pitchFamily="34" charset="0"/>
              </a:rPr>
              <a:t>2</a:t>
            </a:r>
            <a:r>
              <a:rPr kumimoji="0" lang="en-GB" sz="1800" b="0"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O with 50 wt. % </a:t>
            </a:r>
            <a:r>
              <a:rPr kumimoji="0" lang="en-GB" sz="1800" b="0" i="0" u="none" strike="noStrike" kern="1200" cap="none" spc="0" normalizeH="0" baseline="0" noProof="0" dirty="0" smtClean="0">
                <a:ln>
                  <a:noFill/>
                </a:ln>
                <a:solidFill>
                  <a:srgbClr val="002060"/>
                </a:solidFill>
                <a:effectLst/>
                <a:uLnTx/>
                <a:uFillTx/>
                <a:latin typeface="Calibri" panose="020F0502020204030204" pitchFamily="34" charset="0"/>
                <a:ea typeface="+mn-ea"/>
                <a:cs typeface="Calibri" panose="020F0502020204030204" pitchFamily="34" charset="0"/>
              </a:rPr>
              <a:t>FA (or GBFS) + </a:t>
            </a:r>
            <a:r>
              <a:rPr kumimoji="0" lang="en-GB" sz="1800" b="0"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2 wt. % </a:t>
            </a:r>
            <a:r>
              <a:rPr kumimoji="0" lang="en-GB" sz="1800" b="0" i="0" u="none" strike="noStrike" kern="1200" cap="none" spc="0" normalizeH="0" baseline="0" noProof="0" dirty="0" smtClean="0">
                <a:ln>
                  <a:noFill/>
                </a:ln>
                <a:solidFill>
                  <a:srgbClr val="002060"/>
                </a:solidFill>
                <a:effectLst/>
                <a:uLnTx/>
                <a:uFillTx/>
                <a:latin typeface="Calibri" panose="020F0502020204030204" pitchFamily="34" charset="0"/>
                <a:ea typeface="+mn-ea"/>
                <a:cs typeface="Calibri" panose="020F0502020204030204" pitchFamily="34" charset="0"/>
              </a:rPr>
              <a:t>H</a:t>
            </a:r>
            <a:r>
              <a:rPr kumimoji="0" lang="en-GB" sz="1800" b="0" i="0" u="none" strike="noStrike" kern="1200" cap="none" spc="0" normalizeH="0" baseline="-25000" noProof="0" dirty="0" smtClean="0">
                <a:ln>
                  <a:noFill/>
                </a:ln>
                <a:solidFill>
                  <a:srgbClr val="002060"/>
                </a:solidFill>
                <a:effectLst/>
                <a:uLnTx/>
                <a:uFillTx/>
                <a:latin typeface="Calibri" panose="020F0502020204030204" pitchFamily="34" charset="0"/>
                <a:ea typeface="+mn-ea"/>
                <a:cs typeface="Calibri" panose="020F0502020204030204" pitchFamily="34" charset="0"/>
              </a:rPr>
              <a:t>3</a:t>
            </a:r>
            <a:r>
              <a:rPr kumimoji="0" lang="en-GB" sz="1800" b="0" i="0" u="none" strike="noStrike" kern="1200" cap="none" spc="0" normalizeH="0" baseline="0" noProof="0" dirty="0" smtClean="0">
                <a:ln>
                  <a:noFill/>
                </a:ln>
                <a:solidFill>
                  <a:srgbClr val="002060"/>
                </a:solidFill>
                <a:effectLst/>
                <a:uLnTx/>
                <a:uFillTx/>
                <a:latin typeface="Calibri" panose="020F0502020204030204" pitchFamily="34" charset="0"/>
                <a:ea typeface="+mn-ea"/>
                <a:cs typeface="Calibri" panose="020F0502020204030204" pitchFamily="34" charset="0"/>
              </a:rPr>
              <a:t>BO</a:t>
            </a:r>
            <a:r>
              <a:rPr kumimoji="0" lang="en-GB" sz="1800" b="0" i="0" u="none" strike="noStrike" kern="1200" cap="none" spc="0" normalizeH="0" baseline="-25000" noProof="0" dirty="0" smtClean="0">
                <a:ln>
                  <a:noFill/>
                </a:ln>
                <a:solidFill>
                  <a:srgbClr val="002060"/>
                </a:solidFill>
                <a:effectLst/>
                <a:uLnTx/>
                <a:uFillTx/>
                <a:latin typeface="Calibri" panose="020F0502020204030204" pitchFamily="34" charset="0"/>
                <a:ea typeface="+mn-ea"/>
                <a:cs typeface="Calibri" panose="020F0502020204030204" pitchFamily="34" charset="0"/>
              </a:rPr>
              <a:t>3</a:t>
            </a:r>
            <a:endParaRPr kumimoji="0" lang="en-GB" sz="1800" b="0"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65854989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6230983" y="5225143"/>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FFFF"/>
              </a:solidFill>
              <a:effectLst/>
              <a:uLnTx/>
              <a:uFillTx/>
              <a:latin typeface="TUOS Stephenson" pitchFamily="-128" charset="0"/>
              <a:ea typeface="+mn-ea"/>
              <a:cs typeface="+mn-cs"/>
            </a:endParaRPr>
          </a:p>
        </p:txBody>
      </p:sp>
      <p:sp>
        <p:nvSpPr>
          <p:cNvPr id="13" name="Rectangle 12"/>
          <p:cNvSpPr/>
          <p:nvPr/>
        </p:nvSpPr>
        <p:spPr bwMode="auto">
          <a:xfrm>
            <a:off x="4592046" y="1488158"/>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FFFF"/>
              </a:solidFill>
              <a:effectLst/>
              <a:uLnTx/>
              <a:uFillTx/>
              <a:latin typeface="TUOS Stephenson" pitchFamily="-128" charset="0"/>
              <a:ea typeface="+mn-ea"/>
              <a:cs typeface="+mn-cs"/>
            </a:endParaRP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4725" y="1113627"/>
            <a:ext cx="2607979" cy="2198259"/>
          </a:xfrm>
          <a:prstGeom prst="rect">
            <a:avLst/>
          </a:prstGeom>
        </p:spPr>
      </p:pic>
      <p:sp>
        <p:nvSpPr>
          <p:cNvPr id="24" name="Rectangle 23"/>
          <p:cNvSpPr/>
          <p:nvPr/>
        </p:nvSpPr>
        <p:spPr>
          <a:xfrm>
            <a:off x="6274610" y="986155"/>
            <a:ext cx="2689878" cy="4963125"/>
          </a:xfrm>
          <a:prstGeom prst="rect">
            <a:avLst/>
          </a:prstGeom>
          <a:noFill/>
          <a:ln w="317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UOS Blake"/>
              <a:ea typeface="+mn-ea"/>
              <a:cs typeface="+mn-cs"/>
            </a:endParaRPr>
          </a:p>
        </p:txBody>
      </p:sp>
      <p:pic>
        <p:nvPicPr>
          <p:cNvPr id="25" name="Picture 24" descr="C:\Users\Laura\Documents\Experiments\ALL ORIGIN PROJECTS\Exported Graphs\190_39K.tif"/>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051" t="5901" r="9956"/>
          <a:stretch/>
        </p:blipFill>
        <p:spPr bwMode="auto">
          <a:xfrm>
            <a:off x="6320436" y="3736213"/>
            <a:ext cx="2536039" cy="217755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descr="C:\Users\Laura\Documents\Experiments\ALL ORIGIN PROJECTS\Exported Graphs\190_25Mg.tif"/>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512" t="5473" r="10212"/>
          <a:stretch/>
        </p:blipFill>
        <p:spPr bwMode="auto">
          <a:xfrm>
            <a:off x="6385490" y="1644291"/>
            <a:ext cx="2315695" cy="1990141"/>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6284433" y="1054477"/>
            <a:ext cx="268005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srgbClr val="002060"/>
                </a:solidFill>
                <a:effectLst/>
                <a:uLnTx/>
                <a:uFillTx/>
                <a:latin typeface="Calibri" panose="020F0502020204030204" pitchFamily="34" charset="0"/>
                <a:ea typeface="+mn-ea"/>
                <a:cs typeface="Calibri" panose="020F0502020204030204" pitchFamily="34" charset="0"/>
              </a:rPr>
              <a:t>High field NMR (19.96 T) – University of Warwick</a:t>
            </a:r>
            <a:endParaRPr kumimoji="0" lang="en-GB"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pic>
        <p:nvPicPr>
          <p:cNvPr id="28" name="Picture 5" descr="C:\Users\Laura\Documents\Experiments\ALL ORIGIN PROJECTS\Exported Graphs\NMR\27Al\27AL_NMR_MKPC.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8648" t="16377" r="47634"/>
          <a:stretch/>
        </p:blipFill>
        <p:spPr bwMode="auto">
          <a:xfrm>
            <a:off x="2915816" y="3797215"/>
            <a:ext cx="1514179" cy="2032533"/>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6" descr="C:\Users\Laura\Documents\Experiments\ALL ORIGIN PROJECTS\Exported Graphs\NMR\29Si\29si_gbfs_mkpc.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3443" t="2505" r="25310"/>
          <a:stretch/>
        </p:blipFill>
        <p:spPr bwMode="auto">
          <a:xfrm>
            <a:off x="4493068" y="3762016"/>
            <a:ext cx="1499306" cy="1999163"/>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3978304" y="3616640"/>
            <a:ext cx="497252" cy="748923"/>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30000" noProof="0" dirty="0" smtClean="0">
              <a:ln>
                <a:noFill/>
              </a:ln>
              <a:solidFill>
                <a:srgbClr val="FFFFFF">
                  <a:lumMod val="10000"/>
                </a:srgbClr>
              </a:solidFill>
              <a:effectLst/>
              <a:uLnTx/>
              <a:uFillTx/>
              <a:latin typeface="TUOS Blak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30000" noProof="0" dirty="0" smtClean="0">
                <a:ln>
                  <a:noFill/>
                </a:ln>
                <a:solidFill>
                  <a:srgbClr val="FFFFFF">
                    <a:lumMod val="10000"/>
                  </a:srgbClr>
                </a:solidFill>
                <a:effectLst/>
                <a:uLnTx/>
                <a:uFillTx/>
                <a:latin typeface="Calibri" panose="020F0502020204030204" pitchFamily="34" charset="0"/>
                <a:ea typeface="+mn-ea"/>
                <a:cs typeface="Calibri" panose="020F0502020204030204" pitchFamily="34" charset="0"/>
              </a:rPr>
              <a:t>27</a:t>
            </a:r>
            <a:r>
              <a:rPr kumimoji="0" lang="en-GB" sz="1600" b="1" i="0" u="none" strike="noStrike" kern="1200" cap="none" spc="0" normalizeH="0" baseline="0" noProof="0" dirty="0" smtClean="0">
                <a:ln>
                  <a:noFill/>
                </a:ln>
                <a:solidFill>
                  <a:srgbClr val="FFFFFF">
                    <a:lumMod val="10000"/>
                  </a:srgbClr>
                </a:solidFill>
                <a:effectLst/>
                <a:uLnTx/>
                <a:uFillTx/>
                <a:latin typeface="Calibri" panose="020F0502020204030204" pitchFamily="34" charset="0"/>
                <a:ea typeface="+mn-ea"/>
                <a:cs typeface="Calibri" panose="020F0502020204030204" pitchFamily="34" charset="0"/>
              </a:rPr>
              <a:t>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FFFFFF">
                  <a:lumMod val="10000"/>
                </a:srgbClr>
              </a:solidFill>
              <a:effectLst/>
              <a:uLnTx/>
              <a:uFillTx/>
              <a:latin typeface="TUOS Blake"/>
              <a:ea typeface="+mn-ea"/>
              <a:cs typeface="+mn-cs"/>
            </a:endParaRPr>
          </a:p>
        </p:txBody>
      </p:sp>
      <p:sp>
        <p:nvSpPr>
          <p:cNvPr id="31" name="TextBox 30"/>
          <p:cNvSpPr txBox="1"/>
          <p:nvPr/>
        </p:nvSpPr>
        <p:spPr>
          <a:xfrm>
            <a:off x="5488318" y="3717032"/>
            <a:ext cx="516488" cy="50270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30000" noProof="0" dirty="0" smtClean="0">
              <a:ln>
                <a:noFill/>
              </a:ln>
              <a:solidFill>
                <a:srgbClr val="FFFFFF">
                  <a:lumMod val="10000"/>
                </a:srgbClr>
              </a:solidFill>
              <a:effectLst/>
              <a:uLnTx/>
              <a:uFillTx/>
              <a:latin typeface="TUOS Blak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30000" noProof="0" dirty="0" smtClean="0">
                <a:ln>
                  <a:noFill/>
                </a:ln>
                <a:solidFill>
                  <a:srgbClr val="FFFFFF">
                    <a:lumMod val="10000"/>
                  </a:srgbClr>
                </a:solidFill>
                <a:effectLst/>
                <a:uLnTx/>
                <a:uFillTx/>
                <a:latin typeface="Calibri" panose="020F0502020204030204" pitchFamily="34" charset="0"/>
                <a:ea typeface="+mn-ea"/>
                <a:cs typeface="Calibri" panose="020F0502020204030204" pitchFamily="34" charset="0"/>
              </a:rPr>
              <a:t>29</a:t>
            </a:r>
            <a:r>
              <a:rPr kumimoji="0" lang="en-GB" sz="1600" b="1" i="0" u="none" strike="noStrike" kern="1200" cap="none" spc="0" normalizeH="0" baseline="0" noProof="0" dirty="0" smtClean="0">
                <a:ln>
                  <a:noFill/>
                </a:ln>
                <a:solidFill>
                  <a:srgbClr val="FFFFFF">
                    <a:lumMod val="10000"/>
                  </a:srgbClr>
                </a:solidFill>
                <a:effectLst/>
                <a:uLnTx/>
                <a:uFillTx/>
                <a:latin typeface="Calibri" panose="020F0502020204030204" pitchFamily="34" charset="0"/>
                <a:ea typeface="+mn-ea"/>
                <a:cs typeface="Calibri" panose="020F0502020204030204" pitchFamily="34" charset="0"/>
              </a:rPr>
              <a:t>Si</a:t>
            </a:r>
            <a:r>
              <a:rPr kumimoji="0" lang="en-GB" sz="1600" b="1" i="0" u="none" strike="noStrike" kern="1200" cap="none" spc="0" normalizeH="0" baseline="0" noProof="0" dirty="0" smtClean="0">
                <a:ln>
                  <a:noFill/>
                </a:ln>
                <a:solidFill>
                  <a:srgbClr val="FFFFFF">
                    <a:lumMod val="10000"/>
                  </a:srgbClr>
                </a:solidFill>
                <a:effectLst/>
                <a:uLnTx/>
                <a:uFillTx/>
                <a:latin typeface="TUOS Blake"/>
                <a:ea typeface="+mn-ea"/>
                <a:cs typeface="+mn-cs"/>
              </a:rPr>
              <a:t> </a:t>
            </a:r>
            <a:endParaRPr kumimoji="0" lang="en-GB" sz="1600" b="1" i="0" u="none" strike="noStrike" kern="1200" cap="none" spc="0" normalizeH="0" baseline="0" noProof="0" dirty="0">
              <a:ln>
                <a:noFill/>
              </a:ln>
              <a:solidFill>
                <a:srgbClr val="FFFFFF">
                  <a:lumMod val="10000"/>
                </a:srgbClr>
              </a:solidFill>
              <a:effectLst/>
              <a:uLnTx/>
              <a:uFillTx/>
              <a:latin typeface="TUOS Blake"/>
              <a:ea typeface="+mn-ea"/>
              <a:cs typeface="+mn-cs"/>
            </a:endParaRPr>
          </a:p>
        </p:txBody>
      </p:sp>
      <p:sp>
        <p:nvSpPr>
          <p:cNvPr id="32" name="Rectangle 31"/>
          <p:cNvSpPr/>
          <p:nvPr/>
        </p:nvSpPr>
        <p:spPr>
          <a:xfrm>
            <a:off x="413208" y="3293160"/>
            <a:ext cx="2291012" cy="261610"/>
          </a:xfrm>
          <a:prstGeom prst="rect">
            <a:avLst/>
          </a:prstGeom>
        </p:spPr>
        <p:txBody>
          <a:bodyPr wrap="non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smtClean="0">
                <a:ln>
                  <a:noFill/>
                </a:ln>
                <a:solidFill>
                  <a:srgbClr val="121717"/>
                </a:solidFill>
                <a:effectLst/>
                <a:uLnTx/>
                <a:uFillTx/>
                <a:latin typeface="Calibri" panose="020F0502020204030204" pitchFamily="34" charset="0"/>
                <a:ea typeface="+mn-ea"/>
                <a:cs typeface="Calibri" panose="020F0502020204030204" pitchFamily="34" charset="0"/>
              </a:rPr>
              <a:t>FA/MKPC                          GBFS/MKPC</a:t>
            </a:r>
            <a:endParaRPr kumimoji="0" lang="en-US" sz="1100" b="1" i="0" u="none" strike="noStrike" kern="1200" cap="none" spc="0" normalizeH="0" baseline="0" noProof="0" dirty="0">
              <a:ln>
                <a:noFill/>
              </a:ln>
              <a:solidFill>
                <a:srgbClr val="121717"/>
              </a:solidFill>
              <a:effectLst/>
              <a:uLnTx/>
              <a:uFillTx/>
              <a:latin typeface="Calibri" panose="020F0502020204030204" pitchFamily="34" charset="0"/>
              <a:ea typeface="+mn-ea"/>
              <a:cs typeface="Calibri" panose="020F0502020204030204" pitchFamily="34" charset="0"/>
            </a:endParaRPr>
          </a:p>
        </p:txBody>
      </p:sp>
      <p:sp>
        <p:nvSpPr>
          <p:cNvPr id="35" name="TextBox 34"/>
          <p:cNvSpPr txBox="1"/>
          <p:nvPr/>
        </p:nvSpPr>
        <p:spPr>
          <a:xfrm>
            <a:off x="95344" y="6082883"/>
            <a:ext cx="9048655" cy="954107"/>
          </a:xfrm>
          <a:prstGeom prst="rect">
            <a:avLst/>
          </a:prstGeom>
          <a:noFill/>
        </p:spPr>
        <p:txBody>
          <a:bodyPr wrap="square" rtlCol="0">
            <a:spAutoFit/>
          </a:bodyPr>
          <a:lstStyle/>
          <a:p>
            <a:pPr algn="just"/>
            <a:r>
              <a:rPr kumimoji="0" lang="en-GB" sz="1400" i="0" u="none" strike="noStrike" kern="1200" cap="none" spc="0" normalizeH="0" baseline="0" noProof="0" dirty="0" smtClean="0">
                <a:ln>
                  <a:noFill/>
                </a:ln>
                <a:solidFill>
                  <a:srgbClr val="000000"/>
                </a:solidFill>
                <a:effectLst/>
                <a:uLnTx/>
                <a:uFillTx/>
                <a:latin typeface="Calibri" panose="020F0502020204030204" pitchFamily="34" charset="0"/>
                <a:cs typeface="Calibri" panose="020F0502020204030204" pitchFamily="34" charset="0"/>
              </a:rPr>
              <a:t>Fly ash and slag</a:t>
            </a:r>
            <a:r>
              <a:rPr kumimoji="0" lang="en-GB" sz="1400" i="0" u="none" strike="noStrike" kern="1200" cap="none" spc="0" normalizeH="0" noProof="0" dirty="0" smtClean="0">
                <a:ln>
                  <a:noFill/>
                </a:ln>
                <a:solidFill>
                  <a:srgbClr val="000000"/>
                </a:solidFill>
                <a:effectLst/>
                <a:uLnTx/>
                <a:uFillTx/>
                <a:latin typeface="Calibri" panose="020F0502020204030204" pitchFamily="34" charset="0"/>
                <a:cs typeface="Calibri" panose="020F0502020204030204" pitchFamily="34" charset="0"/>
              </a:rPr>
              <a:t> have been </a:t>
            </a:r>
            <a:r>
              <a:rPr kumimoji="0" lang="en-GB" sz="1400" i="0" u="none" strike="noStrike" kern="1200" cap="none" spc="0" normalizeH="0" baseline="0" noProof="0" dirty="0" smtClean="0">
                <a:ln>
                  <a:noFill/>
                </a:ln>
                <a:solidFill>
                  <a:srgbClr val="000000"/>
                </a:solidFill>
                <a:effectLst/>
                <a:uLnTx/>
                <a:uFillTx/>
                <a:latin typeface="Calibri" panose="020F0502020204030204" pitchFamily="34" charset="0"/>
                <a:cs typeface="Calibri" panose="020F0502020204030204" pitchFamily="34" charset="0"/>
              </a:rPr>
              <a:t>demonstrated </a:t>
            </a:r>
            <a:r>
              <a:rPr kumimoji="0" lang="en-GB" sz="14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conclusively for the first time that FA and GBFS participate in the mechanical and microstructural development of blended MKPC binders through the formation of </a:t>
            </a:r>
            <a:r>
              <a:rPr kumimoji="0" lang="en-GB" sz="1400" i="0" u="none" strike="noStrike" kern="1200" cap="none" spc="0" normalizeH="0" baseline="0" noProof="0" dirty="0" smtClean="0">
                <a:ln>
                  <a:noFill/>
                </a:ln>
                <a:solidFill>
                  <a:srgbClr val="000000"/>
                </a:solidFill>
                <a:effectLst/>
                <a:uLnTx/>
                <a:uFillTx/>
                <a:latin typeface="Calibri" panose="020F0502020204030204" pitchFamily="34" charset="0"/>
                <a:cs typeface="Calibri" panose="020F0502020204030204" pitchFamily="34" charset="0"/>
              </a:rPr>
              <a:t>amorphous secondary </a:t>
            </a:r>
            <a:r>
              <a:rPr kumimoji="0" lang="en-GB" sz="14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reaction products</a:t>
            </a:r>
            <a:r>
              <a:rPr kumimoji="0" lang="en-GB" sz="1400" i="0" u="none" strike="noStrike" kern="1200" cap="none" spc="0" normalizeH="0" baseline="0" noProof="0" dirty="0" smtClean="0">
                <a:ln>
                  <a:noFill/>
                </a:ln>
                <a:solidFill>
                  <a:srgbClr val="000000"/>
                </a:solidFill>
                <a:effectLst/>
                <a:uLnTx/>
                <a:uFillTx/>
                <a:latin typeface="Calibri" panose="020F0502020204030204" pitchFamily="34" charset="0"/>
                <a:cs typeface="Calibri" panose="020F0502020204030204" pitchFamily="34" charset="0"/>
              </a:rPr>
              <a:t>. </a:t>
            </a:r>
            <a:r>
              <a:rPr lang="en-GB" sz="1200" dirty="0" smtClean="0">
                <a:solidFill>
                  <a:srgbClr val="000000"/>
                </a:solidFill>
                <a:latin typeface="Calibri" panose="020F0502020204030204" pitchFamily="34" charset="0"/>
                <a:cs typeface="Calibri" panose="020F0502020204030204" pitchFamily="34" charset="0"/>
              </a:rPr>
              <a:t>(Gardner et al., (2015) </a:t>
            </a:r>
            <a:r>
              <a:rPr lang="en-GB" sz="1200" dirty="0">
                <a:solidFill>
                  <a:srgbClr val="000000"/>
                </a:solidFill>
                <a:latin typeface="Calibri" panose="020F0502020204030204" pitchFamily="34" charset="0"/>
                <a:cs typeface="Calibri" panose="020F0502020204030204" pitchFamily="34" charset="0"/>
              </a:rPr>
              <a:t>Cement and Concrete </a:t>
            </a:r>
            <a:r>
              <a:rPr lang="en-GB" sz="1200" dirty="0" smtClean="0">
                <a:solidFill>
                  <a:srgbClr val="000000"/>
                </a:solidFill>
                <a:latin typeface="Calibri" panose="020F0502020204030204" pitchFamily="34" charset="0"/>
                <a:cs typeface="Calibri" panose="020F0502020204030204" pitchFamily="34" charset="0"/>
              </a:rPr>
              <a:t>Research, vol. 74, pp. 78-87.)</a:t>
            </a:r>
            <a:endParaRPr lang="en-GB" sz="1200" dirty="0">
              <a:solidFill>
                <a:srgbClr val="000000"/>
              </a:solidFill>
              <a:latin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cxnSp>
        <p:nvCxnSpPr>
          <p:cNvPr id="36" name="Straight Connector 35"/>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pic>
        <p:nvPicPr>
          <p:cNvPr id="38" name="Picture 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32" y="-14010"/>
            <a:ext cx="2284480" cy="903166"/>
          </a:xfrm>
          <a:prstGeom prst="rect">
            <a:avLst/>
          </a:prstGeom>
        </p:spPr>
      </p:pic>
      <p:sp>
        <p:nvSpPr>
          <p:cNvPr id="21" name="Shape 186"/>
          <p:cNvSpPr txBox="1">
            <a:spLocks/>
          </p:cNvSpPr>
          <p:nvPr/>
        </p:nvSpPr>
        <p:spPr>
          <a:xfrm>
            <a:off x="1822816" y="-13051"/>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marL="0" marR="0" lvl="0" indent="0" algn="ctr" defTabSz="914400" rtl="0" eaLnBrk="1" fontAlgn="auto" latinLnBrk="0" hangingPunct="1">
              <a:lnSpc>
                <a:spcPct val="100000"/>
              </a:lnSpc>
              <a:spcBef>
                <a:spcPts val="0"/>
              </a:spcBef>
              <a:spcAft>
                <a:spcPts val="0"/>
              </a:spcAft>
              <a:buClr>
                <a:srgbClr val="00FFFF"/>
              </a:buClr>
              <a:buSzTx/>
              <a:buFont typeface="Calibri"/>
              <a:buNone/>
              <a:tabLst/>
              <a:defRPr/>
            </a:pPr>
            <a:r>
              <a:rPr kumimoji="0" lang="en-GB" sz="2400" b="1" i="0" u="none" strike="noStrike" kern="1200" cap="none" spc="0" normalizeH="0" baseline="0" noProof="0" dirty="0" smtClean="0">
                <a:ln>
                  <a:noFill/>
                </a:ln>
                <a:solidFill>
                  <a:srgbClr val="FFFFFF"/>
                </a:solidFill>
                <a:effectLst/>
                <a:uLnTx/>
                <a:uFillTx/>
                <a:latin typeface="Calibri" panose="020F0502020204030204" pitchFamily="34" charset="0"/>
                <a:ea typeface="Calibri"/>
                <a:cs typeface="Calibri"/>
                <a:sym typeface="Calibri"/>
                <a:rtl val="0"/>
              </a:rPr>
              <a:t>Characterisation of MKPC binders</a:t>
            </a:r>
            <a:endParaRPr kumimoji="0" lang="en-GB" sz="2400" b="1" i="0" u="none" strike="noStrike" kern="1200" cap="none" spc="0" normalizeH="0" baseline="0" noProof="0" dirty="0">
              <a:ln>
                <a:noFill/>
              </a:ln>
              <a:solidFill>
                <a:srgbClr val="FFFFFF"/>
              </a:solidFill>
              <a:effectLst/>
              <a:uLnTx/>
              <a:uFillTx/>
              <a:latin typeface="Calibri" panose="020F0502020204030204" pitchFamily="34" charset="0"/>
              <a:cs typeface="Arial"/>
              <a:sym typeface="Arial"/>
              <a:rtl val="0"/>
            </a:endParaRPr>
          </a:p>
        </p:txBody>
      </p:sp>
      <p:pic>
        <p:nvPicPr>
          <p:cNvPr id="3" name="Picture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4725" y="3736213"/>
            <a:ext cx="2587950" cy="1955292"/>
          </a:xfrm>
          <a:prstGeom prst="rect">
            <a:avLst/>
          </a:prstGeom>
        </p:spPr>
      </p:pic>
      <p:sp>
        <p:nvSpPr>
          <p:cNvPr id="43" name="Rectangle 42"/>
          <p:cNvSpPr/>
          <p:nvPr/>
        </p:nvSpPr>
        <p:spPr>
          <a:xfrm>
            <a:off x="1199981" y="5709996"/>
            <a:ext cx="745717" cy="261610"/>
          </a:xfrm>
          <a:prstGeom prst="rect">
            <a:avLst/>
          </a:prstGeom>
        </p:spPr>
        <p:txBody>
          <a:bodyPr wrap="non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smtClean="0">
                <a:ln>
                  <a:noFill/>
                </a:ln>
                <a:solidFill>
                  <a:srgbClr val="121717"/>
                </a:solidFill>
                <a:effectLst/>
                <a:uLnTx/>
                <a:uFillTx/>
                <a:latin typeface="Calibri" panose="020F0502020204030204" pitchFamily="34" charset="0"/>
                <a:ea typeface="+mn-ea"/>
                <a:cs typeface="Calibri" panose="020F0502020204030204" pitchFamily="34" charset="0"/>
              </a:rPr>
              <a:t>FA/MKPC</a:t>
            </a:r>
            <a:endParaRPr kumimoji="0" lang="en-US" sz="1100" b="1" i="0" u="none" strike="noStrike" kern="1200" cap="none" spc="0" normalizeH="0" baseline="0" noProof="0" dirty="0">
              <a:ln>
                <a:noFill/>
              </a:ln>
              <a:solidFill>
                <a:srgbClr val="121717"/>
              </a:solidFill>
              <a:effectLst/>
              <a:uLnTx/>
              <a:uFillTx/>
              <a:latin typeface="Calibri" panose="020F0502020204030204" pitchFamily="34" charset="0"/>
              <a:ea typeface="+mn-ea"/>
              <a:cs typeface="Calibri" panose="020F0502020204030204" pitchFamily="34" charset="0"/>
            </a:endParaRPr>
          </a:p>
        </p:txBody>
      </p:sp>
      <p:pic>
        <p:nvPicPr>
          <p:cNvPr id="33" name="Picture 3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8342775" flipH="1">
            <a:off x="4061152" y="4355146"/>
            <a:ext cx="446021" cy="257463"/>
          </a:xfrm>
          <a:prstGeom prst="rect">
            <a:avLst/>
          </a:prstGeom>
        </p:spPr>
      </p:pic>
      <p:sp>
        <p:nvSpPr>
          <p:cNvPr id="4" name="TextBox 3"/>
          <p:cNvSpPr txBox="1"/>
          <p:nvPr/>
        </p:nvSpPr>
        <p:spPr>
          <a:xfrm>
            <a:off x="3674900" y="5848495"/>
            <a:ext cx="1808508"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Calibri" panose="020F0502020204030204" pitchFamily="34" charset="0"/>
              </a:rPr>
              <a:t>NMR: GBFS/MKPC shown only</a:t>
            </a:r>
            <a:endParaRPr kumimoji="0" lang="en-GB"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4" name="Picture 3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3304769">
            <a:off x="5078185" y="4352310"/>
            <a:ext cx="446021" cy="257463"/>
          </a:xfrm>
          <a:prstGeom prst="rect">
            <a:avLst/>
          </a:prstGeom>
        </p:spPr>
      </p:pic>
      <p:sp>
        <p:nvSpPr>
          <p:cNvPr id="5" name="TextBox 4"/>
          <p:cNvSpPr txBox="1"/>
          <p:nvPr/>
        </p:nvSpPr>
        <p:spPr>
          <a:xfrm>
            <a:off x="4359815" y="3736148"/>
            <a:ext cx="851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smtClean="0">
                <a:ln>
                  <a:noFill/>
                </a:ln>
                <a:solidFill>
                  <a:srgbClr val="002060"/>
                </a:solidFill>
                <a:effectLst/>
                <a:uLnTx/>
                <a:uFillTx/>
                <a:latin typeface="Calibri" panose="020F0502020204030204" pitchFamily="34" charset="0"/>
                <a:ea typeface="+mn-ea"/>
                <a:cs typeface="Calibri" panose="020F0502020204030204" pitchFamily="34" charset="0"/>
              </a:rPr>
              <a:t>Secondary</a:t>
            </a:r>
            <a:r>
              <a:rPr kumimoji="0" lang="en-GB" sz="1200" b="1" i="0" u="none" strike="noStrike" kern="1200" cap="none" spc="0" normalizeH="0" noProof="0" dirty="0" smtClean="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GB" sz="1200" b="1" i="0" u="none" strike="noStrike" kern="1200" cap="none" spc="0" normalizeH="0" baseline="0" noProof="0" dirty="0" smtClean="0">
                <a:ln>
                  <a:noFill/>
                </a:ln>
                <a:solidFill>
                  <a:srgbClr val="002060"/>
                </a:solidFill>
                <a:effectLst/>
                <a:uLnTx/>
                <a:uFillTx/>
                <a:latin typeface="Calibri" panose="020F0502020204030204" pitchFamily="34" charset="0"/>
                <a:ea typeface="+mn-ea"/>
                <a:cs typeface="Calibri" panose="020F0502020204030204" pitchFamily="34" charset="0"/>
              </a:rPr>
              <a:t>reaction products</a:t>
            </a:r>
            <a:endParaRPr kumimoji="0" lang="en-GB" sz="12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pic>
        <p:nvPicPr>
          <p:cNvPr id="7" name="Picture 6"/>
          <p:cNvPicPr>
            <a:picLocks noChangeAspect="1"/>
          </p:cNvPicPr>
          <p:nvPr/>
        </p:nvPicPr>
        <p:blipFill rotWithShape="1">
          <a:blip r:embed="rId11" cstate="print">
            <a:extLst>
              <a:ext uri="{28A0092B-C50C-407E-A947-70E740481C1C}">
                <a14:useLocalDpi xmlns:a14="http://schemas.microsoft.com/office/drawing/2010/main" val="0"/>
              </a:ext>
            </a:extLst>
          </a:blip>
          <a:srcRect l="11067" r="12248" b="1747"/>
          <a:stretch/>
        </p:blipFill>
        <p:spPr>
          <a:xfrm>
            <a:off x="3006334" y="924410"/>
            <a:ext cx="3100674" cy="2798804"/>
          </a:xfrm>
          <a:prstGeom prst="rect">
            <a:avLst/>
          </a:prstGeom>
        </p:spPr>
      </p:pic>
    </p:spTree>
    <p:extLst>
      <p:ext uri="{BB962C8B-B14F-4D97-AF65-F5344CB8AC3E}">
        <p14:creationId xmlns:p14="http://schemas.microsoft.com/office/powerpoint/2010/main" val="414214047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bwMode="auto">
          <a:xfrm>
            <a:off x="6230983" y="5252527"/>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5" name="Footer Placeholder 3"/>
          <p:cNvSpPr>
            <a:spLocks noGrp="1"/>
          </p:cNvSpPr>
          <p:nvPr>
            <p:ph type="ftr" sz="quarter" idx="11"/>
          </p:nvPr>
        </p:nvSpPr>
        <p:spPr>
          <a:xfrm>
            <a:off x="0" y="6597352"/>
            <a:ext cx="5553564" cy="304800"/>
          </a:xfrm>
        </p:spPr>
        <p:txBody>
          <a:bodyPr/>
          <a:lstStyle/>
          <a:p>
            <a:r>
              <a:rPr lang="en-GB" altLang="en-US" dirty="0" smtClean="0">
                <a:solidFill>
                  <a:srgbClr val="002060"/>
                </a:solidFill>
              </a:rPr>
              <a:t>2017 © The University of Sheffield</a:t>
            </a:r>
            <a:endParaRPr lang="en-GB" altLang="en-US" dirty="0">
              <a:solidFill>
                <a:srgbClr val="002060"/>
              </a:solidFill>
            </a:endParaRPr>
          </a:p>
        </p:txBody>
      </p:sp>
      <p:sp>
        <p:nvSpPr>
          <p:cNvPr id="8" name="TextBox 7"/>
          <p:cNvSpPr txBox="1"/>
          <p:nvPr/>
        </p:nvSpPr>
        <p:spPr>
          <a:xfrm>
            <a:off x="1123059" y="6243698"/>
            <a:ext cx="3066352" cy="307777"/>
          </a:xfrm>
          <a:prstGeom prst="rect">
            <a:avLst/>
          </a:prstGeom>
          <a:noFill/>
        </p:spPr>
        <p:txBody>
          <a:bodyPr wrap="none" rtlCol="0">
            <a:spAutoFit/>
          </a:bodyPr>
          <a:lstStyle/>
          <a:p>
            <a:r>
              <a:rPr lang="en-GB" sz="1400" b="1" dirty="0" smtClean="0">
                <a:solidFill>
                  <a:srgbClr val="000000"/>
                </a:solidFill>
                <a:latin typeface="Calibri" panose="020F0502020204030204" pitchFamily="34" charset="0"/>
                <a:cs typeface="Calibri" panose="020F0502020204030204" pitchFamily="34" charset="0"/>
              </a:rPr>
              <a:t>Data shown is for as-received CoTreat®</a:t>
            </a:r>
            <a:endParaRPr lang="en-GB" sz="1400" b="1" dirty="0">
              <a:solidFill>
                <a:srgbClr val="000000"/>
              </a:solidFill>
              <a:latin typeface="Calibri" panose="020F0502020204030204" pitchFamily="34" charset="0"/>
              <a:cs typeface="Calibri" panose="020F0502020204030204" pitchFamily="34" charset="0"/>
            </a:endParaRPr>
          </a:p>
        </p:txBody>
      </p:sp>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592" y="1040321"/>
            <a:ext cx="3384376" cy="2541977"/>
          </a:xfrm>
          <a:prstGeom prst="rect">
            <a:avLst/>
          </a:prstGeom>
        </p:spPr>
      </p:pic>
      <p:pic>
        <p:nvPicPr>
          <p:cNvPr id="21" name="Pictur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9592" y="3645304"/>
            <a:ext cx="3379355" cy="2520000"/>
          </a:xfrm>
          <a:prstGeom prst="rect">
            <a:avLst/>
          </a:prstGeom>
        </p:spPr>
      </p:pic>
      <p:sp>
        <p:nvSpPr>
          <p:cNvPr id="35" name="TextBox 34"/>
          <p:cNvSpPr txBox="1"/>
          <p:nvPr/>
        </p:nvSpPr>
        <p:spPr>
          <a:xfrm>
            <a:off x="4871686" y="5353471"/>
            <a:ext cx="5009597" cy="307777"/>
          </a:xfrm>
          <a:prstGeom prst="rect">
            <a:avLst/>
          </a:prstGeom>
          <a:noFill/>
        </p:spPr>
        <p:txBody>
          <a:bodyPr wrap="square" rtlCol="0">
            <a:spAutoFit/>
          </a:bodyPr>
          <a:lstStyle/>
          <a:p>
            <a:pPr algn="ctr"/>
            <a:r>
              <a:rPr lang="en-GB" sz="1400" b="1" dirty="0" smtClean="0">
                <a:solidFill>
                  <a:srgbClr val="002060"/>
                </a:solidFill>
              </a:rPr>
              <a:t>Phases: </a:t>
            </a:r>
            <a:r>
              <a:rPr lang="en-GB" sz="1400" dirty="0" err="1" smtClean="0">
                <a:solidFill>
                  <a:srgbClr val="002060"/>
                </a:solidFill>
              </a:rPr>
              <a:t>Struvite</a:t>
            </a:r>
            <a:r>
              <a:rPr lang="en-GB" sz="1400" dirty="0" smtClean="0">
                <a:solidFill>
                  <a:srgbClr val="002060"/>
                </a:solidFill>
              </a:rPr>
              <a:t>-K, </a:t>
            </a:r>
            <a:r>
              <a:rPr lang="en-GB" sz="1400" dirty="0" err="1" smtClean="0">
                <a:solidFill>
                  <a:srgbClr val="002060"/>
                </a:solidFill>
              </a:rPr>
              <a:t>MgO</a:t>
            </a:r>
            <a:endParaRPr lang="en-GB" sz="1400" dirty="0">
              <a:solidFill>
                <a:srgbClr val="002060"/>
              </a:solidFill>
            </a:endParaRPr>
          </a:p>
        </p:txBody>
      </p:sp>
      <p:sp>
        <p:nvSpPr>
          <p:cNvPr id="22" name="Rectangle 21"/>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27" name="Rectangle 26"/>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30" name="Rectangle 29"/>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37" name="Picture 3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38" name="Rectangle 37"/>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39" name="Picture 3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40" name="Rectangle 39"/>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41" name="Picture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42" name="Picture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43" name="Picture 4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44" name="Picture 4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45" name="Picture 4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46"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smtClean="0">
                <a:solidFill>
                  <a:schemeClr val="bg1"/>
                </a:solidFill>
                <a:latin typeface="Calibri" panose="020F0502020204030204" pitchFamily="34" charset="0"/>
              </a:rPr>
              <a:t>MKPC Encapsulation - CoTreat® (25 wt. %)</a:t>
            </a:r>
            <a:endParaRPr lang="en-GB" sz="2400" b="1" dirty="0">
              <a:solidFill>
                <a:schemeClr val="bg1"/>
              </a:solidFill>
              <a:latin typeface="Calibri" panose="020F0502020204030204" pitchFamily="34" charset="0"/>
            </a:endParaRPr>
          </a:p>
        </p:txBody>
      </p:sp>
      <p:cxnSp>
        <p:nvCxnSpPr>
          <p:cNvPr id="47" name="Straight Connector 46"/>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pic>
        <p:nvPicPr>
          <p:cNvPr id="2" name="Picture 1"/>
          <p:cNvPicPr>
            <a:picLocks noChangeAspect="1"/>
          </p:cNvPicPr>
          <p:nvPr/>
        </p:nvPicPr>
        <p:blipFill rotWithShape="1">
          <a:blip r:embed="rId6" cstate="print">
            <a:extLst>
              <a:ext uri="{28A0092B-C50C-407E-A947-70E740481C1C}">
                <a14:useLocalDpi xmlns:a14="http://schemas.microsoft.com/office/drawing/2010/main" val="0"/>
              </a:ext>
            </a:extLst>
          </a:blip>
          <a:srcRect l="8263" t="11655" r="15350" b="6015"/>
          <a:stretch/>
        </p:blipFill>
        <p:spPr>
          <a:xfrm>
            <a:off x="4642168" y="3892929"/>
            <a:ext cx="3880594" cy="2920447"/>
          </a:xfrm>
          <a:prstGeom prst="rect">
            <a:avLst/>
          </a:prstGeom>
        </p:spPr>
      </p:pic>
      <p:pic>
        <p:nvPicPr>
          <p:cNvPr id="7" name="Picture 6"/>
          <p:cNvPicPr>
            <a:picLocks noChangeAspect="1"/>
          </p:cNvPicPr>
          <p:nvPr/>
        </p:nvPicPr>
        <p:blipFill rotWithShape="1">
          <a:blip r:embed="rId7" cstate="print">
            <a:extLst>
              <a:ext uri="{28A0092B-C50C-407E-A947-70E740481C1C}">
                <a14:useLocalDpi xmlns:a14="http://schemas.microsoft.com/office/drawing/2010/main" val="0"/>
              </a:ext>
            </a:extLst>
          </a:blip>
          <a:srcRect l="10237" t="7895" r="11014" b="7520"/>
          <a:stretch/>
        </p:blipFill>
        <p:spPr>
          <a:xfrm>
            <a:off x="4572000" y="979480"/>
            <a:ext cx="3945741" cy="2959305"/>
          </a:xfrm>
          <a:prstGeom prst="rect">
            <a:avLst/>
          </a:prstGeom>
        </p:spPr>
      </p:pic>
      <p:sp>
        <p:nvSpPr>
          <p:cNvPr id="24" name="TextBox 23"/>
          <p:cNvSpPr txBox="1"/>
          <p:nvPr/>
        </p:nvSpPr>
        <p:spPr>
          <a:xfrm>
            <a:off x="7676319" y="1238552"/>
            <a:ext cx="1593566" cy="246221"/>
          </a:xfrm>
          <a:prstGeom prst="rect">
            <a:avLst/>
          </a:prstGeom>
          <a:noFill/>
        </p:spPr>
        <p:txBody>
          <a:bodyPr wrap="square" rtlCol="0">
            <a:spAutoFit/>
          </a:bodyPr>
          <a:lstStyle/>
          <a:p>
            <a:pPr algn="ctr"/>
            <a:r>
              <a:rPr lang="en-GB" sz="1000" b="1" dirty="0" smtClean="0">
                <a:solidFill>
                  <a:srgbClr val="000000"/>
                </a:solidFill>
                <a:latin typeface="Arial" panose="020B0604020202020204" pitchFamily="34" charset="0"/>
                <a:cs typeface="Arial" panose="020B0604020202020204" pitchFamily="34" charset="0"/>
              </a:rPr>
              <a:t>or </a:t>
            </a:r>
            <a:r>
              <a:rPr lang="en-GB" sz="1000" b="1" dirty="0" err="1" smtClean="0">
                <a:solidFill>
                  <a:srgbClr val="000000"/>
                </a:solidFill>
                <a:latin typeface="Arial" panose="020B0604020202020204" pitchFamily="34" charset="0"/>
                <a:cs typeface="Arial" panose="020B0604020202020204" pitchFamily="34" charset="0"/>
              </a:rPr>
              <a:t>Ti</a:t>
            </a:r>
            <a:r>
              <a:rPr lang="en-GB" sz="1000" b="1" dirty="0" smtClean="0">
                <a:solidFill>
                  <a:srgbClr val="000000"/>
                </a:solidFill>
                <a:latin typeface="Arial" panose="020B0604020202020204" pitchFamily="34" charset="0"/>
                <a:cs typeface="Arial" panose="020B0604020202020204" pitchFamily="34" charset="0"/>
              </a:rPr>
              <a:t>(HPO</a:t>
            </a:r>
            <a:r>
              <a:rPr lang="en-GB" sz="1000" b="1" baseline="-25000" dirty="0" smtClean="0">
                <a:solidFill>
                  <a:srgbClr val="000000"/>
                </a:solidFill>
                <a:latin typeface="Arial" panose="020B0604020202020204" pitchFamily="34" charset="0"/>
                <a:cs typeface="Arial" panose="020B0604020202020204" pitchFamily="34" charset="0"/>
              </a:rPr>
              <a:t>4</a:t>
            </a:r>
            <a:r>
              <a:rPr lang="en-GB" sz="1000" b="1" dirty="0" smtClean="0">
                <a:solidFill>
                  <a:srgbClr val="000000"/>
                </a:solidFill>
                <a:latin typeface="Arial" panose="020B0604020202020204" pitchFamily="34" charset="0"/>
                <a:cs typeface="Arial" panose="020B0604020202020204" pitchFamily="34" charset="0"/>
              </a:rPr>
              <a:t>)</a:t>
            </a:r>
            <a:r>
              <a:rPr lang="en-GB" sz="1000" b="1" baseline="-25000" dirty="0" smtClean="0">
                <a:solidFill>
                  <a:srgbClr val="000000"/>
                </a:solidFill>
                <a:latin typeface="Arial" panose="020B0604020202020204" pitchFamily="34" charset="0"/>
                <a:cs typeface="Arial" panose="020B0604020202020204" pitchFamily="34" charset="0"/>
              </a:rPr>
              <a:t>2</a:t>
            </a:r>
            <a:r>
              <a:rPr lang="en-GB" sz="1000" b="1" dirty="0" smtClean="0">
                <a:solidFill>
                  <a:srgbClr val="000000"/>
                </a:solidFill>
                <a:latin typeface="Arial" panose="020B0604020202020204" pitchFamily="34" charset="0"/>
                <a:cs typeface="Arial" panose="020B0604020202020204" pitchFamily="34" charset="0"/>
              </a:rPr>
              <a:t>·2H</a:t>
            </a:r>
            <a:r>
              <a:rPr lang="en-GB" sz="1000" b="1" baseline="-25000" dirty="0" smtClean="0">
                <a:solidFill>
                  <a:srgbClr val="000000"/>
                </a:solidFill>
                <a:latin typeface="Arial" panose="020B0604020202020204" pitchFamily="34" charset="0"/>
                <a:cs typeface="Arial" panose="020B0604020202020204" pitchFamily="34" charset="0"/>
              </a:rPr>
              <a:t>2</a:t>
            </a:r>
            <a:r>
              <a:rPr lang="en-GB" sz="1000" b="1" dirty="0" smtClean="0">
                <a:solidFill>
                  <a:srgbClr val="000000"/>
                </a:solidFill>
                <a:latin typeface="Arial" panose="020B0604020202020204" pitchFamily="34" charset="0"/>
                <a:cs typeface="Arial" panose="020B0604020202020204" pitchFamily="34" charset="0"/>
              </a:rPr>
              <a:t>O</a:t>
            </a:r>
            <a:endParaRPr lang="en-GB" sz="1000" b="1" dirty="0">
              <a:solidFill>
                <a:srgbClr val="000000"/>
              </a:solidFill>
              <a:latin typeface="Arial" panose="020B0604020202020204" pitchFamily="34" charset="0"/>
              <a:cs typeface="Arial" panose="020B0604020202020204" pitchFamily="34" charset="0"/>
            </a:endParaRPr>
          </a:p>
        </p:txBody>
      </p:sp>
      <p:pic>
        <p:nvPicPr>
          <p:cNvPr id="48" name="Picture 4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4859553">
            <a:off x="8431946" y="1584639"/>
            <a:ext cx="544451" cy="314281"/>
          </a:xfrm>
          <a:prstGeom prst="rect">
            <a:avLst/>
          </a:prstGeom>
        </p:spPr>
      </p:pic>
      <p:sp>
        <p:nvSpPr>
          <p:cNvPr id="49" name="TextBox 48"/>
          <p:cNvSpPr txBox="1"/>
          <p:nvPr/>
        </p:nvSpPr>
        <p:spPr>
          <a:xfrm>
            <a:off x="8244408" y="2006138"/>
            <a:ext cx="1025477" cy="938719"/>
          </a:xfrm>
          <a:prstGeom prst="rect">
            <a:avLst/>
          </a:prstGeom>
          <a:noFill/>
        </p:spPr>
        <p:txBody>
          <a:bodyPr wrap="square" rtlCol="0">
            <a:spAutoFit/>
          </a:bodyPr>
          <a:lstStyle/>
          <a:p>
            <a:pPr algn="ctr"/>
            <a:r>
              <a:rPr lang="en-GB" sz="1100" b="1" dirty="0" smtClean="0">
                <a:solidFill>
                  <a:srgbClr val="000000"/>
                </a:solidFill>
                <a:latin typeface="Calibri" panose="020F0502020204030204" pitchFamily="34" charset="0"/>
                <a:cs typeface="Calibri" panose="020F0502020204030204" pitchFamily="34" charset="0"/>
              </a:rPr>
              <a:t>Formation of additional secondary reaction products</a:t>
            </a:r>
            <a:endParaRPr lang="en-GB" sz="1100" b="1" dirty="0">
              <a:solidFill>
                <a:srgbClr val="000000"/>
              </a:solidFill>
              <a:latin typeface="Calibri" panose="020F0502020204030204" pitchFamily="34" charset="0"/>
              <a:cs typeface="Calibri" panose="020F0502020204030204" pitchFamily="34" charset="0"/>
            </a:endParaRPr>
          </a:p>
        </p:txBody>
      </p:sp>
      <p:sp>
        <p:nvSpPr>
          <p:cNvPr id="50" name="TextBox 49"/>
          <p:cNvSpPr txBox="1"/>
          <p:nvPr/>
        </p:nvSpPr>
        <p:spPr>
          <a:xfrm>
            <a:off x="929569" y="1058028"/>
            <a:ext cx="1152128" cy="461665"/>
          </a:xfrm>
          <a:prstGeom prst="rect">
            <a:avLst/>
          </a:prstGeom>
          <a:solidFill>
            <a:srgbClr val="FFFFFF"/>
          </a:solidFill>
          <a:ln>
            <a:solidFill>
              <a:srgbClr val="000000"/>
            </a:solidFill>
          </a:ln>
        </p:spPr>
        <p:txBody>
          <a:bodyPr wrap="square" rtlCol="0">
            <a:spAutoFit/>
          </a:bodyPr>
          <a:lstStyle/>
          <a:p>
            <a:pPr algn="ctr"/>
            <a:r>
              <a:rPr lang="en-GB" sz="1200" b="1" i="1" dirty="0" smtClean="0">
                <a:solidFill>
                  <a:srgbClr val="0070C0"/>
                </a:solidFill>
                <a:latin typeface="Calibri" panose="020F0502020204030204" pitchFamily="34" charset="0"/>
                <a:cs typeface="Calibri" panose="020F0502020204030204" pitchFamily="34" charset="0"/>
              </a:rPr>
              <a:t>FA/MKPC + CoTreat®</a:t>
            </a:r>
            <a:endParaRPr lang="en-GB" sz="1200" b="1" i="1" dirty="0">
              <a:solidFill>
                <a:srgbClr val="0070C0"/>
              </a:solidFill>
              <a:latin typeface="Calibri" panose="020F0502020204030204" pitchFamily="34" charset="0"/>
              <a:cs typeface="Calibri" panose="020F0502020204030204" pitchFamily="34" charset="0"/>
            </a:endParaRPr>
          </a:p>
        </p:txBody>
      </p:sp>
      <p:sp>
        <p:nvSpPr>
          <p:cNvPr id="51" name="TextBox 50"/>
          <p:cNvSpPr txBox="1"/>
          <p:nvPr/>
        </p:nvSpPr>
        <p:spPr>
          <a:xfrm>
            <a:off x="926028" y="3677719"/>
            <a:ext cx="1152128" cy="461665"/>
          </a:xfrm>
          <a:prstGeom prst="rect">
            <a:avLst/>
          </a:prstGeom>
          <a:solidFill>
            <a:srgbClr val="FFFFFF"/>
          </a:solidFill>
          <a:ln>
            <a:solidFill>
              <a:srgbClr val="000000"/>
            </a:solidFill>
          </a:ln>
        </p:spPr>
        <p:txBody>
          <a:bodyPr wrap="square" rtlCol="0">
            <a:spAutoFit/>
          </a:bodyPr>
          <a:lstStyle/>
          <a:p>
            <a:pPr algn="ctr"/>
            <a:r>
              <a:rPr lang="en-GB" sz="1200" b="1" i="1" dirty="0" smtClean="0">
                <a:solidFill>
                  <a:srgbClr val="0070C0"/>
                </a:solidFill>
                <a:latin typeface="Calibri" panose="020F0502020204030204" pitchFamily="34" charset="0"/>
                <a:cs typeface="Calibri" panose="020F0502020204030204" pitchFamily="34" charset="0"/>
              </a:rPr>
              <a:t>GBFS/MKPC + CoTreat®</a:t>
            </a:r>
            <a:endParaRPr lang="en-GB" sz="1200" b="1" i="1" dirty="0">
              <a:solidFill>
                <a:srgbClr val="0070C0"/>
              </a:solidFill>
              <a:latin typeface="Calibri" panose="020F0502020204030204" pitchFamily="34" charset="0"/>
              <a:cs typeface="Calibri" panose="020F0502020204030204" pitchFamily="34" charset="0"/>
            </a:endParaRPr>
          </a:p>
        </p:txBody>
      </p:sp>
      <p:sp>
        <p:nvSpPr>
          <p:cNvPr id="52" name="TextBox 51"/>
          <p:cNvSpPr txBox="1"/>
          <p:nvPr/>
        </p:nvSpPr>
        <p:spPr>
          <a:xfrm>
            <a:off x="2867062" y="1663601"/>
            <a:ext cx="530492" cy="200055"/>
          </a:xfrm>
          <a:prstGeom prst="rect">
            <a:avLst/>
          </a:prstGeom>
          <a:solidFill>
            <a:srgbClr val="FF9966"/>
          </a:solidFill>
          <a:ln>
            <a:solidFill>
              <a:schemeClr val="bg1"/>
            </a:solidFill>
          </a:ln>
        </p:spPr>
        <p:txBody>
          <a:bodyPr wrap="square" rtlCol="0">
            <a:spAutoFit/>
          </a:bodyPr>
          <a:lstStyle/>
          <a:p>
            <a:pPr algn="ctr"/>
            <a:r>
              <a:rPr lang="en-GB" sz="700" b="1" dirty="0" smtClean="0">
                <a:solidFill>
                  <a:srgbClr val="000000"/>
                </a:solidFill>
                <a:latin typeface="Calibri" panose="020F0502020204030204" pitchFamily="34" charset="0"/>
                <a:cs typeface="Calibri" panose="020F0502020204030204" pitchFamily="34" charset="0"/>
              </a:rPr>
              <a:t>CoTreat®</a:t>
            </a:r>
            <a:endParaRPr lang="en-GB" sz="700" b="1" dirty="0">
              <a:solidFill>
                <a:srgbClr val="000000"/>
              </a:solidFill>
              <a:latin typeface="Calibri" panose="020F0502020204030204" pitchFamily="34" charset="0"/>
              <a:cs typeface="Calibri" panose="020F0502020204030204" pitchFamily="34" charset="0"/>
            </a:endParaRPr>
          </a:p>
        </p:txBody>
      </p:sp>
      <p:cxnSp>
        <p:nvCxnSpPr>
          <p:cNvPr id="62" name="Straight Arrow Connector 61"/>
          <p:cNvCxnSpPr/>
          <p:nvPr/>
        </p:nvCxnSpPr>
        <p:spPr bwMode="auto">
          <a:xfrm>
            <a:off x="2123728" y="2085828"/>
            <a:ext cx="0" cy="225481"/>
          </a:xfrm>
          <a:prstGeom prst="straightConnector1">
            <a:avLst/>
          </a:prstGeom>
          <a:ln>
            <a:solidFill>
              <a:schemeClr val="bg1"/>
            </a:solidFill>
            <a:headEnd type="none" w="med" len="med"/>
            <a:tailEnd type="triangle"/>
          </a:ln>
        </p:spPr>
        <p:style>
          <a:lnRef idx="1">
            <a:schemeClr val="dk1"/>
          </a:lnRef>
          <a:fillRef idx="0">
            <a:schemeClr val="dk1"/>
          </a:fillRef>
          <a:effectRef idx="0">
            <a:schemeClr val="dk1"/>
          </a:effectRef>
          <a:fontRef idx="minor">
            <a:schemeClr val="tx1"/>
          </a:fontRef>
        </p:style>
      </p:cxnSp>
      <p:sp>
        <p:nvSpPr>
          <p:cNvPr id="55" name="TextBox 54"/>
          <p:cNvSpPr txBox="1"/>
          <p:nvPr/>
        </p:nvSpPr>
        <p:spPr>
          <a:xfrm>
            <a:off x="1858482" y="1916832"/>
            <a:ext cx="530492" cy="200055"/>
          </a:xfrm>
          <a:prstGeom prst="rect">
            <a:avLst/>
          </a:prstGeom>
          <a:solidFill>
            <a:srgbClr val="FF9966"/>
          </a:solidFill>
          <a:ln>
            <a:solidFill>
              <a:schemeClr val="bg1"/>
            </a:solidFill>
          </a:ln>
        </p:spPr>
        <p:txBody>
          <a:bodyPr wrap="square" rtlCol="0">
            <a:spAutoFit/>
          </a:bodyPr>
          <a:lstStyle/>
          <a:p>
            <a:pPr algn="ctr"/>
            <a:r>
              <a:rPr lang="en-GB" sz="700" b="1" dirty="0" smtClean="0">
                <a:solidFill>
                  <a:srgbClr val="000000"/>
                </a:solidFill>
                <a:latin typeface="Calibri" panose="020F0502020204030204" pitchFamily="34" charset="0"/>
                <a:cs typeface="Calibri" panose="020F0502020204030204" pitchFamily="34" charset="0"/>
              </a:rPr>
              <a:t>FA</a:t>
            </a:r>
            <a:endParaRPr lang="en-GB" sz="700" b="1" dirty="0">
              <a:solidFill>
                <a:srgbClr val="000000"/>
              </a:solidFill>
              <a:latin typeface="Calibri" panose="020F0502020204030204" pitchFamily="34" charset="0"/>
              <a:cs typeface="Calibri" panose="020F0502020204030204" pitchFamily="34" charset="0"/>
            </a:endParaRPr>
          </a:p>
        </p:txBody>
      </p:sp>
      <p:cxnSp>
        <p:nvCxnSpPr>
          <p:cNvPr id="64" name="Straight Arrow Connector 63"/>
          <p:cNvCxnSpPr/>
          <p:nvPr/>
        </p:nvCxnSpPr>
        <p:spPr bwMode="auto">
          <a:xfrm>
            <a:off x="1502092" y="2375800"/>
            <a:ext cx="0" cy="225481"/>
          </a:xfrm>
          <a:prstGeom prst="straightConnector1">
            <a:avLst/>
          </a:prstGeom>
          <a:ln>
            <a:headEnd type="none" w="med" len="med"/>
            <a:tailEnd type="triangle"/>
          </a:ln>
        </p:spPr>
        <p:style>
          <a:lnRef idx="1">
            <a:schemeClr val="accent3"/>
          </a:lnRef>
          <a:fillRef idx="0">
            <a:schemeClr val="accent3"/>
          </a:fillRef>
          <a:effectRef idx="0">
            <a:schemeClr val="accent3"/>
          </a:effectRef>
          <a:fontRef idx="minor">
            <a:schemeClr val="tx1"/>
          </a:fontRef>
        </p:style>
      </p:cxnSp>
      <p:sp>
        <p:nvSpPr>
          <p:cNvPr id="63" name="TextBox 62"/>
          <p:cNvSpPr txBox="1"/>
          <p:nvPr/>
        </p:nvSpPr>
        <p:spPr>
          <a:xfrm>
            <a:off x="1208302" y="2215993"/>
            <a:ext cx="530492" cy="200055"/>
          </a:xfrm>
          <a:prstGeom prst="rect">
            <a:avLst/>
          </a:prstGeom>
          <a:solidFill>
            <a:srgbClr val="FF9966"/>
          </a:solidFill>
          <a:ln>
            <a:solidFill>
              <a:schemeClr val="bg1"/>
            </a:solidFill>
          </a:ln>
        </p:spPr>
        <p:txBody>
          <a:bodyPr wrap="square" rtlCol="0">
            <a:spAutoFit/>
          </a:bodyPr>
          <a:lstStyle/>
          <a:p>
            <a:pPr algn="ctr"/>
            <a:r>
              <a:rPr lang="en-GB" sz="700" b="1" dirty="0" smtClean="0">
                <a:solidFill>
                  <a:srgbClr val="000000"/>
                </a:solidFill>
                <a:latin typeface="Calibri" panose="020F0502020204030204" pitchFamily="34" charset="0"/>
                <a:cs typeface="Calibri" panose="020F0502020204030204" pitchFamily="34" charset="0"/>
              </a:rPr>
              <a:t>MKPC</a:t>
            </a:r>
            <a:endParaRPr lang="en-GB" sz="700" b="1" dirty="0">
              <a:solidFill>
                <a:srgbClr val="000000"/>
              </a:solidFill>
              <a:latin typeface="Calibri" panose="020F0502020204030204" pitchFamily="34" charset="0"/>
              <a:cs typeface="Calibri" panose="020F0502020204030204" pitchFamily="34" charset="0"/>
            </a:endParaRPr>
          </a:p>
        </p:txBody>
      </p:sp>
      <p:cxnSp>
        <p:nvCxnSpPr>
          <p:cNvPr id="66" name="Straight Arrow Connector 65"/>
          <p:cNvCxnSpPr/>
          <p:nvPr/>
        </p:nvCxnSpPr>
        <p:spPr bwMode="auto">
          <a:xfrm flipH="1">
            <a:off x="2123728" y="2682660"/>
            <a:ext cx="216024" cy="4577"/>
          </a:xfrm>
          <a:prstGeom prst="straightConnector1">
            <a:avLst/>
          </a:prstGeom>
          <a:ln>
            <a:headEnd type="none" w="med" len="med"/>
            <a:tailEnd type="triangle"/>
          </a:ln>
        </p:spPr>
        <p:style>
          <a:lnRef idx="1">
            <a:schemeClr val="accent3"/>
          </a:lnRef>
          <a:fillRef idx="0">
            <a:schemeClr val="accent3"/>
          </a:fillRef>
          <a:effectRef idx="0">
            <a:schemeClr val="accent3"/>
          </a:effectRef>
          <a:fontRef idx="minor">
            <a:schemeClr val="tx1"/>
          </a:fontRef>
        </p:style>
      </p:cxnSp>
      <p:sp>
        <p:nvSpPr>
          <p:cNvPr id="65" name="TextBox 64"/>
          <p:cNvSpPr txBox="1"/>
          <p:nvPr/>
        </p:nvSpPr>
        <p:spPr>
          <a:xfrm>
            <a:off x="2303406" y="2582632"/>
            <a:ext cx="530492" cy="200055"/>
          </a:xfrm>
          <a:prstGeom prst="rect">
            <a:avLst/>
          </a:prstGeom>
          <a:solidFill>
            <a:srgbClr val="FF9966"/>
          </a:solidFill>
          <a:ln>
            <a:solidFill>
              <a:schemeClr val="bg1"/>
            </a:solidFill>
          </a:ln>
        </p:spPr>
        <p:txBody>
          <a:bodyPr wrap="square" rtlCol="0">
            <a:spAutoFit/>
          </a:bodyPr>
          <a:lstStyle/>
          <a:p>
            <a:pPr algn="ctr"/>
            <a:r>
              <a:rPr lang="en-GB" sz="700" b="1" dirty="0" smtClean="0">
                <a:solidFill>
                  <a:srgbClr val="000000"/>
                </a:solidFill>
                <a:latin typeface="Calibri" panose="020F0502020204030204" pitchFamily="34" charset="0"/>
                <a:cs typeface="Calibri" panose="020F0502020204030204" pitchFamily="34" charset="0"/>
              </a:rPr>
              <a:t>MgO</a:t>
            </a:r>
            <a:endParaRPr lang="en-GB" sz="700" b="1" dirty="0">
              <a:solidFill>
                <a:srgbClr val="000000"/>
              </a:solidFill>
              <a:latin typeface="Calibri" panose="020F0502020204030204" pitchFamily="34" charset="0"/>
              <a:cs typeface="Calibri" panose="020F0502020204030204" pitchFamily="34" charset="0"/>
            </a:endParaRPr>
          </a:p>
        </p:txBody>
      </p:sp>
      <p:sp>
        <p:nvSpPr>
          <p:cNvPr id="70" name="TextBox 69"/>
          <p:cNvSpPr txBox="1"/>
          <p:nvPr/>
        </p:nvSpPr>
        <p:spPr>
          <a:xfrm>
            <a:off x="2449049" y="5273773"/>
            <a:ext cx="530492" cy="200055"/>
          </a:xfrm>
          <a:prstGeom prst="rect">
            <a:avLst/>
          </a:prstGeom>
          <a:solidFill>
            <a:srgbClr val="00B0F0"/>
          </a:solidFill>
          <a:ln>
            <a:solidFill>
              <a:schemeClr val="bg1"/>
            </a:solidFill>
          </a:ln>
        </p:spPr>
        <p:txBody>
          <a:bodyPr wrap="square" rtlCol="0">
            <a:spAutoFit/>
          </a:bodyPr>
          <a:lstStyle/>
          <a:p>
            <a:pPr algn="ctr"/>
            <a:r>
              <a:rPr lang="en-GB" sz="700" b="1" dirty="0">
                <a:solidFill>
                  <a:srgbClr val="000000"/>
                </a:solidFill>
                <a:latin typeface="Calibri" panose="020F0502020204030204" pitchFamily="34" charset="0"/>
                <a:cs typeface="Calibri" panose="020F0502020204030204" pitchFamily="34" charset="0"/>
              </a:rPr>
              <a:t>CoTreat®</a:t>
            </a:r>
          </a:p>
        </p:txBody>
      </p:sp>
      <p:cxnSp>
        <p:nvCxnSpPr>
          <p:cNvPr id="74" name="Straight Arrow Connector 73"/>
          <p:cNvCxnSpPr/>
          <p:nvPr/>
        </p:nvCxnSpPr>
        <p:spPr bwMode="auto">
          <a:xfrm flipH="1">
            <a:off x="2267744" y="3810306"/>
            <a:ext cx="216024" cy="4577"/>
          </a:xfrm>
          <a:prstGeom prst="straightConnector1">
            <a:avLst/>
          </a:prstGeom>
          <a:ln>
            <a:headEnd type="none" w="med" len="med"/>
            <a:tailEnd type="triangle"/>
          </a:ln>
        </p:spPr>
        <p:style>
          <a:lnRef idx="1">
            <a:schemeClr val="accent3"/>
          </a:lnRef>
          <a:fillRef idx="0">
            <a:schemeClr val="accent3"/>
          </a:fillRef>
          <a:effectRef idx="0">
            <a:schemeClr val="accent3"/>
          </a:effectRef>
          <a:fontRef idx="minor">
            <a:schemeClr val="tx1"/>
          </a:fontRef>
        </p:style>
      </p:cxnSp>
      <p:sp>
        <p:nvSpPr>
          <p:cNvPr id="72" name="TextBox 71"/>
          <p:cNvSpPr txBox="1"/>
          <p:nvPr/>
        </p:nvSpPr>
        <p:spPr>
          <a:xfrm>
            <a:off x="2454107" y="3708496"/>
            <a:ext cx="530492" cy="200055"/>
          </a:xfrm>
          <a:prstGeom prst="rect">
            <a:avLst/>
          </a:prstGeom>
          <a:solidFill>
            <a:srgbClr val="00B0F0"/>
          </a:solidFill>
          <a:ln>
            <a:solidFill>
              <a:schemeClr val="bg1"/>
            </a:solidFill>
          </a:ln>
        </p:spPr>
        <p:txBody>
          <a:bodyPr wrap="square" rtlCol="0">
            <a:spAutoFit/>
          </a:bodyPr>
          <a:lstStyle/>
          <a:p>
            <a:pPr algn="ctr"/>
            <a:r>
              <a:rPr lang="en-GB" sz="700" b="1" dirty="0" smtClean="0">
                <a:solidFill>
                  <a:srgbClr val="000000"/>
                </a:solidFill>
                <a:latin typeface="Calibri" panose="020F0502020204030204" pitchFamily="34" charset="0"/>
                <a:cs typeface="Calibri" panose="020F0502020204030204" pitchFamily="34" charset="0"/>
              </a:rPr>
              <a:t>MgO</a:t>
            </a:r>
            <a:endParaRPr lang="en-GB" sz="700" b="1" dirty="0">
              <a:solidFill>
                <a:srgbClr val="000000"/>
              </a:solidFill>
              <a:latin typeface="Calibri" panose="020F0502020204030204" pitchFamily="34" charset="0"/>
              <a:cs typeface="Calibri" panose="020F0502020204030204" pitchFamily="34" charset="0"/>
            </a:endParaRPr>
          </a:p>
        </p:txBody>
      </p:sp>
      <p:cxnSp>
        <p:nvCxnSpPr>
          <p:cNvPr id="75" name="Straight Arrow Connector 74"/>
          <p:cNvCxnSpPr/>
          <p:nvPr/>
        </p:nvCxnSpPr>
        <p:spPr bwMode="auto">
          <a:xfrm flipV="1">
            <a:off x="1248974" y="4653922"/>
            <a:ext cx="0" cy="251382"/>
          </a:xfrm>
          <a:prstGeom prst="straightConnector1">
            <a:avLst/>
          </a:prstGeom>
          <a:ln>
            <a:headEnd type="none" w="med" len="med"/>
            <a:tailEnd type="triangle"/>
          </a:ln>
        </p:spPr>
        <p:style>
          <a:lnRef idx="1">
            <a:schemeClr val="accent3"/>
          </a:lnRef>
          <a:fillRef idx="0">
            <a:schemeClr val="accent3"/>
          </a:fillRef>
          <a:effectRef idx="0">
            <a:schemeClr val="accent3"/>
          </a:effectRef>
          <a:fontRef idx="minor">
            <a:schemeClr val="tx1"/>
          </a:fontRef>
        </p:style>
      </p:cxnSp>
      <p:sp>
        <p:nvSpPr>
          <p:cNvPr id="71" name="TextBox 70"/>
          <p:cNvSpPr txBox="1"/>
          <p:nvPr/>
        </p:nvSpPr>
        <p:spPr>
          <a:xfrm>
            <a:off x="985521" y="4885129"/>
            <a:ext cx="530492" cy="200055"/>
          </a:xfrm>
          <a:prstGeom prst="rect">
            <a:avLst/>
          </a:prstGeom>
          <a:solidFill>
            <a:srgbClr val="00B0F0"/>
          </a:solidFill>
          <a:ln>
            <a:solidFill>
              <a:schemeClr val="bg1"/>
            </a:solidFill>
          </a:ln>
        </p:spPr>
        <p:txBody>
          <a:bodyPr wrap="square" rtlCol="0">
            <a:spAutoFit/>
          </a:bodyPr>
          <a:lstStyle/>
          <a:p>
            <a:pPr algn="ctr"/>
            <a:r>
              <a:rPr lang="en-GB" sz="700" b="1" dirty="0" smtClean="0">
                <a:solidFill>
                  <a:srgbClr val="000000"/>
                </a:solidFill>
                <a:latin typeface="Calibri" panose="020F0502020204030204" pitchFamily="34" charset="0"/>
                <a:cs typeface="Calibri" panose="020F0502020204030204" pitchFamily="34" charset="0"/>
              </a:rPr>
              <a:t>MKPC</a:t>
            </a:r>
            <a:endParaRPr lang="en-GB" sz="700" b="1" dirty="0">
              <a:solidFill>
                <a:srgbClr val="000000"/>
              </a:solidFill>
              <a:latin typeface="Calibri" panose="020F0502020204030204" pitchFamily="34" charset="0"/>
              <a:cs typeface="Calibri" panose="020F0502020204030204" pitchFamily="34" charset="0"/>
            </a:endParaRPr>
          </a:p>
        </p:txBody>
      </p:sp>
      <p:cxnSp>
        <p:nvCxnSpPr>
          <p:cNvPr id="79" name="Straight Arrow Connector 78"/>
          <p:cNvCxnSpPr/>
          <p:nvPr/>
        </p:nvCxnSpPr>
        <p:spPr bwMode="auto">
          <a:xfrm flipV="1">
            <a:off x="2699792" y="4060905"/>
            <a:ext cx="0" cy="251382"/>
          </a:xfrm>
          <a:prstGeom prst="straightConnector1">
            <a:avLst/>
          </a:prstGeom>
          <a:ln>
            <a:headEnd type="none" w="med" len="med"/>
            <a:tailEnd type="triangle"/>
          </a:ln>
        </p:spPr>
        <p:style>
          <a:lnRef idx="1">
            <a:schemeClr val="accent3"/>
          </a:lnRef>
          <a:fillRef idx="0">
            <a:schemeClr val="accent3"/>
          </a:fillRef>
          <a:effectRef idx="0">
            <a:schemeClr val="accent3"/>
          </a:effectRef>
          <a:fontRef idx="minor">
            <a:schemeClr val="tx1"/>
          </a:fontRef>
        </p:style>
      </p:cxnSp>
      <p:sp>
        <p:nvSpPr>
          <p:cNvPr id="69" name="TextBox 68"/>
          <p:cNvSpPr txBox="1"/>
          <p:nvPr/>
        </p:nvSpPr>
        <p:spPr>
          <a:xfrm>
            <a:off x="2449049" y="4287697"/>
            <a:ext cx="530492" cy="200055"/>
          </a:xfrm>
          <a:prstGeom prst="rect">
            <a:avLst/>
          </a:prstGeom>
          <a:solidFill>
            <a:srgbClr val="00B0F0"/>
          </a:solidFill>
          <a:ln>
            <a:solidFill>
              <a:schemeClr val="bg1"/>
            </a:solidFill>
          </a:ln>
        </p:spPr>
        <p:txBody>
          <a:bodyPr wrap="square" rtlCol="0">
            <a:spAutoFit/>
          </a:bodyPr>
          <a:lstStyle/>
          <a:p>
            <a:pPr algn="ctr"/>
            <a:r>
              <a:rPr lang="en-GB" sz="700" b="1" dirty="0" smtClean="0">
                <a:solidFill>
                  <a:srgbClr val="000000"/>
                </a:solidFill>
                <a:latin typeface="Calibri" panose="020F0502020204030204" pitchFamily="34" charset="0"/>
                <a:cs typeface="Calibri" panose="020F0502020204030204" pitchFamily="34" charset="0"/>
              </a:rPr>
              <a:t>GBFS</a:t>
            </a:r>
            <a:endParaRPr lang="en-GB" sz="700" b="1"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4413754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bwMode="auto">
          <a:xfrm>
            <a:off x="6230983" y="5252527"/>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2" name="Rectangle 21"/>
          <p:cNvSpPr/>
          <p:nvPr/>
        </p:nvSpPr>
        <p:spPr bwMode="auto">
          <a:xfrm>
            <a:off x="2123728" y="11939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27" name="Rectangle 15"/>
          <p:cNvSpPr>
            <a:spLocks noChangeArrowheads="1"/>
          </p:cNvSpPr>
          <p:nvPr/>
        </p:nvSpPr>
        <p:spPr bwMode="auto">
          <a:xfrm>
            <a:off x="179512" y="1058632"/>
            <a:ext cx="8496944" cy="3677930"/>
          </a:xfrm>
          <a:prstGeom prst="rect">
            <a:avLst/>
          </a:prstGeom>
          <a:noFill/>
          <a:ln w="9525">
            <a:noFill/>
            <a:miter lim="800000"/>
            <a:headEnd/>
            <a:tailEnd/>
          </a:ln>
          <a:effectLst/>
        </p:spPr>
        <p:txBody>
          <a:bodyPr wrap="square" anchor="ctr">
            <a:spAutoFit/>
          </a:bodyPr>
          <a:lstStyle/>
          <a:p>
            <a:pPr algn="just" fontAlgn="base">
              <a:spcBef>
                <a:spcPct val="0"/>
              </a:spcBef>
              <a:spcAft>
                <a:spcPts val="600"/>
              </a:spcAft>
              <a:buClr>
                <a:srgbClr val="4BACC6">
                  <a:lumMod val="50000"/>
                </a:srgbClr>
              </a:buClr>
            </a:pPr>
            <a:r>
              <a:rPr lang="en-GB" b="1" dirty="0" smtClean="0">
                <a:solidFill>
                  <a:srgbClr val="002060"/>
                </a:solidFill>
                <a:latin typeface="Calibri" panose="020F0502020204030204" pitchFamily="34" charset="0"/>
              </a:rPr>
              <a:t>Key findings</a:t>
            </a:r>
          </a:p>
          <a:p>
            <a:pPr marL="342900" indent="-342900" algn="just" fontAlgn="base">
              <a:spcBef>
                <a:spcPct val="0"/>
              </a:spcBef>
              <a:spcAft>
                <a:spcPts val="600"/>
              </a:spcAft>
              <a:buClr>
                <a:srgbClr val="4BACC6">
                  <a:lumMod val="50000"/>
                </a:srgbClr>
              </a:buClr>
              <a:buFont typeface="Wingdings" pitchFamily="2" charset="2"/>
              <a:buChar char="§"/>
            </a:pPr>
            <a:r>
              <a:rPr lang="en-GB" sz="1600" dirty="0" smtClean="0">
                <a:solidFill>
                  <a:prstClr val="black"/>
                </a:solidFill>
                <a:latin typeface="Calibri" panose="020F0502020204030204" pitchFamily="34" charset="0"/>
              </a:rPr>
              <a:t>Chabazite can be completely converted </a:t>
            </a:r>
            <a:r>
              <a:rPr lang="en-GB" sz="1600" dirty="0">
                <a:solidFill>
                  <a:prstClr val="black"/>
                </a:solidFill>
                <a:latin typeface="Calibri" panose="020F0502020204030204" pitchFamily="34" charset="0"/>
              </a:rPr>
              <a:t>into multiphase </a:t>
            </a:r>
            <a:r>
              <a:rPr lang="en-GB" sz="1600" dirty="0" smtClean="0">
                <a:solidFill>
                  <a:prstClr val="black"/>
                </a:solidFill>
                <a:latin typeface="Calibri" panose="020F0502020204030204" pitchFamily="34" charset="0"/>
              </a:rPr>
              <a:t>glass-ceramic product with stable minerals: K-feldspars, anorthite, albite and diopside formed.</a:t>
            </a:r>
          </a:p>
          <a:p>
            <a:pPr marL="342900" indent="-342900" algn="just" fontAlgn="base">
              <a:spcBef>
                <a:spcPct val="0"/>
              </a:spcBef>
              <a:spcAft>
                <a:spcPts val="600"/>
              </a:spcAft>
              <a:buClr>
                <a:srgbClr val="4BACC6">
                  <a:lumMod val="50000"/>
                </a:srgbClr>
              </a:buClr>
              <a:buFont typeface="Wingdings" pitchFamily="2" charset="2"/>
              <a:buChar char="§"/>
            </a:pPr>
            <a:r>
              <a:rPr lang="en-GB" sz="1600" dirty="0" smtClean="0">
                <a:solidFill>
                  <a:prstClr val="black"/>
                </a:solidFill>
                <a:latin typeface="Calibri" panose="020F0502020204030204" pitchFamily="34" charset="0"/>
              </a:rPr>
              <a:t>The microstructural features vary as a result of T/</a:t>
            </a:r>
            <a:r>
              <a:rPr lang="en-GB" sz="1600" i="1" dirty="0" smtClean="0">
                <a:solidFill>
                  <a:prstClr val="black"/>
                </a:solidFill>
                <a:latin typeface="Calibri" panose="020F0502020204030204" pitchFamily="34" charset="0"/>
              </a:rPr>
              <a:t>P</a:t>
            </a:r>
            <a:r>
              <a:rPr lang="en-GB" sz="1600" dirty="0" smtClean="0">
                <a:solidFill>
                  <a:prstClr val="black"/>
                </a:solidFill>
                <a:latin typeface="Calibri" panose="020F0502020204030204" pitchFamily="34" charset="0"/>
              </a:rPr>
              <a:t>: at lower conditions, more angular features were observed (associated with K-feldspars and anorthite, CaAl</a:t>
            </a:r>
            <a:r>
              <a:rPr lang="en-GB" sz="1600" baseline="-25000" dirty="0" smtClean="0">
                <a:solidFill>
                  <a:prstClr val="black"/>
                </a:solidFill>
                <a:latin typeface="Calibri" panose="020F0502020204030204" pitchFamily="34" charset="0"/>
              </a:rPr>
              <a:t>2</a:t>
            </a:r>
            <a:r>
              <a:rPr lang="en-GB" sz="1600" dirty="0" smtClean="0">
                <a:solidFill>
                  <a:prstClr val="black"/>
                </a:solidFill>
                <a:latin typeface="Calibri" panose="020F0502020204030204" pitchFamily="34" charset="0"/>
              </a:rPr>
              <a:t>Si</a:t>
            </a:r>
            <a:r>
              <a:rPr lang="en-GB" sz="1600" baseline="-25000" dirty="0" smtClean="0">
                <a:solidFill>
                  <a:prstClr val="black"/>
                </a:solidFill>
                <a:latin typeface="Calibri" panose="020F0502020204030204" pitchFamily="34" charset="0"/>
              </a:rPr>
              <a:t>2</a:t>
            </a:r>
            <a:r>
              <a:rPr lang="en-GB" sz="1600" dirty="0" smtClean="0">
                <a:solidFill>
                  <a:prstClr val="black"/>
                </a:solidFill>
                <a:latin typeface="Calibri" panose="020F0502020204030204" pitchFamily="34" charset="0"/>
              </a:rPr>
              <a:t>O</a:t>
            </a:r>
            <a:r>
              <a:rPr lang="en-GB" sz="1600" baseline="-25000" dirty="0" smtClean="0">
                <a:solidFill>
                  <a:prstClr val="black"/>
                </a:solidFill>
                <a:latin typeface="Calibri" panose="020F0502020204030204" pitchFamily="34" charset="0"/>
              </a:rPr>
              <a:t>8</a:t>
            </a:r>
            <a:r>
              <a:rPr lang="en-GB" sz="1600" dirty="0" smtClean="0">
                <a:solidFill>
                  <a:prstClr val="black"/>
                </a:solidFill>
                <a:latin typeface="Calibri" panose="020F0502020204030204" pitchFamily="34" charset="0"/>
              </a:rPr>
              <a:t>).</a:t>
            </a:r>
          </a:p>
          <a:p>
            <a:pPr marL="342900" indent="-342900" algn="just" fontAlgn="base">
              <a:spcBef>
                <a:spcPct val="0"/>
              </a:spcBef>
              <a:spcAft>
                <a:spcPts val="600"/>
              </a:spcAft>
              <a:buClr>
                <a:srgbClr val="4BACC6">
                  <a:lumMod val="50000"/>
                </a:srgbClr>
              </a:buClr>
              <a:buFont typeface="Wingdings" pitchFamily="2" charset="2"/>
              <a:buChar char="§"/>
            </a:pPr>
            <a:r>
              <a:rPr lang="en-GB" sz="1600" dirty="0" smtClean="0">
                <a:solidFill>
                  <a:prstClr val="black"/>
                </a:solidFill>
                <a:latin typeface="Calibri" panose="020F0502020204030204" pitchFamily="34" charset="0"/>
              </a:rPr>
              <a:t>Cs appears to be associated with K, Al and Si across all samples, although it is not incorporated into the anorthite regions. </a:t>
            </a:r>
          </a:p>
          <a:p>
            <a:pPr marL="342900" indent="-342900" algn="just" fontAlgn="base">
              <a:spcBef>
                <a:spcPct val="0"/>
              </a:spcBef>
              <a:spcAft>
                <a:spcPts val="600"/>
              </a:spcAft>
              <a:buClr>
                <a:srgbClr val="4BACC6">
                  <a:lumMod val="50000"/>
                </a:srgbClr>
              </a:buClr>
              <a:buFont typeface="Wingdings" pitchFamily="2" charset="2"/>
              <a:buChar char="§"/>
            </a:pPr>
            <a:r>
              <a:rPr lang="en-GB" sz="1600" dirty="0">
                <a:solidFill>
                  <a:prstClr val="black"/>
                </a:solidFill>
                <a:latin typeface="Calibri" panose="020F0502020204030204" pitchFamily="34" charset="0"/>
              </a:rPr>
              <a:t>Exposing CoTreat® to high temperature can predict the likely phases formed under HIP T/P conditions (up to 1200 </a:t>
            </a:r>
            <a:r>
              <a:rPr lang="en-GB" sz="1600" dirty="0">
                <a:solidFill>
                  <a:prstClr val="black"/>
                </a:solidFill>
                <a:latin typeface="Calibri" panose="020F0502020204030204" pitchFamily="34" charset="0"/>
                <a:cs typeface="Calibri" panose="020F0502020204030204" pitchFamily="34" charset="0"/>
              </a:rPr>
              <a:t>°</a:t>
            </a:r>
            <a:r>
              <a:rPr lang="en-GB" sz="1600" dirty="0">
                <a:solidFill>
                  <a:prstClr val="black"/>
                </a:solidFill>
                <a:latin typeface="Calibri" panose="020F0502020204030204" pitchFamily="34" charset="0"/>
              </a:rPr>
              <a:t>C).</a:t>
            </a:r>
          </a:p>
          <a:p>
            <a:pPr marL="342900" indent="-342900" algn="just" fontAlgn="base">
              <a:spcBef>
                <a:spcPct val="0"/>
              </a:spcBef>
              <a:spcAft>
                <a:spcPts val="600"/>
              </a:spcAft>
              <a:buClr>
                <a:srgbClr val="4BACC6">
                  <a:lumMod val="50000"/>
                </a:srgbClr>
              </a:buClr>
              <a:buFont typeface="Wingdings" pitchFamily="2" charset="2"/>
              <a:buChar char="§"/>
            </a:pPr>
            <a:r>
              <a:rPr lang="en-GB" sz="1600" dirty="0">
                <a:solidFill>
                  <a:prstClr val="black"/>
                </a:solidFill>
                <a:latin typeface="Calibri" panose="020F0502020204030204" pitchFamily="34" charset="0"/>
              </a:rPr>
              <a:t>HIPing ion exchanged CoTreat® can be successfully achieved at 100 and 25 MPa. </a:t>
            </a:r>
            <a:endParaRPr lang="en-GB" sz="1600" dirty="0" smtClean="0">
              <a:solidFill>
                <a:prstClr val="black"/>
              </a:solidFill>
              <a:latin typeface="Calibri" panose="020F0502020204030204" pitchFamily="34" charset="0"/>
            </a:endParaRPr>
          </a:p>
          <a:p>
            <a:pPr marL="342900" indent="-342900" algn="just" fontAlgn="base">
              <a:spcBef>
                <a:spcPct val="0"/>
              </a:spcBef>
              <a:spcAft>
                <a:spcPts val="600"/>
              </a:spcAft>
              <a:buClr>
                <a:srgbClr val="4BACC6">
                  <a:lumMod val="50000"/>
                </a:srgbClr>
              </a:buClr>
              <a:buFont typeface="Wingdings" pitchFamily="2" charset="2"/>
              <a:buChar char="§"/>
            </a:pPr>
            <a:r>
              <a:rPr lang="en-GB" sz="1600" dirty="0" smtClean="0">
                <a:solidFill>
                  <a:prstClr val="black"/>
                </a:solidFill>
                <a:latin typeface="Calibri" panose="020F0502020204030204" pitchFamily="34" charset="0"/>
              </a:rPr>
              <a:t>HDSAs can be encapsulated within MKPC (but with increased water additions!)</a:t>
            </a:r>
            <a:endParaRPr lang="en-GB" dirty="0" smtClean="0">
              <a:solidFill>
                <a:prstClr val="black"/>
              </a:solidFill>
              <a:latin typeface="Calibri" panose="020F0502020204030204" pitchFamily="34" charset="0"/>
            </a:endParaRPr>
          </a:p>
          <a:p>
            <a:pPr marL="342900" indent="-342900" algn="just" fontAlgn="base">
              <a:spcBef>
                <a:spcPct val="0"/>
              </a:spcBef>
              <a:spcAft>
                <a:spcPts val="600"/>
              </a:spcAft>
              <a:buClr>
                <a:srgbClr val="4BACC6">
                  <a:lumMod val="50000"/>
                </a:srgbClr>
              </a:buClr>
              <a:buFont typeface="Wingdings" pitchFamily="2" charset="2"/>
              <a:buChar char="§"/>
            </a:pPr>
            <a:endParaRPr lang="en-GB" sz="2000" dirty="0" smtClean="0">
              <a:solidFill>
                <a:prstClr val="black"/>
              </a:solidFill>
              <a:latin typeface="Calibri" panose="020F0502020204030204" pitchFamily="34" charset="0"/>
            </a:endParaRPr>
          </a:p>
        </p:txBody>
      </p:sp>
      <p:sp>
        <p:nvSpPr>
          <p:cNvPr id="10" name="Rectangle 15"/>
          <p:cNvSpPr>
            <a:spLocks noChangeArrowheads="1"/>
          </p:cNvSpPr>
          <p:nvPr/>
        </p:nvSpPr>
        <p:spPr bwMode="auto">
          <a:xfrm>
            <a:off x="179512" y="4951633"/>
            <a:ext cx="8496944" cy="1015663"/>
          </a:xfrm>
          <a:prstGeom prst="rect">
            <a:avLst/>
          </a:prstGeom>
          <a:noFill/>
          <a:ln w="9525">
            <a:noFill/>
            <a:miter lim="800000"/>
            <a:headEnd/>
            <a:tailEnd/>
          </a:ln>
          <a:effectLst/>
        </p:spPr>
        <p:txBody>
          <a:bodyPr wrap="square" anchor="ctr">
            <a:spAutoFit/>
          </a:bodyPr>
          <a:lstStyle/>
          <a:p>
            <a:pPr marL="285750" indent="-285750" algn="just" fontAlgn="base">
              <a:spcBef>
                <a:spcPct val="0"/>
              </a:spcBef>
              <a:spcAft>
                <a:spcPts val="600"/>
              </a:spcAft>
              <a:buClr>
                <a:srgbClr val="4BACC6">
                  <a:lumMod val="50000"/>
                </a:srgbClr>
              </a:buClr>
              <a:buFont typeface="Wingdings" panose="05000000000000000000" pitchFamily="2" charset="2"/>
              <a:buChar char="§"/>
            </a:pPr>
            <a:r>
              <a:rPr lang="en-GB" sz="1600" dirty="0" smtClean="0">
                <a:solidFill>
                  <a:srgbClr val="000000"/>
                </a:solidFill>
                <a:latin typeface="Calibri" panose="020F0502020204030204" pitchFamily="34" charset="0"/>
              </a:rPr>
              <a:t>Evaluate the durability of the HIPed products using MCC-1 and PCT-B dissolution methods</a:t>
            </a:r>
          </a:p>
          <a:p>
            <a:pPr marL="285750" indent="-285750" algn="just" fontAlgn="base">
              <a:spcBef>
                <a:spcPct val="0"/>
              </a:spcBef>
              <a:spcAft>
                <a:spcPts val="600"/>
              </a:spcAft>
              <a:buClr>
                <a:srgbClr val="4BACC6">
                  <a:lumMod val="50000"/>
                </a:srgbClr>
              </a:buClr>
              <a:buFont typeface="Wingdings" panose="05000000000000000000" pitchFamily="2" charset="2"/>
              <a:buChar char="§"/>
            </a:pPr>
            <a:r>
              <a:rPr lang="en-GB" sz="1600" dirty="0" smtClean="0">
                <a:solidFill>
                  <a:srgbClr val="000000"/>
                </a:solidFill>
                <a:latin typeface="Calibri" panose="020F0502020204030204" pitchFamily="34" charset="0"/>
              </a:rPr>
              <a:t>Encapsulate the HDSA materials within cementitious systems (MKPC</a:t>
            </a:r>
            <a:r>
              <a:rPr lang="en-GB" sz="1600" dirty="0">
                <a:solidFill>
                  <a:srgbClr val="000000"/>
                </a:solidFill>
                <a:latin typeface="Calibri" panose="020F0502020204030204" pitchFamily="34" charset="0"/>
              </a:rPr>
              <a:t> </a:t>
            </a:r>
            <a:r>
              <a:rPr lang="en-GB" sz="1600" dirty="0" smtClean="0">
                <a:solidFill>
                  <a:srgbClr val="000000"/>
                </a:solidFill>
                <a:latin typeface="Calibri" panose="020F0502020204030204" pitchFamily="34" charset="0"/>
              </a:rPr>
              <a:t>and PC) for comparison</a:t>
            </a:r>
          </a:p>
          <a:p>
            <a:pPr marL="285750" indent="-285750" algn="just" fontAlgn="base">
              <a:spcBef>
                <a:spcPct val="0"/>
              </a:spcBef>
              <a:spcAft>
                <a:spcPts val="600"/>
              </a:spcAft>
              <a:buClr>
                <a:srgbClr val="4BACC6">
                  <a:lumMod val="50000"/>
                </a:srgbClr>
              </a:buClr>
              <a:buFont typeface="Wingdings" panose="05000000000000000000" pitchFamily="2" charset="2"/>
              <a:buChar char="§"/>
            </a:pPr>
            <a:r>
              <a:rPr lang="en-GB" sz="1600" dirty="0" smtClean="0">
                <a:solidFill>
                  <a:srgbClr val="000000"/>
                </a:solidFill>
                <a:latin typeface="Calibri" panose="020F0502020204030204" pitchFamily="34" charset="0"/>
              </a:rPr>
              <a:t>Determine the radiation stability of the HIPed products</a:t>
            </a:r>
          </a:p>
        </p:txBody>
      </p:sp>
      <p:sp>
        <p:nvSpPr>
          <p:cNvPr id="11" name="Rectangle 10"/>
          <p:cNvSpPr/>
          <p:nvPr/>
        </p:nvSpPr>
        <p:spPr>
          <a:xfrm>
            <a:off x="107504" y="4460738"/>
            <a:ext cx="1551963" cy="369332"/>
          </a:xfrm>
          <a:prstGeom prst="rect">
            <a:avLst/>
          </a:prstGeom>
        </p:spPr>
        <p:txBody>
          <a:bodyPr wrap="none">
            <a:spAutoFit/>
          </a:bodyPr>
          <a:lstStyle/>
          <a:p>
            <a:pPr algn="just" fontAlgn="base">
              <a:spcBef>
                <a:spcPct val="0"/>
              </a:spcBef>
              <a:spcAft>
                <a:spcPts val="600"/>
              </a:spcAft>
              <a:buClr>
                <a:srgbClr val="4BACC6">
                  <a:lumMod val="50000"/>
                </a:srgbClr>
              </a:buClr>
            </a:pPr>
            <a:r>
              <a:rPr lang="en-GB" b="1" dirty="0" smtClean="0">
                <a:solidFill>
                  <a:srgbClr val="0070C0"/>
                </a:solidFill>
                <a:latin typeface="Calibri" panose="020F0502020204030204" pitchFamily="34" charset="0"/>
              </a:rPr>
              <a:t>Ongoing Work</a:t>
            </a:r>
            <a:endParaRPr lang="en-GB" b="1" dirty="0">
              <a:solidFill>
                <a:srgbClr val="0070C0"/>
              </a:solidFill>
              <a:latin typeface="Calibri" panose="020F0502020204030204" pitchFamily="34" charset="0"/>
            </a:endParaRPr>
          </a:p>
        </p:txBody>
      </p:sp>
      <p:sp>
        <p:nvSpPr>
          <p:cNvPr id="12" name="Rectangle 11"/>
          <p:cNvSpPr/>
          <p:nvPr/>
        </p:nvSpPr>
        <p:spPr bwMode="auto">
          <a:xfrm>
            <a:off x="2267744" y="7895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20"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smtClean="0">
                <a:solidFill>
                  <a:schemeClr val="bg1"/>
                </a:solidFill>
                <a:latin typeface="Calibri" panose="020F0502020204030204" pitchFamily="34" charset="0"/>
              </a:rPr>
              <a:t>Conclusions</a:t>
            </a:r>
            <a:endParaRPr lang="en-GB" sz="2400" b="1" dirty="0">
              <a:solidFill>
                <a:schemeClr val="bg1"/>
              </a:solidFill>
              <a:latin typeface="Calibri" panose="020F0502020204030204" pitchFamily="34" charset="0"/>
            </a:endParaRPr>
          </a:p>
        </p:txBody>
      </p:sp>
      <p:cxnSp>
        <p:nvCxnSpPr>
          <p:cNvPr id="21" name="Straight Connector 20"/>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sp>
        <p:nvSpPr>
          <p:cNvPr id="25"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spTree>
    <p:extLst>
      <p:ext uri="{BB962C8B-B14F-4D97-AF65-F5344CB8AC3E}">
        <p14:creationId xmlns:p14="http://schemas.microsoft.com/office/powerpoint/2010/main" val="289690281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6239662" y="5225142"/>
            <a:ext cx="2913017" cy="16328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7" name="Rectangle 6"/>
          <p:cNvSpPr/>
          <p:nvPr/>
        </p:nvSpPr>
        <p:spPr>
          <a:xfrm>
            <a:off x="251711" y="3479881"/>
            <a:ext cx="5020727" cy="1200329"/>
          </a:xfrm>
          <a:prstGeom prst="rect">
            <a:avLst/>
          </a:prstGeom>
        </p:spPr>
        <p:txBody>
          <a:bodyPr wrap="square">
            <a:spAutoFit/>
          </a:bodyPr>
          <a:lstStyle/>
          <a:p>
            <a:pPr algn="just"/>
            <a:r>
              <a:rPr lang="en-GB" dirty="0">
                <a:solidFill>
                  <a:srgbClr val="000000"/>
                </a:solidFill>
                <a:latin typeface="Calibri" panose="020F0502020204030204" pitchFamily="34" charset="0"/>
              </a:rPr>
              <a:t>This research was performed in part at the MIDAS Facility, at the University of Sheffield, which was established with support from the Department of Energy and Climate Change</a:t>
            </a: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r="17420"/>
          <a:stretch/>
        </p:blipFill>
        <p:spPr>
          <a:xfrm>
            <a:off x="2838561" y="1929095"/>
            <a:ext cx="2705827" cy="1295400"/>
          </a:xfrm>
          <a:prstGeom prst="rect">
            <a:avLst/>
          </a:prstGeom>
        </p:spPr>
      </p:pic>
      <p:pic>
        <p:nvPicPr>
          <p:cNvPr id="10"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r="56320" b="42297"/>
          <a:stretch/>
        </p:blipFill>
        <p:spPr bwMode="auto">
          <a:xfrm>
            <a:off x="5287652" y="4735783"/>
            <a:ext cx="1804628" cy="1042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6304481" y="2159629"/>
            <a:ext cx="1847942" cy="892552"/>
          </a:xfrm>
          <a:prstGeom prst="rect">
            <a:avLst/>
          </a:prstGeom>
        </p:spPr>
        <p:txBody>
          <a:bodyPr wrap="none">
            <a:spAutoFit/>
          </a:bodyPr>
          <a:lstStyle/>
          <a:p>
            <a:pPr algn="ctr"/>
            <a:endParaRPr lang="en-GB" sz="2400" dirty="0">
              <a:solidFill>
                <a:srgbClr val="002060"/>
              </a:solidFill>
            </a:endParaRPr>
          </a:p>
          <a:p>
            <a:pPr algn="ctr"/>
            <a:r>
              <a:rPr lang="en-GB" altLang="ja-JP" sz="2800" b="1" dirty="0">
                <a:solidFill>
                  <a:srgbClr val="002060"/>
                </a:solidFill>
                <a:latin typeface="Calibri" panose="020F0502020204030204" pitchFamily="34" charset="0"/>
              </a:rPr>
              <a:t>Thank </a:t>
            </a:r>
            <a:r>
              <a:rPr lang="en-GB" altLang="ja-JP" sz="2800" b="1" dirty="0" smtClean="0">
                <a:solidFill>
                  <a:srgbClr val="002060"/>
                </a:solidFill>
                <a:latin typeface="Calibri" panose="020F0502020204030204" pitchFamily="34" charset="0"/>
              </a:rPr>
              <a:t>you!</a:t>
            </a:r>
            <a:endParaRPr lang="en-GB" altLang="ja-JP" sz="2800" b="1" dirty="0">
              <a:solidFill>
                <a:srgbClr val="002060"/>
              </a:solidFill>
              <a:latin typeface="Calibri" panose="020F0502020204030204" pitchFamily="34" charset="0"/>
              <a:sym typeface="Wingdings" panose="05000000000000000000" pitchFamily="2" charset="2"/>
            </a:endParaRPr>
          </a:p>
        </p:txBody>
      </p:sp>
      <p:sp>
        <p:nvSpPr>
          <p:cNvPr id="13" name="Rectangle 12"/>
          <p:cNvSpPr/>
          <p:nvPr/>
        </p:nvSpPr>
        <p:spPr>
          <a:xfrm>
            <a:off x="5868144" y="2276872"/>
            <a:ext cx="2720618" cy="1008112"/>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251711" y="5136097"/>
            <a:ext cx="6213062" cy="369332"/>
          </a:xfrm>
          <a:prstGeom prst="rect">
            <a:avLst/>
          </a:prstGeom>
        </p:spPr>
        <p:txBody>
          <a:bodyPr wrap="square">
            <a:spAutoFit/>
          </a:bodyPr>
          <a:lstStyle/>
          <a:p>
            <a:pPr algn="just" fontAlgn="base">
              <a:spcBef>
                <a:spcPct val="0"/>
              </a:spcBef>
              <a:spcAft>
                <a:spcPts val="600"/>
              </a:spcAft>
              <a:buClr>
                <a:srgbClr val="4BACC6">
                  <a:lumMod val="50000"/>
                </a:srgbClr>
              </a:buClr>
            </a:pPr>
            <a:r>
              <a:rPr lang="en-GB" dirty="0">
                <a:solidFill>
                  <a:srgbClr val="000000"/>
                </a:solidFill>
                <a:latin typeface="Calibri" panose="020F0502020204030204" pitchFamily="34" charset="0"/>
              </a:rPr>
              <a:t>We gratefully </a:t>
            </a:r>
            <a:r>
              <a:rPr lang="en-GB" dirty="0" smtClean="0">
                <a:solidFill>
                  <a:srgbClr val="000000"/>
                </a:solidFill>
                <a:latin typeface="Calibri" panose="020F0502020204030204" pitchFamily="34" charset="0"/>
              </a:rPr>
              <a:t>acknowledge funding support from:</a:t>
            </a:r>
            <a:endParaRPr lang="en-GB" dirty="0">
              <a:solidFill>
                <a:srgbClr val="000000"/>
              </a:solidFill>
              <a:latin typeface="Calibri" panose="020F0502020204030204" pitchFamily="34" charset="0"/>
            </a:endParaRP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8095" y="2117960"/>
            <a:ext cx="2337927" cy="838035"/>
          </a:xfrm>
          <a:prstGeom prst="rect">
            <a:avLst/>
          </a:prstGeom>
        </p:spPr>
      </p:pic>
      <p:sp>
        <p:nvSpPr>
          <p:cNvPr id="12" name="Rectangle 11"/>
          <p:cNvSpPr/>
          <p:nvPr/>
        </p:nvSpPr>
        <p:spPr bwMode="auto">
          <a:xfrm>
            <a:off x="2195736" y="73470"/>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smtClean="0">
              <a:ln>
                <a:noFill/>
              </a:ln>
              <a:solidFill>
                <a:schemeClr val="tx1"/>
              </a:solidFill>
              <a:effectLst/>
              <a:latin typeface="TUOS Stephenson" pitchFamily="-128" charset="0"/>
            </a:endParaRPr>
          </a:p>
        </p:txBody>
      </p:sp>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17" name="Rectangle 16"/>
          <p:cNvSpPr/>
          <p:nvPr/>
        </p:nvSpPr>
        <p:spPr>
          <a:xfrm>
            <a:off x="250184" y="1283233"/>
            <a:ext cx="6213062" cy="369332"/>
          </a:xfrm>
          <a:prstGeom prst="rect">
            <a:avLst/>
          </a:prstGeom>
        </p:spPr>
        <p:txBody>
          <a:bodyPr wrap="square">
            <a:spAutoFit/>
          </a:bodyPr>
          <a:lstStyle/>
          <a:p>
            <a:pPr algn="just" fontAlgn="base">
              <a:spcBef>
                <a:spcPct val="0"/>
              </a:spcBef>
              <a:spcAft>
                <a:spcPts val="600"/>
              </a:spcAft>
              <a:buClr>
                <a:srgbClr val="4BACC6">
                  <a:lumMod val="50000"/>
                </a:srgbClr>
              </a:buClr>
            </a:pPr>
            <a:r>
              <a:rPr lang="en-GB" dirty="0" smtClean="0">
                <a:solidFill>
                  <a:schemeClr val="accent5">
                    <a:lumMod val="10000"/>
                  </a:schemeClr>
                </a:solidFill>
                <a:latin typeface="Calibri" panose="020F0502020204030204" pitchFamily="34" charset="0"/>
              </a:rPr>
              <a:t>Thank you to Dr Paul Heath and Stephanie Thornber</a:t>
            </a:r>
            <a:endParaRPr lang="en-GB" dirty="0">
              <a:solidFill>
                <a:schemeClr val="accent5">
                  <a:lumMod val="10000"/>
                </a:schemeClr>
              </a:solidFill>
              <a:latin typeface="Calibri" panose="020F0502020204030204" pitchFamily="34" charset="0"/>
            </a:endParaRPr>
          </a:p>
        </p:txBody>
      </p:sp>
      <p:sp>
        <p:nvSpPr>
          <p:cNvPr id="18" name="Rectangle 17"/>
          <p:cNvSpPr/>
          <p:nvPr/>
        </p:nvSpPr>
        <p:spPr bwMode="auto">
          <a:xfrm>
            <a:off x="2267744" y="78954"/>
            <a:ext cx="1656184" cy="86409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1" name="Pictur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2" name="Picture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3" name="Pictur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4624"/>
            <a:ext cx="2303406" cy="910649"/>
          </a:xfrm>
          <a:prstGeom prst="rect">
            <a:avLst/>
          </a:prstGeom>
        </p:spPr>
      </p:pic>
      <p:sp>
        <p:nvSpPr>
          <p:cNvPr id="25" name="Shape 186"/>
          <p:cNvSpPr txBox="1">
            <a:spLocks/>
          </p:cNvSpPr>
          <p:nvPr/>
        </p:nvSpPr>
        <p:spPr>
          <a:xfrm>
            <a:off x="1822816" y="-12834"/>
            <a:ext cx="7321184" cy="917177"/>
          </a:xfrm>
          <a:prstGeom prst="rect">
            <a:avLst/>
          </a:prstGeom>
          <a:solidFill>
            <a:srgbClr val="0070C0"/>
          </a:solidFill>
          <a:ln>
            <a:noFill/>
          </a:ln>
          <a:effectLst/>
        </p:spPr>
        <p:txBody>
          <a:bodyPr lIns="91425" tIns="45700" rIns="91425" bIns="45700" anchor="ctr" anchorCtr="0">
            <a:noAutofit/>
          </a:bodyPr>
          <a:lstStyle>
            <a:defPPr marR="0" algn="l" rtl="0">
              <a:lnSpc>
                <a:spcPct val="100000"/>
              </a:lnSpc>
              <a:spcBef>
                <a:spcPts val="0"/>
              </a:spcBef>
              <a:spcAft>
                <a:spcPts val="0"/>
              </a:spcAft>
            </a:defPPr>
            <a:lvl1pPr marL="0" marR="0" indent="0" algn="l" rtl="0">
              <a:lnSpc>
                <a:spcPct val="100000"/>
              </a:lnSpc>
              <a:spcBef>
                <a:spcPts val="0"/>
              </a:spcBef>
              <a:spcAft>
                <a:spcPts val="0"/>
              </a:spcAft>
              <a:buClr>
                <a:schemeClr val="dk1"/>
              </a:buClr>
              <a:buFont typeface="Calibri"/>
              <a:buNone/>
              <a:defRPr sz="1400" b="0" i="0" u="none" strike="noStrike" cap="none" baseline="0">
                <a:solidFill>
                  <a:srgbClr val="000000"/>
                </a:solidFill>
                <a:latin typeface="Arial"/>
                <a:ea typeface="Arial"/>
                <a:cs typeface="Arial"/>
                <a:sym typeface="Arial"/>
                <a:rtl val="0"/>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pPr algn="ctr"/>
            <a:r>
              <a:rPr lang="en-GB" sz="2400" b="1" dirty="0" smtClean="0">
                <a:solidFill>
                  <a:schemeClr val="bg1"/>
                </a:solidFill>
                <a:latin typeface="Calibri" panose="020F0502020204030204" pitchFamily="34" charset="0"/>
              </a:rPr>
              <a:t>Acknowledgements</a:t>
            </a:r>
            <a:endParaRPr lang="en-GB" sz="2400" b="1" dirty="0">
              <a:solidFill>
                <a:schemeClr val="bg1"/>
              </a:solidFill>
              <a:latin typeface="Calibri" panose="020F0502020204030204" pitchFamily="34" charset="0"/>
            </a:endParaRPr>
          </a:p>
        </p:txBody>
      </p:sp>
      <p:cxnSp>
        <p:nvCxnSpPr>
          <p:cNvPr id="26" name="Straight Connector 25"/>
          <p:cNvCxnSpPr/>
          <p:nvPr/>
        </p:nvCxnSpPr>
        <p:spPr bwMode="auto">
          <a:xfrm flipH="1">
            <a:off x="0" y="904126"/>
            <a:ext cx="9144000" cy="0"/>
          </a:xfrm>
          <a:prstGeom prst="line">
            <a:avLst/>
          </a:prstGeom>
          <a:solidFill>
            <a:schemeClr val="accent1"/>
          </a:solidFill>
          <a:ln w="12700" cap="flat" cmpd="sng" algn="ctr">
            <a:solidFill>
              <a:srgbClr val="0070C0"/>
            </a:solidFill>
            <a:prstDash val="solid"/>
            <a:round/>
            <a:headEnd type="none" w="med" len="med"/>
            <a:tailEnd type="none" w="med" len="med"/>
          </a:ln>
          <a:effectLst/>
        </p:spPr>
      </p:cxnSp>
      <p:pic>
        <p:nvPicPr>
          <p:cNvPr id="27" name="Picture 4" descr="https://www.sheffield.ac.uk/polopoly_fs/1.361854!/image/top-100-uni-20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16313" y="6158055"/>
            <a:ext cx="1012669" cy="617728"/>
          </a:xfrm>
          <a:prstGeom prst="rect">
            <a:avLst/>
          </a:prstGeom>
          <a:noFill/>
          <a:extLst>
            <a:ext uri="{909E8E84-426E-40DD-AFC4-6F175D3DCCD1}">
              <a14:hiddenFill xmlns:a14="http://schemas.microsoft.com/office/drawing/2010/main">
                <a:solidFill>
                  <a:srgbClr val="FFFFFF"/>
                </a:solidFill>
              </a14:hiddenFill>
            </a:ext>
          </a:extLst>
        </p:spPr>
      </p:pic>
      <p:sp>
        <p:nvSpPr>
          <p:cNvPr id="29" name="Footer Placeholder 3"/>
          <p:cNvSpPr>
            <a:spLocks noGrp="1"/>
          </p:cNvSpPr>
          <p:nvPr>
            <p:ph type="ftr" sz="quarter" idx="11"/>
          </p:nvPr>
        </p:nvSpPr>
        <p:spPr>
          <a:xfrm>
            <a:off x="0" y="6580584"/>
            <a:ext cx="2123728" cy="304800"/>
          </a:xfrm>
        </p:spPr>
        <p:txBody>
          <a:bodyPr/>
          <a:lstStyle/>
          <a:p>
            <a:r>
              <a:rPr lang="en-GB" altLang="en-US" dirty="0" smtClean="0">
                <a:solidFill>
                  <a:srgbClr val="002060"/>
                </a:solidFill>
              </a:rPr>
              <a:t>2017© The University of Sheffield</a:t>
            </a:r>
            <a:endParaRPr lang="en-GB" altLang="en-US" dirty="0">
              <a:solidFill>
                <a:srgbClr val="002060"/>
              </a:solidFill>
            </a:endParaRPr>
          </a:p>
        </p:txBody>
      </p:sp>
    </p:spTree>
    <p:extLst>
      <p:ext uri="{BB962C8B-B14F-4D97-AF65-F5344CB8AC3E}">
        <p14:creationId xmlns:p14="http://schemas.microsoft.com/office/powerpoint/2010/main" val="3766428976"/>
      </p:ext>
    </p:extLst>
  </p:cSld>
  <p:clrMapOvr>
    <a:masterClrMapping/>
  </p:clrMapOvr>
  <p:timing>
    <p:tnLst>
      <p:par>
        <p:cTn id="1" dur="indefinite" restart="never" nodeType="tmRoot"/>
      </p:par>
    </p:tnLst>
  </p:timing>
</p:sld>
</file>

<file path=ppt/theme/theme1.xml><?xml version="1.0" encoding="utf-8"?>
<a:theme xmlns:a="http://schemas.openxmlformats.org/drawingml/2006/main" name="tuos_ppt_template_white">
  <a:themeElements>
    <a:clrScheme name="">
      <a:dk1>
        <a:srgbClr val="00FFFF"/>
      </a:dk1>
      <a:lt1>
        <a:srgbClr val="FFFFFF"/>
      </a:lt1>
      <a:dk2>
        <a:srgbClr val="FFFF33"/>
      </a:dk2>
      <a:lt2>
        <a:srgbClr val="FCFBE3"/>
      </a:lt2>
      <a:accent1>
        <a:srgbClr val="FFFF00"/>
      </a:accent1>
      <a:accent2>
        <a:srgbClr val="B5B5B5"/>
      </a:accent2>
      <a:accent3>
        <a:srgbClr val="FFFFFF"/>
      </a:accent3>
      <a:accent4>
        <a:srgbClr val="00DADA"/>
      </a:accent4>
      <a:accent5>
        <a:srgbClr val="FFFFAA"/>
      </a:accent5>
      <a:accent6>
        <a:srgbClr val="A4A4A4"/>
      </a:accent6>
      <a:hlink>
        <a:srgbClr val="00B4F0"/>
      </a:hlink>
      <a:folHlink>
        <a:srgbClr val="FF00AE"/>
      </a:folHlink>
    </a:clrScheme>
    <a:fontScheme name="Default Design">
      <a:majorFont>
        <a:latin typeface="TUOS Stephenson"/>
        <a:ea typeface=""/>
        <a:cs typeface=""/>
      </a:majorFont>
      <a:minorFont>
        <a:latin typeface="TUOS Blak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UOS Stephenson" pitchFamily="-12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UOS Stephenson" pitchFamily="-128" charset="0"/>
          </a:defRPr>
        </a:defPPr>
      </a:lstStyle>
    </a:lnDef>
  </a:objectDefaults>
  <a:extraClrSchemeLst>
    <a:extraClrScheme>
      <a:clrScheme name="Default Design 1">
        <a:dk1>
          <a:srgbClr val="2A196F"/>
        </a:dk1>
        <a:lt1>
          <a:srgbClr val="F9FFA2"/>
        </a:lt1>
        <a:dk2>
          <a:srgbClr val="00B3EF"/>
        </a:dk2>
        <a:lt2>
          <a:srgbClr val="FCFBE3"/>
        </a:lt2>
        <a:accent1>
          <a:srgbClr val="FFFF00"/>
        </a:accent1>
        <a:accent2>
          <a:srgbClr val="B5B5B5"/>
        </a:accent2>
        <a:accent3>
          <a:srgbClr val="FBFFCE"/>
        </a:accent3>
        <a:accent4>
          <a:srgbClr val="22145E"/>
        </a:accent4>
        <a:accent5>
          <a:srgbClr val="FFFFAA"/>
        </a:accent5>
        <a:accent6>
          <a:srgbClr val="A4A4A4"/>
        </a:accent6>
        <a:hlink>
          <a:srgbClr val="00B4F0"/>
        </a:hlink>
        <a:folHlink>
          <a:srgbClr val="FF00A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uos_ppt_template_white">
  <a:themeElements>
    <a:clrScheme name="">
      <a:dk1>
        <a:srgbClr val="00FFFF"/>
      </a:dk1>
      <a:lt1>
        <a:srgbClr val="FFFFFF"/>
      </a:lt1>
      <a:dk2>
        <a:srgbClr val="FFFF33"/>
      </a:dk2>
      <a:lt2>
        <a:srgbClr val="FCFBE3"/>
      </a:lt2>
      <a:accent1>
        <a:srgbClr val="FFFF00"/>
      </a:accent1>
      <a:accent2>
        <a:srgbClr val="B5B5B5"/>
      </a:accent2>
      <a:accent3>
        <a:srgbClr val="FFFFFF"/>
      </a:accent3>
      <a:accent4>
        <a:srgbClr val="00DADA"/>
      </a:accent4>
      <a:accent5>
        <a:srgbClr val="FFFFAA"/>
      </a:accent5>
      <a:accent6>
        <a:srgbClr val="A4A4A4"/>
      </a:accent6>
      <a:hlink>
        <a:srgbClr val="00B4F0"/>
      </a:hlink>
      <a:folHlink>
        <a:srgbClr val="FF00AE"/>
      </a:folHlink>
    </a:clrScheme>
    <a:fontScheme name="Default Design">
      <a:majorFont>
        <a:latin typeface="TUOS Stephenson"/>
        <a:ea typeface=""/>
        <a:cs typeface=""/>
      </a:majorFont>
      <a:minorFont>
        <a:latin typeface="TUOS Blak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UOS Stephenson" pitchFamily="-12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UOS Stephenson" pitchFamily="-128" charset="0"/>
          </a:defRPr>
        </a:defPPr>
      </a:lstStyle>
    </a:lnDef>
  </a:objectDefaults>
  <a:extraClrSchemeLst>
    <a:extraClrScheme>
      <a:clrScheme name="Default Design 1">
        <a:dk1>
          <a:srgbClr val="2A196F"/>
        </a:dk1>
        <a:lt1>
          <a:srgbClr val="F9FFA2"/>
        </a:lt1>
        <a:dk2>
          <a:srgbClr val="00B3EF"/>
        </a:dk2>
        <a:lt2>
          <a:srgbClr val="FCFBE3"/>
        </a:lt2>
        <a:accent1>
          <a:srgbClr val="FFFF00"/>
        </a:accent1>
        <a:accent2>
          <a:srgbClr val="B5B5B5"/>
        </a:accent2>
        <a:accent3>
          <a:srgbClr val="FBFFCE"/>
        </a:accent3>
        <a:accent4>
          <a:srgbClr val="22145E"/>
        </a:accent4>
        <a:accent5>
          <a:srgbClr val="FFFFAA"/>
        </a:accent5>
        <a:accent6>
          <a:srgbClr val="A4A4A4"/>
        </a:accent6>
        <a:hlink>
          <a:srgbClr val="00B4F0"/>
        </a:hlink>
        <a:folHlink>
          <a:srgbClr val="FF00AE"/>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tuos_ppt_template_white">
  <a:themeElements>
    <a:clrScheme name="">
      <a:dk1>
        <a:srgbClr val="00FFFF"/>
      </a:dk1>
      <a:lt1>
        <a:srgbClr val="FFFFFF"/>
      </a:lt1>
      <a:dk2>
        <a:srgbClr val="FFFF33"/>
      </a:dk2>
      <a:lt2>
        <a:srgbClr val="FCFBE3"/>
      </a:lt2>
      <a:accent1>
        <a:srgbClr val="FFFF00"/>
      </a:accent1>
      <a:accent2>
        <a:srgbClr val="B5B5B5"/>
      </a:accent2>
      <a:accent3>
        <a:srgbClr val="FFFFFF"/>
      </a:accent3>
      <a:accent4>
        <a:srgbClr val="00DADA"/>
      </a:accent4>
      <a:accent5>
        <a:srgbClr val="FFFFAA"/>
      </a:accent5>
      <a:accent6>
        <a:srgbClr val="A4A4A4"/>
      </a:accent6>
      <a:hlink>
        <a:srgbClr val="00B4F0"/>
      </a:hlink>
      <a:folHlink>
        <a:srgbClr val="FF00AE"/>
      </a:folHlink>
    </a:clrScheme>
    <a:fontScheme name="Default Design">
      <a:majorFont>
        <a:latin typeface="TUOS Stephenson"/>
        <a:ea typeface=""/>
        <a:cs typeface=""/>
      </a:majorFont>
      <a:minorFont>
        <a:latin typeface="TUOS Blak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UOS Stephenson" pitchFamily="-12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UOS Stephenson" pitchFamily="-128" charset="0"/>
          </a:defRPr>
        </a:defPPr>
      </a:lstStyle>
    </a:lnDef>
  </a:objectDefaults>
  <a:extraClrSchemeLst>
    <a:extraClrScheme>
      <a:clrScheme name="Default Design 1">
        <a:dk1>
          <a:srgbClr val="2A196F"/>
        </a:dk1>
        <a:lt1>
          <a:srgbClr val="F9FFA2"/>
        </a:lt1>
        <a:dk2>
          <a:srgbClr val="00B3EF"/>
        </a:dk2>
        <a:lt2>
          <a:srgbClr val="FCFBE3"/>
        </a:lt2>
        <a:accent1>
          <a:srgbClr val="FFFF00"/>
        </a:accent1>
        <a:accent2>
          <a:srgbClr val="B5B5B5"/>
        </a:accent2>
        <a:accent3>
          <a:srgbClr val="FBFFCE"/>
        </a:accent3>
        <a:accent4>
          <a:srgbClr val="22145E"/>
        </a:accent4>
        <a:accent5>
          <a:srgbClr val="FFFFAA"/>
        </a:accent5>
        <a:accent6>
          <a:srgbClr val="A4A4A4"/>
        </a:accent6>
        <a:hlink>
          <a:srgbClr val="00B4F0"/>
        </a:hlink>
        <a:folHlink>
          <a:srgbClr val="FF00AE"/>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27922</TotalTime>
  <Words>4139</Words>
  <Application>Microsoft Office PowerPoint</Application>
  <PresentationFormat>On-screen Show (4:3)</PresentationFormat>
  <Paragraphs>585</Paragraphs>
  <Slides>50</Slides>
  <Notes>48</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50</vt:i4>
      </vt:variant>
    </vt:vector>
  </HeadingPairs>
  <TitlesOfParts>
    <vt:vector size="63" baseType="lpstr">
      <vt:lpstr>MS PGothic</vt:lpstr>
      <vt:lpstr>MS PGothic</vt:lpstr>
      <vt:lpstr>Arial</vt:lpstr>
      <vt:lpstr>Calibri</vt:lpstr>
      <vt:lpstr>Segoe UI Symbol</vt:lpstr>
      <vt:lpstr>Symbol</vt:lpstr>
      <vt:lpstr>Tahoma</vt:lpstr>
      <vt:lpstr>TUOS Blake</vt:lpstr>
      <vt:lpstr>TUOS Stephenson</vt:lpstr>
      <vt:lpstr>Wingdings</vt:lpstr>
      <vt:lpstr>tuos_ppt_template_white</vt:lpstr>
      <vt:lpstr>1_tuos_ppt_template_white</vt:lpstr>
      <vt:lpstr>2_tuos_ppt_template_white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Gardner</dc:creator>
  <cp:lastModifiedBy>Neil Hyatt</cp:lastModifiedBy>
  <cp:revision>365</cp:revision>
  <cp:lastPrinted>2017-03-21T09:31:12Z</cp:lastPrinted>
  <dcterms:created xsi:type="dcterms:W3CDTF">2016-03-27T02:12:00Z</dcterms:created>
  <dcterms:modified xsi:type="dcterms:W3CDTF">2017-10-31T21:18:59Z</dcterms:modified>
</cp:coreProperties>
</file>