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322" r:id="rId3"/>
    <p:sldId id="350" r:id="rId4"/>
    <p:sldId id="353" r:id="rId5"/>
    <p:sldId id="371" r:id="rId6"/>
    <p:sldId id="351" r:id="rId7"/>
    <p:sldId id="354" r:id="rId8"/>
    <p:sldId id="370" r:id="rId9"/>
    <p:sldId id="324" r:id="rId10"/>
    <p:sldId id="325" r:id="rId11"/>
    <p:sldId id="327" r:id="rId12"/>
    <p:sldId id="328" r:id="rId13"/>
    <p:sldId id="369" r:id="rId14"/>
    <p:sldId id="357" r:id="rId15"/>
    <p:sldId id="372" r:id="rId16"/>
    <p:sldId id="358" r:id="rId17"/>
    <p:sldId id="359" r:id="rId18"/>
    <p:sldId id="367" r:id="rId19"/>
    <p:sldId id="361" r:id="rId20"/>
    <p:sldId id="374" r:id="rId21"/>
    <p:sldId id="364" r:id="rId22"/>
    <p:sldId id="376" r:id="rId23"/>
    <p:sldId id="373" r:id="rId24"/>
    <p:sldId id="321" r:id="rId25"/>
    <p:sldId id="377" r:id="rId26"/>
    <p:sldId id="37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1" userDrawn="1">
          <p15:clr>
            <a:srgbClr val="A4A3A4"/>
          </p15:clr>
        </p15:guide>
        <p15:guide id="2" pos="208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FF"/>
    <a:srgbClr val="00CC00"/>
    <a:srgbClr val="FF6600"/>
    <a:srgbClr val="0066CC"/>
    <a:srgbClr val="0033CC"/>
    <a:srgbClr val="FF0066"/>
    <a:srgbClr val="CCD8F5"/>
    <a:srgbClr val="C6C7C9"/>
    <a:srgbClr val="BACB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17" autoAdjust="0"/>
    <p:restoredTop sz="92830" autoAdjust="0"/>
  </p:normalViewPr>
  <p:slideViewPr>
    <p:cSldViewPr snapToGrid="0">
      <p:cViewPr varScale="1">
        <p:scale>
          <a:sx n="57" d="100"/>
          <a:sy n="57" d="100"/>
        </p:scale>
        <p:origin x="1070" y="34"/>
      </p:cViewPr>
      <p:guideLst>
        <p:guide orient="horz" pos="3861"/>
        <p:guide pos="2086"/>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2" d="100"/>
          <a:sy n="92" d="100"/>
        </p:scale>
        <p:origin x="373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Claire\Documents\ISL\Nate%20Cassingham\Chapter%206%20paper\Final%20ICP%20results.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Claire\Documents\ISL\Nate%20Cassingham\Chapter%206%20paper\Final%20ICP%20resul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Claire\Documents\ISL\Nate%20Cassingham\Chapter%206%20paper\Final%20ICP%20results.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Colleen%20Mann\Google%20Drive\Colleen%20PhD%20yr2\Lab%20work\Glass%20Dissolution\Idealised%20Cement%20Water\ICP\Idealised%20Cement%20Water\GOMD_NL&amp;graphs%20All%20idealised%20CW%20MW_LBS.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Colleen%20Mann\Google%20Drive\Colleen%20PhD%20yr2\Lab%20work\Glass%20Dissolution\Idealised%20Cement%20Water\ICP\Idealised%20Cement%20Water\GOMD_NL&amp;graphs%20All%20idealised%20CW%20MW_LBS.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Colleen%20Mann\Google%20Drive\Colleen%20PhD%20yr2\Lab%20work\Glass%20Dissolution\Idealised%20Cement%20Water\ICP\Idealised%20Cement%20Water\GOMD_NL&amp;graphs%20All%20idealised%20CW%20MW_LBS.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Colleen%20Mann\Google%20Drive\Colleen%20PhD%20yr2\Lab%20work\Glass%20Dissolution\Idealised%20Cement%20Water\ICP\Idealised%20Cement%20Water\GOMD_NL&amp;graphs%20All%20idealised%20CW%20MW_LB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Claire\Documents\ISL\Nate%20Cassingham\Chapter%206%20paper\CSS-NNL%20mod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96041666666667"/>
          <c:y val="0.10569981730012512"/>
          <c:w val="0.6428638888888889"/>
          <c:h val="0.66326918188729378"/>
        </c:manualLayout>
      </c:layout>
      <c:scatterChart>
        <c:scatterStyle val="lineMarker"/>
        <c:varyColors val="0"/>
        <c:ser>
          <c:idx val="0"/>
          <c:order val="0"/>
          <c:tx>
            <c:v>UDW</c:v>
          </c:tx>
          <c:spPr>
            <a:ln w="28575">
              <a:noFill/>
            </a:ln>
          </c:spPr>
          <c:marker>
            <c:symbol val="diamond"/>
            <c:size val="7"/>
            <c:spPr>
              <a:solidFill>
                <a:srgbClr val="0070C0"/>
              </a:solidFill>
              <a:ln>
                <a:solidFill>
                  <a:sysClr val="windowText" lastClr="000000"/>
                </a:solidFill>
              </a:ln>
            </c:spPr>
          </c:marker>
          <c:errBars>
            <c:errDir val="y"/>
            <c:errBarType val="both"/>
            <c:errValType val="percentage"/>
            <c:noEndCap val="0"/>
            <c:val val="10"/>
          </c:errBars>
          <c:xVal>
            <c:numRef>
              <c:f>'[Final ICP results.xlsx]H2O Fines NLAvg'!$A$44:$A$56</c:f>
              <c:numCache>
                <c:formatCode>General</c:formatCode>
                <c:ptCount val="13"/>
                <c:pt idx="0">
                  <c:v>1</c:v>
                </c:pt>
                <c:pt idx="1">
                  <c:v>3</c:v>
                </c:pt>
                <c:pt idx="2">
                  <c:v>7</c:v>
                </c:pt>
                <c:pt idx="3">
                  <c:v>14</c:v>
                </c:pt>
                <c:pt idx="4">
                  <c:v>21</c:v>
                </c:pt>
                <c:pt idx="5">
                  <c:v>28</c:v>
                </c:pt>
                <c:pt idx="6">
                  <c:v>42</c:v>
                </c:pt>
                <c:pt idx="7">
                  <c:v>56</c:v>
                </c:pt>
                <c:pt idx="8">
                  <c:v>70</c:v>
                </c:pt>
                <c:pt idx="9">
                  <c:v>84</c:v>
                </c:pt>
                <c:pt idx="10">
                  <c:v>112</c:v>
                </c:pt>
                <c:pt idx="11">
                  <c:v>140</c:v>
                </c:pt>
                <c:pt idx="12">
                  <c:v>168</c:v>
                </c:pt>
              </c:numCache>
            </c:numRef>
          </c:xVal>
          <c:yVal>
            <c:numRef>
              <c:f>'[Final ICP results.xlsx]H2O Fines NLAvg'!$AA$44:$AA$56</c:f>
              <c:numCache>
                <c:formatCode>General</c:formatCode>
                <c:ptCount val="13"/>
                <c:pt idx="0">
                  <c:v>3.1940705467183418E-4</c:v>
                </c:pt>
                <c:pt idx="1">
                  <c:v>8.9586398048982756E-4</c:v>
                </c:pt>
                <c:pt idx="2">
                  <c:v>1.8759683827071986E-3</c:v>
                </c:pt>
                <c:pt idx="3">
                  <c:v>2.7696778135098358E-3</c:v>
                </c:pt>
                <c:pt idx="4">
                  <c:v>3.3189566669568015E-3</c:v>
                </c:pt>
                <c:pt idx="5">
                  <c:v>3.8139237595687788E-3</c:v>
                </c:pt>
                <c:pt idx="6">
                  <c:v>3.9492934325433826E-3</c:v>
                </c:pt>
                <c:pt idx="7">
                  <c:v>4.0441702206146001E-3</c:v>
                </c:pt>
                <c:pt idx="8">
                  <c:v>4.4640015185330008E-3</c:v>
                </c:pt>
                <c:pt idx="9">
                  <c:v>4.8491904696702694E-3</c:v>
                </c:pt>
                <c:pt idx="10">
                  <c:v>5.5044471711303711E-3</c:v>
                </c:pt>
                <c:pt idx="11">
                  <c:v>5.9296049227183407E-3</c:v>
                </c:pt>
                <c:pt idx="12">
                  <c:v>6.4516655267749141E-3</c:v>
                </c:pt>
              </c:numCache>
            </c:numRef>
          </c:yVal>
          <c:smooth val="0"/>
        </c:ser>
        <c:ser>
          <c:idx val="2"/>
          <c:order val="1"/>
          <c:tx>
            <c:v>CSS</c:v>
          </c:tx>
          <c:spPr>
            <a:ln w="28575">
              <a:noFill/>
            </a:ln>
          </c:spPr>
          <c:marker>
            <c:symbol val="triangle"/>
            <c:size val="10"/>
            <c:spPr>
              <a:solidFill>
                <a:srgbClr val="00B050"/>
              </a:solidFill>
              <a:ln>
                <a:solidFill>
                  <a:sysClr val="windowText" lastClr="000000"/>
                </a:solidFill>
              </a:ln>
            </c:spPr>
          </c:marker>
          <c:errBars>
            <c:errDir val="y"/>
            <c:errBarType val="both"/>
            <c:errValType val="percentage"/>
            <c:noEndCap val="0"/>
            <c:val val="5"/>
          </c:errBars>
          <c:xVal>
            <c:numRef>
              <c:f>'[Final ICP results.xlsx]Ca(OH)2 Fines NLAvg'!$A$44:$A$56</c:f>
              <c:numCache>
                <c:formatCode>General</c:formatCode>
                <c:ptCount val="13"/>
                <c:pt idx="0">
                  <c:v>1</c:v>
                </c:pt>
                <c:pt idx="1">
                  <c:v>3</c:v>
                </c:pt>
                <c:pt idx="2">
                  <c:v>7</c:v>
                </c:pt>
                <c:pt idx="3">
                  <c:v>14</c:v>
                </c:pt>
                <c:pt idx="4">
                  <c:v>21</c:v>
                </c:pt>
                <c:pt idx="5">
                  <c:v>28</c:v>
                </c:pt>
                <c:pt idx="6">
                  <c:v>42</c:v>
                </c:pt>
                <c:pt idx="7">
                  <c:v>56</c:v>
                </c:pt>
                <c:pt idx="8">
                  <c:v>70</c:v>
                </c:pt>
                <c:pt idx="9">
                  <c:v>84</c:v>
                </c:pt>
                <c:pt idx="10">
                  <c:v>112</c:v>
                </c:pt>
                <c:pt idx="11">
                  <c:v>140</c:v>
                </c:pt>
                <c:pt idx="12">
                  <c:v>168</c:v>
                </c:pt>
              </c:numCache>
            </c:numRef>
          </c:xVal>
          <c:yVal>
            <c:numRef>
              <c:f>'[Final ICP results.xlsx]Ca(OH)2 Fines NLAvg'!$AA$44:$AA$56</c:f>
              <c:numCache>
                <c:formatCode>General</c:formatCode>
                <c:ptCount val="13"/>
                <c:pt idx="0">
                  <c:v>7.0631612911603396E-5</c:v>
                </c:pt>
                <c:pt idx="1">
                  <c:v>1.8251854637426094E-4</c:v>
                </c:pt>
                <c:pt idx="2">
                  <c:v>4.4779493574122436E-4</c:v>
                </c:pt>
                <c:pt idx="3">
                  <c:v>8.7832982279526786E-4</c:v>
                </c:pt>
                <c:pt idx="4">
                  <c:v>1.1844590075033132E-3</c:v>
                </c:pt>
                <c:pt idx="5">
                  <c:v>1.6685414956361384E-3</c:v>
                </c:pt>
                <c:pt idx="6">
                  <c:v>2.1874191148345953E-3</c:v>
                </c:pt>
                <c:pt idx="7">
                  <c:v>2.6057935307357326E-3</c:v>
                </c:pt>
                <c:pt idx="8">
                  <c:v>2.933870535312238E-3</c:v>
                </c:pt>
                <c:pt idx="9">
                  <c:v>3.2975143321994473E-3</c:v>
                </c:pt>
                <c:pt idx="10">
                  <c:v>3.8165015688448501E-3</c:v>
                </c:pt>
                <c:pt idx="11">
                  <c:v>4.3490503161297354E-3</c:v>
                </c:pt>
                <c:pt idx="12">
                  <c:v>4.4493277839865071E-3</c:v>
                </c:pt>
              </c:numCache>
            </c:numRef>
          </c:yVal>
          <c:smooth val="0"/>
        </c:ser>
        <c:dLbls>
          <c:showLegendKey val="0"/>
          <c:showVal val="0"/>
          <c:showCatName val="0"/>
          <c:showSerName val="0"/>
          <c:showPercent val="0"/>
          <c:showBubbleSize val="0"/>
        </c:dLbls>
        <c:axId val="161642464"/>
        <c:axId val="161640896"/>
      </c:scatterChart>
      <c:valAx>
        <c:axId val="161642464"/>
        <c:scaling>
          <c:orientation val="minMax"/>
          <c:max val="170"/>
          <c:min val="0"/>
        </c:scaling>
        <c:delete val="0"/>
        <c:axPos val="b"/>
        <c:title>
          <c:tx>
            <c:rich>
              <a:bodyPr/>
              <a:lstStyle/>
              <a:p>
                <a:pPr>
                  <a:defRPr/>
                </a:pPr>
                <a:r>
                  <a:rPr lang="en-US"/>
                  <a:t>Time (days)</a:t>
                </a:r>
              </a:p>
            </c:rich>
          </c:tx>
          <c:layout>
            <c:manualLayout>
              <c:xMode val="edge"/>
              <c:yMode val="edge"/>
              <c:x val="0.44232447916666667"/>
              <c:y val="0.86622060185185179"/>
            </c:manualLayout>
          </c:layout>
          <c:overlay val="0"/>
        </c:title>
        <c:numFmt formatCode="General" sourceLinked="1"/>
        <c:majorTickMark val="in"/>
        <c:minorTickMark val="in"/>
        <c:tickLblPos val="nextTo"/>
        <c:spPr>
          <a:ln>
            <a:solidFill>
              <a:sysClr val="windowText" lastClr="000000"/>
            </a:solidFill>
          </a:ln>
        </c:spPr>
        <c:crossAx val="161640896"/>
        <c:crosses val="autoZero"/>
        <c:crossBetween val="midCat"/>
        <c:majorUnit val="25"/>
        <c:minorUnit val="5"/>
      </c:valAx>
      <c:valAx>
        <c:axId val="161640896"/>
        <c:scaling>
          <c:orientation val="minMax"/>
        </c:scaling>
        <c:delete val="0"/>
        <c:axPos val="l"/>
        <c:title>
          <c:tx>
            <c:rich>
              <a:bodyPr/>
              <a:lstStyle/>
              <a:p>
                <a:pPr>
                  <a:defRPr/>
                </a:pPr>
                <a:r>
                  <a:rPr lang="en-US" dirty="0"/>
                  <a:t>NL</a:t>
                </a:r>
                <a:r>
                  <a:rPr lang="en-US" baseline="-25000" dirty="0"/>
                  <a:t>B</a:t>
                </a:r>
                <a:r>
                  <a:rPr lang="en-US" dirty="0"/>
                  <a:t> (g m</a:t>
                </a:r>
                <a:r>
                  <a:rPr lang="en-US" baseline="30000" dirty="0"/>
                  <a:t>-2</a:t>
                </a:r>
                <a:r>
                  <a:rPr lang="en-US" dirty="0"/>
                  <a:t>)</a:t>
                </a:r>
              </a:p>
            </c:rich>
          </c:tx>
          <c:layout>
            <c:manualLayout>
              <c:xMode val="edge"/>
              <c:yMode val="edge"/>
              <c:x val="5.602013888888889E-2"/>
              <c:y val="0.28283773148148156"/>
            </c:manualLayout>
          </c:layout>
          <c:overlay val="0"/>
        </c:title>
        <c:numFmt formatCode="0E+0" sourceLinked="0"/>
        <c:majorTickMark val="in"/>
        <c:minorTickMark val="in"/>
        <c:tickLblPos val="nextTo"/>
        <c:spPr>
          <a:ln>
            <a:solidFill>
              <a:sysClr val="windowText" lastClr="000000"/>
            </a:solidFill>
          </a:ln>
        </c:spPr>
        <c:crossAx val="161642464"/>
        <c:crosses val="autoZero"/>
        <c:crossBetween val="midCat"/>
      </c:valAx>
      <c:spPr>
        <a:noFill/>
        <a:ln>
          <a:solidFill>
            <a:schemeClr val="tx1"/>
          </a:solidFill>
        </a:ln>
      </c:spPr>
    </c:plotArea>
    <c:legend>
      <c:legendPos val="l"/>
      <c:layout>
        <c:manualLayout>
          <c:xMode val="edge"/>
          <c:yMode val="edge"/>
          <c:x val="0.21888871527777778"/>
          <c:y val="0.12729467592592592"/>
          <c:w val="0.18314582109924293"/>
          <c:h val="0.1630186182010632"/>
        </c:manualLayout>
      </c:layout>
      <c:overlay val="0"/>
      <c:spPr>
        <a:ln>
          <a:noFill/>
        </a:ln>
      </c:spPr>
    </c:legend>
    <c:plotVisOnly val="1"/>
    <c:dispBlanksAs val="gap"/>
    <c:showDLblsOverMax val="0"/>
  </c:chart>
  <c:spPr>
    <a:noFill/>
    <a:ln>
      <a:noFill/>
    </a:ln>
  </c:spPr>
  <c:txPr>
    <a:bodyPr/>
    <a:lstStyle/>
    <a:p>
      <a:pPr>
        <a:defRPr sz="1800">
          <a:latin typeface="Calibri" panose="020F0502020204030204" pitchFamily="34" charset="0"/>
          <a:cs typeface="Times New Roman"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137918836575068"/>
          <c:y val="4.9690915503944562E-2"/>
          <c:w val="0.70223970535182134"/>
          <c:h val="0.7468014912101667"/>
        </c:manualLayout>
      </c:layout>
      <c:scatterChart>
        <c:scatterStyle val="lineMarker"/>
        <c:varyColors val="0"/>
        <c:ser>
          <c:idx val="0"/>
          <c:order val="0"/>
          <c:tx>
            <c:v>UDW</c:v>
          </c:tx>
          <c:spPr>
            <a:ln w="28575">
              <a:noFill/>
            </a:ln>
          </c:spPr>
          <c:marker>
            <c:symbol val="diamond"/>
            <c:size val="7"/>
            <c:spPr>
              <a:solidFill>
                <a:srgbClr val="0070C0"/>
              </a:solidFill>
              <a:ln>
                <a:solidFill>
                  <a:sysClr val="windowText" lastClr="000000"/>
                </a:solidFill>
              </a:ln>
            </c:spPr>
          </c:marker>
          <c:errBars>
            <c:errDir val="y"/>
            <c:errBarType val="both"/>
            <c:errValType val="percentage"/>
            <c:noEndCap val="0"/>
            <c:val val="10"/>
          </c:errBars>
          <c:xVal>
            <c:numRef>
              <c:f>'[Final ICP results.xlsx]H2O Fines NLAvg'!$A$44:$A$56</c:f>
              <c:numCache>
                <c:formatCode>General</c:formatCode>
                <c:ptCount val="13"/>
                <c:pt idx="0">
                  <c:v>1</c:v>
                </c:pt>
                <c:pt idx="1">
                  <c:v>3</c:v>
                </c:pt>
                <c:pt idx="2">
                  <c:v>7</c:v>
                </c:pt>
                <c:pt idx="3">
                  <c:v>14</c:v>
                </c:pt>
                <c:pt idx="4">
                  <c:v>21</c:v>
                </c:pt>
                <c:pt idx="5">
                  <c:v>28</c:v>
                </c:pt>
                <c:pt idx="6">
                  <c:v>42</c:v>
                </c:pt>
                <c:pt idx="7">
                  <c:v>56</c:v>
                </c:pt>
                <c:pt idx="8">
                  <c:v>70</c:v>
                </c:pt>
                <c:pt idx="9">
                  <c:v>84</c:v>
                </c:pt>
                <c:pt idx="10">
                  <c:v>112</c:v>
                </c:pt>
                <c:pt idx="11">
                  <c:v>140</c:v>
                </c:pt>
                <c:pt idx="12">
                  <c:v>168</c:v>
                </c:pt>
              </c:numCache>
            </c:numRef>
          </c:xVal>
          <c:yVal>
            <c:numRef>
              <c:f>'[Final ICP results.xlsx]H2O Fines NLAvg'!$Y$44:$Y$56</c:f>
              <c:numCache>
                <c:formatCode>General</c:formatCode>
                <c:ptCount val="13"/>
                <c:pt idx="0">
                  <c:v>1.5632830941852323E-4</c:v>
                </c:pt>
                <c:pt idx="1">
                  <c:v>3.4167366099996073E-4</c:v>
                </c:pt>
                <c:pt idx="2">
                  <c:v>6.3507505984392075E-4</c:v>
                </c:pt>
                <c:pt idx="3">
                  <c:v>9.8566777937989154E-4</c:v>
                </c:pt>
                <c:pt idx="4">
                  <c:v>1.029065791177574E-3</c:v>
                </c:pt>
                <c:pt idx="5">
                  <c:v>1.0527578508003057E-3</c:v>
                </c:pt>
                <c:pt idx="6">
                  <c:v>9.941679357976475E-4</c:v>
                </c:pt>
                <c:pt idx="7">
                  <c:v>9.8801380115363653E-4</c:v>
                </c:pt>
                <c:pt idx="8">
                  <c:v>1.0134103601161125E-3</c:v>
                </c:pt>
                <c:pt idx="9">
                  <c:v>9.8670704944251288E-4</c:v>
                </c:pt>
                <c:pt idx="10">
                  <c:v>1.0083826472758325E-3</c:v>
                </c:pt>
                <c:pt idx="11">
                  <c:v>9.8701480681897885E-4</c:v>
                </c:pt>
                <c:pt idx="12">
                  <c:v>9.9384501468362577E-4</c:v>
                </c:pt>
              </c:numCache>
            </c:numRef>
          </c:yVal>
          <c:smooth val="0"/>
        </c:ser>
        <c:ser>
          <c:idx val="2"/>
          <c:order val="1"/>
          <c:tx>
            <c:v>CSS</c:v>
          </c:tx>
          <c:spPr>
            <a:ln w="28575">
              <a:noFill/>
            </a:ln>
          </c:spPr>
          <c:marker>
            <c:symbol val="triangle"/>
            <c:size val="9"/>
            <c:spPr>
              <a:solidFill>
                <a:srgbClr val="00B050"/>
              </a:solidFill>
              <a:ln>
                <a:solidFill>
                  <a:sysClr val="windowText" lastClr="000000"/>
                </a:solidFill>
              </a:ln>
            </c:spPr>
          </c:marker>
          <c:errBars>
            <c:errDir val="y"/>
            <c:errBarType val="both"/>
            <c:errValType val="percentage"/>
            <c:noEndCap val="0"/>
            <c:val val="5"/>
          </c:errBars>
          <c:xVal>
            <c:numRef>
              <c:f>'[Final ICP results.xlsx]Ca(OH)2 Fines NLAvg'!$A$44:$A$56</c:f>
              <c:numCache>
                <c:formatCode>General</c:formatCode>
                <c:ptCount val="13"/>
                <c:pt idx="0">
                  <c:v>1</c:v>
                </c:pt>
                <c:pt idx="1">
                  <c:v>3</c:v>
                </c:pt>
                <c:pt idx="2">
                  <c:v>7</c:v>
                </c:pt>
                <c:pt idx="3">
                  <c:v>14</c:v>
                </c:pt>
                <c:pt idx="4">
                  <c:v>21</c:v>
                </c:pt>
                <c:pt idx="5">
                  <c:v>28</c:v>
                </c:pt>
                <c:pt idx="6">
                  <c:v>42</c:v>
                </c:pt>
                <c:pt idx="7">
                  <c:v>56</c:v>
                </c:pt>
                <c:pt idx="8">
                  <c:v>70</c:v>
                </c:pt>
                <c:pt idx="9">
                  <c:v>84</c:v>
                </c:pt>
                <c:pt idx="10">
                  <c:v>112</c:v>
                </c:pt>
                <c:pt idx="11">
                  <c:v>140</c:v>
                </c:pt>
                <c:pt idx="12">
                  <c:v>168</c:v>
                </c:pt>
              </c:numCache>
            </c:numRef>
          </c:xVal>
          <c:yVal>
            <c:numRef>
              <c:f>'[Final ICP results.xlsx]Ca(OH)2 Fines NLAvg'!$Y$44:$Y$56</c:f>
              <c:numCache>
                <c:formatCode>General</c:formatCode>
                <c:ptCount val="13"/>
                <c:pt idx="0">
                  <c:v>0</c:v>
                </c:pt>
                <c:pt idx="1">
                  <c:v>0</c:v>
                </c:pt>
                <c:pt idx="2">
                  <c:v>0</c:v>
                </c:pt>
                <c:pt idx="3">
                  <c:v>4.3108758764938717E-6</c:v>
                </c:pt>
                <c:pt idx="4">
                  <c:v>1.2993125843596039E-5</c:v>
                </c:pt>
                <c:pt idx="5">
                  <c:v>3.1388208212783717E-5</c:v>
                </c:pt>
                <c:pt idx="6">
                  <c:v>1.1181046753462693E-4</c:v>
                </c:pt>
                <c:pt idx="7">
                  <c:v>2.1893539666032575E-4</c:v>
                </c:pt>
                <c:pt idx="8">
                  <c:v>3.3833547646283505E-4</c:v>
                </c:pt>
                <c:pt idx="9">
                  <c:v>4.4070935511955525E-4</c:v>
                </c:pt>
                <c:pt idx="10">
                  <c:v>6.0933650261320565E-4</c:v>
                </c:pt>
                <c:pt idx="11">
                  <c:v>7.6742039873633106E-4</c:v>
                </c:pt>
                <c:pt idx="12">
                  <c:v>8.164317153894617E-4</c:v>
                </c:pt>
              </c:numCache>
            </c:numRef>
          </c:yVal>
          <c:smooth val="0"/>
        </c:ser>
        <c:dLbls>
          <c:showLegendKey val="0"/>
          <c:showVal val="0"/>
          <c:showCatName val="0"/>
          <c:showSerName val="0"/>
          <c:showPercent val="0"/>
          <c:showBubbleSize val="0"/>
        </c:dLbls>
        <c:axId val="161644032"/>
        <c:axId val="161644424"/>
      </c:scatterChart>
      <c:valAx>
        <c:axId val="161644032"/>
        <c:scaling>
          <c:orientation val="minMax"/>
          <c:max val="170"/>
          <c:min val="0"/>
        </c:scaling>
        <c:delete val="0"/>
        <c:axPos val="b"/>
        <c:title>
          <c:tx>
            <c:rich>
              <a:bodyPr/>
              <a:lstStyle/>
              <a:p>
                <a:pPr>
                  <a:defRPr sz="1600" b="0">
                    <a:latin typeface="Calibri" panose="020F0502020204030204" pitchFamily="34" charset="0"/>
                  </a:defRPr>
                </a:pPr>
                <a:r>
                  <a:rPr lang="en-US" sz="1600" b="0">
                    <a:latin typeface="Calibri" panose="020F0502020204030204" pitchFamily="34" charset="0"/>
                  </a:rPr>
                  <a:t>Time (days)</a:t>
                </a:r>
              </a:p>
            </c:rich>
          </c:tx>
          <c:layout/>
          <c:overlay val="0"/>
        </c:title>
        <c:numFmt formatCode="General" sourceLinked="1"/>
        <c:majorTickMark val="in"/>
        <c:minorTickMark val="in"/>
        <c:tickLblPos val="nextTo"/>
        <c:spPr>
          <a:ln>
            <a:solidFill>
              <a:sysClr val="windowText" lastClr="000000"/>
            </a:solidFill>
          </a:ln>
        </c:spPr>
        <c:txPr>
          <a:bodyPr/>
          <a:lstStyle/>
          <a:p>
            <a:pPr>
              <a:defRPr sz="1400">
                <a:latin typeface="Calibri" panose="020F0502020204030204" pitchFamily="34" charset="0"/>
              </a:defRPr>
            </a:pPr>
            <a:endParaRPr lang="en-US"/>
          </a:p>
        </c:txPr>
        <c:crossAx val="161644424"/>
        <c:crossesAt val="0"/>
        <c:crossBetween val="midCat"/>
        <c:majorUnit val="20"/>
        <c:minorUnit val="5"/>
      </c:valAx>
      <c:valAx>
        <c:axId val="161644424"/>
        <c:scaling>
          <c:orientation val="minMax"/>
          <c:max val="1.2000000000000003E-3"/>
          <c:min val="0"/>
        </c:scaling>
        <c:delete val="0"/>
        <c:axPos val="l"/>
        <c:title>
          <c:tx>
            <c:rich>
              <a:bodyPr/>
              <a:lstStyle/>
              <a:p>
                <a:pPr>
                  <a:defRPr sz="1600" b="0">
                    <a:latin typeface="Calibri" panose="020F0502020204030204" pitchFamily="34" charset="0"/>
                  </a:defRPr>
                </a:pPr>
                <a:r>
                  <a:rPr lang="en-US" sz="1600" b="0">
                    <a:latin typeface="Calibri" panose="020F0502020204030204" pitchFamily="34" charset="0"/>
                  </a:rPr>
                  <a:t>NL</a:t>
                </a:r>
                <a:r>
                  <a:rPr lang="en-US" sz="1600" b="0" baseline="-25000">
                    <a:latin typeface="Calibri" panose="020F0502020204030204" pitchFamily="34" charset="0"/>
                  </a:rPr>
                  <a:t>Si</a:t>
                </a:r>
                <a:r>
                  <a:rPr lang="en-US" sz="1600" b="0">
                    <a:latin typeface="Calibri" panose="020F0502020204030204" pitchFamily="34" charset="0"/>
                  </a:rPr>
                  <a:t> (g m</a:t>
                </a:r>
                <a:r>
                  <a:rPr lang="en-US" sz="1600" b="0" baseline="30000">
                    <a:latin typeface="Calibri" panose="020F0502020204030204" pitchFamily="34" charset="0"/>
                  </a:rPr>
                  <a:t>-2</a:t>
                </a:r>
                <a:r>
                  <a:rPr lang="en-US" sz="1600" b="0">
                    <a:latin typeface="Calibri" panose="020F0502020204030204" pitchFamily="34" charset="0"/>
                  </a:rPr>
                  <a:t>)</a:t>
                </a:r>
              </a:p>
            </c:rich>
          </c:tx>
          <c:layout>
            <c:manualLayout>
              <c:xMode val="edge"/>
              <c:yMode val="edge"/>
              <c:x val="3.0081667262083972E-2"/>
              <c:y val="0.28715786589099379"/>
            </c:manualLayout>
          </c:layout>
          <c:overlay val="0"/>
        </c:title>
        <c:numFmt formatCode="0E+0" sourceLinked="0"/>
        <c:majorTickMark val="in"/>
        <c:minorTickMark val="in"/>
        <c:tickLblPos val="nextTo"/>
        <c:spPr>
          <a:ln>
            <a:solidFill>
              <a:sysClr val="windowText" lastClr="000000"/>
            </a:solidFill>
          </a:ln>
        </c:spPr>
        <c:txPr>
          <a:bodyPr/>
          <a:lstStyle/>
          <a:p>
            <a:pPr>
              <a:defRPr sz="1400">
                <a:latin typeface="Calibri" panose="020F0502020204030204" pitchFamily="34" charset="0"/>
              </a:defRPr>
            </a:pPr>
            <a:endParaRPr lang="en-US"/>
          </a:p>
        </c:txPr>
        <c:crossAx val="161644032"/>
        <c:crossesAt val="0"/>
        <c:crossBetween val="midCat"/>
      </c:valAx>
      <c:spPr>
        <a:noFill/>
        <a:ln>
          <a:solidFill>
            <a:schemeClr val="tx1"/>
          </a:solidFill>
        </a:ln>
      </c:spPr>
    </c:plotArea>
    <c:legend>
      <c:legendPos val="r"/>
      <c:layout>
        <c:manualLayout>
          <c:xMode val="edge"/>
          <c:yMode val="edge"/>
          <c:x val="0.69527288399369058"/>
          <c:y val="0.56235165327650904"/>
          <c:w val="0.17757242063492062"/>
          <c:h val="0.18303558112282944"/>
        </c:manualLayout>
      </c:layout>
      <c:overlay val="0"/>
      <c:spPr>
        <a:ln>
          <a:noFill/>
        </a:ln>
      </c:spPr>
      <c:txPr>
        <a:bodyPr/>
        <a:lstStyle/>
        <a:p>
          <a:pPr>
            <a:defRPr sz="1400"/>
          </a:pPr>
          <a:endParaRPr lang="en-US"/>
        </a:p>
      </c:txPr>
    </c:legend>
    <c:plotVisOnly val="1"/>
    <c:dispBlanksAs val="gap"/>
    <c:showDLblsOverMax val="0"/>
  </c:chart>
  <c:spPr>
    <a:noFill/>
    <a:ln>
      <a:noFill/>
    </a:ln>
  </c:spPr>
  <c:txPr>
    <a:bodyPr/>
    <a:lstStyle/>
    <a:p>
      <a:pPr>
        <a:defRPr sz="1800">
          <a:latin typeface="Times New Roman" pitchFamily="18" charset="0"/>
          <a:cs typeface="Times New Roman" pitchFamily="18" charset="0"/>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48149234199835"/>
          <c:y val="6.2244409947046435E-2"/>
          <c:w val="0.69831412359154699"/>
          <c:h val="0.73747677542966084"/>
        </c:manualLayout>
      </c:layout>
      <c:scatterChart>
        <c:scatterStyle val="lineMarker"/>
        <c:varyColors val="0"/>
        <c:ser>
          <c:idx val="2"/>
          <c:order val="0"/>
          <c:tx>
            <c:v>CSS</c:v>
          </c:tx>
          <c:spPr>
            <a:ln w="28575">
              <a:noFill/>
            </a:ln>
          </c:spPr>
          <c:marker>
            <c:symbol val="triangle"/>
            <c:size val="7"/>
            <c:spPr>
              <a:solidFill>
                <a:srgbClr val="00B050"/>
              </a:solidFill>
              <a:ln>
                <a:solidFill>
                  <a:sysClr val="windowText" lastClr="000000"/>
                </a:solidFill>
              </a:ln>
            </c:spPr>
          </c:marker>
          <c:errBars>
            <c:errDir val="y"/>
            <c:errBarType val="both"/>
            <c:errValType val="percentage"/>
            <c:noEndCap val="0"/>
            <c:val val="10"/>
          </c:errBars>
          <c:xVal>
            <c:numRef>
              <c:f>'[Final ICP results.xlsx]Ca Conc.'!$A$36:$A$49</c:f>
              <c:numCache>
                <c:formatCode>General</c:formatCode>
                <c:ptCount val="14"/>
                <c:pt idx="0">
                  <c:v>1</c:v>
                </c:pt>
                <c:pt idx="1">
                  <c:v>3</c:v>
                </c:pt>
                <c:pt idx="2">
                  <c:v>7</c:v>
                </c:pt>
                <c:pt idx="3">
                  <c:v>14</c:v>
                </c:pt>
                <c:pt idx="4">
                  <c:v>21</c:v>
                </c:pt>
                <c:pt idx="5">
                  <c:v>28</c:v>
                </c:pt>
                <c:pt idx="6">
                  <c:v>35</c:v>
                </c:pt>
                <c:pt idx="7">
                  <c:v>42</c:v>
                </c:pt>
                <c:pt idx="8">
                  <c:v>56</c:v>
                </c:pt>
                <c:pt idx="9">
                  <c:v>70</c:v>
                </c:pt>
                <c:pt idx="10">
                  <c:v>84</c:v>
                </c:pt>
                <c:pt idx="11">
                  <c:v>112</c:v>
                </c:pt>
                <c:pt idx="12">
                  <c:v>140</c:v>
                </c:pt>
                <c:pt idx="13">
                  <c:v>168</c:v>
                </c:pt>
              </c:numCache>
            </c:numRef>
          </c:xVal>
          <c:yVal>
            <c:numRef>
              <c:f>'[Final ICP results.xlsx]Ca Conc.'!$C$36:$C$49</c:f>
              <c:numCache>
                <c:formatCode>0.00</c:formatCode>
                <c:ptCount val="14"/>
                <c:pt idx="0">
                  <c:v>709.86232218750001</c:v>
                </c:pt>
                <c:pt idx="1">
                  <c:v>607.03176374999998</c:v>
                </c:pt>
                <c:pt idx="2">
                  <c:v>439.35636043749997</c:v>
                </c:pt>
                <c:pt idx="3">
                  <c:v>300.11551087499998</c:v>
                </c:pt>
                <c:pt idx="4">
                  <c:v>226.45534850000001</c:v>
                </c:pt>
                <c:pt idx="5">
                  <c:v>199.174942625</c:v>
                </c:pt>
                <c:pt idx="7">
                  <c:v>137.70982805</c:v>
                </c:pt>
                <c:pt idx="8">
                  <c:v>98.803175511863884</c:v>
                </c:pt>
                <c:pt idx="9">
                  <c:v>83.490585968654699</c:v>
                </c:pt>
                <c:pt idx="10">
                  <c:v>75.627667549732706</c:v>
                </c:pt>
                <c:pt idx="11">
                  <c:v>62.762147704539032</c:v>
                </c:pt>
                <c:pt idx="12">
                  <c:v>54.961402865719585</c:v>
                </c:pt>
                <c:pt idx="13">
                  <c:v>45.516908493267557</c:v>
                </c:pt>
              </c:numCache>
            </c:numRef>
          </c:yVal>
          <c:smooth val="0"/>
        </c:ser>
        <c:ser>
          <c:idx val="1"/>
          <c:order val="1"/>
          <c:tx>
            <c:v>CSS Blank</c:v>
          </c:tx>
          <c:spPr>
            <a:ln w="28575">
              <a:noFill/>
            </a:ln>
          </c:spPr>
          <c:marker>
            <c:symbol val="circle"/>
            <c:size val="7"/>
            <c:spPr>
              <a:solidFill>
                <a:srgbClr val="7030A0"/>
              </a:solidFill>
              <a:ln>
                <a:solidFill>
                  <a:sysClr val="windowText" lastClr="000000"/>
                </a:solidFill>
              </a:ln>
            </c:spPr>
          </c:marker>
          <c:errBars>
            <c:errDir val="y"/>
            <c:errBarType val="both"/>
            <c:errValType val="percentage"/>
            <c:noEndCap val="0"/>
            <c:val val="10"/>
          </c:errBars>
          <c:errBars>
            <c:errDir val="x"/>
            <c:errBarType val="both"/>
            <c:errValType val="fixedVal"/>
            <c:noEndCap val="0"/>
            <c:val val="1"/>
          </c:errBars>
          <c:xVal>
            <c:numRef>
              <c:f>'[Final ICP results.xlsx]Ca Conc.'!$A$36:$A$49</c:f>
              <c:numCache>
                <c:formatCode>General</c:formatCode>
                <c:ptCount val="14"/>
                <c:pt idx="0">
                  <c:v>1</c:v>
                </c:pt>
                <c:pt idx="1">
                  <c:v>3</c:v>
                </c:pt>
                <c:pt idx="2">
                  <c:v>7</c:v>
                </c:pt>
                <c:pt idx="3">
                  <c:v>14</c:v>
                </c:pt>
                <c:pt idx="4">
                  <c:v>21</c:v>
                </c:pt>
                <c:pt idx="5">
                  <c:v>28</c:v>
                </c:pt>
                <c:pt idx="6">
                  <c:v>35</c:v>
                </c:pt>
                <c:pt idx="7">
                  <c:v>42</c:v>
                </c:pt>
                <c:pt idx="8">
                  <c:v>56</c:v>
                </c:pt>
                <c:pt idx="9">
                  <c:v>70</c:v>
                </c:pt>
                <c:pt idx="10">
                  <c:v>84</c:v>
                </c:pt>
                <c:pt idx="11">
                  <c:v>112</c:v>
                </c:pt>
                <c:pt idx="12">
                  <c:v>140</c:v>
                </c:pt>
                <c:pt idx="13">
                  <c:v>168</c:v>
                </c:pt>
              </c:numCache>
            </c:numRef>
          </c:xVal>
          <c:yVal>
            <c:numRef>
              <c:f>'[Final ICP results.xlsx]Ca Conc.'!$D$36:$D$49</c:f>
              <c:numCache>
                <c:formatCode>0.00</c:formatCode>
                <c:ptCount val="14"/>
                <c:pt idx="0">
                  <c:v>753.97577587500007</c:v>
                </c:pt>
                <c:pt idx="1">
                  <c:v>807.74572487499995</c:v>
                </c:pt>
                <c:pt idx="2">
                  <c:v>798.61567012499995</c:v>
                </c:pt>
                <c:pt idx="3">
                  <c:v>864.209413875</c:v>
                </c:pt>
                <c:pt idx="4">
                  <c:v>846.51356737499998</c:v>
                </c:pt>
                <c:pt idx="5">
                  <c:v>857.79194237499996</c:v>
                </c:pt>
                <c:pt idx="6">
                  <c:v>810.02484637500004</c:v>
                </c:pt>
                <c:pt idx="7">
                  <c:v>850.21321012500005</c:v>
                </c:pt>
                <c:pt idx="8" formatCode="0.000">
                  <c:v>701.73027847148251</c:v>
                </c:pt>
                <c:pt idx="9" formatCode="0.000">
                  <c:v>691.97213572700309</c:v>
                </c:pt>
                <c:pt idx="10" formatCode="0.000">
                  <c:v>694.84235710307416</c:v>
                </c:pt>
                <c:pt idx="11" formatCode="0.000">
                  <c:v>717.25654328079327</c:v>
                </c:pt>
                <c:pt idx="12" formatCode="0.000">
                  <c:v>696.93407053258147</c:v>
                </c:pt>
                <c:pt idx="13" formatCode="0.000">
                  <c:v>710.06495818552366</c:v>
                </c:pt>
              </c:numCache>
            </c:numRef>
          </c:yVal>
          <c:smooth val="0"/>
        </c:ser>
        <c:dLbls>
          <c:showLegendKey val="0"/>
          <c:showVal val="0"/>
          <c:showCatName val="0"/>
          <c:showSerName val="0"/>
          <c:showPercent val="0"/>
          <c:showBubbleSize val="0"/>
        </c:dLbls>
        <c:axId val="161645208"/>
        <c:axId val="161645600"/>
      </c:scatterChart>
      <c:valAx>
        <c:axId val="161645208"/>
        <c:scaling>
          <c:orientation val="minMax"/>
          <c:max val="170"/>
          <c:min val="0"/>
        </c:scaling>
        <c:delete val="0"/>
        <c:axPos val="b"/>
        <c:title>
          <c:tx>
            <c:rich>
              <a:bodyPr/>
              <a:lstStyle/>
              <a:p>
                <a:pPr>
                  <a:defRPr sz="1400" b="0">
                    <a:latin typeface="Calibri" panose="020F0502020204030204" pitchFamily="34" charset="0"/>
                  </a:defRPr>
                </a:pPr>
                <a:r>
                  <a:rPr lang="en-US" sz="1400" b="0">
                    <a:latin typeface="Calibri" panose="020F0502020204030204" pitchFamily="34" charset="0"/>
                  </a:rPr>
                  <a:t>Time (days)</a:t>
                </a:r>
              </a:p>
            </c:rich>
          </c:tx>
          <c:layout/>
          <c:overlay val="0"/>
        </c:title>
        <c:numFmt formatCode="General" sourceLinked="1"/>
        <c:majorTickMark val="in"/>
        <c:minorTickMark val="in"/>
        <c:tickLblPos val="nextTo"/>
        <c:spPr>
          <a:ln>
            <a:solidFill>
              <a:sysClr val="windowText" lastClr="000000"/>
            </a:solidFill>
          </a:ln>
        </c:spPr>
        <c:txPr>
          <a:bodyPr/>
          <a:lstStyle/>
          <a:p>
            <a:pPr>
              <a:defRPr sz="1400">
                <a:latin typeface="Calibri" panose="020F0502020204030204" pitchFamily="34" charset="0"/>
              </a:defRPr>
            </a:pPr>
            <a:endParaRPr lang="en-US"/>
          </a:p>
        </c:txPr>
        <c:crossAx val="161645600"/>
        <c:crosses val="autoZero"/>
        <c:crossBetween val="midCat"/>
        <c:majorUnit val="20"/>
        <c:minorUnit val="5"/>
      </c:valAx>
      <c:valAx>
        <c:axId val="161645600"/>
        <c:scaling>
          <c:orientation val="minMax"/>
        </c:scaling>
        <c:delete val="0"/>
        <c:axPos val="l"/>
        <c:title>
          <c:tx>
            <c:rich>
              <a:bodyPr/>
              <a:lstStyle/>
              <a:p>
                <a:pPr>
                  <a:defRPr sz="1600" b="0">
                    <a:latin typeface="Calibri" panose="020F0502020204030204" pitchFamily="34" charset="0"/>
                  </a:defRPr>
                </a:pPr>
                <a:r>
                  <a:rPr lang="en-US" sz="1600" b="0" dirty="0" err="1" smtClean="0">
                    <a:latin typeface="Calibri" panose="020F0502020204030204" pitchFamily="34" charset="0"/>
                  </a:rPr>
                  <a:t>Ca</a:t>
                </a:r>
                <a:r>
                  <a:rPr lang="en-US" sz="1600" b="0" dirty="0" smtClean="0">
                    <a:latin typeface="Calibri" panose="020F0502020204030204" pitchFamily="34" charset="0"/>
                  </a:rPr>
                  <a:t> concentration </a:t>
                </a:r>
                <a:r>
                  <a:rPr lang="en-US" sz="1600" b="0" dirty="0">
                    <a:latin typeface="Calibri" panose="020F0502020204030204" pitchFamily="34" charset="0"/>
                  </a:rPr>
                  <a:t>(mg  L</a:t>
                </a:r>
                <a:r>
                  <a:rPr lang="en-US" sz="1600" b="0" baseline="30000" dirty="0">
                    <a:latin typeface="Calibri" panose="020F0502020204030204" pitchFamily="34" charset="0"/>
                  </a:rPr>
                  <a:t>-1</a:t>
                </a:r>
                <a:r>
                  <a:rPr lang="en-US" sz="1600" b="0" dirty="0">
                    <a:latin typeface="Calibri" panose="020F0502020204030204" pitchFamily="34" charset="0"/>
                  </a:rPr>
                  <a:t>)</a:t>
                </a:r>
              </a:p>
            </c:rich>
          </c:tx>
          <c:layout>
            <c:manualLayout>
              <c:xMode val="edge"/>
              <c:yMode val="edge"/>
              <c:x val="4.2221312856558266E-2"/>
              <c:y val="6.1521966927604782E-2"/>
            </c:manualLayout>
          </c:layout>
          <c:overlay val="0"/>
        </c:title>
        <c:numFmt formatCode="General" sourceLinked="0"/>
        <c:majorTickMark val="in"/>
        <c:minorTickMark val="in"/>
        <c:tickLblPos val="nextTo"/>
        <c:spPr>
          <a:ln>
            <a:solidFill>
              <a:sysClr val="windowText" lastClr="000000"/>
            </a:solidFill>
          </a:ln>
        </c:spPr>
        <c:txPr>
          <a:bodyPr/>
          <a:lstStyle/>
          <a:p>
            <a:pPr>
              <a:defRPr sz="1400">
                <a:latin typeface="Calibri" panose="020F0502020204030204" pitchFamily="34" charset="0"/>
              </a:defRPr>
            </a:pPr>
            <a:endParaRPr lang="en-US"/>
          </a:p>
        </c:txPr>
        <c:crossAx val="161645208"/>
        <c:crosses val="autoZero"/>
        <c:crossBetween val="midCat"/>
        <c:minorUnit val="50"/>
      </c:valAx>
      <c:spPr>
        <a:noFill/>
        <a:ln>
          <a:solidFill>
            <a:schemeClr val="tx1"/>
          </a:solidFill>
        </a:ln>
      </c:spPr>
    </c:plotArea>
    <c:legend>
      <c:legendPos val="r"/>
      <c:layout>
        <c:manualLayout>
          <c:xMode val="edge"/>
          <c:yMode val="edge"/>
          <c:x val="0.58041000234149498"/>
          <c:y val="0.40068956190256483"/>
          <c:w val="0.2639509352761974"/>
          <c:h val="0.21169004047457884"/>
        </c:manualLayout>
      </c:layout>
      <c:overlay val="0"/>
      <c:spPr>
        <a:ln>
          <a:noFill/>
        </a:ln>
      </c:spPr>
    </c:legend>
    <c:plotVisOnly val="1"/>
    <c:dispBlanksAs val="gap"/>
    <c:showDLblsOverMax val="0"/>
  </c:chart>
  <c:spPr>
    <a:noFill/>
    <a:ln>
      <a:noFill/>
    </a:ln>
  </c:spPr>
  <c:txPr>
    <a:bodyPr/>
    <a:lstStyle/>
    <a:p>
      <a:pPr>
        <a:defRPr sz="1200">
          <a:latin typeface="Times New Roman" pitchFamily="18" charset="0"/>
          <a:cs typeface="Times New Roman"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902016083118016"/>
          <c:y val="5.4580024770854829E-2"/>
          <c:w val="0.81217871209939962"/>
          <c:h val="0.69082341687222937"/>
        </c:manualLayout>
      </c:layout>
      <c:scatterChart>
        <c:scatterStyle val="lineMarker"/>
        <c:varyColors val="0"/>
        <c:ser>
          <c:idx val="0"/>
          <c:order val="0"/>
          <c:tx>
            <c:strRef>
              <c:f>'Avg NL'!$G$2</c:f>
              <c:strCache>
                <c:ptCount val="1"/>
                <c:pt idx="0">
                  <c:v>Li4602</c:v>
                </c:pt>
              </c:strCache>
            </c:strRef>
          </c:tx>
          <c:spPr>
            <a:ln w="19050" cap="rnd">
              <a:noFill/>
              <a:round/>
            </a:ln>
            <a:effectLst/>
          </c:spPr>
          <c:marker>
            <c:symbol val="circle"/>
            <c:size val="7"/>
            <c:spPr>
              <a:solidFill>
                <a:srgbClr val="0000FF"/>
              </a:solidFill>
              <a:ln w="22225">
                <a:solidFill>
                  <a:srgbClr val="0000FF"/>
                </a:solidFill>
              </a:ln>
              <a:effectLst/>
            </c:spPr>
          </c:marker>
          <c:errBars>
            <c:errDir val="y"/>
            <c:errBarType val="both"/>
            <c:errValType val="cust"/>
            <c:noEndCap val="0"/>
            <c:plus>
              <c:numRef>
                <c:f>'Avg NL'!$X$91:$X$101</c:f>
                <c:numCache>
                  <c:formatCode>General</c:formatCode>
                  <c:ptCount val="11"/>
                  <c:pt idx="0">
                    <c:v>0.3992537876507114</c:v>
                  </c:pt>
                  <c:pt idx="1">
                    <c:v>0.24634755876199302</c:v>
                  </c:pt>
                  <c:pt idx="2">
                    <c:v>0.3197993389564488</c:v>
                  </c:pt>
                  <c:pt idx="3">
                    <c:v>0.10206180674622303</c:v>
                  </c:pt>
                  <c:pt idx="4">
                    <c:v>4.107998346031233E-2</c:v>
                  </c:pt>
                  <c:pt idx="5">
                    <c:v>0.18719597418544059</c:v>
                  </c:pt>
                  <c:pt idx="6">
                    <c:v>8.0867196848684042E-2</c:v>
                  </c:pt>
                  <c:pt idx="7">
                    <c:v>0.16557588495895748</c:v>
                  </c:pt>
                  <c:pt idx="8">
                    <c:v>0.27850665741044239</c:v>
                  </c:pt>
                  <c:pt idx="9">
                    <c:v>0.10625187298483213</c:v>
                  </c:pt>
                  <c:pt idx="10">
                    <c:v>0</c:v>
                  </c:pt>
                </c:numCache>
              </c:numRef>
            </c:plus>
            <c:minus>
              <c:numRef>
                <c:f>'Avg NL'!$X$91:$X$101</c:f>
                <c:numCache>
                  <c:formatCode>General</c:formatCode>
                  <c:ptCount val="11"/>
                  <c:pt idx="0">
                    <c:v>0.3992537876507114</c:v>
                  </c:pt>
                  <c:pt idx="1">
                    <c:v>0.24634755876199302</c:v>
                  </c:pt>
                  <c:pt idx="2">
                    <c:v>0.3197993389564488</c:v>
                  </c:pt>
                  <c:pt idx="3">
                    <c:v>0.10206180674622303</c:v>
                  </c:pt>
                  <c:pt idx="4">
                    <c:v>4.107998346031233E-2</c:v>
                  </c:pt>
                  <c:pt idx="5">
                    <c:v>0.18719597418544059</c:v>
                  </c:pt>
                  <c:pt idx="6">
                    <c:v>8.0867196848684042E-2</c:v>
                  </c:pt>
                  <c:pt idx="7">
                    <c:v>0.16557588495895748</c:v>
                  </c:pt>
                  <c:pt idx="8">
                    <c:v>0.27850665741044239</c:v>
                  </c:pt>
                  <c:pt idx="9">
                    <c:v>0.10625187298483213</c:v>
                  </c:pt>
                  <c:pt idx="10">
                    <c:v>0</c:v>
                  </c:pt>
                </c:numCache>
              </c:numRef>
            </c:minus>
            <c:spPr>
              <a:noFill/>
              <a:ln w="9525" cap="flat" cmpd="sng" algn="ctr">
                <a:solidFill>
                  <a:schemeClr val="tx1">
                    <a:lumMod val="65000"/>
                    <a:lumOff val="35000"/>
                  </a:schemeClr>
                </a:solidFill>
                <a:round/>
              </a:ln>
              <a:effectLst/>
            </c:spPr>
          </c:errBars>
          <c:xVal>
            <c:numRef>
              <c:f>'Avg NL'!$C$91:$C$101</c:f>
              <c:numCache>
                <c:formatCode>General</c:formatCode>
                <c:ptCount val="11"/>
                <c:pt idx="0">
                  <c:v>1</c:v>
                </c:pt>
                <c:pt idx="1">
                  <c:v>3</c:v>
                </c:pt>
                <c:pt idx="2">
                  <c:v>7</c:v>
                </c:pt>
                <c:pt idx="3">
                  <c:v>14</c:v>
                </c:pt>
                <c:pt idx="4">
                  <c:v>21</c:v>
                </c:pt>
                <c:pt idx="5">
                  <c:v>28</c:v>
                </c:pt>
                <c:pt idx="6">
                  <c:v>50</c:v>
                </c:pt>
                <c:pt idx="7">
                  <c:v>56</c:v>
                </c:pt>
                <c:pt idx="8">
                  <c:v>70</c:v>
                </c:pt>
                <c:pt idx="9">
                  <c:v>84</c:v>
                </c:pt>
                <c:pt idx="10">
                  <c:v>112</c:v>
                </c:pt>
              </c:numCache>
            </c:numRef>
          </c:xVal>
          <c:yVal>
            <c:numRef>
              <c:f>'Avg NL'!$G$91:$G$101</c:f>
              <c:numCache>
                <c:formatCode>General</c:formatCode>
                <c:ptCount val="11"/>
                <c:pt idx="0">
                  <c:v>-0.34537311626519024</c:v>
                </c:pt>
                <c:pt idx="1">
                  <c:v>0.27954892533432868</c:v>
                </c:pt>
                <c:pt idx="2">
                  <c:v>1.4660287326966579</c:v>
                </c:pt>
                <c:pt idx="3">
                  <c:v>1.8049851801903958</c:v>
                </c:pt>
                <c:pt idx="4">
                  <c:v>2.3473796569873269</c:v>
                </c:pt>
                <c:pt idx="5">
                  <c:v>2.9800994340524727</c:v>
                </c:pt>
                <c:pt idx="6">
                  <c:v>4.2018513334256475</c:v>
                </c:pt>
                <c:pt idx="7">
                  <c:v>4.6528967026348349</c:v>
                </c:pt>
                <c:pt idx="8">
                  <c:v>4.9753648352775386</c:v>
                </c:pt>
                <c:pt idx="9">
                  <c:v>4.4796713052214505</c:v>
                </c:pt>
                <c:pt idx="10">
                  <c:v>0</c:v>
                </c:pt>
              </c:numCache>
            </c:numRef>
          </c:yVal>
          <c:smooth val="0"/>
        </c:ser>
        <c:ser>
          <c:idx val="5"/>
          <c:order val="1"/>
          <c:tx>
            <c:strRef>
              <c:f>'Avg NL'!$I$2</c:f>
              <c:strCache>
                <c:ptCount val="1"/>
                <c:pt idx="0">
                  <c:v>Na3302</c:v>
                </c:pt>
              </c:strCache>
            </c:strRef>
          </c:tx>
          <c:spPr>
            <a:ln w="19050" cap="rnd">
              <a:noFill/>
              <a:round/>
            </a:ln>
            <a:effectLst/>
          </c:spPr>
          <c:marker>
            <c:symbol val="diamond"/>
            <c:size val="10"/>
            <c:spPr>
              <a:noFill/>
              <a:ln w="22225">
                <a:solidFill>
                  <a:srgbClr val="FF6600"/>
                </a:solidFill>
              </a:ln>
              <a:effectLst/>
            </c:spPr>
          </c:marker>
          <c:errBars>
            <c:errDir val="y"/>
            <c:errBarType val="both"/>
            <c:errValType val="cust"/>
            <c:noEndCap val="0"/>
            <c:plus>
              <c:numRef>
                <c:f>'Avg NL'!$AB$91:$AB$101</c:f>
                <c:numCache>
                  <c:formatCode>General</c:formatCode>
                  <c:ptCount val="11"/>
                  <c:pt idx="0">
                    <c:v>0.37816007652375622</c:v>
                  </c:pt>
                  <c:pt idx="1">
                    <c:v>0.26434390969375166</c:v>
                  </c:pt>
                  <c:pt idx="2">
                    <c:v>0.71526197513044043</c:v>
                  </c:pt>
                  <c:pt idx="3">
                    <c:v>0.28687193927471588</c:v>
                  </c:pt>
                  <c:pt idx="4">
                    <c:v>0.12328488356996453</c:v>
                  </c:pt>
                  <c:pt idx="5">
                    <c:v>9.490176899225447E-2</c:v>
                  </c:pt>
                  <c:pt idx="6">
                    <c:v>0.11155326949325217</c:v>
                  </c:pt>
                  <c:pt idx="7">
                    <c:v>0.62726832655999154</c:v>
                  </c:pt>
                  <c:pt idx="8">
                    <c:v>0.38949548736465356</c:v>
                  </c:pt>
                  <c:pt idx="9">
                    <c:v>0.85109553508979385</c:v>
                  </c:pt>
                  <c:pt idx="10">
                    <c:v>0</c:v>
                  </c:pt>
                </c:numCache>
              </c:numRef>
            </c:plus>
            <c:minus>
              <c:numRef>
                <c:f>'Avg NL'!$AB$91:$AB$101</c:f>
                <c:numCache>
                  <c:formatCode>General</c:formatCode>
                  <c:ptCount val="11"/>
                  <c:pt idx="0">
                    <c:v>0.37816007652375622</c:v>
                  </c:pt>
                  <c:pt idx="1">
                    <c:v>0.26434390969375166</c:v>
                  </c:pt>
                  <c:pt idx="2">
                    <c:v>0.71526197513044043</c:v>
                  </c:pt>
                  <c:pt idx="3">
                    <c:v>0.28687193927471588</c:v>
                  </c:pt>
                  <c:pt idx="4">
                    <c:v>0.12328488356996453</c:v>
                  </c:pt>
                  <c:pt idx="5">
                    <c:v>9.490176899225447E-2</c:v>
                  </c:pt>
                  <c:pt idx="6">
                    <c:v>0.11155326949325217</c:v>
                  </c:pt>
                  <c:pt idx="7">
                    <c:v>0.62726832655999154</c:v>
                  </c:pt>
                  <c:pt idx="8">
                    <c:v>0.38949548736465356</c:v>
                  </c:pt>
                  <c:pt idx="9">
                    <c:v>0.85109553508979385</c:v>
                  </c:pt>
                  <c:pt idx="10">
                    <c:v>0</c:v>
                  </c:pt>
                </c:numCache>
              </c:numRef>
            </c:minus>
            <c:spPr>
              <a:noFill/>
              <a:ln w="9525" cap="flat" cmpd="sng" algn="ctr">
                <a:solidFill>
                  <a:schemeClr val="tx1">
                    <a:lumMod val="65000"/>
                    <a:lumOff val="35000"/>
                  </a:schemeClr>
                </a:solidFill>
                <a:round/>
              </a:ln>
              <a:effectLst/>
            </c:spPr>
          </c:errBars>
          <c:xVal>
            <c:numRef>
              <c:f>'Avg NL'!$C$91:$C$101</c:f>
              <c:numCache>
                <c:formatCode>General</c:formatCode>
                <c:ptCount val="11"/>
                <c:pt idx="0">
                  <c:v>1</c:v>
                </c:pt>
                <c:pt idx="1">
                  <c:v>3</c:v>
                </c:pt>
                <c:pt idx="2">
                  <c:v>7</c:v>
                </c:pt>
                <c:pt idx="3">
                  <c:v>14</c:v>
                </c:pt>
                <c:pt idx="4">
                  <c:v>21</c:v>
                </c:pt>
                <c:pt idx="5">
                  <c:v>28</c:v>
                </c:pt>
                <c:pt idx="6">
                  <c:v>50</c:v>
                </c:pt>
                <c:pt idx="7">
                  <c:v>56</c:v>
                </c:pt>
                <c:pt idx="8">
                  <c:v>70</c:v>
                </c:pt>
                <c:pt idx="9">
                  <c:v>84</c:v>
                </c:pt>
                <c:pt idx="10">
                  <c:v>112</c:v>
                </c:pt>
              </c:numCache>
            </c:numRef>
          </c:xVal>
          <c:yVal>
            <c:numRef>
              <c:f>'Avg NL'!$I$91:$I$101</c:f>
              <c:numCache>
                <c:formatCode>General</c:formatCode>
                <c:ptCount val="11"/>
                <c:pt idx="0">
                  <c:v>-4.7115982313168372</c:v>
                </c:pt>
                <c:pt idx="1">
                  <c:v>2.455095930516904E-2</c:v>
                </c:pt>
                <c:pt idx="2">
                  <c:v>0.72145744151314195</c:v>
                </c:pt>
                <c:pt idx="3">
                  <c:v>2.5323940840116235</c:v>
                </c:pt>
                <c:pt idx="4">
                  <c:v>2.4638359047338434</c:v>
                </c:pt>
                <c:pt idx="5">
                  <c:v>3.434458896817798</c:v>
                </c:pt>
                <c:pt idx="6">
                  <c:v>4.7263596267287973</c:v>
                </c:pt>
                <c:pt idx="7">
                  <c:v>3.7150524751270666</c:v>
                </c:pt>
                <c:pt idx="8">
                  <c:v>4.6427552752034025</c:v>
                </c:pt>
                <c:pt idx="9">
                  <c:v>1.8824995016387964</c:v>
                </c:pt>
                <c:pt idx="10">
                  <c:v>0</c:v>
                </c:pt>
              </c:numCache>
            </c:numRef>
          </c:yVal>
          <c:smooth val="0"/>
        </c:ser>
        <c:dLbls>
          <c:showLegendKey val="0"/>
          <c:showVal val="0"/>
          <c:showCatName val="0"/>
          <c:showSerName val="0"/>
          <c:showPercent val="0"/>
          <c:showBubbleSize val="0"/>
        </c:dLbls>
        <c:axId val="161646776"/>
        <c:axId val="161647168"/>
      </c:scatterChart>
      <c:valAx>
        <c:axId val="161646776"/>
        <c:scaling>
          <c:orientation val="minMax"/>
          <c:max val="85"/>
          <c:min val="0"/>
        </c:scaling>
        <c:delete val="0"/>
        <c:axPos val="b"/>
        <c:title>
          <c:tx>
            <c:rich>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r>
                  <a:rPr lang="en-GB" sz="1800" b="0" i="0" baseline="0">
                    <a:solidFill>
                      <a:schemeClr val="tx1"/>
                    </a:solidFill>
                    <a:effectLst/>
                    <a:latin typeface="Calibri" panose="020F0502020204030204" pitchFamily="34" charset="0"/>
                    <a:cs typeface="Times New Roman" panose="02020603050405020304" pitchFamily="18" charset="0"/>
                  </a:rPr>
                  <a:t>Time (days)</a:t>
                </a:r>
                <a:endParaRPr lang="en-GB" sz="180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endParaRPr lang="en-US"/>
            </a:p>
          </c:txPr>
        </c:title>
        <c:numFmt formatCode="General" sourceLinked="1"/>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1647168"/>
        <c:crosses val="autoZero"/>
        <c:crossBetween val="midCat"/>
        <c:majorUnit val="14"/>
      </c:valAx>
      <c:valAx>
        <c:axId val="161647168"/>
        <c:scaling>
          <c:orientation val="minMax"/>
          <c:min val="0"/>
        </c:scaling>
        <c:delete val="0"/>
        <c:axPos val="l"/>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mn-cs"/>
                  </a:defRPr>
                </a:pPr>
                <a:r>
                  <a:rPr lang="en-GB" sz="1800" b="0" i="0" baseline="0" dirty="0">
                    <a:solidFill>
                      <a:schemeClr val="tx1"/>
                    </a:solidFill>
                    <a:effectLst/>
                    <a:latin typeface="Calibri" panose="020F0502020204030204" pitchFamily="34" charset="0"/>
                    <a:cs typeface="Times New Roman" panose="02020603050405020304" pitchFamily="18" charset="0"/>
                  </a:rPr>
                  <a:t>NL </a:t>
                </a:r>
                <a:r>
                  <a:rPr lang="en-GB" sz="1800" b="1" i="0" baseline="0" dirty="0">
                    <a:solidFill>
                      <a:schemeClr val="tx1"/>
                    </a:solidFill>
                    <a:effectLst/>
                    <a:latin typeface="Calibri" panose="020F0502020204030204" pitchFamily="34" charset="0"/>
                    <a:cs typeface="Times New Roman" panose="02020603050405020304" pitchFamily="18" charset="0"/>
                  </a:rPr>
                  <a:t>Li, Na</a:t>
                </a:r>
                <a:r>
                  <a:rPr lang="en-GB" sz="1800" b="0" i="0" baseline="0" dirty="0">
                    <a:solidFill>
                      <a:schemeClr val="tx1"/>
                    </a:solidFill>
                    <a:effectLst/>
                    <a:latin typeface="Calibri" panose="020F0502020204030204" pitchFamily="34" charset="0"/>
                    <a:cs typeface="Times New Roman" panose="02020603050405020304" pitchFamily="18" charset="0"/>
                  </a:rPr>
                  <a:t> (gm</a:t>
                </a:r>
                <a:r>
                  <a:rPr lang="en-GB" sz="1800" b="0" i="0" baseline="30000" dirty="0">
                    <a:solidFill>
                      <a:schemeClr val="tx1"/>
                    </a:solidFill>
                    <a:effectLst/>
                    <a:latin typeface="Calibri" panose="020F0502020204030204" pitchFamily="34" charset="0"/>
                    <a:cs typeface="Times New Roman" panose="02020603050405020304" pitchFamily="18" charset="0"/>
                  </a:rPr>
                  <a:t>-2</a:t>
                </a:r>
                <a:r>
                  <a:rPr lang="en-GB" sz="1800" b="0" i="0" baseline="0" dirty="0">
                    <a:solidFill>
                      <a:schemeClr val="tx1"/>
                    </a:solidFill>
                    <a:effectLst/>
                    <a:latin typeface="Calibri" panose="020F0502020204030204" pitchFamily="34" charset="0"/>
                    <a:cs typeface="Times New Roman" panose="02020603050405020304" pitchFamily="18" charset="0"/>
                  </a:rPr>
                  <a:t>)</a:t>
                </a:r>
                <a:endParaRPr lang="en-GB" sz="1800" dirty="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title>
        <c:numFmt formatCode="General" sourceLinked="1"/>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1646776"/>
        <c:crosses val="autoZero"/>
        <c:crossBetween val="midCat"/>
      </c:valAx>
      <c:spPr>
        <a:noFill/>
        <a:ln>
          <a:solidFill>
            <a:schemeClr val="tx1"/>
          </a:solidFill>
        </a:ln>
        <a:effectLst/>
      </c:spPr>
    </c:plotArea>
    <c:legend>
      <c:legendPos val="r"/>
      <c:layout>
        <c:manualLayout>
          <c:xMode val="edge"/>
          <c:yMode val="edge"/>
          <c:x val="0.15917119609918698"/>
          <c:y val="0.10243969601930548"/>
          <c:w val="0.18906852849037289"/>
          <c:h val="0.1410494101387038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4"/>
          <c:order val="0"/>
          <c:tx>
            <c:strRef>
              <c:f>'Avg NL'!$H$2</c:f>
              <c:strCache>
                <c:ptCount val="1"/>
                <c:pt idx="0">
                  <c:v>Mg2798</c:v>
                </c:pt>
              </c:strCache>
            </c:strRef>
          </c:tx>
          <c:spPr>
            <a:ln w="19050" cap="rnd">
              <a:noFill/>
              <a:round/>
            </a:ln>
            <a:effectLst/>
          </c:spPr>
          <c:marker>
            <c:symbol val="circle"/>
            <c:size val="8"/>
            <c:spPr>
              <a:solidFill>
                <a:srgbClr val="7030A0"/>
              </a:solidFill>
              <a:ln w="9525">
                <a:solidFill>
                  <a:srgbClr val="7030A0"/>
                </a:solidFill>
              </a:ln>
              <a:effectLst/>
            </c:spPr>
          </c:marker>
          <c:errBars>
            <c:errDir val="y"/>
            <c:errBarType val="both"/>
            <c:errValType val="cust"/>
            <c:noEndCap val="0"/>
            <c:plus>
              <c:numRef>
                <c:f>'Avg NL'!$Z$91:$Z$101</c:f>
                <c:numCache>
                  <c:formatCode>General</c:formatCode>
                  <c:ptCount val="11"/>
                  <c:pt idx="0">
                    <c:v>1.1721493206523615E-2</c:v>
                  </c:pt>
                  <c:pt idx="1">
                    <c:v>1.5414213285042332E-3</c:v>
                  </c:pt>
                  <c:pt idx="2">
                    <c:v>4.0970293111385007E-3</c:v>
                  </c:pt>
                  <c:pt idx="3">
                    <c:v>1.2336406771379994E-3</c:v>
                  </c:pt>
                  <c:pt idx="4">
                    <c:v>5.3989191585170288E-3</c:v>
                  </c:pt>
                  <c:pt idx="5">
                    <c:v>1.6121779750059516E-3</c:v>
                  </c:pt>
                  <c:pt idx="6">
                    <c:v>7.203251174122202E-4</c:v>
                  </c:pt>
                  <c:pt idx="7">
                    <c:v>2.4300642071947492E-3</c:v>
                  </c:pt>
                  <c:pt idx="8">
                    <c:v>1.1708949605282102E-3</c:v>
                  </c:pt>
                  <c:pt idx="9">
                    <c:v>1.797538556943461E-3</c:v>
                  </c:pt>
                  <c:pt idx="10">
                    <c:v>0</c:v>
                  </c:pt>
                </c:numCache>
              </c:numRef>
            </c:plus>
            <c:minus>
              <c:numRef>
                <c:f>'Avg NL'!$Z$91:$Z$101</c:f>
                <c:numCache>
                  <c:formatCode>General</c:formatCode>
                  <c:ptCount val="11"/>
                  <c:pt idx="0">
                    <c:v>1.1721493206523615E-2</c:v>
                  </c:pt>
                  <c:pt idx="1">
                    <c:v>1.5414213285042332E-3</c:v>
                  </c:pt>
                  <c:pt idx="2">
                    <c:v>4.0970293111385007E-3</c:v>
                  </c:pt>
                  <c:pt idx="3">
                    <c:v>1.2336406771379994E-3</c:v>
                  </c:pt>
                  <c:pt idx="4">
                    <c:v>5.3989191585170288E-3</c:v>
                  </c:pt>
                  <c:pt idx="5">
                    <c:v>1.6121779750059516E-3</c:v>
                  </c:pt>
                  <c:pt idx="6">
                    <c:v>7.203251174122202E-4</c:v>
                  </c:pt>
                  <c:pt idx="7">
                    <c:v>2.4300642071947492E-3</c:v>
                  </c:pt>
                  <c:pt idx="8">
                    <c:v>1.1708949605282102E-3</c:v>
                  </c:pt>
                  <c:pt idx="9">
                    <c:v>1.797538556943461E-3</c:v>
                  </c:pt>
                  <c:pt idx="10">
                    <c:v>0</c:v>
                  </c:pt>
                </c:numCache>
              </c:numRef>
            </c:minus>
            <c:spPr>
              <a:noFill/>
              <a:ln w="9525" cap="flat" cmpd="sng" algn="ctr">
                <a:solidFill>
                  <a:schemeClr val="tx1">
                    <a:lumMod val="65000"/>
                    <a:lumOff val="35000"/>
                  </a:schemeClr>
                </a:solidFill>
                <a:round/>
              </a:ln>
              <a:effectLst/>
            </c:spPr>
          </c:errBars>
          <c:xVal>
            <c:numRef>
              <c:f>'Avg NL'!$C$91:$C$101</c:f>
              <c:numCache>
                <c:formatCode>General</c:formatCode>
                <c:ptCount val="11"/>
                <c:pt idx="0">
                  <c:v>1</c:v>
                </c:pt>
                <c:pt idx="1">
                  <c:v>3</c:v>
                </c:pt>
                <c:pt idx="2">
                  <c:v>7</c:v>
                </c:pt>
                <c:pt idx="3">
                  <c:v>14</c:v>
                </c:pt>
                <c:pt idx="4">
                  <c:v>21</c:v>
                </c:pt>
                <c:pt idx="5">
                  <c:v>28</c:v>
                </c:pt>
                <c:pt idx="6">
                  <c:v>50</c:v>
                </c:pt>
                <c:pt idx="7">
                  <c:v>56</c:v>
                </c:pt>
                <c:pt idx="8">
                  <c:v>70</c:v>
                </c:pt>
                <c:pt idx="9">
                  <c:v>84</c:v>
                </c:pt>
                <c:pt idx="10">
                  <c:v>112</c:v>
                </c:pt>
              </c:numCache>
            </c:numRef>
          </c:xVal>
          <c:yVal>
            <c:numRef>
              <c:f>'Avg NL'!$H$91:$H$101</c:f>
              <c:numCache>
                <c:formatCode>General</c:formatCode>
                <c:ptCount val="11"/>
                <c:pt idx="0">
                  <c:v>-6.5203711358262126E-2</c:v>
                </c:pt>
                <c:pt idx="1">
                  <c:v>8.6727734668992917E-3</c:v>
                </c:pt>
                <c:pt idx="2">
                  <c:v>1.7954476958155358E-2</c:v>
                </c:pt>
                <c:pt idx="3">
                  <c:v>3.0248058310395523E-2</c:v>
                </c:pt>
                <c:pt idx="4">
                  <c:v>3.7418994807800456E-2</c:v>
                </c:pt>
                <c:pt idx="5">
                  <c:v>5.2385331108245559E-2</c:v>
                </c:pt>
                <c:pt idx="6">
                  <c:v>5.5972517940412574E-2</c:v>
                </c:pt>
                <c:pt idx="7">
                  <c:v>6.7364204187964682E-2</c:v>
                </c:pt>
                <c:pt idx="8">
                  <c:v>7.4516669905692293E-2</c:v>
                </c:pt>
                <c:pt idx="9">
                  <c:v>7.4765006863999214E-2</c:v>
                </c:pt>
                <c:pt idx="10">
                  <c:v>0</c:v>
                </c:pt>
              </c:numCache>
            </c:numRef>
          </c:yVal>
          <c:smooth val="0"/>
        </c:ser>
        <c:dLbls>
          <c:showLegendKey val="0"/>
          <c:showVal val="0"/>
          <c:showCatName val="0"/>
          <c:showSerName val="0"/>
          <c:showPercent val="0"/>
          <c:showBubbleSize val="0"/>
        </c:dLbls>
        <c:axId val="162611992"/>
        <c:axId val="162612384"/>
      </c:scatterChart>
      <c:valAx>
        <c:axId val="162611992"/>
        <c:scaling>
          <c:orientation val="minMax"/>
          <c:max val="85"/>
          <c:min val="0"/>
        </c:scaling>
        <c:delete val="0"/>
        <c:axPos val="b"/>
        <c:title>
          <c:tx>
            <c:rich>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r>
                  <a:rPr lang="en-GB" sz="1800" b="0" i="0" baseline="0">
                    <a:solidFill>
                      <a:schemeClr val="tx1"/>
                    </a:solidFill>
                    <a:effectLst/>
                    <a:latin typeface="Calibri" panose="020F0502020204030204" pitchFamily="34" charset="0"/>
                    <a:cs typeface="Times New Roman" panose="02020603050405020304" pitchFamily="18" charset="0"/>
                  </a:rPr>
                  <a:t>Time (days)</a:t>
                </a:r>
                <a:endParaRPr lang="en-GB" sz="180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endParaRPr lang="en-US"/>
            </a:p>
          </c:txPr>
        </c:title>
        <c:numFmt formatCode="General" sourceLinked="1"/>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2612384"/>
        <c:crosses val="autoZero"/>
        <c:crossBetween val="midCat"/>
        <c:majorUnit val="14"/>
      </c:valAx>
      <c:valAx>
        <c:axId val="162612384"/>
        <c:scaling>
          <c:orientation val="minMax"/>
          <c:min val="0"/>
        </c:scaling>
        <c:delete val="0"/>
        <c:axPos val="l"/>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mn-cs"/>
                  </a:defRPr>
                </a:pPr>
                <a:r>
                  <a:rPr lang="en-GB" sz="1800" b="0" i="0" baseline="0">
                    <a:solidFill>
                      <a:schemeClr val="tx1"/>
                    </a:solidFill>
                    <a:effectLst/>
                    <a:latin typeface="Calibri" panose="020F0502020204030204" pitchFamily="34" charset="0"/>
                    <a:cs typeface="Times New Roman" panose="02020603050405020304" pitchFamily="18" charset="0"/>
                  </a:rPr>
                  <a:t>NL </a:t>
                </a:r>
                <a:r>
                  <a:rPr lang="en-GB" sz="1800" b="1" i="0" baseline="0">
                    <a:solidFill>
                      <a:schemeClr val="tx1"/>
                    </a:solidFill>
                    <a:effectLst/>
                    <a:latin typeface="Calibri" panose="020F0502020204030204" pitchFamily="34" charset="0"/>
                    <a:cs typeface="Times New Roman" panose="02020603050405020304" pitchFamily="18" charset="0"/>
                  </a:rPr>
                  <a:t>Mg</a:t>
                </a:r>
                <a:r>
                  <a:rPr lang="en-GB" sz="1800" b="0" i="0" baseline="0">
                    <a:solidFill>
                      <a:schemeClr val="tx1"/>
                    </a:solidFill>
                    <a:effectLst/>
                    <a:latin typeface="Calibri" panose="020F0502020204030204" pitchFamily="34" charset="0"/>
                    <a:cs typeface="Times New Roman" panose="02020603050405020304" pitchFamily="18" charset="0"/>
                  </a:rPr>
                  <a:t> (gm</a:t>
                </a:r>
                <a:r>
                  <a:rPr lang="en-GB" sz="1800" b="0" i="0" baseline="30000">
                    <a:solidFill>
                      <a:schemeClr val="tx1"/>
                    </a:solidFill>
                    <a:effectLst/>
                    <a:latin typeface="Calibri" panose="020F0502020204030204" pitchFamily="34" charset="0"/>
                    <a:cs typeface="Times New Roman" panose="02020603050405020304" pitchFamily="18" charset="0"/>
                  </a:rPr>
                  <a:t>-2</a:t>
                </a:r>
                <a:r>
                  <a:rPr lang="en-GB" sz="1800" b="0" i="0" baseline="0">
                    <a:solidFill>
                      <a:schemeClr val="tx1"/>
                    </a:solidFill>
                    <a:effectLst/>
                    <a:latin typeface="Calibri" panose="020F0502020204030204" pitchFamily="34" charset="0"/>
                    <a:cs typeface="Times New Roman" panose="02020603050405020304" pitchFamily="18" charset="0"/>
                  </a:rPr>
                  <a:t>)</a:t>
                </a:r>
                <a:endParaRPr lang="en-GB" sz="180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title>
        <c:numFmt formatCode="#,##0.00" sourceLinked="0"/>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2611992"/>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88610239426852"/>
          <c:y val="5.3486020143945011E-2"/>
          <c:w val="0.8057249028953164"/>
          <c:h val="0.7603171834625323"/>
        </c:manualLayout>
      </c:layout>
      <c:scatterChart>
        <c:scatterStyle val="lineMarker"/>
        <c:varyColors val="0"/>
        <c:ser>
          <c:idx val="0"/>
          <c:order val="0"/>
          <c:tx>
            <c:strRef>
              <c:f>'Avg NL'!$D$2</c:f>
              <c:strCache>
                <c:ptCount val="1"/>
                <c:pt idx="0">
                  <c:v>Al_2367</c:v>
                </c:pt>
              </c:strCache>
            </c:strRef>
          </c:tx>
          <c:spPr>
            <a:ln w="19050" cap="rnd">
              <a:noFill/>
              <a:round/>
            </a:ln>
            <a:effectLst/>
          </c:spPr>
          <c:marker>
            <c:symbol val="circle"/>
            <c:size val="6"/>
            <c:spPr>
              <a:solidFill>
                <a:srgbClr val="00CC00"/>
              </a:solidFill>
              <a:ln w="22225">
                <a:solidFill>
                  <a:srgbClr val="00CC00"/>
                </a:solidFill>
              </a:ln>
              <a:effectLst/>
            </c:spPr>
          </c:marker>
          <c:errBars>
            <c:errDir val="y"/>
            <c:errBarType val="both"/>
            <c:errValType val="cust"/>
            <c:noEndCap val="0"/>
            <c:plus>
              <c:numRef>
                <c:f>'Avg NL'!$R$91:$R$101</c:f>
                <c:numCache>
                  <c:formatCode>General</c:formatCode>
                  <c:ptCount val="11"/>
                  <c:pt idx="0">
                    <c:v>5.8183510597867825E-3</c:v>
                  </c:pt>
                  <c:pt idx="1">
                    <c:v>4.9806991646929345E-2</c:v>
                  </c:pt>
                  <c:pt idx="2">
                    <c:v>1.995628636942982E-2</c:v>
                  </c:pt>
                  <c:pt idx="3">
                    <c:v>6.2941505731102673E-2</c:v>
                  </c:pt>
                  <c:pt idx="4">
                    <c:v>0.15097752723551353</c:v>
                  </c:pt>
                  <c:pt idx="5">
                    <c:v>2.7736322324145783E-3</c:v>
                  </c:pt>
                  <c:pt idx="6">
                    <c:v>7.1895252230073986E-3</c:v>
                  </c:pt>
                  <c:pt idx="7">
                    <c:v>2.9219316377139589E-2</c:v>
                  </c:pt>
                  <c:pt idx="8">
                    <c:v>1.532198879728572E-2</c:v>
                  </c:pt>
                  <c:pt idx="9">
                    <c:v>1.1169998318585891E-2</c:v>
                  </c:pt>
                  <c:pt idx="10">
                    <c:v>0</c:v>
                  </c:pt>
                </c:numCache>
              </c:numRef>
            </c:plus>
            <c:minus>
              <c:numRef>
                <c:f>'Avg NL'!$R$91:$R$101</c:f>
                <c:numCache>
                  <c:formatCode>General</c:formatCode>
                  <c:ptCount val="11"/>
                  <c:pt idx="0">
                    <c:v>5.8183510597867825E-3</c:v>
                  </c:pt>
                  <c:pt idx="1">
                    <c:v>4.9806991646929345E-2</c:v>
                  </c:pt>
                  <c:pt idx="2">
                    <c:v>1.995628636942982E-2</c:v>
                  </c:pt>
                  <c:pt idx="3">
                    <c:v>6.2941505731102673E-2</c:v>
                  </c:pt>
                  <c:pt idx="4">
                    <c:v>0.15097752723551353</c:v>
                  </c:pt>
                  <c:pt idx="5">
                    <c:v>2.7736322324145783E-3</c:v>
                  </c:pt>
                  <c:pt idx="6">
                    <c:v>7.1895252230073986E-3</c:v>
                  </c:pt>
                  <c:pt idx="7">
                    <c:v>2.9219316377139589E-2</c:v>
                  </c:pt>
                  <c:pt idx="8">
                    <c:v>1.532198879728572E-2</c:v>
                  </c:pt>
                  <c:pt idx="9">
                    <c:v>1.1169998318585891E-2</c:v>
                  </c:pt>
                  <c:pt idx="10">
                    <c:v>0</c:v>
                  </c:pt>
                </c:numCache>
              </c:numRef>
            </c:minus>
            <c:spPr>
              <a:noFill/>
              <a:ln w="9525" cap="flat" cmpd="sng" algn="ctr">
                <a:solidFill>
                  <a:schemeClr val="tx1">
                    <a:lumMod val="65000"/>
                    <a:lumOff val="35000"/>
                  </a:schemeClr>
                </a:solidFill>
                <a:round/>
              </a:ln>
              <a:effectLst/>
            </c:spPr>
          </c:errBars>
          <c:xVal>
            <c:numRef>
              <c:f>'Avg NL'!$C$91:$C$101</c:f>
              <c:numCache>
                <c:formatCode>General</c:formatCode>
                <c:ptCount val="11"/>
                <c:pt idx="0">
                  <c:v>1</c:v>
                </c:pt>
                <c:pt idx="1">
                  <c:v>3</c:v>
                </c:pt>
                <c:pt idx="2">
                  <c:v>7</c:v>
                </c:pt>
                <c:pt idx="3">
                  <c:v>14</c:v>
                </c:pt>
                <c:pt idx="4">
                  <c:v>21</c:v>
                </c:pt>
                <c:pt idx="5">
                  <c:v>28</c:v>
                </c:pt>
                <c:pt idx="6">
                  <c:v>50</c:v>
                </c:pt>
                <c:pt idx="7">
                  <c:v>56</c:v>
                </c:pt>
                <c:pt idx="8">
                  <c:v>70</c:v>
                </c:pt>
                <c:pt idx="9">
                  <c:v>84</c:v>
                </c:pt>
                <c:pt idx="10">
                  <c:v>112</c:v>
                </c:pt>
              </c:numCache>
            </c:numRef>
          </c:xVal>
          <c:yVal>
            <c:numRef>
              <c:f>'Avg NL'!$D$91:$D$101</c:f>
              <c:numCache>
                <c:formatCode>General</c:formatCode>
                <c:ptCount val="11"/>
                <c:pt idx="0">
                  <c:v>0.10451604532246889</c:v>
                </c:pt>
                <c:pt idx="1">
                  <c:v>0.58375058836668703</c:v>
                </c:pt>
                <c:pt idx="2">
                  <c:v>1.1190896274422155</c:v>
                </c:pt>
                <c:pt idx="3">
                  <c:v>1.2675737509227993</c:v>
                </c:pt>
                <c:pt idx="4">
                  <c:v>1.8437541823897232</c:v>
                </c:pt>
                <c:pt idx="5">
                  <c:v>1.4277382522379047</c:v>
                </c:pt>
                <c:pt idx="6">
                  <c:v>1.4971070010887808</c:v>
                </c:pt>
                <c:pt idx="7">
                  <c:v>1.2586737717933367</c:v>
                </c:pt>
                <c:pt idx="8">
                  <c:v>1.2503762379378518</c:v>
                </c:pt>
                <c:pt idx="9">
                  <c:v>1.141780945598559</c:v>
                </c:pt>
                <c:pt idx="10">
                  <c:v>0</c:v>
                </c:pt>
              </c:numCache>
            </c:numRef>
          </c:yVal>
          <c:smooth val="0"/>
        </c:ser>
        <c:ser>
          <c:idx val="1"/>
          <c:order val="1"/>
          <c:tx>
            <c:strRef>
              <c:f>'Avg NL'!$E$2</c:f>
              <c:strCache>
                <c:ptCount val="1"/>
                <c:pt idx="0">
                  <c:v>B_1818</c:v>
                </c:pt>
              </c:strCache>
            </c:strRef>
          </c:tx>
          <c:spPr>
            <a:ln w="19050" cap="rnd">
              <a:noFill/>
              <a:round/>
            </a:ln>
            <a:effectLst/>
          </c:spPr>
          <c:marker>
            <c:symbol val="square"/>
            <c:size val="8"/>
            <c:spPr>
              <a:solidFill>
                <a:srgbClr val="0000FF"/>
              </a:solidFill>
              <a:ln w="22225">
                <a:solidFill>
                  <a:srgbClr val="0000FF"/>
                </a:solidFill>
              </a:ln>
              <a:effectLst/>
            </c:spPr>
          </c:marker>
          <c:errBars>
            <c:errDir val="y"/>
            <c:errBarType val="both"/>
            <c:errValType val="cust"/>
            <c:noEndCap val="0"/>
            <c:plus>
              <c:numRef>
                <c:f>'Avg NL'!$T$91:$T$101</c:f>
                <c:numCache>
                  <c:formatCode>General</c:formatCode>
                  <c:ptCount val="11"/>
                  <c:pt idx="0">
                    <c:v>2.7416894656371073E-3</c:v>
                  </c:pt>
                  <c:pt idx="1">
                    <c:v>2.7319771311479289E-3</c:v>
                  </c:pt>
                  <c:pt idx="2">
                    <c:v>1.1908952192435585E-2</c:v>
                  </c:pt>
                  <c:pt idx="3">
                    <c:v>1.159867650531439E-2</c:v>
                  </c:pt>
                  <c:pt idx="4">
                    <c:v>8.0970530873015357E-3</c:v>
                  </c:pt>
                  <c:pt idx="5">
                    <c:v>1.6836600471597622E-2</c:v>
                  </c:pt>
                  <c:pt idx="6">
                    <c:v>9.2967257851196833E-3</c:v>
                  </c:pt>
                  <c:pt idx="7">
                    <c:v>3.1332085315491483E-2</c:v>
                  </c:pt>
                  <c:pt idx="8">
                    <c:v>2.7800421690372171E-2</c:v>
                  </c:pt>
                  <c:pt idx="9">
                    <c:v>3.9495839842161963E-2</c:v>
                  </c:pt>
                  <c:pt idx="10">
                    <c:v>0</c:v>
                  </c:pt>
                </c:numCache>
              </c:numRef>
            </c:plus>
            <c:minus>
              <c:numRef>
                <c:f>'Avg NL'!$T$91:$T$101</c:f>
                <c:numCache>
                  <c:formatCode>General</c:formatCode>
                  <c:ptCount val="11"/>
                  <c:pt idx="0">
                    <c:v>2.7416894656371073E-3</c:v>
                  </c:pt>
                  <c:pt idx="1">
                    <c:v>2.7319771311479289E-3</c:v>
                  </c:pt>
                  <c:pt idx="2">
                    <c:v>1.1908952192435585E-2</c:v>
                  </c:pt>
                  <c:pt idx="3">
                    <c:v>1.159867650531439E-2</c:v>
                  </c:pt>
                  <c:pt idx="4">
                    <c:v>8.0970530873015357E-3</c:v>
                  </c:pt>
                  <c:pt idx="5">
                    <c:v>1.6836600471597622E-2</c:v>
                  </c:pt>
                  <c:pt idx="6">
                    <c:v>9.2967257851196833E-3</c:v>
                  </c:pt>
                  <c:pt idx="7">
                    <c:v>3.1332085315491483E-2</c:v>
                  </c:pt>
                  <c:pt idx="8">
                    <c:v>2.7800421690372171E-2</c:v>
                  </c:pt>
                  <c:pt idx="9">
                    <c:v>3.9495839842161963E-2</c:v>
                  </c:pt>
                  <c:pt idx="10">
                    <c:v>0</c:v>
                  </c:pt>
                </c:numCache>
              </c:numRef>
            </c:minus>
            <c:spPr>
              <a:noFill/>
              <a:ln w="9525" cap="flat" cmpd="sng" algn="ctr">
                <a:solidFill>
                  <a:schemeClr val="tx1">
                    <a:lumMod val="65000"/>
                    <a:lumOff val="35000"/>
                  </a:schemeClr>
                </a:solidFill>
                <a:round/>
              </a:ln>
              <a:effectLst/>
            </c:spPr>
          </c:errBars>
          <c:xVal>
            <c:numRef>
              <c:f>'Avg NL'!$C$91:$C$101</c:f>
              <c:numCache>
                <c:formatCode>General</c:formatCode>
                <c:ptCount val="11"/>
                <c:pt idx="0">
                  <c:v>1</c:v>
                </c:pt>
                <c:pt idx="1">
                  <c:v>3</c:v>
                </c:pt>
                <c:pt idx="2">
                  <c:v>7</c:v>
                </c:pt>
                <c:pt idx="3">
                  <c:v>14</c:v>
                </c:pt>
                <c:pt idx="4">
                  <c:v>21</c:v>
                </c:pt>
                <c:pt idx="5">
                  <c:v>28</c:v>
                </c:pt>
                <c:pt idx="6">
                  <c:v>50</c:v>
                </c:pt>
                <c:pt idx="7">
                  <c:v>56</c:v>
                </c:pt>
                <c:pt idx="8">
                  <c:v>70</c:v>
                </c:pt>
                <c:pt idx="9">
                  <c:v>84</c:v>
                </c:pt>
                <c:pt idx="10">
                  <c:v>112</c:v>
                </c:pt>
              </c:numCache>
            </c:numRef>
          </c:xVal>
          <c:yVal>
            <c:numRef>
              <c:f>'Avg NL'!$E$91:$E$101</c:f>
              <c:numCache>
                <c:formatCode>General</c:formatCode>
                <c:ptCount val="11"/>
                <c:pt idx="0">
                  <c:v>-8.0696501739022774E-3</c:v>
                </c:pt>
                <c:pt idx="1">
                  <c:v>0.36144831492623891</c:v>
                </c:pt>
                <c:pt idx="2">
                  <c:v>0.70111270391337943</c:v>
                </c:pt>
                <c:pt idx="3">
                  <c:v>1.1501811445750196</c:v>
                </c:pt>
                <c:pt idx="4">
                  <c:v>1.4345498488239572</c:v>
                </c:pt>
                <c:pt idx="5">
                  <c:v>1.6706138502847974</c:v>
                </c:pt>
                <c:pt idx="6">
                  <c:v>2.1897355070082369</c:v>
                </c:pt>
                <c:pt idx="7">
                  <c:v>2.1290449705943693</c:v>
                </c:pt>
                <c:pt idx="8">
                  <c:v>2.4239687686165978</c:v>
                </c:pt>
                <c:pt idx="9">
                  <c:v>2.5771822675124416</c:v>
                </c:pt>
                <c:pt idx="10">
                  <c:v>0</c:v>
                </c:pt>
              </c:numCache>
            </c:numRef>
          </c:yVal>
          <c:smooth val="0"/>
        </c:ser>
        <c:ser>
          <c:idx val="7"/>
          <c:order val="2"/>
          <c:tx>
            <c:strRef>
              <c:f>'Avg NL'!$J$2</c:f>
              <c:strCache>
                <c:ptCount val="1"/>
                <c:pt idx="0">
                  <c:v>Si3905</c:v>
                </c:pt>
              </c:strCache>
            </c:strRef>
          </c:tx>
          <c:spPr>
            <a:ln w="19050" cap="rnd">
              <a:noFill/>
              <a:round/>
            </a:ln>
            <a:effectLst/>
          </c:spPr>
          <c:marker>
            <c:symbol val="triangle"/>
            <c:size val="10"/>
            <c:spPr>
              <a:solidFill>
                <a:srgbClr val="FF6600"/>
              </a:solidFill>
              <a:ln w="22225">
                <a:solidFill>
                  <a:srgbClr val="FF6600"/>
                </a:solidFill>
              </a:ln>
              <a:effectLst/>
            </c:spPr>
          </c:marker>
          <c:errBars>
            <c:errDir val="y"/>
            <c:errBarType val="both"/>
            <c:errValType val="cust"/>
            <c:noEndCap val="0"/>
            <c:plus>
              <c:numRef>
                <c:f>'Avg NL'!$AD$91:$AD$101</c:f>
                <c:numCache>
                  <c:formatCode>General</c:formatCode>
                  <c:ptCount val="11"/>
                  <c:pt idx="0">
                    <c:v>2.4684999005998879E-3</c:v>
                  </c:pt>
                  <c:pt idx="1">
                    <c:v>1.5975285922330624E-2</c:v>
                  </c:pt>
                  <c:pt idx="2">
                    <c:v>4.1757517344208888E-3</c:v>
                  </c:pt>
                  <c:pt idx="3">
                    <c:v>2.6826561406983682E-2</c:v>
                  </c:pt>
                  <c:pt idx="4">
                    <c:v>4.2574101088912956E-2</c:v>
                  </c:pt>
                  <c:pt idx="5">
                    <c:v>8.3309568693371444E-3</c:v>
                  </c:pt>
                  <c:pt idx="6">
                    <c:v>5.1811295302710498E-3</c:v>
                  </c:pt>
                  <c:pt idx="7">
                    <c:v>2.6667570729511991E-2</c:v>
                  </c:pt>
                  <c:pt idx="8">
                    <c:v>2.2818451655958773E-2</c:v>
                  </c:pt>
                  <c:pt idx="9">
                    <c:v>2.0181160780390516E-2</c:v>
                  </c:pt>
                  <c:pt idx="10">
                    <c:v>0</c:v>
                  </c:pt>
                </c:numCache>
              </c:numRef>
            </c:plus>
            <c:minus>
              <c:numRef>
                <c:f>'Avg NL'!$AD$91:$AD$101</c:f>
                <c:numCache>
                  <c:formatCode>General</c:formatCode>
                  <c:ptCount val="11"/>
                  <c:pt idx="0">
                    <c:v>2.4684999005998879E-3</c:v>
                  </c:pt>
                  <c:pt idx="1">
                    <c:v>1.5975285922330624E-2</c:v>
                  </c:pt>
                  <c:pt idx="2">
                    <c:v>4.1757517344208888E-3</c:v>
                  </c:pt>
                  <c:pt idx="3">
                    <c:v>2.6826561406983682E-2</c:v>
                  </c:pt>
                  <c:pt idx="4">
                    <c:v>4.2574101088912956E-2</c:v>
                  </c:pt>
                  <c:pt idx="5">
                    <c:v>8.3309568693371444E-3</c:v>
                  </c:pt>
                  <c:pt idx="6">
                    <c:v>5.1811295302710498E-3</c:v>
                  </c:pt>
                  <c:pt idx="7">
                    <c:v>2.6667570729511991E-2</c:v>
                  </c:pt>
                  <c:pt idx="8">
                    <c:v>2.2818451655958773E-2</c:v>
                  </c:pt>
                  <c:pt idx="9">
                    <c:v>2.0181160780390516E-2</c:v>
                  </c:pt>
                  <c:pt idx="10">
                    <c:v>0</c:v>
                  </c:pt>
                </c:numCache>
              </c:numRef>
            </c:minus>
            <c:spPr>
              <a:noFill/>
              <a:ln w="9525" cap="flat" cmpd="sng" algn="ctr">
                <a:solidFill>
                  <a:schemeClr val="tx1">
                    <a:lumMod val="65000"/>
                    <a:lumOff val="35000"/>
                  </a:schemeClr>
                </a:solidFill>
                <a:round/>
              </a:ln>
              <a:effectLst/>
            </c:spPr>
          </c:errBars>
          <c:xVal>
            <c:numRef>
              <c:f>'Avg NL'!$C$91:$C$101</c:f>
              <c:numCache>
                <c:formatCode>General</c:formatCode>
                <c:ptCount val="11"/>
                <c:pt idx="0">
                  <c:v>1</c:v>
                </c:pt>
                <c:pt idx="1">
                  <c:v>3</c:v>
                </c:pt>
                <c:pt idx="2">
                  <c:v>7</c:v>
                </c:pt>
                <c:pt idx="3">
                  <c:v>14</c:v>
                </c:pt>
                <c:pt idx="4">
                  <c:v>21</c:v>
                </c:pt>
                <c:pt idx="5">
                  <c:v>28</c:v>
                </c:pt>
                <c:pt idx="6">
                  <c:v>50</c:v>
                </c:pt>
                <c:pt idx="7">
                  <c:v>56</c:v>
                </c:pt>
                <c:pt idx="8">
                  <c:v>70</c:v>
                </c:pt>
                <c:pt idx="9">
                  <c:v>84</c:v>
                </c:pt>
                <c:pt idx="10">
                  <c:v>112</c:v>
                </c:pt>
              </c:numCache>
            </c:numRef>
          </c:xVal>
          <c:yVal>
            <c:numRef>
              <c:f>'Avg NL'!$J$91:$J$101</c:f>
              <c:numCache>
                <c:formatCode>General</c:formatCode>
                <c:ptCount val="11"/>
                <c:pt idx="0">
                  <c:v>8.8876382159375197E-2</c:v>
                </c:pt>
                <c:pt idx="1">
                  <c:v>0.35991304422360954</c:v>
                </c:pt>
                <c:pt idx="2">
                  <c:v>0.71515024877249544</c:v>
                </c:pt>
                <c:pt idx="3">
                  <c:v>0.97174042870686583</c:v>
                </c:pt>
                <c:pt idx="4">
                  <c:v>1.2458628426063463</c:v>
                </c:pt>
                <c:pt idx="5">
                  <c:v>1.2055292232965238</c:v>
                </c:pt>
                <c:pt idx="6">
                  <c:v>1.3891434019655327</c:v>
                </c:pt>
                <c:pt idx="7">
                  <c:v>1.3013119275208818</c:v>
                </c:pt>
                <c:pt idx="8">
                  <c:v>1.3920216437544435</c:v>
                </c:pt>
                <c:pt idx="9">
                  <c:v>1.362670005554401</c:v>
                </c:pt>
                <c:pt idx="10">
                  <c:v>0</c:v>
                </c:pt>
              </c:numCache>
            </c:numRef>
          </c:yVal>
          <c:smooth val="0"/>
        </c:ser>
        <c:dLbls>
          <c:showLegendKey val="0"/>
          <c:showVal val="0"/>
          <c:showCatName val="0"/>
          <c:showSerName val="0"/>
          <c:showPercent val="0"/>
          <c:showBubbleSize val="0"/>
        </c:dLbls>
        <c:axId val="162613168"/>
        <c:axId val="162613560"/>
      </c:scatterChart>
      <c:valAx>
        <c:axId val="162613168"/>
        <c:scaling>
          <c:orientation val="minMax"/>
          <c:max val="85"/>
          <c:min val="0"/>
        </c:scaling>
        <c:delete val="0"/>
        <c:axPos val="b"/>
        <c:title>
          <c:tx>
            <c:rich>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r>
                  <a:rPr lang="en-GB" sz="1800" b="0" i="0" baseline="0">
                    <a:solidFill>
                      <a:schemeClr val="tx1"/>
                    </a:solidFill>
                    <a:effectLst/>
                    <a:latin typeface="Calibri" panose="020F0502020204030204" pitchFamily="34" charset="0"/>
                    <a:cs typeface="Times New Roman" panose="02020603050405020304" pitchFamily="18" charset="0"/>
                  </a:rPr>
                  <a:t>Time (days)</a:t>
                </a:r>
                <a:endParaRPr lang="en-GB" sz="180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endParaRPr lang="en-US"/>
            </a:p>
          </c:txPr>
        </c:title>
        <c:numFmt formatCode="General" sourceLinked="1"/>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2613560"/>
        <c:crosses val="autoZero"/>
        <c:crossBetween val="midCat"/>
        <c:majorUnit val="14"/>
      </c:valAx>
      <c:valAx>
        <c:axId val="162613560"/>
        <c:scaling>
          <c:orientation val="minMax"/>
          <c:min val="0"/>
        </c:scaling>
        <c:delete val="0"/>
        <c:axPos val="l"/>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mn-cs"/>
                  </a:defRPr>
                </a:pPr>
                <a:r>
                  <a:rPr lang="en-GB" sz="1600" b="0" i="0" baseline="0">
                    <a:solidFill>
                      <a:schemeClr val="tx1"/>
                    </a:solidFill>
                    <a:effectLst/>
                    <a:latin typeface="Calibri" panose="020F0502020204030204" pitchFamily="34" charset="0"/>
                    <a:cs typeface="Times New Roman" panose="02020603050405020304" pitchFamily="18" charset="0"/>
                  </a:rPr>
                  <a:t>NL </a:t>
                </a:r>
                <a:r>
                  <a:rPr lang="en-GB" sz="1600" b="1" i="0" baseline="0">
                    <a:solidFill>
                      <a:schemeClr val="tx1"/>
                    </a:solidFill>
                    <a:effectLst/>
                    <a:latin typeface="Calibri" panose="020F0502020204030204" pitchFamily="34" charset="0"/>
                    <a:cs typeface="Times New Roman" panose="02020603050405020304" pitchFamily="18" charset="0"/>
                  </a:rPr>
                  <a:t>Al, B, Fe, Si</a:t>
                </a:r>
                <a:r>
                  <a:rPr lang="en-GB" sz="1600" b="0" i="0" baseline="0">
                    <a:solidFill>
                      <a:schemeClr val="tx1"/>
                    </a:solidFill>
                    <a:effectLst/>
                    <a:latin typeface="Calibri" panose="020F0502020204030204" pitchFamily="34" charset="0"/>
                    <a:cs typeface="Times New Roman" panose="02020603050405020304" pitchFamily="18" charset="0"/>
                  </a:rPr>
                  <a:t> (gm</a:t>
                </a:r>
                <a:r>
                  <a:rPr lang="en-GB" sz="1600" b="0" i="0" baseline="30000">
                    <a:solidFill>
                      <a:schemeClr val="tx1"/>
                    </a:solidFill>
                    <a:effectLst/>
                    <a:latin typeface="Calibri" panose="020F0502020204030204" pitchFamily="34" charset="0"/>
                    <a:cs typeface="Times New Roman" panose="02020603050405020304" pitchFamily="18" charset="0"/>
                  </a:rPr>
                  <a:t>-2</a:t>
                </a:r>
                <a:r>
                  <a:rPr lang="en-GB" sz="1600" b="0" i="0" baseline="0">
                    <a:solidFill>
                      <a:schemeClr val="tx1"/>
                    </a:solidFill>
                    <a:effectLst/>
                    <a:latin typeface="Calibri" panose="020F0502020204030204" pitchFamily="34" charset="0"/>
                    <a:cs typeface="Times New Roman" panose="02020603050405020304" pitchFamily="18" charset="0"/>
                  </a:rPr>
                  <a:t>)</a:t>
                </a:r>
                <a:endParaRPr lang="en-GB" sz="160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title>
        <c:numFmt formatCode="#,##0.0" sourceLinked="0"/>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2613168"/>
        <c:crosses val="autoZero"/>
        <c:crossBetween val="midCat"/>
      </c:valAx>
      <c:spPr>
        <a:noFill/>
        <a:ln w="12700">
          <a:solidFill>
            <a:schemeClr val="tx1"/>
          </a:solidFill>
        </a:ln>
        <a:effectLst/>
      </c:spPr>
    </c:plotArea>
    <c:legend>
      <c:legendPos val="r"/>
      <c:layout>
        <c:manualLayout>
          <c:xMode val="edge"/>
          <c:yMode val="edge"/>
          <c:x val="0.12841228778823299"/>
          <c:y val="5.5462961479993717E-2"/>
          <c:w val="0.19228161124178372"/>
          <c:h val="0.23409305654974946"/>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Calibri" panose="020F050202020403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4"/>
          <c:order val="0"/>
          <c:tx>
            <c:strRef>
              <c:f>'Avg NL'!$H$2</c:f>
              <c:strCache>
                <c:ptCount val="1"/>
                <c:pt idx="0">
                  <c:v>Mg2798</c:v>
                </c:pt>
              </c:strCache>
            </c:strRef>
          </c:tx>
          <c:spPr>
            <a:ln w="19050" cap="rnd">
              <a:noFill/>
              <a:round/>
            </a:ln>
            <a:effectLst/>
          </c:spPr>
          <c:marker>
            <c:symbol val="circle"/>
            <c:size val="8"/>
            <c:spPr>
              <a:solidFill>
                <a:srgbClr val="7030A0"/>
              </a:solidFill>
              <a:ln w="9525">
                <a:solidFill>
                  <a:srgbClr val="7030A0"/>
                </a:solidFill>
              </a:ln>
              <a:effectLst/>
            </c:spPr>
          </c:marker>
          <c:errBars>
            <c:errDir val="y"/>
            <c:errBarType val="both"/>
            <c:errValType val="cust"/>
            <c:noEndCap val="0"/>
            <c:plus>
              <c:numRef>
                <c:f>'Avg NL'!$Z$91:$Z$101</c:f>
                <c:numCache>
                  <c:formatCode>General</c:formatCode>
                  <c:ptCount val="11"/>
                  <c:pt idx="0">
                    <c:v>1.1721493206523615E-2</c:v>
                  </c:pt>
                  <c:pt idx="1">
                    <c:v>1.5414213285042332E-3</c:v>
                  </c:pt>
                  <c:pt idx="2">
                    <c:v>4.0970293111385007E-3</c:v>
                  </c:pt>
                  <c:pt idx="3">
                    <c:v>1.2336406771379994E-3</c:v>
                  </c:pt>
                  <c:pt idx="4">
                    <c:v>5.3989191585170288E-3</c:v>
                  </c:pt>
                  <c:pt idx="5">
                    <c:v>1.6121779750059516E-3</c:v>
                  </c:pt>
                  <c:pt idx="6">
                    <c:v>7.203251174122202E-4</c:v>
                  </c:pt>
                  <c:pt idx="7">
                    <c:v>2.4300642071947492E-3</c:v>
                  </c:pt>
                  <c:pt idx="8">
                    <c:v>1.1708949605282102E-3</c:v>
                  </c:pt>
                  <c:pt idx="9">
                    <c:v>1.797538556943461E-3</c:v>
                  </c:pt>
                  <c:pt idx="10">
                    <c:v>0</c:v>
                  </c:pt>
                </c:numCache>
              </c:numRef>
            </c:plus>
            <c:minus>
              <c:numRef>
                <c:f>'Avg NL'!$Z$91:$Z$101</c:f>
                <c:numCache>
                  <c:formatCode>General</c:formatCode>
                  <c:ptCount val="11"/>
                  <c:pt idx="0">
                    <c:v>1.1721493206523615E-2</c:v>
                  </c:pt>
                  <c:pt idx="1">
                    <c:v>1.5414213285042332E-3</c:v>
                  </c:pt>
                  <c:pt idx="2">
                    <c:v>4.0970293111385007E-3</c:v>
                  </c:pt>
                  <c:pt idx="3">
                    <c:v>1.2336406771379994E-3</c:v>
                  </c:pt>
                  <c:pt idx="4">
                    <c:v>5.3989191585170288E-3</c:v>
                  </c:pt>
                  <c:pt idx="5">
                    <c:v>1.6121779750059516E-3</c:v>
                  </c:pt>
                  <c:pt idx="6">
                    <c:v>7.203251174122202E-4</c:v>
                  </c:pt>
                  <c:pt idx="7">
                    <c:v>2.4300642071947492E-3</c:v>
                  </c:pt>
                  <c:pt idx="8">
                    <c:v>1.1708949605282102E-3</c:v>
                  </c:pt>
                  <c:pt idx="9">
                    <c:v>1.797538556943461E-3</c:v>
                  </c:pt>
                  <c:pt idx="10">
                    <c:v>0</c:v>
                  </c:pt>
                </c:numCache>
              </c:numRef>
            </c:minus>
            <c:spPr>
              <a:noFill/>
              <a:ln w="9525" cap="flat" cmpd="sng" algn="ctr">
                <a:solidFill>
                  <a:schemeClr val="tx1">
                    <a:lumMod val="65000"/>
                    <a:lumOff val="35000"/>
                  </a:schemeClr>
                </a:solidFill>
                <a:round/>
              </a:ln>
              <a:effectLst/>
            </c:spPr>
          </c:errBars>
          <c:xVal>
            <c:numRef>
              <c:f>'Avg NL'!$C$91:$C$101</c:f>
              <c:numCache>
                <c:formatCode>General</c:formatCode>
                <c:ptCount val="11"/>
                <c:pt idx="0">
                  <c:v>1</c:v>
                </c:pt>
                <c:pt idx="1">
                  <c:v>3</c:v>
                </c:pt>
                <c:pt idx="2">
                  <c:v>7</c:v>
                </c:pt>
                <c:pt idx="3">
                  <c:v>14</c:v>
                </c:pt>
                <c:pt idx="4">
                  <c:v>21</c:v>
                </c:pt>
                <c:pt idx="5">
                  <c:v>28</c:v>
                </c:pt>
                <c:pt idx="6">
                  <c:v>50</c:v>
                </c:pt>
                <c:pt idx="7">
                  <c:v>56</c:v>
                </c:pt>
                <c:pt idx="8">
                  <c:v>70</c:v>
                </c:pt>
                <c:pt idx="9">
                  <c:v>84</c:v>
                </c:pt>
                <c:pt idx="10">
                  <c:v>112</c:v>
                </c:pt>
              </c:numCache>
            </c:numRef>
          </c:xVal>
          <c:yVal>
            <c:numRef>
              <c:f>'Avg NL'!$H$91:$H$101</c:f>
              <c:numCache>
                <c:formatCode>General</c:formatCode>
                <c:ptCount val="11"/>
                <c:pt idx="0">
                  <c:v>-6.5203711358262126E-2</c:v>
                </c:pt>
                <c:pt idx="1">
                  <c:v>8.6727734668992917E-3</c:v>
                </c:pt>
                <c:pt idx="2">
                  <c:v>1.7954476958155358E-2</c:v>
                </c:pt>
                <c:pt idx="3">
                  <c:v>3.0248058310395523E-2</c:v>
                </c:pt>
                <c:pt idx="4">
                  <c:v>3.7418994807800456E-2</c:v>
                </c:pt>
                <c:pt idx="5">
                  <c:v>5.2385331108245559E-2</c:v>
                </c:pt>
                <c:pt idx="6">
                  <c:v>5.5972517940412574E-2</c:v>
                </c:pt>
                <c:pt idx="7">
                  <c:v>6.7364204187964682E-2</c:v>
                </c:pt>
                <c:pt idx="8">
                  <c:v>7.4516669905692293E-2</c:v>
                </c:pt>
                <c:pt idx="9">
                  <c:v>7.4765006863999214E-2</c:v>
                </c:pt>
                <c:pt idx="10">
                  <c:v>0</c:v>
                </c:pt>
              </c:numCache>
            </c:numRef>
          </c:yVal>
          <c:smooth val="0"/>
        </c:ser>
        <c:dLbls>
          <c:showLegendKey val="0"/>
          <c:showVal val="0"/>
          <c:showCatName val="0"/>
          <c:showSerName val="0"/>
          <c:showPercent val="0"/>
          <c:showBubbleSize val="0"/>
        </c:dLbls>
        <c:axId val="162614344"/>
        <c:axId val="162614736"/>
      </c:scatterChart>
      <c:valAx>
        <c:axId val="162614344"/>
        <c:scaling>
          <c:orientation val="minMax"/>
          <c:max val="85"/>
          <c:min val="0"/>
        </c:scaling>
        <c:delete val="0"/>
        <c:axPos val="b"/>
        <c:title>
          <c:tx>
            <c:rich>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r>
                  <a:rPr lang="en-GB" sz="1800" b="0" i="0" baseline="0">
                    <a:solidFill>
                      <a:schemeClr val="tx1"/>
                    </a:solidFill>
                    <a:effectLst/>
                    <a:latin typeface="Calibri" panose="020F0502020204030204" pitchFamily="34" charset="0"/>
                    <a:cs typeface="Times New Roman" panose="02020603050405020304" pitchFamily="18" charset="0"/>
                  </a:rPr>
                  <a:t>Time (days)</a:t>
                </a:r>
                <a:endParaRPr lang="en-GB" sz="180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Calibri" panose="020F0502020204030204" pitchFamily="34" charset="0"/>
                  <a:ea typeface="+mn-ea"/>
                  <a:cs typeface="Times New Roman" panose="02020603050405020304" pitchFamily="18" charset="0"/>
                </a:defRPr>
              </a:pPr>
              <a:endParaRPr lang="en-US"/>
            </a:p>
          </c:txPr>
        </c:title>
        <c:numFmt formatCode="General" sourceLinked="1"/>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2614736"/>
        <c:crosses val="autoZero"/>
        <c:crossBetween val="midCat"/>
        <c:majorUnit val="14"/>
      </c:valAx>
      <c:valAx>
        <c:axId val="162614736"/>
        <c:scaling>
          <c:orientation val="minMax"/>
          <c:min val="0"/>
        </c:scaling>
        <c:delete val="0"/>
        <c:axPos val="l"/>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mn-cs"/>
                  </a:defRPr>
                </a:pPr>
                <a:r>
                  <a:rPr lang="en-GB" sz="1800" b="0" i="0" baseline="0">
                    <a:solidFill>
                      <a:schemeClr val="tx1"/>
                    </a:solidFill>
                    <a:effectLst/>
                    <a:latin typeface="Calibri" panose="020F0502020204030204" pitchFamily="34" charset="0"/>
                    <a:cs typeface="Times New Roman" panose="02020603050405020304" pitchFamily="18" charset="0"/>
                  </a:rPr>
                  <a:t>NL </a:t>
                </a:r>
                <a:r>
                  <a:rPr lang="en-GB" sz="1800" b="1" i="0" baseline="0">
                    <a:solidFill>
                      <a:schemeClr val="tx1"/>
                    </a:solidFill>
                    <a:effectLst/>
                    <a:latin typeface="Calibri" panose="020F0502020204030204" pitchFamily="34" charset="0"/>
                    <a:cs typeface="Times New Roman" panose="02020603050405020304" pitchFamily="18" charset="0"/>
                  </a:rPr>
                  <a:t>Mg</a:t>
                </a:r>
                <a:r>
                  <a:rPr lang="en-GB" sz="1800" b="0" i="0" baseline="0">
                    <a:solidFill>
                      <a:schemeClr val="tx1"/>
                    </a:solidFill>
                    <a:effectLst/>
                    <a:latin typeface="Calibri" panose="020F0502020204030204" pitchFamily="34" charset="0"/>
                    <a:cs typeface="Times New Roman" panose="02020603050405020304" pitchFamily="18" charset="0"/>
                  </a:rPr>
                  <a:t> (gm</a:t>
                </a:r>
                <a:r>
                  <a:rPr lang="en-GB" sz="1800" b="0" i="0" baseline="30000">
                    <a:solidFill>
                      <a:schemeClr val="tx1"/>
                    </a:solidFill>
                    <a:effectLst/>
                    <a:latin typeface="Calibri" panose="020F0502020204030204" pitchFamily="34" charset="0"/>
                    <a:cs typeface="Times New Roman" panose="02020603050405020304" pitchFamily="18" charset="0"/>
                  </a:rPr>
                  <a:t>-2</a:t>
                </a:r>
                <a:r>
                  <a:rPr lang="en-GB" sz="1800" b="0" i="0" baseline="0">
                    <a:solidFill>
                      <a:schemeClr val="tx1"/>
                    </a:solidFill>
                    <a:effectLst/>
                    <a:latin typeface="Calibri" panose="020F0502020204030204" pitchFamily="34" charset="0"/>
                    <a:cs typeface="Times New Roman" panose="02020603050405020304" pitchFamily="18" charset="0"/>
                  </a:rPr>
                  <a:t>)</a:t>
                </a:r>
                <a:endParaRPr lang="en-GB" sz="1800">
                  <a:solidFill>
                    <a:schemeClr val="tx1"/>
                  </a:solidFill>
                  <a:effectLst/>
                  <a:latin typeface="Calibri" panose="020F0502020204030204" pitchFamily="34" charset="0"/>
                  <a:cs typeface="Times New Roman" panose="02020603050405020304" pitchFamily="18" charset="0"/>
                </a:endParaRP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title>
        <c:numFmt formatCode="#,##0.00" sourceLinked="0"/>
        <c:majorTickMark val="in"/>
        <c:minorTickMark val="in"/>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Calibri" panose="020F0502020204030204" pitchFamily="34" charset="0"/>
                <a:ea typeface="+mn-ea"/>
                <a:cs typeface="Times New Roman" panose="02020603050405020304" pitchFamily="18" charset="0"/>
              </a:defRPr>
            </a:pPr>
            <a:endParaRPr lang="en-US"/>
          </a:p>
        </c:txPr>
        <c:crossAx val="162614344"/>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44659391534392"/>
          <c:y val="6.0677000106530307E-2"/>
          <c:w val="0.86418220899470899"/>
          <c:h val="0.89217556138815979"/>
        </c:manualLayout>
      </c:layout>
      <c:barChart>
        <c:barDir val="col"/>
        <c:grouping val="clustered"/>
        <c:varyColors val="0"/>
        <c:ser>
          <c:idx val="0"/>
          <c:order val="0"/>
          <c:tx>
            <c:v>Ca:Si 0.5</c:v>
          </c:tx>
          <c:spPr>
            <a:solidFill>
              <a:srgbClr val="0070C0"/>
            </a:solidFill>
            <a:ln w="3175">
              <a:solidFill>
                <a:schemeClr val="tx1"/>
              </a:solidFill>
            </a:ln>
          </c:spPr>
          <c:invertIfNegative val="0"/>
          <c:cat>
            <c:numRef>
              <c:f>'Claire fig 5.'!$L$47:$R$47</c:f>
              <c:numCache>
                <c:formatCode>General</c:formatCode>
                <c:ptCount val="7"/>
              </c:numCache>
            </c:numRef>
          </c:cat>
          <c:val>
            <c:numRef>
              <c:f>'Claire fig 5.'!$M$31:$O$31</c:f>
              <c:numCache>
                <c:formatCode>General</c:formatCode>
                <c:ptCount val="3"/>
                <c:pt idx="0">
                  <c:v>-0.22</c:v>
                </c:pt>
                <c:pt idx="1">
                  <c:v>3.87</c:v>
                </c:pt>
                <c:pt idx="2">
                  <c:v>5.29</c:v>
                </c:pt>
              </c:numCache>
            </c:numRef>
          </c:val>
        </c:ser>
        <c:ser>
          <c:idx val="1"/>
          <c:order val="1"/>
          <c:tx>
            <c:v>Ca:Si 0.83</c:v>
          </c:tx>
          <c:spPr>
            <a:solidFill>
              <a:srgbClr val="FFC000"/>
            </a:solidFill>
            <a:ln w="3175">
              <a:solidFill>
                <a:schemeClr val="tx1"/>
              </a:solidFill>
            </a:ln>
          </c:spPr>
          <c:invertIfNegative val="0"/>
          <c:cat>
            <c:numRef>
              <c:f>'Claire fig 5.'!$L$47:$R$47</c:f>
              <c:numCache>
                <c:formatCode>General</c:formatCode>
                <c:ptCount val="7"/>
              </c:numCache>
            </c:numRef>
          </c:cat>
          <c:val>
            <c:numRef>
              <c:f>'Claire fig 5.'!$M$30:$O$30</c:f>
              <c:numCache>
                <c:formatCode>General</c:formatCode>
                <c:ptCount val="3"/>
                <c:pt idx="0">
                  <c:v>-2.12</c:v>
                </c:pt>
                <c:pt idx="1">
                  <c:v>3.35</c:v>
                </c:pt>
                <c:pt idx="2">
                  <c:v>3.6</c:v>
                </c:pt>
              </c:numCache>
            </c:numRef>
          </c:val>
        </c:ser>
        <c:ser>
          <c:idx val="2"/>
          <c:order val="2"/>
          <c:tx>
            <c:v>Ca:Si 1.0</c:v>
          </c:tx>
          <c:spPr>
            <a:solidFill>
              <a:srgbClr val="00B0F0"/>
            </a:solidFill>
            <a:ln w="3175">
              <a:solidFill>
                <a:schemeClr val="tx1"/>
              </a:solidFill>
            </a:ln>
          </c:spPr>
          <c:invertIfNegative val="0"/>
          <c:cat>
            <c:numRef>
              <c:f>'Claire fig 5.'!$L$47:$R$47</c:f>
              <c:numCache>
                <c:formatCode>General</c:formatCode>
                <c:ptCount val="7"/>
              </c:numCache>
            </c:numRef>
          </c:cat>
          <c:val>
            <c:numRef>
              <c:f>'Claire fig 5.'!$M$29:$O$29</c:f>
              <c:numCache>
                <c:formatCode>General</c:formatCode>
                <c:ptCount val="3"/>
                <c:pt idx="0">
                  <c:v>5</c:v>
                </c:pt>
                <c:pt idx="1">
                  <c:v>15</c:v>
                </c:pt>
                <c:pt idx="2">
                  <c:v>10</c:v>
                </c:pt>
              </c:numCache>
            </c:numRef>
          </c:val>
        </c:ser>
        <c:ser>
          <c:idx val="3"/>
          <c:order val="3"/>
          <c:tx>
            <c:v>Ca:Si 1.33</c:v>
          </c:tx>
          <c:spPr>
            <a:solidFill>
              <a:schemeClr val="bg1"/>
            </a:solidFill>
            <a:ln w="3175">
              <a:solidFill>
                <a:schemeClr val="tx1"/>
              </a:solidFill>
            </a:ln>
          </c:spPr>
          <c:invertIfNegative val="0"/>
          <c:val>
            <c:numRef>
              <c:f>'Claire fig 5.'!$M$27:$O$27</c:f>
              <c:numCache>
                <c:formatCode>General</c:formatCode>
                <c:ptCount val="3"/>
                <c:pt idx="0">
                  <c:v>9.1999999999999993</c:v>
                </c:pt>
                <c:pt idx="1">
                  <c:v>6.82</c:v>
                </c:pt>
                <c:pt idx="2">
                  <c:v>3.95</c:v>
                </c:pt>
              </c:numCache>
            </c:numRef>
          </c:val>
        </c:ser>
        <c:ser>
          <c:idx val="4"/>
          <c:order val="4"/>
          <c:tx>
            <c:v>Ca:Si 1.5</c:v>
          </c:tx>
          <c:spPr>
            <a:solidFill>
              <a:srgbClr val="92D050"/>
            </a:solidFill>
            <a:ln w="3175">
              <a:solidFill>
                <a:schemeClr val="tx1"/>
              </a:solidFill>
            </a:ln>
          </c:spPr>
          <c:invertIfNegative val="0"/>
          <c:val>
            <c:numRef>
              <c:f>'Claire fig 5.'!$M$28:$O$28</c:f>
              <c:numCache>
                <c:formatCode>General</c:formatCode>
                <c:ptCount val="3"/>
                <c:pt idx="0">
                  <c:v>1.38</c:v>
                </c:pt>
                <c:pt idx="1">
                  <c:v>-6.75</c:v>
                </c:pt>
                <c:pt idx="2">
                  <c:v>-14.52</c:v>
                </c:pt>
              </c:numCache>
            </c:numRef>
          </c:val>
        </c:ser>
        <c:dLbls>
          <c:showLegendKey val="0"/>
          <c:showVal val="0"/>
          <c:showCatName val="0"/>
          <c:showSerName val="0"/>
          <c:showPercent val="0"/>
          <c:showBubbleSize val="0"/>
        </c:dLbls>
        <c:gapWidth val="150"/>
        <c:axId val="162615128"/>
        <c:axId val="162615520"/>
      </c:barChart>
      <c:catAx>
        <c:axId val="162615128"/>
        <c:scaling>
          <c:orientation val="minMax"/>
        </c:scaling>
        <c:delete val="0"/>
        <c:axPos val="b"/>
        <c:numFmt formatCode="General" sourceLinked="1"/>
        <c:majorTickMark val="none"/>
        <c:minorTickMark val="none"/>
        <c:tickLblPos val="nextTo"/>
        <c:spPr>
          <a:ln>
            <a:solidFill>
              <a:schemeClr val="tx1"/>
            </a:solidFill>
          </a:ln>
        </c:spPr>
        <c:txPr>
          <a:bodyPr anchor="ctr" anchorCtr="1"/>
          <a:lstStyle/>
          <a:p>
            <a:pPr>
              <a:defRPr sz="100">
                <a:solidFill>
                  <a:schemeClr val="bg1"/>
                </a:solidFill>
                <a:latin typeface="Times New Roman" pitchFamily="18" charset="0"/>
                <a:cs typeface="Times New Roman" pitchFamily="18" charset="0"/>
              </a:defRPr>
            </a:pPr>
            <a:endParaRPr lang="en-US"/>
          </a:p>
        </c:txPr>
        <c:crossAx val="162615520"/>
        <c:crosses val="autoZero"/>
        <c:auto val="1"/>
        <c:lblAlgn val="ctr"/>
        <c:lblOffset val="100"/>
        <c:noMultiLvlLbl val="0"/>
      </c:catAx>
      <c:valAx>
        <c:axId val="162615520"/>
        <c:scaling>
          <c:orientation val="minMax"/>
        </c:scaling>
        <c:delete val="0"/>
        <c:axPos val="l"/>
        <c:numFmt formatCode="General" sourceLinked="1"/>
        <c:majorTickMark val="none"/>
        <c:minorTickMark val="none"/>
        <c:tickLblPos val="nextTo"/>
        <c:spPr>
          <a:ln>
            <a:solidFill>
              <a:schemeClr val="tx1"/>
            </a:solidFill>
          </a:ln>
        </c:spPr>
        <c:txPr>
          <a:bodyPr/>
          <a:lstStyle/>
          <a:p>
            <a:pPr>
              <a:defRPr sz="100">
                <a:solidFill>
                  <a:schemeClr val="bg1"/>
                </a:solidFill>
                <a:latin typeface="Times New Roman" pitchFamily="18" charset="0"/>
                <a:cs typeface="Times New Roman" pitchFamily="18" charset="0"/>
              </a:defRPr>
            </a:pPr>
            <a:endParaRPr lang="en-US"/>
          </a:p>
        </c:txPr>
        <c:crossAx val="162615128"/>
        <c:crosses val="autoZero"/>
        <c:crossBetween val="between"/>
      </c:valAx>
      <c:spPr>
        <a:ln>
          <a:solidFill>
            <a:schemeClr val="tx1"/>
          </a:solidFill>
        </a:ln>
      </c:spPr>
    </c:plotArea>
    <c:legend>
      <c:legendPos val="r"/>
      <c:layout>
        <c:manualLayout>
          <c:xMode val="edge"/>
          <c:yMode val="edge"/>
          <c:x val="0.10908045267489712"/>
          <c:y val="0.56430196078431361"/>
          <c:w val="0.20763915795927784"/>
          <c:h val="0.39255000000000001"/>
        </c:manualLayout>
      </c:layout>
      <c:overlay val="0"/>
      <c:txPr>
        <a:bodyPr/>
        <a:lstStyle/>
        <a:p>
          <a:pPr>
            <a:defRPr sz="1400">
              <a:latin typeface="Calibri" panose="020F0502020204030204" pitchFamily="34" charset="0"/>
              <a:cs typeface="Times New Roman" pitchFamily="18" charset="0"/>
            </a:defRPr>
          </a:pPr>
          <a:endParaRPr lang="en-U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86652B-8AE8-4742-BD6B-8E281E6E2DAE}" type="doc">
      <dgm:prSet loTypeId="urn:microsoft.com/office/officeart/2005/8/layout/hProcess9" loCatId="process" qsTypeId="urn:microsoft.com/office/officeart/2005/8/quickstyle/simple1" qsCatId="simple" csTypeId="urn:microsoft.com/office/officeart/2005/8/colors/accent1_2" csCatId="accent1" phldr="1"/>
      <dgm:spPr/>
    </dgm:pt>
    <dgm:pt modelId="{B137D8B7-4F97-4B81-BBA3-00CF7042B6D4}">
      <dgm:prSet phldrT="[Text]"/>
      <dgm:spPr>
        <a:solidFill>
          <a:srgbClr val="00CC00"/>
        </a:solidFill>
      </dgm:spPr>
      <dgm:t>
        <a:bodyPr/>
        <a:lstStyle/>
        <a:p>
          <a:r>
            <a:rPr lang="en-GB" dirty="0" smtClean="0">
              <a:latin typeface="Calibri" panose="020F0502020204030204" pitchFamily="34" charset="0"/>
            </a:rPr>
            <a:t>Effect of high pH</a:t>
          </a:r>
          <a:endParaRPr lang="en-GB" dirty="0">
            <a:latin typeface="Calibri" panose="020F0502020204030204" pitchFamily="34" charset="0"/>
          </a:endParaRPr>
        </a:p>
      </dgm:t>
    </dgm:pt>
    <dgm:pt modelId="{BCD60AB8-07CF-47FE-94DD-AA1B494AE402}" type="parTrans" cxnId="{294FD178-8C17-4969-B1EF-7E5D3CF3BDDB}">
      <dgm:prSet/>
      <dgm:spPr/>
      <dgm:t>
        <a:bodyPr/>
        <a:lstStyle/>
        <a:p>
          <a:endParaRPr lang="en-GB">
            <a:latin typeface="Calibri" panose="020F0502020204030204" pitchFamily="34" charset="0"/>
          </a:endParaRPr>
        </a:p>
      </dgm:t>
    </dgm:pt>
    <dgm:pt modelId="{6CD4D076-52B6-4D36-8C50-9DE560CEDCB1}" type="sibTrans" cxnId="{294FD178-8C17-4969-B1EF-7E5D3CF3BDDB}">
      <dgm:prSet/>
      <dgm:spPr/>
      <dgm:t>
        <a:bodyPr/>
        <a:lstStyle/>
        <a:p>
          <a:endParaRPr lang="en-GB">
            <a:latin typeface="Calibri" panose="020F0502020204030204" pitchFamily="34" charset="0"/>
          </a:endParaRPr>
        </a:p>
      </dgm:t>
    </dgm:pt>
    <dgm:pt modelId="{04B3804B-5EBF-49D4-96A7-7843A547A8B7}">
      <dgm:prSet phldrT="[Text]"/>
      <dgm:spPr>
        <a:solidFill>
          <a:srgbClr val="0066CC"/>
        </a:solidFill>
      </dgm:spPr>
      <dgm:t>
        <a:bodyPr/>
        <a:lstStyle/>
        <a:p>
          <a:r>
            <a:rPr lang="en-GB" dirty="0" smtClean="0">
              <a:latin typeface="Calibri" panose="020F0502020204030204" pitchFamily="34" charset="0"/>
            </a:rPr>
            <a:t>Effect of Ca(OH)</a:t>
          </a:r>
          <a:r>
            <a:rPr lang="en-GB" baseline="-25000" dirty="0" smtClean="0">
              <a:latin typeface="Calibri" panose="020F0502020204030204" pitchFamily="34" charset="0"/>
            </a:rPr>
            <a:t>2</a:t>
          </a:r>
          <a:r>
            <a:rPr lang="en-GB" dirty="0" smtClean="0">
              <a:latin typeface="Calibri" panose="020F0502020204030204" pitchFamily="34" charset="0"/>
            </a:rPr>
            <a:t> rich solutions</a:t>
          </a:r>
          <a:endParaRPr lang="en-GB" dirty="0">
            <a:latin typeface="Calibri" panose="020F0502020204030204" pitchFamily="34" charset="0"/>
          </a:endParaRPr>
        </a:p>
      </dgm:t>
    </dgm:pt>
    <dgm:pt modelId="{11CEC844-DEAF-428F-B2E0-BCF18CAB7CA8}" type="parTrans" cxnId="{51773D33-5037-4E73-A1E1-C6213190B025}">
      <dgm:prSet/>
      <dgm:spPr/>
      <dgm:t>
        <a:bodyPr/>
        <a:lstStyle/>
        <a:p>
          <a:endParaRPr lang="en-GB">
            <a:latin typeface="Calibri" panose="020F0502020204030204" pitchFamily="34" charset="0"/>
          </a:endParaRPr>
        </a:p>
      </dgm:t>
    </dgm:pt>
    <dgm:pt modelId="{A7E5E1D3-2FB7-4E95-9337-917465E55626}" type="sibTrans" cxnId="{51773D33-5037-4E73-A1E1-C6213190B025}">
      <dgm:prSet/>
      <dgm:spPr/>
      <dgm:t>
        <a:bodyPr/>
        <a:lstStyle/>
        <a:p>
          <a:endParaRPr lang="en-GB">
            <a:latin typeface="Calibri" panose="020F0502020204030204" pitchFamily="34" charset="0"/>
          </a:endParaRPr>
        </a:p>
      </dgm:t>
    </dgm:pt>
    <dgm:pt modelId="{C915AD39-E724-4990-A61D-53EB69A04AC5}">
      <dgm:prSet phldrT="[Text]"/>
      <dgm:spPr>
        <a:solidFill>
          <a:srgbClr val="FF6600"/>
        </a:solidFill>
      </dgm:spPr>
      <dgm:t>
        <a:bodyPr/>
        <a:lstStyle/>
        <a:p>
          <a:r>
            <a:rPr lang="en-GB" dirty="0" smtClean="0">
              <a:latin typeface="Calibri" panose="020F0502020204030204" pitchFamily="34" charset="0"/>
            </a:rPr>
            <a:t>Effect of cementitious solutions</a:t>
          </a:r>
          <a:endParaRPr lang="en-GB" dirty="0">
            <a:latin typeface="Calibri" panose="020F0502020204030204" pitchFamily="34" charset="0"/>
          </a:endParaRPr>
        </a:p>
      </dgm:t>
    </dgm:pt>
    <dgm:pt modelId="{E9A97070-F6EA-4573-924F-441B8B9B48F0}" type="parTrans" cxnId="{7886DF92-6824-4975-89C8-2D9629E2B973}">
      <dgm:prSet/>
      <dgm:spPr/>
      <dgm:t>
        <a:bodyPr/>
        <a:lstStyle/>
        <a:p>
          <a:endParaRPr lang="en-GB">
            <a:latin typeface="Calibri" panose="020F0502020204030204" pitchFamily="34" charset="0"/>
          </a:endParaRPr>
        </a:p>
      </dgm:t>
    </dgm:pt>
    <dgm:pt modelId="{E5489FBB-2D0F-47E0-B09D-15B47C78C89E}" type="sibTrans" cxnId="{7886DF92-6824-4975-89C8-2D9629E2B973}">
      <dgm:prSet/>
      <dgm:spPr/>
      <dgm:t>
        <a:bodyPr/>
        <a:lstStyle/>
        <a:p>
          <a:endParaRPr lang="en-GB">
            <a:latin typeface="Calibri" panose="020F0502020204030204" pitchFamily="34" charset="0"/>
          </a:endParaRPr>
        </a:p>
      </dgm:t>
    </dgm:pt>
    <dgm:pt modelId="{39AA4E63-5A84-404A-ABAF-876AA0CB46C9}" type="pres">
      <dgm:prSet presAssocID="{3486652B-8AE8-4742-BD6B-8E281E6E2DAE}" presName="CompostProcess" presStyleCnt="0">
        <dgm:presLayoutVars>
          <dgm:dir/>
          <dgm:resizeHandles val="exact"/>
        </dgm:presLayoutVars>
      </dgm:prSet>
      <dgm:spPr/>
    </dgm:pt>
    <dgm:pt modelId="{D8B05D94-7914-4F43-A2E9-B38BC71FDFD6}" type="pres">
      <dgm:prSet presAssocID="{3486652B-8AE8-4742-BD6B-8E281E6E2DAE}" presName="arrow" presStyleLbl="bgShp" presStyleIdx="0" presStyleCnt="1"/>
      <dgm:spPr>
        <a:solidFill>
          <a:schemeClr val="bg1"/>
        </a:solidFill>
        <a:ln>
          <a:solidFill>
            <a:schemeClr val="tx1"/>
          </a:solidFill>
        </a:ln>
      </dgm:spPr>
    </dgm:pt>
    <dgm:pt modelId="{1435A8C4-D628-4563-9B1A-2C95903A4184}" type="pres">
      <dgm:prSet presAssocID="{3486652B-8AE8-4742-BD6B-8E281E6E2DAE}" presName="linearProcess" presStyleCnt="0"/>
      <dgm:spPr/>
    </dgm:pt>
    <dgm:pt modelId="{9EE78E76-44E6-4C2E-A40C-79C7532CA7A6}" type="pres">
      <dgm:prSet presAssocID="{B137D8B7-4F97-4B81-BBA3-00CF7042B6D4}" presName="textNode" presStyleLbl="node1" presStyleIdx="0" presStyleCnt="3">
        <dgm:presLayoutVars>
          <dgm:bulletEnabled val="1"/>
        </dgm:presLayoutVars>
      </dgm:prSet>
      <dgm:spPr/>
      <dgm:t>
        <a:bodyPr/>
        <a:lstStyle/>
        <a:p>
          <a:endParaRPr lang="en-GB"/>
        </a:p>
      </dgm:t>
    </dgm:pt>
    <dgm:pt modelId="{367B6D33-7F52-4769-B5CD-CA25025C7919}" type="pres">
      <dgm:prSet presAssocID="{6CD4D076-52B6-4D36-8C50-9DE560CEDCB1}" presName="sibTrans" presStyleCnt="0"/>
      <dgm:spPr/>
    </dgm:pt>
    <dgm:pt modelId="{96DFD343-C90E-4BA1-91D8-B30484A6D427}" type="pres">
      <dgm:prSet presAssocID="{04B3804B-5EBF-49D4-96A7-7843A547A8B7}" presName="textNode" presStyleLbl="node1" presStyleIdx="1" presStyleCnt="3">
        <dgm:presLayoutVars>
          <dgm:bulletEnabled val="1"/>
        </dgm:presLayoutVars>
      </dgm:prSet>
      <dgm:spPr/>
      <dgm:t>
        <a:bodyPr/>
        <a:lstStyle/>
        <a:p>
          <a:endParaRPr lang="en-GB"/>
        </a:p>
      </dgm:t>
    </dgm:pt>
    <dgm:pt modelId="{5BA3914E-364B-4095-ABDC-731810B7823B}" type="pres">
      <dgm:prSet presAssocID="{A7E5E1D3-2FB7-4E95-9337-917465E55626}" presName="sibTrans" presStyleCnt="0"/>
      <dgm:spPr/>
    </dgm:pt>
    <dgm:pt modelId="{03F641F6-AF56-497F-A904-D1846DADCE34}" type="pres">
      <dgm:prSet presAssocID="{C915AD39-E724-4990-A61D-53EB69A04AC5}" presName="textNode" presStyleLbl="node1" presStyleIdx="2" presStyleCnt="3">
        <dgm:presLayoutVars>
          <dgm:bulletEnabled val="1"/>
        </dgm:presLayoutVars>
      </dgm:prSet>
      <dgm:spPr/>
      <dgm:t>
        <a:bodyPr/>
        <a:lstStyle/>
        <a:p>
          <a:endParaRPr lang="en-GB"/>
        </a:p>
      </dgm:t>
    </dgm:pt>
  </dgm:ptLst>
  <dgm:cxnLst>
    <dgm:cxn modelId="{1C53CA1E-2767-42AA-88FC-1886B63F5675}" type="presOf" srcId="{B137D8B7-4F97-4B81-BBA3-00CF7042B6D4}" destId="{9EE78E76-44E6-4C2E-A40C-79C7532CA7A6}" srcOrd="0" destOrd="0" presId="urn:microsoft.com/office/officeart/2005/8/layout/hProcess9"/>
    <dgm:cxn modelId="{294FD178-8C17-4969-B1EF-7E5D3CF3BDDB}" srcId="{3486652B-8AE8-4742-BD6B-8E281E6E2DAE}" destId="{B137D8B7-4F97-4B81-BBA3-00CF7042B6D4}" srcOrd="0" destOrd="0" parTransId="{BCD60AB8-07CF-47FE-94DD-AA1B494AE402}" sibTransId="{6CD4D076-52B6-4D36-8C50-9DE560CEDCB1}"/>
    <dgm:cxn modelId="{E64CD459-E2F8-44FE-BFED-E40897EBFD6C}" type="presOf" srcId="{3486652B-8AE8-4742-BD6B-8E281E6E2DAE}" destId="{39AA4E63-5A84-404A-ABAF-876AA0CB46C9}" srcOrd="0" destOrd="0" presId="urn:microsoft.com/office/officeart/2005/8/layout/hProcess9"/>
    <dgm:cxn modelId="{B620943D-9F6E-4019-B524-9E31FE01774D}" type="presOf" srcId="{C915AD39-E724-4990-A61D-53EB69A04AC5}" destId="{03F641F6-AF56-497F-A904-D1846DADCE34}" srcOrd="0" destOrd="0" presId="urn:microsoft.com/office/officeart/2005/8/layout/hProcess9"/>
    <dgm:cxn modelId="{51773D33-5037-4E73-A1E1-C6213190B025}" srcId="{3486652B-8AE8-4742-BD6B-8E281E6E2DAE}" destId="{04B3804B-5EBF-49D4-96A7-7843A547A8B7}" srcOrd="1" destOrd="0" parTransId="{11CEC844-DEAF-428F-B2E0-BCF18CAB7CA8}" sibTransId="{A7E5E1D3-2FB7-4E95-9337-917465E55626}"/>
    <dgm:cxn modelId="{8C97BA76-EB8A-4EFB-A650-448E41A555BD}" type="presOf" srcId="{04B3804B-5EBF-49D4-96A7-7843A547A8B7}" destId="{96DFD343-C90E-4BA1-91D8-B30484A6D427}" srcOrd="0" destOrd="0" presId="urn:microsoft.com/office/officeart/2005/8/layout/hProcess9"/>
    <dgm:cxn modelId="{7886DF92-6824-4975-89C8-2D9629E2B973}" srcId="{3486652B-8AE8-4742-BD6B-8E281E6E2DAE}" destId="{C915AD39-E724-4990-A61D-53EB69A04AC5}" srcOrd="2" destOrd="0" parTransId="{E9A97070-F6EA-4573-924F-441B8B9B48F0}" sibTransId="{E5489FBB-2D0F-47E0-B09D-15B47C78C89E}"/>
    <dgm:cxn modelId="{9729B15B-EE88-485D-AFAB-8FF76487A1D0}" type="presParOf" srcId="{39AA4E63-5A84-404A-ABAF-876AA0CB46C9}" destId="{D8B05D94-7914-4F43-A2E9-B38BC71FDFD6}" srcOrd="0" destOrd="0" presId="urn:microsoft.com/office/officeart/2005/8/layout/hProcess9"/>
    <dgm:cxn modelId="{D62BCE54-022E-4F3E-ACED-C350CF61FEC3}" type="presParOf" srcId="{39AA4E63-5A84-404A-ABAF-876AA0CB46C9}" destId="{1435A8C4-D628-4563-9B1A-2C95903A4184}" srcOrd="1" destOrd="0" presId="urn:microsoft.com/office/officeart/2005/8/layout/hProcess9"/>
    <dgm:cxn modelId="{55426E14-01AC-4CCA-8C51-E4D21F5E92B8}" type="presParOf" srcId="{1435A8C4-D628-4563-9B1A-2C95903A4184}" destId="{9EE78E76-44E6-4C2E-A40C-79C7532CA7A6}" srcOrd="0" destOrd="0" presId="urn:microsoft.com/office/officeart/2005/8/layout/hProcess9"/>
    <dgm:cxn modelId="{3BDFE2A2-6D40-4C09-A6EA-343B4E2E75A0}" type="presParOf" srcId="{1435A8C4-D628-4563-9B1A-2C95903A4184}" destId="{367B6D33-7F52-4769-B5CD-CA25025C7919}" srcOrd="1" destOrd="0" presId="urn:microsoft.com/office/officeart/2005/8/layout/hProcess9"/>
    <dgm:cxn modelId="{F535B12F-1273-4069-847A-473F990FF898}" type="presParOf" srcId="{1435A8C4-D628-4563-9B1A-2C95903A4184}" destId="{96DFD343-C90E-4BA1-91D8-B30484A6D427}" srcOrd="2" destOrd="0" presId="urn:microsoft.com/office/officeart/2005/8/layout/hProcess9"/>
    <dgm:cxn modelId="{F9C75E1D-0C4B-4E8B-8DDC-FAC8B1E87C71}" type="presParOf" srcId="{1435A8C4-D628-4563-9B1A-2C95903A4184}" destId="{5BA3914E-364B-4095-ABDC-731810B7823B}" srcOrd="3" destOrd="0" presId="urn:microsoft.com/office/officeart/2005/8/layout/hProcess9"/>
    <dgm:cxn modelId="{162DB6C7-C837-4E35-A884-2665E9548915}" type="presParOf" srcId="{1435A8C4-D628-4563-9B1A-2C95903A4184}" destId="{03F641F6-AF56-497F-A904-D1846DADCE34}"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B05D94-7914-4F43-A2E9-B38BC71FDFD6}">
      <dsp:nvSpPr>
        <dsp:cNvPr id="0" name=""/>
        <dsp:cNvSpPr/>
      </dsp:nvSpPr>
      <dsp:spPr>
        <a:xfrm>
          <a:off x="457199" y="0"/>
          <a:ext cx="5181600" cy="4064000"/>
        </a:xfrm>
        <a:prstGeom prst="rightArrow">
          <a:avLst/>
        </a:prstGeom>
        <a:solidFill>
          <a:schemeClr val="bg1"/>
        </a:solidFill>
        <a:ln>
          <a:solidFill>
            <a:schemeClr val="tx1"/>
          </a:solidFill>
        </a:ln>
        <a:effectLst/>
      </dsp:spPr>
      <dsp:style>
        <a:lnRef idx="0">
          <a:scrgbClr r="0" g="0" b="0"/>
        </a:lnRef>
        <a:fillRef idx="1">
          <a:scrgbClr r="0" g="0" b="0"/>
        </a:fillRef>
        <a:effectRef idx="0">
          <a:scrgbClr r="0" g="0" b="0"/>
        </a:effectRef>
        <a:fontRef idx="minor"/>
      </dsp:style>
    </dsp:sp>
    <dsp:sp modelId="{9EE78E76-44E6-4C2E-A40C-79C7532CA7A6}">
      <dsp:nvSpPr>
        <dsp:cNvPr id="0" name=""/>
        <dsp:cNvSpPr/>
      </dsp:nvSpPr>
      <dsp:spPr>
        <a:xfrm>
          <a:off x="6548" y="1219199"/>
          <a:ext cx="1962150" cy="1625600"/>
        </a:xfrm>
        <a:prstGeom prst="roundRect">
          <a:avLst/>
        </a:prstGeom>
        <a:solidFill>
          <a:srgbClr val="00C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Calibri" panose="020F0502020204030204" pitchFamily="34" charset="0"/>
            </a:rPr>
            <a:t>Effect of high pH</a:t>
          </a:r>
          <a:endParaRPr lang="en-GB" sz="2400" kern="1200" dirty="0">
            <a:latin typeface="Calibri" panose="020F0502020204030204" pitchFamily="34" charset="0"/>
          </a:endParaRPr>
        </a:p>
      </dsp:txBody>
      <dsp:txXfrm>
        <a:off x="85903" y="1298554"/>
        <a:ext cx="1803440" cy="1466890"/>
      </dsp:txXfrm>
    </dsp:sp>
    <dsp:sp modelId="{96DFD343-C90E-4BA1-91D8-B30484A6D427}">
      <dsp:nvSpPr>
        <dsp:cNvPr id="0" name=""/>
        <dsp:cNvSpPr/>
      </dsp:nvSpPr>
      <dsp:spPr>
        <a:xfrm>
          <a:off x="2066925" y="1219199"/>
          <a:ext cx="1962150" cy="1625600"/>
        </a:xfrm>
        <a:prstGeom prst="roundRect">
          <a:avLst/>
        </a:prstGeom>
        <a:solidFill>
          <a:srgbClr val="0066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Calibri" panose="020F0502020204030204" pitchFamily="34" charset="0"/>
            </a:rPr>
            <a:t>Effect of Ca(OH)</a:t>
          </a:r>
          <a:r>
            <a:rPr lang="en-GB" sz="2400" kern="1200" baseline="-25000" dirty="0" smtClean="0">
              <a:latin typeface="Calibri" panose="020F0502020204030204" pitchFamily="34" charset="0"/>
            </a:rPr>
            <a:t>2</a:t>
          </a:r>
          <a:r>
            <a:rPr lang="en-GB" sz="2400" kern="1200" dirty="0" smtClean="0">
              <a:latin typeface="Calibri" panose="020F0502020204030204" pitchFamily="34" charset="0"/>
            </a:rPr>
            <a:t> rich solutions</a:t>
          </a:r>
          <a:endParaRPr lang="en-GB" sz="2400" kern="1200" dirty="0">
            <a:latin typeface="Calibri" panose="020F0502020204030204" pitchFamily="34" charset="0"/>
          </a:endParaRPr>
        </a:p>
      </dsp:txBody>
      <dsp:txXfrm>
        <a:off x="2146280" y="1298554"/>
        <a:ext cx="1803440" cy="1466890"/>
      </dsp:txXfrm>
    </dsp:sp>
    <dsp:sp modelId="{03F641F6-AF56-497F-A904-D1846DADCE34}">
      <dsp:nvSpPr>
        <dsp:cNvPr id="0" name=""/>
        <dsp:cNvSpPr/>
      </dsp:nvSpPr>
      <dsp:spPr>
        <a:xfrm>
          <a:off x="4127301" y="1219199"/>
          <a:ext cx="1962150" cy="1625600"/>
        </a:xfrm>
        <a:prstGeom prst="roundRect">
          <a:avLst/>
        </a:prstGeom>
        <a:solidFill>
          <a:srgbClr val="FF66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Calibri" panose="020F0502020204030204" pitchFamily="34" charset="0"/>
            </a:rPr>
            <a:t>Effect of cementitious solutions</a:t>
          </a:r>
          <a:endParaRPr lang="en-GB" sz="2400" kern="1200" dirty="0">
            <a:latin typeface="Calibri" panose="020F0502020204030204" pitchFamily="34" charset="0"/>
          </a:endParaRPr>
        </a:p>
      </dsp:txBody>
      <dsp:txXfrm>
        <a:off x="4206656" y="1298554"/>
        <a:ext cx="1803440"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emf"/></Relationships>
</file>

<file path=ppt/drawings/drawing1.xml><?xml version="1.0" encoding="utf-8"?>
<c:userShapes xmlns:c="http://schemas.openxmlformats.org/drawingml/2006/chart">
  <cdr:relSizeAnchor xmlns:cdr="http://schemas.openxmlformats.org/drawingml/2006/chartDrawing">
    <cdr:from>
      <cdr:x>0.74718</cdr:x>
      <cdr:y>0.53751</cdr:y>
    </cdr:from>
    <cdr:to>
      <cdr:x>0.93679</cdr:x>
      <cdr:y>0.74617</cdr:y>
    </cdr:to>
    <cdr:sp macro="" textlink="">
      <cdr:nvSpPr>
        <cdr:cNvPr id="2" name="TextBox 20"/>
        <cdr:cNvSpPr txBox="1"/>
      </cdr:nvSpPr>
      <cdr:spPr>
        <a:xfrm xmlns:a="http://schemas.openxmlformats.org/drawingml/2006/main">
          <a:off x="3404920" y="1506402"/>
          <a:ext cx="864058" cy="584775"/>
        </a:xfrm>
        <a:prstGeom xmlns:a="http://schemas.openxmlformats.org/drawingml/2006/main" prst="rect">
          <a:avLst/>
        </a:prstGeom>
        <a:solidFill xmlns:a="http://schemas.openxmlformats.org/drawingml/2006/main">
          <a:schemeClr val="bg1"/>
        </a:solidFill>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1600" dirty="0" smtClean="0">
              <a:latin typeface="Calibri" panose="020F0502020204030204" pitchFamily="34" charset="0"/>
              <a:cs typeface="Times New Roman" pitchFamily="18" charset="0"/>
            </a:rPr>
            <a:t>Water</a:t>
          </a:r>
          <a:endParaRPr lang="en-GB" sz="600" dirty="0" smtClean="0">
            <a:latin typeface="Calibri" panose="020F0502020204030204" pitchFamily="34" charset="0"/>
            <a:cs typeface="Times New Roman" pitchFamily="18" charset="0"/>
          </a:endParaRPr>
        </a:p>
        <a:p xmlns:a="http://schemas.openxmlformats.org/drawingml/2006/main">
          <a:r>
            <a:rPr lang="en-GB" sz="1600" dirty="0" smtClean="0">
              <a:latin typeface="Calibri" panose="020F0502020204030204" pitchFamily="34" charset="0"/>
              <a:cs typeface="Times New Roman" pitchFamily="18" charset="0"/>
            </a:rPr>
            <a:t>Ca(OH)</a:t>
          </a:r>
          <a:r>
            <a:rPr lang="en-GB" sz="1600" baseline="-25000" dirty="0" smtClean="0">
              <a:latin typeface="Calibri" panose="020F0502020204030204" pitchFamily="34" charset="0"/>
              <a:cs typeface="Times New Roman" pitchFamily="18" charset="0"/>
            </a:rPr>
            <a:t>2</a:t>
          </a:r>
          <a:endParaRPr lang="en-GB" sz="1600" baseline="-25000" dirty="0">
            <a:latin typeface="Calibri" panose="020F0502020204030204" pitchFamily="34" charset="0"/>
            <a:cs typeface="Times New Roman"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05C1B0-B535-4FCE-B772-5A6052281AED}" type="datetimeFigureOut">
              <a:rPr lang="en-GB" smtClean="0"/>
              <a:t>30/10/2017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5B31E1-C87E-46A5-957E-822B5A15DC60}" type="slidenum">
              <a:rPr lang="en-GB" smtClean="0"/>
              <a:t>‹#›</a:t>
            </a:fld>
            <a:endParaRPr lang="en-GB"/>
          </a:p>
        </p:txBody>
      </p:sp>
    </p:spTree>
    <p:extLst>
      <p:ext uri="{BB962C8B-B14F-4D97-AF65-F5344CB8AC3E}">
        <p14:creationId xmlns:p14="http://schemas.microsoft.com/office/powerpoint/2010/main" val="2561855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E319FE-E083-4E53-9B3C-3416EE8656DB}" type="datetimeFigureOut">
              <a:rPr lang="en-GB" smtClean="0"/>
              <a:t>30/10/2017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A77EEA-9B90-4697-8757-465DEDF01E79}" type="slidenum">
              <a:rPr lang="en-GB" smtClean="0"/>
              <a:t>‹#›</a:t>
            </a:fld>
            <a:endParaRPr lang="en-GB"/>
          </a:p>
        </p:txBody>
      </p:sp>
    </p:spTree>
    <p:extLst>
      <p:ext uri="{BB962C8B-B14F-4D97-AF65-F5344CB8AC3E}">
        <p14:creationId xmlns:p14="http://schemas.microsoft.com/office/powerpoint/2010/main" val="1685926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UOS Stephenson" panose="02070503080000020004" pitchFamily="18" charset="0"/>
                <a:ea typeface="MS PGothic" panose="020B0600070205080204" pitchFamily="34" charset="-128"/>
              </a:defRPr>
            </a:lvl1pPr>
            <a:lvl2pPr marL="742950" indent="-285750" eaLnBrk="0" hangingPunct="0">
              <a:defRPr sz="2400">
                <a:solidFill>
                  <a:schemeClr val="tx1"/>
                </a:solidFill>
                <a:latin typeface="TUOS Stephenson" panose="02070503080000020004" pitchFamily="18" charset="0"/>
                <a:ea typeface="MS PGothic" panose="020B0600070205080204" pitchFamily="34" charset="-128"/>
              </a:defRPr>
            </a:lvl2pPr>
            <a:lvl3pPr marL="1143000" indent="-228600" eaLnBrk="0" hangingPunct="0">
              <a:defRPr sz="2400">
                <a:solidFill>
                  <a:schemeClr val="tx1"/>
                </a:solidFill>
                <a:latin typeface="TUOS Stephenson" panose="02070503080000020004" pitchFamily="18" charset="0"/>
                <a:ea typeface="MS PGothic" panose="020B0600070205080204" pitchFamily="34" charset="-128"/>
              </a:defRPr>
            </a:lvl3pPr>
            <a:lvl4pPr marL="1600200" indent="-228600" eaLnBrk="0" hangingPunct="0">
              <a:defRPr sz="2400">
                <a:solidFill>
                  <a:schemeClr val="tx1"/>
                </a:solidFill>
                <a:latin typeface="TUOS Stephenson" panose="02070503080000020004" pitchFamily="18" charset="0"/>
                <a:ea typeface="MS PGothic" panose="020B0600070205080204" pitchFamily="34" charset="-128"/>
              </a:defRPr>
            </a:lvl4pPr>
            <a:lvl5pPr marL="2057400" indent="-228600" eaLnBrk="0" hangingPunct="0">
              <a:defRPr sz="2400">
                <a:solidFill>
                  <a:schemeClr val="tx1"/>
                </a:solidFill>
                <a:latin typeface="TUOS Stephenson" panose="020705030800000200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UOS Stephenson" panose="02070503080000020004" pitchFamily="18" charset="0"/>
                <a:ea typeface="MS PGothic" panose="020B0600070205080204" pitchFamily="34" charset="-128"/>
              </a:defRPr>
            </a:lvl9pPr>
          </a:lstStyle>
          <a:p>
            <a:fld id="{63912A88-06FC-4656-B5DF-C41F6864977E}" type="slidenum">
              <a:rPr lang="en-GB" altLang="en-US" sz="1200"/>
              <a:pPr/>
              <a:t>1</a:t>
            </a:fld>
            <a:endParaRPr lang="en-GB" altLang="en-US" sz="12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UOS Stephenson" panose="02070503080000020004" pitchFamily="18" charset="0"/>
            </a:endParaRPr>
          </a:p>
        </p:txBody>
      </p:sp>
    </p:spTree>
    <p:extLst>
      <p:ext uri="{BB962C8B-B14F-4D97-AF65-F5344CB8AC3E}">
        <p14:creationId xmlns:p14="http://schemas.microsoft.com/office/powerpoint/2010/main" val="572311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dirty="0" smtClean="0"/>
              <a:t>We are interested in high pH glass dissolution for several reasons:</a:t>
            </a:r>
          </a:p>
          <a:p>
            <a:pPr marL="171450" indent="-171450">
              <a:buFontTx/>
              <a:buChar char="-"/>
            </a:pPr>
            <a:r>
              <a:rPr lang="en-GB" dirty="0" smtClean="0"/>
              <a:t>1. under slow groundwater flow</a:t>
            </a:r>
            <a:r>
              <a:rPr lang="en-GB" baseline="0" dirty="0" smtClean="0"/>
              <a:t> conditions, the repository is likely to buffer to slightly alkaline pH – bentonite will buffer to values between 7 and 10.5, depending on the groundwater composition</a:t>
            </a:r>
          </a:p>
          <a:p>
            <a:pPr marL="171450" indent="-171450">
              <a:buFontTx/>
              <a:buChar char="-"/>
            </a:pPr>
            <a:r>
              <a:rPr lang="en-GB" baseline="0" dirty="0" smtClean="0"/>
              <a:t>2. there is potential for interaction of alkaline solutions from concrete vault structures on the long time scales of geological disposal</a:t>
            </a:r>
          </a:p>
          <a:p>
            <a:pPr marL="171450" indent="-171450">
              <a:buFontTx/>
              <a:buChar char="-"/>
            </a:pPr>
            <a:r>
              <a:rPr lang="en-GB" baseline="0" dirty="0" smtClean="0"/>
              <a:t>3. the potential co-location of vitrified UK HLW with cementitious UK ILW may lead to the interaction of vitrified products with a high pH, Ca-rich groundwater from the cement backfill</a:t>
            </a:r>
            <a:endParaRPr lang="en-GB" dirty="0" smtClean="0"/>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2</a:t>
            </a:fld>
            <a:endParaRPr lang="en-GB"/>
          </a:p>
        </p:txBody>
      </p:sp>
    </p:spTree>
    <p:extLst>
      <p:ext uri="{BB962C8B-B14F-4D97-AF65-F5344CB8AC3E}">
        <p14:creationId xmlns:p14="http://schemas.microsoft.com/office/powerpoint/2010/main" val="1359472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Glass</a:t>
            </a:r>
            <a:r>
              <a:rPr lang="en-GB" baseline="0" dirty="0" smtClean="0"/>
              <a:t> dissolution is a complex process, which is highly dependent on both the composition of the glass and the environment in which dissolution takes place. It can be described by a range of processes, which are here also split into several stages:</a:t>
            </a:r>
          </a:p>
          <a:p>
            <a:endParaRPr lang="en-GB" baseline="0" dirty="0" smtClean="0"/>
          </a:p>
          <a:p>
            <a:pPr marL="228600" indent="-228600">
              <a:buAutoNum type="arabicPeriod"/>
            </a:pPr>
            <a:r>
              <a:rPr lang="en-GB" baseline="0" dirty="0" smtClean="0"/>
              <a:t>In the first, when glass comes into contact with water, </a:t>
            </a:r>
            <a:r>
              <a:rPr lang="en-GB" baseline="0" dirty="0" err="1" smtClean="0"/>
              <a:t>interdiffusion</a:t>
            </a:r>
            <a:r>
              <a:rPr lang="en-GB" baseline="0" dirty="0" smtClean="0"/>
              <a:t> between hydrogenated species and alkalis occurs, followed by hydrolysis of Si-O-M bonds. This part is known as the forward rate of reaction. </a:t>
            </a:r>
          </a:p>
          <a:p>
            <a:pPr marL="228600" indent="-228600">
              <a:buAutoNum type="arabicPeriod"/>
            </a:pPr>
            <a:r>
              <a:rPr lang="en-GB" baseline="0" dirty="0" smtClean="0"/>
              <a:t>As the solution becomes saturated with dissolved species from the glass, particularly silica, thermodynamic quasi-equilibrium is approached, and a layer of </a:t>
            </a:r>
            <a:r>
              <a:rPr lang="en-GB" baseline="0" dirty="0" err="1" smtClean="0"/>
              <a:t>si</a:t>
            </a:r>
            <a:r>
              <a:rPr lang="en-GB" baseline="0" dirty="0" smtClean="0"/>
              <a:t>-containing gel </a:t>
            </a:r>
            <a:r>
              <a:rPr lang="en-GB" baseline="0" dirty="0" err="1" smtClean="0"/>
              <a:t>recondenses</a:t>
            </a:r>
            <a:r>
              <a:rPr lang="en-GB" baseline="0" dirty="0" smtClean="0"/>
              <a:t> on the glass surface. This forms a protective layer, and corresponds to a drop in the dissolution rate (the rate drop)</a:t>
            </a:r>
          </a:p>
          <a:p>
            <a:pPr marL="228600" indent="-228600">
              <a:buAutoNum type="arabicPeriod"/>
            </a:pPr>
            <a:r>
              <a:rPr lang="en-GB" baseline="0" dirty="0" smtClean="0"/>
              <a:t>The residual rate refers to the period of glass dissolution where lots of different processes compete to keep the dissolution rate relatively low, for example further diffusion of water into the glass leads to the gradual build-up of gel and alteration layers containing various elements dissolved from the glass. It is also postulates that the slow transformation of amorphous alteration layer products into stable crystalline ones occurs. The mechanisms vary greatly depending on the glass and solution composition.</a:t>
            </a:r>
          </a:p>
          <a:p>
            <a:pPr marL="228600" indent="-228600">
              <a:buAutoNum type="arabicPeriod"/>
            </a:pPr>
            <a:r>
              <a:rPr lang="en-GB" baseline="0" dirty="0" smtClean="0"/>
              <a:t>It has also been reported that glass dissolution can resume after long periods of time, again dependent on glass and solution compositions.</a:t>
            </a: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3</a:t>
            </a:fld>
            <a:endParaRPr lang="en-GB"/>
          </a:p>
        </p:txBody>
      </p:sp>
    </p:spTree>
    <p:extLst>
      <p:ext uri="{BB962C8B-B14F-4D97-AF65-F5344CB8AC3E}">
        <p14:creationId xmlns:p14="http://schemas.microsoft.com/office/powerpoint/2010/main" val="566387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Glass</a:t>
            </a:r>
            <a:r>
              <a:rPr lang="en-GB" baseline="0" dirty="0" smtClean="0"/>
              <a:t> dissolution is a complex process, which is highly dependent on both the composition of the glass and the environment in which dissolution takes place. It can be described by a range of processes, which are here also split into several stages:</a:t>
            </a:r>
          </a:p>
          <a:p>
            <a:endParaRPr lang="en-GB" baseline="0" dirty="0" smtClean="0"/>
          </a:p>
          <a:p>
            <a:pPr marL="228600" indent="-228600">
              <a:buAutoNum type="arabicPeriod"/>
            </a:pPr>
            <a:r>
              <a:rPr lang="en-GB" baseline="0" dirty="0" smtClean="0"/>
              <a:t>In the first, when glass comes into contact with water, </a:t>
            </a:r>
            <a:r>
              <a:rPr lang="en-GB" baseline="0" dirty="0" err="1" smtClean="0"/>
              <a:t>interdiffusion</a:t>
            </a:r>
            <a:r>
              <a:rPr lang="en-GB" baseline="0" dirty="0" smtClean="0"/>
              <a:t> between hydrogenated species and alkalis occurs, followed by hydrolysis of Si-O-M bonds. This part is known as the forward rate of reaction. </a:t>
            </a:r>
          </a:p>
          <a:p>
            <a:pPr marL="228600" indent="-228600">
              <a:buAutoNum type="arabicPeriod"/>
            </a:pPr>
            <a:r>
              <a:rPr lang="en-GB" baseline="0" dirty="0" smtClean="0"/>
              <a:t>As the solution becomes saturated with dissolved species from the glass, particularly silica, thermodynamic quasi-equilibrium is approached, and a layer of </a:t>
            </a:r>
            <a:r>
              <a:rPr lang="en-GB" baseline="0" dirty="0" err="1" smtClean="0"/>
              <a:t>si</a:t>
            </a:r>
            <a:r>
              <a:rPr lang="en-GB" baseline="0" dirty="0" smtClean="0"/>
              <a:t>-containing gel </a:t>
            </a:r>
            <a:r>
              <a:rPr lang="en-GB" baseline="0" dirty="0" err="1" smtClean="0"/>
              <a:t>recondenses</a:t>
            </a:r>
            <a:r>
              <a:rPr lang="en-GB" baseline="0" dirty="0" smtClean="0"/>
              <a:t> on the glass surface. This forms a protective layer, and corresponds to a drop in the dissolution rate (the rate drop)</a:t>
            </a:r>
          </a:p>
          <a:p>
            <a:pPr marL="228600" indent="-228600">
              <a:buAutoNum type="arabicPeriod"/>
            </a:pPr>
            <a:r>
              <a:rPr lang="en-GB" baseline="0" dirty="0" smtClean="0"/>
              <a:t>The residual rate refers to the period of glass dissolution where lots of different processes compete to keep the dissolution rate relatively low, for example further diffusion of water into the glass leads to the gradual build-up of gel and alteration layers containing various elements dissolved from the glass. It is also postulates that the slow transformation of amorphous alteration layer products into stable crystalline ones occurs. The mechanisms vary greatly depending on the glass and solution composition.</a:t>
            </a:r>
          </a:p>
          <a:p>
            <a:pPr marL="228600" indent="-228600">
              <a:buAutoNum type="arabicPeriod"/>
            </a:pPr>
            <a:r>
              <a:rPr lang="en-GB" baseline="0" dirty="0" smtClean="0"/>
              <a:t>It has also been reported that glass dissolution can resume after long periods of time, again dependent on glass and solution compositions.</a:t>
            </a: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4</a:t>
            </a:fld>
            <a:endParaRPr lang="en-GB"/>
          </a:p>
        </p:txBody>
      </p:sp>
    </p:spTree>
    <p:extLst>
      <p:ext uri="{BB962C8B-B14F-4D97-AF65-F5344CB8AC3E}">
        <p14:creationId xmlns:p14="http://schemas.microsoft.com/office/powerpoint/2010/main" val="3205997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estimated error of log k is typically of the order of 10%.</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When standard propagation of error manipulation is undertaken, the error value is between two and three times the value of k, implying that k may become negative, which is physically impossible. The maximum negative error has been taken as being equal to k. </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7</a:t>
            </a:fld>
            <a:endParaRPr lang="en-GB"/>
          </a:p>
        </p:txBody>
      </p:sp>
    </p:spTree>
    <p:extLst>
      <p:ext uri="{BB962C8B-B14F-4D97-AF65-F5344CB8AC3E}">
        <p14:creationId xmlns:p14="http://schemas.microsoft.com/office/powerpoint/2010/main" val="2333974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Comparing boron release in deionised water and saturated calcium hydroxide solution we can see that the dissolution profiles are very different, thus</a:t>
            </a:r>
            <a:r>
              <a:rPr lang="en-GB" sz="1200" kern="1200" baseline="0" dirty="0" smtClean="0">
                <a:solidFill>
                  <a:schemeClr val="tx1"/>
                </a:solidFill>
                <a:effectLst/>
                <a:latin typeface="+mn-lt"/>
                <a:ea typeface="+mn-ea"/>
                <a:cs typeface="+mn-cs"/>
              </a:rPr>
              <a:t> the mechanisms of dissolution are expected to differ</a:t>
            </a:r>
            <a:r>
              <a:rPr lang="en-GB" sz="1200" kern="1200" dirty="0" smtClean="0">
                <a:solidFill>
                  <a:schemeClr val="tx1"/>
                </a:solidFill>
                <a:effectLst/>
                <a:latin typeface="+mn-lt"/>
                <a:ea typeface="+mn-ea"/>
                <a:cs typeface="+mn-cs"/>
              </a:rPr>
              <a: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The dissolution rate was an</a:t>
            </a:r>
            <a:r>
              <a:rPr lang="en-GB" sz="1200" kern="1200" baseline="0" dirty="0" smtClean="0">
                <a:solidFill>
                  <a:schemeClr val="tx1"/>
                </a:solidFill>
                <a:effectLst/>
                <a:latin typeface="+mn-lt"/>
                <a:ea typeface="+mn-ea"/>
                <a:cs typeface="+mn-cs"/>
              </a:rPr>
              <a:t> order of magnitude lower in Ca(OH)2 than in initially pure water</a:t>
            </a: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When</a:t>
            </a:r>
            <a:r>
              <a:rPr lang="en-GB" sz="1200" kern="1200" baseline="0" dirty="0" smtClean="0">
                <a:solidFill>
                  <a:schemeClr val="tx1"/>
                </a:solidFill>
                <a:effectLst/>
                <a:latin typeface="+mn-lt"/>
                <a:ea typeface="+mn-ea"/>
                <a:cs typeface="+mn-cs"/>
              </a:rPr>
              <a:t> we look to the surface of monolith samples under the same conditions, we find that M-S-H phases (</a:t>
            </a:r>
            <a:r>
              <a:rPr lang="en-GB" sz="1200" kern="1200" baseline="0" dirty="0" err="1" smtClean="0">
                <a:solidFill>
                  <a:schemeClr val="tx1"/>
                </a:solidFill>
                <a:effectLst/>
                <a:latin typeface="+mn-lt"/>
                <a:ea typeface="+mn-ea"/>
                <a:cs typeface="+mn-cs"/>
              </a:rPr>
              <a:t>sepiolite</a:t>
            </a:r>
            <a:r>
              <a:rPr lang="en-GB" sz="1200" kern="1200" baseline="0" dirty="0" smtClean="0">
                <a:solidFill>
                  <a:schemeClr val="tx1"/>
                </a:solidFill>
                <a:effectLst/>
                <a:latin typeface="+mn-lt"/>
                <a:ea typeface="+mn-ea"/>
                <a:cs typeface="+mn-cs"/>
              </a:rPr>
              <a:t>) and uncharacterised C-S-H phases begin to form on the surface of the glass, which may be responsible for the observed “rate drop” in Ca(OH)2.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baseline="0" dirty="0" smtClean="0">
                <a:solidFill>
                  <a:schemeClr val="tx1"/>
                </a:solidFill>
                <a:effectLst/>
                <a:latin typeface="+mn-lt"/>
                <a:ea typeface="+mn-ea"/>
                <a:cs typeface="+mn-cs"/>
              </a:rPr>
              <a:t>These were absent on the surfaces of glass leached in water.</a:t>
            </a:r>
          </a:p>
          <a:p>
            <a:pPr marL="171450" indent="-171450">
              <a:buFontTx/>
              <a:buChar char="-"/>
            </a:pPr>
            <a:r>
              <a:rPr lang="en-GB" sz="1200" kern="1200" dirty="0" smtClean="0">
                <a:solidFill>
                  <a:schemeClr val="tx1"/>
                </a:solidFill>
                <a:effectLst/>
                <a:latin typeface="+mn-lt"/>
                <a:ea typeface="+mn-ea"/>
                <a:cs typeface="+mn-cs"/>
              </a:rPr>
              <a:t>In water, we observed an initial fast rate of Si release</a:t>
            </a:r>
            <a:r>
              <a:rPr lang="en-GB" sz="1200" kern="1200" baseline="0" dirty="0" smtClean="0">
                <a:solidFill>
                  <a:schemeClr val="tx1"/>
                </a:solidFill>
                <a:effectLst/>
                <a:latin typeface="+mn-lt"/>
                <a:ea typeface="+mn-ea"/>
                <a:cs typeface="+mn-cs"/>
              </a:rPr>
              <a:t> and solution saturation was achieved after ~28 days</a:t>
            </a:r>
          </a:p>
          <a:p>
            <a:pPr marL="171450" indent="-171450">
              <a:buFontTx/>
              <a:buChar char="-"/>
            </a:pPr>
            <a:r>
              <a:rPr lang="en-GB" sz="1200" kern="1200" dirty="0" smtClean="0">
                <a:solidFill>
                  <a:schemeClr val="tx1"/>
                </a:solidFill>
                <a:effectLst/>
                <a:latin typeface="+mn-lt"/>
                <a:ea typeface="+mn-ea"/>
                <a:cs typeface="+mn-cs"/>
              </a:rPr>
              <a:t>In Ca(OH)</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the mechanism is clearly different - </a:t>
            </a:r>
            <a:r>
              <a:rPr lang="en-GB" sz="1200" kern="1200" dirty="0" smtClean="0">
                <a:solidFill>
                  <a:schemeClr val="tx1"/>
                </a:solidFill>
                <a:effectLst/>
                <a:latin typeface="+mn-lt"/>
                <a:ea typeface="+mn-ea"/>
                <a:cs typeface="+mn-cs"/>
              </a:rPr>
              <a:t> Ca was consumed durin</a:t>
            </a:r>
            <a:r>
              <a:rPr lang="en-GB" sz="1200" kern="1200" baseline="0" dirty="0" smtClean="0">
                <a:solidFill>
                  <a:schemeClr val="tx1"/>
                </a:solidFill>
                <a:effectLst/>
                <a:latin typeface="+mn-lt"/>
                <a:ea typeface="+mn-ea"/>
                <a:cs typeface="+mn-cs"/>
              </a:rPr>
              <a:t>g the first 28 days of dissolution and Si was not released until the Ca concentration reached a threshold. This implies that Ca was reacting with the evolving glass surface.</a:t>
            </a:r>
          </a:p>
          <a:p>
            <a:pPr marL="171450" indent="-171450">
              <a:buFontTx/>
              <a:buChar char="-"/>
            </a:pP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(We observe this behaviour irrespective of glass compositions studied).</a:t>
            </a:r>
          </a:p>
          <a:p>
            <a:pPr marL="171450" indent="-171450">
              <a:buFontTx/>
              <a:buChar char="-"/>
            </a:pPr>
            <a:r>
              <a:rPr lang="en-GB" sz="1200" kern="1200" dirty="0" smtClean="0">
                <a:solidFill>
                  <a:schemeClr val="tx1"/>
                </a:solidFill>
                <a:effectLst/>
                <a:latin typeface="+mn-lt"/>
                <a:ea typeface="+mn-ea"/>
                <a:cs typeface="+mn-cs"/>
              </a:rPr>
              <a:t>Note that Ca depletion cannot be attributed to carbonation and precipitation of calcium carbonate, because the Ca concentration in the blank solution remains constant.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Consistent</a:t>
            </a:r>
            <a:r>
              <a:rPr lang="en-GB" sz="1200" kern="1200" baseline="0" dirty="0" smtClean="0">
                <a:solidFill>
                  <a:schemeClr val="tx1"/>
                </a:solidFill>
                <a:effectLst/>
                <a:latin typeface="+mn-lt"/>
                <a:ea typeface="+mn-ea"/>
                <a:cs typeface="+mn-cs"/>
              </a:rPr>
              <a:t> with the solution data (and XRD data on the previous page), a thick alteration layer comprising Ca, Si, Al and Mg was observed in a cross section of the glass reacted in Ca(OH)</a:t>
            </a:r>
            <a:r>
              <a:rPr lang="en-GB" sz="1200" kern="1200" baseline="-25000" dirty="0" smtClean="0">
                <a:solidFill>
                  <a:schemeClr val="tx1"/>
                </a:solidFill>
                <a:effectLst/>
                <a:latin typeface="+mn-lt"/>
                <a:ea typeface="+mn-ea"/>
                <a:cs typeface="+mn-cs"/>
              </a:rPr>
              <a:t>2</a:t>
            </a:r>
            <a:r>
              <a:rPr lang="en-GB" sz="1200" kern="1200" baseline="0" dirty="0" smtClean="0">
                <a:solidFill>
                  <a:schemeClr val="tx1"/>
                </a:solidFill>
                <a:effectLst/>
                <a:latin typeface="+mn-lt"/>
                <a:ea typeface="+mn-ea"/>
                <a:cs typeface="+mn-cs"/>
              </a:rPr>
              <a:t>, and in the region adjacent to the glass surface, we have found a thick calcium silicate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9</a:t>
            </a:fld>
            <a:endParaRPr lang="en-GB"/>
          </a:p>
        </p:txBody>
      </p:sp>
    </p:spTree>
    <p:extLst>
      <p:ext uri="{BB962C8B-B14F-4D97-AF65-F5344CB8AC3E}">
        <p14:creationId xmlns:p14="http://schemas.microsoft.com/office/powerpoint/2010/main" val="143593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sz="1200" kern="1200" dirty="0" smtClean="0">
                <a:solidFill>
                  <a:schemeClr val="tx1"/>
                </a:solidFill>
                <a:effectLst/>
                <a:latin typeface="+mn-lt"/>
                <a:ea typeface="+mn-ea"/>
                <a:cs typeface="+mn-cs"/>
              </a:rPr>
              <a:t>In water, we observed an initial fast rate of Si release</a:t>
            </a:r>
            <a:r>
              <a:rPr lang="en-GB" sz="1200" kern="1200" baseline="0" dirty="0" smtClean="0">
                <a:solidFill>
                  <a:schemeClr val="tx1"/>
                </a:solidFill>
                <a:effectLst/>
                <a:latin typeface="+mn-lt"/>
                <a:ea typeface="+mn-ea"/>
                <a:cs typeface="+mn-cs"/>
              </a:rPr>
              <a:t> and solution saturation was achieved after ~28 days</a:t>
            </a:r>
          </a:p>
          <a:p>
            <a:pPr marL="171450" indent="-171450">
              <a:buFontTx/>
              <a:buChar char="-"/>
            </a:pPr>
            <a:r>
              <a:rPr lang="en-GB" sz="1200" kern="1200" dirty="0" smtClean="0">
                <a:solidFill>
                  <a:schemeClr val="tx1"/>
                </a:solidFill>
                <a:effectLst/>
                <a:latin typeface="+mn-lt"/>
                <a:ea typeface="+mn-ea"/>
                <a:cs typeface="+mn-cs"/>
              </a:rPr>
              <a:t>In Ca(OH)</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the mechanism is clearly different - </a:t>
            </a:r>
            <a:r>
              <a:rPr lang="en-GB" sz="1200" kern="1200" dirty="0" smtClean="0">
                <a:solidFill>
                  <a:schemeClr val="tx1"/>
                </a:solidFill>
                <a:effectLst/>
                <a:latin typeface="+mn-lt"/>
                <a:ea typeface="+mn-ea"/>
                <a:cs typeface="+mn-cs"/>
              </a:rPr>
              <a:t> Ca was consumed durin</a:t>
            </a:r>
            <a:r>
              <a:rPr lang="en-GB" sz="1200" kern="1200" baseline="0" dirty="0" smtClean="0">
                <a:solidFill>
                  <a:schemeClr val="tx1"/>
                </a:solidFill>
                <a:effectLst/>
                <a:latin typeface="+mn-lt"/>
                <a:ea typeface="+mn-ea"/>
                <a:cs typeface="+mn-cs"/>
              </a:rPr>
              <a:t>g the first 28 days of dissolution and Si was not released until the Ca concentration reached a threshold. This implies that Ca was reacting with the evolving glass surface.</a:t>
            </a:r>
          </a:p>
          <a:p>
            <a:pPr marL="171450" indent="-171450">
              <a:buFontTx/>
              <a:buChar char="-"/>
            </a:pP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(We observe this behaviour irrespective of glass compositions studied).</a:t>
            </a:r>
          </a:p>
          <a:p>
            <a:pPr marL="171450" indent="-171450">
              <a:buFontTx/>
              <a:buChar char="-"/>
            </a:pPr>
            <a:r>
              <a:rPr lang="en-GB" sz="1200" kern="1200" dirty="0" smtClean="0">
                <a:solidFill>
                  <a:schemeClr val="tx1"/>
                </a:solidFill>
                <a:effectLst/>
                <a:latin typeface="+mn-lt"/>
                <a:ea typeface="+mn-ea"/>
                <a:cs typeface="+mn-cs"/>
              </a:rPr>
              <a:t>Note that Ca depletion cannot be attributed to carbonation and precipitation of calcium carbonate, because the Ca concentration in the blank solution remains constant.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Consistent</a:t>
            </a:r>
            <a:r>
              <a:rPr lang="en-GB" sz="1200" kern="1200" baseline="0" dirty="0" smtClean="0">
                <a:solidFill>
                  <a:schemeClr val="tx1"/>
                </a:solidFill>
                <a:effectLst/>
                <a:latin typeface="+mn-lt"/>
                <a:ea typeface="+mn-ea"/>
                <a:cs typeface="+mn-cs"/>
              </a:rPr>
              <a:t> with the solution data (and XRD data on the previous page), a thick alteration layer comprising Ca, Si, Al and Mg was observed in a cross section of the glass reacted in Ca(OH)</a:t>
            </a:r>
            <a:r>
              <a:rPr lang="en-GB" sz="1200" kern="1200" baseline="-25000" dirty="0" smtClean="0">
                <a:solidFill>
                  <a:schemeClr val="tx1"/>
                </a:solidFill>
                <a:effectLst/>
                <a:latin typeface="+mn-lt"/>
                <a:ea typeface="+mn-ea"/>
                <a:cs typeface="+mn-cs"/>
              </a:rPr>
              <a:t>2</a:t>
            </a:r>
            <a:r>
              <a:rPr lang="en-GB" sz="1200" kern="1200" baseline="0" dirty="0" smtClean="0">
                <a:solidFill>
                  <a:schemeClr val="tx1"/>
                </a:solidFill>
                <a:effectLst/>
                <a:latin typeface="+mn-lt"/>
                <a:ea typeface="+mn-ea"/>
                <a:cs typeface="+mn-cs"/>
              </a:rPr>
              <a:t>, and in the region adjacent to the glass surface, we have found a thick calcium silicate layer.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10</a:t>
            </a:fld>
            <a:endParaRPr lang="en-GB"/>
          </a:p>
        </p:txBody>
      </p:sp>
    </p:spTree>
    <p:extLst>
      <p:ext uri="{BB962C8B-B14F-4D97-AF65-F5344CB8AC3E}">
        <p14:creationId xmlns:p14="http://schemas.microsoft.com/office/powerpoint/2010/main" val="1942984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Together these data and thermodynamic modelling of the CaO-SiO-H</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O system allow us to develop a mechanistic description of glass dissolution in saturated calcium hydroxide media.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A schematic of Ca and Si in solution is shown at the top as a reference to 3 identified regimes of dissolution:</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smtClean="0">
                <a:solidFill>
                  <a:schemeClr val="tx1"/>
                </a:solidFill>
                <a:effectLst/>
                <a:latin typeface="+mn-lt"/>
                <a:ea typeface="+mn-ea"/>
                <a:cs typeface="+mn-cs"/>
              </a:rPr>
              <a:t>In the incubation regime,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Ca is incorporated into the hydrated glass surface.</a:t>
            </a:r>
            <a:r>
              <a:rPr lang="en-GB" sz="1200" kern="1200" baseline="0" dirty="0" smtClean="0">
                <a:solidFill>
                  <a:schemeClr val="tx1"/>
                </a:solidFill>
                <a:effectLst/>
                <a:latin typeface="+mn-lt"/>
                <a:ea typeface="+mn-ea"/>
                <a:cs typeface="+mn-cs"/>
              </a:rPr>
              <a:t> We also observe the precipitation of M-S-H phases (</a:t>
            </a:r>
            <a:r>
              <a:rPr lang="en-GB" sz="1200" kern="1200" baseline="0" dirty="0" err="1" smtClean="0">
                <a:solidFill>
                  <a:schemeClr val="tx1"/>
                </a:solidFill>
                <a:effectLst/>
                <a:latin typeface="+mn-lt"/>
                <a:ea typeface="+mn-ea"/>
                <a:cs typeface="+mn-cs"/>
              </a:rPr>
              <a:t>sepiolite</a:t>
            </a:r>
            <a:r>
              <a:rPr lang="en-GB" sz="1200" kern="1200" baseline="0" dirty="0" smtClean="0">
                <a:solidFill>
                  <a:schemeClr val="tx1"/>
                </a:solidFill>
                <a:effectLst/>
                <a:latin typeface="+mn-lt"/>
                <a:ea typeface="+mn-ea"/>
                <a:cs typeface="+mn-cs"/>
              </a:rPr>
              <a:t>) during this time.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baseline="0" dirty="0" smtClean="0">
                <a:solidFill>
                  <a:schemeClr val="tx1"/>
                </a:solidFill>
                <a:effectLst/>
                <a:latin typeface="+mn-lt"/>
                <a:ea typeface="+mn-ea"/>
                <a:cs typeface="+mn-cs"/>
              </a:rPr>
              <a:t>The intermediate regime occurs when Si is rapidly released into solution. </a:t>
            </a:r>
            <a:r>
              <a:rPr lang="en-GB" sz="1200" kern="1200" dirty="0" smtClean="0">
                <a:solidFill>
                  <a:schemeClr val="tx1"/>
                </a:solidFill>
                <a:effectLst/>
                <a:latin typeface="+mn-lt"/>
                <a:ea typeface="+mn-ea"/>
                <a:cs typeface="+mn-cs"/>
              </a:rPr>
              <a:t>Si is able to react with Ca to form a range of C-S-H phases with a high Ca / Si ratio, and also with other dissolved elements (Al, Mg, Na) to form a range of phases in the C-(N)-(A)-S-H and M-(A)-S-H systems.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smtClean="0">
                <a:solidFill>
                  <a:schemeClr val="tx1"/>
                </a:solidFill>
                <a:effectLst/>
                <a:latin typeface="+mn-lt"/>
                <a:ea typeface="+mn-ea"/>
                <a:cs typeface="+mn-cs"/>
              </a:rPr>
              <a:t>In the residual regime, the</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Ca concentration in solution becomes constant and Si release into solution is significantly slowed. During this time there is further precipitation of C-S-H, but with a lower </a:t>
            </a:r>
            <a:r>
              <a:rPr lang="en-GB" sz="1200" kern="1200" dirty="0" err="1" smtClean="0">
                <a:solidFill>
                  <a:schemeClr val="tx1"/>
                </a:solidFill>
                <a:effectLst/>
                <a:latin typeface="+mn-lt"/>
                <a:ea typeface="+mn-ea"/>
                <a:cs typeface="+mn-cs"/>
              </a:rPr>
              <a:t>Ca:Si</a:t>
            </a:r>
            <a:r>
              <a:rPr lang="en-GB" sz="1200" kern="1200" dirty="0" smtClean="0">
                <a:solidFill>
                  <a:schemeClr val="tx1"/>
                </a:solidFill>
                <a:effectLst/>
                <a:latin typeface="+mn-lt"/>
                <a:ea typeface="+mn-ea"/>
                <a:cs typeface="+mn-cs"/>
              </a:rPr>
              <a:t> ratio, and also continued precipitation of other phases in the C-(N)-(A)-S-H and M-(A)-S-H systems.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baseline="0" dirty="0" smtClean="0">
                <a:solidFill>
                  <a:schemeClr val="tx1"/>
                </a:solidFill>
                <a:effectLst/>
                <a:latin typeface="+mn-lt"/>
                <a:ea typeface="+mn-ea"/>
                <a:cs typeface="+mn-cs"/>
              </a:rPr>
              <a:t>It is important to note that </a:t>
            </a:r>
            <a:r>
              <a:rPr lang="en-GB" sz="1200" kern="1200" dirty="0" smtClean="0">
                <a:solidFill>
                  <a:schemeClr val="tx1"/>
                </a:solidFill>
                <a:effectLst/>
                <a:latin typeface="+mn-lt"/>
                <a:ea typeface="+mn-ea"/>
                <a:cs typeface="+mn-cs"/>
              </a:rPr>
              <a:t>the continuous release of boron to solution implies that this alteration layer is not protective in nature.</a:t>
            </a:r>
            <a:endParaRPr lang="en-GB" sz="1200" kern="1200" baseline="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11</a:t>
            </a:fld>
            <a:endParaRPr lang="en-GB"/>
          </a:p>
        </p:txBody>
      </p:sp>
    </p:spTree>
    <p:extLst>
      <p:ext uri="{BB962C8B-B14F-4D97-AF65-F5344CB8AC3E}">
        <p14:creationId xmlns:p14="http://schemas.microsoft.com/office/powerpoint/2010/main" val="3047553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UOS Blake" panose="020B0503040000020004" pitchFamily="34" charset="0"/>
                <a:cs typeface="Times New Roman" panose="02020603050405020304" pitchFamily="18" charset="0"/>
              </a:rPr>
              <a:t>Micro-focus XRD summed over a 10 µm</a:t>
            </a:r>
            <a:r>
              <a:rPr lang="en-GB" sz="1200" baseline="30000" dirty="0" smtClean="0">
                <a:latin typeface="TUOS Blake" panose="020B0503040000020004" pitchFamily="34" charset="0"/>
                <a:cs typeface="Times New Roman" panose="02020603050405020304" pitchFamily="18" charset="0"/>
              </a:rPr>
              <a:t>2 </a:t>
            </a:r>
            <a:r>
              <a:rPr lang="en-GB" sz="1200" dirty="0" smtClean="0">
                <a:latin typeface="TUOS Blake" panose="020B0503040000020004" pitchFamily="34" charset="0"/>
                <a:cs typeface="Times New Roman" panose="02020603050405020304" pitchFamily="18" charset="0"/>
              </a:rPr>
              <a:t>area, combined with SAED confirmed the presence of the following phases corresponding to each of the regions: </a:t>
            </a:r>
            <a:r>
              <a:rPr lang="en-GB" sz="1200" b="1" dirty="0" smtClean="0">
                <a:solidFill>
                  <a:srgbClr val="0066CC"/>
                </a:solidFill>
                <a:latin typeface="TUOS Blake" panose="020B0503040000020004" pitchFamily="34" charset="0"/>
                <a:cs typeface="Times New Roman" panose="02020603050405020304" pitchFamily="18" charset="0"/>
              </a:rPr>
              <a:t>(A)</a:t>
            </a:r>
            <a:r>
              <a:rPr lang="en-GB" sz="1200" b="1" baseline="-25000" dirty="0" smtClean="0">
                <a:solidFill>
                  <a:srgbClr val="0066CC"/>
                </a:solidFill>
                <a:latin typeface="TUOS Blake" panose="020B0503040000020004" pitchFamily="34" charset="0"/>
                <a:cs typeface="Times New Roman" panose="02020603050405020304" pitchFamily="18" charset="0"/>
              </a:rPr>
              <a:t> </a:t>
            </a:r>
            <a:r>
              <a:rPr lang="en-GB" sz="1200" dirty="0" smtClean="0">
                <a:latin typeface="TUOS Blake" panose="020B0503040000020004" pitchFamily="34" charset="0"/>
                <a:cs typeface="Times New Roman" panose="02020603050405020304" pitchFamily="18" charset="0"/>
              </a:rPr>
              <a:t>amorphous Ca/Si gel; </a:t>
            </a:r>
            <a:r>
              <a:rPr lang="en-GB" sz="1200" b="1" dirty="0" smtClean="0">
                <a:solidFill>
                  <a:srgbClr val="0066CC"/>
                </a:solidFill>
                <a:latin typeface="TUOS Blake" panose="020B0503040000020004" pitchFamily="34" charset="0"/>
                <a:cs typeface="Times New Roman" panose="02020603050405020304" pitchFamily="18" charset="0"/>
              </a:rPr>
              <a:t>(B) </a:t>
            </a:r>
            <a:r>
              <a:rPr lang="en-GB" sz="1200" dirty="0" smtClean="0">
                <a:latin typeface="TUOS Blake" panose="020B0503040000020004" pitchFamily="34" charset="0"/>
                <a:cs typeface="Times New Roman" panose="02020603050405020304" pitchFamily="18" charset="0"/>
              </a:rPr>
              <a:t>acicular needles of </a:t>
            </a:r>
            <a:r>
              <a:rPr lang="en-GB" sz="1200" dirty="0" err="1" smtClean="0">
                <a:latin typeface="TUOS Blake" panose="020B0503040000020004" pitchFamily="34" charset="0"/>
                <a:cs typeface="Times New Roman" panose="02020603050405020304" pitchFamily="18" charset="0"/>
              </a:rPr>
              <a:t>mexinerite</a:t>
            </a:r>
            <a:r>
              <a:rPr lang="en-GB" sz="1200" dirty="0" smtClean="0">
                <a:latin typeface="TUOS Blake" panose="020B0503040000020004" pitchFamily="34" charset="0"/>
                <a:cs typeface="Times New Roman" panose="02020603050405020304" pitchFamily="18" charset="0"/>
              </a:rPr>
              <a:t> [Mg</a:t>
            </a:r>
            <a:r>
              <a:rPr lang="en-GB" sz="1200" baseline="-25000" dirty="0" smtClean="0">
                <a:latin typeface="TUOS Blake" panose="020B0503040000020004" pitchFamily="34" charset="0"/>
                <a:cs typeface="Times New Roman" panose="02020603050405020304" pitchFamily="18" charset="0"/>
              </a:rPr>
              <a:t>6</a:t>
            </a:r>
            <a:r>
              <a:rPr lang="en-GB" sz="1200" dirty="0" smtClean="0">
                <a:latin typeface="TUOS Blake" panose="020B0503040000020004" pitchFamily="34" charset="0"/>
                <a:cs typeface="Times New Roman" panose="02020603050405020304" pitchFamily="18" charset="0"/>
              </a:rPr>
              <a:t>Al</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(OH)</a:t>
            </a:r>
            <a:r>
              <a:rPr lang="en-GB" sz="1200" baseline="-25000" dirty="0" smtClean="0">
                <a:latin typeface="TUOS Blake" panose="020B0503040000020004" pitchFamily="34" charset="0"/>
                <a:cs typeface="Times New Roman" panose="02020603050405020304" pitchFamily="18" charset="0"/>
              </a:rPr>
              <a:t>18</a:t>
            </a:r>
            <a:r>
              <a:rPr lang="en-GB" sz="1200" dirty="0" smtClean="0">
                <a:latin typeface="TUOS Blake" panose="020B0503040000020004" pitchFamily="34" charset="0"/>
                <a:cs typeface="Times New Roman" panose="02020603050405020304" pitchFamily="18" charset="0"/>
              </a:rPr>
              <a:t>)·4.5H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O]; </a:t>
            </a:r>
            <a:r>
              <a:rPr lang="en-GB" sz="1200" b="1" dirty="0" smtClean="0">
                <a:solidFill>
                  <a:srgbClr val="0066CC"/>
                </a:solidFill>
                <a:latin typeface="TUOS Blake" panose="020B0503040000020004" pitchFamily="34" charset="0"/>
                <a:cs typeface="Times New Roman" panose="02020603050405020304" pitchFamily="18" charset="0"/>
              </a:rPr>
              <a:t>(C) </a:t>
            </a:r>
            <a:r>
              <a:rPr lang="en-GB" sz="1200" dirty="0" smtClean="0">
                <a:latin typeface="TUOS Blake" panose="020B0503040000020004" pitchFamily="34" charset="0"/>
                <a:cs typeface="Times New Roman" panose="02020603050405020304" pitchFamily="18" charset="0"/>
              </a:rPr>
              <a:t>bright contrast Fe-rich phases (as yet unidentified). Also identified by µ-XRD were Portlandite [Ca(OH)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 and brucite [Mg(OH)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a:t>
            </a:r>
            <a:endParaRPr lang="en-GB" sz="1200" baseline="30000" dirty="0" smtClean="0">
              <a:latin typeface="TUOS Blake" panose="020B05030400000200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12</a:t>
            </a:fld>
            <a:endParaRPr lang="en-GB"/>
          </a:p>
        </p:txBody>
      </p:sp>
    </p:spTree>
    <p:extLst>
      <p:ext uri="{BB962C8B-B14F-4D97-AF65-F5344CB8AC3E}">
        <p14:creationId xmlns:p14="http://schemas.microsoft.com/office/powerpoint/2010/main" val="2038107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UOS Blake" panose="020B0503040000020004" pitchFamily="34" charset="0"/>
                <a:cs typeface="Times New Roman" panose="02020603050405020304" pitchFamily="18" charset="0"/>
              </a:rPr>
              <a:t>Micro-focus XRD summed over a 10 µm</a:t>
            </a:r>
            <a:r>
              <a:rPr lang="en-GB" sz="1200" baseline="30000" dirty="0" smtClean="0">
                <a:latin typeface="TUOS Blake" panose="020B0503040000020004" pitchFamily="34" charset="0"/>
                <a:cs typeface="Times New Roman" panose="02020603050405020304" pitchFamily="18" charset="0"/>
              </a:rPr>
              <a:t>2 </a:t>
            </a:r>
            <a:r>
              <a:rPr lang="en-GB" sz="1200" dirty="0" smtClean="0">
                <a:latin typeface="TUOS Blake" panose="020B0503040000020004" pitchFamily="34" charset="0"/>
                <a:cs typeface="Times New Roman" panose="02020603050405020304" pitchFamily="18" charset="0"/>
              </a:rPr>
              <a:t>area, combined with SAED confirmed the presence of the following phases corresponding to each of the regions: </a:t>
            </a:r>
            <a:r>
              <a:rPr lang="en-GB" sz="1200" b="1" dirty="0" smtClean="0">
                <a:solidFill>
                  <a:srgbClr val="0066CC"/>
                </a:solidFill>
                <a:latin typeface="TUOS Blake" panose="020B0503040000020004" pitchFamily="34" charset="0"/>
                <a:cs typeface="Times New Roman" panose="02020603050405020304" pitchFamily="18" charset="0"/>
              </a:rPr>
              <a:t>(A)</a:t>
            </a:r>
            <a:r>
              <a:rPr lang="en-GB" sz="1200" b="1" baseline="-25000" dirty="0" smtClean="0">
                <a:solidFill>
                  <a:srgbClr val="0066CC"/>
                </a:solidFill>
                <a:latin typeface="TUOS Blake" panose="020B0503040000020004" pitchFamily="34" charset="0"/>
                <a:cs typeface="Times New Roman" panose="02020603050405020304" pitchFamily="18" charset="0"/>
              </a:rPr>
              <a:t> </a:t>
            </a:r>
            <a:r>
              <a:rPr lang="en-GB" sz="1200" dirty="0" smtClean="0">
                <a:latin typeface="TUOS Blake" panose="020B0503040000020004" pitchFamily="34" charset="0"/>
                <a:cs typeface="Times New Roman" panose="02020603050405020304" pitchFamily="18" charset="0"/>
              </a:rPr>
              <a:t>amorphous Ca/Si gel; </a:t>
            </a:r>
            <a:r>
              <a:rPr lang="en-GB" sz="1200" b="1" dirty="0" smtClean="0">
                <a:solidFill>
                  <a:srgbClr val="0066CC"/>
                </a:solidFill>
                <a:latin typeface="TUOS Blake" panose="020B0503040000020004" pitchFamily="34" charset="0"/>
                <a:cs typeface="Times New Roman" panose="02020603050405020304" pitchFamily="18" charset="0"/>
              </a:rPr>
              <a:t>(B) </a:t>
            </a:r>
            <a:r>
              <a:rPr lang="en-GB" sz="1200" dirty="0" smtClean="0">
                <a:latin typeface="TUOS Blake" panose="020B0503040000020004" pitchFamily="34" charset="0"/>
                <a:cs typeface="Times New Roman" panose="02020603050405020304" pitchFamily="18" charset="0"/>
              </a:rPr>
              <a:t>acicular needles of </a:t>
            </a:r>
            <a:r>
              <a:rPr lang="en-GB" sz="1200" dirty="0" err="1" smtClean="0">
                <a:latin typeface="TUOS Blake" panose="020B0503040000020004" pitchFamily="34" charset="0"/>
                <a:cs typeface="Times New Roman" panose="02020603050405020304" pitchFamily="18" charset="0"/>
              </a:rPr>
              <a:t>mexinerite</a:t>
            </a:r>
            <a:r>
              <a:rPr lang="en-GB" sz="1200" dirty="0" smtClean="0">
                <a:latin typeface="TUOS Blake" panose="020B0503040000020004" pitchFamily="34" charset="0"/>
                <a:cs typeface="Times New Roman" panose="02020603050405020304" pitchFamily="18" charset="0"/>
              </a:rPr>
              <a:t> [Mg</a:t>
            </a:r>
            <a:r>
              <a:rPr lang="en-GB" sz="1200" baseline="-25000" dirty="0" smtClean="0">
                <a:latin typeface="TUOS Blake" panose="020B0503040000020004" pitchFamily="34" charset="0"/>
                <a:cs typeface="Times New Roman" panose="02020603050405020304" pitchFamily="18" charset="0"/>
              </a:rPr>
              <a:t>6</a:t>
            </a:r>
            <a:r>
              <a:rPr lang="en-GB" sz="1200" dirty="0" smtClean="0">
                <a:latin typeface="TUOS Blake" panose="020B0503040000020004" pitchFamily="34" charset="0"/>
                <a:cs typeface="Times New Roman" panose="02020603050405020304" pitchFamily="18" charset="0"/>
              </a:rPr>
              <a:t>Al</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(OH)</a:t>
            </a:r>
            <a:r>
              <a:rPr lang="en-GB" sz="1200" baseline="-25000" dirty="0" smtClean="0">
                <a:latin typeface="TUOS Blake" panose="020B0503040000020004" pitchFamily="34" charset="0"/>
                <a:cs typeface="Times New Roman" panose="02020603050405020304" pitchFamily="18" charset="0"/>
              </a:rPr>
              <a:t>18</a:t>
            </a:r>
            <a:r>
              <a:rPr lang="en-GB" sz="1200" dirty="0" smtClean="0">
                <a:latin typeface="TUOS Blake" panose="020B0503040000020004" pitchFamily="34" charset="0"/>
                <a:cs typeface="Times New Roman" panose="02020603050405020304" pitchFamily="18" charset="0"/>
              </a:rPr>
              <a:t>)·4.5H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O]; </a:t>
            </a:r>
            <a:r>
              <a:rPr lang="en-GB" sz="1200" b="1" dirty="0" smtClean="0">
                <a:solidFill>
                  <a:srgbClr val="0066CC"/>
                </a:solidFill>
                <a:latin typeface="TUOS Blake" panose="020B0503040000020004" pitchFamily="34" charset="0"/>
                <a:cs typeface="Times New Roman" panose="02020603050405020304" pitchFamily="18" charset="0"/>
              </a:rPr>
              <a:t>(C) </a:t>
            </a:r>
            <a:r>
              <a:rPr lang="en-GB" sz="1200" dirty="0" smtClean="0">
                <a:latin typeface="TUOS Blake" panose="020B0503040000020004" pitchFamily="34" charset="0"/>
                <a:cs typeface="Times New Roman" panose="02020603050405020304" pitchFamily="18" charset="0"/>
              </a:rPr>
              <a:t>bright contrast Fe-rich phases (as yet unidentified). Also identified by µ-XRD were Portlandite [Ca(OH)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 and brucite [Mg(OH)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a:t>
            </a:r>
            <a:endParaRPr lang="en-GB" sz="1200" baseline="30000" dirty="0" smtClean="0">
              <a:latin typeface="TUOS Blake" panose="020B05030400000200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13</a:t>
            </a:fld>
            <a:endParaRPr lang="en-GB"/>
          </a:p>
        </p:txBody>
      </p:sp>
    </p:spTree>
    <p:extLst>
      <p:ext uri="{BB962C8B-B14F-4D97-AF65-F5344CB8AC3E}">
        <p14:creationId xmlns:p14="http://schemas.microsoft.com/office/powerpoint/2010/main" val="363527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latin typeface="TUOS Blake" panose="020B0503040000020004" pitchFamily="34" charset="0"/>
                <a:cs typeface="Times New Roman" panose="02020603050405020304" pitchFamily="18" charset="0"/>
              </a:rPr>
              <a:t>Micro-focus XRD summed over a 10 µm</a:t>
            </a:r>
            <a:r>
              <a:rPr lang="en-GB" sz="1200" baseline="30000" dirty="0" smtClean="0">
                <a:latin typeface="TUOS Blake" panose="020B0503040000020004" pitchFamily="34" charset="0"/>
                <a:cs typeface="Times New Roman" panose="02020603050405020304" pitchFamily="18" charset="0"/>
              </a:rPr>
              <a:t>2 </a:t>
            </a:r>
            <a:r>
              <a:rPr lang="en-GB" sz="1200" dirty="0" smtClean="0">
                <a:latin typeface="TUOS Blake" panose="020B0503040000020004" pitchFamily="34" charset="0"/>
                <a:cs typeface="Times New Roman" panose="02020603050405020304" pitchFamily="18" charset="0"/>
              </a:rPr>
              <a:t>area, combined with SAED confirmed the presence of the following phases corresponding to each of the regions: </a:t>
            </a:r>
            <a:r>
              <a:rPr lang="en-GB" sz="1200" b="1" dirty="0" smtClean="0">
                <a:solidFill>
                  <a:srgbClr val="0066CC"/>
                </a:solidFill>
                <a:latin typeface="TUOS Blake" panose="020B0503040000020004" pitchFamily="34" charset="0"/>
                <a:cs typeface="Times New Roman" panose="02020603050405020304" pitchFamily="18" charset="0"/>
              </a:rPr>
              <a:t>(A)</a:t>
            </a:r>
            <a:r>
              <a:rPr lang="en-GB" sz="1200" b="1" baseline="-25000" dirty="0" smtClean="0">
                <a:solidFill>
                  <a:srgbClr val="0066CC"/>
                </a:solidFill>
                <a:latin typeface="TUOS Blake" panose="020B0503040000020004" pitchFamily="34" charset="0"/>
                <a:cs typeface="Times New Roman" panose="02020603050405020304" pitchFamily="18" charset="0"/>
              </a:rPr>
              <a:t> </a:t>
            </a:r>
            <a:r>
              <a:rPr lang="en-GB" sz="1200" dirty="0" smtClean="0">
                <a:latin typeface="TUOS Blake" panose="020B0503040000020004" pitchFamily="34" charset="0"/>
                <a:cs typeface="Times New Roman" panose="02020603050405020304" pitchFamily="18" charset="0"/>
              </a:rPr>
              <a:t>amorphous Ca/Si gel; </a:t>
            </a:r>
            <a:r>
              <a:rPr lang="en-GB" sz="1200" b="1" dirty="0" smtClean="0">
                <a:solidFill>
                  <a:srgbClr val="0066CC"/>
                </a:solidFill>
                <a:latin typeface="TUOS Blake" panose="020B0503040000020004" pitchFamily="34" charset="0"/>
                <a:cs typeface="Times New Roman" panose="02020603050405020304" pitchFamily="18" charset="0"/>
              </a:rPr>
              <a:t>(B) </a:t>
            </a:r>
            <a:r>
              <a:rPr lang="en-GB" sz="1200" dirty="0" smtClean="0">
                <a:latin typeface="TUOS Blake" panose="020B0503040000020004" pitchFamily="34" charset="0"/>
                <a:cs typeface="Times New Roman" panose="02020603050405020304" pitchFamily="18" charset="0"/>
              </a:rPr>
              <a:t>acicular needles of </a:t>
            </a:r>
            <a:r>
              <a:rPr lang="en-GB" sz="1200" dirty="0" err="1" smtClean="0">
                <a:latin typeface="TUOS Blake" panose="020B0503040000020004" pitchFamily="34" charset="0"/>
                <a:cs typeface="Times New Roman" panose="02020603050405020304" pitchFamily="18" charset="0"/>
              </a:rPr>
              <a:t>mexinerite</a:t>
            </a:r>
            <a:r>
              <a:rPr lang="en-GB" sz="1200" dirty="0" smtClean="0">
                <a:latin typeface="TUOS Blake" panose="020B0503040000020004" pitchFamily="34" charset="0"/>
                <a:cs typeface="Times New Roman" panose="02020603050405020304" pitchFamily="18" charset="0"/>
              </a:rPr>
              <a:t> [Mg</a:t>
            </a:r>
            <a:r>
              <a:rPr lang="en-GB" sz="1200" baseline="-25000" dirty="0" smtClean="0">
                <a:latin typeface="TUOS Blake" panose="020B0503040000020004" pitchFamily="34" charset="0"/>
                <a:cs typeface="Times New Roman" panose="02020603050405020304" pitchFamily="18" charset="0"/>
              </a:rPr>
              <a:t>6</a:t>
            </a:r>
            <a:r>
              <a:rPr lang="en-GB" sz="1200" dirty="0" smtClean="0">
                <a:latin typeface="TUOS Blake" panose="020B0503040000020004" pitchFamily="34" charset="0"/>
                <a:cs typeface="Times New Roman" panose="02020603050405020304" pitchFamily="18" charset="0"/>
              </a:rPr>
              <a:t>Al</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(OH)</a:t>
            </a:r>
            <a:r>
              <a:rPr lang="en-GB" sz="1200" baseline="-25000" dirty="0" smtClean="0">
                <a:latin typeface="TUOS Blake" panose="020B0503040000020004" pitchFamily="34" charset="0"/>
                <a:cs typeface="Times New Roman" panose="02020603050405020304" pitchFamily="18" charset="0"/>
              </a:rPr>
              <a:t>18</a:t>
            </a:r>
            <a:r>
              <a:rPr lang="en-GB" sz="1200" dirty="0" smtClean="0">
                <a:latin typeface="TUOS Blake" panose="020B0503040000020004" pitchFamily="34" charset="0"/>
                <a:cs typeface="Times New Roman" panose="02020603050405020304" pitchFamily="18" charset="0"/>
              </a:rPr>
              <a:t>)·4.5H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O]; </a:t>
            </a:r>
            <a:r>
              <a:rPr lang="en-GB" sz="1200" b="1" dirty="0" smtClean="0">
                <a:solidFill>
                  <a:srgbClr val="0066CC"/>
                </a:solidFill>
                <a:latin typeface="TUOS Blake" panose="020B0503040000020004" pitchFamily="34" charset="0"/>
                <a:cs typeface="Times New Roman" panose="02020603050405020304" pitchFamily="18" charset="0"/>
              </a:rPr>
              <a:t>(C) </a:t>
            </a:r>
            <a:r>
              <a:rPr lang="en-GB" sz="1200" dirty="0" smtClean="0">
                <a:latin typeface="TUOS Blake" panose="020B0503040000020004" pitchFamily="34" charset="0"/>
                <a:cs typeface="Times New Roman" panose="02020603050405020304" pitchFamily="18" charset="0"/>
              </a:rPr>
              <a:t>bright contrast Fe-rich phases (as yet unidentified). Also identified by µ-XRD were Portlandite [Ca(OH)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 and brucite [Mg(OH)</a:t>
            </a:r>
            <a:r>
              <a:rPr lang="en-GB" sz="1200" baseline="-25000" dirty="0" smtClean="0">
                <a:latin typeface="TUOS Blake" panose="020B0503040000020004" pitchFamily="34" charset="0"/>
                <a:cs typeface="Times New Roman" panose="02020603050405020304" pitchFamily="18" charset="0"/>
              </a:rPr>
              <a:t>2</a:t>
            </a:r>
            <a:r>
              <a:rPr lang="en-GB" sz="1200" dirty="0" smtClean="0">
                <a:latin typeface="TUOS Blake" panose="020B0503040000020004" pitchFamily="34" charset="0"/>
                <a:cs typeface="Times New Roman" panose="02020603050405020304" pitchFamily="18" charset="0"/>
              </a:rPr>
              <a:t>].</a:t>
            </a:r>
            <a:endParaRPr lang="en-GB" sz="1200" baseline="30000" dirty="0" smtClean="0">
              <a:latin typeface="TUOS Blake" panose="020B05030400000200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14</a:t>
            </a:fld>
            <a:endParaRPr lang="en-GB"/>
          </a:p>
        </p:txBody>
      </p:sp>
    </p:spTree>
    <p:extLst>
      <p:ext uri="{BB962C8B-B14F-4D97-AF65-F5344CB8AC3E}">
        <p14:creationId xmlns:p14="http://schemas.microsoft.com/office/powerpoint/2010/main" val="2513534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17</a:t>
            </a:fld>
            <a:endParaRPr lang="en-GB"/>
          </a:p>
        </p:txBody>
      </p:sp>
    </p:spTree>
    <p:extLst>
      <p:ext uri="{BB962C8B-B14F-4D97-AF65-F5344CB8AC3E}">
        <p14:creationId xmlns:p14="http://schemas.microsoft.com/office/powerpoint/2010/main" val="476631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Rhodesite</a:t>
            </a:r>
            <a:r>
              <a:rPr lang="en-GB" baseline="0" dirty="0" smtClean="0"/>
              <a:t> is not a zeolite, but the double layer silicates have a similar pore-filling structure</a:t>
            </a:r>
          </a:p>
          <a:p>
            <a:r>
              <a:rPr lang="en-GB" dirty="0" smtClean="0"/>
              <a:t>The ratio </a:t>
            </a:r>
            <a:r>
              <a:rPr lang="en-GB" dirty="0" err="1" smtClean="0"/>
              <a:t>SiOz</a:t>
            </a:r>
            <a:r>
              <a:rPr lang="en-GB" dirty="0" smtClean="0"/>
              <a:t>: Alz03 should be at least as high as for zeolite formation.</a:t>
            </a:r>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19</a:t>
            </a:fld>
            <a:endParaRPr lang="en-GB"/>
          </a:p>
        </p:txBody>
      </p:sp>
    </p:spTree>
    <p:extLst>
      <p:ext uri="{BB962C8B-B14F-4D97-AF65-F5344CB8AC3E}">
        <p14:creationId xmlns:p14="http://schemas.microsoft.com/office/powerpoint/2010/main" val="1431389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Increasing the B/Al ratio of the alkali-alkaline-earth </a:t>
            </a:r>
            <a:r>
              <a:rPr lang="en-GB" sz="1200" kern="1200" dirty="0" err="1" smtClean="0">
                <a:solidFill>
                  <a:schemeClr val="tx1"/>
                </a:solidFill>
                <a:effectLst/>
                <a:latin typeface="+mn-lt"/>
                <a:ea typeface="+mn-ea"/>
                <a:cs typeface="+mn-cs"/>
              </a:rPr>
              <a:t>aluminoborosilicate</a:t>
            </a:r>
            <a:r>
              <a:rPr lang="en-GB" sz="1200" kern="1200" dirty="0" smtClean="0">
                <a:solidFill>
                  <a:schemeClr val="tx1"/>
                </a:solidFill>
                <a:effectLst/>
                <a:latin typeface="+mn-lt"/>
                <a:ea typeface="+mn-ea"/>
                <a:cs typeface="+mn-cs"/>
              </a:rPr>
              <a:t> glasses led to an overall decrease in the proportion of non-silicate tetrahedral species (</a:t>
            </a:r>
            <a:r>
              <a:rPr lang="en-GB" sz="1200" kern="1200" baseline="30000" dirty="0" err="1" smtClean="0">
                <a:solidFill>
                  <a:schemeClr val="tx1"/>
                </a:solidFill>
                <a:effectLst/>
                <a:latin typeface="+mn-lt"/>
                <a:ea typeface="+mn-ea"/>
                <a:cs typeface="+mn-cs"/>
              </a:rPr>
              <a:t>IV</a:t>
            </a:r>
            <a:r>
              <a:rPr lang="en-GB" sz="1200" kern="1200" dirty="0" err="1" smtClean="0">
                <a:solidFill>
                  <a:schemeClr val="tx1"/>
                </a:solidFill>
                <a:effectLst/>
                <a:latin typeface="+mn-lt"/>
                <a:ea typeface="+mn-ea"/>
                <a:cs typeface="+mn-cs"/>
              </a:rPr>
              <a:t>Al</a:t>
            </a:r>
            <a:r>
              <a:rPr lang="en-GB" sz="1200" kern="1200" dirty="0" smtClean="0">
                <a:solidFill>
                  <a:schemeClr val="tx1"/>
                </a:solidFill>
                <a:effectLst/>
                <a:latin typeface="+mn-lt"/>
                <a:ea typeface="+mn-ea"/>
                <a:cs typeface="+mn-cs"/>
              </a:rPr>
              <a:t> +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and a decrease in Si – O – X bonds (X = B, Al). This was found to correspond to an increase in dissolution rate for the Mg-bearing glass compositions compared to  the Ca-bearing glass counterpart compositions</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relative frequency of the </a:t>
            </a:r>
            <a:r>
              <a:rPr lang="en-GB" sz="1200" kern="1200" baseline="30000" dirty="0" smtClean="0">
                <a:solidFill>
                  <a:schemeClr val="tx1"/>
                </a:solidFill>
                <a:effectLst/>
                <a:latin typeface="+mn-lt"/>
                <a:ea typeface="+mn-ea"/>
                <a:cs typeface="+mn-cs"/>
              </a:rPr>
              <a:t>29</a:t>
            </a:r>
            <a:r>
              <a:rPr lang="en-GB" sz="1200" kern="1200" dirty="0" smtClean="0">
                <a:solidFill>
                  <a:schemeClr val="tx1"/>
                </a:solidFill>
                <a:effectLst/>
                <a:latin typeface="+mn-lt"/>
                <a:ea typeface="+mn-ea"/>
                <a:cs typeface="+mn-cs"/>
              </a:rPr>
              <a:t>Si spectra peaks shifted to more negative values with increasing B/Al ratio for both the </a:t>
            </a:r>
            <a:r>
              <a:rPr lang="en-GB" sz="1200" kern="1200" dirty="0" err="1" smtClean="0">
                <a:solidFill>
                  <a:schemeClr val="tx1"/>
                </a:solidFill>
                <a:effectLst/>
                <a:latin typeface="+mn-lt"/>
                <a:ea typeface="+mn-ea"/>
                <a:cs typeface="+mn-cs"/>
              </a:rPr>
              <a:t>NCAB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NMAB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replacement of Al</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O</a:t>
            </a:r>
            <a:r>
              <a:rPr lang="en-GB" sz="1200" kern="1200" baseline="-25000" dirty="0" smtClean="0">
                <a:solidFill>
                  <a:schemeClr val="tx1"/>
                </a:solidFill>
                <a:effectLst/>
                <a:latin typeface="+mn-lt"/>
                <a:ea typeface="+mn-ea"/>
                <a:cs typeface="+mn-cs"/>
              </a:rPr>
              <a:t>3</a:t>
            </a:r>
            <a:r>
              <a:rPr lang="en-GB" sz="1200" kern="1200" dirty="0" smtClean="0">
                <a:solidFill>
                  <a:schemeClr val="tx1"/>
                </a:solidFill>
                <a:effectLst/>
                <a:latin typeface="+mn-lt"/>
                <a:ea typeface="+mn-ea"/>
                <a:cs typeface="+mn-cs"/>
              </a:rPr>
              <a:t> by B</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O</a:t>
            </a:r>
            <a:r>
              <a:rPr lang="en-GB" sz="1200" kern="1200" baseline="-25000" dirty="0" smtClean="0">
                <a:solidFill>
                  <a:schemeClr val="tx1"/>
                </a:solidFill>
                <a:effectLst/>
                <a:latin typeface="+mn-lt"/>
                <a:ea typeface="+mn-ea"/>
                <a:cs typeface="+mn-cs"/>
              </a:rPr>
              <a:t>3</a:t>
            </a:r>
            <a:r>
              <a:rPr lang="en-GB" sz="1200" kern="1200" dirty="0" smtClean="0">
                <a:solidFill>
                  <a:schemeClr val="tx1"/>
                </a:solidFill>
                <a:effectLst/>
                <a:latin typeface="+mn-lt"/>
                <a:ea typeface="+mn-ea"/>
                <a:cs typeface="+mn-cs"/>
              </a:rPr>
              <a:t> leads to a decrease in the total number of Q</a:t>
            </a:r>
            <a:r>
              <a:rPr lang="en-GB" sz="1200" kern="1200" baseline="-25000" dirty="0" smtClean="0">
                <a:solidFill>
                  <a:schemeClr val="tx1"/>
                </a:solidFill>
                <a:effectLst/>
                <a:latin typeface="+mn-lt"/>
                <a:ea typeface="+mn-ea"/>
                <a:cs typeface="+mn-cs"/>
              </a:rPr>
              <a:t>4</a:t>
            </a:r>
            <a:r>
              <a:rPr lang="en-GB" sz="1200" kern="1200" dirty="0" smtClean="0">
                <a:solidFill>
                  <a:schemeClr val="tx1"/>
                </a:solidFill>
                <a:effectLst/>
                <a:latin typeface="+mn-lt"/>
                <a:ea typeface="+mn-ea"/>
                <a:cs typeface="+mn-cs"/>
              </a:rPr>
              <a:t>(X) units and an increase in symmetric Q</a:t>
            </a:r>
            <a:r>
              <a:rPr lang="en-GB" sz="1200" kern="1200" baseline="-25000" dirty="0" smtClean="0">
                <a:solidFill>
                  <a:schemeClr val="tx1"/>
                </a:solidFill>
                <a:effectLst/>
                <a:latin typeface="+mn-lt"/>
                <a:ea typeface="+mn-ea"/>
                <a:cs typeface="+mn-cs"/>
              </a:rPr>
              <a:t>4</a:t>
            </a:r>
          </a:p>
          <a:p>
            <a:endParaRPr lang="en-GB" sz="1200" kern="1200" baseline="-250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t>
            </a:r>
            <a:r>
              <a:rPr lang="en-GB" sz="1200" kern="1200" baseline="30000" dirty="0" smtClean="0">
                <a:solidFill>
                  <a:schemeClr val="tx1"/>
                </a:solidFill>
                <a:effectLst/>
                <a:latin typeface="+mn-lt"/>
                <a:ea typeface="+mn-ea"/>
                <a:cs typeface="+mn-cs"/>
              </a:rPr>
              <a:t>27</a:t>
            </a:r>
            <a:r>
              <a:rPr lang="en-GB" sz="1200" kern="1200" dirty="0" smtClean="0">
                <a:solidFill>
                  <a:schemeClr val="tx1"/>
                </a:solidFill>
                <a:effectLst/>
                <a:latin typeface="+mn-lt"/>
                <a:ea typeface="+mn-ea"/>
                <a:cs typeface="+mn-cs"/>
              </a:rPr>
              <a:t>Al 3QMAS-NMR (Figure 2) spectra indicate that most of the Al present in the </a:t>
            </a:r>
            <a:r>
              <a:rPr lang="en-GB" sz="1200" kern="1200" dirty="0" err="1" smtClean="0">
                <a:solidFill>
                  <a:schemeClr val="tx1"/>
                </a:solidFill>
                <a:effectLst/>
                <a:latin typeface="+mn-lt"/>
                <a:ea typeface="+mn-ea"/>
                <a:cs typeface="+mn-cs"/>
              </a:rPr>
              <a:t>NCAB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NMAB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glasses was in tetrahedral coordination . This implies that the Al tetrahedra are charge-compensated preferentially over the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tetrahedra, as suggested by Yamashita </a:t>
            </a:r>
            <a:r>
              <a:rPr lang="en-GB" sz="1200" i="1" kern="1200" dirty="0" smtClean="0">
                <a:solidFill>
                  <a:schemeClr val="tx1"/>
                </a:solidFill>
                <a:effectLst/>
                <a:latin typeface="+mn-lt"/>
                <a:ea typeface="+mn-ea"/>
                <a:cs typeface="+mn-cs"/>
              </a:rPr>
              <a:t>et al</a:t>
            </a:r>
            <a:r>
              <a:rPr lang="en-GB" sz="1200" kern="1200" dirty="0" smtClean="0">
                <a:solidFill>
                  <a:schemeClr val="tx1"/>
                </a:solidFill>
                <a:effectLst/>
                <a:latin typeface="+mn-lt"/>
                <a:ea typeface="+mn-ea"/>
                <a:cs typeface="+mn-cs"/>
              </a:rPr>
              <a:t>. [22], [23]. Thus, for the NCAB5S and NMAB5S glasses, ~10 mol.% of Na</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O is likely charge-compensated by ~10 mol.% of Al</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O</a:t>
            </a:r>
            <a:r>
              <a:rPr lang="en-GB" sz="1200" kern="1200" baseline="-25000" dirty="0" smtClean="0">
                <a:solidFill>
                  <a:schemeClr val="tx1"/>
                </a:solidFill>
                <a:effectLst/>
                <a:latin typeface="+mn-lt"/>
                <a:ea typeface="+mn-ea"/>
                <a:cs typeface="+mn-cs"/>
              </a:rPr>
              <a:t>3</a:t>
            </a:r>
            <a:r>
              <a:rPr lang="en-GB" sz="1200" kern="1200" dirty="0" smtClean="0">
                <a:solidFill>
                  <a:schemeClr val="tx1"/>
                </a:solidFill>
                <a:effectLst/>
                <a:latin typeface="+mn-lt"/>
                <a:ea typeface="+mn-ea"/>
                <a:cs typeface="+mn-cs"/>
              </a:rPr>
              <a:t>, leaving CaO or </a:t>
            </a:r>
            <a:r>
              <a:rPr lang="en-GB" sz="1200" kern="1200" dirty="0" err="1" smtClean="0">
                <a:solidFill>
                  <a:schemeClr val="tx1"/>
                </a:solidFill>
                <a:effectLst/>
                <a:latin typeface="+mn-lt"/>
                <a:ea typeface="+mn-ea"/>
                <a:cs typeface="+mn-cs"/>
              </a:rPr>
              <a:t>MgO</a:t>
            </a:r>
            <a:r>
              <a:rPr lang="en-GB" sz="1200" kern="1200" dirty="0" smtClean="0">
                <a:solidFill>
                  <a:schemeClr val="tx1"/>
                </a:solidFill>
                <a:effectLst/>
                <a:latin typeface="+mn-lt"/>
                <a:ea typeface="+mn-ea"/>
                <a:cs typeface="+mn-cs"/>
              </a:rPr>
              <a:t> for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charge-compensation.  Albeit in three different configurations? That’s what the data shows (and what you have written in the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Systematic differences are observable between the </a:t>
            </a:r>
            <a:r>
              <a:rPr lang="en-GB" sz="1200" kern="1200" baseline="30000" dirty="0" smtClean="0">
                <a:solidFill>
                  <a:schemeClr val="tx1"/>
                </a:solidFill>
                <a:effectLst/>
                <a:latin typeface="+mn-lt"/>
                <a:ea typeface="+mn-ea"/>
                <a:cs typeface="+mn-cs"/>
              </a:rPr>
              <a:t>29</a:t>
            </a:r>
            <a:r>
              <a:rPr lang="en-GB" sz="1200" kern="1200" dirty="0" smtClean="0">
                <a:solidFill>
                  <a:schemeClr val="tx1"/>
                </a:solidFill>
                <a:effectLst/>
                <a:latin typeface="+mn-lt"/>
                <a:ea typeface="+mn-ea"/>
                <a:cs typeface="+mn-cs"/>
              </a:rPr>
              <a:t>Si and</a:t>
            </a:r>
            <a:r>
              <a:rPr lang="en-GB" sz="1200" kern="1200" baseline="30000" dirty="0" smtClean="0">
                <a:solidFill>
                  <a:schemeClr val="tx1"/>
                </a:solidFill>
                <a:effectLst/>
                <a:latin typeface="+mn-lt"/>
                <a:ea typeface="+mn-ea"/>
                <a:cs typeface="+mn-cs"/>
              </a:rPr>
              <a:t> 11</a:t>
            </a:r>
            <a:r>
              <a:rPr lang="en-GB" sz="1200" kern="1200" dirty="0" smtClean="0">
                <a:solidFill>
                  <a:schemeClr val="tx1"/>
                </a:solidFill>
                <a:effectLst/>
                <a:latin typeface="+mn-lt"/>
                <a:ea typeface="+mn-ea"/>
                <a:cs typeface="+mn-cs"/>
              </a:rPr>
              <a:t>B spectra of the </a:t>
            </a:r>
            <a:r>
              <a:rPr lang="en-GB" sz="1200" kern="1200" dirty="0" err="1" smtClean="0">
                <a:solidFill>
                  <a:schemeClr val="tx1"/>
                </a:solidFill>
                <a:effectLst/>
                <a:latin typeface="+mn-lt"/>
                <a:ea typeface="+mn-ea"/>
                <a:cs typeface="+mn-cs"/>
              </a:rPr>
              <a:t>NCAB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and </a:t>
            </a:r>
            <a:r>
              <a:rPr lang="en-GB" sz="1200" kern="1200" dirty="0" err="1" smtClean="0">
                <a:solidFill>
                  <a:schemeClr val="tx1"/>
                </a:solidFill>
                <a:effectLst/>
                <a:latin typeface="+mn-lt"/>
                <a:ea typeface="+mn-ea"/>
                <a:cs typeface="+mn-cs"/>
              </a:rPr>
              <a:t>NMAB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series. The relative frequency of the peaks of the </a:t>
            </a:r>
            <a:r>
              <a:rPr lang="en-GB" sz="1200" kern="1200" baseline="30000" dirty="0" smtClean="0">
                <a:solidFill>
                  <a:schemeClr val="tx1"/>
                </a:solidFill>
                <a:effectLst/>
                <a:latin typeface="+mn-lt"/>
                <a:ea typeface="+mn-ea"/>
                <a:cs typeface="+mn-cs"/>
              </a:rPr>
              <a:t>29</a:t>
            </a:r>
            <a:r>
              <a:rPr lang="en-GB" sz="1200" kern="1200" dirty="0" smtClean="0">
                <a:solidFill>
                  <a:schemeClr val="tx1"/>
                </a:solidFill>
                <a:effectLst/>
                <a:latin typeface="+mn-lt"/>
                <a:ea typeface="+mn-ea"/>
                <a:cs typeface="+mn-cs"/>
              </a:rPr>
              <a:t>Si spectra is lower for each of the </a:t>
            </a:r>
            <a:r>
              <a:rPr lang="en-GB" sz="1200" kern="1200" dirty="0" err="1" smtClean="0">
                <a:solidFill>
                  <a:schemeClr val="tx1"/>
                </a:solidFill>
                <a:effectLst/>
                <a:latin typeface="+mn-lt"/>
                <a:ea typeface="+mn-ea"/>
                <a:cs typeface="+mn-cs"/>
              </a:rPr>
              <a:t>NMAB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glasses compared to their </a:t>
            </a:r>
            <a:r>
              <a:rPr lang="en-GB" sz="1200" kern="1200" dirty="0" err="1" smtClean="0">
                <a:solidFill>
                  <a:schemeClr val="tx1"/>
                </a:solidFill>
                <a:effectLst/>
                <a:latin typeface="+mn-lt"/>
                <a:ea typeface="+mn-ea"/>
                <a:cs typeface="+mn-cs"/>
              </a:rPr>
              <a:t>NCAB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counterparts (Figs. X and Y). In addition, the fraction of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units is lower for the </a:t>
            </a:r>
            <a:r>
              <a:rPr lang="en-GB" sz="1200" kern="1200" dirty="0" err="1" smtClean="0">
                <a:solidFill>
                  <a:schemeClr val="tx1"/>
                </a:solidFill>
                <a:effectLst/>
                <a:latin typeface="+mn-lt"/>
                <a:ea typeface="+mn-ea"/>
                <a:cs typeface="+mn-cs"/>
              </a:rPr>
              <a:t>NMAB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glasses than for the </a:t>
            </a:r>
            <a:r>
              <a:rPr lang="en-GB" sz="1200" kern="1200" dirty="0" err="1" smtClean="0">
                <a:solidFill>
                  <a:schemeClr val="tx1"/>
                </a:solidFill>
                <a:effectLst/>
                <a:latin typeface="+mn-lt"/>
                <a:ea typeface="+mn-ea"/>
                <a:cs typeface="+mn-cs"/>
              </a:rPr>
              <a:t>NCAB</a:t>
            </a:r>
            <a:r>
              <a:rPr lang="en-GB" sz="1200" i="1" kern="1200" dirty="0" err="1" smtClean="0">
                <a:solidFill>
                  <a:schemeClr val="tx1"/>
                </a:solidFill>
                <a:effectLst/>
                <a:latin typeface="+mn-lt"/>
                <a:ea typeface="+mn-ea"/>
                <a:cs typeface="+mn-cs"/>
              </a:rPr>
              <a:t>x</a:t>
            </a:r>
            <a:r>
              <a:rPr lang="en-GB" sz="1200" kern="1200" dirty="0" err="1"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glasses. This is attributed to the presence of Mg in the glass as tetrahedral </a:t>
            </a:r>
            <a:r>
              <a:rPr lang="en-GB" sz="1200" kern="1200" baseline="30000" dirty="0" err="1" smtClean="0">
                <a:solidFill>
                  <a:schemeClr val="tx1"/>
                </a:solidFill>
                <a:effectLst/>
                <a:latin typeface="+mn-lt"/>
                <a:ea typeface="+mn-ea"/>
                <a:cs typeface="+mn-cs"/>
              </a:rPr>
              <a:t>IV</a:t>
            </a:r>
            <a:r>
              <a:rPr lang="en-GB" sz="1200" kern="1200" dirty="0" err="1" smtClean="0">
                <a:solidFill>
                  <a:schemeClr val="tx1"/>
                </a:solidFill>
                <a:effectLst/>
                <a:latin typeface="+mn-lt"/>
                <a:ea typeface="+mn-ea"/>
                <a:cs typeface="+mn-cs"/>
              </a:rPr>
              <a:t>Mg</a:t>
            </a:r>
            <a:r>
              <a:rPr lang="en-GB" sz="1200" kern="1200" dirty="0" smtClean="0">
                <a:solidFill>
                  <a:schemeClr val="tx1"/>
                </a:solidFill>
                <a:effectLst/>
                <a:latin typeface="+mn-lt"/>
                <a:ea typeface="+mn-ea"/>
                <a:cs typeface="+mn-cs"/>
              </a:rPr>
              <a:t> units. Mg is known to exist in four-fold coordination in glasses, whereas this is not the case for Ca, which prefers XX coordination [26]. If Mg was in four-fold coordination, it would not be available for charge-compensation of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units, and would thus lead to a lower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fraction than for the equivalent CaO-containing glass. Units of </a:t>
            </a:r>
            <a:r>
              <a:rPr lang="en-GB" sz="1200" kern="1200" baseline="30000" dirty="0" err="1" smtClean="0">
                <a:solidFill>
                  <a:schemeClr val="tx1"/>
                </a:solidFill>
                <a:effectLst/>
                <a:latin typeface="+mn-lt"/>
                <a:ea typeface="+mn-ea"/>
                <a:cs typeface="+mn-cs"/>
              </a:rPr>
              <a:t>IV</a:t>
            </a:r>
            <a:r>
              <a:rPr lang="en-GB" sz="1200" kern="1200" dirty="0" err="1" smtClean="0">
                <a:solidFill>
                  <a:schemeClr val="tx1"/>
                </a:solidFill>
                <a:effectLst/>
                <a:latin typeface="+mn-lt"/>
                <a:ea typeface="+mn-ea"/>
                <a:cs typeface="+mn-cs"/>
              </a:rPr>
              <a:t>Mg</a:t>
            </a:r>
            <a:r>
              <a:rPr lang="en-GB" sz="1200" kern="1200" dirty="0" smtClean="0">
                <a:solidFill>
                  <a:schemeClr val="tx1"/>
                </a:solidFill>
                <a:effectLst/>
                <a:latin typeface="+mn-lt"/>
                <a:ea typeface="+mn-ea"/>
                <a:cs typeface="+mn-cs"/>
              </a:rPr>
              <a:t> would also require charge-compensation by Na</a:t>
            </a:r>
            <a:r>
              <a:rPr lang="en-GB" sz="1200" kern="1200" baseline="300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cations [27], further reducing the number of cations available to charge-compensate the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units. The lower </a:t>
            </a:r>
            <a:r>
              <a:rPr lang="en-GB" sz="1200" kern="1200" baseline="30000" dirty="0" smtClean="0">
                <a:solidFill>
                  <a:schemeClr val="tx1"/>
                </a:solidFill>
                <a:effectLst/>
                <a:latin typeface="+mn-lt"/>
                <a:ea typeface="+mn-ea"/>
                <a:cs typeface="+mn-cs"/>
              </a:rPr>
              <a:t>IV</a:t>
            </a:r>
            <a:r>
              <a:rPr lang="en-GB" sz="1200" kern="1200" dirty="0" smtClean="0">
                <a:solidFill>
                  <a:schemeClr val="tx1"/>
                </a:solidFill>
                <a:effectLst/>
                <a:latin typeface="+mn-lt"/>
                <a:ea typeface="+mn-ea"/>
                <a:cs typeface="+mn-cs"/>
              </a:rPr>
              <a:t>B fractions in the Mg-containing glasses would lead to lower numbers of Si – O – B bonds and hence fewer asymmetric Q</a:t>
            </a:r>
            <a:r>
              <a:rPr lang="en-GB" sz="1200" kern="1200" baseline="-25000" dirty="0" smtClean="0">
                <a:solidFill>
                  <a:schemeClr val="tx1"/>
                </a:solidFill>
                <a:effectLst/>
                <a:latin typeface="+mn-lt"/>
                <a:ea typeface="+mn-ea"/>
                <a:cs typeface="+mn-cs"/>
              </a:rPr>
              <a:t>4</a:t>
            </a:r>
            <a:r>
              <a:rPr lang="en-GB" sz="1200" kern="1200" dirty="0" smtClean="0">
                <a:solidFill>
                  <a:schemeClr val="tx1"/>
                </a:solidFill>
                <a:effectLst/>
                <a:latin typeface="+mn-lt"/>
                <a:ea typeface="+mn-ea"/>
                <a:cs typeface="+mn-cs"/>
              </a:rPr>
              <a:t> silicate tetrahedra, resulting in more negative </a:t>
            </a:r>
            <a:r>
              <a:rPr lang="en-GB" sz="1200" kern="1200" baseline="30000" dirty="0" smtClean="0">
                <a:solidFill>
                  <a:schemeClr val="tx1"/>
                </a:solidFill>
                <a:effectLst/>
                <a:latin typeface="+mn-lt"/>
                <a:ea typeface="+mn-ea"/>
                <a:cs typeface="+mn-cs"/>
              </a:rPr>
              <a:t>29</a:t>
            </a:r>
            <a:r>
              <a:rPr lang="en-GB" sz="1200" kern="1200" dirty="0" smtClean="0">
                <a:solidFill>
                  <a:schemeClr val="tx1"/>
                </a:solidFill>
                <a:effectLst/>
                <a:latin typeface="+mn-lt"/>
                <a:ea typeface="+mn-ea"/>
                <a:cs typeface="+mn-cs"/>
              </a:rPr>
              <a:t>Si spectral shifts. </a:t>
            </a:r>
          </a:p>
          <a:p>
            <a:r>
              <a:rPr lang="en-GB" sz="1200" kern="1200" dirty="0" smtClean="0">
                <a:solidFill>
                  <a:schemeClr val="tx1"/>
                </a:solidFill>
                <a:effectLst/>
                <a:latin typeface="+mn-lt"/>
                <a:ea typeface="+mn-ea"/>
                <a:cs typeface="+mn-cs"/>
              </a:rPr>
              <a:t> Ok, I get it, but there must be a better way to write this. Like, doesn’t this agree with the analysis of the B data? Point the reader to the figures for the claims you’re making, because it’s not easy to work out how you’re making these assertions (to my not-great-at-glass-structure brain, anyway).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25</a:t>
            </a:fld>
            <a:endParaRPr lang="en-GB"/>
          </a:p>
        </p:txBody>
      </p:sp>
    </p:spTree>
    <p:extLst>
      <p:ext uri="{BB962C8B-B14F-4D97-AF65-F5344CB8AC3E}">
        <p14:creationId xmlns:p14="http://schemas.microsoft.com/office/powerpoint/2010/main" val="3486282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Plotting the solution chemistry data on the CaO-SiO</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-H</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O phase diagram we can see that the solution chemistry</a:t>
            </a:r>
            <a:r>
              <a:rPr lang="en-GB" sz="1200" kern="1200" baseline="0" dirty="0" smtClean="0">
                <a:solidFill>
                  <a:schemeClr val="tx1"/>
                </a:solidFill>
                <a:effectLst/>
                <a:latin typeface="+mn-lt"/>
                <a:ea typeface="+mn-ea"/>
                <a:cs typeface="+mn-cs"/>
              </a:rPr>
              <a:t> evolves across the C-S-H stability fields, where C-S-H I is representative of high </a:t>
            </a:r>
            <a:r>
              <a:rPr lang="en-GB" sz="1200" kern="1200" baseline="0" dirty="0" err="1" smtClean="0">
                <a:solidFill>
                  <a:schemeClr val="tx1"/>
                </a:solidFill>
                <a:effectLst/>
                <a:latin typeface="+mn-lt"/>
                <a:ea typeface="+mn-ea"/>
                <a:cs typeface="+mn-cs"/>
              </a:rPr>
              <a:t>Ca:Si</a:t>
            </a:r>
            <a:r>
              <a:rPr lang="en-GB" sz="1200" kern="1200" baseline="0" dirty="0" smtClean="0">
                <a:solidFill>
                  <a:schemeClr val="tx1"/>
                </a:solidFill>
                <a:effectLst/>
                <a:latin typeface="+mn-lt"/>
                <a:ea typeface="+mn-ea"/>
                <a:cs typeface="+mn-cs"/>
              </a:rPr>
              <a:t> ratio calcium silicate hydrates and C-S-H II represents low </a:t>
            </a:r>
            <a:r>
              <a:rPr lang="en-GB" sz="1200" kern="1200" baseline="0" dirty="0" err="1" smtClean="0">
                <a:solidFill>
                  <a:schemeClr val="tx1"/>
                </a:solidFill>
                <a:effectLst/>
                <a:latin typeface="+mn-lt"/>
                <a:ea typeface="+mn-ea"/>
                <a:cs typeface="+mn-cs"/>
              </a:rPr>
              <a:t>Ca:Si</a:t>
            </a:r>
            <a:r>
              <a:rPr lang="en-GB" sz="1200" kern="1200" baseline="0" dirty="0" smtClean="0">
                <a:solidFill>
                  <a:schemeClr val="tx1"/>
                </a:solidFill>
                <a:effectLst/>
                <a:latin typeface="+mn-lt"/>
                <a:ea typeface="+mn-ea"/>
                <a:cs typeface="+mn-cs"/>
              </a:rPr>
              <a:t> precipitates.</a:t>
            </a: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This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suggests that glass dissolution in Ca(OH)</a:t>
            </a:r>
            <a:r>
              <a:rPr lang="en-GB" sz="1200" kern="1200" baseline="-25000" dirty="0" smtClean="0">
                <a:solidFill>
                  <a:schemeClr val="tx1"/>
                </a:solidFill>
                <a:effectLst/>
                <a:latin typeface="+mn-lt"/>
                <a:ea typeface="+mn-ea"/>
                <a:cs typeface="+mn-cs"/>
              </a:rPr>
              <a:t>2</a:t>
            </a:r>
            <a:r>
              <a:rPr lang="en-GB" sz="1200" kern="1200" dirty="0" smtClean="0">
                <a:solidFill>
                  <a:schemeClr val="tx1"/>
                </a:solidFill>
                <a:effectLst/>
                <a:latin typeface="+mn-lt"/>
                <a:ea typeface="+mn-ea"/>
                <a:cs typeface="+mn-cs"/>
              </a:rPr>
              <a:t> is governed by C-S-H solubility and hence, Ca and Si “quasi-equilibrium” in solution.</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Geochemical modelling supports this behaviour, and predicts that</a:t>
            </a:r>
            <a:r>
              <a:rPr lang="en-GB" sz="1200" kern="1200" baseline="0" dirty="0" smtClean="0">
                <a:solidFill>
                  <a:schemeClr val="tx1"/>
                </a:solidFill>
                <a:effectLst/>
                <a:latin typeface="+mn-lt"/>
                <a:ea typeface="+mn-ea"/>
                <a:cs typeface="+mn-cs"/>
              </a:rPr>
              <a:t> at early stages of dissolution minerals with a high </a:t>
            </a:r>
            <a:r>
              <a:rPr lang="en-GB" sz="1200" kern="1200" baseline="0" dirty="0" err="1" smtClean="0">
                <a:solidFill>
                  <a:schemeClr val="tx1"/>
                </a:solidFill>
                <a:effectLst/>
                <a:latin typeface="+mn-lt"/>
                <a:ea typeface="+mn-ea"/>
                <a:cs typeface="+mn-cs"/>
              </a:rPr>
              <a:t>Ca:Si</a:t>
            </a:r>
            <a:r>
              <a:rPr lang="en-GB" sz="1200" kern="1200" baseline="0" dirty="0" smtClean="0">
                <a:solidFill>
                  <a:schemeClr val="tx1"/>
                </a:solidFill>
                <a:effectLst/>
                <a:latin typeface="+mn-lt"/>
                <a:ea typeface="+mn-ea"/>
                <a:cs typeface="+mn-cs"/>
              </a:rPr>
              <a:t> ratio are saturated in solution and are therefore likely to form, and with time the </a:t>
            </a:r>
            <a:r>
              <a:rPr lang="en-GB" sz="1200" kern="1200" baseline="0" dirty="0" err="1" smtClean="0">
                <a:solidFill>
                  <a:schemeClr val="tx1"/>
                </a:solidFill>
                <a:effectLst/>
                <a:latin typeface="+mn-lt"/>
                <a:ea typeface="+mn-ea"/>
                <a:cs typeface="+mn-cs"/>
              </a:rPr>
              <a:t>Ca:Si</a:t>
            </a:r>
            <a:r>
              <a:rPr lang="en-GB" sz="1200" kern="1200" baseline="0" dirty="0" smtClean="0">
                <a:solidFill>
                  <a:schemeClr val="tx1"/>
                </a:solidFill>
                <a:effectLst/>
                <a:latin typeface="+mn-lt"/>
                <a:ea typeface="+mn-ea"/>
                <a:cs typeface="+mn-cs"/>
              </a:rPr>
              <a:t> ratio of the saturated phases falls. </a:t>
            </a: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sz="1200" kern="1200" dirty="0" smtClean="0">
                <a:solidFill>
                  <a:schemeClr val="tx1"/>
                </a:solidFill>
                <a:effectLst/>
                <a:latin typeface="+mn-lt"/>
                <a:ea typeface="+mn-ea"/>
                <a:cs typeface="+mn-cs"/>
              </a:rPr>
              <a:t>The predicted</a:t>
            </a:r>
            <a:r>
              <a:rPr lang="en-GB" sz="1200" kern="1200" baseline="0" dirty="0" smtClean="0">
                <a:solidFill>
                  <a:schemeClr val="tx1"/>
                </a:solidFill>
                <a:effectLst/>
                <a:latin typeface="+mn-lt"/>
                <a:ea typeface="+mn-ea"/>
                <a:cs typeface="+mn-cs"/>
              </a:rPr>
              <a:t> alteration layer phases from geochemical modelling are: </a:t>
            </a:r>
            <a:endParaRPr lang="en-GB"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08A77EEA-9B90-4697-8757-465DEDF01E79}" type="slidenum">
              <a:rPr lang="en-GB" smtClean="0"/>
              <a:t>26</a:t>
            </a:fld>
            <a:endParaRPr lang="en-GB"/>
          </a:p>
        </p:txBody>
      </p:sp>
    </p:spTree>
    <p:extLst>
      <p:ext uri="{BB962C8B-B14F-4D97-AF65-F5344CB8AC3E}">
        <p14:creationId xmlns:p14="http://schemas.microsoft.com/office/powerpoint/2010/main" val="700854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99"/>
                </a:solidFill>
                <a:latin typeface="Calibri" panose="020F0502020204030204" pitchFamily="34" charset="0"/>
              </a:defRPr>
            </a:lvl1pPr>
          </a:lstStyle>
          <a:p>
            <a:r>
              <a:rPr lang="en-US" dirty="0" smtClean="0"/>
              <a:t>Click to edit Master title style</a:t>
            </a:r>
            <a:endParaRPr lang="en-GB" dirty="0"/>
          </a:p>
        </p:txBody>
      </p:sp>
      <p:sp>
        <p:nvSpPr>
          <p:cNvPr id="3" name="Text Placeholder 5"/>
          <p:cNvSpPr>
            <a:spLocks noGrp="1"/>
          </p:cNvSpPr>
          <p:nvPr>
            <p:ph idx="1"/>
          </p:nvPr>
        </p:nvSpPr>
        <p:spPr>
          <a:xfrm>
            <a:off x="1644921" y="4185649"/>
            <a:ext cx="5972447" cy="1396546"/>
          </a:xfrm>
          <a:prstGeom prst="rect">
            <a:avLst/>
          </a:prstGeom>
        </p:spPr>
        <p:txBody>
          <a:bodyPr vert="horz" lIns="91440" tIns="45720" rIns="91440" bIns="45720" rtlCol="0">
            <a:normAutofit/>
          </a:bodyPr>
          <a:lstStyle>
            <a:lvl1pPr>
              <a:defRPr>
                <a:solidFill>
                  <a:srgbClr val="000099"/>
                </a:solidFill>
                <a:latin typeface="Calibri" panose="020F050202020403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850638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7085" y="91439"/>
            <a:ext cx="5991498" cy="762000"/>
          </a:xfrm>
          <a:prstGeom prst="rect">
            <a:avLst/>
          </a:prstGeom>
        </p:spPr>
        <p:txBody>
          <a:bodyPr>
            <a:normAutofit/>
          </a:bodyPr>
          <a:lstStyle>
            <a:lvl1pPr algn="l">
              <a:lnSpc>
                <a:spcPct val="114000"/>
              </a:lnSpc>
              <a:defRPr sz="3600">
                <a:solidFill>
                  <a:srgbClr val="000099"/>
                </a:solidFill>
                <a:latin typeface="Calibri" panose="020F0502020204030204"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a:xfrm>
            <a:off x="254271" y="1317172"/>
            <a:ext cx="8663305" cy="3733800"/>
          </a:xfrm>
          <a:prstGeom prst="rect">
            <a:avLst/>
          </a:prstGeom>
        </p:spPr>
        <p:txBody>
          <a:bodyPr/>
          <a:lstStyle>
            <a:lvl1pPr>
              <a:lnSpc>
                <a:spcPct val="114000"/>
              </a:lnSpc>
              <a:defRPr>
                <a:solidFill>
                  <a:srgbClr val="000099"/>
                </a:solidFill>
                <a:latin typeface="Calibri" panose="020F0502020204030204" pitchFamily="34" charset="0"/>
              </a:defRPr>
            </a:lvl1pPr>
            <a:lvl2pPr>
              <a:lnSpc>
                <a:spcPct val="114000"/>
              </a:lnSpc>
              <a:defRPr>
                <a:solidFill>
                  <a:schemeClr val="accent2"/>
                </a:solidFill>
                <a:latin typeface="Calibri" panose="020F0502020204030204" pitchFamily="34" charset="0"/>
              </a:defRPr>
            </a:lvl2pPr>
            <a:lvl3pPr>
              <a:lnSpc>
                <a:spcPct val="114000"/>
              </a:lnSpc>
              <a:defRPr>
                <a:latin typeface="Calibri" panose="020F0502020204030204" pitchFamily="34" charset="0"/>
              </a:defRPr>
            </a:lvl3pPr>
            <a:lvl4pPr>
              <a:lnSpc>
                <a:spcPct val="114000"/>
              </a:lnSpc>
              <a:defRPr>
                <a:latin typeface="Calibri" panose="020F0502020204030204" pitchFamily="34" charset="0"/>
              </a:defRPr>
            </a:lvl4pPr>
            <a:lvl5pPr>
              <a:lnSpc>
                <a:spcPct val="114000"/>
              </a:lnSpc>
              <a:defRPr>
                <a:latin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TextBox 6"/>
          <p:cNvSpPr txBox="1"/>
          <p:nvPr userDrawn="1"/>
        </p:nvSpPr>
        <p:spPr>
          <a:xfrm>
            <a:off x="7972526" y="6611779"/>
            <a:ext cx="1855264" cy="246221"/>
          </a:xfrm>
          <a:prstGeom prst="rect">
            <a:avLst/>
          </a:prstGeom>
          <a:noFill/>
        </p:spPr>
        <p:txBody>
          <a:bodyPr wrap="square" rtlCol="0">
            <a:spAutoFit/>
          </a:bodyPr>
          <a:lstStyle/>
          <a:p>
            <a:r>
              <a:rPr lang="en-GB" sz="1000" dirty="0" smtClean="0">
                <a:solidFill>
                  <a:srgbClr val="000099"/>
                </a:solidFill>
                <a:latin typeface="Calibri" panose="020F0502020204030204" pitchFamily="34" charset="0"/>
              </a:rPr>
              <a:t>Dr. Claire Corkhill</a:t>
            </a:r>
          </a:p>
        </p:txBody>
      </p:sp>
    </p:spTree>
    <p:extLst>
      <p:ext uri="{BB962C8B-B14F-4D97-AF65-F5344CB8AC3E}">
        <p14:creationId xmlns:p14="http://schemas.microsoft.com/office/powerpoint/2010/main" val="3214236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31" name="Picture 37"/>
          <p:cNvPicPr>
            <a:picLocks noChangeAspect="1" noChangeArrowheads="1"/>
          </p:cNvPicPr>
          <p:nvPr/>
        </p:nvPicPr>
        <p:blipFill rotWithShape="1">
          <a:blip r:embed="rId4">
            <a:extLst>
              <a:ext uri="{28A0092B-C50C-407E-A947-70E740481C1C}">
                <a14:useLocalDpi xmlns:a14="http://schemas.microsoft.com/office/drawing/2010/main" val="0"/>
              </a:ext>
            </a:extLst>
          </a:blip>
          <a:srcRect l="26567" t="6502" r="16709" b="7192"/>
          <a:stretch/>
        </p:blipFill>
        <p:spPr bwMode="auto">
          <a:xfrm>
            <a:off x="6114413" y="240937"/>
            <a:ext cx="1375955" cy="635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90368" y="190500"/>
            <a:ext cx="1526632" cy="736600"/>
          </a:xfrm>
          <a:prstGeom prst="rect">
            <a:avLst/>
          </a:prstGeom>
        </p:spPr>
      </p:pic>
      <p:sp>
        <p:nvSpPr>
          <p:cNvPr id="3" name="Title Placeholder 2"/>
          <p:cNvSpPr>
            <a:spLocks noGrp="1"/>
          </p:cNvSpPr>
          <p:nvPr>
            <p:ph type="title"/>
          </p:nvPr>
        </p:nvSpPr>
        <p:spPr>
          <a:xfrm>
            <a:off x="626834" y="1960358"/>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6" name="Text Placeholder 5"/>
          <p:cNvSpPr>
            <a:spLocks noGrp="1"/>
          </p:cNvSpPr>
          <p:nvPr>
            <p:ph type="body" idx="1"/>
          </p:nvPr>
        </p:nvSpPr>
        <p:spPr>
          <a:xfrm>
            <a:off x="1644921" y="4185649"/>
            <a:ext cx="5972447" cy="1396546"/>
          </a:xfrm>
          <a:prstGeom prst="rect">
            <a:avLst/>
          </a:prstGeom>
        </p:spPr>
        <p:txBody>
          <a:bodyPr vert="horz" lIns="91440" tIns="45720" rIns="91440" bIns="45720" rtlCol="0">
            <a:normAutofit/>
          </a:bodyPr>
          <a:lstStyle/>
          <a:p>
            <a:pPr lvl="0"/>
            <a:r>
              <a:rPr lang="en-US" dirty="0" smtClean="0"/>
              <a:t>Click to edit Master text styles</a:t>
            </a:r>
          </a:p>
        </p:txBody>
      </p:sp>
    </p:spTree>
    <p:extLst>
      <p:ext uri="{BB962C8B-B14F-4D97-AF65-F5344CB8AC3E}">
        <p14:creationId xmlns:p14="http://schemas.microsoft.com/office/powerpoint/2010/main" val="400473453"/>
      </p:ext>
    </p:extLst>
  </p:cSld>
  <p:clrMap bg1="lt1" tx1="dk1" bg2="lt2" tx2="dk2" accent1="accent1" accent2="accent2" accent3="accent3" accent4="accent4" accent5="accent5" accent6="accent6" hlink="hlink" folHlink="folHlink"/>
  <p:sldLayoutIdLst>
    <p:sldLayoutId id="2147483650" r:id="rId1"/>
    <p:sldLayoutId id="2147483649" r:id="rId2"/>
  </p:sldLayoutIdLst>
  <p:timing>
    <p:tnLst>
      <p:par>
        <p:cTn id="1" dur="indefinite" restart="never" nodeType="tmRoot"/>
      </p:par>
    </p:tnLst>
  </p:timing>
  <p:hf hdr="0"/>
  <p:txStyles>
    <p:titleStyle>
      <a:lvl1pPr algn="l" rtl="0" eaLnBrk="0" fontAlgn="base" hangingPunct="0">
        <a:lnSpc>
          <a:spcPct val="83000"/>
        </a:lnSpc>
        <a:spcBef>
          <a:spcPct val="0"/>
        </a:spcBef>
        <a:spcAft>
          <a:spcPct val="0"/>
        </a:spcAft>
        <a:defRPr sz="4400">
          <a:solidFill>
            <a:srgbClr val="000099"/>
          </a:solidFill>
          <a:latin typeface="+mn-lt"/>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p:titleStyle>
    <p:bodyStyle>
      <a:lvl1pPr marL="0" indent="0" algn="l" rtl="0" eaLnBrk="0" fontAlgn="base" hangingPunct="0">
        <a:spcBef>
          <a:spcPct val="30000"/>
        </a:spcBef>
        <a:spcAft>
          <a:spcPct val="0"/>
        </a:spcAft>
        <a:buNone/>
        <a:defRPr sz="3200">
          <a:solidFill>
            <a:srgbClr val="000099"/>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buFont typeface="TUOS Stephenson" panose="02070503080000020004" pitchFamily="18" charset="0"/>
        <a:buChar char="•"/>
        <a:defRPr sz="2800">
          <a:solidFill>
            <a:srgbClr val="2A196F"/>
          </a:solidFill>
          <a:latin typeface="+mn-lt"/>
          <a:ea typeface="MS PGothic" panose="020B0600070205080204" pitchFamily="34" charset="-128"/>
        </a:defRPr>
      </a:lvl2pPr>
      <a:lvl3pPr marL="1143000" indent="-228600" algn="l" rtl="0" eaLnBrk="0" fontAlgn="base" hangingPunct="0">
        <a:spcBef>
          <a:spcPct val="20000"/>
        </a:spcBef>
        <a:spcAft>
          <a:spcPct val="0"/>
        </a:spcAft>
        <a:defRPr sz="2400">
          <a:solidFill>
            <a:srgbClr val="2A196F"/>
          </a:solidFill>
          <a:latin typeface="+mn-lt"/>
          <a:ea typeface="MS PGothic" panose="020B0600070205080204" pitchFamily="34" charset="-128"/>
        </a:defRPr>
      </a:lvl3pPr>
      <a:lvl4pPr marL="1600200" indent="-228600" algn="l" rtl="0" eaLnBrk="0" fontAlgn="base" hangingPunct="0">
        <a:lnSpc>
          <a:spcPct val="120000"/>
        </a:lnSpc>
        <a:spcBef>
          <a:spcPct val="20000"/>
        </a:spcBef>
        <a:spcAft>
          <a:spcPct val="0"/>
        </a:spcAft>
        <a:buFont typeface="TUOS Stephenson" panose="02070503080000020004" pitchFamily="18" charset="0"/>
        <a:defRPr sz="1400">
          <a:solidFill>
            <a:srgbClr val="2A196F"/>
          </a:solidFill>
          <a:latin typeface="+mn-lt"/>
          <a:ea typeface="MS PGothic" panose="020B0600070205080204" pitchFamily="34" charset="-128"/>
        </a:defRPr>
      </a:lvl4pPr>
      <a:lvl5pPr marL="2057400" indent="-228600" algn="l" rtl="0" eaLnBrk="0" fontAlgn="base" hangingPunct="0">
        <a:lnSpc>
          <a:spcPct val="140000"/>
        </a:lnSpc>
        <a:spcBef>
          <a:spcPct val="20000"/>
        </a:spcBef>
        <a:spcAft>
          <a:spcPct val="0"/>
        </a:spcAft>
        <a:buFont typeface="TUOS Stephenson" panose="02070503080000020004" pitchFamily="18" charset="0"/>
        <a:buChar char="•"/>
        <a:defRPr sz="900">
          <a:solidFill>
            <a:srgbClr val="2A196F"/>
          </a:solidFill>
          <a:latin typeface="+mn-lt"/>
          <a:ea typeface="MS PGothic" panose="020B0600070205080204" pitchFamily="34" charset="-128"/>
        </a:defRPr>
      </a:lvl5pPr>
      <a:lvl6pPr marL="25146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6pPr>
      <a:lvl7pPr marL="29718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7pPr>
      <a:lvl8pPr marL="34290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8pPr>
      <a:lvl9pPr marL="38862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1.bin"/><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emf"/></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9.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38.jpe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emf"/><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image" Target="../media/image48.em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50.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package" Target="../embeddings/Microsoft_Excel_Worksheet1.xlsx"/><Relationship Id="rId5" Type="http://schemas.openxmlformats.org/officeDocument/2006/relationships/chart" Target="../charts/chart6.xml"/><Relationship Id="rId4" Type="http://schemas.openxmlformats.org/officeDocument/2006/relationships/chart" Target="../charts/char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1.png"/><Relationship Id="rId5" Type="http://schemas.openxmlformats.org/officeDocument/2006/relationships/image" Target="../media/image50.emf"/><Relationship Id="rId4" Type="http://schemas.openxmlformats.org/officeDocument/2006/relationships/package" Target="../embeddings/Microsoft_Excel_Worksheet2.xlsx"/></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jpeg"/><Relationship Id="rId7" Type="http://schemas.openxmlformats.org/officeDocument/2006/relationships/image" Target="../media/image29.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9.jpeg"/><Relationship Id="rId11" Type="http://schemas.openxmlformats.org/officeDocument/2006/relationships/image" Target="../media/image37.png"/><Relationship Id="rId5" Type="http://schemas.openxmlformats.org/officeDocument/2006/relationships/image" Target="../media/image58.png"/><Relationship Id="rId10" Type="http://schemas.openxmlformats.org/officeDocument/2006/relationships/image" Target="../media/image36.jpeg"/><Relationship Id="rId4" Type="http://schemas.openxmlformats.org/officeDocument/2006/relationships/image" Target="../media/image57.jpeg"/><Relationship Id="rId9"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0700" y="1916109"/>
            <a:ext cx="8181500" cy="1325563"/>
          </a:xfrm>
        </p:spPr>
        <p:txBody>
          <a:bodyPr>
            <a:noAutofit/>
          </a:bodyPr>
          <a:lstStyle/>
          <a:p>
            <a:pPr>
              <a:lnSpc>
                <a:spcPct val="114000"/>
              </a:lnSpc>
              <a:spcAft>
                <a:spcPts val="1800"/>
              </a:spcAft>
            </a:pPr>
            <a:r>
              <a:rPr lang="en-GB" sz="3600" dirty="0"/>
              <a:t>Towards understanding the dissolution of vitrified nuclear waste in a cementitious geological disposal facility</a:t>
            </a:r>
          </a:p>
        </p:txBody>
      </p:sp>
      <p:sp>
        <p:nvSpPr>
          <p:cNvPr id="7" name="Text Placeholder 5"/>
          <p:cNvSpPr txBox="1">
            <a:spLocks/>
          </p:cNvSpPr>
          <p:nvPr/>
        </p:nvSpPr>
        <p:spPr>
          <a:xfrm>
            <a:off x="626834" y="3957938"/>
            <a:ext cx="8085366" cy="1396546"/>
          </a:xfrm>
          <a:prstGeom prst="rect">
            <a:avLst/>
          </a:prstGeom>
        </p:spPr>
        <p:txBody>
          <a:bodyPr vert="horz" lIns="91440" tIns="45720" rIns="91440" bIns="45720" rtlCol="0">
            <a:normAutofit/>
          </a:bodyPr>
          <a:lstStyle>
            <a:lvl1pPr marL="0" indent="0" algn="l" rtl="0" eaLnBrk="0" fontAlgn="base" hangingPunct="0">
              <a:spcBef>
                <a:spcPct val="30000"/>
              </a:spcBef>
              <a:spcAft>
                <a:spcPct val="0"/>
              </a:spcAft>
              <a:buNone/>
              <a:defRPr sz="3200">
                <a:solidFill>
                  <a:srgbClr val="2A196F"/>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buFont typeface="TUOS Stephenson" panose="02070503080000020004" pitchFamily="18" charset="0"/>
              <a:buChar char="•"/>
              <a:defRPr sz="2800">
                <a:solidFill>
                  <a:srgbClr val="2A196F"/>
                </a:solidFill>
                <a:latin typeface="+mn-lt"/>
                <a:ea typeface="MS PGothic" panose="020B0600070205080204" pitchFamily="34" charset="-128"/>
              </a:defRPr>
            </a:lvl2pPr>
            <a:lvl3pPr marL="1143000" indent="-228600" algn="l" rtl="0" eaLnBrk="0" fontAlgn="base" hangingPunct="0">
              <a:spcBef>
                <a:spcPct val="20000"/>
              </a:spcBef>
              <a:spcAft>
                <a:spcPct val="0"/>
              </a:spcAft>
              <a:defRPr sz="2400">
                <a:solidFill>
                  <a:srgbClr val="2A196F"/>
                </a:solidFill>
                <a:latin typeface="+mn-lt"/>
                <a:ea typeface="MS PGothic" panose="020B0600070205080204" pitchFamily="34" charset="-128"/>
              </a:defRPr>
            </a:lvl3pPr>
            <a:lvl4pPr marL="1600200" indent="-228600" algn="l" rtl="0" eaLnBrk="0" fontAlgn="base" hangingPunct="0">
              <a:lnSpc>
                <a:spcPct val="120000"/>
              </a:lnSpc>
              <a:spcBef>
                <a:spcPct val="20000"/>
              </a:spcBef>
              <a:spcAft>
                <a:spcPct val="0"/>
              </a:spcAft>
              <a:buFont typeface="TUOS Stephenson" panose="02070503080000020004" pitchFamily="18" charset="0"/>
              <a:defRPr sz="1400">
                <a:solidFill>
                  <a:srgbClr val="2A196F"/>
                </a:solidFill>
                <a:latin typeface="+mn-lt"/>
                <a:ea typeface="MS PGothic" panose="020B0600070205080204" pitchFamily="34" charset="-128"/>
              </a:defRPr>
            </a:lvl4pPr>
            <a:lvl5pPr marL="2057400" indent="-228600" algn="l" rtl="0" eaLnBrk="0" fontAlgn="base" hangingPunct="0">
              <a:lnSpc>
                <a:spcPct val="140000"/>
              </a:lnSpc>
              <a:spcBef>
                <a:spcPct val="20000"/>
              </a:spcBef>
              <a:spcAft>
                <a:spcPct val="0"/>
              </a:spcAft>
              <a:buFont typeface="TUOS Stephenson" panose="02070503080000020004" pitchFamily="18" charset="0"/>
              <a:buChar char="•"/>
              <a:defRPr sz="900">
                <a:solidFill>
                  <a:srgbClr val="2A196F"/>
                </a:solidFill>
                <a:latin typeface="+mn-lt"/>
                <a:ea typeface="MS PGothic" panose="020B0600070205080204" pitchFamily="34" charset="-128"/>
              </a:defRPr>
            </a:lvl5pPr>
            <a:lvl6pPr marL="25146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6pPr>
            <a:lvl7pPr marL="29718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7pPr>
            <a:lvl8pPr marL="34290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8pPr>
            <a:lvl9pPr marL="38862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9pPr>
          </a:lstStyle>
          <a:p>
            <a:r>
              <a:rPr lang="en-US" sz="2400" b="1" kern="0" dirty="0" smtClean="0">
                <a:solidFill>
                  <a:srgbClr val="000099"/>
                </a:solidFill>
                <a:latin typeface="Calibri" panose="020F0502020204030204" pitchFamily="34" charset="0"/>
              </a:rPr>
              <a:t>Claire Corkhill</a:t>
            </a:r>
            <a:r>
              <a:rPr lang="en-US" sz="2400" kern="0" dirty="0" smtClean="0">
                <a:solidFill>
                  <a:srgbClr val="000099"/>
                </a:solidFill>
                <a:latin typeface="Calibri" panose="020F0502020204030204" pitchFamily="34" charset="0"/>
              </a:rPr>
              <a:t>, </a:t>
            </a:r>
            <a:r>
              <a:rPr lang="de-DE" sz="2400" kern="0" dirty="0">
                <a:solidFill>
                  <a:srgbClr val="000099"/>
                </a:solidFill>
                <a:latin typeface="Calibri" panose="020F0502020204030204" pitchFamily="34" charset="0"/>
              </a:rPr>
              <a:t>Colleen Mann, Daniel </a:t>
            </a:r>
            <a:r>
              <a:rPr lang="de-DE" sz="2400" kern="0" dirty="0" smtClean="0">
                <a:solidFill>
                  <a:srgbClr val="000099"/>
                </a:solidFill>
                <a:latin typeface="Calibri" panose="020F0502020204030204" pitchFamily="34" charset="0"/>
              </a:rPr>
              <a:t>Backhouse</a:t>
            </a:r>
            <a:r>
              <a:rPr lang="de-DE" sz="2400" kern="0" dirty="0">
                <a:solidFill>
                  <a:srgbClr val="000099"/>
                </a:solidFill>
                <a:latin typeface="Calibri" panose="020F0502020204030204" pitchFamily="34" charset="0"/>
              </a:rPr>
              <a:t>, Adam </a:t>
            </a:r>
            <a:r>
              <a:rPr lang="de-DE" sz="2400" kern="0" dirty="0" smtClean="0">
                <a:solidFill>
                  <a:srgbClr val="000099"/>
                </a:solidFill>
                <a:latin typeface="Calibri" panose="020F0502020204030204" pitchFamily="34" charset="0"/>
              </a:rPr>
              <a:t>Fisher</a:t>
            </a:r>
            <a:r>
              <a:rPr lang="de-DE" sz="2400" kern="0" dirty="0">
                <a:solidFill>
                  <a:srgbClr val="000099"/>
                </a:solidFill>
                <a:latin typeface="Calibri" panose="020F0502020204030204" pitchFamily="34" charset="0"/>
              </a:rPr>
              <a:t>, Russell </a:t>
            </a:r>
            <a:r>
              <a:rPr lang="de-DE" sz="2400" kern="0" dirty="0" smtClean="0">
                <a:solidFill>
                  <a:srgbClr val="000099"/>
                </a:solidFill>
                <a:latin typeface="Calibri" panose="020F0502020204030204" pitchFamily="34" charset="0"/>
              </a:rPr>
              <a:t>Hand</a:t>
            </a:r>
            <a:r>
              <a:rPr lang="de-DE" sz="2400" kern="0" dirty="0">
                <a:solidFill>
                  <a:srgbClr val="000099"/>
                </a:solidFill>
                <a:latin typeface="Calibri" panose="020F0502020204030204" pitchFamily="34" charset="0"/>
              </a:rPr>
              <a:t>, Neil </a:t>
            </a:r>
            <a:r>
              <a:rPr lang="de-DE" sz="2400" kern="0" dirty="0" smtClean="0">
                <a:solidFill>
                  <a:srgbClr val="000099"/>
                </a:solidFill>
                <a:latin typeface="Calibri" panose="020F0502020204030204" pitchFamily="34" charset="0"/>
              </a:rPr>
              <a:t>Hyatt</a:t>
            </a:r>
            <a:endParaRPr lang="en-US" sz="2400" kern="0" dirty="0" smtClean="0">
              <a:solidFill>
                <a:srgbClr val="000099"/>
              </a:solidFill>
              <a:latin typeface="Calibri" panose="020F0502020204030204" pitchFamily="34" charset="0"/>
            </a:endParaRPr>
          </a:p>
          <a:p>
            <a:r>
              <a:rPr lang="en-US" sz="2400" kern="0" dirty="0" smtClean="0">
                <a:solidFill>
                  <a:srgbClr val="000099"/>
                </a:solidFill>
                <a:latin typeface="Calibri" panose="020F0502020204030204" pitchFamily="34" charset="0"/>
              </a:rPr>
              <a:t>University of Sheffield</a:t>
            </a:r>
          </a:p>
        </p:txBody>
      </p:sp>
      <p:sp>
        <p:nvSpPr>
          <p:cNvPr id="4" name="Text Placeholder 5"/>
          <p:cNvSpPr txBox="1">
            <a:spLocks/>
          </p:cNvSpPr>
          <p:nvPr/>
        </p:nvSpPr>
        <p:spPr>
          <a:xfrm>
            <a:off x="626835" y="5461454"/>
            <a:ext cx="7886700" cy="1396546"/>
          </a:xfrm>
          <a:prstGeom prst="rect">
            <a:avLst/>
          </a:prstGeom>
        </p:spPr>
        <p:txBody>
          <a:bodyPr vert="horz" lIns="91440" tIns="45720" rIns="91440" bIns="45720" rtlCol="0">
            <a:normAutofit/>
          </a:bodyPr>
          <a:lstStyle>
            <a:lvl1pPr marL="0" indent="0" algn="l" rtl="0" eaLnBrk="0" fontAlgn="base" hangingPunct="0">
              <a:spcBef>
                <a:spcPct val="30000"/>
              </a:spcBef>
              <a:spcAft>
                <a:spcPct val="0"/>
              </a:spcAft>
              <a:buNone/>
              <a:defRPr sz="3200">
                <a:solidFill>
                  <a:srgbClr val="2A196F"/>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buFont typeface="TUOS Stephenson" panose="02070503080000020004" pitchFamily="18" charset="0"/>
              <a:buChar char="•"/>
              <a:defRPr sz="2800">
                <a:solidFill>
                  <a:srgbClr val="2A196F"/>
                </a:solidFill>
                <a:latin typeface="+mn-lt"/>
                <a:ea typeface="MS PGothic" panose="020B0600070205080204" pitchFamily="34" charset="-128"/>
              </a:defRPr>
            </a:lvl2pPr>
            <a:lvl3pPr marL="1143000" indent="-228600" algn="l" rtl="0" eaLnBrk="0" fontAlgn="base" hangingPunct="0">
              <a:spcBef>
                <a:spcPct val="20000"/>
              </a:spcBef>
              <a:spcAft>
                <a:spcPct val="0"/>
              </a:spcAft>
              <a:defRPr sz="2400">
                <a:solidFill>
                  <a:srgbClr val="2A196F"/>
                </a:solidFill>
                <a:latin typeface="+mn-lt"/>
                <a:ea typeface="MS PGothic" panose="020B0600070205080204" pitchFamily="34" charset="-128"/>
              </a:defRPr>
            </a:lvl3pPr>
            <a:lvl4pPr marL="1600200" indent="-228600" algn="l" rtl="0" eaLnBrk="0" fontAlgn="base" hangingPunct="0">
              <a:lnSpc>
                <a:spcPct val="120000"/>
              </a:lnSpc>
              <a:spcBef>
                <a:spcPct val="20000"/>
              </a:spcBef>
              <a:spcAft>
                <a:spcPct val="0"/>
              </a:spcAft>
              <a:buFont typeface="TUOS Stephenson" panose="02070503080000020004" pitchFamily="18" charset="0"/>
              <a:defRPr sz="1400">
                <a:solidFill>
                  <a:srgbClr val="2A196F"/>
                </a:solidFill>
                <a:latin typeface="+mn-lt"/>
                <a:ea typeface="MS PGothic" panose="020B0600070205080204" pitchFamily="34" charset="-128"/>
              </a:defRPr>
            </a:lvl4pPr>
            <a:lvl5pPr marL="2057400" indent="-228600" algn="l" rtl="0" eaLnBrk="0" fontAlgn="base" hangingPunct="0">
              <a:lnSpc>
                <a:spcPct val="140000"/>
              </a:lnSpc>
              <a:spcBef>
                <a:spcPct val="20000"/>
              </a:spcBef>
              <a:spcAft>
                <a:spcPct val="0"/>
              </a:spcAft>
              <a:buFont typeface="TUOS Stephenson" panose="02070503080000020004" pitchFamily="18" charset="0"/>
              <a:buChar char="•"/>
              <a:defRPr sz="900">
                <a:solidFill>
                  <a:srgbClr val="2A196F"/>
                </a:solidFill>
                <a:latin typeface="+mn-lt"/>
                <a:ea typeface="MS PGothic" panose="020B0600070205080204" pitchFamily="34" charset="-128"/>
              </a:defRPr>
            </a:lvl5pPr>
            <a:lvl6pPr marL="25146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6pPr>
            <a:lvl7pPr marL="29718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7pPr>
            <a:lvl8pPr marL="34290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8pPr>
            <a:lvl9pPr marL="3886200" indent="-228600" algn="l" rtl="0" eaLnBrk="1" fontAlgn="base" hangingPunct="1">
              <a:lnSpc>
                <a:spcPct val="140000"/>
              </a:lnSpc>
              <a:spcBef>
                <a:spcPct val="20000"/>
              </a:spcBef>
              <a:spcAft>
                <a:spcPct val="0"/>
              </a:spcAft>
              <a:buFont typeface="TUOS Stephenson" pitchFamily="-128" charset="0"/>
              <a:buChar char="•"/>
              <a:defRPr sz="900">
                <a:solidFill>
                  <a:srgbClr val="2A196F"/>
                </a:solidFill>
                <a:latin typeface="+mn-lt"/>
              </a:defRPr>
            </a:lvl9pPr>
          </a:lstStyle>
          <a:p>
            <a:r>
              <a:rPr lang="en-US" sz="2000" kern="0" dirty="0" smtClean="0">
                <a:solidFill>
                  <a:srgbClr val="000099"/>
                </a:solidFill>
                <a:latin typeface="Calibri" panose="020F0502020204030204" pitchFamily="34" charset="0"/>
              </a:rPr>
              <a:t>Scientific Basis for Nuclear Waste Management 2017, Sydney, November 2017</a:t>
            </a:r>
          </a:p>
        </p:txBody>
      </p:sp>
      <p:pic>
        <p:nvPicPr>
          <p:cNvPr id="10" name="Picture 2" descr="https://abs.twimg.com/a/1377130084/images/resources/twitter-bird-blue-on-white.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844" r="13899"/>
          <a:stretch/>
        </p:blipFill>
        <p:spPr bwMode="auto">
          <a:xfrm>
            <a:off x="6640750" y="6015653"/>
            <a:ext cx="506988" cy="711492"/>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128688" y="5970914"/>
            <a:ext cx="2769694" cy="707886"/>
          </a:xfrm>
          <a:prstGeom prst="rect">
            <a:avLst/>
          </a:prstGeom>
          <a:noFill/>
        </p:spPr>
        <p:txBody>
          <a:bodyPr wrap="square" rtlCol="0">
            <a:spAutoFit/>
          </a:bodyPr>
          <a:lstStyle/>
          <a:p>
            <a:r>
              <a:rPr lang="en-GB" sz="2000" dirty="0">
                <a:solidFill>
                  <a:srgbClr val="000099"/>
                </a:solidFill>
                <a:latin typeface="Calibri" panose="020F0502020204030204" pitchFamily="34" charset="0"/>
              </a:rPr>
              <a:t>@</a:t>
            </a:r>
            <a:r>
              <a:rPr lang="en-GB" sz="2000" dirty="0" err="1">
                <a:solidFill>
                  <a:srgbClr val="000099"/>
                </a:solidFill>
                <a:latin typeface="Calibri" panose="020F0502020204030204" pitchFamily="34" charset="0"/>
              </a:rPr>
              <a:t>clairecorkhill</a:t>
            </a:r>
            <a:endParaRPr lang="en-GB" sz="2000" dirty="0">
              <a:solidFill>
                <a:srgbClr val="000099"/>
              </a:solidFill>
              <a:latin typeface="Calibri" panose="020F0502020204030204" pitchFamily="34" charset="0"/>
            </a:endParaRPr>
          </a:p>
          <a:p>
            <a:r>
              <a:rPr lang="en-GB" sz="2000" dirty="0" smtClean="0">
                <a:solidFill>
                  <a:srgbClr val="000099"/>
                </a:solidFill>
                <a:latin typeface="Calibri" panose="020F0502020204030204" pitchFamily="34" charset="0"/>
              </a:rPr>
              <a:t>@</a:t>
            </a:r>
            <a:r>
              <a:rPr lang="en-GB" sz="2000" dirty="0" err="1" smtClean="0">
                <a:solidFill>
                  <a:srgbClr val="000099"/>
                </a:solidFill>
                <a:latin typeface="Calibri" panose="020F0502020204030204" pitchFamily="34" charset="0"/>
              </a:rPr>
              <a:t>ISL_Sheffield</a:t>
            </a:r>
            <a:endParaRPr lang="en-GB" sz="2000" dirty="0" smtClean="0">
              <a:solidFill>
                <a:srgbClr val="000099"/>
              </a:solidFill>
              <a:latin typeface="Calibri" panose="020F0502020204030204" pitchFamily="34" charset="0"/>
            </a:endParaRPr>
          </a:p>
        </p:txBody>
      </p:sp>
    </p:spTree>
    <p:extLst>
      <p:ext uri="{BB962C8B-B14F-4D97-AF65-F5344CB8AC3E}">
        <p14:creationId xmlns:p14="http://schemas.microsoft.com/office/powerpoint/2010/main" val="22028494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085" y="185707"/>
            <a:ext cx="5991498" cy="762000"/>
          </a:xfrm>
        </p:spPr>
        <p:txBody>
          <a:bodyPr>
            <a:noAutofit/>
          </a:bodyPr>
          <a:lstStyle/>
          <a:p>
            <a:r>
              <a:rPr lang="en-GB" sz="2800" dirty="0" smtClean="0"/>
              <a:t>High pH environments in geological disposal</a:t>
            </a:r>
            <a:endParaRPr lang="en-GB" sz="28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328" y="1520255"/>
            <a:ext cx="8669181"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0901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Glass dissolution and high pH</a:t>
            </a:r>
            <a:endParaRPr lang="en-GB" dirty="0"/>
          </a:p>
        </p:txBody>
      </p:sp>
      <p:pic>
        <p:nvPicPr>
          <p:cNvPr id="9" name="Picture 8"/>
          <p:cNvPicPr>
            <a:picLocks noChangeAspect="1"/>
          </p:cNvPicPr>
          <p:nvPr/>
        </p:nvPicPr>
        <p:blipFill>
          <a:blip r:embed="rId4"/>
          <a:stretch>
            <a:fillRect/>
          </a:stretch>
        </p:blipFill>
        <p:spPr>
          <a:xfrm>
            <a:off x="174255" y="861168"/>
            <a:ext cx="5378448" cy="3553329"/>
          </a:xfrm>
          <a:prstGeom prst="rect">
            <a:avLst/>
          </a:prstGeom>
        </p:spPr>
      </p:pic>
      <p:graphicFrame>
        <p:nvGraphicFramePr>
          <p:cNvPr id="12" name="Object 11"/>
          <p:cNvGraphicFramePr>
            <a:graphicFrameLocks noChangeAspect="1"/>
          </p:cNvGraphicFramePr>
          <p:nvPr>
            <p:extLst>
              <p:ext uri="{D42A27DB-BD31-4B8C-83A1-F6EECF244321}">
                <p14:modId xmlns:p14="http://schemas.microsoft.com/office/powerpoint/2010/main" val="3894961555"/>
              </p:ext>
            </p:extLst>
          </p:nvPr>
        </p:nvGraphicFramePr>
        <p:xfrm>
          <a:off x="3980692" y="4898304"/>
          <a:ext cx="4195781" cy="1267546"/>
        </p:xfrm>
        <a:graphic>
          <a:graphicData uri="http://schemas.openxmlformats.org/presentationml/2006/ole">
            <mc:AlternateContent xmlns:mc="http://schemas.openxmlformats.org/markup-compatibility/2006">
              <mc:Choice xmlns:v="urn:schemas-microsoft-com:vml" Requires="v">
                <p:oleObj spid="_x0000_s6185" r:id="rId5" imgW="1968500" imgH="584200" progId="Equation.DSMT4">
                  <p:embed/>
                </p:oleObj>
              </mc:Choice>
              <mc:Fallback>
                <p:oleObj r:id="rId5" imgW="1968500" imgH="584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0692" y="4898304"/>
                        <a:ext cx="4195781" cy="1267546"/>
                      </a:xfrm>
                      <a:prstGeom prst="rect">
                        <a:avLst/>
                      </a:prstGeom>
                      <a:noFill/>
                    </p:spPr>
                  </p:pic>
                </p:oleObj>
              </mc:Fallback>
            </mc:AlternateContent>
          </a:graphicData>
        </a:graphic>
      </p:graphicFrame>
      <p:sp>
        <p:nvSpPr>
          <p:cNvPr id="13" name="TextBox 12"/>
          <p:cNvSpPr txBox="1"/>
          <p:nvPr/>
        </p:nvSpPr>
        <p:spPr>
          <a:xfrm>
            <a:off x="3813990" y="4291790"/>
            <a:ext cx="3853543" cy="646331"/>
          </a:xfrm>
          <a:prstGeom prst="rect">
            <a:avLst/>
          </a:prstGeom>
          <a:noFill/>
        </p:spPr>
        <p:txBody>
          <a:bodyPr wrap="square" rtlCol="0">
            <a:spAutoFit/>
          </a:bodyPr>
          <a:lstStyle/>
          <a:p>
            <a:r>
              <a:rPr lang="en-GB" b="1" dirty="0" smtClean="0">
                <a:solidFill>
                  <a:srgbClr val="0033CC"/>
                </a:solidFill>
                <a:latin typeface="Calibri" panose="020F0502020204030204" pitchFamily="34" charset="0"/>
              </a:rPr>
              <a:t>Transition State Theory for glass: (</a:t>
            </a:r>
            <a:r>
              <a:rPr lang="en-GB" b="1" dirty="0" err="1" smtClean="0">
                <a:solidFill>
                  <a:srgbClr val="0033CC"/>
                </a:solidFill>
                <a:latin typeface="Calibri" panose="020F0502020204030204" pitchFamily="34" charset="0"/>
              </a:rPr>
              <a:t>Grambow</a:t>
            </a:r>
            <a:r>
              <a:rPr lang="en-GB" b="1" dirty="0" smtClean="0">
                <a:solidFill>
                  <a:srgbClr val="0033CC"/>
                </a:solidFill>
                <a:latin typeface="Calibri" panose="020F0502020204030204" pitchFamily="34" charset="0"/>
              </a:rPr>
              <a:t>, 1985)</a:t>
            </a:r>
            <a:endParaRPr lang="en-GB" b="1" dirty="0">
              <a:solidFill>
                <a:srgbClr val="0033CC"/>
              </a:solidFill>
              <a:latin typeface="Calibri" panose="020F0502020204030204" pitchFamily="34" charset="0"/>
            </a:endParaRPr>
          </a:p>
        </p:txBody>
      </p:sp>
      <p:sp>
        <p:nvSpPr>
          <p:cNvPr id="14" name="TextBox 13"/>
          <p:cNvSpPr txBox="1"/>
          <p:nvPr/>
        </p:nvSpPr>
        <p:spPr>
          <a:xfrm>
            <a:off x="348026" y="4938121"/>
            <a:ext cx="3857625" cy="1200329"/>
          </a:xfrm>
          <a:prstGeom prst="rect">
            <a:avLst/>
          </a:prstGeom>
          <a:noFill/>
        </p:spPr>
        <p:txBody>
          <a:bodyPr wrap="square" rtlCol="0">
            <a:spAutoFit/>
          </a:bodyPr>
          <a:lstStyle/>
          <a:p>
            <a:r>
              <a:rPr lang="en-GB" dirty="0" smtClean="0">
                <a:latin typeface="Calibri" panose="020F0502020204030204" pitchFamily="34" charset="0"/>
              </a:rPr>
              <a:t>When combined with Ca leached from cement, the formation of Si-gel is disrupted and a range of minerals are precipitated.</a:t>
            </a:r>
            <a:endParaRPr lang="en-GB" dirty="0">
              <a:latin typeface="Calibri" panose="020F0502020204030204" pitchFamily="34" charset="0"/>
            </a:endParaRPr>
          </a:p>
        </p:txBody>
      </p:sp>
      <p:pic>
        <p:nvPicPr>
          <p:cNvPr id="15" name="Picture 14"/>
          <p:cNvPicPr>
            <a:picLocks noChangeAspect="1"/>
          </p:cNvPicPr>
          <p:nvPr/>
        </p:nvPicPr>
        <p:blipFill>
          <a:blip r:embed="rId7"/>
          <a:stretch>
            <a:fillRect/>
          </a:stretch>
        </p:blipFill>
        <p:spPr>
          <a:xfrm>
            <a:off x="4426080" y="3365135"/>
            <a:ext cx="4445264" cy="3145972"/>
          </a:xfrm>
          <a:prstGeom prst="rect">
            <a:avLst/>
          </a:prstGeom>
        </p:spPr>
      </p:pic>
      <p:sp>
        <p:nvSpPr>
          <p:cNvPr id="16" name="Rectangle 15"/>
          <p:cNvSpPr/>
          <p:nvPr/>
        </p:nvSpPr>
        <p:spPr>
          <a:xfrm>
            <a:off x="5773057" y="1270614"/>
            <a:ext cx="3113314" cy="1200329"/>
          </a:xfrm>
          <a:prstGeom prst="rect">
            <a:avLst/>
          </a:prstGeom>
        </p:spPr>
        <p:txBody>
          <a:bodyPr wrap="square">
            <a:spAutoFit/>
          </a:bodyPr>
          <a:lstStyle/>
          <a:p>
            <a:r>
              <a:rPr lang="en-GB" dirty="0">
                <a:latin typeface="Calibri" panose="020F0502020204030204" pitchFamily="34" charset="0"/>
              </a:rPr>
              <a:t>Under hyperalkaline conditions, the solubility of sparingly soluble species increases</a:t>
            </a:r>
          </a:p>
        </p:txBody>
      </p:sp>
    </p:spTree>
    <p:extLst>
      <p:ext uri="{BB962C8B-B14F-4D97-AF65-F5344CB8AC3E}">
        <p14:creationId xmlns:p14="http://schemas.microsoft.com/office/powerpoint/2010/main" val="237118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par>
                          <p:cTn id="15" fill="hold">
                            <p:stCondLst>
                              <p:cond delay="0"/>
                            </p:stCondLst>
                            <p:childTnLst>
                              <p:par>
                                <p:cTn id="16" presetID="1" presetClass="exit"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4" grpId="1"/>
      <p:bldP spid="16" grpId="0"/>
      <p:bldP spid="1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Glass compositions</a:t>
            </a:r>
            <a:endParaRPr lang="en-GB" dirty="0"/>
          </a:p>
        </p:txBody>
      </p:sp>
      <p:pic>
        <p:nvPicPr>
          <p:cNvPr id="6" name="Picture 2" descr="C:\Users\Colleen Mann\Desktop\Colleen Mann MW-25% glass.JPG"/>
          <p:cNvPicPr>
            <a:picLocks noChangeAspect="1" noChangeArrowheads="1"/>
          </p:cNvPicPr>
          <p:nvPr/>
        </p:nvPicPr>
        <p:blipFill rotWithShape="1">
          <a:blip r:embed="rId3">
            <a:extLst>
              <a:ext uri="{28A0092B-C50C-407E-A947-70E740481C1C}">
                <a14:useLocalDpi xmlns:a14="http://schemas.microsoft.com/office/drawing/2010/main" val="0"/>
              </a:ext>
            </a:extLst>
          </a:blip>
          <a:srcRect l="9805" r="-255"/>
          <a:stretch/>
        </p:blipFill>
        <p:spPr bwMode="auto">
          <a:xfrm>
            <a:off x="176256" y="997668"/>
            <a:ext cx="3076475" cy="27116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147857" y="3829428"/>
            <a:ext cx="3193097" cy="2647572"/>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3685746805"/>
              </p:ext>
            </p:extLst>
          </p:nvPr>
        </p:nvGraphicFramePr>
        <p:xfrm>
          <a:off x="3308806" y="1512145"/>
          <a:ext cx="5746751" cy="609600"/>
        </p:xfrm>
        <a:graphic>
          <a:graphicData uri="http://schemas.openxmlformats.org/drawingml/2006/table">
            <a:tbl>
              <a:tblPr firstRow="1" bandRow="1">
                <a:tableStyleId>{5C22544A-7EE6-4342-B048-85BDC9FD1C3A}</a:tableStyleId>
              </a:tblPr>
              <a:tblGrid>
                <a:gridCol w="628968"/>
                <a:gridCol w="592455"/>
                <a:gridCol w="628968"/>
                <a:gridCol w="576580"/>
                <a:gridCol w="538480"/>
                <a:gridCol w="538480"/>
                <a:gridCol w="600392"/>
                <a:gridCol w="538480"/>
                <a:gridCol w="565468"/>
                <a:gridCol w="538480"/>
              </a:tblGrid>
              <a:tr h="272759">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SiO</a:t>
                      </a:r>
                      <a:r>
                        <a:rPr lang="en-GB" sz="1400" b="0" baseline="-25000" dirty="0" smtClean="0">
                          <a:solidFill>
                            <a:schemeClr val="bg1"/>
                          </a:solidFill>
                          <a:latin typeface="Calibri" panose="020F0502020204030204" pitchFamily="34" charset="0"/>
                        </a:rPr>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Al</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B</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err="1" smtClean="0">
                          <a:solidFill>
                            <a:schemeClr val="bg1"/>
                          </a:solidFill>
                          <a:latin typeface="Calibri" panose="020F0502020204030204" pitchFamily="34" charset="0"/>
                        </a:rPr>
                        <a:t>MgO</a:t>
                      </a:r>
                      <a:endParaRPr lang="en-GB" sz="1400" b="0" dirty="0" smtClean="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err="1" smtClean="0">
                          <a:solidFill>
                            <a:schemeClr val="bg1"/>
                          </a:solidFill>
                          <a:latin typeface="Calibri" panose="020F0502020204030204" pitchFamily="34" charset="0"/>
                        </a:rPr>
                        <a:t>BaO</a:t>
                      </a:r>
                      <a:endParaRPr lang="en-GB" sz="1400" b="0" dirty="0" smtClean="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err="1" smtClean="0">
                          <a:solidFill>
                            <a:schemeClr val="bg1"/>
                          </a:solidFill>
                          <a:latin typeface="Calibri" panose="020F0502020204030204" pitchFamily="34" charset="0"/>
                        </a:rPr>
                        <a:t>SrO</a:t>
                      </a:r>
                      <a:endParaRPr lang="en-GB" sz="1400" b="0" dirty="0" smtClean="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Na</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Li</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Cs</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ZrO</a:t>
                      </a:r>
                      <a:r>
                        <a:rPr lang="en-GB" sz="1400" b="0" baseline="-25000" dirty="0" smtClean="0">
                          <a:solidFill>
                            <a:schemeClr val="bg1"/>
                          </a:solidFill>
                          <a:latin typeface="Calibri" panose="020F0502020204030204" pitchFamily="34" charset="0"/>
                        </a:rPr>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r>
              <a:tr h="248810">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47.67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2.55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18.65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6.82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0.15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0.17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9.57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9.24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0.24</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0.77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597556381"/>
              </p:ext>
            </p:extLst>
          </p:nvPr>
        </p:nvGraphicFramePr>
        <p:xfrm>
          <a:off x="3308806" y="2241831"/>
          <a:ext cx="5405692" cy="612362"/>
        </p:xfrm>
        <a:graphic>
          <a:graphicData uri="http://schemas.openxmlformats.org/drawingml/2006/table">
            <a:tbl>
              <a:tblPr firstRow="1" bandRow="1">
                <a:tableStyleId>{5C22544A-7EE6-4342-B048-85BDC9FD1C3A}</a:tableStyleId>
              </a:tblPr>
              <a:tblGrid>
                <a:gridCol w="615252"/>
                <a:gridCol w="571818"/>
                <a:gridCol w="605155"/>
                <a:gridCol w="608330"/>
                <a:gridCol w="655955"/>
                <a:gridCol w="601980"/>
                <a:gridCol w="670242"/>
                <a:gridCol w="538480"/>
                <a:gridCol w="538480"/>
              </a:tblGrid>
              <a:tr h="307562">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Fe</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CeO</a:t>
                      </a:r>
                      <a:r>
                        <a:rPr lang="en-GB" sz="1400" b="0" baseline="-25000" dirty="0" smtClean="0">
                          <a:solidFill>
                            <a:schemeClr val="bg1"/>
                          </a:solidFill>
                          <a:latin typeface="Calibri" panose="020F0502020204030204" pitchFamily="34" charset="0"/>
                        </a:rPr>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Cr</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La</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Nd</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Pr</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Sm</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Y</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TiO</a:t>
                      </a:r>
                      <a:r>
                        <a:rPr lang="en-GB" sz="1400" b="0" baseline="-25000" dirty="0" smtClean="0">
                          <a:solidFill>
                            <a:schemeClr val="bg1"/>
                          </a:solidFill>
                          <a:latin typeface="Calibri" panose="020F0502020204030204" pitchFamily="34" charset="0"/>
                        </a:rPr>
                        <a:t>2</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r>
              <a:tr h="239486">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1.31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0.45</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0.29</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0.13</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0.39</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0.12</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0.08</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0.06</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0.03</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4177880754"/>
              </p:ext>
            </p:extLst>
          </p:nvPr>
        </p:nvGraphicFramePr>
        <p:xfrm>
          <a:off x="3308806" y="3015098"/>
          <a:ext cx="2998788" cy="609600"/>
        </p:xfrm>
        <a:graphic>
          <a:graphicData uri="http://schemas.openxmlformats.org/drawingml/2006/table">
            <a:tbl>
              <a:tblPr firstRow="1" bandRow="1">
                <a:tableStyleId>{5C22544A-7EE6-4342-B048-85BDC9FD1C3A}</a:tableStyleId>
              </a:tblPr>
              <a:tblGrid>
                <a:gridCol w="540068"/>
                <a:gridCol w="538480"/>
                <a:gridCol w="633730"/>
                <a:gridCol w="654368"/>
                <a:gridCol w="632142"/>
              </a:tblGrid>
              <a:tr h="280170">
                <a:tc>
                  <a:txBody>
                    <a:bodyPr/>
                    <a:lstStyle/>
                    <a:p>
                      <a:pPr algn="ctr"/>
                      <a:r>
                        <a:rPr lang="en-GB" sz="1400" b="0" dirty="0" smtClean="0">
                          <a:solidFill>
                            <a:schemeClr val="bg1"/>
                          </a:solidFill>
                          <a:latin typeface="Calibri" panose="020F0502020204030204" pitchFamily="34" charset="0"/>
                        </a:rPr>
                        <a:t>P</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5</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err="1" smtClean="0">
                          <a:solidFill>
                            <a:schemeClr val="bg1"/>
                          </a:solidFill>
                          <a:latin typeface="Calibri" panose="020F0502020204030204" pitchFamily="34" charset="0"/>
                        </a:rPr>
                        <a:t>NiO</a:t>
                      </a:r>
                      <a:endParaRPr lang="en-GB" sz="1400" b="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MoO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0" dirty="0" smtClean="0">
                          <a:solidFill>
                            <a:schemeClr val="bg1"/>
                          </a:solidFill>
                          <a:latin typeface="Calibri" panose="020F0502020204030204" pitchFamily="34" charset="0"/>
                        </a:rPr>
                        <a:t>Gd</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endParaRPr lang="en-GB" sz="1400" b="0" baseline="-2500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1" baseline="0" dirty="0" smtClean="0">
                          <a:solidFill>
                            <a:schemeClr val="bg1"/>
                          </a:solidFill>
                          <a:latin typeface="Calibri" panose="020F0502020204030204" pitchFamily="34" charset="0"/>
                        </a:rPr>
                        <a:t>Total</a:t>
                      </a:r>
                      <a:endParaRPr lang="en-GB" sz="1400" b="1" baseline="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r>
              <a:tr h="283028">
                <a:tc>
                  <a:txBody>
                    <a:bodyPr/>
                    <a:lstStyle/>
                    <a:p>
                      <a:pPr algn="ctr"/>
                      <a:r>
                        <a:rPr lang="en-GB" sz="1400" dirty="0" smtClean="0">
                          <a:latin typeface="Calibri" panose="020F0502020204030204" pitchFamily="34" charset="0"/>
                        </a:rPr>
                        <a:t>0.09</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0.48</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0.67</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dirty="0" smtClean="0">
                          <a:latin typeface="Calibri" panose="020F0502020204030204" pitchFamily="34" charset="0"/>
                        </a:rPr>
                        <a:t>0.01</a:t>
                      </a:r>
                      <a:endParaRPr lang="en-GB" sz="1400"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1" dirty="0" smtClean="0">
                          <a:latin typeface="Calibri" panose="020F0502020204030204" pitchFamily="34" charset="0"/>
                        </a:rPr>
                        <a:t>99.94</a:t>
                      </a:r>
                      <a:endParaRPr lang="en-GB" sz="1400" b="1"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14" name="TextBox 13"/>
          <p:cNvSpPr txBox="1"/>
          <p:nvPr/>
        </p:nvSpPr>
        <p:spPr>
          <a:xfrm>
            <a:off x="3252731" y="1097102"/>
            <a:ext cx="1880525" cy="369332"/>
          </a:xfrm>
          <a:prstGeom prst="rect">
            <a:avLst/>
          </a:prstGeom>
          <a:noFill/>
        </p:spPr>
        <p:txBody>
          <a:bodyPr wrap="square" rtlCol="0">
            <a:spAutoFit/>
          </a:bodyPr>
          <a:lstStyle/>
          <a:p>
            <a:r>
              <a:rPr lang="en-GB" b="1" dirty="0" smtClean="0">
                <a:solidFill>
                  <a:srgbClr val="000099"/>
                </a:solidFill>
                <a:latin typeface="Calibri" panose="020F0502020204030204" pitchFamily="34" charset="0"/>
              </a:rPr>
              <a:t>MW25 (</a:t>
            </a:r>
            <a:r>
              <a:rPr lang="en-GB" b="1" dirty="0" err="1" smtClean="0">
                <a:solidFill>
                  <a:srgbClr val="000099"/>
                </a:solidFill>
                <a:latin typeface="Calibri" panose="020F0502020204030204" pitchFamily="34" charset="0"/>
              </a:rPr>
              <a:t>mol</a:t>
            </a:r>
            <a:r>
              <a:rPr lang="en-GB" b="1" dirty="0" smtClean="0">
                <a:solidFill>
                  <a:srgbClr val="000099"/>
                </a:solidFill>
                <a:latin typeface="Calibri" panose="020F0502020204030204" pitchFamily="34" charset="0"/>
              </a:rPr>
              <a:t>%)</a:t>
            </a:r>
            <a:endParaRPr lang="en-GB" b="1" dirty="0">
              <a:solidFill>
                <a:srgbClr val="000099"/>
              </a:solidFill>
              <a:latin typeface="Calibri" panose="020F0502020204030204" pitchFamily="34" charset="0"/>
            </a:endParaRPr>
          </a:p>
        </p:txBody>
      </p:sp>
      <p:sp>
        <p:nvSpPr>
          <p:cNvPr id="15" name="TextBox 14"/>
          <p:cNvSpPr txBox="1"/>
          <p:nvPr/>
        </p:nvSpPr>
        <p:spPr>
          <a:xfrm>
            <a:off x="3252731" y="3914072"/>
            <a:ext cx="3514305" cy="646331"/>
          </a:xfrm>
          <a:prstGeom prst="rect">
            <a:avLst/>
          </a:prstGeom>
          <a:noFill/>
        </p:spPr>
        <p:txBody>
          <a:bodyPr wrap="square" rtlCol="0">
            <a:spAutoFit/>
          </a:bodyPr>
          <a:lstStyle/>
          <a:p>
            <a:r>
              <a:rPr lang="en-GB" b="1" dirty="0" smtClean="0">
                <a:solidFill>
                  <a:srgbClr val="000099"/>
                </a:solidFill>
                <a:latin typeface="Calibri" panose="020F0502020204030204" pitchFamily="34" charset="0"/>
              </a:rPr>
              <a:t>International Simple Glass </a:t>
            </a:r>
            <a:r>
              <a:rPr lang="en-GB" b="1" dirty="0">
                <a:solidFill>
                  <a:srgbClr val="000099"/>
                </a:solidFill>
                <a:latin typeface="Calibri" panose="020F0502020204030204" pitchFamily="34" charset="0"/>
              </a:rPr>
              <a:t>(</a:t>
            </a:r>
            <a:r>
              <a:rPr lang="en-GB" b="1" dirty="0" err="1">
                <a:solidFill>
                  <a:srgbClr val="000099"/>
                </a:solidFill>
                <a:latin typeface="Calibri" panose="020F0502020204030204" pitchFamily="34" charset="0"/>
              </a:rPr>
              <a:t>mol</a:t>
            </a:r>
            <a:r>
              <a:rPr lang="en-GB" b="1" dirty="0">
                <a:solidFill>
                  <a:srgbClr val="000099"/>
                </a:solidFill>
                <a:latin typeface="Calibri" panose="020F0502020204030204" pitchFamily="34" charset="0"/>
              </a:rPr>
              <a:t>%)</a:t>
            </a:r>
          </a:p>
          <a:p>
            <a:endParaRPr lang="en-GB" b="1" dirty="0">
              <a:solidFill>
                <a:srgbClr val="000099"/>
              </a:solidFill>
              <a:latin typeface="Calibri" panose="020F0502020204030204" pitchFamily="34" charset="0"/>
            </a:endParaRPr>
          </a:p>
        </p:txBody>
      </p:sp>
      <p:graphicFrame>
        <p:nvGraphicFramePr>
          <p:cNvPr id="16" name="Table 15"/>
          <p:cNvGraphicFramePr>
            <a:graphicFrameLocks noGrp="1"/>
          </p:cNvGraphicFramePr>
          <p:nvPr>
            <p:extLst>
              <p:ext uri="{D42A27DB-BD31-4B8C-83A1-F6EECF244321}">
                <p14:modId xmlns:p14="http://schemas.microsoft.com/office/powerpoint/2010/main" val="2229075985"/>
              </p:ext>
            </p:extLst>
          </p:nvPr>
        </p:nvGraphicFramePr>
        <p:xfrm>
          <a:off x="3308806" y="4362723"/>
          <a:ext cx="4499927" cy="609600"/>
        </p:xfrm>
        <a:graphic>
          <a:graphicData uri="http://schemas.openxmlformats.org/drawingml/2006/table">
            <a:tbl>
              <a:tblPr firstRow="1" bandRow="1">
                <a:tableStyleId>{5C22544A-7EE6-4342-B048-85BDC9FD1C3A}</a:tableStyleId>
              </a:tblPr>
              <a:tblGrid>
                <a:gridCol w="538480"/>
                <a:gridCol w="592455"/>
                <a:gridCol w="544830"/>
                <a:gridCol w="600392"/>
                <a:gridCol w="521018"/>
                <a:gridCol w="538480"/>
                <a:gridCol w="532130"/>
                <a:gridCol w="632142"/>
              </a:tblGrid>
              <a:tr h="272759">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SiO</a:t>
                      </a:r>
                      <a:r>
                        <a:rPr lang="en-GB" sz="1400" b="0" baseline="-25000" dirty="0" smtClean="0">
                          <a:solidFill>
                            <a:schemeClr val="bg1"/>
                          </a:solidFill>
                          <a:latin typeface="Calibri" panose="020F0502020204030204" pitchFamily="34" charset="0"/>
                        </a:rPr>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Al</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B</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r>
                        <a:rPr lang="en-GB" sz="1400" b="0" baseline="-25000" dirty="0" smtClean="0">
                          <a:solidFill>
                            <a:schemeClr val="bg1"/>
                          </a:solidFill>
                          <a:latin typeface="Calibri" panose="020F0502020204030204" pitchFamily="34" charset="0"/>
                        </a:rPr>
                        <a:t>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Na</a:t>
                      </a:r>
                      <a:r>
                        <a:rPr lang="en-GB" sz="1400" b="0" baseline="-25000" dirty="0" smtClean="0">
                          <a:solidFill>
                            <a:schemeClr val="bg1"/>
                          </a:solidFill>
                          <a:latin typeface="Calibri" panose="020F0502020204030204" pitchFamily="34" charset="0"/>
                        </a:rPr>
                        <a:t>2</a:t>
                      </a:r>
                      <a:r>
                        <a:rPr lang="en-GB" sz="1400" b="0" dirty="0" smtClean="0">
                          <a:solidFill>
                            <a:schemeClr val="bg1"/>
                          </a:solidFill>
                          <a:latin typeface="Calibri" panose="020F0502020204030204" pitchFamily="34" charset="0"/>
                        </a:rPr>
                        <a:t>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CaO</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err="1" smtClean="0">
                          <a:solidFill>
                            <a:schemeClr val="bg1"/>
                          </a:solidFill>
                          <a:latin typeface="Calibri" panose="020F0502020204030204" pitchFamily="34" charset="0"/>
                        </a:rPr>
                        <a:t>SrO</a:t>
                      </a:r>
                      <a:endParaRPr lang="en-GB" sz="1400" b="0" dirty="0" smtClean="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b="0" dirty="0" smtClean="0">
                          <a:solidFill>
                            <a:schemeClr val="bg1"/>
                          </a:solidFill>
                          <a:latin typeface="Calibri" panose="020F0502020204030204" pitchFamily="34" charset="0"/>
                        </a:rPr>
                        <a:t>ZrO</a:t>
                      </a:r>
                      <a:r>
                        <a:rPr lang="en-GB" sz="1400" b="0" baseline="-25000" dirty="0" smtClean="0">
                          <a:solidFill>
                            <a:schemeClr val="bg1"/>
                          </a:solidFill>
                          <a:latin typeface="Calibri" panose="020F0502020204030204" pitchFamily="34" charset="0"/>
                        </a:rPr>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algn="ctr"/>
                      <a:r>
                        <a:rPr lang="en-GB" sz="1400" b="1" baseline="0" dirty="0" smtClean="0">
                          <a:solidFill>
                            <a:schemeClr val="bg1"/>
                          </a:solidFill>
                          <a:latin typeface="Calibri" panose="020F0502020204030204" pitchFamily="34" charset="0"/>
                        </a:rPr>
                        <a:t>Total</a:t>
                      </a:r>
                      <a:endParaRPr lang="en-GB" sz="1400" b="1" baseline="0" dirty="0">
                        <a:solidFill>
                          <a:schemeClr val="bg1"/>
                        </a:solidFill>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r>
              <a:tr h="248810">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56.2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6.1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17.3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12.2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5.0</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0.17</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400" dirty="0" smtClean="0">
                          <a:latin typeface="Calibri" panose="020F0502020204030204" pitchFamily="34" charset="0"/>
                        </a:rPr>
                        <a:t>3.3</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1" dirty="0" smtClean="0">
                          <a:latin typeface="Calibri" panose="020F0502020204030204" pitchFamily="34" charset="0"/>
                        </a:rPr>
                        <a:t>100.1</a:t>
                      </a:r>
                      <a:endParaRPr lang="en-GB" sz="1400" b="1" dirty="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826654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58" y="241910"/>
            <a:ext cx="5991498" cy="762000"/>
          </a:xfrm>
        </p:spPr>
        <p:txBody>
          <a:bodyPr>
            <a:normAutofit fontScale="90000"/>
          </a:bodyPr>
          <a:lstStyle/>
          <a:p>
            <a:r>
              <a:rPr lang="en-GB" dirty="0" smtClean="0"/>
              <a:t>What we’ve learnt (or now know what we don’t know)</a:t>
            </a:r>
            <a:endParaRPr lang="en-GB" dirty="0"/>
          </a:p>
        </p:txBody>
      </p:sp>
      <p:graphicFrame>
        <p:nvGraphicFramePr>
          <p:cNvPr id="4" name="Diagram 3"/>
          <p:cNvGraphicFramePr/>
          <p:nvPr>
            <p:extLst>
              <p:ext uri="{D42A27DB-BD31-4B8C-83A1-F6EECF244321}">
                <p14:modId xmlns:p14="http://schemas.microsoft.com/office/powerpoint/2010/main" val="3399773987"/>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68183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35" y="234314"/>
            <a:ext cx="5991498" cy="762000"/>
          </a:xfrm>
        </p:spPr>
        <p:txBody>
          <a:bodyPr>
            <a:normAutofit fontScale="90000"/>
          </a:bodyPr>
          <a:lstStyle/>
          <a:p>
            <a:r>
              <a:rPr lang="en-GB" dirty="0" smtClean="0"/>
              <a:t>Dissolution kinetics in the forward rate</a:t>
            </a:r>
            <a:endParaRPr lang="en-GB" dirty="0"/>
          </a:p>
        </p:txBody>
      </p:sp>
      <p:pic>
        <p:nvPicPr>
          <p:cNvPr id="28" name="Picture 27"/>
          <p:cNvPicPr>
            <a:picLocks noChangeAspect="1"/>
          </p:cNvPicPr>
          <p:nvPr/>
        </p:nvPicPr>
        <p:blipFill>
          <a:blip r:embed="rId2"/>
          <a:stretch>
            <a:fillRect/>
          </a:stretch>
        </p:blipFill>
        <p:spPr>
          <a:xfrm>
            <a:off x="44330" y="1350610"/>
            <a:ext cx="5378448" cy="3553329"/>
          </a:xfrm>
          <a:prstGeom prst="rect">
            <a:avLst/>
          </a:prstGeom>
        </p:spPr>
      </p:pic>
      <p:sp>
        <p:nvSpPr>
          <p:cNvPr id="29" name="Oval 28"/>
          <p:cNvSpPr/>
          <p:nvPr/>
        </p:nvSpPr>
        <p:spPr bwMode="auto">
          <a:xfrm>
            <a:off x="362738" y="1229670"/>
            <a:ext cx="1099457" cy="968828"/>
          </a:xfrm>
          <a:prstGeom prst="ellipse">
            <a:avLst/>
          </a:prstGeom>
          <a:noFill/>
          <a:ln w="28575" cap="flat" cmpd="sng" algn="ctr">
            <a:solidFill>
              <a:srgbClr val="FF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32" name="Rectangle 3"/>
          <p:cNvSpPr>
            <a:spLocks noChangeArrowheads="1"/>
          </p:cNvSpPr>
          <p:nvPr/>
        </p:nvSpPr>
        <p:spPr bwMode="auto">
          <a:xfrm flipV="1">
            <a:off x="4321629" y="6245588"/>
            <a:ext cx="98762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GB" altLang="en-US" sz="600" b="0" i="0" u="none" strike="noStrike" cap="none" normalizeH="0" baseline="0" smtClean="0">
                <a:ln>
                  <a:noFill/>
                </a:ln>
                <a:solidFill>
                  <a:schemeClr val="tx1"/>
                </a:solidFill>
                <a:effectLst/>
              </a:rPr>
              <a:t> </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
        <p:nvSpPr>
          <p:cNvPr id="39" name="Rectangle 9"/>
          <p:cNvSpPr>
            <a:spLocks noChangeArrowheads="1"/>
          </p:cNvSpPr>
          <p:nvPr/>
        </p:nvSpPr>
        <p:spPr bwMode="auto">
          <a:xfrm flipV="1">
            <a:off x="348342" y="6331353"/>
            <a:ext cx="11446353"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en-GB" altLang="en-US" sz="600" b="0" i="0" u="none" strike="noStrike" cap="none" normalizeH="0" baseline="0" smtClean="0">
                <a:ln>
                  <a:noFill/>
                </a:ln>
                <a:solidFill>
                  <a:schemeClr val="tx1"/>
                </a:solidFill>
                <a:effectLst/>
              </a:rPr>
              <a:t> </a:t>
            </a: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3562" y="4037717"/>
            <a:ext cx="3161845" cy="2511312"/>
          </a:xfrm>
          <a:prstGeom prst="rect">
            <a:avLst/>
          </a:prstGeom>
          <a:ln>
            <a:noFill/>
          </a:ln>
          <a:effectLst/>
        </p:spPr>
      </p:pic>
      <p:sp>
        <p:nvSpPr>
          <p:cNvPr id="41" name="TextBox 40"/>
          <p:cNvSpPr txBox="1"/>
          <p:nvPr/>
        </p:nvSpPr>
        <p:spPr>
          <a:xfrm>
            <a:off x="5457135" y="1233776"/>
            <a:ext cx="3543300" cy="1323439"/>
          </a:xfrm>
          <a:prstGeom prst="rect">
            <a:avLst/>
          </a:prstGeom>
          <a:noFill/>
        </p:spPr>
        <p:txBody>
          <a:bodyPr wrap="square" rtlCol="0">
            <a:spAutoFit/>
          </a:bodyPr>
          <a:lstStyle/>
          <a:p>
            <a:r>
              <a:rPr lang="en-GB" sz="2000" dirty="0" smtClean="0">
                <a:latin typeface="Calibri" panose="020F0502020204030204" pitchFamily="34" charset="0"/>
              </a:rPr>
              <a:t>Under conditions of the </a:t>
            </a:r>
            <a:r>
              <a:rPr lang="en-GB" sz="2000" b="1" dirty="0" smtClean="0">
                <a:latin typeface="Calibri" panose="020F0502020204030204" pitchFamily="34" charset="0"/>
              </a:rPr>
              <a:t>single pass flow through experiment</a:t>
            </a:r>
            <a:r>
              <a:rPr lang="en-GB" sz="2000" dirty="0" smtClean="0">
                <a:latin typeface="Calibri" panose="020F0502020204030204" pitchFamily="34" charset="0"/>
              </a:rPr>
              <a:t>, the saturation state of the system is zero:</a:t>
            </a:r>
            <a:endParaRPr lang="en-GB" sz="2000" dirty="0">
              <a:latin typeface="Calibri" panose="020F0502020204030204" pitchFamily="34" charset="0"/>
            </a:endParaRPr>
          </a:p>
        </p:txBody>
      </p:sp>
      <mc:AlternateContent xmlns:mc="http://schemas.openxmlformats.org/markup-compatibility/2006" xmlns:a14="http://schemas.microsoft.com/office/drawing/2010/main">
        <mc:Choice Requires="a14">
          <p:sp>
            <p:nvSpPr>
              <p:cNvPr id="42" name="TextBox 41"/>
              <p:cNvSpPr txBox="1"/>
              <p:nvPr/>
            </p:nvSpPr>
            <p:spPr>
              <a:xfrm>
                <a:off x="5422778" y="2673440"/>
                <a:ext cx="3612014" cy="9681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800" i="1" smtClean="0">
                              <a:latin typeface="Cambria Math" panose="02040503050406030204" pitchFamily="18" charset="0"/>
                            </a:rPr>
                          </m:ctrlPr>
                        </m:sSubPr>
                        <m:e>
                          <m:r>
                            <a:rPr lang="en-GB" sz="2800" b="0" i="1" smtClean="0">
                              <a:latin typeface="Cambria Math" panose="02040503050406030204" pitchFamily="18" charset="0"/>
                            </a:rPr>
                            <m:t>𝑟</m:t>
                          </m:r>
                        </m:e>
                        <m:sub>
                          <m:r>
                            <a:rPr lang="en-GB" sz="2800" b="0" i="1" smtClean="0">
                              <a:latin typeface="Cambria Math" panose="02040503050406030204" pitchFamily="18" charset="0"/>
                            </a:rPr>
                            <m:t>𝑖</m:t>
                          </m:r>
                        </m:sub>
                      </m:sSub>
                      <m:r>
                        <a:rPr lang="en-GB" sz="2800" b="0" i="1" smtClean="0">
                          <a:latin typeface="Cambria Math" panose="02040503050406030204" pitchFamily="18" charset="0"/>
                        </a:rPr>
                        <m:t>=</m:t>
                      </m:r>
                      <m:acc>
                        <m:accPr>
                          <m:chr m:val="⃗"/>
                          <m:ctrlPr>
                            <a:rPr lang="en-GB" sz="2800" b="0" i="1" smtClean="0">
                              <a:latin typeface="Cambria Math" panose="02040503050406030204" pitchFamily="18" charset="0"/>
                            </a:rPr>
                          </m:ctrlPr>
                        </m:accPr>
                        <m:e>
                          <m:r>
                            <a:rPr lang="en-GB" sz="2800" b="0" i="1" smtClean="0">
                              <a:solidFill>
                                <a:srgbClr val="0033CC"/>
                              </a:solidFill>
                              <a:latin typeface="Cambria Math" panose="02040503050406030204" pitchFamily="18" charset="0"/>
                            </a:rPr>
                            <m:t>𝑘</m:t>
                          </m:r>
                        </m:e>
                      </m:acc>
                      <m:sSub>
                        <m:sSubPr>
                          <m:ctrlPr>
                            <a:rPr lang="en-GB" sz="2800" i="1" smtClean="0">
                              <a:latin typeface="Cambria Math" panose="02040503050406030204" pitchFamily="18" charset="0"/>
                            </a:rPr>
                          </m:ctrlPr>
                        </m:sSubPr>
                        <m:e>
                          <m:r>
                            <a:rPr lang="en-GB" sz="2800" b="0" i="1" smtClean="0">
                              <a:latin typeface="Cambria Math" panose="02040503050406030204" pitchFamily="18" charset="0"/>
                            </a:rPr>
                            <m:t>𝑣</m:t>
                          </m:r>
                        </m:e>
                        <m:sub>
                          <m:r>
                            <a:rPr lang="en-GB" sz="2800" b="0" i="1" smtClean="0">
                              <a:latin typeface="Cambria Math" panose="02040503050406030204" pitchFamily="18" charset="0"/>
                            </a:rPr>
                            <m:t>𝑖</m:t>
                          </m:r>
                        </m:sub>
                      </m:sSub>
                      <m:sSubSup>
                        <m:sSubSupPr>
                          <m:ctrlPr>
                            <a:rPr lang="en-GB" sz="2800" i="1" smtClean="0">
                              <a:latin typeface="Cambria Math" panose="02040503050406030204" pitchFamily="18" charset="0"/>
                            </a:rPr>
                          </m:ctrlPr>
                        </m:sSubSupPr>
                        <m:e>
                          <m:r>
                            <a:rPr lang="en-GB" sz="2800" b="0" i="1" smtClean="0">
                              <a:latin typeface="Cambria Math" panose="02040503050406030204" pitchFamily="18" charset="0"/>
                            </a:rPr>
                            <m:t>𝑎</m:t>
                          </m:r>
                        </m:e>
                        <m:sub>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𝐻</m:t>
                              </m:r>
                            </m:e>
                            <m:sup>
                              <m:r>
                                <a:rPr lang="en-GB" sz="2800" b="0" i="1" smtClean="0">
                                  <a:latin typeface="Cambria Math" panose="02040503050406030204" pitchFamily="18" charset="0"/>
                                </a:rPr>
                                <m:t>+</m:t>
                              </m:r>
                            </m:sup>
                          </m:sSup>
                        </m:sub>
                        <m:sup>
                          <m:r>
                            <a:rPr lang="en-GB" sz="2800" i="1" smtClean="0">
                              <a:solidFill>
                                <a:srgbClr val="0033CC"/>
                              </a:solidFill>
                              <a:latin typeface="Cambria Math" panose="02040503050406030204" pitchFamily="18" charset="0"/>
                              <a:ea typeface="Cambria Math" panose="02040503050406030204" pitchFamily="18" charset="0"/>
                            </a:rPr>
                            <m:t>𝜂</m:t>
                          </m:r>
                        </m:sup>
                      </m:sSubSup>
                      <m:r>
                        <a:rPr lang="en-GB" sz="2800" b="0" i="1" smtClean="0">
                          <a:latin typeface="Cambria Math" panose="02040503050406030204" pitchFamily="18" charset="0"/>
                        </a:rPr>
                        <m:t>𝑒𝑥𝑝</m:t>
                      </m:r>
                      <m:d>
                        <m:dPr>
                          <m:ctrlPr>
                            <a:rPr lang="en-GB" sz="2800" b="0" i="1" smtClean="0">
                              <a:latin typeface="Cambria Math" panose="02040503050406030204" pitchFamily="18" charset="0"/>
                            </a:rPr>
                          </m:ctrlPr>
                        </m:dPr>
                        <m:e>
                          <m:f>
                            <m:fPr>
                              <m:ctrlPr>
                                <a:rPr lang="en-GB" sz="2800" b="0" i="1" smtClean="0">
                                  <a:latin typeface="Cambria Math" panose="02040503050406030204" pitchFamily="18" charset="0"/>
                                </a:rPr>
                              </m:ctrlPr>
                            </m:fPr>
                            <m:num>
                              <m:sSub>
                                <m:sSubPr>
                                  <m:ctrlPr>
                                    <a:rPr lang="en-GB" sz="2800" b="0" i="1" smtClean="0">
                                      <a:solidFill>
                                        <a:srgbClr val="0033CC"/>
                                      </a:solidFill>
                                      <a:latin typeface="Cambria Math" panose="02040503050406030204" pitchFamily="18" charset="0"/>
                                    </a:rPr>
                                  </m:ctrlPr>
                                </m:sSubPr>
                                <m:e>
                                  <m:r>
                                    <a:rPr lang="en-GB" sz="2800" b="0" i="1" smtClean="0">
                                      <a:solidFill>
                                        <a:srgbClr val="0033CC"/>
                                      </a:solidFill>
                                      <a:latin typeface="Cambria Math" panose="02040503050406030204" pitchFamily="18" charset="0"/>
                                    </a:rPr>
                                    <m:t>−</m:t>
                                  </m:r>
                                  <m:r>
                                    <a:rPr lang="en-GB" sz="2800" b="0" i="1" smtClean="0">
                                      <a:solidFill>
                                        <a:srgbClr val="0033CC"/>
                                      </a:solidFill>
                                      <a:latin typeface="Cambria Math" panose="02040503050406030204" pitchFamily="18" charset="0"/>
                                    </a:rPr>
                                    <m:t>𝐸</m:t>
                                  </m:r>
                                </m:e>
                                <m:sub>
                                  <m:r>
                                    <a:rPr lang="en-GB" sz="2800" b="0" i="1" smtClean="0">
                                      <a:solidFill>
                                        <a:srgbClr val="0033CC"/>
                                      </a:solidFill>
                                      <a:latin typeface="Cambria Math" panose="02040503050406030204" pitchFamily="18" charset="0"/>
                                    </a:rPr>
                                    <m:t>𝑎</m:t>
                                  </m:r>
                                </m:sub>
                              </m:sSub>
                            </m:num>
                            <m:den>
                              <m:r>
                                <a:rPr lang="en-GB" sz="2800" b="0" i="1" smtClean="0">
                                  <a:latin typeface="Cambria Math" panose="02040503050406030204" pitchFamily="18" charset="0"/>
                                </a:rPr>
                                <m:t>𝑅𝑇</m:t>
                              </m:r>
                            </m:den>
                          </m:f>
                        </m:e>
                      </m:d>
                    </m:oMath>
                  </m:oMathPara>
                </a14:m>
                <a:endParaRPr lang="en-GB" sz="2800" dirty="0">
                  <a:latin typeface="Calibri" panose="020F0502020204030204" pitchFamily="34" charset="0"/>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5422778" y="2673440"/>
                <a:ext cx="3612014" cy="968150"/>
              </a:xfrm>
              <a:prstGeom prst="rect">
                <a:avLst/>
              </a:prstGeom>
              <a:blipFill rotWithShape="0">
                <a:blip r:embed="rId4"/>
                <a:stretch>
                  <a:fillRect/>
                </a:stretch>
              </a:blipFill>
            </p:spPr>
            <p:txBody>
              <a:bodyPr/>
              <a:lstStyle/>
              <a:p>
                <a:r>
                  <a:rPr lang="en-GB">
                    <a:noFill/>
                  </a:rPr>
                  <a:t> </a:t>
                </a:r>
              </a:p>
            </p:txBody>
          </p:sp>
        </mc:Fallback>
      </mc:AlternateContent>
      <p:graphicFrame>
        <p:nvGraphicFramePr>
          <p:cNvPr id="48" name="Table 47"/>
          <p:cNvGraphicFramePr>
            <a:graphicFrameLocks noGrp="1"/>
          </p:cNvGraphicFramePr>
          <p:nvPr>
            <p:extLst>
              <p:ext uri="{D42A27DB-BD31-4B8C-83A1-F6EECF244321}">
                <p14:modId xmlns:p14="http://schemas.microsoft.com/office/powerpoint/2010/main" val="2621331435"/>
              </p:ext>
            </p:extLst>
          </p:nvPr>
        </p:nvGraphicFramePr>
        <p:xfrm>
          <a:off x="537558" y="5034005"/>
          <a:ext cx="4833431" cy="1371600"/>
        </p:xfrm>
        <a:graphic>
          <a:graphicData uri="http://schemas.openxmlformats.org/drawingml/2006/table">
            <a:tbl>
              <a:tblPr firstRow="1" firstCol="1" bandRow="1">
                <a:tableStyleId>{69012ECD-51FC-41F1-AA8D-1B2483CD663E}</a:tableStyleId>
              </a:tblPr>
              <a:tblGrid>
                <a:gridCol w="2969387"/>
                <a:gridCol w="621348"/>
                <a:gridCol w="621348"/>
                <a:gridCol w="621348"/>
              </a:tblGrid>
              <a:tr h="0">
                <a:tc>
                  <a:txBody>
                    <a:bodyPr/>
                    <a:lstStyle/>
                    <a:p>
                      <a:pPr>
                        <a:spcAft>
                          <a:spcPts val="0"/>
                        </a:spcAft>
                      </a:pPr>
                      <a:r>
                        <a:rPr lang="en-GB" sz="1800" dirty="0" smtClean="0">
                          <a:effectLst/>
                          <a:latin typeface="Calibri" panose="020F0502020204030204" pitchFamily="34" charset="0"/>
                        </a:rPr>
                        <a:t>Solution</a:t>
                      </a:r>
                      <a:r>
                        <a:rPr lang="en-GB" sz="1800" baseline="0" dirty="0" smtClean="0">
                          <a:effectLst/>
                          <a:latin typeface="Calibri" panose="020F0502020204030204" pitchFamily="34" charset="0"/>
                        </a:rPr>
                        <a:t> c</a:t>
                      </a:r>
                      <a:r>
                        <a:rPr lang="en-GB" sz="1800" dirty="0" smtClean="0">
                          <a:effectLst/>
                          <a:latin typeface="Calibri" panose="020F0502020204030204" pitchFamily="34" charset="0"/>
                        </a:rPr>
                        <a:t>omposition</a:t>
                      </a:r>
                      <a:endParaRPr lang="en-GB" sz="1800" b="1" dirty="0">
                        <a:effectLst/>
                        <a:latin typeface="Calibri" panose="020F0502020204030204" pitchFamily="34" charset="0"/>
                      </a:endParaRPr>
                    </a:p>
                  </a:txBody>
                  <a:tcPr marL="68580" marR="68580" marT="0" marB="0"/>
                </a:tc>
                <a:tc gridSpan="3">
                  <a:txBody>
                    <a:bodyPr/>
                    <a:lstStyle/>
                    <a:p>
                      <a:pPr algn="ctr">
                        <a:spcAft>
                          <a:spcPts val="0"/>
                        </a:spcAft>
                      </a:pPr>
                      <a:r>
                        <a:rPr lang="en-GB" sz="1800" dirty="0" smtClean="0">
                          <a:effectLst/>
                          <a:latin typeface="Calibri" panose="020F0502020204030204" pitchFamily="34" charset="0"/>
                        </a:rPr>
                        <a:t>pH</a:t>
                      </a:r>
                      <a:endParaRPr lang="en-GB" sz="1800" b="1" dirty="0">
                        <a:effectLst/>
                        <a:latin typeface="Calibri" panose="020F0502020204030204" pitchFamily="34" charset="0"/>
                      </a:endParaRPr>
                    </a:p>
                  </a:txBody>
                  <a:tcPr marL="68580" marR="68580" marT="0" marB="0"/>
                </a:tc>
                <a:tc hMerge="1">
                  <a:txBody>
                    <a:bodyPr/>
                    <a:lstStyle/>
                    <a:p>
                      <a:pPr>
                        <a:spcAft>
                          <a:spcPts val="0"/>
                        </a:spcAft>
                      </a:pPr>
                      <a:endParaRPr lang="en-GB" sz="1600" b="1" dirty="0">
                        <a:effectLst/>
                        <a:latin typeface="Calibri"/>
                      </a:endParaRPr>
                    </a:p>
                  </a:txBody>
                  <a:tcPr marL="68580" marR="68580" marT="0" marB="0"/>
                </a:tc>
                <a:tc hMerge="1">
                  <a:txBody>
                    <a:bodyPr/>
                    <a:lstStyle/>
                    <a:p>
                      <a:pPr>
                        <a:spcAft>
                          <a:spcPts val="0"/>
                        </a:spcAft>
                      </a:pPr>
                      <a:endParaRPr lang="en-GB" sz="1600" b="1" dirty="0">
                        <a:effectLst/>
                        <a:latin typeface="Calibri"/>
                      </a:endParaRPr>
                    </a:p>
                  </a:txBody>
                  <a:tcPr marL="68580" marR="68580" marT="0" marB="0"/>
                </a:tc>
              </a:tr>
              <a:tr h="0">
                <a:tc>
                  <a:txBody>
                    <a:bodyPr/>
                    <a:lstStyle/>
                    <a:p>
                      <a:pPr>
                        <a:spcAft>
                          <a:spcPts val="0"/>
                        </a:spcAft>
                      </a:pPr>
                      <a:r>
                        <a:rPr lang="en-GB" sz="1800" dirty="0">
                          <a:effectLst/>
                          <a:latin typeface="Calibri" panose="020F0502020204030204" pitchFamily="34" charset="0"/>
                        </a:rPr>
                        <a:t> </a:t>
                      </a:r>
                      <a:endParaRPr lang="en-GB" sz="1800" b="1" dirty="0">
                        <a:effectLst/>
                        <a:latin typeface="Calibri" panose="020F0502020204030204" pitchFamily="34" charset="0"/>
                      </a:endParaRPr>
                    </a:p>
                  </a:txBody>
                  <a:tcPr marL="68580" marR="68580" marT="0" marB="0"/>
                </a:tc>
                <a:tc>
                  <a:txBody>
                    <a:bodyPr/>
                    <a:lstStyle/>
                    <a:p>
                      <a:pPr>
                        <a:spcAft>
                          <a:spcPts val="0"/>
                        </a:spcAft>
                      </a:pPr>
                      <a:r>
                        <a:rPr lang="en-GB" sz="1800" b="1" dirty="0">
                          <a:effectLst/>
                          <a:latin typeface="Calibri" panose="020F0502020204030204" pitchFamily="34" charset="0"/>
                        </a:rPr>
                        <a:t>23°C</a:t>
                      </a:r>
                    </a:p>
                  </a:txBody>
                  <a:tcPr marL="68580" marR="68580" marT="0" marB="0"/>
                </a:tc>
                <a:tc>
                  <a:txBody>
                    <a:bodyPr/>
                    <a:lstStyle/>
                    <a:p>
                      <a:pPr>
                        <a:spcAft>
                          <a:spcPts val="0"/>
                        </a:spcAft>
                      </a:pPr>
                      <a:r>
                        <a:rPr lang="en-GB" sz="1800" b="1" dirty="0">
                          <a:effectLst/>
                          <a:latin typeface="Calibri" panose="020F0502020204030204" pitchFamily="34" charset="0"/>
                        </a:rPr>
                        <a:t>40°C</a:t>
                      </a:r>
                    </a:p>
                  </a:txBody>
                  <a:tcPr marL="68580" marR="68580" marT="0" marB="0"/>
                </a:tc>
                <a:tc>
                  <a:txBody>
                    <a:bodyPr/>
                    <a:lstStyle/>
                    <a:p>
                      <a:pPr>
                        <a:spcAft>
                          <a:spcPts val="0"/>
                        </a:spcAft>
                      </a:pPr>
                      <a:r>
                        <a:rPr lang="en-GB" sz="1800" b="1" dirty="0">
                          <a:effectLst/>
                          <a:latin typeface="Calibri" panose="020F0502020204030204" pitchFamily="34" charset="0"/>
                        </a:rPr>
                        <a:t>70°C</a:t>
                      </a:r>
                    </a:p>
                  </a:txBody>
                  <a:tcPr marL="68580" marR="68580" marT="0" marB="0"/>
                </a:tc>
              </a:tr>
              <a:tr h="0">
                <a:tc>
                  <a:txBody>
                    <a:bodyPr/>
                    <a:lstStyle/>
                    <a:p>
                      <a:pPr>
                        <a:spcAft>
                          <a:spcPts val="0"/>
                        </a:spcAft>
                      </a:pPr>
                      <a:r>
                        <a:rPr lang="en-GB" sz="1800" b="0" dirty="0" smtClean="0">
                          <a:effectLst/>
                          <a:latin typeface="Calibri" panose="020F0502020204030204" pitchFamily="34" charset="0"/>
                        </a:rPr>
                        <a:t>THAM / </a:t>
                      </a:r>
                      <a:r>
                        <a:rPr lang="en-GB" sz="1800" b="0" dirty="0">
                          <a:effectLst/>
                          <a:latin typeface="Calibri" panose="020F0502020204030204" pitchFamily="34" charset="0"/>
                        </a:rPr>
                        <a:t>HNO</a:t>
                      </a:r>
                      <a:r>
                        <a:rPr lang="en-GB" sz="1800" b="0" baseline="-25000" dirty="0">
                          <a:effectLst/>
                          <a:latin typeface="Calibri" panose="020F0502020204030204" pitchFamily="34" charset="0"/>
                        </a:rPr>
                        <a:t>3</a:t>
                      </a:r>
                      <a:r>
                        <a:rPr lang="en-GB" sz="1800" b="0" dirty="0">
                          <a:effectLst/>
                          <a:latin typeface="Calibri" panose="020F0502020204030204" pitchFamily="34" charset="0"/>
                        </a:rPr>
                        <a:t> pH adjustment</a:t>
                      </a:r>
                    </a:p>
                  </a:txBody>
                  <a:tcPr marL="68580" marR="68580" marT="0" marB="0"/>
                </a:tc>
                <a:tc>
                  <a:txBody>
                    <a:bodyPr/>
                    <a:lstStyle/>
                    <a:p>
                      <a:pPr>
                        <a:spcAft>
                          <a:spcPts val="0"/>
                        </a:spcAft>
                      </a:pPr>
                      <a:r>
                        <a:rPr lang="en-GB" sz="1800" dirty="0">
                          <a:effectLst/>
                          <a:latin typeface="Calibri" panose="020F0502020204030204" pitchFamily="34" charset="0"/>
                        </a:rPr>
                        <a:t>8.0</a:t>
                      </a:r>
                      <a:endParaRPr lang="en-GB" sz="1800" b="0" dirty="0">
                        <a:effectLst/>
                        <a:latin typeface="Calibri" panose="020F0502020204030204" pitchFamily="34" charset="0"/>
                      </a:endParaRPr>
                    </a:p>
                  </a:txBody>
                  <a:tcPr marL="68580" marR="68580" marT="0" marB="0"/>
                </a:tc>
                <a:tc>
                  <a:txBody>
                    <a:bodyPr/>
                    <a:lstStyle/>
                    <a:p>
                      <a:pPr>
                        <a:spcAft>
                          <a:spcPts val="0"/>
                        </a:spcAft>
                      </a:pPr>
                      <a:r>
                        <a:rPr lang="en-GB" sz="1800">
                          <a:effectLst/>
                          <a:latin typeface="Calibri" panose="020F0502020204030204" pitchFamily="34" charset="0"/>
                        </a:rPr>
                        <a:t>7.9</a:t>
                      </a:r>
                      <a:endParaRPr lang="en-GB" sz="1800" b="0">
                        <a:effectLst/>
                        <a:latin typeface="Calibri" panose="020F0502020204030204" pitchFamily="34" charset="0"/>
                      </a:endParaRPr>
                    </a:p>
                  </a:txBody>
                  <a:tcPr marL="68580" marR="68580" marT="0" marB="0"/>
                </a:tc>
                <a:tc>
                  <a:txBody>
                    <a:bodyPr/>
                    <a:lstStyle/>
                    <a:p>
                      <a:pPr>
                        <a:spcAft>
                          <a:spcPts val="0"/>
                        </a:spcAft>
                      </a:pPr>
                      <a:r>
                        <a:rPr lang="en-GB" sz="1800">
                          <a:effectLst/>
                          <a:latin typeface="Calibri" panose="020F0502020204030204" pitchFamily="34" charset="0"/>
                        </a:rPr>
                        <a:t>7.6</a:t>
                      </a:r>
                      <a:endParaRPr lang="en-GB" sz="1800" b="0">
                        <a:effectLst/>
                        <a:latin typeface="Calibri" panose="020F0502020204030204" pitchFamily="34" charset="0"/>
                      </a:endParaRPr>
                    </a:p>
                  </a:txBody>
                  <a:tcPr marL="68580" marR="68580" marT="0" marB="0"/>
                </a:tc>
              </a:tr>
              <a:tr h="0">
                <a:tc>
                  <a:txBody>
                    <a:bodyPr/>
                    <a:lstStyle/>
                    <a:p>
                      <a:pPr>
                        <a:spcAft>
                          <a:spcPts val="0"/>
                        </a:spcAft>
                      </a:pPr>
                      <a:r>
                        <a:rPr lang="en-GB" sz="1800" b="0" dirty="0" smtClean="0">
                          <a:effectLst/>
                          <a:latin typeface="Calibri" panose="020F0502020204030204" pitchFamily="34" charset="0"/>
                        </a:rPr>
                        <a:t>THAM / HNO</a:t>
                      </a:r>
                      <a:r>
                        <a:rPr lang="en-GB" sz="1800" b="0" baseline="-25000" dirty="0" smtClean="0">
                          <a:effectLst/>
                          <a:latin typeface="Calibri" panose="020F0502020204030204" pitchFamily="34" charset="0"/>
                        </a:rPr>
                        <a:t>3</a:t>
                      </a:r>
                      <a:r>
                        <a:rPr lang="en-GB" sz="1800" b="0" dirty="0" smtClean="0">
                          <a:effectLst/>
                          <a:latin typeface="Calibri" panose="020F0502020204030204" pitchFamily="34" charset="0"/>
                        </a:rPr>
                        <a:t> pH adjustment</a:t>
                      </a:r>
                      <a:endParaRPr lang="en-GB" sz="1800" b="0" dirty="0">
                        <a:effectLst/>
                        <a:latin typeface="Calibri" panose="020F0502020204030204" pitchFamily="34" charset="0"/>
                      </a:endParaRPr>
                    </a:p>
                  </a:txBody>
                  <a:tcPr marL="68580" marR="68580" marT="0" marB="0"/>
                </a:tc>
                <a:tc>
                  <a:txBody>
                    <a:bodyPr/>
                    <a:lstStyle/>
                    <a:p>
                      <a:pPr>
                        <a:spcAft>
                          <a:spcPts val="0"/>
                        </a:spcAft>
                      </a:pPr>
                      <a:r>
                        <a:rPr lang="en-GB" sz="1800" dirty="0">
                          <a:effectLst/>
                          <a:latin typeface="Calibri" panose="020F0502020204030204" pitchFamily="34" charset="0"/>
                        </a:rPr>
                        <a:t>10.0</a:t>
                      </a:r>
                      <a:endParaRPr lang="en-GB" sz="1800" b="0" dirty="0">
                        <a:effectLst/>
                        <a:latin typeface="Calibri" panose="020F0502020204030204" pitchFamily="34" charset="0"/>
                      </a:endParaRPr>
                    </a:p>
                  </a:txBody>
                  <a:tcPr marL="68580" marR="68580" marT="0" marB="0"/>
                </a:tc>
                <a:tc>
                  <a:txBody>
                    <a:bodyPr/>
                    <a:lstStyle/>
                    <a:p>
                      <a:pPr>
                        <a:spcAft>
                          <a:spcPts val="0"/>
                        </a:spcAft>
                      </a:pPr>
                      <a:r>
                        <a:rPr lang="en-GB" sz="1800" dirty="0">
                          <a:effectLst/>
                          <a:latin typeface="Calibri" panose="020F0502020204030204" pitchFamily="34" charset="0"/>
                        </a:rPr>
                        <a:t>9.8</a:t>
                      </a:r>
                      <a:endParaRPr lang="en-GB" sz="1800" b="0" dirty="0">
                        <a:effectLst/>
                        <a:latin typeface="Calibri" panose="020F0502020204030204" pitchFamily="34" charset="0"/>
                      </a:endParaRPr>
                    </a:p>
                  </a:txBody>
                  <a:tcPr marL="68580" marR="68580" marT="0" marB="0"/>
                </a:tc>
                <a:tc>
                  <a:txBody>
                    <a:bodyPr/>
                    <a:lstStyle/>
                    <a:p>
                      <a:pPr>
                        <a:spcAft>
                          <a:spcPts val="0"/>
                        </a:spcAft>
                      </a:pPr>
                      <a:r>
                        <a:rPr lang="en-GB" sz="1800" dirty="0">
                          <a:effectLst/>
                          <a:latin typeface="Calibri" panose="020F0502020204030204" pitchFamily="34" charset="0"/>
                        </a:rPr>
                        <a:t>9.3</a:t>
                      </a:r>
                      <a:endParaRPr lang="en-GB" sz="1800" b="0" dirty="0">
                        <a:effectLst/>
                        <a:latin typeface="Calibri" panose="020F0502020204030204" pitchFamily="34" charset="0"/>
                      </a:endParaRPr>
                    </a:p>
                  </a:txBody>
                  <a:tcPr marL="68580" marR="68580" marT="0" marB="0"/>
                </a:tc>
              </a:tr>
              <a:tr h="0">
                <a:tc>
                  <a:txBody>
                    <a:bodyPr/>
                    <a:lstStyle/>
                    <a:p>
                      <a:pPr>
                        <a:spcAft>
                          <a:spcPts val="0"/>
                        </a:spcAft>
                      </a:pPr>
                      <a:r>
                        <a:rPr lang="en-GB" sz="1800" b="0" dirty="0" err="1" smtClean="0">
                          <a:effectLst/>
                          <a:latin typeface="Calibri" panose="020F0502020204030204" pitchFamily="34" charset="0"/>
                        </a:rPr>
                        <a:t>LiOH</a:t>
                      </a:r>
                      <a:r>
                        <a:rPr lang="en-GB" sz="1800" b="0" dirty="0" smtClean="0">
                          <a:effectLst/>
                          <a:latin typeface="Calibri" panose="020F0502020204030204" pitchFamily="34" charset="0"/>
                        </a:rPr>
                        <a:t> / </a:t>
                      </a:r>
                      <a:r>
                        <a:rPr lang="en-GB" sz="1800" b="0" dirty="0" err="1" smtClean="0">
                          <a:effectLst/>
                          <a:latin typeface="Calibri" panose="020F0502020204030204" pitchFamily="34" charset="0"/>
                        </a:rPr>
                        <a:t>LiCl</a:t>
                      </a:r>
                      <a:r>
                        <a:rPr lang="en-GB" sz="1800" b="0" dirty="0" smtClean="0">
                          <a:effectLst/>
                          <a:latin typeface="Calibri" panose="020F0502020204030204" pitchFamily="34" charset="0"/>
                        </a:rPr>
                        <a:t> </a:t>
                      </a:r>
                      <a:r>
                        <a:rPr lang="en-GB" sz="1800" b="0" dirty="0">
                          <a:effectLst/>
                          <a:latin typeface="Calibri" panose="020F0502020204030204" pitchFamily="34" charset="0"/>
                        </a:rPr>
                        <a:t>pH adjustment</a:t>
                      </a:r>
                    </a:p>
                  </a:txBody>
                  <a:tcPr marL="68580" marR="68580" marT="0" marB="0"/>
                </a:tc>
                <a:tc>
                  <a:txBody>
                    <a:bodyPr/>
                    <a:lstStyle/>
                    <a:p>
                      <a:pPr>
                        <a:spcAft>
                          <a:spcPts val="0"/>
                        </a:spcAft>
                      </a:pPr>
                      <a:r>
                        <a:rPr lang="en-GB" sz="1800">
                          <a:effectLst/>
                          <a:latin typeface="Calibri" panose="020F0502020204030204" pitchFamily="34" charset="0"/>
                        </a:rPr>
                        <a:t>12.0</a:t>
                      </a:r>
                      <a:endParaRPr lang="en-GB" sz="1800" b="0">
                        <a:effectLst/>
                        <a:latin typeface="Calibri" panose="020F0502020204030204" pitchFamily="34" charset="0"/>
                      </a:endParaRPr>
                    </a:p>
                  </a:txBody>
                  <a:tcPr marL="68580" marR="68580" marT="0" marB="0"/>
                </a:tc>
                <a:tc>
                  <a:txBody>
                    <a:bodyPr/>
                    <a:lstStyle/>
                    <a:p>
                      <a:pPr>
                        <a:spcAft>
                          <a:spcPts val="0"/>
                        </a:spcAft>
                      </a:pPr>
                      <a:r>
                        <a:rPr lang="en-GB" sz="1800">
                          <a:effectLst/>
                          <a:latin typeface="Calibri" panose="020F0502020204030204" pitchFamily="34" charset="0"/>
                        </a:rPr>
                        <a:t>11.5</a:t>
                      </a:r>
                      <a:endParaRPr lang="en-GB" sz="1800" b="0">
                        <a:effectLst/>
                        <a:latin typeface="Calibri" panose="020F0502020204030204" pitchFamily="34" charset="0"/>
                      </a:endParaRPr>
                    </a:p>
                  </a:txBody>
                  <a:tcPr marL="68580" marR="68580" marT="0" marB="0"/>
                </a:tc>
                <a:tc>
                  <a:txBody>
                    <a:bodyPr/>
                    <a:lstStyle/>
                    <a:p>
                      <a:pPr>
                        <a:spcAft>
                          <a:spcPts val="0"/>
                        </a:spcAft>
                      </a:pPr>
                      <a:r>
                        <a:rPr lang="en-GB" sz="1800" dirty="0">
                          <a:effectLst/>
                          <a:latin typeface="Calibri" panose="020F0502020204030204" pitchFamily="34" charset="0"/>
                        </a:rPr>
                        <a:t>10.7</a:t>
                      </a:r>
                      <a:endParaRPr lang="en-GB" sz="1800" b="0" dirty="0">
                        <a:effectLst/>
                        <a:latin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1126030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Dissolution kinetics at high pH</a:t>
            </a:r>
            <a:endParaRPr lang="en-GB" dirty="0"/>
          </a:p>
        </p:txBody>
      </p:sp>
      <p:grpSp>
        <p:nvGrpSpPr>
          <p:cNvPr id="4" name="Group 3"/>
          <p:cNvGrpSpPr/>
          <p:nvPr/>
        </p:nvGrpSpPr>
        <p:grpSpPr>
          <a:xfrm>
            <a:off x="4396014" y="1132113"/>
            <a:ext cx="4338683" cy="3940629"/>
            <a:chOff x="1739900" y="838200"/>
            <a:chExt cx="7251700" cy="601980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834" t="12222" r="20642"/>
            <a:stretch/>
          </p:blipFill>
          <p:spPr>
            <a:xfrm>
              <a:off x="1739900" y="838200"/>
              <a:ext cx="7251700" cy="6019800"/>
            </a:xfrm>
            <a:prstGeom prst="rect">
              <a:avLst/>
            </a:prstGeom>
          </p:spPr>
        </p:pic>
        <p:cxnSp>
          <p:nvCxnSpPr>
            <p:cNvPr id="6" name="Straight Connector 5"/>
            <p:cNvCxnSpPr/>
            <p:nvPr/>
          </p:nvCxnSpPr>
          <p:spPr>
            <a:xfrm flipV="1">
              <a:off x="2649071" y="3550024"/>
              <a:ext cx="6199094" cy="2057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649071" y="2989730"/>
              <a:ext cx="6199094" cy="2057400"/>
            </a:xfrm>
            <a:prstGeom prst="line">
              <a:avLst/>
            </a:prstGeom>
            <a:ln w="28575">
              <a:solidFill>
                <a:srgbClr val="0000FE"/>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649071" y="1828800"/>
              <a:ext cx="6199094" cy="2256866"/>
            </a:xfrm>
            <a:prstGeom prst="line">
              <a:avLst/>
            </a:prstGeom>
            <a:ln w="28575">
              <a:solidFill>
                <a:srgbClr val="00FF0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649071" y="2429436"/>
              <a:ext cx="3697941" cy="1348069"/>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150224" y="1515596"/>
              <a:ext cx="3697941" cy="1348069"/>
            </a:xfrm>
            <a:prstGeom prst="line">
              <a:avLst/>
            </a:prstGeom>
            <a:ln w="28575">
              <a:solidFill>
                <a:srgbClr val="FFFF00"/>
              </a:solidFill>
              <a:prstDash val="lg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995291" y="1119645"/>
              <a:ext cx="1129553" cy="470168"/>
            </a:xfrm>
            <a:prstGeom prst="rect">
              <a:avLst/>
            </a:prstGeom>
            <a:noFill/>
          </p:spPr>
          <p:txBody>
            <a:bodyPr wrap="square" rtlCol="0">
              <a:spAutoFit/>
            </a:bodyPr>
            <a:lstStyle/>
            <a:p>
              <a:r>
                <a:rPr lang="en-GB" sz="1400" dirty="0" smtClean="0">
                  <a:latin typeface="Arial" panose="020B0604020202020204" pitchFamily="34" charset="0"/>
                  <a:cs typeface="Arial" panose="020B0604020202020204" pitchFamily="34" charset="0"/>
                </a:rPr>
                <a:t>23°C</a:t>
              </a:r>
              <a:endParaRPr lang="en-GB" sz="1400" dirty="0">
                <a:latin typeface="Arial" panose="020B0604020202020204" pitchFamily="34" charset="0"/>
                <a:cs typeface="Arial" panose="020B0604020202020204" pitchFamily="34" charset="0"/>
              </a:endParaRPr>
            </a:p>
          </p:txBody>
        </p:sp>
        <p:sp>
          <p:nvSpPr>
            <p:cNvPr id="12" name="TextBox 11"/>
            <p:cNvSpPr txBox="1"/>
            <p:nvPr/>
          </p:nvSpPr>
          <p:spPr>
            <a:xfrm>
              <a:off x="2995291" y="1528090"/>
              <a:ext cx="1129553" cy="470168"/>
            </a:xfrm>
            <a:prstGeom prst="rect">
              <a:avLst/>
            </a:prstGeom>
            <a:noFill/>
          </p:spPr>
          <p:txBody>
            <a:bodyPr wrap="square" rtlCol="0">
              <a:spAutoFit/>
            </a:bodyPr>
            <a:lstStyle/>
            <a:p>
              <a:r>
                <a:rPr lang="en-GB" sz="1400" dirty="0" smtClean="0">
                  <a:latin typeface="Arial" panose="020B0604020202020204" pitchFamily="34" charset="0"/>
                  <a:cs typeface="Arial" panose="020B0604020202020204" pitchFamily="34" charset="0"/>
                </a:rPr>
                <a:t>40°C</a:t>
              </a:r>
              <a:endParaRPr lang="en-GB" sz="1400" dirty="0">
                <a:latin typeface="Arial" panose="020B0604020202020204" pitchFamily="34" charset="0"/>
                <a:cs typeface="Arial" panose="020B0604020202020204" pitchFamily="34" charset="0"/>
              </a:endParaRPr>
            </a:p>
          </p:txBody>
        </p:sp>
        <p:sp>
          <p:nvSpPr>
            <p:cNvPr id="13" name="TextBox 12"/>
            <p:cNvSpPr txBox="1"/>
            <p:nvPr/>
          </p:nvSpPr>
          <p:spPr>
            <a:xfrm>
              <a:off x="2995291" y="1936609"/>
              <a:ext cx="1129553" cy="470168"/>
            </a:xfrm>
            <a:prstGeom prst="rect">
              <a:avLst/>
            </a:prstGeom>
            <a:noFill/>
          </p:spPr>
          <p:txBody>
            <a:bodyPr wrap="square" rtlCol="0">
              <a:spAutoFit/>
            </a:bodyPr>
            <a:lstStyle/>
            <a:p>
              <a:r>
                <a:rPr lang="en-GB" sz="1400" dirty="0" smtClean="0">
                  <a:latin typeface="Arial" panose="020B0604020202020204" pitchFamily="34" charset="0"/>
                  <a:cs typeface="Arial" panose="020B0604020202020204" pitchFamily="34" charset="0"/>
                </a:rPr>
                <a:t>70°C</a:t>
              </a:r>
              <a:endParaRPr lang="en-GB" sz="1400" dirty="0">
                <a:latin typeface="Arial" panose="020B0604020202020204" pitchFamily="34" charset="0"/>
                <a:cs typeface="Arial" panose="020B0604020202020204" pitchFamily="34" charset="0"/>
              </a:endParaRPr>
            </a:p>
          </p:txBody>
        </p:sp>
        <p:sp>
          <p:nvSpPr>
            <p:cNvPr id="14" name="TextBox 13"/>
            <p:cNvSpPr txBox="1"/>
            <p:nvPr/>
          </p:nvSpPr>
          <p:spPr>
            <a:xfrm>
              <a:off x="2995291" y="2345128"/>
              <a:ext cx="1129553" cy="470168"/>
            </a:xfrm>
            <a:prstGeom prst="rect">
              <a:avLst/>
            </a:prstGeom>
            <a:noFill/>
          </p:spPr>
          <p:txBody>
            <a:bodyPr wrap="square" rtlCol="0">
              <a:spAutoFit/>
            </a:bodyPr>
            <a:lstStyle/>
            <a:p>
              <a:r>
                <a:rPr lang="en-GB" sz="1400" dirty="0" smtClean="0">
                  <a:latin typeface="Arial" panose="020B0604020202020204" pitchFamily="34" charset="0"/>
                  <a:cs typeface="Arial" panose="020B0604020202020204" pitchFamily="34" charset="0"/>
                </a:rPr>
                <a:t>90°C</a:t>
              </a:r>
              <a:endParaRPr lang="en-GB" sz="1400" dirty="0">
                <a:latin typeface="Arial" panose="020B0604020202020204" pitchFamily="34" charset="0"/>
                <a:cs typeface="Arial" panose="020B0604020202020204" pitchFamily="34" charset="0"/>
              </a:endParaRPr>
            </a:p>
          </p:txBody>
        </p:sp>
        <p:sp>
          <p:nvSpPr>
            <p:cNvPr id="15" name="Oval 14"/>
            <p:cNvSpPr/>
            <p:nvPr/>
          </p:nvSpPr>
          <p:spPr>
            <a:xfrm>
              <a:off x="2810436" y="1268506"/>
              <a:ext cx="108000" cy="108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6" name="Oval 15"/>
            <p:cNvSpPr/>
            <p:nvPr/>
          </p:nvSpPr>
          <p:spPr>
            <a:xfrm>
              <a:off x="2810436" y="1657768"/>
              <a:ext cx="108000" cy="108000"/>
            </a:xfrm>
            <a:prstGeom prst="ellipse">
              <a:avLst/>
            </a:prstGeom>
            <a:solidFill>
              <a:srgbClr val="0000FE"/>
            </a:solidFill>
            <a:ln>
              <a:solidFill>
                <a:srgbClr val="0000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7" name="Oval 16"/>
            <p:cNvSpPr/>
            <p:nvPr/>
          </p:nvSpPr>
          <p:spPr>
            <a:xfrm>
              <a:off x="2810436" y="2049617"/>
              <a:ext cx="108000" cy="108000"/>
            </a:xfrm>
            <a:prstGeom prst="ellipse">
              <a:avLst/>
            </a:prstGeom>
            <a:solidFill>
              <a:srgbClr val="00FF01"/>
            </a:solidFill>
            <a:ln>
              <a:solidFill>
                <a:srgbClr val="00FF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Oval 17"/>
            <p:cNvSpPr/>
            <p:nvPr/>
          </p:nvSpPr>
          <p:spPr>
            <a:xfrm>
              <a:off x="2810436" y="2438879"/>
              <a:ext cx="108000" cy="108000"/>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mc:AlternateContent xmlns:mc="http://schemas.openxmlformats.org/markup-compatibility/2006" xmlns:a14="http://schemas.microsoft.com/office/drawing/2010/main">
        <mc:Choice Requires="a14">
          <p:graphicFrame>
            <p:nvGraphicFramePr>
              <p:cNvPr id="19" name="Table 18"/>
              <p:cNvGraphicFramePr>
                <a:graphicFrameLocks noGrp="1"/>
              </p:cNvGraphicFramePr>
              <p:nvPr>
                <p:extLst>
                  <p:ext uri="{D42A27DB-BD31-4B8C-83A1-F6EECF244321}">
                    <p14:modId xmlns:p14="http://schemas.microsoft.com/office/powerpoint/2010/main" val="2417049436"/>
                  </p:ext>
                </p:extLst>
              </p:nvPr>
            </p:nvGraphicFramePr>
            <p:xfrm>
              <a:off x="244036" y="5072742"/>
              <a:ext cx="6803311" cy="1446214"/>
            </p:xfrm>
            <a:graphic>
              <a:graphicData uri="http://schemas.openxmlformats.org/drawingml/2006/table">
                <a:tbl>
                  <a:tblPr firstRow="1" bandRow="1">
                    <a:tableStyleId>{5C22544A-7EE6-4342-B048-85BDC9FD1C3A}</a:tableStyleId>
                  </a:tblPr>
                  <a:tblGrid>
                    <a:gridCol w="457518"/>
                    <a:gridCol w="1143318"/>
                    <a:gridCol w="1151763"/>
                    <a:gridCol w="1454467"/>
                    <a:gridCol w="1720914"/>
                    <a:gridCol w="875331"/>
                  </a:tblGrid>
                  <a:tr h="248810">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i="1" dirty="0" smtClean="0">
                              <a:solidFill>
                                <a:schemeClr val="bg1"/>
                              </a:solidFill>
                              <a:latin typeface="Calibri" panose="020F0502020204030204" pitchFamily="34" charset="0"/>
                            </a:rPr>
                            <a:t>η</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err="1" smtClean="0">
                              <a:solidFill>
                                <a:schemeClr val="bg1"/>
                              </a:solidFill>
                              <a:latin typeface="Calibri" panose="020F0502020204030204" pitchFamily="34" charset="0"/>
                            </a:rPr>
                            <a:t>E</a:t>
                          </a:r>
                          <a:r>
                            <a:rPr lang="en-GB" sz="1600" baseline="-25000" dirty="0" err="1" smtClean="0">
                              <a:solidFill>
                                <a:schemeClr val="bg1"/>
                              </a:solidFill>
                              <a:latin typeface="Calibri" panose="020F0502020204030204" pitchFamily="34" charset="0"/>
                            </a:rPr>
                            <a:t>a</a:t>
                          </a:r>
                          <a:r>
                            <a:rPr lang="en-GB" sz="1600" dirty="0" smtClean="0">
                              <a:solidFill>
                                <a:schemeClr val="bg1"/>
                              </a:solidFill>
                              <a:latin typeface="Calibri" panose="020F0502020204030204" pitchFamily="34" charset="0"/>
                            </a:rPr>
                            <a:t>/ kJ mol</a:t>
                          </a:r>
                          <a:r>
                            <a:rPr lang="en-GB" sz="1600" baseline="30000" dirty="0" smtClean="0">
                              <a:solidFill>
                                <a:schemeClr val="bg1"/>
                              </a:solidFill>
                              <a:latin typeface="Calibri" panose="020F0502020204030204" pitchFamily="34" charset="0"/>
                            </a:rPr>
                            <a:t>-1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solidFill>
                                <a:schemeClr val="bg1"/>
                              </a:solidFill>
                              <a:latin typeface="Calibri" panose="020F0502020204030204" pitchFamily="34" charset="0"/>
                            </a:rPr>
                            <a:t>log</a:t>
                          </a:r>
                          <a:r>
                            <a:rPr lang="en-GB" sz="1600" baseline="0" dirty="0" smtClean="0">
                              <a:solidFill>
                                <a:schemeClr val="bg1"/>
                              </a:solidFill>
                              <a:latin typeface="Calibri" panose="020F0502020204030204" pitchFamily="34" charset="0"/>
                            </a:rPr>
                            <a:t> </a:t>
                          </a:r>
                          <a14:m>
                            <m:oMath xmlns:m="http://schemas.openxmlformats.org/officeDocument/2006/math">
                              <m:acc>
                                <m:accPr>
                                  <m:chr m:val="⃗"/>
                                  <m:ctrlPr>
                                    <a:rPr lang="en-GB" sz="1600" i="1" baseline="0" smtClean="0">
                                      <a:solidFill>
                                        <a:schemeClr val="bg1"/>
                                      </a:solidFill>
                                      <a:latin typeface="Cambria Math" panose="02040503050406030204" pitchFamily="18" charset="0"/>
                                    </a:rPr>
                                  </m:ctrlPr>
                                </m:accPr>
                                <m:e>
                                  <m:r>
                                    <a:rPr lang="en-GB" sz="1600" b="1" i="1" baseline="0" smtClean="0">
                                      <a:solidFill>
                                        <a:schemeClr val="bg1"/>
                                      </a:solidFill>
                                      <a:latin typeface="Cambria Math" panose="02040503050406030204" pitchFamily="18" charset="0"/>
                                    </a:rPr>
                                    <m:t>𝒌</m:t>
                                  </m:r>
                                </m:e>
                              </m:acc>
                            </m:oMath>
                          </a14:m>
                          <a:r>
                            <a:rPr lang="en-GB" sz="1600" dirty="0" smtClean="0">
                              <a:solidFill>
                                <a:schemeClr val="bg1"/>
                              </a:solidFill>
                              <a:latin typeface="Calibri" panose="020F0502020204030204" pitchFamily="34" charset="0"/>
                            </a:rPr>
                            <a:t>/ g m</a:t>
                          </a:r>
                          <a:r>
                            <a:rPr lang="en-GB" sz="1600" baseline="30000" dirty="0" smtClean="0">
                              <a:solidFill>
                                <a:schemeClr val="bg1"/>
                              </a:solidFill>
                              <a:latin typeface="Calibri" panose="020F0502020204030204" pitchFamily="34" charset="0"/>
                            </a:rPr>
                            <a:t>-2</a:t>
                          </a:r>
                          <a:r>
                            <a:rPr lang="en-GB" sz="1600" dirty="0" smtClean="0">
                              <a:solidFill>
                                <a:schemeClr val="bg1"/>
                              </a:solidFill>
                              <a:latin typeface="Calibri" panose="020F0502020204030204" pitchFamily="34" charset="0"/>
                            </a:rPr>
                            <a:t> d</a:t>
                          </a:r>
                          <a:r>
                            <a:rPr lang="en-GB" sz="1600" baseline="30000" dirty="0" smtClean="0">
                              <a:solidFill>
                                <a:schemeClr val="bg1"/>
                              </a:solidFill>
                              <a:latin typeface="Calibri" panose="020F0502020204030204" pitchFamily="34" charset="0"/>
                            </a:rPr>
                            <a:t>-1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14:m>
                            <m:oMath xmlns:m="http://schemas.openxmlformats.org/officeDocument/2006/math">
                              <m:acc>
                                <m:accPr>
                                  <m:chr m:val="⃗"/>
                                  <m:ctrlPr>
                                    <a:rPr lang="en-GB" sz="1600" i="1" baseline="0" smtClean="0">
                                      <a:solidFill>
                                        <a:schemeClr val="bg1"/>
                                      </a:solidFill>
                                      <a:latin typeface="Cambria Math" panose="02040503050406030204" pitchFamily="18" charset="0"/>
                                    </a:rPr>
                                  </m:ctrlPr>
                                </m:accPr>
                                <m:e>
                                  <m:r>
                                    <a:rPr lang="en-GB" sz="1600" b="1" i="1" baseline="0" smtClean="0">
                                      <a:solidFill>
                                        <a:schemeClr val="bg1"/>
                                      </a:solidFill>
                                      <a:latin typeface="Cambria Math" panose="02040503050406030204" pitchFamily="18" charset="0"/>
                                    </a:rPr>
                                    <m:t>𝒌</m:t>
                                  </m:r>
                                </m:e>
                              </m:acc>
                            </m:oMath>
                          </a14:m>
                          <a:r>
                            <a:rPr lang="en-GB" sz="1600" dirty="0" smtClean="0">
                              <a:solidFill>
                                <a:schemeClr val="bg1"/>
                              </a:solidFill>
                              <a:latin typeface="Calibri" panose="020F0502020204030204" pitchFamily="34" charset="0"/>
                            </a:rPr>
                            <a:t>/ g m</a:t>
                          </a:r>
                          <a:r>
                            <a:rPr lang="en-GB" sz="1600" baseline="30000" dirty="0" smtClean="0">
                              <a:solidFill>
                                <a:schemeClr val="bg1"/>
                              </a:solidFill>
                              <a:latin typeface="Calibri" panose="020F0502020204030204" pitchFamily="34" charset="0"/>
                            </a:rPr>
                            <a:t>-2</a:t>
                          </a:r>
                          <a:r>
                            <a:rPr lang="en-GB" sz="1600" dirty="0" smtClean="0">
                              <a:solidFill>
                                <a:schemeClr val="bg1"/>
                              </a:solidFill>
                              <a:latin typeface="Calibri" panose="020F0502020204030204" pitchFamily="34" charset="0"/>
                            </a:rPr>
                            <a:t> d</a:t>
                          </a:r>
                          <a:r>
                            <a:rPr lang="en-GB" sz="1600" baseline="30000" dirty="0" smtClean="0">
                              <a:solidFill>
                                <a:schemeClr val="bg1"/>
                              </a:solidFill>
                              <a:latin typeface="Calibri" panose="020F0502020204030204" pitchFamily="34" charset="0"/>
                            </a:rPr>
                            <a:t>-1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r>
                            <a:rPr lang="en-GB" sz="1600" baseline="0" dirty="0" smtClean="0">
                              <a:solidFill>
                                <a:schemeClr val="bg1"/>
                              </a:solidFill>
                              <a:latin typeface="Calibri" panose="020F0502020204030204" pitchFamily="34" charset="0"/>
                            </a:rPr>
                            <a:t>r</a:t>
                          </a:r>
                          <a:r>
                            <a:rPr lang="en-GB" sz="1600" baseline="30000" dirty="0" smtClean="0">
                              <a:solidFill>
                                <a:schemeClr val="bg1"/>
                              </a:solidFill>
                              <a:latin typeface="Calibri" panose="020F0502020204030204" pitchFamily="34" charset="0"/>
                            </a:rPr>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r>
                  <a:tr h="248810">
                    <a:tc>
                      <a:txBody>
                        <a:bodyPr/>
                        <a:lstStyle/>
                        <a:p>
                          <a:pPr marL="0" marR="0" lvl="0" indent="0" algn="l" defTabSz="4173398" rtl="0" eaLnBrk="1" fontAlgn="auto" latinLnBrk="0" hangingPunct="1">
                            <a:lnSpc>
                              <a:spcPct val="100000"/>
                            </a:lnSpc>
                            <a:spcBef>
                              <a:spcPts val="0"/>
                            </a:spcBef>
                            <a:spcAft>
                              <a:spcPts val="0"/>
                            </a:spcAft>
                            <a:buClrTx/>
                            <a:buSzTx/>
                            <a:buFontTx/>
                            <a:buNone/>
                            <a:tabLst/>
                            <a:defRPr/>
                          </a:pPr>
                          <a:r>
                            <a:rPr lang="en-GB" sz="1600" dirty="0" smtClean="0">
                              <a:effectLst/>
                              <a:latin typeface="Calibri" panose="020F0502020204030204" pitchFamily="34" charset="0"/>
                            </a:rPr>
                            <a:t>B</a:t>
                          </a:r>
                          <a:endParaRPr lang="en-GB" sz="1600" b="0" dirty="0" smtClean="0">
                            <a:effectLst/>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0.49</a:t>
                          </a:r>
                          <a:r>
                            <a:rPr lang="en-GB" sz="1600" baseline="0" dirty="0" smtClean="0">
                              <a:latin typeface="Calibri" panose="020F0502020204030204" pitchFamily="34" charset="0"/>
                            </a:rPr>
                            <a:t> ± 0.05</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76.6</a:t>
                          </a:r>
                          <a:r>
                            <a:rPr lang="en-GB" sz="1600" baseline="0" dirty="0" smtClean="0">
                              <a:latin typeface="Calibri" panose="020F0502020204030204" pitchFamily="34" charset="0"/>
                            </a:rPr>
                            <a:t> ± 6.3</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7.4</a:t>
                          </a:r>
                          <a:r>
                            <a:rPr lang="en-GB" sz="1600" baseline="0" dirty="0" smtClean="0">
                              <a:latin typeface="Calibri" panose="020F0502020204030204" pitchFamily="34" charset="0"/>
                            </a:rPr>
                            <a:t> ± 0.9</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sSubSup>
                                      <m:sSubSupPr>
                                        <m:ctrlPr>
                                          <a:rPr lang="en-GB" sz="1600" i="1" smtClean="0">
                                            <a:latin typeface="Cambria Math" panose="02040503050406030204" pitchFamily="18" charset="0"/>
                                          </a:rPr>
                                        </m:ctrlPr>
                                      </m:sSubSupPr>
                                      <m:e>
                                        <m:r>
                                          <a:rPr lang="en-GB" sz="1600" b="0" i="1" smtClean="0">
                                            <a:latin typeface="Cambria Math" panose="02040503050406030204" pitchFamily="18" charset="0"/>
                                          </a:rPr>
                                          <m:t>2.5</m:t>
                                        </m:r>
                                      </m:e>
                                      <m:sub>
                                        <m:r>
                                          <a:rPr lang="en-GB" sz="1600" b="0" i="1" smtClean="0">
                                            <a:latin typeface="Cambria Math" panose="02040503050406030204" pitchFamily="18" charset="0"/>
                                          </a:rPr>
                                          <m:t>−2.5</m:t>
                                        </m:r>
                                      </m:sub>
                                      <m:sup>
                                        <m:r>
                                          <a:rPr lang="en-GB" sz="1600" b="0" i="1" smtClean="0">
                                            <a:latin typeface="Cambria Math" panose="02040503050406030204" pitchFamily="18" charset="0"/>
                                          </a:rPr>
                                          <m:t>+5.2</m:t>
                                        </m:r>
                                      </m:sup>
                                    </m:sSubSup>
                                  </m:e>
                                </m:d>
                                <m:r>
                                  <a:rPr lang="en-GB" sz="1600" b="0" i="1" smtClean="0">
                                    <a:latin typeface="Cambria Math" panose="02040503050406030204" pitchFamily="18" charset="0"/>
                                  </a:rPr>
                                  <m:t> </m:t>
                                </m:r>
                                <m:r>
                                  <a:rPr lang="en-GB" sz="1600" b="0" i="1" smtClean="0">
                                    <a:latin typeface="Cambria Math" panose="02040503050406030204" pitchFamily="18" charset="0"/>
                                    <a:ea typeface="Cambria Math" panose="02040503050406030204" pitchFamily="18" charset="0"/>
                                  </a:rPr>
                                  <m:t>× </m:t>
                                </m:r>
                                <m:sSup>
                                  <m:sSupPr>
                                    <m:ctrlPr>
                                      <a:rPr lang="en-GB" sz="1600" b="0" i="1" smtClean="0">
                                        <a:latin typeface="Cambria Math" panose="02040503050406030204" pitchFamily="18" charset="0"/>
                                        <a:ea typeface="Cambria Math" panose="02040503050406030204" pitchFamily="18" charset="0"/>
                                      </a:rPr>
                                    </m:ctrlPr>
                                  </m:sSupPr>
                                  <m:e>
                                    <m:r>
                                      <a:rPr lang="en-GB" sz="1600" b="0" i="1" smtClean="0">
                                        <a:latin typeface="Cambria Math" panose="02040503050406030204" pitchFamily="18" charset="0"/>
                                        <a:ea typeface="Cambria Math" panose="02040503050406030204" pitchFamily="18" charset="0"/>
                                      </a:rPr>
                                      <m:t>10</m:t>
                                    </m:r>
                                  </m:e>
                                  <m:sup>
                                    <m:r>
                                      <a:rPr lang="en-GB" sz="1600" b="0" i="1" smtClean="0">
                                        <a:latin typeface="Cambria Math" panose="02040503050406030204" pitchFamily="18" charset="0"/>
                                        <a:ea typeface="Cambria Math" panose="02040503050406030204" pitchFamily="18" charset="0"/>
                                      </a:rPr>
                                      <m:t>7</m:t>
                                    </m:r>
                                  </m:sup>
                                </m:sSup>
                              </m:oMath>
                            </m:oMathPara>
                          </a14:m>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0.96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8810">
                    <a:tc>
                      <a:txBody>
                        <a:bodyPr/>
                        <a:lstStyle/>
                        <a:p>
                          <a:pPr marL="0" marR="0" lvl="0" indent="0" algn="l" defTabSz="4173398" rtl="0" eaLnBrk="1" fontAlgn="auto" latinLnBrk="0" hangingPunct="1">
                            <a:lnSpc>
                              <a:spcPct val="100000"/>
                            </a:lnSpc>
                            <a:spcBef>
                              <a:spcPts val="0"/>
                            </a:spcBef>
                            <a:spcAft>
                              <a:spcPts val="0"/>
                            </a:spcAft>
                            <a:buClrTx/>
                            <a:buSzTx/>
                            <a:buFontTx/>
                            <a:buNone/>
                            <a:tabLst/>
                            <a:defRPr/>
                          </a:pPr>
                          <a:r>
                            <a:rPr lang="en-GB" sz="1600" dirty="0" smtClean="0">
                              <a:effectLst/>
                              <a:latin typeface="Calibri" panose="020F0502020204030204" pitchFamily="34" charset="0"/>
                            </a:rPr>
                            <a:t>Na</a:t>
                          </a:r>
                          <a:endParaRPr lang="en-GB" sz="1600" b="0" dirty="0" smtClean="0">
                            <a:effectLst/>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0.52 </a:t>
                          </a:r>
                          <a:r>
                            <a:rPr lang="en-GB" sz="1600" baseline="0" dirty="0" smtClean="0">
                              <a:latin typeface="Calibri" panose="020F0502020204030204" pitchFamily="34" charset="0"/>
                            </a:rPr>
                            <a:t>± 0.05</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80.9</a:t>
                          </a:r>
                          <a:r>
                            <a:rPr lang="en-GB" sz="1600" baseline="0" dirty="0" smtClean="0">
                              <a:latin typeface="Calibri" panose="020F0502020204030204" pitchFamily="34" charset="0"/>
                            </a:rPr>
                            <a:t> ± 6.4</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8.1 </a:t>
                          </a:r>
                          <a:r>
                            <a:rPr lang="en-GB" sz="1600" baseline="0" dirty="0" smtClean="0">
                              <a:latin typeface="Calibri" panose="020F0502020204030204" pitchFamily="34" charset="0"/>
                            </a:rPr>
                            <a:t>± 1.0</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sSubSup>
                                      <m:sSubSupPr>
                                        <m:ctrlPr>
                                          <a:rPr lang="en-GB" sz="1600" i="1" smtClean="0">
                                            <a:latin typeface="Cambria Math" panose="02040503050406030204" pitchFamily="18" charset="0"/>
                                          </a:rPr>
                                        </m:ctrlPr>
                                      </m:sSubSupPr>
                                      <m:e>
                                        <m:r>
                                          <a:rPr lang="en-GB" sz="1600" b="0" i="1" smtClean="0">
                                            <a:latin typeface="Cambria Math" panose="02040503050406030204" pitchFamily="18" charset="0"/>
                                          </a:rPr>
                                          <m:t>1.3</m:t>
                                        </m:r>
                                      </m:e>
                                      <m:sub>
                                        <m:r>
                                          <a:rPr lang="en-GB" sz="1600" b="0" i="1" smtClean="0">
                                            <a:latin typeface="Cambria Math" panose="02040503050406030204" pitchFamily="18" charset="0"/>
                                          </a:rPr>
                                          <m:t>−1.3</m:t>
                                        </m:r>
                                      </m:sub>
                                      <m:sup>
                                        <m:r>
                                          <a:rPr lang="en-GB" sz="1600" b="0" i="1" smtClean="0">
                                            <a:latin typeface="Cambria Math" panose="02040503050406030204" pitchFamily="18" charset="0"/>
                                          </a:rPr>
                                          <m:t>+2.9</m:t>
                                        </m:r>
                                      </m:sup>
                                    </m:sSubSup>
                                  </m:e>
                                </m:d>
                                <m:r>
                                  <a:rPr lang="en-GB" sz="1600" b="0" i="1" smtClean="0">
                                    <a:latin typeface="Cambria Math" panose="02040503050406030204" pitchFamily="18" charset="0"/>
                                  </a:rPr>
                                  <m:t> </m:t>
                                </m:r>
                                <m:r>
                                  <a:rPr lang="en-GB" sz="1600" b="0" i="1" smtClean="0">
                                    <a:latin typeface="Cambria Math" panose="02040503050406030204" pitchFamily="18" charset="0"/>
                                    <a:ea typeface="Cambria Math" panose="02040503050406030204" pitchFamily="18" charset="0"/>
                                  </a:rPr>
                                  <m:t>× </m:t>
                                </m:r>
                                <m:sSup>
                                  <m:sSupPr>
                                    <m:ctrlPr>
                                      <a:rPr lang="en-GB" sz="1600" b="0" i="1" smtClean="0">
                                        <a:latin typeface="Cambria Math" panose="02040503050406030204" pitchFamily="18" charset="0"/>
                                        <a:ea typeface="Cambria Math" panose="02040503050406030204" pitchFamily="18" charset="0"/>
                                      </a:rPr>
                                    </m:ctrlPr>
                                  </m:sSupPr>
                                  <m:e>
                                    <m:r>
                                      <a:rPr lang="en-GB" sz="1600" b="0" i="1" smtClean="0">
                                        <a:latin typeface="Cambria Math" panose="02040503050406030204" pitchFamily="18" charset="0"/>
                                        <a:ea typeface="Cambria Math" panose="02040503050406030204" pitchFamily="18" charset="0"/>
                                      </a:rPr>
                                      <m:t>10</m:t>
                                    </m:r>
                                  </m:e>
                                  <m:sup>
                                    <m:r>
                                      <a:rPr lang="en-GB" sz="1600" b="0" i="1" smtClean="0">
                                        <a:latin typeface="Cambria Math" panose="02040503050406030204" pitchFamily="18" charset="0"/>
                                        <a:ea typeface="Cambria Math" panose="02040503050406030204" pitchFamily="18" charset="0"/>
                                      </a:rPr>
                                      <m:t>8</m:t>
                                    </m:r>
                                  </m:sup>
                                </m:sSup>
                              </m:oMath>
                            </m:oMathPara>
                          </a14:m>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0.96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48810">
                    <a:tc>
                      <a:txBody>
                        <a:bodyPr/>
                        <a:lstStyle/>
                        <a:p>
                          <a:pPr marL="0" marR="0" lvl="0" indent="0" algn="l" defTabSz="4173398" rtl="0" eaLnBrk="1" fontAlgn="auto" latinLnBrk="0" hangingPunct="1">
                            <a:lnSpc>
                              <a:spcPct val="100000"/>
                            </a:lnSpc>
                            <a:spcBef>
                              <a:spcPts val="0"/>
                            </a:spcBef>
                            <a:spcAft>
                              <a:spcPts val="0"/>
                            </a:spcAft>
                            <a:buClrTx/>
                            <a:buSzTx/>
                            <a:buFontTx/>
                            <a:buNone/>
                            <a:tabLst/>
                            <a:defRPr/>
                          </a:pPr>
                          <a:r>
                            <a:rPr lang="en-GB" sz="1600" dirty="0" smtClean="0">
                              <a:effectLst/>
                              <a:latin typeface="Calibri" panose="020F0502020204030204" pitchFamily="34" charset="0"/>
                            </a:rPr>
                            <a:t>Si</a:t>
                          </a:r>
                          <a:endParaRPr lang="en-GB" sz="1600" b="0" dirty="0" smtClean="0">
                            <a:effectLst/>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baseline="0" dirty="0" smtClean="0">
                              <a:latin typeface="Calibri" panose="020F0502020204030204" pitchFamily="34" charset="0"/>
                            </a:rPr>
                            <a:t>0.47 ± 0.06</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88.9</a:t>
                          </a:r>
                          <a:r>
                            <a:rPr lang="en-GB" sz="1600" baseline="0" dirty="0" smtClean="0">
                              <a:latin typeface="Calibri" panose="020F0502020204030204" pitchFamily="34" charset="0"/>
                            </a:rPr>
                            <a:t> ± 6.9</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9.8</a:t>
                          </a:r>
                          <a:r>
                            <a:rPr lang="en-GB" sz="1600" baseline="0" dirty="0" smtClean="0">
                              <a:latin typeface="Calibri" panose="020F0502020204030204" pitchFamily="34" charset="0"/>
                            </a:rPr>
                            <a:t> ± 1.0</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lang="en-GB" sz="1600" i="1" smtClean="0">
                                        <a:latin typeface="Cambria Math" panose="02040503050406030204" pitchFamily="18" charset="0"/>
                                      </a:rPr>
                                    </m:ctrlPr>
                                  </m:dPr>
                                  <m:e>
                                    <m:sSubSup>
                                      <m:sSubSupPr>
                                        <m:ctrlPr>
                                          <a:rPr lang="en-GB" sz="1600" i="1" smtClean="0">
                                            <a:latin typeface="Cambria Math" panose="02040503050406030204" pitchFamily="18" charset="0"/>
                                          </a:rPr>
                                        </m:ctrlPr>
                                      </m:sSubSupPr>
                                      <m:e>
                                        <m:r>
                                          <a:rPr lang="en-GB" sz="1600" b="0" i="1" smtClean="0">
                                            <a:latin typeface="Cambria Math" panose="02040503050406030204" pitchFamily="18" charset="0"/>
                                          </a:rPr>
                                          <m:t>0.6</m:t>
                                        </m:r>
                                      </m:e>
                                      <m:sub>
                                        <m:r>
                                          <a:rPr lang="en-GB" sz="1600" b="0" i="1" smtClean="0">
                                            <a:latin typeface="Cambria Math" panose="02040503050406030204" pitchFamily="18" charset="0"/>
                                          </a:rPr>
                                          <m:t>−0.6</m:t>
                                        </m:r>
                                      </m:sub>
                                      <m:sup>
                                        <m:r>
                                          <a:rPr lang="en-GB" sz="1600" b="0" i="1" smtClean="0">
                                            <a:latin typeface="Cambria Math" panose="02040503050406030204" pitchFamily="18" charset="0"/>
                                          </a:rPr>
                                          <m:t>+1.5</m:t>
                                        </m:r>
                                      </m:sup>
                                    </m:sSubSup>
                                  </m:e>
                                </m:d>
                                <m:r>
                                  <a:rPr lang="en-GB" sz="1600" b="0" i="1" smtClean="0">
                                    <a:latin typeface="Cambria Math" panose="02040503050406030204" pitchFamily="18" charset="0"/>
                                  </a:rPr>
                                  <m:t> </m:t>
                                </m:r>
                                <m:r>
                                  <a:rPr lang="en-GB" sz="1600" b="0" i="1" smtClean="0">
                                    <a:latin typeface="Cambria Math" panose="02040503050406030204" pitchFamily="18" charset="0"/>
                                    <a:ea typeface="Cambria Math" panose="02040503050406030204" pitchFamily="18" charset="0"/>
                                  </a:rPr>
                                  <m:t>× </m:t>
                                </m:r>
                                <m:sSup>
                                  <m:sSupPr>
                                    <m:ctrlPr>
                                      <a:rPr lang="en-GB" sz="1600" b="0" i="1" smtClean="0">
                                        <a:latin typeface="Cambria Math" panose="02040503050406030204" pitchFamily="18" charset="0"/>
                                        <a:ea typeface="Cambria Math" panose="02040503050406030204" pitchFamily="18" charset="0"/>
                                      </a:rPr>
                                    </m:ctrlPr>
                                  </m:sSupPr>
                                  <m:e>
                                    <m:r>
                                      <a:rPr lang="en-GB" sz="1600" b="0" i="1" smtClean="0">
                                        <a:latin typeface="Cambria Math" panose="02040503050406030204" pitchFamily="18" charset="0"/>
                                        <a:ea typeface="Cambria Math" panose="02040503050406030204" pitchFamily="18" charset="0"/>
                                      </a:rPr>
                                      <m:t>10</m:t>
                                    </m:r>
                                  </m:e>
                                  <m:sup>
                                    <m:r>
                                      <a:rPr lang="en-GB" sz="1600" b="0" i="1" smtClean="0">
                                        <a:latin typeface="Cambria Math" panose="02040503050406030204" pitchFamily="18" charset="0"/>
                                        <a:ea typeface="Cambria Math" panose="02040503050406030204" pitchFamily="18" charset="0"/>
                                      </a:rPr>
                                      <m:t>10</m:t>
                                    </m:r>
                                  </m:sup>
                                </m:sSup>
                              </m:oMath>
                            </m:oMathPara>
                          </a14:m>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0.96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mc:Choice>
        <mc:Fallback xmlns="">
          <p:graphicFrame>
            <p:nvGraphicFramePr>
              <p:cNvPr id="19" name="Table 18"/>
              <p:cNvGraphicFramePr>
                <a:graphicFrameLocks noGrp="1"/>
              </p:cNvGraphicFramePr>
              <p:nvPr>
                <p:extLst>
                  <p:ext uri="{D42A27DB-BD31-4B8C-83A1-F6EECF244321}">
                    <p14:modId xmlns:p14="http://schemas.microsoft.com/office/powerpoint/2010/main" val="2417049436"/>
                  </p:ext>
                </p:extLst>
              </p:nvPr>
            </p:nvGraphicFramePr>
            <p:xfrm>
              <a:off x="244036" y="5072742"/>
              <a:ext cx="6803311" cy="1446214"/>
            </p:xfrm>
            <a:graphic>
              <a:graphicData uri="http://schemas.openxmlformats.org/drawingml/2006/table">
                <a:tbl>
                  <a:tblPr firstRow="1" bandRow="1">
                    <a:tableStyleId>{5C22544A-7EE6-4342-B048-85BDC9FD1C3A}</a:tableStyleId>
                  </a:tblPr>
                  <a:tblGrid>
                    <a:gridCol w="457518"/>
                    <a:gridCol w="1143318"/>
                    <a:gridCol w="1151763"/>
                    <a:gridCol w="1454467"/>
                    <a:gridCol w="1720914"/>
                    <a:gridCol w="875331"/>
                  </a:tblGrid>
                  <a:tr h="371602">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i="1" dirty="0" smtClean="0">
                              <a:solidFill>
                                <a:schemeClr val="bg1"/>
                              </a:solidFill>
                              <a:latin typeface="Calibri" panose="020F0502020204030204" pitchFamily="34" charset="0"/>
                            </a:rPr>
                            <a:t>η</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err="1" smtClean="0">
                              <a:solidFill>
                                <a:schemeClr val="bg1"/>
                              </a:solidFill>
                              <a:latin typeface="Calibri" panose="020F0502020204030204" pitchFamily="34" charset="0"/>
                            </a:rPr>
                            <a:t>E</a:t>
                          </a:r>
                          <a:r>
                            <a:rPr lang="en-GB" sz="1600" baseline="-25000" dirty="0" err="1" smtClean="0">
                              <a:solidFill>
                                <a:schemeClr val="bg1"/>
                              </a:solidFill>
                              <a:latin typeface="Calibri" panose="020F0502020204030204" pitchFamily="34" charset="0"/>
                            </a:rPr>
                            <a:t>a</a:t>
                          </a:r>
                          <a:r>
                            <a:rPr lang="en-GB" sz="1600" dirty="0" smtClean="0">
                              <a:solidFill>
                                <a:schemeClr val="bg1"/>
                              </a:solidFill>
                              <a:latin typeface="Calibri" panose="020F0502020204030204" pitchFamily="34" charset="0"/>
                            </a:rPr>
                            <a:t>/ kJ mol</a:t>
                          </a:r>
                          <a:r>
                            <a:rPr lang="en-GB" sz="1600" baseline="30000" dirty="0" smtClean="0">
                              <a:solidFill>
                                <a:schemeClr val="bg1"/>
                              </a:solidFill>
                              <a:latin typeface="Calibri" panose="020F0502020204030204" pitchFamily="34" charset="0"/>
                            </a:rPr>
                            <a:t>-1</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endParaRPr lang="en-US"/>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189958" t="-4918" r="-179079" b="-301639"/>
                          </a:stretch>
                        </a:blipFill>
                      </a:tcPr>
                    </a:tc>
                    <a:tc>
                      <a:txBody>
                        <a:bodyPr/>
                        <a:lstStyle/>
                        <a:p>
                          <a:endParaRPr lang="en-US"/>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245745" t="-4918" r="-51773" b="-301639"/>
                          </a:stretch>
                        </a:blip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r>
                            <a:rPr lang="en-GB" sz="1600" baseline="0" dirty="0" smtClean="0">
                              <a:solidFill>
                                <a:schemeClr val="bg1"/>
                              </a:solidFill>
                              <a:latin typeface="Calibri" panose="020F0502020204030204" pitchFamily="34" charset="0"/>
                            </a:rPr>
                            <a:t>r</a:t>
                          </a:r>
                          <a:r>
                            <a:rPr lang="en-GB" sz="1600" baseline="30000" dirty="0" smtClean="0">
                              <a:solidFill>
                                <a:schemeClr val="bg1"/>
                              </a:solidFill>
                              <a:latin typeface="Calibri" panose="020F0502020204030204" pitchFamily="34" charset="0"/>
                            </a:rPr>
                            <a:t>2</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r>
                  <a:tr h="366713">
                    <a:tc>
                      <a:txBody>
                        <a:bodyPr/>
                        <a:lstStyle/>
                        <a:p>
                          <a:pPr marL="0" marR="0" lvl="0" indent="0" algn="l" defTabSz="4173398" rtl="0" eaLnBrk="1" fontAlgn="auto" latinLnBrk="0" hangingPunct="1">
                            <a:lnSpc>
                              <a:spcPct val="100000"/>
                            </a:lnSpc>
                            <a:spcBef>
                              <a:spcPts val="0"/>
                            </a:spcBef>
                            <a:spcAft>
                              <a:spcPts val="0"/>
                            </a:spcAft>
                            <a:buClrTx/>
                            <a:buSzTx/>
                            <a:buFontTx/>
                            <a:buNone/>
                            <a:tabLst/>
                            <a:defRPr/>
                          </a:pPr>
                          <a:r>
                            <a:rPr lang="en-GB" sz="1600" dirty="0" smtClean="0">
                              <a:effectLst/>
                              <a:latin typeface="Calibri" panose="020F0502020204030204" pitchFamily="34" charset="0"/>
                            </a:rPr>
                            <a:t>B</a:t>
                          </a:r>
                          <a:endParaRPr lang="en-GB" sz="1600" b="0" dirty="0" smtClean="0">
                            <a:effectLst/>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0.49</a:t>
                          </a:r>
                          <a:r>
                            <a:rPr lang="en-GB" sz="1600" baseline="0" dirty="0" smtClean="0">
                              <a:latin typeface="Calibri" panose="020F0502020204030204" pitchFamily="34" charset="0"/>
                            </a:rPr>
                            <a:t> ± 0.05</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76.6</a:t>
                          </a:r>
                          <a:r>
                            <a:rPr lang="en-GB" sz="1600" baseline="0" dirty="0" smtClean="0">
                              <a:latin typeface="Calibri" panose="020F0502020204030204" pitchFamily="34" charset="0"/>
                            </a:rPr>
                            <a:t> ± 6.3</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7.4</a:t>
                          </a:r>
                          <a:r>
                            <a:rPr lang="en-GB" sz="1600" baseline="0" dirty="0" smtClean="0">
                              <a:latin typeface="Calibri" panose="020F0502020204030204" pitchFamily="34" charset="0"/>
                            </a:rPr>
                            <a:t> ± 0.9</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245745" t="-104918" r="-51773" b="-201639"/>
                          </a:stretch>
                        </a:blip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0.96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41186">
                    <a:tc>
                      <a:txBody>
                        <a:bodyPr/>
                        <a:lstStyle/>
                        <a:p>
                          <a:pPr marL="0" marR="0" lvl="0" indent="0" algn="l" defTabSz="4173398" rtl="0" eaLnBrk="1" fontAlgn="auto" latinLnBrk="0" hangingPunct="1">
                            <a:lnSpc>
                              <a:spcPct val="100000"/>
                            </a:lnSpc>
                            <a:spcBef>
                              <a:spcPts val="0"/>
                            </a:spcBef>
                            <a:spcAft>
                              <a:spcPts val="0"/>
                            </a:spcAft>
                            <a:buClrTx/>
                            <a:buSzTx/>
                            <a:buFontTx/>
                            <a:buNone/>
                            <a:tabLst/>
                            <a:defRPr/>
                          </a:pPr>
                          <a:r>
                            <a:rPr lang="en-GB" sz="1600" dirty="0" smtClean="0">
                              <a:effectLst/>
                              <a:latin typeface="Calibri" panose="020F0502020204030204" pitchFamily="34" charset="0"/>
                            </a:rPr>
                            <a:t>Na</a:t>
                          </a:r>
                          <a:endParaRPr lang="en-GB" sz="1600" b="0" dirty="0" smtClean="0">
                            <a:effectLst/>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0.52 </a:t>
                          </a:r>
                          <a:r>
                            <a:rPr lang="en-GB" sz="1600" baseline="0" dirty="0" smtClean="0">
                              <a:latin typeface="Calibri" panose="020F0502020204030204" pitchFamily="34" charset="0"/>
                            </a:rPr>
                            <a:t>± 0.05</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80.9</a:t>
                          </a:r>
                          <a:r>
                            <a:rPr lang="en-GB" sz="1600" baseline="0" dirty="0" smtClean="0">
                              <a:latin typeface="Calibri" panose="020F0502020204030204" pitchFamily="34" charset="0"/>
                            </a:rPr>
                            <a:t> ± 6.4</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8.1 </a:t>
                          </a:r>
                          <a:r>
                            <a:rPr lang="en-GB" sz="1600" baseline="0" dirty="0" smtClean="0">
                              <a:latin typeface="Calibri" panose="020F0502020204030204" pitchFamily="34" charset="0"/>
                            </a:rPr>
                            <a:t>± 1.0</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245745" t="-223214" r="-51773" b="-119643"/>
                          </a:stretch>
                        </a:blip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0.96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6713">
                    <a:tc>
                      <a:txBody>
                        <a:bodyPr/>
                        <a:lstStyle/>
                        <a:p>
                          <a:pPr marL="0" marR="0" lvl="0" indent="0" algn="l" defTabSz="4173398" rtl="0" eaLnBrk="1" fontAlgn="auto" latinLnBrk="0" hangingPunct="1">
                            <a:lnSpc>
                              <a:spcPct val="100000"/>
                            </a:lnSpc>
                            <a:spcBef>
                              <a:spcPts val="0"/>
                            </a:spcBef>
                            <a:spcAft>
                              <a:spcPts val="0"/>
                            </a:spcAft>
                            <a:buClrTx/>
                            <a:buSzTx/>
                            <a:buFontTx/>
                            <a:buNone/>
                            <a:tabLst/>
                            <a:defRPr/>
                          </a:pPr>
                          <a:r>
                            <a:rPr lang="en-GB" sz="1600" dirty="0" smtClean="0">
                              <a:effectLst/>
                              <a:latin typeface="Calibri" panose="020F0502020204030204" pitchFamily="34" charset="0"/>
                            </a:rPr>
                            <a:t>Si</a:t>
                          </a:r>
                          <a:endParaRPr lang="en-GB" sz="1600" b="0" dirty="0" smtClean="0">
                            <a:effectLst/>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baseline="0" dirty="0" smtClean="0">
                              <a:latin typeface="Calibri" panose="020F0502020204030204" pitchFamily="34" charset="0"/>
                            </a:rPr>
                            <a:t>0.47 ± 0.06</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88.9</a:t>
                          </a:r>
                          <a:r>
                            <a:rPr lang="en-GB" sz="1600" baseline="0" dirty="0" smtClean="0">
                              <a:latin typeface="Calibri" panose="020F0502020204030204" pitchFamily="34" charset="0"/>
                            </a:rPr>
                            <a:t> ± 6.9</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9.8</a:t>
                          </a:r>
                          <a:r>
                            <a:rPr lang="en-GB" sz="1600" baseline="0" dirty="0" smtClean="0">
                              <a:latin typeface="Calibri" panose="020F0502020204030204" pitchFamily="34" charset="0"/>
                            </a:rPr>
                            <a:t> ± 1.0</a:t>
                          </a:r>
                          <a:endParaRPr lang="en-GB" sz="1600" dirty="0" smtClean="0">
                            <a:latin typeface="Calibri" panose="020F0502020204030204" pitchFamily="34" charset="0"/>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245745" t="-301667" r="-51773" b="-11667"/>
                          </a:stretch>
                        </a:blipFill>
                      </a:tcPr>
                    </a:tc>
                    <a:tc>
                      <a:txBody>
                        <a:bodyPr/>
                        <a:lstStyle/>
                        <a:p>
                          <a:pPr marL="0" marR="0" indent="0" algn="ctr" defTabSz="4173398" rtl="0" eaLnBrk="1" fontAlgn="auto" latinLnBrk="0" hangingPunct="1">
                            <a:lnSpc>
                              <a:spcPct val="100000"/>
                            </a:lnSpc>
                            <a:spcBef>
                              <a:spcPts val="0"/>
                            </a:spcBef>
                            <a:spcAft>
                              <a:spcPts val="0"/>
                            </a:spcAft>
                            <a:buClrTx/>
                            <a:buSzTx/>
                            <a:buFontTx/>
                            <a:buNone/>
                            <a:tabLst/>
                            <a:defRPr/>
                          </a:pPr>
                          <a:r>
                            <a:rPr lang="en-GB" sz="1600" dirty="0" smtClean="0">
                              <a:latin typeface="Calibri" panose="020F0502020204030204" pitchFamily="34" charset="0"/>
                            </a:rPr>
                            <a:t>0.96</a:t>
                          </a: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mc:Fallback>
      </mc:AlternateContent>
      <mc:AlternateContent xmlns:mc="http://schemas.openxmlformats.org/markup-compatibility/2006" xmlns:a14="http://schemas.microsoft.com/office/drawing/2010/main">
        <mc:Choice Requires="a14">
          <p:sp>
            <p:nvSpPr>
              <p:cNvPr id="20" name="TextBox 19"/>
              <p:cNvSpPr txBox="1"/>
              <p:nvPr/>
            </p:nvSpPr>
            <p:spPr>
              <a:xfrm>
                <a:off x="512022" y="965070"/>
                <a:ext cx="3612014" cy="9681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800" i="1" smtClean="0">
                              <a:latin typeface="Cambria Math" panose="02040503050406030204" pitchFamily="18" charset="0"/>
                            </a:rPr>
                          </m:ctrlPr>
                        </m:sSubPr>
                        <m:e>
                          <m:r>
                            <a:rPr lang="en-GB" sz="2800" b="0" i="1" smtClean="0">
                              <a:latin typeface="Cambria Math" panose="02040503050406030204" pitchFamily="18" charset="0"/>
                            </a:rPr>
                            <m:t>𝑟</m:t>
                          </m:r>
                        </m:e>
                        <m:sub>
                          <m:r>
                            <a:rPr lang="en-GB" sz="2800" b="0" i="1" smtClean="0">
                              <a:latin typeface="Cambria Math" panose="02040503050406030204" pitchFamily="18" charset="0"/>
                            </a:rPr>
                            <m:t>𝑖</m:t>
                          </m:r>
                        </m:sub>
                      </m:sSub>
                      <m:r>
                        <a:rPr lang="en-GB" sz="2800" b="0" i="1" smtClean="0">
                          <a:latin typeface="Cambria Math" panose="02040503050406030204" pitchFamily="18" charset="0"/>
                        </a:rPr>
                        <m:t>=</m:t>
                      </m:r>
                      <m:acc>
                        <m:accPr>
                          <m:chr m:val="⃗"/>
                          <m:ctrlPr>
                            <a:rPr lang="en-GB" sz="2800" b="0" i="1" smtClean="0">
                              <a:latin typeface="Cambria Math" panose="02040503050406030204" pitchFamily="18" charset="0"/>
                            </a:rPr>
                          </m:ctrlPr>
                        </m:accPr>
                        <m:e>
                          <m:r>
                            <a:rPr lang="en-GB" sz="2800" b="0" i="1" smtClean="0">
                              <a:solidFill>
                                <a:srgbClr val="0033CC"/>
                              </a:solidFill>
                              <a:latin typeface="Cambria Math" panose="02040503050406030204" pitchFamily="18" charset="0"/>
                            </a:rPr>
                            <m:t>𝑘</m:t>
                          </m:r>
                        </m:e>
                      </m:acc>
                      <m:sSub>
                        <m:sSubPr>
                          <m:ctrlPr>
                            <a:rPr lang="en-GB" sz="2800" i="1" smtClean="0">
                              <a:latin typeface="Cambria Math" panose="02040503050406030204" pitchFamily="18" charset="0"/>
                            </a:rPr>
                          </m:ctrlPr>
                        </m:sSubPr>
                        <m:e>
                          <m:r>
                            <a:rPr lang="en-GB" sz="2800" b="0" i="1" smtClean="0">
                              <a:latin typeface="Cambria Math" panose="02040503050406030204" pitchFamily="18" charset="0"/>
                            </a:rPr>
                            <m:t>𝑣</m:t>
                          </m:r>
                        </m:e>
                        <m:sub>
                          <m:r>
                            <a:rPr lang="en-GB" sz="2800" b="0" i="1" smtClean="0">
                              <a:latin typeface="Cambria Math" panose="02040503050406030204" pitchFamily="18" charset="0"/>
                            </a:rPr>
                            <m:t>𝑖</m:t>
                          </m:r>
                        </m:sub>
                      </m:sSub>
                      <m:sSubSup>
                        <m:sSubSupPr>
                          <m:ctrlPr>
                            <a:rPr lang="en-GB" sz="2800" i="1" smtClean="0">
                              <a:latin typeface="Cambria Math" panose="02040503050406030204" pitchFamily="18" charset="0"/>
                            </a:rPr>
                          </m:ctrlPr>
                        </m:sSubSupPr>
                        <m:e>
                          <m:r>
                            <a:rPr lang="en-GB" sz="2800" b="0" i="1" smtClean="0">
                              <a:latin typeface="Cambria Math" panose="02040503050406030204" pitchFamily="18" charset="0"/>
                            </a:rPr>
                            <m:t>𝑎</m:t>
                          </m:r>
                        </m:e>
                        <m:sub>
                          <m:sSup>
                            <m:sSupPr>
                              <m:ctrlPr>
                                <a:rPr lang="en-GB" sz="2800" i="1" smtClean="0">
                                  <a:latin typeface="Cambria Math" panose="02040503050406030204" pitchFamily="18" charset="0"/>
                                </a:rPr>
                              </m:ctrlPr>
                            </m:sSupPr>
                            <m:e>
                              <m:r>
                                <a:rPr lang="en-GB" sz="2800" b="0" i="1" smtClean="0">
                                  <a:latin typeface="Cambria Math" panose="02040503050406030204" pitchFamily="18" charset="0"/>
                                </a:rPr>
                                <m:t>𝐻</m:t>
                              </m:r>
                            </m:e>
                            <m:sup>
                              <m:r>
                                <a:rPr lang="en-GB" sz="2800" b="0" i="1" smtClean="0">
                                  <a:latin typeface="Cambria Math" panose="02040503050406030204" pitchFamily="18" charset="0"/>
                                </a:rPr>
                                <m:t>+</m:t>
                              </m:r>
                            </m:sup>
                          </m:sSup>
                        </m:sub>
                        <m:sup>
                          <m:r>
                            <a:rPr lang="en-GB" sz="2800" i="1" smtClean="0">
                              <a:solidFill>
                                <a:srgbClr val="0033CC"/>
                              </a:solidFill>
                              <a:latin typeface="Cambria Math" panose="02040503050406030204" pitchFamily="18" charset="0"/>
                              <a:ea typeface="Cambria Math" panose="02040503050406030204" pitchFamily="18" charset="0"/>
                            </a:rPr>
                            <m:t>𝜂</m:t>
                          </m:r>
                        </m:sup>
                      </m:sSubSup>
                      <m:r>
                        <a:rPr lang="en-GB" sz="2800" b="0" i="1" smtClean="0">
                          <a:latin typeface="Cambria Math" panose="02040503050406030204" pitchFamily="18" charset="0"/>
                        </a:rPr>
                        <m:t>𝑒𝑥𝑝</m:t>
                      </m:r>
                      <m:d>
                        <m:dPr>
                          <m:ctrlPr>
                            <a:rPr lang="en-GB" sz="2800" b="0" i="1" smtClean="0">
                              <a:latin typeface="Cambria Math" panose="02040503050406030204" pitchFamily="18" charset="0"/>
                            </a:rPr>
                          </m:ctrlPr>
                        </m:dPr>
                        <m:e>
                          <m:f>
                            <m:fPr>
                              <m:ctrlPr>
                                <a:rPr lang="en-GB" sz="2800" b="0" i="1" smtClean="0">
                                  <a:latin typeface="Cambria Math" panose="02040503050406030204" pitchFamily="18" charset="0"/>
                                </a:rPr>
                              </m:ctrlPr>
                            </m:fPr>
                            <m:num>
                              <m:sSub>
                                <m:sSubPr>
                                  <m:ctrlPr>
                                    <a:rPr lang="en-GB" sz="2800" b="0" i="1" smtClean="0">
                                      <a:solidFill>
                                        <a:srgbClr val="0033CC"/>
                                      </a:solidFill>
                                      <a:latin typeface="Cambria Math" panose="02040503050406030204" pitchFamily="18" charset="0"/>
                                    </a:rPr>
                                  </m:ctrlPr>
                                </m:sSubPr>
                                <m:e>
                                  <m:r>
                                    <a:rPr lang="en-GB" sz="2800" b="0" i="1" smtClean="0">
                                      <a:solidFill>
                                        <a:srgbClr val="0033CC"/>
                                      </a:solidFill>
                                      <a:latin typeface="Cambria Math" panose="02040503050406030204" pitchFamily="18" charset="0"/>
                                    </a:rPr>
                                    <m:t>−</m:t>
                                  </m:r>
                                  <m:r>
                                    <a:rPr lang="en-GB" sz="2800" b="0" i="1" smtClean="0">
                                      <a:solidFill>
                                        <a:srgbClr val="0033CC"/>
                                      </a:solidFill>
                                      <a:latin typeface="Cambria Math" panose="02040503050406030204" pitchFamily="18" charset="0"/>
                                    </a:rPr>
                                    <m:t>𝐸</m:t>
                                  </m:r>
                                </m:e>
                                <m:sub>
                                  <m:r>
                                    <a:rPr lang="en-GB" sz="2800" b="0" i="1" smtClean="0">
                                      <a:solidFill>
                                        <a:srgbClr val="0033CC"/>
                                      </a:solidFill>
                                      <a:latin typeface="Cambria Math" panose="02040503050406030204" pitchFamily="18" charset="0"/>
                                    </a:rPr>
                                    <m:t>𝑎</m:t>
                                  </m:r>
                                </m:sub>
                              </m:sSub>
                            </m:num>
                            <m:den>
                              <m:r>
                                <a:rPr lang="en-GB" sz="2800" b="0" i="1" smtClean="0">
                                  <a:latin typeface="Cambria Math" panose="02040503050406030204" pitchFamily="18" charset="0"/>
                                </a:rPr>
                                <m:t>𝑅𝑇</m:t>
                              </m:r>
                            </m:den>
                          </m:f>
                        </m:e>
                      </m:d>
                    </m:oMath>
                  </m:oMathPara>
                </a14:m>
                <a:endParaRPr lang="en-GB" sz="2800" dirty="0">
                  <a:latin typeface="Calibri" panose="020F0502020204030204" pitchFamily="34" charset="0"/>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512022" y="965070"/>
                <a:ext cx="3612014" cy="968150"/>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154617" y="2422161"/>
                <a:ext cx="4244278" cy="2907847"/>
              </a:xfrm>
              <a:prstGeom prst="rect">
                <a:avLst/>
              </a:prstGeom>
              <a:noFill/>
            </p:spPr>
            <p:txBody>
              <a:bodyPr wrap="square" rtlCol="0">
                <a:spAutoFit/>
              </a:bodyPr>
              <a:lstStyle/>
              <a:p>
                <a:pPr marL="342900" indent="-342900">
                  <a:buFont typeface="Arial" panose="020B0604020202020204" pitchFamily="34" charset="0"/>
                  <a:buChar char="•"/>
                </a:pPr>
                <a:r>
                  <a:rPr lang="en-GB" sz="2000" dirty="0" smtClean="0">
                    <a:latin typeface="Calibri" panose="020F0502020204030204" pitchFamily="34" charset="0"/>
                  </a:rPr>
                  <a:t>pH power law </a:t>
                </a:r>
                <a:r>
                  <a:rPr lang="en-GB" sz="2000" dirty="0" err="1" smtClean="0">
                    <a:latin typeface="Calibri" panose="020F0502020204030204" pitchFamily="34" charset="0"/>
                  </a:rPr>
                  <a:t>coefficent</a:t>
                </a:r>
                <a:r>
                  <a:rPr lang="en-GB" sz="2000" dirty="0" smtClean="0">
                    <a:latin typeface="Calibri" panose="020F0502020204030204" pitchFamily="34" charset="0"/>
                  </a:rPr>
                  <a:t> very similar to other borosilicate glasses (range 0.39 – 0.51)</a:t>
                </a:r>
              </a:p>
              <a:p>
                <a:pPr marL="342900" indent="-342900">
                  <a:buFont typeface="Arial" panose="020B0604020202020204" pitchFamily="34" charset="0"/>
                  <a:buChar char="•"/>
                </a:pPr>
                <a:r>
                  <a:rPr lang="en-GB" sz="2000" dirty="0" err="1" smtClean="0">
                    <a:latin typeface="Calibri" panose="020F0502020204030204" pitchFamily="34" charset="0"/>
                  </a:rPr>
                  <a:t>E</a:t>
                </a:r>
                <a:r>
                  <a:rPr lang="en-GB" sz="2000" baseline="-25000" dirty="0" err="1" smtClean="0">
                    <a:latin typeface="Calibri" panose="020F0502020204030204" pitchFamily="34" charset="0"/>
                  </a:rPr>
                  <a:t>a</a:t>
                </a:r>
                <a:r>
                  <a:rPr lang="en-GB" sz="2000" dirty="0" smtClean="0">
                    <a:latin typeface="Calibri" panose="020F0502020204030204" pitchFamily="34" charset="0"/>
                  </a:rPr>
                  <a:t> similar to other borosilicate glass compositions (70 – 90 kJ mol</a:t>
                </a:r>
                <a:r>
                  <a:rPr lang="en-GB" sz="2000" baseline="30000" dirty="0" smtClean="0">
                    <a:latin typeface="Calibri" panose="020F0502020204030204" pitchFamily="34" charset="0"/>
                  </a:rPr>
                  <a:t>-1</a:t>
                </a:r>
                <a:r>
                  <a:rPr lang="en-GB" sz="2000" dirty="0" smtClean="0">
                    <a:latin typeface="Calibri" panose="020F0502020204030204" pitchFamily="34" charset="0"/>
                  </a:rPr>
                  <a:t>)</a:t>
                </a:r>
              </a:p>
              <a:p>
                <a:pPr marL="342900" indent="-342900">
                  <a:buFont typeface="Arial" panose="020B0604020202020204" pitchFamily="34" charset="0"/>
                  <a:buChar char="•"/>
                </a:pPr>
                <a:r>
                  <a:rPr lang="en-GB" sz="2000" dirty="0" smtClean="0">
                    <a:latin typeface="Calibri" panose="020F0502020204030204" pitchFamily="34" charset="0"/>
                  </a:rPr>
                  <a:t>log </a:t>
                </a:r>
                <a14:m>
                  <m:oMath xmlns:m="http://schemas.openxmlformats.org/officeDocument/2006/math">
                    <m:acc>
                      <m:accPr>
                        <m:chr m:val="⃗"/>
                        <m:ctrlPr>
                          <a:rPr lang="en-GB" sz="2000" i="1" smtClean="0">
                            <a:latin typeface="Cambria Math" panose="02040503050406030204" pitchFamily="18" charset="0"/>
                          </a:rPr>
                        </m:ctrlPr>
                      </m:accPr>
                      <m:e>
                        <m:r>
                          <a:rPr lang="en-GB" sz="2000" b="0" i="1" smtClean="0">
                            <a:latin typeface="Cambria Math" panose="02040503050406030204" pitchFamily="18" charset="0"/>
                          </a:rPr>
                          <m:t>𝑘</m:t>
                        </m:r>
                      </m:e>
                    </m:acc>
                  </m:oMath>
                </a14:m>
                <a:r>
                  <a:rPr lang="en-GB" sz="2000" dirty="0" smtClean="0">
                    <a:latin typeface="Calibri" panose="020F0502020204030204" pitchFamily="34" charset="0"/>
                  </a:rPr>
                  <a:t> values similar to SON68, AFCI, P0798 &amp; ISG*</a:t>
                </a:r>
              </a:p>
              <a:p>
                <a:pPr marL="342900" indent="-342900">
                  <a:buFont typeface="Arial" panose="020B0604020202020204" pitchFamily="34" charset="0"/>
                  <a:buChar char="•"/>
                </a:pPr>
                <a:endParaRPr lang="en-GB" sz="2000" dirty="0" smtClean="0">
                  <a:latin typeface="Calibri" panose="020F0502020204030204" pitchFamily="34" charset="0"/>
                </a:endParaRPr>
              </a:p>
              <a:p>
                <a:pPr marL="342900" indent="-342900">
                  <a:buFont typeface="Arial" panose="020B0604020202020204" pitchFamily="34" charset="0"/>
                  <a:buChar char="•"/>
                </a:pPr>
                <a:endParaRPr lang="en-GB" sz="2000" dirty="0">
                  <a:latin typeface="Calibri" panose="020F0502020204030204" pitchFamily="34"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154617" y="2422161"/>
                <a:ext cx="4244278" cy="2907847"/>
              </a:xfrm>
              <a:prstGeom prst="rect">
                <a:avLst/>
              </a:prstGeom>
              <a:blipFill rotWithShape="0">
                <a:blip r:embed="rId6"/>
                <a:stretch>
                  <a:fillRect l="-1291" t="-1048" r="-1435"/>
                </a:stretch>
              </a:blipFill>
            </p:spPr>
            <p:txBody>
              <a:bodyPr/>
              <a:lstStyle/>
              <a:p>
                <a:r>
                  <a:rPr lang="en-GB">
                    <a:noFill/>
                  </a:rPr>
                  <a:t> </a:t>
                </a:r>
              </a:p>
            </p:txBody>
          </p:sp>
        </mc:Fallback>
      </mc:AlternateContent>
      <p:sp>
        <p:nvSpPr>
          <p:cNvPr id="22" name="TextBox 21"/>
          <p:cNvSpPr txBox="1"/>
          <p:nvPr/>
        </p:nvSpPr>
        <p:spPr>
          <a:xfrm>
            <a:off x="128821" y="6574977"/>
            <a:ext cx="6307585" cy="276999"/>
          </a:xfrm>
          <a:prstGeom prst="rect">
            <a:avLst/>
          </a:prstGeom>
          <a:noFill/>
        </p:spPr>
        <p:txBody>
          <a:bodyPr wrap="square" rtlCol="0">
            <a:spAutoFit/>
          </a:bodyPr>
          <a:lstStyle/>
          <a:p>
            <a:r>
              <a:rPr lang="en-GB" sz="1200" i="1" dirty="0" err="1" smtClean="0">
                <a:solidFill>
                  <a:srgbClr val="000099"/>
                </a:solidFill>
                <a:latin typeface="Calibri" panose="020F0502020204030204" pitchFamily="34" charset="0"/>
              </a:rPr>
              <a:t>Cassingham</a:t>
            </a:r>
            <a:r>
              <a:rPr lang="en-GB" sz="1200" i="1" dirty="0" smtClean="0">
                <a:solidFill>
                  <a:srgbClr val="000099"/>
                </a:solidFill>
                <a:latin typeface="Calibri" panose="020F0502020204030204" pitchFamily="34" charset="0"/>
              </a:rPr>
              <a:t> et al. Mineralogical Magazine, 79, 1529  (2015) &amp; (2017); *Fisher et al. in prep</a:t>
            </a:r>
          </a:p>
        </p:txBody>
      </p:sp>
      <p:pic>
        <p:nvPicPr>
          <p:cNvPr id="23" name="Picture 2" descr="C:\Users\Colleen Mann\Desktop\Colleen Mann MW-25% glass.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805" r="-255"/>
          <a:stretch/>
        </p:blipFill>
        <p:spPr bwMode="auto">
          <a:xfrm>
            <a:off x="7438117" y="5103246"/>
            <a:ext cx="1402173" cy="1235907"/>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7706146" y="4713996"/>
            <a:ext cx="1033024" cy="369332"/>
          </a:xfrm>
          <a:prstGeom prst="rect">
            <a:avLst/>
          </a:prstGeom>
          <a:noFill/>
        </p:spPr>
        <p:txBody>
          <a:bodyPr wrap="square" rtlCol="0">
            <a:spAutoFit/>
          </a:bodyPr>
          <a:lstStyle/>
          <a:p>
            <a:r>
              <a:rPr lang="en-GB" b="1" dirty="0" smtClean="0">
                <a:solidFill>
                  <a:srgbClr val="0033CC"/>
                </a:solidFill>
                <a:latin typeface="Calibri" panose="020F0502020204030204" pitchFamily="34" charset="0"/>
              </a:rPr>
              <a:t>MW25</a:t>
            </a:r>
            <a:endParaRPr lang="en-GB" b="1" dirty="0">
              <a:solidFill>
                <a:srgbClr val="0033CC"/>
              </a:solidFill>
              <a:latin typeface="Calibri" panose="020F0502020204030204" pitchFamily="34" charset="0"/>
            </a:endParaRPr>
          </a:p>
        </p:txBody>
      </p:sp>
    </p:spTree>
    <p:extLst>
      <p:ext uri="{BB962C8B-B14F-4D97-AF65-F5344CB8AC3E}">
        <p14:creationId xmlns:p14="http://schemas.microsoft.com/office/powerpoint/2010/main" val="213632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108" y="251589"/>
            <a:ext cx="5991498" cy="762000"/>
          </a:xfrm>
        </p:spPr>
        <p:txBody>
          <a:bodyPr>
            <a:normAutofit fontScale="90000"/>
          </a:bodyPr>
          <a:lstStyle/>
          <a:p>
            <a:r>
              <a:rPr lang="en-GB" dirty="0"/>
              <a:t>What we’ve learnt (or now know what we don’t know)</a:t>
            </a:r>
          </a:p>
        </p:txBody>
      </p:sp>
      <p:pic>
        <p:nvPicPr>
          <p:cNvPr id="5" name="Picture 4"/>
          <p:cNvPicPr>
            <a:picLocks noChangeAspect="1"/>
          </p:cNvPicPr>
          <p:nvPr/>
        </p:nvPicPr>
        <p:blipFill>
          <a:blip r:embed="rId2"/>
          <a:stretch>
            <a:fillRect/>
          </a:stretch>
        </p:blipFill>
        <p:spPr>
          <a:xfrm>
            <a:off x="2506856" y="992896"/>
            <a:ext cx="3954523" cy="2632437"/>
          </a:xfrm>
          <a:prstGeom prst="rect">
            <a:avLst/>
          </a:prstGeom>
        </p:spPr>
      </p:pic>
      <p:sp>
        <p:nvSpPr>
          <p:cNvPr id="6" name="TextBox 5"/>
          <p:cNvSpPr txBox="1"/>
          <p:nvPr/>
        </p:nvSpPr>
        <p:spPr>
          <a:xfrm>
            <a:off x="430138" y="3766690"/>
            <a:ext cx="4153437" cy="461665"/>
          </a:xfrm>
          <a:prstGeom prst="rect">
            <a:avLst/>
          </a:prstGeom>
          <a:solidFill>
            <a:srgbClr val="00CC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400" b="1" dirty="0" smtClean="0">
                <a:latin typeface="Calibri" panose="020F0502020204030204" pitchFamily="34" charset="0"/>
              </a:rPr>
              <a:t>What we’ve learnt</a:t>
            </a:r>
            <a:endParaRPr lang="en-GB" sz="2400" b="1" dirty="0">
              <a:latin typeface="Calibri" panose="020F0502020204030204" pitchFamily="34" charset="0"/>
            </a:endParaRPr>
          </a:p>
        </p:txBody>
      </p:sp>
      <p:sp>
        <p:nvSpPr>
          <p:cNvPr id="7" name="TextBox 6"/>
          <p:cNvSpPr txBox="1"/>
          <p:nvPr/>
        </p:nvSpPr>
        <p:spPr>
          <a:xfrm>
            <a:off x="4824824" y="3766689"/>
            <a:ext cx="4121056" cy="461666"/>
          </a:xfrm>
          <a:prstGeom prst="rect">
            <a:avLst/>
          </a:prstGeom>
          <a:solidFill>
            <a:srgbClr val="000099"/>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400" b="1" dirty="0" smtClean="0">
                <a:latin typeface="Calibri" panose="020F0502020204030204" pitchFamily="34" charset="0"/>
              </a:rPr>
              <a:t>What we don’t know</a:t>
            </a:r>
            <a:endParaRPr lang="en-GB" sz="2400" b="1" dirty="0">
              <a:latin typeface="Calibri" panose="020F0502020204030204" pitchFamily="34" charset="0"/>
            </a:endParaRPr>
          </a:p>
        </p:txBody>
      </p:sp>
      <p:sp>
        <p:nvSpPr>
          <p:cNvPr id="8" name="Rectangle 7"/>
          <p:cNvSpPr/>
          <p:nvPr/>
        </p:nvSpPr>
        <p:spPr>
          <a:xfrm>
            <a:off x="4572000" y="4483383"/>
            <a:ext cx="4572000" cy="1938992"/>
          </a:xfrm>
          <a:prstGeom prst="rect">
            <a:avLst/>
          </a:prstGeom>
        </p:spPr>
        <p:txBody>
          <a:bodyPr>
            <a:spAutoFit/>
          </a:bodyPr>
          <a:lstStyle/>
          <a:p>
            <a:pPr algn="ctr"/>
            <a:r>
              <a:rPr lang="en-GB" sz="2400" dirty="0" smtClean="0">
                <a:solidFill>
                  <a:srgbClr val="000099"/>
                </a:solidFill>
                <a:latin typeface="Calibri" panose="020F0502020204030204" pitchFamily="34" charset="0"/>
              </a:rPr>
              <a:t>How </a:t>
            </a:r>
            <a:r>
              <a:rPr lang="en-GB" sz="2400" dirty="0">
                <a:solidFill>
                  <a:srgbClr val="000099"/>
                </a:solidFill>
                <a:latin typeface="Calibri" panose="020F0502020204030204" pitchFamily="34" charset="0"/>
              </a:rPr>
              <a:t>far do you need to push the compositional envelope to get different </a:t>
            </a:r>
            <a:r>
              <a:rPr lang="en-GB" sz="2400" dirty="0" smtClean="0">
                <a:solidFill>
                  <a:srgbClr val="000099"/>
                </a:solidFill>
                <a:latin typeface="Calibri" panose="020F0502020204030204" pitchFamily="34" charset="0"/>
              </a:rPr>
              <a:t>behaviour?</a:t>
            </a:r>
          </a:p>
          <a:p>
            <a:pPr algn="ctr"/>
            <a:endParaRPr lang="en-GB" sz="2400" dirty="0" smtClean="0">
              <a:solidFill>
                <a:srgbClr val="000099"/>
              </a:solidFill>
              <a:latin typeface="Calibri" panose="020F0502020204030204" pitchFamily="34" charset="0"/>
            </a:endParaRPr>
          </a:p>
          <a:p>
            <a:pPr algn="ctr"/>
            <a:r>
              <a:rPr lang="en-GB" sz="2400" dirty="0" smtClean="0">
                <a:solidFill>
                  <a:srgbClr val="000099"/>
                </a:solidFill>
                <a:latin typeface="Calibri" panose="020F0502020204030204" pitchFamily="34" charset="0"/>
              </a:rPr>
              <a:t>e.g. Ca, Zn variation of MW25?</a:t>
            </a:r>
            <a:endParaRPr lang="en-GB" sz="2400" dirty="0">
              <a:solidFill>
                <a:srgbClr val="000099"/>
              </a:solidFill>
              <a:latin typeface="Calibri" panose="020F0502020204030204" pitchFamily="34" charset="0"/>
            </a:endParaRPr>
          </a:p>
        </p:txBody>
      </p:sp>
      <p:sp>
        <p:nvSpPr>
          <p:cNvPr id="9" name="Rectangle 8"/>
          <p:cNvSpPr/>
          <p:nvPr/>
        </p:nvSpPr>
        <p:spPr>
          <a:xfrm>
            <a:off x="430138" y="4511066"/>
            <a:ext cx="4153437" cy="1569660"/>
          </a:xfrm>
          <a:prstGeom prst="rect">
            <a:avLst/>
          </a:prstGeom>
        </p:spPr>
        <p:txBody>
          <a:bodyPr wrap="square">
            <a:spAutoFit/>
          </a:bodyPr>
          <a:lstStyle/>
          <a:p>
            <a:pPr algn="ctr"/>
            <a:r>
              <a:rPr lang="en-GB" sz="2400" dirty="0">
                <a:latin typeface="Calibri" panose="020F0502020204030204" pitchFamily="34" charset="0"/>
              </a:rPr>
              <a:t>MW25 behaves similarly to other borosilicate waste glasses with respect to pH, in the forward rate</a:t>
            </a:r>
          </a:p>
        </p:txBody>
      </p:sp>
    </p:spTree>
    <p:extLst>
      <p:ext uri="{BB962C8B-B14F-4D97-AF65-F5344CB8AC3E}">
        <p14:creationId xmlns:p14="http://schemas.microsoft.com/office/powerpoint/2010/main" val="26595993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noGrp="1"/>
          </p:cNvGraphicFramePr>
          <p:nvPr>
            <p:extLst>
              <p:ext uri="{D42A27DB-BD31-4B8C-83A1-F6EECF244321}">
                <p14:modId xmlns:p14="http://schemas.microsoft.com/office/powerpoint/2010/main" val="1905172757"/>
              </p:ext>
            </p:extLst>
          </p:nvPr>
        </p:nvGraphicFramePr>
        <p:xfrm>
          <a:off x="-223549" y="794837"/>
          <a:ext cx="5760000"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p:cNvSpPr txBox="1">
            <a:spLocks/>
          </p:cNvSpPr>
          <p:nvPr/>
        </p:nvSpPr>
        <p:spPr>
          <a:xfrm>
            <a:off x="136127" y="243841"/>
            <a:ext cx="5905500" cy="682625"/>
          </a:xfrm>
          <a:prstGeom prst="rect">
            <a:avLst/>
          </a:prstGeom>
        </p:spPr>
        <p:txBody>
          <a:bodyPr vert="horz" lIns="91440" tIns="45720" rIns="91440" bIns="45720" rtlCol="0" anchor="ctr">
            <a:noAutofit/>
          </a:bodyPr>
          <a:lstStyle>
            <a:lvl1pPr algn="l" rtl="0" eaLnBrk="0" fontAlgn="base" hangingPunct="0">
              <a:lnSpc>
                <a:spcPct val="114000"/>
              </a:lnSpc>
              <a:spcBef>
                <a:spcPct val="0"/>
              </a:spcBef>
              <a:spcAft>
                <a:spcPct val="0"/>
              </a:spcAft>
              <a:defRPr sz="3600">
                <a:solidFill>
                  <a:srgbClr val="000099"/>
                </a:solidFill>
                <a:latin typeface="Calibri" panose="020F0502020204030204" pitchFamily="34" charset="0"/>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r>
              <a:rPr lang="en-GB" sz="3200" kern="0" dirty="0" smtClean="0"/>
              <a:t>MW25 glass dissolution in Ca(OH)</a:t>
            </a:r>
            <a:r>
              <a:rPr lang="en-GB" sz="3200" kern="0" baseline="-25000" dirty="0" smtClean="0"/>
              <a:t>2, </a:t>
            </a:r>
            <a:r>
              <a:rPr lang="en-GB" sz="3200" kern="0" dirty="0" smtClean="0"/>
              <a:t>50</a:t>
            </a:r>
            <a:r>
              <a:rPr lang="en-GB" sz="3200" kern="0" baseline="30000" dirty="0" smtClean="0"/>
              <a:t>0</a:t>
            </a:r>
            <a:r>
              <a:rPr lang="en-GB" sz="3200" kern="0" dirty="0" smtClean="0"/>
              <a:t>C, CO</a:t>
            </a:r>
            <a:r>
              <a:rPr lang="en-GB" sz="3200" kern="0" baseline="-25000" dirty="0" smtClean="0"/>
              <a:t>2</a:t>
            </a:r>
            <a:r>
              <a:rPr lang="en-GB" sz="3200" kern="0" dirty="0" smtClean="0"/>
              <a:t>-exclusion</a:t>
            </a:r>
            <a:endParaRPr lang="en-GB" sz="3200" kern="0" dirty="0"/>
          </a:p>
        </p:txBody>
      </p:sp>
      <p:sp>
        <p:nvSpPr>
          <p:cNvPr id="6" name="TextBox 5"/>
          <p:cNvSpPr txBox="1"/>
          <p:nvPr/>
        </p:nvSpPr>
        <p:spPr>
          <a:xfrm>
            <a:off x="16307" y="6535505"/>
            <a:ext cx="5616624" cy="276999"/>
          </a:xfrm>
          <a:prstGeom prst="rect">
            <a:avLst/>
          </a:prstGeom>
          <a:noFill/>
        </p:spPr>
        <p:txBody>
          <a:bodyPr wrap="square" rtlCol="0">
            <a:spAutoFit/>
          </a:bodyPr>
          <a:lstStyle/>
          <a:p>
            <a:r>
              <a:rPr lang="en-GB" sz="1200" i="1" dirty="0" smtClean="0">
                <a:solidFill>
                  <a:srgbClr val="000099"/>
                </a:solidFill>
                <a:latin typeface="Calibri" panose="020F0502020204030204" pitchFamily="34" charset="0"/>
              </a:rPr>
              <a:t>Corkhill et al. International Journal of Applied Glass Science, </a:t>
            </a:r>
            <a:r>
              <a:rPr lang="en-GB" sz="1200" b="1" i="1" dirty="0" smtClean="0">
                <a:solidFill>
                  <a:srgbClr val="000099"/>
                </a:solidFill>
                <a:latin typeface="Calibri" panose="020F0502020204030204" pitchFamily="34" charset="0"/>
              </a:rPr>
              <a:t>4</a:t>
            </a:r>
            <a:r>
              <a:rPr lang="en-GB" sz="1200" i="1" dirty="0" smtClean="0">
                <a:solidFill>
                  <a:srgbClr val="000099"/>
                </a:solidFill>
                <a:latin typeface="Calibri" panose="020F0502020204030204" pitchFamily="34" charset="0"/>
              </a:rPr>
              <a:t>, 341 – 356 (2013)</a:t>
            </a:r>
            <a:endParaRPr lang="en-GB" sz="1200" i="1" dirty="0">
              <a:solidFill>
                <a:srgbClr val="000099"/>
              </a:solidFill>
              <a:latin typeface="Calibri" panose="020F0502020204030204" pitchFamily="34" charset="0"/>
            </a:endParaRPr>
          </a:p>
        </p:txBody>
      </p:sp>
      <p:sp>
        <p:nvSpPr>
          <p:cNvPr id="7" name="TextBox 6"/>
          <p:cNvSpPr txBox="1"/>
          <p:nvPr/>
        </p:nvSpPr>
        <p:spPr>
          <a:xfrm>
            <a:off x="5093787" y="1022201"/>
            <a:ext cx="3780928" cy="969496"/>
          </a:xfrm>
          <a:prstGeom prst="rect">
            <a:avLst/>
          </a:prstGeom>
          <a:solidFill>
            <a:schemeClr val="accent1"/>
          </a:solidFill>
          <a:effectLst>
            <a:outerShdw blurRad="50800" dist="63500" dir="2700000" algn="tl" rotWithShape="0">
              <a:prstClr val="black">
                <a:alpha val="40000"/>
              </a:prstClr>
            </a:outerShdw>
          </a:effectLst>
        </p:spPr>
        <p:txBody>
          <a:bodyPr wrap="square" rtlCol="0">
            <a:spAutoFit/>
          </a:bodyPr>
          <a:lstStyle/>
          <a:p>
            <a:pPr algn="ctr"/>
            <a:r>
              <a:rPr lang="en-GB" sz="1900" dirty="0" smtClean="0">
                <a:solidFill>
                  <a:schemeClr val="bg1"/>
                </a:solidFill>
                <a:latin typeface="Calibri" panose="020F0502020204030204" pitchFamily="34" charset="0"/>
              </a:rPr>
              <a:t>Dissolution in the presence of Ca(OH)</a:t>
            </a:r>
            <a:r>
              <a:rPr lang="en-GB" sz="1900" baseline="-25000" dirty="0" smtClean="0">
                <a:solidFill>
                  <a:schemeClr val="bg1"/>
                </a:solidFill>
                <a:latin typeface="Calibri" panose="020F0502020204030204" pitchFamily="34" charset="0"/>
              </a:rPr>
              <a:t>2</a:t>
            </a:r>
            <a:r>
              <a:rPr lang="en-GB" sz="1900" dirty="0" smtClean="0">
                <a:solidFill>
                  <a:schemeClr val="bg1"/>
                </a:solidFill>
                <a:latin typeface="Calibri" panose="020F0502020204030204" pitchFamily="34" charset="0"/>
              </a:rPr>
              <a:t> was an order of magnitude lower than in initially pure water.</a:t>
            </a:r>
            <a:endParaRPr lang="en-GB" sz="1900" dirty="0">
              <a:solidFill>
                <a:schemeClr val="bg1"/>
              </a:solidFill>
              <a:latin typeface="Calibri" panose="020F0502020204030204" pitchFamily="34" charset="0"/>
            </a:endParaRPr>
          </a:p>
        </p:txBody>
      </p:sp>
      <p:sp>
        <p:nvSpPr>
          <p:cNvPr id="8" name="TextBox 20"/>
          <p:cNvSpPr txBox="1"/>
          <p:nvPr/>
        </p:nvSpPr>
        <p:spPr>
          <a:xfrm>
            <a:off x="1442147" y="1372642"/>
            <a:ext cx="1080120" cy="646331"/>
          </a:xfrm>
          <a:prstGeom prst="rect">
            <a:avLst/>
          </a:prstGeom>
          <a:solidFill>
            <a:schemeClr val="bg1"/>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800" dirty="0">
                <a:latin typeface="Calibri" panose="020F0502020204030204" pitchFamily="34" charset="0"/>
                <a:cs typeface="Times New Roman" pitchFamily="18" charset="0"/>
              </a:rPr>
              <a:t>Water</a:t>
            </a:r>
          </a:p>
          <a:p>
            <a:r>
              <a:rPr lang="en-GB" sz="1800" dirty="0" err="1" smtClean="0">
                <a:latin typeface="Calibri" panose="020F0502020204030204" pitchFamily="34" charset="0"/>
                <a:cs typeface="Times New Roman" pitchFamily="18" charset="0"/>
              </a:rPr>
              <a:t>Ca</a:t>
            </a:r>
            <a:r>
              <a:rPr lang="en-GB" sz="1800" dirty="0" smtClean="0">
                <a:latin typeface="Calibri" panose="020F0502020204030204" pitchFamily="34" charset="0"/>
                <a:cs typeface="Times New Roman" pitchFamily="18" charset="0"/>
              </a:rPr>
              <a:t>(OH)</a:t>
            </a:r>
            <a:r>
              <a:rPr lang="en-GB" sz="1800" baseline="-25000" dirty="0" smtClean="0">
                <a:latin typeface="Calibri" panose="020F0502020204030204" pitchFamily="34" charset="0"/>
                <a:cs typeface="Times New Roman" pitchFamily="18" charset="0"/>
              </a:rPr>
              <a:t>2</a:t>
            </a:r>
            <a:endParaRPr lang="en-GB" sz="1800" baseline="-25000" dirty="0">
              <a:latin typeface="Calibri" panose="020F0502020204030204" pitchFamily="34" charset="0"/>
              <a:cs typeface="Times New Roman" pitchFamily="18" charset="0"/>
            </a:endParaRPr>
          </a:p>
        </p:txBody>
      </p:sp>
      <p:cxnSp>
        <p:nvCxnSpPr>
          <p:cNvPr id="9" name="Straight Connector 8"/>
          <p:cNvCxnSpPr/>
          <p:nvPr/>
        </p:nvCxnSpPr>
        <p:spPr>
          <a:xfrm flipV="1">
            <a:off x="1109453" y="3439641"/>
            <a:ext cx="703983" cy="61944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072539" y="2899581"/>
            <a:ext cx="504056" cy="108012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053928" y="3407734"/>
            <a:ext cx="2822017" cy="523220"/>
          </a:xfrm>
          <a:prstGeom prst="rect">
            <a:avLst/>
          </a:prstGeom>
          <a:noFill/>
        </p:spPr>
        <p:txBody>
          <a:bodyPr wrap="square" rtlCol="0">
            <a:spAutoFit/>
          </a:bodyPr>
          <a:lstStyle/>
          <a:p>
            <a:r>
              <a:rPr lang="en-GB" sz="1400" dirty="0" smtClean="0">
                <a:latin typeface="Calibri" panose="020F0502020204030204" pitchFamily="34" charset="0"/>
              </a:rPr>
              <a:t>NR</a:t>
            </a:r>
            <a:r>
              <a:rPr lang="en-GB" sz="1400" baseline="-25000" dirty="0" smtClean="0">
                <a:latin typeface="Calibri" panose="020F0502020204030204" pitchFamily="34" charset="0"/>
              </a:rPr>
              <a:t>(B)</a:t>
            </a:r>
            <a:r>
              <a:rPr lang="en-GB" sz="1400" dirty="0" smtClean="0">
                <a:latin typeface="Calibri" panose="020F0502020204030204" pitchFamily="34" charset="0"/>
              </a:rPr>
              <a:t> water = 1.29 x 10</a:t>
            </a:r>
            <a:r>
              <a:rPr lang="en-GB" sz="1400" baseline="30000" dirty="0" smtClean="0">
                <a:latin typeface="Calibri" panose="020F0502020204030204" pitchFamily="34" charset="0"/>
              </a:rPr>
              <a:t>-4</a:t>
            </a:r>
            <a:r>
              <a:rPr lang="en-GB" sz="1400" dirty="0" smtClean="0">
                <a:latin typeface="Calibri" panose="020F0502020204030204" pitchFamily="34" charset="0"/>
              </a:rPr>
              <a:t> g m</a:t>
            </a:r>
            <a:r>
              <a:rPr lang="en-GB" sz="1400" baseline="30000" dirty="0" smtClean="0">
                <a:latin typeface="Calibri" panose="020F0502020204030204" pitchFamily="34" charset="0"/>
              </a:rPr>
              <a:t>-2</a:t>
            </a:r>
            <a:r>
              <a:rPr lang="en-GB" sz="1400" dirty="0" smtClean="0">
                <a:latin typeface="Calibri" panose="020F0502020204030204" pitchFamily="34" charset="0"/>
              </a:rPr>
              <a:t> d</a:t>
            </a:r>
            <a:r>
              <a:rPr lang="en-GB" sz="1400" baseline="30000" dirty="0" smtClean="0">
                <a:latin typeface="Calibri" panose="020F0502020204030204" pitchFamily="34" charset="0"/>
              </a:rPr>
              <a:t>-1</a:t>
            </a:r>
            <a:r>
              <a:rPr lang="en-GB" sz="1400" dirty="0" smtClean="0">
                <a:latin typeface="Calibri" panose="020F0502020204030204" pitchFamily="34" charset="0"/>
              </a:rPr>
              <a:t> </a:t>
            </a:r>
          </a:p>
          <a:p>
            <a:r>
              <a:rPr lang="en-GB" sz="1400" dirty="0" smtClean="0">
                <a:latin typeface="Calibri" panose="020F0502020204030204" pitchFamily="34" charset="0"/>
              </a:rPr>
              <a:t>NR</a:t>
            </a:r>
            <a:r>
              <a:rPr lang="en-GB" sz="1400" baseline="-25000" dirty="0" smtClean="0">
                <a:latin typeface="Calibri" panose="020F0502020204030204" pitchFamily="34" charset="0"/>
              </a:rPr>
              <a:t>(B)</a:t>
            </a:r>
            <a:r>
              <a:rPr lang="en-GB" sz="1400" dirty="0" smtClean="0">
                <a:latin typeface="Calibri" panose="020F0502020204030204" pitchFamily="34" charset="0"/>
              </a:rPr>
              <a:t> Ca(OH)</a:t>
            </a:r>
            <a:r>
              <a:rPr lang="en-GB" sz="1400" baseline="-25000" dirty="0" smtClean="0">
                <a:latin typeface="Calibri" panose="020F0502020204030204" pitchFamily="34" charset="0"/>
              </a:rPr>
              <a:t>2</a:t>
            </a:r>
            <a:r>
              <a:rPr lang="en-GB" sz="1400" dirty="0" smtClean="0">
                <a:latin typeface="Calibri" panose="020F0502020204030204" pitchFamily="34" charset="0"/>
              </a:rPr>
              <a:t> = 5.92 x 10</a:t>
            </a:r>
            <a:r>
              <a:rPr lang="en-GB" sz="1400" baseline="30000" dirty="0" smtClean="0">
                <a:latin typeface="Calibri" panose="020F0502020204030204" pitchFamily="34" charset="0"/>
              </a:rPr>
              <a:t>-5</a:t>
            </a:r>
            <a:r>
              <a:rPr lang="en-GB" sz="1400" dirty="0" smtClean="0">
                <a:latin typeface="Calibri" panose="020F0502020204030204" pitchFamily="34" charset="0"/>
              </a:rPr>
              <a:t> g m</a:t>
            </a:r>
            <a:r>
              <a:rPr lang="en-GB" sz="1400" baseline="30000" dirty="0" smtClean="0">
                <a:latin typeface="Calibri" panose="020F0502020204030204" pitchFamily="34" charset="0"/>
              </a:rPr>
              <a:t>-2</a:t>
            </a:r>
            <a:r>
              <a:rPr lang="en-GB" sz="1400" dirty="0" smtClean="0">
                <a:latin typeface="Calibri" panose="020F0502020204030204" pitchFamily="34" charset="0"/>
              </a:rPr>
              <a:t> d</a:t>
            </a:r>
            <a:r>
              <a:rPr lang="en-GB" sz="1400" baseline="30000" dirty="0" smtClean="0">
                <a:latin typeface="Calibri" panose="020F0502020204030204" pitchFamily="34" charset="0"/>
              </a:rPr>
              <a:t>-1</a:t>
            </a:r>
            <a:r>
              <a:rPr lang="en-GB" sz="1400" dirty="0" smtClean="0">
                <a:latin typeface="Calibri" panose="020F0502020204030204" pitchFamily="34" charset="0"/>
              </a:rPr>
              <a:t> </a:t>
            </a:r>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r="9422"/>
          <a:stretch/>
        </p:blipFill>
        <p:spPr>
          <a:xfrm>
            <a:off x="5148065" y="2347134"/>
            <a:ext cx="1787125" cy="1441906"/>
          </a:xfrm>
          <a:prstGeom prst="rect">
            <a:avLst/>
          </a:prstGeom>
        </p:spPr>
      </p:pic>
      <p:sp>
        <p:nvSpPr>
          <p:cNvPr id="13" name="TextBox 12"/>
          <p:cNvSpPr txBox="1"/>
          <p:nvPr/>
        </p:nvSpPr>
        <p:spPr>
          <a:xfrm>
            <a:off x="5148065" y="2370366"/>
            <a:ext cx="1787125" cy="338554"/>
          </a:xfrm>
          <a:prstGeom prst="rect">
            <a:avLst/>
          </a:prstGeom>
          <a:noFill/>
        </p:spPr>
        <p:txBody>
          <a:bodyPr wrap="square" rtlCol="0">
            <a:spAutoFit/>
          </a:bodyPr>
          <a:lstStyle/>
          <a:p>
            <a:pPr algn="ctr"/>
            <a:r>
              <a:rPr lang="en-GB" sz="1600" dirty="0" smtClean="0">
                <a:solidFill>
                  <a:schemeClr val="bg1"/>
                </a:solidFill>
                <a:latin typeface="Calibri" panose="020F0502020204030204" pitchFamily="34" charset="0"/>
              </a:rPr>
              <a:t>SA/V = 10,000 m</a:t>
            </a:r>
            <a:r>
              <a:rPr lang="en-GB" sz="1600" baseline="30000" dirty="0" smtClean="0">
                <a:solidFill>
                  <a:schemeClr val="bg1"/>
                </a:solidFill>
                <a:latin typeface="Calibri" panose="020F0502020204030204" pitchFamily="34" charset="0"/>
              </a:rPr>
              <a:t>-1</a:t>
            </a:r>
            <a:endParaRPr lang="en-GB" sz="1600" baseline="30000" dirty="0">
              <a:solidFill>
                <a:schemeClr val="bg1"/>
              </a:solidFill>
              <a:latin typeface="Calibri" panose="020F0502020204030204" pitchFamily="34" charset="0"/>
            </a:endParaRPr>
          </a:p>
        </p:txBody>
      </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140000">
            <a:off x="4607080" y="2652960"/>
            <a:ext cx="520165" cy="770756"/>
          </a:xfrm>
          <a:prstGeom prst="rect">
            <a:avLst/>
          </a:prstGeom>
        </p:spPr>
      </p:pic>
      <p:grpSp>
        <p:nvGrpSpPr>
          <p:cNvPr id="2" name="Group 1"/>
          <p:cNvGrpSpPr/>
          <p:nvPr/>
        </p:nvGrpSpPr>
        <p:grpSpPr>
          <a:xfrm>
            <a:off x="355978" y="2343625"/>
            <a:ext cx="8573013" cy="4221976"/>
            <a:chOff x="355978" y="2343625"/>
            <a:chExt cx="8573013" cy="4221976"/>
          </a:xfrm>
        </p:grpSpPr>
        <p:grpSp>
          <p:nvGrpSpPr>
            <p:cNvPr id="15" name="Group 14"/>
            <p:cNvGrpSpPr/>
            <p:nvPr/>
          </p:nvGrpSpPr>
          <p:grpSpPr>
            <a:xfrm>
              <a:off x="355978" y="2343625"/>
              <a:ext cx="8573013" cy="4221976"/>
              <a:chOff x="355978" y="2343625"/>
              <a:chExt cx="8573013" cy="4221976"/>
            </a:xfrm>
          </p:grpSpPr>
          <p:pic>
            <p:nvPicPr>
              <p:cNvPr id="1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6100" y="4274933"/>
                <a:ext cx="4422891" cy="2290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355978" y="5222030"/>
                <a:ext cx="3816424" cy="969496"/>
              </a:xfrm>
              <a:prstGeom prst="rect">
                <a:avLst/>
              </a:prstGeom>
              <a:solidFill>
                <a:schemeClr val="accent1"/>
              </a:solidFill>
              <a:effectLst>
                <a:outerShdw blurRad="50800" dist="63500" dir="2700000" algn="tl" rotWithShape="0">
                  <a:prstClr val="black">
                    <a:alpha val="40000"/>
                  </a:prstClr>
                </a:outerShdw>
              </a:effectLst>
            </p:spPr>
            <p:txBody>
              <a:bodyPr wrap="square" rtlCol="0">
                <a:spAutoFit/>
              </a:bodyPr>
              <a:lstStyle/>
              <a:p>
                <a:pPr algn="ctr"/>
                <a:r>
                  <a:rPr lang="en-GB" sz="1900" dirty="0" smtClean="0">
                    <a:solidFill>
                      <a:schemeClr val="bg1"/>
                    </a:solidFill>
                    <a:latin typeface="Calibri" panose="020F0502020204030204" pitchFamily="34" charset="0"/>
                  </a:rPr>
                  <a:t>Mg-Si phases were characterised on the surface of monoliths, and non-defined Ca-Si phases were observed.</a:t>
                </a:r>
                <a:endParaRPr lang="en-GB" sz="1900" dirty="0">
                  <a:solidFill>
                    <a:schemeClr val="bg1"/>
                  </a:solidFill>
                  <a:latin typeface="Calibri" panose="020F0502020204030204" pitchFamily="34" charset="0"/>
                </a:endParaRPr>
              </a:p>
            </p:txBody>
          </p:sp>
          <p:pic>
            <p:nvPicPr>
              <p:cNvPr id="18" name="Picture 17"/>
              <p:cNvPicPr>
                <a:picLocks noChangeAspect="1"/>
              </p:cNvPicPr>
              <p:nvPr/>
            </p:nvPicPr>
            <p:blipFill rotWithShape="1">
              <a:blip r:embed="rId7" cstate="print">
                <a:extLst>
                  <a:ext uri="{28A0092B-C50C-407E-A947-70E740481C1C}">
                    <a14:useLocalDpi xmlns:a14="http://schemas.microsoft.com/office/drawing/2010/main" val="0"/>
                  </a:ext>
                </a:extLst>
              </a:blip>
              <a:srcRect l="5196"/>
              <a:stretch/>
            </p:blipFill>
            <p:spPr>
              <a:xfrm>
                <a:off x="7092280" y="2343625"/>
                <a:ext cx="1827082" cy="1445415"/>
              </a:xfrm>
              <a:prstGeom prst="rect">
                <a:avLst/>
              </a:prstGeom>
            </p:spPr>
          </p:pic>
          <p:sp>
            <p:nvSpPr>
              <p:cNvPr id="19" name="TextBox 18"/>
              <p:cNvSpPr txBox="1"/>
              <p:nvPr/>
            </p:nvSpPr>
            <p:spPr>
              <a:xfrm>
                <a:off x="7087590" y="2353489"/>
                <a:ext cx="1787125" cy="338554"/>
              </a:xfrm>
              <a:prstGeom prst="rect">
                <a:avLst/>
              </a:prstGeom>
              <a:noFill/>
            </p:spPr>
            <p:txBody>
              <a:bodyPr wrap="square" rtlCol="0">
                <a:spAutoFit/>
              </a:bodyPr>
              <a:lstStyle/>
              <a:p>
                <a:pPr algn="ctr"/>
                <a:r>
                  <a:rPr lang="en-GB" sz="1600" dirty="0" smtClean="0">
                    <a:solidFill>
                      <a:schemeClr val="bg1"/>
                    </a:solidFill>
                    <a:latin typeface="Calibri" panose="020F0502020204030204" pitchFamily="34" charset="0"/>
                  </a:rPr>
                  <a:t>SA/V = 10 m</a:t>
                </a:r>
                <a:r>
                  <a:rPr lang="en-GB" sz="1600" baseline="30000" dirty="0" smtClean="0">
                    <a:solidFill>
                      <a:schemeClr val="bg1"/>
                    </a:solidFill>
                    <a:latin typeface="Calibri" panose="020F0502020204030204" pitchFamily="34" charset="0"/>
                  </a:rPr>
                  <a:t>-1</a:t>
                </a:r>
                <a:endParaRPr lang="en-GB" sz="1600" baseline="30000" dirty="0">
                  <a:solidFill>
                    <a:schemeClr val="bg1"/>
                  </a:solidFill>
                  <a:latin typeface="Calibri" panose="020F0502020204030204" pitchFamily="34" charset="0"/>
                </a:endParaRPr>
              </a:p>
            </p:txBody>
          </p:sp>
        </p:gr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3040000" flipH="1">
              <a:off x="7382102" y="3705926"/>
              <a:ext cx="520165" cy="770756"/>
            </a:xfrm>
            <a:prstGeom prst="rect">
              <a:avLst/>
            </a:prstGeom>
          </p:spPr>
        </p:pic>
      </p:grpSp>
    </p:spTree>
    <p:extLst>
      <p:ext uri="{BB962C8B-B14F-4D97-AF65-F5344CB8AC3E}">
        <p14:creationId xmlns:p14="http://schemas.microsoft.com/office/powerpoint/2010/main" val="820667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 y="106680"/>
            <a:ext cx="5905500" cy="682625"/>
          </a:xfrm>
          <a:prstGeom prst="rect">
            <a:avLst/>
          </a:prstGeom>
        </p:spPr>
        <p:txBody>
          <a:bodyPr vert="horz" lIns="91440" tIns="45720" rIns="91440" bIns="45720" rtlCol="0" anchor="ctr">
            <a:normAutofit fontScale="85000" lnSpcReduction="10000"/>
          </a:bodyPr>
          <a:lstStyle>
            <a:lvl1pPr algn="l" rtl="0" eaLnBrk="0" fontAlgn="base" hangingPunct="0">
              <a:lnSpc>
                <a:spcPct val="114000"/>
              </a:lnSpc>
              <a:spcBef>
                <a:spcPct val="0"/>
              </a:spcBef>
              <a:spcAft>
                <a:spcPct val="0"/>
              </a:spcAft>
              <a:defRPr sz="3600">
                <a:solidFill>
                  <a:srgbClr val="000099"/>
                </a:solidFill>
                <a:latin typeface="Calibri" panose="020F0502020204030204" pitchFamily="34" charset="0"/>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r>
              <a:rPr lang="en-GB" kern="0" dirty="0" smtClean="0"/>
              <a:t>MW25 glass dissolution in Ca(OH)</a:t>
            </a:r>
            <a:r>
              <a:rPr lang="en-GB" kern="0" baseline="-25000" dirty="0" smtClean="0"/>
              <a:t>2</a:t>
            </a:r>
            <a:endParaRPr lang="en-GB" kern="0" dirty="0"/>
          </a:p>
        </p:txBody>
      </p:sp>
      <p:graphicFrame>
        <p:nvGraphicFramePr>
          <p:cNvPr id="5" name="Chart 4"/>
          <p:cNvGraphicFramePr>
            <a:graphicFrameLocks noGrp="1"/>
          </p:cNvGraphicFramePr>
          <p:nvPr>
            <p:extLst>
              <p:ext uri="{D42A27DB-BD31-4B8C-83A1-F6EECF244321}">
                <p14:modId xmlns:p14="http://schemas.microsoft.com/office/powerpoint/2010/main" val="2972741217"/>
              </p:ext>
            </p:extLst>
          </p:nvPr>
        </p:nvGraphicFramePr>
        <p:xfrm>
          <a:off x="4407460" y="922860"/>
          <a:ext cx="4557028" cy="28025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noGrp="1"/>
          </p:cNvGraphicFramePr>
          <p:nvPr>
            <p:extLst>
              <p:ext uri="{D42A27DB-BD31-4B8C-83A1-F6EECF244321}">
                <p14:modId xmlns:p14="http://schemas.microsoft.com/office/powerpoint/2010/main" val="2698185188"/>
              </p:ext>
            </p:extLst>
          </p:nvPr>
        </p:nvGraphicFramePr>
        <p:xfrm>
          <a:off x="4514196" y="3653408"/>
          <a:ext cx="4569730" cy="296507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20"/>
          <p:cNvSpPr txBox="1"/>
          <p:nvPr/>
        </p:nvSpPr>
        <p:spPr>
          <a:xfrm>
            <a:off x="7488000" y="4831799"/>
            <a:ext cx="1080120" cy="646331"/>
          </a:xfrm>
          <a:prstGeom prst="rect">
            <a:avLst/>
          </a:prstGeom>
          <a:solidFill>
            <a:schemeClr val="bg1"/>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800" dirty="0" err="1" smtClean="0">
                <a:latin typeface="Calibri" panose="020F0502020204030204" pitchFamily="34" charset="0"/>
                <a:cs typeface="Times New Roman" pitchFamily="18" charset="0"/>
              </a:rPr>
              <a:t>Ca</a:t>
            </a:r>
            <a:r>
              <a:rPr lang="en-GB" sz="1800" dirty="0" smtClean="0">
                <a:latin typeface="Calibri" panose="020F0502020204030204" pitchFamily="34" charset="0"/>
                <a:cs typeface="Times New Roman" pitchFamily="18" charset="0"/>
              </a:rPr>
              <a:t>(OH)</a:t>
            </a:r>
            <a:r>
              <a:rPr lang="en-GB" sz="1800" baseline="-25000" dirty="0" smtClean="0">
                <a:latin typeface="Calibri" panose="020F0502020204030204" pitchFamily="34" charset="0"/>
                <a:cs typeface="Times New Roman" pitchFamily="18" charset="0"/>
              </a:rPr>
              <a:t>2</a:t>
            </a:r>
          </a:p>
          <a:p>
            <a:r>
              <a:rPr lang="en-GB" sz="1800" dirty="0" smtClean="0">
                <a:latin typeface="Calibri" panose="020F0502020204030204" pitchFamily="34" charset="0"/>
                <a:cs typeface="Times New Roman" pitchFamily="18" charset="0"/>
              </a:rPr>
              <a:t>Blank</a:t>
            </a:r>
            <a:endParaRPr lang="en-GB" sz="1800" dirty="0">
              <a:latin typeface="Calibri" panose="020F0502020204030204" pitchFamily="34" charset="0"/>
              <a:cs typeface="Times New Roman" pitchFamily="18" charset="0"/>
            </a:endParaRPr>
          </a:p>
        </p:txBody>
      </p:sp>
      <p:sp>
        <p:nvSpPr>
          <p:cNvPr id="8" name="Rectangle 7"/>
          <p:cNvSpPr/>
          <p:nvPr/>
        </p:nvSpPr>
        <p:spPr>
          <a:xfrm>
            <a:off x="323528" y="1040789"/>
            <a:ext cx="3977192" cy="2477601"/>
          </a:xfrm>
          <a:prstGeom prst="rect">
            <a:avLst/>
          </a:prstGeom>
          <a:solidFill>
            <a:schemeClr val="accent1"/>
          </a:solidFill>
          <a:effectLst>
            <a:outerShdw blurRad="50800" dist="63500" dir="2700000" algn="tl" rotWithShape="0">
              <a:prstClr val="black">
                <a:alpha val="40000"/>
              </a:prstClr>
            </a:outerShdw>
          </a:effectLst>
        </p:spPr>
        <p:txBody>
          <a:bodyPr wrap="square">
            <a:spAutoFit/>
          </a:bodyPr>
          <a:lstStyle/>
          <a:p>
            <a:r>
              <a:rPr lang="en-GB" b="1" u="sng" dirty="0" smtClean="0">
                <a:solidFill>
                  <a:schemeClr val="bg1"/>
                </a:solidFill>
                <a:latin typeface="Calibri" panose="020F0502020204030204" pitchFamily="34" charset="0"/>
              </a:rPr>
              <a:t>Water</a:t>
            </a:r>
            <a:r>
              <a:rPr lang="en-GB" b="1" u="sng" dirty="0">
                <a:solidFill>
                  <a:schemeClr val="bg1"/>
                </a:solidFill>
                <a:latin typeface="Calibri" panose="020F0502020204030204" pitchFamily="34" charset="0"/>
              </a:rPr>
              <a:t>:</a:t>
            </a:r>
            <a:r>
              <a:rPr lang="en-GB" b="1" dirty="0" smtClean="0">
                <a:solidFill>
                  <a:schemeClr val="bg1"/>
                </a:solidFill>
                <a:latin typeface="Calibri" panose="020F0502020204030204" pitchFamily="34" charset="0"/>
              </a:rPr>
              <a:t> </a:t>
            </a:r>
            <a:r>
              <a:rPr lang="en-GB" dirty="0" smtClean="0">
                <a:solidFill>
                  <a:schemeClr val="bg1"/>
                </a:solidFill>
                <a:latin typeface="Calibri" panose="020F0502020204030204" pitchFamily="34" charset="0"/>
              </a:rPr>
              <a:t>Si solution saturation was rapid</a:t>
            </a:r>
          </a:p>
          <a:p>
            <a:endParaRPr lang="en-GB" sz="1000" dirty="0" smtClean="0">
              <a:solidFill>
                <a:schemeClr val="bg1"/>
              </a:solidFill>
              <a:latin typeface="Calibri" panose="020F0502020204030204" pitchFamily="34" charset="0"/>
            </a:endParaRPr>
          </a:p>
          <a:p>
            <a:r>
              <a:rPr lang="en-GB" b="1" u="sng" dirty="0" smtClean="0">
                <a:solidFill>
                  <a:schemeClr val="bg1"/>
                </a:solidFill>
                <a:latin typeface="Calibri" panose="020F0502020204030204" pitchFamily="34" charset="0"/>
              </a:rPr>
              <a:t>Ca(OH)</a:t>
            </a:r>
            <a:r>
              <a:rPr lang="en-GB" b="1" u="sng" baseline="-25000" dirty="0" smtClean="0">
                <a:solidFill>
                  <a:schemeClr val="bg1"/>
                </a:solidFill>
                <a:latin typeface="Calibri" panose="020F0502020204030204" pitchFamily="34" charset="0"/>
              </a:rPr>
              <a:t>2</a:t>
            </a:r>
            <a:r>
              <a:rPr lang="en-GB" u="sng" dirty="0" smtClean="0">
                <a:solidFill>
                  <a:schemeClr val="bg1"/>
                </a:solidFill>
                <a:latin typeface="Calibri" panose="020F0502020204030204" pitchFamily="34" charset="0"/>
              </a:rPr>
              <a:t>:</a:t>
            </a:r>
            <a:r>
              <a:rPr lang="en-GB" dirty="0" smtClean="0">
                <a:solidFill>
                  <a:schemeClr val="bg1"/>
                </a:solidFill>
                <a:latin typeface="Calibri" panose="020F0502020204030204" pitchFamily="34" charset="0"/>
              </a:rPr>
              <a:t> once Ca conc. dropped below 200 ppm and pH fell from ~12 to 10.5, Si was released to solution</a:t>
            </a:r>
          </a:p>
          <a:p>
            <a:endParaRPr lang="en-GB" dirty="0">
              <a:solidFill>
                <a:schemeClr val="bg1"/>
              </a:solidFill>
              <a:latin typeface="Calibri" panose="020F0502020204030204" pitchFamily="34" charset="0"/>
            </a:endParaRPr>
          </a:p>
          <a:p>
            <a:r>
              <a:rPr lang="en-GB" dirty="0" smtClean="0">
                <a:solidFill>
                  <a:schemeClr val="bg1"/>
                </a:solidFill>
                <a:latin typeface="Calibri" panose="020F0502020204030204" pitchFamily="34" charset="0"/>
              </a:rPr>
              <a:t>A </a:t>
            </a:r>
            <a:r>
              <a:rPr lang="en-GB" b="1" dirty="0" smtClean="0">
                <a:solidFill>
                  <a:schemeClr val="bg1"/>
                </a:solidFill>
                <a:latin typeface="Calibri" panose="020F0502020204030204" pitchFamily="34" charset="0"/>
              </a:rPr>
              <a:t>thick alteration layer</a:t>
            </a:r>
            <a:r>
              <a:rPr lang="en-GB" dirty="0" smtClean="0">
                <a:solidFill>
                  <a:schemeClr val="bg1"/>
                </a:solidFill>
                <a:latin typeface="Calibri" panose="020F0502020204030204" pitchFamily="34" charset="0"/>
              </a:rPr>
              <a:t> comprising Ca, Si, Al and Mg was developed (C-S-H and M-S-H)</a:t>
            </a:r>
          </a:p>
        </p:txBody>
      </p:sp>
      <p:pic>
        <p:nvPicPr>
          <p:cNvPr id="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0593" r="4639" b="54045"/>
          <a:stretch/>
        </p:blipFill>
        <p:spPr bwMode="auto">
          <a:xfrm>
            <a:off x="452572" y="3707605"/>
            <a:ext cx="3954888" cy="2775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t="44989"/>
          <a:stretch/>
        </p:blipFill>
        <p:spPr bwMode="auto">
          <a:xfrm>
            <a:off x="559307" y="3841601"/>
            <a:ext cx="3741413"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Connector 11"/>
          <p:cNvCxnSpPr/>
          <p:nvPr/>
        </p:nvCxnSpPr>
        <p:spPr>
          <a:xfrm flipH="1" flipV="1">
            <a:off x="6057900" y="989112"/>
            <a:ext cx="26268" cy="517889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0" y="6533684"/>
            <a:ext cx="5616624" cy="276999"/>
          </a:xfrm>
          <a:prstGeom prst="rect">
            <a:avLst/>
          </a:prstGeom>
          <a:noFill/>
        </p:spPr>
        <p:txBody>
          <a:bodyPr wrap="square" rtlCol="0">
            <a:spAutoFit/>
          </a:bodyPr>
          <a:lstStyle/>
          <a:p>
            <a:r>
              <a:rPr lang="en-GB" sz="1200" i="1" dirty="0" smtClean="0">
                <a:solidFill>
                  <a:srgbClr val="000099"/>
                </a:solidFill>
                <a:latin typeface="Calibri" panose="020F0502020204030204" pitchFamily="34" charset="0"/>
              </a:rPr>
              <a:t>Corkhill et al. International Journal of Applied Glass Science, </a:t>
            </a:r>
            <a:r>
              <a:rPr lang="en-GB" sz="1200" b="1" i="1" dirty="0" smtClean="0">
                <a:solidFill>
                  <a:srgbClr val="000099"/>
                </a:solidFill>
                <a:latin typeface="Calibri" panose="020F0502020204030204" pitchFamily="34" charset="0"/>
              </a:rPr>
              <a:t>4</a:t>
            </a:r>
            <a:r>
              <a:rPr lang="en-GB" sz="1200" i="1" dirty="0" smtClean="0">
                <a:solidFill>
                  <a:srgbClr val="000099"/>
                </a:solidFill>
                <a:latin typeface="Calibri" panose="020F0502020204030204" pitchFamily="34" charset="0"/>
              </a:rPr>
              <a:t>, 341 – 356 (2013)</a:t>
            </a:r>
            <a:endParaRPr lang="en-GB" sz="1200" i="1" dirty="0">
              <a:solidFill>
                <a:srgbClr val="000099"/>
              </a:solidFill>
              <a:latin typeface="Calibri" panose="020F0502020204030204" pitchFamily="34" charset="0"/>
            </a:endParaRPr>
          </a:p>
        </p:txBody>
      </p:sp>
    </p:spTree>
    <p:extLst>
      <p:ext uri="{BB962C8B-B14F-4D97-AF65-F5344CB8AC3E}">
        <p14:creationId xmlns:p14="http://schemas.microsoft.com/office/powerpoint/2010/main" val="5435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54168" y="1058711"/>
            <a:ext cx="4378072" cy="461665"/>
          </a:xfrm>
          <a:prstGeom prst="rect">
            <a:avLst/>
          </a:prstGeom>
        </p:spPr>
        <p:txBody>
          <a:bodyPr wrap="square">
            <a:spAutoFit/>
          </a:bodyPr>
          <a:lstStyle/>
          <a:p>
            <a:r>
              <a:rPr lang="en-GB" sz="2400" b="1" dirty="0" smtClean="0">
                <a:solidFill>
                  <a:srgbClr val="000099"/>
                </a:solidFill>
                <a:latin typeface="Calibri" panose="020F0502020204030204" pitchFamily="34" charset="0"/>
              </a:rPr>
              <a:t>Dissolution occurs in 3 regimes:</a:t>
            </a:r>
            <a:endParaRPr lang="en-GB" sz="2400" b="1" dirty="0">
              <a:solidFill>
                <a:srgbClr val="000099"/>
              </a:solidFill>
              <a:latin typeface="Calibri" panose="020F0502020204030204" pitchFamily="34" charset="0"/>
            </a:endParaRPr>
          </a:p>
        </p:txBody>
      </p:sp>
      <p:sp>
        <p:nvSpPr>
          <p:cNvPr id="5" name="Rectangle 4"/>
          <p:cNvSpPr/>
          <p:nvPr/>
        </p:nvSpPr>
        <p:spPr>
          <a:xfrm>
            <a:off x="4561210" y="1688778"/>
            <a:ext cx="4471030" cy="5586145"/>
          </a:xfrm>
          <a:prstGeom prst="rect">
            <a:avLst/>
          </a:prstGeom>
        </p:spPr>
        <p:txBody>
          <a:bodyPr wrap="square">
            <a:spAutoFit/>
          </a:bodyPr>
          <a:lstStyle/>
          <a:p>
            <a:r>
              <a:rPr lang="en-GB" sz="2100" b="1" dirty="0" smtClean="0">
                <a:solidFill>
                  <a:srgbClr val="00CC00"/>
                </a:solidFill>
                <a:latin typeface="Calibri" panose="020F0502020204030204" pitchFamily="34" charset="0"/>
              </a:rPr>
              <a:t>1. Incubation regime (0 – 28 days):</a:t>
            </a:r>
          </a:p>
          <a:p>
            <a:r>
              <a:rPr lang="en-GB" sz="2100" dirty="0" smtClean="0">
                <a:solidFill>
                  <a:srgbClr val="000099"/>
                </a:solidFill>
                <a:latin typeface="Calibri" panose="020F0502020204030204" pitchFamily="34" charset="0"/>
              </a:rPr>
              <a:t>Incorporation of </a:t>
            </a:r>
            <a:r>
              <a:rPr lang="en-GB" sz="2100" dirty="0" err="1" smtClean="0">
                <a:solidFill>
                  <a:srgbClr val="000099"/>
                </a:solidFill>
                <a:latin typeface="Calibri" panose="020F0502020204030204" pitchFamily="34" charset="0"/>
              </a:rPr>
              <a:t>Ca</a:t>
            </a:r>
            <a:r>
              <a:rPr lang="en-GB" sz="2100" dirty="0" smtClean="0">
                <a:solidFill>
                  <a:srgbClr val="000099"/>
                </a:solidFill>
                <a:latin typeface="Calibri" panose="020F0502020204030204" pitchFamily="34" charset="0"/>
              </a:rPr>
              <a:t> into the hydrated glass surface and precipitation of M-S-H phases</a:t>
            </a:r>
          </a:p>
          <a:p>
            <a:endParaRPr lang="en-GB" sz="2100" b="1" dirty="0">
              <a:solidFill>
                <a:srgbClr val="00CC00"/>
              </a:solidFill>
              <a:latin typeface="Calibri" panose="020F0502020204030204" pitchFamily="34" charset="0"/>
            </a:endParaRPr>
          </a:p>
          <a:p>
            <a:r>
              <a:rPr lang="en-GB" sz="2100" b="1" dirty="0" smtClean="0">
                <a:solidFill>
                  <a:srgbClr val="00CC00"/>
                </a:solidFill>
                <a:latin typeface="Calibri" panose="020F0502020204030204" pitchFamily="34" charset="0"/>
              </a:rPr>
              <a:t>2. Intermediate regime (28 – 84 days): </a:t>
            </a:r>
          </a:p>
          <a:p>
            <a:r>
              <a:rPr lang="en-GB" sz="2100" dirty="0" smtClean="0">
                <a:solidFill>
                  <a:srgbClr val="000099"/>
                </a:solidFill>
                <a:latin typeface="Calibri" panose="020F0502020204030204" pitchFamily="34" charset="0"/>
              </a:rPr>
              <a:t>Precipitation of C-S-H phases, including a range of compositions in the C-(N)-(A)-S-H and M-S-H systems; rapid Si dissolution</a:t>
            </a:r>
          </a:p>
          <a:p>
            <a:endParaRPr lang="en-GB" sz="2100" dirty="0">
              <a:solidFill>
                <a:srgbClr val="92D050"/>
              </a:solidFill>
              <a:latin typeface="Calibri" panose="020F0502020204030204" pitchFamily="34" charset="0"/>
            </a:endParaRPr>
          </a:p>
          <a:p>
            <a:r>
              <a:rPr lang="en-GB" sz="2100" b="1" dirty="0" smtClean="0">
                <a:solidFill>
                  <a:srgbClr val="00CC00"/>
                </a:solidFill>
                <a:latin typeface="Calibri" panose="020F0502020204030204" pitchFamily="34" charset="0"/>
              </a:rPr>
              <a:t>3. Residual regime (84 – 168 days): </a:t>
            </a:r>
          </a:p>
          <a:p>
            <a:r>
              <a:rPr lang="en-GB" sz="2100" dirty="0" smtClean="0">
                <a:solidFill>
                  <a:srgbClr val="000099"/>
                </a:solidFill>
                <a:latin typeface="Calibri" panose="020F0502020204030204" pitchFamily="34" charset="0"/>
              </a:rPr>
              <a:t>Precipitation of lower </a:t>
            </a:r>
            <a:r>
              <a:rPr lang="en-GB" sz="2100" dirty="0" err="1" smtClean="0">
                <a:solidFill>
                  <a:srgbClr val="000099"/>
                </a:solidFill>
                <a:latin typeface="Calibri" panose="020F0502020204030204" pitchFamily="34" charset="0"/>
              </a:rPr>
              <a:t>Ca</a:t>
            </a:r>
            <a:r>
              <a:rPr lang="en-GB" sz="2100" dirty="0" smtClean="0">
                <a:solidFill>
                  <a:srgbClr val="000099"/>
                </a:solidFill>
                <a:latin typeface="Calibri" panose="020F0502020204030204" pitchFamily="34" charset="0"/>
              </a:rPr>
              <a:t>/Si ratio C-S-H phases; steady concentration of </a:t>
            </a:r>
            <a:r>
              <a:rPr lang="en-GB" sz="2100" dirty="0" err="1" smtClean="0">
                <a:solidFill>
                  <a:srgbClr val="000099"/>
                </a:solidFill>
                <a:latin typeface="Calibri" panose="020F0502020204030204" pitchFamily="34" charset="0"/>
              </a:rPr>
              <a:t>Ca</a:t>
            </a:r>
            <a:r>
              <a:rPr lang="en-GB" sz="2100" dirty="0" smtClean="0">
                <a:solidFill>
                  <a:srgbClr val="000099"/>
                </a:solidFill>
                <a:latin typeface="Calibri" panose="020F0502020204030204" pitchFamily="34" charset="0"/>
              </a:rPr>
              <a:t>; slower dissolution of Si</a:t>
            </a:r>
          </a:p>
          <a:p>
            <a:endParaRPr lang="en-GB" sz="2100" dirty="0">
              <a:solidFill>
                <a:schemeClr val="tx2"/>
              </a:solidFill>
              <a:latin typeface="Calibri" panose="020F0502020204030204" pitchFamily="34" charset="0"/>
            </a:endParaRPr>
          </a:p>
          <a:p>
            <a:endParaRPr lang="en-GB" sz="2100" dirty="0">
              <a:solidFill>
                <a:schemeClr val="tx2"/>
              </a:solidFill>
              <a:latin typeface="Calibri" panose="020F0502020204030204" pitchFamily="34" charset="0"/>
            </a:endParaRPr>
          </a:p>
        </p:txBody>
      </p:sp>
      <p:sp>
        <p:nvSpPr>
          <p:cNvPr id="6" name="Title 1"/>
          <p:cNvSpPr txBox="1">
            <a:spLocks/>
          </p:cNvSpPr>
          <p:nvPr/>
        </p:nvSpPr>
        <p:spPr>
          <a:xfrm>
            <a:off x="0" y="0"/>
            <a:ext cx="5905500" cy="682625"/>
          </a:xfrm>
          <a:prstGeom prst="rect">
            <a:avLst/>
          </a:prstGeom>
        </p:spPr>
        <p:txBody>
          <a:bodyPr vert="horz" lIns="91440" tIns="45720" rIns="91440" bIns="45720" rtlCol="0" anchor="ctr">
            <a:normAutofit fontScale="85000" lnSpcReduction="10000"/>
          </a:bodyPr>
          <a:lstStyle>
            <a:lvl1pPr algn="l" rtl="0" eaLnBrk="0" fontAlgn="base" hangingPunct="0">
              <a:lnSpc>
                <a:spcPct val="114000"/>
              </a:lnSpc>
              <a:spcBef>
                <a:spcPct val="0"/>
              </a:spcBef>
              <a:spcAft>
                <a:spcPct val="0"/>
              </a:spcAft>
              <a:defRPr sz="3600">
                <a:solidFill>
                  <a:srgbClr val="000099"/>
                </a:solidFill>
                <a:latin typeface="Calibri" panose="020F0502020204030204" pitchFamily="34" charset="0"/>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r>
              <a:rPr lang="en-GB" kern="0" dirty="0" smtClean="0"/>
              <a:t>MW25 glass dissolution in Ca(OH)</a:t>
            </a:r>
            <a:r>
              <a:rPr lang="en-GB" kern="0" baseline="-25000" dirty="0" smtClean="0"/>
              <a:t>2</a:t>
            </a:r>
            <a:endParaRPr lang="en-GB" kern="0" dirty="0"/>
          </a:p>
        </p:txBody>
      </p:sp>
      <p:pic>
        <p:nvPicPr>
          <p:cNvPr id="7" name="Picture 6"/>
          <p:cNvPicPr>
            <a:picLocks noChangeAspect="1"/>
          </p:cNvPicPr>
          <p:nvPr/>
        </p:nvPicPr>
        <p:blipFill>
          <a:blip r:embed="rId3"/>
          <a:stretch>
            <a:fillRect/>
          </a:stretch>
        </p:blipFill>
        <p:spPr>
          <a:xfrm>
            <a:off x="64369" y="875576"/>
            <a:ext cx="4330949" cy="1980000"/>
          </a:xfrm>
          <a:prstGeom prst="rect">
            <a:avLst/>
          </a:prstGeom>
        </p:spPr>
      </p:pic>
      <p:pic>
        <p:nvPicPr>
          <p:cNvPr id="8" name="Picture 7"/>
          <p:cNvPicPr>
            <a:picLocks noChangeAspect="1"/>
          </p:cNvPicPr>
          <p:nvPr/>
        </p:nvPicPr>
        <p:blipFill>
          <a:blip r:embed="rId4"/>
          <a:stretch>
            <a:fillRect/>
          </a:stretch>
        </p:blipFill>
        <p:spPr>
          <a:xfrm>
            <a:off x="64368" y="2819792"/>
            <a:ext cx="4356956" cy="1980000"/>
          </a:xfrm>
          <a:prstGeom prst="rect">
            <a:avLst/>
          </a:prstGeom>
        </p:spPr>
      </p:pic>
      <p:pic>
        <p:nvPicPr>
          <p:cNvPr id="9" name="Picture 8"/>
          <p:cNvPicPr>
            <a:picLocks noChangeAspect="1"/>
          </p:cNvPicPr>
          <p:nvPr/>
        </p:nvPicPr>
        <p:blipFill>
          <a:blip r:embed="rId5"/>
          <a:stretch>
            <a:fillRect/>
          </a:stretch>
        </p:blipFill>
        <p:spPr>
          <a:xfrm>
            <a:off x="64368" y="4764008"/>
            <a:ext cx="4476522" cy="1980000"/>
          </a:xfrm>
          <a:prstGeom prst="rect">
            <a:avLst/>
          </a:prstGeom>
        </p:spPr>
      </p:pic>
    </p:spTree>
    <p:extLst>
      <p:ext uri="{BB962C8B-B14F-4D97-AF65-F5344CB8AC3E}">
        <p14:creationId xmlns:p14="http://schemas.microsoft.com/office/powerpoint/2010/main" val="34103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686" y="76050"/>
            <a:ext cx="5991498" cy="762000"/>
          </a:xfrm>
        </p:spPr>
        <p:txBody>
          <a:bodyPr/>
          <a:lstStyle/>
          <a:p>
            <a:r>
              <a:rPr lang="en-GB" dirty="0" smtClean="0"/>
              <a:t>Alteration layer analysis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24" y="1911291"/>
            <a:ext cx="4531232" cy="4487001"/>
          </a:xfrm>
          <a:prstGeom prst="rect">
            <a:avLst/>
          </a:prstGeom>
        </p:spPr>
      </p:pic>
      <p:sp>
        <p:nvSpPr>
          <p:cNvPr id="5" name="Rectangle 4"/>
          <p:cNvSpPr/>
          <p:nvPr/>
        </p:nvSpPr>
        <p:spPr>
          <a:xfrm>
            <a:off x="188686" y="996487"/>
            <a:ext cx="4045857" cy="461665"/>
          </a:xfrm>
          <a:prstGeom prst="rect">
            <a:avLst/>
          </a:prstGeom>
        </p:spPr>
        <p:txBody>
          <a:bodyPr wrap="square">
            <a:spAutoFit/>
          </a:bodyPr>
          <a:lstStyle/>
          <a:p>
            <a:r>
              <a:rPr lang="en-GB" sz="2400" b="1" dirty="0" smtClean="0">
                <a:solidFill>
                  <a:srgbClr val="000099"/>
                </a:solidFill>
                <a:latin typeface="Calibri" panose="020F0502020204030204" pitchFamily="34" charset="0"/>
                <a:cs typeface="Times New Roman" panose="02020603050405020304" pitchFamily="18" charset="0"/>
              </a:rPr>
              <a:t>MW25 720d, Ca(OH)</a:t>
            </a:r>
            <a:r>
              <a:rPr lang="en-GB" sz="2400" b="1" baseline="-25000" dirty="0" smtClean="0">
                <a:solidFill>
                  <a:srgbClr val="000099"/>
                </a:solidFill>
                <a:latin typeface="Calibri" panose="020F0502020204030204" pitchFamily="34" charset="0"/>
                <a:cs typeface="Times New Roman" panose="02020603050405020304" pitchFamily="18" charset="0"/>
              </a:rPr>
              <a:t>2</a:t>
            </a:r>
            <a:r>
              <a:rPr lang="en-GB" sz="2400" b="1" dirty="0" smtClean="0">
                <a:solidFill>
                  <a:srgbClr val="000099"/>
                </a:solidFill>
                <a:latin typeface="Calibri" panose="020F0502020204030204" pitchFamily="34" charset="0"/>
                <a:cs typeface="Times New Roman" panose="02020603050405020304" pitchFamily="18" charset="0"/>
              </a:rPr>
              <a:t> 50˚C</a:t>
            </a:r>
          </a:p>
        </p:txBody>
      </p:sp>
      <p:sp>
        <p:nvSpPr>
          <p:cNvPr id="46" name="TextBox 45"/>
          <p:cNvSpPr txBox="1"/>
          <p:nvPr/>
        </p:nvSpPr>
        <p:spPr>
          <a:xfrm>
            <a:off x="188686" y="1486088"/>
            <a:ext cx="1946464" cy="369332"/>
          </a:xfrm>
          <a:prstGeom prst="rect">
            <a:avLst/>
          </a:prstGeom>
          <a:noFill/>
        </p:spPr>
        <p:txBody>
          <a:bodyPr wrap="square" rtlCol="0">
            <a:spAutoFit/>
          </a:bodyPr>
          <a:lstStyle/>
          <a:p>
            <a:r>
              <a:rPr lang="en-GB" dirty="0" smtClean="0">
                <a:solidFill>
                  <a:srgbClr val="000099"/>
                </a:solidFill>
                <a:latin typeface="Calibri" panose="020F0502020204030204" pitchFamily="34" charset="0"/>
              </a:rPr>
              <a:t>MW25: SEM / EDX</a:t>
            </a:r>
            <a:endParaRPr lang="en-GB" dirty="0">
              <a:solidFill>
                <a:srgbClr val="000099"/>
              </a:solidFill>
              <a:latin typeface="Calibri" panose="020F0502020204030204" pitchFamily="34" charset="0"/>
            </a:endParaRPr>
          </a:p>
        </p:txBody>
      </p:sp>
      <p:grpSp>
        <p:nvGrpSpPr>
          <p:cNvPr id="3" name="Group 2"/>
          <p:cNvGrpSpPr/>
          <p:nvPr/>
        </p:nvGrpSpPr>
        <p:grpSpPr>
          <a:xfrm>
            <a:off x="4887125" y="76050"/>
            <a:ext cx="4246193" cy="3120377"/>
            <a:chOff x="7908791" y="1335411"/>
            <a:chExt cx="4246193" cy="3120377"/>
          </a:xfrm>
        </p:grpSpPr>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8791" y="1335411"/>
              <a:ext cx="4246193" cy="3120377"/>
            </a:xfrm>
            <a:prstGeom prst="rect">
              <a:avLst/>
            </a:prstGeom>
            <a:solidFill>
              <a:schemeClr val="bg1"/>
            </a:solidFill>
          </p:spPr>
        </p:pic>
        <p:sp>
          <p:nvSpPr>
            <p:cNvPr id="15" name="Rectangle 14"/>
            <p:cNvSpPr/>
            <p:nvPr/>
          </p:nvSpPr>
          <p:spPr>
            <a:xfrm>
              <a:off x="8548631" y="1528459"/>
              <a:ext cx="3008045" cy="523220"/>
            </a:xfrm>
            <a:prstGeom prst="rect">
              <a:avLst/>
            </a:prstGeom>
            <a:solidFill>
              <a:schemeClr val="bg1"/>
            </a:solidFill>
          </p:spPr>
          <p:txBody>
            <a:bodyPr wrap="square">
              <a:spAutoFit/>
            </a:bodyPr>
            <a:lstStyle/>
            <a:p>
              <a:r>
                <a:rPr lang="en-GB" sz="1400" b="1" dirty="0" smtClean="0">
                  <a:solidFill>
                    <a:srgbClr val="0066CC"/>
                  </a:solidFill>
                  <a:latin typeface="Calibri" panose="020F0502020204030204" pitchFamily="34" charset="0"/>
                  <a:cs typeface="Times New Roman" panose="02020603050405020304" pitchFamily="18" charset="0"/>
                </a:rPr>
                <a:t>(ISG) NL</a:t>
              </a:r>
              <a:r>
                <a:rPr lang="en-GB" sz="1400" b="1" baseline="-25000" dirty="0" smtClean="0">
                  <a:solidFill>
                    <a:srgbClr val="0066CC"/>
                  </a:solidFill>
                  <a:latin typeface="Calibri" panose="020F0502020204030204" pitchFamily="34" charset="0"/>
                  <a:cs typeface="Times New Roman" panose="02020603050405020304" pitchFamily="18" charset="0"/>
                </a:rPr>
                <a:t>(B)720d </a:t>
              </a:r>
              <a:r>
                <a:rPr lang="en-GB" sz="1400" b="1" dirty="0" smtClean="0">
                  <a:solidFill>
                    <a:srgbClr val="0066CC"/>
                  </a:solidFill>
                  <a:latin typeface="Calibri" panose="020F0502020204030204" pitchFamily="34" charset="0"/>
                  <a:cs typeface="Times New Roman" panose="02020603050405020304" pitchFamily="18" charset="0"/>
                </a:rPr>
                <a:t>= 20.13 ± 3.50 g m</a:t>
              </a:r>
              <a:r>
                <a:rPr lang="en-GB" sz="1400" b="1" baseline="30000" dirty="0" smtClean="0">
                  <a:solidFill>
                    <a:srgbClr val="0066CC"/>
                  </a:solidFill>
                  <a:latin typeface="Calibri" panose="020F0502020204030204" pitchFamily="34" charset="0"/>
                  <a:cs typeface="Times New Roman" panose="02020603050405020304" pitchFamily="18" charset="0"/>
                </a:rPr>
                <a:t>-2</a:t>
              </a:r>
            </a:p>
            <a:p>
              <a:r>
                <a:rPr lang="en-GB" sz="1400" b="1" dirty="0" smtClean="0">
                  <a:solidFill>
                    <a:srgbClr val="FF6600"/>
                  </a:solidFill>
                  <a:latin typeface="Calibri" panose="020F0502020204030204" pitchFamily="34" charset="0"/>
                  <a:cs typeface="Times New Roman" panose="02020603050405020304" pitchFamily="18" charset="0"/>
                </a:rPr>
                <a:t>(MW25) NL</a:t>
              </a:r>
              <a:r>
                <a:rPr lang="en-GB" sz="1400" b="1" baseline="-25000" dirty="0" smtClean="0">
                  <a:solidFill>
                    <a:srgbClr val="FF6600"/>
                  </a:solidFill>
                  <a:latin typeface="Calibri" panose="020F0502020204030204" pitchFamily="34" charset="0"/>
                  <a:cs typeface="Times New Roman" panose="02020603050405020304" pitchFamily="18" charset="0"/>
                </a:rPr>
                <a:t>(B)720d </a:t>
              </a:r>
              <a:r>
                <a:rPr lang="en-GB" sz="1400" b="1" dirty="0" smtClean="0">
                  <a:solidFill>
                    <a:srgbClr val="FF6600"/>
                  </a:solidFill>
                  <a:latin typeface="Calibri" panose="020F0502020204030204" pitchFamily="34" charset="0"/>
                  <a:cs typeface="Times New Roman" panose="02020603050405020304" pitchFamily="18" charset="0"/>
                </a:rPr>
                <a:t>= 41.2 </a:t>
              </a:r>
              <a:r>
                <a:rPr lang="en-GB" sz="1400" b="1" dirty="0">
                  <a:solidFill>
                    <a:srgbClr val="FF6600"/>
                  </a:solidFill>
                  <a:latin typeface="Calibri" panose="020F0502020204030204" pitchFamily="34" charset="0"/>
                  <a:cs typeface="Times New Roman" panose="02020603050405020304" pitchFamily="18" charset="0"/>
                </a:rPr>
                <a:t>± </a:t>
              </a:r>
              <a:r>
                <a:rPr lang="en-GB" sz="1400" b="1" dirty="0" smtClean="0">
                  <a:solidFill>
                    <a:srgbClr val="FF6600"/>
                  </a:solidFill>
                  <a:latin typeface="Calibri" panose="020F0502020204030204" pitchFamily="34" charset="0"/>
                  <a:cs typeface="Times New Roman" panose="02020603050405020304" pitchFamily="18" charset="0"/>
                </a:rPr>
                <a:t>7.0 </a:t>
              </a:r>
              <a:r>
                <a:rPr lang="en-GB" sz="1400" b="1" dirty="0">
                  <a:solidFill>
                    <a:srgbClr val="FF6600"/>
                  </a:solidFill>
                  <a:latin typeface="Calibri" panose="020F0502020204030204" pitchFamily="34" charset="0"/>
                  <a:cs typeface="Times New Roman" panose="02020603050405020304" pitchFamily="18" charset="0"/>
                </a:rPr>
                <a:t>g </a:t>
              </a:r>
              <a:r>
                <a:rPr lang="en-GB" sz="1400" b="1" dirty="0" smtClean="0">
                  <a:solidFill>
                    <a:srgbClr val="FF6600"/>
                  </a:solidFill>
                  <a:latin typeface="Calibri" panose="020F0502020204030204" pitchFamily="34" charset="0"/>
                  <a:cs typeface="Times New Roman" panose="02020603050405020304" pitchFamily="18" charset="0"/>
                </a:rPr>
                <a:t>m</a:t>
              </a:r>
              <a:r>
                <a:rPr lang="en-GB" sz="1400" b="1" baseline="30000" dirty="0" smtClean="0">
                  <a:solidFill>
                    <a:srgbClr val="FF6600"/>
                  </a:solidFill>
                  <a:latin typeface="Calibri" panose="020F0502020204030204" pitchFamily="34" charset="0"/>
                  <a:cs typeface="Times New Roman" panose="02020603050405020304" pitchFamily="18" charset="0"/>
                </a:rPr>
                <a:t>-2</a:t>
              </a:r>
              <a:endParaRPr lang="en-GB" sz="1400" b="1" baseline="30000" dirty="0">
                <a:solidFill>
                  <a:srgbClr val="FF6600"/>
                </a:solidFill>
                <a:latin typeface="Calibri" panose="020F0502020204030204" pitchFamily="34" charset="0"/>
                <a:cs typeface="Times New Roman" panose="02020603050405020304" pitchFamily="18" charset="0"/>
              </a:endParaRPr>
            </a:p>
          </p:txBody>
        </p:sp>
        <p:cxnSp>
          <p:nvCxnSpPr>
            <p:cNvPr id="16" name="Straight Connector 15"/>
            <p:cNvCxnSpPr/>
            <p:nvPr/>
          </p:nvCxnSpPr>
          <p:spPr>
            <a:xfrm flipV="1">
              <a:off x="8545927" y="2096777"/>
              <a:ext cx="3074892" cy="1621043"/>
            </a:xfrm>
            <a:prstGeom prst="line">
              <a:avLst/>
            </a:prstGeom>
            <a:ln w="19050">
              <a:solidFill>
                <a:srgbClr val="FF6600"/>
              </a:solidFill>
              <a:prstDash val="sysDash"/>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8552310" y="3051283"/>
              <a:ext cx="3098800" cy="612811"/>
            </a:xfrm>
            <a:custGeom>
              <a:avLst/>
              <a:gdLst>
                <a:gd name="connsiteX0" fmla="*/ 0 w 3098800"/>
                <a:gd name="connsiteY0" fmla="*/ 612811 h 612811"/>
                <a:gd name="connsiteX1" fmla="*/ 474134 w 3098800"/>
                <a:gd name="connsiteY1" fmla="*/ 121745 h 612811"/>
                <a:gd name="connsiteX2" fmla="*/ 1278467 w 3098800"/>
                <a:gd name="connsiteY2" fmla="*/ 11678 h 612811"/>
                <a:gd name="connsiteX3" fmla="*/ 3098800 w 3098800"/>
                <a:gd name="connsiteY3" fmla="*/ 3211 h 612811"/>
                <a:gd name="connsiteX4" fmla="*/ 3098800 w 3098800"/>
                <a:gd name="connsiteY4" fmla="*/ 3211 h 612811"/>
                <a:gd name="connsiteX5" fmla="*/ 3098800 w 3098800"/>
                <a:gd name="connsiteY5" fmla="*/ 3211 h 61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8800" h="612811">
                  <a:moveTo>
                    <a:pt x="0" y="612811"/>
                  </a:moveTo>
                  <a:cubicBezTo>
                    <a:pt x="130528" y="417372"/>
                    <a:pt x="261056" y="221934"/>
                    <a:pt x="474134" y="121745"/>
                  </a:cubicBezTo>
                  <a:cubicBezTo>
                    <a:pt x="687212" y="21556"/>
                    <a:pt x="841023" y="31434"/>
                    <a:pt x="1278467" y="11678"/>
                  </a:cubicBezTo>
                  <a:cubicBezTo>
                    <a:pt x="1715911" y="-8078"/>
                    <a:pt x="3098800" y="3211"/>
                    <a:pt x="3098800" y="3211"/>
                  </a:cubicBezTo>
                  <a:lnTo>
                    <a:pt x="3098800" y="3211"/>
                  </a:lnTo>
                  <a:lnTo>
                    <a:pt x="3098800" y="3211"/>
                  </a:lnTo>
                </a:path>
              </a:pathLst>
            </a:custGeom>
            <a:noFill/>
            <a:ln>
              <a:solidFill>
                <a:srgbClr val="0066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4829097" y="2850493"/>
            <a:ext cx="4228184" cy="3611511"/>
            <a:chOff x="4829097" y="2850493"/>
            <a:chExt cx="4228184" cy="3611511"/>
          </a:xfrm>
        </p:grpSpPr>
        <p:grpSp>
          <p:nvGrpSpPr>
            <p:cNvPr id="6" name="Group 5"/>
            <p:cNvGrpSpPr/>
            <p:nvPr/>
          </p:nvGrpSpPr>
          <p:grpSpPr>
            <a:xfrm>
              <a:off x="4829097" y="3212213"/>
              <a:ext cx="4228184" cy="3249791"/>
              <a:chOff x="4829097" y="3212213"/>
              <a:chExt cx="4228184" cy="3249791"/>
            </a:xfrm>
          </p:grpSpPr>
          <p:pic>
            <p:nvPicPr>
              <p:cNvPr id="18" name="Picture 17"/>
              <p:cNvPicPr>
                <a:picLocks noChangeAspect="1"/>
              </p:cNvPicPr>
              <p:nvPr/>
            </p:nvPicPr>
            <p:blipFill rotWithShape="1">
              <a:blip r:embed="rId5"/>
              <a:srcRect b="29880"/>
              <a:stretch/>
            </p:blipFill>
            <p:spPr>
              <a:xfrm>
                <a:off x="4829097" y="3219825"/>
                <a:ext cx="3310419" cy="3242179"/>
              </a:xfrm>
              <a:prstGeom prst="rect">
                <a:avLst/>
              </a:prstGeom>
            </p:spPr>
          </p:pic>
          <p:pic>
            <p:nvPicPr>
              <p:cNvPr id="19" name="Picture 18"/>
              <p:cNvPicPr>
                <a:picLocks noChangeAspect="1"/>
              </p:cNvPicPr>
              <p:nvPr/>
            </p:nvPicPr>
            <p:blipFill rotWithShape="1">
              <a:blip r:embed="rId5"/>
              <a:srcRect l="2439" t="70340" r="64345"/>
              <a:stretch/>
            </p:blipFill>
            <p:spPr>
              <a:xfrm>
                <a:off x="8237885" y="3212213"/>
                <a:ext cx="803218" cy="1001762"/>
              </a:xfrm>
              <a:prstGeom prst="rect">
                <a:avLst/>
              </a:prstGeom>
            </p:spPr>
          </p:pic>
          <p:pic>
            <p:nvPicPr>
              <p:cNvPr id="20" name="Picture 19"/>
              <p:cNvPicPr>
                <a:picLocks noChangeAspect="1"/>
              </p:cNvPicPr>
              <p:nvPr/>
            </p:nvPicPr>
            <p:blipFill rotWithShape="1">
              <a:blip r:embed="rId5"/>
              <a:srcRect l="35263" t="70340" r="32905"/>
              <a:stretch/>
            </p:blipFill>
            <p:spPr>
              <a:xfrm>
                <a:off x="8237885" y="4262462"/>
                <a:ext cx="803218" cy="1045316"/>
              </a:xfrm>
              <a:prstGeom prst="rect">
                <a:avLst/>
              </a:prstGeom>
            </p:spPr>
          </p:pic>
          <p:pic>
            <p:nvPicPr>
              <p:cNvPr id="21" name="Picture 20"/>
              <p:cNvPicPr>
                <a:picLocks noChangeAspect="1"/>
              </p:cNvPicPr>
              <p:nvPr/>
            </p:nvPicPr>
            <p:blipFill rotWithShape="1">
              <a:blip r:embed="rId5"/>
              <a:srcRect l="67641" t="70340"/>
              <a:stretch/>
            </p:blipFill>
            <p:spPr>
              <a:xfrm>
                <a:off x="8237885" y="5410053"/>
                <a:ext cx="819396" cy="1049002"/>
              </a:xfrm>
              <a:prstGeom prst="rect">
                <a:avLst/>
              </a:prstGeom>
            </p:spPr>
          </p:pic>
        </p:grpSp>
        <p:sp>
          <p:nvSpPr>
            <p:cNvPr id="22" name="TextBox 21"/>
            <p:cNvSpPr txBox="1"/>
            <p:nvPr/>
          </p:nvSpPr>
          <p:spPr>
            <a:xfrm>
              <a:off x="4858740" y="2850493"/>
              <a:ext cx="2219974" cy="369332"/>
            </a:xfrm>
            <a:prstGeom prst="rect">
              <a:avLst/>
            </a:prstGeom>
            <a:noFill/>
          </p:spPr>
          <p:txBody>
            <a:bodyPr wrap="square" rtlCol="0">
              <a:spAutoFit/>
            </a:bodyPr>
            <a:lstStyle/>
            <a:p>
              <a:r>
                <a:rPr lang="en-GB" dirty="0" smtClean="0">
                  <a:solidFill>
                    <a:srgbClr val="000099"/>
                  </a:solidFill>
                  <a:latin typeface="Calibri" panose="020F0502020204030204" pitchFamily="34" charset="0"/>
                </a:rPr>
                <a:t>MW25: TEM / SAED</a:t>
              </a:r>
              <a:endParaRPr lang="en-GB" dirty="0">
                <a:solidFill>
                  <a:srgbClr val="000099"/>
                </a:solidFill>
                <a:latin typeface="Calibri" panose="020F0502020204030204" pitchFamily="34" charset="0"/>
              </a:endParaRPr>
            </a:p>
          </p:txBody>
        </p:sp>
      </p:grpSp>
    </p:spTree>
    <p:extLst>
      <p:ext uri="{BB962C8B-B14F-4D97-AF65-F5344CB8AC3E}">
        <p14:creationId xmlns:p14="http://schemas.microsoft.com/office/powerpoint/2010/main" val="110258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686" y="76050"/>
            <a:ext cx="5991498" cy="762000"/>
          </a:xfrm>
        </p:spPr>
        <p:txBody>
          <a:bodyPr/>
          <a:lstStyle/>
          <a:p>
            <a:r>
              <a:rPr lang="en-GB" dirty="0" smtClean="0"/>
              <a:t>Alteration layer analysis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24" y="1911291"/>
            <a:ext cx="4531232" cy="4487001"/>
          </a:xfrm>
          <a:prstGeom prst="rect">
            <a:avLst/>
          </a:prstGeom>
        </p:spPr>
      </p:pic>
      <p:sp>
        <p:nvSpPr>
          <p:cNvPr id="5" name="Rectangle 4"/>
          <p:cNvSpPr/>
          <p:nvPr/>
        </p:nvSpPr>
        <p:spPr>
          <a:xfrm>
            <a:off x="188686" y="1022716"/>
            <a:ext cx="4045857" cy="461665"/>
          </a:xfrm>
          <a:prstGeom prst="rect">
            <a:avLst/>
          </a:prstGeom>
        </p:spPr>
        <p:txBody>
          <a:bodyPr wrap="square">
            <a:spAutoFit/>
          </a:bodyPr>
          <a:lstStyle/>
          <a:p>
            <a:r>
              <a:rPr lang="en-GB" sz="2400" b="1" dirty="0" smtClean="0">
                <a:solidFill>
                  <a:srgbClr val="000099"/>
                </a:solidFill>
                <a:latin typeface="Calibri" panose="020F0502020204030204" pitchFamily="34" charset="0"/>
                <a:cs typeface="Times New Roman" panose="02020603050405020304" pitchFamily="18" charset="0"/>
              </a:rPr>
              <a:t>MW25 720d, Ca(OH)</a:t>
            </a:r>
            <a:r>
              <a:rPr lang="en-GB" sz="2400" b="1" baseline="-25000" dirty="0" smtClean="0">
                <a:solidFill>
                  <a:srgbClr val="000099"/>
                </a:solidFill>
                <a:latin typeface="Calibri" panose="020F0502020204030204" pitchFamily="34" charset="0"/>
                <a:cs typeface="Times New Roman" panose="02020603050405020304" pitchFamily="18" charset="0"/>
              </a:rPr>
              <a:t>2</a:t>
            </a:r>
            <a:r>
              <a:rPr lang="en-GB" sz="2400" b="1" dirty="0" smtClean="0">
                <a:solidFill>
                  <a:srgbClr val="000099"/>
                </a:solidFill>
                <a:latin typeface="Calibri" panose="020F0502020204030204" pitchFamily="34" charset="0"/>
                <a:cs typeface="Times New Roman" panose="02020603050405020304" pitchFamily="18" charset="0"/>
              </a:rPr>
              <a:t> 50˚C</a:t>
            </a:r>
          </a:p>
        </p:txBody>
      </p:sp>
      <p:sp>
        <p:nvSpPr>
          <p:cNvPr id="46" name="TextBox 45"/>
          <p:cNvSpPr txBox="1"/>
          <p:nvPr/>
        </p:nvSpPr>
        <p:spPr>
          <a:xfrm>
            <a:off x="188686" y="1486088"/>
            <a:ext cx="1946464" cy="369332"/>
          </a:xfrm>
          <a:prstGeom prst="rect">
            <a:avLst/>
          </a:prstGeom>
          <a:noFill/>
        </p:spPr>
        <p:txBody>
          <a:bodyPr wrap="square" rtlCol="0">
            <a:spAutoFit/>
          </a:bodyPr>
          <a:lstStyle/>
          <a:p>
            <a:r>
              <a:rPr lang="en-GB" dirty="0" smtClean="0">
                <a:solidFill>
                  <a:srgbClr val="000099"/>
                </a:solidFill>
                <a:latin typeface="Calibri" panose="020F0502020204030204" pitchFamily="34" charset="0"/>
              </a:rPr>
              <a:t>MW25: SEM / EDX</a:t>
            </a:r>
            <a:endParaRPr lang="en-GB" dirty="0">
              <a:solidFill>
                <a:srgbClr val="000099"/>
              </a:solidFill>
              <a:latin typeface="Calibri" panose="020F0502020204030204" pitchFamily="34" charset="0"/>
            </a:endParaRPr>
          </a:p>
        </p:txBody>
      </p:sp>
      <p:grpSp>
        <p:nvGrpSpPr>
          <p:cNvPr id="3" name="Group 2"/>
          <p:cNvGrpSpPr/>
          <p:nvPr/>
        </p:nvGrpSpPr>
        <p:grpSpPr>
          <a:xfrm>
            <a:off x="4887125" y="76050"/>
            <a:ext cx="4246193" cy="3120377"/>
            <a:chOff x="7908791" y="1335411"/>
            <a:chExt cx="4246193" cy="3120377"/>
          </a:xfrm>
        </p:grpSpPr>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8791" y="1335411"/>
              <a:ext cx="4246193" cy="3120377"/>
            </a:xfrm>
            <a:prstGeom prst="rect">
              <a:avLst/>
            </a:prstGeom>
            <a:solidFill>
              <a:schemeClr val="bg1"/>
            </a:solidFill>
          </p:spPr>
        </p:pic>
        <p:sp>
          <p:nvSpPr>
            <p:cNvPr id="15" name="Rectangle 14"/>
            <p:cNvSpPr/>
            <p:nvPr/>
          </p:nvSpPr>
          <p:spPr>
            <a:xfrm>
              <a:off x="8548631" y="1528459"/>
              <a:ext cx="3008045" cy="523220"/>
            </a:xfrm>
            <a:prstGeom prst="rect">
              <a:avLst/>
            </a:prstGeom>
            <a:solidFill>
              <a:schemeClr val="bg1"/>
            </a:solidFill>
          </p:spPr>
          <p:txBody>
            <a:bodyPr wrap="square">
              <a:spAutoFit/>
            </a:bodyPr>
            <a:lstStyle/>
            <a:p>
              <a:r>
                <a:rPr lang="en-GB" sz="1400" b="1" dirty="0" smtClean="0">
                  <a:solidFill>
                    <a:srgbClr val="0066CC"/>
                  </a:solidFill>
                  <a:latin typeface="Calibri" panose="020F0502020204030204" pitchFamily="34" charset="0"/>
                  <a:cs typeface="Times New Roman" panose="02020603050405020304" pitchFamily="18" charset="0"/>
                </a:rPr>
                <a:t>(ISG) NL</a:t>
              </a:r>
              <a:r>
                <a:rPr lang="en-GB" sz="1400" b="1" baseline="-25000" dirty="0" smtClean="0">
                  <a:solidFill>
                    <a:srgbClr val="0066CC"/>
                  </a:solidFill>
                  <a:latin typeface="Calibri" panose="020F0502020204030204" pitchFamily="34" charset="0"/>
                  <a:cs typeface="Times New Roman" panose="02020603050405020304" pitchFamily="18" charset="0"/>
                </a:rPr>
                <a:t>(B)720d </a:t>
              </a:r>
              <a:r>
                <a:rPr lang="en-GB" sz="1400" b="1" dirty="0" smtClean="0">
                  <a:solidFill>
                    <a:srgbClr val="0066CC"/>
                  </a:solidFill>
                  <a:latin typeface="Calibri" panose="020F0502020204030204" pitchFamily="34" charset="0"/>
                  <a:cs typeface="Times New Roman" panose="02020603050405020304" pitchFamily="18" charset="0"/>
                </a:rPr>
                <a:t>= 20.13 ± 3.50 g m</a:t>
              </a:r>
              <a:r>
                <a:rPr lang="en-GB" sz="1400" b="1" baseline="30000" dirty="0" smtClean="0">
                  <a:solidFill>
                    <a:srgbClr val="0066CC"/>
                  </a:solidFill>
                  <a:latin typeface="Calibri" panose="020F0502020204030204" pitchFamily="34" charset="0"/>
                  <a:cs typeface="Times New Roman" panose="02020603050405020304" pitchFamily="18" charset="0"/>
                </a:rPr>
                <a:t>-2</a:t>
              </a:r>
            </a:p>
            <a:p>
              <a:r>
                <a:rPr lang="en-GB" sz="1400" b="1" dirty="0" smtClean="0">
                  <a:solidFill>
                    <a:srgbClr val="FF6600"/>
                  </a:solidFill>
                  <a:latin typeface="Calibri" panose="020F0502020204030204" pitchFamily="34" charset="0"/>
                  <a:cs typeface="Times New Roman" panose="02020603050405020304" pitchFamily="18" charset="0"/>
                </a:rPr>
                <a:t>(MW25) NL</a:t>
              </a:r>
              <a:r>
                <a:rPr lang="en-GB" sz="1400" b="1" baseline="-25000" dirty="0" smtClean="0">
                  <a:solidFill>
                    <a:srgbClr val="FF6600"/>
                  </a:solidFill>
                  <a:latin typeface="Calibri" panose="020F0502020204030204" pitchFamily="34" charset="0"/>
                  <a:cs typeface="Times New Roman" panose="02020603050405020304" pitchFamily="18" charset="0"/>
                </a:rPr>
                <a:t>(B)720d </a:t>
              </a:r>
              <a:r>
                <a:rPr lang="en-GB" sz="1400" b="1" dirty="0" smtClean="0">
                  <a:solidFill>
                    <a:srgbClr val="FF6600"/>
                  </a:solidFill>
                  <a:latin typeface="Calibri" panose="020F0502020204030204" pitchFamily="34" charset="0"/>
                  <a:cs typeface="Times New Roman" panose="02020603050405020304" pitchFamily="18" charset="0"/>
                </a:rPr>
                <a:t>= 41.2 </a:t>
              </a:r>
              <a:r>
                <a:rPr lang="en-GB" sz="1400" b="1" dirty="0">
                  <a:solidFill>
                    <a:srgbClr val="FF6600"/>
                  </a:solidFill>
                  <a:latin typeface="Calibri" panose="020F0502020204030204" pitchFamily="34" charset="0"/>
                  <a:cs typeface="Times New Roman" panose="02020603050405020304" pitchFamily="18" charset="0"/>
                </a:rPr>
                <a:t>± </a:t>
              </a:r>
              <a:r>
                <a:rPr lang="en-GB" sz="1400" b="1" dirty="0" smtClean="0">
                  <a:solidFill>
                    <a:srgbClr val="FF6600"/>
                  </a:solidFill>
                  <a:latin typeface="Calibri" panose="020F0502020204030204" pitchFamily="34" charset="0"/>
                  <a:cs typeface="Times New Roman" panose="02020603050405020304" pitchFamily="18" charset="0"/>
                </a:rPr>
                <a:t>7.0 </a:t>
              </a:r>
              <a:r>
                <a:rPr lang="en-GB" sz="1400" b="1" dirty="0">
                  <a:solidFill>
                    <a:srgbClr val="FF6600"/>
                  </a:solidFill>
                  <a:latin typeface="Calibri" panose="020F0502020204030204" pitchFamily="34" charset="0"/>
                  <a:cs typeface="Times New Roman" panose="02020603050405020304" pitchFamily="18" charset="0"/>
                </a:rPr>
                <a:t>g </a:t>
              </a:r>
              <a:r>
                <a:rPr lang="en-GB" sz="1400" b="1" dirty="0" smtClean="0">
                  <a:solidFill>
                    <a:srgbClr val="FF6600"/>
                  </a:solidFill>
                  <a:latin typeface="Calibri" panose="020F0502020204030204" pitchFamily="34" charset="0"/>
                  <a:cs typeface="Times New Roman" panose="02020603050405020304" pitchFamily="18" charset="0"/>
                </a:rPr>
                <a:t>m</a:t>
              </a:r>
              <a:r>
                <a:rPr lang="en-GB" sz="1400" b="1" baseline="30000" dirty="0" smtClean="0">
                  <a:solidFill>
                    <a:srgbClr val="FF6600"/>
                  </a:solidFill>
                  <a:latin typeface="Calibri" panose="020F0502020204030204" pitchFamily="34" charset="0"/>
                  <a:cs typeface="Times New Roman" panose="02020603050405020304" pitchFamily="18" charset="0"/>
                </a:rPr>
                <a:t>-2</a:t>
              </a:r>
              <a:endParaRPr lang="en-GB" sz="1400" b="1" baseline="30000" dirty="0">
                <a:solidFill>
                  <a:srgbClr val="FF6600"/>
                </a:solidFill>
                <a:latin typeface="Calibri" panose="020F0502020204030204" pitchFamily="34" charset="0"/>
                <a:cs typeface="Times New Roman" panose="02020603050405020304" pitchFamily="18" charset="0"/>
              </a:endParaRPr>
            </a:p>
          </p:txBody>
        </p:sp>
        <p:cxnSp>
          <p:nvCxnSpPr>
            <p:cNvPr id="16" name="Straight Connector 15"/>
            <p:cNvCxnSpPr/>
            <p:nvPr/>
          </p:nvCxnSpPr>
          <p:spPr>
            <a:xfrm flipV="1">
              <a:off x="8545927" y="2096777"/>
              <a:ext cx="3074892" cy="1621043"/>
            </a:xfrm>
            <a:prstGeom prst="line">
              <a:avLst/>
            </a:prstGeom>
            <a:ln w="19050">
              <a:solidFill>
                <a:srgbClr val="FF6600"/>
              </a:solidFill>
              <a:prstDash val="sysDash"/>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8552310" y="3051283"/>
              <a:ext cx="3098800" cy="612811"/>
            </a:xfrm>
            <a:custGeom>
              <a:avLst/>
              <a:gdLst>
                <a:gd name="connsiteX0" fmla="*/ 0 w 3098800"/>
                <a:gd name="connsiteY0" fmla="*/ 612811 h 612811"/>
                <a:gd name="connsiteX1" fmla="*/ 474134 w 3098800"/>
                <a:gd name="connsiteY1" fmla="*/ 121745 h 612811"/>
                <a:gd name="connsiteX2" fmla="*/ 1278467 w 3098800"/>
                <a:gd name="connsiteY2" fmla="*/ 11678 h 612811"/>
                <a:gd name="connsiteX3" fmla="*/ 3098800 w 3098800"/>
                <a:gd name="connsiteY3" fmla="*/ 3211 h 612811"/>
                <a:gd name="connsiteX4" fmla="*/ 3098800 w 3098800"/>
                <a:gd name="connsiteY4" fmla="*/ 3211 h 612811"/>
                <a:gd name="connsiteX5" fmla="*/ 3098800 w 3098800"/>
                <a:gd name="connsiteY5" fmla="*/ 3211 h 61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8800" h="612811">
                  <a:moveTo>
                    <a:pt x="0" y="612811"/>
                  </a:moveTo>
                  <a:cubicBezTo>
                    <a:pt x="130528" y="417372"/>
                    <a:pt x="261056" y="221934"/>
                    <a:pt x="474134" y="121745"/>
                  </a:cubicBezTo>
                  <a:cubicBezTo>
                    <a:pt x="687212" y="21556"/>
                    <a:pt x="841023" y="31434"/>
                    <a:pt x="1278467" y="11678"/>
                  </a:cubicBezTo>
                  <a:cubicBezTo>
                    <a:pt x="1715911" y="-8078"/>
                    <a:pt x="3098800" y="3211"/>
                    <a:pt x="3098800" y="3211"/>
                  </a:cubicBezTo>
                  <a:lnTo>
                    <a:pt x="3098800" y="3211"/>
                  </a:lnTo>
                  <a:lnTo>
                    <a:pt x="3098800" y="3211"/>
                  </a:lnTo>
                </a:path>
              </a:pathLst>
            </a:custGeom>
            <a:noFill/>
            <a:ln>
              <a:solidFill>
                <a:srgbClr val="0066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8298" y="3842780"/>
            <a:ext cx="4025440" cy="2751340"/>
          </a:xfrm>
          <a:prstGeom prst="rect">
            <a:avLst/>
          </a:prstGeom>
        </p:spPr>
      </p:pic>
      <p:pic>
        <p:nvPicPr>
          <p:cNvPr id="24" name="Picture 23"/>
          <p:cNvPicPr>
            <a:picLocks noChangeAspect="1"/>
          </p:cNvPicPr>
          <p:nvPr/>
        </p:nvPicPr>
        <p:blipFill rotWithShape="1">
          <a:blip r:embed="rId6"/>
          <a:srcRect l="5822" t="7521" r="78046" b="45681"/>
          <a:stretch/>
        </p:blipFill>
        <p:spPr>
          <a:xfrm>
            <a:off x="5772161" y="4150299"/>
            <a:ext cx="816045" cy="816045"/>
          </a:xfrm>
          <a:prstGeom prst="rect">
            <a:avLst/>
          </a:prstGeom>
          <a:ln>
            <a:solidFill>
              <a:schemeClr val="tx1"/>
            </a:solidFill>
          </a:ln>
        </p:spPr>
      </p:pic>
      <p:sp>
        <p:nvSpPr>
          <p:cNvPr id="25" name="TextBox 24"/>
          <p:cNvSpPr txBox="1"/>
          <p:nvPr/>
        </p:nvSpPr>
        <p:spPr>
          <a:xfrm>
            <a:off x="5070197" y="3496582"/>
            <a:ext cx="2219974" cy="369332"/>
          </a:xfrm>
          <a:prstGeom prst="rect">
            <a:avLst/>
          </a:prstGeom>
          <a:noFill/>
        </p:spPr>
        <p:txBody>
          <a:bodyPr wrap="square" rtlCol="0">
            <a:spAutoFit/>
          </a:bodyPr>
          <a:lstStyle/>
          <a:p>
            <a:r>
              <a:rPr lang="en-GB" dirty="0" smtClean="0">
                <a:solidFill>
                  <a:srgbClr val="000099"/>
                </a:solidFill>
                <a:latin typeface="Calibri" panose="020F0502020204030204" pitchFamily="34" charset="0"/>
              </a:rPr>
              <a:t>MW25: </a:t>
            </a:r>
            <a:r>
              <a:rPr lang="el-GR" dirty="0" smtClean="0">
                <a:solidFill>
                  <a:srgbClr val="000099"/>
                </a:solidFill>
                <a:latin typeface="Calibri" panose="020F0502020204030204" pitchFamily="34" charset="0"/>
              </a:rPr>
              <a:t>μ</a:t>
            </a:r>
            <a:r>
              <a:rPr lang="en-GB" dirty="0" smtClean="0">
                <a:solidFill>
                  <a:srgbClr val="000099"/>
                </a:solidFill>
                <a:latin typeface="Calibri" panose="020F0502020204030204" pitchFamily="34" charset="0"/>
              </a:rPr>
              <a:t>-XRD</a:t>
            </a:r>
            <a:endParaRPr lang="en-GB" dirty="0">
              <a:solidFill>
                <a:srgbClr val="000099"/>
              </a:solidFill>
              <a:latin typeface="Calibri" panose="020F0502020204030204" pitchFamily="34" charset="0"/>
            </a:endParaRPr>
          </a:p>
        </p:txBody>
      </p:sp>
      <p:pic>
        <p:nvPicPr>
          <p:cNvPr id="18" name="Picture 17"/>
          <p:cNvPicPr>
            <a:picLocks noChangeAspect="1"/>
          </p:cNvPicPr>
          <p:nvPr/>
        </p:nvPicPr>
        <p:blipFill>
          <a:blip r:embed="rId7"/>
          <a:stretch>
            <a:fillRect/>
          </a:stretch>
        </p:blipFill>
        <p:spPr>
          <a:xfrm>
            <a:off x="7399713" y="3363033"/>
            <a:ext cx="1336003" cy="479747"/>
          </a:xfrm>
          <a:prstGeom prst="rect">
            <a:avLst/>
          </a:prstGeom>
        </p:spPr>
      </p:pic>
    </p:spTree>
    <p:extLst>
      <p:ext uri="{BB962C8B-B14F-4D97-AF65-F5344CB8AC3E}">
        <p14:creationId xmlns:p14="http://schemas.microsoft.com/office/powerpoint/2010/main" val="22205489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686" y="76050"/>
            <a:ext cx="5991498" cy="762000"/>
          </a:xfrm>
        </p:spPr>
        <p:txBody>
          <a:bodyPr/>
          <a:lstStyle/>
          <a:p>
            <a:r>
              <a:rPr lang="en-GB" dirty="0" smtClean="0"/>
              <a:t>Alteration layer analysis</a:t>
            </a:r>
            <a:endParaRPr lang="en-GB" dirty="0"/>
          </a:p>
        </p:txBody>
      </p:sp>
      <p:sp>
        <p:nvSpPr>
          <p:cNvPr id="5" name="Rectangle 4"/>
          <p:cNvSpPr/>
          <p:nvPr/>
        </p:nvSpPr>
        <p:spPr>
          <a:xfrm>
            <a:off x="188686" y="906636"/>
            <a:ext cx="4045857" cy="461665"/>
          </a:xfrm>
          <a:prstGeom prst="rect">
            <a:avLst/>
          </a:prstGeom>
        </p:spPr>
        <p:txBody>
          <a:bodyPr wrap="square">
            <a:spAutoFit/>
          </a:bodyPr>
          <a:lstStyle/>
          <a:p>
            <a:r>
              <a:rPr lang="en-GB" sz="2400" b="1" dirty="0" smtClean="0">
                <a:solidFill>
                  <a:srgbClr val="000099"/>
                </a:solidFill>
                <a:latin typeface="Calibri" panose="020F0502020204030204" pitchFamily="34" charset="0"/>
                <a:cs typeface="Times New Roman" panose="02020603050405020304" pitchFamily="18" charset="0"/>
              </a:rPr>
              <a:t>ISG 720d, Ca(OH)</a:t>
            </a:r>
            <a:r>
              <a:rPr lang="en-GB" sz="2400" b="1" baseline="-25000" dirty="0" smtClean="0">
                <a:solidFill>
                  <a:srgbClr val="000099"/>
                </a:solidFill>
                <a:latin typeface="Calibri" panose="020F0502020204030204" pitchFamily="34" charset="0"/>
                <a:cs typeface="Times New Roman" panose="02020603050405020304" pitchFamily="18" charset="0"/>
              </a:rPr>
              <a:t>2</a:t>
            </a:r>
            <a:r>
              <a:rPr lang="en-GB" sz="2400" b="1" dirty="0" smtClean="0">
                <a:solidFill>
                  <a:srgbClr val="000099"/>
                </a:solidFill>
                <a:latin typeface="Calibri" panose="020F0502020204030204" pitchFamily="34" charset="0"/>
                <a:cs typeface="Times New Roman" panose="02020603050405020304" pitchFamily="18" charset="0"/>
              </a:rPr>
              <a:t> 50˚C</a:t>
            </a:r>
          </a:p>
        </p:txBody>
      </p:sp>
      <p:grpSp>
        <p:nvGrpSpPr>
          <p:cNvPr id="3" name="Group 2"/>
          <p:cNvGrpSpPr/>
          <p:nvPr/>
        </p:nvGrpSpPr>
        <p:grpSpPr>
          <a:xfrm>
            <a:off x="4801679" y="136303"/>
            <a:ext cx="4246193" cy="3120377"/>
            <a:chOff x="7908791" y="1335411"/>
            <a:chExt cx="4246193" cy="3120377"/>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8791" y="1335411"/>
              <a:ext cx="4246193" cy="3120377"/>
            </a:xfrm>
            <a:prstGeom prst="rect">
              <a:avLst/>
            </a:prstGeom>
            <a:solidFill>
              <a:schemeClr val="bg1"/>
            </a:solidFill>
          </p:spPr>
        </p:pic>
        <p:sp>
          <p:nvSpPr>
            <p:cNvPr id="15" name="Rectangle 14"/>
            <p:cNvSpPr/>
            <p:nvPr/>
          </p:nvSpPr>
          <p:spPr>
            <a:xfrm>
              <a:off x="8548631" y="1528459"/>
              <a:ext cx="3008045" cy="523220"/>
            </a:xfrm>
            <a:prstGeom prst="rect">
              <a:avLst/>
            </a:prstGeom>
            <a:solidFill>
              <a:schemeClr val="bg1"/>
            </a:solidFill>
          </p:spPr>
          <p:txBody>
            <a:bodyPr wrap="square">
              <a:spAutoFit/>
            </a:bodyPr>
            <a:lstStyle/>
            <a:p>
              <a:r>
                <a:rPr lang="en-GB" sz="1400" b="1" dirty="0" smtClean="0">
                  <a:solidFill>
                    <a:srgbClr val="0066CC"/>
                  </a:solidFill>
                  <a:latin typeface="Calibri" panose="020F0502020204030204" pitchFamily="34" charset="0"/>
                  <a:cs typeface="Times New Roman" panose="02020603050405020304" pitchFamily="18" charset="0"/>
                </a:rPr>
                <a:t>(ISG) NL</a:t>
              </a:r>
              <a:r>
                <a:rPr lang="en-GB" sz="1400" b="1" baseline="-25000" dirty="0" smtClean="0">
                  <a:solidFill>
                    <a:srgbClr val="0066CC"/>
                  </a:solidFill>
                  <a:latin typeface="Calibri" panose="020F0502020204030204" pitchFamily="34" charset="0"/>
                  <a:cs typeface="Times New Roman" panose="02020603050405020304" pitchFamily="18" charset="0"/>
                </a:rPr>
                <a:t>(B)720d </a:t>
              </a:r>
              <a:r>
                <a:rPr lang="en-GB" sz="1400" b="1" dirty="0" smtClean="0">
                  <a:solidFill>
                    <a:srgbClr val="0066CC"/>
                  </a:solidFill>
                  <a:latin typeface="Calibri" panose="020F0502020204030204" pitchFamily="34" charset="0"/>
                  <a:cs typeface="Times New Roman" panose="02020603050405020304" pitchFamily="18" charset="0"/>
                </a:rPr>
                <a:t>= 20.13 ± 3.50 g m</a:t>
              </a:r>
              <a:r>
                <a:rPr lang="en-GB" sz="1400" b="1" baseline="30000" dirty="0" smtClean="0">
                  <a:solidFill>
                    <a:srgbClr val="0066CC"/>
                  </a:solidFill>
                  <a:latin typeface="Calibri" panose="020F0502020204030204" pitchFamily="34" charset="0"/>
                  <a:cs typeface="Times New Roman" panose="02020603050405020304" pitchFamily="18" charset="0"/>
                </a:rPr>
                <a:t>-2</a:t>
              </a:r>
            </a:p>
            <a:p>
              <a:r>
                <a:rPr lang="en-GB" sz="1400" b="1" dirty="0" smtClean="0">
                  <a:solidFill>
                    <a:srgbClr val="FF6600"/>
                  </a:solidFill>
                  <a:latin typeface="Calibri" panose="020F0502020204030204" pitchFamily="34" charset="0"/>
                  <a:cs typeface="Times New Roman" panose="02020603050405020304" pitchFamily="18" charset="0"/>
                </a:rPr>
                <a:t>(MW25) NL</a:t>
              </a:r>
              <a:r>
                <a:rPr lang="en-GB" sz="1400" b="1" baseline="-25000" dirty="0" smtClean="0">
                  <a:solidFill>
                    <a:srgbClr val="FF6600"/>
                  </a:solidFill>
                  <a:latin typeface="Calibri" panose="020F0502020204030204" pitchFamily="34" charset="0"/>
                  <a:cs typeface="Times New Roman" panose="02020603050405020304" pitchFamily="18" charset="0"/>
                </a:rPr>
                <a:t>(B)720d </a:t>
              </a:r>
              <a:r>
                <a:rPr lang="en-GB" sz="1400" b="1" dirty="0" smtClean="0">
                  <a:solidFill>
                    <a:srgbClr val="FF6600"/>
                  </a:solidFill>
                  <a:latin typeface="Calibri" panose="020F0502020204030204" pitchFamily="34" charset="0"/>
                  <a:cs typeface="Times New Roman" panose="02020603050405020304" pitchFamily="18" charset="0"/>
                </a:rPr>
                <a:t>= 41.2 </a:t>
              </a:r>
              <a:r>
                <a:rPr lang="en-GB" sz="1400" b="1" dirty="0">
                  <a:solidFill>
                    <a:srgbClr val="FF6600"/>
                  </a:solidFill>
                  <a:latin typeface="Calibri" panose="020F0502020204030204" pitchFamily="34" charset="0"/>
                  <a:cs typeface="Times New Roman" panose="02020603050405020304" pitchFamily="18" charset="0"/>
                </a:rPr>
                <a:t>± </a:t>
              </a:r>
              <a:r>
                <a:rPr lang="en-GB" sz="1400" b="1" dirty="0" smtClean="0">
                  <a:solidFill>
                    <a:srgbClr val="FF6600"/>
                  </a:solidFill>
                  <a:latin typeface="Calibri" panose="020F0502020204030204" pitchFamily="34" charset="0"/>
                  <a:cs typeface="Times New Roman" panose="02020603050405020304" pitchFamily="18" charset="0"/>
                </a:rPr>
                <a:t>7.0 </a:t>
              </a:r>
              <a:r>
                <a:rPr lang="en-GB" sz="1400" b="1" dirty="0">
                  <a:solidFill>
                    <a:srgbClr val="FF6600"/>
                  </a:solidFill>
                  <a:latin typeface="Calibri" panose="020F0502020204030204" pitchFamily="34" charset="0"/>
                  <a:cs typeface="Times New Roman" panose="02020603050405020304" pitchFamily="18" charset="0"/>
                </a:rPr>
                <a:t>g </a:t>
              </a:r>
              <a:r>
                <a:rPr lang="en-GB" sz="1400" b="1" dirty="0" smtClean="0">
                  <a:solidFill>
                    <a:srgbClr val="FF6600"/>
                  </a:solidFill>
                  <a:latin typeface="Calibri" panose="020F0502020204030204" pitchFamily="34" charset="0"/>
                  <a:cs typeface="Times New Roman" panose="02020603050405020304" pitchFamily="18" charset="0"/>
                </a:rPr>
                <a:t>m</a:t>
              </a:r>
              <a:r>
                <a:rPr lang="en-GB" sz="1400" b="1" baseline="30000" dirty="0" smtClean="0">
                  <a:solidFill>
                    <a:srgbClr val="FF6600"/>
                  </a:solidFill>
                  <a:latin typeface="Calibri" panose="020F0502020204030204" pitchFamily="34" charset="0"/>
                  <a:cs typeface="Times New Roman" panose="02020603050405020304" pitchFamily="18" charset="0"/>
                </a:rPr>
                <a:t>-2</a:t>
              </a:r>
              <a:endParaRPr lang="en-GB" sz="1400" b="1" baseline="30000" dirty="0">
                <a:solidFill>
                  <a:srgbClr val="FF6600"/>
                </a:solidFill>
                <a:latin typeface="Calibri" panose="020F0502020204030204" pitchFamily="34" charset="0"/>
                <a:cs typeface="Times New Roman" panose="02020603050405020304" pitchFamily="18" charset="0"/>
              </a:endParaRPr>
            </a:p>
          </p:txBody>
        </p:sp>
        <p:cxnSp>
          <p:nvCxnSpPr>
            <p:cNvPr id="16" name="Straight Connector 15"/>
            <p:cNvCxnSpPr/>
            <p:nvPr/>
          </p:nvCxnSpPr>
          <p:spPr>
            <a:xfrm flipV="1">
              <a:off x="8545927" y="2096777"/>
              <a:ext cx="3074892" cy="1621043"/>
            </a:xfrm>
            <a:prstGeom prst="line">
              <a:avLst/>
            </a:prstGeom>
            <a:ln w="19050">
              <a:solidFill>
                <a:srgbClr val="FF6600"/>
              </a:solidFill>
              <a:prstDash val="sysDash"/>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8552310" y="3051283"/>
              <a:ext cx="3098800" cy="612811"/>
            </a:xfrm>
            <a:custGeom>
              <a:avLst/>
              <a:gdLst>
                <a:gd name="connsiteX0" fmla="*/ 0 w 3098800"/>
                <a:gd name="connsiteY0" fmla="*/ 612811 h 612811"/>
                <a:gd name="connsiteX1" fmla="*/ 474134 w 3098800"/>
                <a:gd name="connsiteY1" fmla="*/ 121745 h 612811"/>
                <a:gd name="connsiteX2" fmla="*/ 1278467 w 3098800"/>
                <a:gd name="connsiteY2" fmla="*/ 11678 h 612811"/>
                <a:gd name="connsiteX3" fmla="*/ 3098800 w 3098800"/>
                <a:gd name="connsiteY3" fmla="*/ 3211 h 612811"/>
                <a:gd name="connsiteX4" fmla="*/ 3098800 w 3098800"/>
                <a:gd name="connsiteY4" fmla="*/ 3211 h 612811"/>
                <a:gd name="connsiteX5" fmla="*/ 3098800 w 3098800"/>
                <a:gd name="connsiteY5" fmla="*/ 3211 h 612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8800" h="612811">
                  <a:moveTo>
                    <a:pt x="0" y="612811"/>
                  </a:moveTo>
                  <a:cubicBezTo>
                    <a:pt x="130528" y="417372"/>
                    <a:pt x="261056" y="221934"/>
                    <a:pt x="474134" y="121745"/>
                  </a:cubicBezTo>
                  <a:cubicBezTo>
                    <a:pt x="687212" y="21556"/>
                    <a:pt x="841023" y="31434"/>
                    <a:pt x="1278467" y="11678"/>
                  </a:cubicBezTo>
                  <a:cubicBezTo>
                    <a:pt x="1715911" y="-8078"/>
                    <a:pt x="3098800" y="3211"/>
                    <a:pt x="3098800" y="3211"/>
                  </a:cubicBezTo>
                  <a:lnTo>
                    <a:pt x="3098800" y="3211"/>
                  </a:lnTo>
                  <a:lnTo>
                    <a:pt x="3098800" y="3211"/>
                  </a:lnTo>
                </a:path>
              </a:pathLst>
            </a:custGeom>
            <a:noFill/>
            <a:ln>
              <a:solidFill>
                <a:srgbClr val="0066C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p:cNvGrpSpPr/>
          <p:nvPr/>
        </p:nvGrpSpPr>
        <p:grpSpPr>
          <a:xfrm>
            <a:off x="-407880" y="1447428"/>
            <a:ext cx="5209559" cy="5152883"/>
            <a:chOff x="-521310" y="1547003"/>
            <a:chExt cx="5209559" cy="5152883"/>
          </a:xfrm>
        </p:grpSpPr>
        <p:sp>
          <p:nvSpPr>
            <p:cNvPr id="46" name="TextBox 45"/>
            <p:cNvSpPr txBox="1"/>
            <p:nvPr/>
          </p:nvSpPr>
          <p:spPr>
            <a:xfrm>
              <a:off x="98091" y="1547003"/>
              <a:ext cx="1946464" cy="369332"/>
            </a:xfrm>
            <a:prstGeom prst="rect">
              <a:avLst/>
            </a:prstGeom>
            <a:noFill/>
          </p:spPr>
          <p:txBody>
            <a:bodyPr wrap="square" rtlCol="0">
              <a:spAutoFit/>
            </a:bodyPr>
            <a:lstStyle/>
            <a:p>
              <a:r>
                <a:rPr lang="en-GB" dirty="0" smtClean="0">
                  <a:solidFill>
                    <a:srgbClr val="000099"/>
                  </a:solidFill>
                  <a:latin typeface="Calibri" panose="020F0502020204030204" pitchFamily="34" charset="0"/>
                </a:rPr>
                <a:t>ISG: SEM / EDX</a:t>
              </a:r>
              <a:endParaRPr lang="en-GB" dirty="0">
                <a:solidFill>
                  <a:srgbClr val="000099"/>
                </a:solidFill>
                <a:latin typeface="Calibri" panose="020F0502020204030204" pitchFamily="34" charset="0"/>
              </a:endParaRPr>
            </a:p>
          </p:txBody>
        </p:sp>
        <p:pic>
          <p:nvPicPr>
            <p:cNvPr id="18" name="Picture 17"/>
            <p:cNvPicPr/>
            <p:nvPr/>
          </p:nvPicPr>
          <p:blipFill rotWithShape="1">
            <a:blip r:embed="rId4" cstate="print">
              <a:extLst>
                <a:ext uri="{28A0092B-C50C-407E-A947-70E740481C1C}">
                  <a14:useLocalDpi xmlns:a14="http://schemas.microsoft.com/office/drawing/2010/main" val="0"/>
                </a:ext>
              </a:extLst>
            </a:blip>
            <a:srcRect t="53788" b="1"/>
            <a:stretch/>
          </p:blipFill>
          <p:spPr bwMode="auto">
            <a:xfrm>
              <a:off x="162758" y="4723528"/>
              <a:ext cx="3853657" cy="1976358"/>
            </a:xfrm>
            <a:prstGeom prst="rect">
              <a:avLst/>
            </a:prstGeom>
            <a:noFill/>
            <a:ln>
              <a:noFill/>
            </a:ln>
          </p:spPr>
        </p:pic>
        <p:pic>
          <p:nvPicPr>
            <p:cNvPr id="19" name="Picture 18"/>
            <p:cNvPicPr/>
            <p:nvPr/>
          </p:nvPicPr>
          <p:blipFill rotWithShape="1">
            <a:blip r:embed="rId4" cstate="print">
              <a:extLst>
                <a:ext uri="{28A0092B-C50C-407E-A947-70E740481C1C}">
                  <a14:useLocalDpi xmlns:a14="http://schemas.microsoft.com/office/drawing/2010/main" val="0"/>
                </a:ext>
              </a:extLst>
            </a:blip>
            <a:srcRect b="48498"/>
            <a:stretch/>
          </p:blipFill>
          <p:spPr bwMode="auto">
            <a:xfrm>
              <a:off x="-521310" y="1976824"/>
              <a:ext cx="5209559" cy="2667577"/>
            </a:xfrm>
            <a:prstGeom prst="rect">
              <a:avLst/>
            </a:prstGeom>
            <a:noFill/>
            <a:ln>
              <a:noFill/>
            </a:ln>
          </p:spPr>
        </p:pic>
      </p:gr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7841" y="3884460"/>
            <a:ext cx="5010031" cy="2973540"/>
          </a:xfrm>
          <a:prstGeom prst="rect">
            <a:avLst/>
          </a:prstGeom>
        </p:spPr>
      </p:pic>
      <p:pic>
        <p:nvPicPr>
          <p:cNvPr id="24" name="Picture 23"/>
          <p:cNvPicPr>
            <a:picLocks noChangeAspect="1"/>
          </p:cNvPicPr>
          <p:nvPr/>
        </p:nvPicPr>
        <p:blipFill rotWithShape="1">
          <a:blip r:embed="rId6"/>
          <a:srcRect l="5731" t="7081" r="77898" b="45809"/>
          <a:stretch/>
        </p:blipFill>
        <p:spPr>
          <a:xfrm>
            <a:off x="4642616" y="4295879"/>
            <a:ext cx="738743" cy="732817"/>
          </a:xfrm>
          <a:prstGeom prst="rect">
            <a:avLst/>
          </a:prstGeom>
          <a:ln>
            <a:solidFill>
              <a:schemeClr val="tx1"/>
            </a:solidFill>
          </a:ln>
        </p:spPr>
      </p:pic>
      <p:sp>
        <p:nvSpPr>
          <p:cNvPr id="20" name="TextBox 19"/>
          <p:cNvSpPr txBox="1"/>
          <p:nvPr/>
        </p:nvSpPr>
        <p:spPr>
          <a:xfrm>
            <a:off x="4335211" y="3552276"/>
            <a:ext cx="2219974" cy="369332"/>
          </a:xfrm>
          <a:prstGeom prst="rect">
            <a:avLst/>
          </a:prstGeom>
          <a:noFill/>
        </p:spPr>
        <p:txBody>
          <a:bodyPr wrap="square" rtlCol="0">
            <a:spAutoFit/>
          </a:bodyPr>
          <a:lstStyle/>
          <a:p>
            <a:r>
              <a:rPr lang="en-GB" dirty="0" smtClean="0">
                <a:solidFill>
                  <a:srgbClr val="000099"/>
                </a:solidFill>
                <a:latin typeface="Calibri" panose="020F0502020204030204" pitchFamily="34" charset="0"/>
              </a:rPr>
              <a:t>ISG: </a:t>
            </a:r>
            <a:r>
              <a:rPr lang="el-GR" dirty="0" smtClean="0">
                <a:solidFill>
                  <a:srgbClr val="000099"/>
                </a:solidFill>
                <a:latin typeface="Calibri" panose="020F0502020204030204" pitchFamily="34" charset="0"/>
              </a:rPr>
              <a:t>μ</a:t>
            </a:r>
            <a:r>
              <a:rPr lang="en-GB" dirty="0" smtClean="0">
                <a:solidFill>
                  <a:srgbClr val="000099"/>
                </a:solidFill>
                <a:latin typeface="Calibri" panose="020F0502020204030204" pitchFamily="34" charset="0"/>
              </a:rPr>
              <a:t>-XRD</a:t>
            </a:r>
            <a:endParaRPr lang="en-GB" dirty="0">
              <a:solidFill>
                <a:srgbClr val="000099"/>
              </a:solidFill>
              <a:latin typeface="Calibri" panose="020F0502020204030204" pitchFamily="34" charset="0"/>
            </a:endParaRPr>
          </a:p>
        </p:txBody>
      </p:sp>
      <p:pic>
        <p:nvPicPr>
          <p:cNvPr id="21" name="Picture 20"/>
          <p:cNvPicPr>
            <a:picLocks noChangeAspect="1"/>
          </p:cNvPicPr>
          <p:nvPr/>
        </p:nvPicPr>
        <p:blipFill>
          <a:blip r:embed="rId7"/>
          <a:stretch>
            <a:fillRect/>
          </a:stretch>
        </p:blipFill>
        <p:spPr>
          <a:xfrm>
            <a:off x="7732908" y="3503169"/>
            <a:ext cx="1012826" cy="363697"/>
          </a:xfrm>
          <a:prstGeom prst="rect">
            <a:avLst/>
          </a:prstGeom>
        </p:spPr>
      </p:pic>
    </p:spTree>
    <p:extLst>
      <p:ext uri="{BB962C8B-B14F-4D97-AF65-F5344CB8AC3E}">
        <p14:creationId xmlns:p14="http://schemas.microsoft.com/office/powerpoint/2010/main" val="11731695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805064" y="106983"/>
            <a:ext cx="1453682" cy="967684"/>
          </a:xfrm>
          <a:prstGeom prst="rect">
            <a:avLst/>
          </a:prstGeom>
          <a:solidFill>
            <a:schemeClr val="bg1"/>
          </a:solidFill>
        </p:spPr>
      </p:pic>
      <p:sp>
        <p:nvSpPr>
          <p:cNvPr id="6" name="TextBox 5"/>
          <p:cNvSpPr txBox="1"/>
          <p:nvPr/>
        </p:nvSpPr>
        <p:spPr>
          <a:xfrm>
            <a:off x="4788104" y="1044847"/>
            <a:ext cx="4153437" cy="461665"/>
          </a:xfrm>
          <a:prstGeom prst="rect">
            <a:avLst/>
          </a:prstGeom>
          <a:solidFill>
            <a:srgbClr val="00CC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400" b="1" dirty="0" smtClean="0">
                <a:latin typeface="Calibri" panose="020F0502020204030204" pitchFamily="34" charset="0"/>
              </a:rPr>
              <a:t>What we’ve learnt</a:t>
            </a:r>
            <a:endParaRPr lang="en-GB" sz="2400" b="1" dirty="0">
              <a:latin typeface="Calibri" panose="020F0502020204030204" pitchFamily="34" charset="0"/>
            </a:endParaRPr>
          </a:p>
        </p:txBody>
      </p:sp>
      <p:sp>
        <p:nvSpPr>
          <p:cNvPr id="7" name="TextBox 6"/>
          <p:cNvSpPr txBox="1"/>
          <p:nvPr/>
        </p:nvSpPr>
        <p:spPr>
          <a:xfrm>
            <a:off x="4958240" y="5184520"/>
            <a:ext cx="3925637" cy="461665"/>
          </a:xfrm>
          <a:prstGeom prst="rect">
            <a:avLst/>
          </a:prstGeom>
          <a:solidFill>
            <a:srgbClr val="000099"/>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400" b="1" dirty="0" smtClean="0">
                <a:latin typeface="Calibri" panose="020F0502020204030204" pitchFamily="34" charset="0"/>
              </a:rPr>
              <a:t>What we don’t know</a:t>
            </a:r>
            <a:endParaRPr lang="en-GB" sz="2400" b="1" dirty="0">
              <a:latin typeface="Calibri" panose="020F0502020204030204" pitchFamily="34" charset="0"/>
            </a:endParaRPr>
          </a:p>
        </p:txBody>
      </p:sp>
      <p:sp>
        <p:nvSpPr>
          <p:cNvPr id="8" name="Rectangle 7"/>
          <p:cNvSpPr/>
          <p:nvPr/>
        </p:nvSpPr>
        <p:spPr>
          <a:xfrm>
            <a:off x="4724595" y="5766353"/>
            <a:ext cx="4392925" cy="830997"/>
          </a:xfrm>
          <a:prstGeom prst="rect">
            <a:avLst/>
          </a:prstGeom>
        </p:spPr>
        <p:txBody>
          <a:bodyPr wrap="square">
            <a:spAutoFit/>
          </a:bodyPr>
          <a:lstStyle/>
          <a:p>
            <a:pPr marL="285750" indent="-285750">
              <a:buFont typeface="Arial" panose="020B0604020202020204" pitchFamily="34" charset="0"/>
              <a:buChar char="•"/>
            </a:pPr>
            <a:r>
              <a:rPr lang="en-GB" sz="2400" dirty="0" smtClean="0">
                <a:solidFill>
                  <a:srgbClr val="000099"/>
                </a:solidFill>
                <a:latin typeface="Calibri" panose="020F0502020204030204" pitchFamily="34" charset="0"/>
              </a:rPr>
              <a:t>How exactly is Mg influencing dissolution behaviour?</a:t>
            </a:r>
          </a:p>
        </p:txBody>
      </p:sp>
      <p:sp>
        <p:nvSpPr>
          <p:cNvPr id="9" name="Rectangle 8"/>
          <p:cNvSpPr/>
          <p:nvPr/>
        </p:nvSpPr>
        <p:spPr>
          <a:xfrm>
            <a:off x="4788104" y="1542821"/>
            <a:ext cx="4153437" cy="3416320"/>
          </a:xfrm>
          <a:prstGeom prst="rect">
            <a:avLst/>
          </a:prstGeom>
        </p:spPr>
        <p:txBody>
          <a:bodyPr wrap="square">
            <a:spAutoFit/>
          </a:bodyPr>
          <a:lstStyle/>
          <a:p>
            <a:pPr marL="285750" indent="-285750">
              <a:buFont typeface="Arial" panose="020B0604020202020204" pitchFamily="34" charset="0"/>
              <a:buChar char="•"/>
            </a:pPr>
            <a:r>
              <a:rPr lang="en-GB" sz="2400" dirty="0" smtClean="0">
                <a:latin typeface="Calibri" panose="020F0502020204030204" pitchFamily="34" charset="0"/>
              </a:rPr>
              <a:t>Quasi-equilibrium of Ca-Si phases controls dissolution of glass</a:t>
            </a:r>
          </a:p>
          <a:p>
            <a:pPr marL="285750" indent="-285750">
              <a:buFont typeface="Arial" panose="020B0604020202020204" pitchFamily="34" charset="0"/>
              <a:buChar char="•"/>
            </a:pPr>
            <a:r>
              <a:rPr lang="en-GB" sz="2400" dirty="0" smtClean="0">
                <a:latin typeface="Calibri" panose="020F0502020204030204" pitchFamily="34" charset="0"/>
              </a:rPr>
              <a:t>Some alteration layer phases enhance dissolution, some reduce it.</a:t>
            </a:r>
          </a:p>
          <a:p>
            <a:pPr marL="285750" indent="-285750">
              <a:buFont typeface="Arial" panose="020B0604020202020204" pitchFamily="34" charset="0"/>
              <a:buChar char="•"/>
            </a:pPr>
            <a:r>
              <a:rPr lang="en-GB" sz="2400" dirty="0" smtClean="0">
                <a:latin typeface="Calibri" panose="020F0502020204030204" pitchFamily="34" charset="0"/>
              </a:rPr>
              <a:t>Boron is not a good tracer for dissolution in Ca-rich solutions</a:t>
            </a:r>
            <a:endParaRPr lang="en-GB" sz="2400" dirty="0">
              <a:latin typeface="Calibri" panose="020F0502020204030204" pitchFamily="34" charset="0"/>
            </a:endParaRPr>
          </a:p>
        </p:txBody>
      </p:sp>
      <p:sp>
        <p:nvSpPr>
          <p:cNvPr id="2" name="Title 1"/>
          <p:cNvSpPr>
            <a:spLocks noGrp="1"/>
          </p:cNvSpPr>
          <p:nvPr>
            <p:ph type="title"/>
          </p:nvPr>
        </p:nvSpPr>
        <p:spPr>
          <a:xfrm>
            <a:off x="136962" y="355395"/>
            <a:ext cx="3426509" cy="762000"/>
          </a:xfrm>
        </p:spPr>
        <p:txBody>
          <a:bodyPr>
            <a:normAutofit fontScale="90000"/>
          </a:bodyPr>
          <a:lstStyle/>
          <a:p>
            <a:r>
              <a:rPr lang="en-GB" dirty="0"/>
              <a:t>What we’ve </a:t>
            </a:r>
            <a:r>
              <a:rPr lang="en-GB" dirty="0"/>
              <a:t>learnt </a:t>
            </a:r>
            <a:r>
              <a:rPr lang="en-GB" sz="2700" dirty="0"/>
              <a:t>(or now know what we don’t know)</a:t>
            </a:r>
            <a:endParaRPr lang="en-GB" sz="2700"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3505" y="2467891"/>
            <a:ext cx="3750525" cy="4129459"/>
          </a:xfrm>
          <a:prstGeom prst="rect">
            <a:avLst/>
          </a:prstGeom>
          <a:noFill/>
        </p:spPr>
      </p:pic>
      <p:sp>
        <p:nvSpPr>
          <p:cNvPr id="11" name="TextBox 10"/>
          <p:cNvSpPr txBox="1"/>
          <p:nvPr/>
        </p:nvSpPr>
        <p:spPr>
          <a:xfrm>
            <a:off x="136962" y="2604294"/>
            <a:ext cx="849085" cy="400110"/>
          </a:xfrm>
          <a:prstGeom prst="rect">
            <a:avLst/>
          </a:prstGeom>
          <a:noFill/>
        </p:spPr>
        <p:txBody>
          <a:bodyPr wrap="square" rtlCol="0">
            <a:spAutoFit/>
          </a:bodyPr>
          <a:lstStyle/>
          <a:p>
            <a:r>
              <a:rPr lang="en-GB" sz="2000" b="1" baseline="30000" dirty="0" smtClean="0">
                <a:solidFill>
                  <a:srgbClr val="000099"/>
                </a:solidFill>
                <a:latin typeface="Calibri" panose="020F0502020204030204" pitchFamily="34" charset="0"/>
              </a:rPr>
              <a:t>29</a:t>
            </a:r>
            <a:r>
              <a:rPr lang="en-GB" sz="2000" b="1" dirty="0" smtClean="0">
                <a:solidFill>
                  <a:srgbClr val="000099"/>
                </a:solidFill>
                <a:latin typeface="Calibri" panose="020F0502020204030204" pitchFamily="34" charset="0"/>
              </a:rPr>
              <a:t>Si</a:t>
            </a:r>
            <a:endParaRPr lang="en-GB" b="1" dirty="0">
              <a:solidFill>
                <a:srgbClr val="000099"/>
              </a:solidFill>
              <a:latin typeface="Calibri" panose="020F0502020204030204" pitchFamily="34" charset="0"/>
            </a:endParaRPr>
          </a:p>
        </p:txBody>
      </p:sp>
      <p:sp>
        <p:nvSpPr>
          <p:cNvPr id="12" name="TextBox 11"/>
          <p:cNvSpPr txBox="1"/>
          <p:nvPr/>
        </p:nvSpPr>
        <p:spPr>
          <a:xfrm>
            <a:off x="136962" y="3870414"/>
            <a:ext cx="849085" cy="400110"/>
          </a:xfrm>
          <a:prstGeom prst="rect">
            <a:avLst/>
          </a:prstGeom>
          <a:noFill/>
        </p:spPr>
        <p:txBody>
          <a:bodyPr wrap="square" rtlCol="0">
            <a:spAutoFit/>
          </a:bodyPr>
          <a:lstStyle/>
          <a:p>
            <a:r>
              <a:rPr lang="en-GB" sz="2000" b="1" baseline="30000" dirty="0" smtClean="0">
                <a:solidFill>
                  <a:srgbClr val="000099"/>
                </a:solidFill>
                <a:latin typeface="Calibri" panose="020F0502020204030204" pitchFamily="34" charset="0"/>
              </a:rPr>
              <a:t>11</a:t>
            </a:r>
            <a:r>
              <a:rPr lang="en-GB" sz="2000" b="1" dirty="0" smtClean="0">
                <a:solidFill>
                  <a:srgbClr val="000099"/>
                </a:solidFill>
                <a:latin typeface="Calibri" panose="020F0502020204030204" pitchFamily="34" charset="0"/>
              </a:rPr>
              <a:t>B</a:t>
            </a:r>
            <a:endParaRPr lang="en-GB" sz="2000" b="1" dirty="0">
              <a:solidFill>
                <a:srgbClr val="000099"/>
              </a:solidFill>
              <a:latin typeface="Calibri" panose="020F0502020204030204" pitchFamily="34" charset="0"/>
            </a:endParaRPr>
          </a:p>
        </p:txBody>
      </p:sp>
      <p:sp>
        <p:nvSpPr>
          <p:cNvPr id="13" name="TextBox 12"/>
          <p:cNvSpPr txBox="1"/>
          <p:nvPr/>
        </p:nvSpPr>
        <p:spPr>
          <a:xfrm>
            <a:off x="136962" y="5215297"/>
            <a:ext cx="849085" cy="400110"/>
          </a:xfrm>
          <a:prstGeom prst="rect">
            <a:avLst/>
          </a:prstGeom>
          <a:noFill/>
        </p:spPr>
        <p:txBody>
          <a:bodyPr wrap="square" rtlCol="0">
            <a:spAutoFit/>
          </a:bodyPr>
          <a:lstStyle/>
          <a:p>
            <a:r>
              <a:rPr lang="en-GB" sz="2000" b="1" baseline="30000" dirty="0" smtClean="0">
                <a:solidFill>
                  <a:srgbClr val="000099"/>
                </a:solidFill>
                <a:latin typeface="Calibri" panose="020F0502020204030204" pitchFamily="34" charset="0"/>
              </a:rPr>
              <a:t>27</a:t>
            </a:r>
            <a:r>
              <a:rPr lang="en-GB" sz="2000" b="1" dirty="0" smtClean="0">
                <a:solidFill>
                  <a:srgbClr val="000099"/>
                </a:solidFill>
                <a:latin typeface="Calibri" panose="020F0502020204030204" pitchFamily="34" charset="0"/>
              </a:rPr>
              <a:t>Al</a:t>
            </a:r>
            <a:endParaRPr lang="en-GB" sz="2000" b="1" dirty="0">
              <a:solidFill>
                <a:srgbClr val="000099"/>
              </a:solidFill>
              <a:latin typeface="Calibri" panose="020F0502020204030204" pitchFamily="34" charset="0"/>
            </a:endParaRPr>
          </a:p>
        </p:txBody>
      </p:sp>
      <p:sp>
        <p:nvSpPr>
          <p:cNvPr id="3" name="Rectangle 2"/>
          <p:cNvSpPr/>
          <p:nvPr/>
        </p:nvSpPr>
        <p:spPr>
          <a:xfrm>
            <a:off x="255240" y="1566596"/>
            <a:ext cx="4572000" cy="646331"/>
          </a:xfrm>
          <a:prstGeom prst="rect">
            <a:avLst/>
          </a:prstGeom>
        </p:spPr>
        <p:txBody>
          <a:bodyPr>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Na</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O∙CaO∙(1–</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)Al</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B</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∙SiO</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dirty="0" err="1">
                <a:latin typeface="Calibri" panose="020F0502020204030204" pitchFamily="34" charset="0"/>
                <a:ea typeface="Calibri" panose="020F0502020204030204" pitchFamily="34" charset="0"/>
                <a:cs typeface="Times New Roman" panose="02020603050405020304" pitchFamily="18" charset="0"/>
              </a:rPr>
              <a:t>NCAB</a:t>
            </a:r>
            <a:r>
              <a:rPr lang="en-GB" i="1" dirty="0" err="1">
                <a:latin typeface="Calibri" panose="020F0502020204030204" pitchFamily="34" charset="0"/>
                <a:ea typeface="Calibri" panose="020F0502020204030204" pitchFamily="34" charset="0"/>
                <a:cs typeface="Times New Roman" panose="02020603050405020304" pitchFamily="18" charset="0"/>
              </a:rPr>
              <a:t>x</a:t>
            </a:r>
            <a:r>
              <a:rPr lang="en-GB" dirty="0" err="1">
                <a:latin typeface="Calibri" panose="020F0502020204030204" pitchFamily="34" charset="0"/>
                <a:ea typeface="Calibri" panose="020F0502020204030204" pitchFamily="34" charset="0"/>
                <a:cs typeface="Times New Roman" panose="02020603050405020304" pitchFamily="18" charset="0"/>
              </a:rPr>
              <a:t>S</a:t>
            </a:r>
            <a:r>
              <a:rPr lang="en-GB" dirty="0">
                <a:latin typeface="Calibri" panose="020F0502020204030204" pitchFamily="34" charset="0"/>
                <a:ea typeface="Calibri" panose="020F0502020204030204" pitchFamily="34" charset="0"/>
                <a:cs typeface="Times New Roman" panose="02020603050405020304" pitchFamily="18" charset="0"/>
              </a:rPr>
              <a:t>) Na</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O∙MgO∙(1–</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)Al</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B</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∙SiO</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dirty="0" err="1">
                <a:latin typeface="Calibri" panose="020F0502020204030204" pitchFamily="34" charset="0"/>
                <a:ea typeface="Calibri" panose="020F0502020204030204" pitchFamily="34" charset="0"/>
                <a:cs typeface="Times New Roman" panose="02020603050405020304" pitchFamily="18" charset="0"/>
              </a:rPr>
              <a:t>NMAB</a:t>
            </a:r>
            <a:r>
              <a:rPr lang="en-GB" i="1" dirty="0" err="1">
                <a:latin typeface="Calibri" panose="020F0502020204030204" pitchFamily="34" charset="0"/>
                <a:ea typeface="Calibri" panose="020F0502020204030204" pitchFamily="34" charset="0"/>
                <a:cs typeface="Times New Roman" panose="02020603050405020304" pitchFamily="18" charset="0"/>
              </a:rPr>
              <a:t>x</a:t>
            </a:r>
            <a:r>
              <a:rPr lang="en-GB" dirty="0" err="1">
                <a:latin typeface="Calibri" panose="020F0502020204030204" pitchFamily="34" charset="0"/>
                <a:ea typeface="Calibri" panose="020F0502020204030204" pitchFamily="34" charset="0"/>
                <a:cs typeface="Times New Roman" panose="02020603050405020304" pitchFamily="18" charset="0"/>
              </a:rPr>
              <a:t>S</a:t>
            </a:r>
            <a:r>
              <a:rPr lang="en-GB"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48851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Dissolution in cement leachate</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422527795"/>
              </p:ext>
            </p:extLst>
          </p:nvPr>
        </p:nvGraphicFramePr>
        <p:xfrm>
          <a:off x="4206263" y="1098617"/>
          <a:ext cx="4286829" cy="2602885"/>
        </p:xfrm>
        <a:graphic>
          <a:graphicData uri="http://schemas.openxmlformats.org/drawingml/2006/table">
            <a:tbl>
              <a:tblPr/>
              <a:tblGrid>
                <a:gridCol w="1078844">
                  <a:extLst>
                    <a:ext uri="{9D8B030D-6E8A-4147-A177-3AD203B41FA5}">
                      <a16:colId xmlns="" xmlns:a16="http://schemas.microsoft.com/office/drawing/2014/main" val="20000"/>
                    </a:ext>
                  </a:extLst>
                </a:gridCol>
                <a:gridCol w="1116921">
                  <a:extLst>
                    <a:ext uri="{9D8B030D-6E8A-4147-A177-3AD203B41FA5}">
                      <a16:colId xmlns="" xmlns:a16="http://schemas.microsoft.com/office/drawing/2014/main" val="20001"/>
                    </a:ext>
                  </a:extLst>
                </a:gridCol>
                <a:gridCol w="1086512">
                  <a:extLst>
                    <a:ext uri="{9D8B030D-6E8A-4147-A177-3AD203B41FA5}">
                      <a16:colId xmlns="" xmlns:a16="http://schemas.microsoft.com/office/drawing/2014/main" val="20003"/>
                    </a:ext>
                  </a:extLst>
                </a:gridCol>
                <a:gridCol w="1004552">
                  <a:extLst>
                    <a:ext uri="{9D8B030D-6E8A-4147-A177-3AD203B41FA5}">
                      <a16:colId xmlns="" xmlns:a16="http://schemas.microsoft.com/office/drawing/2014/main" val="20004"/>
                    </a:ext>
                  </a:extLst>
                </a:gridCol>
              </a:tblGrid>
              <a:tr h="381627">
                <a:tc gridSpan="4">
                  <a:txBody>
                    <a:bodyPr/>
                    <a:lstStyle/>
                    <a:p>
                      <a:pPr algn="ctr" fontAlgn="b"/>
                      <a:r>
                        <a:rPr lang="en-GB" sz="1600" b="0" i="0" u="none" strike="noStrike" dirty="0">
                          <a:solidFill>
                            <a:srgbClr val="000000"/>
                          </a:solidFill>
                          <a:effectLst/>
                          <a:latin typeface="Arial" panose="020B0604020202020204" pitchFamily="34" charset="0"/>
                          <a:cs typeface="Arial" panose="020B0604020202020204" pitchFamily="34" charset="0"/>
                        </a:rPr>
                        <a:t>Synthetic Cement</a:t>
                      </a:r>
                      <a:r>
                        <a:rPr lang="en-GB" sz="1600" b="0" i="0" u="none" strike="noStrike" baseline="0" dirty="0">
                          <a:solidFill>
                            <a:srgbClr val="000000"/>
                          </a:solidFill>
                          <a:effectLst/>
                          <a:latin typeface="Arial" panose="020B0604020202020204" pitchFamily="34" charset="0"/>
                          <a:cs typeface="Arial" panose="020B0604020202020204" pitchFamily="34" charset="0"/>
                        </a:rPr>
                        <a:t> Water</a:t>
                      </a:r>
                      <a:endParaRPr lang="en-GB"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hMerge="1">
                  <a:txBody>
                    <a:bodyPr/>
                    <a:lstStyle/>
                    <a:p>
                      <a:pPr algn="ctr" fontAlgn="ctr"/>
                      <a:endParaRPr lang="en-GB" sz="1400" b="1"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hMerge="1">
                  <a:txBody>
                    <a:bodyPr/>
                    <a:lstStyle/>
                    <a:p>
                      <a:pPr algn="ctr" fontAlgn="ctr"/>
                      <a:endParaRPr lang="en-GB" sz="1400" b="1"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hMerge="1">
                  <a:txBody>
                    <a:bodyPr/>
                    <a:lstStyle/>
                    <a:p>
                      <a:pPr algn="ctr" fontAlgn="ctr"/>
                      <a:endParaRPr lang="en-GB" sz="1400" b="1"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 xmlns:a16="http://schemas.microsoft.com/office/drawing/2014/main" val="3212980522"/>
                  </a:ext>
                </a:extLst>
              </a:tr>
              <a:tr h="308586">
                <a:tc>
                  <a:txBody>
                    <a:bodyPr/>
                    <a:lstStyle/>
                    <a:p>
                      <a:pPr algn="l" fontAlgn="b"/>
                      <a:r>
                        <a:rPr lang="en-GB" sz="1100" b="0" i="0" u="none" strike="noStrike" dirty="0">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ctr"/>
                      <a:r>
                        <a:rPr lang="en-GB" sz="1400" b="1" i="0" u="none" strike="noStrike" dirty="0">
                          <a:solidFill>
                            <a:schemeClr val="bg1"/>
                          </a:solidFill>
                          <a:effectLst/>
                          <a:latin typeface="Arial" panose="020B0604020202020204" pitchFamily="34" charset="0"/>
                        </a:rPr>
                        <a:t>YCWCa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ctr"/>
                      <a:r>
                        <a:rPr lang="en-GB" sz="1400" b="1" i="0" u="none" strike="noStrike" dirty="0">
                          <a:solidFill>
                            <a:schemeClr val="tx1"/>
                          </a:solidFill>
                          <a:effectLst/>
                          <a:latin typeface="Arial" panose="020B0604020202020204" pitchFamily="34" charset="0"/>
                        </a:rPr>
                        <a:t>ECW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bg1"/>
                    </a:solidFill>
                  </a:tcPr>
                </a:tc>
                <a:tc>
                  <a:txBody>
                    <a:bodyPr/>
                    <a:lstStyle/>
                    <a:p>
                      <a:pPr algn="ctr" fontAlgn="ctr"/>
                      <a:r>
                        <a:rPr lang="en-GB" sz="1400" b="1" i="0" u="none" strike="noStrike" dirty="0">
                          <a:solidFill>
                            <a:srgbClr val="000000"/>
                          </a:solidFill>
                          <a:effectLst/>
                          <a:latin typeface="Arial" panose="020B0604020202020204" pitchFamily="34" charset="0"/>
                        </a:rPr>
                        <a:t>OCW</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 xmlns:a16="http://schemas.microsoft.com/office/drawing/2014/main" val="10000"/>
                  </a:ext>
                </a:extLst>
              </a:tr>
              <a:tr h="234573">
                <a:tc>
                  <a:txBody>
                    <a:bodyPr/>
                    <a:lstStyle/>
                    <a:p>
                      <a:pPr algn="ctr" fontAlgn="ctr"/>
                      <a:r>
                        <a:rPr lang="en-GB" sz="1400" b="1" i="0" u="none" strike="noStrike" dirty="0">
                          <a:solidFill>
                            <a:srgbClr val="000000"/>
                          </a:solidFill>
                          <a:effectLst/>
                          <a:latin typeface="Arial" panose="020B0604020202020204" pitchFamily="34" charset="0"/>
                        </a:rPr>
                        <a:t>Initial pH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GB" sz="1400" b="0" i="0" u="none" strike="noStrike" dirty="0">
                          <a:solidFill>
                            <a:schemeClr val="bg1"/>
                          </a:solidFill>
                          <a:effectLst/>
                          <a:latin typeface="Arial" panose="020B0604020202020204" pitchFamily="34" charset="0"/>
                        </a:rPr>
                        <a:t>13.17 ± 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r>
                        <a:rPr lang="en-GB" sz="1400" b="0" i="0" u="none" strike="noStrike" dirty="0">
                          <a:solidFill>
                            <a:schemeClr val="tx1"/>
                          </a:solidFill>
                          <a:effectLst/>
                          <a:latin typeface="Arial" panose="020B0604020202020204" pitchFamily="34" charset="0"/>
                        </a:rPr>
                        <a:t> </a:t>
                      </a:r>
                      <a:r>
                        <a:rPr lang="en-GB" sz="1400" b="0" i="0" u="none" strike="noStrike" dirty="0" smtClean="0">
                          <a:solidFill>
                            <a:schemeClr val="tx1"/>
                          </a:solidFill>
                          <a:effectLst/>
                          <a:latin typeface="Arial" panose="020B0604020202020204" pitchFamily="34" charset="0"/>
                        </a:rPr>
                        <a:t>12.58 </a:t>
                      </a:r>
                      <a:r>
                        <a:rPr lang="en-GB" sz="1400" b="0" i="0" u="none" strike="noStrike" dirty="0">
                          <a:solidFill>
                            <a:schemeClr val="tx1"/>
                          </a:solidFill>
                          <a:effectLst/>
                          <a:latin typeface="Arial" panose="020B0604020202020204" pitchFamily="34" charset="0"/>
                        </a:rPr>
                        <a:t>± 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GB" sz="1400" b="0" i="0" u="none" strike="noStrike" dirty="0" smtClean="0">
                          <a:solidFill>
                            <a:srgbClr val="000000"/>
                          </a:solidFill>
                          <a:effectLst/>
                          <a:latin typeface="Arial" panose="020B0604020202020204" pitchFamily="34" charset="0"/>
                        </a:rPr>
                        <a:t>11.71 </a:t>
                      </a:r>
                      <a:r>
                        <a:rPr lang="en-GB" sz="1400" b="0" i="0" u="none" strike="noStrike" dirty="0">
                          <a:solidFill>
                            <a:srgbClr val="000000"/>
                          </a:solidFill>
                          <a:effectLst/>
                          <a:latin typeface="Arial" panose="020B0604020202020204" pitchFamily="34" charset="0"/>
                        </a:rPr>
                        <a:t>± </a:t>
                      </a:r>
                      <a:r>
                        <a:rPr lang="en-GB" sz="1400" b="0" i="0" u="none" strike="noStrike" dirty="0" smtClean="0">
                          <a:solidFill>
                            <a:srgbClr val="000000"/>
                          </a:solidFill>
                          <a:effectLst/>
                          <a:latin typeface="Arial" panose="020B0604020202020204" pitchFamily="34" charset="0"/>
                        </a:rPr>
                        <a:t>0.04</a:t>
                      </a:r>
                      <a:endParaRPr lang="en-GB" sz="1400" b="0"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15126874"/>
                  </a:ext>
                </a:extLst>
              </a:tr>
              <a:tr h="234573">
                <a:tc>
                  <a:txBody>
                    <a:bodyPr/>
                    <a:lstStyle/>
                    <a:p>
                      <a:pPr algn="ctr" fontAlgn="ctr"/>
                      <a:r>
                        <a:rPr lang="en-GB" sz="1400" b="1" i="0" u="none" strike="noStrike" dirty="0">
                          <a:solidFill>
                            <a:srgbClr val="000000"/>
                          </a:solidFill>
                          <a:effectLst/>
                          <a:latin typeface="Arial" panose="020B0604020202020204" pitchFamily="34" charset="0"/>
                        </a:rPr>
                        <a:t>Final</a:t>
                      </a:r>
                      <a:r>
                        <a:rPr lang="en-GB" sz="1400" b="1" i="0" u="none" strike="noStrike" baseline="0" dirty="0">
                          <a:solidFill>
                            <a:srgbClr val="000000"/>
                          </a:solidFill>
                          <a:effectLst/>
                          <a:latin typeface="Arial" panose="020B0604020202020204" pitchFamily="34" charset="0"/>
                        </a:rPr>
                        <a:t> </a:t>
                      </a:r>
                      <a:r>
                        <a:rPr lang="en-GB" sz="1400" b="1" i="0" u="none" strike="noStrike" dirty="0">
                          <a:solidFill>
                            <a:srgbClr val="000000"/>
                          </a:solidFill>
                          <a:effectLst/>
                          <a:latin typeface="Arial" panose="020B0604020202020204" pitchFamily="34" charset="0"/>
                        </a:rPr>
                        <a:t>pH</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l" fontAlgn="ctr"/>
                      <a:r>
                        <a:rPr lang="en-GB" sz="1400" b="0" i="0" u="none" strike="noStrike" dirty="0">
                          <a:solidFill>
                            <a:schemeClr val="bg1"/>
                          </a:solidFill>
                          <a:effectLst/>
                          <a:latin typeface="Arial" panose="020B0604020202020204" pitchFamily="34" charset="0"/>
                        </a:rPr>
                        <a:t>13.12 ± 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l" fontAlgn="ctr"/>
                      <a:r>
                        <a:rPr lang="en-GB" sz="1400" b="0" i="0" u="none" strike="noStrike" dirty="0">
                          <a:solidFill>
                            <a:schemeClr val="tx1"/>
                          </a:solidFill>
                          <a:effectLst/>
                          <a:latin typeface="Arial" panose="020B0604020202020204" pitchFamily="34" charset="0"/>
                        </a:rPr>
                        <a:t> </a:t>
                      </a:r>
                      <a:r>
                        <a:rPr lang="en-GB" sz="1400" b="0" i="0" u="none" strike="noStrike" dirty="0" smtClean="0">
                          <a:solidFill>
                            <a:schemeClr val="tx1"/>
                          </a:solidFill>
                          <a:effectLst/>
                          <a:latin typeface="Arial" panose="020B0604020202020204" pitchFamily="34" charset="0"/>
                        </a:rPr>
                        <a:t>12.31 </a:t>
                      </a:r>
                      <a:r>
                        <a:rPr lang="en-GB" sz="1400" b="0" i="0" u="none" strike="noStrike" dirty="0">
                          <a:solidFill>
                            <a:schemeClr val="tx1"/>
                          </a:solidFill>
                          <a:effectLst/>
                          <a:latin typeface="Arial" panose="020B0604020202020204" pitchFamily="34" charset="0"/>
                        </a:rPr>
                        <a:t>± 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l" fontAlgn="ctr"/>
                      <a:r>
                        <a:rPr lang="en-GB" sz="1400" b="0" i="0" u="none" strike="noStrike" dirty="0">
                          <a:solidFill>
                            <a:srgbClr val="000000"/>
                          </a:solidFill>
                          <a:effectLst/>
                          <a:latin typeface="Arial" panose="020B0604020202020204" pitchFamily="34" charset="0"/>
                        </a:rPr>
                        <a:t>11.61 ± 0.06</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25551">
                <a:tc>
                  <a:txBody>
                    <a:bodyPr/>
                    <a:lstStyle/>
                    <a:p>
                      <a:pPr algn="l" fontAlgn="ctr"/>
                      <a:r>
                        <a:rPr lang="en-GB" sz="1400" b="0" i="0" u="none" strike="noStrike" dirty="0" err="1">
                          <a:solidFill>
                            <a:srgbClr val="000000"/>
                          </a:solidFill>
                          <a:effectLst/>
                          <a:latin typeface="Arial" panose="020B0604020202020204" pitchFamily="34" charset="0"/>
                        </a:rPr>
                        <a:t>NaOH</a:t>
                      </a:r>
                      <a:r>
                        <a:rPr lang="en-GB" sz="1400" b="0" i="0" u="none" strike="noStrike" dirty="0">
                          <a:solidFill>
                            <a:srgbClr val="000000"/>
                          </a:solidFill>
                          <a:effectLst/>
                          <a:latin typeface="Arial" panose="020B0604020202020204" pitchFamily="34" charset="0"/>
                        </a:rPr>
                        <a:t> (1M)</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400" b="0" i="0" u="none" strike="noStrike" dirty="0">
                          <a:solidFill>
                            <a:schemeClr val="bg1"/>
                          </a:solidFill>
                          <a:effectLst/>
                          <a:latin typeface="Wingdings 2" panose="05020102010507070707" pitchFamily="18" charset="2"/>
                        </a:rPr>
                        <a: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n-GB" sz="1400" b="1" i="0" u="none" strike="noStrike" dirty="0">
                          <a:solidFill>
                            <a:schemeClr val="tx1"/>
                          </a:solidFill>
                          <a:effectLst/>
                          <a:latin typeface="Wingdings 2" panose="05020102010507070707" pitchFamily="18" charset="2"/>
                        </a:rPr>
                        <a:t>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GB" sz="1400" b="1" i="0" u="none" strike="noStrike" dirty="0">
                          <a:solidFill>
                            <a:schemeClr val="tx1"/>
                          </a:solidFill>
                          <a:effectLst/>
                          <a:latin typeface="Wingdings 2" panose="05020102010507070707" pitchFamily="18" charset="2"/>
                        </a:rPr>
                        <a:t>P</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25551">
                <a:tc>
                  <a:txBody>
                    <a:bodyPr/>
                    <a:lstStyle/>
                    <a:p>
                      <a:pPr algn="l" fontAlgn="ctr"/>
                      <a:r>
                        <a:rPr lang="en-GB" sz="1400" b="0" i="0" u="none" strike="noStrike" dirty="0">
                          <a:solidFill>
                            <a:srgbClr val="000000"/>
                          </a:solidFill>
                          <a:effectLst/>
                          <a:latin typeface="Arial" panose="020B0604020202020204" pitchFamily="34" charset="0"/>
                        </a:rPr>
                        <a:t>KOH (1M)</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400" b="1" i="0" u="none" strike="noStrike" dirty="0">
                          <a:solidFill>
                            <a:schemeClr val="bg1"/>
                          </a:solidFill>
                          <a:effectLst/>
                          <a:latin typeface="Wingdings 2" panose="05020102010507070707" pitchFamily="18" charset="2"/>
                        </a:rPr>
                        <a: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n-GB" sz="1400" b="0" i="0" u="none" strike="noStrike" dirty="0">
                          <a:solidFill>
                            <a:schemeClr val="tx1"/>
                          </a:solidFill>
                          <a:effectLst/>
                          <a:latin typeface="Arial" panose="020B06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GB" sz="1400" b="0" i="0" u="none" strike="noStrike">
                          <a:solidFill>
                            <a:srgbClr val="000000"/>
                          </a:solidFill>
                          <a:effectLst/>
                          <a:latin typeface="Arial" panose="020B06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225551">
                <a:tc>
                  <a:txBody>
                    <a:bodyPr/>
                    <a:lstStyle/>
                    <a:p>
                      <a:pPr algn="l" fontAlgn="ctr"/>
                      <a:r>
                        <a:rPr lang="en-GB" sz="1400" b="0" i="0" u="none" strike="noStrike" dirty="0">
                          <a:solidFill>
                            <a:srgbClr val="000000"/>
                          </a:solidFill>
                          <a:effectLst/>
                          <a:latin typeface="Arial" panose="020B0604020202020204" pitchFamily="34" charset="0"/>
                        </a:rPr>
                        <a:t>KOH (0.1M)</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400" b="0" i="0" u="none" strike="noStrike" dirty="0">
                          <a:solidFill>
                            <a:schemeClr val="bg1"/>
                          </a:solidFill>
                          <a:effectLst/>
                          <a:latin typeface="Calibri" panose="020F050202020403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n-GB" sz="1400" b="0" i="0" u="none" strike="noStrike" dirty="0">
                          <a:solidFill>
                            <a:schemeClr val="tx1"/>
                          </a:solidFill>
                          <a:effectLst/>
                          <a:latin typeface="Wingdings 2" panose="05020102010507070707" pitchFamily="18" charset="2"/>
                        </a:rPr>
                        <a:t>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GB" sz="1400" b="0" i="0" u="none" strike="noStrike" dirty="0">
                          <a:solidFill>
                            <a:srgbClr val="000000"/>
                          </a:solidFill>
                          <a:effectLst/>
                          <a:latin typeface="Arial" panose="020B06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52617">
                <a:tc>
                  <a:txBody>
                    <a:bodyPr/>
                    <a:lstStyle/>
                    <a:p>
                      <a:pPr algn="l" fontAlgn="ctr"/>
                      <a:r>
                        <a:rPr lang="en-GB" sz="1400" b="0" i="0" u="none" strike="noStrike" dirty="0">
                          <a:solidFill>
                            <a:srgbClr val="000000"/>
                          </a:solidFill>
                          <a:effectLst/>
                          <a:latin typeface="Arial" panose="020B0604020202020204" pitchFamily="34" charset="0"/>
                        </a:rPr>
                        <a:t>Ca(OH)</a:t>
                      </a:r>
                      <a:r>
                        <a:rPr lang="en-GB" sz="1400" b="0" i="0" u="none" strike="noStrike" baseline="-25000" dirty="0">
                          <a:solidFill>
                            <a:srgbClr val="000000"/>
                          </a:solidFill>
                          <a:effectLst/>
                          <a:latin typeface="Arial" panose="020B0604020202020204" pitchFamily="34" charset="0"/>
                        </a:rPr>
                        <a:t>2</a:t>
                      </a:r>
                      <a:endParaRPr lang="en-GB" sz="14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400" b="0" i="0" u="none" strike="noStrike" dirty="0">
                          <a:solidFill>
                            <a:schemeClr val="bg1"/>
                          </a:solidFill>
                          <a:effectLst/>
                          <a:latin typeface="Wingdings 2" panose="05020102010507070707" pitchFamily="18" charset="2"/>
                        </a:rPr>
                        <a: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n-GB" sz="1400" b="0" i="0" u="none" strike="noStrike" dirty="0">
                          <a:solidFill>
                            <a:schemeClr val="tx1"/>
                          </a:solidFill>
                          <a:effectLst/>
                          <a:latin typeface="Wingdings 2" panose="05020102010507070707" pitchFamily="18" charset="2"/>
                        </a:rPr>
                        <a:t>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GB" sz="1400" b="0" i="0" u="none" strike="noStrike">
                          <a:solidFill>
                            <a:srgbClr val="000000"/>
                          </a:solidFill>
                          <a:effectLst/>
                          <a:latin typeface="Wingdings 2" panose="05020102010507070707" pitchFamily="18" charset="2"/>
                        </a:rPr>
                        <a:t>P</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52617">
                <a:tc>
                  <a:txBody>
                    <a:bodyPr/>
                    <a:lstStyle/>
                    <a:p>
                      <a:pPr algn="l" fontAlgn="ctr"/>
                      <a:r>
                        <a:rPr lang="en-GB" sz="1400" b="0" i="0" u="none" strike="noStrike" dirty="0">
                          <a:solidFill>
                            <a:srgbClr val="000000"/>
                          </a:solidFill>
                          <a:effectLst/>
                          <a:latin typeface="Arial" panose="020B0604020202020204" pitchFamily="34" charset="0"/>
                        </a:rPr>
                        <a:t>Na</a:t>
                      </a:r>
                      <a:r>
                        <a:rPr lang="en-GB" sz="1400" b="0" i="0" u="none" strike="noStrike" baseline="-25000" dirty="0">
                          <a:solidFill>
                            <a:srgbClr val="000000"/>
                          </a:solidFill>
                          <a:effectLst/>
                          <a:latin typeface="Arial" panose="020B0604020202020204" pitchFamily="34" charset="0"/>
                        </a:rPr>
                        <a:t>2</a:t>
                      </a:r>
                      <a:r>
                        <a:rPr lang="en-GB" sz="1400" b="0" i="0" u="none" strike="noStrike" dirty="0">
                          <a:solidFill>
                            <a:srgbClr val="000000"/>
                          </a:solidFill>
                          <a:effectLst/>
                          <a:latin typeface="Arial" panose="020B0604020202020204" pitchFamily="34" charset="0"/>
                        </a:rPr>
                        <a:t>SO</a:t>
                      </a:r>
                      <a:r>
                        <a:rPr lang="en-GB" sz="1400" b="0" i="0" u="none" strike="noStrike" baseline="-25000" dirty="0">
                          <a:solidFill>
                            <a:srgbClr val="000000"/>
                          </a:solidFill>
                          <a:effectLst/>
                          <a:latin typeface="Arial" panose="020B0604020202020204" pitchFamily="34" charset="0"/>
                        </a:rPr>
                        <a:t>4</a:t>
                      </a:r>
                      <a:endParaRPr lang="en-GB" sz="14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400" b="0" i="0" u="none" strike="noStrike" dirty="0">
                          <a:solidFill>
                            <a:schemeClr val="bg1"/>
                          </a:solidFill>
                          <a:effectLst/>
                          <a:latin typeface="Wingdings 2" panose="05020102010507070707" pitchFamily="18" charset="2"/>
                        </a:rPr>
                        <a: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n-GB" sz="1400" b="0" i="0" u="none" strike="noStrike" dirty="0">
                          <a:solidFill>
                            <a:schemeClr val="tx1"/>
                          </a:solidFill>
                          <a:effectLst/>
                          <a:latin typeface="Arial" panose="020B06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GB" sz="1400" b="0" i="0" u="none" strike="noStrike">
                          <a:solidFill>
                            <a:srgbClr val="000000"/>
                          </a:solidFill>
                          <a:effectLst/>
                          <a:latin typeface="Wingdings 2" panose="05020102010507070707" pitchFamily="18" charset="2"/>
                        </a:rPr>
                        <a:t>P</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261639">
                <a:tc>
                  <a:txBody>
                    <a:bodyPr/>
                    <a:lstStyle/>
                    <a:p>
                      <a:pPr algn="l" fontAlgn="ctr"/>
                      <a:r>
                        <a:rPr lang="en-GB" sz="1400" b="0" i="0" u="none" strike="noStrike" dirty="0">
                          <a:solidFill>
                            <a:srgbClr val="000000"/>
                          </a:solidFill>
                          <a:effectLst/>
                          <a:latin typeface="Arial" panose="020B0604020202020204" pitchFamily="34" charset="0"/>
                        </a:rPr>
                        <a:t>CaCO</a:t>
                      </a:r>
                      <a:r>
                        <a:rPr lang="en-GB" sz="1400" b="0" i="0" u="none" strike="noStrike" baseline="-25000" dirty="0">
                          <a:solidFill>
                            <a:srgbClr val="000000"/>
                          </a:solidFill>
                          <a:effectLst/>
                          <a:latin typeface="Arial" panose="020B0604020202020204" pitchFamily="34" charset="0"/>
                        </a:rPr>
                        <a:t>3</a:t>
                      </a:r>
                      <a:endParaRPr lang="en-GB" sz="14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1400" b="0" i="0" u="none" strike="noStrike" dirty="0">
                          <a:solidFill>
                            <a:schemeClr val="bg1"/>
                          </a:solidFill>
                          <a:effectLst/>
                          <a:latin typeface="Wingdings 2" panose="05020102010507070707" pitchFamily="18" charset="2"/>
                        </a:rPr>
                        <a: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fontAlgn="b"/>
                      <a:r>
                        <a:rPr lang="en-GB" sz="1400" b="0" i="0" u="none" strike="noStrike" dirty="0">
                          <a:solidFill>
                            <a:schemeClr val="tx1"/>
                          </a:solidFill>
                          <a:effectLst/>
                          <a:latin typeface="Arial" panose="020B0604020202020204" pitchFamily="34" charset="0"/>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GB" sz="1400" b="0" i="0" u="none" strike="noStrike" dirty="0">
                          <a:solidFill>
                            <a:srgbClr val="000000"/>
                          </a:solidFill>
                          <a:effectLst/>
                          <a:latin typeface="Wingdings 2" panose="05020102010507070707" pitchFamily="18" charset="2"/>
                        </a:rPr>
                        <a:t>P</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pic>
        <p:nvPicPr>
          <p:cNvPr id="5" name="Picture 4"/>
          <p:cNvPicPr>
            <a:picLocks noChangeAspect="1"/>
          </p:cNvPicPr>
          <p:nvPr/>
        </p:nvPicPr>
        <p:blipFill>
          <a:blip r:embed="rId2"/>
          <a:stretch>
            <a:fillRect/>
          </a:stretch>
        </p:blipFill>
        <p:spPr>
          <a:xfrm>
            <a:off x="87085" y="928886"/>
            <a:ext cx="3921035" cy="3035553"/>
          </a:xfrm>
          <a:prstGeom prst="rect">
            <a:avLst/>
          </a:prstGeom>
        </p:spPr>
      </p:pic>
      <p:grpSp>
        <p:nvGrpSpPr>
          <p:cNvPr id="3" name="Group 2"/>
          <p:cNvGrpSpPr/>
          <p:nvPr/>
        </p:nvGrpSpPr>
        <p:grpSpPr>
          <a:xfrm>
            <a:off x="260996" y="3854172"/>
            <a:ext cx="8883004" cy="3003828"/>
            <a:chOff x="260996" y="3854172"/>
            <a:chExt cx="8883004" cy="3003828"/>
          </a:xfrm>
        </p:grpSpPr>
        <p:pic>
          <p:nvPicPr>
            <p:cNvPr id="6" name="Picture 2" descr="https://pbs.twimg.com/profile_images/554641585917276160/2PipxcDt.jpe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235" b="22619"/>
            <a:stretch/>
          </p:blipFill>
          <p:spPr bwMode="auto">
            <a:xfrm>
              <a:off x="6903838" y="4620599"/>
              <a:ext cx="2044876" cy="114810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6349678" y="5814888"/>
              <a:ext cx="2794322" cy="1043112"/>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26758" t="24740" r="36448" b="19036"/>
            <a:stretch/>
          </p:blipFill>
          <p:spPr>
            <a:xfrm rot="16200000">
              <a:off x="373062" y="4252025"/>
              <a:ext cx="1502256" cy="1531101"/>
            </a:xfrm>
            <a:prstGeom prst="rect">
              <a:avLst/>
            </a:prstGeom>
          </p:spPr>
        </p:pic>
        <p:pic>
          <p:nvPicPr>
            <p:cNvPr id="32" name="Picture 2" descr="C:\Users\Colleen Mann\Desktop\Colleen Mann MW-25% glass.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805" r="-255"/>
            <a:stretch/>
          </p:blipFill>
          <p:spPr bwMode="auto">
            <a:xfrm>
              <a:off x="2063866" y="4266447"/>
              <a:ext cx="1704355" cy="1502257"/>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2433374" y="3872525"/>
              <a:ext cx="1033024" cy="400110"/>
            </a:xfrm>
            <a:prstGeom prst="rect">
              <a:avLst/>
            </a:prstGeom>
            <a:noFill/>
          </p:spPr>
          <p:txBody>
            <a:bodyPr wrap="square" rtlCol="0">
              <a:spAutoFit/>
            </a:bodyPr>
            <a:lstStyle/>
            <a:p>
              <a:r>
                <a:rPr lang="en-GB" sz="2000" b="1" dirty="0" smtClean="0">
                  <a:solidFill>
                    <a:srgbClr val="0033CC"/>
                  </a:solidFill>
                  <a:latin typeface="Calibri" panose="020F0502020204030204" pitchFamily="34" charset="0"/>
                </a:rPr>
                <a:t>MW25</a:t>
              </a:r>
              <a:endParaRPr lang="en-GB" sz="2000" b="1" dirty="0">
                <a:solidFill>
                  <a:srgbClr val="0033CC"/>
                </a:solidFill>
                <a:latin typeface="Calibri" panose="020F0502020204030204" pitchFamily="34" charset="0"/>
              </a:endParaRPr>
            </a:p>
          </p:txBody>
        </p:sp>
        <p:sp>
          <p:nvSpPr>
            <p:cNvPr id="34" name="TextBox 33"/>
            <p:cNvSpPr txBox="1"/>
            <p:nvPr/>
          </p:nvSpPr>
          <p:spPr>
            <a:xfrm>
              <a:off x="835017" y="3854172"/>
              <a:ext cx="1033024" cy="400110"/>
            </a:xfrm>
            <a:prstGeom prst="rect">
              <a:avLst/>
            </a:prstGeom>
            <a:noFill/>
          </p:spPr>
          <p:txBody>
            <a:bodyPr wrap="square" rtlCol="0">
              <a:spAutoFit/>
            </a:bodyPr>
            <a:lstStyle/>
            <a:p>
              <a:r>
                <a:rPr lang="en-GB" sz="2000" b="1" dirty="0" smtClean="0">
                  <a:solidFill>
                    <a:srgbClr val="0033CC"/>
                  </a:solidFill>
                  <a:latin typeface="Calibri" panose="020F0502020204030204" pitchFamily="34" charset="0"/>
                </a:rPr>
                <a:t>ISG</a:t>
              </a:r>
              <a:endParaRPr lang="en-GB" sz="2000" b="1" dirty="0">
                <a:solidFill>
                  <a:srgbClr val="0033CC"/>
                </a:solidFill>
                <a:latin typeface="Calibri" panose="020F0502020204030204" pitchFamily="34" charset="0"/>
              </a:endParaRPr>
            </a:p>
          </p:txBody>
        </p:sp>
        <p:pic>
          <p:nvPicPr>
            <p:cNvPr id="35" name="Picture 3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68221" y="4191000"/>
              <a:ext cx="2770390" cy="2145444"/>
            </a:xfrm>
            <a:prstGeom prst="rect">
              <a:avLst/>
            </a:prstGeom>
            <a:noFill/>
          </p:spPr>
        </p:pic>
        <p:sp>
          <p:nvSpPr>
            <p:cNvPr id="36" name="TextBox 35"/>
            <p:cNvSpPr txBox="1"/>
            <p:nvPr/>
          </p:nvSpPr>
          <p:spPr>
            <a:xfrm>
              <a:off x="260996" y="6133202"/>
              <a:ext cx="3604868" cy="523220"/>
            </a:xfrm>
            <a:prstGeom prst="rect">
              <a:avLst/>
            </a:prstGeom>
            <a:noFill/>
          </p:spPr>
          <p:txBody>
            <a:bodyPr wrap="square" rtlCol="0">
              <a:spAutoFit/>
            </a:bodyPr>
            <a:lstStyle/>
            <a:p>
              <a:r>
                <a:rPr lang="en-GB" sz="2800" b="1" dirty="0" smtClean="0">
                  <a:solidFill>
                    <a:srgbClr val="0033CC"/>
                  </a:solidFill>
                  <a:latin typeface="Calibri" panose="020F0502020204030204" pitchFamily="34" charset="0"/>
                </a:rPr>
                <a:t>Up to 700 d at 70</a:t>
              </a:r>
              <a:r>
                <a:rPr lang="en-GB" sz="2800" b="1" baseline="30000" dirty="0" smtClean="0">
                  <a:solidFill>
                    <a:srgbClr val="0033CC"/>
                  </a:solidFill>
                  <a:latin typeface="Calibri" panose="020F0502020204030204" pitchFamily="34" charset="0"/>
                </a:rPr>
                <a:t>o</a:t>
              </a:r>
              <a:r>
                <a:rPr lang="en-GB" sz="2800" b="1" dirty="0" smtClean="0">
                  <a:solidFill>
                    <a:srgbClr val="0033CC"/>
                  </a:solidFill>
                  <a:latin typeface="Calibri" panose="020F0502020204030204" pitchFamily="34" charset="0"/>
                </a:rPr>
                <a:t>C </a:t>
              </a:r>
              <a:endParaRPr lang="en-GB" sz="2800" b="1" dirty="0">
                <a:solidFill>
                  <a:srgbClr val="0033CC"/>
                </a:solidFill>
                <a:latin typeface="Calibri" panose="020F0502020204030204" pitchFamily="34" charset="0"/>
              </a:endParaRPr>
            </a:p>
          </p:txBody>
        </p:sp>
      </p:grpSp>
    </p:spTree>
    <p:extLst>
      <p:ext uri="{BB962C8B-B14F-4D97-AF65-F5344CB8AC3E}">
        <p14:creationId xmlns:p14="http://schemas.microsoft.com/office/powerpoint/2010/main" val="208854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862" y="3926938"/>
            <a:ext cx="8082694" cy="2565301"/>
          </a:xfrm>
          <a:prstGeom prst="rect">
            <a:avLst/>
          </a:prstGeom>
          <a:noFill/>
        </p:spPr>
      </p:pic>
      <p:sp>
        <p:nvSpPr>
          <p:cNvPr id="6" name="Title 1"/>
          <p:cNvSpPr>
            <a:spLocks noGrp="1"/>
          </p:cNvSpPr>
          <p:nvPr>
            <p:ph type="title"/>
          </p:nvPr>
        </p:nvSpPr>
        <p:spPr/>
        <p:txBody>
          <a:bodyPr>
            <a:normAutofit/>
          </a:bodyPr>
          <a:lstStyle/>
          <a:p>
            <a:r>
              <a:rPr lang="en-GB" dirty="0" smtClean="0"/>
              <a:t>Dissolution of ISG in </a:t>
            </a:r>
            <a:r>
              <a:rPr lang="en-GB" dirty="0" err="1" smtClean="0"/>
              <a:t>YCWCa</a:t>
            </a:r>
            <a:r>
              <a:rPr lang="en-GB" dirty="0" smtClean="0"/>
              <a:t> </a:t>
            </a:r>
            <a:endParaRPr lang="en-GB" dirty="0"/>
          </a:p>
        </p:txBody>
      </p:sp>
      <p:sp>
        <p:nvSpPr>
          <p:cNvPr id="7" name="TextBox 6"/>
          <p:cNvSpPr txBox="1"/>
          <p:nvPr/>
        </p:nvSpPr>
        <p:spPr>
          <a:xfrm>
            <a:off x="634862" y="3557606"/>
            <a:ext cx="1033024" cy="400110"/>
          </a:xfrm>
          <a:prstGeom prst="rect">
            <a:avLst/>
          </a:prstGeom>
          <a:noFill/>
        </p:spPr>
        <p:txBody>
          <a:bodyPr wrap="square" rtlCol="0">
            <a:spAutoFit/>
          </a:bodyPr>
          <a:lstStyle/>
          <a:p>
            <a:r>
              <a:rPr lang="en-GB" sz="2000" b="1" dirty="0" smtClean="0">
                <a:solidFill>
                  <a:srgbClr val="0033CC"/>
                </a:solidFill>
                <a:latin typeface="Calibri" panose="020F0502020204030204" pitchFamily="34" charset="0"/>
              </a:rPr>
              <a:t>720 d</a:t>
            </a:r>
            <a:endParaRPr lang="en-GB" sz="2000" b="1" dirty="0">
              <a:solidFill>
                <a:srgbClr val="0033CC"/>
              </a:solidFill>
              <a:latin typeface="Calibri" panose="020F0502020204030204" pitchFamily="34" charset="0"/>
            </a:endParaRPr>
          </a:p>
        </p:txBody>
      </p:sp>
      <p:grpSp>
        <p:nvGrpSpPr>
          <p:cNvPr id="26" name="Group 25"/>
          <p:cNvGrpSpPr/>
          <p:nvPr/>
        </p:nvGrpSpPr>
        <p:grpSpPr>
          <a:xfrm>
            <a:off x="-6628" y="1000017"/>
            <a:ext cx="5951149" cy="2120211"/>
            <a:chOff x="1004957" y="939758"/>
            <a:chExt cx="5951149" cy="2120211"/>
          </a:xfrm>
        </p:grpSpPr>
        <p:grpSp>
          <p:nvGrpSpPr>
            <p:cNvPr id="15" name="Group 14"/>
            <p:cNvGrpSpPr/>
            <p:nvPr/>
          </p:nvGrpSpPr>
          <p:grpSpPr>
            <a:xfrm>
              <a:off x="1004957" y="1019909"/>
              <a:ext cx="2981387" cy="1852912"/>
              <a:chOff x="-1275668" y="2966655"/>
              <a:chExt cx="2981387" cy="1852912"/>
            </a:xfrm>
          </p:grpSpPr>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46743" t="49968" r="4569" b="26655"/>
              <a:stretch/>
            </p:blipFill>
            <p:spPr bwMode="auto">
              <a:xfrm>
                <a:off x="-1275668" y="2966655"/>
                <a:ext cx="2981387" cy="1852912"/>
              </a:xfrm>
              <a:prstGeom prst="rect">
                <a:avLst/>
              </a:prstGeom>
              <a:noFill/>
            </p:spPr>
          </p:pic>
          <p:sp>
            <p:nvSpPr>
              <p:cNvPr id="14" name="TextBox 13"/>
              <p:cNvSpPr txBox="1"/>
              <p:nvPr/>
            </p:nvSpPr>
            <p:spPr>
              <a:xfrm>
                <a:off x="-518014" y="3094517"/>
                <a:ext cx="436059" cy="369332"/>
              </a:xfrm>
              <a:prstGeom prst="rect">
                <a:avLst/>
              </a:prstGeom>
              <a:solidFill>
                <a:schemeClr val="bg1"/>
              </a:solidFill>
            </p:spPr>
            <p:txBody>
              <a:bodyPr wrap="square" rtlCol="0">
                <a:spAutoFit/>
              </a:bodyPr>
              <a:lstStyle/>
              <a:p>
                <a:r>
                  <a:rPr lang="en-GB" b="1" dirty="0" smtClean="0">
                    <a:solidFill>
                      <a:srgbClr val="0000FF"/>
                    </a:solidFill>
                    <a:latin typeface="Calibri" panose="020F0502020204030204" pitchFamily="34" charset="0"/>
                  </a:rPr>
                  <a:t>Zr</a:t>
                </a:r>
                <a:endParaRPr lang="en-GB" b="1" dirty="0">
                  <a:solidFill>
                    <a:srgbClr val="0000FF"/>
                  </a:solidFill>
                  <a:latin typeface="Calibri" panose="020F0502020204030204" pitchFamily="34" charset="0"/>
                </a:endParaRPr>
              </a:p>
            </p:txBody>
          </p:sp>
        </p:gr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46742" t="74068"/>
            <a:stretch/>
          </p:blipFill>
          <p:spPr bwMode="auto">
            <a:xfrm>
              <a:off x="3728485" y="1025769"/>
              <a:ext cx="3227621" cy="2034200"/>
            </a:xfrm>
            <a:prstGeom prst="rect">
              <a:avLst/>
            </a:prstGeom>
            <a:noFill/>
          </p:spPr>
        </p:pic>
        <p:sp>
          <p:nvSpPr>
            <p:cNvPr id="21" name="TextBox 20"/>
            <p:cNvSpPr txBox="1"/>
            <p:nvPr/>
          </p:nvSpPr>
          <p:spPr>
            <a:xfrm>
              <a:off x="5972555" y="1158382"/>
              <a:ext cx="436059" cy="369332"/>
            </a:xfrm>
            <a:prstGeom prst="rect">
              <a:avLst/>
            </a:prstGeom>
            <a:solidFill>
              <a:schemeClr val="bg1"/>
            </a:solidFill>
          </p:spPr>
          <p:txBody>
            <a:bodyPr wrap="square" rtlCol="0">
              <a:spAutoFit/>
            </a:bodyPr>
            <a:lstStyle/>
            <a:p>
              <a:r>
                <a:rPr lang="en-GB" b="1" dirty="0" smtClean="0">
                  <a:solidFill>
                    <a:srgbClr val="0000FF"/>
                  </a:solidFill>
                  <a:latin typeface="Calibri" panose="020F0502020204030204" pitchFamily="34" charset="0"/>
                </a:rPr>
                <a:t>Al</a:t>
              </a:r>
              <a:endParaRPr lang="en-GB" b="1" dirty="0">
                <a:solidFill>
                  <a:srgbClr val="0000FF"/>
                </a:solidFill>
                <a:latin typeface="Calibri" panose="020F0502020204030204" pitchFamily="34" charset="0"/>
              </a:endParaRPr>
            </a:p>
          </p:txBody>
        </p:sp>
        <p:pic>
          <p:nvPicPr>
            <p:cNvPr id="22" name="Picture 21"/>
            <p:cNvPicPr>
              <a:picLocks noChangeAspect="1"/>
            </p:cNvPicPr>
            <p:nvPr/>
          </p:nvPicPr>
          <p:blipFill rotWithShape="1">
            <a:blip r:embed="rId4">
              <a:extLst>
                <a:ext uri="{28A0092B-C50C-407E-A947-70E740481C1C}">
                  <a14:useLocalDpi xmlns:a14="http://schemas.microsoft.com/office/drawing/2010/main" val="0"/>
                </a:ext>
              </a:extLst>
            </a:blip>
            <a:srcRect l="68399" t="97158" r="18157" b="302"/>
            <a:stretch/>
          </p:blipFill>
          <p:spPr bwMode="auto">
            <a:xfrm>
              <a:off x="2341906" y="2819401"/>
              <a:ext cx="814755" cy="199292"/>
            </a:xfrm>
            <a:prstGeom prst="rect">
              <a:avLst/>
            </a:prstGeom>
            <a:noFill/>
          </p:spPr>
        </p:pic>
        <p:sp>
          <p:nvSpPr>
            <p:cNvPr id="23" name="Rectangle 22"/>
            <p:cNvSpPr/>
            <p:nvPr/>
          </p:nvSpPr>
          <p:spPr bwMode="auto">
            <a:xfrm>
              <a:off x="2403231" y="939758"/>
              <a:ext cx="914400" cy="15200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4" name="Rectangle 23"/>
            <p:cNvSpPr/>
            <p:nvPr/>
          </p:nvSpPr>
          <p:spPr bwMode="auto">
            <a:xfrm>
              <a:off x="5164183" y="942222"/>
              <a:ext cx="914400" cy="15200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25" name="Rectangle 24"/>
            <p:cNvSpPr/>
            <p:nvPr/>
          </p:nvSpPr>
          <p:spPr bwMode="auto">
            <a:xfrm>
              <a:off x="4461933" y="1147771"/>
              <a:ext cx="214276" cy="18466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grpSp>
      <p:grpSp>
        <p:nvGrpSpPr>
          <p:cNvPr id="5" name="Group 4"/>
          <p:cNvGrpSpPr/>
          <p:nvPr/>
        </p:nvGrpSpPr>
        <p:grpSpPr>
          <a:xfrm>
            <a:off x="270998" y="1075188"/>
            <a:ext cx="5312229" cy="2122176"/>
            <a:chOff x="365034" y="1179937"/>
            <a:chExt cx="5312229" cy="2122176"/>
          </a:xfrm>
        </p:grpSpPr>
        <p:grpSp>
          <p:nvGrpSpPr>
            <p:cNvPr id="20" name="Group 19"/>
            <p:cNvGrpSpPr/>
            <p:nvPr/>
          </p:nvGrpSpPr>
          <p:grpSpPr>
            <a:xfrm>
              <a:off x="365034" y="1179937"/>
              <a:ext cx="5312229" cy="2122176"/>
              <a:chOff x="-1608263" y="1271827"/>
              <a:chExt cx="5312229" cy="2122176"/>
            </a:xfrm>
          </p:grpSpPr>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49657" t="1893" r="5316" b="72500"/>
              <a:stretch/>
            </p:blipFill>
            <p:spPr bwMode="auto">
              <a:xfrm>
                <a:off x="-1608263" y="1271827"/>
                <a:ext cx="2732316" cy="2011317"/>
              </a:xfrm>
              <a:prstGeom prst="rect">
                <a:avLst/>
              </a:prstGeom>
              <a:noFill/>
            </p:spPr>
          </p:pic>
          <p:grpSp>
            <p:nvGrpSpPr>
              <p:cNvPr id="19" name="Group 18"/>
              <p:cNvGrpSpPr/>
              <p:nvPr/>
            </p:nvGrpSpPr>
            <p:grpSpPr>
              <a:xfrm>
                <a:off x="-1325234" y="1306847"/>
                <a:ext cx="5029200" cy="2087156"/>
                <a:chOff x="-1325234" y="1306847"/>
                <a:chExt cx="5029200" cy="2087156"/>
              </a:xfrm>
            </p:grpSpPr>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50471" t="26175" r="5180" b="50905"/>
                <a:stretch/>
              </p:blipFill>
              <p:spPr bwMode="auto">
                <a:xfrm>
                  <a:off x="1026079" y="1315369"/>
                  <a:ext cx="2677887" cy="1791415"/>
                </a:xfrm>
                <a:prstGeom prst="rect">
                  <a:avLst/>
                </a:prstGeom>
                <a:noFill/>
              </p:spPr>
            </p:pic>
            <p:sp>
              <p:nvSpPr>
                <p:cNvPr id="12" name="Rectangle 11"/>
                <p:cNvSpPr/>
                <p:nvPr/>
              </p:nvSpPr>
              <p:spPr bwMode="auto">
                <a:xfrm>
                  <a:off x="-1325234" y="3100628"/>
                  <a:ext cx="2449287" cy="29337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3" name="TextBox 12"/>
                <p:cNvSpPr txBox="1"/>
                <p:nvPr/>
              </p:nvSpPr>
              <p:spPr>
                <a:xfrm>
                  <a:off x="-1114915" y="1419120"/>
                  <a:ext cx="239486" cy="369332"/>
                </a:xfrm>
                <a:prstGeom prst="rect">
                  <a:avLst/>
                </a:prstGeom>
                <a:solidFill>
                  <a:schemeClr val="bg1"/>
                </a:solidFill>
              </p:spPr>
              <p:txBody>
                <a:bodyPr wrap="square" rtlCol="0">
                  <a:spAutoFit/>
                </a:bodyPr>
                <a:lstStyle/>
                <a:p>
                  <a:r>
                    <a:rPr lang="en-GB" b="1" dirty="0" smtClean="0">
                      <a:solidFill>
                        <a:srgbClr val="0000FF"/>
                      </a:solidFill>
                      <a:latin typeface="Calibri" panose="020F0502020204030204" pitchFamily="34" charset="0"/>
                    </a:rPr>
                    <a:t>B</a:t>
                  </a:r>
                  <a:endParaRPr lang="en-GB" b="1" dirty="0">
                    <a:solidFill>
                      <a:srgbClr val="0000FF"/>
                    </a:solidFill>
                    <a:latin typeface="Calibri" panose="020F0502020204030204" pitchFamily="34" charset="0"/>
                  </a:endParaRPr>
                </a:p>
              </p:txBody>
            </p:sp>
            <p:sp>
              <p:nvSpPr>
                <p:cNvPr id="16" name="Rectangle 15"/>
                <p:cNvSpPr/>
                <p:nvPr/>
              </p:nvSpPr>
              <p:spPr bwMode="auto">
                <a:xfrm>
                  <a:off x="2096655" y="1306847"/>
                  <a:ext cx="914400" cy="4571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sp>
              <p:nvSpPr>
                <p:cNvPr id="17" name="TextBox 16"/>
                <p:cNvSpPr txBox="1"/>
                <p:nvPr/>
              </p:nvSpPr>
              <p:spPr>
                <a:xfrm>
                  <a:off x="1497658" y="1386462"/>
                  <a:ext cx="388394" cy="369332"/>
                </a:xfrm>
                <a:prstGeom prst="rect">
                  <a:avLst/>
                </a:prstGeom>
                <a:solidFill>
                  <a:schemeClr val="bg1"/>
                </a:solidFill>
              </p:spPr>
              <p:txBody>
                <a:bodyPr wrap="square" rtlCol="0">
                  <a:spAutoFit/>
                </a:bodyPr>
                <a:lstStyle/>
                <a:p>
                  <a:r>
                    <a:rPr lang="en-GB" b="1" dirty="0" smtClean="0">
                      <a:solidFill>
                        <a:srgbClr val="0000FF"/>
                      </a:solidFill>
                      <a:latin typeface="Calibri" panose="020F0502020204030204" pitchFamily="34" charset="0"/>
                    </a:rPr>
                    <a:t>Si</a:t>
                  </a:r>
                  <a:endParaRPr lang="en-GB" b="1" dirty="0">
                    <a:solidFill>
                      <a:srgbClr val="0000FF"/>
                    </a:solidFill>
                    <a:latin typeface="Calibri" panose="020F0502020204030204" pitchFamily="34" charset="0"/>
                  </a:endParaRPr>
                </a:p>
              </p:txBody>
            </p:sp>
          </p:grpSp>
        </p:grpSp>
        <p:pic>
          <p:nvPicPr>
            <p:cNvPr id="27" name="Picture 26"/>
            <p:cNvPicPr>
              <a:picLocks noChangeAspect="1"/>
            </p:cNvPicPr>
            <p:nvPr/>
          </p:nvPicPr>
          <p:blipFill rotWithShape="1">
            <a:blip r:embed="rId4">
              <a:extLst>
                <a:ext uri="{28A0092B-C50C-407E-A947-70E740481C1C}">
                  <a14:useLocalDpi xmlns:a14="http://schemas.microsoft.com/office/drawing/2010/main" val="0"/>
                </a:ext>
              </a:extLst>
            </a:blip>
            <a:srcRect l="68399" t="97158" r="18157" b="302"/>
            <a:stretch/>
          </p:blipFill>
          <p:spPr bwMode="auto">
            <a:xfrm>
              <a:off x="1467173" y="3090176"/>
              <a:ext cx="814755" cy="199292"/>
            </a:xfrm>
            <a:prstGeom prst="rect">
              <a:avLst/>
            </a:prstGeom>
            <a:noFill/>
          </p:spPr>
        </p:pic>
        <p:pic>
          <p:nvPicPr>
            <p:cNvPr id="28" name="Picture 27"/>
            <p:cNvPicPr>
              <a:picLocks noChangeAspect="1"/>
            </p:cNvPicPr>
            <p:nvPr/>
          </p:nvPicPr>
          <p:blipFill rotWithShape="1">
            <a:blip r:embed="rId4">
              <a:extLst>
                <a:ext uri="{28A0092B-C50C-407E-A947-70E740481C1C}">
                  <a14:useLocalDpi xmlns:a14="http://schemas.microsoft.com/office/drawing/2010/main" val="0"/>
                </a:ext>
              </a:extLst>
            </a:blip>
            <a:srcRect l="68399" t="97158" r="18157" b="302"/>
            <a:stretch/>
          </p:blipFill>
          <p:spPr bwMode="auto">
            <a:xfrm>
              <a:off x="3988010" y="3090176"/>
              <a:ext cx="814755" cy="199292"/>
            </a:xfrm>
            <a:prstGeom prst="rect">
              <a:avLst/>
            </a:prstGeom>
            <a:noFill/>
          </p:spPr>
        </p:pic>
      </p:grpSp>
      <p:graphicFrame>
        <p:nvGraphicFramePr>
          <p:cNvPr id="3" name="Table 2"/>
          <p:cNvGraphicFramePr>
            <a:graphicFrameLocks noGrp="1"/>
          </p:cNvGraphicFramePr>
          <p:nvPr>
            <p:extLst>
              <p:ext uri="{D42A27DB-BD31-4B8C-83A1-F6EECF244321}">
                <p14:modId xmlns:p14="http://schemas.microsoft.com/office/powerpoint/2010/main" val="2507220282"/>
              </p:ext>
            </p:extLst>
          </p:nvPr>
        </p:nvGraphicFramePr>
        <p:xfrm>
          <a:off x="5850808" y="143537"/>
          <a:ext cx="3157383" cy="3614124"/>
        </p:xfrm>
        <a:graphic>
          <a:graphicData uri="http://schemas.openxmlformats.org/drawingml/2006/table">
            <a:tbl>
              <a:tblPr firstRow="1" bandRow="1">
                <a:tableStyleId>{69012ECD-51FC-41F1-AA8D-1B2483CD663E}</a:tableStyleId>
              </a:tblPr>
              <a:tblGrid>
                <a:gridCol w="1433341"/>
                <a:gridCol w="1724042"/>
              </a:tblGrid>
              <a:tr h="643986">
                <a:tc>
                  <a:txBody>
                    <a:bodyPr/>
                    <a:lstStyle/>
                    <a:p>
                      <a:pPr algn="ctr"/>
                      <a:r>
                        <a:rPr lang="en-GB" sz="1800" dirty="0" smtClean="0">
                          <a:latin typeface="Calibri" panose="020F0502020204030204" pitchFamily="34" charset="0"/>
                        </a:rPr>
                        <a:t>Element</a:t>
                      </a:r>
                      <a:r>
                        <a:rPr lang="en-GB" sz="1800" baseline="0" dirty="0" smtClean="0">
                          <a:latin typeface="Calibri" panose="020F0502020204030204" pitchFamily="34" charset="0"/>
                        </a:rPr>
                        <a:t> </a:t>
                      </a:r>
                      <a:endParaRPr lang="en-GB" sz="18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tcPr>
                </a:tc>
                <a:tc>
                  <a:txBody>
                    <a:bodyPr/>
                    <a:lstStyle/>
                    <a:p>
                      <a:pPr algn="ctr"/>
                      <a:r>
                        <a:rPr lang="en-GB" sz="1800" dirty="0" smtClean="0">
                          <a:latin typeface="Calibri" panose="020F0502020204030204" pitchFamily="34" charset="0"/>
                        </a:rPr>
                        <a:t>Concentration (mg L</a:t>
                      </a:r>
                      <a:r>
                        <a:rPr lang="en-GB" sz="1800" baseline="30000" dirty="0" smtClean="0">
                          <a:latin typeface="Calibri" panose="020F0502020204030204" pitchFamily="34" charset="0"/>
                        </a:rPr>
                        <a:t>-1</a:t>
                      </a:r>
                      <a:r>
                        <a:rPr lang="en-GB" sz="1800" dirty="0" smtClean="0">
                          <a:latin typeface="Calibri" panose="020F0502020204030204" pitchFamily="34" charset="0"/>
                        </a:rPr>
                        <a:t>)</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tcPr>
                </a:tc>
              </a:tr>
              <a:tr h="327824">
                <a:tc>
                  <a:txBody>
                    <a:bodyPr/>
                    <a:lstStyle/>
                    <a:p>
                      <a:pPr algn="ctr"/>
                      <a:r>
                        <a:rPr lang="en-GB" sz="1800" dirty="0" smtClean="0">
                          <a:latin typeface="Calibri" panose="020F0502020204030204" pitchFamily="34" charset="0"/>
                        </a:rPr>
                        <a:t>Al</a:t>
                      </a:r>
                      <a:endParaRPr lang="en-GB" sz="18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&lt;0.2</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r h="327824">
                <a:tc>
                  <a:txBody>
                    <a:bodyPr/>
                    <a:lstStyle/>
                    <a:p>
                      <a:pPr algn="ctr"/>
                      <a:r>
                        <a:rPr lang="en-GB" sz="1800" dirty="0" smtClean="0">
                          <a:latin typeface="Calibri" panose="020F0502020204030204" pitchFamily="34" charset="0"/>
                        </a:rPr>
                        <a:t>Ca</a:t>
                      </a:r>
                      <a:endParaRPr lang="en-GB" sz="18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15.7</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r h="373103">
                <a:tc>
                  <a:txBody>
                    <a:bodyPr/>
                    <a:lstStyle/>
                    <a:p>
                      <a:pPr algn="ctr"/>
                      <a:r>
                        <a:rPr lang="en-GB" sz="1800" dirty="0" smtClean="0">
                          <a:latin typeface="Calibri" panose="020F0502020204030204" pitchFamily="34" charset="0"/>
                        </a:rPr>
                        <a:t>K</a:t>
                      </a:r>
                      <a:endParaRPr lang="en-GB" sz="18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12900</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r h="373103">
                <a:tc>
                  <a:txBody>
                    <a:bodyPr/>
                    <a:lstStyle/>
                    <a:p>
                      <a:pPr algn="ctr"/>
                      <a:r>
                        <a:rPr lang="en-GB" sz="1800" dirty="0" smtClean="0">
                          <a:latin typeface="Calibri" panose="020F0502020204030204" pitchFamily="34" charset="0"/>
                        </a:rPr>
                        <a:t>Mg</a:t>
                      </a:r>
                      <a:endParaRPr lang="en-GB" sz="18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&lt;0.01</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r h="373103">
                <a:tc>
                  <a:txBody>
                    <a:bodyPr/>
                    <a:lstStyle/>
                    <a:p>
                      <a:pPr algn="ctr"/>
                      <a:r>
                        <a:rPr lang="en-GB" sz="1800" dirty="0" smtClean="0">
                          <a:latin typeface="Calibri" panose="020F0502020204030204" pitchFamily="34" charset="0"/>
                        </a:rPr>
                        <a:t>Na</a:t>
                      </a:r>
                      <a:endParaRPr lang="en-GB" sz="18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3300</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r h="373103">
                <a:tc>
                  <a:txBody>
                    <a:bodyPr/>
                    <a:lstStyle/>
                    <a:p>
                      <a:pPr algn="ctr"/>
                      <a:r>
                        <a:rPr lang="en-GB" sz="1800" dirty="0" smtClean="0">
                          <a:latin typeface="Calibri" panose="020F0502020204030204" pitchFamily="34" charset="0"/>
                        </a:rPr>
                        <a:t>Si</a:t>
                      </a:r>
                      <a:endParaRPr lang="en-GB" sz="18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5.4</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r h="373103">
                <a:tc>
                  <a:txBody>
                    <a:bodyPr/>
                    <a:lstStyle/>
                    <a:p>
                      <a:pPr algn="ctr"/>
                      <a:r>
                        <a:rPr lang="en-GB" sz="1800" dirty="0" smtClean="0">
                          <a:latin typeface="Calibri" panose="020F0502020204030204" pitchFamily="34" charset="0"/>
                        </a:rPr>
                        <a:t>Cl</a:t>
                      </a:r>
                      <a:r>
                        <a:rPr lang="en-GB" sz="1800" baseline="30000" dirty="0" smtClean="0">
                          <a:latin typeface="Calibri" panose="020F0502020204030204" pitchFamily="34" charset="0"/>
                        </a:rPr>
                        <a:t>-</a:t>
                      </a:r>
                      <a:endParaRPr lang="en-GB" sz="1800" baseline="300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&lt;1</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r h="373103">
                <a:tc>
                  <a:txBody>
                    <a:bodyPr/>
                    <a:lstStyle/>
                    <a:p>
                      <a:pPr algn="ctr"/>
                      <a:r>
                        <a:rPr lang="en-GB" sz="1800" dirty="0" smtClean="0">
                          <a:latin typeface="Calibri" panose="020F0502020204030204" pitchFamily="34" charset="0"/>
                        </a:rPr>
                        <a:t>SO</a:t>
                      </a:r>
                      <a:r>
                        <a:rPr lang="en-GB" sz="1800" baseline="-25000" dirty="0" smtClean="0">
                          <a:latin typeface="Calibri" panose="020F0502020204030204" pitchFamily="34" charset="0"/>
                        </a:rPr>
                        <a:t>4</a:t>
                      </a:r>
                      <a:r>
                        <a:rPr lang="en-GB" sz="1800" baseline="30000" dirty="0" smtClean="0">
                          <a:latin typeface="Calibri" panose="020F0502020204030204" pitchFamily="34" charset="0"/>
                        </a:rPr>
                        <a:t>2-</a:t>
                      </a:r>
                      <a:endParaRPr lang="en-GB" sz="1800" baseline="30000" dirty="0">
                        <a:latin typeface="Calibri" panose="020F0502020204030204" pitchFamily="34" charset="0"/>
                      </a:endParaRPr>
                    </a:p>
                  </a:txBody>
                  <a:tcPr>
                    <a:lnR w="12700" cap="flat" cmpd="sng" algn="ctr">
                      <a:solidFill>
                        <a:srgbClr val="0033CC"/>
                      </a:solidFill>
                      <a:prstDash val="solid"/>
                      <a:round/>
                      <a:headEnd type="none" w="med" len="med"/>
                      <a:tailEnd type="none" w="med" len="med"/>
                    </a:lnR>
                    <a:solidFill>
                      <a:schemeClr val="bg1"/>
                    </a:solidFill>
                  </a:tcPr>
                </a:tc>
                <a:tc>
                  <a:txBody>
                    <a:bodyPr/>
                    <a:lstStyle/>
                    <a:p>
                      <a:pPr algn="ctr"/>
                      <a:r>
                        <a:rPr lang="en-GB" sz="1800" dirty="0" smtClean="0">
                          <a:latin typeface="Calibri" panose="020F0502020204030204" pitchFamily="34" charset="0"/>
                        </a:rPr>
                        <a:t>188</a:t>
                      </a:r>
                      <a:endParaRPr lang="en-GB" sz="1800" dirty="0">
                        <a:latin typeface="Calibri" panose="020F0502020204030204" pitchFamily="34" charset="0"/>
                      </a:endParaRPr>
                    </a:p>
                  </a:txBody>
                  <a:tcPr>
                    <a:lnL w="12700" cap="flat" cmpd="sng" algn="ctr">
                      <a:solidFill>
                        <a:srgbClr val="0033CC"/>
                      </a:solidFill>
                      <a:prstDash val="solid"/>
                      <a:round/>
                      <a:headEnd type="none" w="med" len="med"/>
                      <a:tailEnd type="none" w="med" len="med"/>
                    </a:lnL>
                    <a:solidFill>
                      <a:schemeClr val="bg1"/>
                    </a:solidFill>
                  </a:tcPr>
                </a:tc>
              </a:tr>
            </a:tbl>
          </a:graphicData>
        </a:graphic>
      </p:graphicFrame>
    </p:spTree>
    <p:extLst>
      <p:ext uri="{BB962C8B-B14F-4D97-AF65-F5344CB8AC3E}">
        <p14:creationId xmlns:p14="http://schemas.microsoft.com/office/powerpoint/2010/main" val="50848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77225" t="2936" r="1401" b="58950"/>
          <a:stretch/>
        </p:blipFill>
        <p:spPr>
          <a:xfrm>
            <a:off x="6592285" y="1514805"/>
            <a:ext cx="2096418" cy="1929436"/>
          </a:xfrm>
          <a:prstGeom prst="rect">
            <a:avLst/>
          </a:prstGeom>
        </p:spPr>
      </p:pic>
      <p:sp>
        <p:nvSpPr>
          <p:cNvPr id="2" name="Title 1"/>
          <p:cNvSpPr>
            <a:spLocks noGrp="1"/>
          </p:cNvSpPr>
          <p:nvPr>
            <p:ph type="title"/>
          </p:nvPr>
        </p:nvSpPr>
        <p:spPr/>
        <p:txBody>
          <a:bodyPr/>
          <a:lstStyle/>
          <a:p>
            <a:r>
              <a:rPr lang="en-GB" dirty="0"/>
              <a:t>Dissolution of ISG in </a:t>
            </a:r>
            <a:r>
              <a:rPr lang="en-GB" dirty="0" err="1" smtClean="0"/>
              <a:t>YCWCa</a:t>
            </a:r>
            <a:r>
              <a:rPr lang="en-GB" dirty="0" smtClean="0"/>
              <a:t> </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792" y="1331925"/>
            <a:ext cx="6165573" cy="5282235"/>
          </a:xfrm>
          <a:prstGeom prst="rect">
            <a:avLst/>
          </a:prstGeom>
          <a:noFill/>
        </p:spPr>
      </p:pic>
      <p:grpSp>
        <p:nvGrpSpPr>
          <p:cNvPr id="5" name="Group 4"/>
          <p:cNvGrpSpPr/>
          <p:nvPr/>
        </p:nvGrpSpPr>
        <p:grpSpPr>
          <a:xfrm>
            <a:off x="6263176" y="1331925"/>
            <a:ext cx="2754635" cy="5282235"/>
            <a:chOff x="6313165" y="1331925"/>
            <a:chExt cx="2754635" cy="5282235"/>
          </a:xfrm>
        </p:grpSpPr>
        <p:pic>
          <p:nvPicPr>
            <p:cNvPr id="6" name="Picture 5"/>
            <p:cNvPicPr/>
            <p:nvPr/>
          </p:nvPicPr>
          <p:blipFill rotWithShape="1">
            <a:blip r:embed="rId4">
              <a:extLst>
                <a:ext uri="{28A0092B-C50C-407E-A947-70E740481C1C}">
                  <a14:useLocalDpi xmlns:a14="http://schemas.microsoft.com/office/drawing/2010/main" val="0"/>
                </a:ext>
              </a:extLst>
            </a:blip>
            <a:srcRect t="55236" r="59030"/>
            <a:stretch/>
          </p:blipFill>
          <p:spPr bwMode="auto">
            <a:xfrm>
              <a:off x="6389365" y="3743655"/>
              <a:ext cx="2491015" cy="2355850"/>
            </a:xfrm>
            <a:prstGeom prst="rect">
              <a:avLst/>
            </a:prstGeom>
            <a:noFill/>
          </p:spPr>
        </p:pic>
        <p:pic>
          <p:nvPicPr>
            <p:cNvPr id="7" name="Picture 6"/>
            <p:cNvPicPr/>
            <p:nvPr/>
          </p:nvPicPr>
          <p:blipFill rotWithShape="1">
            <a:blip r:embed="rId4">
              <a:extLst>
                <a:ext uri="{28A0092B-C50C-407E-A947-70E740481C1C}">
                  <a14:useLocalDpi xmlns:a14="http://schemas.microsoft.com/office/drawing/2010/main" val="0"/>
                </a:ext>
              </a:extLst>
            </a:blip>
            <a:srcRect r="59030" b="54175"/>
            <a:stretch/>
          </p:blipFill>
          <p:spPr bwMode="auto">
            <a:xfrm>
              <a:off x="6389365" y="1331925"/>
              <a:ext cx="2491015" cy="2411730"/>
            </a:xfrm>
            <a:prstGeom prst="rect">
              <a:avLst/>
            </a:prstGeom>
            <a:noFill/>
          </p:spPr>
        </p:pic>
        <p:sp>
          <p:nvSpPr>
            <p:cNvPr id="8" name="Rectangle 7"/>
            <p:cNvSpPr/>
            <p:nvPr/>
          </p:nvSpPr>
          <p:spPr>
            <a:xfrm>
              <a:off x="6313165" y="6152495"/>
              <a:ext cx="2754635" cy="461665"/>
            </a:xfrm>
            <a:prstGeom prst="rect">
              <a:avLst/>
            </a:prstGeom>
          </p:spPr>
          <p:txBody>
            <a:bodyPr wrap="square">
              <a:spAutoFit/>
            </a:bodyPr>
            <a:lstStyle/>
            <a:p>
              <a:pPr algn="ctr"/>
              <a:r>
                <a:rPr lang="en-GB" sz="2400" b="1" dirty="0" smtClean="0">
                  <a:solidFill>
                    <a:srgbClr val="0000FF"/>
                  </a:solidFill>
                  <a:latin typeface="Calibri" panose="020F0502020204030204" pitchFamily="34" charset="0"/>
                  <a:ea typeface="Calibri" panose="020F0502020204030204" pitchFamily="34" charset="0"/>
                  <a:cs typeface="Calibri" panose="020F0502020204030204" pitchFamily="34" charset="0"/>
                </a:rPr>
                <a:t>Pore size: 7 </a:t>
              </a:r>
              <a:r>
                <a:rPr lang="en-GB" sz="2400" b="1" dirty="0">
                  <a:solidFill>
                    <a:srgbClr val="0000FF"/>
                  </a:solidFill>
                  <a:latin typeface="Calibri" panose="020F0502020204030204" pitchFamily="34" charset="0"/>
                  <a:ea typeface="Calibri" panose="020F0502020204030204" pitchFamily="34" charset="0"/>
                  <a:cs typeface="Calibri" panose="020F0502020204030204" pitchFamily="34" charset="0"/>
                </a:rPr>
                <a:t>– 15 nm</a:t>
              </a:r>
              <a:endParaRPr lang="en-GB" sz="2400" b="1" dirty="0">
                <a:solidFill>
                  <a:srgbClr val="0000FF"/>
                </a:solidFill>
                <a:latin typeface="Calibri" panose="020F0502020204030204" pitchFamily="34" charset="0"/>
              </a:endParaRPr>
            </a:p>
          </p:txBody>
        </p:sp>
        <p:sp>
          <p:nvSpPr>
            <p:cNvPr id="3" name="Rectangle 2"/>
            <p:cNvSpPr/>
            <p:nvPr/>
          </p:nvSpPr>
          <p:spPr bwMode="auto">
            <a:xfrm>
              <a:off x="6477000" y="1331925"/>
              <a:ext cx="2403380" cy="4767580"/>
            </a:xfrm>
            <a:prstGeom prst="rect">
              <a:avLst/>
            </a:prstGeom>
            <a:noFill/>
            <a:ln w="38100"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UOS Stephenson" pitchFamily="-128" charset="0"/>
              </a:endParaRPr>
            </a:p>
          </p:txBody>
        </p:sp>
      </p:grpSp>
    </p:spTree>
    <p:extLst>
      <p:ext uri="{BB962C8B-B14F-4D97-AF65-F5344CB8AC3E}">
        <p14:creationId xmlns:p14="http://schemas.microsoft.com/office/powerpoint/2010/main" val="97300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Dissolution of ISG in </a:t>
            </a:r>
            <a:r>
              <a:rPr lang="en-GB" dirty="0" err="1" smtClean="0"/>
              <a:t>YCWCa</a:t>
            </a:r>
            <a:r>
              <a:rPr lang="en-GB" dirty="0" smtClean="0"/>
              <a:t> </a:t>
            </a:r>
            <a:endParaRPr lang="en-GB"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1234" y="3743021"/>
            <a:ext cx="8802460" cy="2742074"/>
          </a:xfrm>
          <a:prstGeom prst="rect">
            <a:avLst/>
          </a:prstGeom>
          <a:noFill/>
        </p:spPr>
      </p:pic>
      <p:grpSp>
        <p:nvGrpSpPr>
          <p:cNvPr id="3" name="Group 2"/>
          <p:cNvGrpSpPr/>
          <p:nvPr/>
        </p:nvGrpSpPr>
        <p:grpSpPr>
          <a:xfrm>
            <a:off x="221233" y="772415"/>
            <a:ext cx="6332800" cy="2970605"/>
            <a:chOff x="3611300" y="853438"/>
            <a:chExt cx="6332800" cy="2970605"/>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9664"/>
            <a:stretch/>
          </p:blipFill>
          <p:spPr bwMode="auto">
            <a:xfrm>
              <a:off x="3611300" y="853438"/>
              <a:ext cx="3909215" cy="2970605"/>
            </a:xfrm>
            <a:prstGeom prst="rect">
              <a:avLst/>
            </a:prstGeom>
            <a:noFill/>
          </p:spPr>
        </p:pic>
        <p:sp>
          <p:nvSpPr>
            <p:cNvPr id="6" name="TextBox 5"/>
            <p:cNvSpPr txBox="1"/>
            <p:nvPr/>
          </p:nvSpPr>
          <p:spPr>
            <a:xfrm>
              <a:off x="5753100" y="1239428"/>
              <a:ext cx="4191000" cy="1015663"/>
            </a:xfrm>
            <a:prstGeom prst="rect">
              <a:avLst/>
            </a:prstGeom>
            <a:solidFill>
              <a:schemeClr val="bg1"/>
            </a:solidFill>
          </p:spPr>
          <p:txBody>
            <a:bodyPr wrap="square" rtlCol="0">
              <a:spAutoFit/>
            </a:bodyPr>
            <a:lstStyle/>
            <a:p>
              <a:r>
                <a:rPr lang="en-GB" sz="2000" b="1" dirty="0" smtClean="0">
                  <a:solidFill>
                    <a:srgbClr val="0000FF"/>
                  </a:solidFill>
                  <a:latin typeface="Calibri" panose="020F0502020204030204" pitchFamily="34" charset="0"/>
                </a:rPr>
                <a:t>Quartz</a:t>
              </a:r>
              <a:r>
                <a:rPr lang="en-GB" sz="2000" dirty="0" smtClean="0">
                  <a:latin typeface="Calibri" panose="020F0502020204030204" pitchFamily="34" charset="0"/>
                </a:rPr>
                <a:t> (SiO</a:t>
              </a:r>
              <a:r>
                <a:rPr lang="en-GB" sz="2000" baseline="-25000" dirty="0" smtClean="0">
                  <a:latin typeface="Calibri" panose="020F0502020204030204" pitchFamily="34" charset="0"/>
                </a:rPr>
                <a:t>2</a:t>
              </a:r>
              <a:r>
                <a:rPr lang="en-GB" sz="2000" dirty="0" smtClean="0">
                  <a:latin typeface="Calibri" panose="020F0502020204030204" pitchFamily="34" charset="0"/>
                </a:rPr>
                <a:t>)</a:t>
              </a:r>
            </a:p>
            <a:p>
              <a:r>
                <a:rPr lang="en-GB" sz="2000" b="1" dirty="0" err="1" smtClean="0">
                  <a:solidFill>
                    <a:srgbClr val="0000FF"/>
                  </a:solidFill>
                  <a:latin typeface="Calibri" panose="020F0502020204030204" pitchFamily="34" charset="0"/>
                </a:rPr>
                <a:t>Phillipsite</a:t>
              </a:r>
              <a:r>
                <a:rPr lang="en-GB" sz="2000" b="1" dirty="0" smtClean="0">
                  <a:solidFill>
                    <a:srgbClr val="0000FF"/>
                  </a:solidFill>
                  <a:latin typeface="Calibri" panose="020F0502020204030204" pitchFamily="34" charset="0"/>
                </a:rPr>
                <a:t>-K</a:t>
              </a:r>
              <a:r>
                <a:rPr lang="en-GB" sz="2000" dirty="0" smtClean="0">
                  <a:latin typeface="Calibri" panose="020F0502020204030204" pitchFamily="34" charset="0"/>
                </a:rPr>
                <a:t> (Na</a:t>
              </a:r>
              <a:r>
                <a:rPr lang="en-GB" sz="2000" baseline="-25000" dirty="0" smtClean="0">
                  <a:latin typeface="Calibri" panose="020F0502020204030204" pitchFamily="34" charset="0"/>
                </a:rPr>
                <a:t>4</a:t>
              </a:r>
              <a:r>
                <a:rPr lang="en-GB" sz="2000" dirty="0" smtClean="0">
                  <a:latin typeface="Calibri" panose="020F0502020204030204" pitchFamily="34" charset="0"/>
                </a:rPr>
                <a:t>KAl</a:t>
              </a:r>
              <a:r>
                <a:rPr lang="en-GB" sz="2000" baseline="-25000" dirty="0" smtClean="0">
                  <a:latin typeface="Calibri" panose="020F0502020204030204" pitchFamily="34" charset="0"/>
                </a:rPr>
                <a:t>5</a:t>
              </a:r>
              <a:r>
                <a:rPr lang="en-GB" sz="2000" dirty="0" smtClean="0">
                  <a:latin typeface="Calibri" panose="020F0502020204030204" pitchFamily="34" charset="0"/>
                </a:rPr>
                <a:t>Si</a:t>
              </a:r>
              <a:r>
                <a:rPr lang="en-GB" sz="2000" baseline="-25000" dirty="0" smtClean="0">
                  <a:latin typeface="Calibri" panose="020F0502020204030204" pitchFamily="34" charset="0"/>
                </a:rPr>
                <a:t>11</a:t>
              </a:r>
              <a:r>
                <a:rPr lang="en-GB" sz="2000" dirty="0" smtClean="0">
                  <a:latin typeface="Calibri" panose="020F0502020204030204" pitchFamily="34" charset="0"/>
                </a:rPr>
                <a:t>O</a:t>
              </a:r>
              <a:r>
                <a:rPr lang="en-GB" sz="2000" baseline="-25000" dirty="0" smtClean="0">
                  <a:latin typeface="Calibri" panose="020F0502020204030204" pitchFamily="34" charset="0"/>
                </a:rPr>
                <a:t>32</a:t>
              </a:r>
              <a:r>
                <a:rPr lang="en-GB" sz="2000" dirty="0" smtClean="0">
                  <a:latin typeface="Calibri" panose="020F0502020204030204" pitchFamily="34" charset="0"/>
                </a:rPr>
                <a:t>.10H</a:t>
              </a:r>
              <a:r>
                <a:rPr lang="en-GB" sz="2000" baseline="-25000" dirty="0" smtClean="0">
                  <a:latin typeface="Calibri" panose="020F0502020204030204" pitchFamily="34" charset="0"/>
                </a:rPr>
                <a:t>2</a:t>
              </a:r>
              <a:r>
                <a:rPr lang="en-GB" sz="2000" dirty="0" smtClean="0">
                  <a:latin typeface="Calibri" panose="020F0502020204030204" pitchFamily="34" charset="0"/>
                </a:rPr>
                <a:t>O)</a:t>
              </a:r>
            </a:p>
            <a:p>
              <a:r>
                <a:rPr lang="en-GB" sz="2000" b="1" dirty="0" err="1" smtClean="0">
                  <a:solidFill>
                    <a:srgbClr val="0000FF"/>
                  </a:solidFill>
                  <a:latin typeface="Calibri" panose="020F0502020204030204" pitchFamily="34" charset="0"/>
                </a:rPr>
                <a:t>Rhodesite</a:t>
              </a:r>
              <a:r>
                <a:rPr lang="en-GB" sz="2000" dirty="0" smtClean="0">
                  <a:latin typeface="Calibri" panose="020F0502020204030204" pitchFamily="34" charset="0"/>
                </a:rPr>
                <a:t> (</a:t>
              </a:r>
              <a:r>
                <a:rPr lang="en-GB" sz="2000" dirty="0">
                  <a:latin typeface="Calibri" panose="020F0502020204030204" pitchFamily="34" charset="0"/>
                </a:rPr>
                <a:t>Ca, Na</a:t>
              </a:r>
              <a:r>
                <a:rPr lang="en-GB" sz="2000" baseline="-25000" dirty="0">
                  <a:latin typeface="Calibri" panose="020F0502020204030204" pitchFamily="34" charset="0"/>
                </a:rPr>
                <a:t>2 </a:t>
              </a:r>
              <a:r>
                <a:rPr lang="en-GB" sz="2000" dirty="0" smtClean="0">
                  <a:latin typeface="Calibri" panose="020F0502020204030204" pitchFamily="34" charset="0"/>
                </a:rPr>
                <a:t>K</a:t>
              </a:r>
              <a:r>
                <a:rPr lang="en-GB" sz="2000" baseline="-25000" dirty="0" smtClean="0">
                  <a:latin typeface="Calibri" panose="020F0502020204030204" pitchFamily="34" charset="0"/>
                </a:rPr>
                <a:t>2</a:t>
              </a:r>
              <a:r>
                <a:rPr lang="en-GB" sz="2000" dirty="0" smtClean="0">
                  <a:latin typeface="Calibri" panose="020F0502020204030204" pitchFamily="34" charset="0"/>
                </a:rPr>
                <a:t>)</a:t>
              </a:r>
              <a:r>
                <a:rPr lang="en-GB" sz="2000" baseline="-25000" dirty="0" smtClean="0">
                  <a:latin typeface="Calibri" panose="020F0502020204030204" pitchFamily="34" charset="0"/>
                </a:rPr>
                <a:t>8</a:t>
              </a:r>
              <a:r>
                <a:rPr lang="en-GB" sz="2000" dirty="0" smtClean="0">
                  <a:latin typeface="Calibri" panose="020F0502020204030204" pitchFamily="34" charset="0"/>
                </a:rPr>
                <a:t>Si</a:t>
              </a:r>
              <a:r>
                <a:rPr lang="en-GB" sz="2000" baseline="-25000" dirty="0" smtClean="0">
                  <a:latin typeface="Calibri" panose="020F0502020204030204" pitchFamily="34" charset="0"/>
                </a:rPr>
                <a:t>16</a:t>
              </a:r>
              <a:r>
                <a:rPr lang="en-GB" sz="2000" dirty="0" smtClean="0">
                  <a:latin typeface="Calibri" panose="020F0502020204030204" pitchFamily="34" charset="0"/>
                </a:rPr>
                <a:t>O</a:t>
              </a:r>
              <a:r>
                <a:rPr lang="en-GB" sz="2000" baseline="-25000" dirty="0" smtClean="0">
                  <a:latin typeface="Calibri" panose="020F0502020204030204" pitchFamily="34" charset="0"/>
                </a:rPr>
                <a:t>40</a:t>
              </a:r>
              <a:r>
                <a:rPr lang="en-GB" sz="2000" dirty="0" smtClean="0">
                  <a:latin typeface="Calibri" panose="020F0502020204030204" pitchFamily="34" charset="0"/>
                </a:rPr>
                <a:t>.11H</a:t>
              </a:r>
              <a:r>
                <a:rPr lang="en-GB" sz="2000" baseline="-25000" dirty="0" smtClean="0">
                  <a:latin typeface="Calibri" panose="020F0502020204030204" pitchFamily="34" charset="0"/>
                </a:rPr>
                <a:t>2</a:t>
              </a:r>
              <a:r>
                <a:rPr lang="en-GB" sz="2000" dirty="0" smtClean="0">
                  <a:latin typeface="Calibri" panose="020F0502020204030204" pitchFamily="34" charset="0"/>
                </a:rPr>
                <a:t>O)</a:t>
              </a:r>
              <a:endParaRPr lang="en-GB" sz="2000" dirty="0">
                <a:latin typeface="Calibri" panose="020F0502020204030204" pitchFamily="34" charset="0"/>
              </a:endParaRPr>
            </a:p>
          </p:txBody>
        </p:sp>
      </p:grpSp>
      <p:pic>
        <p:nvPicPr>
          <p:cNvPr id="8" name="Picture 7"/>
          <p:cNvPicPr>
            <a:picLocks noChangeAspect="1"/>
          </p:cNvPicPr>
          <p:nvPr/>
        </p:nvPicPr>
        <p:blipFill>
          <a:blip r:embed="rId5"/>
          <a:stretch>
            <a:fillRect/>
          </a:stretch>
        </p:blipFill>
        <p:spPr>
          <a:xfrm>
            <a:off x="6272248" y="1620516"/>
            <a:ext cx="2597901" cy="2041208"/>
          </a:xfrm>
          <a:prstGeom prst="rect">
            <a:avLst/>
          </a:prstGeom>
        </p:spPr>
      </p:pic>
      <p:sp>
        <p:nvSpPr>
          <p:cNvPr id="9" name="Rectangle 8"/>
          <p:cNvSpPr/>
          <p:nvPr/>
        </p:nvSpPr>
        <p:spPr>
          <a:xfrm>
            <a:off x="4987111" y="3292392"/>
            <a:ext cx="1315617" cy="369332"/>
          </a:xfrm>
          <a:prstGeom prst="rect">
            <a:avLst/>
          </a:prstGeom>
        </p:spPr>
        <p:txBody>
          <a:bodyPr wrap="none">
            <a:spAutoFit/>
          </a:bodyPr>
          <a:lstStyle/>
          <a:p>
            <a:r>
              <a:rPr lang="en-GB" b="1" dirty="0" err="1">
                <a:solidFill>
                  <a:srgbClr val="0000FF"/>
                </a:solidFill>
                <a:latin typeface="Calibri" panose="020F0502020204030204" pitchFamily="34" charset="0"/>
              </a:rPr>
              <a:t>Phillipsite</a:t>
            </a:r>
            <a:r>
              <a:rPr lang="en-GB" b="1" dirty="0">
                <a:solidFill>
                  <a:srgbClr val="0000FF"/>
                </a:solidFill>
                <a:latin typeface="Calibri" panose="020F0502020204030204" pitchFamily="34" charset="0"/>
              </a:rPr>
              <a:t>-K</a:t>
            </a:r>
            <a:endParaRPr lang="en-GB" dirty="0"/>
          </a:p>
        </p:txBody>
      </p:sp>
    </p:spTree>
    <p:extLst>
      <p:ext uri="{BB962C8B-B14F-4D97-AF65-F5344CB8AC3E}">
        <p14:creationId xmlns:p14="http://schemas.microsoft.com/office/powerpoint/2010/main" val="20953704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Dissolution of ISG in </a:t>
            </a:r>
            <a:r>
              <a:rPr lang="en-GB" dirty="0" err="1"/>
              <a:t>YCWCa</a:t>
            </a:r>
            <a:r>
              <a:rPr lang="en-GB" dirty="0"/>
              <a:t> </a:t>
            </a:r>
          </a:p>
        </p:txBody>
      </p:sp>
      <p:pic>
        <p:nvPicPr>
          <p:cNvPr id="5" name="Picture 4"/>
          <p:cNvPicPr>
            <a:picLocks noChangeAspect="1"/>
          </p:cNvPicPr>
          <p:nvPr/>
        </p:nvPicPr>
        <p:blipFill rotWithShape="1">
          <a:blip r:embed="rId2"/>
          <a:srcRect r="50162"/>
          <a:stretch/>
        </p:blipFill>
        <p:spPr>
          <a:xfrm>
            <a:off x="4969573" y="3614186"/>
            <a:ext cx="1863819" cy="3013200"/>
          </a:xfrm>
          <a:prstGeom prst="rect">
            <a:avLst/>
          </a:prstGeom>
        </p:spPr>
      </p:pic>
      <p:pic>
        <p:nvPicPr>
          <p:cNvPr id="6" name="Picture 5"/>
          <p:cNvPicPr>
            <a:picLocks noChangeAspect="1"/>
          </p:cNvPicPr>
          <p:nvPr/>
        </p:nvPicPr>
        <p:blipFill rotWithShape="1">
          <a:blip r:embed="rId3"/>
          <a:srcRect r="49969"/>
          <a:stretch/>
        </p:blipFill>
        <p:spPr>
          <a:xfrm>
            <a:off x="375255" y="1406917"/>
            <a:ext cx="1994112" cy="3012683"/>
          </a:xfrm>
          <a:prstGeom prst="rect">
            <a:avLst/>
          </a:prstGeom>
        </p:spPr>
      </p:pic>
      <p:pic>
        <p:nvPicPr>
          <p:cNvPr id="8" name="Picture 7"/>
          <p:cNvPicPr>
            <a:picLocks noChangeAspect="1"/>
          </p:cNvPicPr>
          <p:nvPr/>
        </p:nvPicPr>
        <p:blipFill rotWithShape="1">
          <a:blip r:embed="rId2"/>
          <a:srcRect l="49527" r="-535"/>
          <a:stretch/>
        </p:blipFill>
        <p:spPr>
          <a:xfrm>
            <a:off x="6996942" y="3614186"/>
            <a:ext cx="1907583" cy="3013200"/>
          </a:xfrm>
          <a:prstGeom prst="rect">
            <a:avLst/>
          </a:prstGeom>
        </p:spPr>
      </p:pic>
      <p:pic>
        <p:nvPicPr>
          <p:cNvPr id="12" name="Picture 11"/>
          <p:cNvPicPr>
            <a:picLocks noChangeAspect="1"/>
          </p:cNvPicPr>
          <p:nvPr/>
        </p:nvPicPr>
        <p:blipFill rotWithShape="1">
          <a:blip r:embed="rId3"/>
          <a:srcRect l="50031"/>
          <a:stretch/>
        </p:blipFill>
        <p:spPr>
          <a:xfrm>
            <a:off x="2315712" y="1406917"/>
            <a:ext cx="1991625" cy="3012683"/>
          </a:xfrm>
          <a:prstGeom prst="rect">
            <a:avLst/>
          </a:prstGeom>
        </p:spPr>
      </p:pic>
      <p:sp>
        <p:nvSpPr>
          <p:cNvPr id="20" name="TextBox 19"/>
          <p:cNvSpPr txBox="1"/>
          <p:nvPr/>
        </p:nvSpPr>
        <p:spPr>
          <a:xfrm>
            <a:off x="633374" y="899345"/>
            <a:ext cx="2331314" cy="461665"/>
          </a:xfrm>
          <a:prstGeom prst="rect">
            <a:avLst/>
          </a:prstGeom>
          <a:noFill/>
        </p:spPr>
        <p:txBody>
          <a:bodyPr wrap="square" rtlCol="0">
            <a:spAutoFit/>
          </a:bodyPr>
          <a:lstStyle/>
          <a:p>
            <a:r>
              <a:rPr lang="en-GB" sz="2400" b="1" dirty="0" smtClean="0">
                <a:solidFill>
                  <a:srgbClr val="000099"/>
                </a:solidFill>
                <a:latin typeface="Calibri" panose="020F0502020204030204" pitchFamily="34" charset="0"/>
              </a:rPr>
              <a:t>70°C</a:t>
            </a:r>
            <a:endParaRPr lang="en-GB" sz="2400" b="1" dirty="0">
              <a:solidFill>
                <a:srgbClr val="000099"/>
              </a:solidFill>
              <a:latin typeface="Calibri" panose="020F0502020204030204" pitchFamily="34" charset="0"/>
            </a:endParaRPr>
          </a:p>
        </p:txBody>
      </p:sp>
      <p:sp>
        <p:nvSpPr>
          <p:cNvPr id="21" name="TextBox 20"/>
          <p:cNvSpPr txBox="1"/>
          <p:nvPr/>
        </p:nvSpPr>
        <p:spPr>
          <a:xfrm>
            <a:off x="5164314" y="3152521"/>
            <a:ext cx="2331314" cy="461665"/>
          </a:xfrm>
          <a:prstGeom prst="rect">
            <a:avLst/>
          </a:prstGeom>
          <a:noFill/>
        </p:spPr>
        <p:txBody>
          <a:bodyPr wrap="square" rtlCol="0">
            <a:spAutoFit/>
          </a:bodyPr>
          <a:lstStyle/>
          <a:p>
            <a:r>
              <a:rPr lang="en-GB" sz="2400" b="1" dirty="0" smtClean="0">
                <a:solidFill>
                  <a:srgbClr val="000099"/>
                </a:solidFill>
                <a:latin typeface="Calibri" panose="020F0502020204030204" pitchFamily="34" charset="0"/>
              </a:rPr>
              <a:t>30°C</a:t>
            </a:r>
            <a:endParaRPr lang="en-GB" sz="2400" b="1" dirty="0">
              <a:solidFill>
                <a:srgbClr val="000099"/>
              </a:solidFill>
              <a:latin typeface="Calibri" panose="020F0502020204030204" pitchFamily="34" charset="0"/>
            </a:endParaRPr>
          </a:p>
        </p:txBody>
      </p:sp>
      <p:sp>
        <p:nvSpPr>
          <p:cNvPr id="22" name="Rectangle 21"/>
          <p:cNvSpPr/>
          <p:nvPr/>
        </p:nvSpPr>
        <p:spPr>
          <a:xfrm>
            <a:off x="4470887" y="1315104"/>
            <a:ext cx="4153437" cy="830997"/>
          </a:xfrm>
          <a:prstGeom prst="rect">
            <a:avLst/>
          </a:prstGeom>
        </p:spPr>
        <p:txBody>
          <a:bodyPr wrap="square">
            <a:spAutoFit/>
          </a:bodyPr>
          <a:lstStyle/>
          <a:p>
            <a:r>
              <a:rPr lang="en-GB" sz="2400" dirty="0" smtClean="0">
                <a:solidFill>
                  <a:srgbClr val="000099"/>
                </a:solidFill>
                <a:latin typeface="Calibri" panose="020F0502020204030204" pitchFamily="34" charset="0"/>
              </a:rPr>
              <a:t>70°C modelled successfully using an affinity based term</a:t>
            </a:r>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140000">
            <a:off x="3757817" y="1806629"/>
            <a:ext cx="520165" cy="770756"/>
          </a:xfrm>
          <a:prstGeom prst="rect">
            <a:avLst/>
          </a:prstGeom>
        </p:spPr>
      </p:pic>
      <p:sp>
        <p:nvSpPr>
          <p:cNvPr id="24" name="Rectangle 23"/>
          <p:cNvSpPr/>
          <p:nvPr/>
        </p:nvSpPr>
        <p:spPr>
          <a:xfrm>
            <a:off x="87085" y="4823774"/>
            <a:ext cx="4882488" cy="1569660"/>
          </a:xfrm>
          <a:prstGeom prst="rect">
            <a:avLst/>
          </a:prstGeom>
        </p:spPr>
        <p:txBody>
          <a:bodyPr wrap="square">
            <a:spAutoFit/>
          </a:bodyPr>
          <a:lstStyle/>
          <a:p>
            <a:r>
              <a:rPr lang="en-GB" sz="2400" dirty="0" smtClean="0">
                <a:solidFill>
                  <a:srgbClr val="000099"/>
                </a:solidFill>
                <a:latin typeface="Calibri" panose="020F0502020204030204" pitchFamily="34" charset="0"/>
              </a:rPr>
              <a:t>Same experiments at 30°C modelled:</a:t>
            </a:r>
          </a:p>
          <a:p>
            <a:pPr marL="342900" indent="-342900">
              <a:buFont typeface="Arial" panose="020B0604020202020204" pitchFamily="34" charset="0"/>
              <a:buChar char="•"/>
            </a:pPr>
            <a:r>
              <a:rPr lang="en-GB" sz="2400" dirty="0" smtClean="0">
                <a:solidFill>
                  <a:srgbClr val="000099"/>
                </a:solidFill>
                <a:latin typeface="Calibri" panose="020F0502020204030204" pitchFamily="34" charset="0"/>
              </a:rPr>
              <a:t>&lt; 160d = diffusion model</a:t>
            </a:r>
          </a:p>
          <a:p>
            <a:pPr marL="342900" indent="-342900">
              <a:buFont typeface="Arial" panose="020B0604020202020204" pitchFamily="34" charset="0"/>
              <a:buChar char="•"/>
            </a:pPr>
            <a:r>
              <a:rPr lang="en-GB" sz="2400" dirty="0" smtClean="0">
                <a:solidFill>
                  <a:srgbClr val="000099"/>
                </a:solidFill>
                <a:latin typeface="Calibri" panose="020F0502020204030204" pitchFamily="34" charset="0"/>
              </a:rPr>
              <a:t>&gt; 160d = affinity based model but with the saturation term removed</a:t>
            </a:r>
          </a:p>
        </p:txBody>
      </p:sp>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4667566" flipH="1">
            <a:off x="4302632" y="4207564"/>
            <a:ext cx="511862" cy="770756"/>
          </a:xfrm>
          <a:prstGeom prst="rect">
            <a:avLst/>
          </a:prstGeom>
        </p:spPr>
      </p:pic>
    </p:spTree>
    <p:extLst>
      <p:ext uri="{BB962C8B-B14F-4D97-AF65-F5344CB8AC3E}">
        <p14:creationId xmlns:p14="http://schemas.microsoft.com/office/powerpoint/2010/main" val="429018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237" y="121918"/>
            <a:ext cx="5991498" cy="762000"/>
          </a:xfrm>
        </p:spPr>
        <p:txBody>
          <a:bodyPr/>
          <a:lstStyle/>
          <a:p>
            <a:r>
              <a:rPr lang="en-GB" dirty="0" smtClean="0"/>
              <a:t>MW25 dissolution </a:t>
            </a:r>
            <a:r>
              <a:rPr lang="en-GB" dirty="0" err="1" smtClean="0"/>
              <a:t>YCWCa</a:t>
            </a:r>
            <a:r>
              <a:rPr lang="en-GB" dirty="0" smtClean="0"/>
              <a:t> </a:t>
            </a:r>
            <a:endParaRPr lang="en-GB" dirty="0"/>
          </a:p>
        </p:txBody>
      </p:sp>
      <p:graphicFrame>
        <p:nvGraphicFramePr>
          <p:cNvPr id="5" name="Chart 4"/>
          <p:cNvGraphicFramePr>
            <a:graphicFrameLocks noChangeAspect="1"/>
          </p:cNvGraphicFramePr>
          <p:nvPr>
            <p:extLst>
              <p:ext uri="{D42A27DB-BD31-4B8C-83A1-F6EECF244321}">
                <p14:modId xmlns:p14="http://schemas.microsoft.com/office/powerpoint/2010/main" val="1223575695"/>
              </p:ext>
            </p:extLst>
          </p:nvPr>
        </p:nvGraphicFramePr>
        <p:xfrm>
          <a:off x="77180" y="853439"/>
          <a:ext cx="4711223" cy="28253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p:cNvGraphicFramePr>
            <a:graphicFrameLocks noChangeAspect="1"/>
          </p:cNvGraphicFramePr>
          <p:nvPr>
            <p:extLst>
              <p:ext uri="{D42A27DB-BD31-4B8C-83A1-F6EECF244321}">
                <p14:modId xmlns:p14="http://schemas.microsoft.com/office/powerpoint/2010/main" val="2241963328"/>
              </p:ext>
            </p:extLst>
          </p:nvPr>
        </p:nvGraphicFramePr>
        <p:xfrm>
          <a:off x="4610191" y="3419358"/>
          <a:ext cx="4448128" cy="33804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a:graphicFrameLocks noChangeAspect="1"/>
          </p:cNvGraphicFramePr>
          <p:nvPr>
            <p:extLst>
              <p:ext uri="{D42A27DB-BD31-4B8C-83A1-F6EECF244321}">
                <p14:modId xmlns:p14="http://schemas.microsoft.com/office/powerpoint/2010/main" val="2626362046"/>
              </p:ext>
            </p:extLst>
          </p:nvPr>
        </p:nvGraphicFramePr>
        <p:xfrm>
          <a:off x="87086" y="3455929"/>
          <a:ext cx="4701318" cy="293455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520727575"/>
              </p:ext>
            </p:extLst>
          </p:nvPr>
        </p:nvGraphicFramePr>
        <p:xfrm>
          <a:off x="4983531" y="1575115"/>
          <a:ext cx="3879659" cy="1278851"/>
        </p:xfrm>
        <a:graphic>
          <a:graphicData uri="http://schemas.openxmlformats.org/presentationml/2006/ole">
            <mc:AlternateContent xmlns:mc="http://schemas.openxmlformats.org/markup-compatibility/2006">
              <mc:Choice xmlns:v="urn:schemas-microsoft-com:vml" Requires="v">
                <p:oleObj spid="_x0000_s10282" name="Worksheet" r:id="rId6" imgW="2571593" imgH="847881" progId="Excel.Sheet.12">
                  <p:embed/>
                </p:oleObj>
              </mc:Choice>
              <mc:Fallback>
                <p:oleObj name="Worksheet" r:id="rId6" imgW="2571593" imgH="847881" progId="Excel.Sheet.12">
                  <p:embed/>
                  <p:pic>
                    <p:nvPicPr>
                      <p:cNvPr id="0" name=""/>
                      <p:cNvPicPr/>
                      <p:nvPr/>
                    </p:nvPicPr>
                    <p:blipFill>
                      <a:blip r:embed="rId7"/>
                      <a:stretch>
                        <a:fillRect/>
                      </a:stretch>
                    </p:blipFill>
                    <p:spPr>
                      <a:xfrm>
                        <a:off x="4983531" y="1575115"/>
                        <a:ext cx="3879659" cy="1278851"/>
                      </a:xfrm>
                      <a:prstGeom prst="rect">
                        <a:avLst/>
                      </a:prstGeom>
                    </p:spPr>
                  </p:pic>
                </p:oleObj>
              </mc:Fallback>
            </mc:AlternateContent>
          </a:graphicData>
        </a:graphic>
      </p:graphicFrame>
      <p:sp>
        <p:nvSpPr>
          <p:cNvPr id="9" name="TextBox 8"/>
          <p:cNvSpPr txBox="1"/>
          <p:nvPr/>
        </p:nvSpPr>
        <p:spPr>
          <a:xfrm>
            <a:off x="4983531" y="1135127"/>
            <a:ext cx="3879659" cy="400110"/>
          </a:xfrm>
          <a:prstGeom prst="rect">
            <a:avLst/>
          </a:prstGeom>
          <a:noFill/>
        </p:spPr>
        <p:txBody>
          <a:bodyPr wrap="square" rtlCol="0">
            <a:spAutoFit/>
          </a:bodyPr>
          <a:lstStyle/>
          <a:p>
            <a:r>
              <a:rPr lang="en-GB" sz="2000" b="1" dirty="0" smtClean="0">
                <a:solidFill>
                  <a:srgbClr val="000099"/>
                </a:solidFill>
                <a:latin typeface="Calibri" panose="020F0502020204030204" pitchFamily="34" charset="0"/>
              </a:rPr>
              <a:t>Rate (g m</a:t>
            </a:r>
            <a:r>
              <a:rPr lang="en-GB" sz="2000" b="1" baseline="30000" dirty="0" smtClean="0">
                <a:solidFill>
                  <a:srgbClr val="000099"/>
                </a:solidFill>
                <a:latin typeface="Calibri" panose="020F0502020204030204" pitchFamily="34" charset="0"/>
              </a:rPr>
              <a:t>-2</a:t>
            </a:r>
            <a:r>
              <a:rPr lang="en-GB" sz="2000" b="1" dirty="0" smtClean="0">
                <a:solidFill>
                  <a:srgbClr val="000099"/>
                </a:solidFill>
                <a:latin typeface="Calibri" panose="020F0502020204030204" pitchFamily="34" charset="0"/>
              </a:rPr>
              <a:t> d</a:t>
            </a:r>
            <a:r>
              <a:rPr lang="en-GB" sz="2000" b="1" baseline="30000" dirty="0" smtClean="0">
                <a:solidFill>
                  <a:srgbClr val="000099"/>
                </a:solidFill>
                <a:latin typeface="Calibri" panose="020F0502020204030204" pitchFamily="34" charset="0"/>
              </a:rPr>
              <a:t>-1</a:t>
            </a:r>
            <a:r>
              <a:rPr lang="en-GB" sz="2000" b="1" dirty="0" smtClean="0">
                <a:solidFill>
                  <a:srgbClr val="000099"/>
                </a:solidFill>
                <a:latin typeface="Calibri" panose="020F0502020204030204" pitchFamily="34" charset="0"/>
              </a:rPr>
              <a:t>) based on Na, Li:</a:t>
            </a:r>
            <a:endParaRPr lang="en-GB" b="1" dirty="0">
              <a:solidFill>
                <a:srgbClr val="000099"/>
              </a:solidFill>
              <a:latin typeface="Calibri" panose="020F0502020204030204" pitchFamily="34" charset="0"/>
            </a:endParaRPr>
          </a:p>
        </p:txBody>
      </p:sp>
    </p:spTree>
    <p:extLst>
      <p:ext uri="{BB962C8B-B14F-4D97-AF65-F5344CB8AC3E}">
        <p14:creationId xmlns:p14="http://schemas.microsoft.com/office/powerpoint/2010/main" val="601469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237" y="121918"/>
            <a:ext cx="5991498" cy="762000"/>
          </a:xfrm>
        </p:spPr>
        <p:txBody>
          <a:bodyPr/>
          <a:lstStyle/>
          <a:p>
            <a:r>
              <a:rPr lang="en-GB" dirty="0" smtClean="0"/>
              <a:t>MW25 dissolution </a:t>
            </a:r>
            <a:r>
              <a:rPr lang="en-GB" dirty="0" err="1" smtClean="0"/>
              <a:t>YCWCa</a:t>
            </a:r>
            <a:r>
              <a:rPr lang="en-GB" dirty="0" smtClean="0"/>
              <a:t> </a:t>
            </a:r>
            <a:endParaRPr lang="en-GB" dirty="0"/>
          </a:p>
        </p:txBody>
      </p:sp>
      <p:graphicFrame>
        <p:nvGraphicFramePr>
          <p:cNvPr id="6" name="Chart 5"/>
          <p:cNvGraphicFramePr>
            <a:graphicFrameLocks noChangeAspect="1"/>
          </p:cNvGraphicFramePr>
          <p:nvPr>
            <p:extLst>
              <p:ext uri="{D42A27DB-BD31-4B8C-83A1-F6EECF244321}">
                <p14:modId xmlns:p14="http://schemas.microsoft.com/office/powerpoint/2010/main" val="1868816893"/>
              </p:ext>
            </p:extLst>
          </p:nvPr>
        </p:nvGraphicFramePr>
        <p:xfrm>
          <a:off x="0" y="1053701"/>
          <a:ext cx="4448128" cy="29377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Object 7"/>
          <p:cNvGraphicFramePr>
            <a:graphicFrameLocks noChangeAspect="1"/>
          </p:cNvGraphicFramePr>
          <p:nvPr>
            <p:extLst/>
          </p:nvPr>
        </p:nvGraphicFramePr>
        <p:xfrm>
          <a:off x="4983531" y="1575115"/>
          <a:ext cx="3879659" cy="1278851"/>
        </p:xfrm>
        <a:graphic>
          <a:graphicData uri="http://schemas.openxmlformats.org/presentationml/2006/ole">
            <mc:AlternateContent xmlns:mc="http://schemas.openxmlformats.org/markup-compatibility/2006">
              <mc:Choice xmlns:v="urn:schemas-microsoft-com:vml" Requires="v">
                <p:oleObj spid="_x0000_s11273" name="Worksheet" r:id="rId4" imgW="2571593" imgH="847881" progId="Excel.Sheet.12">
                  <p:embed/>
                </p:oleObj>
              </mc:Choice>
              <mc:Fallback>
                <p:oleObj name="Worksheet" r:id="rId4" imgW="2571593" imgH="847881" progId="Excel.Sheet.12">
                  <p:embed/>
                  <p:pic>
                    <p:nvPicPr>
                      <p:cNvPr id="0" name=""/>
                      <p:cNvPicPr/>
                      <p:nvPr/>
                    </p:nvPicPr>
                    <p:blipFill>
                      <a:blip r:embed="rId5"/>
                      <a:stretch>
                        <a:fillRect/>
                      </a:stretch>
                    </p:blipFill>
                    <p:spPr>
                      <a:xfrm>
                        <a:off x="4983531" y="1575115"/>
                        <a:ext cx="3879659" cy="1278851"/>
                      </a:xfrm>
                      <a:prstGeom prst="rect">
                        <a:avLst/>
                      </a:prstGeom>
                    </p:spPr>
                  </p:pic>
                </p:oleObj>
              </mc:Fallback>
            </mc:AlternateContent>
          </a:graphicData>
        </a:graphic>
      </p:graphicFrame>
      <p:sp>
        <p:nvSpPr>
          <p:cNvPr id="9" name="TextBox 8"/>
          <p:cNvSpPr txBox="1"/>
          <p:nvPr/>
        </p:nvSpPr>
        <p:spPr>
          <a:xfrm>
            <a:off x="4983531" y="1135127"/>
            <a:ext cx="3879659" cy="400110"/>
          </a:xfrm>
          <a:prstGeom prst="rect">
            <a:avLst/>
          </a:prstGeom>
          <a:noFill/>
        </p:spPr>
        <p:txBody>
          <a:bodyPr wrap="square" rtlCol="0">
            <a:spAutoFit/>
          </a:bodyPr>
          <a:lstStyle/>
          <a:p>
            <a:r>
              <a:rPr lang="en-GB" sz="2000" b="1" dirty="0" smtClean="0">
                <a:solidFill>
                  <a:srgbClr val="000099"/>
                </a:solidFill>
                <a:latin typeface="Calibri" panose="020F0502020204030204" pitchFamily="34" charset="0"/>
              </a:rPr>
              <a:t>Rate (g m</a:t>
            </a:r>
            <a:r>
              <a:rPr lang="en-GB" sz="2000" b="1" baseline="30000" dirty="0" smtClean="0">
                <a:solidFill>
                  <a:srgbClr val="000099"/>
                </a:solidFill>
                <a:latin typeface="Calibri" panose="020F0502020204030204" pitchFamily="34" charset="0"/>
              </a:rPr>
              <a:t>-2</a:t>
            </a:r>
            <a:r>
              <a:rPr lang="en-GB" sz="2000" b="1" dirty="0" smtClean="0">
                <a:solidFill>
                  <a:srgbClr val="000099"/>
                </a:solidFill>
                <a:latin typeface="Calibri" panose="020F0502020204030204" pitchFamily="34" charset="0"/>
              </a:rPr>
              <a:t> d</a:t>
            </a:r>
            <a:r>
              <a:rPr lang="en-GB" sz="2000" b="1" baseline="30000" dirty="0" smtClean="0">
                <a:solidFill>
                  <a:srgbClr val="000099"/>
                </a:solidFill>
                <a:latin typeface="Calibri" panose="020F0502020204030204" pitchFamily="34" charset="0"/>
              </a:rPr>
              <a:t>-1</a:t>
            </a:r>
            <a:r>
              <a:rPr lang="en-GB" sz="2000" b="1" dirty="0" smtClean="0">
                <a:solidFill>
                  <a:srgbClr val="000099"/>
                </a:solidFill>
                <a:latin typeface="Calibri" panose="020F0502020204030204" pitchFamily="34" charset="0"/>
              </a:rPr>
              <a:t>) based on Na, Li:</a:t>
            </a:r>
            <a:endParaRPr lang="en-GB" b="1" dirty="0">
              <a:solidFill>
                <a:srgbClr val="000099"/>
              </a:solidFill>
              <a:latin typeface="Calibri" panose="020F0502020204030204" pitchFamily="34" charset="0"/>
            </a:endParaRPr>
          </a:p>
        </p:txBody>
      </p:sp>
      <p:pic>
        <p:nvPicPr>
          <p:cNvPr id="3" name="Picture 2"/>
          <p:cNvPicPr>
            <a:picLocks noChangeAspect="1"/>
          </p:cNvPicPr>
          <p:nvPr/>
        </p:nvPicPr>
        <p:blipFill>
          <a:blip r:embed="rId6"/>
          <a:stretch>
            <a:fillRect/>
          </a:stretch>
        </p:blipFill>
        <p:spPr>
          <a:xfrm>
            <a:off x="384398" y="4114180"/>
            <a:ext cx="8478792" cy="2572473"/>
          </a:xfrm>
          <a:prstGeom prst="rect">
            <a:avLst/>
          </a:prstGeom>
        </p:spPr>
      </p:pic>
    </p:spTree>
    <p:extLst>
      <p:ext uri="{BB962C8B-B14F-4D97-AF65-F5344CB8AC3E}">
        <p14:creationId xmlns:p14="http://schemas.microsoft.com/office/powerpoint/2010/main" val="32907584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146" y="246429"/>
            <a:ext cx="5991498" cy="762000"/>
          </a:xfrm>
        </p:spPr>
        <p:txBody>
          <a:bodyPr>
            <a:normAutofit fontScale="90000"/>
          </a:bodyPr>
          <a:lstStyle/>
          <a:p>
            <a:r>
              <a:rPr lang="en-GB" dirty="0"/>
              <a:t>What we’ve learnt (or now know what we don’t know)</a:t>
            </a:r>
          </a:p>
        </p:txBody>
      </p:sp>
      <p:pic>
        <p:nvPicPr>
          <p:cNvPr id="3" name="Picture 2"/>
          <p:cNvPicPr>
            <a:picLocks noChangeAspect="1"/>
          </p:cNvPicPr>
          <p:nvPr/>
        </p:nvPicPr>
        <p:blipFill>
          <a:blip r:embed="rId2"/>
          <a:stretch>
            <a:fillRect/>
          </a:stretch>
        </p:blipFill>
        <p:spPr>
          <a:xfrm>
            <a:off x="5829476" y="91439"/>
            <a:ext cx="3199937" cy="2123824"/>
          </a:xfrm>
          <a:prstGeom prst="rect">
            <a:avLst/>
          </a:prstGeom>
          <a:solidFill>
            <a:schemeClr val="bg1"/>
          </a:solidFill>
        </p:spPr>
      </p:pic>
      <p:sp>
        <p:nvSpPr>
          <p:cNvPr id="4" name="TextBox 3"/>
          <p:cNvSpPr txBox="1"/>
          <p:nvPr/>
        </p:nvSpPr>
        <p:spPr>
          <a:xfrm>
            <a:off x="4754325" y="2446416"/>
            <a:ext cx="4153437" cy="461665"/>
          </a:xfrm>
          <a:prstGeom prst="rect">
            <a:avLst/>
          </a:prstGeom>
          <a:solidFill>
            <a:srgbClr val="00CC00"/>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400" b="1" dirty="0" smtClean="0">
                <a:latin typeface="Calibri" panose="020F0502020204030204" pitchFamily="34" charset="0"/>
              </a:rPr>
              <a:t>What we’ve learnt</a:t>
            </a:r>
            <a:endParaRPr lang="en-GB" sz="2400" b="1" dirty="0">
              <a:latin typeface="Calibri" panose="020F0502020204030204" pitchFamily="34" charset="0"/>
            </a:endParaRPr>
          </a:p>
        </p:txBody>
      </p:sp>
      <p:sp>
        <p:nvSpPr>
          <p:cNvPr id="5" name="TextBox 4"/>
          <p:cNvSpPr txBox="1"/>
          <p:nvPr/>
        </p:nvSpPr>
        <p:spPr>
          <a:xfrm>
            <a:off x="376174" y="1496590"/>
            <a:ext cx="3925637" cy="461665"/>
          </a:xfrm>
          <a:prstGeom prst="rect">
            <a:avLst/>
          </a:prstGeom>
          <a:solidFill>
            <a:srgbClr val="3366FF"/>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GB" sz="2400" b="1" dirty="0" smtClean="0">
                <a:latin typeface="Calibri" panose="020F0502020204030204" pitchFamily="34" charset="0"/>
              </a:rPr>
              <a:t>What we don’t know</a:t>
            </a:r>
            <a:endParaRPr lang="en-GB" sz="2400" b="1" dirty="0">
              <a:latin typeface="Calibri" panose="020F0502020204030204" pitchFamily="34" charset="0"/>
            </a:endParaRPr>
          </a:p>
        </p:txBody>
      </p:sp>
      <p:sp>
        <p:nvSpPr>
          <p:cNvPr id="6" name="Rectangle 5"/>
          <p:cNvSpPr/>
          <p:nvPr/>
        </p:nvSpPr>
        <p:spPr>
          <a:xfrm>
            <a:off x="243146" y="2151712"/>
            <a:ext cx="3677486" cy="5262979"/>
          </a:xfrm>
          <a:prstGeom prst="rect">
            <a:avLst/>
          </a:prstGeom>
        </p:spPr>
        <p:txBody>
          <a:bodyPr wrap="square">
            <a:spAutoFit/>
          </a:bodyPr>
          <a:lstStyle/>
          <a:p>
            <a:pPr marL="285750" indent="-285750">
              <a:buFont typeface="Arial" panose="020B0604020202020204" pitchFamily="34" charset="0"/>
              <a:buChar char="•"/>
            </a:pPr>
            <a:r>
              <a:rPr lang="en-GB" sz="2400" dirty="0" smtClean="0">
                <a:solidFill>
                  <a:srgbClr val="000099"/>
                </a:solidFill>
                <a:latin typeface="Calibri" panose="020F0502020204030204" pitchFamily="34" charset="0"/>
              </a:rPr>
              <a:t>Will dissolution in cement water lead to rate resumption?</a:t>
            </a:r>
          </a:p>
          <a:p>
            <a:pPr marL="285750" indent="-285750">
              <a:buFont typeface="Arial" panose="020B0604020202020204" pitchFamily="34" charset="0"/>
              <a:buChar char="•"/>
            </a:pPr>
            <a:r>
              <a:rPr lang="en-GB" sz="2400" dirty="0" smtClean="0">
                <a:solidFill>
                  <a:srgbClr val="000099"/>
                </a:solidFill>
                <a:latin typeface="Calibri" panose="020F0502020204030204" pitchFamily="34" charset="0"/>
              </a:rPr>
              <a:t>How will glass dissolution evolve as a function of cement leaching?</a:t>
            </a:r>
          </a:p>
          <a:p>
            <a:pPr marL="285750" indent="-285750">
              <a:buFont typeface="Arial" panose="020B0604020202020204" pitchFamily="34" charset="0"/>
              <a:buChar char="•"/>
            </a:pPr>
            <a:r>
              <a:rPr lang="en-GB" sz="2400" dirty="0" smtClean="0">
                <a:solidFill>
                  <a:srgbClr val="000099"/>
                </a:solidFill>
                <a:latin typeface="Calibri" panose="020F0502020204030204" pitchFamily="34" charset="0"/>
              </a:rPr>
              <a:t>What will happen if we use real cement leachates?</a:t>
            </a:r>
          </a:p>
          <a:p>
            <a:pPr marL="285750" indent="-285750">
              <a:buFont typeface="Arial" panose="020B0604020202020204" pitchFamily="34" charset="0"/>
              <a:buChar char="•"/>
            </a:pPr>
            <a:r>
              <a:rPr lang="en-GB" sz="2400" dirty="0" smtClean="0">
                <a:solidFill>
                  <a:srgbClr val="000099"/>
                </a:solidFill>
                <a:latin typeface="Calibri" panose="020F0502020204030204" pitchFamily="34" charset="0"/>
              </a:rPr>
              <a:t>Why does Mg behave differently in cement leachate to Ca(OH)</a:t>
            </a:r>
            <a:r>
              <a:rPr lang="en-GB" sz="2400" baseline="-25000" dirty="0" smtClean="0">
                <a:solidFill>
                  <a:srgbClr val="000099"/>
                </a:solidFill>
                <a:latin typeface="Calibri" panose="020F0502020204030204" pitchFamily="34" charset="0"/>
              </a:rPr>
              <a:t>2</a:t>
            </a:r>
            <a:r>
              <a:rPr lang="en-GB" sz="2400" dirty="0" smtClean="0">
                <a:solidFill>
                  <a:srgbClr val="000099"/>
                </a:solidFill>
                <a:latin typeface="Calibri" panose="020F0502020204030204" pitchFamily="34" charset="0"/>
              </a:rPr>
              <a:t>?</a:t>
            </a:r>
          </a:p>
          <a:p>
            <a:pPr marL="285750" indent="-285750">
              <a:buFont typeface="Arial" panose="020B0604020202020204" pitchFamily="34" charset="0"/>
              <a:buChar char="•"/>
            </a:pPr>
            <a:endParaRPr lang="en-GB" sz="2400" dirty="0" smtClean="0">
              <a:solidFill>
                <a:srgbClr val="000099"/>
              </a:solidFill>
              <a:latin typeface="Calibri" panose="020F0502020204030204" pitchFamily="34" charset="0"/>
            </a:endParaRPr>
          </a:p>
          <a:p>
            <a:pPr marL="285750" indent="-285750">
              <a:buFont typeface="Arial" panose="020B0604020202020204" pitchFamily="34" charset="0"/>
              <a:buChar char="•"/>
            </a:pPr>
            <a:endParaRPr lang="en-GB" sz="2400" dirty="0">
              <a:solidFill>
                <a:srgbClr val="000099"/>
              </a:solidFill>
              <a:latin typeface="Calibri" panose="020F0502020204030204" pitchFamily="34" charset="0"/>
            </a:endParaRPr>
          </a:p>
        </p:txBody>
      </p:sp>
      <p:sp>
        <p:nvSpPr>
          <p:cNvPr id="7" name="Rectangle 6"/>
          <p:cNvSpPr/>
          <p:nvPr/>
        </p:nvSpPr>
        <p:spPr>
          <a:xfrm>
            <a:off x="4742750" y="3075042"/>
            <a:ext cx="4153437" cy="830997"/>
          </a:xfrm>
          <a:prstGeom prst="rect">
            <a:avLst/>
          </a:prstGeom>
        </p:spPr>
        <p:txBody>
          <a:bodyPr wrap="square">
            <a:spAutoFit/>
          </a:bodyPr>
          <a:lstStyle/>
          <a:p>
            <a:pPr algn="ctr"/>
            <a:r>
              <a:rPr lang="en-GB" sz="2400" dirty="0" smtClean="0">
                <a:solidFill>
                  <a:srgbClr val="000099"/>
                </a:solidFill>
                <a:latin typeface="Calibri" panose="020F0502020204030204" pitchFamily="34" charset="0"/>
              </a:rPr>
              <a:t>Dissolution in cement water is complicated!</a:t>
            </a:r>
            <a:endParaRPr lang="en-GB" sz="2400" dirty="0">
              <a:solidFill>
                <a:srgbClr val="000099"/>
              </a:solidFill>
              <a:latin typeface="Calibri" panose="020F0502020204030204" pitchFamily="34" charset="0"/>
            </a:endParaRPr>
          </a:p>
        </p:txBody>
      </p:sp>
      <p:grpSp>
        <p:nvGrpSpPr>
          <p:cNvPr id="14" name="Group 13"/>
          <p:cNvGrpSpPr/>
          <p:nvPr/>
        </p:nvGrpSpPr>
        <p:grpSpPr>
          <a:xfrm>
            <a:off x="3920632" y="4050177"/>
            <a:ext cx="5247080" cy="2583719"/>
            <a:chOff x="3920632" y="4050177"/>
            <a:chExt cx="5247080" cy="2583719"/>
          </a:xfrm>
        </p:grpSpPr>
        <p:pic>
          <p:nvPicPr>
            <p:cNvPr id="8" name="Content Placeholder 5"/>
            <p:cNvPicPr>
              <a:picLocks noChangeAspect="1"/>
            </p:cNvPicPr>
            <p:nvPr/>
          </p:nvPicPr>
          <p:blipFill>
            <a:blip r:embed="rId3"/>
            <a:stretch>
              <a:fillRect/>
            </a:stretch>
          </p:blipFill>
          <p:spPr>
            <a:xfrm>
              <a:off x="5208542" y="4088240"/>
              <a:ext cx="3959170" cy="2545656"/>
            </a:xfrm>
            <a:prstGeom prst="rect">
              <a:avLst/>
            </a:prstGeom>
          </p:spPr>
        </p:pic>
        <p:pic>
          <p:nvPicPr>
            <p:cNvPr id="12" name="Content Placeholder 2"/>
            <p:cNvPicPr>
              <a:picLocks noChangeAspect="1"/>
            </p:cNvPicPr>
            <p:nvPr/>
          </p:nvPicPr>
          <p:blipFill rotWithShape="1">
            <a:blip r:embed="rId4"/>
            <a:srcRect l="33208" r="32897" b="33280"/>
            <a:stretch/>
          </p:blipFill>
          <p:spPr>
            <a:xfrm>
              <a:off x="3920632" y="4050177"/>
              <a:ext cx="1264921" cy="1241390"/>
            </a:xfrm>
            <a:prstGeom prst="rect">
              <a:avLst/>
            </a:prstGeom>
          </p:spPr>
        </p:pic>
        <p:pic>
          <p:nvPicPr>
            <p:cNvPr id="13" name="Content Placeholder 2"/>
            <p:cNvPicPr>
              <a:picLocks noChangeAspect="1"/>
            </p:cNvPicPr>
            <p:nvPr/>
          </p:nvPicPr>
          <p:blipFill rotWithShape="1">
            <a:blip r:embed="rId4"/>
            <a:srcRect l="65879" b="33280"/>
            <a:stretch/>
          </p:blipFill>
          <p:spPr>
            <a:xfrm>
              <a:off x="3943146" y="5377266"/>
              <a:ext cx="1273362" cy="1241390"/>
            </a:xfrm>
            <a:prstGeom prst="rect">
              <a:avLst/>
            </a:prstGeom>
          </p:spPr>
        </p:pic>
      </p:grpSp>
    </p:spTree>
    <p:extLst>
      <p:ext uri="{BB962C8B-B14F-4D97-AF65-F5344CB8AC3E}">
        <p14:creationId xmlns:p14="http://schemas.microsoft.com/office/powerpoint/2010/main" val="262683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Acknowledgements</a:t>
            </a:r>
            <a:endParaRPr lang="en-GB"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018" y="2282404"/>
            <a:ext cx="2648982" cy="1121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a:spLocks noChangeArrowheads="1"/>
          </p:cNvSpPr>
          <p:nvPr/>
        </p:nvSpPr>
        <p:spPr bwMode="auto">
          <a:xfrm>
            <a:off x="6939530" y="4635484"/>
            <a:ext cx="278925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2000" b="1" dirty="0" smtClean="0">
                <a:solidFill>
                  <a:srgbClr val="000099"/>
                </a:solidFill>
                <a:latin typeface="Calibri" panose="020F0502020204030204" pitchFamily="34" charset="0"/>
              </a:rPr>
              <a:t>PhD students:</a:t>
            </a:r>
          </a:p>
          <a:p>
            <a:pPr eaLnBrk="1" hangingPunct="1"/>
            <a:r>
              <a:rPr lang="en-GB" sz="2000" dirty="0" smtClean="0">
                <a:solidFill>
                  <a:srgbClr val="000099"/>
                </a:solidFill>
                <a:latin typeface="Calibri" panose="020F0502020204030204" pitchFamily="34" charset="0"/>
              </a:rPr>
              <a:t>Daniel Backhouse</a:t>
            </a:r>
          </a:p>
          <a:p>
            <a:pPr eaLnBrk="1" hangingPunct="1"/>
            <a:r>
              <a:rPr lang="en-GB" sz="2000" dirty="0" smtClean="0">
                <a:solidFill>
                  <a:srgbClr val="000099"/>
                </a:solidFill>
                <a:latin typeface="Calibri" panose="020F0502020204030204" pitchFamily="34" charset="0"/>
              </a:rPr>
              <a:t>Colleen Mann</a:t>
            </a:r>
          </a:p>
          <a:p>
            <a:pPr eaLnBrk="1" hangingPunct="1"/>
            <a:r>
              <a:rPr lang="en-GB" sz="2000" dirty="0" smtClean="0">
                <a:solidFill>
                  <a:srgbClr val="000099"/>
                </a:solidFill>
                <a:latin typeface="Calibri" panose="020F0502020204030204" pitchFamily="34" charset="0"/>
              </a:rPr>
              <a:t>Adam Fisher</a:t>
            </a:r>
          </a:p>
          <a:p>
            <a:pPr eaLnBrk="1" hangingPunct="1"/>
            <a:r>
              <a:rPr lang="en-GB" sz="2000" dirty="0" smtClean="0">
                <a:solidFill>
                  <a:srgbClr val="000099"/>
                </a:solidFill>
                <a:latin typeface="Calibri" panose="020F0502020204030204" pitchFamily="34" charset="0"/>
              </a:rPr>
              <a:t>Nate Cassingham</a:t>
            </a:r>
          </a:p>
        </p:txBody>
      </p:sp>
      <p:sp>
        <p:nvSpPr>
          <p:cNvPr id="8" name="TextBox 7"/>
          <p:cNvSpPr txBox="1">
            <a:spLocks noChangeArrowheads="1"/>
          </p:cNvSpPr>
          <p:nvPr/>
        </p:nvSpPr>
        <p:spPr bwMode="auto">
          <a:xfrm>
            <a:off x="188765" y="4690652"/>
            <a:ext cx="852343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2000" dirty="0" smtClean="0">
                <a:solidFill>
                  <a:srgbClr val="000099"/>
                </a:solidFill>
                <a:latin typeface="Calibri" panose="020F0502020204030204" pitchFamily="34" charset="0"/>
              </a:rPr>
              <a:t>Dr. Eric Pierce (ORNL</a:t>
            </a:r>
            <a:r>
              <a:rPr lang="en-GB" sz="2000" dirty="0">
                <a:solidFill>
                  <a:srgbClr val="000099"/>
                </a:solidFill>
                <a:latin typeface="Calibri" panose="020F0502020204030204" pitchFamily="34" charset="0"/>
              </a:rPr>
              <a:t>)		 Dr. Dan Crean  (AWE) </a:t>
            </a:r>
            <a:r>
              <a:rPr lang="en-GB" sz="2000" dirty="0" smtClean="0">
                <a:solidFill>
                  <a:srgbClr val="000099"/>
                </a:solidFill>
                <a:latin typeface="Calibri" panose="020F0502020204030204" pitchFamily="34" charset="0"/>
              </a:rPr>
              <a:t>	         </a:t>
            </a:r>
          </a:p>
          <a:p>
            <a:pPr eaLnBrk="1" hangingPunct="1"/>
            <a:r>
              <a:rPr lang="en-GB" sz="2000" dirty="0" smtClean="0">
                <a:solidFill>
                  <a:srgbClr val="000099"/>
                </a:solidFill>
                <a:latin typeface="Calibri" panose="020F0502020204030204" pitchFamily="34" charset="0"/>
              </a:rPr>
              <a:t>Dr. Joe Ryan (PNNL)	      </a:t>
            </a:r>
            <a:r>
              <a:rPr lang="en-GB" sz="2000" dirty="0">
                <a:solidFill>
                  <a:srgbClr val="000099"/>
                </a:solidFill>
                <a:latin typeface="Calibri" panose="020F0502020204030204" pitchFamily="34" charset="0"/>
              </a:rPr>
              <a:t>	 Prof. Neil Hyatt (</a:t>
            </a:r>
            <a:r>
              <a:rPr lang="en-GB" sz="2000" dirty="0" smtClean="0">
                <a:solidFill>
                  <a:srgbClr val="000099"/>
                </a:solidFill>
                <a:latin typeface="Calibri" panose="020F0502020204030204" pitchFamily="34" charset="0"/>
              </a:rPr>
              <a:t>UoS)   </a:t>
            </a:r>
          </a:p>
          <a:p>
            <a:pPr eaLnBrk="1" hangingPunct="1"/>
            <a:r>
              <a:rPr lang="en-GB" sz="2000" dirty="0" smtClean="0">
                <a:solidFill>
                  <a:srgbClr val="000099"/>
                </a:solidFill>
                <a:latin typeface="Calibri" panose="020F0502020204030204" pitchFamily="34" charset="0"/>
              </a:rPr>
              <a:t>Dr. Jim Neeway (PNNL)	</a:t>
            </a:r>
            <a:r>
              <a:rPr lang="en-GB" sz="2000" dirty="0">
                <a:solidFill>
                  <a:srgbClr val="000099"/>
                </a:solidFill>
                <a:latin typeface="Calibri" panose="020F0502020204030204" pitchFamily="34" charset="0"/>
              </a:rPr>
              <a:t>	Prof. Russell Hand (UoS</a:t>
            </a:r>
            <a:r>
              <a:rPr lang="en-GB" sz="2000" dirty="0" smtClean="0">
                <a:solidFill>
                  <a:srgbClr val="000099"/>
                </a:solidFill>
                <a:latin typeface="Calibri" panose="020F0502020204030204" pitchFamily="34" charset="0"/>
              </a:rPr>
              <a:t>)</a:t>
            </a:r>
          </a:p>
          <a:p>
            <a:pPr eaLnBrk="1" hangingPunct="1"/>
            <a:r>
              <a:rPr lang="en-GB" sz="2000" dirty="0" smtClean="0">
                <a:solidFill>
                  <a:srgbClr val="000099"/>
                </a:solidFill>
                <a:latin typeface="Calibri" panose="020F0502020204030204" pitchFamily="34" charset="0"/>
              </a:rPr>
              <a:t>Dr. Karine Ferrand (SCK.CEN) </a:t>
            </a:r>
          </a:p>
          <a:p>
            <a:pPr eaLnBrk="1" hangingPunct="1"/>
            <a:r>
              <a:rPr lang="en-GB" sz="2000" dirty="0" smtClean="0">
                <a:solidFill>
                  <a:srgbClr val="000099"/>
                </a:solidFill>
                <a:latin typeface="Calibri" panose="020F0502020204030204" pitchFamily="34" charset="0"/>
              </a:rPr>
              <a:t>Dr. Karel Lemmens (SCK.CEN)</a:t>
            </a:r>
          </a:p>
          <a:p>
            <a:pPr eaLnBrk="1" hangingPunct="1"/>
            <a:r>
              <a:rPr lang="en-GB" sz="2000" dirty="0">
                <a:solidFill>
                  <a:srgbClr val="000099"/>
                </a:solidFill>
                <a:latin typeface="Calibri" panose="020F0502020204030204" pitchFamily="34" charset="0"/>
              </a:rPr>
              <a:t>Dr. Daniel Grolimund (PSI)</a:t>
            </a:r>
          </a:p>
          <a:p>
            <a:pPr eaLnBrk="1" hangingPunct="1"/>
            <a:endParaRPr lang="en-GB" sz="2000" dirty="0" smtClean="0">
              <a:solidFill>
                <a:srgbClr val="000099"/>
              </a:solidFill>
              <a:latin typeface="Calibri" panose="020F0502020204030204" pitchFamily="34" charset="0"/>
            </a:endParaRPr>
          </a:p>
          <a:p>
            <a:pPr eaLnBrk="1" hangingPunct="1"/>
            <a:endParaRPr lang="en-GB" sz="2000" dirty="0" smtClean="0">
              <a:solidFill>
                <a:srgbClr val="000099"/>
              </a:solidFill>
              <a:latin typeface="Calibri" panose="020F0502020204030204" pitchFamily="34" charset="0"/>
            </a:endParaRPr>
          </a:p>
        </p:txBody>
      </p:sp>
      <p:pic>
        <p:nvPicPr>
          <p:cNvPr id="12" name="Picture 2" descr="https://scontent-lhr3-1.xx.fbcdn.net/t31.0-8/13710604_10153741975582592_8495859206766552451_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5481" y="1080052"/>
            <a:ext cx="3254343" cy="2169561"/>
          </a:xfrm>
          <a:prstGeom prst="rect">
            <a:avLst/>
          </a:prstGeom>
          <a:noFill/>
          <a:ln>
            <a:noFill/>
          </a:ln>
          <a:effectLst>
            <a:outerShdw blurRad="107950" dist="12700" dir="5400000" algn="ctr">
              <a:srgbClr val="000000"/>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635480" y="1120115"/>
            <a:ext cx="3303437" cy="646331"/>
          </a:xfrm>
          <a:prstGeom prst="rect">
            <a:avLst/>
          </a:prstGeom>
          <a:noFill/>
        </p:spPr>
        <p:txBody>
          <a:bodyPr wrap="square" rtlCol="0">
            <a:spAutoFit/>
          </a:bodyPr>
          <a:lstStyle/>
          <a:p>
            <a:r>
              <a:rPr lang="en-GB" dirty="0" err="1" smtClean="0">
                <a:solidFill>
                  <a:schemeClr val="bg1"/>
                </a:solidFill>
                <a:latin typeface="Calibri" panose="020F0502020204030204" pitchFamily="34" charset="0"/>
              </a:rPr>
              <a:t>NucleUS</a:t>
            </a:r>
            <a:r>
              <a:rPr lang="en-GB" dirty="0" smtClean="0">
                <a:solidFill>
                  <a:schemeClr val="bg1"/>
                </a:solidFill>
                <a:latin typeface="Calibri" panose="020F0502020204030204" pitchFamily="34" charset="0"/>
              </a:rPr>
              <a:t> Immobilisation Science Group</a:t>
            </a:r>
            <a:endParaRPr lang="en-GB" dirty="0">
              <a:solidFill>
                <a:schemeClr val="bg1"/>
              </a:solidFill>
              <a:latin typeface="Calibri" panose="020F0502020204030204"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51406" y="2683639"/>
            <a:ext cx="1365502" cy="658855"/>
          </a:xfrm>
          <a:prstGeom prst="rect">
            <a:avLst/>
          </a:prstGeom>
        </p:spPr>
      </p:pic>
      <p:pic>
        <p:nvPicPr>
          <p:cNvPr id="16" name="Picture 15"/>
          <p:cNvPicPr>
            <a:picLocks noChangeAspect="1"/>
          </p:cNvPicPr>
          <p:nvPr/>
        </p:nvPicPr>
        <p:blipFill>
          <a:blip r:embed="rId5"/>
          <a:stretch>
            <a:fillRect/>
          </a:stretch>
        </p:blipFill>
        <p:spPr>
          <a:xfrm>
            <a:off x="3007582" y="1083623"/>
            <a:ext cx="2179165" cy="780825"/>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681" y="1163595"/>
            <a:ext cx="2687901" cy="1070681"/>
          </a:xfrm>
          <a:prstGeom prst="rect">
            <a:avLst/>
          </a:prstGeom>
        </p:spPr>
      </p:pic>
      <p:pic>
        <p:nvPicPr>
          <p:cNvPr id="18" name="Picture 17"/>
          <p:cNvPicPr>
            <a:picLocks noChangeAspect="1"/>
          </p:cNvPicPr>
          <p:nvPr/>
        </p:nvPicPr>
        <p:blipFill>
          <a:blip r:embed="rId7"/>
          <a:stretch>
            <a:fillRect/>
          </a:stretch>
        </p:blipFill>
        <p:spPr>
          <a:xfrm>
            <a:off x="2715962" y="3809158"/>
            <a:ext cx="1336003" cy="479747"/>
          </a:xfrm>
          <a:prstGeom prst="rect">
            <a:avLst/>
          </a:prstGeom>
        </p:spPr>
      </p:pic>
      <p:pic>
        <p:nvPicPr>
          <p:cNvPr id="19" name="Image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6306" y="2221436"/>
            <a:ext cx="2066521" cy="101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rotWithShape="1">
          <a:blip r:embed="rId9"/>
          <a:srcRect l="7225" t="23214" r="77673" b="63452"/>
          <a:stretch/>
        </p:blipFill>
        <p:spPr>
          <a:xfrm>
            <a:off x="188765" y="3639323"/>
            <a:ext cx="2390623" cy="727581"/>
          </a:xfrm>
          <a:prstGeom prst="rect">
            <a:avLst/>
          </a:prstGeom>
        </p:spPr>
      </p:pic>
      <p:pic>
        <p:nvPicPr>
          <p:cNvPr id="24" name="Picture 2" descr="https://pbs.twimg.com/profile_images/554641585917276160/2PipxcDt.jpe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21235" b="22619"/>
          <a:stretch/>
        </p:blipFill>
        <p:spPr bwMode="auto">
          <a:xfrm>
            <a:off x="4322912" y="3467569"/>
            <a:ext cx="1783539" cy="100137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p:cNvPicPr>
            <a:picLocks noChangeAspect="1"/>
          </p:cNvPicPr>
          <p:nvPr/>
        </p:nvPicPr>
        <p:blipFill>
          <a:blip r:embed="rId11"/>
          <a:stretch>
            <a:fillRect/>
          </a:stretch>
        </p:blipFill>
        <p:spPr>
          <a:xfrm>
            <a:off x="6106451" y="3436161"/>
            <a:ext cx="2713054" cy="1012774"/>
          </a:xfrm>
          <a:prstGeom prst="rect">
            <a:avLst/>
          </a:prstGeom>
        </p:spPr>
      </p:pic>
    </p:spTree>
    <p:extLst>
      <p:ext uri="{BB962C8B-B14F-4D97-AF65-F5344CB8AC3E}">
        <p14:creationId xmlns:p14="http://schemas.microsoft.com/office/powerpoint/2010/main" val="20293165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Mg in MW25</a:t>
            </a:r>
            <a:endParaRPr lang="en-GB" dirty="0"/>
          </a:p>
        </p:txBody>
      </p:sp>
      <p:sp>
        <p:nvSpPr>
          <p:cNvPr id="4" name="Rectangle 3"/>
          <p:cNvSpPr/>
          <p:nvPr/>
        </p:nvSpPr>
        <p:spPr>
          <a:xfrm>
            <a:off x="87085" y="1035867"/>
            <a:ext cx="4350445" cy="6186309"/>
          </a:xfrm>
          <a:prstGeom prst="rect">
            <a:avLst/>
          </a:prstGeom>
        </p:spPr>
        <p:txBody>
          <a:bodyPr wrap="squar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Na</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O∙CaO∙(1–</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)Al</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B</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∙SiO</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dirty="0" err="1">
                <a:latin typeface="Calibri" panose="020F0502020204030204" pitchFamily="34" charset="0"/>
                <a:ea typeface="Calibri" panose="020F0502020204030204" pitchFamily="34" charset="0"/>
                <a:cs typeface="Times New Roman" panose="02020603050405020304" pitchFamily="18" charset="0"/>
              </a:rPr>
              <a:t>NCAB</a:t>
            </a:r>
            <a:r>
              <a:rPr lang="en-GB" i="1" dirty="0" err="1">
                <a:latin typeface="Calibri" panose="020F0502020204030204" pitchFamily="34" charset="0"/>
                <a:ea typeface="Calibri" panose="020F0502020204030204" pitchFamily="34" charset="0"/>
                <a:cs typeface="Times New Roman" panose="02020603050405020304" pitchFamily="18" charset="0"/>
              </a:rPr>
              <a:t>x</a:t>
            </a:r>
            <a:r>
              <a:rPr lang="en-GB" dirty="0" err="1">
                <a:latin typeface="Calibri" panose="020F0502020204030204" pitchFamily="34" charset="0"/>
                <a:ea typeface="Calibri" panose="020F0502020204030204" pitchFamily="34" charset="0"/>
                <a:cs typeface="Times New Roman" panose="02020603050405020304" pitchFamily="18" charset="0"/>
              </a:rPr>
              <a:t>S</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dirty="0" smtClean="0">
                <a:latin typeface="Calibri" panose="020F0502020204030204" pitchFamily="34" charset="0"/>
                <a:ea typeface="Calibri" panose="020F0502020204030204" pitchFamily="34" charset="0"/>
                <a:cs typeface="Times New Roman" panose="02020603050405020304" pitchFamily="18" charset="0"/>
              </a:rPr>
              <a:t>Na</a:t>
            </a:r>
            <a:r>
              <a:rPr lang="en-GB" baseline="-25000" dirty="0" smtClean="0">
                <a:latin typeface="Calibri" panose="020F0502020204030204" pitchFamily="34" charset="0"/>
                <a:ea typeface="Calibri" panose="020F0502020204030204" pitchFamily="34" charset="0"/>
                <a:cs typeface="Times New Roman" panose="02020603050405020304" pitchFamily="18" charset="0"/>
              </a:rPr>
              <a:t>2</a:t>
            </a:r>
            <a:r>
              <a:rPr lang="en-GB" dirty="0" smtClean="0">
                <a:latin typeface="Calibri" panose="020F0502020204030204" pitchFamily="34" charset="0"/>
                <a:ea typeface="Calibri" panose="020F0502020204030204" pitchFamily="34" charset="0"/>
                <a:cs typeface="Times New Roman" panose="02020603050405020304" pitchFamily="18" charset="0"/>
              </a:rPr>
              <a:t>O</a:t>
            </a:r>
            <a:r>
              <a:rPr lang="en-GB" dirty="0">
                <a:latin typeface="Calibri" panose="020F0502020204030204" pitchFamily="34" charset="0"/>
                <a:ea typeface="Calibri" panose="020F0502020204030204" pitchFamily="34" charset="0"/>
                <a:cs typeface="Times New Roman" panose="02020603050405020304" pitchFamily="18" charset="0"/>
              </a:rPr>
              <a:t>∙MgO∙(1–</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)Al</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a:t>
            </a:r>
            <a:r>
              <a:rPr lang="en-GB" i="1" dirty="0">
                <a:latin typeface="Calibri" panose="020F0502020204030204" pitchFamily="34" charset="0"/>
                <a:ea typeface="Calibri" panose="020F0502020204030204" pitchFamily="34" charset="0"/>
                <a:cs typeface="Times New Roman" panose="02020603050405020304" pitchFamily="18" charset="0"/>
              </a:rPr>
              <a:t>x</a:t>
            </a:r>
            <a:r>
              <a:rPr lang="en-GB" dirty="0">
                <a:latin typeface="Calibri" panose="020F0502020204030204" pitchFamily="34" charset="0"/>
                <a:ea typeface="Calibri" panose="020F0502020204030204" pitchFamily="34" charset="0"/>
                <a:cs typeface="Times New Roman" panose="02020603050405020304" pitchFamily="18" charset="0"/>
              </a:rPr>
              <a:t>B</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O</a:t>
            </a:r>
            <a:r>
              <a:rPr lang="en-GB" baseline="-25000" dirty="0">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∙SiO</a:t>
            </a:r>
            <a:r>
              <a:rPr lang="en-GB" baseline="-25000" dirty="0">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dirty="0" err="1">
                <a:latin typeface="Calibri" panose="020F0502020204030204" pitchFamily="34" charset="0"/>
                <a:ea typeface="Calibri" panose="020F0502020204030204" pitchFamily="34" charset="0"/>
                <a:cs typeface="Times New Roman" panose="02020603050405020304" pitchFamily="18" charset="0"/>
              </a:rPr>
              <a:t>NMAB</a:t>
            </a:r>
            <a:r>
              <a:rPr lang="en-GB" i="1" dirty="0" err="1">
                <a:latin typeface="Calibri" panose="020F0502020204030204" pitchFamily="34" charset="0"/>
                <a:ea typeface="Calibri" panose="020F0502020204030204" pitchFamily="34" charset="0"/>
                <a:cs typeface="Times New Roman" panose="02020603050405020304" pitchFamily="18" charset="0"/>
              </a:rPr>
              <a:t>x</a:t>
            </a:r>
            <a:r>
              <a:rPr lang="en-GB" dirty="0" err="1">
                <a:latin typeface="Calibri" panose="020F0502020204030204" pitchFamily="34" charset="0"/>
                <a:ea typeface="Calibri" panose="020F0502020204030204" pitchFamily="34" charset="0"/>
                <a:cs typeface="Times New Roman" panose="02020603050405020304" pitchFamily="18" charset="0"/>
              </a:rPr>
              <a:t>S</a:t>
            </a:r>
            <a:r>
              <a:rPr lang="en-GB" dirty="0" smtClean="0">
                <a:latin typeface="Calibri" panose="020F0502020204030204" pitchFamily="34" charset="0"/>
                <a:ea typeface="Calibri" panose="020F0502020204030204" pitchFamily="34" charset="0"/>
                <a:cs typeface="Times New Roman" panose="02020603050405020304" pitchFamily="18" charset="0"/>
              </a:rPr>
              <a:t>)</a:t>
            </a:r>
          </a:p>
          <a:p>
            <a:endParaRPr lang="en-GB" dirty="0">
              <a:latin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dirty="0" smtClean="0">
                <a:latin typeface="Calibri" panose="020F0502020204030204" pitchFamily="34" charset="0"/>
              </a:rPr>
              <a:t>Replacement </a:t>
            </a:r>
            <a:r>
              <a:rPr lang="en-GB" dirty="0">
                <a:latin typeface="Calibri" panose="020F0502020204030204" pitchFamily="34" charset="0"/>
              </a:rPr>
              <a:t>of Al</a:t>
            </a:r>
            <a:r>
              <a:rPr lang="en-GB" baseline="-25000" dirty="0">
                <a:latin typeface="Calibri" panose="020F0502020204030204" pitchFamily="34" charset="0"/>
              </a:rPr>
              <a:t>2</a:t>
            </a:r>
            <a:r>
              <a:rPr lang="en-GB" dirty="0">
                <a:latin typeface="Calibri" panose="020F0502020204030204" pitchFamily="34" charset="0"/>
              </a:rPr>
              <a:t>O</a:t>
            </a:r>
            <a:r>
              <a:rPr lang="en-GB" baseline="-25000" dirty="0">
                <a:latin typeface="Calibri" panose="020F0502020204030204" pitchFamily="34" charset="0"/>
              </a:rPr>
              <a:t>3</a:t>
            </a:r>
            <a:r>
              <a:rPr lang="en-GB" dirty="0">
                <a:latin typeface="Calibri" panose="020F0502020204030204" pitchFamily="34" charset="0"/>
              </a:rPr>
              <a:t> by B</a:t>
            </a:r>
            <a:r>
              <a:rPr lang="en-GB" baseline="-25000" dirty="0">
                <a:latin typeface="Calibri" panose="020F0502020204030204" pitchFamily="34" charset="0"/>
              </a:rPr>
              <a:t>2</a:t>
            </a:r>
            <a:r>
              <a:rPr lang="en-GB" dirty="0">
                <a:latin typeface="Calibri" panose="020F0502020204030204" pitchFamily="34" charset="0"/>
              </a:rPr>
              <a:t>O</a:t>
            </a:r>
            <a:r>
              <a:rPr lang="en-GB" baseline="-25000" dirty="0">
                <a:latin typeface="Calibri" panose="020F0502020204030204" pitchFamily="34" charset="0"/>
              </a:rPr>
              <a:t>3</a:t>
            </a:r>
            <a:r>
              <a:rPr lang="en-GB" dirty="0">
                <a:latin typeface="Calibri" panose="020F0502020204030204" pitchFamily="34" charset="0"/>
              </a:rPr>
              <a:t> leads to a decrease in the total number of Q</a:t>
            </a:r>
            <a:r>
              <a:rPr lang="en-GB" baseline="-25000" dirty="0">
                <a:latin typeface="Calibri" panose="020F0502020204030204" pitchFamily="34" charset="0"/>
              </a:rPr>
              <a:t>4</a:t>
            </a:r>
            <a:r>
              <a:rPr lang="en-GB" dirty="0">
                <a:latin typeface="Calibri" panose="020F0502020204030204" pitchFamily="34" charset="0"/>
              </a:rPr>
              <a:t>(X) units and an increase in symmetric </a:t>
            </a:r>
            <a:r>
              <a:rPr lang="en-GB" dirty="0" smtClean="0">
                <a:latin typeface="Calibri" panose="020F0502020204030204" pitchFamily="34" charset="0"/>
              </a:rPr>
              <a:t>Q</a:t>
            </a:r>
            <a:r>
              <a:rPr lang="en-GB" baseline="-25000" dirty="0" smtClean="0">
                <a:latin typeface="Calibri" panose="020F0502020204030204" pitchFamily="34" charset="0"/>
              </a:rPr>
              <a:t>4</a:t>
            </a:r>
          </a:p>
          <a:p>
            <a:pPr marL="285750" indent="-285750">
              <a:buFont typeface="Arial" panose="020B0604020202020204" pitchFamily="34" charset="0"/>
              <a:buChar char="•"/>
            </a:pPr>
            <a:r>
              <a:rPr lang="en-GB" dirty="0" smtClean="0">
                <a:latin typeface="Calibri" panose="020F0502020204030204" pitchFamily="34" charset="0"/>
              </a:rPr>
              <a:t>Al was present in tetrahedral coordination, suggesting preferential charge compensation (over </a:t>
            </a:r>
            <a:r>
              <a:rPr lang="en-GB" baseline="30000" dirty="0" smtClean="0">
                <a:latin typeface="Calibri" panose="020F0502020204030204" pitchFamily="34" charset="0"/>
              </a:rPr>
              <a:t>IV</a:t>
            </a:r>
            <a:r>
              <a:rPr lang="en-GB" dirty="0" smtClean="0">
                <a:latin typeface="Calibri" panose="020F0502020204030204" pitchFamily="34" charset="0"/>
              </a:rPr>
              <a:t>B)</a:t>
            </a:r>
          </a:p>
          <a:p>
            <a:pPr marL="285750" indent="-285750">
              <a:buFont typeface="Arial" panose="020B0604020202020204" pitchFamily="34" charset="0"/>
              <a:buChar char="•"/>
            </a:pPr>
            <a:r>
              <a:rPr lang="en-GB" dirty="0" smtClean="0">
                <a:latin typeface="Calibri" panose="020F0502020204030204" pitchFamily="34" charset="0"/>
              </a:rPr>
              <a:t>~10 </a:t>
            </a:r>
            <a:r>
              <a:rPr lang="en-GB" dirty="0" err="1" smtClean="0">
                <a:latin typeface="Calibri" panose="020F0502020204030204" pitchFamily="34" charset="0"/>
              </a:rPr>
              <a:t>mol</a:t>
            </a:r>
            <a:r>
              <a:rPr lang="en-GB" dirty="0" smtClean="0">
                <a:latin typeface="Calibri" panose="020F0502020204030204" pitchFamily="34" charset="0"/>
              </a:rPr>
              <a:t>% of Na</a:t>
            </a:r>
            <a:r>
              <a:rPr lang="en-GB" baseline="-25000" dirty="0" smtClean="0">
                <a:latin typeface="Calibri" panose="020F0502020204030204" pitchFamily="34" charset="0"/>
              </a:rPr>
              <a:t>2</a:t>
            </a:r>
            <a:r>
              <a:rPr lang="en-GB" dirty="0" smtClean="0">
                <a:latin typeface="Calibri" panose="020F0502020204030204" pitchFamily="34" charset="0"/>
              </a:rPr>
              <a:t>O is charge compensated by ~10 </a:t>
            </a:r>
            <a:r>
              <a:rPr lang="en-GB" dirty="0" err="1" smtClean="0">
                <a:latin typeface="Calibri" panose="020F0502020204030204" pitchFamily="34" charset="0"/>
              </a:rPr>
              <a:t>mol</a:t>
            </a:r>
            <a:r>
              <a:rPr lang="en-GB" dirty="0" smtClean="0">
                <a:latin typeface="Calibri" panose="020F0502020204030204" pitchFamily="34" charset="0"/>
              </a:rPr>
              <a:t>% Al</a:t>
            </a:r>
            <a:r>
              <a:rPr lang="en-GB" baseline="-25000" dirty="0" smtClean="0">
                <a:latin typeface="Calibri" panose="020F0502020204030204" pitchFamily="34" charset="0"/>
              </a:rPr>
              <a:t>2</a:t>
            </a:r>
            <a:r>
              <a:rPr lang="en-GB" dirty="0" smtClean="0">
                <a:latin typeface="Calibri" panose="020F0502020204030204" pitchFamily="34" charset="0"/>
              </a:rPr>
              <a:t>O3, leaving CaO or </a:t>
            </a:r>
            <a:r>
              <a:rPr lang="en-GB" dirty="0" err="1" smtClean="0">
                <a:latin typeface="Calibri" panose="020F0502020204030204" pitchFamily="34" charset="0"/>
              </a:rPr>
              <a:t>MgO</a:t>
            </a:r>
            <a:r>
              <a:rPr lang="en-GB" dirty="0" smtClean="0">
                <a:latin typeface="Calibri" panose="020F0502020204030204" pitchFamily="34" charset="0"/>
              </a:rPr>
              <a:t> for </a:t>
            </a:r>
            <a:r>
              <a:rPr lang="en-GB" baseline="30000" dirty="0" smtClean="0">
                <a:latin typeface="Calibri" panose="020F0502020204030204" pitchFamily="34" charset="0"/>
              </a:rPr>
              <a:t>IV</a:t>
            </a:r>
            <a:r>
              <a:rPr lang="en-GB" dirty="0" smtClean="0">
                <a:latin typeface="Calibri" panose="020F0502020204030204" pitchFamily="34" charset="0"/>
              </a:rPr>
              <a:t>B charge compensation</a:t>
            </a:r>
          </a:p>
          <a:p>
            <a:pPr marL="285750" indent="-285750">
              <a:buFont typeface="Arial" panose="020B0604020202020204" pitchFamily="34" charset="0"/>
              <a:buChar char="•"/>
            </a:pPr>
            <a:r>
              <a:rPr lang="en-GB" dirty="0" smtClean="0">
                <a:latin typeface="Calibri" panose="020F0502020204030204" pitchFamily="34" charset="0"/>
              </a:rPr>
              <a:t>Fraction of </a:t>
            </a:r>
            <a:r>
              <a:rPr lang="en-GB" baseline="30000" dirty="0" smtClean="0">
                <a:latin typeface="Calibri" panose="020F0502020204030204" pitchFamily="34" charset="0"/>
              </a:rPr>
              <a:t>IV</a:t>
            </a:r>
            <a:r>
              <a:rPr lang="en-GB" dirty="0" smtClean="0">
                <a:latin typeface="Calibri" panose="020F0502020204030204" pitchFamily="34" charset="0"/>
              </a:rPr>
              <a:t>B units is lower in Mg-glasses – Mg is </a:t>
            </a:r>
            <a:r>
              <a:rPr lang="en-GB" baseline="30000" dirty="0" smtClean="0">
                <a:latin typeface="Calibri" panose="020F0502020204030204" pitchFamily="34" charset="0"/>
              </a:rPr>
              <a:t>IV</a:t>
            </a:r>
            <a:r>
              <a:rPr lang="en-GB" dirty="0" smtClean="0">
                <a:latin typeface="Calibri" panose="020F0502020204030204" pitchFamily="34" charset="0"/>
              </a:rPr>
              <a:t>-fold also, therefore it is not available for charge compensation of </a:t>
            </a:r>
            <a:r>
              <a:rPr lang="en-GB" baseline="30000" dirty="0" smtClean="0">
                <a:latin typeface="Calibri" panose="020F0502020204030204" pitchFamily="34" charset="0"/>
              </a:rPr>
              <a:t>IV</a:t>
            </a:r>
            <a:r>
              <a:rPr lang="en-GB" dirty="0" smtClean="0">
                <a:latin typeface="Calibri" panose="020F0502020204030204" pitchFamily="34" charset="0"/>
              </a:rPr>
              <a:t>B units</a:t>
            </a:r>
          </a:p>
          <a:p>
            <a:pPr marL="285750" indent="-285750">
              <a:buFont typeface="Arial" panose="020B0604020202020204" pitchFamily="34" charset="0"/>
              <a:buChar char="•"/>
            </a:pPr>
            <a:r>
              <a:rPr lang="en-GB" dirty="0" smtClean="0">
                <a:latin typeface="Calibri" panose="020F0502020204030204" pitchFamily="34" charset="0"/>
              </a:rPr>
              <a:t>Lower </a:t>
            </a:r>
            <a:r>
              <a:rPr lang="en-GB" baseline="30000" dirty="0" smtClean="0">
                <a:latin typeface="Calibri" panose="020F0502020204030204" pitchFamily="34" charset="0"/>
              </a:rPr>
              <a:t>IV</a:t>
            </a:r>
            <a:r>
              <a:rPr lang="en-GB" dirty="0" smtClean="0">
                <a:latin typeface="Calibri" panose="020F0502020204030204" pitchFamily="34" charset="0"/>
              </a:rPr>
              <a:t>B units in Mg-glass results in lower number of Si-O-B bonds as seen in the </a:t>
            </a:r>
            <a:r>
              <a:rPr lang="en-GB" baseline="30000" dirty="0" smtClean="0">
                <a:latin typeface="Calibri" panose="020F0502020204030204" pitchFamily="34" charset="0"/>
              </a:rPr>
              <a:t>29</a:t>
            </a:r>
            <a:r>
              <a:rPr lang="en-GB" dirty="0" smtClean="0">
                <a:latin typeface="Calibri" panose="020F0502020204030204" pitchFamily="34" charset="0"/>
              </a:rPr>
              <a:t>Si</a:t>
            </a:r>
          </a:p>
          <a:p>
            <a:endParaRPr lang="en-GB" dirty="0" smtClean="0">
              <a:latin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endParaRPr>
          </a:p>
          <a:p>
            <a:pPr marL="285750" indent="-285750">
              <a:buFont typeface="Arial" panose="020B0604020202020204" pitchFamily="34" charset="0"/>
              <a:buChar char="•"/>
            </a:pPr>
            <a:endParaRPr lang="en-GB" dirty="0">
              <a:latin typeface="Calibri" panose="020F0502020204030204" pitchFamily="34" charset="0"/>
            </a:endParaRP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4319134" y="1219200"/>
            <a:ext cx="4578124" cy="5040675"/>
          </a:xfrm>
          <a:prstGeom prst="rect">
            <a:avLst/>
          </a:prstGeom>
          <a:noFill/>
        </p:spPr>
      </p:pic>
      <p:sp>
        <p:nvSpPr>
          <p:cNvPr id="6" name="TextBox 5"/>
          <p:cNvSpPr txBox="1"/>
          <p:nvPr/>
        </p:nvSpPr>
        <p:spPr>
          <a:xfrm>
            <a:off x="4319134" y="1484085"/>
            <a:ext cx="849085" cy="400110"/>
          </a:xfrm>
          <a:prstGeom prst="rect">
            <a:avLst/>
          </a:prstGeom>
          <a:noFill/>
        </p:spPr>
        <p:txBody>
          <a:bodyPr wrap="square" rtlCol="0">
            <a:spAutoFit/>
          </a:bodyPr>
          <a:lstStyle/>
          <a:p>
            <a:r>
              <a:rPr lang="en-GB" sz="2000" b="1" baseline="30000" dirty="0" smtClean="0">
                <a:solidFill>
                  <a:srgbClr val="000099"/>
                </a:solidFill>
                <a:latin typeface="Calibri" panose="020F0502020204030204" pitchFamily="34" charset="0"/>
              </a:rPr>
              <a:t>29</a:t>
            </a:r>
            <a:r>
              <a:rPr lang="en-GB" sz="2000" b="1" dirty="0" smtClean="0">
                <a:solidFill>
                  <a:srgbClr val="000099"/>
                </a:solidFill>
                <a:latin typeface="Calibri" panose="020F0502020204030204" pitchFamily="34" charset="0"/>
              </a:rPr>
              <a:t>Si</a:t>
            </a:r>
            <a:endParaRPr lang="en-GB" b="1" dirty="0">
              <a:solidFill>
                <a:srgbClr val="000099"/>
              </a:solidFill>
              <a:latin typeface="Calibri" panose="020F0502020204030204" pitchFamily="34" charset="0"/>
            </a:endParaRPr>
          </a:p>
        </p:txBody>
      </p:sp>
      <p:sp>
        <p:nvSpPr>
          <p:cNvPr id="7" name="TextBox 6"/>
          <p:cNvSpPr txBox="1"/>
          <p:nvPr/>
        </p:nvSpPr>
        <p:spPr>
          <a:xfrm>
            <a:off x="4234542" y="3218542"/>
            <a:ext cx="849085" cy="400110"/>
          </a:xfrm>
          <a:prstGeom prst="rect">
            <a:avLst/>
          </a:prstGeom>
          <a:noFill/>
        </p:spPr>
        <p:txBody>
          <a:bodyPr wrap="square" rtlCol="0">
            <a:spAutoFit/>
          </a:bodyPr>
          <a:lstStyle/>
          <a:p>
            <a:r>
              <a:rPr lang="en-GB" sz="2000" b="1" baseline="30000" dirty="0" smtClean="0">
                <a:solidFill>
                  <a:srgbClr val="000099"/>
                </a:solidFill>
                <a:latin typeface="Calibri" panose="020F0502020204030204" pitchFamily="34" charset="0"/>
              </a:rPr>
              <a:t>11</a:t>
            </a:r>
            <a:r>
              <a:rPr lang="en-GB" sz="2000" b="1" dirty="0" smtClean="0">
                <a:solidFill>
                  <a:srgbClr val="000099"/>
                </a:solidFill>
                <a:latin typeface="Calibri" panose="020F0502020204030204" pitchFamily="34" charset="0"/>
              </a:rPr>
              <a:t>B</a:t>
            </a:r>
            <a:endParaRPr lang="en-GB" sz="2000" b="1" dirty="0">
              <a:solidFill>
                <a:srgbClr val="000099"/>
              </a:solidFill>
              <a:latin typeface="Calibri" panose="020F0502020204030204" pitchFamily="34" charset="0"/>
            </a:endParaRPr>
          </a:p>
        </p:txBody>
      </p:sp>
      <p:sp>
        <p:nvSpPr>
          <p:cNvPr id="8" name="TextBox 7"/>
          <p:cNvSpPr txBox="1"/>
          <p:nvPr/>
        </p:nvSpPr>
        <p:spPr>
          <a:xfrm>
            <a:off x="4234541" y="4676000"/>
            <a:ext cx="849085" cy="400110"/>
          </a:xfrm>
          <a:prstGeom prst="rect">
            <a:avLst/>
          </a:prstGeom>
          <a:noFill/>
        </p:spPr>
        <p:txBody>
          <a:bodyPr wrap="square" rtlCol="0">
            <a:spAutoFit/>
          </a:bodyPr>
          <a:lstStyle/>
          <a:p>
            <a:r>
              <a:rPr lang="en-GB" sz="2000" b="1" baseline="30000" dirty="0" smtClean="0">
                <a:solidFill>
                  <a:srgbClr val="000099"/>
                </a:solidFill>
                <a:latin typeface="Calibri" panose="020F0502020204030204" pitchFamily="34" charset="0"/>
              </a:rPr>
              <a:t>27</a:t>
            </a:r>
            <a:r>
              <a:rPr lang="en-GB" sz="2000" b="1" dirty="0" smtClean="0">
                <a:solidFill>
                  <a:srgbClr val="000099"/>
                </a:solidFill>
                <a:latin typeface="Calibri" panose="020F0502020204030204" pitchFamily="34" charset="0"/>
              </a:rPr>
              <a:t>Al</a:t>
            </a:r>
            <a:endParaRPr lang="en-GB" sz="2000" b="1" dirty="0">
              <a:solidFill>
                <a:srgbClr val="000099"/>
              </a:solidFill>
              <a:latin typeface="Calibri" panose="020F0502020204030204" pitchFamily="34" charset="0"/>
            </a:endParaRPr>
          </a:p>
        </p:txBody>
      </p:sp>
    </p:spTree>
    <p:extLst>
      <p:ext uri="{BB962C8B-B14F-4D97-AF65-F5344CB8AC3E}">
        <p14:creationId xmlns:p14="http://schemas.microsoft.com/office/powerpoint/2010/main" val="42778023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sp>
        <p:nvSpPr>
          <p:cNvPr id="4" name="Title 1"/>
          <p:cNvSpPr txBox="1">
            <a:spLocks/>
          </p:cNvSpPr>
          <p:nvPr/>
        </p:nvSpPr>
        <p:spPr>
          <a:xfrm>
            <a:off x="125210" y="76895"/>
            <a:ext cx="5905500" cy="682625"/>
          </a:xfrm>
          <a:prstGeom prst="rect">
            <a:avLst/>
          </a:prstGeom>
        </p:spPr>
        <p:txBody>
          <a:bodyPr vert="horz" lIns="91440" tIns="45720" rIns="91440" bIns="45720" rtlCol="0" anchor="ctr">
            <a:normAutofit fontScale="85000" lnSpcReduction="10000"/>
          </a:bodyPr>
          <a:lstStyle>
            <a:lvl1pPr algn="l" rtl="0" eaLnBrk="0" fontAlgn="base" hangingPunct="0">
              <a:lnSpc>
                <a:spcPct val="114000"/>
              </a:lnSpc>
              <a:spcBef>
                <a:spcPct val="0"/>
              </a:spcBef>
              <a:spcAft>
                <a:spcPct val="0"/>
              </a:spcAft>
              <a:defRPr sz="3600">
                <a:solidFill>
                  <a:srgbClr val="000099"/>
                </a:solidFill>
                <a:latin typeface="Calibri" panose="020F0502020204030204" pitchFamily="34" charset="0"/>
                <a:ea typeface="MS PGothic" panose="020B0600070205080204" pitchFamily="34" charset="-128"/>
                <a:cs typeface="ＭＳ Ｐゴシック" charset="0"/>
              </a:defRPr>
            </a:lvl1pPr>
            <a:lvl2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2pPr>
            <a:lvl3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3pPr>
            <a:lvl4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4pPr>
            <a:lvl5pPr algn="l" rtl="0" eaLnBrk="0" fontAlgn="base" hangingPunct="0">
              <a:lnSpc>
                <a:spcPct val="83000"/>
              </a:lnSpc>
              <a:spcBef>
                <a:spcPct val="0"/>
              </a:spcBef>
              <a:spcAft>
                <a:spcPct val="0"/>
              </a:spcAft>
              <a:defRPr sz="4400">
                <a:solidFill>
                  <a:srgbClr val="2A196F"/>
                </a:solidFill>
                <a:latin typeface="TUOS Stephenson" pitchFamily="-128" charset="0"/>
                <a:ea typeface="MS PGothic" panose="020B0600070205080204" pitchFamily="34" charset="-128"/>
                <a:cs typeface="ＭＳ Ｐゴシック" charset="0"/>
              </a:defRPr>
            </a:lvl5pPr>
            <a:lvl6pPr marL="457200" algn="l" rtl="0" eaLnBrk="1" fontAlgn="base" hangingPunct="1">
              <a:lnSpc>
                <a:spcPct val="83000"/>
              </a:lnSpc>
              <a:spcBef>
                <a:spcPct val="0"/>
              </a:spcBef>
              <a:spcAft>
                <a:spcPct val="0"/>
              </a:spcAft>
              <a:defRPr sz="4400">
                <a:solidFill>
                  <a:srgbClr val="2A196F"/>
                </a:solidFill>
                <a:latin typeface="TUOS Stephenson" pitchFamily="-128" charset="0"/>
              </a:defRPr>
            </a:lvl6pPr>
            <a:lvl7pPr marL="914400" algn="l" rtl="0" eaLnBrk="1" fontAlgn="base" hangingPunct="1">
              <a:lnSpc>
                <a:spcPct val="83000"/>
              </a:lnSpc>
              <a:spcBef>
                <a:spcPct val="0"/>
              </a:spcBef>
              <a:spcAft>
                <a:spcPct val="0"/>
              </a:spcAft>
              <a:defRPr sz="4400">
                <a:solidFill>
                  <a:srgbClr val="2A196F"/>
                </a:solidFill>
                <a:latin typeface="TUOS Stephenson" pitchFamily="-128" charset="0"/>
              </a:defRPr>
            </a:lvl7pPr>
            <a:lvl8pPr marL="1371600" algn="l" rtl="0" eaLnBrk="1" fontAlgn="base" hangingPunct="1">
              <a:lnSpc>
                <a:spcPct val="83000"/>
              </a:lnSpc>
              <a:spcBef>
                <a:spcPct val="0"/>
              </a:spcBef>
              <a:spcAft>
                <a:spcPct val="0"/>
              </a:spcAft>
              <a:defRPr sz="4400">
                <a:solidFill>
                  <a:srgbClr val="2A196F"/>
                </a:solidFill>
                <a:latin typeface="TUOS Stephenson" pitchFamily="-128" charset="0"/>
              </a:defRPr>
            </a:lvl8pPr>
            <a:lvl9pPr marL="1828800" algn="l" rtl="0" eaLnBrk="1" fontAlgn="base" hangingPunct="1">
              <a:lnSpc>
                <a:spcPct val="83000"/>
              </a:lnSpc>
              <a:spcBef>
                <a:spcPct val="0"/>
              </a:spcBef>
              <a:spcAft>
                <a:spcPct val="0"/>
              </a:spcAft>
              <a:defRPr sz="4400">
                <a:solidFill>
                  <a:srgbClr val="2A196F"/>
                </a:solidFill>
                <a:latin typeface="TUOS Stephenson" pitchFamily="-128" charset="0"/>
              </a:defRPr>
            </a:lvl9pPr>
          </a:lstStyle>
          <a:p>
            <a:r>
              <a:rPr lang="en-GB" kern="0" dirty="0" smtClean="0"/>
              <a:t>MW25 glass dissolution in Ca(OH)</a:t>
            </a:r>
            <a:r>
              <a:rPr lang="en-GB" kern="0" baseline="-25000" dirty="0" smtClean="0"/>
              <a:t>2</a:t>
            </a:r>
            <a:endParaRPr lang="en-GB" kern="0"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 y="932344"/>
            <a:ext cx="4392488" cy="5632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344008" y="4666337"/>
            <a:ext cx="4569862" cy="1477328"/>
          </a:xfrm>
          <a:prstGeom prst="rect">
            <a:avLst/>
          </a:prstGeom>
          <a:solidFill>
            <a:schemeClr val="accent1"/>
          </a:solidFill>
          <a:ln>
            <a:solidFill>
              <a:schemeClr val="accent1"/>
            </a:solidFill>
          </a:ln>
          <a:effectLst>
            <a:outerShdw blurRad="50800" dist="63500" dir="2700000" algn="tl" rotWithShape="0">
              <a:prstClr val="black">
                <a:alpha val="40000"/>
              </a:prstClr>
            </a:outerShdw>
          </a:effectLst>
        </p:spPr>
        <p:txBody>
          <a:bodyPr wrap="square">
            <a:spAutoFit/>
          </a:bodyPr>
          <a:lstStyle/>
          <a:p>
            <a:r>
              <a:rPr lang="en-GB" dirty="0" smtClean="0">
                <a:solidFill>
                  <a:schemeClr val="bg1"/>
                </a:solidFill>
                <a:latin typeface="Calibri" panose="020F0502020204030204" pitchFamily="34" charset="0"/>
              </a:rPr>
              <a:t>The following phases were predicted to form:</a:t>
            </a:r>
          </a:p>
          <a:p>
            <a:pPr marL="285750" indent="-285750">
              <a:buFont typeface="Arial" panose="020B0604020202020204" pitchFamily="34" charset="0"/>
              <a:buChar char="•"/>
            </a:pPr>
            <a:r>
              <a:rPr lang="en-GB" dirty="0" smtClean="0">
                <a:solidFill>
                  <a:schemeClr val="bg1"/>
                </a:solidFill>
                <a:latin typeface="Calibri" panose="020F0502020204030204" pitchFamily="34" charset="0"/>
              </a:rPr>
              <a:t>0 – 28 days: </a:t>
            </a:r>
            <a:r>
              <a:rPr lang="en-GB" dirty="0" err="1" smtClean="0">
                <a:solidFill>
                  <a:schemeClr val="bg1"/>
                </a:solidFill>
                <a:latin typeface="Calibri" panose="020F0502020204030204" pitchFamily="34" charset="0"/>
              </a:rPr>
              <a:t>Sepiolite</a:t>
            </a:r>
            <a:endParaRPr lang="en-GB" dirty="0">
              <a:solidFill>
                <a:schemeClr val="bg1"/>
              </a:solidFill>
              <a:latin typeface="Calibri" panose="020F0502020204030204" pitchFamily="34" charset="0"/>
            </a:endParaRPr>
          </a:p>
          <a:p>
            <a:pPr marL="285750" indent="-285750">
              <a:buFont typeface="Arial" panose="020B0604020202020204" pitchFamily="34" charset="0"/>
              <a:buChar char="•"/>
            </a:pPr>
            <a:r>
              <a:rPr lang="en-GB" dirty="0" smtClean="0">
                <a:solidFill>
                  <a:schemeClr val="bg1"/>
                </a:solidFill>
                <a:latin typeface="Calibri" panose="020F0502020204030204" pitchFamily="34" charset="0"/>
              </a:rPr>
              <a:t>28 – 84 days: </a:t>
            </a:r>
            <a:r>
              <a:rPr lang="en-GB" dirty="0" err="1" smtClean="0">
                <a:solidFill>
                  <a:schemeClr val="bg1"/>
                </a:solidFill>
                <a:latin typeface="Calibri" panose="020F0502020204030204" pitchFamily="34" charset="0"/>
              </a:rPr>
              <a:t>tobermorite</a:t>
            </a:r>
            <a:r>
              <a:rPr lang="en-GB" dirty="0" smtClean="0">
                <a:solidFill>
                  <a:schemeClr val="bg1"/>
                </a:solidFill>
                <a:latin typeface="Calibri" panose="020F0502020204030204" pitchFamily="34" charset="0"/>
              </a:rPr>
              <a:t>, </a:t>
            </a:r>
            <a:r>
              <a:rPr lang="en-GB" dirty="0" err="1" smtClean="0">
                <a:solidFill>
                  <a:schemeClr val="bg1"/>
                </a:solidFill>
                <a:latin typeface="Calibri" panose="020F0502020204030204" pitchFamily="34" charset="0"/>
              </a:rPr>
              <a:t>sepiolite</a:t>
            </a:r>
            <a:endParaRPr lang="en-GB" dirty="0" smtClean="0">
              <a:solidFill>
                <a:schemeClr val="bg1"/>
              </a:solidFill>
              <a:latin typeface="Calibri" panose="020F0502020204030204" pitchFamily="34" charset="0"/>
            </a:endParaRPr>
          </a:p>
          <a:p>
            <a:pPr marL="285750" indent="-285750">
              <a:buFont typeface="Arial" panose="020B0604020202020204" pitchFamily="34" charset="0"/>
              <a:buChar char="•"/>
            </a:pPr>
            <a:r>
              <a:rPr lang="en-GB" dirty="0" smtClean="0">
                <a:solidFill>
                  <a:schemeClr val="bg1"/>
                </a:solidFill>
                <a:latin typeface="Calibri" panose="020F0502020204030204" pitchFamily="34" charset="0"/>
              </a:rPr>
              <a:t>84 – 168 days: </a:t>
            </a:r>
            <a:r>
              <a:rPr lang="en-GB" dirty="0" err="1" smtClean="0">
                <a:solidFill>
                  <a:schemeClr val="bg1"/>
                </a:solidFill>
                <a:latin typeface="Calibri" panose="020F0502020204030204" pitchFamily="34" charset="0"/>
              </a:rPr>
              <a:t>analcime</a:t>
            </a:r>
            <a:r>
              <a:rPr lang="en-GB" dirty="0" smtClean="0">
                <a:solidFill>
                  <a:schemeClr val="bg1"/>
                </a:solidFill>
                <a:latin typeface="Calibri" panose="020F0502020204030204" pitchFamily="34" charset="0"/>
              </a:rPr>
              <a:t>, </a:t>
            </a:r>
            <a:r>
              <a:rPr lang="en-GB" dirty="0" err="1" smtClean="0">
                <a:solidFill>
                  <a:schemeClr val="bg1"/>
                </a:solidFill>
                <a:latin typeface="Calibri" panose="020F0502020204030204" pitchFamily="34" charset="0"/>
              </a:rPr>
              <a:t>phillipsite</a:t>
            </a:r>
            <a:r>
              <a:rPr lang="en-GB" dirty="0" smtClean="0">
                <a:solidFill>
                  <a:schemeClr val="bg1"/>
                </a:solidFill>
                <a:latin typeface="Calibri" panose="020F0502020204030204" pitchFamily="34" charset="0"/>
              </a:rPr>
              <a:t>-Ca, </a:t>
            </a:r>
            <a:r>
              <a:rPr lang="en-GB" dirty="0" err="1" smtClean="0">
                <a:solidFill>
                  <a:schemeClr val="bg1"/>
                </a:solidFill>
                <a:latin typeface="Calibri" panose="020F0502020204030204" pitchFamily="34" charset="0"/>
              </a:rPr>
              <a:t>tobermorite</a:t>
            </a:r>
            <a:r>
              <a:rPr lang="en-GB" dirty="0" smtClean="0">
                <a:solidFill>
                  <a:schemeClr val="bg1"/>
                </a:solidFill>
                <a:latin typeface="Calibri" panose="020F0502020204030204" pitchFamily="34" charset="0"/>
              </a:rPr>
              <a:t>, </a:t>
            </a:r>
            <a:r>
              <a:rPr lang="en-GB" dirty="0" err="1" smtClean="0">
                <a:solidFill>
                  <a:schemeClr val="bg1"/>
                </a:solidFill>
                <a:latin typeface="Calibri" panose="020F0502020204030204" pitchFamily="34" charset="0"/>
              </a:rPr>
              <a:t>sepiolite</a:t>
            </a:r>
            <a:endParaRPr lang="en-GB" dirty="0" smtClean="0">
              <a:solidFill>
                <a:schemeClr val="bg1"/>
              </a:solidFill>
              <a:latin typeface="Calibri" panose="020F0502020204030204" pitchFamily="34" charset="0"/>
            </a:endParaRPr>
          </a:p>
        </p:txBody>
      </p:sp>
      <p:sp>
        <p:nvSpPr>
          <p:cNvPr id="7" name="TextBox 6"/>
          <p:cNvSpPr txBox="1"/>
          <p:nvPr/>
        </p:nvSpPr>
        <p:spPr>
          <a:xfrm>
            <a:off x="0" y="6533684"/>
            <a:ext cx="5616624" cy="276999"/>
          </a:xfrm>
          <a:prstGeom prst="rect">
            <a:avLst/>
          </a:prstGeom>
          <a:noFill/>
        </p:spPr>
        <p:txBody>
          <a:bodyPr wrap="square" rtlCol="0">
            <a:spAutoFit/>
          </a:bodyPr>
          <a:lstStyle/>
          <a:p>
            <a:r>
              <a:rPr lang="en-GB" sz="1200" i="1" dirty="0" smtClean="0">
                <a:solidFill>
                  <a:srgbClr val="000099"/>
                </a:solidFill>
                <a:latin typeface="Calibri" panose="020F0502020204030204" pitchFamily="34" charset="0"/>
              </a:rPr>
              <a:t>Corkhill et al. International Journal of Applied Glass Science, </a:t>
            </a:r>
            <a:r>
              <a:rPr lang="en-GB" sz="1200" b="1" i="1" dirty="0" smtClean="0">
                <a:solidFill>
                  <a:srgbClr val="000099"/>
                </a:solidFill>
                <a:latin typeface="Calibri" panose="020F0502020204030204" pitchFamily="34" charset="0"/>
              </a:rPr>
              <a:t>4</a:t>
            </a:r>
            <a:r>
              <a:rPr lang="en-GB" sz="1200" i="1" dirty="0" smtClean="0">
                <a:solidFill>
                  <a:srgbClr val="000099"/>
                </a:solidFill>
                <a:latin typeface="Calibri" panose="020F0502020204030204" pitchFamily="34" charset="0"/>
              </a:rPr>
              <a:t>, 341 – 356 (2013)</a:t>
            </a:r>
            <a:endParaRPr lang="en-GB" sz="1200" i="1" dirty="0">
              <a:solidFill>
                <a:srgbClr val="000099"/>
              </a:solidFill>
              <a:latin typeface="Calibri" panose="020F0502020204030204" pitchFamily="34" charset="0"/>
            </a:endParaRPr>
          </a:p>
        </p:txBody>
      </p:sp>
      <p:sp>
        <p:nvSpPr>
          <p:cNvPr id="8" name="Rectangle 7"/>
          <p:cNvSpPr/>
          <p:nvPr/>
        </p:nvSpPr>
        <p:spPr>
          <a:xfrm>
            <a:off x="4375224" y="1096237"/>
            <a:ext cx="4569862" cy="369332"/>
          </a:xfrm>
          <a:prstGeom prst="rect">
            <a:avLst/>
          </a:prstGeom>
          <a:solidFill>
            <a:schemeClr val="accent1"/>
          </a:solidFill>
          <a:effectLst>
            <a:outerShdw blurRad="50800" dist="63500" dir="2700000" algn="tl" rotWithShape="0">
              <a:prstClr val="black">
                <a:alpha val="40000"/>
              </a:prstClr>
            </a:outerShdw>
          </a:effectLst>
        </p:spPr>
        <p:txBody>
          <a:bodyPr wrap="square">
            <a:spAutoFit/>
          </a:bodyPr>
          <a:lstStyle/>
          <a:p>
            <a:pPr algn="ctr"/>
            <a:r>
              <a:rPr lang="en-GB" dirty="0" smtClean="0">
                <a:solidFill>
                  <a:schemeClr val="bg1"/>
                </a:solidFill>
                <a:latin typeface="Calibri" panose="020F0502020204030204" pitchFamily="34" charset="0"/>
              </a:rPr>
              <a:t>Secondary phase composition predictions</a:t>
            </a:r>
          </a:p>
        </p:txBody>
      </p:sp>
      <p:grpSp>
        <p:nvGrpSpPr>
          <p:cNvPr id="9" name="Group 8"/>
          <p:cNvGrpSpPr/>
          <p:nvPr/>
        </p:nvGrpSpPr>
        <p:grpSpPr>
          <a:xfrm>
            <a:off x="4139952" y="1536289"/>
            <a:ext cx="4860000" cy="3060000"/>
            <a:chOff x="251520" y="1124744"/>
            <a:chExt cx="6354182" cy="3754800"/>
          </a:xfrm>
        </p:grpSpPr>
        <p:graphicFrame>
          <p:nvGraphicFramePr>
            <p:cNvPr id="10" name="Chart 9"/>
            <p:cNvGraphicFramePr>
              <a:graphicFrameLocks/>
            </p:cNvGraphicFramePr>
            <p:nvPr>
              <p:extLst/>
            </p:nvPr>
          </p:nvGraphicFramePr>
          <p:xfrm>
            <a:off x="251520" y="1124744"/>
            <a:ext cx="6354182" cy="375480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911676" y="1309793"/>
              <a:ext cx="1811905" cy="415426"/>
            </a:xfrm>
            <a:prstGeom prst="rect">
              <a:avLst/>
            </a:prstGeom>
            <a:noFill/>
          </p:spPr>
          <p:txBody>
            <a:bodyPr wrap="square" rtlCol="0">
              <a:spAutoFit/>
            </a:bodyPr>
            <a:lstStyle/>
            <a:p>
              <a:pPr algn="ctr"/>
              <a:r>
                <a:rPr lang="en-GB" sz="1600" dirty="0" smtClean="0">
                  <a:latin typeface="Calibri" panose="020F0502020204030204" pitchFamily="34" charset="0"/>
                  <a:cs typeface="Times New Roman" pitchFamily="18" charset="0"/>
                </a:rPr>
                <a:t>0 – 28 days</a:t>
              </a:r>
              <a:endParaRPr lang="en-GB" sz="2000" baseline="-25000" dirty="0">
                <a:latin typeface="Calibri" panose="020F0502020204030204" pitchFamily="34" charset="0"/>
                <a:cs typeface="Times New Roman" pitchFamily="18" charset="0"/>
              </a:endParaRPr>
            </a:p>
          </p:txBody>
        </p:sp>
        <p:sp>
          <p:nvSpPr>
            <p:cNvPr id="12" name="TextBox 11"/>
            <p:cNvSpPr txBox="1"/>
            <p:nvPr/>
          </p:nvSpPr>
          <p:spPr>
            <a:xfrm>
              <a:off x="2723583" y="1313564"/>
              <a:ext cx="1811905" cy="415426"/>
            </a:xfrm>
            <a:prstGeom prst="rect">
              <a:avLst/>
            </a:prstGeom>
            <a:noFill/>
          </p:spPr>
          <p:txBody>
            <a:bodyPr wrap="square" rtlCol="0">
              <a:spAutoFit/>
            </a:bodyPr>
            <a:lstStyle/>
            <a:p>
              <a:pPr algn="ctr"/>
              <a:r>
                <a:rPr lang="en-GB" sz="1600" dirty="0" smtClean="0">
                  <a:latin typeface="Calibri" panose="020F0502020204030204" pitchFamily="34" charset="0"/>
                  <a:cs typeface="Times New Roman" pitchFamily="18" charset="0"/>
                </a:rPr>
                <a:t>28 – 84 days</a:t>
              </a:r>
              <a:endParaRPr lang="en-GB" sz="2000" baseline="-25000" dirty="0">
                <a:latin typeface="Calibri" panose="020F0502020204030204" pitchFamily="34" charset="0"/>
                <a:cs typeface="Times New Roman" pitchFamily="18" charset="0"/>
              </a:endParaRPr>
            </a:p>
          </p:txBody>
        </p:sp>
        <p:sp>
          <p:nvSpPr>
            <p:cNvPr id="13" name="TextBox 12"/>
            <p:cNvSpPr txBox="1"/>
            <p:nvPr/>
          </p:nvSpPr>
          <p:spPr>
            <a:xfrm>
              <a:off x="4523783" y="1309793"/>
              <a:ext cx="1811905" cy="415426"/>
            </a:xfrm>
            <a:prstGeom prst="rect">
              <a:avLst/>
            </a:prstGeom>
            <a:noFill/>
          </p:spPr>
          <p:txBody>
            <a:bodyPr wrap="square" rtlCol="0">
              <a:spAutoFit/>
            </a:bodyPr>
            <a:lstStyle/>
            <a:p>
              <a:pPr algn="ctr"/>
              <a:r>
                <a:rPr lang="en-GB" sz="1600" dirty="0" smtClean="0">
                  <a:latin typeface="Calibri" panose="020F0502020204030204" pitchFamily="34" charset="0"/>
                  <a:cs typeface="Times New Roman" pitchFamily="18" charset="0"/>
                </a:rPr>
                <a:t>84 – 168 days</a:t>
              </a:r>
              <a:endParaRPr lang="en-GB" sz="2000" baseline="-25000" dirty="0">
                <a:latin typeface="Calibri" panose="020F0502020204030204" pitchFamily="34" charset="0"/>
                <a:cs typeface="Times New Roman" pitchFamily="18" charset="0"/>
              </a:endParaRPr>
            </a:p>
          </p:txBody>
        </p:sp>
      </p:grpSp>
      <p:sp>
        <p:nvSpPr>
          <p:cNvPr id="14" name="TextBox 13"/>
          <p:cNvSpPr txBox="1"/>
          <p:nvPr/>
        </p:nvSpPr>
        <p:spPr>
          <a:xfrm rot="16200000">
            <a:off x="3643678" y="3573008"/>
            <a:ext cx="1662106" cy="338554"/>
          </a:xfrm>
          <a:prstGeom prst="rect">
            <a:avLst/>
          </a:prstGeom>
          <a:noFill/>
        </p:spPr>
        <p:txBody>
          <a:bodyPr wrap="square" rtlCol="0">
            <a:spAutoFit/>
          </a:bodyPr>
          <a:lstStyle/>
          <a:p>
            <a:pPr algn="ctr"/>
            <a:r>
              <a:rPr lang="en-GB" sz="1600" dirty="0" smtClean="0">
                <a:latin typeface="Calibri" panose="020F0502020204030204" pitchFamily="34" charset="0"/>
                <a:cs typeface="Times New Roman" pitchFamily="18" charset="0"/>
              </a:rPr>
              <a:t>Unsaturated</a:t>
            </a:r>
            <a:endParaRPr lang="en-GB" sz="1600" dirty="0">
              <a:latin typeface="Calibri" panose="020F0502020204030204" pitchFamily="34" charset="0"/>
              <a:cs typeface="Times New Roman" pitchFamily="18" charset="0"/>
            </a:endParaRPr>
          </a:p>
        </p:txBody>
      </p:sp>
      <p:sp>
        <p:nvSpPr>
          <p:cNvPr id="15" name="TextBox 14"/>
          <p:cNvSpPr txBox="1"/>
          <p:nvPr/>
        </p:nvSpPr>
        <p:spPr>
          <a:xfrm rot="16200000">
            <a:off x="3611225" y="2160559"/>
            <a:ext cx="1727012" cy="338554"/>
          </a:xfrm>
          <a:prstGeom prst="rect">
            <a:avLst/>
          </a:prstGeom>
          <a:noFill/>
        </p:spPr>
        <p:txBody>
          <a:bodyPr wrap="square" rtlCol="0">
            <a:spAutoFit/>
          </a:bodyPr>
          <a:lstStyle/>
          <a:p>
            <a:pPr algn="ctr"/>
            <a:r>
              <a:rPr lang="en-GB" sz="1600" dirty="0" smtClean="0">
                <a:latin typeface="Calibri" panose="020F0502020204030204" pitchFamily="34" charset="0"/>
                <a:cs typeface="Times New Roman" pitchFamily="18" charset="0"/>
              </a:rPr>
              <a:t>Saturated</a:t>
            </a:r>
            <a:endParaRPr lang="en-GB" sz="1600" dirty="0">
              <a:latin typeface="Calibri" panose="020F0502020204030204" pitchFamily="34" charset="0"/>
              <a:cs typeface="Times New Roman" pitchFamily="18" charset="0"/>
            </a:endParaRPr>
          </a:p>
        </p:txBody>
      </p:sp>
    </p:spTree>
    <p:extLst>
      <p:ext uri="{BB962C8B-B14F-4D97-AF65-F5344CB8AC3E}">
        <p14:creationId xmlns:p14="http://schemas.microsoft.com/office/powerpoint/2010/main" val="79097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theme/theme1.xml><?xml version="1.0" encoding="utf-8"?>
<a:theme xmlns:a="http://schemas.openxmlformats.org/drawingml/2006/main" name="tuos_ppt_template_whit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Default Design">
      <a:majorFont>
        <a:latin typeface="TUOS Stephenson"/>
        <a:ea typeface=""/>
        <a:cs typeface=""/>
      </a:majorFont>
      <a:minorFont>
        <a:latin typeface="TUOS Blak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UOS Stephenson" pitchFamily="-128" charset="0"/>
          </a:defRPr>
        </a:defPPr>
      </a:lstStyle>
    </a:lnDef>
  </a:objectDefaults>
  <a:extraClrSchemeLst>
    <a:extraClrScheme>
      <a:clrScheme name="Default Design 1">
        <a:dk1>
          <a:srgbClr val="2A196F"/>
        </a:dk1>
        <a:lt1>
          <a:srgbClr val="F9FFA2"/>
        </a:lt1>
        <a:dk2>
          <a:srgbClr val="00B3EF"/>
        </a:dk2>
        <a:lt2>
          <a:srgbClr val="FCFBE3"/>
        </a:lt2>
        <a:accent1>
          <a:srgbClr val="FFFF00"/>
        </a:accent1>
        <a:accent2>
          <a:srgbClr val="B5B5B5"/>
        </a:accent2>
        <a:accent3>
          <a:srgbClr val="FBFFCE"/>
        </a:accent3>
        <a:accent4>
          <a:srgbClr val="22145E"/>
        </a:accent4>
        <a:accent5>
          <a:srgbClr val="FFFFAA"/>
        </a:accent5>
        <a:accent6>
          <a:srgbClr val="A4A4A4"/>
        </a:accent6>
        <a:hlink>
          <a:srgbClr val="00B4F0"/>
        </a:hlink>
        <a:folHlink>
          <a:srgbClr val="FF00A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tuos_ppt_template_white</Template>
  <TotalTime>4544</TotalTime>
  <Words>3319</Words>
  <Application>Microsoft Office PowerPoint</Application>
  <PresentationFormat>On-screen Show (4:3)</PresentationFormat>
  <Paragraphs>422</Paragraphs>
  <Slides>26</Slides>
  <Notes>15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26</vt:i4>
      </vt:variant>
    </vt:vector>
  </HeadingPairs>
  <TitlesOfParts>
    <vt:vector size="38" baseType="lpstr">
      <vt:lpstr>ＭＳ Ｐゴシック</vt:lpstr>
      <vt:lpstr>ＭＳ Ｐゴシック</vt:lpstr>
      <vt:lpstr>Arial</vt:lpstr>
      <vt:lpstr>Calibri</vt:lpstr>
      <vt:lpstr>Cambria Math</vt:lpstr>
      <vt:lpstr>Times New Roman</vt:lpstr>
      <vt:lpstr>TUOS Blake</vt:lpstr>
      <vt:lpstr>TUOS Stephenson</vt:lpstr>
      <vt:lpstr>Wingdings 2</vt:lpstr>
      <vt:lpstr>tuos_ppt_template_white</vt:lpstr>
      <vt:lpstr>Worksheet</vt:lpstr>
      <vt:lpstr>Equation.DSMT4</vt:lpstr>
      <vt:lpstr>Towards understanding the dissolution of vitrified nuclear waste in a cementitious geological disposal facility</vt:lpstr>
      <vt:lpstr>High pH environments in geological disposal</vt:lpstr>
      <vt:lpstr>Glass dissolution and high pH</vt:lpstr>
      <vt:lpstr>Glass compositions</vt:lpstr>
      <vt:lpstr>What we’ve learnt (or now know what we don’t know)</vt:lpstr>
      <vt:lpstr>Dissolution kinetics in the forward rate</vt:lpstr>
      <vt:lpstr>Dissolution kinetics at high pH</vt:lpstr>
      <vt:lpstr>What we’ve learnt (or now know what we don’t know)</vt:lpstr>
      <vt:lpstr>PowerPoint Presentation</vt:lpstr>
      <vt:lpstr>PowerPoint Presentation</vt:lpstr>
      <vt:lpstr>PowerPoint Presentation</vt:lpstr>
      <vt:lpstr>Alteration layer analysis</vt:lpstr>
      <vt:lpstr>Alteration layer analysis</vt:lpstr>
      <vt:lpstr>Alteration layer analysis</vt:lpstr>
      <vt:lpstr>What we’ve learnt (or now know what we don’t know)</vt:lpstr>
      <vt:lpstr>Dissolution in cement leachate</vt:lpstr>
      <vt:lpstr>Dissolution of ISG in YCWCa </vt:lpstr>
      <vt:lpstr>Dissolution of ISG in YCWCa </vt:lpstr>
      <vt:lpstr>Dissolution of ISG in YCWCa </vt:lpstr>
      <vt:lpstr>Dissolution of ISG in YCWCa </vt:lpstr>
      <vt:lpstr>MW25 dissolution YCWCa </vt:lpstr>
      <vt:lpstr>MW25 dissolution YCWCa </vt:lpstr>
      <vt:lpstr>What we’ve learnt (or now know what we don’t know)</vt:lpstr>
      <vt:lpstr>Acknowledgements</vt:lpstr>
      <vt:lpstr>Mg in MW25</vt:lpstr>
      <vt:lpstr>PowerPoint Presentation</vt:lpstr>
    </vt:vector>
  </TitlesOfParts>
  <Manager>Design team</Manager>
  <Company>Univeristy of Sheffield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MSE_OpenDay template</dc:title>
  <dc:subject>PowerPoint template</dc:subject>
  <dc:creator>Admin</dc:creator>
  <cp:keywords>tuos, sheffield, university, powerpoint, ppt, template, i-d, 2005, white, dmc</cp:keywords>
  <dc:description>Title</dc:description>
  <cp:lastModifiedBy>Claire</cp:lastModifiedBy>
  <cp:revision>407</cp:revision>
  <cp:lastPrinted>2005-02-24T11:31:10Z</cp:lastPrinted>
  <dcterms:created xsi:type="dcterms:W3CDTF">2011-12-13T16:55:01Z</dcterms:created>
  <dcterms:modified xsi:type="dcterms:W3CDTF">2017-10-30T21:26:20Z</dcterms:modified>
  <cp:category>Templates, identity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MSE_OpenDay template</vt:lpwstr>
  </property>
  <property fmtid="{D5CDD505-2E9C-101B-9397-08002B2CF9AE}" pid="3" name="SlideDescription">
    <vt:lpwstr>Title</vt:lpwstr>
  </property>
</Properties>
</file>