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86" r:id="rId2"/>
    <p:sldId id="261" r:id="rId3"/>
    <p:sldId id="308" r:id="rId4"/>
    <p:sldId id="268" r:id="rId5"/>
    <p:sldId id="292" r:id="rId6"/>
    <p:sldId id="298" r:id="rId7"/>
    <p:sldId id="327" r:id="rId8"/>
    <p:sldId id="324" r:id="rId9"/>
    <p:sldId id="321" r:id="rId10"/>
    <p:sldId id="322" r:id="rId11"/>
    <p:sldId id="323" r:id="rId12"/>
    <p:sldId id="328" r:id="rId13"/>
    <p:sldId id="325" r:id="rId14"/>
    <p:sldId id="314" r:id="rId15"/>
    <p:sldId id="315" r:id="rId16"/>
    <p:sldId id="326" r:id="rId17"/>
    <p:sldId id="316" r:id="rId18"/>
    <p:sldId id="317" r:id="rId19"/>
    <p:sldId id="318" r:id="rId20"/>
    <p:sldId id="320" r:id="rId21"/>
    <p:sldId id="307" r:id="rId22"/>
    <p:sldId id="311" r:id="rId23"/>
    <p:sldId id="31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029" autoAdjust="0"/>
    <p:restoredTop sz="94660"/>
  </p:normalViewPr>
  <p:slideViewPr>
    <p:cSldViewPr snapToGrid="0">
      <p:cViewPr varScale="1">
        <p:scale>
          <a:sx n="69" d="100"/>
          <a:sy n="69" d="100"/>
        </p:scale>
        <p:origin x="1332" y="60"/>
      </p:cViewPr>
      <p:guideLst/>
    </p:cSldViewPr>
  </p:slideViewPr>
  <p:notesTextViewPr>
    <p:cViewPr>
      <p:scale>
        <a:sx n="1" d="1"/>
        <a:sy n="1" d="1"/>
      </p:scale>
      <p:origin x="0" y="0"/>
    </p:cViewPr>
  </p:notesTextViewPr>
  <p:sorterViewPr>
    <p:cViewPr varScale="1">
      <p:scale>
        <a:sx n="100" d="100"/>
        <a:sy n="100" d="100"/>
      </p:scale>
      <p:origin x="0" y="-7386"/>
    </p:cViewPr>
  </p:sorterViewPr>
  <p:notesViewPr>
    <p:cSldViewPr snapToGrid="0">
      <p:cViewPr varScale="1">
        <p:scale>
          <a:sx n="54" d="100"/>
          <a:sy n="54" d="100"/>
        </p:scale>
        <p:origin x="289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9A2DAB-A9FC-46A3-B5D7-5AE6F2BC72BF}" type="datetimeFigureOut">
              <a:rPr lang="en-CA" smtClean="0"/>
              <a:t>2017-10-29</a:t>
            </a:fld>
            <a:endParaRPr lang="en-C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AC4000-F608-4877-AA80-F5F922B0E342}" type="slidenum">
              <a:rPr lang="en-CA" smtClean="0"/>
              <a:t>‹#›</a:t>
            </a:fld>
            <a:endParaRPr lang="en-CA"/>
          </a:p>
        </p:txBody>
      </p:sp>
    </p:spTree>
    <p:extLst>
      <p:ext uri="{BB962C8B-B14F-4D97-AF65-F5344CB8AC3E}">
        <p14:creationId xmlns:p14="http://schemas.microsoft.com/office/powerpoint/2010/main" val="2202255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65D0EE-5736-4027-903C-F27F89E7DE56}" type="datetimeFigureOut">
              <a:rPr lang="en-CA" smtClean="0"/>
              <a:t>2017-10-29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73B6A-F172-47C9-A9F1-4A235A37FCEF}" type="slidenum">
              <a:rPr lang="en-CA" smtClean="0"/>
              <a:t>‹#›</a:t>
            </a:fld>
            <a:endParaRPr lang="en-CA"/>
          </a:p>
        </p:txBody>
      </p:sp>
    </p:spTree>
    <p:extLst>
      <p:ext uri="{BB962C8B-B14F-4D97-AF65-F5344CB8AC3E}">
        <p14:creationId xmlns:p14="http://schemas.microsoft.com/office/powerpoint/2010/main" val="1726102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1" dirty="0" smtClean="0"/>
              <a:t>I can say that this is potentially the most dangerous failure mode (and that’s why NWMO is investing in researching this)</a:t>
            </a:r>
          </a:p>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The motivation</a:t>
            </a:r>
            <a:r>
              <a:rPr lang="en-CA" baseline="0" dirty="0" smtClean="0"/>
              <a:t> behind my research is ensuring the safe long-term management used nuclear fuel. Canada’s proposed long term management method involves placing used fuel bundles in a copper-coated carbon steel container (the Cu coating being either electrodeposited or cold spray), (sealing the containers), and placing them ~500 m below ground in a deep geological repository. In the repository, </a:t>
            </a:r>
            <a:r>
              <a:rPr lang="en-CA" sz="1200" kern="1200" dirty="0" smtClean="0">
                <a:solidFill>
                  <a:schemeClr val="tx1"/>
                </a:solidFill>
                <a:effectLst/>
                <a:latin typeface="+mn-lt"/>
                <a:ea typeface="+mn-ea"/>
                <a:cs typeface="+mn-cs"/>
              </a:rPr>
              <a:t>the containers will eventually come into contact with groundwater and can begin to corrode.</a:t>
            </a:r>
            <a:r>
              <a:rPr lang="en-CA" baseline="0" dirty="0" smtClean="0"/>
              <a:t> This is where my research comes in.</a:t>
            </a:r>
          </a:p>
          <a:p>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These containers are the primary engineered barrier within the multi-barrier system proposed for the permanent disposal of spent nuclear fuel. </a:t>
            </a:r>
            <a:endParaRPr lang="en-CA" dirty="0"/>
          </a:p>
        </p:txBody>
      </p:sp>
      <p:sp>
        <p:nvSpPr>
          <p:cNvPr id="4" name="Slide Number Placeholder 3"/>
          <p:cNvSpPr>
            <a:spLocks noGrp="1"/>
          </p:cNvSpPr>
          <p:nvPr>
            <p:ph type="sldNum" sz="quarter" idx="10"/>
          </p:nvPr>
        </p:nvSpPr>
        <p:spPr/>
        <p:txBody>
          <a:bodyPr/>
          <a:lstStyle/>
          <a:p>
            <a:fld id="{C1B0072F-F9DE-423C-A029-38D8EAE0CB13}" type="slidenum">
              <a:rPr lang="en-CA" smtClean="0"/>
              <a:pPr/>
              <a:t>2</a:t>
            </a:fld>
            <a:endParaRPr lang="en-CA"/>
          </a:p>
        </p:txBody>
      </p:sp>
    </p:spTree>
    <p:extLst>
      <p:ext uri="{BB962C8B-B14F-4D97-AF65-F5344CB8AC3E}">
        <p14:creationId xmlns:p14="http://schemas.microsoft.com/office/powerpoint/2010/main" val="2177663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As we saw yesterday, two types of Cu coatings are used on the UFC</a:t>
            </a:r>
            <a:r>
              <a:rPr lang="en-CA" baseline="0" dirty="0"/>
              <a:t> – ED on body and CS on the region that’s welded shut. </a:t>
            </a:r>
            <a:endParaRPr lang="en-CA" dirty="0"/>
          </a:p>
        </p:txBody>
      </p:sp>
      <p:sp>
        <p:nvSpPr>
          <p:cNvPr id="4" name="Slide Number Placeholder 3"/>
          <p:cNvSpPr>
            <a:spLocks noGrp="1"/>
          </p:cNvSpPr>
          <p:nvPr>
            <p:ph type="sldNum" sz="quarter" idx="10"/>
          </p:nvPr>
        </p:nvSpPr>
        <p:spPr/>
        <p:txBody>
          <a:bodyPr/>
          <a:lstStyle/>
          <a:p>
            <a:fld id="{C1B0072F-F9DE-423C-A029-38D8EAE0CB13}" type="slidenum">
              <a:rPr lang="en-CA" smtClean="0"/>
              <a:pPr/>
              <a:t>4</a:t>
            </a:fld>
            <a:endParaRPr lang="en-CA"/>
          </a:p>
        </p:txBody>
      </p:sp>
    </p:spTree>
    <p:extLst>
      <p:ext uri="{BB962C8B-B14F-4D97-AF65-F5344CB8AC3E}">
        <p14:creationId xmlns:p14="http://schemas.microsoft.com/office/powerpoint/2010/main" val="3050683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solidFill>
                  <a:srgbClr val="000000"/>
                </a:solidFill>
                <a:latin typeface="Calibri" panose="020F0502020204030204" pitchFamily="34" charset="0"/>
                <a:ea typeface="MS Mincho" panose="02020609040205080304" pitchFamily="49" charset="-128"/>
                <a:cs typeface="Times New Roman" panose="02020603050405020304" pitchFamily="18" charset="0"/>
                <a:sym typeface="Wingdings" panose="05000000000000000000" pitchFamily="2" charset="2"/>
              </a:rPr>
              <a:t>Long term aim: build the numerical d</a:t>
            </a:r>
            <a:r>
              <a:rPr lang="en-CA" sz="1200" dirty="0" smtClean="0"/>
              <a:t>atabase required to develop a finite element model (using COMSOL Multiphysics Modelling Software) to describe the evolution of damage to the steel under repository conditions</a:t>
            </a:r>
          </a:p>
          <a:p>
            <a:r>
              <a:rPr lang="en-CA" dirty="0" smtClean="0"/>
              <a:t>This introduces why we’re doing the tomography (direct model development and model validation);</a:t>
            </a:r>
          </a:p>
          <a:p>
            <a:r>
              <a:rPr lang="en-CA" dirty="0" err="1" smtClean="0"/>
              <a:t>Electrochem</a:t>
            </a:r>
            <a:r>
              <a:rPr lang="en-CA" dirty="0" smtClean="0"/>
              <a:t> defines the chemistry and helps develop the model</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dirty="0" smtClean="0">
              <a:latin typeface="Calibri" panose="020F0502020204030204" pitchFamily="34" charset="0"/>
              <a:ea typeface="MS Mincho" panose="02020609040205080304" pitchFamily="49" charset="-128"/>
              <a:cs typeface="Times New Roman" panose="02020603050405020304" pitchFamily="18" charset="0"/>
            </a:endParaRPr>
          </a:p>
          <a:p>
            <a:endParaRPr lang="en-CA" dirty="0"/>
          </a:p>
        </p:txBody>
      </p:sp>
      <p:sp>
        <p:nvSpPr>
          <p:cNvPr id="4" name="Slide Number Placeholder 3"/>
          <p:cNvSpPr>
            <a:spLocks noGrp="1"/>
          </p:cNvSpPr>
          <p:nvPr>
            <p:ph type="sldNum" sz="quarter" idx="10"/>
          </p:nvPr>
        </p:nvSpPr>
        <p:spPr/>
        <p:txBody>
          <a:bodyPr/>
          <a:lstStyle/>
          <a:p>
            <a:fld id="{C1B0072F-F9DE-423C-A029-38D8EAE0CB13}" type="slidenum">
              <a:rPr lang="en-CA" smtClean="0"/>
              <a:pPr/>
              <a:t>14</a:t>
            </a:fld>
            <a:endParaRPr lang="en-CA"/>
          </a:p>
        </p:txBody>
      </p:sp>
    </p:spTree>
    <p:extLst>
      <p:ext uri="{BB962C8B-B14F-4D97-AF65-F5344CB8AC3E}">
        <p14:creationId xmlns:p14="http://schemas.microsoft.com/office/powerpoint/2010/main" val="1674866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dirty="0" smtClean="0"/>
          </a:p>
        </p:txBody>
      </p:sp>
      <p:sp>
        <p:nvSpPr>
          <p:cNvPr id="4" name="Slide Number Placeholder 3"/>
          <p:cNvSpPr>
            <a:spLocks noGrp="1"/>
          </p:cNvSpPr>
          <p:nvPr>
            <p:ph type="sldNum" sz="quarter" idx="10"/>
          </p:nvPr>
        </p:nvSpPr>
        <p:spPr/>
        <p:txBody>
          <a:bodyPr/>
          <a:lstStyle/>
          <a:p>
            <a:fld id="{C1B0072F-F9DE-423C-A029-38D8EAE0CB13}" type="slidenum">
              <a:rPr lang="en-CA" smtClean="0"/>
              <a:pPr/>
              <a:t>15</a:t>
            </a:fld>
            <a:endParaRPr lang="en-CA"/>
          </a:p>
        </p:txBody>
      </p:sp>
    </p:spTree>
    <p:extLst>
      <p:ext uri="{BB962C8B-B14F-4D97-AF65-F5344CB8AC3E}">
        <p14:creationId xmlns:p14="http://schemas.microsoft.com/office/powerpoint/2010/main" val="358840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By monitoring the </a:t>
            </a:r>
            <a:r>
              <a:rPr lang="en-CA" sz="1300" dirty="0"/>
              <a:t>change in corroded volume over</a:t>
            </a:r>
            <a:r>
              <a:rPr lang="en-CA" sz="1300" dirty="0">
                <a:latin typeface="Arial" panose="020B0604020202020204" pitchFamily="34" charset="0"/>
                <a:cs typeface="Arial" panose="020B0604020202020204" pitchFamily="34" charset="0"/>
              </a:rPr>
              <a:t> ~</a:t>
            </a:r>
            <a:r>
              <a:rPr lang="en-CA" sz="1300" dirty="0"/>
              <a:t>40 hours using synchrotron micro-CT, we c</a:t>
            </a:r>
            <a:r>
              <a:rPr lang="en-CA" dirty="0"/>
              <a:t>an visually</a:t>
            </a:r>
            <a:r>
              <a:rPr lang="en-CA" baseline="0" dirty="0"/>
              <a:t> see how corrosion has propagated into steel and along the Cu-steel interface/that the extent of corrosion is greater with higher [O2] and that there has been some spread of corrosion along the interface, along with corrosion into the steel</a:t>
            </a:r>
          </a:p>
          <a:p>
            <a:r>
              <a:rPr lang="en-CA" sz="1300" dirty="0"/>
              <a:t>Findings:  interfacial corrosion; less extensive on ED. </a:t>
            </a:r>
            <a:endParaRPr lang="en-CA" dirty="0"/>
          </a:p>
        </p:txBody>
      </p:sp>
      <p:sp>
        <p:nvSpPr>
          <p:cNvPr id="4" name="Slide Number Placeholder 3"/>
          <p:cNvSpPr>
            <a:spLocks noGrp="1"/>
          </p:cNvSpPr>
          <p:nvPr>
            <p:ph type="sldNum" sz="quarter" idx="10"/>
          </p:nvPr>
        </p:nvSpPr>
        <p:spPr/>
        <p:txBody>
          <a:bodyPr/>
          <a:lstStyle/>
          <a:p>
            <a:fld id="{C1B0072F-F9DE-423C-A029-38D8EAE0CB13}" type="slidenum">
              <a:rPr lang="en-CA" smtClean="0"/>
              <a:pPr/>
              <a:t>18</a:t>
            </a:fld>
            <a:endParaRPr lang="en-CA"/>
          </a:p>
        </p:txBody>
      </p:sp>
    </p:spTree>
    <p:extLst>
      <p:ext uri="{BB962C8B-B14F-4D97-AF65-F5344CB8AC3E}">
        <p14:creationId xmlns:p14="http://schemas.microsoft.com/office/powerpoint/2010/main" val="511532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CA" sz="1600" dirty="0" smtClean="0"/>
              <a:t>Effect of coating and [O</a:t>
            </a:r>
            <a:r>
              <a:rPr lang="en-CA" sz="1600" baseline="-25000" dirty="0" smtClean="0"/>
              <a:t>2</a:t>
            </a:r>
            <a:r>
              <a:rPr lang="en-CA" sz="1600" dirty="0" smtClean="0"/>
              <a:t>] on damage evolution</a:t>
            </a:r>
            <a:r>
              <a:rPr lang="en-CA" sz="1200" i="0" dirty="0" smtClean="0"/>
              <a:t>;</a:t>
            </a:r>
            <a:r>
              <a:rPr lang="en-CA" sz="1200" i="0" baseline="0" dirty="0" smtClean="0"/>
              <a:t> Despite the different geometry, the overall extent of damage is very similar. </a:t>
            </a:r>
            <a:endParaRPr lang="en-CA" sz="1600" dirty="0" smtClean="0"/>
          </a:p>
        </p:txBody>
      </p:sp>
      <p:sp>
        <p:nvSpPr>
          <p:cNvPr id="4" name="Slide Number Placeholder 3"/>
          <p:cNvSpPr>
            <a:spLocks noGrp="1"/>
          </p:cNvSpPr>
          <p:nvPr>
            <p:ph type="sldNum" sz="quarter" idx="10"/>
          </p:nvPr>
        </p:nvSpPr>
        <p:spPr/>
        <p:txBody>
          <a:bodyPr/>
          <a:lstStyle/>
          <a:p>
            <a:fld id="{C1B0072F-F9DE-423C-A029-38D8EAE0CB13}" type="slidenum">
              <a:rPr lang="en-CA" smtClean="0"/>
              <a:pPr/>
              <a:t>19</a:t>
            </a:fld>
            <a:endParaRPr lang="en-CA"/>
          </a:p>
        </p:txBody>
      </p:sp>
    </p:spTree>
    <p:extLst>
      <p:ext uri="{BB962C8B-B14F-4D97-AF65-F5344CB8AC3E}">
        <p14:creationId xmlns:p14="http://schemas.microsoft.com/office/powerpoint/2010/main" val="2578471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sz="1200" i="0" baseline="0" dirty="0" smtClean="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i="0" dirty="0" smtClean="0">
                <a:cs typeface="Arial" pitchFamily="34" charset="0"/>
              </a:rPr>
              <a:t>Damage at the Cu-steel interface due to the coating process decreases in the order cold spray &gt; annealed cold spray &gt;&gt; electrodeposited</a:t>
            </a:r>
            <a:endParaRPr lang="en-CA" i="0" dirty="0" smtClean="0"/>
          </a:p>
          <a:p>
            <a:r>
              <a:rPr lang="en-CA" sz="1200" i="0" dirty="0" smtClean="0">
                <a:cs typeface="Arial" pitchFamily="34" charset="0"/>
              </a:rPr>
              <a:t>Interfacial strain decreases in the order cold spray &gt; annealed cold spray &gt;&gt; electrodeposited. Ultimate tensile strength decreases in the order electrodeposited &gt;&gt; annealed cold spray </a:t>
            </a:r>
            <a:r>
              <a:rPr lang="en-CA" sz="1200" i="1" dirty="0" smtClean="0">
                <a:cs typeface="Arial" pitchFamily="34" charset="0"/>
              </a:rPr>
              <a:t>≈</a:t>
            </a:r>
            <a:r>
              <a:rPr lang="en-CA" sz="1200" i="0" dirty="0" smtClean="0">
                <a:cs typeface="Arial" pitchFamily="34" charset="0"/>
              </a:rPr>
              <a:t> cold spray.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i="0" dirty="0" smtClean="0">
                <a:cs typeface="Arial" pitchFamily="34" charset="0"/>
              </a:rPr>
              <a:t>A greater degree of </a:t>
            </a:r>
            <a:r>
              <a:rPr lang="en-CA" sz="1200" i="0" dirty="0" err="1" smtClean="0">
                <a:cs typeface="Arial" pitchFamily="34" charset="0"/>
              </a:rPr>
              <a:t>misorientation</a:t>
            </a:r>
            <a:r>
              <a:rPr lang="en-CA" sz="1200" i="0" dirty="0" smtClean="0">
                <a:cs typeface="Arial" pitchFamily="34" charset="0"/>
              </a:rPr>
              <a:t> between grains indicates greater strain. </a:t>
            </a:r>
          </a:p>
        </p:txBody>
      </p:sp>
      <p:sp>
        <p:nvSpPr>
          <p:cNvPr id="4" name="Slide Number Placeholder 3"/>
          <p:cNvSpPr>
            <a:spLocks noGrp="1"/>
          </p:cNvSpPr>
          <p:nvPr>
            <p:ph type="sldNum" sz="quarter" idx="10"/>
          </p:nvPr>
        </p:nvSpPr>
        <p:spPr/>
        <p:txBody>
          <a:bodyPr/>
          <a:lstStyle/>
          <a:p>
            <a:fld id="{C1B0072F-F9DE-423C-A029-38D8EAE0CB13}" type="slidenum">
              <a:rPr lang="en-CA" smtClean="0"/>
              <a:pPr/>
              <a:t>22</a:t>
            </a:fld>
            <a:endParaRPr lang="en-CA"/>
          </a:p>
        </p:txBody>
      </p:sp>
    </p:spTree>
    <p:extLst>
      <p:ext uri="{BB962C8B-B14F-4D97-AF65-F5344CB8AC3E}">
        <p14:creationId xmlns:p14="http://schemas.microsoft.com/office/powerpoint/2010/main" val="1247598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	To determine the composition of the corrosion products formed inside the coating defect, a specimen corroded for 24 hours in oxygenated 3 M NaCl was mounted in resin and cross-sectioned. Figure 16 shows an SEM micrograph of the base of the defect (which penetrated slightly into the steel when first drilled) and a series of Raman spectra recorded at the numbered locations on the image. The image shows a substantial oxide film on the exposed steel surface (location 1). The two broad Raman peaks at 350 and 500 cm</a:t>
            </a:r>
            <a:r>
              <a:rPr lang="en-CA" sz="1200" kern="1200" baseline="30000" dirty="0" smtClean="0">
                <a:solidFill>
                  <a:schemeClr val="tx1"/>
                </a:solidFill>
                <a:effectLst/>
                <a:latin typeface="+mn-lt"/>
                <a:ea typeface="+mn-ea"/>
                <a:cs typeface="+mn-cs"/>
              </a:rPr>
              <a:t>-1</a:t>
            </a:r>
            <a:r>
              <a:rPr lang="en-CA" sz="1200" kern="1200" dirty="0" smtClean="0">
                <a:solidFill>
                  <a:schemeClr val="tx1"/>
                </a:solidFill>
                <a:effectLst/>
                <a:latin typeface="+mn-lt"/>
                <a:ea typeface="+mn-ea"/>
                <a:cs typeface="+mn-cs"/>
              </a:rPr>
              <a:t> and the higher intensity peaks at 670 and 720 cm</a:t>
            </a:r>
            <a:r>
              <a:rPr lang="en-CA" sz="1200" kern="1200" baseline="30000" dirty="0" smtClean="0">
                <a:solidFill>
                  <a:schemeClr val="tx1"/>
                </a:solidFill>
                <a:effectLst/>
                <a:latin typeface="+mn-lt"/>
                <a:ea typeface="+mn-ea"/>
                <a:cs typeface="+mn-cs"/>
              </a:rPr>
              <a:t>-1</a:t>
            </a:r>
            <a:r>
              <a:rPr lang="en-CA" sz="1200" kern="1200" dirty="0" smtClean="0">
                <a:solidFill>
                  <a:schemeClr val="tx1"/>
                </a:solidFill>
                <a:effectLst/>
                <a:latin typeface="+mn-lt"/>
                <a:ea typeface="+mn-ea"/>
                <a:cs typeface="+mn-cs"/>
              </a:rPr>
              <a:t> suggest the presence of maghemite, γ-Fe</a:t>
            </a:r>
            <a:r>
              <a:rPr lang="en-CA" sz="1200" kern="1200" baseline="-25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O</a:t>
            </a:r>
            <a:r>
              <a:rPr lang="en-CA" sz="1200" kern="1200" baseline="-25000" dirty="0" smtClean="0">
                <a:solidFill>
                  <a:schemeClr val="tx1"/>
                </a:solidFill>
                <a:effectLst/>
                <a:latin typeface="+mn-lt"/>
                <a:ea typeface="+mn-ea"/>
                <a:cs typeface="+mn-cs"/>
              </a:rPr>
              <a:t>3</a:t>
            </a:r>
            <a:r>
              <a:rPr lang="en-CA" sz="1200" kern="1200" dirty="0" smtClean="0">
                <a:solidFill>
                  <a:schemeClr val="tx1"/>
                </a:solidFill>
                <a:effectLst/>
                <a:latin typeface="+mn-lt"/>
                <a:ea typeface="+mn-ea"/>
                <a:cs typeface="+mn-cs"/>
              </a:rPr>
              <a:t> [19,20], as indicated by the vertical lines. However, the dominant A</a:t>
            </a:r>
            <a:r>
              <a:rPr lang="en-CA" sz="1200" kern="1200" baseline="-25000" dirty="0" smtClean="0">
                <a:solidFill>
                  <a:schemeClr val="tx1"/>
                </a:solidFill>
                <a:effectLst/>
                <a:latin typeface="+mn-lt"/>
                <a:ea typeface="+mn-ea"/>
                <a:cs typeface="+mn-cs"/>
              </a:rPr>
              <a:t>1g</a:t>
            </a:r>
            <a:r>
              <a:rPr lang="en-CA" sz="1200" kern="1200" dirty="0" smtClean="0">
                <a:solidFill>
                  <a:schemeClr val="tx1"/>
                </a:solidFill>
                <a:effectLst/>
                <a:latin typeface="+mn-lt"/>
                <a:ea typeface="+mn-ea"/>
                <a:cs typeface="+mn-cs"/>
              </a:rPr>
              <a:t> mode of magnetite, Fe</a:t>
            </a:r>
            <a:r>
              <a:rPr lang="en-CA" sz="1200" kern="1200" baseline="-25000" dirty="0" smtClean="0">
                <a:solidFill>
                  <a:schemeClr val="tx1"/>
                </a:solidFill>
                <a:effectLst/>
                <a:latin typeface="+mn-lt"/>
                <a:ea typeface="+mn-ea"/>
                <a:cs typeface="+mn-cs"/>
              </a:rPr>
              <a:t>3</a:t>
            </a:r>
            <a:r>
              <a:rPr lang="en-CA" sz="1200" kern="1200" dirty="0" smtClean="0">
                <a:solidFill>
                  <a:schemeClr val="tx1"/>
                </a:solidFill>
                <a:effectLst/>
                <a:latin typeface="+mn-lt"/>
                <a:ea typeface="+mn-ea"/>
                <a:cs typeface="+mn-cs"/>
              </a:rPr>
              <a:t>O</a:t>
            </a:r>
            <a:r>
              <a:rPr lang="en-CA" sz="1200" kern="1200" baseline="-25000" dirty="0" smtClean="0">
                <a:solidFill>
                  <a:schemeClr val="tx1"/>
                </a:solidFill>
                <a:effectLst/>
                <a:latin typeface="+mn-lt"/>
                <a:ea typeface="+mn-ea"/>
                <a:cs typeface="+mn-cs"/>
              </a:rPr>
              <a:t>4</a:t>
            </a:r>
            <a:r>
              <a:rPr lang="en-CA" sz="1200" kern="1200" dirty="0" smtClean="0">
                <a:solidFill>
                  <a:schemeClr val="tx1"/>
                </a:solidFill>
                <a:effectLst/>
                <a:latin typeface="+mn-lt"/>
                <a:ea typeface="+mn-ea"/>
                <a:cs typeface="+mn-cs"/>
              </a:rPr>
              <a:t> (670 cm</a:t>
            </a:r>
            <a:r>
              <a:rPr lang="en-CA" sz="1200" kern="1200" baseline="30000" dirty="0" smtClean="0">
                <a:solidFill>
                  <a:schemeClr val="tx1"/>
                </a:solidFill>
                <a:effectLst/>
                <a:latin typeface="+mn-lt"/>
                <a:ea typeface="+mn-ea"/>
                <a:cs typeface="+mn-cs"/>
              </a:rPr>
              <a:t>-1</a:t>
            </a:r>
            <a:r>
              <a:rPr lang="en-CA" sz="1200" kern="1200" dirty="0" smtClean="0">
                <a:solidFill>
                  <a:schemeClr val="tx1"/>
                </a:solidFill>
                <a:effectLst/>
                <a:latin typeface="+mn-lt"/>
                <a:ea typeface="+mn-ea"/>
                <a:cs typeface="+mn-cs"/>
              </a:rPr>
              <a:t>) [21] and a peak attributable to akaganeite (β-FeOOH) (723 cm</a:t>
            </a:r>
            <a:r>
              <a:rPr lang="en-CA" sz="1200" kern="1200" baseline="30000" dirty="0" smtClean="0">
                <a:solidFill>
                  <a:schemeClr val="tx1"/>
                </a:solidFill>
                <a:effectLst/>
                <a:latin typeface="+mn-lt"/>
                <a:ea typeface="+mn-ea"/>
                <a:cs typeface="+mn-cs"/>
              </a:rPr>
              <a:t>-1</a:t>
            </a:r>
            <a:r>
              <a:rPr lang="en-CA" sz="1200" kern="1200" dirty="0" smtClean="0">
                <a:solidFill>
                  <a:schemeClr val="tx1"/>
                </a:solidFill>
                <a:effectLst/>
                <a:latin typeface="+mn-lt"/>
                <a:ea typeface="+mn-ea"/>
                <a:cs typeface="+mn-cs"/>
              </a:rPr>
              <a:t>) [22] also occur in this region, making an unambiguous identification of the film impossible.</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	Raman analyses (location 2 in Figure 16) indicate the oxide formed (possibly maghemite) is identical to that formed on the steel surface at the base of the defect (location 1 in Figure 16). It seems likely, but is presently unproven, that the propagation of corrosion along the interface is due to the damaged nature of this location (as shown in Figures 6(c), 8(a), and 9(a) inflicted during the cold spray coating process. It also should be noted that the cold spray process used to form the coating cannot be considered to be optimized from a manufacturing standpoint.  </a:t>
            </a:r>
          </a:p>
          <a:p>
            <a:r>
              <a:rPr lang="en-CA" sz="1200" kern="1200" dirty="0" smtClean="0">
                <a:solidFill>
                  <a:schemeClr val="tx1"/>
                </a:solidFill>
                <a:effectLst/>
                <a:latin typeface="+mn-lt"/>
                <a:ea typeface="+mn-ea"/>
                <a:cs typeface="+mn-cs"/>
              </a:rPr>
              <a:t> 	Spectra recorded at locations 3 to 6 all exhibit the same peaks but with some variation in the intensities of individual bands. The vertical coloured lines indicate the characteristic Raman shifts for lepidocrocite (γ-FeOOH) [19,23], goethite (α-FeOOH) [19,23], and akaganeite [20,22]. These phases are expected to form in the presence of O</a:t>
            </a:r>
            <a:r>
              <a:rPr lang="en-CA" sz="1200" kern="1200" baseline="-25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and Cl</a:t>
            </a:r>
            <a:r>
              <a:rPr lang="en-CA" sz="1200" kern="1200" baseline="30000" dirty="0" smtClean="0">
                <a:solidFill>
                  <a:schemeClr val="tx1"/>
                </a:solidFill>
                <a:effectLst/>
                <a:latin typeface="+mn-lt"/>
                <a:ea typeface="+mn-ea"/>
                <a:cs typeface="+mn-cs"/>
              </a:rPr>
              <a:t>-</a:t>
            </a:r>
            <a:r>
              <a:rPr lang="en-CA" sz="1200" kern="1200" dirty="0" smtClean="0">
                <a:solidFill>
                  <a:schemeClr val="tx1"/>
                </a:solidFill>
                <a:effectLst/>
                <a:latin typeface="+mn-lt"/>
                <a:ea typeface="+mn-ea"/>
                <a:cs typeface="+mn-cs"/>
              </a:rPr>
              <a:t> and which phase is dominant depends on their solution concentrations and that of Fe</a:t>
            </a:r>
            <a:r>
              <a:rPr lang="en-CA" sz="1200" kern="1200" baseline="30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[22]. Environments with high [Cl</a:t>
            </a:r>
            <a:r>
              <a:rPr lang="en-CA" sz="1200" kern="1200" baseline="30000" dirty="0" smtClean="0">
                <a:solidFill>
                  <a:schemeClr val="tx1"/>
                </a:solidFill>
                <a:effectLst/>
                <a:latin typeface="+mn-lt"/>
                <a:ea typeface="+mn-ea"/>
                <a:cs typeface="+mn-cs"/>
              </a:rPr>
              <a:t>-</a:t>
            </a:r>
            <a:r>
              <a:rPr lang="en-CA" sz="1200" kern="1200" dirty="0" smtClean="0">
                <a:solidFill>
                  <a:schemeClr val="tx1"/>
                </a:solidFill>
                <a:effectLst/>
                <a:latin typeface="+mn-lt"/>
                <a:ea typeface="+mn-ea"/>
                <a:cs typeface="+mn-cs"/>
              </a:rPr>
              <a:t>] (≥ 2 M) and high [Fe</a:t>
            </a:r>
            <a:r>
              <a:rPr lang="en-CA" sz="1200" kern="1200" baseline="30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 0.5 M) favour the formation of akaganeite, while lower [Fe</a:t>
            </a:r>
            <a:r>
              <a:rPr lang="en-CA" sz="1200" kern="1200" baseline="30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favours lepidocrocite, and goethite forms when either [Cl</a:t>
            </a:r>
            <a:r>
              <a:rPr lang="en-CA" sz="1200" kern="1200" baseline="30000" dirty="0" smtClean="0">
                <a:solidFill>
                  <a:schemeClr val="tx1"/>
                </a:solidFill>
                <a:effectLst/>
                <a:latin typeface="+mn-lt"/>
                <a:ea typeface="+mn-ea"/>
                <a:cs typeface="+mn-cs"/>
              </a:rPr>
              <a:t>-</a:t>
            </a:r>
            <a:r>
              <a:rPr lang="en-CA" sz="1200" kern="1200" dirty="0" smtClean="0">
                <a:solidFill>
                  <a:schemeClr val="tx1"/>
                </a:solidFill>
                <a:effectLst/>
                <a:latin typeface="+mn-lt"/>
                <a:ea typeface="+mn-ea"/>
                <a:cs typeface="+mn-cs"/>
              </a:rPr>
              <a:t>] of [Fe</a:t>
            </a:r>
            <a:r>
              <a:rPr lang="en-CA" sz="1200" kern="1200" baseline="30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is high while the other is low [22]. In solutions containing a high [O</a:t>
            </a:r>
            <a:r>
              <a:rPr lang="en-CA" sz="1200" kern="1200" baseline="-25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lepidocrocite forms preferentially to goethite [22,24] but can transform to goethite with time [25]. Inside the defect, the corrosion product is a mix of the above 3 phases with the peaks for akaganeite being relatively the most intense. This would be expected for the high [Fe</a:t>
            </a:r>
            <a:r>
              <a:rPr lang="en-CA" sz="1200" kern="1200" baseline="30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and [Cl</a:t>
            </a:r>
            <a:r>
              <a:rPr lang="en-CA" sz="1200" kern="1200" baseline="30000" dirty="0" smtClean="0">
                <a:solidFill>
                  <a:schemeClr val="tx1"/>
                </a:solidFill>
                <a:effectLst/>
                <a:latin typeface="+mn-lt"/>
                <a:ea typeface="+mn-ea"/>
                <a:cs typeface="+mn-cs"/>
              </a:rPr>
              <a:t>-</a:t>
            </a:r>
            <a:r>
              <a:rPr lang="en-CA" sz="1200" kern="1200" dirty="0" smtClean="0">
                <a:solidFill>
                  <a:schemeClr val="tx1"/>
                </a:solidFill>
                <a:effectLst/>
                <a:latin typeface="+mn-lt"/>
                <a:ea typeface="+mn-ea"/>
                <a:cs typeface="+mn-cs"/>
              </a:rPr>
              <a:t>] conditions likely to prevail within the defect.</a:t>
            </a:r>
          </a:p>
          <a:p>
            <a:endParaRPr lang="en-CA" dirty="0"/>
          </a:p>
        </p:txBody>
      </p:sp>
      <p:sp>
        <p:nvSpPr>
          <p:cNvPr id="4" name="Slide Number Placeholder 3"/>
          <p:cNvSpPr>
            <a:spLocks noGrp="1"/>
          </p:cNvSpPr>
          <p:nvPr>
            <p:ph type="sldNum" sz="quarter" idx="10"/>
          </p:nvPr>
        </p:nvSpPr>
        <p:spPr/>
        <p:txBody>
          <a:bodyPr/>
          <a:lstStyle/>
          <a:p>
            <a:fld id="{C1B0072F-F9DE-423C-A029-38D8EAE0CB13}" type="slidenum">
              <a:rPr lang="en-CA" smtClean="0"/>
              <a:pPr/>
              <a:t>23</a:t>
            </a:fld>
            <a:endParaRPr lang="en-CA"/>
          </a:p>
        </p:txBody>
      </p:sp>
    </p:spTree>
    <p:extLst>
      <p:ext uri="{BB962C8B-B14F-4D97-AF65-F5344CB8AC3E}">
        <p14:creationId xmlns:p14="http://schemas.microsoft.com/office/powerpoint/2010/main" val="778713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4278BA58-158D-4073-85D3-777CB1700D42}" type="datetimeFigureOut">
              <a:rPr lang="en-CA" smtClean="0"/>
              <a:t>2017-10-29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14276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278BA58-158D-4073-85D3-777CB1700D42}" type="datetimeFigureOut">
              <a:rPr lang="en-CA" smtClean="0"/>
              <a:t>2017-10-29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352587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8BA58-158D-4073-85D3-777CB1700D42}" type="datetimeFigureOut">
              <a:rPr lang="en-CA" smtClean="0"/>
              <a:t>2017-10-29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679522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4278BA58-158D-4073-85D3-777CB1700D42}" type="datetimeFigureOut">
              <a:rPr lang="en-CA" smtClean="0"/>
              <a:t>2017-10-29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1847599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4278BA58-158D-4073-85D3-777CB1700D42}" type="datetimeFigureOut">
              <a:rPr lang="en-CA" smtClean="0"/>
              <a:t>2017-10-29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935396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4278BA58-158D-4073-85D3-777CB1700D42}" type="datetimeFigureOut">
              <a:rPr lang="en-CA" smtClean="0"/>
              <a:t>2017-10-29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3506687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8BA58-158D-4073-85D3-777CB1700D42}" type="datetimeFigureOut">
              <a:rPr lang="en-CA" smtClean="0"/>
              <a:t>2017-10-29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3466508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8BA58-158D-4073-85D3-777CB1700D42}" type="datetimeFigureOut">
              <a:rPr lang="en-CA" smtClean="0"/>
              <a:t>2017-10-29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2955424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8BA58-158D-4073-85D3-777CB1700D42}" type="datetimeFigureOut">
              <a:rPr lang="en-CA" smtClean="0"/>
              <a:t>2017-10-29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333150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278BA58-158D-4073-85D3-777CB1700D42}" type="datetimeFigureOut">
              <a:rPr lang="en-CA" smtClean="0"/>
              <a:t>2017-10-29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3825495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4278BA58-158D-4073-85D3-777CB1700D42}" type="datetimeFigureOut">
              <a:rPr lang="en-CA" smtClean="0"/>
              <a:t>2017-10-29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C678237-92F3-451C-95F3-DABEF497C143}" type="slidenum">
              <a:rPr lang="en-CA" smtClean="0"/>
              <a:t>‹#›</a:t>
            </a:fld>
            <a:endParaRPr lang="en-CA"/>
          </a:p>
        </p:txBody>
      </p:sp>
    </p:spTree>
    <p:extLst>
      <p:ext uri="{BB962C8B-B14F-4D97-AF65-F5344CB8AC3E}">
        <p14:creationId xmlns:p14="http://schemas.microsoft.com/office/powerpoint/2010/main" val="2397021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8BA58-158D-4073-85D3-777CB1700D42}" type="datetimeFigureOut">
              <a:rPr lang="en-CA" smtClean="0"/>
              <a:t>2017-10-29</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678237-92F3-451C-95F3-DABEF497C143}" type="slidenum">
              <a:rPr lang="en-CA" smtClean="0"/>
              <a:t>‹#›</a:t>
            </a:fld>
            <a:endParaRPr lang="en-CA"/>
          </a:p>
        </p:txBody>
      </p:sp>
    </p:spTree>
    <p:extLst>
      <p:ext uri="{BB962C8B-B14F-4D97-AF65-F5344CB8AC3E}">
        <p14:creationId xmlns:p14="http://schemas.microsoft.com/office/powerpoint/2010/main" val="24498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www.surfacesciencewestern.com/" TargetMode="External"/><Relationship Id="rId7" Type="http://schemas.openxmlformats.org/officeDocument/2006/relationships/image" Target="../media/image3.jpeg"/><Relationship Id="rId2" Type="http://schemas.openxmlformats.org/officeDocument/2006/relationships/hyperlink" Target="http://www.sun.chem.uwo.ca/" TargetMode="Externa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hyperlink" Target="mailto:dwshoesm@uwo.ca"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tiff"/><Relationship Id="rId1" Type="http://schemas.openxmlformats.org/officeDocument/2006/relationships/slideLayout" Target="../slideLayouts/slideLayout7.xml"/><Relationship Id="rId5" Type="http://schemas.openxmlformats.org/officeDocument/2006/relationships/image" Target="../media/image18.emf"/><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image" Target="../media/image27.jpeg"/><Relationship Id="rId12"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jpeg"/><Relationship Id="rId11" Type="http://schemas.openxmlformats.org/officeDocument/2006/relationships/image" Target="../media/image540.png"/><Relationship Id="rId5" Type="http://schemas.openxmlformats.org/officeDocument/2006/relationships/image" Target="../media/image25.jpeg"/><Relationship Id="rId10" Type="http://schemas.openxmlformats.org/officeDocument/2006/relationships/image" Target="../media/image53.png"/><Relationship Id="rId4" Type="http://schemas.openxmlformats.org/officeDocument/2006/relationships/notesSlide" Target="../notesSlides/notesSlide4.xml"/><Relationship Id="rId9" Type="http://schemas.openxmlformats.org/officeDocument/2006/relationships/image" Target="../media/image2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18" Type="http://schemas.microsoft.com/office/2007/relationships/hdphoto" Target="../media/hdphoto7.wdp"/><Relationship Id="rId26" Type="http://schemas.openxmlformats.org/officeDocument/2006/relationships/image" Target="../media/image45.png"/><Relationship Id="rId3" Type="http://schemas.openxmlformats.org/officeDocument/2006/relationships/image" Target="../media/image32.png"/><Relationship Id="rId21" Type="http://schemas.openxmlformats.org/officeDocument/2006/relationships/image" Target="../media/image42.png"/><Relationship Id="rId7" Type="http://schemas.microsoft.com/office/2007/relationships/hdphoto" Target="../media/hdphoto2.wdp"/><Relationship Id="rId12" Type="http://schemas.microsoft.com/office/2007/relationships/hdphoto" Target="../media/hdphoto4.wdp"/><Relationship Id="rId17" Type="http://schemas.openxmlformats.org/officeDocument/2006/relationships/image" Target="../media/image40.png"/><Relationship Id="rId25" Type="http://schemas.microsoft.com/office/2007/relationships/hdphoto" Target="../media/hdphoto10.wdp"/><Relationship Id="rId2" Type="http://schemas.openxmlformats.org/officeDocument/2006/relationships/notesSlide" Target="../notesSlides/notesSlide5.xml"/><Relationship Id="rId16" Type="http://schemas.microsoft.com/office/2007/relationships/hdphoto" Target="../media/hdphoto6.wdp"/><Relationship Id="rId20" Type="http://schemas.microsoft.com/office/2007/relationships/hdphoto" Target="../media/hdphoto8.wdp"/><Relationship Id="rId29" Type="http://schemas.microsoft.com/office/2007/relationships/hdphoto" Target="../media/hdphoto12.wdp"/><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7.png"/><Relationship Id="rId24" Type="http://schemas.openxmlformats.org/officeDocument/2006/relationships/image" Target="../media/image44.png"/><Relationship Id="rId5" Type="http://schemas.openxmlformats.org/officeDocument/2006/relationships/image" Target="../media/image33.png"/><Relationship Id="rId15" Type="http://schemas.openxmlformats.org/officeDocument/2006/relationships/image" Target="../media/image39.png"/><Relationship Id="rId23" Type="http://schemas.microsoft.com/office/2007/relationships/hdphoto" Target="../media/hdphoto9.wdp"/><Relationship Id="rId28" Type="http://schemas.openxmlformats.org/officeDocument/2006/relationships/image" Target="../media/image46.png"/><Relationship Id="rId10" Type="http://schemas.openxmlformats.org/officeDocument/2006/relationships/image" Target="../media/image36.png"/><Relationship Id="rId19" Type="http://schemas.openxmlformats.org/officeDocument/2006/relationships/image" Target="../media/image41.png"/><Relationship Id="rId4" Type="http://schemas.microsoft.com/office/2007/relationships/hdphoto" Target="../media/hdphoto1.wdp"/><Relationship Id="rId9" Type="http://schemas.microsoft.com/office/2007/relationships/hdphoto" Target="../media/hdphoto3.wdp"/><Relationship Id="rId14" Type="http://schemas.microsoft.com/office/2007/relationships/hdphoto" Target="../media/hdphoto5.wdp"/><Relationship Id="rId22" Type="http://schemas.openxmlformats.org/officeDocument/2006/relationships/image" Target="../media/image43.png"/><Relationship Id="rId27" Type="http://schemas.microsoft.com/office/2007/relationships/hdphoto" Target="../media/hdphoto11.wdp"/><Relationship Id="rId30" Type="http://schemas.openxmlformats.org/officeDocument/2006/relationships/image" Target="../media/image47.jpe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6.xml"/><Relationship Id="rId7" Type="http://schemas.openxmlformats.org/officeDocument/2006/relationships/image" Target="../media/image48.wmf"/><Relationship Id="rId12"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50.wmf"/><Relationship Id="rId5" Type="http://schemas.openxmlformats.org/officeDocument/2006/relationships/image" Target="../media/image880.png"/><Relationship Id="rId10" Type="http://schemas.openxmlformats.org/officeDocument/2006/relationships/oleObject" Target="../embeddings/oleObject3.bin"/><Relationship Id="rId4" Type="http://schemas.openxmlformats.org/officeDocument/2006/relationships/image" Target="../media/image870.png"/><Relationship Id="rId9" Type="http://schemas.openxmlformats.org/officeDocument/2006/relationships/image" Target="../media/image49.wmf"/></Relationships>
</file>

<file path=ppt/slides/_rels/slide2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notesSlide" Target="../notesSlides/notesSlide7.xml"/><Relationship Id="rId7" Type="http://schemas.openxmlformats.org/officeDocument/2006/relationships/image" Target="../media/image55.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3.wmf"/><Relationship Id="rId5" Type="http://schemas.openxmlformats.org/officeDocument/2006/relationships/oleObject" Target="../embeddings/oleObject4.bin"/><Relationship Id="rId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8.png"/><Relationship Id="rId5" Type="http://schemas.openxmlformats.org/officeDocument/2006/relationships/image" Target="../media/image57.wmf"/><Relationship Id="rId4" Type="http://schemas.openxmlformats.org/officeDocument/2006/relationships/oleObject" Target="../embeddings/oleObject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9195" y="-196711"/>
            <a:ext cx="10369019" cy="1515329"/>
          </a:xfrm>
        </p:spPr>
        <p:txBody>
          <a:bodyPr>
            <a:normAutofit/>
          </a:bodyPr>
          <a:lstStyle/>
          <a:p>
            <a:r>
              <a:rPr lang="en-CA" sz="3200" b="1" dirty="0" smtClean="0">
                <a:latin typeface="Arial Narrow" panose="020B0606020202030204" pitchFamily="34" charset="0"/>
              </a:rPr>
              <a:t>THE CORROSION OF COPPER NUCLEAR WASTE CONTAINERS UNDER DEEP GEOLOGIC CONDITIONS </a:t>
            </a:r>
            <a:endParaRPr lang="en-CA" sz="3200" b="1" dirty="0">
              <a:latin typeface="Arial Narrow" panose="020B0606020202030204" pitchFamily="34" charset="0"/>
            </a:endParaRPr>
          </a:p>
        </p:txBody>
      </p:sp>
      <p:sp>
        <p:nvSpPr>
          <p:cNvPr id="3" name="Subtitle 2"/>
          <p:cNvSpPr>
            <a:spLocks noGrp="1"/>
          </p:cNvSpPr>
          <p:nvPr>
            <p:ph type="subTitle" idx="1"/>
          </p:nvPr>
        </p:nvSpPr>
        <p:spPr>
          <a:xfrm>
            <a:off x="1559169" y="1677338"/>
            <a:ext cx="9554308" cy="2376731"/>
          </a:xfrm>
        </p:spPr>
        <p:txBody>
          <a:bodyPr>
            <a:normAutofit fontScale="92500" lnSpcReduction="20000"/>
          </a:bodyPr>
          <a:lstStyle/>
          <a:p>
            <a:r>
              <a:rPr lang="en-CA" b="1" dirty="0" err="1" smtClean="0">
                <a:solidFill>
                  <a:srgbClr val="FF0000"/>
                </a:solidFill>
                <a:latin typeface="David ShoesmithDArial Narrow"/>
              </a:rPr>
              <a:t>T.Standish</a:t>
            </a:r>
            <a:r>
              <a:rPr lang="en-CA" b="1" dirty="0" smtClean="0">
                <a:solidFill>
                  <a:srgbClr val="FF0000"/>
                </a:solidFill>
                <a:latin typeface="David ShoesmithDArial Narrow"/>
              </a:rPr>
              <a:t>, </a:t>
            </a:r>
            <a:r>
              <a:rPr lang="en-CA" b="1" dirty="0" err="1" smtClean="0">
                <a:solidFill>
                  <a:srgbClr val="FF0000"/>
                </a:solidFill>
                <a:latin typeface="David ShoesmithDArial Narrow"/>
              </a:rPr>
              <a:t>S.Ramamurthy</a:t>
            </a:r>
            <a:r>
              <a:rPr lang="en-CA" b="1" dirty="0" smtClean="0">
                <a:solidFill>
                  <a:srgbClr val="FF0000"/>
                </a:solidFill>
                <a:latin typeface="David ShoesmithDArial Narrow"/>
              </a:rPr>
              <a:t>, </a:t>
            </a:r>
            <a:r>
              <a:rPr lang="en-CA" b="1" dirty="0" err="1" smtClean="0">
                <a:solidFill>
                  <a:srgbClr val="FF0000"/>
                </a:solidFill>
                <a:latin typeface="David ShoesmithDArial Narrow"/>
              </a:rPr>
              <a:t>J.Turnbull</a:t>
            </a:r>
            <a:r>
              <a:rPr lang="en-CA" b="1" dirty="0" smtClean="0">
                <a:solidFill>
                  <a:srgbClr val="FF0000"/>
                </a:solidFill>
                <a:latin typeface="David ShoesmithDArial Narrow"/>
              </a:rPr>
              <a:t>, </a:t>
            </a:r>
            <a:r>
              <a:rPr lang="en-CA" b="1" dirty="0" err="1" smtClean="0">
                <a:solidFill>
                  <a:srgbClr val="FF0000"/>
                </a:solidFill>
                <a:latin typeface="David ShoesmithDArial Narrow"/>
              </a:rPr>
              <a:t>D.Zagidulin</a:t>
            </a:r>
            <a:r>
              <a:rPr lang="en-CA" b="1" dirty="0" smtClean="0">
                <a:solidFill>
                  <a:srgbClr val="FF0000"/>
                </a:solidFill>
                <a:latin typeface="David ShoesmithDArial Narrow"/>
              </a:rPr>
              <a:t>, </a:t>
            </a:r>
            <a:r>
              <a:rPr lang="en-CA" b="1" dirty="0" err="1" smtClean="0">
                <a:solidFill>
                  <a:srgbClr val="FF0000"/>
                </a:solidFill>
                <a:latin typeface="David ShoesmithDArial Narrow"/>
              </a:rPr>
              <a:t>J.J.Noel</a:t>
            </a:r>
            <a:r>
              <a:rPr lang="en-CA" b="1" baseline="30000" dirty="0" smtClean="0">
                <a:solidFill>
                  <a:srgbClr val="FF0000"/>
                </a:solidFill>
                <a:latin typeface="David ShoesmithDArial Narrow"/>
              </a:rPr>
              <a:t>#</a:t>
            </a:r>
            <a:r>
              <a:rPr lang="en-CA" b="1" dirty="0" smtClean="0">
                <a:solidFill>
                  <a:srgbClr val="FF0000"/>
                </a:solidFill>
                <a:latin typeface="David ShoesmithDArial Narrow"/>
              </a:rPr>
              <a:t> and </a:t>
            </a:r>
            <a:r>
              <a:rPr lang="en-CA" b="1" dirty="0" err="1" smtClean="0">
                <a:solidFill>
                  <a:srgbClr val="FF0000"/>
                </a:solidFill>
                <a:latin typeface="David ShoesmithDArial Narrow"/>
              </a:rPr>
              <a:t>D.W.Shoesmith</a:t>
            </a:r>
            <a:r>
              <a:rPr lang="en-CA" b="1" baseline="30000" dirty="0" smtClean="0">
                <a:solidFill>
                  <a:srgbClr val="FF0000"/>
                </a:solidFill>
                <a:latin typeface="David ShoesmithDArial Narrow"/>
              </a:rPr>
              <a:t>#</a:t>
            </a:r>
          </a:p>
          <a:p>
            <a:r>
              <a:rPr lang="en-CA" b="1" dirty="0" smtClean="0">
                <a:solidFill>
                  <a:srgbClr val="FF0000"/>
                </a:solidFill>
                <a:latin typeface="David ShoesmithDArial Narrow"/>
              </a:rPr>
              <a:t>Department of Chemistry and </a:t>
            </a:r>
            <a:r>
              <a:rPr lang="en-CA" b="1" baseline="30000" dirty="0" smtClean="0">
                <a:solidFill>
                  <a:srgbClr val="FF0000"/>
                </a:solidFill>
                <a:latin typeface="David ShoesmithDArial Narrow"/>
              </a:rPr>
              <a:t>#</a:t>
            </a:r>
            <a:r>
              <a:rPr lang="en-CA" b="1" dirty="0" smtClean="0">
                <a:solidFill>
                  <a:srgbClr val="FF0000"/>
                </a:solidFill>
                <a:latin typeface="David ShoesmithDArial Narrow"/>
              </a:rPr>
              <a:t>Surface Science Western,</a:t>
            </a:r>
          </a:p>
          <a:p>
            <a:r>
              <a:rPr lang="en-CA" b="1" dirty="0" smtClean="0">
                <a:solidFill>
                  <a:srgbClr val="FF0000"/>
                </a:solidFill>
                <a:latin typeface="David ShoesmithDArial Narrow"/>
              </a:rPr>
              <a:t>Western University, London, Ontario, Canada</a:t>
            </a:r>
          </a:p>
          <a:p>
            <a:r>
              <a:rPr lang="en-CA" b="1" dirty="0" smtClean="0">
                <a:solidFill>
                  <a:srgbClr val="FF0000"/>
                </a:solidFill>
                <a:latin typeface="David ShoesmithDArial Narrow"/>
                <a:hlinkClick r:id="rId2"/>
              </a:rPr>
              <a:t>www.sun.chem.uwo.ca</a:t>
            </a:r>
            <a:endParaRPr lang="en-CA" b="1" dirty="0" smtClean="0">
              <a:solidFill>
                <a:srgbClr val="FF0000"/>
              </a:solidFill>
              <a:latin typeface="David ShoesmithDArial Narrow"/>
            </a:endParaRPr>
          </a:p>
          <a:p>
            <a:r>
              <a:rPr lang="en-CA" b="1" dirty="0" smtClean="0">
                <a:solidFill>
                  <a:srgbClr val="FF0000"/>
                </a:solidFill>
                <a:latin typeface="David ShoesmithDArial Narrow"/>
                <a:hlinkClick r:id="rId3"/>
              </a:rPr>
              <a:t>www.surfacesciencewestern.com</a:t>
            </a:r>
            <a:endParaRPr lang="en-CA" b="1" dirty="0" smtClean="0">
              <a:solidFill>
                <a:srgbClr val="FF0000"/>
              </a:solidFill>
              <a:latin typeface="David ShoesmithDArial Narrow"/>
            </a:endParaRPr>
          </a:p>
          <a:p>
            <a:r>
              <a:rPr lang="en-CA" b="1" dirty="0" smtClean="0">
                <a:solidFill>
                  <a:srgbClr val="FF0000"/>
                </a:solidFill>
                <a:latin typeface="David ShoesmithDArial Narrow"/>
                <a:hlinkClick r:id="rId4"/>
              </a:rPr>
              <a:t>dwshoesm@uwo.ca</a:t>
            </a:r>
            <a:endParaRPr lang="en-CA" b="1" dirty="0" smtClean="0">
              <a:solidFill>
                <a:srgbClr val="FF0000"/>
              </a:solidFill>
              <a:latin typeface="David ShoesmithDArial Narrow"/>
            </a:endParaRPr>
          </a:p>
          <a:p>
            <a:endParaRPr lang="en-CA" b="1" dirty="0">
              <a:solidFill>
                <a:srgbClr val="FF0000"/>
              </a:solidFill>
              <a:latin typeface="David ShoesmithDArial Narrow"/>
            </a:endParaRPr>
          </a:p>
        </p:txBody>
      </p:sp>
      <p:sp>
        <p:nvSpPr>
          <p:cNvPr id="4" name="TextBox 3"/>
          <p:cNvSpPr txBox="1"/>
          <p:nvPr/>
        </p:nvSpPr>
        <p:spPr>
          <a:xfrm>
            <a:off x="134857" y="4290646"/>
            <a:ext cx="11230708" cy="646331"/>
          </a:xfrm>
          <a:prstGeom prst="rect">
            <a:avLst/>
          </a:prstGeom>
          <a:noFill/>
        </p:spPr>
        <p:txBody>
          <a:bodyPr wrap="square" rtlCol="0">
            <a:spAutoFit/>
          </a:bodyPr>
          <a:lstStyle/>
          <a:p>
            <a:pPr algn="ctr"/>
            <a:r>
              <a:rPr lang="en-CA" b="1" dirty="0" smtClean="0">
                <a:solidFill>
                  <a:srgbClr val="2CA323"/>
                </a:solidFill>
                <a:latin typeface="Arial Narrow" panose="020B0606020202030204" pitchFamily="34" charset="0"/>
              </a:rPr>
              <a:t>This research is funded under a research agreement between the Canadian Natural Sciences and Engineering Research Council NSERC) and the Canadian Nuclear Waste Management Organisation (NWMO)</a:t>
            </a:r>
            <a:endParaRPr lang="en-CA" b="1" dirty="0">
              <a:solidFill>
                <a:srgbClr val="2CA323"/>
              </a:solidFill>
              <a:latin typeface="Arial Narrow" panose="020B0606020202030204" pitchFamily="34" charset="0"/>
            </a:endParaRPr>
          </a:p>
        </p:txBody>
      </p:sp>
      <p:pic>
        <p:nvPicPr>
          <p:cNvPr id="5" name="Picture 11" descr="NSERC_C"/>
          <p:cNvPicPr>
            <a:picLocks noChangeAspect="1" noChangeArrowheads="1"/>
          </p:cNvPicPr>
          <p:nvPr/>
        </p:nvPicPr>
        <p:blipFill>
          <a:blip r:embed="rId5" cstate="print"/>
          <a:srcRect l="4348" t="8728"/>
          <a:stretch>
            <a:fillRect/>
          </a:stretch>
        </p:blipFill>
        <p:spPr bwMode="auto">
          <a:xfrm>
            <a:off x="375827" y="5611660"/>
            <a:ext cx="1615845" cy="768093"/>
          </a:xfrm>
          <a:prstGeom prst="rect">
            <a:avLst/>
          </a:prstGeom>
          <a:noFill/>
          <a:ln w="9525">
            <a:noFill/>
            <a:miter lim="800000"/>
            <a:headEnd/>
            <a:tailEnd/>
          </a:ln>
        </p:spPr>
      </p:pic>
      <p:pic>
        <p:nvPicPr>
          <p:cNvPr id="6" name="Picture 5"/>
          <p:cNvPicPr>
            <a:picLocks noChangeAspect="1"/>
          </p:cNvPicPr>
          <p:nvPr/>
        </p:nvPicPr>
        <p:blipFill>
          <a:blip r:embed="rId6"/>
          <a:stretch>
            <a:fillRect/>
          </a:stretch>
        </p:blipFill>
        <p:spPr>
          <a:xfrm>
            <a:off x="3245781" y="5654416"/>
            <a:ext cx="2617924" cy="684545"/>
          </a:xfrm>
          <a:prstGeom prst="rect">
            <a:avLst/>
          </a:prstGeom>
        </p:spPr>
      </p:pic>
      <p:pic>
        <p:nvPicPr>
          <p:cNvPr id="7" name="Picture 3"/>
          <p:cNvPicPr>
            <a:picLocks noChangeAspect="1"/>
          </p:cNvPicPr>
          <p:nvPr/>
        </p:nvPicPr>
        <p:blipFill>
          <a:blip r:embed="rId7" cstate="print">
            <a:clrChange>
              <a:clrFrom>
                <a:srgbClr val="FFFFFF"/>
              </a:clrFrom>
              <a:clrTo>
                <a:srgbClr val="FFFFFF">
                  <a:alpha val="0"/>
                </a:srgbClr>
              </a:clrTo>
            </a:clrChange>
            <a:duotone>
              <a:schemeClr val="accent1">
                <a:shade val="45000"/>
                <a:satMod val="135000"/>
              </a:schemeClr>
              <a:prstClr val="white"/>
            </a:duotone>
            <a:lum bright="-30000" contrast="10000"/>
            <a:extLst>
              <a:ext uri="{28A0092B-C50C-407E-A947-70E740481C1C}">
                <a14:useLocalDpi xmlns:a14="http://schemas.microsoft.com/office/drawing/2010/main" val="0"/>
              </a:ext>
            </a:extLst>
          </a:blip>
          <a:srcRect l="26775" t="12600" r="28338" b="16001"/>
          <a:stretch>
            <a:fillRect/>
          </a:stretch>
        </p:blipFill>
        <p:spPr>
          <a:xfrm>
            <a:off x="7117814" y="5395992"/>
            <a:ext cx="1005404" cy="1199428"/>
          </a:xfrm>
          <a:prstGeom prst="rect">
            <a:avLst/>
          </a:prstGeom>
        </p:spPr>
      </p:pic>
      <p:pic>
        <p:nvPicPr>
          <p:cNvPr id="8" name="Picture 2"/>
          <p:cNvPicPr>
            <a:picLocks noChangeAspect="1" noChangeArrowheads="1"/>
          </p:cNvPicPr>
          <p:nvPr/>
        </p:nvPicPr>
        <p:blipFill>
          <a:blip r:embed="rId8" cstate="print"/>
          <a:srcRect/>
          <a:stretch>
            <a:fillRect/>
          </a:stretch>
        </p:blipFill>
        <p:spPr bwMode="auto">
          <a:xfrm>
            <a:off x="9514396" y="5570868"/>
            <a:ext cx="1333500" cy="768093"/>
          </a:xfrm>
          <a:prstGeom prst="rect">
            <a:avLst/>
          </a:prstGeom>
          <a:noFill/>
          <a:ln w="9525">
            <a:noFill/>
            <a:miter lim="800000"/>
            <a:headEnd/>
            <a:tailEnd/>
          </a:ln>
        </p:spPr>
      </p:pic>
    </p:spTree>
    <p:extLst>
      <p:ext uri="{BB962C8B-B14F-4D97-AF65-F5344CB8AC3E}">
        <p14:creationId xmlns:p14="http://schemas.microsoft.com/office/powerpoint/2010/main" val="3405438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917" y="-91795"/>
            <a:ext cx="10515600" cy="1325563"/>
          </a:xfrm>
        </p:spPr>
        <p:txBody>
          <a:bodyPr>
            <a:normAutofit/>
          </a:bodyPr>
          <a:lstStyle/>
          <a:p>
            <a:pPr lvl="0" algn="ctr"/>
            <a:r>
              <a:rPr lang="en-CA" sz="2800" b="1" dirty="0" smtClean="0">
                <a:latin typeface="Arial Narrow" panose="020B0606020202030204" pitchFamily="34" charset="0"/>
              </a:rPr>
              <a:t>The Proposed Canadian Container is a Steel Vessel Coated with a thin (~3mm thick) Corrosion Resistant Copper Layer </a:t>
            </a:r>
            <a:endParaRPr lang="en-CA" sz="2800" b="1" dirty="0">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C7CE8B89-5E9D-49D1-84F5-CCF16C352533}" type="slidenum">
              <a:rPr lang="en-CA" smtClean="0">
                <a:solidFill>
                  <a:prstClr val="black">
                    <a:tint val="75000"/>
                  </a:prstClr>
                </a:solidFill>
              </a:rPr>
              <a:pPr/>
              <a:t>2</a:t>
            </a:fld>
            <a:endParaRPr lang="en-CA">
              <a:solidFill>
                <a:prstClr val="black">
                  <a:tint val="75000"/>
                </a:prstClr>
              </a:solidFill>
            </a:endParaRPr>
          </a:p>
        </p:txBody>
      </p:sp>
      <p:grpSp>
        <p:nvGrpSpPr>
          <p:cNvPr id="23" name="Group 22"/>
          <p:cNvGrpSpPr/>
          <p:nvPr/>
        </p:nvGrpSpPr>
        <p:grpSpPr>
          <a:xfrm>
            <a:off x="3523131" y="1082706"/>
            <a:ext cx="4133560" cy="5108544"/>
            <a:chOff x="111127" y="1803822"/>
            <a:chExt cx="2216416" cy="3051313"/>
          </a:xfrm>
        </p:grpSpPr>
        <p:pic>
          <p:nvPicPr>
            <p:cNvPr id="24" name="Picture 23" descr="All_Containers.pn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566068" y="1858535"/>
              <a:ext cx="761475" cy="2996600"/>
            </a:xfrm>
            <a:prstGeom prst="rect">
              <a:avLst/>
            </a:prstGeom>
          </p:spPr>
        </p:pic>
        <p:grpSp>
          <p:nvGrpSpPr>
            <p:cNvPr id="25" name="Group 24"/>
            <p:cNvGrpSpPr/>
            <p:nvPr/>
          </p:nvGrpSpPr>
          <p:grpSpPr>
            <a:xfrm>
              <a:off x="111127" y="1803822"/>
              <a:ext cx="1651847" cy="3051312"/>
              <a:chOff x="111127" y="1803822"/>
              <a:chExt cx="1651847" cy="3051312"/>
            </a:xfrm>
          </p:grpSpPr>
          <p:pic>
            <p:nvPicPr>
              <p:cNvPr id="26" name="Picture 25" descr="All_Containers.png"/>
              <p:cNvPicPr>
                <a:picLocks noChangeAspect="1"/>
              </p:cNvPicPr>
              <p:nvPr/>
            </p:nvPicPr>
            <p:blipFill rotWithShape="1">
              <a:blip r:embed="rId4" cstate="print">
                <a:clrChange>
                  <a:clrFrom>
                    <a:srgbClr val="575758">
                      <a:alpha val="50588"/>
                    </a:srgbClr>
                  </a:clrFrom>
                  <a:clrTo>
                    <a:srgbClr val="575758">
                      <a:alpha val="0"/>
                    </a:srgbClr>
                  </a:clrTo>
                </a:clrChange>
                <a:extLst>
                  <a:ext uri="{28A0092B-C50C-407E-A947-70E740481C1C}">
                    <a14:useLocalDpi xmlns:a14="http://schemas.microsoft.com/office/drawing/2010/main" val="0"/>
                  </a:ext>
                </a:extLst>
              </a:blip>
              <a:srcRect/>
              <a:stretch/>
            </p:blipFill>
            <p:spPr>
              <a:xfrm>
                <a:off x="443852" y="1860619"/>
                <a:ext cx="1319122" cy="2994515"/>
              </a:xfrm>
              <a:prstGeom prst="rect">
                <a:avLst/>
              </a:prstGeom>
            </p:spPr>
          </p:pic>
          <p:cxnSp>
            <p:nvCxnSpPr>
              <p:cNvPr id="27" name="AutoShape 5"/>
              <p:cNvCxnSpPr>
                <a:cxnSpLocks noChangeShapeType="1"/>
              </p:cNvCxnSpPr>
              <p:nvPr/>
            </p:nvCxnSpPr>
            <p:spPr bwMode="auto">
              <a:xfrm flipH="1">
                <a:off x="525112" y="2436088"/>
                <a:ext cx="10531" cy="2353816"/>
              </a:xfrm>
              <a:prstGeom prst="straightConnector1">
                <a:avLst/>
              </a:prstGeom>
              <a:noFill/>
              <a:ln w="31750">
                <a:solidFill>
                  <a:srgbClr val="000000"/>
                </a:solidFill>
                <a:round/>
                <a:headEnd type="triangle" w="med" len="med"/>
                <a:tailEnd type="triangle" w="med" len="med"/>
              </a:ln>
            </p:spPr>
          </p:cxnSp>
          <p:cxnSp>
            <p:nvCxnSpPr>
              <p:cNvPr id="28" name="AutoShape 6"/>
              <p:cNvCxnSpPr>
                <a:cxnSpLocks noChangeShapeType="1"/>
              </p:cNvCxnSpPr>
              <p:nvPr/>
            </p:nvCxnSpPr>
            <p:spPr bwMode="auto">
              <a:xfrm>
                <a:off x="350765" y="2435666"/>
                <a:ext cx="365760" cy="0"/>
              </a:xfrm>
              <a:prstGeom prst="straightConnector1">
                <a:avLst/>
              </a:prstGeom>
              <a:noFill/>
              <a:ln w="31750">
                <a:solidFill>
                  <a:srgbClr val="000000"/>
                </a:solidFill>
                <a:round/>
                <a:headEnd/>
                <a:tailEnd/>
              </a:ln>
            </p:spPr>
          </p:cxnSp>
          <p:cxnSp>
            <p:nvCxnSpPr>
              <p:cNvPr id="29" name="AutoShape 6"/>
              <p:cNvCxnSpPr>
                <a:cxnSpLocks noChangeShapeType="1"/>
              </p:cNvCxnSpPr>
              <p:nvPr/>
            </p:nvCxnSpPr>
            <p:spPr bwMode="auto">
              <a:xfrm>
                <a:off x="341120" y="4798831"/>
                <a:ext cx="365760" cy="0"/>
              </a:xfrm>
              <a:prstGeom prst="straightConnector1">
                <a:avLst/>
              </a:prstGeom>
              <a:noFill/>
              <a:ln w="31750">
                <a:solidFill>
                  <a:srgbClr val="000000"/>
                </a:solidFill>
                <a:round/>
                <a:headEnd/>
                <a:tailEnd/>
              </a:ln>
            </p:spPr>
          </p:cxnSp>
          <p:sp>
            <p:nvSpPr>
              <p:cNvPr id="30" name="Text Box 7"/>
              <p:cNvSpPr txBox="1">
                <a:spLocks noChangeArrowheads="1"/>
              </p:cNvSpPr>
              <p:nvPr/>
            </p:nvSpPr>
            <p:spPr bwMode="auto">
              <a:xfrm>
                <a:off x="111127" y="3335270"/>
                <a:ext cx="755262" cy="297862"/>
              </a:xfrm>
              <a:prstGeom prst="rect">
                <a:avLst/>
              </a:prstGeom>
              <a:solidFill>
                <a:srgbClr val="FFFFFF"/>
              </a:solidFill>
              <a:ln w="9525">
                <a:solidFill>
                  <a:srgbClr val="FFFFFF"/>
                </a:solidFill>
                <a:miter lim="800000"/>
                <a:headEnd/>
                <a:tailEnd/>
              </a:ln>
            </p:spPr>
            <p:txBody>
              <a:bodyPr vert="horz" wrap="square" lIns="36000" tIns="45720" rIns="36000" bIns="45720" numCol="1" anchor="t" anchorCtr="0" compatLnSpc="1">
                <a:prstTxWarp prst="textNoShape">
                  <a:avLst/>
                </a:prstTxWarp>
              </a:bodyPr>
              <a:lstStyle/>
              <a:p>
                <a:pPr algn="ctr" fontAlgn="base">
                  <a:spcAft>
                    <a:spcPts val="1000"/>
                  </a:spcAft>
                </a:pPr>
                <a:r>
                  <a:rPr lang="en-US" sz="2000" b="1" i="1" dirty="0">
                    <a:solidFill>
                      <a:srgbClr val="000000"/>
                    </a:solidFill>
                    <a:latin typeface="Arial" panose="020B0604020202020204" pitchFamily="34" charset="0"/>
                    <a:ea typeface="Tahoma" panose="020B0604030504040204" pitchFamily="34" charset="0"/>
                    <a:cs typeface="Arial" panose="020B0604020202020204" pitchFamily="34" charset="0"/>
                  </a:rPr>
                  <a:t>~</a:t>
                </a:r>
                <a:r>
                  <a:rPr lang="en-US" sz="2000" b="1"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2.5 m</a:t>
                </a:r>
                <a:endParaRPr lang="en-CA" sz="2000" dirty="0">
                  <a:latin typeface="Times New Roman" panose="02020603050405020304" pitchFamily="18" charset="0"/>
                  <a:ea typeface="Times New Roman" panose="02020603050405020304" pitchFamily="18" charset="0"/>
                </a:endParaRPr>
              </a:p>
            </p:txBody>
          </p:sp>
          <p:cxnSp>
            <p:nvCxnSpPr>
              <p:cNvPr id="31" name="AutoShape 2"/>
              <p:cNvCxnSpPr>
                <a:cxnSpLocks noChangeShapeType="1"/>
              </p:cNvCxnSpPr>
              <p:nvPr/>
            </p:nvCxnSpPr>
            <p:spPr bwMode="auto">
              <a:xfrm>
                <a:off x="804728" y="2206141"/>
                <a:ext cx="640080" cy="4623"/>
              </a:xfrm>
              <a:prstGeom prst="straightConnector1">
                <a:avLst/>
              </a:prstGeom>
              <a:noFill/>
              <a:ln w="31750">
                <a:solidFill>
                  <a:srgbClr val="000000"/>
                </a:solidFill>
                <a:round/>
                <a:headEnd type="triangle" w="med" len="med"/>
                <a:tailEnd type="triangle" w="med" len="med"/>
              </a:ln>
            </p:spPr>
          </p:cxnSp>
          <p:cxnSp>
            <p:nvCxnSpPr>
              <p:cNvPr id="32" name="AutoShape 3"/>
              <p:cNvCxnSpPr>
                <a:cxnSpLocks noChangeShapeType="1"/>
              </p:cNvCxnSpPr>
              <p:nvPr/>
            </p:nvCxnSpPr>
            <p:spPr bwMode="auto">
              <a:xfrm flipV="1">
                <a:off x="793155" y="2079141"/>
                <a:ext cx="0" cy="327025"/>
              </a:xfrm>
              <a:prstGeom prst="straightConnector1">
                <a:avLst/>
              </a:prstGeom>
              <a:noFill/>
              <a:ln w="31750">
                <a:solidFill>
                  <a:srgbClr val="000000"/>
                </a:solidFill>
                <a:round/>
                <a:headEnd/>
                <a:tailEnd/>
              </a:ln>
            </p:spPr>
          </p:cxnSp>
          <p:cxnSp>
            <p:nvCxnSpPr>
              <p:cNvPr id="33" name="AutoShape 3"/>
              <p:cNvCxnSpPr>
                <a:cxnSpLocks noChangeShapeType="1"/>
              </p:cNvCxnSpPr>
              <p:nvPr/>
            </p:nvCxnSpPr>
            <p:spPr bwMode="auto">
              <a:xfrm flipV="1">
                <a:off x="1466416" y="2057921"/>
                <a:ext cx="0" cy="327025"/>
              </a:xfrm>
              <a:prstGeom prst="straightConnector1">
                <a:avLst/>
              </a:prstGeom>
              <a:noFill/>
              <a:ln w="31750">
                <a:solidFill>
                  <a:srgbClr val="000000"/>
                </a:solidFill>
                <a:round/>
                <a:headEnd/>
                <a:tailEnd/>
              </a:ln>
            </p:spPr>
          </p:cxnSp>
          <p:sp>
            <p:nvSpPr>
              <p:cNvPr id="34" name="Text Box 7"/>
              <p:cNvSpPr txBox="1">
                <a:spLocks noChangeArrowheads="1"/>
              </p:cNvSpPr>
              <p:nvPr/>
            </p:nvSpPr>
            <p:spPr bwMode="auto">
              <a:xfrm>
                <a:off x="743944" y="1803822"/>
                <a:ext cx="767942" cy="254099"/>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fontAlgn="base">
                  <a:spcAft>
                    <a:spcPts val="1000"/>
                  </a:spcAft>
                </a:pPr>
                <a:r>
                  <a:rPr lang="en-US" b="1" i="1" dirty="0">
                    <a:solidFill>
                      <a:srgbClr val="000000"/>
                    </a:solidFill>
                    <a:latin typeface="Arial" panose="020B0604020202020204" pitchFamily="34" charset="0"/>
                    <a:ea typeface="Tahoma" panose="020B0604030504040204" pitchFamily="34" charset="0"/>
                    <a:cs typeface="Arial" panose="020B0604020202020204" pitchFamily="34" charset="0"/>
                  </a:rPr>
                  <a:t>~</a:t>
                </a:r>
                <a:r>
                  <a:rPr lang="en-US" sz="2000" b="1"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0.57 m</a:t>
                </a:r>
                <a:endParaRPr lang="en-CA" sz="2000" dirty="0">
                  <a:latin typeface="Times New Roman" panose="02020603050405020304" pitchFamily="18" charset="0"/>
                  <a:ea typeface="Times New Roman" panose="02020603050405020304" pitchFamily="18" charset="0"/>
                </a:endParaRPr>
              </a:p>
            </p:txBody>
          </p:sp>
        </p:grpSp>
      </p:grpSp>
      <p:pic>
        <p:nvPicPr>
          <p:cNvPr id="19" name="Picture 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0376423" y="5524500"/>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68349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71px-Copper_electroplating_svg.png"/>
          <p:cNvPicPr>
            <a:picLocks noChangeAspect="1"/>
          </p:cNvPicPr>
          <p:nvPr/>
        </p:nvPicPr>
        <p:blipFill>
          <a:blip r:embed="rId2" cstate="print"/>
          <a:stretch>
            <a:fillRect/>
          </a:stretch>
        </p:blipFill>
        <p:spPr>
          <a:xfrm>
            <a:off x="8406294" y="1775726"/>
            <a:ext cx="2493012" cy="3170518"/>
          </a:xfrm>
          <a:prstGeom prst="rect">
            <a:avLst/>
          </a:prstGeom>
          <a:solidFill>
            <a:schemeClr val="bg1"/>
          </a:solidFill>
        </p:spPr>
      </p:pic>
      <p:sp>
        <p:nvSpPr>
          <p:cNvPr id="4" name="TextBox 3"/>
          <p:cNvSpPr txBox="1"/>
          <p:nvPr/>
        </p:nvSpPr>
        <p:spPr>
          <a:xfrm>
            <a:off x="2393577" y="1035423"/>
            <a:ext cx="2964273" cy="461665"/>
          </a:xfrm>
          <a:prstGeom prst="rect">
            <a:avLst/>
          </a:prstGeom>
          <a:noFill/>
        </p:spPr>
        <p:txBody>
          <a:bodyPr wrap="none" rtlCol="0">
            <a:spAutoFit/>
          </a:bodyPr>
          <a:lstStyle/>
          <a:p>
            <a:r>
              <a:rPr lang="en-CA" sz="2400" b="1" dirty="0" smtClean="0">
                <a:latin typeface="Arial Narrow" panose="020B0606020202030204" pitchFamily="34" charset="0"/>
              </a:rPr>
              <a:t>Cold Spray Deposition </a:t>
            </a:r>
            <a:endParaRPr lang="en-CA" sz="2400" b="1" dirty="0">
              <a:latin typeface="Arial Narrow" panose="020B0606020202030204" pitchFamily="34" charset="0"/>
            </a:endParaRPr>
          </a:p>
        </p:txBody>
      </p:sp>
      <p:sp>
        <p:nvSpPr>
          <p:cNvPr id="5" name="TextBox 4"/>
          <p:cNvSpPr txBox="1"/>
          <p:nvPr/>
        </p:nvSpPr>
        <p:spPr>
          <a:xfrm>
            <a:off x="8494470" y="1035423"/>
            <a:ext cx="2316660" cy="461665"/>
          </a:xfrm>
          <a:prstGeom prst="rect">
            <a:avLst/>
          </a:prstGeom>
          <a:noFill/>
        </p:spPr>
        <p:txBody>
          <a:bodyPr wrap="none" rtlCol="0">
            <a:spAutoFit/>
          </a:bodyPr>
          <a:lstStyle/>
          <a:p>
            <a:r>
              <a:rPr lang="en-CA" sz="2400" b="1" dirty="0" smtClean="0">
                <a:latin typeface="Arial Narrow" panose="020B0606020202030204" pitchFamily="34" charset="0"/>
              </a:rPr>
              <a:t>Electrodeposition</a:t>
            </a:r>
            <a:endParaRPr lang="en-CA" sz="2400" b="1" dirty="0">
              <a:latin typeface="Arial Narrow" panose="020B0606020202030204" pitchFamily="34" charset="0"/>
            </a:endParaRPr>
          </a:p>
        </p:txBody>
      </p:sp>
      <p:sp>
        <p:nvSpPr>
          <p:cNvPr id="6" name="TextBox 5"/>
          <p:cNvSpPr txBox="1"/>
          <p:nvPr/>
        </p:nvSpPr>
        <p:spPr>
          <a:xfrm>
            <a:off x="1912258" y="5284694"/>
            <a:ext cx="4229043" cy="1015663"/>
          </a:xfrm>
          <a:prstGeom prst="rect">
            <a:avLst/>
          </a:prstGeom>
          <a:noFill/>
        </p:spPr>
        <p:txBody>
          <a:bodyPr wrap="none" rtlCol="0">
            <a:spAutoFit/>
          </a:bodyPr>
          <a:lstStyle/>
          <a:p>
            <a:pPr marL="285750" indent="-285750">
              <a:buFont typeface="Arial" panose="020B0604020202020204" pitchFamily="34" charset="0"/>
              <a:buChar char="•"/>
            </a:pPr>
            <a:r>
              <a:rPr lang="en-CA" sz="2000" b="1" dirty="0" smtClean="0">
                <a:solidFill>
                  <a:srgbClr val="0000FF"/>
                </a:solidFill>
                <a:latin typeface="Arial Narrow" panose="020B0606020202030204" pitchFamily="34" charset="0"/>
              </a:rPr>
              <a:t>Cu powder (1 – 50 µm (diameter))</a:t>
            </a:r>
          </a:p>
          <a:p>
            <a:pPr marL="285750" indent="-285750">
              <a:buFont typeface="Arial" panose="020B0604020202020204" pitchFamily="34" charset="0"/>
              <a:buChar char="•"/>
            </a:pPr>
            <a:r>
              <a:rPr lang="en-CA" sz="2000" b="1" dirty="0" smtClean="0">
                <a:solidFill>
                  <a:srgbClr val="0000FF"/>
                </a:solidFill>
                <a:latin typeface="Arial Narrow" panose="020B0606020202030204" pitchFamily="34" charset="0"/>
              </a:rPr>
              <a:t>400</a:t>
            </a:r>
            <a:r>
              <a:rPr lang="en-CA" sz="2000" b="1" baseline="30000" dirty="0" smtClean="0">
                <a:solidFill>
                  <a:srgbClr val="0000FF"/>
                </a:solidFill>
                <a:latin typeface="Arial Narrow" panose="020B0606020202030204" pitchFamily="34" charset="0"/>
              </a:rPr>
              <a:t>o</a:t>
            </a:r>
            <a:r>
              <a:rPr lang="en-CA" sz="2000" b="1" dirty="0" smtClean="0">
                <a:solidFill>
                  <a:srgbClr val="0000FF"/>
                </a:solidFill>
                <a:latin typeface="Arial Narrow" panose="020B0606020202030204" pitchFamily="34" charset="0"/>
              </a:rPr>
              <a:t>C</a:t>
            </a:r>
          </a:p>
          <a:p>
            <a:pPr marL="285750" indent="-285750">
              <a:buFont typeface="Arial" panose="020B0604020202020204" pitchFamily="34" charset="0"/>
              <a:buChar char="•"/>
            </a:pPr>
            <a:r>
              <a:rPr lang="en-CA" sz="2000" b="1" dirty="0" smtClean="0">
                <a:solidFill>
                  <a:srgbClr val="0000FF"/>
                </a:solidFill>
                <a:latin typeface="Arial Narrow" panose="020B0606020202030204" pitchFamily="34" charset="0"/>
              </a:rPr>
              <a:t>Pressurized carrier gas (He and/or N</a:t>
            </a:r>
            <a:r>
              <a:rPr lang="en-CA" sz="2000" b="1" baseline="-25000" dirty="0" smtClean="0">
                <a:solidFill>
                  <a:srgbClr val="0000FF"/>
                </a:solidFill>
                <a:latin typeface="Arial Narrow" panose="020B0606020202030204" pitchFamily="34" charset="0"/>
              </a:rPr>
              <a:t>2</a:t>
            </a:r>
            <a:r>
              <a:rPr lang="en-CA" sz="2000" b="1" dirty="0" smtClean="0">
                <a:solidFill>
                  <a:srgbClr val="0000FF"/>
                </a:solidFill>
                <a:latin typeface="Arial Narrow" panose="020B0606020202030204" pitchFamily="34" charset="0"/>
              </a:rPr>
              <a:t>)</a:t>
            </a:r>
            <a:endParaRPr lang="en-CA" sz="2000" b="1" dirty="0">
              <a:solidFill>
                <a:srgbClr val="0000FF"/>
              </a:solidFill>
              <a:latin typeface="Arial Narrow" panose="020B0606020202030204" pitchFamily="34" charset="0"/>
            </a:endParaRPr>
          </a:p>
        </p:txBody>
      </p:sp>
      <p:sp>
        <p:nvSpPr>
          <p:cNvPr id="8" name="Rectangle 7"/>
          <p:cNvSpPr/>
          <p:nvPr/>
        </p:nvSpPr>
        <p:spPr>
          <a:xfrm>
            <a:off x="8155554" y="5338482"/>
            <a:ext cx="2994491" cy="707886"/>
          </a:xfrm>
          <a:prstGeom prst="rect">
            <a:avLst/>
          </a:prstGeom>
        </p:spPr>
        <p:txBody>
          <a:bodyPr wrap="square">
            <a:spAutoFit/>
          </a:bodyPr>
          <a:lstStyle/>
          <a:p>
            <a:pPr marL="285750" indent="-285750">
              <a:buFont typeface="Arial" panose="020B0604020202020204" pitchFamily="34" charset="0"/>
              <a:buChar char="•"/>
            </a:pPr>
            <a:r>
              <a:rPr lang="en-CA" sz="2000" b="1" dirty="0">
                <a:solidFill>
                  <a:srgbClr val="0000FF"/>
                </a:solidFill>
                <a:latin typeface="Arial Narrow" panose="020B0606020202030204" pitchFamily="34" charset="0"/>
              </a:rPr>
              <a:t>Pulsed electrodeposition</a:t>
            </a:r>
          </a:p>
          <a:p>
            <a:pPr marL="285750" indent="-285750">
              <a:buFont typeface="Arial" panose="020B0604020202020204" pitchFamily="34" charset="0"/>
              <a:buChar char="•"/>
            </a:pPr>
            <a:r>
              <a:rPr lang="en-CA" sz="2000" b="1" dirty="0">
                <a:solidFill>
                  <a:srgbClr val="0000FF"/>
                </a:solidFill>
                <a:latin typeface="Arial Narrow" panose="020B0606020202030204" pitchFamily="34" charset="0"/>
              </a:rPr>
              <a:t>Details proprietary</a:t>
            </a:r>
          </a:p>
        </p:txBody>
      </p:sp>
      <p:sp>
        <p:nvSpPr>
          <p:cNvPr id="9" name="TextBox 8"/>
          <p:cNvSpPr txBox="1"/>
          <p:nvPr/>
        </p:nvSpPr>
        <p:spPr>
          <a:xfrm>
            <a:off x="4232551" y="188257"/>
            <a:ext cx="3442866" cy="523220"/>
          </a:xfrm>
          <a:prstGeom prst="rect">
            <a:avLst/>
          </a:prstGeom>
          <a:noFill/>
        </p:spPr>
        <p:txBody>
          <a:bodyPr wrap="none" rtlCol="0">
            <a:spAutoFit/>
          </a:bodyPr>
          <a:lstStyle/>
          <a:p>
            <a:r>
              <a:rPr lang="en-CA" sz="2800" b="1" dirty="0" smtClean="0">
                <a:latin typeface="Arial Narrow" panose="020B0606020202030204" pitchFamily="34" charset="0"/>
              </a:rPr>
              <a:t>COATING PROCESSES</a:t>
            </a:r>
            <a:endParaRPr lang="en-CA" sz="2800" b="1" dirty="0">
              <a:latin typeface="Arial Narrow" panose="020B0606020202030204" pitchFamily="34" charset="0"/>
            </a:endParaRPr>
          </a:p>
        </p:txBody>
      </p:sp>
      <p:pic>
        <p:nvPicPr>
          <p:cNvPr id="10" name="Picture 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4377"/>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p:cNvPicPr>
          <p:nvPr/>
        </p:nvPicPr>
        <p:blipFill>
          <a:blip r:embed="rId4"/>
          <a:stretch>
            <a:fillRect/>
          </a:stretch>
        </p:blipFill>
        <p:spPr>
          <a:xfrm>
            <a:off x="254961" y="2478381"/>
            <a:ext cx="6909049" cy="1765208"/>
          </a:xfrm>
          <a:prstGeom prst="rect">
            <a:avLst/>
          </a:prstGeom>
        </p:spPr>
      </p:pic>
    </p:spTree>
    <p:extLst>
      <p:ext uri="{BB962C8B-B14F-4D97-AF65-F5344CB8AC3E}">
        <p14:creationId xmlns:p14="http://schemas.microsoft.com/office/powerpoint/2010/main" val="893007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7CE8B89-5E9D-49D1-84F5-CCF16C352533}" type="slidenum">
              <a:rPr lang="en-CA" smtClean="0"/>
              <a:pPr/>
              <a:t>4</a:t>
            </a:fld>
            <a:endParaRPr lang="en-CA" dirty="0"/>
          </a:p>
        </p:txBody>
      </p:sp>
      <p:pic>
        <p:nvPicPr>
          <p:cNvPr id="5" name="Picture 4"/>
          <p:cNvPicPr>
            <a:picLocks noChangeAspect="1"/>
          </p:cNvPicPr>
          <p:nvPr/>
        </p:nvPicPr>
        <p:blipFill rotWithShape="1">
          <a:blip r:embed="rId3"/>
          <a:srcRect l="822" t="1221"/>
          <a:stretch/>
        </p:blipFill>
        <p:spPr>
          <a:xfrm>
            <a:off x="1789184" y="692696"/>
            <a:ext cx="8635320" cy="4500500"/>
          </a:xfrm>
          <a:prstGeom prst="rect">
            <a:avLst/>
          </a:prstGeom>
        </p:spPr>
      </p:pic>
      <p:pic>
        <p:nvPicPr>
          <p:cNvPr id="7" name="Picture 6"/>
          <p:cNvPicPr>
            <a:picLocks noChangeAspect="1"/>
          </p:cNvPicPr>
          <p:nvPr/>
        </p:nvPicPr>
        <p:blipFill rotWithShape="1">
          <a:blip r:embed="rId3"/>
          <a:srcRect l="822" t="9309"/>
          <a:stretch/>
        </p:blipFill>
        <p:spPr>
          <a:xfrm>
            <a:off x="1789184" y="1008115"/>
            <a:ext cx="8635320" cy="4440728"/>
          </a:xfrm>
          <a:prstGeom prst="rect">
            <a:avLst/>
          </a:prstGeom>
        </p:spPr>
      </p:pic>
      <p:sp>
        <p:nvSpPr>
          <p:cNvPr id="6" name="TextBox 5"/>
          <p:cNvSpPr txBox="1"/>
          <p:nvPr/>
        </p:nvSpPr>
        <p:spPr>
          <a:xfrm>
            <a:off x="2675964" y="5876712"/>
            <a:ext cx="2794355" cy="461665"/>
          </a:xfrm>
          <a:prstGeom prst="rect">
            <a:avLst/>
          </a:prstGeom>
          <a:noFill/>
        </p:spPr>
        <p:txBody>
          <a:bodyPr wrap="none" rtlCol="0">
            <a:spAutoFit/>
          </a:bodyPr>
          <a:lstStyle/>
          <a:p>
            <a:r>
              <a:rPr lang="en-US" sz="2400" b="1" dirty="0" smtClean="0">
                <a:latin typeface="Arial Narrow" panose="020B0606020202030204" pitchFamily="34" charset="0"/>
              </a:rPr>
              <a:t>Container Fabrication</a:t>
            </a:r>
            <a:endParaRPr lang="en-CA" sz="2400" b="1" dirty="0">
              <a:latin typeface="Arial Narrow" panose="020B0606020202030204" pitchFamily="34" charset="0"/>
            </a:endParaRPr>
          </a:p>
        </p:txBody>
      </p:sp>
      <p:sp>
        <p:nvSpPr>
          <p:cNvPr id="2" name="TextBox 1"/>
          <p:cNvSpPr txBox="1"/>
          <p:nvPr/>
        </p:nvSpPr>
        <p:spPr>
          <a:xfrm>
            <a:off x="6297705" y="5869870"/>
            <a:ext cx="4625789" cy="461665"/>
          </a:xfrm>
          <a:prstGeom prst="rect">
            <a:avLst/>
          </a:prstGeom>
          <a:noFill/>
        </p:spPr>
        <p:txBody>
          <a:bodyPr wrap="square" rtlCol="0">
            <a:spAutoFit/>
          </a:bodyPr>
          <a:lstStyle/>
          <a:p>
            <a:r>
              <a:rPr lang="en-US" sz="2400" b="1" dirty="0" smtClean="0">
                <a:latin typeface="Arial Narrow" panose="020B0606020202030204" pitchFamily="34" charset="0"/>
              </a:rPr>
              <a:t>Fuel Loading and Container Sealing</a:t>
            </a:r>
            <a:endParaRPr lang="en-CA" sz="2400" b="1" dirty="0">
              <a:latin typeface="Arial Narrow" panose="020B0606020202030204" pitchFamily="34" charset="0"/>
            </a:endParaRPr>
          </a:p>
        </p:txBody>
      </p:sp>
    </p:spTree>
    <p:extLst>
      <p:ext uri="{BB962C8B-B14F-4D97-AF65-F5344CB8AC3E}">
        <p14:creationId xmlns:p14="http://schemas.microsoft.com/office/powerpoint/2010/main" val="2835085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31172" y="543292"/>
            <a:ext cx="9490834" cy="5938190"/>
            <a:chOff x="-921011" y="287253"/>
            <a:chExt cx="9663679" cy="5666654"/>
          </a:xfrm>
        </p:grpSpPr>
        <p:sp>
          <p:nvSpPr>
            <p:cNvPr id="2" name="Rectangle 1"/>
            <p:cNvSpPr/>
            <p:nvPr/>
          </p:nvSpPr>
          <p:spPr>
            <a:xfrm>
              <a:off x="2306901" y="1485852"/>
              <a:ext cx="1793631" cy="438100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4" name="Rectangle 3"/>
            <p:cNvSpPr/>
            <p:nvPr/>
          </p:nvSpPr>
          <p:spPr>
            <a:xfrm>
              <a:off x="4093411" y="1485853"/>
              <a:ext cx="296741" cy="178703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dirty="0">
                <a:latin typeface="Arial" panose="020B0604020202020204" pitchFamily="34" charset="0"/>
                <a:cs typeface="Arial" panose="020B0604020202020204" pitchFamily="34" charset="0"/>
              </a:endParaRPr>
            </a:p>
          </p:txBody>
        </p:sp>
        <p:sp>
          <p:nvSpPr>
            <p:cNvPr id="5" name="Rectangle 4"/>
            <p:cNvSpPr/>
            <p:nvPr/>
          </p:nvSpPr>
          <p:spPr>
            <a:xfrm>
              <a:off x="4108031" y="3650816"/>
              <a:ext cx="290147" cy="42500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6" name="Rectangle 5"/>
            <p:cNvSpPr/>
            <p:nvPr/>
          </p:nvSpPr>
          <p:spPr>
            <a:xfrm>
              <a:off x="4093411" y="4170923"/>
              <a:ext cx="296741" cy="169593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dirty="0">
                <a:latin typeface="Arial" panose="020B0604020202020204" pitchFamily="34" charset="0"/>
                <a:cs typeface="Arial" panose="020B0604020202020204" pitchFamily="34" charset="0"/>
              </a:endParaRPr>
            </a:p>
          </p:txBody>
        </p:sp>
        <p:sp>
          <p:nvSpPr>
            <p:cNvPr id="10" name="Right Arrow 9"/>
            <p:cNvSpPr/>
            <p:nvPr/>
          </p:nvSpPr>
          <p:spPr>
            <a:xfrm>
              <a:off x="1479189" y="1630925"/>
              <a:ext cx="3006706" cy="5853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11" name="Curved Right Arrow 10"/>
            <p:cNvSpPr/>
            <p:nvPr/>
          </p:nvSpPr>
          <p:spPr>
            <a:xfrm>
              <a:off x="4410059" y="2798104"/>
              <a:ext cx="224204" cy="47478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12" name="TextBox 11"/>
            <p:cNvSpPr txBox="1"/>
            <p:nvPr/>
          </p:nvSpPr>
          <p:spPr>
            <a:xfrm>
              <a:off x="4662238" y="2714018"/>
              <a:ext cx="514350" cy="248209"/>
            </a:xfrm>
            <a:prstGeom prst="rect">
              <a:avLst/>
            </a:prstGeom>
            <a:noFill/>
          </p:spPr>
          <p:txBody>
            <a:bodyPr wrap="square" rtlCol="0">
              <a:spAutoFit/>
            </a:bodyPr>
            <a:lstStyle/>
            <a:p>
              <a:r>
                <a:rPr lang="en-CA" sz="1013" b="1" dirty="0">
                  <a:solidFill>
                    <a:srgbClr val="0000FF"/>
                  </a:solidFill>
                  <a:latin typeface="Arial" panose="020B0604020202020204" pitchFamily="34" charset="0"/>
                  <a:cs typeface="Arial" panose="020B0604020202020204" pitchFamily="34" charset="0"/>
                </a:rPr>
                <a:t>O</a:t>
              </a:r>
              <a:r>
                <a:rPr lang="en-CA" sz="1013" b="1" baseline="-25000" dirty="0">
                  <a:solidFill>
                    <a:srgbClr val="0000FF"/>
                  </a:solidFill>
                  <a:latin typeface="Arial" panose="020B0604020202020204" pitchFamily="34" charset="0"/>
                  <a:cs typeface="Arial" panose="020B0604020202020204" pitchFamily="34" charset="0"/>
                </a:rPr>
                <a:t>2</a:t>
              </a:r>
              <a:endParaRPr lang="en-CA" sz="1013" b="1" dirty="0">
                <a:solidFill>
                  <a:srgbClr val="0000FF"/>
                </a:solidFill>
                <a:latin typeface="Arial" panose="020B0604020202020204" pitchFamily="34" charset="0"/>
                <a:cs typeface="Arial" panose="020B0604020202020204" pitchFamily="34" charset="0"/>
              </a:endParaRPr>
            </a:p>
          </p:txBody>
        </p:sp>
        <p:sp>
          <p:nvSpPr>
            <p:cNvPr id="14" name="TextBox 13"/>
            <p:cNvSpPr txBox="1"/>
            <p:nvPr/>
          </p:nvSpPr>
          <p:spPr>
            <a:xfrm>
              <a:off x="4634263" y="3144736"/>
              <a:ext cx="458811" cy="248209"/>
            </a:xfrm>
            <a:prstGeom prst="rect">
              <a:avLst/>
            </a:prstGeom>
            <a:noFill/>
          </p:spPr>
          <p:txBody>
            <a:bodyPr wrap="square" rtlCol="0">
              <a:spAutoFit/>
            </a:bodyPr>
            <a:lstStyle/>
            <a:p>
              <a:r>
                <a:rPr lang="en-CA" sz="1013" b="1" dirty="0">
                  <a:solidFill>
                    <a:srgbClr val="0000FF"/>
                  </a:solidFill>
                  <a:latin typeface="Arial" panose="020B0604020202020204" pitchFamily="34" charset="0"/>
                  <a:cs typeface="Arial" panose="020B0604020202020204" pitchFamily="34" charset="0"/>
                </a:rPr>
                <a:t>OH</a:t>
              </a:r>
              <a:r>
                <a:rPr lang="en-CA" sz="1013" b="1" baseline="30000" dirty="0">
                  <a:solidFill>
                    <a:srgbClr val="0000FF"/>
                  </a:solidFill>
                  <a:latin typeface="Arial" panose="020B0604020202020204" pitchFamily="34" charset="0"/>
                  <a:cs typeface="Arial" panose="020B0604020202020204" pitchFamily="34" charset="0"/>
                </a:rPr>
                <a:t>-</a:t>
              </a:r>
              <a:endParaRPr lang="en-CA" sz="1013" b="1" dirty="0">
                <a:solidFill>
                  <a:srgbClr val="0000FF"/>
                </a:solidFill>
                <a:latin typeface="Arial" panose="020B0604020202020204" pitchFamily="34" charset="0"/>
                <a:cs typeface="Arial" panose="020B0604020202020204" pitchFamily="34" charset="0"/>
              </a:endParaRPr>
            </a:p>
          </p:txBody>
        </p:sp>
        <p:cxnSp>
          <p:nvCxnSpPr>
            <p:cNvPr id="16" name="Straight Arrow Connector 15"/>
            <p:cNvCxnSpPr/>
            <p:nvPr/>
          </p:nvCxnSpPr>
          <p:spPr>
            <a:xfrm flipV="1">
              <a:off x="4105463" y="3452798"/>
              <a:ext cx="914949" cy="6594"/>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27504" y="3336853"/>
              <a:ext cx="436338" cy="248209"/>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Fe</a:t>
              </a:r>
              <a:r>
                <a:rPr lang="en-CA" sz="1013" b="1" baseline="30000" dirty="0">
                  <a:solidFill>
                    <a:srgbClr val="0000FF"/>
                  </a:solidFill>
                  <a:latin typeface="Arial" panose="020B0604020202020204" pitchFamily="34" charset="0"/>
                  <a:cs typeface="Arial" panose="020B0604020202020204" pitchFamily="34" charset="0"/>
                </a:rPr>
                <a:t>2+</a:t>
              </a:r>
              <a:endParaRPr lang="en-CA" sz="1013" b="1" dirty="0">
                <a:solidFill>
                  <a:srgbClr val="0000FF"/>
                </a:solidFill>
                <a:latin typeface="Arial" panose="020B0604020202020204" pitchFamily="34" charset="0"/>
                <a:cs typeface="Arial" panose="020B0604020202020204" pitchFamily="34" charset="0"/>
              </a:endParaRPr>
            </a:p>
          </p:txBody>
        </p:sp>
        <p:sp>
          <p:nvSpPr>
            <p:cNvPr id="18" name="TextBox 17"/>
            <p:cNvSpPr txBox="1"/>
            <p:nvPr/>
          </p:nvSpPr>
          <p:spPr>
            <a:xfrm>
              <a:off x="3812365" y="3300899"/>
              <a:ext cx="366390" cy="236859"/>
            </a:xfrm>
            <a:prstGeom prst="rect">
              <a:avLst/>
            </a:prstGeom>
            <a:noFill/>
          </p:spPr>
          <p:txBody>
            <a:bodyPr wrap="square" rtlCol="0">
              <a:spAutoFit/>
            </a:bodyPr>
            <a:lstStyle/>
            <a:p>
              <a:r>
                <a:rPr lang="en-CA" sz="1013" b="1" dirty="0">
                  <a:latin typeface="Arial" panose="020B0604020202020204" pitchFamily="34" charset="0"/>
                  <a:cs typeface="Arial" panose="020B0604020202020204" pitchFamily="34" charset="0"/>
                </a:rPr>
                <a:t>Fe</a:t>
              </a:r>
            </a:p>
          </p:txBody>
        </p:sp>
        <p:sp>
          <p:nvSpPr>
            <p:cNvPr id="19" name="Freeform 18"/>
            <p:cNvSpPr/>
            <p:nvPr/>
          </p:nvSpPr>
          <p:spPr>
            <a:xfrm>
              <a:off x="4083646" y="3022310"/>
              <a:ext cx="26576" cy="271033"/>
            </a:xfrm>
            <a:custGeom>
              <a:avLst/>
              <a:gdLst>
                <a:gd name="connsiteX0" fmla="*/ 23446 w 47247"/>
                <a:gd name="connsiteY0" fmla="*/ 480646 h 481836"/>
                <a:gd name="connsiteX1" fmla="*/ 11723 w 47247"/>
                <a:gd name="connsiteY1" fmla="*/ 339969 h 481836"/>
                <a:gd name="connsiteX2" fmla="*/ 0 w 47247"/>
                <a:gd name="connsiteY2" fmla="*/ 304800 h 481836"/>
                <a:gd name="connsiteX3" fmla="*/ 11723 w 47247"/>
                <a:gd name="connsiteY3" fmla="*/ 0 h 481836"/>
                <a:gd name="connsiteX4" fmla="*/ 35169 w 47247"/>
                <a:gd name="connsiteY4" fmla="*/ 222738 h 481836"/>
                <a:gd name="connsiteX5" fmla="*/ 46893 w 47247"/>
                <a:gd name="connsiteY5" fmla="*/ 257907 h 481836"/>
                <a:gd name="connsiteX6" fmla="*/ 23446 w 47247"/>
                <a:gd name="connsiteY6" fmla="*/ 480646 h 48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47" h="481836">
                  <a:moveTo>
                    <a:pt x="23446" y="480646"/>
                  </a:moveTo>
                  <a:cubicBezTo>
                    <a:pt x="17584" y="494323"/>
                    <a:pt x="17942" y="386611"/>
                    <a:pt x="11723" y="339969"/>
                  </a:cubicBezTo>
                  <a:cubicBezTo>
                    <a:pt x="10090" y="327720"/>
                    <a:pt x="0" y="317157"/>
                    <a:pt x="0" y="304800"/>
                  </a:cubicBezTo>
                  <a:cubicBezTo>
                    <a:pt x="0" y="203125"/>
                    <a:pt x="7815" y="101600"/>
                    <a:pt x="11723" y="0"/>
                  </a:cubicBezTo>
                  <a:cubicBezTo>
                    <a:pt x="41905" y="120730"/>
                    <a:pt x="7018" y="-30607"/>
                    <a:pt x="35169" y="222738"/>
                  </a:cubicBezTo>
                  <a:cubicBezTo>
                    <a:pt x="36534" y="235020"/>
                    <a:pt x="46276" y="245565"/>
                    <a:pt x="46893" y="257907"/>
                  </a:cubicBezTo>
                  <a:cubicBezTo>
                    <a:pt x="50211" y="324255"/>
                    <a:pt x="29308" y="466969"/>
                    <a:pt x="23446" y="480646"/>
                  </a:cubicBezTo>
                  <a:close/>
                </a:path>
              </a:pathLst>
            </a:cu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20" name="Freeform 19"/>
            <p:cNvSpPr/>
            <p:nvPr/>
          </p:nvSpPr>
          <p:spPr>
            <a:xfrm>
              <a:off x="4063863" y="3564933"/>
              <a:ext cx="44169" cy="321221"/>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21" name="TextBox 20"/>
            <p:cNvSpPr txBox="1"/>
            <p:nvPr/>
          </p:nvSpPr>
          <p:spPr>
            <a:xfrm>
              <a:off x="4485894" y="1574843"/>
              <a:ext cx="476412" cy="248209"/>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H</a:t>
              </a:r>
              <a:r>
                <a:rPr lang="en-CA" sz="1013" b="1" baseline="-25000" dirty="0">
                  <a:solidFill>
                    <a:srgbClr val="0000FF"/>
                  </a:solidFill>
                  <a:latin typeface="Arial" panose="020B0604020202020204" pitchFamily="34" charset="0"/>
                  <a:cs typeface="Arial" panose="020B0604020202020204" pitchFamily="34" charset="0"/>
                </a:rPr>
                <a:t>2</a:t>
              </a:r>
              <a:r>
                <a:rPr lang="en-CA" sz="1013" b="1" dirty="0">
                  <a:solidFill>
                    <a:srgbClr val="0000FF"/>
                  </a:solidFill>
                  <a:latin typeface="Arial" panose="020B0604020202020204" pitchFamily="34" charset="0"/>
                  <a:cs typeface="Arial" panose="020B0604020202020204" pitchFamily="34" charset="0"/>
                </a:rPr>
                <a:t>O</a:t>
              </a:r>
              <a:r>
                <a:rPr lang="en-CA" sz="1013" b="1" baseline="-25000" dirty="0">
                  <a:solidFill>
                    <a:srgbClr val="0000FF"/>
                  </a:solidFill>
                  <a:latin typeface="Arial" panose="020B0604020202020204" pitchFamily="34" charset="0"/>
                  <a:cs typeface="Arial" panose="020B0604020202020204" pitchFamily="34" charset="0"/>
                </a:rPr>
                <a:t>2</a:t>
              </a:r>
              <a:endParaRPr lang="en-CA" sz="1013" b="1" dirty="0">
                <a:solidFill>
                  <a:srgbClr val="0000FF"/>
                </a:solidFill>
                <a:latin typeface="Arial" panose="020B0604020202020204" pitchFamily="34" charset="0"/>
                <a:cs typeface="Arial" panose="020B0604020202020204" pitchFamily="34" charset="0"/>
              </a:endParaRPr>
            </a:p>
          </p:txBody>
        </p:sp>
        <p:sp>
          <p:nvSpPr>
            <p:cNvPr id="22" name="Curved Right Arrow 21"/>
            <p:cNvSpPr/>
            <p:nvPr/>
          </p:nvSpPr>
          <p:spPr>
            <a:xfrm>
              <a:off x="4410059" y="1737252"/>
              <a:ext cx="168155" cy="3874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26" name="Curved Left Arrow 25"/>
            <p:cNvSpPr/>
            <p:nvPr/>
          </p:nvSpPr>
          <p:spPr>
            <a:xfrm rot="13022385">
              <a:off x="3877825" y="2795184"/>
              <a:ext cx="211052" cy="6219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27" name="TextBox 26"/>
            <p:cNvSpPr txBox="1"/>
            <p:nvPr/>
          </p:nvSpPr>
          <p:spPr>
            <a:xfrm>
              <a:off x="3838212" y="3045357"/>
              <a:ext cx="237392" cy="404085"/>
            </a:xfrm>
            <a:prstGeom prst="rect">
              <a:avLst/>
            </a:prstGeom>
            <a:noFill/>
          </p:spPr>
          <p:txBody>
            <a:bodyPr wrap="square" rtlCol="0">
              <a:spAutoFit/>
            </a:bodyPr>
            <a:lstStyle/>
            <a:p>
              <a:r>
                <a:rPr lang="en-CA" sz="1013" b="1" dirty="0">
                  <a:latin typeface="Arial" panose="020B0604020202020204" pitchFamily="34" charset="0"/>
                  <a:cs typeface="Arial" panose="020B0604020202020204" pitchFamily="34" charset="0"/>
                </a:rPr>
                <a:t>e</a:t>
              </a:r>
              <a:r>
                <a:rPr lang="en-CA" sz="1013" b="1" baseline="30000" dirty="0">
                  <a:latin typeface="Arial" panose="020B0604020202020204" pitchFamily="34" charset="0"/>
                  <a:cs typeface="Arial" panose="020B0604020202020204" pitchFamily="34" charset="0"/>
                </a:rPr>
                <a:t>-</a:t>
              </a:r>
              <a:endParaRPr lang="en-CA" sz="1013" b="1" dirty="0">
                <a:latin typeface="Arial" panose="020B0604020202020204" pitchFamily="34" charset="0"/>
                <a:cs typeface="Arial" panose="020B0604020202020204" pitchFamily="34" charset="0"/>
              </a:endParaRPr>
            </a:p>
          </p:txBody>
        </p:sp>
        <p:sp>
          <p:nvSpPr>
            <p:cNvPr id="28" name="TextBox 27"/>
            <p:cNvSpPr txBox="1"/>
            <p:nvPr/>
          </p:nvSpPr>
          <p:spPr>
            <a:xfrm>
              <a:off x="4555046" y="1978724"/>
              <a:ext cx="409086" cy="248209"/>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OH</a:t>
              </a:r>
              <a:r>
                <a:rPr lang="en-CA" sz="1013" b="1" baseline="30000" dirty="0">
                  <a:solidFill>
                    <a:srgbClr val="0000FF"/>
                  </a:solidFill>
                  <a:latin typeface="Arial" panose="020B0604020202020204" pitchFamily="34" charset="0"/>
                  <a:cs typeface="Arial" panose="020B0604020202020204" pitchFamily="34" charset="0"/>
                </a:rPr>
                <a:t>-</a:t>
              </a:r>
              <a:endParaRPr lang="en-CA" sz="1013" b="1" dirty="0">
                <a:solidFill>
                  <a:srgbClr val="0000FF"/>
                </a:solidFill>
                <a:latin typeface="Arial" panose="020B0604020202020204" pitchFamily="34" charset="0"/>
                <a:cs typeface="Arial" panose="020B0604020202020204" pitchFamily="34" charset="0"/>
              </a:endParaRPr>
            </a:p>
          </p:txBody>
        </p:sp>
        <p:sp>
          <p:nvSpPr>
            <p:cNvPr id="29" name="Curved Left Arrow 28"/>
            <p:cNvSpPr/>
            <p:nvPr/>
          </p:nvSpPr>
          <p:spPr>
            <a:xfrm rot="12138623">
              <a:off x="4152676" y="1845119"/>
              <a:ext cx="149706" cy="4919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30" name="TextBox 29"/>
            <p:cNvSpPr txBox="1"/>
            <p:nvPr/>
          </p:nvSpPr>
          <p:spPr>
            <a:xfrm>
              <a:off x="4072426" y="2444367"/>
              <a:ext cx="359394" cy="248209"/>
            </a:xfrm>
            <a:prstGeom prst="rect">
              <a:avLst/>
            </a:prstGeom>
            <a:noFill/>
          </p:spPr>
          <p:txBody>
            <a:bodyPr wrap="none" rtlCol="0">
              <a:spAutoFit/>
            </a:bodyPr>
            <a:lstStyle/>
            <a:p>
              <a:r>
                <a:rPr lang="en-CA" sz="1013" b="1" dirty="0">
                  <a:solidFill>
                    <a:srgbClr val="FF0000"/>
                  </a:solidFill>
                  <a:latin typeface="Arial" panose="020B0604020202020204" pitchFamily="34" charset="0"/>
                  <a:cs typeface="Arial" panose="020B0604020202020204" pitchFamily="34" charset="0"/>
                </a:rPr>
                <a:t>Cu</a:t>
              </a:r>
            </a:p>
          </p:txBody>
        </p:sp>
        <p:cxnSp>
          <p:nvCxnSpPr>
            <p:cNvPr id="32" name="Straight Arrow Connector 31"/>
            <p:cNvCxnSpPr>
              <a:stCxn id="30" idx="3"/>
            </p:cNvCxnSpPr>
            <p:nvPr/>
          </p:nvCxnSpPr>
          <p:spPr>
            <a:xfrm flipV="1">
              <a:off x="4431820" y="2548242"/>
              <a:ext cx="478605" cy="2023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056911" y="2429642"/>
              <a:ext cx="772969" cy="248209"/>
            </a:xfrm>
            <a:prstGeom prst="rect">
              <a:avLst/>
            </a:prstGeom>
            <a:noFill/>
          </p:spPr>
          <p:txBody>
            <a:bodyPr wrap="none" rtlCol="0">
              <a:spAutoFit/>
            </a:bodyPr>
            <a:lstStyle/>
            <a:p>
              <a:r>
                <a:rPr lang="en-CA" sz="1013" b="1" dirty="0" err="1">
                  <a:solidFill>
                    <a:srgbClr val="0000FF"/>
                  </a:solidFill>
                  <a:latin typeface="Arial" panose="020B0604020202020204" pitchFamily="34" charset="0"/>
                  <a:cs typeface="Arial" panose="020B0604020202020204" pitchFamily="34" charset="0"/>
                </a:rPr>
                <a:t>CuCl</a:t>
              </a:r>
              <a:r>
                <a:rPr lang="en-CA" sz="1013" b="1" baseline="-25000" dirty="0" err="1">
                  <a:solidFill>
                    <a:srgbClr val="0000FF"/>
                  </a:solidFill>
                  <a:latin typeface="Arial" panose="020B0604020202020204" pitchFamily="34" charset="0"/>
                  <a:cs typeface="Arial" panose="020B0604020202020204" pitchFamily="34" charset="0"/>
                </a:rPr>
                <a:t>x</a:t>
              </a:r>
              <a:r>
                <a:rPr lang="en-CA" sz="1013" b="1" baseline="30000" dirty="0">
                  <a:solidFill>
                    <a:srgbClr val="0000FF"/>
                  </a:solidFill>
                  <a:latin typeface="Arial" panose="020B0604020202020204" pitchFamily="34" charset="0"/>
                  <a:cs typeface="Arial" panose="020B0604020202020204" pitchFamily="34" charset="0"/>
                </a:rPr>
                <a:t>(1-x)+</a:t>
              </a:r>
              <a:endParaRPr lang="en-CA" sz="1013" b="1" dirty="0">
                <a:solidFill>
                  <a:srgbClr val="0000FF"/>
                </a:solidFill>
                <a:latin typeface="Arial" panose="020B0604020202020204" pitchFamily="34" charset="0"/>
                <a:cs typeface="Arial" panose="020B0604020202020204" pitchFamily="34" charset="0"/>
              </a:endParaRPr>
            </a:p>
          </p:txBody>
        </p:sp>
        <p:sp>
          <p:nvSpPr>
            <p:cNvPr id="34" name="TextBox 33"/>
            <p:cNvSpPr txBox="1"/>
            <p:nvPr/>
          </p:nvSpPr>
          <p:spPr>
            <a:xfrm>
              <a:off x="2763422" y="1678687"/>
              <a:ext cx="1268296" cy="338554"/>
            </a:xfrm>
            <a:prstGeom prst="rect">
              <a:avLst/>
            </a:prstGeom>
            <a:noFill/>
          </p:spPr>
          <p:txBody>
            <a:bodyPr wrap="none" rtlCol="0">
              <a:spAutoFit/>
            </a:bodyPr>
            <a:lstStyle/>
            <a:p>
              <a:r>
                <a:rPr lang="el-GR" sz="1600" b="1" dirty="0">
                  <a:solidFill>
                    <a:srgbClr val="FF0000"/>
                  </a:solidFill>
                  <a:latin typeface="Arial" panose="020B0604020202020204" pitchFamily="34" charset="0"/>
                  <a:cs typeface="Arial" panose="020B0604020202020204" pitchFamily="34" charset="0"/>
                </a:rPr>
                <a:t>ϒ</a:t>
              </a:r>
              <a:r>
                <a:rPr lang="en-CA" sz="1600" b="1" dirty="0">
                  <a:solidFill>
                    <a:srgbClr val="FF0000"/>
                  </a:solidFill>
                  <a:latin typeface="Arial" panose="020B0604020202020204" pitchFamily="34" charset="0"/>
                  <a:cs typeface="Arial" panose="020B0604020202020204" pitchFamily="34" charset="0"/>
                </a:rPr>
                <a:t> radiation</a:t>
              </a:r>
            </a:p>
          </p:txBody>
        </p:sp>
        <p:sp>
          <p:nvSpPr>
            <p:cNvPr id="35" name="TextBox 34"/>
            <p:cNvSpPr txBox="1"/>
            <p:nvPr/>
          </p:nvSpPr>
          <p:spPr>
            <a:xfrm>
              <a:off x="4145043" y="2007381"/>
              <a:ext cx="285656" cy="248209"/>
            </a:xfrm>
            <a:prstGeom prst="rect">
              <a:avLst/>
            </a:prstGeom>
            <a:noFill/>
          </p:spPr>
          <p:txBody>
            <a:bodyPr wrap="none" rtlCol="0">
              <a:spAutoFit/>
            </a:bodyPr>
            <a:lstStyle/>
            <a:p>
              <a:r>
                <a:rPr lang="en-CA" sz="1013" b="1" dirty="0">
                  <a:latin typeface="Arial" panose="020B0604020202020204" pitchFamily="34" charset="0"/>
                  <a:cs typeface="Arial" panose="020B0604020202020204" pitchFamily="34" charset="0"/>
                </a:rPr>
                <a:t>e</a:t>
              </a:r>
              <a:r>
                <a:rPr lang="en-CA" sz="1013" b="1" baseline="30000" dirty="0">
                  <a:latin typeface="Arial" panose="020B0604020202020204" pitchFamily="34" charset="0"/>
                  <a:cs typeface="Arial" panose="020B0604020202020204" pitchFamily="34" charset="0"/>
                </a:rPr>
                <a:t>-</a:t>
              </a:r>
              <a:endParaRPr lang="en-CA" sz="1013" b="1" dirty="0">
                <a:latin typeface="Arial" panose="020B0604020202020204" pitchFamily="34" charset="0"/>
                <a:cs typeface="Arial" panose="020B0604020202020204" pitchFamily="34" charset="0"/>
              </a:endParaRPr>
            </a:p>
          </p:txBody>
        </p:sp>
        <p:sp>
          <p:nvSpPr>
            <p:cNvPr id="36" name="Curved Right Arrow 35"/>
            <p:cNvSpPr/>
            <p:nvPr/>
          </p:nvSpPr>
          <p:spPr>
            <a:xfrm>
              <a:off x="4390151" y="4267200"/>
              <a:ext cx="204422" cy="46480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37" name="Curved Left Arrow 36"/>
            <p:cNvSpPr/>
            <p:nvPr/>
          </p:nvSpPr>
          <p:spPr>
            <a:xfrm rot="13058018">
              <a:off x="4033962" y="4345166"/>
              <a:ext cx="187355" cy="42596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4113319" y="4680139"/>
              <a:ext cx="359394" cy="248209"/>
            </a:xfrm>
            <a:prstGeom prst="rect">
              <a:avLst/>
            </a:prstGeom>
            <a:noFill/>
          </p:spPr>
          <p:txBody>
            <a:bodyPr wrap="none" rtlCol="0">
              <a:spAutoFit/>
            </a:bodyPr>
            <a:lstStyle/>
            <a:p>
              <a:r>
                <a:rPr lang="en-CA" sz="1013" b="1" dirty="0">
                  <a:solidFill>
                    <a:srgbClr val="FF0000"/>
                  </a:solidFill>
                  <a:latin typeface="Arial" panose="020B0604020202020204" pitchFamily="34" charset="0"/>
                  <a:cs typeface="Arial" panose="020B0604020202020204" pitchFamily="34" charset="0"/>
                </a:rPr>
                <a:t>Cu</a:t>
              </a:r>
            </a:p>
          </p:txBody>
        </p:sp>
        <p:cxnSp>
          <p:nvCxnSpPr>
            <p:cNvPr id="40" name="Straight Arrow Connector 39"/>
            <p:cNvCxnSpPr/>
            <p:nvPr/>
          </p:nvCxnSpPr>
          <p:spPr>
            <a:xfrm>
              <a:off x="4435710" y="4784014"/>
              <a:ext cx="683230"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51184" y="4680139"/>
              <a:ext cx="772969" cy="248209"/>
            </a:xfrm>
            <a:prstGeom prst="rect">
              <a:avLst/>
            </a:prstGeom>
            <a:noFill/>
          </p:spPr>
          <p:txBody>
            <a:bodyPr wrap="none" rtlCol="0">
              <a:spAutoFit/>
            </a:bodyPr>
            <a:lstStyle/>
            <a:p>
              <a:r>
                <a:rPr lang="en-CA" sz="1013" b="1" dirty="0" err="1">
                  <a:solidFill>
                    <a:srgbClr val="0000FF"/>
                  </a:solidFill>
                  <a:latin typeface="Arial" panose="020B0604020202020204" pitchFamily="34" charset="0"/>
                  <a:cs typeface="Arial" panose="020B0604020202020204" pitchFamily="34" charset="0"/>
                </a:rPr>
                <a:t>CuCl</a:t>
              </a:r>
              <a:r>
                <a:rPr lang="en-CA" sz="1013" b="1" baseline="-25000" dirty="0" err="1">
                  <a:solidFill>
                    <a:srgbClr val="0000FF"/>
                  </a:solidFill>
                  <a:latin typeface="Arial" panose="020B0604020202020204" pitchFamily="34" charset="0"/>
                  <a:cs typeface="Arial" panose="020B0604020202020204" pitchFamily="34" charset="0"/>
                </a:rPr>
                <a:t>x</a:t>
              </a:r>
              <a:r>
                <a:rPr lang="en-CA" sz="1013" b="1" baseline="30000" dirty="0">
                  <a:solidFill>
                    <a:srgbClr val="0000FF"/>
                  </a:solidFill>
                  <a:latin typeface="Arial" panose="020B0604020202020204" pitchFamily="34" charset="0"/>
                  <a:cs typeface="Arial" panose="020B0604020202020204" pitchFamily="34" charset="0"/>
                </a:rPr>
                <a:t>(1-x)+</a:t>
              </a:r>
              <a:endParaRPr lang="en-CA" sz="1013" b="1" dirty="0">
                <a:solidFill>
                  <a:srgbClr val="0000FF"/>
                </a:solidFill>
                <a:latin typeface="Arial" panose="020B0604020202020204" pitchFamily="34" charset="0"/>
                <a:cs typeface="Arial" panose="020B0604020202020204" pitchFamily="34" charset="0"/>
              </a:endParaRPr>
            </a:p>
          </p:txBody>
        </p:sp>
        <p:sp>
          <p:nvSpPr>
            <p:cNvPr id="42" name="TextBox 41"/>
            <p:cNvSpPr txBox="1"/>
            <p:nvPr/>
          </p:nvSpPr>
          <p:spPr>
            <a:xfrm>
              <a:off x="4075602" y="4486629"/>
              <a:ext cx="285656" cy="248209"/>
            </a:xfrm>
            <a:prstGeom prst="rect">
              <a:avLst/>
            </a:prstGeom>
            <a:noFill/>
          </p:spPr>
          <p:txBody>
            <a:bodyPr wrap="none" rtlCol="0">
              <a:spAutoFit/>
            </a:bodyPr>
            <a:lstStyle/>
            <a:p>
              <a:r>
                <a:rPr lang="en-CA" sz="1013" b="1" dirty="0">
                  <a:latin typeface="Arial" panose="020B0604020202020204" pitchFamily="34" charset="0"/>
                  <a:cs typeface="Arial" panose="020B0604020202020204" pitchFamily="34" charset="0"/>
                </a:rPr>
                <a:t>e</a:t>
              </a:r>
              <a:r>
                <a:rPr lang="en-CA" sz="1013" b="1" baseline="30000" dirty="0">
                  <a:latin typeface="Arial" panose="020B0604020202020204" pitchFamily="34" charset="0"/>
                  <a:cs typeface="Arial" panose="020B0604020202020204" pitchFamily="34" charset="0"/>
                </a:rPr>
                <a:t>-</a:t>
              </a:r>
              <a:endParaRPr lang="en-CA" sz="1013" b="1" dirty="0">
                <a:latin typeface="Arial" panose="020B0604020202020204" pitchFamily="34" charset="0"/>
                <a:cs typeface="Arial" panose="020B0604020202020204" pitchFamily="34" charset="0"/>
              </a:endParaRPr>
            </a:p>
          </p:txBody>
        </p:sp>
        <p:sp>
          <p:nvSpPr>
            <p:cNvPr id="43" name="TextBox 42"/>
            <p:cNvSpPr txBox="1"/>
            <p:nvPr/>
          </p:nvSpPr>
          <p:spPr>
            <a:xfrm>
              <a:off x="4608706" y="4162461"/>
              <a:ext cx="333746" cy="248209"/>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O</a:t>
              </a:r>
              <a:r>
                <a:rPr lang="en-CA" sz="1013" b="1" baseline="-25000" dirty="0">
                  <a:solidFill>
                    <a:srgbClr val="0000FF"/>
                  </a:solidFill>
                  <a:latin typeface="Arial" panose="020B0604020202020204" pitchFamily="34" charset="0"/>
                  <a:cs typeface="Arial" panose="020B0604020202020204" pitchFamily="34" charset="0"/>
                </a:rPr>
                <a:t>2</a:t>
              </a:r>
              <a:endParaRPr lang="en-CA" sz="1013" b="1" dirty="0">
                <a:solidFill>
                  <a:srgbClr val="0000FF"/>
                </a:solidFill>
                <a:latin typeface="Arial" panose="020B0604020202020204" pitchFamily="34" charset="0"/>
                <a:cs typeface="Arial" panose="020B0604020202020204" pitchFamily="34" charset="0"/>
              </a:endParaRPr>
            </a:p>
          </p:txBody>
        </p:sp>
        <p:sp>
          <p:nvSpPr>
            <p:cNvPr id="44" name="TextBox 43"/>
            <p:cNvSpPr txBox="1"/>
            <p:nvPr/>
          </p:nvSpPr>
          <p:spPr>
            <a:xfrm>
              <a:off x="4591647" y="4548254"/>
              <a:ext cx="409086" cy="248209"/>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OH</a:t>
              </a:r>
              <a:r>
                <a:rPr lang="en-CA" sz="1013" b="1" baseline="30000" dirty="0">
                  <a:solidFill>
                    <a:srgbClr val="0000FF"/>
                  </a:solidFill>
                  <a:latin typeface="Arial" panose="020B0604020202020204" pitchFamily="34" charset="0"/>
                  <a:cs typeface="Arial" panose="020B0604020202020204" pitchFamily="34" charset="0"/>
                </a:rPr>
                <a:t>-</a:t>
              </a:r>
              <a:endParaRPr lang="en-CA" sz="1013" b="1" dirty="0">
                <a:solidFill>
                  <a:srgbClr val="0000FF"/>
                </a:solidFill>
                <a:latin typeface="Arial" panose="020B0604020202020204" pitchFamily="34" charset="0"/>
                <a:cs typeface="Arial" panose="020B0604020202020204" pitchFamily="34" charset="0"/>
              </a:endParaRPr>
            </a:p>
          </p:txBody>
        </p:sp>
        <p:sp>
          <p:nvSpPr>
            <p:cNvPr id="48" name="TextBox 47"/>
            <p:cNvSpPr txBox="1"/>
            <p:nvPr/>
          </p:nvSpPr>
          <p:spPr>
            <a:xfrm>
              <a:off x="5337974" y="1722383"/>
              <a:ext cx="1620365" cy="584775"/>
            </a:xfrm>
            <a:prstGeom prst="rect">
              <a:avLst/>
            </a:prstGeom>
            <a:noFill/>
          </p:spPr>
          <p:txBody>
            <a:bodyPr wrap="square" rtlCol="0">
              <a:spAutoFit/>
            </a:bodyPr>
            <a:lstStyle/>
            <a:p>
              <a:r>
                <a:rPr lang="en-CA" sz="1600" b="1" dirty="0" err="1">
                  <a:solidFill>
                    <a:srgbClr val="FF0000"/>
                  </a:solidFill>
                  <a:latin typeface="Arial" panose="020B0604020202020204" pitchFamily="34" charset="0"/>
                  <a:cs typeface="Arial" panose="020B0604020202020204" pitchFamily="34" charset="0"/>
                </a:rPr>
                <a:t>Radiolytic</a:t>
              </a:r>
              <a:r>
                <a:rPr lang="en-CA" sz="1600" b="1" dirty="0">
                  <a:solidFill>
                    <a:srgbClr val="FF0000"/>
                  </a:solidFill>
                  <a:latin typeface="Arial" panose="020B0604020202020204" pitchFamily="34" charset="0"/>
                  <a:cs typeface="Arial" panose="020B0604020202020204" pitchFamily="34" charset="0"/>
                </a:rPr>
                <a:t> corrosion</a:t>
              </a:r>
            </a:p>
          </p:txBody>
        </p:sp>
        <p:sp>
          <p:nvSpPr>
            <p:cNvPr id="49" name="TextBox 48"/>
            <p:cNvSpPr txBox="1"/>
            <p:nvPr/>
          </p:nvSpPr>
          <p:spPr>
            <a:xfrm>
              <a:off x="5407621" y="2762053"/>
              <a:ext cx="2833117" cy="1323439"/>
            </a:xfrm>
            <a:prstGeom prst="rect">
              <a:avLst/>
            </a:prstGeom>
            <a:noFill/>
          </p:spPr>
          <p:txBody>
            <a:bodyPr wrap="square" rtlCol="0">
              <a:spAutoFit/>
            </a:bodyPr>
            <a:lstStyle/>
            <a:p>
              <a:r>
                <a:rPr lang="en-CA" sz="1600" b="1" dirty="0">
                  <a:solidFill>
                    <a:srgbClr val="FF0000"/>
                  </a:solidFill>
                  <a:latin typeface="Arial" panose="020B0604020202020204" pitchFamily="34" charset="0"/>
                  <a:cs typeface="Arial" panose="020B0604020202020204" pitchFamily="34" charset="0"/>
                </a:rPr>
                <a:t>Corrosion of the steel by galvanic coupling to the coating </a:t>
              </a:r>
              <a:r>
                <a:rPr lang="en-CA" sz="1600" b="1" dirty="0" smtClean="0">
                  <a:solidFill>
                    <a:srgbClr val="FF0000"/>
                  </a:solidFill>
                  <a:latin typeface="Arial" panose="020B0604020202020204" pitchFamily="34" charset="0"/>
                  <a:cs typeface="Arial" panose="020B0604020202020204" pitchFamily="34" charset="0"/>
                </a:rPr>
                <a:t>possibly at a defective weld (possible </a:t>
              </a:r>
              <a:r>
                <a:rPr lang="en-CA" sz="1600" b="1" dirty="0">
                  <a:solidFill>
                    <a:srgbClr val="FF0000"/>
                  </a:solidFill>
                  <a:latin typeface="Arial" panose="020B0604020202020204" pitchFamily="34" charset="0"/>
                  <a:cs typeface="Arial" panose="020B0604020202020204" pitchFamily="34" charset="0"/>
                </a:rPr>
                <a:t>delamination) </a:t>
              </a:r>
            </a:p>
          </p:txBody>
        </p:sp>
        <p:sp>
          <p:nvSpPr>
            <p:cNvPr id="51" name="TextBox 50"/>
            <p:cNvSpPr txBox="1"/>
            <p:nvPr/>
          </p:nvSpPr>
          <p:spPr>
            <a:xfrm>
              <a:off x="5847320" y="4428748"/>
              <a:ext cx="2895347" cy="584775"/>
            </a:xfrm>
            <a:prstGeom prst="rect">
              <a:avLst/>
            </a:prstGeom>
            <a:noFill/>
          </p:spPr>
          <p:txBody>
            <a:bodyPr wrap="square" rtlCol="0">
              <a:spAutoFit/>
            </a:bodyPr>
            <a:lstStyle/>
            <a:p>
              <a:r>
                <a:rPr lang="en-CA" sz="1600" b="1" dirty="0">
                  <a:solidFill>
                    <a:srgbClr val="FF0000"/>
                  </a:solidFill>
                  <a:latin typeface="Arial" panose="020B0604020202020204" pitchFamily="34" charset="0"/>
                  <a:cs typeface="Arial" panose="020B0604020202020204" pitchFamily="34" charset="0"/>
                </a:rPr>
                <a:t>Corrosion by residual groundwater oxidants</a:t>
              </a:r>
            </a:p>
          </p:txBody>
        </p:sp>
        <p:sp>
          <p:nvSpPr>
            <p:cNvPr id="52" name="TextBox 51"/>
            <p:cNvSpPr txBox="1"/>
            <p:nvPr/>
          </p:nvSpPr>
          <p:spPr>
            <a:xfrm>
              <a:off x="-921011" y="287253"/>
              <a:ext cx="1531792" cy="323073"/>
            </a:xfrm>
            <a:prstGeom prst="rect">
              <a:avLst/>
            </a:prstGeom>
            <a:noFill/>
          </p:spPr>
          <p:txBody>
            <a:bodyPr wrap="square" rtlCol="0">
              <a:spAutoFit/>
            </a:bodyPr>
            <a:lstStyle/>
            <a:p>
              <a:endParaRPr lang="en-CA" sz="1600" b="1" dirty="0">
                <a:latin typeface="Arial" panose="020B0604020202020204" pitchFamily="34" charset="0"/>
                <a:cs typeface="Arial" panose="020B0604020202020204" pitchFamily="34" charset="0"/>
              </a:endParaRPr>
            </a:p>
          </p:txBody>
        </p:sp>
        <p:sp>
          <p:nvSpPr>
            <p:cNvPr id="53" name="TextBox 52"/>
            <p:cNvSpPr txBox="1"/>
            <p:nvPr/>
          </p:nvSpPr>
          <p:spPr>
            <a:xfrm>
              <a:off x="2398389" y="4307764"/>
              <a:ext cx="1408655" cy="584775"/>
            </a:xfrm>
            <a:prstGeom prst="rect">
              <a:avLst/>
            </a:prstGeom>
            <a:noFill/>
          </p:spPr>
          <p:txBody>
            <a:bodyPr wrap="square" rtlCol="0">
              <a:spAutoFit/>
            </a:bodyPr>
            <a:lstStyle/>
            <a:p>
              <a:r>
                <a:rPr lang="en-CA" sz="1600" b="1" dirty="0">
                  <a:latin typeface="Arial" panose="020B0604020202020204" pitchFamily="34" charset="0"/>
                  <a:cs typeface="Arial" panose="020B0604020202020204" pitchFamily="34" charset="0"/>
                </a:rPr>
                <a:t>STEEL CONTAINER</a:t>
              </a:r>
            </a:p>
          </p:txBody>
        </p:sp>
        <p:cxnSp>
          <p:nvCxnSpPr>
            <p:cNvPr id="55" name="Straight Connector 54"/>
            <p:cNvCxnSpPr/>
            <p:nvPr/>
          </p:nvCxnSpPr>
          <p:spPr>
            <a:xfrm>
              <a:off x="2306901" y="4037820"/>
              <a:ext cx="1803122" cy="2637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1918385" y="4022269"/>
              <a:ext cx="279239" cy="69902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55116" y="4751914"/>
              <a:ext cx="2541792" cy="1077218"/>
            </a:xfrm>
            <a:prstGeom prst="rect">
              <a:avLst/>
            </a:prstGeom>
            <a:noFill/>
          </p:spPr>
          <p:txBody>
            <a:bodyPr wrap="square" rtlCol="0">
              <a:spAutoFit/>
            </a:bodyPr>
            <a:lstStyle/>
            <a:p>
              <a:r>
                <a:rPr lang="en-CA" sz="1600" b="1" dirty="0">
                  <a:solidFill>
                    <a:srgbClr val="FF0000"/>
                  </a:solidFill>
                  <a:latin typeface="Arial" panose="020B0604020202020204" pitchFamily="34" charset="0"/>
                  <a:cs typeface="Arial" panose="020B0604020202020204" pitchFamily="34" charset="0"/>
                </a:rPr>
                <a:t>Crevice corrosion due to residual water in the container at the weld region </a:t>
              </a:r>
            </a:p>
          </p:txBody>
        </p:sp>
        <p:sp>
          <p:nvSpPr>
            <p:cNvPr id="65" name="Flowchart: Process 64"/>
            <p:cNvSpPr/>
            <p:nvPr/>
          </p:nvSpPr>
          <p:spPr>
            <a:xfrm>
              <a:off x="4374942" y="5499109"/>
              <a:ext cx="170997" cy="36774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sp>
          <p:nvSpPr>
            <p:cNvPr id="67" name="TextBox 66"/>
            <p:cNvSpPr txBox="1"/>
            <p:nvPr/>
          </p:nvSpPr>
          <p:spPr>
            <a:xfrm rot="16200000">
              <a:off x="4205770" y="5582779"/>
              <a:ext cx="494046" cy="248209"/>
            </a:xfrm>
            <a:prstGeom prst="rect">
              <a:avLst/>
            </a:prstGeom>
            <a:noFill/>
          </p:spPr>
          <p:txBody>
            <a:bodyPr wrap="none" rtlCol="0">
              <a:spAutoFit/>
            </a:bodyPr>
            <a:lstStyle/>
            <a:p>
              <a:r>
                <a:rPr lang="en-CA" sz="1013" b="1" dirty="0">
                  <a:solidFill>
                    <a:srgbClr val="FF0000"/>
                  </a:solidFill>
                  <a:latin typeface="Arial" panose="020B0604020202020204" pitchFamily="34" charset="0"/>
                  <a:cs typeface="Arial" panose="020B0604020202020204" pitchFamily="34" charset="0"/>
                </a:rPr>
                <a:t>Cu</a:t>
              </a:r>
              <a:r>
                <a:rPr lang="en-CA" sz="1013" b="1" baseline="-25000" dirty="0">
                  <a:solidFill>
                    <a:srgbClr val="FF0000"/>
                  </a:solidFill>
                  <a:latin typeface="Arial" panose="020B0604020202020204" pitchFamily="34" charset="0"/>
                  <a:cs typeface="Arial" panose="020B0604020202020204" pitchFamily="34" charset="0"/>
                </a:rPr>
                <a:t>2</a:t>
              </a:r>
              <a:r>
                <a:rPr lang="en-CA" sz="1013" b="1" dirty="0">
                  <a:solidFill>
                    <a:srgbClr val="FF0000"/>
                  </a:solidFill>
                  <a:latin typeface="Arial" panose="020B0604020202020204" pitchFamily="34" charset="0"/>
                  <a:cs typeface="Arial" panose="020B0604020202020204" pitchFamily="34" charset="0"/>
                </a:rPr>
                <a:t>S</a:t>
              </a:r>
            </a:p>
          </p:txBody>
        </p:sp>
        <p:grpSp>
          <p:nvGrpSpPr>
            <p:cNvPr id="93" name="Group 92"/>
            <p:cNvGrpSpPr/>
            <p:nvPr/>
          </p:nvGrpSpPr>
          <p:grpSpPr>
            <a:xfrm>
              <a:off x="4440393" y="5120328"/>
              <a:ext cx="1567767" cy="265388"/>
              <a:chOff x="4657755" y="5908043"/>
              <a:chExt cx="2090356" cy="353850"/>
            </a:xfrm>
          </p:grpSpPr>
          <p:sp>
            <p:nvSpPr>
              <p:cNvPr id="84" name="Freeform 83"/>
              <p:cNvSpPr/>
              <p:nvPr/>
            </p:nvSpPr>
            <p:spPr>
              <a:xfrm>
                <a:off x="4939113" y="5908043"/>
                <a:ext cx="1280160" cy="274320"/>
              </a:xfrm>
              <a:custGeom>
                <a:avLst/>
                <a:gdLst>
                  <a:gd name="connsiteX0" fmla="*/ 1254034 w 1254034"/>
                  <a:gd name="connsiteY0" fmla="*/ 235131 h 278674"/>
                  <a:gd name="connsiteX1" fmla="*/ 1245326 w 1254034"/>
                  <a:gd name="connsiteY1" fmla="*/ 174171 h 278674"/>
                  <a:gd name="connsiteX2" fmla="*/ 1227908 w 1254034"/>
                  <a:gd name="connsiteY2" fmla="*/ 148045 h 278674"/>
                  <a:gd name="connsiteX3" fmla="*/ 1219200 w 1254034"/>
                  <a:gd name="connsiteY3" fmla="*/ 121920 h 278674"/>
                  <a:gd name="connsiteX4" fmla="*/ 1201783 w 1254034"/>
                  <a:gd name="connsiteY4" fmla="*/ 95794 h 278674"/>
                  <a:gd name="connsiteX5" fmla="*/ 1149531 w 1254034"/>
                  <a:gd name="connsiteY5" fmla="*/ 0 h 278674"/>
                  <a:gd name="connsiteX6" fmla="*/ 1018903 w 1254034"/>
                  <a:gd name="connsiteY6" fmla="*/ 34834 h 278674"/>
                  <a:gd name="connsiteX7" fmla="*/ 1001486 w 1254034"/>
                  <a:gd name="connsiteY7" fmla="*/ 60960 h 278674"/>
                  <a:gd name="connsiteX8" fmla="*/ 1001486 w 1254034"/>
                  <a:gd name="connsiteY8" fmla="*/ 252548 h 278674"/>
                  <a:gd name="connsiteX9" fmla="*/ 984068 w 1254034"/>
                  <a:gd name="connsiteY9" fmla="*/ 269965 h 278674"/>
                  <a:gd name="connsiteX10" fmla="*/ 905691 w 1254034"/>
                  <a:gd name="connsiteY10" fmla="*/ 261257 h 278674"/>
                  <a:gd name="connsiteX11" fmla="*/ 879566 w 1254034"/>
                  <a:gd name="connsiteY11" fmla="*/ 252548 h 278674"/>
                  <a:gd name="connsiteX12" fmla="*/ 870857 w 1254034"/>
                  <a:gd name="connsiteY12" fmla="*/ 226422 h 278674"/>
                  <a:gd name="connsiteX13" fmla="*/ 862148 w 1254034"/>
                  <a:gd name="connsiteY13" fmla="*/ 52251 h 278674"/>
                  <a:gd name="connsiteX14" fmla="*/ 836023 w 1254034"/>
                  <a:gd name="connsiteY14" fmla="*/ 34834 h 278674"/>
                  <a:gd name="connsiteX15" fmla="*/ 801188 w 1254034"/>
                  <a:gd name="connsiteY15" fmla="*/ 52251 h 278674"/>
                  <a:gd name="connsiteX16" fmla="*/ 775063 w 1254034"/>
                  <a:gd name="connsiteY16" fmla="*/ 78377 h 278674"/>
                  <a:gd name="connsiteX17" fmla="*/ 748937 w 1254034"/>
                  <a:gd name="connsiteY17" fmla="*/ 139337 h 278674"/>
                  <a:gd name="connsiteX18" fmla="*/ 722811 w 1254034"/>
                  <a:gd name="connsiteY18" fmla="*/ 261257 h 278674"/>
                  <a:gd name="connsiteX19" fmla="*/ 696686 w 1254034"/>
                  <a:gd name="connsiteY19" fmla="*/ 278674 h 278674"/>
                  <a:gd name="connsiteX20" fmla="*/ 661851 w 1254034"/>
                  <a:gd name="connsiteY20" fmla="*/ 269965 h 278674"/>
                  <a:gd name="connsiteX21" fmla="*/ 600891 w 1254034"/>
                  <a:gd name="connsiteY21" fmla="*/ 200297 h 278674"/>
                  <a:gd name="connsiteX22" fmla="*/ 592183 w 1254034"/>
                  <a:gd name="connsiteY22" fmla="*/ 174171 h 278674"/>
                  <a:gd name="connsiteX23" fmla="*/ 566057 w 1254034"/>
                  <a:gd name="connsiteY23" fmla="*/ 121920 h 278674"/>
                  <a:gd name="connsiteX24" fmla="*/ 557348 w 1254034"/>
                  <a:gd name="connsiteY24" fmla="*/ 60960 h 278674"/>
                  <a:gd name="connsiteX25" fmla="*/ 539931 w 1254034"/>
                  <a:gd name="connsiteY25" fmla="*/ 34834 h 278674"/>
                  <a:gd name="connsiteX26" fmla="*/ 522514 w 1254034"/>
                  <a:gd name="connsiteY26" fmla="*/ 69668 h 278674"/>
                  <a:gd name="connsiteX27" fmla="*/ 505097 w 1254034"/>
                  <a:gd name="connsiteY27" fmla="*/ 95794 h 278674"/>
                  <a:gd name="connsiteX28" fmla="*/ 487680 w 1254034"/>
                  <a:gd name="connsiteY28" fmla="*/ 156754 h 278674"/>
                  <a:gd name="connsiteX29" fmla="*/ 478971 w 1254034"/>
                  <a:gd name="connsiteY29" fmla="*/ 182880 h 278674"/>
                  <a:gd name="connsiteX30" fmla="*/ 444137 w 1254034"/>
                  <a:gd name="connsiteY30" fmla="*/ 217714 h 278674"/>
                  <a:gd name="connsiteX31" fmla="*/ 391886 w 1254034"/>
                  <a:gd name="connsiteY31" fmla="*/ 269965 h 278674"/>
                  <a:gd name="connsiteX32" fmla="*/ 296091 w 1254034"/>
                  <a:gd name="connsiteY32" fmla="*/ 243840 h 278674"/>
                  <a:gd name="connsiteX33" fmla="*/ 261257 w 1254034"/>
                  <a:gd name="connsiteY33" fmla="*/ 226422 h 278674"/>
                  <a:gd name="connsiteX34" fmla="*/ 17417 w 1254034"/>
                  <a:gd name="connsiteY34" fmla="*/ 243840 h 278674"/>
                  <a:gd name="connsiteX35" fmla="*/ 0 w 1254034"/>
                  <a:gd name="connsiteY35" fmla="*/ 252548 h 27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54034" h="278674">
                    <a:moveTo>
                      <a:pt x="1254034" y="235131"/>
                    </a:moveTo>
                    <a:cubicBezTo>
                      <a:pt x="1251131" y="214811"/>
                      <a:pt x="1251224" y="193832"/>
                      <a:pt x="1245326" y="174171"/>
                    </a:cubicBezTo>
                    <a:cubicBezTo>
                      <a:pt x="1242318" y="164146"/>
                      <a:pt x="1232589" y="157407"/>
                      <a:pt x="1227908" y="148045"/>
                    </a:cubicBezTo>
                    <a:cubicBezTo>
                      <a:pt x="1223803" y="139835"/>
                      <a:pt x="1223305" y="130130"/>
                      <a:pt x="1219200" y="121920"/>
                    </a:cubicBezTo>
                    <a:cubicBezTo>
                      <a:pt x="1214519" y="112558"/>
                      <a:pt x="1205809" y="105455"/>
                      <a:pt x="1201783" y="95794"/>
                    </a:cubicBezTo>
                    <a:cubicBezTo>
                      <a:pt x="1162158" y="695"/>
                      <a:pt x="1202443" y="35274"/>
                      <a:pt x="1149531" y="0"/>
                    </a:cubicBezTo>
                    <a:cubicBezTo>
                      <a:pt x="1058599" y="7577"/>
                      <a:pt x="1060639" y="-15251"/>
                      <a:pt x="1018903" y="34834"/>
                    </a:cubicBezTo>
                    <a:cubicBezTo>
                      <a:pt x="1012203" y="42875"/>
                      <a:pt x="1007292" y="52251"/>
                      <a:pt x="1001486" y="60960"/>
                    </a:cubicBezTo>
                    <a:cubicBezTo>
                      <a:pt x="1012874" y="140679"/>
                      <a:pt x="1018982" y="153404"/>
                      <a:pt x="1001486" y="252548"/>
                    </a:cubicBezTo>
                    <a:cubicBezTo>
                      <a:pt x="1000059" y="260634"/>
                      <a:pt x="989874" y="264159"/>
                      <a:pt x="984068" y="269965"/>
                    </a:cubicBezTo>
                    <a:cubicBezTo>
                      <a:pt x="957942" y="267062"/>
                      <a:pt x="931620" y="265578"/>
                      <a:pt x="905691" y="261257"/>
                    </a:cubicBezTo>
                    <a:cubicBezTo>
                      <a:pt x="896636" y="259748"/>
                      <a:pt x="886057" y="259039"/>
                      <a:pt x="879566" y="252548"/>
                    </a:cubicBezTo>
                    <a:cubicBezTo>
                      <a:pt x="873075" y="246057"/>
                      <a:pt x="873760" y="235131"/>
                      <a:pt x="870857" y="226422"/>
                    </a:cubicBezTo>
                    <a:cubicBezTo>
                      <a:pt x="867954" y="168365"/>
                      <a:pt x="872546" y="109443"/>
                      <a:pt x="862148" y="52251"/>
                    </a:cubicBezTo>
                    <a:cubicBezTo>
                      <a:pt x="860276" y="41954"/>
                      <a:pt x="846489" y="34834"/>
                      <a:pt x="836023" y="34834"/>
                    </a:cubicBezTo>
                    <a:cubicBezTo>
                      <a:pt x="823041" y="34834"/>
                      <a:pt x="812800" y="46445"/>
                      <a:pt x="801188" y="52251"/>
                    </a:cubicBezTo>
                    <a:cubicBezTo>
                      <a:pt x="792480" y="60960"/>
                      <a:pt x="782221" y="68355"/>
                      <a:pt x="775063" y="78377"/>
                    </a:cubicBezTo>
                    <a:cubicBezTo>
                      <a:pt x="761612" y="97209"/>
                      <a:pt x="756044" y="118017"/>
                      <a:pt x="748937" y="139337"/>
                    </a:cubicBezTo>
                    <a:cubicBezTo>
                      <a:pt x="744673" y="186242"/>
                      <a:pt x="756253" y="227814"/>
                      <a:pt x="722811" y="261257"/>
                    </a:cubicBezTo>
                    <a:cubicBezTo>
                      <a:pt x="715410" y="268658"/>
                      <a:pt x="705394" y="272868"/>
                      <a:pt x="696686" y="278674"/>
                    </a:cubicBezTo>
                    <a:cubicBezTo>
                      <a:pt x="685074" y="275771"/>
                      <a:pt x="671810" y="276604"/>
                      <a:pt x="661851" y="269965"/>
                    </a:cubicBezTo>
                    <a:cubicBezTo>
                      <a:pt x="631285" y="249588"/>
                      <a:pt x="619304" y="227915"/>
                      <a:pt x="600891" y="200297"/>
                    </a:cubicBezTo>
                    <a:cubicBezTo>
                      <a:pt x="597988" y="191588"/>
                      <a:pt x="596288" y="182382"/>
                      <a:pt x="592183" y="174171"/>
                    </a:cubicBezTo>
                    <a:cubicBezTo>
                      <a:pt x="558415" y="106633"/>
                      <a:pt x="587950" y="187595"/>
                      <a:pt x="566057" y="121920"/>
                    </a:cubicBezTo>
                    <a:cubicBezTo>
                      <a:pt x="563154" y="101600"/>
                      <a:pt x="563246" y="80621"/>
                      <a:pt x="557348" y="60960"/>
                    </a:cubicBezTo>
                    <a:cubicBezTo>
                      <a:pt x="554340" y="50935"/>
                      <a:pt x="550085" y="32296"/>
                      <a:pt x="539931" y="34834"/>
                    </a:cubicBezTo>
                    <a:cubicBezTo>
                      <a:pt x="527337" y="37982"/>
                      <a:pt x="528955" y="58397"/>
                      <a:pt x="522514" y="69668"/>
                    </a:cubicBezTo>
                    <a:cubicBezTo>
                      <a:pt x="517321" y="78755"/>
                      <a:pt x="510903" y="87085"/>
                      <a:pt x="505097" y="95794"/>
                    </a:cubicBezTo>
                    <a:cubicBezTo>
                      <a:pt x="499291" y="116114"/>
                      <a:pt x="493753" y="136512"/>
                      <a:pt x="487680" y="156754"/>
                    </a:cubicBezTo>
                    <a:cubicBezTo>
                      <a:pt x="485042" y="165547"/>
                      <a:pt x="484307" y="175410"/>
                      <a:pt x="478971" y="182880"/>
                    </a:cubicBezTo>
                    <a:cubicBezTo>
                      <a:pt x="469427" y="196242"/>
                      <a:pt x="454824" y="205246"/>
                      <a:pt x="444137" y="217714"/>
                    </a:cubicBezTo>
                    <a:cubicBezTo>
                      <a:pt x="398295" y="271197"/>
                      <a:pt x="463347" y="216371"/>
                      <a:pt x="391886" y="269965"/>
                    </a:cubicBezTo>
                    <a:cubicBezTo>
                      <a:pt x="360035" y="263595"/>
                      <a:pt x="325553" y="258572"/>
                      <a:pt x="296091" y="243840"/>
                    </a:cubicBezTo>
                    <a:lnTo>
                      <a:pt x="261257" y="226422"/>
                    </a:lnTo>
                    <a:cubicBezTo>
                      <a:pt x="210850" y="228522"/>
                      <a:pt x="90623" y="219438"/>
                      <a:pt x="17417" y="243840"/>
                    </a:cubicBezTo>
                    <a:cubicBezTo>
                      <a:pt x="11259" y="245893"/>
                      <a:pt x="5806" y="249645"/>
                      <a:pt x="0" y="252548"/>
                    </a:cubicBezTo>
                  </a:path>
                </a:pathLst>
              </a:cu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cxnSp>
            <p:nvCxnSpPr>
              <p:cNvPr id="88" name="Straight Arrow Connector 87"/>
              <p:cNvCxnSpPr/>
              <p:nvPr/>
            </p:nvCxnSpPr>
            <p:spPr>
              <a:xfrm flipH="1">
                <a:off x="4657755" y="6148073"/>
                <a:ext cx="307847" cy="8163"/>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221898" y="5930948"/>
                <a:ext cx="526213" cy="330945"/>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SH</a:t>
                </a:r>
                <a:r>
                  <a:rPr lang="en-CA" sz="1013" b="1" baseline="30000" dirty="0">
                    <a:solidFill>
                      <a:srgbClr val="0000FF"/>
                    </a:solidFill>
                    <a:latin typeface="Arial" panose="020B0604020202020204" pitchFamily="34" charset="0"/>
                    <a:cs typeface="Arial" panose="020B0604020202020204" pitchFamily="34" charset="0"/>
                  </a:rPr>
                  <a:t>-</a:t>
                </a:r>
              </a:p>
            </p:txBody>
          </p:sp>
        </p:grpSp>
        <p:sp>
          <p:nvSpPr>
            <p:cNvPr id="92" name="TextBox 91"/>
            <p:cNvSpPr txBox="1"/>
            <p:nvPr/>
          </p:nvSpPr>
          <p:spPr>
            <a:xfrm>
              <a:off x="5900160" y="5036652"/>
              <a:ext cx="2842508" cy="830997"/>
            </a:xfrm>
            <a:prstGeom prst="rect">
              <a:avLst/>
            </a:prstGeom>
            <a:noFill/>
          </p:spPr>
          <p:txBody>
            <a:bodyPr wrap="square" rtlCol="0">
              <a:spAutoFit/>
            </a:bodyPr>
            <a:lstStyle/>
            <a:p>
              <a:r>
                <a:rPr lang="en-CA" sz="1600" b="1" dirty="0">
                  <a:solidFill>
                    <a:srgbClr val="FF0000"/>
                  </a:solidFill>
                  <a:latin typeface="Arial" panose="020B0604020202020204" pitchFamily="34" charset="0"/>
                  <a:cs typeface="Arial" panose="020B0604020202020204" pitchFamily="34" charset="0"/>
                </a:rPr>
                <a:t>Corrosion due to sulphide transport arising from remote microbial activity</a:t>
              </a:r>
            </a:p>
          </p:txBody>
        </p:sp>
        <p:sp>
          <p:nvSpPr>
            <p:cNvPr id="99" name="Curved Down Arrow 98"/>
            <p:cNvSpPr/>
            <p:nvPr/>
          </p:nvSpPr>
          <p:spPr>
            <a:xfrm>
              <a:off x="4203516" y="5335334"/>
              <a:ext cx="265664" cy="13654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solidFill>
                  <a:schemeClr val="tx1"/>
                </a:solidFill>
                <a:latin typeface="Arial" panose="020B0604020202020204" pitchFamily="34" charset="0"/>
                <a:cs typeface="Arial" panose="020B0604020202020204" pitchFamily="34" charset="0"/>
              </a:endParaRPr>
            </a:p>
          </p:txBody>
        </p:sp>
        <p:sp>
          <p:nvSpPr>
            <p:cNvPr id="56" name="Freeform 55"/>
            <p:cNvSpPr/>
            <p:nvPr/>
          </p:nvSpPr>
          <p:spPr>
            <a:xfrm>
              <a:off x="4081698" y="3765693"/>
              <a:ext cx="394935" cy="540684"/>
            </a:xfrm>
            <a:custGeom>
              <a:avLst/>
              <a:gdLst>
                <a:gd name="connsiteX0" fmla="*/ 51146 w 707638"/>
                <a:gd name="connsiteY0" fmla="*/ 191807 h 590663"/>
                <a:gd name="connsiteX1" fmla="*/ 133207 w 707638"/>
                <a:gd name="connsiteY1" fmla="*/ 203530 h 590663"/>
                <a:gd name="connsiteX2" fmla="*/ 180099 w 707638"/>
                <a:gd name="connsiteY2" fmla="*/ 215253 h 590663"/>
                <a:gd name="connsiteX3" fmla="*/ 238715 w 707638"/>
                <a:gd name="connsiteY3" fmla="*/ 226976 h 590663"/>
                <a:gd name="connsiteX4" fmla="*/ 379392 w 707638"/>
                <a:gd name="connsiteY4" fmla="*/ 215253 h 590663"/>
                <a:gd name="connsiteX5" fmla="*/ 414561 w 707638"/>
                <a:gd name="connsiteY5" fmla="*/ 203530 h 590663"/>
                <a:gd name="connsiteX6" fmla="*/ 484899 w 707638"/>
                <a:gd name="connsiteY6" fmla="*/ 191807 h 590663"/>
                <a:gd name="connsiteX7" fmla="*/ 555238 w 707638"/>
                <a:gd name="connsiteY7" fmla="*/ 168361 h 590663"/>
                <a:gd name="connsiteX8" fmla="*/ 566961 w 707638"/>
                <a:gd name="connsiteY8" fmla="*/ 4238 h 590663"/>
                <a:gd name="connsiteX9" fmla="*/ 602130 w 707638"/>
                <a:gd name="connsiteY9" fmla="*/ 15961 h 590663"/>
                <a:gd name="connsiteX10" fmla="*/ 625576 w 707638"/>
                <a:gd name="connsiteY10" fmla="*/ 51130 h 590663"/>
                <a:gd name="connsiteX11" fmla="*/ 660746 w 707638"/>
                <a:gd name="connsiteY11" fmla="*/ 74576 h 590663"/>
                <a:gd name="connsiteX12" fmla="*/ 684192 w 707638"/>
                <a:gd name="connsiteY12" fmla="*/ 121468 h 590663"/>
                <a:gd name="connsiteX13" fmla="*/ 707638 w 707638"/>
                <a:gd name="connsiteY13" fmla="*/ 332484 h 590663"/>
                <a:gd name="connsiteX14" fmla="*/ 672469 w 707638"/>
                <a:gd name="connsiteY14" fmla="*/ 508330 h 590663"/>
                <a:gd name="connsiteX15" fmla="*/ 649022 w 707638"/>
                <a:gd name="connsiteY15" fmla="*/ 531776 h 590663"/>
                <a:gd name="connsiteX16" fmla="*/ 602130 w 707638"/>
                <a:gd name="connsiteY16" fmla="*/ 590391 h 590663"/>
                <a:gd name="connsiteX17" fmla="*/ 566961 w 707638"/>
                <a:gd name="connsiteY17" fmla="*/ 578668 h 590663"/>
                <a:gd name="connsiteX18" fmla="*/ 555238 w 707638"/>
                <a:gd name="connsiteY18" fmla="*/ 543499 h 590663"/>
                <a:gd name="connsiteX19" fmla="*/ 520069 w 707638"/>
                <a:gd name="connsiteY19" fmla="*/ 520053 h 590663"/>
                <a:gd name="connsiteX20" fmla="*/ 309053 w 707638"/>
                <a:gd name="connsiteY20" fmla="*/ 496607 h 590663"/>
                <a:gd name="connsiteX21" fmla="*/ 180099 w 707638"/>
                <a:gd name="connsiteY21" fmla="*/ 473161 h 590663"/>
                <a:gd name="connsiteX22" fmla="*/ 39422 w 707638"/>
                <a:gd name="connsiteY22" fmla="*/ 484884 h 590663"/>
                <a:gd name="connsiteX23" fmla="*/ 4253 w 707638"/>
                <a:gd name="connsiteY23" fmla="*/ 473161 h 590663"/>
                <a:gd name="connsiteX24" fmla="*/ 39422 w 707638"/>
                <a:gd name="connsiteY24" fmla="*/ 367653 h 590663"/>
                <a:gd name="connsiteX25" fmla="*/ 51146 w 707638"/>
                <a:gd name="connsiteY25" fmla="*/ 332484 h 590663"/>
                <a:gd name="connsiteX26" fmla="*/ 74592 w 707638"/>
                <a:gd name="connsiteY26" fmla="*/ 285591 h 590663"/>
                <a:gd name="connsiteX27" fmla="*/ 51146 w 707638"/>
                <a:gd name="connsiteY27" fmla="*/ 191807 h 59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07638" h="590663">
                  <a:moveTo>
                    <a:pt x="51146" y="191807"/>
                  </a:moveTo>
                  <a:cubicBezTo>
                    <a:pt x="60915" y="178130"/>
                    <a:pt x="106021" y="198587"/>
                    <a:pt x="133207" y="203530"/>
                  </a:cubicBezTo>
                  <a:cubicBezTo>
                    <a:pt x="149059" y="206412"/>
                    <a:pt x="164371" y="211758"/>
                    <a:pt x="180099" y="215253"/>
                  </a:cubicBezTo>
                  <a:cubicBezTo>
                    <a:pt x="199550" y="219575"/>
                    <a:pt x="219176" y="223068"/>
                    <a:pt x="238715" y="226976"/>
                  </a:cubicBezTo>
                  <a:cubicBezTo>
                    <a:pt x="285607" y="223068"/>
                    <a:pt x="332750" y="221472"/>
                    <a:pt x="379392" y="215253"/>
                  </a:cubicBezTo>
                  <a:cubicBezTo>
                    <a:pt x="391641" y="213620"/>
                    <a:pt x="402498" y="206211"/>
                    <a:pt x="414561" y="203530"/>
                  </a:cubicBezTo>
                  <a:cubicBezTo>
                    <a:pt x="437764" y="198374"/>
                    <a:pt x="461839" y="197572"/>
                    <a:pt x="484899" y="191807"/>
                  </a:cubicBezTo>
                  <a:cubicBezTo>
                    <a:pt x="508876" y="185813"/>
                    <a:pt x="555238" y="168361"/>
                    <a:pt x="555238" y="168361"/>
                  </a:cubicBezTo>
                  <a:cubicBezTo>
                    <a:pt x="559146" y="113653"/>
                    <a:pt x="550831" y="56660"/>
                    <a:pt x="566961" y="4238"/>
                  </a:cubicBezTo>
                  <a:cubicBezTo>
                    <a:pt x="570595" y="-7573"/>
                    <a:pt x="592481" y="8242"/>
                    <a:pt x="602130" y="15961"/>
                  </a:cubicBezTo>
                  <a:cubicBezTo>
                    <a:pt x="613132" y="24763"/>
                    <a:pt x="615613" y="41167"/>
                    <a:pt x="625576" y="51130"/>
                  </a:cubicBezTo>
                  <a:cubicBezTo>
                    <a:pt x="635539" y="61093"/>
                    <a:pt x="649023" y="66761"/>
                    <a:pt x="660746" y="74576"/>
                  </a:cubicBezTo>
                  <a:cubicBezTo>
                    <a:pt x="668561" y="90207"/>
                    <a:pt x="677308" y="105405"/>
                    <a:pt x="684192" y="121468"/>
                  </a:cubicBezTo>
                  <a:cubicBezTo>
                    <a:pt x="712897" y="188446"/>
                    <a:pt x="702675" y="258033"/>
                    <a:pt x="707638" y="332484"/>
                  </a:cubicBezTo>
                  <a:cubicBezTo>
                    <a:pt x="698594" y="441017"/>
                    <a:pt x="720864" y="447838"/>
                    <a:pt x="672469" y="508330"/>
                  </a:cubicBezTo>
                  <a:cubicBezTo>
                    <a:pt x="665564" y="516961"/>
                    <a:pt x="656838" y="523961"/>
                    <a:pt x="649022" y="531776"/>
                  </a:cubicBezTo>
                  <a:cubicBezTo>
                    <a:pt x="639878" y="559207"/>
                    <a:pt x="639560" y="584153"/>
                    <a:pt x="602130" y="590391"/>
                  </a:cubicBezTo>
                  <a:cubicBezTo>
                    <a:pt x="589941" y="592422"/>
                    <a:pt x="578684" y="582576"/>
                    <a:pt x="566961" y="578668"/>
                  </a:cubicBezTo>
                  <a:cubicBezTo>
                    <a:pt x="563053" y="566945"/>
                    <a:pt x="562957" y="553148"/>
                    <a:pt x="555238" y="543499"/>
                  </a:cubicBezTo>
                  <a:cubicBezTo>
                    <a:pt x="546436" y="532497"/>
                    <a:pt x="532671" y="526354"/>
                    <a:pt x="520069" y="520053"/>
                  </a:cubicBezTo>
                  <a:cubicBezTo>
                    <a:pt x="464131" y="492084"/>
                    <a:pt x="331020" y="498071"/>
                    <a:pt x="309053" y="496607"/>
                  </a:cubicBezTo>
                  <a:cubicBezTo>
                    <a:pt x="289994" y="492795"/>
                    <a:pt x="195099" y="473161"/>
                    <a:pt x="180099" y="473161"/>
                  </a:cubicBezTo>
                  <a:cubicBezTo>
                    <a:pt x="133044" y="473161"/>
                    <a:pt x="86314" y="480976"/>
                    <a:pt x="39422" y="484884"/>
                  </a:cubicBezTo>
                  <a:cubicBezTo>
                    <a:pt x="27699" y="480976"/>
                    <a:pt x="7648" y="485043"/>
                    <a:pt x="4253" y="473161"/>
                  </a:cubicBezTo>
                  <a:cubicBezTo>
                    <a:pt x="-11575" y="417761"/>
                    <a:pt x="20495" y="405507"/>
                    <a:pt x="39422" y="367653"/>
                  </a:cubicBezTo>
                  <a:cubicBezTo>
                    <a:pt x="44948" y="356600"/>
                    <a:pt x="46278" y="343842"/>
                    <a:pt x="51146" y="332484"/>
                  </a:cubicBezTo>
                  <a:cubicBezTo>
                    <a:pt x="58030" y="316421"/>
                    <a:pt x="66777" y="301222"/>
                    <a:pt x="74592" y="285591"/>
                  </a:cubicBezTo>
                  <a:cubicBezTo>
                    <a:pt x="49910" y="211546"/>
                    <a:pt x="41377" y="205484"/>
                    <a:pt x="51146" y="191807"/>
                  </a:cubicBezTo>
                  <a:close/>
                </a:path>
              </a:pathLst>
            </a:cu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grpSp>
          <p:nvGrpSpPr>
            <p:cNvPr id="57" name="Group 56"/>
            <p:cNvGrpSpPr/>
            <p:nvPr/>
          </p:nvGrpSpPr>
          <p:grpSpPr>
            <a:xfrm>
              <a:off x="3747250" y="3865250"/>
              <a:ext cx="431506" cy="428295"/>
              <a:chOff x="5095324" y="4077282"/>
              <a:chExt cx="431506" cy="428295"/>
            </a:xfrm>
          </p:grpSpPr>
          <p:sp>
            <p:nvSpPr>
              <p:cNvPr id="58" name="Freeform 57"/>
              <p:cNvSpPr/>
              <p:nvPr/>
            </p:nvSpPr>
            <p:spPr>
              <a:xfrm rot="10800000">
                <a:off x="5413105" y="4077282"/>
                <a:ext cx="113725" cy="428295"/>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sp>
            <p:nvSpPr>
              <p:cNvPr id="63" name="Flowchart: Process 62"/>
              <p:cNvSpPr/>
              <p:nvPr/>
            </p:nvSpPr>
            <p:spPr>
              <a:xfrm rot="10800000">
                <a:off x="5095324" y="4252016"/>
                <a:ext cx="344377" cy="69354"/>
              </a:xfrm>
              <a:prstGeom prst="flowChartProcess">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grpSp>
          <p:nvGrpSpPr>
            <p:cNvPr id="64" name="Group 63"/>
            <p:cNvGrpSpPr/>
            <p:nvPr/>
          </p:nvGrpSpPr>
          <p:grpSpPr>
            <a:xfrm>
              <a:off x="2203255" y="3833223"/>
              <a:ext cx="446560" cy="428295"/>
              <a:chOff x="2971800" y="4040786"/>
              <a:chExt cx="446560" cy="428295"/>
            </a:xfrm>
          </p:grpSpPr>
          <p:sp>
            <p:nvSpPr>
              <p:cNvPr id="66" name="Freeform 65"/>
              <p:cNvSpPr/>
              <p:nvPr/>
            </p:nvSpPr>
            <p:spPr>
              <a:xfrm>
                <a:off x="2971800" y="4040786"/>
                <a:ext cx="140367" cy="428295"/>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sp>
            <p:nvSpPr>
              <p:cNvPr id="68" name="Flowchart: Process 67"/>
              <p:cNvSpPr/>
              <p:nvPr/>
            </p:nvSpPr>
            <p:spPr>
              <a:xfrm>
                <a:off x="3073983" y="4216613"/>
                <a:ext cx="344377" cy="69354"/>
              </a:xfrm>
              <a:prstGeom prst="flowChartProcess">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cxnSp>
          <p:nvCxnSpPr>
            <p:cNvPr id="60" name="Straight Arrow Connector 59"/>
            <p:cNvCxnSpPr/>
            <p:nvPr/>
          </p:nvCxnSpPr>
          <p:spPr>
            <a:xfrm flipH="1">
              <a:off x="4587806" y="3749587"/>
              <a:ext cx="812315" cy="285381"/>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1388787" y="107926"/>
            <a:ext cx="8175812" cy="1231106"/>
          </a:xfrm>
          <a:prstGeom prst="rect">
            <a:avLst/>
          </a:prstGeom>
          <a:noFill/>
        </p:spPr>
        <p:txBody>
          <a:bodyPr wrap="square" rtlCol="0">
            <a:spAutoFit/>
          </a:bodyPr>
          <a:lstStyle/>
          <a:p>
            <a:pPr algn="ctr"/>
            <a:r>
              <a:rPr lang="en-CA" sz="2800" b="1" dirty="0" smtClean="0">
                <a:latin typeface="Arial Narrow" panose="020B0606020202030204" pitchFamily="34" charset="0"/>
              </a:rPr>
              <a:t>Possible Container Corrosion Processes in Anticipated Repository </a:t>
            </a:r>
            <a:r>
              <a:rPr lang="en-CA" sz="2800" b="1" dirty="0" err="1" smtClean="0">
                <a:latin typeface="Arial Narrow" panose="020B0606020202030204" pitchFamily="34" charset="0"/>
              </a:rPr>
              <a:t>Groundwaters</a:t>
            </a:r>
            <a:r>
              <a:rPr lang="en-CA" sz="2800" b="1" dirty="0" smtClean="0">
                <a:latin typeface="Arial Narrow" panose="020B0606020202030204" pitchFamily="34" charset="0"/>
              </a:rPr>
              <a:t> (Expected to be Saline) </a:t>
            </a:r>
          </a:p>
          <a:p>
            <a:pPr algn="ctr"/>
            <a:r>
              <a:rPr lang="en-US" b="1" dirty="0" smtClean="0">
                <a:latin typeface="Arial Narrow" panose="020B0606020202030204" pitchFamily="34" charset="0"/>
              </a:rPr>
              <a:t>(Standish et al. </a:t>
            </a:r>
            <a:r>
              <a:rPr lang="en-US" b="1" dirty="0" err="1" smtClean="0">
                <a:latin typeface="Arial Narrow" panose="020B0606020202030204" pitchFamily="34" charset="0"/>
              </a:rPr>
              <a:t>Electrochim.Acta</a:t>
            </a:r>
            <a:r>
              <a:rPr lang="en-US" b="1" dirty="0" smtClean="0">
                <a:latin typeface="Arial Narrow" panose="020B0606020202030204" pitchFamily="34" charset="0"/>
              </a:rPr>
              <a:t> 211, 331 (2016)</a:t>
            </a:r>
            <a:endParaRPr lang="en-CA" b="1" dirty="0">
              <a:latin typeface="Arial Narrow" panose="020B0606020202030204" pitchFamily="34" charset="0"/>
            </a:endParaRPr>
          </a:p>
        </p:txBody>
      </p:sp>
      <p:pic>
        <p:nvPicPr>
          <p:cNvPr id="69" name="Picture 1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222006" y="72839"/>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95086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1" b="-2002"/>
          <a:stretch/>
        </p:blipFill>
        <p:spPr>
          <a:xfrm>
            <a:off x="4042832" y="712694"/>
            <a:ext cx="6282466" cy="4338905"/>
          </a:xfrm>
          <a:noFill/>
        </p:spPr>
      </p:pic>
      <p:sp>
        <p:nvSpPr>
          <p:cNvPr id="3076" name="Text Box 5"/>
          <p:cNvSpPr txBox="1">
            <a:spLocks noChangeArrowheads="1"/>
          </p:cNvSpPr>
          <p:nvPr/>
        </p:nvSpPr>
        <p:spPr bwMode="auto">
          <a:xfrm>
            <a:off x="2282016" y="1647719"/>
            <a:ext cx="2684182" cy="923330"/>
          </a:xfrm>
          <a:prstGeom prst="rect">
            <a:avLst/>
          </a:prstGeom>
          <a:noFill/>
          <a:ln w="2857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b="1" dirty="0">
                <a:solidFill>
                  <a:srgbClr val="00B050"/>
                </a:solidFill>
                <a:latin typeface="Arial Narrow" panose="020B0606020202030204" pitchFamily="34" charset="0"/>
              </a:rPr>
              <a:t>Oxygen may not survive the partially re-saturated (moist) period</a:t>
            </a:r>
          </a:p>
        </p:txBody>
      </p:sp>
      <p:grpSp>
        <p:nvGrpSpPr>
          <p:cNvPr id="5" name="Group 4"/>
          <p:cNvGrpSpPr/>
          <p:nvPr/>
        </p:nvGrpSpPr>
        <p:grpSpPr>
          <a:xfrm>
            <a:off x="6327792" y="4928549"/>
            <a:ext cx="2061102" cy="379547"/>
            <a:chOff x="4310983" y="4886604"/>
            <a:chExt cx="2061102" cy="379547"/>
          </a:xfrm>
        </p:grpSpPr>
        <p:sp>
          <p:nvSpPr>
            <p:cNvPr id="3077" name="Text Box 6"/>
            <p:cNvSpPr txBox="1">
              <a:spLocks noChangeArrowheads="1"/>
            </p:cNvSpPr>
            <p:nvPr/>
          </p:nvSpPr>
          <p:spPr bwMode="auto">
            <a:xfrm>
              <a:off x="4310983" y="4886604"/>
              <a:ext cx="496888" cy="366713"/>
            </a:xfrm>
            <a:prstGeom prst="rect">
              <a:avLst/>
            </a:prstGeom>
            <a:noFill/>
            <a:ln>
              <a:noFill/>
            </a:ln>
            <a:effectLs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solidFill>
                    <a:schemeClr val="accent2"/>
                  </a:solidFill>
                  <a:latin typeface="Arial Narrow" panose="020B0606020202030204" pitchFamily="34" charset="0"/>
                </a:rPr>
                <a:t>Dry</a:t>
              </a:r>
              <a:endParaRPr lang="en-CA" altLang="en-US" b="1" dirty="0">
                <a:solidFill>
                  <a:schemeClr val="accent2"/>
                </a:solidFill>
                <a:latin typeface="Arial Narrow" panose="020B0606020202030204" pitchFamily="34" charset="0"/>
              </a:endParaRPr>
            </a:p>
          </p:txBody>
        </p:sp>
        <p:sp>
          <p:nvSpPr>
            <p:cNvPr id="3078" name="Text Box 7"/>
            <p:cNvSpPr txBox="1">
              <a:spLocks noChangeArrowheads="1"/>
            </p:cNvSpPr>
            <p:nvPr/>
          </p:nvSpPr>
          <p:spPr bwMode="auto">
            <a:xfrm>
              <a:off x="5034010" y="4899438"/>
              <a:ext cx="673100" cy="366713"/>
            </a:xfrm>
            <a:prstGeom prst="rect">
              <a:avLst/>
            </a:prstGeom>
            <a:noFill/>
            <a:ln>
              <a:noFill/>
            </a:ln>
            <a:effectLs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solidFill>
                    <a:schemeClr val="accent2"/>
                  </a:solidFill>
                  <a:latin typeface="Arial Narrow" panose="020B0606020202030204" pitchFamily="34" charset="0"/>
                </a:rPr>
                <a:t>Moist</a:t>
              </a:r>
              <a:endParaRPr lang="en-CA" altLang="en-US" b="1" dirty="0">
                <a:solidFill>
                  <a:schemeClr val="accent2"/>
                </a:solidFill>
                <a:latin typeface="Arial Narrow" panose="020B0606020202030204" pitchFamily="34" charset="0"/>
              </a:endParaRPr>
            </a:p>
          </p:txBody>
        </p:sp>
        <p:sp>
          <p:nvSpPr>
            <p:cNvPr id="3079" name="Text Box 8"/>
            <p:cNvSpPr txBox="1">
              <a:spLocks noChangeArrowheads="1"/>
            </p:cNvSpPr>
            <p:nvPr/>
          </p:nvSpPr>
          <p:spPr bwMode="auto">
            <a:xfrm>
              <a:off x="5845035" y="4899438"/>
              <a:ext cx="527050" cy="366713"/>
            </a:xfrm>
            <a:prstGeom prst="rect">
              <a:avLst/>
            </a:prstGeom>
            <a:noFill/>
            <a:ln>
              <a:noFill/>
            </a:ln>
            <a:effectLs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solidFill>
                    <a:schemeClr val="accent2"/>
                  </a:solidFill>
                  <a:latin typeface="Arial Narrow" panose="020B0606020202030204" pitchFamily="34" charset="0"/>
                </a:rPr>
                <a:t>Wet</a:t>
              </a:r>
              <a:endParaRPr lang="en-CA" altLang="en-US" b="1" dirty="0">
                <a:solidFill>
                  <a:schemeClr val="accent2"/>
                </a:solidFill>
                <a:latin typeface="Arial Narrow" panose="020B0606020202030204" pitchFamily="34" charset="0"/>
              </a:endParaRPr>
            </a:p>
          </p:txBody>
        </p:sp>
      </p:grpSp>
      <p:sp>
        <p:nvSpPr>
          <p:cNvPr id="3074" name="Rectangle 2"/>
          <p:cNvSpPr>
            <a:spLocks noGrp="1" noChangeArrowheads="1"/>
          </p:cNvSpPr>
          <p:nvPr>
            <p:ph type="title"/>
          </p:nvPr>
        </p:nvSpPr>
        <p:spPr>
          <a:xfrm>
            <a:off x="265207" y="6535"/>
            <a:ext cx="11664722" cy="896975"/>
          </a:xfrm>
        </p:spPr>
        <p:txBody>
          <a:bodyPr>
            <a:normAutofit/>
          </a:bodyPr>
          <a:lstStyle/>
          <a:p>
            <a:pPr algn="ctr" eaLnBrk="1" hangingPunct="1"/>
            <a:r>
              <a:rPr lang="en-US" altLang="en-US" sz="2800" b="1" dirty="0" smtClean="0">
                <a:latin typeface="Arial Narrow" panose="020B0606020202030204" pitchFamily="34" charset="0"/>
              </a:rPr>
              <a:t>The importance of specific corrosion processes will change as the exposure environment evolves</a:t>
            </a:r>
            <a:endParaRPr lang="en-US" altLang="en-US" sz="2800" b="1" dirty="0">
              <a:latin typeface="Arial Narrow" panose="020B0606020202030204" pitchFamily="34" charset="0"/>
            </a:endParaRPr>
          </a:p>
        </p:txBody>
      </p:sp>
      <p:sp>
        <p:nvSpPr>
          <p:cNvPr id="2" name="Slide Number Placeholder 1"/>
          <p:cNvSpPr>
            <a:spLocks noGrp="1"/>
          </p:cNvSpPr>
          <p:nvPr>
            <p:ph type="sldNum" sz="quarter" idx="12"/>
          </p:nvPr>
        </p:nvSpPr>
        <p:spPr/>
        <p:txBody>
          <a:bodyPr/>
          <a:lstStyle/>
          <a:p>
            <a:fld id="{638651B3-70AD-4943-9C45-D105CC577A03}" type="slidenum">
              <a:rPr lang="en-CA" smtClean="0"/>
              <a:t>6</a:t>
            </a:fld>
            <a:endParaRPr lang="en-CA"/>
          </a:p>
        </p:txBody>
      </p:sp>
      <p:cxnSp>
        <p:nvCxnSpPr>
          <p:cNvPr id="4" name="Straight Arrow Connector 3"/>
          <p:cNvCxnSpPr>
            <a:cxnSpLocks/>
          </p:cNvCxnSpPr>
          <p:nvPr/>
        </p:nvCxnSpPr>
        <p:spPr>
          <a:xfrm>
            <a:off x="4374527" y="2321859"/>
            <a:ext cx="1589891" cy="146500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951790" y="5179030"/>
            <a:ext cx="7613301" cy="1477328"/>
            <a:chOff x="-65019" y="5061584"/>
            <a:chExt cx="7613301" cy="1477328"/>
          </a:xfrm>
        </p:grpSpPr>
        <p:sp>
          <p:nvSpPr>
            <p:cNvPr id="13" name="TextBox 12"/>
            <p:cNvSpPr txBox="1"/>
            <p:nvPr/>
          </p:nvSpPr>
          <p:spPr>
            <a:xfrm>
              <a:off x="-65019" y="5061584"/>
              <a:ext cx="5719483" cy="1477328"/>
            </a:xfrm>
            <a:prstGeom prst="rect">
              <a:avLst/>
            </a:prstGeom>
            <a:noFill/>
          </p:spPr>
          <p:txBody>
            <a:bodyPr wrap="square" rtlCol="0">
              <a:spAutoFit/>
            </a:bodyPr>
            <a:lstStyle/>
            <a:p>
              <a:r>
                <a:rPr lang="en-CA" b="1" dirty="0">
                  <a:solidFill>
                    <a:srgbClr val="FF0000"/>
                  </a:solidFill>
                  <a:latin typeface="Arial Narrow" panose="020B0606020202030204" pitchFamily="34" charset="0"/>
                </a:rPr>
                <a:t>Corrosion in humid, aerated vapour</a:t>
              </a:r>
            </a:p>
            <a:p>
              <a:r>
                <a:rPr lang="en-CA" b="1" dirty="0">
                  <a:solidFill>
                    <a:srgbClr val="0000FF"/>
                  </a:solidFill>
                  <a:latin typeface="Arial Narrow" panose="020B0606020202030204" pitchFamily="34" charset="0"/>
                </a:rPr>
                <a:t>Corrosion in aerated aqueous environment</a:t>
              </a:r>
            </a:p>
            <a:p>
              <a:r>
                <a:rPr lang="en-CA" b="1" dirty="0">
                  <a:solidFill>
                    <a:srgbClr val="00B0F0"/>
                  </a:solidFill>
                  <a:latin typeface="Arial Narrow" panose="020B0606020202030204" pitchFamily="34" charset="0"/>
                </a:rPr>
                <a:t>Galvanic corrosion of defected containers</a:t>
              </a:r>
            </a:p>
            <a:p>
              <a:r>
                <a:rPr lang="en-CA" b="1" dirty="0">
                  <a:solidFill>
                    <a:srgbClr val="FF00FF"/>
                  </a:solidFill>
                  <a:latin typeface="Arial Narrow" panose="020B0606020202030204" pitchFamily="34" charset="0"/>
                </a:rPr>
                <a:t>Corrosion at a defective weld under anoxic conditions</a:t>
              </a:r>
            </a:p>
            <a:p>
              <a:r>
                <a:rPr lang="en-CA" b="1" dirty="0">
                  <a:solidFill>
                    <a:srgbClr val="990033"/>
                  </a:solidFill>
                  <a:latin typeface="Arial Narrow" panose="020B0606020202030204" pitchFamily="34" charset="0"/>
                </a:rPr>
                <a:t>Corrosion by remotely produced sulphide</a:t>
              </a:r>
              <a:endParaRPr lang="en-US" b="1" dirty="0">
                <a:solidFill>
                  <a:srgbClr val="990033"/>
                </a:solidFill>
                <a:latin typeface="Arial Narrow" panose="020B0606020202030204" pitchFamily="34" charset="0"/>
              </a:endParaRPr>
            </a:p>
          </p:txBody>
        </p:sp>
        <p:cxnSp>
          <p:nvCxnSpPr>
            <p:cNvPr id="8" name="Straight Arrow Connector 7"/>
            <p:cNvCxnSpPr>
              <a:cxnSpLocks/>
            </p:cNvCxnSpPr>
            <p:nvPr/>
          </p:nvCxnSpPr>
          <p:spPr>
            <a:xfrm>
              <a:off x="5235389" y="5271247"/>
              <a:ext cx="493058" cy="0"/>
            </a:xfrm>
            <a:prstGeom prst="straightConnector1">
              <a:avLst/>
            </a:prstGeom>
            <a:ln w="38100">
              <a:solidFill>
                <a:srgbClr val="FF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cxnSpLocks/>
            </p:cNvCxnSpPr>
            <p:nvPr/>
          </p:nvCxnSpPr>
          <p:spPr>
            <a:xfrm>
              <a:off x="5275729" y="5540188"/>
              <a:ext cx="515471" cy="0"/>
            </a:xfrm>
            <a:prstGeom prst="straightConnector1">
              <a:avLst/>
            </a:prstGeom>
            <a:ln w="38100">
              <a:solidFill>
                <a:srgbClr val="2B2BFF"/>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a:off x="5271251" y="5818178"/>
              <a:ext cx="615993" cy="0"/>
            </a:xfrm>
            <a:prstGeom prst="straightConnector1">
              <a:avLst/>
            </a:prstGeom>
            <a:ln w="38100">
              <a:solidFill>
                <a:srgbClr val="00B0F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cxnSpLocks/>
            </p:cNvCxnSpPr>
            <p:nvPr/>
          </p:nvCxnSpPr>
          <p:spPr>
            <a:xfrm>
              <a:off x="5943603" y="6096001"/>
              <a:ext cx="1604679" cy="0"/>
            </a:xfrm>
            <a:prstGeom prst="straightConnector1">
              <a:avLst/>
            </a:prstGeom>
            <a:ln w="38100">
              <a:solidFill>
                <a:srgbClr val="FF00FF"/>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p:cNvCxnSpPr>
            <p:nvPr/>
          </p:nvCxnSpPr>
          <p:spPr>
            <a:xfrm>
              <a:off x="5957049" y="6365315"/>
              <a:ext cx="1591233" cy="0"/>
            </a:xfrm>
            <a:prstGeom prst="straightConnector1">
              <a:avLst/>
            </a:prstGeom>
            <a:ln w="38100">
              <a:solidFill>
                <a:srgbClr val="990033"/>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21" name="Straight Arrow Connector 20"/>
          <p:cNvCxnSpPr/>
          <p:nvPr/>
        </p:nvCxnSpPr>
        <p:spPr>
          <a:xfrm>
            <a:off x="5414433" y="1030941"/>
            <a:ext cx="2393576" cy="32900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3277491">
            <a:off x="6257069" y="2930831"/>
            <a:ext cx="1587500" cy="646331"/>
          </a:xfrm>
          <a:prstGeom prst="rect">
            <a:avLst/>
          </a:prstGeom>
          <a:noFill/>
        </p:spPr>
        <p:txBody>
          <a:bodyPr wrap="square" rtlCol="0">
            <a:spAutoFit/>
          </a:bodyPr>
          <a:lstStyle/>
          <a:p>
            <a:r>
              <a:rPr lang="en-CA" dirty="0"/>
              <a:t>Radiation dose rate at surface</a:t>
            </a:r>
            <a:endParaRPr lang="en-US" dirty="0"/>
          </a:p>
        </p:txBody>
      </p:sp>
      <p:sp>
        <p:nvSpPr>
          <p:cNvPr id="6" name="Rectangle 5"/>
          <p:cNvSpPr/>
          <p:nvPr/>
        </p:nvSpPr>
        <p:spPr>
          <a:xfrm>
            <a:off x="5280126" y="4983272"/>
            <a:ext cx="4118995" cy="27799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5-Point Star 6"/>
          <p:cNvSpPr/>
          <p:nvPr/>
        </p:nvSpPr>
        <p:spPr>
          <a:xfrm>
            <a:off x="1662651" y="5124179"/>
            <a:ext cx="322729" cy="389965"/>
          </a:xfrm>
          <a:prstGeom prst="star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9" name="5-Point Star 8"/>
          <p:cNvSpPr/>
          <p:nvPr/>
        </p:nvSpPr>
        <p:spPr>
          <a:xfrm>
            <a:off x="1606470" y="5917694"/>
            <a:ext cx="435090" cy="445389"/>
          </a:xfrm>
          <a:prstGeom prst="star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726040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8152" y="2729753"/>
            <a:ext cx="9246442" cy="707886"/>
          </a:xfrm>
          <a:prstGeom prst="rect">
            <a:avLst/>
          </a:prstGeom>
          <a:noFill/>
        </p:spPr>
        <p:txBody>
          <a:bodyPr wrap="none" rtlCol="0">
            <a:spAutoFit/>
          </a:bodyPr>
          <a:lstStyle/>
          <a:p>
            <a:r>
              <a:rPr lang="en-CA" sz="4000" b="1" dirty="0" err="1" smtClean="0">
                <a:latin typeface="Arial Narrow" panose="020B0606020202030204" pitchFamily="34" charset="0"/>
              </a:rPr>
              <a:t>Radiolytic</a:t>
            </a:r>
            <a:r>
              <a:rPr lang="en-CA" sz="4000" b="1" dirty="0" smtClean="0">
                <a:latin typeface="Arial Narrow" panose="020B0606020202030204" pitchFamily="34" charset="0"/>
              </a:rPr>
              <a:t> corrosion in humid aerated vapour</a:t>
            </a:r>
            <a:endParaRPr lang="en-CA" sz="4000" b="1" dirty="0">
              <a:latin typeface="Arial Narrow" panose="020B0606020202030204" pitchFamily="34" charset="0"/>
            </a:endParaRPr>
          </a:p>
        </p:txBody>
      </p:sp>
    </p:spTree>
    <p:extLst>
      <p:ext uri="{BB962C8B-B14F-4D97-AF65-F5344CB8AC3E}">
        <p14:creationId xmlns:p14="http://schemas.microsoft.com/office/powerpoint/2010/main" val="3275492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891003" y="202103"/>
            <a:ext cx="7276098" cy="5423273"/>
            <a:chOff x="-921011" y="287253"/>
            <a:chExt cx="7879350" cy="5579604"/>
          </a:xfrm>
        </p:grpSpPr>
        <p:sp>
          <p:nvSpPr>
            <p:cNvPr id="2" name="Rectangle 1"/>
            <p:cNvSpPr/>
            <p:nvPr/>
          </p:nvSpPr>
          <p:spPr>
            <a:xfrm>
              <a:off x="2306901" y="1485852"/>
              <a:ext cx="1793631" cy="438100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4" name="Rectangle 3"/>
            <p:cNvSpPr/>
            <p:nvPr/>
          </p:nvSpPr>
          <p:spPr>
            <a:xfrm>
              <a:off x="4093411" y="1485853"/>
              <a:ext cx="296741" cy="178703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dirty="0">
                <a:latin typeface="Arial" panose="020B0604020202020204" pitchFamily="34" charset="0"/>
                <a:cs typeface="Arial" panose="020B0604020202020204" pitchFamily="34" charset="0"/>
              </a:endParaRPr>
            </a:p>
          </p:txBody>
        </p:sp>
        <p:sp>
          <p:nvSpPr>
            <p:cNvPr id="5" name="Rectangle 4"/>
            <p:cNvSpPr/>
            <p:nvPr/>
          </p:nvSpPr>
          <p:spPr>
            <a:xfrm>
              <a:off x="4108031" y="3650816"/>
              <a:ext cx="290147" cy="42500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6" name="Rectangle 5"/>
            <p:cNvSpPr/>
            <p:nvPr/>
          </p:nvSpPr>
          <p:spPr>
            <a:xfrm>
              <a:off x="4093411" y="4170923"/>
              <a:ext cx="296741" cy="169593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dirty="0">
                <a:latin typeface="Arial" panose="020B0604020202020204" pitchFamily="34" charset="0"/>
                <a:cs typeface="Arial" panose="020B0604020202020204" pitchFamily="34" charset="0"/>
              </a:endParaRPr>
            </a:p>
          </p:txBody>
        </p:sp>
        <p:sp>
          <p:nvSpPr>
            <p:cNvPr id="10" name="Right Arrow 9"/>
            <p:cNvSpPr/>
            <p:nvPr/>
          </p:nvSpPr>
          <p:spPr>
            <a:xfrm>
              <a:off x="1479189" y="1630925"/>
              <a:ext cx="3006706" cy="5853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19" name="Freeform 18"/>
            <p:cNvSpPr/>
            <p:nvPr/>
          </p:nvSpPr>
          <p:spPr>
            <a:xfrm>
              <a:off x="4083646" y="3022310"/>
              <a:ext cx="26576" cy="271033"/>
            </a:xfrm>
            <a:custGeom>
              <a:avLst/>
              <a:gdLst>
                <a:gd name="connsiteX0" fmla="*/ 23446 w 47247"/>
                <a:gd name="connsiteY0" fmla="*/ 480646 h 481836"/>
                <a:gd name="connsiteX1" fmla="*/ 11723 w 47247"/>
                <a:gd name="connsiteY1" fmla="*/ 339969 h 481836"/>
                <a:gd name="connsiteX2" fmla="*/ 0 w 47247"/>
                <a:gd name="connsiteY2" fmla="*/ 304800 h 481836"/>
                <a:gd name="connsiteX3" fmla="*/ 11723 w 47247"/>
                <a:gd name="connsiteY3" fmla="*/ 0 h 481836"/>
                <a:gd name="connsiteX4" fmla="*/ 35169 w 47247"/>
                <a:gd name="connsiteY4" fmla="*/ 222738 h 481836"/>
                <a:gd name="connsiteX5" fmla="*/ 46893 w 47247"/>
                <a:gd name="connsiteY5" fmla="*/ 257907 h 481836"/>
                <a:gd name="connsiteX6" fmla="*/ 23446 w 47247"/>
                <a:gd name="connsiteY6" fmla="*/ 480646 h 48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47" h="481836">
                  <a:moveTo>
                    <a:pt x="23446" y="480646"/>
                  </a:moveTo>
                  <a:cubicBezTo>
                    <a:pt x="17584" y="494323"/>
                    <a:pt x="17942" y="386611"/>
                    <a:pt x="11723" y="339969"/>
                  </a:cubicBezTo>
                  <a:cubicBezTo>
                    <a:pt x="10090" y="327720"/>
                    <a:pt x="0" y="317157"/>
                    <a:pt x="0" y="304800"/>
                  </a:cubicBezTo>
                  <a:cubicBezTo>
                    <a:pt x="0" y="203125"/>
                    <a:pt x="7815" y="101600"/>
                    <a:pt x="11723" y="0"/>
                  </a:cubicBezTo>
                  <a:cubicBezTo>
                    <a:pt x="41905" y="120730"/>
                    <a:pt x="7018" y="-30607"/>
                    <a:pt x="35169" y="222738"/>
                  </a:cubicBezTo>
                  <a:cubicBezTo>
                    <a:pt x="36534" y="235020"/>
                    <a:pt x="46276" y="245565"/>
                    <a:pt x="46893" y="257907"/>
                  </a:cubicBezTo>
                  <a:cubicBezTo>
                    <a:pt x="50211" y="324255"/>
                    <a:pt x="29308" y="466969"/>
                    <a:pt x="23446" y="480646"/>
                  </a:cubicBezTo>
                  <a:close/>
                </a:path>
              </a:pathLst>
            </a:cu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20" name="Freeform 19"/>
            <p:cNvSpPr/>
            <p:nvPr/>
          </p:nvSpPr>
          <p:spPr>
            <a:xfrm>
              <a:off x="4063863" y="3564933"/>
              <a:ext cx="44169" cy="321221"/>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21" name="TextBox 20"/>
            <p:cNvSpPr txBox="1"/>
            <p:nvPr/>
          </p:nvSpPr>
          <p:spPr>
            <a:xfrm>
              <a:off x="4485894" y="1574843"/>
              <a:ext cx="476412" cy="248209"/>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H</a:t>
              </a:r>
              <a:r>
                <a:rPr lang="en-CA" sz="1013" b="1" baseline="-25000" dirty="0">
                  <a:solidFill>
                    <a:srgbClr val="0000FF"/>
                  </a:solidFill>
                  <a:latin typeface="Arial" panose="020B0604020202020204" pitchFamily="34" charset="0"/>
                  <a:cs typeface="Arial" panose="020B0604020202020204" pitchFamily="34" charset="0"/>
                </a:rPr>
                <a:t>2</a:t>
              </a:r>
              <a:r>
                <a:rPr lang="en-CA" sz="1013" b="1" dirty="0">
                  <a:solidFill>
                    <a:srgbClr val="0000FF"/>
                  </a:solidFill>
                  <a:latin typeface="Arial" panose="020B0604020202020204" pitchFamily="34" charset="0"/>
                  <a:cs typeface="Arial" panose="020B0604020202020204" pitchFamily="34" charset="0"/>
                </a:rPr>
                <a:t>O</a:t>
              </a:r>
              <a:r>
                <a:rPr lang="en-CA" sz="1013" b="1" baseline="-25000" dirty="0">
                  <a:solidFill>
                    <a:srgbClr val="0000FF"/>
                  </a:solidFill>
                  <a:latin typeface="Arial" panose="020B0604020202020204" pitchFamily="34" charset="0"/>
                  <a:cs typeface="Arial" panose="020B0604020202020204" pitchFamily="34" charset="0"/>
                </a:rPr>
                <a:t>2</a:t>
              </a:r>
              <a:endParaRPr lang="en-CA" sz="1013" b="1" dirty="0">
                <a:solidFill>
                  <a:srgbClr val="0000FF"/>
                </a:solidFill>
                <a:latin typeface="Arial" panose="020B0604020202020204" pitchFamily="34" charset="0"/>
                <a:cs typeface="Arial" panose="020B0604020202020204" pitchFamily="34" charset="0"/>
              </a:endParaRPr>
            </a:p>
          </p:txBody>
        </p:sp>
        <p:sp>
          <p:nvSpPr>
            <p:cNvPr id="22" name="Curved Right Arrow 21"/>
            <p:cNvSpPr/>
            <p:nvPr/>
          </p:nvSpPr>
          <p:spPr>
            <a:xfrm>
              <a:off x="4410059" y="1737252"/>
              <a:ext cx="168155" cy="3874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28" name="TextBox 27"/>
            <p:cNvSpPr txBox="1"/>
            <p:nvPr/>
          </p:nvSpPr>
          <p:spPr>
            <a:xfrm>
              <a:off x="4555046" y="1978724"/>
              <a:ext cx="487051" cy="236859"/>
            </a:xfrm>
            <a:prstGeom prst="rect">
              <a:avLst/>
            </a:prstGeom>
            <a:noFill/>
          </p:spPr>
          <p:txBody>
            <a:bodyPr wrap="square" rtlCol="0">
              <a:spAutoFit/>
            </a:bodyPr>
            <a:lstStyle/>
            <a:p>
              <a:r>
                <a:rPr lang="en-CA" sz="1013" b="1" dirty="0">
                  <a:solidFill>
                    <a:srgbClr val="0000FF"/>
                  </a:solidFill>
                  <a:latin typeface="Arial" panose="020B0604020202020204" pitchFamily="34" charset="0"/>
                  <a:cs typeface="Arial" panose="020B0604020202020204" pitchFamily="34" charset="0"/>
                </a:rPr>
                <a:t>OH</a:t>
              </a:r>
              <a:r>
                <a:rPr lang="en-CA" sz="1013" b="1" baseline="30000" dirty="0">
                  <a:solidFill>
                    <a:srgbClr val="0000FF"/>
                  </a:solidFill>
                  <a:latin typeface="Arial" panose="020B0604020202020204" pitchFamily="34" charset="0"/>
                  <a:cs typeface="Arial" panose="020B0604020202020204" pitchFamily="34" charset="0"/>
                </a:rPr>
                <a:t>-</a:t>
              </a:r>
              <a:endParaRPr lang="en-CA" sz="1013" b="1" dirty="0">
                <a:solidFill>
                  <a:srgbClr val="0000FF"/>
                </a:solidFill>
                <a:latin typeface="Arial" panose="020B0604020202020204" pitchFamily="34" charset="0"/>
                <a:cs typeface="Arial" panose="020B0604020202020204" pitchFamily="34" charset="0"/>
              </a:endParaRPr>
            </a:p>
          </p:txBody>
        </p:sp>
        <p:sp>
          <p:nvSpPr>
            <p:cNvPr id="29" name="Curved Left Arrow 28"/>
            <p:cNvSpPr/>
            <p:nvPr/>
          </p:nvSpPr>
          <p:spPr>
            <a:xfrm rot="12138623">
              <a:off x="4152676" y="1845119"/>
              <a:ext cx="149706" cy="4919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30" name="TextBox 29"/>
            <p:cNvSpPr txBox="1"/>
            <p:nvPr/>
          </p:nvSpPr>
          <p:spPr>
            <a:xfrm>
              <a:off x="4072426" y="2444367"/>
              <a:ext cx="359394" cy="248209"/>
            </a:xfrm>
            <a:prstGeom prst="rect">
              <a:avLst/>
            </a:prstGeom>
            <a:noFill/>
          </p:spPr>
          <p:txBody>
            <a:bodyPr wrap="none" rtlCol="0">
              <a:spAutoFit/>
            </a:bodyPr>
            <a:lstStyle/>
            <a:p>
              <a:r>
                <a:rPr lang="en-CA" sz="1013" b="1" dirty="0">
                  <a:solidFill>
                    <a:srgbClr val="FF0000"/>
                  </a:solidFill>
                  <a:latin typeface="Arial" panose="020B0604020202020204" pitchFamily="34" charset="0"/>
                  <a:cs typeface="Arial" panose="020B0604020202020204" pitchFamily="34" charset="0"/>
                </a:rPr>
                <a:t>Cu</a:t>
              </a:r>
            </a:p>
          </p:txBody>
        </p:sp>
        <p:cxnSp>
          <p:nvCxnSpPr>
            <p:cNvPr id="32" name="Straight Arrow Connector 31"/>
            <p:cNvCxnSpPr>
              <a:stCxn id="30" idx="3"/>
            </p:cNvCxnSpPr>
            <p:nvPr/>
          </p:nvCxnSpPr>
          <p:spPr>
            <a:xfrm flipV="1">
              <a:off x="4431820" y="2548242"/>
              <a:ext cx="478605" cy="2023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056911" y="2429642"/>
              <a:ext cx="772969" cy="248209"/>
            </a:xfrm>
            <a:prstGeom prst="rect">
              <a:avLst/>
            </a:prstGeom>
            <a:noFill/>
          </p:spPr>
          <p:txBody>
            <a:bodyPr wrap="none" rtlCol="0">
              <a:spAutoFit/>
            </a:bodyPr>
            <a:lstStyle/>
            <a:p>
              <a:r>
                <a:rPr lang="en-CA" sz="1013" b="1" dirty="0" err="1">
                  <a:solidFill>
                    <a:srgbClr val="0000FF"/>
                  </a:solidFill>
                  <a:latin typeface="Arial" panose="020B0604020202020204" pitchFamily="34" charset="0"/>
                  <a:cs typeface="Arial" panose="020B0604020202020204" pitchFamily="34" charset="0"/>
                </a:rPr>
                <a:t>CuCl</a:t>
              </a:r>
              <a:r>
                <a:rPr lang="en-CA" sz="1013" b="1" baseline="-25000" dirty="0" err="1">
                  <a:solidFill>
                    <a:srgbClr val="0000FF"/>
                  </a:solidFill>
                  <a:latin typeface="Arial" panose="020B0604020202020204" pitchFamily="34" charset="0"/>
                  <a:cs typeface="Arial" panose="020B0604020202020204" pitchFamily="34" charset="0"/>
                </a:rPr>
                <a:t>x</a:t>
              </a:r>
              <a:r>
                <a:rPr lang="en-CA" sz="1013" b="1" baseline="30000" dirty="0">
                  <a:solidFill>
                    <a:srgbClr val="0000FF"/>
                  </a:solidFill>
                  <a:latin typeface="Arial" panose="020B0604020202020204" pitchFamily="34" charset="0"/>
                  <a:cs typeface="Arial" panose="020B0604020202020204" pitchFamily="34" charset="0"/>
                </a:rPr>
                <a:t>(1-x)+</a:t>
              </a:r>
              <a:endParaRPr lang="en-CA" sz="1013" b="1" dirty="0">
                <a:solidFill>
                  <a:srgbClr val="0000FF"/>
                </a:solidFill>
                <a:latin typeface="Arial" panose="020B0604020202020204" pitchFamily="34" charset="0"/>
                <a:cs typeface="Arial" panose="020B0604020202020204" pitchFamily="34" charset="0"/>
              </a:endParaRPr>
            </a:p>
          </p:txBody>
        </p:sp>
        <p:sp>
          <p:nvSpPr>
            <p:cNvPr id="34" name="TextBox 33"/>
            <p:cNvSpPr txBox="1"/>
            <p:nvPr/>
          </p:nvSpPr>
          <p:spPr>
            <a:xfrm>
              <a:off x="2763422" y="1678687"/>
              <a:ext cx="1268296" cy="338554"/>
            </a:xfrm>
            <a:prstGeom prst="rect">
              <a:avLst/>
            </a:prstGeom>
            <a:noFill/>
          </p:spPr>
          <p:txBody>
            <a:bodyPr wrap="none" rtlCol="0">
              <a:spAutoFit/>
            </a:bodyPr>
            <a:lstStyle/>
            <a:p>
              <a:r>
                <a:rPr lang="el-GR" sz="1600" b="1" dirty="0">
                  <a:solidFill>
                    <a:srgbClr val="FF0000"/>
                  </a:solidFill>
                  <a:latin typeface="Arial" panose="020B0604020202020204" pitchFamily="34" charset="0"/>
                  <a:cs typeface="Arial" panose="020B0604020202020204" pitchFamily="34" charset="0"/>
                </a:rPr>
                <a:t>ϒ</a:t>
              </a:r>
              <a:r>
                <a:rPr lang="en-CA" sz="1600" b="1" dirty="0">
                  <a:solidFill>
                    <a:srgbClr val="FF0000"/>
                  </a:solidFill>
                  <a:latin typeface="Arial" panose="020B0604020202020204" pitchFamily="34" charset="0"/>
                  <a:cs typeface="Arial" panose="020B0604020202020204" pitchFamily="34" charset="0"/>
                </a:rPr>
                <a:t> radiation</a:t>
              </a:r>
            </a:p>
          </p:txBody>
        </p:sp>
        <p:sp>
          <p:nvSpPr>
            <p:cNvPr id="35" name="TextBox 34"/>
            <p:cNvSpPr txBox="1"/>
            <p:nvPr/>
          </p:nvSpPr>
          <p:spPr>
            <a:xfrm>
              <a:off x="4145043" y="2007381"/>
              <a:ext cx="285656" cy="248209"/>
            </a:xfrm>
            <a:prstGeom prst="rect">
              <a:avLst/>
            </a:prstGeom>
            <a:noFill/>
          </p:spPr>
          <p:txBody>
            <a:bodyPr wrap="none" rtlCol="0">
              <a:spAutoFit/>
            </a:bodyPr>
            <a:lstStyle/>
            <a:p>
              <a:r>
                <a:rPr lang="en-CA" sz="1013" b="1" dirty="0">
                  <a:latin typeface="Arial" panose="020B0604020202020204" pitchFamily="34" charset="0"/>
                  <a:cs typeface="Arial" panose="020B0604020202020204" pitchFamily="34" charset="0"/>
                </a:rPr>
                <a:t>e</a:t>
              </a:r>
              <a:r>
                <a:rPr lang="en-CA" sz="1013" b="1" baseline="30000" dirty="0">
                  <a:latin typeface="Arial" panose="020B0604020202020204" pitchFamily="34" charset="0"/>
                  <a:cs typeface="Arial" panose="020B0604020202020204" pitchFamily="34" charset="0"/>
                </a:rPr>
                <a:t>-</a:t>
              </a:r>
              <a:endParaRPr lang="en-CA" sz="1013" b="1" dirty="0">
                <a:latin typeface="Arial" panose="020B0604020202020204" pitchFamily="34" charset="0"/>
                <a:cs typeface="Arial" panose="020B0604020202020204" pitchFamily="34" charset="0"/>
              </a:endParaRPr>
            </a:p>
          </p:txBody>
        </p:sp>
        <p:sp>
          <p:nvSpPr>
            <p:cNvPr id="48" name="TextBox 47"/>
            <p:cNvSpPr txBox="1"/>
            <p:nvPr/>
          </p:nvSpPr>
          <p:spPr>
            <a:xfrm>
              <a:off x="5337974" y="1722383"/>
              <a:ext cx="1620365" cy="584775"/>
            </a:xfrm>
            <a:prstGeom prst="rect">
              <a:avLst/>
            </a:prstGeom>
            <a:noFill/>
          </p:spPr>
          <p:txBody>
            <a:bodyPr wrap="square" rtlCol="0">
              <a:spAutoFit/>
            </a:bodyPr>
            <a:lstStyle/>
            <a:p>
              <a:r>
                <a:rPr lang="en-CA" sz="1600" b="1" dirty="0" err="1">
                  <a:solidFill>
                    <a:srgbClr val="FF0000"/>
                  </a:solidFill>
                  <a:latin typeface="Arial" panose="020B0604020202020204" pitchFamily="34" charset="0"/>
                  <a:cs typeface="Arial" panose="020B0604020202020204" pitchFamily="34" charset="0"/>
                </a:rPr>
                <a:t>Radiolytic</a:t>
              </a:r>
              <a:r>
                <a:rPr lang="en-CA" sz="1600" b="1" dirty="0">
                  <a:solidFill>
                    <a:srgbClr val="FF0000"/>
                  </a:solidFill>
                  <a:latin typeface="Arial" panose="020B0604020202020204" pitchFamily="34" charset="0"/>
                  <a:cs typeface="Arial" panose="020B0604020202020204" pitchFamily="34" charset="0"/>
                </a:rPr>
                <a:t> corrosion</a:t>
              </a:r>
            </a:p>
          </p:txBody>
        </p:sp>
        <p:sp>
          <p:nvSpPr>
            <p:cNvPr id="52" name="TextBox 51"/>
            <p:cNvSpPr txBox="1"/>
            <p:nvPr/>
          </p:nvSpPr>
          <p:spPr>
            <a:xfrm>
              <a:off x="-921011" y="287253"/>
              <a:ext cx="1531792" cy="323073"/>
            </a:xfrm>
            <a:prstGeom prst="rect">
              <a:avLst/>
            </a:prstGeom>
            <a:noFill/>
          </p:spPr>
          <p:txBody>
            <a:bodyPr wrap="square" rtlCol="0">
              <a:spAutoFit/>
            </a:bodyPr>
            <a:lstStyle/>
            <a:p>
              <a:endParaRPr lang="en-CA" sz="1600" b="1" dirty="0">
                <a:latin typeface="Arial" panose="020B0604020202020204" pitchFamily="34" charset="0"/>
                <a:cs typeface="Arial" panose="020B0604020202020204" pitchFamily="34" charset="0"/>
              </a:endParaRPr>
            </a:p>
          </p:txBody>
        </p:sp>
        <p:sp>
          <p:nvSpPr>
            <p:cNvPr id="53" name="TextBox 52"/>
            <p:cNvSpPr txBox="1"/>
            <p:nvPr/>
          </p:nvSpPr>
          <p:spPr>
            <a:xfrm>
              <a:off x="2398389" y="4307764"/>
              <a:ext cx="1633330" cy="601632"/>
            </a:xfrm>
            <a:prstGeom prst="rect">
              <a:avLst/>
            </a:prstGeom>
            <a:noFill/>
          </p:spPr>
          <p:txBody>
            <a:bodyPr wrap="square" rtlCol="0">
              <a:spAutoFit/>
            </a:bodyPr>
            <a:lstStyle/>
            <a:p>
              <a:r>
                <a:rPr lang="en-CA" sz="1600" b="1" dirty="0">
                  <a:latin typeface="Arial" panose="020B0604020202020204" pitchFamily="34" charset="0"/>
                  <a:cs typeface="Arial" panose="020B0604020202020204" pitchFamily="34" charset="0"/>
                </a:rPr>
                <a:t>STEEL CONTAINER</a:t>
              </a:r>
            </a:p>
          </p:txBody>
        </p:sp>
        <p:cxnSp>
          <p:nvCxnSpPr>
            <p:cNvPr id="55" name="Straight Connector 54"/>
            <p:cNvCxnSpPr/>
            <p:nvPr/>
          </p:nvCxnSpPr>
          <p:spPr>
            <a:xfrm>
              <a:off x="2306901" y="4037820"/>
              <a:ext cx="1803122" cy="2637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Freeform 55"/>
            <p:cNvSpPr/>
            <p:nvPr/>
          </p:nvSpPr>
          <p:spPr>
            <a:xfrm>
              <a:off x="4081698" y="3765693"/>
              <a:ext cx="394935" cy="540684"/>
            </a:xfrm>
            <a:custGeom>
              <a:avLst/>
              <a:gdLst>
                <a:gd name="connsiteX0" fmla="*/ 51146 w 707638"/>
                <a:gd name="connsiteY0" fmla="*/ 191807 h 590663"/>
                <a:gd name="connsiteX1" fmla="*/ 133207 w 707638"/>
                <a:gd name="connsiteY1" fmla="*/ 203530 h 590663"/>
                <a:gd name="connsiteX2" fmla="*/ 180099 w 707638"/>
                <a:gd name="connsiteY2" fmla="*/ 215253 h 590663"/>
                <a:gd name="connsiteX3" fmla="*/ 238715 w 707638"/>
                <a:gd name="connsiteY3" fmla="*/ 226976 h 590663"/>
                <a:gd name="connsiteX4" fmla="*/ 379392 w 707638"/>
                <a:gd name="connsiteY4" fmla="*/ 215253 h 590663"/>
                <a:gd name="connsiteX5" fmla="*/ 414561 w 707638"/>
                <a:gd name="connsiteY5" fmla="*/ 203530 h 590663"/>
                <a:gd name="connsiteX6" fmla="*/ 484899 w 707638"/>
                <a:gd name="connsiteY6" fmla="*/ 191807 h 590663"/>
                <a:gd name="connsiteX7" fmla="*/ 555238 w 707638"/>
                <a:gd name="connsiteY7" fmla="*/ 168361 h 590663"/>
                <a:gd name="connsiteX8" fmla="*/ 566961 w 707638"/>
                <a:gd name="connsiteY8" fmla="*/ 4238 h 590663"/>
                <a:gd name="connsiteX9" fmla="*/ 602130 w 707638"/>
                <a:gd name="connsiteY9" fmla="*/ 15961 h 590663"/>
                <a:gd name="connsiteX10" fmla="*/ 625576 w 707638"/>
                <a:gd name="connsiteY10" fmla="*/ 51130 h 590663"/>
                <a:gd name="connsiteX11" fmla="*/ 660746 w 707638"/>
                <a:gd name="connsiteY11" fmla="*/ 74576 h 590663"/>
                <a:gd name="connsiteX12" fmla="*/ 684192 w 707638"/>
                <a:gd name="connsiteY12" fmla="*/ 121468 h 590663"/>
                <a:gd name="connsiteX13" fmla="*/ 707638 w 707638"/>
                <a:gd name="connsiteY13" fmla="*/ 332484 h 590663"/>
                <a:gd name="connsiteX14" fmla="*/ 672469 w 707638"/>
                <a:gd name="connsiteY14" fmla="*/ 508330 h 590663"/>
                <a:gd name="connsiteX15" fmla="*/ 649022 w 707638"/>
                <a:gd name="connsiteY15" fmla="*/ 531776 h 590663"/>
                <a:gd name="connsiteX16" fmla="*/ 602130 w 707638"/>
                <a:gd name="connsiteY16" fmla="*/ 590391 h 590663"/>
                <a:gd name="connsiteX17" fmla="*/ 566961 w 707638"/>
                <a:gd name="connsiteY17" fmla="*/ 578668 h 590663"/>
                <a:gd name="connsiteX18" fmla="*/ 555238 w 707638"/>
                <a:gd name="connsiteY18" fmla="*/ 543499 h 590663"/>
                <a:gd name="connsiteX19" fmla="*/ 520069 w 707638"/>
                <a:gd name="connsiteY19" fmla="*/ 520053 h 590663"/>
                <a:gd name="connsiteX20" fmla="*/ 309053 w 707638"/>
                <a:gd name="connsiteY20" fmla="*/ 496607 h 590663"/>
                <a:gd name="connsiteX21" fmla="*/ 180099 w 707638"/>
                <a:gd name="connsiteY21" fmla="*/ 473161 h 590663"/>
                <a:gd name="connsiteX22" fmla="*/ 39422 w 707638"/>
                <a:gd name="connsiteY22" fmla="*/ 484884 h 590663"/>
                <a:gd name="connsiteX23" fmla="*/ 4253 w 707638"/>
                <a:gd name="connsiteY23" fmla="*/ 473161 h 590663"/>
                <a:gd name="connsiteX24" fmla="*/ 39422 w 707638"/>
                <a:gd name="connsiteY24" fmla="*/ 367653 h 590663"/>
                <a:gd name="connsiteX25" fmla="*/ 51146 w 707638"/>
                <a:gd name="connsiteY25" fmla="*/ 332484 h 590663"/>
                <a:gd name="connsiteX26" fmla="*/ 74592 w 707638"/>
                <a:gd name="connsiteY26" fmla="*/ 285591 h 590663"/>
                <a:gd name="connsiteX27" fmla="*/ 51146 w 707638"/>
                <a:gd name="connsiteY27" fmla="*/ 191807 h 59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07638" h="590663">
                  <a:moveTo>
                    <a:pt x="51146" y="191807"/>
                  </a:moveTo>
                  <a:cubicBezTo>
                    <a:pt x="60915" y="178130"/>
                    <a:pt x="106021" y="198587"/>
                    <a:pt x="133207" y="203530"/>
                  </a:cubicBezTo>
                  <a:cubicBezTo>
                    <a:pt x="149059" y="206412"/>
                    <a:pt x="164371" y="211758"/>
                    <a:pt x="180099" y="215253"/>
                  </a:cubicBezTo>
                  <a:cubicBezTo>
                    <a:pt x="199550" y="219575"/>
                    <a:pt x="219176" y="223068"/>
                    <a:pt x="238715" y="226976"/>
                  </a:cubicBezTo>
                  <a:cubicBezTo>
                    <a:pt x="285607" y="223068"/>
                    <a:pt x="332750" y="221472"/>
                    <a:pt x="379392" y="215253"/>
                  </a:cubicBezTo>
                  <a:cubicBezTo>
                    <a:pt x="391641" y="213620"/>
                    <a:pt x="402498" y="206211"/>
                    <a:pt x="414561" y="203530"/>
                  </a:cubicBezTo>
                  <a:cubicBezTo>
                    <a:pt x="437764" y="198374"/>
                    <a:pt x="461839" y="197572"/>
                    <a:pt x="484899" y="191807"/>
                  </a:cubicBezTo>
                  <a:cubicBezTo>
                    <a:pt x="508876" y="185813"/>
                    <a:pt x="555238" y="168361"/>
                    <a:pt x="555238" y="168361"/>
                  </a:cubicBezTo>
                  <a:cubicBezTo>
                    <a:pt x="559146" y="113653"/>
                    <a:pt x="550831" y="56660"/>
                    <a:pt x="566961" y="4238"/>
                  </a:cubicBezTo>
                  <a:cubicBezTo>
                    <a:pt x="570595" y="-7573"/>
                    <a:pt x="592481" y="8242"/>
                    <a:pt x="602130" y="15961"/>
                  </a:cubicBezTo>
                  <a:cubicBezTo>
                    <a:pt x="613132" y="24763"/>
                    <a:pt x="615613" y="41167"/>
                    <a:pt x="625576" y="51130"/>
                  </a:cubicBezTo>
                  <a:cubicBezTo>
                    <a:pt x="635539" y="61093"/>
                    <a:pt x="649023" y="66761"/>
                    <a:pt x="660746" y="74576"/>
                  </a:cubicBezTo>
                  <a:cubicBezTo>
                    <a:pt x="668561" y="90207"/>
                    <a:pt x="677308" y="105405"/>
                    <a:pt x="684192" y="121468"/>
                  </a:cubicBezTo>
                  <a:cubicBezTo>
                    <a:pt x="712897" y="188446"/>
                    <a:pt x="702675" y="258033"/>
                    <a:pt x="707638" y="332484"/>
                  </a:cubicBezTo>
                  <a:cubicBezTo>
                    <a:pt x="698594" y="441017"/>
                    <a:pt x="720864" y="447838"/>
                    <a:pt x="672469" y="508330"/>
                  </a:cubicBezTo>
                  <a:cubicBezTo>
                    <a:pt x="665564" y="516961"/>
                    <a:pt x="656838" y="523961"/>
                    <a:pt x="649022" y="531776"/>
                  </a:cubicBezTo>
                  <a:cubicBezTo>
                    <a:pt x="639878" y="559207"/>
                    <a:pt x="639560" y="584153"/>
                    <a:pt x="602130" y="590391"/>
                  </a:cubicBezTo>
                  <a:cubicBezTo>
                    <a:pt x="589941" y="592422"/>
                    <a:pt x="578684" y="582576"/>
                    <a:pt x="566961" y="578668"/>
                  </a:cubicBezTo>
                  <a:cubicBezTo>
                    <a:pt x="563053" y="566945"/>
                    <a:pt x="562957" y="553148"/>
                    <a:pt x="555238" y="543499"/>
                  </a:cubicBezTo>
                  <a:cubicBezTo>
                    <a:pt x="546436" y="532497"/>
                    <a:pt x="532671" y="526354"/>
                    <a:pt x="520069" y="520053"/>
                  </a:cubicBezTo>
                  <a:cubicBezTo>
                    <a:pt x="464131" y="492084"/>
                    <a:pt x="331020" y="498071"/>
                    <a:pt x="309053" y="496607"/>
                  </a:cubicBezTo>
                  <a:cubicBezTo>
                    <a:pt x="289994" y="492795"/>
                    <a:pt x="195099" y="473161"/>
                    <a:pt x="180099" y="473161"/>
                  </a:cubicBezTo>
                  <a:cubicBezTo>
                    <a:pt x="133044" y="473161"/>
                    <a:pt x="86314" y="480976"/>
                    <a:pt x="39422" y="484884"/>
                  </a:cubicBezTo>
                  <a:cubicBezTo>
                    <a:pt x="27699" y="480976"/>
                    <a:pt x="7648" y="485043"/>
                    <a:pt x="4253" y="473161"/>
                  </a:cubicBezTo>
                  <a:cubicBezTo>
                    <a:pt x="-11575" y="417761"/>
                    <a:pt x="20495" y="405507"/>
                    <a:pt x="39422" y="367653"/>
                  </a:cubicBezTo>
                  <a:cubicBezTo>
                    <a:pt x="44948" y="356600"/>
                    <a:pt x="46278" y="343842"/>
                    <a:pt x="51146" y="332484"/>
                  </a:cubicBezTo>
                  <a:cubicBezTo>
                    <a:pt x="58030" y="316421"/>
                    <a:pt x="66777" y="301222"/>
                    <a:pt x="74592" y="285591"/>
                  </a:cubicBezTo>
                  <a:cubicBezTo>
                    <a:pt x="49910" y="211546"/>
                    <a:pt x="41377" y="205484"/>
                    <a:pt x="51146" y="191807"/>
                  </a:cubicBezTo>
                  <a:close/>
                </a:path>
              </a:pathLst>
            </a:cu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grpSp>
          <p:nvGrpSpPr>
            <p:cNvPr id="57" name="Group 56"/>
            <p:cNvGrpSpPr/>
            <p:nvPr/>
          </p:nvGrpSpPr>
          <p:grpSpPr>
            <a:xfrm>
              <a:off x="3747250" y="3865250"/>
              <a:ext cx="431506" cy="428295"/>
              <a:chOff x="5095324" y="4077282"/>
              <a:chExt cx="431506" cy="428295"/>
            </a:xfrm>
          </p:grpSpPr>
          <p:sp>
            <p:nvSpPr>
              <p:cNvPr id="58" name="Freeform 57"/>
              <p:cNvSpPr/>
              <p:nvPr/>
            </p:nvSpPr>
            <p:spPr>
              <a:xfrm rot="10800000">
                <a:off x="5413105" y="4077282"/>
                <a:ext cx="113725" cy="428295"/>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sp>
            <p:nvSpPr>
              <p:cNvPr id="63" name="Flowchart: Process 62"/>
              <p:cNvSpPr/>
              <p:nvPr/>
            </p:nvSpPr>
            <p:spPr>
              <a:xfrm rot="10800000">
                <a:off x="5095324" y="4252016"/>
                <a:ext cx="344377" cy="69354"/>
              </a:xfrm>
              <a:prstGeom prst="flowChartProcess">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grpSp>
          <p:nvGrpSpPr>
            <p:cNvPr id="64" name="Group 63"/>
            <p:cNvGrpSpPr/>
            <p:nvPr/>
          </p:nvGrpSpPr>
          <p:grpSpPr>
            <a:xfrm>
              <a:off x="2203255" y="3833223"/>
              <a:ext cx="446560" cy="428295"/>
              <a:chOff x="2971800" y="4040786"/>
              <a:chExt cx="446560" cy="428295"/>
            </a:xfrm>
          </p:grpSpPr>
          <p:sp>
            <p:nvSpPr>
              <p:cNvPr id="66" name="Freeform 65"/>
              <p:cNvSpPr/>
              <p:nvPr/>
            </p:nvSpPr>
            <p:spPr>
              <a:xfrm>
                <a:off x="2971800" y="4040786"/>
                <a:ext cx="140367" cy="428295"/>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sp>
            <p:nvSpPr>
              <p:cNvPr id="68" name="Flowchart: Process 67"/>
              <p:cNvSpPr/>
              <p:nvPr/>
            </p:nvSpPr>
            <p:spPr>
              <a:xfrm>
                <a:off x="3073983" y="4216613"/>
                <a:ext cx="344377" cy="69354"/>
              </a:xfrm>
              <a:prstGeom prst="flowChartProcess">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grpSp>
      <p:pic>
        <p:nvPicPr>
          <p:cNvPr id="69" name="Picture 1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222006" y="72839"/>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162827" y="1562690"/>
            <a:ext cx="4282360" cy="707886"/>
          </a:xfrm>
          <a:prstGeom prst="rect">
            <a:avLst/>
          </a:prstGeom>
          <a:noFill/>
        </p:spPr>
        <p:txBody>
          <a:bodyPr wrap="square" rtlCol="0">
            <a:spAutoFit/>
          </a:bodyPr>
          <a:lstStyle/>
          <a:p>
            <a:pPr algn="ctr"/>
            <a:r>
              <a:rPr lang="en-CA" sz="2000" b="1" dirty="0" smtClean="0">
                <a:latin typeface="Arial Narrow" panose="020B0606020202030204" pitchFamily="34" charset="0"/>
              </a:rPr>
              <a:t>For short term processes, determine a corrosion allowance</a:t>
            </a:r>
            <a:endParaRPr lang="en-CA" sz="2000" b="1" dirty="0">
              <a:latin typeface="Arial Narrow" panose="020B0606020202030204" pitchFamily="34" charset="0"/>
            </a:endParaRPr>
          </a:p>
        </p:txBody>
      </p:sp>
      <p:pic>
        <p:nvPicPr>
          <p:cNvPr id="59" name="Picture 58" descr="Radiolysis_edit.jpg"/>
          <p:cNvPicPr>
            <a:picLocks noChangeAspect="1"/>
          </p:cNvPicPr>
          <p:nvPr/>
        </p:nvPicPr>
        <p:blipFill>
          <a:blip r:embed="rId3" cstate="print"/>
          <a:srcRect t="18144" r="20621" b="19487"/>
          <a:stretch>
            <a:fillRect/>
          </a:stretch>
        </p:blipFill>
        <p:spPr>
          <a:xfrm>
            <a:off x="6145307" y="2668282"/>
            <a:ext cx="4317401" cy="2423031"/>
          </a:xfrm>
          <a:prstGeom prst="rect">
            <a:avLst/>
          </a:prstGeom>
        </p:spPr>
      </p:pic>
      <p:sp>
        <p:nvSpPr>
          <p:cNvPr id="8" name="TextBox 7"/>
          <p:cNvSpPr txBox="1"/>
          <p:nvPr/>
        </p:nvSpPr>
        <p:spPr>
          <a:xfrm>
            <a:off x="5918377" y="5489019"/>
            <a:ext cx="4893058" cy="1015663"/>
          </a:xfrm>
          <a:prstGeom prst="rect">
            <a:avLst/>
          </a:prstGeom>
          <a:noFill/>
        </p:spPr>
        <p:txBody>
          <a:bodyPr wrap="square" rtlCol="0">
            <a:spAutoFit/>
          </a:bodyPr>
          <a:lstStyle/>
          <a:p>
            <a:pPr algn="ctr"/>
            <a:r>
              <a:rPr lang="en-CA" sz="2000" b="1" dirty="0" smtClean="0">
                <a:latin typeface="Arial Narrow" panose="020B0606020202030204" pitchFamily="34" charset="0"/>
              </a:rPr>
              <a:t>Corrosion due to </a:t>
            </a:r>
            <a:r>
              <a:rPr lang="en-CA" sz="2000" b="1" dirty="0" err="1" smtClean="0">
                <a:latin typeface="Arial Narrow" panose="020B0606020202030204" pitchFamily="34" charset="0"/>
              </a:rPr>
              <a:t>radiolytically</a:t>
            </a:r>
            <a:r>
              <a:rPr lang="en-CA" sz="2000" b="1" dirty="0" smtClean="0">
                <a:latin typeface="Arial Narrow" panose="020B0606020202030204" pitchFamily="34" charset="0"/>
              </a:rPr>
              <a:t>-produced HNO</a:t>
            </a:r>
            <a:r>
              <a:rPr lang="en-CA" sz="2000" b="1" baseline="-25000" dirty="0" smtClean="0">
                <a:latin typeface="Arial Narrow" panose="020B0606020202030204" pitchFamily="34" charset="0"/>
              </a:rPr>
              <a:t>3</a:t>
            </a:r>
            <a:r>
              <a:rPr lang="en-CA" sz="2000" b="1" dirty="0" smtClean="0">
                <a:latin typeface="Arial Narrow" panose="020B0606020202030204" pitchFamily="34" charset="0"/>
              </a:rPr>
              <a:t> in H</a:t>
            </a:r>
            <a:r>
              <a:rPr lang="en-CA" sz="2000" b="1" baseline="-25000" dirty="0" smtClean="0">
                <a:latin typeface="Arial Narrow" panose="020B0606020202030204" pitchFamily="34" charset="0"/>
              </a:rPr>
              <a:t>2</a:t>
            </a:r>
            <a:r>
              <a:rPr lang="en-CA" sz="2000" b="1" dirty="0" smtClean="0">
                <a:latin typeface="Arial Narrow" panose="020B0606020202030204" pitchFamily="34" charset="0"/>
              </a:rPr>
              <a:t>O condensed on the container surface.</a:t>
            </a:r>
          </a:p>
          <a:p>
            <a:pPr algn="ctr"/>
            <a:r>
              <a:rPr lang="en-US" sz="2000" b="1" dirty="0" smtClean="0">
                <a:latin typeface="Arial Narrow" panose="020B0606020202030204" pitchFamily="34" charset="0"/>
              </a:rPr>
              <a:t>Mechanism and rate determined in microcells.</a:t>
            </a:r>
            <a:endParaRPr lang="en-CA" sz="2000" b="1" dirty="0">
              <a:latin typeface="Arial Narrow" panose="020B0606020202030204" pitchFamily="34" charset="0"/>
            </a:endParaRPr>
          </a:p>
        </p:txBody>
      </p:sp>
      <p:sp>
        <p:nvSpPr>
          <p:cNvPr id="7" name="Rectangle 6"/>
          <p:cNvSpPr/>
          <p:nvPr/>
        </p:nvSpPr>
        <p:spPr>
          <a:xfrm>
            <a:off x="7907706" y="3766450"/>
            <a:ext cx="738753" cy="3421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17717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cro Cell Diagram (immersion)(Edited).tif"/>
          <p:cNvPicPr>
            <a:picLocks noChangeAspect="1"/>
          </p:cNvPicPr>
          <p:nvPr/>
        </p:nvPicPr>
        <p:blipFill>
          <a:blip r:embed="rId2" cstate="print"/>
          <a:srcRect l="9051" t="10101" r="36350"/>
          <a:stretch>
            <a:fillRect/>
          </a:stretch>
        </p:blipFill>
        <p:spPr>
          <a:xfrm>
            <a:off x="1091172" y="1396377"/>
            <a:ext cx="2241176" cy="3690170"/>
          </a:xfrm>
          <a:prstGeom prst="rect">
            <a:avLst/>
          </a:prstGeom>
        </p:spPr>
      </p:pic>
      <p:pic>
        <p:nvPicPr>
          <p:cNvPr id="3" name="Picture 2" descr="Figure 5.tif"/>
          <p:cNvPicPr>
            <a:picLocks noChangeAspect="1"/>
          </p:cNvPicPr>
          <p:nvPr/>
        </p:nvPicPr>
        <p:blipFill>
          <a:blip r:embed="rId3" cstate="print"/>
          <a:srcRect t="7664" b="5771"/>
          <a:stretch>
            <a:fillRect/>
          </a:stretch>
        </p:blipFill>
        <p:spPr>
          <a:xfrm>
            <a:off x="3482786" y="1259166"/>
            <a:ext cx="6131859" cy="4106209"/>
          </a:xfrm>
          <a:prstGeom prst="rect">
            <a:avLst/>
          </a:prstGeom>
        </p:spPr>
      </p:pic>
      <p:sp>
        <p:nvSpPr>
          <p:cNvPr id="4" name="TextBox 3"/>
          <p:cNvSpPr txBox="1"/>
          <p:nvPr/>
        </p:nvSpPr>
        <p:spPr>
          <a:xfrm>
            <a:off x="2380600" y="2222648"/>
            <a:ext cx="652743" cy="307777"/>
          </a:xfrm>
          <a:prstGeom prst="rect">
            <a:avLst/>
          </a:prstGeom>
          <a:noFill/>
        </p:spPr>
        <p:txBody>
          <a:bodyPr wrap="none" rtlCol="0">
            <a:spAutoFit/>
          </a:bodyPr>
          <a:lstStyle/>
          <a:p>
            <a:r>
              <a:rPr lang="en-CA" sz="1400" b="1" dirty="0" smtClean="0">
                <a:solidFill>
                  <a:srgbClr val="3333CC"/>
                </a:solidFill>
                <a:latin typeface="Arial Narrow" panose="020B0606020202030204" pitchFamily="34" charset="0"/>
              </a:rPr>
              <a:t>1.5 mL</a:t>
            </a:r>
            <a:endParaRPr lang="en-CA" sz="1400" b="1" dirty="0">
              <a:solidFill>
                <a:srgbClr val="3333CC"/>
              </a:solidFill>
              <a:latin typeface="Arial Narrow" panose="020B0606020202030204" pitchFamily="34" charset="0"/>
            </a:endParaRPr>
          </a:p>
        </p:txBody>
      </p:sp>
      <p:sp>
        <p:nvSpPr>
          <p:cNvPr id="5" name="TextBox 4"/>
          <p:cNvSpPr txBox="1"/>
          <p:nvPr/>
        </p:nvSpPr>
        <p:spPr>
          <a:xfrm>
            <a:off x="282387" y="271129"/>
            <a:ext cx="11698941" cy="523220"/>
          </a:xfrm>
          <a:prstGeom prst="rect">
            <a:avLst/>
          </a:prstGeom>
          <a:noFill/>
        </p:spPr>
        <p:txBody>
          <a:bodyPr wrap="square" rtlCol="0">
            <a:spAutoFit/>
          </a:bodyPr>
          <a:lstStyle/>
          <a:p>
            <a:r>
              <a:rPr lang="en-CA" sz="2800" b="1" dirty="0" smtClean="0">
                <a:latin typeface="Arial Narrow" panose="020B0606020202030204" pitchFamily="34" charset="0"/>
              </a:rPr>
              <a:t>Change in pH monitored in a small volume of aerated solution with various [HNO</a:t>
            </a:r>
            <a:r>
              <a:rPr lang="en-CA" sz="2800" b="1" baseline="-25000" dirty="0" smtClean="0">
                <a:latin typeface="Arial Narrow" panose="020B0606020202030204" pitchFamily="34" charset="0"/>
              </a:rPr>
              <a:t>3</a:t>
            </a:r>
            <a:r>
              <a:rPr lang="en-CA" sz="2800" b="1" dirty="0" smtClean="0">
                <a:latin typeface="Arial Narrow" panose="020B0606020202030204" pitchFamily="34" charset="0"/>
              </a:rPr>
              <a:t>]</a:t>
            </a:r>
            <a:endParaRPr lang="en-CA" sz="2800" b="1" dirty="0">
              <a:latin typeface="Arial Narrow" panose="020B0606020202030204" pitchFamily="34" charset="0"/>
            </a:endParaRPr>
          </a:p>
        </p:txBody>
      </p:sp>
      <p:sp>
        <p:nvSpPr>
          <p:cNvPr id="6" name="TextBox 5"/>
          <p:cNvSpPr txBox="1"/>
          <p:nvPr/>
        </p:nvSpPr>
        <p:spPr>
          <a:xfrm>
            <a:off x="4383974" y="5517131"/>
            <a:ext cx="3495765" cy="923330"/>
          </a:xfrm>
          <a:prstGeom prst="rect">
            <a:avLst/>
          </a:prstGeom>
          <a:noFill/>
        </p:spPr>
        <p:txBody>
          <a:bodyPr wrap="square" rtlCol="0">
            <a:spAutoFit/>
          </a:bodyPr>
          <a:lstStyle/>
          <a:p>
            <a:pPr algn="ctr"/>
            <a:r>
              <a:rPr lang="en-CA" b="1" dirty="0" smtClean="0">
                <a:solidFill>
                  <a:srgbClr val="FF0000"/>
                </a:solidFill>
                <a:latin typeface="Arial Narrow" panose="020B0606020202030204" pitchFamily="34" charset="0"/>
              </a:rPr>
              <a:t>Rate of H</a:t>
            </a:r>
            <a:r>
              <a:rPr lang="en-CA" b="1" baseline="30000" dirty="0" smtClean="0">
                <a:solidFill>
                  <a:srgbClr val="FF0000"/>
                </a:solidFill>
                <a:latin typeface="Arial Narrow" panose="020B0606020202030204" pitchFamily="34" charset="0"/>
              </a:rPr>
              <a:t>+</a:t>
            </a:r>
            <a:r>
              <a:rPr lang="en-CA" b="1" dirty="0" smtClean="0">
                <a:solidFill>
                  <a:srgbClr val="FF0000"/>
                </a:solidFill>
                <a:latin typeface="Arial Narrow" panose="020B0606020202030204" pitchFamily="34" charset="0"/>
              </a:rPr>
              <a:t> consumption independent of [HNO</a:t>
            </a:r>
            <a:r>
              <a:rPr lang="en-CA" b="1" baseline="-25000" dirty="0" smtClean="0">
                <a:solidFill>
                  <a:srgbClr val="FF0000"/>
                </a:solidFill>
                <a:latin typeface="Arial Narrow" panose="020B0606020202030204" pitchFamily="34" charset="0"/>
              </a:rPr>
              <a:t>3</a:t>
            </a:r>
            <a:r>
              <a:rPr lang="en-CA" b="1" dirty="0" smtClean="0">
                <a:solidFill>
                  <a:srgbClr val="FF0000"/>
                </a:solidFill>
                <a:latin typeface="Arial Narrow" panose="020B0606020202030204" pitchFamily="34" charset="0"/>
              </a:rPr>
              <a:t>] suggesting NO</a:t>
            </a:r>
            <a:r>
              <a:rPr lang="en-CA" b="1" baseline="-25000" dirty="0" smtClean="0">
                <a:solidFill>
                  <a:srgbClr val="FF0000"/>
                </a:solidFill>
                <a:latin typeface="Arial Narrow" panose="020B0606020202030204" pitchFamily="34" charset="0"/>
              </a:rPr>
              <a:t>3</a:t>
            </a:r>
            <a:r>
              <a:rPr lang="en-CA" b="1" baseline="30000" dirty="0" smtClean="0">
                <a:solidFill>
                  <a:srgbClr val="FF0000"/>
                </a:solidFill>
                <a:latin typeface="Arial Narrow" panose="020B0606020202030204" pitchFamily="34" charset="0"/>
              </a:rPr>
              <a:t>-</a:t>
            </a:r>
            <a:r>
              <a:rPr lang="en-CA" b="1" dirty="0" smtClean="0">
                <a:solidFill>
                  <a:srgbClr val="FF0000"/>
                </a:solidFill>
                <a:latin typeface="Arial Narrow" panose="020B0606020202030204" pitchFamily="34" charset="0"/>
              </a:rPr>
              <a:t> is not the main oxidant </a:t>
            </a:r>
            <a:endParaRPr lang="en-CA" b="1" dirty="0">
              <a:solidFill>
                <a:srgbClr val="FF0000"/>
              </a:solidFill>
              <a:latin typeface="Arial Narrow" panose="020B0606020202030204" pitchFamily="34" charset="0"/>
            </a:endParaRPr>
          </a:p>
        </p:txBody>
      </p:sp>
      <p:cxnSp>
        <p:nvCxnSpPr>
          <p:cNvPr id="8" name="Straight Arrow Connector 7"/>
          <p:cNvCxnSpPr/>
          <p:nvPr/>
        </p:nvCxnSpPr>
        <p:spPr>
          <a:xfrm>
            <a:off x="4571998" y="5517131"/>
            <a:ext cx="197671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280672" y="2530425"/>
            <a:ext cx="2211255" cy="369332"/>
          </a:xfrm>
          <a:prstGeom prst="rect">
            <a:avLst/>
          </a:prstGeom>
          <a:noFill/>
        </p:spPr>
        <p:txBody>
          <a:bodyPr wrap="square" rtlCol="0">
            <a:spAutoFit/>
          </a:bodyPr>
          <a:lstStyle/>
          <a:p>
            <a:r>
              <a:rPr lang="en-CA" b="1" dirty="0" smtClean="0">
                <a:latin typeface="Arial Narrow" panose="020B0606020202030204" pitchFamily="34" charset="0"/>
              </a:rPr>
              <a:t>HNO</a:t>
            </a:r>
            <a:r>
              <a:rPr lang="en-CA" b="1" baseline="-25000" dirty="0" smtClean="0">
                <a:latin typeface="Arial Narrow" panose="020B0606020202030204" pitchFamily="34" charset="0"/>
              </a:rPr>
              <a:t>2</a:t>
            </a:r>
            <a:r>
              <a:rPr lang="en-CA" b="1" dirty="0" smtClean="0">
                <a:latin typeface="Arial Narrow" panose="020B0606020202030204" pitchFamily="34" charset="0"/>
              </a:rPr>
              <a:t> ↔ NO</a:t>
            </a:r>
            <a:r>
              <a:rPr lang="en-CA" b="1" baseline="-25000" dirty="0" smtClean="0">
                <a:latin typeface="Arial Narrow" panose="020B0606020202030204" pitchFamily="34" charset="0"/>
              </a:rPr>
              <a:t>2</a:t>
            </a:r>
            <a:r>
              <a:rPr lang="en-CA" b="1" baseline="30000" dirty="0" smtClean="0">
                <a:latin typeface="Arial Narrow" panose="020B0606020202030204" pitchFamily="34" charset="0"/>
              </a:rPr>
              <a:t>-</a:t>
            </a:r>
            <a:r>
              <a:rPr lang="en-CA" b="1" dirty="0" smtClean="0">
                <a:latin typeface="Arial Narrow" panose="020B0606020202030204" pitchFamily="34" charset="0"/>
              </a:rPr>
              <a:t>  +  H</a:t>
            </a:r>
            <a:r>
              <a:rPr lang="en-CA" b="1" baseline="30000" dirty="0" smtClean="0">
                <a:latin typeface="Arial Narrow" panose="020B0606020202030204" pitchFamily="34" charset="0"/>
              </a:rPr>
              <a:t>+</a:t>
            </a:r>
            <a:endParaRPr lang="en-CA" b="1" dirty="0">
              <a:latin typeface="Arial Narrow" panose="020B0606020202030204" pitchFamily="34" charset="0"/>
            </a:endParaRPr>
          </a:p>
        </p:txBody>
      </p:sp>
      <p:sp>
        <p:nvSpPr>
          <p:cNvPr id="10" name="TextBox 9"/>
          <p:cNvSpPr txBox="1"/>
          <p:nvPr/>
        </p:nvSpPr>
        <p:spPr>
          <a:xfrm>
            <a:off x="9036283" y="2918297"/>
            <a:ext cx="2407026" cy="923330"/>
          </a:xfrm>
          <a:prstGeom prst="rect">
            <a:avLst/>
          </a:prstGeom>
          <a:noFill/>
        </p:spPr>
        <p:txBody>
          <a:bodyPr wrap="square" rtlCol="0">
            <a:spAutoFit/>
          </a:bodyPr>
          <a:lstStyle/>
          <a:p>
            <a:pPr algn="ctr"/>
            <a:r>
              <a:rPr lang="en-CA" b="1" dirty="0" smtClean="0">
                <a:solidFill>
                  <a:srgbClr val="FF0000"/>
                </a:solidFill>
                <a:latin typeface="Arial Narrow" panose="020B0606020202030204" pitchFamily="34" charset="0"/>
              </a:rPr>
              <a:t>Observation of NO</a:t>
            </a:r>
            <a:r>
              <a:rPr lang="en-CA" b="1" baseline="-25000" dirty="0" smtClean="0">
                <a:solidFill>
                  <a:srgbClr val="FF0000"/>
                </a:solidFill>
                <a:latin typeface="Arial Narrow" panose="020B0606020202030204" pitchFamily="34" charset="0"/>
              </a:rPr>
              <a:t>2</a:t>
            </a:r>
            <a:r>
              <a:rPr lang="en-CA" b="1" baseline="30000" dirty="0" smtClean="0">
                <a:solidFill>
                  <a:srgbClr val="FF0000"/>
                </a:solidFill>
                <a:latin typeface="Arial Narrow" panose="020B0606020202030204" pitchFamily="34" charset="0"/>
              </a:rPr>
              <a:t>-</a:t>
            </a:r>
            <a:r>
              <a:rPr lang="en-CA" b="1" dirty="0" smtClean="0">
                <a:solidFill>
                  <a:srgbClr val="FF0000"/>
                </a:solidFill>
                <a:latin typeface="Arial Narrow" panose="020B0606020202030204" pitchFamily="34" charset="0"/>
              </a:rPr>
              <a:t>  confirms NO</a:t>
            </a:r>
            <a:r>
              <a:rPr lang="en-CA" b="1" baseline="-25000" dirty="0" smtClean="0">
                <a:solidFill>
                  <a:srgbClr val="FF0000"/>
                </a:solidFill>
                <a:latin typeface="Arial Narrow" panose="020B0606020202030204" pitchFamily="34" charset="0"/>
              </a:rPr>
              <a:t>3</a:t>
            </a:r>
            <a:r>
              <a:rPr lang="en-CA" b="1" baseline="30000" dirty="0" smtClean="0">
                <a:solidFill>
                  <a:srgbClr val="FF0000"/>
                </a:solidFill>
                <a:latin typeface="Arial Narrow" panose="020B0606020202030204" pitchFamily="34" charset="0"/>
              </a:rPr>
              <a:t>-</a:t>
            </a:r>
            <a:r>
              <a:rPr lang="en-CA" b="1" dirty="0" smtClean="0">
                <a:solidFill>
                  <a:srgbClr val="FF0000"/>
                </a:solidFill>
                <a:latin typeface="Arial Narrow" panose="020B0606020202030204" pitchFamily="34" charset="0"/>
              </a:rPr>
              <a:t> is acting as an oxidant </a:t>
            </a:r>
            <a:endParaRPr lang="en-CA" b="1" dirty="0">
              <a:solidFill>
                <a:srgbClr val="FF0000"/>
              </a:solidFill>
              <a:latin typeface="Arial Narrow" panose="020B0606020202030204" pitchFamily="34" charset="0"/>
            </a:endParaRPr>
          </a:p>
        </p:txBody>
      </p:sp>
      <p:sp>
        <p:nvSpPr>
          <p:cNvPr id="11" name="TextBox 10"/>
          <p:cNvSpPr txBox="1"/>
          <p:nvPr/>
        </p:nvSpPr>
        <p:spPr>
          <a:xfrm>
            <a:off x="8633699" y="1437818"/>
            <a:ext cx="3505200" cy="923330"/>
          </a:xfrm>
          <a:prstGeom prst="rect">
            <a:avLst/>
          </a:prstGeom>
          <a:noFill/>
        </p:spPr>
        <p:txBody>
          <a:bodyPr wrap="square" rtlCol="0">
            <a:spAutoFit/>
          </a:bodyPr>
          <a:lstStyle/>
          <a:p>
            <a:pPr algn="ctr"/>
            <a:r>
              <a:rPr lang="en-CA" b="1" dirty="0" smtClean="0">
                <a:latin typeface="Arial Narrow" panose="020B0606020202030204" pitchFamily="34" charset="0"/>
              </a:rPr>
              <a:t>Corrosion </a:t>
            </a:r>
            <a:r>
              <a:rPr lang="en-CA" b="1" dirty="0">
                <a:latin typeface="Arial Narrow" panose="020B0606020202030204" pitchFamily="34" charset="0"/>
              </a:rPr>
              <a:t>eventually </a:t>
            </a:r>
            <a:r>
              <a:rPr lang="en-CA" b="1" dirty="0" smtClean="0">
                <a:latin typeface="Arial Narrow" panose="020B0606020202030204" pitchFamily="34" charset="0"/>
              </a:rPr>
              <a:t>inhibited</a:t>
            </a:r>
            <a:endParaRPr lang="en-CA" b="1" dirty="0">
              <a:latin typeface="Arial Narrow" panose="020B0606020202030204" pitchFamily="34" charset="0"/>
            </a:endParaRPr>
          </a:p>
          <a:p>
            <a:pPr algn="ctr"/>
            <a:r>
              <a:rPr lang="en-CA" b="1" dirty="0" smtClean="0">
                <a:solidFill>
                  <a:srgbClr val="FF0000"/>
                </a:solidFill>
                <a:latin typeface="Arial Narrow" panose="020B0606020202030204" pitchFamily="34" charset="0"/>
              </a:rPr>
              <a:t>Attributed to the accumulation of corrosion products</a:t>
            </a:r>
            <a:endParaRPr lang="en-CA" b="1" dirty="0">
              <a:solidFill>
                <a:srgbClr val="FF0000"/>
              </a:solidFill>
              <a:latin typeface="Arial Narrow" panose="020B0606020202030204" pitchFamily="34" charset="0"/>
            </a:endParaRPr>
          </a:p>
        </p:txBody>
      </p:sp>
      <p:sp>
        <p:nvSpPr>
          <p:cNvPr id="12" name="TextBox 11"/>
          <p:cNvSpPr txBox="1"/>
          <p:nvPr/>
        </p:nvSpPr>
        <p:spPr>
          <a:xfrm>
            <a:off x="726141" y="5228739"/>
            <a:ext cx="3308919" cy="1200329"/>
          </a:xfrm>
          <a:prstGeom prst="rect">
            <a:avLst/>
          </a:prstGeom>
          <a:noFill/>
        </p:spPr>
        <p:txBody>
          <a:bodyPr wrap="none" rtlCol="0">
            <a:spAutoFit/>
          </a:bodyPr>
          <a:lstStyle/>
          <a:p>
            <a:r>
              <a:rPr lang="en-CA" b="1" dirty="0" smtClean="0">
                <a:latin typeface="Arial Narrow" panose="020B0606020202030204" pitchFamily="34" charset="0"/>
              </a:rPr>
              <a:t>O</a:t>
            </a:r>
            <a:r>
              <a:rPr lang="en-CA" b="1" baseline="-25000" dirty="0" smtClean="0">
                <a:latin typeface="Arial Narrow" panose="020B0606020202030204" pitchFamily="34" charset="0"/>
              </a:rPr>
              <a:t>2</a:t>
            </a:r>
            <a:r>
              <a:rPr lang="en-CA" b="1" dirty="0" smtClean="0">
                <a:latin typeface="Arial Narrow" panose="020B0606020202030204" pitchFamily="34" charset="0"/>
              </a:rPr>
              <a:t>  +  </a:t>
            </a:r>
            <a:r>
              <a:rPr lang="en-CA" b="1" dirty="0" smtClean="0">
                <a:solidFill>
                  <a:srgbClr val="FF0000"/>
                </a:solidFill>
                <a:latin typeface="Arial Narrow" panose="020B0606020202030204" pitchFamily="34" charset="0"/>
              </a:rPr>
              <a:t>4H</a:t>
            </a:r>
            <a:r>
              <a:rPr lang="en-CA" b="1" baseline="30000" dirty="0" smtClean="0">
                <a:solidFill>
                  <a:srgbClr val="FF0000"/>
                </a:solidFill>
                <a:latin typeface="Arial Narrow" panose="020B0606020202030204" pitchFamily="34" charset="0"/>
              </a:rPr>
              <a:t>+</a:t>
            </a:r>
            <a:r>
              <a:rPr lang="en-CA" b="1" dirty="0" smtClean="0">
                <a:solidFill>
                  <a:srgbClr val="FF0000"/>
                </a:solidFill>
                <a:latin typeface="Arial Narrow" panose="020B0606020202030204" pitchFamily="34" charset="0"/>
              </a:rPr>
              <a:t>  </a:t>
            </a:r>
            <a:r>
              <a:rPr lang="en-CA" b="1" dirty="0" smtClean="0">
                <a:latin typeface="Arial Narrow" panose="020B0606020202030204" pitchFamily="34" charset="0"/>
              </a:rPr>
              <a:t>+  4e</a:t>
            </a:r>
            <a:r>
              <a:rPr lang="en-CA" b="1" baseline="30000" dirty="0" smtClean="0">
                <a:latin typeface="Arial Narrow" panose="020B0606020202030204" pitchFamily="34" charset="0"/>
              </a:rPr>
              <a:t>-</a:t>
            </a:r>
            <a:r>
              <a:rPr lang="en-CA" b="1" dirty="0" smtClean="0">
                <a:latin typeface="Arial Narrow" panose="020B0606020202030204" pitchFamily="34" charset="0"/>
              </a:rPr>
              <a:t>  →  2H</a:t>
            </a:r>
            <a:r>
              <a:rPr lang="en-CA" b="1" baseline="-25000" dirty="0" smtClean="0">
                <a:latin typeface="Arial Narrow" panose="020B0606020202030204" pitchFamily="34" charset="0"/>
              </a:rPr>
              <a:t>2</a:t>
            </a:r>
            <a:r>
              <a:rPr lang="en-CA" b="1" dirty="0" smtClean="0">
                <a:latin typeface="Arial Narrow" panose="020B0606020202030204" pitchFamily="34" charset="0"/>
              </a:rPr>
              <a:t>O</a:t>
            </a:r>
          </a:p>
          <a:p>
            <a:r>
              <a:rPr lang="en-CA" b="1" dirty="0" smtClean="0">
                <a:latin typeface="Arial Narrow" panose="020B0606020202030204" pitchFamily="34" charset="0"/>
              </a:rPr>
              <a:t>NO</a:t>
            </a:r>
            <a:r>
              <a:rPr lang="en-CA" b="1" baseline="-25000" dirty="0" smtClean="0">
                <a:latin typeface="Arial Narrow" panose="020B0606020202030204" pitchFamily="34" charset="0"/>
              </a:rPr>
              <a:t>3</a:t>
            </a:r>
            <a:r>
              <a:rPr lang="en-CA" b="1" baseline="30000" dirty="0" smtClean="0">
                <a:latin typeface="Arial Narrow" panose="020B0606020202030204" pitchFamily="34" charset="0"/>
              </a:rPr>
              <a:t>-</a:t>
            </a:r>
            <a:r>
              <a:rPr lang="en-CA" b="1" dirty="0" smtClean="0">
                <a:latin typeface="Arial Narrow" panose="020B0606020202030204" pitchFamily="34" charset="0"/>
              </a:rPr>
              <a:t>  +  </a:t>
            </a:r>
            <a:r>
              <a:rPr lang="en-CA" b="1" dirty="0" smtClean="0">
                <a:solidFill>
                  <a:srgbClr val="FF0000"/>
                </a:solidFill>
                <a:latin typeface="Arial Narrow" panose="020B0606020202030204" pitchFamily="34" charset="0"/>
              </a:rPr>
              <a:t>2H</a:t>
            </a:r>
            <a:r>
              <a:rPr lang="en-CA" b="1" baseline="30000" dirty="0" smtClean="0">
                <a:solidFill>
                  <a:srgbClr val="FF0000"/>
                </a:solidFill>
                <a:latin typeface="Arial Narrow" panose="020B0606020202030204" pitchFamily="34" charset="0"/>
              </a:rPr>
              <a:t>+</a:t>
            </a:r>
            <a:r>
              <a:rPr lang="en-CA" b="1" dirty="0" smtClean="0">
                <a:latin typeface="Arial Narrow" panose="020B0606020202030204" pitchFamily="34" charset="0"/>
              </a:rPr>
              <a:t>  +  2e</a:t>
            </a:r>
            <a:r>
              <a:rPr lang="en-CA" b="1" baseline="30000" dirty="0" smtClean="0">
                <a:latin typeface="Arial Narrow" panose="020B0606020202030204" pitchFamily="34" charset="0"/>
              </a:rPr>
              <a:t>-</a:t>
            </a:r>
            <a:r>
              <a:rPr lang="en-CA" b="1" dirty="0" smtClean="0">
                <a:latin typeface="Arial Narrow" panose="020B0606020202030204" pitchFamily="34" charset="0"/>
              </a:rPr>
              <a:t>  →  NO</a:t>
            </a:r>
            <a:r>
              <a:rPr lang="en-CA" b="1" baseline="-25000" dirty="0" smtClean="0">
                <a:latin typeface="Arial Narrow" panose="020B0606020202030204" pitchFamily="34" charset="0"/>
              </a:rPr>
              <a:t>2</a:t>
            </a:r>
            <a:r>
              <a:rPr lang="en-CA" b="1" baseline="30000" dirty="0" smtClean="0">
                <a:latin typeface="Arial Narrow" panose="020B0606020202030204" pitchFamily="34" charset="0"/>
              </a:rPr>
              <a:t>-</a:t>
            </a:r>
            <a:r>
              <a:rPr lang="en-CA" b="1" dirty="0" smtClean="0">
                <a:latin typeface="Arial Narrow" panose="020B0606020202030204" pitchFamily="34" charset="0"/>
              </a:rPr>
              <a:t>  +  H</a:t>
            </a:r>
            <a:r>
              <a:rPr lang="en-CA" b="1" baseline="-25000" dirty="0" smtClean="0">
                <a:latin typeface="Arial Narrow" panose="020B0606020202030204" pitchFamily="34" charset="0"/>
              </a:rPr>
              <a:t>2</a:t>
            </a:r>
            <a:r>
              <a:rPr lang="en-CA" b="1" dirty="0" smtClean="0">
                <a:latin typeface="Arial Narrow" panose="020B0606020202030204" pitchFamily="34" charset="0"/>
              </a:rPr>
              <a:t>O</a:t>
            </a:r>
          </a:p>
          <a:p>
            <a:r>
              <a:rPr lang="en-CA" b="1" dirty="0" smtClean="0">
                <a:latin typeface="Arial Narrow" panose="020B0606020202030204" pitchFamily="34" charset="0"/>
              </a:rPr>
              <a:t>2Cu  →  2Cu</a:t>
            </a:r>
            <a:r>
              <a:rPr lang="en-CA" b="1" baseline="30000" dirty="0" smtClean="0">
                <a:latin typeface="Arial Narrow" panose="020B0606020202030204" pitchFamily="34" charset="0"/>
              </a:rPr>
              <a:t>+</a:t>
            </a:r>
          </a:p>
          <a:p>
            <a:r>
              <a:rPr lang="en-CA" b="1" dirty="0" smtClean="0">
                <a:latin typeface="Arial Narrow" panose="020B0606020202030204" pitchFamily="34" charset="0"/>
              </a:rPr>
              <a:t>Cu  →  Cu</a:t>
            </a:r>
            <a:r>
              <a:rPr lang="en-CA" b="1" baseline="30000" dirty="0" smtClean="0">
                <a:latin typeface="Arial Narrow" panose="020B0606020202030204" pitchFamily="34" charset="0"/>
              </a:rPr>
              <a:t>2+  </a:t>
            </a:r>
            <a:r>
              <a:rPr lang="en-CA" b="1" dirty="0" smtClean="0">
                <a:latin typeface="Arial Narrow" panose="020B0606020202030204" pitchFamily="34" charset="0"/>
              </a:rPr>
              <a:t>  </a:t>
            </a:r>
            <a:endParaRPr lang="en-CA" b="1" dirty="0">
              <a:latin typeface="Arial Narrow" panose="020B0606020202030204" pitchFamily="34" charset="0"/>
            </a:endParaRPr>
          </a:p>
        </p:txBody>
      </p:sp>
    </p:spTree>
    <p:extLst>
      <p:ext uri="{BB962C8B-B14F-4D97-AF65-F5344CB8AC3E}">
        <p14:creationId xmlns:p14="http://schemas.microsoft.com/office/powerpoint/2010/main" val="2358933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8_edited.tif"/>
          <p:cNvPicPr>
            <a:picLocks noChangeAspect="1"/>
          </p:cNvPicPr>
          <p:nvPr/>
        </p:nvPicPr>
        <p:blipFill>
          <a:blip r:embed="rId2" cstate="print"/>
          <a:stretch>
            <a:fillRect/>
          </a:stretch>
        </p:blipFill>
        <p:spPr>
          <a:xfrm>
            <a:off x="0" y="798957"/>
            <a:ext cx="4988503" cy="3825540"/>
          </a:xfrm>
          <a:prstGeom prst="rect">
            <a:avLst/>
          </a:prstGeom>
        </p:spPr>
      </p:pic>
      <p:pic>
        <p:nvPicPr>
          <p:cNvPr id="5" name="Picture 4"/>
          <p:cNvPicPr>
            <a:picLocks noChangeAspect="1"/>
          </p:cNvPicPr>
          <p:nvPr/>
        </p:nvPicPr>
        <p:blipFill>
          <a:blip r:embed="rId3"/>
          <a:stretch>
            <a:fillRect/>
          </a:stretch>
        </p:blipFill>
        <p:spPr>
          <a:xfrm>
            <a:off x="5922241" y="1048871"/>
            <a:ext cx="5659748" cy="1413709"/>
          </a:xfrm>
          <a:prstGeom prst="rect">
            <a:avLst/>
          </a:prstGeom>
        </p:spPr>
      </p:pic>
      <p:pic>
        <p:nvPicPr>
          <p:cNvPr id="6" name="Picture 5"/>
          <p:cNvPicPr>
            <a:picLocks noChangeAspect="1"/>
          </p:cNvPicPr>
          <p:nvPr/>
        </p:nvPicPr>
        <p:blipFill>
          <a:blip r:embed="rId4"/>
          <a:stretch>
            <a:fillRect/>
          </a:stretch>
        </p:blipFill>
        <p:spPr>
          <a:xfrm>
            <a:off x="5888079" y="2711727"/>
            <a:ext cx="5831953" cy="1456861"/>
          </a:xfrm>
          <a:prstGeom prst="rect">
            <a:avLst/>
          </a:prstGeom>
        </p:spPr>
      </p:pic>
      <p:pic>
        <p:nvPicPr>
          <p:cNvPr id="7" name="Picture 6"/>
          <p:cNvPicPr>
            <a:picLocks noChangeAspect="1"/>
          </p:cNvPicPr>
          <p:nvPr/>
        </p:nvPicPr>
        <p:blipFill>
          <a:blip r:embed="rId5"/>
          <a:stretch>
            <a:fillRect/>
          </a:stretch>
        </p:blipFill>
        <p:spPr>
          <a:xfrm>
            <a:off x="5922241" y="4362887"/>
            <a:ext cx="5649844" cy="1407848"/>
          </a:xfrm>
          <a:prstGeom prst="rect">
            <a:avLst/>
          </a:prstGeom>
        </p:spPr>
      </p:pic>
      <p:sp>
        <p:nvSpPr>
          <p:cNvPr id="11" name="TextBox 10"/>
          <p:cNvSpPr txBox="1"/>
          <p:nvPr/>
        </p:nvSpPr>
        <p:spPr>
          <a:xfrm>
            <a:off x="1452282" y="4362887"/>
            <a:ext cx="348172" cy="523220"/>
          </a:xfrm>
          <a:prstGeom prst="rect">
            <a:avLst/>
          </a:prstGeom>
          <a:noFill/>
        </p:spPr>
        <p:txBody>
          <a:bodyPr wrap="none" rtlCol="0">
            <a:spAutoFit/>
          </a:bodyPr>
          <a:lstStyle/>
          <a:p>
            <a:r>
              <a:rPr lang="en-CA" sz="2800" b="1" dirty="0" smtClean="0">
                <a:solidFill>
                  <a:srgbClr val="FF0000"/>
                </a:solidFill>
                <a:latin typeface="Arial Narrow" panose="020B0606020202030204" pitchFamily="34" charset="0"/>
              </a:rPr>
              <a:t>1</a:t>
            </a:r>
            <a:endParaRPr lang="en-CA" sz="2800" b="1" dirty="0">
              <a:solidFill>
                <a:srgbClr val="FF0000"/>
              </a:solidFill>
              <a:latin typeface="Arial Narrow" panose="020B0606020202030204" pitchFamily="34" charset="0"/>
            </a:endParaRPr>
          </a:p>
        </p:txBody>
      </p:sp>
      <p:sp>
        <p:nvSpPr>
          <p:cNvPr id="12" name="TextBox 11"/>
          <p:cNvSpPr txBox="1"/>
          <p:nvPr/>
        </p:nvSpPr>
        <p:spPr>
          <a:xfrm>
            <a:off x="1919151" y="4362887"/>
            <a:ext cx="348172" cy="523220"/>
          </a:xfrm>
          <a:prstGeom prst="rect">
            <a:avLst/>
          </a:prstGeom>
          <a:noFill/>
        </p:spPr>
        <p:txBody>
          <a:bodyPr wrap="none" rtlCol="0">
            <a:spAutoFit/>
          </a:bodyPr>
          <a:lstStyle/>
          <a:p>
            <a:r>
              <a:rPr lang="en-CA" sz="2800" b="1" dirty="0" smtClean="0">
                <a:solidFill>
                  <a:srgbClr val="FF0000"/>
                </a:solidFill>
                <a:latin typeface="Arial Narrow" panose="020B0606020202030204" pitchFamily="34" charset="0"/>
              </a:rPr>
              <a:t>2</a:t>
            </a:r>
            <a:endParaRPr lang="en-CA" sz="2800" b="1" dirty="0">
              <a:solidFill>
                <a:srgbClr val="FF0000"/>
              </a:solidFill>
              <a:latin typeface="Arial Narrow" panose="020B0606020202030204" pitchFamily="34" charset="0"/>
            </a:endParaRPr>
          </a:p>
        </p:txBody>
      </p:sp>
      <p:sp>
        <p:nvSpPr>
          <p:cNvPr id="13" name="TextBox 12"/>
          <p:cNvSpPr txBox="1"/>
          <p:nvPr/>
        </p:nvSpPr>
        <p:spPr>
          <a:xfrm>
            <a:off x="3252736" y="4362887"/>
            <a:ext cx="348172" cy="523220"/>
          </a:xfrm>
          <a:prstGeom prst="rect">
            <a:avLst/>
          </a:prstGeom>
          <a:noFill/>
        </p:spPr>
        <p:txBody>
          <a:bodyPr wrap="none" rtlCol="0">
            <a:spAutoFit/>
          </a:bodyPr>
          <a:lstStyle/>
          <a:p>
            <a:r>
              <a:rPr lang="en-CA" sz="2800" b="1" dirty="0" smtClean="0">
                <a:solidFill>
                  <a:srgbClr val="FF0000"/>
                </a:solidFill>
                <a:latin typeface="Arial Narrow" panose="020B0606020202030204" pitchFamily="34" charset="0"/>
              </a:rPr>
              <a:t>3</a:t>
            </a:r>
            <a:endParaRPr lang="en-CA" sz="2800" b="1" dirty="0">
              <a:solidFill>
                <a:srgbClr val="FF0000"/>
              </a:solidFill>
              <a:latin typeface="Arial Narrow" panose="020B0606020202030204" pitchFamily="34" charset="0"/>
            </a:endParaRPr>
          </a:p>
        </p:txBody>
      </p:sp>
      <p:sp>
        <p:nvSpPr>
          <p:cNvPr id="14" name="TextBox 13"/>
          <p:cNvSpPr txBox="1"/>
          <p:nvPr/>
        </p:nvSpPr>
        <p:spPr>
          <a:xfrm>
            <a:off x="5888079" y="1048871"/>
            <a:ext cx="348172" cy="523220"/>
          </a:xfrm>
          <a:prstGeom prst="rect">
            <a:avLst/>
          </a:prstGeom>
          <a:solidFill>
            <a:schemeClr val="bg1"/>
          </a:solidFill>
        </p:spPr>
        <p:txBody>
          <a:bodyPr wrap="none" rtlCol="0">
            <a:spAutoFit/>
          </a:bodyPr>
          <a:lstStyle/>
          <a:p>
            <a:r>
              <a:rPr lang="en-CA" sz="2800" b="1" dirty="0" smtClean="0">
                <a:solidFill>
                  <a:srgbClr val="FF0000"/>
                </a:solidFill>
                <a:latin typeface="Arial Narrow" panose="020B0606020202030204" pitchFamily="34" charset="0"/>
              </a:rPr>
              <a:t>1</a:t>
            </a:r>
            <a:endParaRPr lang="en-CA" sz="2800" b="1" dirty="0">
              <a:solidFill>
                <a:srgbClr val="FF0000"/>
              </a:solidFill>
              <a:latin typeface="Arial Narrow" panose="020B0606020202030204" pitchFamily="34" charset="0"/>
            </a:endParaRPr>
          </a:p>
        </p:txBody>
      </p:sp>
      <p:sp>
        <p:nvSpPr>
          <p:cNvPr id="15" name="TextBox 14"/>
          <p:cNvSpPr txBox="1"/>
          <p:nvPr/>
        </p:nvSpPr>
        <p:spPr>
          <a:xfrm>
            <a:off x="5888079" y="2656879"/>
            <a:ext cx="348172" cy="523220"/>
          </a:xfrm>
          <a:prstGeom prst="rect">
            <a:avLst/>
          </a:prstGeom>
          <a:solidFill>
            <a:schemeClr val="bg1"/>
          </a:solidFill>
        </p:spPr>
        <p:txBody>
          <a:bodyPr wrap="none" rtlCol="0">
            <a:spAutoFit/>
          </a:bodyPr>
          <a:lstStyle/>
          <a:p>
            <a:r>
              <a:rPr lang="en-CA" sz="2800" b="1" dirty="0" smtClean="0">
                <a:solidFill>
                  <a:srgbClr val="FF0000"/>
                </a:solidFill>
                <a:latin typeface="Arial Narrow" panose="020B0606020202030204" pitchFamily="34" charset="0"/>
              </a:rPr>
              <a:t>2</a:t>
            </a:r>
            <a:endParaRPr lang="en-CA" sz="2800" b="1" dirty="0">
              <a:solidFill>
                <a:srgbClr val="FF0000"/>
              </a:solidFill>
              <a:latin typeface="Arial Narrow" panose="020B0606020202030204" pitchFamily="34" charset="0"/>
            </a:endParaRPr>
          </a:p>
        </p:txBody>
      </p:sp>
      <p:sp>
        <p:nvSpPr>
          <p:cNvPr id="16" name="TextBox 15"/>
          <p:cNvSpPr txBox="1"/>
          <p:nvPr/>
        </p:nvSpPr>
        <p:spPr>
          <a:xfrm>
            <a:off x="5922241" y="4296606"/>
            <a:ext cx="348172" cy="523220"/>
          </a:xfrm>
          <a:prstGeom prst="rect">
            <a:avLst/>
          </a:prstGeom>
          <a:solidFill>
            <a:schemeClr val="bg1"/>
          </a:solidFill>
        </p:spPr>
        <p:txBody>
          <a:bodyPr wrap="square" rtlCol="0">
            <a:spAutoFit/>
          </a:bodyPr>
          <a:lstStyle/>
          <a:p>
            <a:r>
              <a:rPr lang="en-CA" sz="2800" b="1" dirty="0" smtClean="0">
                <a:solidFill>
                  <a:srgbClr val="FF0000"/>
                </a:solidFill>
                <a:latin typeface="Arial Narrow" panose="020B0606020202030204" pitchFamily="34" charset="0"/>
              </a:rPr>
              <a:t>3</a:t>
            </a:r>
            <a:endParaRPr lang="en-CA" sz="2800" b="1" dirty="0">
              <a:solidFill>
                <a:srgbClr val="FF0000"/>
              </a:solidFill>
              <a:latin typeface="Arial Narrow" panose="020B0606020202030204" pitchFamily="34" charset="0"/>
            </a:endParaRPr>
          </a:p>
        </p:txBody>
      </p:sp>
      <p:sp>
        <p:nvSpPr>
          <p:cNvPr id="17" name="TextBox 16"/>
          <p:cNvSpPr txBox="1"/>
          <p:nvPr/>
        </p:nvSpPr>
        <p:spPr>
          <a:xfrm>
            <a:off x="1066887" y="150173"/>
            <a:ext cx="9642383" cy="584775"/>
          </a:xfrm>
          <a:prstGeom prst="rect">
            <a:avLst/>
          </a:prstGeom>
          <a:noFill/>
        </p:spPr>
        <p:txBody>
          <a:bodyPr wrap="none" rtlCol="0">
            <a:spAutoFit/>
          </a:bodyPr>
          <a:lstStyle/>
          <a:p>
            <a:r>
              <a:rPr lang="en-CA" sz="3200" b="1" dirty="0" smtClean="0">
                <a:latin typeface="Arial Narrow" panose="020B0606020202030204" pitchFamily="34" charset="0"/>
              </a:rPr>
              <a:t>Evolution of the surface condition as corrosion progresses</a:t>
            </a:r>
            <a:endParaRPr lang="en-CA" sz="3200" b="1" dirty="0">
              <a:latin typeface="Arial Narrow" panose="020B0606020202030204" pitchFamily="34" charset="0"/>
            </a:endParaRPr>
          </a:p>
        </p:txBody>
      </p:sp>
      <p:sp>
        <p:nvSpPr>
          <p:cNvPr id="18" name="TextBox 17"/>
          <p:cNvSpPr txBox="1"/>
          <p:nvPr/>
        </p:nvSpPr>
        <p:spPr>
          <a:xfrm>
            <a:off x="2648191" y="5791914"/>
            <a:ext cx="8340360" cy="1015663"/>
          </a:xfrm>
          <a:prstGeom prst="rect">
            <a:avLst/>
          </a:prstGeom>
          <a:noFill/>
        </p:spPr>
        <p:txBody>
          <a:bodyPr wrap="none" rtlCol="0">
            <a:spAutoFit/>
          </a:bodyPr>
          <a:lstStyle/>
          <a:p>
            <a:r>
              <a:rPr lang="en-CA" sz="2000" b="1" dirty="0" smtClean="0">
                <a:solidFill>
                  <a:srgbClr val="FF0000"/>
                </a:solidFill>
              </a:rPr>
              <a:t>Grain boundary etching in the early stages</a:t>
            </a:r>
          </a:p>
          <a:p>
            <a:r>
              <a:rPr lang="en-CA" sz="2000" b="1" dirty="0" smtClean="0">
                <a:solidFill>
                  <a:srgbClr val="FF0000"/>
                </a:solidFill>
              </a:rPr>
              <a:t>Cu</a:t>
            </a:r>
            <a:r>
              <a:rPr lang="en-CA" sz="2000" b="1" baseline="-25000" dirty="0" smtClean="0">
                <a:solidFill>
                  <a:srgbClr val="FF0000"/>
                </a:solidFill>
              </a:rPr>
              <a:t>2</a:t>
            </a:r>
            <a:r>
              <a:rPr lang="en-CA" sz="2000" b="1" dirty="0" smtClean="0">
                <a:solidFill>
                  <a:srgbClr val="FF0000"/>
                </a:solidFill>
              </a:rPr>
              <a:t>O and </a:t>
            </a:r>
            <a:r>
              <a:rPr lang="en-CA" sz="2000" b="1" dirty="0" err="1" smtClean="0">
                <a:solidFill>
                  <a:srgbClr val="FF0000"/>
                </a:solidFill>
              </a:rPr>
              <a:t>CuO</a:t>
            </a:r>
            <a:r>
              <a:rPr lang="en-CA" sz="2000" b="1" dirty="0" smtClean="0">
                <a:solidFill>
                  <a:srgbClr val="FF0000"/>
                </a:solidFill>
              </a:rPr>
              <a:t> accumulate and eventually block corrosion</a:t>
            </a:r>
          </a:p>
          <a:p>
            <a:r>
              <a:rPr lang="en-CA" sz="2000" b="1" dirty="0" smtClean="0">
                <a:solidFill>
                  <a:srgbClr val="FF0000"/>
                </a:solidFill>
              </a:rPr>
              <a:t>Precipitation of </a:t>
            </a:r>
            <a:r>
              <a:rPr lang="en-CA" sz="2000" b="1" dirty="0" err="1" smtClean="0">
                <a:solidFill>
                  <a:srgbClr val="FF0000"/>
                </a:solidFill>
              </a:rPr>
              <a:t>Raouite</a:t>
            </a:r>
            <a:r>
              <a:rPr lang="en-CA" sz="2000" b="1" dirty="0" smtClean="0">
                <a:solidFill>
                  <a:srgbClr val="FF0000"/>
                </a:solidFill>
              </a:rPr>
              <a:t> (Cu</a:t>
            </a:r>
            <a:r>
              <a:rPr lang="en-CA" sz="2000" b="1" baseline="-25000" dirty="0" smtClean="0">
                <a:solidFill>
                  <a:srgbClr val="FF0000"/>
                </a:solidFill>
              </a:rPr>
              <a:t>2</a:t>
            </a:r>
            <a:r>
              <a:rPr lang="en-CA" sz="2000" b="1" dirty="0" smtClean="0">
                <a:solidFill>
                  <a:srgbClr val="FF0000"/>
                </a:solidFill>
              </a:rPr>
              <a:t>NO</a:t>
            </a:r>
            <a:r>
              <a:rPr lang="en-CA" sz="2000" b="1" baseline="-25000" dirty="0" smtClean="0">
                <a:solidFill>
                  <a:srgbClr val="FF0000"/>
                </a:solidFill>
              </a:rPr>
              <a:t>3</a:t>
            </a:r>
            <a:r>
              <a:rPr lang="en-CA" sz="2000" b="1" dirty="0" smtClean="0">
                <a:solidFill>
                  <a:srgbClr val="FF0000"/>
                </a:solidFill>
              </a:rPr>
              <a:t>(OH)</a:t>
            </a:r>
            <a:r>
              <a:rPr lang="en-CA" sz="2000" b="1" baseline="-25000" dirty="0" smtClean="0">
                <a:solidFill>
                  <a:srgbClr val="FF0000"/>
                </a:solidFill>
              </a:rPr>
              <a:t>3</a:t>
            </a:r>
            <a:r>
              <a:rPr lang="en-CA" sz="2000" b="1" dirty="0" smtClean="0">
                <a:solidFill>
                  <a:srgbClr val="FF0000"/>
                </a:solidFill>
              </a:rPr>
              <a:t>) confirms all the NO</a:t>
            </a:r>
            <a:r>
              <a:rPr lang="en-CA" sz="2000" b="1" baseline="-25000" dirty="0" smtClean="0">
                <a:solidFill>
                  <a:srgbClr val="FF0000"/>
                </a:solidFill>
              </a:rPr>
              <a:t>3</a:t>
            </a:r>
            <a:r>
              <a:rPr lang="en-CA" sz="2000" b="1" baseline="30000" dirty="0" smtClean="0">
                <a:solidFill>
                  <a:srgbClr val="FF0000"/>
                </a:solidFill>
              </a:rPr>
              <a:t>-</a:t>
            </a:r>
            <a:r>
              <a:rPr lang="en-CA" sz="2000" b="1" dirty="0" smtClean="0">
                <a:solidFill>
                  <a:srgbClr val="FF0000"/>
                </a:solidFill>
              </a:rPr>
              <a:t> is not consumed</a:t>
            </a:r>
            <a:endParaRPr lang="en-CA" sz="2000" b="1" dirty="0">
              <a:solidFill>
                <a:srgbClr val="FF0000"/>
              </a:solidFill>
            </a:endParaRPr>
          </a:p>
        </p:txBody>
      </p:sp>
    </p:spTree>
    <p:extLst>
      <p:ext uri="{BB962C8B-B14F-4D97-AF65-F5344CB8AC3E}">
        <p14:creationId xmlns:p14="http://schemas.microsoft.com/office/powerpoint/2010/main" val="1202113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dditional Figure_edited.tif"/>
          <p:cNvPicPr>
            <a:picLocks noChangeAspect="1"/>
          </p:cNvPicPr>
          <p:nvPr/>
        </p:nvPicPr>
        <p:blipFill>
          <a:blip r:embed="rId2" cstate="print"/>
          <a:stretch>
            <a:fillRect/>
          </a:stretch>
        </p:blipFill>
        <p:spPr>
          <a:xfrm>
            <a:off x="793206" y="356847"/>
            <a:ext cx="5128194" cy="3977945"/>
          </a:xfrm>
          <a:prstGeom prst="rect">
            <a:avLst/>
          </a:prstGeom>
        </p:spPr>
      </p:pic>
      <p:pic>
        <p:nvPicPr>
          <p:cNvPr id="3" name="Picture 2" descr="Figure 11.tif"/>
          <p:cNvPicPr/>
          <p:nvPr/>
        </p:nvPicPr>
        <p:blipFill>
          <a:blip r:embed="rId3" cstate="print"/>
          <a:stretch>
            <a:fillRect/>
          </a:stretch>
        </p:blipFill>
        <p:spPr>
          <a:xfrm>
            <a:off x="7054184" y="143289"/>
            <a:ext cx="3970225" cy="6629400"/>
          </a:xfrm>
          <a:prstGeom prst="rect">
            <a:avLst/>
          </a:prstGeom>
        </p:spPr>
      </p:pic>
      <p:sp>
        <p:nvSpPr>
          <p:cNvPr id="4" name="TextBox 3"/>
          <p:cNvSpPr txBox="1"/>
          <p:nvPr/>
        </p:nvSpPr>
        <p:spPr>
          <a:xfrm>
            <a:off x="7056363" y="230684"/>
            <a:ext cx="852542" cy="523220"/>
          </a:xfrm>
          <a:prstGeom prst="rect">
            <a:avLst/>
          </a:prstGeom>
          <a:solidFill>
            <a:schemeClr val="bg1"/>
          </a:solidFill>
        </p:spPr>
        <p:txBody>
          <a:bodyPr wrap="square" rtlCol="0">
            <a:spAutoFit/>
          </a:bodyPr>
          <a:lstStyle/>
          <a:p>
            <a:r>
              <a:rPr lang="en-CA" sz="2800" b="1" dirty="0" smtClean="0">
                <a:solidFill>
                  <a:srgbClr val="FF0000"/>
                </a:solidFill>
                <a:latin typeface="Arial Narrow" panose="020B0606020202030204" pitchFamily="34" charset="0"/>
              </a:rPr>
              <a:t>31d</a:t>
            </a:r>
            <a:endParaRPr lang="en-CA" sz="2800" b="1" dirty="0">
              <a:solidFill>
                <a:srgbClr val="FF0000"/>
              </a:solidFill>
              <a:latin typeface="Arial Narrow" panose="020B0606020202030204" pitchFamily="34" charset="0"/>
            </a:endParaRPr>
          </a:p>
        </p:txBody>
      </p:sp>
      <p:sp>
        <p:nvSpPr>
          <p:cNvPr id="5" name="TextBox 4"/>
          <p:cNvSpPr txBox="1"/>
          <p:nvPr/>
        </p:nvSpPr>
        <p:spPr>
          <a:xfrm>
            <a:off x="7056363" y="1822600"/>
            <a:ext cx="852542" cy="523220"/>
          </a:xfrm>
          <a:prstGeom prst="rect">
            <a:avLst/>
          </a:prstGeom>
          <a:solidFill>
            <a:schemeClr val="bg1"/>
          </a:solidFill>
        </p:spPr>
        <p:txBody>
          <a:bodyPr wrap="square" rtlCol="0">
            <a:spAutoFit/>
          </a:bodyPr>
          <a:lstStyle/>
          <a:p>
            <a:r>
              <a:rPr lang="en-CA" sz="2800" b="1" dirty="0" smtClean="0">
                <a:solidFill>
                  <a:srgbClr val="FF0000"/>
                </a:solidFill>
                <a:latin typeface="Arial Narrow" panose="020B0606020202030204" pitchFamily="34" charset="0"/>
              </a:rPr>
              <a:t>119d</a:t>
            </a:r>
            <a:endParaRPr lang="en-CA" sz="2800" b="1" dirty="0">
              <a:solidFill>
                <a:srgbClr val="FF0000"/>
              </a:solidFill>
              <a:latin typeface="Arial Narrow" panose="020B0606020202030204" pitchFamily="34" charset="0"/>
            </a:endParaRPr>
          </a:p>
        </p:txBody>
      </p:sp>
      <p:sp>
        <p:nvSpPr>
          <p:cNvPr id="6" name="TextBox 5"/>
          <p:cNvSpPr txBox="1"/>
          <p:nvPr/>
        </p:nvSpPr>
        <p:spPr>
          <a:xfrm>
            <a:off x="7056363" y="3457989"/>
            <a:ext cx="854721" cy="523220"/>
          </a:xfrm>
          <a:prstGeom prst="rect">
            <a:avLst/>
          </a:prstGeom>
          <a:solidFill>
            <a:schemeClr val="bg1"/>
          </a:solidFill>
        </p:spPr>
        <p:txBody>
          <a:bodyPr wrap="none" rtlCol="0">
            <a:spAutoFit/>
          </a:bodyPr>
          <a:lstStyle/>
          <a:p>
            <a:r>
              <a:rPr lang="en-CA" sz="2800" b="1" dirty="0" smtClean="0">
                <a:solidFill>
                  <a:srgbClr val="FF0000"/>
                </a:solidFill>
                <a:latin typeface="Arial Narrow" panose="020B0606020202030204" pitchFamily="34" charset="0"/>
              </a:rPr>
              <a:t>230d</a:t>
            </a:r>
            <a:endParaRPr lang="en-CA" sz="2800" b="1" dirty="0">
              <a:solidFill>
                <a:srgbClr val="FF0000"/>
              </a:solidFill>
              <a:latin typeface="Arial Narrow" panose="020B0606020202030204" pitchFamily="34" charset="0"/>
            </a:endParaRPr>
          </a:p>
        </p:txBody>
      </p:sp>
      <p:sp>
        <p:nvSpPr>
          <p:cNvPr id="7" name="TextBox 6"/>
          <p:cNvSpPr txBox="1"/>
          <p:nvPr/>
        </p:nvSpPr>
        <p:spPr>
          <a:xfrm>
            <a:off x="7054184" y="5093378"/>
            <a:ext cx="854721" cy="523220"/>
          </a:xfrm>
          <a:prstGeom prst="rect">
            <a:avLst/>
          </a:prstGeom>
          <a:solidFill>
            <a:schemeClr val="bg1"/>
          </a:solidFill>
        </p:spPr>
        <p:txBody>
          <a:bodyPr wrap="none" rtlCol="0">
            <a:spAutoFit/>
          </a:bodyPr>
          <a:lstStyle/>
          <a:p>
            <a:r>
              <a:rPr lang="en-CA" sz="2800" b="1" dirty="0" smtClean="0">
                <a:solidFill>
                  <a:srgbClr val="FF0000"/>
                </a:solidFill>
                <a:latin typeface="Arial Narrow" panose="020B0606020202030204" pitchFamily="34" charset="0"/>
              </a:rPr>
              <a:t>363d</a:t>
            </a:r>
            <a:endParaRPr lang="en-CA" sz="2800" b="1" dirty="0">
              <a:solidFill>
                <a:srgbClr val="FF0000"/>
              </a:solidFill>
              <a:latin typeface="Arial Narrow" panose="020B0606020202030204" pitchFamily="34" charset="0"/>
            </a:endParaRPr>
          </a:p>
        </p:txBody>
      </p:sp>
      <p:sp>
        <p:nvSpPr>
          <p:cNvPr id="8" name="TextBox 7"/>
          <p:cNvSpPr txBox="1"/>
          <p:nvPr/>
        </p:nvSpPr>
        <p:spPr>
          <a:xfrm>
            <a:off x="1411941" y="245081"/>
            <a:ext cx="3913251" cy="400110"/>
          </a:xfrm>
          <a:prstGeom prst="rect">
            <a:avLst/>
          </a:prstGeom>
          <a:noFill/>
        </p:spPr>
        <p:txBody>
          <a:bodyPr wrap="none" rtlCol="0">
            <a:spAutoFit/>
          </a:bodyPr>
          <a:lstStyle/>
          <a:p>
            <a:r>
              <a:rPr lang="en-CA" sz="2000" b="1" dirty="0" smtClean="0">
                <a:solidFill>
                  <a:srgbClr val="FF0000"/>
                </a:solidFill>
                <a:latin typeface="Arial Narrow" panose="020B0606020202030204" pitchFamily="34" charset="0"/>
              </a:rPr>
              <a:t>HNO</a:t>
            </a:r>
            <a:r>
              <a:rPr lang="en-CA" sz="2000" b="1" baseline="-25000" dirty="0" smtClean="0">
                <a:solidFill>
                  <a:srgbClr val="FF0000"/>
                </a:solidFill>
                <a:latin typeface="Arial Narrow" panose="020B0606020202030204" pitchFamily="34" charset="0"/>
              </a:rPr>
              <a:t>3</a:t>
            </a:r>
            <a:r>
              <a:rPr lang="en-CA" sz="2000" b="1" dirty="0" smtClean="0">
                <a:solidFill>
                  <a:srgbClr val="FF0000"/>
                </a:solidFill>
                <a:latin typeface="Arial Narrow" panose="020B0606020202030204" pitchFamily="34" charset="0"/>
              </a:rPr>
              <a:t> unreactive in the absence of O</a:t>
            </a:r>
            <a:r>
              <a:rPr lang="en-CA" sz="2000" b="1" baseline="-25000" dirty="0" smtClean="0">
                <a:solidFill>
                  <a:srgbClr val="FF0000"/>
                </a:solidFill>
                <a:latin typeface="Arial Narrow" panose="020B0606020202030204" pitchFamily="34" charset="0"/>
              </a:rPr>
              <a:t>2</a:t>
            </a:r>
            <a:endParaRPr lang="en-CA" sz="2000" b="1" dirty="0">
              <a:solidFill>
                <a:srgbClr val="FF0000"/>
              </a:solidFill>
              <a:latin typeface="Arial Narrow" panose="020B0606020202030204" pitchFamily="34" charset="0"/>
            </a:endParaRPr>
          </a:p>
        </p:txBody>
      </p:sp>
      <p:sp>
        <p:nvSpPr>
          <p:cNvPr id="9" name="TextBox 8"/>
          <p:cNvSpPr txBox="1"/>
          <p:nvPr/>
        </p:nvSpPr>
        <p:spPr>
          <a:xfrm>
            <a:off x="706695" y="4334792"/>
            <a:ext cx="5868917" cy="2246769"/>
          </a:xfrm>
          <a:prstGeom prst="rect">
            <a:avLst/>
          </a:prstGeom>
          <a:noFill/>
        </p:spPr>
        <p:txBody>
          <a:bodyPr wrap="square" rtlCol="0">
            <a:spAutoFit/>
          </a:bodyPr>
          <a:lstStyle/>
          <a:p>
            <a:r>
              <a:rPr lang="en-CA" sz="2000" b="1" dirty="0" smtClean="0">
                <a:solidFill>
                  <a:srgbClr val="3333CC"/>
                </a:solidFill>
                <a:latin typeface="Arial Narrow" panose="020B0606020202030204" pitchFamily="34" charset="0"/>
              </a:rPr>
              <a:t>Adsorbed NO</a:t>
            </a:r>
            <a:r>
              <a:rPr lang="en-CA" sz="2000" b="1" baseline="-25000" dirty="0" smtClean="0">
                <a:solidFill>
                  <a:srgbClr val="3333CC"/>
                </a:solidFill>
                <a:latin typeface="Arial Narrow" panose="020B0606020202030204" pitchFamily="34" charset="0"/>
              </a:rPr>
              <a:t>3</a:t>
            </a:r>
            <a:r>
              <a:rPr lang="en-CA" sz="2000" b="1" baseline="30000" dirty="0" smtClean="0">
                <a:solidFill>
                  <a:srgbClr val="3333CC"/>
                </a:solidFill>
                <a:latin typeface="Arial Narrow" panose="020B0606020202030204" pitchFamily="34" charset="0"/>
              </a:rPr>
              <a:t>-</a:t>
            </a:r>
            <a:r>
              <a:rPr lang="en-CA" sz="2000" b="1" dirty="0" smtClean="0">
                <a:solidFill>
                  <a:srgbClr val="3333CC"/>
                </a:solidFill>
                <a:latin typeface="Arial Narrow" panose="020B0606020202030204" pitchFamily="34" charset="0"/>
              </a:rPr>
              <a:t> and NO</a:t>
            </a:r>
            <a:r>
              <a:rPr lang="en-CA" sz="2000" b="1" baseline="-25000" dirty="0" smtClean="0">
                <a:solidFill>
                  <a:srgbClr val="3333CC"/>
                </a:solidFill>
                <a:latin typeface="Arial Narrow" panose="020B0606020202030204" pitchFamily="34" charset="0"/>
              </a:rPr>
              <a:t>2</a:t>
            </a:r>
            <a:r>
              <a:rPr lang="en-CA" sz="2000" b="1" baseline="30000" dirty="0" smtClean="0">
                <a:solidFill>
                  <a:srgbClr val="3333CC"/>
                </a:solidFill>
                <a:latin typeface="Arial Narrow" panose="020B0606020202030204" pitchFamily="34" charset="0"/>
              </a:rPr>
              <a:t>-</a:t>
            </a:r>
            <a:r>
              <a:rPr lang="en-CA" sz="2000" b="1" dirty="0" smtClean="0">
                <a:solidFill>
                  <a:srgbClr val="3333CC"/>
                </a:solidFill>
                <a:latin typeface="Arial Narrow" panose="020B0606020202030204" pitchFamily="34" charset="0"/>
              </a:rPr>
              <a:t> species appear to block the corrosion process</a:t>
            </a:r>
          </a:p>
          <a:p>
            <a:endParaRPr lang="en-CA" sz="2000" b="1" dirty="0">
              <a:solidFill>
                <a:srgbClr val="3333CC"/>
              </a:solidFill>
              <a:latin typeface="Arial Narrow" panose="020B0606020202030204" pitchFamily="34" charset="0"/>
            </a:endParaRPr>
          </a:p>
          <a:p>
            <a:r>
              <a:rPr lang="en-CA" sz="2000" b="1" dirty="0" smtClean="0">
                <a:solidFill>
                  <a:srgbClr val="3333CC"/>
                </a:solidFill>
                <a:latin typeface="Arial Narrow" panose="020B0606020202030204" pitchFamily="34" charset="0"/>
              </a:rPr>
              <a:t>Small </a:t>
            </a:r>
            <a:r>
              <a:rPr lang="en-CA" sz="2000" b="1" dirty="0" smtClean="0">
                <a:solidFill>
                  <a:srgbClr val="3333CC"/>
                </a:solidFill>
                <a:latin typeface="Arial Narrow" panose="020B0606020202030204" pitchFamily="34" charset="0"/>
              </a:rPr>
              <a:t>amount of O</a:t>
            </a:r>
            <a:r>
              <a:rPr lang="en-CA" sz="2000" b="1" baseline="-25000" dirty="0" smtClean="0">
                <a:solidFill>
                  <a:srgbClr val="3333CC"/>
                </a:solidFill>
                <a:latin typeface="Arial Narrow" panose="020B0606020202030204" pitchFamily="34" charset="0"/>
              </a:rPr>
              <a:t>2</a:t>
            </a:r>
            <a:r>
              <a:rPr lang="en-CA" sz="2000" b="1" dirty="0" smtClean="0">
                <a:solidFill>
                  <a:srgbClr val="3333CC"/>
                </a:solidFill>
                <a:latin typeface="Arial Narrow" panose="020B0606020202030204" pitchFamily="34" charset="0"/>
              </a:rPr>
              <a:t> could catalyze reaction with HNO</a:t>
            </a:r>
            <a:r>
              <a:rPr lang="en-CA" sz="2000" b="1" baseline="-25000" dirty="0" smtClean="0">
                <a:solidFill>
                  <a:srgbClr val="3333CC"/>
                </a:solidFill>
                <a:latin typeface="Arial Narrow" panose="020B0606020202030204" pitchFamily="34" charset="0"/>
              </a:rPr>
              <a:t>3 </a:t>
            </a:r>
            <a:r>
              <a:rPr lang="en-CA" sz="2000" b="1" dirty="0" smtClean="0">
                <a:solidFill>
                  <a:srgbClr val="3333CC"/>
                </a:solidFill>
                <a:latin typeface="Arial Narrow" panose="020B0606020202030204" pitchFamily="34" charset="0"/>
              </a:rPr>
              <a:t>??</a:t>
            </a:r>
          </a:p>
          <a:p>
            <a:endParaRPr lang="en-CA" sz="2000" b="1" dirty="0">
              <a:solidFill>
                <a:srgbClr val="3333CC"/>
              </a:solidFill>
              <a:latin typeface="Arial Narrow" panose="020B0606020202030204" pitchFamily="34" charset="0"/>
            </a:endParaRPr>
          </a:p>
          <a:p>
            <a:pPr algn="ctr"/>
            <a:r>
              <a:rPr lang="en-CA" sz="2000" b="1" dirty="0" smtClean="0">
                <a:solidFill>
                  <a:srgbClr val="3333CC"/>
                </a:solidFill>
                <a:latin typeface="Arial Narrow" panose="020B0606020202030204" pitchFamily="34" charset="0"/>
              </a:rPr>
              <a:t>4Cu  +  O</a:t>
            </a:r>
            <a:r>
              <a:rPr lang="en-CA" sz="2000" b="1" baseline="-25000" dirty="0" smtClean="0">
                <a:solidFill>
                  <a:srgbClr val="3333CC"/>
                </a:solidFill>
                <a:latin typeface="Arial Narrow" panose="020B0606020202030204" pitchFamily="34" charset="0"/>
              </a:rPr>
              <a:t>2</a:t>
            </a:r>
            <a:r>
              <a:rPr lang="en-CA" sz="2000" b="1" dirty="0" smtClean="0">
                <a:solidFill>
                  <a:srgbClr val="3333CC"/>
                </a:solidFill>
                <a:latin typeface="Arial Narrow" panose="020B0606020202030204" pitchFamily="34" charset="0"/>
              </a:rPr>
              <a:t>  +  2H</a:t>
            </a:r>
            <a:r>
              <a:rPr lang="en-CA" sz="2000" b="1" baseline="-25000" dirty="0" smtClean="0">
                <a:solidFill>
                  <a:srgbClr val="3333CC"/>
                </a:solidFill>
                <a:latin typeface="Arial Narrow" panose="020B0606020202030204" pitchFamily="34" charset="0"/>
              </a:rPr>
              <a:t>2</a:t>
            </a:r>
            <a:r>
              <a:rPr lang="en-CA" sz="2000" b="1" dirty="0" smtClean="0">
                <a:solidFill>
                  <a:srgbClr val="3333CC"/>
                </a:solidFill>
                <a:latin typeface="Arial Narrow" panose="020B0606020202030204" pitchFamily="34" charset="0"/>
              </a:rPr>
              <a:t>O → 4Cu</a:t>
            </a:r>
            <a:r>
              <a:rPr lang="en-CA" sz="2000" b="1" baseline="30000" dirty="0" smtClean="0">
                <a:solidFill>
                  <a:srgbClr val="3333CC"/>
                </a:solidFill>
                <a:latin typeface="Arial Narrow" panose="020B0606020202030204" pitchFamily="34" charset="0"/>
              </a:rPr>
              <a:t>+</a:t>
            </a:r>
            <a:r>
              <a:rPr lang="en-CA" sz="2000" b="1" dirty="0" smtClean="0">
                <a:solidFill>
                  <a:srgbClr val="3333CC"/>
                </a:solidFill>
                <a:latin typeface="Arial Narrow" panose="020B0606020202030204" pitchFamily="34" charset="0"/>
              </a:rPr>
              <a:t>  +  4OH</a:t>
            </a:r>
            <a:r>
              <a:rPr lang="en-CA" sz="2000" b="1" baseline="30000" dirty="0" smtClean="0">
                <a:solidFill>
                  <a:srgbClr val="3333CC"/>
                </a:solidFill>
                <a:latin typeface="Arial Narrow" panose="020B0606020202030204" pitchFamily="34" charset="0"/>
              </a:rPr>
              <a:t>-</a:t>
            </a:r>
            <a:endParaRPr lang="en-CA" sz="2000" b="1" dirty="0" smtClean="0">
              <a:solidFill>
                <a:srgbClr val="3333CC"/>
              </a:solidFill>
              <a:latin typeface="Arial Narrow" panose="020B0606020202030204" pitchFamily="34" charset="0"/>
            </a:endParaRPr>
          </a:p>
          <a:p>
            <a:pPr algn="ctr"/>
            <a:r>
              <a:rPr lang="en-CA" sz="2000" b="1" dirty="0" smtClean="0">
                <a:solidFill>
                  <a:srgbClr val="3333CC"/>
                </a:solidFill>
                <a:latin typeface="Arial Narrow" panose="020B0606020202030204" pitchFamily="34" charset="0"/>
              </a:rPr>
              <a:t>2Cu</a:t>
            </a:r>
            <a:r>
              <a:rPr lang="en-CA" sz="2000" b="1" baseline="30000" dirty="0" smtClean="0">
                <a:solidFill>
                  <a:srgbClr val="3333CC"/>
                </a:solidFill>
                <a:latin typeface="Arial Narrow" panose="020B0606020202030204" pitchFamily="34" charset="0"/>
              </a:rPr>
              <a:t>+</a:t>
            </a:r>
            <a:r>
              <a:rPr lang="en-CA" sz="2000" b="1" dirty="0" smtClean="0">
                <a:solidFill>
                  <a:srgbClr val="3333CC"/>
                </a:solidFill>
                <a:latin typeface="Arial Narrow" panose="020B0606020202030204" pitchFamily="34" charset="0"/>
              </a:rPr>
              <a:t>  +  NO</a:t>
            </a:r>
            <a:r>
              <a:rPr lang="en-CA" sz="2000" b="1" baseline="-25000" dirty="0" smtClean="0">
                <a:solidFill>
                  <a:srgbClr val="3333CC"/>
                </a:solidFill>
                <a:latin typeface="Arial Narrow" panose="020B0606020202030204" pitchFamily="34" charset="0"/>
              </a:rPr>
              <a:t>3</a:t>
            </a:r>
            <a:r>
              <a:rPr lang="en-CA" sz="2000" b="1" baseline="30000" dirty="0" smtClean="0">
                <a:solidFill>
                  <a:srgbClr val="3333CC"/>
                </a:solidFill>
                <a:latin typeface="Arial Narrow" panose="020B0606020202030204" pitchFamily="34" charset="0"/>
              </a:rPr>
              <a:t>-</a:t>
            </a:r>
            <a:r>
              <a:rPr lang="en-CA" sz="2000" b="1" dirty="0" smtClean="0">
                <a:solidFill>
                  <a:srgbClr val="3333CC"/>
                </a:solidFill>
                <a:latin typeface="Arial Narrow" panose="020B0606020202030204" pitchFamily="34" charset="0"/>
              </a:rPr>
              <a:t>  +  2H</a:t>
            </a:r>
            <a:r>
              <a:rPr lang="en-CA" sz="2000" b="1" baseline="30000" dirty="0" smtClean="0">
                <a:solidFill>
                  <a:srgbClr val="3333CC"/>
                </a:solidFill>
                <a:latin typeface="Arial Narrow" panose="020B0606020202030204" pitchFamily="34" charset="0"/>
              </a:rPr>
              <a:t>+  </a:t>
            </a:r>
            <a:r>
              <a:rPr lang="en-CA" sz="2000" b="1" dirty="0" smtClean="0">
                <a:solidFill>
                  <a:srgbClr val="3333CC"/>
                </a:solidFill>
                <a:latin typeface="Arial Narrow" panose="020B0606020202030204" pitchFamily="34" charset="0"/>
              </a:rPr>
              <a:t>→  2Cu</a:t>
            </a:r>
            <a:r>
              <a:rPr lang="en-CA" sz="2000" b="1" baseline="30000" dirty="0" smtClean="0">
                <a:solidFill>
                  <a:srgbClr val="3333CC"/>
                </a:solidFill>
                <a:latin typeface="Arial Narrow" panose="020B0606020202030204" pitchFamily="34" charset="0"/>
              </a:rPr>
              <a:t>2+</a:t>
            </a:r>
            <a:r>
              <a:rPr lang="en-CA" sz="2000" b="1" dirty="0" smtClean="0">
                <a:solidFill>
                  <a:srgbClr val="3333CC"/>
                </a:solidFill>
                <a:latin typeface="Arial Narrow" panose="020B0606020202030204" pitchFamily="34" charset="0"/>
              </a:rPr>
              <a:t>  + NO</a:t>
            </a:r>
            <a:r>
              <a:rPr lang="en-CA" sz="2000" b="1" baseline="-25000" dirty="0" smtClean="0">
                <a:solidFill>
                  <a:srgbClr val="3333CC"/>
                </a:solidFill>
                <a:latin typeface="Arial Narrow" panose="020B0606020202030204" pitchFamily="34" charset="0"/>
              </a:rPr>
              <a:t>2</a:t>
            </a:r>
            <a:r>
              <a:rPr lang="en-CA" sz="2000" b="1" baseline="30000" dirty="0" smtClean="0">
                <a:solidFill>
                  <a:srgbClr val="3333CC"/>
                </a:solidFill>
                <a:latin typeface="Arial Narrow" panose="020B0606020202030204" pitchFamily="34" charset="0"/>
              </a:rPr>
              <a:t>-</a:t>
            </a:r>
            <a:r>
              <a:rPr lang="en-CA" sz="2000" b="1" dirty="0" smtClean="0">
                <a:solidFill>
                  <a:srgbClr val="3333CC"/>
                </a:solidFill>
                <a:latin typeface="Arial Narrow" panose="020B0606020202030204" pitchFamily="34" charset="0"/>
              </a:rPr>
              <a:t>  +  H</a:t>
            </a:r>
            <a:r>
              <a:rPr lang="en-CA" sz="2000" b="1" baseline="-25000" dirty="0" smtClean="0">
                <a:solidFill>
                  <a:srgbClr val="3333CC"/>
                </a:solidFill>
                <a:latin typeface="Arial Narrow" panose="020B0606020202030204" pitchFamily="34" charset="0"/>
              </a:rPr>
              <a:t>2</a:t>
            </a:r>
            <a:r>
              <a:rPr lang="en-CA" sz="2000" b="1" dirty="0" smtClean="0">
                <a:solidFill>
                  <a:srgbClr val="3333CC"/>
                </a:solidFill>
                <a:latin typeface="Arial Narrow" panose="020B0606020202030204" pitchFamily="34" charset="0"/>
              </a:rPr>
              <a:t>O </a:t>
            </a:r>
            <a:endParaRPr lang="en-CA" sz="2000" b="1" dirty="0">
              <a:solidFill>
                <a:srgbClr val="3333CC"/>
              </a:solidFill>
              <a:latin typeface="Arial Narrow" panose="020B0606020202030204" pitchFamily="34" charset="0"/>
            </a:endParaRPr>
          </a:p>
        </p:txBody>
      </p:sp>
    </p:spTree>
    <p:extLst>
      <p:ext uri="{BB962C8B-B14F-4D97-AF65-F5344CB8AC3E}">
        <p14:creationId xmlns:p14="http://schemas.microsoft.com/office/powerpoint/2010/main" val="1433714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4941" y="2958353"/>
            <a:ext cx="6740948" cy="769441"/>
          </a:xfrm>
          <a:prstGeom prst="rect">
            <a:avLst/>
          </a:prstGeom>
          <a:noFill/>
        </p:spPr>
        <p:txBody>
          <a:bodyPr wrap="none" rtlCol="0">
            <a:spAutoFit/>
          </a:bodyPr>
          <a:lstStyle/>
          <a:p>
            <a:r>
              <a:rPr lang="en-CA" sz="4400" b="1" dirty="0" smtClean="0">
                <a:latin typeface="Arial Narrow" panose="020B0606020202030204" pitchFamily="34" charset="0"/>
              </a:rPr>
              <a:t>Corrosion at a defective weld </a:t>
            </a:r>
            <a:endParaRPr lang="en-CA" sz="4400" b="1" dirty="0">
              <a:latin typeface="Arial Narrow" panose="020B0606020202030204" pitchFamily="34" charset="0"/>
            </a:endParaRPr>
          </a:p>
        </p:txBody>
      </p:sp>
    </p:spTree>
    <p:extLst>
      <p:ext uri="{BB962C8B-B14F-4D97-AF65-F5344CB8AC3E}">
        <p14:creationId xmlns:p14="http://schemas.microsoft.com/office/powerpoint/2010/main" val="3357991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965355" y="232145"/>
            <a:ext cx="6270654" cy="5846969"/>
            <a:chOff x="-921011" y="287253"/>
            <a:chExt cx="6384853" cy="5579604"/>
          </a:xfrm>
        </p:grpSpPr>
        <p:sp>
          <p:nvSpPr>
            <p:cNvPr id="2" name="Rectangle 1"/>
            <p:cNvSpPr/>
            <p:nvPr/>
          </p:nvSpPr>
          <p:spPr>
            <a:xfrm>
              <a:off x="2603397" y="1406657"/>
              <a:ext cx="1793631" cy="4381004"/>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4" name="Rectangle 3"/>
            <p:cNvSpPr/>
            <p:nvPr/>
          </p:nvSpPr>
          <p:spPr>
            <a:xfrm>
              <a:off x="4093411" y="1485853"/>
              <a:ext cx="296741" cy="178703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dirty="0">
                <a:latin typeface="Arial" panose="020B0604020202020204" pitchFamily="34" charset="0"/>
                <a:cs typeface="Arial" panose="020B0604020202020204" pitchFamily="34" charset="0"/>
              </a:endParaRPr>
            </a:p>
          </p:txBody>
        </p:sp>
        <p:sp>
          <p:nvSpPr>
            <p:cNvPr id="5" name="Rectangle 4"/>
            <p:cNvSpPr/>
            <p:nvPr/>
          </p:nvSpPr>
          <p:spPr>
            <a:xfrm>
              <a:off x="4108031" y="3650816"/>
              <a:ext cx="290147" cy="425006"/>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6" name="Rectangle 5"/>
            <p:cNvSpPr/>
            <p:nvPr/>
          </p:nvSpPr>
          <p:spPr>
            <a:xfrm>
              <a:off x="4093411" y="4170923"/>
              <a:ext cx="296741" cy="169593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dirty="0">
                <a:latin typeface="Arial" panose="020B0604020202020204" pitchFamily="34" charset="0"/>
                <a:cs typeface="Arial" panose="020B0604020202020204" pitchFamily="34" charset="0"/>
              </a:endParaRPr>
            </a:p>
          </p:txBody>
        </p:sp>
        <p:sp>
          <p:nvSpPr>
            <p:cNvPr id="11" name="Curved Right Arrow 10"/>
            <p:cNvSpPr/>
            <p:nvPr/>
          </p:nvSpPr>
          <p:spPr>
            <a:xfrm>
              <a:off x="4410059" y="2798104"/>
              <a:ext cx="224204" cy="47478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12" name="TextBox 11"/>
            <p:cNvSpPr txBox="1"/>
            <p:nvPr/>
          </p:nvSpPr>
          <p:spPr>
            <a:xfrm>
              <a:off x="4662238" y="2714018"/>
              <a:ext cx="514350" cy="248209"/>
            </a:xfrm>
            <a:prstGeom prst="rect">
              <a:avLst/>
            </a:prstGeom>
            <a:noFill/>
          </p:spPr>
          <p:txBody>
            <a:bodyPr wrap="square" rtlCol="0">
              <a:spAutoFit/>
            </a:bodyPr>
            <a:lstStyle/>
            <a:p>
              <a:r>
                <a:rPr lang="en-CA" sz="1013" b="1" dirty="0">
                  <a:solidFill>
                    <a:srgbClr val="0000FF"/>
                  </a:solidFill>
                  <a:latin typeface="Arial" panose="020B0604020202020204" pitchFamily="34" charset="0"/>
                  <a:cs typeface="Arial" panose="020B0604020202020204" pitchFamily="34" charset="0"/>
                </a:rPr>
                <a:t>O</a:t>
              </a:r>
              <a:r>
                <a:rPr lang="en-CA" sz="1013" b="1" baseline="-25000" dirty="0">
                  <a:solidFill>
                    <a:srgbClr val="0000FF"/>
                  </a:solidFill>
                  <a:latin typeface="Arial" panose="020B0604020202020204" pitchFamily="34" charset="0"/>
                  <a:cs typeface="Arial" panose="020B0604020202020204" pitchFamily="34" charset="0"/>
                </a:rPr>
                <a:t>2</a:t>
              </a:r>
              <a:endParaRPr lang="en-CA" sz="1013" b="1" dirty="0">
                <a:solidFill>
                  <a:srgbClr val="0000FF"/>
                </a:solidFill>
                <a:latin typeface="Arial" panose="020B0604020202020204" pitchFamily="34" charset="0"/>
                <a:cs typeface="Arial" panose="020B0604020202020204" pitchFamily="34" charset="0"/>
              </a:endParaRPr>
            </a:p>
          </p:txBody>
        </p:sp>
        <p:sp>
          <p:nvSpPr>
            <p:cNvPr id="14" name="TextBox 13"/>
            <p:cNvSpPr txBox="1"/>
            <p:nvPr/>
          </p:nvSpPr>
          <p:spPr>
            <a:xfrm>
              <a:off x="4634263" y="3144736"/>
              <a:ext cx="458811" cy="248209"/>
            </a:xfrm>
            <a:prstGeom prst="rect">
              <a:avLst/>
            </a:prstGeom>
            <a:noFill/>
          </p:spPr>
          <p:txBody>
            <a:bodyPr wrap="square" rtlCol="0">
              <a:spAutoFit/>
            </a:bodyPr>
            <a:lstStyle/>
            <a:p>
              <a:r>
                <a:rPr lang="en-CA" sz="1013" b="1" dirty="0">
                  <a:solidFill>
                    <a:srgbClr val="0000FF"/>
                  </a:solidFill>
                  <a:latin typeface="Arial" panose="020B0604020202020204" pitchFamily="34" charset="0"/>
                  <a:cs typeface="Arial" panose="020B0604020202020204" pitchFamily="34" charset="0"/>
                </a:rPr>
                <a:t>OH</a:t>
              </a:r>
              <a:r>
                <a:rPr lang="en-CA" sz="1013" b="1" baseline="30000" dirty="0">
                  <a:solidFill>
                    <a:srgbClr val="0000FF"/>
                  </a:solidFill>
                  <a:latin typeface="Arial" panose="020B0604020202020204" pitchFamily="34" charset="0"/>
                  <a:cs typeface="Arial" panose="020B0604020202020204" pitchFamily="34" charset="0"/>
                </a:rPr>
                <a:t>-</a:t>
              </a:r>
              <a:endParaRPr lang="en-CA" sz="1013" b="1" dirty="0">
                <a:solidFill>
                  <a:srgbClr val="0000FF"/>
                </a:solidFill>
                <a:latin typeface="Arial" panose="020B0604020202020204" pitchFamily="34" charset="0"/>
                <a:cs typeface="Arial" panose="020B0604020202020204" pitchFamily="34" charset="0"/>
              </a:endParaRPr>
            </a:p>
          </p:txBody>
        </p:sp>
        <p:cxnSp>
          <p:nvCxnSpPr>
            <p:cNvPr id="16" name="Straight Arrow Connector 15"/>
            <p:cNvCxnSpPr/>
            <p:nvPr/>
          </p:nvCxnSpPr>
          <p:spPr>
            <a:xfrm flipV="1">
              <a:off x="4105463" y="3452798"/>
              <a:ext cx="914949" cy="6594"/>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27504" y="3336853"/>
              <a:ext cx="436338" cy="248209"/>
            </a:xfrm>
            <a:prstGeom prst="rect">
              <a:avLst/>
            </a:prstGeom>
            <a:noFill/>
          </p:spPr>
          <p:txBody>
            <a:bodyPr wrap="none" rtlCol="0">
              <a:spAutoFit/>
            </a:bodyPr>
            <a:lstStyle/>
            <a:p>
              <a:r>
                <a:rPr lang="en-CA" sz="1013" b="1" dirty="0">
                  <a:solidFill>
                    <a:srgbClr val="0000FF"/>
                  </a:solidFill>
                  <a:latin typeface="Arial" panose="020B0604020202020204" pitchFamily="34" charset="0"/>
                  <a:cs typeface="Arial" panose="020B0604020202020204" pitchFamily="34" charset="0"/>
                </a:rPr>
                <a:t>Fe</a:t>
              </a:r>
              <a:r>
                <a:rPr lang="en-CA" sz="1013" b="1" baseline="30000" dirty="0">
                  <a:solidFill>
                    <a:srgbClr val="0000FF"/>
                  </a:solidFill>
                  <a:latin typeface="Arial" panose="020B0604020202020204" pitchFamily="34" charset="0"/>
                  <a:cs typeface="Arial" panose="020B0604020202020204" pitchFamily="34" charset="0"/>
                </a:rPr>
                <a:t>2+</a:t>
              </a:r>
              <a:endParaRPr lang="en-CA" sz="1013" b="1" dirty="0">
                <a:solidFill>
                  <a:srgbClr val="0000FF"/>
                </a:solidFill>
                <a:latin typeface="Arial" panose="020B0604020202020204" pitchFamily="34" charset="0"/>
                <a:cs typeface="Arial" panose="020B0604020202020204" pitchFamily="34" charset="0"/>
              </a:endParaRPr>
            </a:p>
          </p:txBody>
        </p:sp>
        <p:sp>
          <p:nvSpPr>
            <p:cNvPr id="18" name="TextBox 17"/>
            <p:cNvSpPr txBox="1"/>
            <p:nvPr/>
          </p:nvSpPr>
          <p:spPr>
            <a:xfrm>
              <a:off x="3812365" y="3300899"/>
              <a:ext cx="334160" cy="248209"/>
            </a:xfrm>
            <a:prstGeom prst="rect">
              <a:avLst/>
            </a:prstGeom>
            <a:noFill/>
          </p:spPr>
          <p:txBody>
            <a:bodyPr wrap="square" rtlCol="0">
              <a:spAutoFit/>
            </a:bodyPr>
            <a:lstStyle/>
            <a:p>
              <a:r>
                <a:rPr lang="en-CA" sz="1013" b="1" dirty="0">
                  <a:latin typeface="Arial" panose="020B0604020202020204" pitchFamily="34" charset="0"/>
                  <a:cs typeface="Arial" panose="020B0604020202020204" pitchFamily="34" charset="0"/>
                </a:rPr>
                <a:t>Fe</a:t>
              </a:r>
            </a:p>
          </p:txBody>
        </p:sp>
        <p:sp>
          <p:nvSpPr>
            <p:cNvPr id="19" name="Freeform 18"/>
            <p:cNvSpPr/>
            <p:nvPr/>
          </p:nvSpPr>
          <p:spPr>
            <a:xfrm>
              <a:off x="4083646" y="3022310"/>
              <a:ext cx="26576" cy="271033"/>
            </a:xfrm>
            <a:custGeom>
              <a:avLst/>
              <a:gdLst>
                <a:gd name="connsiteX0" fmla="*/ 23446 w 47247"/>
                <a:gd name="connsiteY0" fmla="*/ 480646 h 481836"/>
                <a:gd name="connsiteX1" fmla="*/ 11723 w 47247"/>
                <a:gd name="connsiteY1" fmla="*/ 339969 h 481836"/>
                <a:gd name="connsiteX2" fmla="*/ 0 w 47247"/>
                <a:gd name="connsiteY2" fmla="*/ 304800 h 481836"/>
                <a:gd name="connsiteX3" fmla="*/ 11723 w 47247"/>
                <a:gd name="connsiteY3" fmla="*/ 0 h 481836"/>
                <a:gd name="connsiteX4" fmla="*/ 35169 w 47247"/>
                <a:gd name="connsiteY4" fmla="*/ 222738 h 481836"/>
                <a:gd name="connsiteX5" fmla="*/ 46893 w 47247"/>
                <a:gd name="connsiteY5" fmla="*/ 257907 h 481836"/>
                <a:gd name="connsiteX6" fmla="*/ 23446 w 47247"/>
                <a:gd name="connsiteY6" fmla="*/ 480646 h 48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247" h="481836">
                  <a:moveTo>
                    <a:pt x="23446" y="480646"/>
                  </a:moveTo>
                  <a:cubicBezTo>
                    <a:pt x="17584" y="494323"/>
                    <a:pt x="17942" y="386611"/>
                    <a:pt x="11723" y="339969"/>
                  </a:cubicBezTo>
                  <a:cubicBezTo>
                    <a:pt x="10090" y="327720"/>
                    <a:pt x="0" y="317157"/>
                    <a:pt x="0" y="304800"/>
                  </a:cubicBezTo>
                  <a:cubicBezTo>
                    <a:pt x="0" y="203125"/>
                    <a:pt x="7815" y="101600"/>
                    <a:pt x="11723" y="0"/>
                  </a:cubicBezTo>
                  <a:cubicBezTo>
                    <a:pt x="41905" y="120730"/>
                    <a:pt x="7018" y="-30607"/>
                    <a:pt x="35169" y="222738"/>
                  </a:cubicBezTo>
                  <a:cubicBezTo>
                    <a:pt x="36534" y="235020"/>
                    <a:pt x="46276" y="245565"/>
                    <a:pt x="46893" y="257907"/>
                  </a:cubicBezTo>
                  <a:cubicBezTo>
                    <a:pt x="50211" y="324255"/>
                    <a:pt x="29308" y="466969"/>
                    <a:pt x="23446" y="480646"/>
                  </a:cubicBezTo>
                  <a:close/>
                </a:path>
              </a:pathLst>
            </a:cu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20" name="Freeform 19"/>
            <p:cNvSpPr/>
            <p:nvPr/>
          </p:nvSpPr>
          <p:spPr>
            <a:xfrm>
              <a:off x="4063863" y="3564933"/>
              <a:ext cx="44169" cy="321221"/>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latin typeface="Arial" panose="020B0604020202020204" pitchFamily="34" charset="0"/>
                <a:cs typeface="Arial" panose="020B0604020202020204" pitchFamily="34" charset="0"/>
              </a:endParaRPr>
            </a:p>
          </p:txBody>
        </p:sp>
        <p:sp>
          <p:nvSpPr>
            <p:cNvPr id="26" name="Curved Left Arrow 25"/>
            <p:cNvSpPr/>
            <p:nvPr/>
          </p:nvSpPr>
          <p:spPr>
            <a:xfrm rot="13022385">
              <a:off x="3877825" y="2795184"/>
              <a:ext cx="211052" cy="6219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013">
                <a:solidFill>
                  <a:schemeClr val="tx1"/>
                </a:solidFill>
                <a:latin typeface="Arial" panose="020B0604020202020204" pitchFamily="34" charset="0"/>
                <a:cs typeface="Arial" panose="020B0604020202020204" pitchFamily="34" charset="0"/>
              </a:endParaRPr>
            </a:p>
          </p:txBody>
        </p:sp>
        <p:sp>
          <p:nvSpPr>
            <p:cNvPr id="27" name="TextBox 26"/>
            <p:cNvSpPr txBox="1"/>
            <p:nvPr/>
          </p:nvSpPr>
          <p:spPr>
            <a:xfrm>
              <a:off x="3838212" y="3045357"/>
              <a:ext cx="237392" cy="404085"/>
            </a:xfrm>
            <a:prstGeom prst="rect">
              <a:avLst/>
            </a:prstGeom>
            <a:noFill/>
          </p:spPr>
          <p:txBody>
            <a:bodyPr wrap="square" rtlCol="0">
              <a:spAutoFit/>
            </a:bodyPr>
            <a:lstStyle/>
            <a:p>
              <a:r>
                <a:rPr lang="en-CA" sz="1013" b="1" dirty="0">
                  <a:latin typeface="Arial" panose="020B0604020202020204" pitchFamily="34" charset="0"/>
                  <a:cs typeface="Arial" panose="020B0604020202020204" pitchFamily="34" charset="0"/>
                </a:rPr>
                <a:t>e</a:t>
              </a:r>
              <a:r>
                <a:rPr lang="en-CA" sz="1013" b="1" baseline="30000" dirty="0">
                  <a:latin typeface="Arial" panose="020B0604020202020204" pitchFamily="34" charset="0"/>
                  <a:cs typeface="Arial" panose="020B0604020202020204" pitchFamily="34" charset="0"/>
                </a:rPr>
                <a:t>-</a:t>
              </a:r>
              <a:endParaRPr lang="en-CA" sz="1013" b="1" dirty="0">
                <a:latin typeface="Arial" panose="020B0604020202020204" pitchFamily="34" charset="0"/>
                <a:cs typeface="Arial" panose="020B0604020202020204" pitchFamily="34" charset="0"/>
              </a:endParaRPr>
            </a:p>
          </p:txBody>
        </p:sp>
        <p:sp>
          <p:nvSpPr>
            <p:cNvPr id="30" name="TextBox 29"/>
            <p:cNvSpPr txBox="1"/>
            <p:nvPr/>
          </p:nvSpPr>
          <p:spPr>
            <a:xfrm>
              <a:off x="4072426" y="2444367"/>
              <a:ext cx="359394" cy="248209"/>
            </a:xfrm>
            <a:prstGeom prst="rect">
              <a:avLst/>
            </a:prstGeom>
            <a:noFill/>
          </p:spPr>
          <p:txBody>
            <a:bodyPr wrap="none" rtlCol="0">
              <a:spAutoFit/>
            </a:bodyPr>
            <a:lstStyle/>
            <a:p>
              <a:r>
                <a:rPr lang="en-CA" sz="1013" b="1" dirty="0">
                  <a:solidFill>
                    <a:srgbClr val="FF0000"/>
                  </a:solidFill>
                  <a:latin typeface="Arial" panose="020B0604020202020204" pitchFamily="34" charset="0"/>
                  <a:cs typeface="Arial" panose="020B0604020202020204" pitchFamily="34" charset="0"/>
                </a:rPr>
                <a:t>Cu</a:t>
              </a:r>
            </a:p>
          </p:txBody>
        </p:sp>
        <p:sp>
          <p:nvSpPr>
            <p:cNvPr id="38" name="TextBox 37"/>
            <p:cNvSpPr txBox="1"/>
            <p:nvPr/>
          </p:nvSpPr>
          <p:spPr>
            <a:xfrm>
              <a:off x="4113319" y="4680139"/>
              <a:ext cx="359394" cy="248209"/>
            </a:xfrm>
            <a:prstGeom prst="rect">
              <a:avLst/>
            </a:prstGeom>
            <a:noFill/>
          </p:spPr>
          <p:txBody>
            <a:bodyPr wrap="none" rtlCol="0">
              <a:spAutoFit/>
            </a:bodyPr>
            <a:lstStyle/>
            <a:p>
              <a:r>
                <a:rPr lang="en-CA" sz="1013" b="1" dirty="0">
                  <a:solidFill>
                    <a:srgbClr val="FF0000"/>
                  </a:solidFill>
                  <a:latin typeface="Arial" panose="020B0604020202020204" pitchFamily="34" charset="0"/>
                  <a:cs typeface="Arial" panose="020B0604020202020204" pitchFamily="34" charset="0"/>
                </a:rPr>
                <a:t>Cu</a:t>
              </a:r>
            </a:p>
          </p:txBody>
        </p:sp>
        <p:sp>
          <p:nvSpPr>
            <p:cNvPr id="52" name="TextBox 51"/>
            <p:cNvSpPr txBox="1"/>
            <p:nvPr/>
          </p:nvSpPr>
          <p:spPr>
            <a:xfrm>
              <a:off x="-921011" y="287253"/>
              <a:ext cx="1531792" cy="323073"/>
            </a:xfrm>
            <a:prstGeom prst="rect">
              <a:avLst/>
            </a:prstGeom>
            <a:noFill/>
          </p:spPr>
          <p:txBody>
            <a:bodyPr wrap="square" rtlCol="0">
              <a:spAutoFit/>
            </a:bodyPr>
            <a:lstStyle/>
            <a:p>
              <a:endParaRPr lang="en-CA" sz="1600" b="1" dirty="0">
                <a:latin typeface="Arial" panose="020B0604020202020204" pitchFamily="34" charset="0"/>
                <a:cs typeface="Arial" panose="020B0604020202020204" pitchFamily="34" charset="0"/>
              </a:endParaRPr>
            </a:p>
          </p:txBody>
        </p:sp>
        <p:sp>
          <p:nvSpPr>
            <p:cNvPr id="53" name="TextBox 52"/>
            <p:cNvSpPr txBox="1"/>
            <p:nvPr/>
          </p:nvSpPr>
          <p:spPr>
            <a:xfrm>
              <a:off x="2398389" y="4307764"/>
              <a:ext cx="1408655" cy="584775"/>
            </a:xfrm>
            <a:prstGeom prst="rect">
              <a:avLst/>
            </a:prstGeom>
            <a:noFill/>
          </p:spPr>
          <p:txBody>
            <a:bodyPr wrap="square" rtlCol="0">
              <a:spAutoFit/>
            </a:bodyPr>
            <a:lstStyle/>
            <a:p>
              <a:r>
                <a:rPr lang="en-CA" sz="1600" b="1" dirty="0">
                  <a:latin typeface="Arial" panose="020B0604020202020204" pitchFamily="34" charset="0"/>
                  <a:cs typeface="Arial" panose="020B0604020202020204" pitchFamily="34" charset="0"/>
                </a:rPr>
                <a:t>STEEL CONTAINER</a:t>
              </a:r>
            </a:p>
          </p:txBody>
        </p:sp>
        <p:cxnSp>
          <p:nvCxnSpPr>
            <p:cNvPr id="55" name="Straight Connector 54"/>
            <p:cNvCxnSpPr/>
            <p:nvPr/>
          </p:nvCxnSpPr>
          <p:spPr>
            <a:xfrm>
              <a:off x="2306901" y="4037820"/>
              <a:ext cx="1803122" cy="2637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6" name="Freeform 55"/>
            <p:cNvSpPr/>
            <p:nvPr/>
          </p:nvSpPr>
          <p:spPr>
            <a:xfrm>
              <a:off x="4081698" y="3765693"/>
              <a:ext cx="394935" cy="540684"/>
            </a:xfrm>
            <a:custGeom>
              <a:avLst/>
              <a:gdLst>
                <a:gd name="connsiteX0" fmla="*/ 51146 w 707638"/>
                <a:gd name="connsiteY0" fmla="*/ 191807 h 590663"/>
                <a:gd name="connsiteX1" fmla="*/ 133207 w 707638"/>
                <a:gd name="connsiteY1" fmla="*/ 203530 h 590663"/>
                <a:gd name="connsiteX2" fmla="*/ 180099 w 707638"/>
                <a:gd name="connsiteY2" fmla="*/ 215253 h 590663"/>
                <a:gd name="connsiteX3" fmla="*/ 238715 w 707638"/>
                <a:gd name="connsiteY3" fmla="*/ 226976 h 590663"/>
                <a:gd name="connsiteX4" fmla="*/ 379392 w 707638"/>
                <a:gd name="connsiteY4" fmla="*/ 215253 h 590663"/>
                <a:gd name="connsiteX5" fmla="*/ 414561 w 707638"/>
                <a:gd name="connsiteY5" fmla="*/ 203530 h 590663"/>
                <a:gd name="connsiteX6" fmla="*/ 484899 w 707638"/>
                <a:gd name="connsiteY6" fmla="*/ 191807 h 590663"/>
                <a:gd name="connsiteX7" fmla="*/ 555238 w 707638"/>
                <a:gd name="connsiteY7" fmla="*/ 168361 h 590663"/>
                <a:gd name="connsiteX8" fmla="*/ 566961 w 707638"/>
                <a:gd name="connsiteY8" fmla="*/ 4238 h 590663"/>
                <a:gd name="connsiteX9" fmla="*/ 602130 w 707638"/>
                <a:gd name="connsiteY9" fmla="*/ 15961 h 590663"/>
                <a:gd name="connsiteX10" fmla="*/ 625576 w 707638"/>
                <a:gd name="connsiteY10" fmla="*/ 51130 h 590663"/>
                <a:gd name="connsiteX11" fmla="*/ 660746 w 707638"/>
                <a:gd name="connsiteY11" fmla="*/ 74576 h 590663"/>
                <a:gd name="connsiteX12" fmla="*/ 684192 w 707638"/>
                <a:gd name="connsiteY12" fmla="*/ 121468 h 590663"/>
                <a:gd name="connsiteX13" fmla="*/ 707638 w 707638"/>
                <a:gd name="connsiteY13" fmla="*/ 332484 h 590663"/>
                <a:gd name="connsiteX14" fmla="*/ 672469 w 707638"/>
                <a:gd name="connsiteY14" fmla="*/ 508330 h 590663"/>
                <a:gd name="connsiteX15" fmla="*/ 649022 w 707638"/>
                <a:gd name="connsiteY15" fmla="*/ 531776 h 590663"/>
                <a:gd name="connsiteX16" fmla="*/ 602130 w 707638"/>
                <a:gd name="connsiteY16" fmla="*/ 590391 h 590663"/>
                <a:gd name="connsiteX17" fmla="*/ 566961 w 707638"/>
                <a:gd name="connsiteY17" fmla="*/ 578668 h 590663"/>
                <a:gd name="connsiteX18" fmla="*/ 555238 w 707638"/>
                <a:gd name="connsiteY18" fmla="*/ 543499 h 590663"/>
                <a:gd name="connsiteX19" fmla="*/ 520069 w 707638"/>
                <a:gd name="connsiteY19" fmla="*/ 520053 h 590663"/>
                <a:gd name="connsiteX20" fmla="*/ 309053 w 707638"/>
                <a:gd name="connsiteY20" fmla="*/ 496607 h 590663"/>
                <a:gd name="connsiteX21" fmla="*/ 180099 w 707638"/>
                <a:gd name="connsiteY21" fmla="*/ 473161 h 590663"/>
                <a:gd name="connsiteX22" fmla="*/ 39422 w 707638"/>
                <a:gd name="connsiteY22" fmla="*/ 484884 h 590663"/>
                <a:gd name="connsiteX23" fmla="*/ 4253 w 707638"/>
                <a:gd name="connsiteY23" fmla="*/ 473161 h 590663"/>
                <a:gd name="connsiteX24" fmla="*/ 39422 w 707638"/>
                <a:gd name="connsiteY24" fmla="*/ 367653 h 590663"/>
                <a:gd name="connsiteX25" fmla="*/ 51146 w 707638"/>
                <a:gd name="connsiteY25" fmla="*/ 332484 h 590663"/>
                <a:gd name="connsiteX26" fmla="*/ 74592 w 707638"/>
                <a:gd name="connsiteY26" fmla="*/ 285591 h 590663"/>
                <a:gd name="connsiteX27" fmla="*/ 51146 w 707638"/>
                <a:gd name="connsiteY27" fmla="*/ 191807 h 59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07638" h="590663">
                  <a:moveTo>
                    <a:pt x="51146" y="191807"/>
                  </a:moveTo>
                  <a:cubicBezTo>
                    <a:pt x="60915" y="178130"/>
                    <a:pt x="106021" y="198587"/>
                    <a:pt x="133207" y="203530"/>
                  </a:cubicBezTo>
                  <a:cubicBezTo>
                    <a:pt x="149059" y="206412"/>
                    <a:pt x="164371" y="211758"/>
                    <a:pt x="180099" y="215253"/>
                  </a:cubicBezTo>
                  <a:cubicBezTo>
                    <a:pt x="199550" y="219575"/>
                    <a:pt x="219176" y="223068"/>
                    <a:pt x="238715" y="226976"/>
                  </a:cubicBezTo>
                  <a:cubicBezTo>
                    <a:pt x="285607" y="223068"/>
                    <a:pt x="332750" y="221472"/>
                    <a:pt x="379392" y="215253"/>
                  </a:cubicBezTo>
                  <a:cubicBezTo>
                    <a:pt x="391641" y="213620"/>
                    <a:pt x="402498" y="206211"/>
                    <a:pt x="414561" y="203530"/>
                  </a:cubicBezTo>
                  <a:cubicBezTo>
                    <a:pt x="437764" y="198374"/>
                    <a:pt x="461839" y="197572"/>
                    <a:pt x="484899" y="191807"/>
                  </a:cubicBezTo>
                  <a:cubicBezTo>
                    <a:pt x="508876" y="185813"/>
                    <a:pt x="555238" y="168361"/>
                    <a:pt x="555238" y="168361"/>
                  </a:cubicBezTo>
                  <a:cubicBezTo>
                    <a:pt x="559146" y="113653"/>
                    <a:pt x="550831" y="56660"/>
                    <a:pt x="566961" y="4238"/>
                  </a:cubicBezTo>
                  <a:cubicBezTo>
                    <a:pt x="570595" y="-7573"/>
                    <a:pt x="592481" y="8242"/>
                    <a:pt x="602130" y="15961"/>
                  </a:cubicBezTo>
                  <a:cubicBezTo>
                    <a:pt x="613132" y="24763"/>
                    <a:pt x="615613" y="41167"/>
                    <a:pt x="625576" y="51130"/>
                  </a:cubicBezTo>
                  <a:cubicBezTo>
                    <a:pt x="635539" y="61093"/>
                    <a:pt x="649023" y="66761"/>
                    <a:pt x="660746" y="74576"/>
                  </a:cubicBezTo>
                  <a:cubicBezTo>
                    <a:pt x="668561" y="90207"/>
                    <a:pt x="677308" y="105405"/>
                    <a:pt x="684192" y="121468"/>
                  </a:cubicBezTo>
                  <a:cubicBezTo>
                    <a:pt x="712897" y="188446"/>
                    <a:pt x="702675" y="258033"/>
                    <a:pt x="707638" y="332484"/>
                  </a:cubicBezTo>
                  <a:cubicBezTo>
                    <a:pt x="698594" y="441017"/>
                    <a:pt x="720864" y="447838"/>
                    <a:pt x="672469" y="508330"/>
                  </a:cubicBezTo>
                  <a:cubicBezTo>
                    <a:pt x="665564" y="516961"/>
                    <a:pt x="656838" y="523961"/>
                    <a:pt x="649022" y="531776"/>
                  </a:cubicBezTo>
                  <a:cubicBezTo>
                    <a:pt x="639878" y="559207"/>
                    <a:pt x="639560" y="584153"/>
                    <a:pt x="602130" y="590391"/>
                  </a:cubicBezTo>
                  <a:cubicBezTo>
                    <a:pt x="589941" y="592422"/>
                    <a:pt x="578684" y="582576"/>
                    <a:pt x="566961" y="578668"/>
                  </a:cubicBezTo>
                  <a:cubicBezTo>
                    <a:pt x="563053" y="566945"/>
                    <a:pt x="562957" y="553148"/>
                    <a:pt x="555238" y="543499"/>
                  </a:cubicBezTo>
                  <a:cubicBezTo>
                    <a:pt x="546436" y="532497"/>
                    <a:pt x="532671" y="526354"/>
                    <a:pt x="520069" y="520053"/>
                  </a:cubicBezTo>
                  <a:cubicBezTo>
                    <a:pt x="464131" y="492084"/>
                    <a:pt x="331020" y="498071"/>
                    <a:pt x="309053" y="496607"/>
                  </a:cubicBezTo>
                  <a:cubicBezTo>
                    <a:pt x="289994" y="492795"/>
                    <a:pt x="195099" y="473161"/>
                    <a:pt x="180099" y="473161"/>
                  </a:cubicBezTo>
                  <a:cubicBezTo>
                    <a:pt x="133044" y="473161"/>
                    <a:pt x="86314" y="480976"/>
                    <a:pt x="39422" y="484884"/>
                  </a:cubicBezTo>
                  <a:cubicBezTo>
                    <a:pt x="27699" y="480976"/>
                    <a:pt x="7648" y="485043"/>
                    <a:pt x="4253" y="473161"/>
                  </a:cubicBezTo>
                  <a:cubicBezTo>
                    <a:pt x="-11575" y="417761"/>
                    <a:pt x="20495" y="405507"/>
                    <a:pt x="39422" y="367653"/>
                  </a:cubicBezTo>
                  <a:cubicBezTo>
                    <a:pt x="44948" y="356600"/>
                    <a:pt x="46278" y="343842"/>
                    <a:pt x="51146" y="332484"/>
                  </a:cubicBezTo>
                  <a:cubicBezTo>
                    <a:pt x="58030" y="316421"/>
                    <a:pt x="66777" y="301222"/>
                    <a:pt x="74592" y="285591"/>
                  </a:cubicBezTo>
                  <a:cubicBezTo>
                    <a:pt x="49910" y="211546"/>
                    <a:pt x="41377" y="205484"/>
                    <a:pt x="51146" y="191807"/>
                  </a:cubicBezTo>
                  <a:close/>
                </a:path>
              </a:pathLst>
            </a:cu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grpSp>
          <p:nvGrpSpPr>
            <p:cNvPr id="57" name="Group 56"/>
            <p:cNvGrpSpPr/>
            <p:nvPr/>
          </p:nvGrpSpPr>
          <p:grpSpPr>
            <a:xfrm>
              <a:off x="3747250" y="3865250"/>
              <a:ext cx="431506" cy="428295"/>
              <a:chOff x="5095324" y="4077282"/>
              <a:chExt cx="431506" cy="428295"/>
            </a:xfrm>
          </p:grpSpPr>
          <p:sp>
            <p:nvSpPr>
              <p:cNvPr id="58" name="Freeform 57"/>
              <p:cNvSpPr/>
              <p:nvPr/>
            </p:nvSpPr>
            <p:spPr>
              <a:xfrm rot="10800000">
                <a:off x="5413105" y="4077282"/>
                <a:ext cx="113725" cy="428295"/>
              </a:xfrm>
              <a:custGeom>
                <a:avLst/>
                <a:gdLst>
                  <a:gd name="connsiteX0" fmla="*/ 70338 w 78523"/>
                  <a:gd name="connsiteY0" fmla="*/ 31798 h 571060"/>
                  <a:gd name="connsiteX1" fmla="*/ 35169 w 78523"/>
                  <a:gd name="connsiteY1" fmla="*/ 90413 h 571060"/>
                  <a:gd name="connsiteX2" fmla="*/ 0 w 78523"/>
                  <a:gd name="connsiteY2" fmla="*/ 207644 h 571060"/>
                  <a:gd name="connsiteX3" fmla="*/ 11723 w 78523"/>
                  <a:gd name="connsiteY3" fmla="*/ 442106 h 571060"/>
                  <a:gd name="connsiteX4" fmla="*/ 23446 w 78523"/>
                  <a:gd name="connsiteY4" fmla="*/ 477275 h 571060"/>
                  <a:gd name="connsiteX5" fmla="*/ 46892 w 78523"/>
                  <a:gd name="connsiteY5" fmla="*/ 571060 h 571060"/>
                  <a:gd name="connsiteX6" fmla="*/ 70338 w 78523"/>
                  <a:gd name="connsiteY6" fmla="*/ 172475 h 571060"/>
                  <a:gd name="connsiteX7" fmla="*/ 70338 w 78523"/>
                  <a:gd name="connsiteY7" fmla="*/ 31798 h 57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23" h="571060">
                    <a:moveTo>
                      <a:pt x="70338" y="31798"/>
                    </a:moveTo>
                    <a:cubicBezTo>
                      <a:pt x="64476" y="18121"/>
                      <a:pt x="44598" y="69670"/>
                      <a:pt x="35169" y="90413"/>
                    </a:cubicBezTo>
                    <a:cubicBezTo>
                      <a:pt x="19313" y="125295"/>
                      <a:pt x="9447" y="169854"/>
                      <a:pt x="0" y="207644"/>
                    </a:cubicBezTo>
                    <a:cubicBezTo>
                      <a:pt x="3908" y="285798"/>
                      <a:pt x="4944" y="364149"/>
                      <a:pt x="11723" y="442106"/>
                    </a:cubicBezTo>
                    <a:cubicBezTo>
                      <a:pt x="12793" y="454417"/>
                      <a:pt x="20449" y="465287"/>
                      <a:pt x="23446" y="477275"/>
                    </a:cubicBezTo>
                    <a:lnTo>
                      <a:pt x="46892" y="571060"/>
                    </a:lnTo>
                    <a:cubicBezTo>
                      <a:pt x="97868" y="418127"/>
                      <a:pt x="49124" y="575518"/>
                      <a:pt x="70338" y="172475"/>
                    </a:cubicBezTo>
                    <a:cubicBezTo>
                      <a:pt x="85378" y="-113275"/>
                      <a:pt x="76200" y="45475"/>
                      <a:pt x="70338" y="31798"/>
                    </a:cubicBezTo>
                    <a:close/>
                  </a:path>
                </a:pathLst>
              </a:cu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latin typeface="Arial" panose="020B0604020202020204" pitchFamily="34" charset="0"/>
                  <a:cs typeface="Arial" panose="020B0604020202020204" pitchFamily="34" charset="0"/>
                </a:endParaRPr>
              </a:p>
            </p:txBody>
          </p:sp>
          <p:sp>
            <p:nvSpPr>
              <p:cNvPr id="63" name="Flowchart: Process 62"/>
              <p:cNvSpPr/>
              <p:nvPr/>
            </p:nvSpPr>
            <p:spPr>
              <a:xfrm rot="10800000">
                <a:off x="5095324" y="4252016"/>
                <a:ext cx="344377" cy="69354"/>
              </a:xfrm>
              <a:prstGeom prst="flowChartProcess">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grpSp>
        <p:cxnSp>
          <p:nvCxnSpPr>
            <p:cNvPr id="60" name="Straight Arrow Connector 59"/>
            <p:cNvCxnSpPr/>
            <p:nvPr/>
          </p:nvCxnSpPr>
          <p:spPr>
            <a:xfrm flipH="1">
              <a:off x="4587806" y="3764971"/>
              <a:ext cx="876036" cy="269997"/>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1928464" y="188620"/>
            <a:ext cx="9582218" cy="830997"/>
          </a:xfrm>
          <a:prstGeom prst="rect">
            <a:avLst/>
          </a:prstGeom>
          <a:noFill/>
        </p:spPr>
        <p:txBody>
          <a:bodyPr wrap="square" rtlCol="0">
            <a:spAutoFit/>
          </a:bodyPr>
          <a:lstStyle/>
          <a:p>
            <a:pPr algn="ctr"/>
            <a:r>
              <a:rPr lang="en-CA" sz="2400" b="1" dirty="0" smtClean="0">
                <a:latin typeface="Arial Narrow" panose="020B0606020202030204" pitchFamily="34" charset="0"/>
              </a:rPr>
              <a:t>Emplacement of the container in a repository with a defective weld would represent immediate coating failure </a:t>
            </a:r>
            <a:endParaRPr lang="en-CA" sz="2400" b="1" dirty="0">
              <a:latin typeface="Arial Narrow" panose="020B0606020202030204" pitchFamily="34" charset="0"/>
            </a:endParaRPr>
          </a:p>
        </p:txBody>
      </p:sp>
      <p:pic>
        <p:nvPicPr>
          <p:cNvPr id="69" name="Picture 10"/>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754" y="68718"/>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 name="Picture 60"/>
          <p:cNvPicPr>
            <a:picLocks noChangeAspect="1"/>
          </p:cNvPicPr>
          <p:nvPr/>
        </p:nvPicPr>
        <p:blipFill>
          <a:blip r:embed="rId3"/>
          <a:stretch>
            <a:fillRect/>
          </a:stretch>
        </p:blipFill>
        <p:spPr>
          <a:xfrm>
            <a:off x="4542920" y="1253058"/>
            <a:ext cx="2928379" cy="2299774"/>
          </a:xfrm>
          <a:prstGeom prst="rect">
            <a:avLst/>
          </a:prstGeom>
        </p:spPr>
      </p:pic>
      <p:sp>
        <p:nvSpPr>
          <p:cNvPr id="8" name="TextBox 7"/>
          <p:cNvSpPr txBox="1"/>
          <p:nvPr/>
        </p:nvSpPr>
        <p:spPr>
          <a:xfrm>
            <a:off x="4612732" y="4049943"/>
            <a:ext cx="6897950" cy="2246769"/>
          </a:xfrm>
          <a:prstGeom prst="rect">
            <a:avLst/>
          </a:prstGeom>
          <a:noFill/>
        </p:spPr>
        <p:txBody>
          <a:bodyPr wrap="square" rtlCol="0">
            <a:spAutoFit/>
          </a:bodyPr>
          <a:lstStyle/>
          <a:p>
            <a:r>
              <a:rPr lang="en-CA" sz="2000" b="1" dirty="0" smtClean="0">
                <a:latin typeface="Arial Narrow" panose="020B0606020202030204" pitchFamily="34" charset="0"/>
              </a:rPr>
              <a:t>Corrosion damage to steel at the base of a drilled defect in a Cu coating measured by X-ray </a:t>
            </a:r>
            <a:r>
              <a:rPr lang="en-CA" sz="2000" b="1" dirty="0" err="1" smtClean="0">
                <a:latin typeface="Arial Narrow" panose="020B0606020202030204" pitchFamily="34" charset="0"/>
              </a:rPr>
              <a:t>microtomography</a:t>
            </a:r>
            <a:r>
              <a:rPr lang="en-CA" sz="2000" b="1" dirty="0" smtClean="0">
                <a:latin typeface="Arial Narrow" panose="020B0606020202030204" pitchFamily="34" charset="0"/>
              </a:rPr>
              <a:t> (µ-XRT)</a:t>
            </a:r>
          </a:p>
          <a:p>
            <a:endParaRPr lang="en-US" sz="2000" b="1" dirty="0">
              <a:latin typeface="Arial Narrow" panose="020B0606020202030204" pitchFamily="34" charset="0"/>
            </a:endParaRPr>
          </a:p>
          <a:p>
            <a:r>
              <a:rPr lang="en-US" sz="2000" b="1" dirty="0" smtClean="0">
                <a:latin typeface="Arial Narrow" panose="020B0606020202030204" pitchFamily="34" charset="0"/>
              </a:rPr>
              <a:t>Calculate the material loss as a function of oxidant consumption</a:t>
            </a:r>
          </a:p>
          <a:p>
            <a:endParaRPr lang="en-US" sz="2000" b="1" dirty="0">
              <a:latin typeface="Arial Narrow" panose="020B0606020202030204" pitchFamily="34" charset="0"/>
            </a:endParaRPr>
          </a:p>
          <a:p>
            <a:r>
              <a:rPr lang="en-US" sz="2000" b="1" dirty="0" smtClean="0">
                <a:latin typeface="Arial Narrow" panose="020B0606020202030204" pitchFamily="34" charset="0"/>
              </a:rPr>
              <a:t>Develop a finite element model to predict the extent of corrosion and validate with µ-XRT data </a:t>
            </a:r>
            <a:endParaRPr lang="en-CA" sz="2000" b="1" dirty="0">
              <a:latin typeface="Arial Narrow" panose="020B0606020202030204" pitchFamily="34" charset="0"/>
            </a:endParaRPr>
          </a:p>
        </p:txBody>
      </p:sp>
      <p:grpSp>
        <p:nvGrpSpPr>
          <p:cNvPr id="32" name="Group 31"/>
          <p:cNvGrpSpPr/>
          <p:nvPr/>
        </p:nvGrpSpPr>
        <p:grpSpPr>
          <a:xfrm>
            <a:off x="8110022" y="1695080"/>
            <a:ext cx="1701584" cy="1903752"/>
            <a:chOff x="4866010" y="18965031"/>
            <a:chExt cx="1813065" cy="2445034"/>
          </a:xfrm>
        </p:grpSpPr>
        <p:grpSp>
          <p:nvGrpSpPr>
            <p:cNvPr id="33" name="Group 32"/>
            <p:cNvGrpSpPr/>
            <p:nvPr/>
          </p:nvGrpSpPr>
          <p:grpSpPr>
            <a:xfrm>
              <a:off x="4866010" y="18965031"/>
              <a:ext cx="1134361" cy="2445034"/>
              <a:chOff x="7239983" y="16481197"/>
              <a:chExt cx="1343917" cy="2896720"/>
            </a:xfrm>
          </p:grpSpPr>
          <p:sp>
            <p:nvSpPr>
              <p:cNvPr id="37" name="TextBox 36"/>
              <p:cNvSpPr txBox="1"/>
              <p:nvPr/>
            </p:nvSpPr>
            <p:spPr>
              <a:xfrm>
                <a:off x="7239983" y="16481197"/>
                <a:ext cx="1343917" cy="510487"/>
              </a:xfrm>
              <a:prstGeom prst="rect">
                <a:avLst/>
              </a:prstGeom>
              <a:noFill/>
            </p:spPr>
            <p:txBody>
              <a:bodyPr wrap="square" rtlCol="0">
                <a:spAutoFit/>
              </a:bodyPr>
              <a:lstStyle/>
              <a:p>
                <a:pPr algn="ctr"/>
                <a:r>
                  <a:rPr lang="en-CA" sz="2200" dirty="0"/>
                  <a:t>0.5 mm</a:t>
                </a:r>
              </a:p>
            </p:txBody>
          </p:sp>
          <p:pic>
            <p:nvPicPr>
              <p:cNvPr id="39" name="Picture 38"/>
              <p:cNvPicPr>
                <a:picLocks noChangeAspect="1"/>
              </p:cNvPicPr>
              <p:nvPr/>
            </p:nvPicPr>
            <p:blipFill rotWithShape="1">
              <a:blip r:embed="rId4" cstate="print">
                <a:extLst>
                  <a:ext uri="{28A0092B-C50C-407E-A947-70E740481C1C}">
                    <a14:useLocalDpi xmlns:a14="http://schemas.microsoft.com/office/drawing/2010/main" val="0"/>
                  </a:ext>
                </a:extLst>
              </a:blip>
              <a:srcRect t="5737"/>
              <a:stretch/>
            </p:blipFill>
            <p:spPr>
              <a:xfrm>
                <a:off x="7422920" y="17010208"/>
                <a:ext cx="900166" cy="1954865"/>
              </a:xfrm>
              <a:prstGeom prst="rect">
                <a:avLst/>
              </a:prstGeom>
            </p:spPr>
          </p:pic>
          <p:sp>
            <p:nvSpPr>
              <p:cNvPr id="40" name="TextBox 39"/>
              <p:cNvSpPr txBox="1"/>
              <p:nvPr/>
            </p:nvSpPr>
            <p:spPr>
              <a:xfrm>
                <a:off x="7379272" y="18867430"/>
                <a:ext cx="999325" cy="510487"/>
              </a:xfrm>
              <a:prstGeom prst="rect">
                <a:avLst/>
              </a:prstGeom>
              <a:noFill/>
            </p:spPr>
            <p:txBody>
              <a:bodyPr wrap="none" rtlCol="0">
                <a:spAutoFit/>
              </a:bodyPr>
              <a:lstStyle/>
              <a:p>
                <a:r>
                  <a:rPr lang="en-CA" sz="2200" dirty="0"/>
                  <a:t>2 mm</a:t>
                </a:r>
              </a:p>
            </p:txBody>
          </p:sp>
          <p:sp>
            <p:nvSpPr>
              <p:cNvPr id="41" name="Right Bracket 40"/>
              <p:cNvSpPr/>
              <p:nvPr/>
            </p:nvSpPr>
            <p:spPr>
              <a:xfrm rot="16200000">
                <a:off x="7837304" y="17010997"/>
                <a:ext cx="149277" cy="136481"/>
              </a:xfrm>
              <a:prstGeom prst="rightBracket">
                <a:avLst/>
              </a:prstGeom>
              <a:ln w="28575">
                <a:solidFill>
                  <a:srgbClr val="0D00A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200">
                  <a:solidFill>
                    <a:srgbClr val="0D00AF"/>
                  </a:solidFill>
                </a:endParaRPr>
              </a:p>
            </p:txBody>
          </p:sp>
          <p:sp>
            <p:nvSpPr>
              <p:cNvPr id="42" name="Right Bracket 41"/>
              <p:cNvSpPr/>
              <p:nvPr/>
            </p:nvSpPr>
            <p:spPr>
              <a:xfrm rot="5400000">
                <a:off x="7831160" y="18651406"/>
                <a:ext cx="85996" cy="432048"/>
              </a:xfrm>
              <a:prstGeom prst="rightBracket">
                <a:avLst/>
              </a:prstGeom>
              <a:noFill/>
              <a:ln w="28575">
                <a:solidFill>
                  <a:srgbClr val="0D00A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200">
                  <a:solidFill>
                    <a:srgbClr val="0D00AF"/>
                  </a:solidFill>
                </a:endParaRPr>
              </a:p>
            </p:txBody>
          </p:sp>
        </p:grpSp>
        <p:sp>
          <p:nvSpPr>
            <p:cNvPr id="34" name="TextBox 33"/>
            <p:cNvSpPr txBox="1"/>
            <p:nvPr/>
          </p:nvSpPr>
          <p:spPr>
            <a:xfrm>
              <a:off x="5835574" y="19565892"/>
              <a:ext cx="843501" cy="430887"/>
            </a:xfrm>
            <a:prstGeom prst="rect">
              <a:avLst/>
            </a:prstGeom>
            <a:noFill/>
          </p:spPr>
          <p:txBody>
            <a:bodyPr wrap="none" rtlCol="0">
              <a:spAutoFit/>
            </a:bodyPr>
            <a:lstStyle/>
            <a:p>
              <a:r>
                <a:rPr lang="en-CA" sz="2200" dirty="0"/>
                <a:t>3 mm</a:t>
              </a:r>
            </a:p>
          </p:txBody>
        </p:sp>
        <p:sp>
          <p:nvSpPr>
            <p:cNvPr id="35" name="Right Bracket 34"/>
            <p:cNvSpPr/>
            <p:nvPr/>
          </p:nvSpPr>
          <p:spPr>
            <a:xfrm>
              <a:off x="5630913" y="19511336"/>
              <a:ext cx="72587" cy="540000"/>
            </a:xfrm>
            <a:prstGeom prst="rightBracket">
              <a:avLst/>
            </a:prstGeom>
            <a:ln w="28575">
              <a:solidFill>
                <a:srgbClr val="0D00A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sz="2200">
                <a:solidFill>
                  <a:srgbClr val="0D00AF"/>
                </a:solidFill>
              </a:endParaRPr>
            </a:p>
          </p:txBody>
        </p:sp>
        <p:cxnSp>
          <p:nvCxnSpPr>
            <p:cNvPr id="36" name="Straight Connector 35"/>
            <p:cNvCxnSpPr/>
            <p:nvPr/>
          </p:nvCxnSpPr>
          <p:spPr>
            <a:xfrm>
              <a:off x="5692700" y="19781336"/>
              <a:ext cx="180000" cy="0"/>
            </a:xfrm>
            <a:prstGeom prst="line">
              <a:avLst/>
            </a:prstGeom>
            <a:ln w="28575">
              <a:solidFill>
                <a:srgbClr val="0D00AF"/>
              </a:solidFill>
            </a:ln>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a:off x="10695028" y="1608528"/>
            <a:ext cx="1529146" cy="1957499"/>
            <a:chOff x="5968163" y="19002056"/>
            <a:chExt cx="1650535" cy="2043789"/>
          </a:xfrm>
        </p:grpSpPr>
        <p:pic>
          <p:nvPicPr>
            <p:cNvPr id="44" name="Picture 43"/>
            <p:cNvPicPr>
              <a:picLocks noChangeAspect="1"/>
            </p:cNvPicPr>
            <p:nvPr/>
          </p:nvPicPr>
          <p:blipFill rotWithShape="1">
            <a:blip r:embed="rId5" cstate="print">
              <a:extLst>
                <a:ext uri="{28A0092B-C50C-407E-A947-70E740481C1C}">
                  <a14:useLocalDpi xmlns:a14="http://schemas.microsoft.com/office/drawing/2010/main" val="0"/>
                </a:ext>
              </a:extLst>
            </a:blip>
            <a:srcRect l="11583" r="13762" b="50850"/>
            <a:stretch/>
          </p:blipFill>
          <p:spPr>
            <a:xfrm>
              <a:off x="5968163" y="19002056"/>
              <a:ext cx="623385" cy="2043789"/>
            </a:xfrm>
            <a:prstGeom prst="rect">
              <a:avLst/>
            </a:prstGeom>
          </p:spPr>
        </p:pic>
        <p:sp>
          <p:nvSpPr>
            <p:cNvPr id="45" name="TextBox 4"/>
            <p:cNvSpPr txBox="1">
              <a:spLocks noChangeArrowheads="1"/>
            </p:cNvSpPr>
            <p:nvPr/>
          </p:nvSpPr>
          <p:spPr bwMode="auto">
            <a:xfrm>
              <a:off x="6583991" y="20557496"/>
              <a:ext cx="898843" cy="3763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fontAlgn="base"/>
              <a:r>
                <a:rPr lang="en-CA" sz="2200" dirty="0">
                  <a:latin typeface="Calibri" panose="020F0502020204030204" pitchFamily="34" charset="0"/>
                  <a:ea typeface="Times New Roman" panose="02020603050405020304" pitchFamily="18" charset="0"/>
                  <a:cs typeface="Arial" panose="020B0604020202020204" pitchFamily="34" charset="0"/>
                </a:rPr>
                <a:t>Wire</a:t>
              </a:r>
              <a:endParaRPr lang="en-CA" sz="2200" dirty="0">
                <a:latin typeface="Times New Roman" panose="02020603050405020304" pitchFamily="18" charset="0"/>
                <a:ea typeface="Times New Roman" panose="02020603050405020304" pitchFamily="18" charset="0"/>
              </a:endParaRPr>
            </a:p>
          </p:txBody>
        </p:sp>
        <p:cxnSp>
          <p:nvCxnSpPr>
            <p:cNvPr id="46" name="Straight Connector 45"/>
            <p:cNvCxnSpPr/>
            <p:nvPr/>
          </p:nvCxnSpPr>
          <p:spPr>
            <a:xfrm flipV="1">
              <a:off x="6306829" y="20847508"/>
              <a:ext cx="306520" cy="35002"/>
            </a:xfrm>
            <a:prstGeom prst="line">
              <a:avLst/>
            </a:prstGeom>
            <a:ln w="28575">
              <a:solidFill>
                <a:srgbClr val="0D00AF"/>
              </a:solidFill>
            </a:ln>
          </p:spPr>
          <p:style>
            <a:lnRef idx="1">
              <a:schemeClr val="accent1"/>
            </a:lnRef>
            <a:fillRef idx="0">
              <a:schemeClr val="accent1"/>
            </a:fillRef>
            <a:effectRef idx="0">
              <a:schemeClr val="accent1"/>
            </a:effectRef>
            <a:fontRef idx="minor">
              <a:schemeClr val="tx1"/>
            </a:fontRef>
          </p:style>
        </p:cxnSp>
        <p:sp>
          <p:nvSpPr>
            <p:cNvPr id="47" name="TextBox 4"/>
            <p:cNvSpPr txBox="1">
              <a:spLocks noChangeArrowheads="1"/>
            </p:cNvSpPr>
            <p:nvPr/>
          </p:nvSpPr>
          <p:spPr bwMode="auto">
            <a:xfrm>
              <a:off x="6584092" y="19507522"/>
              <a:ext cx="1034606" cy="5787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fontAlgn="base">
                <a:lnSpc>
                  <a:spcPts val="2000"/>
                </a:lnSpc>
              </a:pPr>
              <a:r>
                <a:rPr lang="en-CA" sz="2200" dirty="0" smtClean="0">
                  <a:latin typeface="Calibri" panose="020F0502020204030204" pitchFamily="34" charset="0"/>
                  <a:ea typeface="Times New Roman" panose="02020603050405020304" pitchFamily="18" charset="0"/>
                  <a:cs typeface="Arial" panose="020B0604020202020204" pitchFamily="34" charset="0"/>
                </a:rPr>
                <a:t>Epoxy resin</a:t>
              </a:r>
              <a:endParaRPr lang="en-CA" sz="2200" dirty="0">
                <a:latin typeface="Times New Roman" panose="02020603050405020304" pitchFamily="18" charset="0"/>
                <a:ea typeface="Times New Roman" panose="02020603050405020304" pitchFamily="18" charset="0"/>
              </a:endParaRPr>
            </a:p>
          </p:txBody>
        </p:sp>
        <p:cxnSp>
          <p:nvCxnSpPr>
            <p:cNvPr id="48" name="Straight Connector 47"/>
            <p:cNvCxnSpPr/>
            <p:nvPr/>
          </p:nvCxnSpPr>
          <p:spPr>
            <a:xfrm flipV="1">
              <a:off x="6306829" y="19714396"/>
              <a:ext cx="306520" cy="35002"/>
            </a:xfrm>
            <a:prstGeom prst="line">
              <a:avLst/>
            </a:prstGeom>
            <a:ln w="28575">
              <a:solidFill>
                <a:srgbClr val="0D00AF"/>
              </a:solidFill>
            </a:ln>
          </p:spPr>
          <p:style>
            <a:lnRef idx="1">
              <a:schemeClr val="accent1"/>
            </a:lnRef>
            <a:fillRef idx="0">
              <a:schemeClr val="accent1"/>
            </a:fillRef>
            <a:effectRef idx="0">
              <a:schemeClr val="accent1"/>
            </a:effectRef>
            <a:fontRef idx="minor">
              <a:schemeClr val="tx1"/>
            </a:fontRef>
          </p:style>
        </p:cxnSp>
      </p:grpSp>
      <p:cxnSp>
        <p:nvCxnSpPr>
          <p:cNvPr id="13" name="Straight Arrow Connector 12"/>
          <p:cNvCxnSpPr/>
          <p:nvPr/>
        </p:nvCxnSpPr>
        <p:spPr>
          <a:xfrm>
            <a:off x="9269229" y="2752727"/>
            <a:ext cx="9544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268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CA" sz="2800" b="1" dirty="0" smtClean="0">
                <a:latin typeface="Arial Narrow" panose="020B0606020202030204" pitchFamily="34" charset="0"/>
              </a:rPr>
              <a:t>Electrochemical/analytical studies allows </a:t>
            </a:r>
            <a:r>
              <a:rPr lang="en-CA" sz="2800" b="1" dirty="0" smtClean="0">
                <a:latin typeface="Arial Narrow" panose="020B0606020202030204" pitchFamily="34" charset="0"/>
              </a:rPr>
              <a:t>us to </a:t>
            </a:r>
            <a:r>
              <a:rPr lang="en-CA" sz="2800" b="1" dirty="0" smtClean="0">
                <a:latin typeface="Arial Narrow" panose="020B0606020202030204" pitchFamily="34" charset="0"/>
              </a:rPr>
              <a:t>specify </a:t>
            </a:r>
            <a:r>
              <a:rPr lang="en-CA" sz="2800" b="1" dirty="0" smtClean="0">
                <a:latin typeface="Arial Narrow" panose="020B0606020202030204" pitchFamily="34" charset="0"/>
              </a:rPr>
              <a:t>the </a:t>
            </a:r>
            <a:r>
              <a:rPr lang="en-CA" sz="2800" b="1" dirty="0" smtClean="0">
                <a:latin typeface="Arial Narrow" panose="020B0606020202030204" pitchFamily="34" charset="0"/>
              </a:rPr>
              <a:t>key processes </a:t>
            </a:r>
            <a:r>
              <a:rPr lang="en-CA" sz="2800" b="1" dirty="0" smtClean="0">
                <a:latin typeface="Arial Narrow" panose="020B0606020202030204" pitchFamily="34" charset="0"/>
              </a:rPr>
              <a:t>that </a:t>
            </a:r>
            <a:r>
              <a:rPr lang="en-CA" sz="2800" b="1" dirty="0" smtClean="0">
                <a:latin typeface="Arial Narrow" panose="020B0606020202030204" pitchFamily="34" charset="0"/>
              </a:rPr>
              <a:t>must </a:t>
            </a:r>
            <a:r>
              <a:rPr lang="en-CA" sz="2800" b="1" dirty="0" smtClean="0">
                <a:latin typeface="Arial Narrow" panose="020B0606020202030204" pitchFamily="34" charset="0"/>
              </a:rPr>
              <a:t>be Incorporated in to a </a:t>
            </a:r>
            <a:r>
              <a:rPr lang="en-CA" sz="2800" b="1" dirty="0" smtClean="0">
                <a:latin typeface="Arial Narrow" panose="020B0606020202030204" pitchFamily="34" charset="0"/>
              </a:rPr>
              <a:t>corrosion model</a:t>
            </a:r>
            <a:r>
              <a:rPr lang="en-CA" dirty="0" smtClean="0"/>
              <a:t> </a:t>
            </a:r>
            <a:endParaRPr lang="en-CA" dirty="0"/>
          </a:p>
        </p:txBody>
      </p:sp>
      <p:sp>
        <p:nvSpPr>
          <p:cNvPr id="3" name="Content Placeholder 2"/>
          <p:cNvSpPr>
            <a:spLocks noGrp="1"/>
          </p:cNvSpPr>
          <p:nvPr>
            <p:ph idx="1"/>
          </p:nvPr>
        </p:nvSpPr>
        <p:spPr>
          <a:xfrm>
            <a:off x="838200" y="2193177"/>
            <a:ext cx="5620872" cy="4351338"/>
          </a:xfrm>
        </p:spPr>
        <p:txBody>
          <a:bodyPr>
            <a:normAutofit/>
          </a:bodyPr>
          <a:lstStyle/>
          <a:p>
            <a:pPr>
              <a:spcAft>
                <a:spcPts val="1000"/>
              </a:spcAft>
            </a:pPr>
            <a:r>
              <a:rPr lang="en-CA" sz="2000" b="1" dirty="0">
                <a:solidFill>
                  <a:srgbClr val="0000FF"/>
                </a:solidFill>
                <a:latin typeface="Arial Narrow" panose="020B0606020202030204" pitchFamily="34" charset="0"/>
                <a:ea typeface="MS Mincho" panose="02020609040205080304" pitchFamily="49" charset="-128"/>
                <a:cs typeface="Times New Roman" panose="02020603050405020304" pitchFamily="18" charset="0"/>
              </a:rPr>
              <a:t>Electrochemical results </a:t>
            </a:r>
            <a:endParaRPr lang="en-CA" sz="2000" b="1" dirty="0">
              <a:solidFill>
                <a:srgbClr val="0000FF"/>
              </a:solidFill>
              <a:latin typeface="Arial Narrow" panose="020B0606020202030204" pitchFamily="34" charset="0"/>
              <a:ea typeface="MS Mincho" panose="02020609040205080304" pitchFamily="49" charset="-128"/>
              <a:cs typeface="Times New Roman" panose="02020603050405020304" pitchFamily="18" charset="0"/>
              <a:sym typeface="Wingdings" panose="05000000000000000000" pitchFamily="2" charset="2"/>
            </a:endParaRPr>
          </a:p>
          <a:p>
            <a:pPr>
              <a:spcAft>
                <a:spcPts val="1000"/>
              </a:spcAft>
              <a:buFont typeface="Wingdings 3" panose="05040102010807070707" pitchFamily="18" charset="2"/>
              <a:buChar char=""/>
            </a:pPr>
            <a:r>
              <a:rPr lang="en-CA" sz="2000" b="1" dirty="0">
                <a:solidFill>
                  <a:srgbClr val="0000FF"/>
                </a:solidFill>
                <a:latin typeface="Arial Narrow" panose="020B0606020202030204" pitchFamily="34" charset="0"/>
                <a:ea typeface="MS Mincho" panose="02020609040205080304" pitchFamily="49" charset="-128"/>
                <a:cs typeface="Times New Roman" panose="02020603050405020304" pitchFamily="18" charset="0"/>
                <a:sym typeface="Wingdings" panose="05000000000000000000" pitchFamily="2" charset="2"/>
              </a:rPr>
              <a:t>Numerical database</a:t>
            </a:r>
          </a:p>
          <a:p>
            <a:pPr>
              <a:spcAft>
                <a:spcPts val="1000"/>
              </a:spcAft>
              <a:buFont typeface="Wingdings 3" panose="05040102010807070707" pitchFamily="18" charset="2"/>
              <a:buChar char=""/>
            </a:pPr>
            <a:r>
              <a:rPr lang="en-CA" sz="2000" b="1" dirty="0">
                <a:solidFill>
                  <a:srgbClr val="0000FF"/>
                </a:solidFill>
                <a:latin typeface="Arial Narrow" panose="020B0606020202030204" pitchFamily="34" charset="0"/>
                <a:ea typeface="MS Mincho" panose="02020609040205080304" pitchFamily="49" charset="-128"/>
                <a:cs typeface="Times New Roman" panose="02020603050405020304" pitchFamily="18" charset="0"/>
                <a:sym typeface="Wingdings" panose="05000000000000000000" pitchFamily="2" charset="2"/>
              </a:rPr>
              <a:t>Finite element model (using COMSOL Multiphysics modelling software) </a:t>
            </a:r>
          </a:p>
          <a:p>
            <a:pPr>
              <a:spcAft>
                <a:spcPts val="1000"/>
              </a:spcAft>
              <a:buFont typeface="Wingdings 3" panose="05040102010807070707" pitchFamily="18" charset="2"/>
              <a:buChar char=""/>
            </a:pPr>
            <a:r>
              <a:rPr lang="en-CA" sz="2000" b="1" dirty="0">
                <a:solidFill>
                  <a:srgbClr val="0000FF"/>
                </a:solidFill>
                <a:latin typeface="Arial Narrow" panose="020B0606020202030204" pitchFamily="34" charset="0"/>
              </a:rPr>
              <a:t>Describe the evolution of damage to the steel under repository conditions</a:t>
            </a:r>
            <a:endParaRPr lang="en-CA" sz="2000" b="1" dirty="0">
              <a:solidFill>
                <a:srgbClr val="0000FF"/>
              </a:solidFill>
              <a:latin typeface="Arial Narrow" panose="020B0606020202030204" pitchFamily="34" charset="0"/>
              <a:ea typeface="MS Mincho" panose="02020609040205080304" pitchFamily="49" charset="-128"/>
              <a:cs typeface="Times New Roman" panose="02020603050405020304" pitchFamily="18" charset="0"/>
            </a:endParaRPr>
          </a:p>
          <a:p>
            <a:pPr>
              <a:spcAft>
                <a:spcPts val="1000"/>
              </a:spcAft>
            </a:pPr>
            <a:endParaRPr lang="en-CA" sz="2100" dirty="0"/>
          </a:p>
          <a:p>
            <a:endParaRPr lang="en-CA" sz="21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7787" y="1825625"/>
            <a:ext cx="4210404" cy="3749501"/>
          </a:xfrm>
          <a:prstGeom prst="rect">
            <a:avLst/>
          </a:prstGeom>
        </p:spPr>
      </p:pic>
      <p:sp>
        <p:nvSpPr>
          <p:cNvPr id="4" name="Slide Number Placeholder 3"/>
          <p:cNvSpPr>
            <a:spLocks noGrp="1"/>
          </p:cNvSpPr>
          <p:nvPr>
            <p:ph type="sldNum" sz="quarter" idx="12"/>
          </p:nvPr>
        </p:nvSpPr>
        <p:spPr/>
        <p:txBody>
          <a:bodyPr/>
          <a:lstStyle/>
          <a:p>
            <a:fld id="{C7CE8B89-5E9D-49D1-84F5-CCF16C352533}" type="slidenum">
              <a:rPr lang="en-CA" smtClean="0">
                <a:solidFill>
                  <a:prstClr val="black">
                    <a:tint val="75000"/>
                  </a:prstClr>
                </a:solidFill>
              </a:rPr>
              <a:pPr/>
              <a:t>14</a:t>
            </a:fld>
            <a:endParaRPr lang="en-CA" dirty="0">
              <a:solidFill>
                <a:prstClr val="black">
                  <a:tint val="75000"/>
                </a:prstClr>
              </a:solidFill>
            </a:endParaRPr>
          </a:p>
        </p:txBody>
      </p:sp>
      <p:pic>
        <p:nvPicPr>
          <p:cNvPr id="6" name="Picture 10"/>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6712" y="5387975"/>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8516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9223" y="603591"/>
            <a:ext cx="10515600" cy="4351338"/>
          </a:xfrm>
        </p:spPr>
        <p:txBody>
          <a:bodyPr>
            <a:normAutofit/>
          </a:bodyPr>
          <a:lstStyle/>
          <a:p>
            <a:r>
              <a:rPr lang="en-CA" sz="2200" b="1" dirty="0">
                <a:solidFill>
                  <a:srgbClr val="FF0000"/>
                </a:solidFill>
                <a:latin typeface="Arial Narrow" panose="020B0606020202030204" pitchFamily="34" charset="0"/>
              </a:rPr>
              <a:t>Non-destructive 3D imaging technique – visualizes internal features</a:t>
            </a:r>
          </a:p>
          <a:p>
            <a:pPr lvl="1"/>
            <a:r>
              <a:rPr lang="en-CA" b="1" dirty="0" smtClean="0">
                <a:solidFill>
                  <a:srgbClr val="FF0000"/>
                </a:solidFill>
                <a:latin typeface="Arial Narrow" panose="020B0606020202030204" pitchFamily="34" charset="0"/>
              </a:rPr>
              <a:t>Directly investigate damage volume and geometry</a:t>
            </a:r>
          </a:p>
        </p:txBody>
      </p:sp>
      <p:sp>
        <p:nvSpPr>
          <p:cNvPr id="4" name="Slide Number Placeholder 3"/>
          <p:cNvSpPr>
            <a:spLocks noGrp="1"/>
          </p:cNvSpPr>
          <p:nvPr>
            <p:ph type="sldNum" sz="quarter" idx="12"/>
          </p:nvPr>
        </p:nvSpPr>
        <p:spPr/>
        <p:txBody>
          <a:bodyPr/>
          <a:lstStyle/>
          <a:p>
            <a:fld id="{C7CE8B89-5E9D-49D1-84F5-CCF16C352533}" type="slidenum">
              <a:rPr lang="en-CA" smtClean="0">
                <a:solidFill>
                  <a:prstClr val="black">
                    <a:tint val="75000"/>
                  </a:prstClr>
                </a:solidFill>
              </a:rPr>
              <a:pPr/>
              <a:t>15</a:t>
            </a:fld>
            <a:endParaRPr lang="en-CA">
              <a:solidFill>
                <a:prstClr val="black">
                  <a:tint val="75000"/>
                </a:prstClr>
              </a:solidFill>
            </a:endParaRPr>
          </a:p>
        </p:txBody>
      </p:sp>
      <p:grpSp>
        <p:nvGrpSpPr>
          <p:cNvPr id="8" name="Group 7"/>
          <p:cNvGrpSpPr/>
          <p:nvPr/>
        </p:nvGrpSpPr>
        <p:grpSpPr>
          <a:xfrm>
            <a:off x="3047125" y="1426821"/>
            <a:ext cx="5780464" cy="2107560"/>
            <a:chOff x="169168" y="2241994"/>
            <a:chExt cx="6415608" cy="2339134"/>
          </a:xfrm>
        </p:grpSpPr>
        <p:pic>
          <p:nvPicPr>
            <p:cNvPr id="7" name="Picture 6"/>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912" t="14995" r="12931" b="14319"/>
            <a:stretch/>
          </p:blipFill>
          <p:spPr>
            <a:xfrm>
              <a:off x="169168" y="2241994"/>
              <a:ext cx="4536504" cy="2339134"/>
            </a:xfrm>
            <a:prstGeom prst="rect">
              <a:avLst/>
            </a:prstGeom>
          </p:spPr>
        </p:pic>
        <p:cxnSp>
          <p:nvCxnSpPr>
            <p:cNvPr id="9" name="Straight Arrow Connector 8"/>
            <p:cNvCxnSpPr/>
            <p:nvPr/>
          </p:nvCxnSpPr>
          <p:spPr>
            <a:xfrm>
              <a:off x="4638293" y="3532149"/>
              <a:ext cx="379255" cy="1"/>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pic>
          <p:nvPicPr>
            <p:cNvPr id="9222" name="Picture 6" descr="http://www.bbxuk.com/wp-content/uploads/2015/05/computer-05.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383" r="11954"/>
            <a:stretch/>
          </p:blipFill>
          <p:spPr bwMode="auto">
            <a:xfrm>
              <a:off x="5076056" y="2880924"/>
              <a:ext cx="1508720" cy="130245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3" name="Straight Arrow Connector 12"/>
          <p:cNvCxnSpPr/>
          <p:nvPr/>
        </p:nvCxnSpPr>
        <p:spPr>
          <a:xfrm>
            <a:off x="8128610" y="3140968"/>
            <a:ext cx="0" cy="270000"/>
          </a:xfrm>
          <a:prstGeom prst="straightConnector1">
            <a:avLst/>
          </a:prstGeom>
          <a:ln w="28575">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4439816" y="4674608"/>
            <a:ext cx="828000" cy="0"/>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1703512" y="3528831"/>
            <a:ext cx="2649670" cy="2214406"/>
            <a:chOff x="230336" y="3289660"/>
            <a:chExt cx="3876855" cy="3240000"/>
          </a:xfrm>
        </p:grpSpPr>
        <p:pic>
          <p:nvPicPr>
            <p:cNvPr id="19" name="Picture 18"/>
            <p:cNvPicPr>
              <a:picLocks noChangeAspect="1"/>
            </p:cNvPicPr>
            <p:nvPr/>
          </p:nvPicPr>
          <p:blipFill rotWithShape="1">
            <a:blip r:embed="rId7" cstate="print">
              <a:extLst>
                <a:ext uri="{28A0092B-C50C-407E-A947-70E740481C1C}">
                  <a14:useLocalDpi xmlns:a14="http://schemas.microsoft.com/office/drawing/2010/main" val="0"/>
                </a:ext>
              </a:extLst>
            </a:blip>
            <a:srcRect l="10839" t="67" r="8188" b="-67"/>
            <a:stretch/>
          </p:blipFill>
          <p:spPr>
            <a:xfrm>
              <a:off x="230336" y="3289660"/>
              <a:ext cx="3765600" cy="3240000"/>
            </a:xfrm>
            <a:prstGeom prst="rect">
              <a:avLst/>
            </a:prstGeom>
          </p:spPr>
        </p:pic>
        <p:sp>
          <p:nvSpPr>
            <p:cNvPr id="22" name="TextBox 21"/>
            <p:cNvSpPr txBox="1"/>
            <p:nvPr/>
          </p:nvSpPr>
          <p:spPr>
            <a:xfrm>
              <a:off x="2660836" y="4425713"/>
              <a:ext cx="629045" cy="540387"/>
            </a:xfrm>
            <a:prstGeom prst="rect">
              <a:avLst/>
            </a:prstGeom>
            <a:noFill/>
          </p:spPr>
          <p:txBody>
            <a:bodyPr wrap="none" rtlCol="0">
              <a:spAutoFit/>
            </a:bodyPr>
            <a:lstStyle/>
            <a:p>
              <a:pPr algn="r"/>
              <a:r>
                <a:rPr lang="en-CA" b="1" dirty="0"/>
                <a:t>Cu</a:t>
              </a:r>
            </a:p>
          </p:txBody>
        </p:sp>
        <p:sp>
          <p:nvSpPr>
            <p:cNvPr id="23" name="TextBox 22"/>
            <p:cNvSpPr txBox="1"/>
            <p:nvPr/>
          </p:nvSpPr>
          <p:spPr>
            <a:xfrm>
              <a:off x="2651647" y="5481746"/>
              <a:ext cx="1034109" cy="540387"/>
            </a:xfrm>
            <a:prstGeom prst="rect">
              <a:avLst/>
            </a:prstGeom>
            <a:noFill/>
          </p:spPr>
          <p:txBody>
            <a:bodyPr wrap="square" rtlCol="0">
              <a:spAutoFit/>
            </a:bodyPr>
            <a:lstStyle/>
            <a:p>
              <a:r>
                <a:rPr lang="en-CA" b="1" dirty="0">
                  <a:solidFill>
                    <a:schemeClr val="bg1"/>
                  </a:solidFill>
                </a:rPr>
                <a:t>Steel</a:t>
              </a:r>
            </a:p>
          </p:txBody>
        </p:sp>
        <p:sp>
          <p:nvSpPr>
            <p:cNvPr id="25" name="TextBox 24"/>
            <p:cNvSpPr txBox="1"/>
            <p:nvPr/>
          </p:nvSpPr>
          <p:spPr>
            <a:xfrm>
              <a:off x="1775394" y="4239539"/>
              <a:ext cx="675483" cy="1512400"/>
            </a:xfrm>
            <a:prstGeom prst="rect">
              <a:avLst/>
            </a:prstGeom>
            <a:noFill/>
          </p:spPr>
          <p:txBody>
            <a:bodyPr vert="vert270" wrap="square" rtlCol="0">
              <a:spAutoFit/>
            </a:bodyPr>
            <a:lstStyle/>
            <a:p>
              <a:r>
                <a:rPr lang="en-CA" b="1" dirty="0">
                  <a:solidFill>
                    <a:schemeClr val="accent3"/>
                  </a:solidFill>
                </a:rPr>
                <a:t>Defect</a:t>
              </a:r>
            </a:p>
          </p:txBody>
        </p:sp>
        <p:sp>
          <p:nvSpPr>
            <p:cNvPr id="26" name="TextBox 5"/>
            <p:cNvSpPr txBox="1"/>
            <p:nvPr/>
          </p:nvSpPr>
          <p:spPr>
            <a:xfrm>
              <a:off x="2990681" y="6022133"/>
              <a:ext cx="1116510" cy="314865"/>
            </a:xfrm>
            <a:prstGeom prst="rect">
              <a:avLst/>
            </a:prstGeom>
            <a:noFill/>
          </p:spPr>
          <p:txBody>
            <a:bodyPr wrap="square" rtlCol="0">
              <a:noAutofit/>
            </a:bodyPr>
            <a:lstStyle/>
            <a:p>
              <a:r>
                <a:rPr lang="en-CA" sz="1400"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0.5 mm</a:t>
              </a:r>
              <a:endParaRPr lang="en-CA" sz="1400" dirty="0">
                <a:latin typeface="Times New Roman" panose="02020603050405020304" pitchFamily="18" charset="0"/>
                <a:ea typeface="Times New Roman" panose="02020603050405020304" pitchFamily="18" charset="0"/>
              </a:endParaRPr>
            </a:p>
          </p:txBody>
        </p:sp>
        <p:cxnSp>
          <p:nvCxnSpPr>
            <p:cNvPr id="27" name="Straight Connector 26"/>
            <p:cNvCxnSpPr/>
            <p:nvPr/>
          </p:nvCxnSpPr>
          <p:spPr>
            <a:xfrm flipV="1">
              <a:off x="3203848" y="6406153"/>
              <a:ext cx="72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216" name="Group 9215"/>
          <p:cNvGrpSpPr/>
          <p:nvPr/>
        </p:nvGrpSpPr>
        <p:grpSpPr>
          <a:xfrm>
            <a:off x="5461603" y="3833012"/>
            <a:ext cx="2362287" cy="1930596"/>
            <a:chOff x="5148064" y="3287159"/>
            <a:chExt cx="3964479" cy="3240000"/>
          </a:xfrm>
        </p:grpSpPr>
        <p:pic>
          <p:nvPicPr>
            <p:cNvPr id="12" name="1A_E_time00_recon_proj_001_movielowerQ_colour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17713" r="16925"/>
            <a:stretch/>
          </p:blipFill>
          <p:spPr>
            <a:xfrm>
              <a:off x="5148064" y="3287159"/>
              <a:ext cx="3764829" cy="3240000"/>
            </a:xfrm>
            <a:prstGeom prst="rect">
              <a:avLst/>
            </a:prstGeom>
          </p:spPr>
        </p:pic>
        <p:sp>
          <p:nvSpPr>
            <p:cNvPr id="30" name="TextBox 5"/>
            <p:cNvSpPr txBox="1"/>
            <p:nvPr/>
          </p:nvSpPr>
          <p:spPr>
            <a:xfrm>
              <a:off x="7759192" y="5958510"/>
              <a:ext cx="1353351" cy="314864"/>
            </a:xfrm>
            <a:prstGeom prst="rect">
              <a:avLst/>
            </a:prstGeom>
            <a:noFill/>
          </p:spPr>
          <p:txBody>
            <a:bodyPr wrap="square" rtlCol="0">
              <a:noAutofit/>
            </a:bodyPr>
            <a:lstStyle/>
            <a:p>
              <a:r>
                <a:rPr lang="en-CA" sz="1400"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0.5 mm</a:t>
              </a:r>
              <a:endParaRPr lang="en-CA" sz="1400" dirty="0">
                <a:latin typeface="Times New Roman" panose="02020603050405020304" pitchFamily="18" charset="0"/>
                <a:ea typeface="Times New Roman" panose="02020603050405020304" pitchFamily="18" charset="0"/>
              </a:endParaRPr>
            </a:p>
          </p:txBody>
        </p:sp>
        <p:cxnSp>
          <p:nvCxnSpPr>
            <p:cNvPr id="31" name="Straight Connector 30"/>
            <p:cNvCxnSpPr/>
            <p:nvPr/>
          </p:nvCxnSpPr>
          <p:spPr>
            <a:xfrm flipV="1">
              <a:off x="8126122" y="6406153"/>
              <a:ext cx="70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4" name="Picture 23"/>
          <p:cNvPicPr>
            <a:picLocks noChangeAspect="1"/>
          </p:cNvPicPr>
          <p:nvPr/>
        </p:nvPicPr>
        <p:blipFill rotWithShape="1">
          <a:blip r:embed="rId9" cstate="print">
            <a:extLst>
              <a:ext uri="{28A0092B-C50C-407E-A947-70E740481C1C}">
                <a14:useLocalDpi xmlns:a14="http://schemas.microsoft.com/office/drawing/2010/main" val="0"/>
              </a:ext>
            </a:extLst>
          </a:blip>
          <a:srcRect b="4952"/>
          <a:stretch/>
        </p:blipFill>
        <p:spPr>
          <a:xfrm rot="10800000">
            <a:off x="7925180" y="3869013"/>
            <a:ext cx="2560141" cy="1488824"/>
          </a:xfrm>
          <a:prstGeom prst="rect">
            <a:avLst/>
          </a:prstGeom>
        </p:spPr>
      </p:pic>
      <p:cxnSp>
        <p:nvCxnSpPr>
          <p:cNvPr id="10" name="Elbow Connector 9"/>
          <p:cNvCxnSpPr/>
          <p:nvPr/>
        </p:nvCxnSpPr>
        <p:spPr>
          <a:xfrm rot="16200000" flipH="1">
            <a:off x="8110610" y="3257013"/>
            <a:ext cx="36000" cy="1188000"/>
          </a:xfrm>
          <a:prstGeom prst="bentConnector3">
            <a:avLst>
              <a:gd name="adj1" fmla="val -1181667"/>
            </a:avLst>
          </a:prstGeom>
          <a:ln w="28575">
            <a:solidFill>
              <a:schemeClr val="accent4"/>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8015839" y="4347245"/>
            <a:ext cx="429926" cy="369332"/>
          </a:xfrm>
          <a:prstGeom prst="rect">
            <a:avLst/>
          </a:prstGeom>
          <a:noFill/>
        </p:spPr>
        <p:txBody>
          <a:bodyPr wrap="none" rtlCol="0">
            <a:spAutoFit/>
          </a:bodyPr>
          <a:lstStyle/>
          <a:p>
            <a:r>
              <a:rPr lang="en-CA" b="1" dirty="0"/>
              <a:t>Cu</a:t>
            </a:r>
          </a:p>
        </p:txBody>
      </p:sp>
      <p:sp>
        <p:nvSpPr>
          <p:cNvPr id="44" name="TextBox 43"/>
          <p:cNvSpPr txBox="1"/>
          <p:nvPr/>
        </p:nvSpPr>
        <p:spPr>
          <a:xfrm>
            <a:off x="8015840" y="4734577"/>
            <a:ext cx="706771" cy="369332"/>
          </a:xfrm>
          <a:prstGeom prst="rect">
            <a:avLst/>
          </a:prstGeom>
          <a:noFill/>
        </p:spPr>
        <p:txBody>
          <a:bodyPr wrap="square" rtlCol="0">
            <a:spAutoFit/>
          </a:bodyPr>
          <a:lstStyle/>
          <a:p>
            <a:r>
              <a:rPr lang="en-CA" b="1" dirty="0">
                <a:solidFill>
                  <a:schemeClr val="bg1"/>
                </a:solidFill>
              </a:rPr>
              <a:t>Steel</a:t>
            </a:r>
          </a:p>
        </p:txBody>
      </p:sp>
      <p:sp>
        <p:nvSpPr>
          <p:cNvPr id="47" name="TextBox 46"/>
          <p:cNvSpPr txBox="1"/>
          <p:nvPr/>
        </p:nvSpPr>
        <p:spPr>
          <a:xfrm>
            <a:off x="8779143" y="4105800"/>
            <a:ext cx="830623" cy="369332"/>
          </a:xfrm>
          <a:prstGeom prst="rect">
            <a:avLst/>
          </a:prstGeom>
          <a:noFill/>
        </p:spPr>
        <p:txBody>
          <a:bodyPr vert="horz" wrap="square" rtlCol="0">
            <a:spAutoFit/>
          </a:bodyPr>
          <a:lstStyle/>
          <a:p>
            <a:pPr algn="ctr"/>
            <a:r>
              <a:rPr lang="en-CA" b="1" dirty="0">
                <a:solidFill>
                  <a:schemeClr val="bg1"/>
                </a:solidFill>
              </a:rPr>
              <a:t>Defect</a:t>
            </a:r>
          </a:p>
        </p:txBody>
      </p:sp>
      <p:sp>
        <p:nvSpPr>
          <p:cNvPr id="48" name="Content Placeholder 6"/>
          <p:cNvSpPr txBox="1">
            <a:spLocks/>
          </p:cNvSpPr>
          <p:nvPr/>
        </p:nvSpPr>
        <p:spPr>
          <a:xfrm>
            <a:off x="1981200" y="5810873"/>
            <a:ext cx="7916596" cy="8719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SzPct val="105000"/>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SzPct val="80000"/>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54013"/>
            <a:r>
              <a:rPr lang="en-CA" sz="2200" b="1" dirty="0">
                <a:latin typeface="Arial Narrow" panose="020B0606020202030204" pitchFamily="34" charset="0"/>
              </a:rPr>
              <a:t>Compare mass loss to O</a:t>
            </a:r>
            <a:r>
              <a:rPr lang="en-CA" sz="2200" b="1" baseline="-25000" dirty="0">
                <a:latin typeface="Arial Narrow" panose="020B0606020202030204" pitchFamily="34" charset="0"/>
              </a:rPr>
              <a:t>2</a:t>
            </a:r>
            <a:r>
              <a:rPr lang="en-CA" sz="2200" b="1" dirty="0">
                <a:latin typeface="Arial Narrow" panose="020B0606020202030204" pitchFamily="34" charset="0"/>
              </a:rPr>
              <a:t> consumed: Volume </a:t>
            </a:r>
            <a:r>
              <a:rPr lang="en-CA" sz="2200" b="1" dirty="0">
                <a:latin typeface="Arial Narrow" panose="020B0606020202030204" pitchFamily="34" charset="0"/>
                <a:sym typeface="Wingdings 3" panose="05040102010807070707" pitchFamily="18" charset="2"/>
              </a:rPr>
              <a:t></a:t>
            </a:r>
            <a:r>
              <a:rPr lang="en-CA" sz="2200" b="1" dirty="0">
                <a:latin typeface="Arial Narrow" panose="020B0606020202030204" pitchFamily="34" charset="0"/>
                <a:sym typeface="Wingdings" panose="05000000000000000000" pitchFamily="2" charset="2"/>
              </a:rPr>
              <a:t>                  </a:t>
            </a:r>
            <a:r>
              <a:rPr lang="en-CA" sz="2200" b="1" dirty="0">
                <a:latin typeface="Arial Narrow" panose="020B0606020202030204" pitchFamily="34" charset="0"/>
                <a:sym typeface="Wingdings 3" panose="05040102010807070707" pitchFamily="18" charset="2"/>
              </a:rPr>
              <a:t></a:t>
            </a:r>
          </a:p>
          <a:p>
            <a:pPr marL="722313" lvl="1"/>
            <a:endParaRPr lang="en-CA" b="1" dirty="0">
              <a:latin typeface="Arial Narrow" panose="020B0606020202030204" pitchFamily="34" charset="0"/>
            </a:endParaRPr>
          </a:p>
          <a:p>
            <a:endParaRPr lang="en-CA" sz="900" dirty="0"/>
          </a:p>
        </p:txBody>
      </p:sp>
      <mc:AlternateContent xmlns:mc="http://schemas.openxmlformats.org/markup-compatibility/2006" xmlns:a14="http://schemas.microsoft.com/office/drawing/2010/main">
        <mc:Choice Requires="a14">
          <p:sp>
            <p:nvSpPr>
              <p:cNvPr id="49" name="TextBox 48"/>
              <p:cNvSpPr txBox="1"/>
              <p:nvPr/>
            </p:nvSpPr>
            <p:spPr>
              <a:xfrm>
                <a:off x="9223212" y="5658669"/>
                <a:ext cx="1222358" cy="683251"/>
              </a:xfrm>
              <a:prstGeom prst="rect">
                <a:avLst/>
              </a:prstGeom>
              <a:noFill/>
              <a:ln w="19050">
                <a:solidFill>
                  <a:schemeClr val="accent3"/>
                </a:solidFill>
              </a:ln>
            </p:spPr>
            <p:txBody>
              <a:bodyPr wrap="square" lIns="36000" tIns="36000" rIns="36000" bIns="72000" rtlCol="0">
                <a:spAutoFit/>
              </a:bodyPr>
              <a:lstStyle/>
              <a:p>
                <a:pPr/>
                <a14:m>
                  <m:oMathPara xmlns:m="http://schemas.openxmlformats.org/officeDocument/2006/math">
                    <m:oMathParaPr>
                      <m:jc m:val="centerGroup"/>
                    </m:oMathParaPr>
                    <m:oMath xmlns:m="http://schemas.openxmlformats.org/officeDocument/2006/math">
                      <m:r>
                        <a:rPr lang="en-CA" sz="2000" b="1" i="1">
                          <a:latin typeface="Cambria Math" panose="02040503050406030204" pitchFamily="18" charset="0"/>
                        </a:rPr>
                        <m:t>𝑸</m:t>
                      </m:r>
                      <m:r>
                        <a:rPr lang="en-CA" sz="2000" b="1" i="1">
                          <a:latin typeface="Cambria Math" panose="02040503050406030204" pitchFamily="18" charset="0"/>
                        </a:rPr>
                        <m:t>=</m:t>
                      </m:r>
                      <m:f>
                        <m:fPr>
                          <m:ctrlPr>
                            <a:rPr lang="en-CA" sz="2000" b="1" i="1">
                              <a:latin typeface="Cambria Math" panose="02040503050406030204" pitchFamily="18" charset="0"/>
                            </a:rPr>
                          </m:ctrlPr>
                        </m:fPr>
                        <m:num>
                          <m:r>
                            <a:rPr lang="en-CA" sz="2000" b="1" i="1">
                              <a:latin typeface="Cambria Math" panose="02040503050406030204" pitchFamily="18" charset="0"/>
                            </a:rPr>
                            <m:t>𝒎𝒏𝑭</m:t>
                          </m:r>
                          <m:r>
                            <m:rPr>
                              <m:nor/>
                            </m:rPr>
                            <a:rPr lang="en-CA" sz="2000" b="1" dirty="0">
                              <a:latin typeface="Arial Narrow" panose="020B0606020202030204" pitchFamily="34" charset="0"/>
                            </a:rPr>
                            <m:t> </m:t>
                          </m:r>
                        </m:num>
                        <m:den>
                          <m:r>
                            <a:rPr lang="en-CA" sz="2000" b="1" i="1">
                              <a:latin typeface="Cambria Math" panose="02040503050406030204" pitchFamily="18" charset="0"/>
                            </a:rPr>
                            <m:t>𝑴</m:t>
                          </m:r>
                        </m:den>
                      </m:f>
                    </m:oMath>
                  </m:oMathPara>
                </a14:m>
                <a:endParaRPr lang="en-CA" sz="2000" b="1" dirty="0">
                  <a:latin typeface="Arial Narrow" panose="020B0606020202030204" pitchFamily="34" charset="0"/>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9223212" y="5658669"/>
                <a:ext cx="1222358" cy="683251"/>
              </a:xfrm>
              <a:prstGeom prst="rect">
                <a:avLst/>
              </a:prstGeom>
              <a:blipFill rotWithShape="0">
                <a:blip r:embed="rId10"/>
                <a:stretch>
                  <a:fillRect/>
                </a:stretch>
              </a:blipFill>
              <a:ln w="19050">
                <a:solidFill>
                  <a:schemeClr val="accent3"/>
                </a:solidFill>
              </a:ln>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7812884" y="5808709"/>
                <a:ext cx="1084006" cy="380480"/>
              </a:xfrm>
              <a:prstGeom prst="rect">
                <a:avLst/>
              </a:prstGeom>
              <a:noFill/>
              <a:ln w="19050">
                <a:solidFill>
                  <a:schemeClr val="accent3"/>
                </a:solidFill>
              </a:ln>
            </p:spPr>
            <p:txBody>
              <a:bodyPr wrap="none" lIns="36000" tIns="36000" rIns="36000" bIns="36000" rtlCol="0">
                <a:spAutoFit/>
              </a:bodyPr>
              <a:lstStyle/>
              <a:p>
                <a:pPr/>
                <a14:m>
                  <m:oMathPara xmlns:m="http://schemas.openxmlformats.org/officeDocument/2006/math">
                    <m:oMathParaPr>
                      <m:jc m:val="centerGroup"/>
                    </m:oMathParaPr>
                    <m:oMath xmlns:m="http://schemas.openxmlformats.org/officeDocument/2006/math">
                      <m:r>
                        <a:rPr lang="en-CA" sz="2000" b="1" i="1">
                          <a:latin typeface="Cambria Math" panose="02040503050406030204" pitchFamily="18" charset="0"/>
                        </a:rPr>
                        <m:t>𝒎</m:t>
                      </m:r>
                      <m:r>
                        <a:rPr lang="en-CA" sz="2000" b="1" i="1">
                          <a:latin typeface="Cambria Math" panose="02040503050406030204" pitchFamily="18" charset="0"/>
                        </a:rPr>
                        <m:t>= </m:t>
                      </m:r>
                      <m:r>
                        <a:rPr lang="en-CA" sz="2000" b="1" i="1">
                          <a:latin typeface="Cambria Math" panose="02040503050406030204" pitchFamily="18" charset="0"/>
                          <a:ea typeface="Cambria Math" panose="02040503050406030204" pitchFamily="18" charset="0"/>
                        </a:rPr>
                        <m:t>𝝆</m:t>
                      </m:r>
                      <m:r>
                        <a:rPr lang="en-CA" sz="2000" b="1" i="1">
                          <a:latin typeface="Cambria Math" panose="02040503050406030204" pitchFamily="18" charset="0"/>
                          <a:ea typeface="Cambria Math" panose="02040503050406030204" pitchFamily="18" charset="0"/>
                        </a:rPr>
                        <m:t>𝑽</m:t>
                      </m:r>
                    </m:oMath>
                  </m:oMathPara>
                </a14:m>
                <a:endParaRPr lang="en-CA" sz="2000" b="1" dirty="0">
                  <a:latin typeface="Arial Narrow" panose="020B0606020202030204" pitchFamily="34" charset="0"/>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7812884" y="5808709"/>
                <a:ext cx="1084006" cy="380480"/>
              </a:xfrm>
              <a:prstGeom prst="rect">
                <a:avLst/>
              </a:prstGeom>
              <a:blipFill rotWithShape="0">
                <a:blip r:embed="rId11"/>
                <a:stretch>
                  <a:fillRect r="-3889" b="-16923"/>
                </a:stretch>
              </a:blipFill>
              <a:ln w="19050">
                <a:solidFill>
                  <a:schemeClr val="accent3"/>
                </a:solidFill>
              </a:ln>
            </p:spPr>
            <p:txBody>
              <a:bodyPr/>
              <a:lstStyle/>
              <a:p>
                <a:r>
                  <a:rPr lang="en-CA">
                    <a:noFill/>
                  </a:rPr>
                  <a:t> </a:t>
                </a:r>
              </a:p>
            </p:txBody>
          </p:sp>
        </mc:Fallback>
      </mc:AlternateContent>
      <p:sp>
        <p:nvSpPr>
          <p:cNvPr id="6" name="TextBox 5"/>
          <p:cNvSpPr txBox="1"/>
          <p:nvPr/>
        </p:nvSpPr>
        <p:spPr>
          <a:xfrm>
            <a:off x="4602795" y="74127"/>
            <a:ext cx="3102131" cy="461665"/>
          </a:xfrm>
          <a:prstGeom prst="rect">
            <a:avLst/>
          </a:prstGeom>
          <a:noFill/>
        </p:spPr>
        <p:txBody>
          <a:bodyPr wrap="none" rtlCol="0">
            <a:spAutoFit/>
          </a:bodyPr>
          <a:lstStyle/>
          <a:p>
            <a:r>
              <a:rPr lang="en-US" sz="2400" b="1" dirty="0" smtClean="0">
                <a:latin typeface="Arial Narrow" panose="020B0606020202030204" pitchFamily="34" charset="0"/>
              </a:rPr>
              <a:t>X-Ray </a:t>
            </a:r>
            <a:r>
              <a:rPr lang="en-US" sz="2400" b="1" dirty="0" err="1" smtClean="0">
                <a:latin typeface="Arial Narrow" panose="020B0606020202030204" pitchFamily="34" charset="0"/>
              </a:rPr>
              <a:t>Microtomography</a:t>
            </a:r>
            <a:endParaRPr lang="en-CA" sz="2400" b="1" dirty="0">
              <a:latin typeface="Arial Narrow" panose="020B0606020202030204" pitchFamily="34" charset="0"/>
            </a:endParaRPr>
          </a:p>
        </p:txBody>
      </p:sp>
      <p:pic>
        <p:nvPicPr>
          <p:cNvPr id="32" name="Picture 10"/>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10222006" y="72839"/>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9369458"/>
      </p:ext>
    </p:extLst>
  </p:cSld>
  <p:clrMapOvr>
    <a:masterClrMapping/>
  </p:clrMapOvr>
  <p:timing>
    <p:tnLst>
      <p:par>
        <p:cTn id="1" dur="indefinite" restart="never" nodeType="tmRoot">
          <p:childTnLst>
            <p:video>
              <p:cMediaNode vol="80000">
                <p:cTn id="2" fill="hold" display="0">
                  <p:stCondLst>
                    <p:cond delay="indefinite"/>
                  </p:stCondLst>
                </p:cTn>
                <p:tgtEl>
                  <p:spTgt spid="1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6306" y="2756647"/>
            <a:ext cx="6821098" cy="707886"/>
          </a:xfrm>
          <a:prstGeom prst="rect">
            <a:avLst/>
          </a:prstGeom>
          <a:noFill/>
        </p:spPr>
        <p:txBody>
          <a:bodyPr wrap="none" rtlCol="0">
            <a:spAutoFit/>
          </a:bodyPr>
          <a:lstStyle/>
          <a:p>
            <a:r>
              <a:rPr lang="en-CA" sz="4000" b="1" dirty="0" smtClean="0">
                <a:latin typeface="Arial Narrow" panose="020B0606020202030204" pitchFamily="34" charset="0"/>
              </a:rPr>
              <a:t>Where are the corrosion issues ?</a:t>
            </a:r>
            <a:endParaRPr lang="en-CA" sz="4000" b="1" dirty="0">
              <a:latin typeface="Arial Narrow" panose="020B0606020202030204" pitchFamily="34" charset="0"/>
            </a:endParaRPr>
          </a:p>
        </p:txBody>
      </p:sp>
    </p:spTree>
    <p:extLst>
      <p:ext uri="{BB962C8B-B14F-4D97-AF65-F5344CB8AC3E}">
        <p14:creationId xmlns:p14="http://schemas.microsoft.com/office/powerpoint/2010/main" val="1681793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l="12917" t="12399" r="64073" b="37325"/>
          <a:stretch/>
        </p:blipFill>
        <p:spPr bwMode="auto">
          <a:xfrm>
            <a:off x="914402" y="1129554"/>
            <a:ext cx="4827494" cy="3550022"/>
          </a:xfrm>
          <a:prstGeom prst="rect">
            <a:avLst/>
          </a:prstGeom>
          <a:ln>
            <a:noFill/>
          </a:ln>
          <a:extLst>
            <a:ext uri="{53640926-AAD7-44D8-BBD7-CCE9431645EC}">
              <a14:shadowObscured xmlns:a14="http://schemas.microsoft.com/office/drawing/2010/main"/>
            </a:ext>
          </a:extLst>
        </p:spPr>
      </p:pic>
      <p:pic>
        <p:nvPicPr>
          <p:cNvPr id="3" name="Picture 2"/>
          <p:cNvPicPr>
            <a:picLocks noChangeAspect="1"/>
          </p:cNvPicPr>
          <p:nvPr/>
        </p:nvPicPr>
        <p:blipFill>
          <a:blip r:embed="rId3"/>
          <a:stretch>
            <a:fillRect/>
          </a:stretch>
        </p:blipFill>
        <p:spPr>
          <a:xfrm>
            <a:off x="7153163" y="1129554"/>
            <a:ext cx="2807387" cy="3550022"/>
          </a:xfrm>
          <a:prstGeom prst="rect">
            <a:avLst/>
          </a:prstGeom>
        </p:spPr>
      </p:pic>
      <p:sp>
        <p:nvSpPr>
          <p:cNvPr id="5" name="TextBox 4"/>
          <p:cNvSpPr txBox="1"/>
          <p:nvPr/>
        </p:nvSpPr>
        <p:spPr>
          <a:xfrm>
            <a:off x="1385046" y="2420471"/>
            <a:ext cx="336177" cy="369332"/>
          </a:xfrm>
          <a:prstGeom prst="rect">
            <a:avLst/>
          </a:prstGeom>
          <a:noFill/>
        </p:spPr>
        <p:txBody>
          <a:bodyPr wrap="square" rtlCol="0">
            <a:spAutoFit/>
          </a:bodyPr>
          <a:lstStyle/>
          <a:p>
            <a:r>
              <a:rPr lang="en-US" b="1" dirty="0" smtClean="0">
                <a:solidFill>
                  <a:schemeClr val="bg1"/>
                </a:solidFill>
                <a:latin typeface="Arial Narrow" panose="020B0606020202030204" pitchFamily="34" charset="0"/>
              </a:rPr>
              <a:t>A</a:t>
            </a:r>
            <a:endParaRPr lang="en-CA" b="1" dirty="0">
              <a:solidFill>
                <a:schemeClr val="bg1"/>
              </a:solidFill>
              <a:latin typeface="Arial Narrow" panose="020B0606020202030204" pitchFamily="34" charset="0"/>
            </a:endParaRPr>
          </a:p>
        </p:txBody>
      </p:sp>
      <p:sp>
        <p:nvSpPr>
          <p:cNvPr id="6" name="TextBox 5"/>
          <p:cNvSpPr txBox="1"/>
          <p:nvPr/>
        </p:nvSpPr>
        <p:spPr>
          <a:xfrm>
            <a:off x="1400301" y="4080720"/>
            <a:ext cx="320922" cy="369332"/>
          </a:xfrm>
          <a:prstGeom prst="rect">
            <a:avLst/>
          </a:prstGeom>
          <a:noFill/>
        </p:spPr>
        <p:txBody>
          <a:bodyPr wrap="none" rtlCol="0">
            <a:spAutoFit/>
          </a:bodyPr>
          <a:lstStyle/>
          <a:p>
            <a:r>
              <a:rPr lang="en-US" b="1" dirty="0" smtClean="0">
                <a:solidFill>
                  <a:schemeClr val="bg1"/>
                </a:solidFill>
                <a:latin typeface="Arial Narrow" panose="020B0606020202030204" pitchFamily="34" charset="0"/>
              </a:rPr>
              <a:t>B</a:t>
            </a:r>
            <a:endParaRPr lang="en-CA" b="1" dirty="0">
              <a:solidFill>
                <a:schemeClr val="bg1"/>
              </a:solidFill>
              <a:latin typeface="Arial Narrow" panose="020B0606020202030204" pitchFamily="34" charset="0"/>
            </a:endParaRPr>
          </a:p>
        </p:txBody>
      </p:sp>
      <p:sp>
        <p:nvSpPr>
          <p:cNvPr id="7" name="TextBox 6"/>
          <p:cNvSpPr txBox="1"/>
          <p:nvPr/>
        </p:nvSpPr>
        <p:spPr>
          <a:xfrm>
            <a:off x="4975411" y="3711388"/>
            <a:ext cx="436338" cy="369332"/>
          </a:xfrm>
          <a:prstGeom prst="rect">
            <a:avLst/>
          </a:prstGeom>
          <a:noFill/>
        </p:spPr>
        <p:txBody>
          <a:bodyPr wrap="none" rtlCol="0">
            <a:spAutoFit/>
          </a:bodyPr>
          <a:lstStyle/>
          <a:p>
            <a:r>
              <a:rPr lang="en-US" b="1" dirty="0" smtClean="0">
                <a:solidFill>
                  <a:schemeClr val="bg1"/>
                </a:solidFill>
                <a:latin typeface="Arial Narrow" panose="020B0606020202030204" pitchFamily="34" charset="0"/>
              </a:rPr>
              <a:t>Cu</a:t>
            </a:r>
            <a:endParaRPr lang="en-CA" b="1" dirty="0">
              <a:solidFill>
                <a:schemeClr val="bg1"/>
              </a:solidFill>
              <a:latin typeface="Arial Narrow" panose="020B0606020202030204" pitchFamily="34" charset="0"/>
            </a:endParaRPr>
          </a:p>
        </p:txBody>
      </p:sp>
      <p:sp>
        <p:nvSpPr>
          <p:cNvPr id="8" name="TextBox 7"/>
          <p:cNvSpPr txBox="1"/>
          <p:nvPr/>
        </p:nvSpPr>
        <p:spPr>
          <a:xfrm>
            <a:off x="4874710" y="4225044"/>
            <a:ext cx="637739" cy="369332"/>
          </a:xfrm>
          <a:prstGeom prst="rect">
            <a:avLst/>
          </a:prstGeom>
          <a:noFill/>
        </p:spPr>
        <p:txBody>
          <a:bodyPr wrap="none" rtlCol="0">
            <a:spAutoFit/>
          </a:bodyPr>
          <a:lstStyle/>
          <a:p>
            <a:r>
              <a:rPr lang="en-US" b="1" dirty="0" smtClean="0">
                <a:solidFill>
                  <a:schemeClr val="bg1"/>
                </a:solidFill>
                <a:latin typeface="Arial Narrow" panose="020B0606020202030204" pitchFamily="34" charset="0"/>
              </a:rPr>
              <a:t>steel</a:t>
            </a:r>
            <a:endParaRPr lang="en-CA" b="1" dirty="0">
              <a:solidFill>
                <a:schemeClr val="bg1"/>
              </a:solidFill>
              <a:latin typeface="Arial Narrow" panose="020B0606020202030204" pitchFamily="34" charset="0"/>
            </a:endParaRPr>
          </a:p>
        </p:txBody>
      </p:sp>
      <p:cxnSp>
        <p:nvCxnSpPr>
          <p:cNvPr id="10" name="Straight Connector 9"/>
          <p:cNvCxnSpPr/>
          <p:nvPr/>
        </p:nvCxnSpPr>
        <p:spPr>
          <a:xfrm flipV="1">
            <a:off x="9157447" y="3039035"/>
            <a:ext cx="2649071" cy="4437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53890" y="5231829"/>
            <a:ext cx="4948517" cy="1477328"/>
          </a:xfrm>
          <a:prstGeom prst="rect">
            <a:avLst/>
          </a:prstGeom>
          <a:noFill/>
        </p:spPr>
        <p:txBody>
          <a:bodyPr wrap="square" rtlCol="0">
            <a:spAutoFit/>
          </a:bodyPr>
          <a:lstStyle/>
          <a:p>
            <a:r>
              <a:rPr lang="en-US" b="1" dirty="0" smtClean="0">
                <a:latin typeface="Arial Narrow" panose="020B0606020202030204" pitchFamily="34" charset="0"/>
              </a:rPr>
              <a:t>A – porosity in a cold-sprayed coating is an effective loss of coating thickness</a:t>
            </a:r>
          </a:p>
          <a:p>
            <a:endParaRPr lang="en-US" b="1" dirty="0">
              <a:latin typeface="Arial Narrow" panose="020B0606020202030204" pitchFamily="34" charset="0"/>
            </a:endParaRPr>
          </a:p>
          <a:p>
            <a:r>
              <a:rPr lang="en-US" b="1" dirty="0" smtClean="0">
                <a:latin typeface="Arial Narrow" panose="020B0606020202030204" pitchFamily="34" charset="0"/>
              </a:rPr>
              <a:t>B – Interfacial voids due to Cu particle impact on the steel  </a:t>
            </a:r>
            <a:endParaRPr lang="en-CA" b="1" dirty="0">
              <a:latin typeface="Arial Narrow" panose="020B0606020202030204" pitchFamily="34" charset="0"/>
            </a:endParaRPr>
          </a:p>
        </p:txBody>
      </p:sp>
      <p:sp>
        <p:nvSpPr>
          <p:cNvPr id="12" name="TextBox 11"/>
          <p:cNvSpPr txBox="1"/>
          <p:nvPr/>
        </p:nvSpPr>
        <p:spPr>
          <a:xfrm>
            <a:off x="1560762" y="392635"/>
            <a:ext cx="3542765" cy="369332"/>
          </a:xfrm>
          <a:prstGeom prst="rect">
            <a:avLst/>
          </a:prstGeom>
          <a:noFill/>
        </p:spPr>
        <p:txBody>
          <a:bodyPr wrap="none" rtlCol="0">
            <a:spAutoFit/>
          </a:bodyPr>
          <a:lstStyle/>
          <a:p>
            <a:r>
              <a:rPr lang="en-US" b="1" dirty="0" err="1" smtClean="0">
                <a:latin typeface="Arial Narrow" panose="020B0606020202030204" pitchFamily="34" charset="0"/>
              </a:rPr>
              <a:t>Uncorroded</a:t>
            </a:r>
            <a:r>
              <a:rPr lang="en-US" b="1" dirty="0" smtClean="0">
                <a:latin typeface="Arial Narrow" panose="020B0606020202030204" pitchFamily="34" charset="0"/>
              </a:rPr>
              <a:t> cold spray coated steel</a:t>
            </a:r>
            <a:endParaRPr lang="en-CA" b="1" dirty="0">
              <a:latin typeface="Arial Narrow" panose="020B0606020202030204" pitchFamily="34" charset="0"/>
            </a:endParaRPr>
          </a:p>
        </p:txBody>
      </p:sp>
      <p:sp>
        <p:nvSpPr>
          <p:cNvPr id="13" name="TextBox 12"/>
          <p:cNvSpPr txBox="1"/>
          <p:nvPr/>
        </p:nvSpPr>
        <p:spPr>
          <a:xfrm>
            <a:off x="6494929" y="368411"/>
            <a:ext cx="4370295" cy="369332"/>
          </a:xfrm>
          <a:prstGeom prst="rect">
            <a:avLst/>
          </a:prstGeom>
          <a:noFill/>
        </p:spPr>
        <p:txBody>
          <a:bodyPr wrap="square" rtlCol="0">
            <a:spAutoFit/>
          </a:bodyPr>
          <a:lstStyle/>
          <a:p>
            <a:pPr algn="ctr"/>
            <a:r>
              <a:rPr lang="en-US" b="1" dirty="0" smtClean="0">
                <a:latin typeface="Arial Narrow" panose="020B0606020202030204" pitchFamily="34" charset="0"/>
              </a:rPr>
              <a:t>Cold-spray/electrodeposited coating interface</a:t>
            </a:r>
            <a:endParaRPr lang="en-CA" b="1" dirty="0">
              <a:latin typeface="Arial Narrow" panose="020B0606020202030204" pitchFamily="34" charset="0"/>
            </a:endParaRPr>
          </a:p>
        </p:txBody>
      </p:sp>
      <p:sp>
        <p:nvSpPr>
          <p:cNvPr id="14" name="TextBox 13"/>
          <p:cNvSpPr txBox="1"/>
          <p:nvPr/>
        </p:nvSpPr>
        <p:spPr>
          <a:xfrm rot="21077062">
            <a:off x="10107720" y="2719899"/>
            <a:ext cx="1616762" cy="369332"/>
          </a:xfrm>
          <a:prstGeom prst="rect">
            <a:avLst/>
          </a:prstGeom>
          <a:noFill/>
        </p:spPr>
        <p:txBody>
          <a:bodyPr wrap="square" rtlCol="0">
            <a:spAutoFit/>
          </a:bodyPr>
          <a:lstStyle/>
          <a:p>
            <a:r>
              <a:rPr lang="en-US" b="1" dirty="0" smtClean="0">
                <a:solidFill>
                  <a:srgbClr val="CC3399"/>
                </a:solidFill>
                <a:latin typeface="Arial Narrow" panose="020B0606020202030204" pitchFamily="34" charset="0"/>
              </a:rPr>
              <a:t>Cold-sprayed</a:t>
            </a:r>
            <a:endParaRPr lang="en-CA" b="1" dirty="0">
              <a:solidFill>
                <a:srgbClr val="CC3399"/>
              </a:solidFill>
              <a:latin typeface="Arial Narrow" panose="020B0606020202030204" pitchFamily="34" charset="0"/>
            </a:endParaRPr>
          </a:p>
        </p:txBody>
      </p:sp>
      <p:sp>
        <p:nvSpPr>
          <p:cNvPr id="15" name="TextBox 14"/>
          <p:cNvSpPr txBox="1"/>
          <p:nvPr/>
        </p:nvSpPr>
        <p:spPr>
          <a:xfrm rot="20951951">
            <a:off x="10107940" y="3275458"/>
            <a:ext cx="1776640" cy="369332"/>
          </a:xfrm>
          <a:prstGeom prst="rect">
            <a:avLst/>
          </a:prstGeom>
          <a:noFill/>
        </p:spPr>
        <p:txBody>
          <a:bodyPr wrap="none" rtlCol="0">
            <a:spAutoFit/>
          </a:bodyPr>
          <a:lstStyle/>
          <a:p>
            <a:r>
              <a:rPr lang="en-US" dirty="0" smtClean="0">
                <a:solidFill>
                  <a:srgbClr val="666699"/>
                </a:solidFill>
              </a:rPr>
              <a:t>electrodeposited</a:t>
            </a:r>
            <a:endParaRPr lang="en-CA" dirty="0">
              <a:solidFill>
                <a:srgbClr val="666699"/>
              </a:solidFill>
            </a:endParaRPr>
          </a:p>
        </p:txBody>
      </p:sp>
      <p:sp>
        <p:nvSpPr>
          <p:cNvPr id="16" name="TextBox 15"/>
          <p:cNvSpPr txBox="1"/>
          <p:nvPr/>
        </p:nvSpPr>
        <p:spPr>
          <a:xfrm>
            <a:off x="6380485" y="5322415"/>
            <a:ext cx="4615775" cy="923330"/>
          </a:xfrm>
          <a:prstGeom prst="rect">
            <a:avLst/>
          </a:prstGeom>
          <a:noFill/>
        </p:spPr>
        <p:txBody>
          <a:bodyPr wrap="square" rtlCol="0">
            <a:spAutoFit/>
          </a:bodyPr>
          <a:lstStyle/>
          <a:p>
            <a:pPr algn="ctr"/>
            <a:r>
              <a:rPr lang="en-US" b="1" dirty="0" smtClean="0">
                <a:latin typeface="Arial Narrow" panose="020B0606020202030204" pitchFamily="34" charset="0"/>
              </a:rPr>
              <a:t>Al/Si particles deposited at the coating interface by surface treatment prior to cold spray coating could act as crevice initiation sites</a:t>
            </a:r>
            <a:endParaRPr lang="en-CA" b="1" dirty="0">
              <a:latin typeface="Arial Narrow" panose="020B0606020202030204" pitchFamily="34" charset="0"/>
            </a:endParaRPr>
          </a:p>
        </p:txBody>
      </p:sp>
    </p:spTree>
    <p:extLst>
      <p:ext uri="{BB962C8B-B14F-4D97-AF65-F5344CB8AC3E}">
        <p14:creationId xmlns:p14="http://schemas.microsoft.com/office/powerpoint/2010/main" val="278576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631504" y="3286452"/>
            <a:ext cx="2160000" cy="142560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3" name="Picture 112"/>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6138" t="13140" r="20863" b="39469"/>
          <a:stretch/>
        </p:blipFill>
        <p:spPr>
          <a:xfrm>
            <a:off x="1631504" y="3574002"/>
            <a:ext cx="2160000" cy="850500"/>
          </a:xfrm>
          <a:prstGeom prst="rect">
            <a:avLst/>
          </a:prstGeom>
        </p:spPr>
      </p:pic>
      <p:pic>
        <p:nvPicPr>
          <p:cNvPr id="6" name="Picture 5"/>
          <p:cNvPicPr>
            <a:picLocks noChangeAspect="1"/>
          </p:cNvPicPr>
          <p:nvPr/>
        </p:nvPicPr>
        <p:blipFill rotWithShape="1">
          <a:blip r:embed="rId5" cstate="print">
            <a:extLst>
              <a:ext uri="{BEBA8EAE-BF5A-486C-A8C5-ECC9F3942E4B}">
                <a14:imgProps xmlns:a14="http://schemas.microsoft.com/office/drawing/2010/main">
                  <a14:imgLayer r:embed="rId4">
                    <a14:imgEffect>
                      <a14:backgroundRemoval t="17593" b="55556" l="21429" r="73123">
                        <a14:foregroundMark x1="21429" y1="40972" x2="21429" y2="40972"/>
                        <a14:foregroundMark x1="73123" y1="39583" x2="73123" y2="39583"/>
                        <a14:foregroundMark x1="26392" y1="43056" x2="26392" y2="43056"/>
                      </a14:backgroundRemoval>
                    </a14:imgEffect>
                    <a14:imgEffect>
                      <a14:brightnessContrast bright="20000"/>
                    </a14:imgEffect>
                  </a14:imgLayer>
                </a14:imgProps>
              </a:ext>
              <a:ext uri="{28A0092B-C50C-407E-A947-70E740481C1C}">
                <a14:useLocalDpi xmlns:a14="http://schemas.microsoft.com/office/drawing/2010/main" val="0"/>
              </a:ext>
            </a:extLst>
          </a:blip>
          <a:srcRect l="16138" t="13140" r="20863" b="39469"/>
          <a:stretch/>
        </p:blipFill>
        <p:spPr>
          <a:xfrm>
            <a:off x="1631504" y="3574002"/>
            <a:ext cx="2160000" cy="850500"/>
          </a:xfrm>
          <a:prstGeom prst="rect">
            <a:avLst/>
          </a:prstGeom>
        </p:spPr>
      </p:pic>
      <p:pic>
        <p:nvPicPr>
          <p:cNvPr id="109" name="Picture 108"/>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7713" t="11636" r="29131" b="21415"/>
          <a:stretch/>
        </p:blipFill>
        <p:spPr>
          <a:xfrm>
            <a:off x="6146400" y="1773859"/>
            <a:ext cx="2160000" cy="1424000"/>
          </a:xfrm>
          <a:prstGeom prst="rect">
            <a:avLst/>
          </a:prstGeom>
        </p:spPr>
      </p:pic>
      <p:pic>
        <p:nvPicPr>
          <p:cNvPr id="106" name="Picture 105"/>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l="17713" t="11636" r="29132" b="21415"/>
          <a:stretch/>
        </p:blipFill>
        <p:spPr>
          <a:xfrm>
            <a:off x="6146400" y="3286452"/>
            <a:ext cx="2160000" cy="1424000"/>
          </a:xfrm>
          <a:prstGeom prst="rect">
            <a:avLst/>
          </a:prstGeom>
        </p:spPr>
      </p:pic>
      <p:pic>
        <p:nvPicPr>
          <p:cNvPr id="12" name="Picture 11"/>
          <p:cNvPicPr>
            <a:picLocks noChangeAspect="1"/>
          </p:cNvPicPr>
          <p:nvPr/>
        </p:nvPicPr>
        <p:blipFill rotWithShape="1">
          <a:blip r:embed="rId10" cstate="print">
            <a:extLst>
              <a:ext uri="{BEBA8EAE-BF5A-486C-A8C5-ECC9F3942E4B}">
                <a14:imgProps xmlns:a14="http://schemas.microsoft.com/office/drawing/2010/main">
                  <a14:imgLayer r:embed="rId9">
                    <a14:imgEffect>
                      <a14:backgroundRemoval t="18200" b="76517" l="22983" r="65475">
                        <a14:foregroundMark x1="49234" y1="51272" x2="49234" y2="51272"/>
                        <a14:foregroundMark x1="52911" y1="41292" x2="52911" y2="41292"/>
                        <a14:foregroundMark x1="34934" y1="38160" x2="34934" y2="38160"/>
                        <a14:foregroundMark x1="28703" y1="36399" x2="28703" y2="36399"/>
                        <a14:foregroundMark x1="30439" y1="33268" x2="30439" y2="33268"/>
                      </a14:backgroundRemoval>
                    </a14:imgEffect>
                    <a14:imgEffect>
                      <a14:brightnessContrast bright="30000"/>
                    </a14:imgEffect>
                  </a14:imgLayer>
                </a14:imgProps>
              </a:ext>
              <a:ext uri="{28A0092B-C50C-407E-A947-70E740481C1C}">
                <a14:useLocalDpi xmlns:a14="http://schemas.microsoft.com/office/drawing/2010/main" val="0"/>
              </a:ext>
            </a:extLst>
          </a:blip>
          <a:srcRect l="17713" t="11636" r="29132" b="21415"/>
          <a:stretch/>
        </p:blipFill>
        <p:spPr>
          <a:xfrm>
            <a:off x="6120699" y="4750023"/>
            <a:ext cx="2160000" cy="1424000"/>
          </a:xfrm>
          <a:prstGeom prst="rect">
            <a:avLst/>
          </a:prstGeom>
        </p:spPr>
      </p:pic>
      <p:sp>
        <p:nvSpPr>
          <p:cNvPr id="2" name="Title 1"/>
          <p:cNvSpPr>
            <a:spLocks noGrp="1"/>
          </p:cNvSpPr>
          <p:nvPr>
            <p:ph type="title"/>
          </p:nvPr>
        </p:nvSpPr>
        <p:spPr>
          <a:xfrm>
            <a:off x="778456" y="-280921"/>
            <a:ext cx="10515600" cy="1325563"/>
          </a:xfrm>
        </p:spPr>
        <p:txBody>
          <a:bodyPr>
            <a:normAutofit/>
          </a:bodyPr>
          <a:lstStyle/>
          <a:p>
            <a:pPr algn="ctr"/>
            <a:r>
              <a:rPr lang="en-CA" sz="3600" b="1" dirty="0">
                <a:latin typeface="Arial Narrow" panose="020B0606020202030204" pitchFamily="34" charset="0"/>
              </a:rPr>
              <a:t>Evolution of Corrosion Damage Volume</a:t>
            </a:r>
          </a:p>
        </p:txBody>
      </p:sp>
      <p:sp>
        <p:nvSpPr>
          <p:cNvPr id="4" name="Slide Number Placeholder 3"/>
          <p:cNvSpPr>
            <a:spLocks noGrp="1"/>
          </p:cNvSpPr>
          <p:nvPr>
            <p:ph type="sldNum" sz="quarter" idx="12"/>
          </p:nvPr>
        </p:nvSpPr>
        <p:spPr/>
        <p:txBody>
          <a:bodyPr/>
          <a:lstStyle/>
          <a:p>
            <a:fld id="{C7CE8B89-5E9D-49D1-84F5-CCF16C352533}" type="slidenum">
              <a:rPr lang="en-CA" smtClean="0">
                <a:solidFill>
                  <a:prstClr val="black">
                    <a:tint val="75000"/>
                  </a:prstClr>
                </a:solidFill>
              </a:rPr>
              <a:pPr/>
              <a:t>18</a:t>
            </a:fld>
            <a:endParaRPr lang="en-CA" dirty="0">
              <a:solidFill>
                <a:prstClr val="black">
                  <a:tint val="75000"/>
                </a:prstClr>
              </a:solidFill>
            </a:endParaRPr>
          </a:p>
        </p:txBody>
      </p:sp>
      <p:grpSp>
        <p:nvGrpSpPr>
          <p:cNvPr id="30" name="Group 29"/>
          <p:cNvGrpSpPr/>
          <p:nvPr/>
        </p:nvGrpSpPr>
        <p:grpSpPr>
          <a:xfrm>
            <a:off x="1624800" y="1773859"/>
            <a:ext cx="2160000" cy="1425600"/>
            <a:chOff x="107504" y="1196566"/>
            <a:chExt cx="2160000" cy="1425600"/>
          </a:xfrm>
        </p:grpSpPr>
        <p:sp>
          <p:nvSpPr>
            <p:cNvPr id="27" name="Rectangle 26"/>
            <p:cNvSpPr/>
            <p:nvPr/>
          </p:nvSpPr>
          <p:spPr>
            <a:xfrm>
              <a:off x="107504" y="1196566"/>
              <a:ext cx="2160000" cy="142560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p:cNvPicPr>
              <a:picLocks noChangeAspect="1"/>
            </p:cNvPicPr>
            <p:nvPr/>
          </p:nvPicPr>
          <p:blipFill rotWithShape="1">
            <a:blip r:embed="rId11" cstate="print">
              <a:extLst>
                <a:ext uri="{BEBA8EAE-BF5A-486C-A8C5-ECC9F3942E4B}">
                  <a14:imgProps xmlns:a14="http://schemas.microsoft.com/office/drawing/2010/main">
                    <a14:imgLayer r:embed="rId12">
                      <a14:imgEffect>
                        <a14:backgroundRemoval t="17879" b="55792" l="22437" r="72837">
                          <a14:foregroundMark x1="57627" y1="29167" x2="57627" y2="29167"/>
                        </a14:backgroundRemoval>
                      </a14:imgEffect>
                      <a14:imgEffect>
                        <a14:brightnessContrast bright="20000"/>
                      </a14:imgEffect>
                    </a14:imgLayer>
                  </a14:imgProps>
                </a:ext>
                <a:ext uri="{28A0092B-C50C-407E-A947-70E740481C1C}">
                  <a14:useLocalDpi xmlns:a14="http://schemas.microsoft.com/office/drawing/2010/main" val="0"/>
                </a:ext>
              </a:extLst>
            </a:blip>
            <a:srcRect l="16137" t="13140" r="20863" b="39469"/>
            <a:stretch/>
          </p:blipFill>
          <p:spPr>
            <a:xfrm>
              <a:off x="107504" y="1484116"/>
              <a:ext cx="2160000" cy="850500"/>
            </a:xfrm>
            <a:prstGeom prst="rect">
              <a:avLst/>
            </a:prstGeom>
          </p:spPr>
        </p:pic>
      </p:grpSp>
      <p:grpSp>
        <p:nvGrpSpPr>
          <p:cNvPr id="34" name="Group 33"/>
          <p:cNvGrpSpPr/>
          <p:nvPr/>
        </p:nvGrpSpPr>
        <p:grpSpPr>
          <a:xfrm>
            <a:off x="1631504" y="4811712"/>
            <a:ext cx="2160000" cy="1425600"/>
            <a:chOff x="107504" y="4262634"/>
            <a:chExt cx="2160000" cy="1425600"/>
          </a:xfrm>
        </p:grpSpPr>
        <p:sp>
          <p:nvSpPr>
            <p:cNvPr id="23" name="Rectangle 22"/>
            <p:cNvSpPr/>
            <p:nvPr/>
          </p:nvSpPr>
          <p:spPr>
            <a:xfrm>
              <a:off x="107504" y="4262634"/>
              <a:ext cx="2160000" cy="142560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7" name="Picture 6"/>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val="0"/>
                </a:ext>
              </a:extLst>
            </a:blip>
            <a:srcRect l="16138" t="13140" r="20863" b="39469"/>
            <a:stretch/>
          </p:blipFill>
          <p:spPr>
            <a:xfrm>
              <a:off x="107504" y="4550184"/>
              <a:ext cx="2160000" cy="850500"/>
            </a:xfrm>
            <a:prstGeom prst="rect">
              <a:avLst/>
            </a:prstGeom>
          </p:spPr>
        </p:pic>
      </p:grpSp>
      <p:grpSp>
        <p:nvGrpSpPr>
          <p:cNvPr id="29" name="Group 28"/>
          <p:cNvGrpSpPr/>
          <p:nvPr/>
        </p:nvGrpSpPr>
        <p:grpSpPr>
          <a:xfrm>
            <a:off x="3885600" y="1773859"/>
            <a:ext cx="2160000" cy="1425600"/>
            <a:chOff x="2307600" y="1154780"/>
            <a:chExt cx="2160000" cy="1425600"/>
          </a:xfrm>
          <a:solidFill>
            <a:srgbClr val="353535"/>
          </a:solidFill>
        </p:grpSpPr>
        <p:sp>
          <p:nvSpPr>
            <p:cNvPr id="26" name="Rectangle 25"/>
            <p:cNvSpPr/>
            <p:nvPr/>
          </p:nvSpPr>
          <p:spPr>
            <a:xfrm>
              <a:off x="2307600" y="1154780"/>
              <a:ext cx="2160000" cy="142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23762" b="69307" l="20380" r="75475">
                          <a14:foregroundMark x1="50950" y1="32673" x2="50950" y2="32673"/>
                          <a14:foregroundMark x1="51295" y1="25743" x2="51295" y2="25743"/>
                          <a14:foregroundMark x1="45078" y1="24422" x2="45078" y2="24422"/>
                        </a14:backgroundRemoval>
                      </a14:imgEffect>
                      <a14:imgEffect>
                        <a14:brightnessContrast bright="20000"/>
                      </a14:imgEffect>
                    </a14:imgLayer>
                  </a14:imgProps>
                </a:ext>
                <a:ext uri="{28A0092B-C50C-407E-A947-70E740481C1C}">
                  <a14:useLocalDpi xmlns:a14="http://schemas.microsoft.com/office/drawing/2010/main" val="0"/>
                </a:ext>
              </a:extLst>
            </a:blip>
            <a:srcRect l="13775" t="22167" r="18894" b="25176"/>
            <a:stretch/>
          </p:blipFill>
          <p:spPr>
            <a:xfrm>
              <a:off x="2577600" y="1533534"/>
              <a:ext cx="1620000" cy="663158"/>
            </a:xfrm>
            <a:prstGeom prst="rect">
              <a:avLst/>
            </a:prstGeom>
            <a:grpFill/>
          </p:spPr>
        </p:pic>
      </p:grpSp>
      <p:grpSp>
        <p:nvGrpSpPr>
          <p:cNvPr id="31" name="Group 30"/>
          <p:cNvGrpSpPr/>
          <p:nvPr/>
        </p:nvGrpSpPr>
        <p:grpSpPr>
          <a:xfrm>
            <a:off x="3885600" y="3286452"/>
            <a:ext cx="2160000" cy="1425600"/>
            <a:chOff x="2307600" y="2380501"/>
            <a:chExt cx="2160000" cy="1425600"/>
          </a:xfrm>
          <a:solidFill>
            <a:srgbClr val="353535"/>
          </a:solidFill>
        </p:grpSpPr>
        <p:sp>
          <p:nvSpPr>
            <p:cNvPr id="24" name="Rectangle 23"/>
            <p:cNvSpPr/>
            <p:nvPr/>
          </p:nvSpPr>
          <p:spPr>
            <a:xfrm>
              <a:off x="2307600" y="2380501"/>
              <a:ext cx="2160000" cy="1425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p:cNvPicPr>
              <a:picLocks noChangeAspect="1"/>
            </p:cNvPicPr>
            <p:nvPr/>
          </p:nvPicPr>
          <p:blipFill rotWithShape="1">
            <a:blip r:embed="rId17" cstate="print">
              <a:extLst>
                <a:ext uri="{BEBA8EAE-BF5A-486C-A8C5-ECC9F3942E4B}">
                  <a14:imgProps xmlns:a14="http://schemas.microsoft.com/office/drawing/2010/main">
                    <a14:imgLayer r:embed="rId18">
                      <a14:imgEffect>
                        <a14:backgroundRemoval t="26073" b="69307" l="20380" r="74784">
                          <a14:foregroundMark x1="52332" y1="28713" x2="52332" y2="28713"/>
                          <a14:foregroundMark x1="49568" y1="26073" x2="49568" y2="26073"/>
                          <a14:foregroundMark x1="42660" y1="27063" x2="42660" y2="27063"/>
                          <a14:foregroundMark x1="40069" y1="27063" x2="40069" y2="27063"/>
                          <a14:foregroundMark x1="39724" y1="28713" x2="39724" y2="28713"/>
                          <a14:foregroundMark x1="30397" y1="30363" x2="30397" y2="30363"/>
                          <a14:foregroundMark x1="53886" y1="66667" x2="53886" y2="66667"/>
                          <a14:foregroundMark x1="51986" y1="67327" x2="51986" y2="67327"/>
                          <a14:foregroundMark x1="74784" y1="45545" x2="74784" y2="45545"/>
                          <a14:foregroundMark x1="26943" y1="59736" x2="26943" y2="59736"/>
                        </a14:backgroundRemoval>
                      </a14:imgEffect>
                      <a14:imgEffect>
                        <a14:brightnessContrast bright="30000"/>
                      </a14:imgEffect>
                    </a14:imgLayer>
                  </a14:imgProps>
                </a:ext>
                <a:ext uri="{28A0092B-C50C-407E-A947-70E740481C1C}">
                  <a14:useLocalDpi xmlns:a14="http://schemas.microsoft.com/office/drawing/2010/main" val="0"/>
                </a:ext>
              </a:extLst>
            </a:blip>
            <a:srcRect l="13775" t="22167" r="18894" b="25176"/>
            <a:stretch/>
          </p:blipFill>
          <p:spPr>
            <a:xfrm>
              <a:off x="2577600" y="2761722"/>
              <a:ext cx="1620000" cy="663158"/>
            </a:xfrm>
            <a:prstGeom prst="rect">
              <a:avLst/>
            </a:prstGeom>
            <a:grpFill/>
          </p:spPr>
        </p:pic>
      </p:grpSp>
      <p:grpSp>
        <p:nvGrpSpPr>
          <p:cNvPr id="32" name="Group 31"/>
          <p:cNvGrpSpPr/>
          <p:nvPr/>
        </p:nvGrpSpPr>
        <p:grpSpPr>
          <a:xfrm>
            <a:off x="3885600" y="4811712"/>
            <a:ext cx="2160000" cy="1425600"/>
            <a:chOff x="2307600" y="4559684"/>
            <a:chExt cx="2160000" cy="1425600"/>
          </a:xfrm>
        </p:grpSpPr>
        <p:sp>
          <p:nvSpPr>
            <p:cNvPr id="28" name="Rectangle 27"/>
            <p:cNvSpPr/>
            <p:nvPr/>
          </p:nvSpPr>
          <p:spPr>
            <a:xfrm>
              <a:off x="2307600" y="4559684"/>
              <a:ext cx="2160000" cy="1425600"/>
            </a:xfrm>
            <a:prstGeom prst="rect">
              <a:avLst/>
            </a:prstGeom>
            <a:solidFill>
              <a:srgbClr val="353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p:cNvPicPr>
              <a:picLocks noChangeAspect="1"/>
            </p:cNvPicPr>
            <p:nvPr/>
          </p:nvPicPr>
          <p:blipFill rotWithShape="1">
            <a:blip r:embed="rId19" cstate="print">
              <a:extLst>
                <a:ext uri="{BEBA8EAE-BF5A-486C-A8C5-ECC9F3942E4B}">
                  <a14:imgProps xmlns:a14="http://schemas.microsoft.com/office/drawing/2010/main">
                    <a14:imgLayer r:embed="rId20">
                      <a14:imgEffect>
                        <a14:brightnessContrast bright="20000" contrast="40000"/>
                      </a14:imgEffect>
                    </a14:imgLayer>
                  </a14:imgProps>
                </a:ext>
                <a:ext uri="{28A0092B-C50C-407E-A947-70E740481C1C}">
                  <a14:useLocalDpi xmlns:a14="http://schemas.microsoft.com/office/drawing/2010/main" val="0"/>
                </a:ext>
              </a:extLst>
            </a:blip>
            <a:srcRect l="13775" t="22167" r="18894" b="25176"/>
            <a:stretch/>
          </p:blipFill>
          <p:spPr>
            <a:xfrm>
              <a:off x="2577600" y="4940905"/>
              <a:ext cx="1620000" cy="663158"/>
            </a:xfrm>
            <a:prstGeom prst="rect">
              <a:avLst/>
            </a:prstGeom>
          </p:spPr>
        </p:pic>
      </p:grpSp>
      <p:pic>
        <p:nvPicPr>
          <p:cNvPr id="11" name="Picture 10"/>
          <p:cNvPicPr>
            <a:picLocks noChangeAspect="1"/>
          </p:cNvPicPr>
          <p:nvPr/>
        </p:nvPicPr>
        <p:blipFill rotWithShape="1">
          <a:blip r:embed="rId21" cstate="print">
            <a:extLst>
              <a:ext uri="{BEBA8EAE-BF5A-486C-A8C5-ECC9F3942E4B}">
                <a14:imgProps xmlns:a14="http://schemas.microsoft.com/office/drawing/2010/main">
                  <a14:imgLayer r:embed="rId7">
                    <a14:imgEffect>
                      <a14:backgroundRemoval t="18331" b="71890" l="23029" r="65553">
                        <a14:foregroundMark x1="49437" y1="45597" x2="49437" y2="45597"/>
                      </a14:backgroundRemoval>
                    </a14:imgEffect>
                    <a14:imgEffect>
                      <a14:brightnessContrast bright="20000"/>
                    </a14:imgEffect>
                  </a14:imgLayer>
                </a14:imgProps>
              </a:ext>
              <a:ext uri="{28A0092B-C50C-407E-A947-70E740481C1C}">
                <a14:useLocalDpi xmlns:a14="http://schemas.microsoft.com/office/drawing/2010/main" val="0"/>
              </a:ext>
            </a:extLst>
          </a:blip>
          <a:srcRect l="17713" t="11636" r="29131" b="21415"/>
          <a:stretch/>
        </p:blipFill>
        <p:spPr>
          <a:xfrm>
            <a:off x="6146400" y="1773859"/>
            <a:ext cx="2160000" cy="1424000"/>
          </a:xfrm>
          <a:prstGeom prst="rect">
            <a:avLst/>
          </a:prstGeom>
        </p:spPr>
      </p:pic>
      <p:pic>
        <p:nvPicPr>
          <p:cNvPr id="13" name="Picture 12"/>
          <p:cNvPicPr>
            <a:picLocks noChangeAspect="1"/>
          </p:cNvPicPr>
          <p:nvPr/>
        </p:nvPicPr>
        <p:blipFill rotWithShape="1">
          <a:blip r:embed="rId22" cstate="print">
            <a:extLst>
              <a:ext uri="{BEBA8EAE-BF5A-486C-A8C5-ECC9F3942E4B}">
                <a14:imgProps xmlns:a14="http://schemas.microsoft.com/office/drawing/2010/main">
                  <a14:imgLayer r:embed="rId23">
                    <a14:imgEffect>
                      <a14:brightnessContrast bright="20000" contrast="40000"/>
                    </a14:imgEffect>
                  </a14:imgLayer>
                </a14:imgProps>
              </a:ext>
              <a:ext uri="{28A0092B-C50C-407E-A947-70E740481C1C}">
                <a14:useLocalDpi xmlns:a14="http://schemas.microsoft.com/office/drawing/2010/main" val="0"/>
              </a:ext>
            </a:extLst>
          </a:blip>
          <a:srcRect l="17713" t="11636" r="29132" b="21415"/>
          <a:stretch/>
        </p:blipFill>
        <p:spPr>
          <a:xfrm>
            <a:off x="6146400" y="4811712"/>
            <a:ext cx="2160000" cy="1424000"/>
          </a:xfrm>
          <a:prstGeom prst="rect">
            <a:avLst/>
          </a:prstGeom>
        </p:spPr>
      </p:pic>
      <p:grpSp>
        <p:nvGrpSpPr>
          <p:cNvPr id="14" name="Group 13"/>
          <p:cNvGrpSpPr>
            <a:grpSpLocks noChangeAspect="1"/>
          </p:cNvGrpSpPr>
          <p:nvPr/>
        </p:nvGrpSpPr>
        <p:grpSpPr>
          <a:xfrm>
            <a:off x="8407200" y="1773859"/>
            <a:ext cx="2160000" cy="1425600"/>
            <a:chOff x="5856586" y="1092470"/>
            <a:chExt cx="2767280" cy="1717981"/>
          </a:xfrm>
          <a:solidFill>
            <a:srgbClr val="353535"/>
          </a:solidFill>
        </p:grpSpPr>
        <p:sp>
          <p:nvSpPr>
            <p:cNvPr id="15" name="Rectangle 14"/>
            <p:cNvSpPr/>
            <p:nvPr/>
          </p:nvSpPr>
          <p:spPr>
            <a:xfrm>
              <a:off x="5856586" y="1092470"/>
              <a:ext cx="2767280" cy="171798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6" name="Picture 15"/>
            <p:cNvPicPr>
              <a:picLocks noChangeAspect="1"/>
            </p:cNvPicPr>
            <p:nvPr/>
          </p:nvPicPr>
          <p:blipFill rotWithShape="1">
            <a:blip r:embed="rId24" cstate="print">
              <a:extLst>
                <a:ext uri="{BEBA8EAE-BF5A-486C-A8C5-ECC9F3942E4B}">
                  <a14:imgProps xmlns:a14="http://schemas.microsoft.com/office/drawing/2010/main">
                    <a14:imgLayer r:embed="rId25">
                      <a14:imgEffect>
                        <a14:backgroundRemoval t="16710" b="68638" l="19429" r="72143">
                          <a14:foregroundMark x1="54286" y1="42674" x2="54286" y2="42674"/>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l="12988" t="13140" r="21257" b="25176"/>
            <a:stretch/>
          </p:blipFill>
          <p:spPr>
            <a:xfrm>
              <a:off x="6016226" y="1350455"/>
              <a:ext cx="2448000" cy="1202012"/>
            </a:xfrm>
            <a:prstGeom prst="rect">
              <a:avLst/>
            </a:prstGeom>
            <a:grpFill/>
          </p:spPr>
        </p:pic>
      </p:grpSp>
      <p:grpSp>
        <p:nvGrpSpPr>
          <p:cNvPr id="17" name="Group 16"/>
          <p:cNvGrpSpPr>
            <a:grpSpLocks noChangeAspect="1"/>
          </p:cNvGrpSpPr>
          <p:nvPr/>
        </p:nvGrpSpPr>
        <p:grpSpPr>
          <a:xfrm>
            <a:off x="8407200" y="3286452"/>
            <a:ext cx="2160000" cy="1425600"/>
            <a:chOff x="5091775" y="3026729"/>
            <a:chExt cx="2767280" cy="1826404"/>
          </a:xfrm>
          <a:solidFill>
            <a:srgbClr val="353535"/>
          </a:solidFill>
        </p:grpSpPr>
        <p:sp>
          <p:nvSpPr>
            <p:cNvPr id="18" name="Rectangle 17"/>
            <p:cNvSpPr/>
            <p:nvPr/>
          </p:nvSpPr>
          <p:spPr>
            <a:xfrm>
              <a:off x="5091775" y="3026729"/>
              <a:ext cx="2767280" cy="18264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p:cNvPicPr>
              <a:picLocks noChangeAspect="1"/>
            </p:cNvPicPr>
            <p:nvPr/>
          </p:nvPicPr>
          <p:blipFill rotWithShape="1">
            <a:blip r:embed="rId26" cstate="print">
              <a:extLst>
                <a:ext uri="{BEBA8EAE-BF5A-486C-A8C5-ECC9F3942E4B}">
                  <a14:imgProps xmlns:a14="http://schemas.microsoft.com/office/drawing/2010/main">
                    <a14:imgLayer r:embed="rId27">
                      <a14:imgEffect>
                        <a14:backgroundRemoval t="13536" b="70166" l="15462" r="77457">
                          <a14:foregroundMark x1="53179" y1="40055" x2="53179" y2="40055"/>
                        </a14:backgroundRemoval>
                      </a14:imgEffect>
                      <a14:imgEffect>
                        <a14:brightnessContrast bright="40000"/>
                      </a14:imgEffect>
                    </a14:imgLayer>
                  </a14:imgProps>
                </a:ext>
                <a:ext uri="{28A0092B-C50C-407E-A947-70E740481C1C}">
                  <a14:useLocalDpi xmlns:a14="http://schemas.microsoft.com/office/drawing/2010/main" val="0"/>
                </a:ext>
              </a:extLst>
            </a:blip>
            <a:srcRect l="12988" t="13140" r="21257" b="25176"/>
            <a:stretch/>
          </p:blipFill>
          <p:spPr>
            <a:xfrm>
              <a:off x="5265815" y="3345996"/>
              <a:ext cx="2419200" cy="1187870"/>
            </a:xfrm>
            <a:prstGeom prst="rect">
              <a:avLst/>
            </a:prstGeom>
            <a:grpFill/>
          </p:spPr>
        </p:pic>
      </p:grpSp>
      <p:grpSp>
        <p:nvGrpSpPr>
          <p:cNvPr id="20" name="Group 19"/>
          <p:cNvGrpSpPr>
            <a:grpSpLocks noChangeAspect="1"/>
          </p:cNvGrpSpPr>
          <p:nvPr/>
        </p:nvGrpSpPr>
        <p:grpSpPr>
          <a:xfrm>
            <a:off x="8407200" y="4811712"/>
            <a:ext cx="2160000" cy="1425600"/>
            <a:chOff x="4802324" y="4885912"/>
            <a:chExt cx="2767280" cy="1826404"/>
          </a:xfrm>
          <a:solidFill>
            <a:srgbClr val="353535"/>
          </a:solidFill>
        </p:grpSpPr>
        <p:sp>
          <p:nvSpPr>
            <p:cNvPr id="21" name="Rectangle 20"/>
            <p:cNvSpPr/>
            <p:nvPr/>
          </p:nvSpPr>
          <p:spPr>
            <a:xfrm>
              <a:off x="4802324" y="4885912"/>
              <a:ext cx="2767280" cy="18264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Picture 21"/>
            <p:cNvPicPr>
              <a:picLocks noChangeAspect="1"/>
            </p:cNvPicPr>
            <p:nvPr/>
          </p:nvPicPr>
          <p:blipFill rotWithShape="1">
            <a:blip r:embed="rId28" cstate="print">
              <a:extLst>
                <a:ext uri="{BEBA8EAE-BF5A-486C-A8C5-ECC9F3942E4B}">
                  <a14:imgProps xmlns:a14="http://schemas.microsoft.com/office/drawing/2010/main">
                    <a14:imgLayer r:embed="rId29">
                      <a14:imgEffect>
                        <a14:brightnessContrast bright="20000" contrast="40000"/>
                      </a14:imgEffect>
                    </a14:imgLayer>
                  </a14:imgProps>
                </a:ext>
                <a:ext uri="{28A0092B-C50C-407E-A947-70E740481C1C}">
                  <a14:useLocalDpi xmlns:a14="http://schemas.microsoft.com/office/drawing/2010/main" val="0"/>
                </a:ext>
              </a:extLst>
            </a:blip>
            <a:srcRect l="12989" t="12738" r="21257" b="24905"/>
            <a:stretch/>
          </p:blipFill>
          <p:spPr>
            <a:xfrm>
              <a:off x="4976364" y="5205179"/>
              <a:ext cx="2419200" cy="1187870"/>
            </a:xfrm>
            <a:prstGeom prst="rect">
              <a:avLst/>
            </a:prstGeom>
            <a:grpFill/>
          </p:spPr>
        </p:pic>
      </p:grpSp>
      <p:sp>
        <p:nvSpPr>
          <p:cNvPr id="35" name="TextBox 34"/>
          <p:cNvSpPr txBox="1"/>
          <p:nvPr/>
        </p:nvSpPr>
        <p:spPr>
          <a:xfrm>
            <a:off x="1631504" y="1091809"/>
            <a:ext cx="4414096" cy="400110"/>
          </a:xfrm>
          <a:prstGeom prst="rect">
            <a:avLst/>
          </a:prstGeom>
          <a:noFill/>
        </p:spPr>
        <p:txBody>
          <a:bodyPr wrap="square" rtlCol="0">
            <a:spAutoFit/>
          </a:bodyPr>
          <a:lstStyle/>
          <a:p>
            <a:pPr algn="ctr"/>
            <a:r>
              <a:rPr lang="en-CA" sz="2000" b="1" dirty="0">
                <a:latin typeface="Arial Narrow" panose="020B0606020202030204" pitchFamily="34" charset="0"/>
              </a:rPr>
              <a:t>Annealed Cold Spray</a:t>
            </a:r>
          </a:p>
        </p:txBody>
      </p:sp>
      <p:sp>
        <p:nvSpPr>
          <p:cNvPr id="36" name="TextBox 35"/>
          <p:cNvSpPr txBox="1"/>
          <p:nvPr/>
        </p:nvSpPr>
        <p:spPr>
          <a:xfrm>
            <a:off x="6146400" y="1088740"/>
            <a:ext cx="4414096" cy="400110"/>
          </a:xfrm>
          <a:prstGeom prst="rect">
            <a:avLst/>
          </a:prstGeom>
          <a:noFill/>
        </p:spPr>
        <p:txBody>
          <a:bodyPr wrap="square" rtlCol="0">
            <a:spAutoFit/>
          </a:bodyPr>
          <a:lstStyle/>
          <a:p>
            <a:pPr algn="ctr"/>
            <a:r>
              <a:rPr lang="en-CA" sz="2000" b="1" dirty="0">
                <a:latin typeface="Arial Narrow" panose="020B0606020202030204" pitchFamily="34" charset="0"/>
              </a:rPr>
              <a:t>Electrodeposited</a:t>
            </a:r>
            <a:endParaRPr lang="en-CA" b="1" dirty="0">
              <a:latin typeface="Arial Narrow" panose="020B0606020202030204" pitchFamily="34" charset="0"/>
            </a:endParaRPr>
          </a:p>
        </p:txBody>
      </p:sp>
      <p:sp>
        <p:nvSpPr>
          <p:cNvPr id="37" name="TextBox 36"/>
          <p:cNvSpPr txBox="1"/>
          <p:nvPr/>
        </p:nvSpPr>
        <p:spPr>
          <a:xfrm>
            <a:off x="1631504" y="1399544"/>
            <a:ext cx="2153294" cy="369332"/>
          </a:xfrm>
          <a:prstGeom prst="rect">
            <a:avLst/>
          </a:prstGeom>
          <a:noFill/>
        </p:spPr>
        <p:txBody>
          <a:bodyPr wrap="square" rtlCol="0">
            <a:spAutoFit/>
          </a:bodyPr>
          <a:lstStyle/>
          <a:p>
            <a:pPr algn="ctr"/>
            <a:r>
              <a:rPr lang="en-CA" b="1" dirty="0">
                <a:latin typeface="Arial Narrow" panose="020B0606020202030204" pitchFamily="34" charset="0"/>
              </a:rPr>
              <a:t>O</a:t>
            </a:r>
            <a:r>
              <a:rPr lang="en-CA" b="1" baseline="-25000" dirty="0">
                <a:latin typeface="Arial Narrow" panose="020B0606020202030204" pitchFamily="34" charset="0"/>
              </a:rPr>
              <a:t>2</a:t>
            </a:r>
            <a:r>
              <a:rPr lang="en-CA" b="1" dirty="0">
                <a:latin typeface="Arial Narrow" panose="020B0606020202030204" pitchFamily="34" charset="0"/>
              </a:rPr>
              <a:t>-sparged</a:t>
            </a:r>
          </a:p>
        </p:txBody>
      </p:sp>
      <p:sp>
        <p:nvSpPr>
          <p:cNvPr id="38" name="TextBox 37"/>
          <p:cNvSpPr txBox="1"/>
          <p:nvPr/>
        </p:nvSpPr>
        <p:spPr>
          <a:xfrm>
            <a:off x="6153102" y="1399544"/>
            <a:ext cx="2153298" cy="369332"/>
          </a:xfrm>
          <a:prstGeom prst="rect">
            <a:avLst/>
          </a:prstGeom>
          <a:noFill/>
        </p:spPr>
        <p:txBody>
          <a:bodyPr wrap="square" rtlCol="0">
            <a:spAutoFit/>
          </a:bodyPr>
          <a:lstStyle/>
          <a:p>
            <a:pPr algn="ctr"/>
            <a:r>
              <a:rPr lang="en-CA" b="1" dirty="0">
                <a:latin typeface="Arial Narrow" panose="020B0606020202030204" pitchFamily="34" charset="0"/>
              </a:rPr>
              <a:t>O</a:t>
            </a:r>
            <a:r>
              <a:rPr lang="en-CA" b="1" baseline="-25000" dirty="0">
                <a:latin typeface="Arial Narrow" panose="020B0606020202030204" pitchFamily="34" charset="0"/>
              </a:rPr>
              <a:t>2</a:t>
            </a:r>
            <a:r>
              <a:rPr lang="en-CA" b="1" dirty="0">
                <a:latin typeface="Arial Narrow" panose="020B0606020202030204" pitchFamily="34" charset="0"/>
              </a:rPr>
              <a:t>-sparged</a:t>
            </a:r>
          </a:p>
        </p:txBody>
      </p:sp>
      <p:sp>
        <p:nvSpPr>
          <p:cNvPr id="39" name="TextBox 38"/>
          <p:cNvSpPr txBox="1"/>
          <p:nvPr/>
        </p:nvSpPr>
        <p:spPr>
          <a:xfrm>
            <a:off x="8407201" y="1399544"/>
            <a:ext cx="2153295" cy="369332"/>
          </a:xfrm>
          <a:prstGeom prst="rect">
            <a:avLst/>
          </a:prstGeom>
          <a:noFill/>
        </p:spPr>
        <p:txBody>
          <a:bodyPr wrap="square" rtlCol="0">
            <a:spAutoFit/>
          </a:bodyPr>
          <a:lstStyle/>
          <a:p>
            <a:pPr algn="ctr"/>
            <a:r>
              <a:rPr lang="en-CA" b="1" dirty="0">
                <a:latin typeface="Arial Narrow" panose="020B0606020202030204" pitchFamily="34" charset="0"/>
              </a:rPr>
              <a:t>Air-sparged</a:t>
            </a:r>
          </a:p>
        </p:txBody>
      </p:sp>
      <p:sp>
        <p:nvSpPr>
          <p:cNvPr id="40" name="TextBox 39"/>
          <p:cNvSpPr txBox="1"/>
          <p:nvPr/>
        </p:nvSpPr>
        <p:spPr>
          <a:xfrm>
            <a:off x="3882961" y="1399544"/>
            <a:ext cx="2153295" cy="369332"/>
          </a:xfrm>
          <a:prstGeom prst="rect">
            <a:avLst/>
          </a:prstGeom>
          <a:noFill/>
        </p:spPr>
        <p:txBody>
          <a:bodyPr wrap="square" rtlCol="0">
            <a:spAutoFit/>
          </a:bodyPr>
          <a:lstStyle/>
          <a:p>
            <a:pPr algn="ctr"/>
            <a:r>
              <a:rPr lang="en-CA" b="1" dirty="0">
                <a:latin typeface="Arial Narrow" panose="020B0606020202030204" pitchFamily="34" charset="0"/>
              </a:rPr>
              <a:t>Air-sparged</a:t>
            </a:r>
          </a:p>
        </p:txBody>
      </p:sp>
      <p:sp>
        <p:nvSpPr>
          <p:cNvPr id="41" name="Rectangle 40"/>
          <p:cNvSpPr/>
          <p:nvPr/>
        </p:nvSpPr>
        <p:spPr>
          <a:xfrm>
            <a:off x="1624800" y="1088740"/>
            <a:ext cx="4427502" cy="5146972"/>
          </a:xfrm>
          <a:prstGeom prst="rect">
            <a:avLst/>
          </a:prstGeom>
          <a:noFill/>
          <a:ln>
            <a:solidFill>
              <a:srgbClr val="0BA9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6130351" y="1087203"/>
            <a:ext cx="4427502" cy="5146972"/>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TextBox 5"/>
          <p:cNvSpPr txBox="1"/>
          <p:nvPr/>
        </p:nvSpPr>
        <p:spPr>
          <a:xfrm>
            <a:off x="1410932" y="1989317"/>
            <a:ext cx="796637"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Cu</a:t>
            </a:r>
            <a:endParaRPr lang="en-CA" dirty="0">
              <a:latin typeface="Times New Roman" panose="02020603050405020304" pitchFamily="18" charset="0"/>
              <a:ea typeface="Times New Roman" panose="02020603050405020304" pitchFamily="18" charset="0"/>
            </a:endParaRPr>
          </a:p>
        </p:txBody>
      </p:sp>
      <p:sp>
        <p:nvSpPr>
          <p:cNvPr id="45" name="TextBox 8"/>
          <p:cNvSpPr txBox="1"/>
          <p:nvPr/>
        </p:nvSpPr>
        <p:spPr>
          <a:xfrm>
            <a:off x="1453631" y="2255522"/>
            <a:ext cx="752484"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Steel</a:t>
            </a:r>
            <a:endParaRPr lang="en-CA" dirty="0">
              <a:latin typeface="Times New Roman" panose="02020603050405020304" pitchFamily="18" charset="0"/>
              <a:ea typeface="Times New Roman" panose="02020603050405020304" pitchFamily="18" charset="0"/>
            </a:endParaRPr>
          </a:p>
        </p:txBody>
      </p:sp>
      <p:cxnSp>
        <p:nvCxnSpPr>
          <p:cNvPr id="49" name="Straight Arrow Connector 48"/>
          <p:cNvCxnSpPr/>
          <p:nvPr/>
        </p:nvCxnSpPr>
        <p:spPr>
          <a:xfrm flipV="1">
            <a:off x="2181615" y="1997292"/>
            <a:ext cx="0" cy="27058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2181615" y="2403941"/>
            <a:ext cx="0" cy="27058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636851" y="1765414"/>
            <a:ext cx="504000" cy="276999"/>
          </a:xfrm>
          <a:prstGeom prst="rect">
            <a:avLst/>
          </a:prstGeom>
          <a:noFill/>
        </p:spPr>
        <p:txBody>
          <a:bodyPr wrap="square" lIns="36000" tIns="0" rIns="36000" bIns="0" rtlCol="0">
            <a:spAutoFit/>
          </a:bodyPr>
          <a:lstStyle/>
          <a:p>
            <a:r>
              <a:rPr lang="en-CA" b="1" dirty="0">
                <a:solidFill>
                  <a:schemeClr val="bg1"/>
                </a:solidFill>
              </a:rPr>
              <a:t>0 h</a:t>
            </a:r>
            <a:endParaRPr lang="en-CA" dirty="0">
              <a:solidFill>
                <a:schemeClr val="bg1"/>
              </a:solidFill>
            </a:endParaRPr>
          </a:p>
        </p:txBody>
      </p:sp>
      <p:sp>
        <p:nvSpPr>
          <p:cNvPr id="59" name="TextBox 5"/>
          <p:cNvSpPr txBox="1"/>
          <p:nvPr/>
        </p:nvSpPr>
        <p:spPr>
          <a:xfrm>
            <a:off x="7536161" y="2852937"/>
            <a:ext cx="832943" cy="295401"/>
          </a:xfrm>
          <a:prstGeom prst="rect">
            <a:avLst/>
          </a:prstGeom>
          <a:noFill/>
        </p:spPr>
        <p:txBody>
          <a:bodyPr wrap="square" rtlCol="0">
            <a:noAutofit/>
          </a:bodyPr>
          <a:lstStyle/>
          <a:p>
            <a:r>
              <a:rPr lang="en-CA" sz="1400"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0.25 mm</a:t>
            </a:r>
            <a:endParaRPr lang="en-CA" sz="1400" dirty="0">
              <a:latin typeface="Times New Roman" panose="02020603050405020304" pitchFamily="18" charset="0"/>
              <a:ea typeface="Times New Roman" panose="02020603050405020304" pitchFamily="18" charset="0"/>
            </a:endParaRPr>
          </a:p>
        </p:txBody>
      </p:sp>
      <p:cxnSp>
        <p:nvCxnSpPr>
          <p:cNvPr id="60" name="Straight Connector 59"/>
          <p:cNvCxnSpPr/>
          <p:nvPr/>
        </p:nvCxnSpPr>
        <p:spPr>
          <a:xfrm flipV="1">
            <a:off x="7572164" y="3121645"/>
            <a:ext cx="68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TextBox 5"/>
          <p:cNvSpPr txBox="1"/>
          <p:nvPr/>
        </p:nvSpPr>
        <p:spPr>
          <a:xfrm>
            <a:off x="5269564" y="2856415"/>
            <a:ext cx="832943" cy="295401"/>
          </a:xfrm>
          <a:prstGeom prst="rect">
            <a:avLst/>
          </a:prstGeom>
          <a:noFill/>
        </p:spPr>
        <p:txBody>
          <a:bodyPr wrap="square" rtlCol="0">
            <a:noAutofit/>
          </a:bodyPr>
          <a:lstStyle/>
          <a:p>
            <a:r>
              <a:rPr lang="en-CA" sz="1400"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0.25 mm</a:t>
            </a:r>
            <a:endParaRPr lang="en-CA" sz="1400" dirty="0">
              <a:latin typeface="Times New Roman" panose="02020603050405020304" pitchFamily="18" charset="0"/>
              <a:ea typeface="Times New Roman" panose="02020603050405020304" pitchFamily="18" charset="0"/>
            </a:endParaRPr>
          </a:p>
        </p:txBody>
      </p:sp>
      <p:cxnSp>
        <p:nvCxnSpPr>
          <p:cNvPr id="62" name="Straight Connector 61"/>
          <p:cNvCxnSpPr/>
          <p:nvPr/>
        </p:nvCxnSpPr>
        <p:spPr>
          <a:xfrm flipV="1">
            <a:off x="5362479" y="3125123"/>
            <a:ext cx="637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TextBox 5"/>
          <p:cNvSpPr txBox="1"/>
          <p:nvPr/>
        </p:nvSpPr>
        <p:spPr>
          <a:xfrm>
            <a:off x="3012534" y="2856415"/>
            <a:ext cx="832943" cy="295401"/>
          </a:xfrm>
          <a:prstGeom prst="rect">
            <a:avLst/>
          </a:prstGeom>
          <a:noFill/>
        </p:spPr>
        <p:txBody>
          <a:bodyPr wrap="square" rtlCol="0">
            <a:noAutofit/>
          </a:bodyPr>
          <a:lstStyle/>
          <a:p>
            <a:r>
              <a:rPr lang="en-CA" sz="1400"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0.25 mm</a:t>
            </a:r>
            <a:endParaRPr lang="en-CA" sz="1400" dirty="0">
              <a:latin typeface="Times New Roman" panose="02020603050405020304" pitchFamily="18" charset="0"/>
              <a:ea typeface="Times New Roman" panose="02020603050405020304" pitchFamily="18" charset="0"/>
            </a:endParaRPr>
          </a:p>
        </p:txBody>
      </p:sp>
      <p:cxnSp>
        <p:nvCxnSpPr>
          <p:cNvPr id="64" name="Straight Connector 63"/>
          <p:cNvCxnSpPr/>
          <p:nvPr/>
        </p:nvCxnSpPr>
        <p:spPr>
          <a:xfrm flipV="1">
            <a:off x="3105449" y="3125123"/>
            <a:ext cx="6372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TextBox 5"/>
          <p:cNvSpPr txBox="1"/>
          <p:nvPr/>
        </p:nvSpPr>
        <p:spPr>
          <a:xfrm>
            <a:off x="9772355" y="2863398"/>
            <a:ext cx="832943" cy="295401"/>
          </a:xfrm>
          <a:prstGeom prst="rect">
            <a:avLst/>
          </a:prstGeom>
          <a:noFill/>
        </p:spPr>
        <p:txBody>
          <a:bodyPr wrap="square" rtlCol="0">
            <a:noAutofit/>
          </a:bodyPr>
          <a:lstStyle/>
          <a:p>
            <a:r>
              <a:rPr lang="en-CA" sz="1400"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0.25 mm</a:t>
            </a:r>
            <a:endParaRPr lang="en-CA" sz="1400" dirty="0">
              <a:latin typeface="Times New Roman" panose="02020603050405020304" pitchFamily="18" charset="0"/>
              <a:ea typeface="Times New Roman" panose="02020603050405020304" pitchFamily="18" charset="0"/>
            </a:endParaRPr>
          </a:p>
        </p:txBody>
      </p:sp>
      <p:cxnSp>
        <p:nvCxnSpPr>
          <p:cNvPr id="70" name="Straight Connector 69"/>
          <p:cNvCxnSpPr/>
          <p:nvPr/>
        </p:nvCxnSpPr>
        <p:spPr>
          <a:xfrm flipV="1">
            <a:off x="9840416" y="3125123"/>
            <a:ext cx="658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TextBox 5"/>
          <p:cNvSpPr txBox="1"/>
          <p:nvPr/>
        </p:nvSpPr>
        <p:spPr>
          <a:xfrm>
            <a:off x="1410932" y="3563472"/>
            <a:ext cx="796637"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Cu</a:t>
            </a:r>
            <a:endParaRPr lang="en-CA" dirty="0">
              <a:latin typeface="Times New Roman" panose="02020603050405020304" pitchFamily="18" charset="0"/>
              <a:ea typeface="Times New Roman" panose="02020603050405020304" pitchFamily="18" charset="0"/>
            </a:endParaRPr>
          </a:p>
        </p:txBody>
      </p:sp>
      <p:sp>
        <p:nvSpPr>
          <p:cNvPr id="72" name="TextBox 8"/>
          <p:cNvSpPr txBox="1"/>
          <p:nvPr/>
        </p:nvSpPr>
        <p:spPr>
          <a:xfrm>
            <a:off x="1453631" y="4127200"/>
            <a:ext cx="752484"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Steel</a:t>
            </a:r>
            <a:endParaRPr lang="en-CA" dirty="0">
              <a:latin typeface="Times New Roman" panose="02020603050405020304" pitchFamily="18" charset="0"/>
              <a:ea typeface="Times New Roman" panose="02020603050405020304" pitchFamily="18" charset="0"/>
            </a:endParaRPr>
          </a:p>
        </p:txBody>
      </p:sp>
      <p:cxnSp>
        <p:nvCxnSpPr>
          <p:cNvPr id="73" name="Straight Arrow Connector 72"/>
          <p:cNvCxnSpPr/>
          <p:nvPr/>
        </p:nvCxnSpPr>
        <p:spPr>
          <a:xfrm flipV="1">
            <a:off x="2171564" y="3571447"/>
            <a:ext cx="0" cy="27058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2171564" y="4238540"/>
            <a:ext cx="0" cy="27058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5" name="TextBox 5"/>
          <p:cNvSpPr txBox="1"/>
          <p:nvPr/>
        </p:nvSpPr>
        <p:spPr>
          <a:xfrm>
            <a:off x="1410932" y="5015369"/>
            <a:ext cx="796637"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Cu</a:t>
            </a:r>
            <a:endParaRPr lang="en-CA" dirty="0">
              <a:latin typeface="Times New Roman" panose="02020603050405020304" pitchFamily="18" charset="0"/>
              <a:ea typeface="Times New Roman" panose="02020603050405020304" pitchFamily="18" charset="0"/>
            </a:endParaRPr>
          </a:p>
        </p:txBody>
      </p:sp>
      <p:sp>
        <p:nvSpPr>
          <p:cNvPr id="76" name="TextBox 8"/>
          <p:cNvSpPr txBox="1"/>
          <p:nvPr/>
        </p:nvSpPr>
        <p:spPr>
          <a:xfrm>
            <a:off x="1453631" y="5675372"/>
            <a:ext cx="752484"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Steel</a:t>
            </a:r>
            <a:endParaRPr lang="en-CA" dirty="0">
              <a:latin typeface="Times New Roman" panose="02020603050405020304" pitchFamily="18" charset="0"/>
              <a:ea typeface="Times New Roman" panose="02020603050405020304" pitchFamily="18" charset="0"/>
            </a:endParaRPr>
          </a:p>
        </p:txBody>
      </p:sp>
      <p:cxnSp>
        <p:nvCxnSpPr>
          <p:cNvPr id="77" name="Straight Arrow Connector 76"/>
          <p:cNvCxnSpPr/>
          <p:nvPr/>
        </p:nvCxnSpPr>
        <p:spPr>
          <a:xfrm flipV="1">
            <a:off x="2171564" y="5023344"/>
            <a:ext cx="0" cy="27058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2171564" y="5786712"/>
            <a:ext cx="0" cy="27058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TextBox 5"/>
          <p:cNvSpPr txBox="1"/>
          <p:nvPr/>
        </p:nvSpPr>
        <p:spPr>
          <a:xfrm>
            <a:off x="3666002" y="2024844"/>
            <a:ext cx="796637"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Cu</a:t>
            </a:r>
            <a:endParaRPr lang="en-CA" dirty="0">
              <a:latin typeface="Times New Roman" panose="02020603050405020304" pitchFamily="18" charset="0"/>
              <a:ea typeface="Times New Roman" panose="02020603050405020304" pitchFamily="18" charset="0"/>
            </a:endParaRPr>
          </a:p>
        </p:txBody>
      </p:sp>
      <p:sp>
        <p:nvSpPr>
          <p:cNvPr id="80" name="TextBox 8"/>
          <p:cNvSpPr txBox="1"/>
          <p:nvPr/>
        </p:nvSpPr>
        <p:spPr>
          <a:xfrm>
            <a:off x="3708701" y="2435012"/>
            <a:ext cx="752484"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Steel</a:t>
            </a:r>
            <a:endParaRPr lang="en-CA" dirty="0">
              <a:latin typeface="Times New Roman" panose="02020603050405020304" pitchFamily="18" charset="0"/>
              <a:ea typeface="Times New Roman" panose="02020603050405020304" pitchFamily="18" charset="0"/>
            </a:endParaRPr>
          </a:p>
        </p:txBody>
      </p:sp>
      <p:cxnSp>
        <p:nvCxnSpPr>
          <p:cNvPr id="81" name="Straight Arrow Connector 80"/>
          <p:cNvCxnSpPr/>
          <p:nvPr/>
        </p:nvCxnSpPr>
        <p:spPr>
          <a:xfrm flipV="1">
            <a:off x="4403812" y="2024844"/>
            <a:ext cx="0" cy="27058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4403812" y="2564904"/>
            <a:ext cx="0" cy="27058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4" name="TextBox 5"/>
          <p:cNvSpPr txBox="1"/>
          <p:nvPr/>
        </p:nvSpPr>
        <p:spPr>
          <a:xfrm>
            <a:off x="5936267" y="1916832"/>
            <a:ext cx="796637"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Cu</a:t>
            </a:r>
            <a:endParaRPr lang="en-CA" dirty="0">
              <a:latin typeface="Times New Roman" panose="02020603050405020304" pitchFamily="18" charset="0"/>
              <a:ea typeface="Times New Roman" panose="02020603050405020304" pitchFamily="18" charset="0"/>
            </a:endParaRPr>
          </a:p>
        </p:txBody>
      </p:sp>
      <p:sp>
        <p:nvSpPr>
          <p:cNvPr id="85" name="TextBox 8"/>
          <p:cNvSpPr txBox="1"/>
          <p:nvPr/>
        </p:nvSpPr>
        <p:spPr>
          <a:xfrm>
            <a:off x="5978966" y="2755154"/>
            <a:ext cx="752484"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Steel</a:t>
            </a:r>
            <a:endParaRPr lang="en-CA" dirty="0">
              <a:latin typeface="Times New Roman" panose="02020603050405020304" pitchFamily="18" charset="0"/>
              <a:ea typeface="Times New Roman" panose="02020603050405020304" pitchFamily="18" charset="0"/>
            </a:endParaRPr>
          </a:p>
        </p:txBody>
      </p:sp>
      <p:cxnSp>
        <p:nvCxnSpPr>
          <p:cNvPr id="86" name="Straight Arrow Connector 85"/>
          <p:cNvCxnSpPr/>
          <p:nvPr/>
        </p:nvCxnSpPr>
        <p:spPr>
          <a:xfrm flipV="1">
            <a:off x="6674077" y="1916832"/>
            <a:ext cx="0" cy="27058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6674077" y="2885046"/>
            <a:ext cx="0" cy="27058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3882957" y="1765414"/>
            <a:ext cx="504000" cy="276999"/>
          </a:xfrm>
          <a:prstGeom prst="rect">
            <a:avLst/>
          </a:prstGeom>
          <a:noFill/>
        </p:spPr>
        <p:txBody>
          <a:bodyPr wrap="square" lIns="36000" tIns="0" rIns="36000" bIns="0" rtlCol="0">
            <a:spAutoFit/>
          </a:bodyPr>
          <a:lstStyle/>
          <a:p>
            <a:r>
              <a:rPr lang="en-CA" b="1" dirty="0">
                <a:solidFill>
                  <a:schemeClr val="bg1"/>
                </a:solidFill>
              </a:rPr>
              <a:t>0 h</a:t>
            </a:r>
            <a:endParaRPr lang="en-CA" dirty="0">
              <a:solidFill>
                <a:schemeClr val="bg1"/>
              </a:solidFill>
            </a:endParaRPr>
          </a:p>
        </p:txBody>
      </p:sp>
      <p:sp>
        <p:nvSpPr>
          <p:cNvPr id="89" name="TextBox 88"/>
          <p:cNvSpPr txBox="1"/>
          <p:nvPr/>
        </p:nvSpPr>
        <p:spPr>
          <a:xfrm>
            <a:off x="6143755" y="1764709"/>
            <a:ext cx="504000" cy="276999"/>
          </a:xfrm>
          <a:prstGeom prst="rect">
            <a:avLst/>
          </a:prstGeom>
          <a:noFill/>
        </p:spPr>
        <p:txBody>
          <a:bodyPr wrap="square" lIns="36000" tIns="0" rIns="36000" bIns="0" rtlCol="0">
            <a:spAutoFit/>
          </a:bodyPr>
          <a:lstStyle/>
          <a:p>
            <a:r>
              <a:rPr lang="en-CA" b="1" dirty="0">
                <a:solidFill>
                  <a:schemeClr val="bg1"/>
                </a:solidFill>
              </a:rPr>
              <a:t>0 h</a:t>
            </a:r>
            <a:endParaRPr lang="en-CA" dirty="0">
              <a:solidFill>
                <a:schemeClr val="bg1"/>
              </a:solidFill>
            </a:endParaRPr>
          </a:p>
        </p:txBody>
      </p:sp>
      <p:sp>
        <p:nvSpPr>
          <p:cNvPr id="90" name="TextBox 5"/>
          <p:cNvSpPr txBox="1"/>
          <p:nvPr/>
        </p:nvSpPr>
        <p:spPr>
          <a:xfrm>
            <a:off x="8195873" y="1966960"/>
            <a:ext cx="796637"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Cu</a:t>
            </a:r>
            <a:endParaRPr lang="en-CA" dirty="0">
              <a:latin typeface="Times New Roman" panose="02020603050405020304" pitchFamily="18" charset="0"/>
              <a:ea typeface="Times New Roman" panose="02020603050405020304" pitchFamily="18" charset="0"/>
            </a:endParaRPr>
          </a:p>
        </p:txBody>
      </p:sp>
      <p:sp>
        <p:nvSpPr>
          <p:cNvPr id="91" name="TextBox 8"/>
          <p:cNvSpPr txBox="1"/>
          <p:nvPr/>
        </p:nvSpPr>
        <p:spPr>
          <a:xfrm>
            <a:off x="8238572" y="2582196"/>
            <a:ext cx="752484" cy="345916"/>
          </a:xfrm>
          <a:prstGeom prst="rect">
            <a:avLst/>
          </a:prstGeom>
          <a:noFill/>
        </p:spPr>
        <p:txBody>
          <a:bodyPr wrap="square" rtlCol="0">
            <a:noAutofit/>
          </a:bodyPr>
          <a:lstStyle/>
          <a:p>
            <a:pPr algn="r"/>
            <a:r>
              <a:rPr lang="en-CA" dirty="0">
                <a:solidFill>
                  <a:srgbClr val="FFFFFF"/>
                </a:solidFill>
                <a:latin typeface="Calibri" panose="020F0502020204030204" pitchFamily="34" charset="0"/>
                <a:ea typeface="Times New Roman" panose="02020603050405020304" pitchFamily="18" charset="0"/>
                <a:cs typeface="Times New Roman" panose="02020603050405020304" pitchFamily="18" charset="0"/>
              </a:rPr>
              <a:t>Steel</a:t>
            </a:r>
            <a:endParaRPr lang="en-CA" dirty="0">
              <a:latin typeface="Times New Roman" panose="02020603050405020304" pitchFamily="18" charset="0"/>
              <a:ea typeface="Times New Roman" panose="02020603050405020304" pitchFamily="18" charset="0"/>
            </a:endParaRPr>
          </a:p>
        </p:txBody>
      </p:sp>
      <p:cxnSp>
        <p:nvCxnSpPr>
          <p:cNvPr id="92" name="Straight Arrow Connector 91"/>
          <p:cNvCxnSpPr/>
          <p:nvPr/>
        </p:nvCxnSpPr>
        <p:spPr>
          <a:xfrm flipV="1">
            <a:off x="8933683" y="1966960"/>
            <a:ext cx="0" cy="27058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flipV="1">
            <a:off x="8933683" y="2712088"/>
            <a:ext cx="0" cy="270580"/>
          </a:xfrm>
          <a:prstGeom prst="straightConnector1">
            <a:avLst/>
          </a:prstGeom>
          <a:ln>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8407199" y="1766342"/>
            <a:ext cx="504000" cy="276999"/>
          </a:xfrm>
          <a:prstGeom prst="rect">
            <a:avLst/>
          </a:prstGeom>
          <a:noFill/>
        </p:spPr>
        <p:txBody>
          <a:bodyPr wrap="square" lIns="36000" tIns="0" rIns="36000" bIns="0" rtlCol="0">
            <a:spAutoFit/>
          </a:bodyPr>
          <a:lstStyle/>
          <a:p>
            <a:r>
              <a:rPr lang="en-CA" b="1" dirty="0">
                <a:solidFill>
                  <a:schemeClr val="bg1"/>
                </a:solidFill>
              </a:rPr>
              <a:t>0 h</a:t>
            </a:r>
            <a:endParaRPr lang="en-CA" dirty="0">
              <a:solidFill>
                <a:schemeClr val="bg1"/>
              </a:solidFill>
            </a:endParaRPr>
          </a:p>
        </p:txBody>
      </p:sp>
      <p:sp>
        <p:nvSpPr>
          <p:cNvPr id="95" name="TextBox 94"/>
          <p:cNvSpPr txBox="1"/>
          <p:nvPr/>
        </p:nvSpPr>
        <p:spPr>
          <a:xfrm>
            <a:off x="1640297" y="3288402"/>
            <a:ext cx="504000" cy="276999"/>
          </a:xfrm>
          <a:prstGeom prst="rect">
            <a:avLst/>
          </a:prstGeom>
          <a:noFill/>
        </p:spPr>
        <p:txBody>
          <a:bodyPr wrap="square" lIns="36000" tIns="0" rIns="36000" bIns="0" rtlCol="0">
            <a:spAutoFit/>
          </a:bodyPr>
          <a:lstStyle/>
          <a:p>
            <a:r>
              <a:rPr lang="en-CA" b="1" dirty="0">
                <a:solidFill>
                  <a:srgbClr val="E505D4"/>
                </a:solidFill>
              </a:rPr>
              <a:t>21 h</a:t>
            </a:r>
            <a:endParaRPr lang="en-CA" dirty="0">
              <a:solidFill>
                <a:srgbClr val="E505D4"/>
              </a:solidFill>
            </a:endParaRPr>
          </a:p>
        </p:txBody>
      </p:sp>
      <p:sp>
        <p:nvSpPr>
          <p:cNvPr id="96" name="TextBox 95"/>
          <p:cNvSpPr txBox="1"/>
          <p:nvPr/>
        </p:nvSpPr>
        <p:spPr>
          <a:xfrm>
            <a:off x="1644769" y="4809509"/>
            <a:ext cx="504000" cy="276999"/>
          </a:xfrm>
          <a:prstGeom prst="rect">
            <a:avLst/>
          </a:prstGeom>
          <a:noFill/>
        </p:spPr>
        <p:txBody>
          <a:bodyPr wrap="square" lIns="36000" tIns="0" rIns="36000" bIns="0" rtlCol="0">
            <a:spAutoFit/>
          </a:bodyPr>
          <a:lstStyle/>
          <a:p>
            <a:r>
              <a:rPr lang="en-CA" b="1" dirty="0">
                <a:solidFill>
                  <a:srgbClr val="F8F501"/>
                </a:solidFill>
              </a:rPr>
              <a:t>38 h</a:t>
            </a:r>
            <a:endParaRPr lang="en-CA" dirty="0">
              <a:solidFill>
                <a:srgbClr val="F8F501"/>
              </a:solidFill>
            </a:endParaRPr>
          </a:p>
        </p:txBody>
      </p:sp>
      <p:sp>
        <p:nvSpPr>
          <p:cNvPr id="97" name="TextBox 96"/>
          <p:cNvSpPr txBox="1"/>
          <p:nvPr/>
        </p:nvSpPr>
        <p:spPr>
          <a:xfrm>
            <a:off x="3886564" y="3288401"/>
            <a:ext cx="504000" cy="276999"/>
          </a:xfrm>
          <a:prstGeom prst="rect">
            <a:avLst/>
          </a:prstGeom>
          <a:noFill/>
        </p:spPr>
        <p:txBody>
          <a:bodyPr wrap="square" lIns="36000" tIns="0" rIns="36000" bIns="0" rtlCol="0">
            <a:spAutoFit/>
          </a:bodyPr>
          <a:lstStyle/>
          <a:p>
            <a:r>
              <a:rPr lang="en-CA" b="1" dirty="0">
                <a:solidFill>
                  <a:srgbClr val="E505D4"/>
                </a:solidFill>
              </a:rPr>
              <a:t>21 h</a:t>
            </a:r>
            <a:endParaRPr lang="en-CA" dirty="0">
              <a:solidFill>
                <a:srgbClr val="E505D4"/>
              </a:solidFill>
            </a:endParaRPr>
          </a:p>
        </p:txBody>
      </p:sp>
      <p:sp>
        <p:nvSpPr>
          <p:cNvPr id="98" name="TextBox 97"/>
          <p:cNvSpPr txBox="1"/>
          <p:nvPr/>
        </p:nvSpPr>
        <p:spPr>
          <a:xfrm>
            <a:off x="6143755" y="3288400"/>
            <a:ext cx="504000" cy="276999"/>
          </a:xfrm>
          <a:prstGeom prst="rect">
            <a:avLst/>
          </a:prstGeom>
          <a:noFill/>
        </p:spPr>
        <p:txBody>
          <a:bodyPr wrap="square" lIns="36000" tIns="0" rIns="36000" bIns="0" rtlCol="0">
            <a:spAutoFit/>
          </a:bodyPr>
          <a:lstStyle/>
          <a:p>
            <a:r>
              <a:rPr lang="en-CA" b="1" dirty="0">
                <a:solidFill>
                  <a:srgbClr val="E505D4"/>
                </a:solidFill>
              </a:rPr>
              <a:t>21 h</a:t>
            </a:r>
            <a:endParaRPr lang="en-CA" dirty="0">
              <a:solidFill>
                <a:srgbClr val="E505D4"/>
              </a:solidFill>
            </a:endParaRPr>
          </a:p>
        </p:txBody>
      </p:sp>
      <p:sp>
        <p:nvSpPr>
          <p:cNvPr id="99" name="TextBox 98"/>
          <p:cNvSpPr txBox="1"/>
          <p:nvPr/>
        </p:nvSpPr>
        <p:spPr>
          <a:xfrm>
            <a:off x="8405135" y="3283316"/>
            <a:ext cx="504000" cy="276999"/>
          </a:xfrm>
          <a:prstGeom prst="rect">
            <a:avLst/>
          </a:prstGeom>
          <a:noFill/>
        </p:spPr>
        <p:txBody>
          <a:bodyPr wrap="square" lIns="36000" tIns="0" rIns="36000" bIns="0" rtlCol="0">
            <a:spAutoFit/>
          </a:bodyPr>
          <a:lstStyle/>
          <a:p>
            <a:r>
              <a:rPr lang="en-CA" b="1" dirty="0">
                <a:solidFill>
                  <a:srgbClr val="E505D4"/>
                </a:solidFill>
              </a:rPr>
              <a:t>17 h</a:t>
            </a:r>
            <a:endParaRPr lang="en-CA" dirty="0">
              <a:solidFill>
                <a:srgbClr val="E505D4"/>
              </a:solidFill>
            </a:endParaRPr>
          </a:p>
        </p:txBody>
      </p:sp>
      <p:sp>
        <p:nvSpPr>
          <p:cNvPr id="100" name="TextBox 99"/>
          <p:cNvSpPr txBox="1"/>
          <p:nvPr/>
        </p:nvSpPr>
        <p:spPr>
          <a:xfrm>
            <a:off x="3892304" y="4806386"/>
            <a:ext cx="504000" cy="276999"/>
          </a:xfrm>
          <a:prstGeom prst="rect">
            <a:avLst/>
          </a:prstGeom>
          <a:noFill/>
        </p:spPr>
        <p:txBody>
          <a:bodyPr wrap="square" lIns="36000" tIns="0" rIns="36000" bIns="0" rtlCol="0">
            <a:spAutoFit/>
          </a:bodyPr>
          <a:lstStyle/>
          <a:p>
            <a:r>
              <a:rPr lang="en-CA" b="1" dirty="0">
                <a:solidFill>
                  <a:srgbClr val="F8F501"/>
                </a:solidFill>
              </a:rPr>
              <a:t>38 h</a:t>
            </a:r>
            <a:endParaRPr lang="en-CA" dirty="0">
              <a:solidFill>
                <a:srgbClr val="F8F501"/>
              </a:solidFill>
            </a:endParaRPr>
          </a:p>
        </p:txBody>
      </p:sp>
      <p:sp>
        <p:nvSpPr>
          <p:cNvPr id="101" name="TextBox 100"/>
          <p:cNvSpPr txBox="1"/>
          <p:nvPr/>
        </p:nvSpPr>
        <p:spPr>
          <a:xfrm>
            <a:off x="6149998" y="4806385"/>
            <a:ext cx="504000" cy="276999"/>
          </a:xfrm>
          <a:prstGeom prst="rect">
            <a:avLst/>
          </a:prstGeom>
          <a:noFill/>
        </p:spPr>
        <p:txBody>
          <a:bodyPr wrap="square" lIns="36000" tIns="0" rIns="36000" bIns="0" rtlCol="0">
            <a:spAutoFit/>
          </a:bodyPr>
          <a:lstStyle/>
          <a:p>
            <a:r>
              <a:rPr lang="en-CA" b="1" dirty="0">
                <a:solidFill>
                  <a:srgbClr val="F8F501"/>
                </a:solidFill>
              </a:rPr>
              <a:t>38 h</a:t>
            </a:r>
            <a:endParaRPr lang="en-CA" dirty="0">
              <a:solidFill>
                <a:srgbClr val="F8F501"/>
              </a:solidFill>
            </a:endParaRPr>
          </a:p>
        </p:txBody>
      </p:sp>
      <p:sp>
        <p:nvSpPr>
          <p:cNvPr id="102" name="TextBox 101"/>
          <p:cNvSpPr txBox="1"/>
          <p:nvPr/>
        </p:nvSpPr>
        <p:spPr>
          <a:xfrm>
            <a:off x="8407199" y="4814406"/>
            <a:ext cx="504000" cy="276999"/>
          </a:xfrm>
          <a:prstGeom prst="rect">
            <a:avLst/>
          </a:prstGeom>
          <a:noFill/>
        </p:spPr>
        <p:txBody>
          <a:bodyPr wrap="square" lIns="36000" tIns="0" rIns="36000" bIns="0" rtlCol="0">
            <a:spAutoFit/>
          </a:bodyPr>
          <a:lstStyle/>
          <a:p>
            <a:r>
              <a:rPr lang="en-CA" b="1" dirty="0">
                <a:solidFill>
                  <a:srgbClr val="F8F501"/>
                </a:solidFill>
              </a:rPr>
              <a:t>38 h</a:t>
            </a:r>
            <a:endParaRPr lang="en-CA" dirty="0">
              <a:solidFill>
                <a:srgbClr val="F8F501"/>
              </a:solidFill>
            </a:endParaRPr>
          </a:p>
        </p:txBody>
      </p:sp>
      <p:sp>
        <p:nvSpPr>
          <p:cNvPr id="47" name="TextBox 46"/>
          <p:cNvSpPr txBox="1"/>
          <p:nvPr/>
        </p:nvSpPr>
        <p:spPr>
          <a:xfrm>
            <a:off x="1847529" y="6340335"/>
            <a:ext cx="3982044" cy="333168"/>
          </a:xfrm>
          <a:prstGeom prst="rect">
            <a:avLst/>
          </a:prstGeom>
          <a:noFill/>
        </p:spPr>
        <p:txBody>
          <a:bodyPr wrap="square" rtlCol="0">
            <a:spAutoFit/>
          </a:bodyPr>
          <a:lstStyle/>
          <a:p>
            <a:pPr algn="ctr">
              <a:lnSpc>
                <a:spcPts val="1800"/>
              </a:lnSpc>
            </a:pPr>
            <a:r>
              <a:rPr lang="en-CA" sz="2000" b="1" dirty="0">
                <a:latin typeface="Arial Narrow" panose="020B0606020202030204" pitchFamily="34" charset="0"/>
              </a:rPr>
              <a:t>Corrosion along Cu-steel interface</a:t>
            </a:r>
          </a:p>
        </p:txBody>
      </p:sp>
      <p:sp>
        <p:nvSpPr>
          <p:cNvPr id="114" name="TextBox 113"/>
          <p:cNvSpPr txBox="1"/>
          <p:nvPr/>
        </p:nvSpPr>
        <p:spPr>
          <a:xfrm>
            <a:off x="6659519" y="6324715"/>
            <a:ext cx="3340895" cy="333168"/>
          </a:xfrm>
          <a:prstGeom prst="rect">
            <a:avLst/>
          </a:prstGeom>
          <a:noFill/>
        </p:spPr>
        <p:txBody>
          <a:bodyPr wrap="square" rtlCol="0">
            <a:spAutoFit/>
          </a:bodyPr>
          <a:lstStyle/>
          <a:p>
            <a:pPr algn="ctr">
              <a:lnSpc>
                <a:spcPts val="1800"/>
              </a:lnSpc>
            </a:pPr>
            <a:r>
              <a:rPr lang="en-CA" sz="2000" b="1" dirty="0">
                <a:latin typeface="Arial Narrow" panose="020B0606020202030204" pitchFamily="34" charset="0"/>
              </a:rPr>
              <a:t>Less extensive </a:t>
            </a:r>
          </a:p>
        </p:txBody>
      </p:sp>
      <p:sp>
        <p:nvSpPr>
          <p:cNvPr id="33" name="TextBox 32"/>
          <p:cNvSpPr txBox="1"/>
          <p:nvPr/>
        </p:nvSpPr>
        <p:spPr>
          <a:xfrm>
            <a:off x="2769094" y="4307735"/>
            <a:ext cx="1094659" cy="369332"/>
          </a:xfrm>
          <a:prstGeom prst="rect">
            <a:avLst/>
          </a:prstGeom>
          <a:noFill/>
        </p:spPr>
        <p:txBody>
          <a:bodyPr wrap="none" rtlCol="0">
            <a:spAutoFit/>
          </a:bodyPr>
          <a:lstStyle/>
          <a:p>
            <a:r>
              <a:rPr lang="en-CA" dirty="0">
                <a:solidFill>
                  <a:srgbClr val="E505D4"/>
                </a:solidFill>
              </a:rPr>
              <a:t>Corrosion</a:t>
            </a:r>
          </a:p>
        </p:txBody>
      </p:sp>
      <p:cxnSp>
        <p:nvCxnSpPr>
          <p:cNvPr id="103" name="Straight Arrow Connector 102"/>
          <p:cNvCxnSpPr/>
          <p:nvPr/>
        </p:nvCxnSpPr>
        <p:spPr>
          <a:xfrm flipV="1">
            <a:off x="2783632" y="4257092"/>
            <a:ext cx="0" cy="273150"/>
          </a:xfrm>
          <a:prstGeom prst="straightConnector1">
            <a:avLst/>
          </a:prstGeom>
          <a:ln>
            <a:solidFill>
              <a:srgbClr val="E505D4"/>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2769094" y="5863438"/>
            <a:ext cx="1094659" cy="369332"/>
          </a:xfrm>
          <a:prstGeom prst="rect">
            <a:avLst/>
          </a:prstGeom>
          <a:noFill/>
        </p:spPr>
        <p:txBody>
          <a:bodyPr wrap="none" rtlCol="0">
            <a:spAutoFit/>
          </a:bodyPr>
          <a:lstStyle/>
          <a:p>
            <a:r>
              <a:rPr lang="en-CA" dirty="0">
                <a:solidFill>
                  <a:srgbClr val="F8F501"/>
                </a:solidFill>
              </a:rPr>
              <a:t>Corrosion</a:t>
            </a:r>
          </a:p>
        </p:txBody>
      </p:sp>
      <p:cxnSp>
        <p:nvCxnSpPr>
          <p:cNvPr id="105" name="Straight Arrow Connector 104"/>
          <p:cNvCxnSpPr/>
          <p:nvPr/>
        </p:nvCxnSpPr>
        <p:spPr>
          <a:xfrm flipV="1">
            <a:off x="2783632" y="5863439"/>
            <a:ext cx="0" cy="222507"/>
          </a:xfrm>
          <a:prstGeom prst="straightConnector1">
            <a:avLst/>
          </a:prstGeom>
          <a:ln>
            <a:solidFill>
              <a:srgbClr val="F8F501"/>
            </a:solidFill>
            <a:tailEnd type="triangle"/>
          </a:ln>
        </p:spPr>
        <p:style>
          <a:lnRef idx="1">
            <a:schemeClr val="accent1"/>
          </a:lnRef>
          <a:fillRef idx="0">
            <a:schemeClr val="accent1"/>
          </a:fillRef>
          <a:effectRef idx="0">
            <a:schemeClr val="accent1"/>
          </a:effectRef>
          <a:fontRef idx="minor">
            <a:schemeClr val="tx1"/>
          </a:fontRef>
        </p:style>
      </p:cxnSp>
      <p:pic>
        <p:nvPicPr>
          <p:cNvPr id="43" name="Picture 42"/>
          <p:cNvPicPr>
            <a:picLocks noChangeAspect="1"/>
          </p:cNvPicPr>
          <p:nvPr/>
        </p:nvPicPr>
        <p:blipFill>
          <a:blip r:embed="rId30"/>
          <a:stretch>
            <a:fillRect/>
          </a:stretch>
        </p:blipFill>
        <p:spPr>
          <a:xfrm>
            <a:off x="181421" y="1003168"/>
            <a:ext cx="1253074" cy="1044982"/>
          </a:xfrm>
          <a:prstGeom prst="rect">
            <a:avLst/>
          </a:prstGeom>
        </p:spPr>
      </p:pic>
    </p:spTree>
    <p:extLst>
      <p:ext uri="{BB962C8B-B14F-4D97-AF65-F5344CB8AC3E}">
        <p14:creationId xmlns:p14="http://schemas.microsoft.com/office/powerpoint/2010/main" val="161330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0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71" grpId="0"/>
      <p:bldP spid="72" grpId="0"/>
      <p:bldP spid="75" grpId="0"/>
      <p:bldP spid="76" grpId="0"/>
      <p:bldP spid="95" grpId="0"/>
      <p:bldP spid="96" grpId="0"/>
      <p:bldP spid="97" grpId="0"/>
      <p:bldP spid="98" grpId="0"/>
      <p:bldP spid="99" grpId="0"/>
      <p:bldP spid="100" grpId="0"/>
      <p:bldP spid="101" grpId="0"/>
      <p:bldP spid="102" grpId="0"/>
      <p:bldP spid="47" grpId="0"/>
      <p:bldP spid="114" grpId="0"/>
      <p:bldP spid="33" grpId="0"/>
      <p:bldP spid="10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023992" y="4805358"/>
            <a:ext cx="4472658" cy="3088138"/>
          </a:xfrm>
        </p:spPr>
        <p:txBody>
          <a:bodyPr>
            <a:normAutofit/>
          </a:bodyPr>
          <a:lstStyle/>
          <a:p>
            <a:r>
              <a:rPr lang="en-CA" sz="2200" b="1" dirty="0">
                <a:solidFill>
                  <a:srgbClr val="0000FF"/>
                </a:solidFill>
                <a:latin typeface="Arial Narrow" panose="020B0606020202030204" pitchFamily="34" charset="0"/>
              </a:rPr>
              <a:t>Volume </a:t>
            </a:r>
            <a:r>
              <a:rPr lang="en-CA" sz="2200" b="1" dirty="0">
                <a:solidFill>
                  <a:srgbClr val="0000FF"/>
                </a:solidFill>
                <a:latin typeface="Arial Narrow" panose="020B0606020202030204" pitchFamily="34" charset="0"/>
                <a:sym typeface="Wingdings 3" panose="05040102010807070707" pitchFamily="18" charset="2"/>
              </a:rPr>
              <a:t></a:t>
            </a:r>
            <a:r>
              <a:rPr lang="en-CA" sz="2200" b="1" dirty="0">
                <a:solidFill>
                  <a:srgbClr val="0000FF"/>
                </a:solidFill>
                <a:latin typeface="Arial Narrow" panose="020B0606020202030204" pitchFamily="34" charset="0"/>
                <a:sym typeface="Wingdings" panose="05000000000000000000" pitchFamily="2" charset="2"/>
              </a:rPr>
              <a:t>                  </a:t>
            </a:r>
            <a:r>
              <a:rPr lang="en-CA" sz="2200" b="1" dirty="0">
                <a:solidFill>
                  <a:srgbClr val="0000FF"/>
                </a:solidFill>
                <a:latin typeface="Arial Narrow" panose="020B0606020202030204" pitchFamily="34" charset="0"/>
                <a:sym typeface="Wingdings 3" panose="05040102010807070707" pitchFamily="18" charset="2"/>
              </a:rPr>
              <a:t></a:t>
            </a:r>
            <a:endParaRPr lang="en-CA" sz="2200" b="1" dirty="0">
              <a:solidFill>
                <a:srgbClr val="0000FF"/>
              </a:solidFill>
              <a:latin typeface="Arial Narrow" panose="020B0606020202030204" pitchFamily="34" charset="0"/>
            </a:endParaRPr>
          </a:p>
          <a:p>
            <a:endParaRPr lang="en-CA" sz="900" dirty="0">
              <a:solidFill>
                <a:srgbClr val="0000FF"/>
              </a:solidFill>
            </a:endParaRPr>
          </a:p>
        </p:txBody>
      </p:sp>
      <p:sp>
        <p:nvSpPr>
          <p:cNvPr id="4" name="Slide Number Placeholder 3"/>
          <p:cNvSpPr>
            <a:spLocks noGrp="1"/>
          </p:cNvSpPr>
          <p:nvPr>
            <p:ph type="sldNum" sz="quarter" idx="12"/>
          </p:nvPr>
        </p:nvSpPr>
        <p:spPr/>
        <p:txBody>
          <a:bodyPr/>
          <a:lstStyle/>
          <a:p>
            <a:fld id="{C7CE8B89-5E9D-49D1-84F5-CCF16C352533}" type="slidenum">
              <a:rPr lang="en-CA" smtClean="0">
                <a:solidFill>
                  <a:prstClr val="black">
                    <a:tint val="75000"/>
                  </a:prstClr>
                </a:solidFill>
              </a:rPr>
              <a:pPr/>
              <a:t>19</a:t>
            </a:fld>
            <a:endParaRPr lang="en-CA" dirty="0">
              <a:solidFill>
                <a:prstClr val="black">
                  <a:tint val="75000"/>
                </a:prstClr>
              </a:solidFill>
            </a:endParaRPr>
          </a:p>
        </p:txBody>
      </p:sp>
      <p:sp>
        <p:nvSpPr>
          <p:cNvPr id="16" name="TextBox 15"/>
          <p:cNvSpPr txBox="1"/>
          <p:nvPr/>
        </p:nvSpPr>
        <p:spPr>
          <a:xfrm>
            <a:off x="2471068" y="743967"/>
            <a:ext cx="2700000" cy="430887"/>
          </a:xfrm>
          <a:prstGeom prst="rect">
            <a:avLst/>
          </a:prstGeom>
          <a:noFill/>
        </p:spPr>
        <p:txBody>
          <a:bodyPr wrap="square" rtlCol="0">
            <a:spAutoFit/>
          </a:bodyPr>
          <a:lstStyle/>
          <a:p>
            <a:r>
              <a:rPr lang="en-CA" sz="2200" b="1" dirty="0">
                <a:latin typeface="Arial Narrow" panose="020B0606020202030204" pitchFamily="34" charset="0"/>
              </a:rPr>
              <a:t>Cold Spray</a:t>
            </a:r>
            <a:endParaRPr lang="en-CA" sz="2200" dirty="0">
              <a:latin typeface="Arial Narrow" panose="020B0606020202030204" pitchFamily="34" charset="0"/>
            </a:endParaRPr>
          </a:p>
        </p:txBody>
      </p:sp>
      <p:sp>
        <p:nvSpPr>
          <p:cNvPr id="17" name="TextBox 16"/>
          <p:cNvSpPr txBox="1"/>
          <p:nvPr/>
        </p:nvSpPr>
        <p:spPr>
          <a:xfrm>
            <a:off x="7030638" y="743967"/>
            <a:ext cx="2700000" cy="430887"/>
          </a:xfrm>
          <a:prstGeom prst="rect">
            <a:avLst/>
          </a:prstGeom>
          <a:noFill/>
        </p:spPr>
        <p:txBody>
          <a:bodyPr wrap="square" rtlCol="0">
            <a:spAutoFit/>
          </a:bodyPr>
          <a:lstStyle/>
          <a:p>
            <a:r>
              <a:rPr lang="en-CA" sz="2200" b="1" dirty="0">
                <a:latin typeface="Arial Narrow" panose="020B0606020202030204" pitchFamily="34" charset="0"/>
              </a:rPr>
              <a:t>Annealed Cold Spray</a:t>
            </a:r>
            <a:endParaRPr lang="en-CA" sz="2200" dirty="0">
              <a:latin typeface="Arial Narrow" panose="020B0606020202030204" pitchFamily="34" charset="0"/>
            </a:endParaRPr>
          </a:p>
        </p:txBody>
      </p:sp>
      <p:sp>
        <p:nvSpPr>
          <p:cNvPr id="18" name="TextBox 17"/>
          <p:cNvSpPr txBox="1"/>
          <p:nvPr/>
        </p:nvSpPr>
        <p:spPr>
          <a:xfrm>
            <a:off x="2471068" y="3760779"/>
            <a:ext cx="2700000" cy="430887"/>
          </a:xfrm>
          <a:prstGeom prst="rect">
            <a:avLst/>
          </a:prstGeom>
          <a:noFill/>
        </p:spPr>
        <p:txBody>
          <a:bodyPr wrap="square" rtlCol="0">
            <a:spAutoFit/>
          </a:bodyPr>
          <a:lstStyle/>
          <a:p>
            <a:r>
              <a:rPr lang="en-CA" sz="2200" b="1" dirty="0">
                <a:latin typeface="Arial Narrow" panose="020B0606020202030204" pitchFamily="34" charset="0"/>
              </a:rPr>
              <a:t>Electrodeposited</a:t>
            </a:r>
            <a:endParaRPr lang="en-CA" sz="22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8" name="TextBox 7"/>
              <p:cNvSpPr txBox="1"/>
              <p:nvPr/>
            </p:nvSpPr>
            <p:spPr>
              <a:xfrm>
                <a:off x="9073330" y="4680521"/>
                <a:ext cx="1222358" cy="683251"/>
              </a:xfrm>
              <a:prstGeom prst="rect">
                <a:avLst/>
              </a:prstGeom>
              <a:noFill/>
              <a:ln w="19050">
                <a:solidFill>
                  <a:schemeClr val="accent3"/>
                </a:solidFill>
              </a:ln>
            </p:spPr>
            <p:txBody>
              <a:bodyPr wrap="square" lIns="36000" tIns="36000" rIns="36000" bIns="72000" rtlCol="0">
                <a:spAutoFit/>
              </a:bodyPr>
              <a:lstStyle/>
              <a:p>
                <a:pPr/>
                <a14:m>
                  <m:oMathPara xmlns:m="http://schemas.openxmlformats.org/officeDocument/2006/math">
                    <m:oMathParaPr>
                      <m:jc m:val="centerGroup"/>
                    </m:oMathParaPr>
                    <m:oMath xmlns:m="http://schemas.openxmlformats.org/officeDocument/2006/math">
                      <m:r>
                        <a:rPr lang="en-CA" sz="2000" b="1" i="1" smtClean="0">
                          <a:solidFill>
                            <a:srgbClr val="0000FF"/>
                          </a:solidFill>
                          <a:latin typeface="Cambria Math" panose="02040503050406030204" pitchFamily="18" charset="0"/>
                        </a:rPr>
                        <m:t>𝑸</m:t>
                      </m:r>
                      <m:r>
                        <a:rPr lang="en-CA" sz="2000" b="1" i="1" smtClean="0">
                          <a:solidFill>
                            <a:srgbClr val="0000FF"/>
                          </a:solidFill>
                          <a:latin typeface="Cambria Math" panose="02040503050406030204" pitchFamily="18" charset="0"/>
                        </a:rPr>
                        <m:t>=</m:t>
                      </m:r>
                      <m:f>
                        <m:fPr>
                          <m:ctrlPr>
                            <a:rPr lang="en-CA" sz="2000" b="1" i="1">
                              <a:solidFill>
                                <a:srgbClr val="0000FF"/>
                              </a:solidFill>
                              <a:latin typeface="Cambria Math" panose="02040503050406030204" pitchFamily="18" charset="0"/>
                            </a:rPr>
                          </m:ctrlPr>
                        </m:fPr>
                        <m:num>
                          <m:r>
                            <a:rPr lang="en-CA" sz="2000" b="1" i="1">
                              <a:solidFill>
                                <a:srgbClr val="0000FF"/>
                              </a:solidFill>
                              <a:latin typeface="Cambria Math" panose="02040503050406030204" pitchFamily="18" charset="0"/>
                            </a:rPr>
                            <m:t>𝒎𝒏𝑭</m:t>
                          </m:r>
                          <m:r>
                            <m:rPr>
                              <m:nor/>
                            </m:rPr>
                            <a:rPr lang="en-CA" sz="2000" b="1" dirty="0">
                              <a:solidFill>
                                <a:srgbClr val="0000FF"/>
                              </a:solidFill>
                              <a:latin typeface="Arial Narrow" panose="020B0606020202030204" pitchFamily="34" charset="0"/>
                            </a:rPr>
                            <m:t> </m:t>
                          </m:r>
                        </m:num>
                        <m:den>
                          <m:r>
                            <a:rPr lang="en-CA" sz="2000" b="1" i="1">
                              <a:solidFill>
                                <a:srgbClr val="0000FF"/>
                              </a:solidFill>
                              <a:latin typeface="Cambria Math" panose="02040503050406030204" pitchFamily="18" charset="0"/>
                            </a:rPr>
                            <m:t>𝑴</m:t>
                          </m:r>
                        </m:den>
                      </m:f>
                    </m:oMath>
                  </m:oMathPara>
                </a14:m>
                <a:endParaRPr lang="en-CA" sz="2000" b="1" dirty="0">
                  <a:solidFill>
                    <a:srgbClr val="0000FF"/>
                  </a:solidFill>
                  <a:latin typeface="Arial Narrow" panose="020B0606020202030204"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9073330" y="4680521"/>
                <a:ext cx="1222358" cy="683251"/>
              </a:xfrm>
              <a:prstGeom prst="rect">
                <a:avLst/>
              </a:prstGeom>
              <a:blipFill rotWithShape="0">
                <a:blip r:embed="rId4"/>
                <a:stretch>
                  <a:fillRect/>
                </a:stretch>
              </a:blipFill>
              <a:ln w="19050">
                <a:solidFill>
                  <a:schemeClr val="accent3"/>
                </a:solidFill>
              </a:ln>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7508531" y="4773736"/>
                <a:ext cx="1140110" cy="380480"/>
              </a:xfrm>
              <a:prstGeom prst="rect">
                <a:avLst/>
              </a:prstGeom>
              <a:noFill/>
              <a:ln w="19050">
                <a:solidFill>
                  <a:schemeClr val="accent3"/>
                </a:solidFill>
              </a:ln>
            </p:spPr>
            <p:txBody>
              <a:bodyPr wrap="none" lIns="36000" tIns="36000" rIns="36000" bIns="36000" rtlCol="0">
                <a:spAutoFit/>
              </a:bodyPr>
              <a:lstStyle/>
              <a:p>
                <a14:m>
                  <m:oMath xmlns:m="http://schemas.openxmlformats.org/officeDocument/2006/math">
                    <m:r>
                      <a:rPr lang="en-CA" sz="2000" b="1" i="1" smtClean="0">
                        <a:solidFill>
                          <a:srgbClr val="0000FF"/>
                        </a:solidFill>
                        <a:latin typeface="Cambria Math" panose="02040503050406030204" pitchFamily="18" charset="0"/>
                      </a:rPr>
                      <m:t>𝒎</m:t>
                    </m:r>
                    <m:r>
                      <a:rPr lang="en-CA" sz="2000" b="1" i="1" smtClean="0">
                        <a:solidFill>
                          <a:srgbClr val="0000FF"/>
                        </a:solidFill>
                        <a:latin typeface="Cambria Math" panose="02040503050406030204" pitchFamily="18" charset="0"/>
                      </a:rPr>
                      <m:t>= </m:t>
                    </m:r>
                    <m:r>
                      <a:rPr lang="en-CA" sz="2000" b="1" i="1">
                        <a:solidFill>
                          <a:srgbClr val="0000FF"/>
                        </a:solidFill>
                        <a:latin typeface="Cambria Math" panose="02040503050406030204" pitchFamily="18" charset="0"/>
                        <a:ea typeface="Cambria Math" panose="02040503050406030204" pitchFamily="18" charset="0"/>
                      </a:rPr>
                      <m:t>𝝆</m:t>
                    </m:r>
                    <m:r>
                      <a:rPr lang="en-CA" sz="2000" b="1" i="1">
                        <a:solidFill>
                          <a:srgbClr val="0000FF"/>
                        </a:solidFill>
                        <a:latin typeface="Cambria Math" panose="02040503050406030204" pitchFamily="18" charset="0"/>
                        <a:ea typeface="Cambria Math" panose="02040503050406030204" pitchFamily="18" charset="0"/>
                      </a:rPr>
                      <m:t>𝑽</m:t>
                    </m:r>
                    <m:r>
                      <a:rPr lang="en-US" sz="2000" b="1" i="1" smtClean="0">
                        <a:solidFill>
                          <a:srgbClr val="0000FF"/>
                        </a:solidFill>
                        <a:latin typeface="Cambria Math" panose="02040503050406030204" pitchFamily="18" charset="0"/>
                        <a:ea typeface="Cambria Math" panose="02040503050406030204" pitchFamily="18" charset="0"/>
                      </a:rPr>
                      <m:t> </m:t>
                    </m:r>
                  </m:oMath>
                </a14:m>
                <a:r>
                  <a:rPr lang="en-CA" sz="2000" b="1" dirty="0" smtClean="0">
                    <a:solidFill>
                      <a:srgbClr val="0000FF"/>
                    </a:solidFill>
                    <a:latin typeface="Arial Narrow" panose="020B0606020202030204" pitchFamily="34" charset="0"/>
                  </a:rPr>
                  <a:t> </a:t>
                </a:r>
                <a:endParaRPr lang="en-CA" sz="2000" b="1" dirty="0">
                  <a:solidFill>
                    <a:srgbClr val="0000FF"/>
                  </a:solidFill>
                  <a:latin typeface="Arial Narrow" panose="020B0606020202030204" pitchFamily="34"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7508531" y="4773736"/>
                <a:ext cx="1140110" cy="380480"/>
              </a:xfrm>
              <a:prstGeom prst="rect">
                <a:avLst/>
              </a:prstGeom>
              <a:blipFill rotWithShape="0">
                <a:blip r:embed="rId5"/>
                <a:stretch>
                  <a:fillRect l="-2105" b="-15152"/>
                </a:stretch>
              </a:blipFill>
              <a:ln w="19050">
                <a:solidFill>
                  <a:schemeClr val="accent3"/>
                </a:solidFill>
              </a:ln>
            </p:spPr>
            <p:txBody>
              <a:bodyPr/>
              <a:lstStyle/>
              <a:p>
                <a:r>
                  <a:rPr lang="en-CA">
                    <a:noFill/>
                  </a:rPr>
                  <a:t> </a:t>
                </a:r>
              </a:p>
            </p:txBody>
          </p:sp>
        </mc:Fallback>
      </mc:AlternateContent>
      <p:graphicFrame>
        <p:nvGraphicFramePr>
          <p:cNvPr id="22" name="Object 21"/>
          <p:cNvGraphicFramePr>
            <a:graphicFrameLocks noChangeAspect="1"/>
          </p:cNvGraphicFramePr>
          <p:nvPr>
            <p:extLst/>
          </p:nvPr>
        </p:nvGraphicFramePr>
        <p:xfrm>
          <a:off x="1617664" y="923926"/>
          <a:ext cx="3902075" cy="2987675"/>
        </p:xfrm>
        <a:graphic>
          <a:graphicData uri="http://schemas.openxmlformats.org/presentationml/2006/ole">
            <mc:AlternateContent xmlns:mc="http://schemas.openxmlformats.org/markup-compatibility/2006">
              <mc:Choice xmlns:v="urn:schemas-microsoft-com:vml" Requires="v">
                <p:oleObj spid="_x0000_s4137" name="Graph" r:id="rId6" imgW="3901320" imgH="2986920" progId="Origin50.Graph">
                  <p:embed/>
                </p:oleObj>
              </mc:Choice>
              <mc:Fallback>
                <p:oleObj name="Graph" r:id="rId6" imgW="3901320" imgH="2986920" progId="Origin50.Graph">
                  <p:embed/>
                  <p:pic>
                    <p:nvPicPr>
                      <p:cNvPr id="0" name=""/>
                      <p:cNvPicPr/>
                      <p:nvPr/>
                    </p:nvPicPr>
                    <p:blipFill>
                      <a:blip r:embed="rId7"/>
                      <a:stretch>
                        <a:fillRect/>
                      </a:stretch>
                    </p:blipFill>
                    <p:spPr>
                      <a:xfrm>
                        <a:off x="1617664" y="923926"/>
                        <a:ext cx="3902075" cy="2987675"/>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6238579" y="945382"/>
          <a:ext cx="3902075" cy="2987675"/>
        </p:xfrm>
        <a:graphic>
          <a:graphicData uri="http://schemas.openxmlformats.org/presentationml/2006/ole">
            <mc:AlternateContent xmlns:mc="http://schemas.openxmlformats.org/markup-compatibility/2006">
              <mc:Choice xmlns:v="urn:schemas-microsoft-com:vml" Requires="v">
                <p:oleObj spid="_x0000_s4138" name="Graph" r:id="rId8" imgW="3901320" imgH="2986920" progId="Origin50.Graph">
                  <p:embed/>
                </p:oleObj>
              </mc:Choice>
              <mc:Fallback>
                <p:oleObj name="Graph" r:id="rId8" imgW="3901320" imgH="2986920" progId="Origin50.Graph">
                  <p:embed/>
                  <p:pic>
                    <p:nvPicPr>
                      <p:cNvPr id="0" name=""/>
                      <p:cNvPicPr/>
                      <p:nvPr/>
                    </p:nvPicPr>
                    <p:blipFill>
                      <a:blip r:embed="rId9"/>
                      <a:stretch>
                        <a:fillRect/>
                      </a:stretch>
                    </p:blipFill>
                    <p:spPr>
                      <a:xfrm>
                        <a:off x="6238579" y="945382"/>
                        <a:ext cx="3902075" cy="2987675"/>
                      </a:xfrm>
                      <a:prstGeom prst="rect">
                        <a:avLst/>
                      </a:prstGeom>
                    </p:spPr>
                  </p:pic>
                </p:oleObj>
              </mc:Fallback>
            </mc:AlternateContent>
          </a:graphicData>
        </a:graphic>
      </p:graphicFrame>
      <p:graphicFrame>
        <p:nvGraphicFramePr>
          <p:cNvPr id="24" name="Object 23"/>
          <p:cNvGraphicFramePr>
            <a:graphicFrameLocks noChangeAspect="1"/>
          </p:cNvGraphicFramePr>
          <p:nvPr>
            <p:extLst/>
          </p:nvPr>
        </p:nvGraphicFramePr>
        <p:xfrm>
          <a:off x="1617664" y="3828959"/>
          <a:ext cx="3902075" cy="2987675"/>
        </p:xfrm>
        <a:graphic>
          <a:graphicData uri="http://schemas.openxmlformats.org/presentationml/2006/ole">
            <mc:AlternateContent xmlns:mc="http://schemas.openxmlformats.org/markup-compatibility/2006">
              <mc:Choice xmlns:v="urn:schemas-microsoft-com:vml" Requires="v">
                <p:oleObj spid="_x0000_s4139" name="Graph" r:id="rId10" imgW="3901320" imgH="2986920" progId="Origin50.Graph">
                  <p:embed/>
                </p:oleObj>
              </mc:Choice>
              <mc:Fallback>
                <p:oleObj name="Graph" r:id="rId10" imgW="3901320" imgH="2986920" progId="Origin50.Graph">
                  <p:embed/>
                  <p:pic>
                    <p:nvPicPr>
                      <p:cNvPr id="0" name=""/>
                      <p:cNvPicPr/>
                      <p:nvPr/>
                    </p:nvPicPr>
                    <p:blipFill>
                      <a:blip r:embed="rId11"/>
                      <a:stretch>
                        <a:fillRect/>
                      </a:stretch>
                    </p:blipFill>
                    <p:spPr>
                      <a:xfrm>
                        <a:off x="1617664" y="3828959"/>
                        <a:ext cx="3902075" cy="2987675"/>
                      </a:xfrm>
                      <a:prstGeom prst="rect">
                        <a:avLst/>
                      </a:prstGeom>
                    </p:spPr>
                  </p:pic>
                </p:oleObj>
              </mc:Fallback>
            </mc:AlternateContent>
          </a:graphicData>
        </a:graphic>
      </p:graphicFrame>
      <p:graphicFrame>
        <p:nvGraphicFramePr>
          <p:cNvPr id="26" name="Table 25"/>
          <p:cNvGraphicFramePr>
            <a:graphicFrameLocks noGrp="1"/>
          </p:cNvGraphicFramePr>
          <p:nvPr>
            <p:extLst/>
          </p:nvPr>
        </p:nvGraphicFramePr>
        <p:xfrm>
          <a:off x="9977523" y="1647513"/>
          <a:ext cx="1763942" cy="762000"/>
        </p:xfrm>
        <a:graphic>
          <a:graphicData uri="http://schemas.openxmlformats.org/drawingml/2006/table">
            <a:tbl>
              <a:tblPr firstRow="1" bandRow="1">
                <a:tableStyleId>{2D5ABB26-0587-4C30-8999-92F81FD0307C}</a:tableStyleId>
              </a:tblPr>
              <a:tblGrid>
                <a:gridCol w="288032"/>
                <a:gridCol w="1475910"/>
              </a:tblGrid>
              <a:tr h="360000">
                <a:tc>
                  <a:txBody>
                    <a:bodyPr/>
                    <a:lstStyle/>
                    <a:p>
                      <a:r>
                        <a:rPr lang="en-CA" sz="1900" dirty="0" smtClean="0">
                          <a:solidFill>
                            <a:srgbClr val="0000FF"/>
                          </a:solidFill>
                          <a:sym typeface="Wingdings 2" panose="05020102010507070707" pitchFamily="18" charset="2"/>
                        </a:rPr>
                        <a:t>●</a:t>
                      </a:r>
                      <a:endParaRPr lang="en-CA" sz="1900" dirty="0">
                        <a:solidFill>
                          <a:srgbClr val="0000FF"/>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CA" sz="1900" b="1" dirty="0" smtClean="0">
                          <a:latin typeface="Arial Narrow" panose="020B0606020202030204" pitchFamily="34" charset="0"/>
                        </a:rPr>
                        <a:t>Oxygenated </a:t>
                      </a:r>
                      <a:r>
                        <a:rPr lang="en-CA" sz="1900" b="1" baseline="0" dirty="0" smtClean="0">
                          <a:latin typeface="Arial Narrow" panose="020B0606020202030204" pitchFamily="34" charset="0"/>
                        </a:rPr>
                        <a:t> </a:t>
                      </a:r>
                      <a:endParaRPr lang="en-CA" sz="1900" b="1" dirty="0">
                        <a:latin typeface="Arial Narrow" panose="020B060602020203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60000">
                <a:tc>
                  <a:txBody>
                    <a:bodyPr/>
                    <a:lstStyle/>
                    <a:p>
                      <a:r>
                        <a:rPr lang="en-CA" sz="1900" dirty="0" smtClean="0">
                          <a:solidFill>
                            <a:srgbClr val="800080"/>
                          </a:solidFill>
                          <a:sym typeface="Wingdings 2" panose="05020102010507070707" pitchFamily="18" charset="2"/>
                        </a:rPr>
                        <a:t></a:t>
                      </a:r>
                      <a:endParaRPr lang="en-CA" sz="1900" dirty="0">
                        <a:solidFill>
                          <a:srgbClr val="800080"/>
                        </a:solidFill>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CA" sz="1900" b="1" dirty="0" smtClean="0">
                          <a:latin typeface="Arial Narrow" panose="020B0606020202030204" pitchFamily="34" charset="0"/>
                        </a:rPr>
                        <a:t>Aerated</a:t>
                      </a:r>
                      <a:endParaRPr lang="en-CA" sz="1900" b="1" dirty="0">
                        <a:latin typeface="Arial Narrow" panose="020B060602020203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5" name="TextBox 4"/>
          <p:cNvSpPr txBox="1"/>
          <p:nvPr/>
        </p:nvSpPr>
        <p:spPr>
          <a:xfrm>
            <a:off x="5517776" y="5728241"/>
            <a:ext cx="6185647" cy="1015663"/>
          </a:xfrm>
          <a:prstGeom prst="rect">
            <a:avLst/>
          </a:prstGeom>
          <a:noFill/>
        </p:spPr>
        <p:txBody>
          <a:bodyPr wrap="square" rtlCol="0">
            <a:spAutoFit/>
          </a:bodyPr>
          <a:lstStyle/>
          <a:p>
            <a:pPr algn="ctr"/>
            <a:r>
              <a:rPr lang="en-US" sz="2000" b="1" dirty="0" smtClean="0">
                <a:solidFill>
                  <a:srgbClr val="FF0000"/>
                </a:solidFill>
                <a:latin typeface="Arial Narrow" panose="020B0606020202030204" pitchFamily="34" charset="0"/>
              </a:rPr>
              <a:t>Can calculate the amount of O</a:t>
            </a:r>
            <a:r>
              <a:rPr lang="en-US" sz="2000" b="1" baseline="-25000" dirty="0" smtClean="0">
                <a:solidFill>
                  <a:srgbClr val="FF0000"/>
                </a:solidFill>
                <a:latin typeface="Arial Narrow" panose="020B0606020202030204" pitchFamily="34" charset="0"/>
              </a:rPr>
              <a:t>2</a:t>
            </a:r>
            <a:r>
              <a:rPr lang="en-US" sz="2000" b="1" dirty="0" smtClean="0">
                <a:solidFill>
                  <a:srgbClr val="FF0000"/>
                </a:solidFill>
                <a:latin typeface="Arial Narrow" panose="020B0606020202030204" pitchFamily="34" charset="0"/>
              </a:rPr>
              <a:t> consumed to cause this amount of corrosion and compare it to that available in the repository</a:t>
            </a:r>
            <a:endParaRPr lang="en-CA" sz="2000" b="1" dirty="0">
              <a:solidFill>
                <a:srgbClr val="FF0000"/>
              </a:solidFill>
              <a:latin typeface="Arial Narrow" panose="020B0606020202030204" pitchFamily="34" charset="0"/>
            </a:endParaRPr>
          </a:p>
        </p:txBody>
      </p:sp>
      <p:pic>
        <p:nvPicPr>
          <p:cNvPr id="14" name="Picture 10"/>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146421" y="5931917"/>
            <a:ext cx="1115652" cy="848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46421" y="121240"/>
            <a:ext cx="11816055" cy="461665"/>
          </a:xfrm>
          <a:prstGeom prst="rect">
            <a:avLst/>
          </a:prstGeom>
          <a:noFill/>
        </p:spPr>
        <p:txBody>
          <a:bodyPr wrap="none" rtlCol="0">
            <a:spAutoFit/>
          </a:bodyPr>
          <a:lstStyle/>
          <a:p>
            <a:r>
              <a:rPr lang="en-CA" sz="2400" b="1" dirty="0" smtClean="0">
                <a:solidFill>
                  <a:srgbClr val="FF0000"/>
                </a:solidFill>
                <a:latin typeface="Arial Narrow" panose="020B0606020202030204" pitchFamily="34" charset="0"/>
              </a:rPr>
              <a:t>Irrespective of the fabrication process the amount of corrosion damage is determined by the [O</a:t>
            </a:r>
            <a:r>
              <a:rPr lang="en-CA" sz="2400" b="1" baseline="-25000" dirty="0" smtClean="0">
                <a:solidFill>
                  <a:srgbClr val="FF0000"/>
                </a:solidFill>
                <a:latin typeface="Arial Narrow" panose="020B0606020202030204" pitchFamily="34" charset="0"/>
              </a:rPr>
              <a:t>2</a:t>
            </a:r>
            <a:r>
              <a:rPr lang="en-CA" sz="2400" b="1" dirty="0" smtClean="0">
                <a:solidFill>
                  <a:srgbClr val="FF0000"/>
                </a:solidFill>
                <a:latin typeface="Arial Narrow" panose="020B0606020202030204" pitchFamily="34" charset="0"/>
              </a:rPr>
              <a:t>]</a:t>
            </a:r>
            <a:endParaRPr lang="en-CA" sz="2400" b="1"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38139334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Dave\AppData\Local\Temp\2017_06 Shoesmith group_fx-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376518"/>
            <a:ext cx="8633012" cy="5674657"/>
          </a:xfrm>
          <a:prstGeom prst="rect">
            <a:avLst/>
          </a:prstGeom>
          <a:noFill/>
          <a:ln>
            <a:noFill/>
          </a:ln>
        </p:spPr>
      </p:pic>
      <p:sp>
        <p:nvSpPr>
          <p:cNvPr id="2" name="TextBox 1"/>
          <p:cNvSpPr txBox="1"/>
          <p:nvPr/>
        </p:nvSpPr>
        <p:spPr>
          <a:xfrm>
            <a:off x="2300815" y="5758787"/>
            <a:ext cx="844013" cy="584775"/>
          </a:xfrm>
          <a:prstGeom prst="rect">
            <a:avLst/>
          </a:prstGeom>
          <a:solidFill>
            <a:schemeClr val="bg1"/>
          </a:solidFill>
        </p:spPr>
        <p:txBody>
          <a:bodyPr wrap="none" rtlCol="0">
            <a:spAutoFit/>
          </a:bodyPr>
          <a:lstStyle/>
          <a:p>
            <a:pPr algn="ctr"/>
            <a:r>
              <a:rPr lang="en-CA" sz="1600" b="1" dirty="0" smtClean="0">
                <a:solidFill>
                  <a:srgbClr val="FF0000"/>
                </a:solidFill>
                <a:latin typeface="Arial Narrow" panose="020B0606020202030204" pitchFamily="34" charset="0"/>
              </a:rPr>
              <a:t>Joseph</a:t>
            </a:r>
          </a:p>
          <a:p>
            <a:pPr algn="ctr"/>
            <a:r>
              <a:rPr lang="en-CA" sz="1600" b="1" dirty="0" smtClean="0">
                <a:solidFill>
                  <a:srgbClr val="FF0000"/>
                </a:solidFill>
                <a:latin typeface="Arial Narrow" panose="020B0606020202030204" pitchFamily="34" charset="0"/>
              </a:rPr>
              <a:t>Turnbull</a:t>
            </a:r>
            <a:endParaRPr lang="en-CA" sz="1600" b="1" dirty="0">
              <a:solidFill>
                <a:srgbClr val="FF0000"/>
              </a:solidFill>
              <a:latin typeface="Arial Narrow" panose="020B0606020202030204" pitchFamily="34" charset="0"/>
            </a:endParaRPr>
          </a:p>
        </p:txBody>
      </p:sp>
      <p:sp>
        <p:nvSpPr>
          <p:cNvPr id="3" name="TextBox 2"/>
          <p:cNvSpPr txBox="1"/>
          <p:nvPr/>
        </p:nvSpPr>
        <p:spPr>
          <a:xfrm>
            <a:off x="5104933" y="5728008"/>
            <a:ext cx="1056058" cy="646331"/>
          </a:xfrm>
          <a:prstGeom prst="rect">
            <a:avLst/>
          </a:prstGeom>
          <a:solidFill>
            <a:schemeClr val="bg1"/>
          </a:solidFill>
        </p:spPr>
        <p:txBody>
          <a:bodyPr wrap="none" rtlCol="0">
            <a:spAutoFit/>
          </a:bodyPr>
          <a:lstStyle/>
          <a:p>
            <a:pPr algn="ctr"/>
            <a:r>
              <a:rPr lang="en-CA" b="1" dirty="0" smtClean="0">
                <a:solidFill>
                  <a:srgbClr val="FF0000"/>
                </a:solidFill>
                <a:latin typeface="Arial Narrow" panose="020B0606020202030204" pitchFamily="34" charset="0"/>
              </a:rPr>
              <a:t>Thalia</a:t>
            </a:r>
          </a:p>
          <a:p>
            <a:pPr algn="ctr"/>
            <a:r>
              <a:rPr lang="en-CA" b="1" dirty="0" smtClean="0">
                <a:solidFill>
                  <a:srgbClr val="FF0000"/>
                </a:solidFill>
                <a:latin typeface="Arial Narrow" panose="020B0606020202030204" pitchFamily="34" charset="0"/>
              </a:rPr>
              <a:t>Standish </a:t>
            </a:r>
            <a:endParaRPr lang="en-CA" b="1" dirty="0">
              <a:solidFill>
                <a:srgbClr val="FF0000"/>
              </a:solidFill>
              <a:latin typeface="Arial Narrow" panose="020B0606020202030204" pitchFamily="34" charset="0"/>
            </a:endParaRPr>
          </a:p>
        </p:txBody>
      </p:sp>
      <p:sp>
        <p:nvSpPr>
          <p:cNvPr id="5" name="TextBox 4"/>
          <p:cNvSpPr txBox="1"/>
          <p:nvPr/>
        </p:nvSpPr>
        <p:spPr>
          <a:xfrm>
            <a:off x="3724836" y="2138515"/>
            <a:ext cx="930063" cy="584775"/>
          </a:xfrm>
          <a:prstGeom prst="rect">
            <a:avLst/>
          </a:prstGeom>
          <a:solidFill>
            <a:schemeClr val="bg1"/>
          </a:solidFill>
        </p:spPr>
        <p:txBody>
          <a:bodyPr wrap="none" rtlCol="0">
            <a:spAutoFit/>
          </a:bodyPr>
          <a:lstStyle/>
          <a:p>
            <a:pPr algn="ctr"/>
            <a:r>
              <a:rPr lang="en-CA" sz="1600" b="1" dirty="0" err="1" smtClean="0">
                <a:solidFill>
                  <a:srgbClr val="FF0000"/>
                </a:solidFill>
                <a:latin typeface="Arial Narrow" panose="020B0606020202030204" pitchFamily="34" charset="0"/>
              </a:rPr>
              <a:t>Dmitrij</a:t>
            </a:r>
            <a:endParaRPr lang="en-CA" sz="1600" b="1" dirty="0" smtClean="0">
              <a:solidFill>
                <a:srgbClr val="FF0000"/>
              </a:solidFill>
              <a:latin typeface="Arial Narrow" panose="020B0606020202030204" pitchFamily="34" charset="0"/>
            </a:endParaRPr>
          </a:p>
          <a:p>
            <a:pPr algn="ctr"/>
            <a:r>
              <a:rPr lang="en-CA" sz="1600" b="1" dirty="0" err="1" smtClean="0">
                <a:solidFill>
                  <a:srgbClr val="FF0000"/>
                </a:solidFill>
                <a:latin typeface="Arial Narrow" panose="020B0606020202030204" pitchFamily="34" charset="0"/>
              </a:rPr>
              <a:t>Zagidulin</a:t>
            </a:r>
            <a:endParaRPr lang="en-CA" sz="1600" b="1" dirty="0">
              <a:solidFill>
                <a:srgbClr val="FF0000"/>
              </a:solidFill>
              <a:latin typeface="Arial Narrow" panose="020B0606020202030204" pitchFamily="34" charset="0"/>
            </a:endParaRPr>
          </a:p>
        </p:txBody>
      </p:sp>
      <p:sp>
        <p:nvSpPr>
          <p:cNvPr id="6" name="TextBox 5"/>
          <p:cNvSpPr txBox="1"/>
          <p:nvPr/>
        </p:nvSpPr>
        <p:spPr>
          <a:xfrm>
            <a:off x="8350623" y="1815349"/>
            <a:ext cx="734496" cy="646331"/>
          </a:xfrm>
          <a:prstGeom prst="rect">
            <a:avLst/>
          </a:prstGeom>
          <a:solidFill>
            <a:schemeClr val="bg1"/>
          </a:solidFill>
        </p:spPr>
        <p:txBody>
          <a:bodyPr wrap="none" rtlCol="0">
            <a:spAutoFit/>
          </a:bodyPr>
          <a:lstStyle/>
          <a:p>
            <a:pPr algn="ctr"/>
            <a:r>
              <a:rPr lang="en-CA" b="1" dirty="0" smtClean="0">
                <a:solidFill>
                  <a:srgbClr val="FF0000"/>
                </a:solidFill>
                <a:latin typeface="Arial Narrow" panose="020B0606020202030204" pitchFamily="34" charset="0"/>
              </a:rPr>
              <a:t>Jamie</a:t>
            </a:r>
          </a:p>
          <a:p>
            <a:pPr algn="ctr"/>
            <a:r>
              <a:rPr lang="en-CA" b="1" dirty="0" smtClean="0">
                <a:solidFill>
                  <a:srgbClr val="FF0000"/>
                </a:solidFill>
                <a:latin typeface="Arial Narrow" panose="020B0606020202030204" pitchFamily="34" charset="0"/>
              </a:rPr>
              <a:t>Noel</a:t>
            </a:r>
            <a:endParaRPr lang="en-CA" b="1" dirty="0">
              <a:solidFill>
                <a:srgbClr val="FF0000"/>
              </a:solidFill>
              <a:latin typeface="Arial Narrow" panose="020B0606020202030204" pitchFamily="34" charset="0"/>
            </a:endParaRPr>
          </a:p>
        </p:txBody>
      </p:sp>
    </p:spTree>
    <p:extLst>
      <p:ext uri="{BB962C8B-B14F-4D97-AF65-F5344CB8AC3E}">
        <p14:creationId xmlns:p14="http://schemas.microsoft.com/office/powerpoint/2010/main" val="29626615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60258" y="336176"/>
            <a:ext cx="2126608" cy="646331"/>
          </a:xfrm>
          <a:prstGeom prst="rect">
            <a:avLst/>
          </a:prstGeom>
          <a:noFill/>
        </p:spPr>
        <p:txBody>
          <a:bodyPr wrap="none" rtlCol="0">
            <a:spAutoFit/>
          </a:bodyPr>
          <a:lstStyle/>
          <a:p>
            <a:r>
              <a:rPr lang="en-US" sz="3600" b="1" dirty="0" smtClean="0">
                <a:latin typeface="Arial Narrow" panose="020B0606020202030204" pitchFamily="34" charset="0"/>
              </a:rPr>
              <a:t>SUMMARY</a:t>
            </a:r>
            <a:endParaRPr lang="en-CA" sz="3600" b="1" dirty="0">
              <a:latin typeface="Arial Narrow" panose="020B0606020202030204" pitchFamily="34" charset="0"/>
            </a:endParaRPr>
          </a:p>
        </p:txBody>
      </p:sp>
      <p:sp>
        <p:nvSpPr>
          <p:cNvPr id="4" name="TextBox 3"/>
          <p:cNvSpPr txBox="1"/>
          <p:nvPr/>
        </p:nvSpPr>
        <p:spPr>
          <a:xfrm>
            <a:off x="3778624" y="895537"/>
            <a:ext cx="3548215" cy="1200329"/>
          </a:xfrm>
          <a:prstGeom prst="rect">
            <a:avLst/>
          </a:prstGeom>
          <a:noFill/>
        </p:spPr>
        <p:txBody>
          <a:bodyPr wrap="none" rtlCol="0">
            <a:spAutoFit/>
          </a:bodyPr>
          <a:lstStyle/>
          <a:p>
            <a:pPr marL="285750" indent="-285750">
              <a:buFont typeface="Arial" panose="020B0604020202020204" pitchFamily="34" charset="0"/>
              <a:buChar char="•"/>
            </a:pPr>
            <a:r>
              <a:rPr lang="en-US" sz="2400" b="1" dirty="0" smtClean="0">
                <a:latin typeface="Arial Narrow" panose="020B0606020202030204" pitchFamily="34" charset="0"/>
              </a:rPr>
              <a:t>Enough Already!</a:t>
            </a:r>
          </a:p>
          <a:p>
            <a:pPr marL="285750" indent="-285750">
              <a:buFont typeface="Arial" panose="020B0604020202020204" pitchFamily="34" charset="0"/>
              <a:buChar char="•"/>
            </a:pPr>
            <a:r>
              <a:rPr lang="en-US" sz="2400" b="1" dirty="0" smtClean="0">
                <a:latin typeface="Arial Narrow" panose="020B0606020202030204" pitchFamily="34" charset="0"/>
              </a:rPr>
              <a:t>Thanks for your Attention</a:t>
            </a:r>
          </a:p>
          <a:p>
            <a:pPr marL="285750" indent="-285750">
              <a:buFont typeface="Arial" panose="020B0604020202020204" pitchFamily="34" charset="0"/>
              <a:buChar char="•"/>
            </a:pPr>
            <a:r>
              <a:rPr lang="en-US" sz="2400" b="1" dirty="0" smtClean="0">
                <a:latin typeface="Arial Narrow" panose="020B0606020202030204" pitchFamily="34" charset="0"/>
              </a:rPr>
              <a:t>Questions?</a:t>
            </a:r>
            <a:endParaRPr lang="en-CA" sz="2400" b="1" dirty="0">
              <a:latin typeface="Arial Narrow" panose="020B0606020202030204" pitchFamily="34" charset="0"/>
            </a:endParaRPr>
          </a:p>
        </p:txBody>
      </p:sp>
      <p:pic>
        <p:nvPicPr>
          <p:cNvPr id="5" name="Picture 4" descr="http://1.bp.blogspot.com/-iFn1AfoPfVI/T48aOEXBb4I/AAAAAAAACOg/d4-IVmh3f1k/s400/muhammad-ali-fist.jpg"/>
          <p:cNvPicPr>
            <a:picLocks noChangeAspect="1" noChangeArrowheads="1"/>
          </p:cNvPicPr>
          <p:nvPr/>
        </p:nvPicPr>
        <p:blipFill>
          <a:blip r:embed="rId2" cstate="print"/>
          <a:srcRect/>
          <a:stretch>
            <a:fillRect/>
          </a:stretch>
        </p:blipFill>
        <p:spPr bwMode="auto">
          <a:xfrm>
            <a:off x="3186165" y="2095866"/>
            <a:ext cx="5274794" cy="5274794"/>
          </a:xfrm>
          <a:prstGeom prst="rect">
            <a:avLst/>
          </a:prstGeom>
          <a:noFill/>
        </p:spPr>
      </p:pic>
    </p:spTree>
    <p:extLst>
      <p:ext uri="{BB962C8B-B14F-4D97-AF65-F5344CB8AC3E}">
        <p14:creationId xmlns:p14="http://schemas.microsoft.com/office/powerpoint/2010/main" val="17020110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7CE8B89-5E9D-49D1-84F5-CCF16C352533}" type="slidenum">
              <a:rPr lang="en-CA" smtClean="0">
                <a:solidFill>
                  <a:prstClr val="black">
                    <a:tint val="75000"/>
                  </a:prstClr>
                </a:solidFill>
              </a:rPr>
              <a:pPr/>
              <a:t>22</a:t>
            </a:fld>
            <a:endParaRPr lang="en-CA" dirty="0">
              <a:solidFill>
                <a:prstClr val="black">
                  <a:tint val="75000"/>
                </a:prstClr>
              </a:solidFill>
            </a:endParaRPr>
          </a:p>
        </p:txBody>
      </p:sp>
      <p:sp>
        <p:nvSpPr>
          <p:cNvPr id="26" name="Rectangle 25"/>
          <p:cNvSpPr/>
          <p:nvPr/>
        </p:nvSpPr>
        <p:spPr>
          <a:xfrm>
            <a:off x="4687957" y="5018877"/>
            <a:ext cx="2700000" cy="400110"/>
          </a:xfrm>
          <a:prstGeom prst="rect">
            <a:avLst/>
          </a:prstGeom>
        </p:spPr>
        <p:txBody>
          <a:bodyPr wrap="square">
            <a:spAutoFit/>
          </a:bodyPr>
          <a:lstStyle/>
          <a:p>
            <a:pPr algn="ctr" defTabSz="4076700"/>
            <a:r>
              <a:rPr lang="en-CA" sz="2000" b="1" dirty="0">
                <a:solidFill>
                  <a:srgbClr val="FF0000"/>
                </a:solidFill>
                <a:latin typeface="Arial Narrow" panose="020B0606020202030204" pitchFamily="34" charset="0"/>
              </a:rPr>
              <a:t>62-72 MPa</a:t>
            </a:r>
            <a:endParaRPr lang="en-CA" sz="2000" b="1" baseline="30000" dirty="0">
              <a:solidFill>
                <a:srgbClr val="FF0000"/>
              </a:solidFill>
              <a:latin typeface="Arial Narrow" panose="020B0606020202030204" pitchFamily="34" charset="0"/>
            </a:endParaRPr>
          </a:p>
        </p:txBody>
      </p:sp>
      <p:sp>
        <p:nvSpPr>
          <p:cNvPr id="27" name="Rectangle 26"/>
          <p:cNvSpPr/>
          <p:nvPr/>
        </p:nvSpPr>
        <p:spPr>
          <a:xfrm>
            <a:off x="1752293" y="5018877"/>
            <a:ext cx="2700000" cy="400110"/>
          </a:xfrm>
          <a:prstGeom prst="rect">
            <a:avLst/>
          </a:prstGeom>
        </p:spPr>
        <p:txBody>
          <a:bodyPr wrap="square">
            <a:spAutoFit/>
          </a:bodyPr>
          <a:lstStyle/>
          <a:p>
            <a:pPr algn="ctr" defTabSz="4076700"/>
            <a:r>
              <a:rPr lang="en-CA" sz="2000" b="1" dirty="0">
                <a:solidFill>
                  <a:srgbClr val="FF0000"/>
                </a:solidFill>
                <a:latin typeface="Arial Narrow" panose="020B0606020202030204" pitchFamily="34" charset="0"/>
              </a:rPr>
              <a:t>68-98 MPa</a:t>
            </a:r>
            <a:endParaRPr lang="en-CA" sz="2000" b="1" baseline="30000" dirty="0">
              <a:solidFill>
                <a:srgbClr val="FF0000"/>
              </a:solidFill>
              <a:latin typeface="Arial Narrow" panose="020B0606020202030204" pitchFamily="34" charset="0"/>
            </a:endParaRPr>
          </a:p>
        </p:txBody>
      </p:sp>
      <p:sp>
        <p:nvSpPr>
          <p:cNvPr id="28" name="Rectangle 27"/>
          <p:cNvSpPr/>
          <p:nvPr/>
        </p:nvSpPr>
        <p:spPr>
          <a:xfrm>
            <a:off x="7623621" y="5018877"/>
            <a:ext cx="2700000" cy="400110"/>
          </a:xfrm>
          <a:prstGeom prst="rect">
            <a:avLst/>
          </a:prstGeom>
        </p:spPr>
        <p:txBody>
          <a:bodyPr wrap="square">
            <a:spAutoFit/>
          </a:bodyPr>
          <a:lstStyle/>
          <a:p>
            <a:pPr algn="ctr" defTabSz="4076700"/>
            <a:r>
              <a:rPr lang="en-CA" sz="2000" b="1" dirty="0">
                <a:solidFill>
                  <a:srgbClr val="FF0000"/>
                </a:solidFill>
                <a:latin typeface="Arial Narrow" panose="020B0606020202030204" pitchFamily="34" charset="0"/>
              </a:rPr>
              <a:t>286-373 MPa</a:t>
            </a:r>
            <a:endParaRPr lang="en-CA" sz="2000" b="1" baseline="30000" dirty="0">
              <a:solidFill>
                <a:srgbClr val="FF0000"/>
              </a:solidFill>
              <a:latin typeface="Arial Narrow" panose="020B0606020202030204" pitchFamily="34" charset="0"/>
            </a:endParaRPr>
          </a:p>
        </p:txBody>
      </p:sp>
      <p:sp>
        <p:nvSpPr>
          <p:cNvPr id="29" name="TextBox 28"/>
          <p:cNvSpPr txBox="1"/>
          <p:nvPr/>
        </p:nvSpPr>
        <p:spPr>
          <a:xfrm>
            <a:off x="1649642" y="1125906"/>
            <a:ext cx="2880680" cy="430887"/>
          </a:xfrm>
          <a:prstGeom prst="rect">
            <a:avLst/>
          </a:prstGeom>
          <a:noFill/>
        </p:spPr>
        <p:txBody>
          <a:bodyPr wrap="square" rtlCol="0">
            <a:spAutoFit/>
          </a:bodyPr>
          <a:lstStyle/>
          <a:p>
            <a:pPr algn="ctr"/>
            <a:r>
              <a:rPr lang="en-CA" sz="2200" b="1" dirty="0"/>
              <a:t>Cold Spray</a:t>
            </a:r>
            <a:endParaRPr lang="en-CA" sz="2200" dirty="0"/>
          </a:p>
        </p:txBody>
      </p:sp>
      <p:sp>
        <p:nvSpPr>
          <p:cNvPr id="30" name="TextBox 29"/>
          <p:cNvSpPr txBox="1"/>
          <p:nvPr/>
        </p:nvSpPr>
        <p:spPr>
          <a:xfrm>
            <a:off x="4674326" y="1125906"/>
            <a:ext cx="2865984" cy="430887"/>
          </a:xfrm>
          <a:prstGeom prst="rect">
            <a:avLst/>
          </a:prstGeom>
          <a:noFill/>
        </p:spPr>
        <p:txBody>
          <a:bodyPr wrap="square" rtlCol="0">
            <a:spAutoFit/>
          </a:bodyPr>
          <a:lstStyle/>
          <a:p>
            <a:pPr algn="ctr"/>
            <a:r>
              <a:rPr lang="en-CA" sz="2200" b="1" dirty="0"/>
              <a:t>Annealed Cold Spray</a:t>
            </a:r>
            <a:endParaRPr lang="en-CA" sz="2200" dirty="0"/>
          </a:p>
        </p:txBody>
      </p:sp>
      <p:sp>
        <p:nvSpPr>
          <p:cNvPr id="31" name="TextBox 30"/>
          <p:cNvSpPr txBox="1"/>
          <p:nvPr/>
        </p:nvSpPr>
        <p:spPr>
          <a:xfrm>
            <a:off x="7690864" y="1125906"/>
            <a:ext cx="2857364" cy="430887"/>
          </a:xfrm>
          <a:prstGeom prst="rect">
            <a:avLst/>
          </a:prstGeom>
          <a:noFill/>
        </p:spPr>
        <p:txBody>
          <a:bodyPr wrap="square" rtlCol="0">
            <a:spAutoFit/>
          </a:bodyPr>
          <a:lstStyle/>
          <a:p>
            <a:pPr algn="ctr"/>
            <a:r>
              <a:rPr lang="en-CA" sz="2200" b="1" dirty="0"/>
              <a:t>Electrodeposited</a:t>
            </a:r>
            <a:endParaRPr lang="en-CA" sz="2200" dirty="0"/>
          </a:p>
        </p:txBody>
      </p:sp>
      <p:grpSp>
        <p:nvGrpSpPr>
          <p:cNvPr id="43" name="Group 42"/>
          <p:cNvGrpSpPr/>
          <p:nvPr/>
        </p:nvGrpSpPr>
        <p:grpSpPr>
          <a:xfrm>
            <a:off x="1608044" y="1546165"/>
            <a:ext cx="2915728" cy="2257771"/>
            <a:chOff x="-15866" y="538353"/>
            <a:chExt cx="3677041" cy="2847289"/>
          </a:xfrm>
        </p:grpSpPr>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90" y="566589"/>
              <a:ext cx="3631985" cy="2819053"/>
            </a:xfrm>
            <a:prstGeom prst="rect">
              <a:avLst/>
            </a:prstGeom>
          </p:spPr>
        </p:pic>
        <p:sp>
          <p:nvSpPr>
            <p:cNvPr id="36" name="TextBox 35"/>
            <p:cNvSpPr txBox="1"/>
            <p:nvPr/>
          </p:nvSpPr>
          <p:spPr>
            <a:xfrm rot="16200000">
              <a:off x="-833810" y="1356297"/>
              <a:ext cx="2062840" cy="426952"/>
            </a:xfrm>
            <a:prstGeom prst="rect">
              <a:avLst/>
            </a:prstGeom>
            <a:noFill/>
          </p:spPr>
          <p:txBody>
            <a:bodyPr wrap="square" rtlCol="0">
              <a:spAutoFit/>
            </a:bodyPr>
            <a:lstStyle/>
            <a:p>
              <a:pPr algn="r"/>
              <a:r>
                <a:rPr lang="en-CA" sz="1600" dirty="0">
                  <a:solidFill>
                    <a:schemeClr val="bg1"/>
                  </a:solidFill>
                  <a:latin typeface="Arial" pitchFamily="34" charset="0"/>
                  <a:cs typeface="Arial" pitchFamily="34" charset="0"/>
                </a:rPr>
                <a:t>steel substrate</a:t>
              </a:r>
              <a:endParaRPr lang="en-GB" sz="1600" dirty="0">
                <a:solidFill>
                  <a:schemeClr val="bg1"/>
                </a:solidFill>
                <a:latin typeface="Arial" pitchFamily="34" charset="0"/>
                <a:cs typeface="Arial" pitchFamily="34" charset="0"/>
              </a:endParaRPr>
            </a:p>
          </p:txBody>
        </p:sp>
        <p:sp>
          <p:nvSpPr>
            <p:cNvPr id="37" name="TextBox 5"/>
            <p:cNvSpPr txBox="1"/>
            <p:nvPr/>
          </p:nvSpPr>
          <p:spPr>
            <a:xfrm>
              <a:off x="29190" y="2801408"/>
              <a:ext cx="1275682" cy="483989"/>
            </a:xfrm>
            <a:prstGeom prst="rect">
              <a:avLst/>
            </a:prstGeom>
            <a:noFill/>
          </p:spPr>
          <p:txBody>
            <a:bodyPr wrap="square" rtlCol="0">
              <a:noAutofit/>
            </a:bodyPr>
            <a:lstStyle/>
            <a:p>
              <a:pPr algn="ctr"/>
              <a:r>
                <a:rPr lang="en-CA" sz="2000" dirty="0">
                  <a:ln w="3175">
                    <a:noFill/>
                  </a:ln>
                  <a:solidFill>
                    <a:srgbClr val="FFFFFF"/>
                  </a:solidFill>
                  <a:latin typeface="Calibri" panose="020F0502020204030204" pitchFamily="34" charset="0"/>
                  <a:ea typeface="Times New Roman" panose="02020603050405020304" pitchFamily="18" charset="0"/>
                  <a:cs typeface="Times New Roman" panose="02020603050405020304" pitchFamily="18" charset="0"/>
                </a:rPr>
                <a:t>20 µm</a:t>
              </a:r>
              <a:endParaRPr lang="en-CA" sz="2000" dirty="0">
                <a:ln w="3175">
                  <a:noFill/>
                </a:ln>
                <a:latin typeface="Times New Roman" panose="02020603050405020304" pitchFamily="18" charset="0"/>
                <a:ea typeface="Times New Roman" panose="02020603050405020304" pitchFamily="18" charset="0"/>
              </a:endParaRPr>
            </a:p>
          </p:txBody>
        </p:sp>
      </p:grpSp>
      <p:graphicFrame>
        <p:nvGraphicFramePr>
          <p:cNvPr id="38" name="Object 37"/>
          <p:cNvGraphicFramePr>
            <a:graphicFrameLocks/>
          </p:cNvGraphicFramePr>
          <p:nvPr>
            <p:extLst/>
          </p:nvPr>
        </p:nvGraphicFramePr>
        <p:xfrm>
          <a:off x="8204986" y="3835266"/>
          <a:ext cx="2343242" cy="562541"/>
        </p:xfrm>
        <a:graphic>
          <a:graphicData uri="http://schemas.openxmlformats.org/presentationml/2006/ole">
            <mc:AlternateContent xmlns:mc="http://schemas.openxmlformats.org/markup-compatibility/2006">
              <mc:Choice xmlns:v="urn:schemas-microsoft-com:vml" Requires="v">
                <p:oleObj spid="_x0000_s2062" name="Image" r:id="rId5" imgW="3288600" imgH="786960" progId="Photoshop.Image.13">
                  <p:embed/>
                </p:oleObj>
              </mc:Choice>
              <mc:Fallback>
                <p:oleObj name="Image" r:id="rId5" imgW="3288600" imgH="786960" progId="Photoshop.Image.13">
                  <p:embed/>
                  <p:pic>
                    <p:nvPicPr>
                      <p:cNvPr id="0" name=""/>
                      <p:cNvPicPr/>
                      <p:nvPr/>
                    </p:nvPicPr>
                    <p:blipFill>
                      <a:blip r:embed="rId6"/>
                      <a:stretch>
                        <a:fillRect/>
                      </a:stretch>
                    </p:blipFill>
                    <p:spPr>
                      <a:xfrm>
                        <a:off x="8204986" y="3835266"/>
                        <a:ext cx="2343242" cy="562541"/>
                      </a:xfrm>
                      <a:prstGeom prst="rect">
                        <a:avLst/>
                      </a:prstGeom>
                    </p:spPr>
                  </p:pic>
                </p:oleObj>
              </mc:Fallback>
            </mc:AlternateContent>
          </a:graphicData>
        </a:graphic>
      </p:graphicFrame>
      <p:grpSp>
        <p:nvGrpSpPr>
          <p:cNvPr id="50" name="Group 49"/>
          <p:cNvGrpSpPr/>
          <p:nvPr/>
        </p:nvGrpSpPr>
        <p:grpSpPr>
          <a:xfrm>
            <a:off x="4479534" y="1546164"/>
            <a:ext cx="3060776" cy="2262029"/>
            <a:chOff x="7779228" y="595197"/>
            <a:chExt cx="4014636" cy="2966968"/>
          </a:xfrm>
        </p:grpSpPr>
        <p:grpSp>
          <p:nvGrpSpPr>
            <p:cNvPr id="48" name="Group 47"/>
            <p:cNvGrpSpPr/>
            <p:nvPr/>
          </p:nvGrpSpPr>
          <p:grpSpPr>
            <a:xfrm>
              <a:off x="7779228" y="595197"/>
              <a:ext cx="4014636" cy="2966968"/>
              <a:chOff x="7779228" y="595197"/>
              <a:chExt cx="4014636" cy="2966968"/>
            </a:xfrm>
          </p:grpSpPr>
          <p:pic>
            <p:nvPicPr>
              <p:cNvPr id="44" name="Picture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16341" y="630148"/>
                <a:ext cx="3777523" cy="2932017"/>
              </a:xfrm>
              <a:prstGeom prst="rect">
                <a:avLst/>
              </a:prstGeom>
            </p:spPr>
          </p:pic>
          <p:sp>
            <p:nvSpPr>
              <p:cNvPr id="45" name="TextBox 44"/>
              <p:cNvSpPr txBox="1"/>
              <p:nvPr/>
            </p:nvSpPr>
            <p:spPr>
              <a:xfrm rot="16200000">
                <a:off x="7282293" y="1092132"/>
                <a:ext cx="1760883" cy="767014"/>
              </a:xfrm>
              <a:prstGeom prst="rect">
                <a:avLst/>
              </a:prstGeom>
              <a:noFill/>
            </p:spPr>
            <p:txBody>
              <a:bodyPr wrap="square" rtlCol="0">
                <a:spAutoFit/>
              </a:bodyPr>
              <a:lstStyle/>
              <a:p>
                <a:pPr algn="r"/>
                <a:r>
                  <a:rPr lang="en-CA" sz="1600" dirty="0">
                    <a:solidFill>
                      <a:schemeClr val="bg1"/>
                    </a:solidFill>
                    <a:latin typeface="Arial" pitchFamily="34" charset="0"/>
                    <a:cs typeface="Arial" pitchFamily="34" charset="0"/>
                  </a:rPr>
                  <a:t>steel substrate</a:t>
                </a:r>
                <a:endParaRPr lang="en-GB" sz="1600" dirty="0">
                  <a:solidFill>
                    <a:schemeClr val="bg1"/>
                  </a:solidFill>
                  <a:latin typeface="Arial" pitchFamily="34" charset="0"/>
                  <a:cs typeface="Arial" pitchFamily="34" charset="0"/>
                </a:endParaRPr>
              </a:p>
            </p:txBody>
          </p:sp>
        </p:grpSp>
        <p:sp>
          <p:nvSpPr>
            <p:cNvPr id="49" name="TextBox 5"/>
            <p:cNvSpPr txBox="1"/>
            <p:nvPr/>
          </p:nvSpPr>
          <p:spPr>
            <a:xfrm>
              <a:off x="8012351" y="2948938"/>
              <a:ext cx="1271577" cy="503383"/>
            </a:xfrm>
            <a:prstGeom prst="rect">
              <a:avLst/>
            </a:prstGeom>
            <a:noFill/>
          </p:spPr>
          <p:txBody>
            <a:bodyPr wrap="square" rtlCol="0">
              <a:noAutofit/>
            </a:bodyPr>
            <a:lstStyle/>
            <a:p>
              <a:pPr algn="ctr"/>
              <a:r>
                <a:rPr lang="en-CA" sz="2000" dirty="0">
                  <a:ln w="3175">
                    <a:noFill/>
                  </a:ln>
                  <a:solidFill>
                    <a:srgbClr val="FFFFFF"/>
                  </a:solidFill>
                  <a:latin typeface="Calibri" panose="020F0502020204030204" pitchFamily="34" charset="0"/>
                  <a:ea typeface="Times New Roman" panose="02020603050405020304" pitchFamily="18" charset="0"/>
                  <a:cs typeface="Times New Roman" panose="02020603050405020304" pitchFamily="18" charset="0"/>
                </a:rPr>
                <a:t>20 µm</a:t>
              </a:r>
              <a:endParaRPr lang="en-CA" sz="2000" dirty="0">
                <a:ln w="3175">
                  <a:noFill/>
                </a:ln>
                <a:latin typeface="Times New Roman" panose="02020603050405020304" pitchFamily="18" charset="0"/>
                <a:ea typeface="Times New Roman" panose="02020603050405020304" pitchFamily="18" charset="0"/>
              </a:endParaRPr>
            </a:p>
          </p:txBody>
        </p:sp>
      </p:grpSp>
      <p:grpSp>
        <p:nvGrpSpPr>
          <p:cNvPr id="65" name="Group 64"/>
          <p:cNvGrpSpPr/>
          <p:nvPr/>
        </p:nvGrpSpPr>
        <p:grpSpPr>
          <a:xfrm>
            <a:off x="7659403" y="1546163"/>
            <a:ext cx="2889505" cy="2242140"/>
            <a:chOff x="2740588" y="3922602"/>
            <a:chExt cx="3649414" cy="2831799"/>
          </a:xfrm>
        </p:grpSpPr>
        <p:grpSp>
          <p:nvGrpSpPr>
            <p:cNvPr id="62" name="Group 61"/>
            <p:cNvGrpSpPr>
              <a:grpSpLocks noChangeAspect="1"/>
            </p:cNvGrpSpPr>
            <p:nvPr/>
          </p:nvGrpSpPr>
          <p:grpSpPr>
            <a:xfrm>
              <a:off x="2740588" y="3922602"/>
              <a:ext cx="3649414" cy="2831799"/>
              <a:chOff x="2467847" y="3998274"/>
              <a:chExt cx="4303621" cy="3339431"/>
            </a:xfrm>
          </p:grpSpPr>
          <p:pic>
            <p:nvPicPr>
              <p:cNvPr id="60" name="Picture 5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3666" y="4009626"/>
                <a:ext cx="4287802" cy="3328079"/>
              </a:xfrm>
              <a:prstGeom prst="rect">
                <a:avLst/>
              </a:prstGeom>
            </p:spPr>
          </p:pic>
          <p:sp>
            <p:nvSpPr>
              <p:cNvPr id="61" name="TextBox 60"/>
              <p:cNvSpPr txBox="1"/>
              <p:nvPr/>
            </p:nvSpPr>
            <p:spPr>
              <a:xfrm rot="16200000">
                <a:off x="1491281" y="4974840"/>
                <a:ext cx="2482280" cy="529147"/>
              </a:xfrm>
              <a:prstGeom prst="rect">
                <a:avLst/>
              </a:prstGeom>
              <a:noFill/>
            </p:spPr>
            <p:txBody>
              <a:bodyPr wrap="square" tIns="0" bIns="108000" rtlCol="0">
                <a:spAutoFit/>
              </a:bodyPr>
              <a:lstStyle/>
              <a:p>
                <a:pPr algn="r"/>
                <a:r>
                  <a:rPr lang="en-CA" sz="1600" dirty="0">
                    <a:solidFill>
                      <a:schemeClr val="bg1"/>
                    </a:solidFill>
                    <a:latin typeface="Arial" pitchFamily="34" charset="0"/>
                    <a:cs typeface="Arial" pitchFamily="34" charset="0"/>
                  </a:rPr>
                  <a:t>steel substrate</a:t>
                </a:r>
                <a:endParaRPr lang="en-GB" sz="1600" dirty="0">
                  <a:solidFill>
                    <a:schemeClr val="bg1"/>
                  </a:solidFill>
                  <a:latin typeface="Arial" pitchFamily="34" charset="0"/>
                  <a:cs typeface="Arial" pitchFamily="34" charset="0"/>
                </a:endParaRPr>
              </a:p>
            </p:txBody>
          </p:sp>
        </p:grpSp>
        <p:sp>
          <p:nvSpPr>
            <p:cNvPr id="64" name="TextBox 5"/>
            <p:cNvSpPr txBox="1"/>
            <p:nvPr/>
          </p:nvSpPr>
          <p:spPr>
            <a:xfrm>
              <a:off x="2751145" y="6166887"/>
              <a:ext cx="1271577" cy="525066"/>
            </a:xfrm>
            <a:prstGeom prst="rect">
              <a:avLst/>
            </a:prstGeom>
            <a:noFill/>
          </p:spPr>
          <p:txBody>
            <a:bodyPr wrap="square" rtlCol="0">
              <a:noAutofit/>
            </a:bodyPr>
            <a:lstStyle/>
            <a:p>
              <a:pPr algn="ctr"/>
              <a:r>
                <a:rPr lang="en-CA" sz="2000" dirty="0">
                  <a:ln w="3175">
                    <a:noFill/>
                  </a:ln>
                  <a:solidFill>
                    <a:srgbClr val="FFFFFF"/>
                  </a:solidFill>
                  <a:latin typeface="Calibri" panose="020F0502020204030204" pitchFamily="34" charset="0"/>
                  <a:ea typeface="Times New Roman" panose="02020603050405020304" pitchFamily="18" charset="0"/>
                  <a:cs typeface="Times New Roman" panose="02020603050405020304" pitchFamily="18" charset="0"/>
                </a:rPr>
                <a:t>20 µm</a:t>
              </a:r>
              <a:endParaRPr lang="en-CA" sz="2000" dirty="0">
                <a:ln w="3175">
                  <a:noFill/>
                </a:ln>
                <a:latin typeface="Times New Roman" panose="02020603050405020304" pitchFamily="18" charset="0"/>
                <a:ea typeface="Times New Roman" panose="02020603050405020304" pitchFamily="18" charset="0"/>
              </a:endParaRPr>
            </a:p>
          </p:txBody>
        </p:sp>
      </p:grpSp>
      <p:sp>
        <p:nvSpPr>
          <p:cNvPr id="66" name="Rectangle 65"/>
          <p:cNvSpPr/>
          <p:nvPr/>
        </p:nvSpPr>
        <p:spPr>
          <a:xfrm>
            <a:off x="1604922" y="4221089"/>
            <a:ext cx="7069639" cy="461665"/>
          </a:xfrm>
          <a:prstGeom prst="rect">
            <a:avLst/>
          </a:prstGeom>
        </p:spPr>
        <p:txBody>
          <a:bodyPr wrap="square">
            <a:spAutoFit/>
          </a:bodyPr>
          <a:lstStyle/>
          <a:p>
            <a:pPr defTabSz="4076700"/>
            <a:r>
              <a:rPr lang="en-CA" sz="2400" b="1" dirty="0">
                <a:latin typeface="Arial Narrow" panose="020B0606020202030204" pitchFamily="34" charset="0"/>
              </a:rPr>
              <a:t>Adhesion strength</a:t>
            </a:r>
            <a:r>
              <a:rPr lang="en-CA" sz="2400" dirty="0"/>
              <a:t>:</a:t>
            </a:r>
            <a:endParaRPr lang="en-CA" sz="2400" baseline="30000" dirty="0"/>
          </a:p>
        </p:txBody>
      </p:sp>
      <p:sp>
        <p:nvSpPr>
          <p:cNvPr id="67" name="Rectangle 66"/>
          <p:cNvSpPr/>
          <p:nvPr/>
        </p:nvSpPr>
        <p:spPr>
          <a:xfrm>
            <a:off x="1604922" y="588789"/>
            <a:ext cx="9273750" cy="461665"/>
          </a:xfrm>
          <a:prstGeom prst="rect">
            <a:avLst/>
          </a:prstGeom>
        </p:spPr>
        <p:txBody>
          <a:bodyPr wrap="square">
            <a:spAutoFit/>
          </a:bodyPr>
          <a:lstStyle/>
          <a:p>
            <a:pPr defTabSz="4076700"/>
            <a:r>
              <a:rPr lang="en-CA" sz="2400" b="1" dirty="0" smtClean="0">
                <a:latin typeface="Arial Narrow" panose="020B0606020202030204" pitchFamily="34" charset="0"/>
              </a:rPr>
              <a:t>EBSD used to produce local </a:t>
            </a:r>
            <a:r>
              <a:rPr lang="en-CA" sz="2400" b="1" dirty="0" err="1">
                <a:latin typeface="Arial Narrow" panose="020B0606020202030204" pitchFamily="34" charset="0"/>
              </a:rPr>
              <a:t>misorientation</a:t>
            </a:r>
            <a:r>
              <a:rPr lang="en-CA" sz="2400" b="1" dirty="0">
                <a:latin typeface="Arial Narrow" panose="020B0606020202030204" pitchFamily="34" charset="0"/>
              </a:rPr>
              <a:t> maps </a:t>
            </a:r>
            <a:r>
              <a:rPr lang="en-CA" sz="2400" b="1" dirty="0" smtClean="0">
                <a:latin typeface="Arial Narrow" panose="020B0606020202030204" pitchFamily="34" charset="0"/>
              </a:rPr>
              <a:t>(a measure </a:t>
            </a:r>
            <a:r>
              <a:rPr lang="en-CA" sz="2400" b="1" dirty="0">
                <a:latin typeface="Arial Narrow" panose="020B0606020202030204" pitchFamily="34" charset="0"/>
              </a:rPr>
              <a:t>of strain):</a:t>
            </a:r>
            <a:endParaRPr lang="en-CA" sz="2400" b="1" baseline="30000" dirty="0">
              <a:latin typeface="Arial Narrow" panose="020B0606020202030204" pitchFamily="34" charset="0"/>
            </a:endParaRPr>
          </a:p>
        </p:txBody>
      </p:sp>
      <p:sp>
        <p:nvSpPr>
          <p:cNvPr id="68" name="TextBox 67"/>
          <p:cNvSpPr txBox="1"/>
          <p:nvPr/>
        </p:nvSpPr>
        <p:spPr>
          <a:xfrm>
            <a:off x="1649642" y="4650494"/>
            <a:ext cx="2880680" cy="430887"/>
          </a:xfrm>
          <a:prstGeom prst="rect">
            <a:avLst/>
          </a:prstGeom>
          <a:noFill/>
        </p:spPr>
        <p:txBody>
          <a:bodyPr wrap="square" rtlCol="0">
            <a:spAutoFit/>
          </a:bodyPr>
          <a:lstStyle/>
          <a:p>
            <a:pPr algn="ctr"/>
            <a:r>
              <a:rPr lang="en-CA" sz="2200" b="1" dirty="0">
                <a:solidFill>
                  <a:srgbClr val="FF0000"/>
                </a:solidFill>
                <a:latin typeface="Arial Narrow" panose="020B0606020202030204" pitchFamily="34" charset="0"/>
              </a:rPr>
              <a:t>Cold Spray</a:t>
            </a:r>
            <a:endParaRPr lang="en-CA" sz="2200" dirty="0">
              <a:solidFill>
                <a:srgbClr val="FF0000"/>
              </a:solidFill>
              <a:latin typeface="Arial Narrow" panose="020B0606020202030204" pitchFamily="34" charset="0"/>
            </a:endParaRPr>
          </a:p>
        </p:txBody>
      </p:sp>
      <p:sp>
        <p:nvSpPr>
          <p:cNvPr id="69" name="TextBox 68"/>
          <p:cNvSpPr txBox="1"/>
          <p:nvPr/>
        </p:nvSpPr>
        <p:spPr>
          <a:xfrm>
            <a:off x="4687957" y="4637690"/>
            <a:ext cx="2865984" cy="430887"/>
          </a:xfrm>
          <a:prstGeom prst="rect">
            <a:avLst/>
          </a:prstGeom>
          <a:noFill/>
        </p:spPr>
        <p:txBody>
          <a:bodyPr wrap="square" rtlCol="0">
            <a:spAutoFit/>
          </a:bodyPr>
          <a:lstStyle/>
          <a:p>
            <a:pPr algn="ctr"/>
            <a:r>
              <a:rPr lang="en-CA" sz="2200" b="1" dirty="0">
                <a:solidFill>
                  <a:srgbClr val="FF0000"/>
                </a:solidFill>
                <a:latin typeface="Arial Narrow" panose="020B0606020202030204" pitchFamily="34" charset="0"/>
              </a:rPr>
              <a:t>Annealed Cold Spray</a:t>
            </a:r>
            <a:endParaRPr lang="en-CA" sz="2200" dirty="0">
              <a:solidFill>
                <a:srgbClr val="FF0000"/>
              </a:solidFill>
              <a:latin typeface="Arial Narrow" panose="020B0606020202030204" pitchFamily="34" charset="0"/>
            </a:endParaRPr>
          </a:p>
        </p:txBody>
      </p:sp>
      <p:sp>
        <p:nvSpPr>
          <p:cNvPr id="70" name="TextBox 69"/>
          <p:cNvSpPr txBox="1"/>
          <p:nvPr/>
        </p:nvSpPr>
        <p:spPr>
          <a:xfrm>
            <a:off x="7690864" y="4650494"/>
            <a:ext cx="2857364" cy="430887"/>
          </a:xfrm>
          <a:prstGeom prst="rect">
            <a:avLst/>
          </a:prstGeom>
          <a:noFill/>
        </p:spPr>
        <p:txBody>
          <a:bodyPr wrap="square" rtlCol="0">
            <a:spAutoFit/>
          </a:bodyPr>
          <a:lstStyle/>
          <a:p>
            <a:pPr algn="ctr"/>
            <a:r>
              <a:rPr lang="en-CA" sz="2200" b="1" dirty="0">
                <a:solidFill>
                  <a:srgbClr val="FF0000"/>
                </a:solidFill>
                <a:latin typeface="Arial Narrow" panose="020B0606020202030204" pitchFamily="34" charset="0"/>
              </a:rPr>
              <a:t>Electrodeposited</a:t>
            </a:r>
            <a:endParaRPr lang="en-CA" sz="2200" dirty="0">
              <a:solidFill>
                <a:srgbClr val="FF0000"/>
              </a:solidFill>
              <a:latin typeface="Arial Narrow" panose="020B0606020202030204" pitchFamily="34" charset="0"/>
            </a:endParaRPr>
          </a:p>
        </p:txBody>
      </p:sp>
      <p:sp>
        <p:nvSpPr>
          <p:cNvPr id="7" name="TextBox 6"/>
          <p:cNvSpPr txBox="1"/>
          <p:nvPr/>
        </p:nvSpPr>
        <p:spPr>
          <a:xfrm>
            <a:off x="1121818" y="107675"/>
            <a:ext cx="9970999" cy="523220"/>
          </a:xfrm>
          <a:prstGeom prst="rect">
            <a:avLst/>
          </a:prstGeom>
          <a:noFill/>
        </p:spPr>
        <p:txBody>
          <a:bodyPr wrap="none" rtlCol="0">
            <a:spAutoFit/>
          </a:bodyPr>
          <a:lstStyle/>
          <a:p>
            <a:r>
              <a:rPr lang="en-US" sz="2800" b="1" dirty="0" smtClean="0">
                <a:latin typeface="Arial Narrow" panose="020B0606020202030204" pitchFamily="34" charset="0"/>
              </a:rPr>
              <a:t>The Interfacial Corrosion Process Depends on the Coating Procedure </a:t>
            </a:r>
            <a:endParaRPr lang="en-CA" sz="2800" b="1" dirty="0">
              <a:latin typeface="Arial Narrow" panose="020B0606020202030204" pitchFamily="34" charset="0"/>
            </a:endParaRPr>
          </a:p>
        </p:txBody>
      </p:sp>
    </p:spTree>
    <p:extLst>
      <p:ext uri="{BB962C8B-B14F-4D97-AF65-F5344CB8AC3E}">
        <p14:creationId xmlns:p14="http://schemas.microsoft.com/office/powerpoint/2010/main" val="2554378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Object 27"/>
          <p:cNvGraphicFramePr>
            <a:graphicFrameLocks noChangeAspect="1"/>
          </p:cNvGraphicFramePr>
          <p:nvPr>
            <p:extLst/>
          </p:nvPr>
        </p:nvGraphicFramePr>
        <p:xfrm>
          <a:off x="5865616" y="980729"/>
          <a:ext cx="4838896" cy="3738973"/>
        </p:xfrm>
        <a:graphic>
          <a:graphicData uri="http://schemas.openxmlformats.org/presentationml/2006/ole">
            <mc:AlternateContent xmlns:mc="http://schemas.openxmlformats.org/markup-compatibility/2006">
              <mc:Choice xmlns:v="urn:schemas-microsoft-com:vml" Requires="v">
                <p:oleObj spid="_x0000_s3086" name="Graph" r:id="rId4" imgW="4023360" imgH="3108960" progId="Origin50.Graph">
                  <p:embed/>
                </p:oleObj>
              </mc:Choice>
              <mc:Fallback>
                <p:oleObj name="Graph" r:id="rId4" imgW="4023360" imgH="3108960" progId="Origin50.Graph">
                  <p:embed/>
                  <p:pic>
                    <p:nvPicPr>
                      <p:cNvPr id="0" name=""/>
                      <p:cNvPicPr/>
                      <p:nvPr/>
                    </p:nvPicPr>
                    <p:blipFill>
                      <a:blip r:embed="rId5"/>
                      <a:stretch>
                        <a:fillRect/>
                      </a:stretch>
                    </p:blipFill>
                    <p:spPr>
                      <a:xfrm>
                        <a:off x="5865616" y="980729"/>
                        <a:ext cx="4838896" cy="3738973"/>
                      </a:xfrm>
                      <a:prstGeom prst="rect">
                        <a:avLst/>
                      </a:prstGeom>
                    </p:spPr>
                  </p:pic>
                </p:oleObj>
              </mc:Fallback>
            </mc:AlternateContent>
          </a:graphicData>
        </a:graphic>
      </p:graphicFrame>
      <p:pic>
        <p:nvPicPr>
          <p:cNvPr id="29" name="Picture 28"/>
          <p:cNvPicPr>
            <a:picLocks noChangeAspect="1"/>
          </p:cNvPicPr>
          <p:nvPr/>
        </p:nvPicPr>
        <p:blipFill rotWithShape="1">
          <a:blip r:embed="rId6">
            <a:extLst>
              <a:ext uri="{28A0092B-C50C-407E-A947-70E740481C1C}">
                <a14:useLocalDpi xmlns:a14="http://schemas.microsoft.com/office/drawing/2010/main" val="0"/>
              </a:ext>
            </a:extLst>
          </a:blip>
          <a:srcRect t="2572"/>
          <a:stretch/>
        </p:blipFill>
        <p:spPr>
          <a:xfrm>
            <a:off x="2093080" y="1359397"/>
            <a:ext cx="3615286" cy="2727207"/>
          </a:xfrm>
          <a:prstGeom prst="rect">
            <a:avLst/>
          </a:prstGeom>
        </p:spPr>
      </p:pic>
      <p:sp>
        <p:nvSpPr>
          <p:cNvPr id="3" name="Title 2"/>
          <p:cNvSpPr>
            <a:spLocks noGrp="1"/>
          </p:cNvSpPr>
          <p:nvPr>
            <p:ph type="title"/>
          </p:nvPr>
        </p:nvSpPr>
        <p:spPr>
          <a:xfrm>
            <a:off x="838200" y="-97864"/>
            <a:ext cx="9395012" cy="1325563"/>
          </a:xfrm>
        </p:spPr>
        <p:txBody>
          <a:bodyPr>
            <a:normAutofit/>
          </a:bodyPr>
          <a:lstStyle/>
          <a:p>
            <a:pPr algn="ctr"/>
            <a:r>
              <a:rPr lang="en-CA" sz="2400" b="1" dirty="0" smtClean="0">
                <a:latin typeface="Arial Narrow" panose="020B0606020202030204" pitchFamily="34" charset="0"/>
              </a:rPr>
              <a:t>Distribution of Corrosion Products Formed Within the Defect in Oxygenated 3 </a:t>
            </a:r>
            <a:r>
              <a:rPr lang="en-CA" sz="2400" b="1" dirty="0" err="1" smtClean="0">
                <a:latin typeface="Arial Narrow" panose="020B0606020202030204" pitchFamily="34" charset="0"/>
              </a:rPr>
              <a:t>mol</a:t>
            </a:r>
            <a:r>
              <a:rPr lang="en-CA" sz="2400" b="1" dirty="0" smtClean="0">
                <a:latin typeface="Arial Narrow" panose="020B0606020202030204" pitchFamily="34" charset="0"/>
              </a:rPr>
              <a:t>/L </a:t>
            </a:r>
            <a:r>
              <a:rPr lang="en-CA" sz="2400" b="1" dirty="0" err="1" smtClean="0">
                <a:latin typeface="Arial Narrow" panose="020B0606020202030204" pitchFamily="34" charset="0"/>
              </a:rPr>
              <a:t>NaCl</a:t>
            </a:r>
            <a:endParaRPr lang="en-CA" dirty="0"/>
          </a:p>
        </p:txBody>
      </p:sp>
      <p:graphicFrame>
        <p:nvGraphicFramePr>
          <p:cNvPr id="5" name="Table 4"/>
          <p:cNvGraphicFramePr>
            <a:graphicFrameLocks noGrp="1"/>
          </p:cNvGraphicFramePr>
          <p:nvPr>
            <p:extLst/>
          </p:nvPr>
        </p:nvGraphicFramePr>
        <p:xfrm>
          <a:off x="1919537" y="4797151"/>
          <a:ext cx="7704859" cy="1981200"/>
        </p:xfrm>
        <a:graphic>
          <a:graphicData uri="http://schemas.openxmlformats.org/drawingml/2006/table">
            <a:tbl>
              <a:tblPr firstRow="1" bandRow="1">
                <a:tableStyleId>{93296810-A885-4BE3-A3E7-6D5BEEA58F35}</a:tableStyleId>
              </a:tblPr>
              <a:tblGrid>
                <a:gridCol w="2817157"/>
                <a:gridCol w="2443851"/>
                <a:gridCol w="2443851"/>
              </a:tblGrid>
              <a:tr h="370840">
                <a:tc>
                  <a:txBody>
                    <a:bodyPr/>
                    <a:lstStyle/>
                    <a:p>
                      <a:endParaRPr lang="en-CA" sz="2000" dirty="0"/>
                    </a:p>
                  </a:txBody>
                  <a:tcPr/>
                </a:tc>
                <a:tc>
                  <a:txBody>
                    <a:bodyPr/>
                    <a:lstStyle/>
                    <a:p>
                      <a:r>
                        <a:rPr lang="en-CA" sz="2000" dirty="0" smtClean="0"/>
                        <a:t>[Fe</a:t>
                      </a:r>
                      <a:r>
                        <a:rPr lang="en-CA" sz="2000" baseline="30000" dirty="0" smtClean="0"/>
                        <a:t>2+</a:t>
                      </a:r>
                      <a:r>
                        <a:rPr lang="en-CA" sz="2000" dirty="0" smtClean="0"/>
                        <a:t>]</a:t>
                      </a:r>
                      <a:endParaRPr lang="en-CA" sz="2000" dirty="0"/>
                    </a:p>
                  </a:txBody>
                  <a:tcPr/>
                </a:tc>
                <a:tc>
                  <a:txBody>
                    <a:bodyPr/>
                    <a:lstStyle/>
                    <a:p>
                      <a:r>
                        <a:rPr lang="en-CA" sz="2000" dirty="0" smtClean="0"/>
                        <a:t>[Cl</a:t>
                      </a:r>
                      <a:r>
                        <a:rPr lang="en-CA" sz="2000" baseline="30000" dirty="0" smtClean="0"/>
                        <a:t>-</a:t>
                      </a:r>
                      <a:r>
                        <a:rPr lang="en-CA" sz="2000" dirty="0" smtClean="0"/>
                        <a:t>]</a:t>
                      </a:r>
                      <a:endParaRPr lang="en-CA" sz="2000" dirty="0"/>
                    </a:p>
                  </a:txBody>
                  <a:tcPr/>
                </a:tc>
              </a:tr>
              <a:tr h="370840">
                <a:tc>
                  <a:txBody>
                    <a:bodyPr/>
                    <a:lstStyle/>
                    <a:p>
                      <a:r>
                        <a:rPr lang="en-CA" sz="2000" b="1" kern="1200" dirty="0" smtClean="0">
                          <a:effectLst/>
                        </a:rPr>
                        <a:t>Akaganeite (β-FeOOH) </a:t>
                      </a:r>
                      <a:endParaRPr lang="en-CA" sz="2000" b="1" dirty="0"/>
                    </a:p>
                  </a:txBody>
                  <a:tcPr/>
                </a:tc>
                <a:tc>
                  <a:txBody>
                    <a:bodyPr/>
                    <a:lstStyle/>
                    <a:p>
                      <a:r>
                        <a:rPr lang="en-CA" sz="2000" b="1" kern="1200" dirty="0" smtClean="0">
                          <a:effectLst/>
                        </a:rPr>
                        <a:t>High</a:t>
                      </a:r>
                      <a:r>
                        <a:rPr lang="en-CA" sz="2000" b="1" kern="1200" baseline="0" dirty="0" smtClean="0">
                          <a:effectLst/>
                        </a:rPr>
                        <a:t> </a:t>
                      </a:r>
                      <a:r>
                        <a:rPr lang="en-CA" sz="2000" b="1" kern="1200" dirty="0" smtClean="0">
                          <a:effectLst/>
                        </a:rPr>
                        <a:t>(≥ 0.5 M)</a:t>
                      </a:r>
                      <a:endParaRPr lang="en-CA" sz="2000" b="1" dirty="0"/>
                    </a:p>
                  </a:txBody>
                  <a:tcPr/>
                </a:tc>
                <a:tc>
                  <a:txBody>
                    <a:bodyPr/>
                    <a:lstStyle/>
                    <a:p>
                      <a:r>
                        <a:rPr lang="en-CA" sz="2000" b="1" kern="1200" dirty="0" smtClean="0">
                          <a:effectLst/>
                        </a:rPr>
                        <a:t>High (≥ 2 M)</a:t>
                      </a:r>
                      <a:endParaRPr lang="en-CA" sz="2000" b="1" dirty="0"/>
                    </a:p>
                  </a:txBody>
                  <a:tcPr/>
                </a:tc>
              </a:tr>
              <a:tr h="370840">
                <a:tc>
                  <a:txBody>
                    <a:bodyPr/>
                    <a:lstStyle/>
                    <a:p>
                      <a:r>
                        <a:rPr lang="en-CA" sz="2000" kern="1200" dirty="0" smtClean="0">
                          <a:effectLst/>
                        </a:rPr>
                        <a:t>Goethite</a:t>
                      </a:r>
                      <a:r>
                        <a:rPr lang="en-CA" sz="2000" kern="1200" baseline="0" dirty="0" smtClean="0">
                          <a:effectLst/>
                        </a:rPr>
                        <a:t> (</a:t>
                      </a:r>
                      <a:r>
                        <a:rPr lang="en-CA" sz="2000" kern="1200" dirty="0" smtClean="0">
                          <a:effectLst/>
                        </a:rPr>
                        <a:t>α-FeOOH)</a:t>
                      </a:r>
                      <a:endParaRPr lang="en-CA" sz="2000" dirty="0"/>
                    </a:p>
                  </a:txBody>
                  <a:tcPr/>
                </a:tc>
                <a:tc>
                  <a:txBody>
                    <a:bodyPr/>
                    <a:lstStyle/>
                    <a:p>
                      <a:r>
                        <a:rPr lang="en-CA" sz="2000" dirty="0" smtClean="0"/>
                        <a:t>High</a:t>
                      </a:r>
                      <a:endParaRPr lang="en-CA" sz="2000" dirty="0"/>
                    </a:p>
                  </a:txBody>
                  <a:tcPr/>
                </a:tc>
                <a:tc>
                  <a:txBody>
                    <a:bodyPr/>
                    <a:lstStyle/>
                    <a:p>
                      <a:r>
                        <a:rPr lang="en-CA" sz="2000" dirty="0" smtClean="0"/>
                        <a:t>Low</a:t>
                      </a:r>
                      <a:endParaRPr lang="en-CA" sz="20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2000" kern="1200" dirty="0" smtClean="0">
                          <a:effectLst/>
                        </a:rPr>
                        <a:t>Goethite</a:t>
                      </a:r>
                      <a:r>
                        <a:rPr lang="en-CA" sz="2000" kern="1200" baseline="0" dirty="0" smtClean="0">
                          <a:effectLst/>
                        </a:rPr>
                        <a:t> (</a:t>
                      </a:r>
                      <a:r>
                        <a:rPr lang="en-CA" sz="2000" kern="1200" dirty="0" smtClean="0">
                          <a:effectLst/>
                        </a:rPr>
                        <a:t>α-FeOOH)</a:t>
                      </a:r>
                      <a:endParaRPr lang="en-CA" sz="2000" dirty="0" smtClean="0"/>
                    </a:p>
                  </a:txBody>
                  <a:tcPr/>
                </a:tc>
                <a:tc>
                  <a:txBody>
                    <a:bodyPr/>
                    <a:lstStyle/>
                    <a:p>
                      <a:r>
                        <a:rPr lang="en-CA" sz="2000" dirty="0" smtClean="0"/>
                        <a:t>Low</a:t>
                      </a:r>
                      <a:endParaRPr lang="en-CA" sz="2000" dirty="0"/>
                    </a:p>
                  </a:txBody>
                  <a:tcPr/>
                </a:tc>
                <a:tc>
                  <a:txBody>
                    <a:bodyPr/>
                    <a:lstStyle/>
                    <a:p>
                      <a:r>
                        <a:rPr lang="en-CA" sz="2000" dirty="0" smtClean="0"/>
                        <a:t>High</a:t>
                      </a:r>
                      <a:endParaRPr lang="en-CA" sz="2000" dirty="0"/>
                    </a:p>
                  </a:txBody>
                  <a:tcPr/>
                </a:tc>
              </a:tr>
              <a:tr h="370840">
                <a:tc>
                  <a:txBody>
                    <a:bodyPr/>
                    <a:lstStyle/>
                    <a:p>
                      <a:r>
                        <a:rPr lang="en-CA" sz="2000" kern="1200" dirty="0" smtClean="0">
                          <a:effectLst/>
                        </a:rPr>
                        <a:t>Lepidocrocite (γ-FeOOH)</a:t>
                      </a:r>
                      <a:endParaRPr lang="en-CA" sz="2000" dirty="0"/>
                    </a:p>
                  </a:txBody>
                  <a:tcPr/>
                </a:tc>
                <a:tc>
                  <a:txBody>
                    <a:bodyPr/>
                    <a:lstStyle/>
                    <a:p>
                      <a:r>
                        <a:rPr lang="en-CA" sz="2000" dirty="0" smtClean="0"/>
                        <a:t>Low</a:t>
                      </a:r>
                      <a:endParaRPr lang="en-CA" sz="2000" dirty="0"/>
                    </a:p>
                  </a:txBody>
                  <a:tcPr/>
                </a:tc>
                <a:tc>
                  <a:txBody>
                    <a:bodyPr/>
                    <a:lstStyle/>
                    <a:p>
                      <a:r>
                        <a:rPr lang="en-CA" sz="2000" dirty="0" smtClean="0"/>
                        <a:t>Any (high [O</a:t>
                      </a:r>
                      <a:r>
                        <a:rPr lang="en-CA" sz="2000" baseline="-25000" dirty="0" smtClean="0"/>
                        <a:t>2</a:t>
                      </a:r>
                      <a:r>
                        <a:rPr lang="en-CA" sz="2000" dirty="0" smtClean="0"/>
                        <a:t>])</a:t>
                      </a:r>
                      <a:endParaRPr lang="en-CA" sz="2000" dirty="0"/>
                    </a:p>
                  </a:txBody>
                  <a:tcPr/>
                </a:tc>
              </a:tr>
            </a:tbl>
          </a:graphicData>
        </a:graphic>
      </p:graphicFrame>
      <p:sp>
        <p:nvSpPr>
          <p:cNvPr id="6" name="TextBox 5"/>
          <p:cNvSpPr txBox="1"/>
          <p:nvPr/>
        </p:nvSpPr>
        <p:spPr>
          <a:xfrm>
            <a:off x="1899644" y="4437112"/>
            <a:ext cx="4987263" cy="400110"/>
          </a:xfrm>
          <a:prstGeom prst="rect">
            <a:avLst/>
          </a:prstGeom>
          <a:noFill/>
        </p:spPr>
        <p:txBody>
          <a:bodyPr wrap="none" rtlCol="0">
            <a:spAutoFit/>
          </a:bodyPr>
          <a:lstStyle/>
          <a:p>
            <a:r>
              <a:rPr lang="en-CA" sz="2000" b="1" dirty="0">
                <a:latin typeface="Arial Narrow" panose="020B0606020202030204" pitchFamily="34" charset="0"/>
              </a:rPr>
              <a:t>Formation of FeOOH in O</a:t>
            </a:r>
            <a:r>
              <a:rPr lang="en-CA" sz="2000" b="1" baseline="-25000" dirty="0">
                <a:latin typeface="Arial Narrow" panose="020B0606020202030204" pitchFamily="34" charset="0"/>
              </a:rPr>
              <a:t>2</a:t>
            </a:r>
            <a:r>
              <a:rPr lang="en-CA" sz="2000" b="1" dirty="0">
                <a:latin typeface="Arial Narrow" panose="020B0606020202030204" pitchFamily="34" charset="0"/>
              </a:rPr>
              <a:t>-containing solutions:</a:t>
            </a:r>
          </a:p>
        </p:txBody>
      </p:sp>
      <p:sp>
        <p:nvSpPr>
          <p:cNvPr id="7" name="Rectangle 6"/>
          <p:cNvSpPr/>
          <p:nvPr/>
        </p:nvSpPr>
        <p:spPr>
          <a:xfrm>
            <a:off x="2712591" y="4067780"/>
            <a:ext cx="2376264" cy="369332"/>
          </a:xfrm>
          <a:prstGeom prst="rect">
            <a:avLst/>
          </a:prstGeom>
        </p:spPr>
        <p:txBody>
          <a:bodyPr wrap="square">
            <a:spAutoFit/>
          </a:bodyPr>
          <a:lstStyle/>
          <a:p>
            <a:pPr algn="ctr"/>
            <a:r>
              <a:rPr lang="en-CA" b="1" dirty="0">
                <a:latin typeface="Arial Narrow" panose="020B0606020202030204" pitchFamily="34" charset="0"/>
                <a:ea typeface="Calibri" panose="020F0502020204030204" pitchFamily="34" charset="0"/>
                <a:cs typeface="Times New Roman" panose="02020603050405020304" pitchFamily="18" charset="0"/>
              </a:rPr>
              <a:t>Base of the defect</a:t>
            </a:r>
            <a:endParaRPr lang="en-CA" b="1" dirty="0">
              <a:latin typeface="Arial Narrow" panose="020B0606020202030204" pitchFamily="34" charset="0"/>
            </a:endParaRPr>
          </a:p>
        </p:txBody>
      </p:sp>
      <p:pic>
        <p:nvPicPr>
          <p:cNvPr id="8" name="Picture 10"/>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0222006" y="72839"/>
            <a:ext cx="175260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43196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708</TotalTime>
  <Words>1428</Words>
  <Application>Microsoft Office PowerPoint</Application>
  <PresentationFormat>Widescreen</PresentationFormat>
  <Paragraphs>286</Paragraphs>
  <Slides>23</Slides>
  <Notes>8</Notes>
  <HiddenSlides>0</HiddenSlides>
  <MMClips>1</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38" baseType="lpstr">
      <vt:lpstr>Arial</vt:lpstr>
      <vt:lpstr>Arial Narrow</vt:lpstr>
      <vt:lpstr>Calibri</vt:lpstr>
      <vt:lpstr>Calibri Light</vt:lpstr>
      <vt:lpstr>Cambria Math</vt:lpstr>
      <vt:lpstr>David ShoesmithDArial Narrow</vt:lpstr>
      <vt:lpstr>MS Mincho</vt:lpstr>
      <vt:lpstr>Tahoma</vt:lpstr>
      <vt:lpstr>Times New Roman</vt:lpstr>
      <vt:lpstr>Wingdings</vt:lpstr>
      <vt:lpstr>Wingdings 2</vt:lpstr>
      <vt:lpstr>Wingdings 3</vt:lpstr>
      <vt:lpstr>Office Theme</vt:lpstr>
      <vt:lpstr>Graph</vt:lpstr>
      <vt:lpstr>Image</vt:lpstr>
      <vt:lpstr>THE CORROSION OF COPPER NUCLEAR WASTE CONTAINERS UNDER DEEP GEOLOGIC CONDITIONS </vt:lpstr>
      <vt:lpstr>The Proposed Canadian Container is a Steel Vessel Coated with a thin (~3mm thick) Corrosion Resistant Copper Layer </vt:lpstr>
      <vt:lpstr>PowerPoint Presentation</vt:lpstr>
      <vt:lpstr>PowerPoint Presentation</vt:lpstr>
      <vt:lpstr>PowerPoint Presentation</vt:lpstr>
      <vt:lpstr>The importance of specific corrosion processes will change as the exposure environment evolves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Electrochemical/analytical studies allows us to specify the key processes that must be Incorporated in to a corrosion model </vt:lpstr>
      <vt:lpstr>PowerPoint Presentation</vt:lpstr>
      <vt:lpstr>PowerPoint Presentation</vt:lpstr>
      <vt:lpstr>PowerPoint Presentation</vt:lpstr>
      <vt:lpstr>Evolution of Corrosion Damage Volume</vt:lpstr>
      <vt:lpstr>PowerPoint Presentation</vt:lpstr>
      <vt:lpstr>PowerPoint Presentation</vt:lpstr>
      <vt:lpstr>PowerPoint Presentation</vt:lpstr>
      <vt:lpstr>PowerPoint Presentation</vt:lpstr>
      <vt:lpstr>Distribution of Corrosion Products Formed Within the Defect in Oxygenated 3 mol/L NaCl</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dc:creator>
  <cp:lastModifiedBy>David</cp:lastModifiedBy>
  <cp:revision>88</cp:revision>
  <dcterms:created xsi:type="dcterms:W3CDTF">2017-08-07T22:45:54Z</dcterms:created>
  <dcterms:modified xsi:type="dcterms:W3CDTF">2017-10-29T16:06:01Z</dcterms:modified>
</cp:coreProperties>
</file>