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73" r:id="rId2"/>
  </p:sldMasterIdLst>
  <p:notesMasterIdLst>
    <p:notesMasterId r:id="rId21"/>
  </p:notesMasterIdLst>
  <p:sldIdLst>
    <p:sldId id="256" r:id="rId3"/>
    <p:sldId id="257" r:id="rId4"/>
    <p:sldId id="279" r:id="rId5"/>
    <p:sldId id="274" r:id="rId6"/>
    <p:sldId id="278" r:id="rId7"/>
    <p:sldId id="258" r:id="rId8"/>
    <p:sldId id="260" r:id="rId9"/>
    <p:sldId id="273" r:id="rId10"/>
    <p:sldId id="280" r:id="rId11"/>
    <p:sldId id="264" r:id="rId12"/>
    <p:sldId id="277" r:id="rId13"/>
    <p:sldId id="281" r:id="rId14"/>
    <p:sldId id="283" r:id="rId15"/>
    <p:sldId id="276" r:id="rId16"/>
    <p:sldId id="266" r:id="rId17"/>
    <p:sldId id="267" r:id="rId18"/>
    <p:sldId id="265" r:id="rId19"/>
    <p:sldId id="268" r:id="rId20"/>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04" autoAdjust="0"/>
    <p:restoredTop sz="95482" autoAdjust="0"/>
  </p:normalViewPr>
  <p:slideViewPr>
    <p:cSldViewPr snapToGrid="0">
      <p:cViewPr varScale="1">
        <p:scale>
          <a:sx n="91" d="100"/>
          <a:sy n="91" d="100"/>
        </p:scale>
        <p:origin x="898" y="53"/>
      </p:cViewPr>
      <p:guideLst/>
    </p:cSldViewPr>
  </p:slideViewPr>
  <p:notesTextViewPr>
    <p:cViewPr>
      <p:scale>
        <a:sx n="75" d="100"/>
        <a:sy n="75" d="100"/>
      </p:scale>
      <p:origin x="0" y="0"/>
    </p:cViewPr>
  </p:notesTextViewPr>
  <p:notesViewPr>
    <p:cSldViewPr snapToGrid="0">
      <p:cViewPr varScale="1">
        <p:scale>
          <a:sx n="69" d="100"/>
          <a:sy n="69" d="100"/>
        </p:scale>
        <p:origin x="3082"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6866E1-2BF4-4DE9-AE80-F760FA3FC096}"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n-GB"/>
        </a:p>
      </dgm:t>
    </dgm:pt>
    <dgm:pt modelId="{7E3F5F57-B3B2-4377-802E-1136C21372CF}">
      <dgm:prSet phldrT="[Text]" custT="1"/>
      <dgm:spPr/>
      <dgm:t>
        <a:bodyPr/>
        <a:lstStyle/>
        <a:p>
          <a:r>
            <a:rPr lang="en-GB" sz="1050" dirty="0" smtClean="0"/>
            <a:t>Inactive HIP process optimisation</a:t>
          </a:r>
          <a:endParaRPr lang="en-GB" sz="1050" dirty="0"/>
        </a:p>
      </dgm:t>
    </dgm:pt>
    <dgm:pt modelId="{EE721CAC-893D-4E08-8117-AF59537F8ABF}" type="parTrans" cxnId="{D3283BAF-62D7-44A9-8CEB-B8850917CE50}">
      <dgm:prSet/>
      <dgm:spPr/>
      <dgm:t>
        <a:bodyPr/>
        <a:lstStyle/>
        <a:p>
          <a:endParaRPr lang="en-GB" sz="2400"/>
        </a:p>
      </dgm:t>
    </dgm:pt>
    <dgm:pt modelId="{4C362173-9B40-4E09-91FA-1D7F23CF057B}" type="sibTrans" cxnId="{D3283BAF-62D7-44A9-8CEB-B8850917CE50}">
      <dgm:prSet custT="1"/>
      <dgm:spPr/>
      <dgm:t>
        <a:bodyPr/>
        <a:lstStyle/>
        <a:p>
          <a:endParaRPr lang="en-GB" sz="900"/>
        </a:p>
      </dgm:t>
    </dgm:pt>
    <dgm:pt modelId="{57550279-1AED-4563-BA07-81AA542BB8C9}">
      <dgm:prSet phldrT="[Text]" custT="1"/>
      <dgm:spPr/>
      <dgm:t>
        <a:bodyPr/>
        <a:lstStyle/>
        <a:p>
          <a:r>
            <a:rPr lang="en-GB" sz="1050" dirty="0" smtClean="0"/>
            <a:t>Inactive formulation optimisation</a:t>
          </a:r>
          <a:endParaRPr lang="en-GB" sz="1050" dirty="0"/>
        </a:p>
      </dgm:t>
    </dgm:pt>
    <dgm:pt modelId="{ACBA0F64-9C74-4A3B-B0E6-5A5694915A19}" type="parTrans" cxnId="{BFBB57FF-17F3-4FCA-9714-88AED008EB52}">
      <dgm:prSet/>
      <dgm:spPr/>
      <dgm:t>
        <a:bodyPr/>
        <a:lstStyle/>
        <a:p>
          <a:endParaRPr lang="en-GB" sz="2400"/>
        </a:p>
      </dgm:t>
    </dgm:pt>
    <dgm:pt modelId="{DA906707-989A-4B17-9096-49A61E146EC6}" type="sibTrans" cxnId="{BFBB57FF-17F3-4FCA-9714-88AED008EB52}">
      <dgm:prSet custT="1"/>
      <dgm:spPr/>
      <dgm:t>
        <a:bodyPr/>
        <a:lstStyle/>
        <a:p>
          <a:endParaRPr lang="en-GB" sz="900"/>
        </a:p>
      </dgm:t>
    </dgm:pt>
    <dgm:pt modelId="{59B70505-73F5-454B-9A0C-86EBFA4F26D0}">
      <dgm:prSet phldrT="[Text]" custT="1"/>
      <dgm:spPr/>
      <dgm:t>
        <a:bodyPr/>
        <a:lstStyle/>
        <a:p>
          <a:r>
            <a:rPr lang="en-GB" sz="1050" dirty="0" smtClean="0"/>
            <a:t>Inactive waste incorporation studies</a:t>
          </a:r>
          <a:endParaRPr lang="en-GB" sz="1050" dirty="0"/>
        </a:p>
      </dgm:t>
    </dgm:pt>
    <dgm:pt modelId="{8591C220-2F40-45D0-BB80-E9D40B4D257B}" type="parTrans" cxnId="{E65AEBDB-0AE6-4C70-B47A-EC8A219D054A}">
      <dgm:prSet/>
      <dgm:spPr/>
      <dgm:t>
        <a:bodyPr/>
        <a:lstStyle/>
        <a:p>
          <a:endParaRPr lang="en-GB" sz="2400"/>
        </a:p>
      </dgm:t>
    </dgm:pt>
    <dgm:pt modelId="{F60C4AE3-1E96-4851-8634-4E1D73144935}" type="sibTrans" cxnId="{E65AEBDB-0AE6-4C70-B47A-EC8A219D054A}">
      <dgm:prSet custT="1"/>
      <dgm:spPr/>
      <dgm:t>
        <a:bodyPr/>
        <a:lstStyle/>
        <a:p>
          <a:endParaRPr lang="en-GB" sz="900"/>
        </a:p>
      </dgm:t>
    </dgm:pt>
    <dgm:pt modelId="{6F9DB2B7-8110-42E9-83C1-E6D135738AC7}">
      <dgm:prSet custT="1"/>
      <dgm:spPr/>
      <dgm:t>
        <a:bodyPr/>
        <a:lstStyle/>
        <a:p>
          <a:r>
            <a:rPr lang="en-GB" sz="1050" dirty="0" smtClean="0"/>
            <a:t>Cl contamination study</a:t>
          </a:r>
          <a:endParaRPr lang="en-GB" sz="1050" dirty="0"/>
        </a:p>
      </dgm:t>
    </dgm:pt>
    <dgm:pt modelId="{B4768F7A-03DA-4B37-A402-00432B2FC840}" type="parTrans" cxnId="{9D33795B-3181-43B8-A777-05A4858C9842}">
      <dgm:prSet/>
      <dgm:spPr/>
      <dgm:t>
        <a:bodyPr/>
        <a:lstStyle/>
        <a:p>
          <a:endParaRPr lang="en-GB" sz="2400"/>
        </a:p>
      </dgm:t>
    </dgm:pt>
    <dgm:pt modelId="{EC177F33-F7F0-4787-9842-76C80456A1E7}" type="sibTrans" cxnId="{9D33795B-3181-43B8-A777-05A4858C9842}">
      <dgm:prSet custT="1"/>
      <dgm:spPr/>
      <dgm:t>
        <a:bodyPr/>
        <a:lstStyle/>
        <a:p>
          <a:endParaRPr lang="en-GB" sz="900"/>
        </a:p>
      </dgm:t>
    </dgm:pt>
    <dgm:pt modelId="{D814A56D-39E4-46D4-AB7A-936112471742}">
      <dgm:prSet custT="1"/>
      <dgm:spPr/>
      <dgm:t>
        <a:bodyPr/>
        <a:lstStyle/>
        <a:p>
          <a:r>
            <a:rPr lang="en-GB" sz="1050" dirty="0" smtClean="0"/>
            <a:t>Low activity U studies</a:t>
          </a:r>
          <a:endParaRPr lang="en-GB" sz="1050" dirty="0"/>
        </a:p>
      </dgm:t>
    </dgm:pt>
    <dgm:pt modelId="{61F92982-11C1-4EFA-B3C6-26A48E5627CC}" type="parTrans" cxnId="{DCC29275-7F76-4019-86EE-8DD4F81913F4}">
      <dgm:prSet/>
      <dgm:spPr/>
      <dgm:t>
        <a:bodyPr/>
        <a:lstStyle/>
        <a:p>
          <a:endParaRPr lang="en-GB" sz="2400"/>
        </a:p>
      </dgm:t>
    </dgm:pt>
    <dgm:pt modelId="{F7241738-4DC1-4C15-9B87-BA22DA16F57A}" type="sibTrans" cxnId="{DCC29275-7F76-4019-86EE-8DD4F81913F4}">
      <dgm:prSet custT="1"/>
      <dgm:spPr/>
      <dgm:t>
        <a:bodyPr/>
        <a:lstStyle/>
        <a:p>
          <a:endParaRPr lang="en-GB" sz="900"/>
        </a:p>
      </dgm:t>
    </dgm:pt>
    <dgm:pt modelId="{D2175144-C7A5-4872-A2F3-05DE90EA7423}">
      <dgm:prSet custT="1"/>
      <dgm:spPr/>
      <dgm:t>
        <a:bodyPr/>
        <a:lstStyle/>
        <a:p>
          <a:r>
            <a:rPr lang="en-GB" sz="1050" dirty="0" smtClean="0"/>
            <a:t>High activity U HIP studies</a:t>
          </a:r>
          <a:endParaRPr lang="en-GB" sz="1050" dirty="0"/>
        </a:p>
      </dgm:t>
    </dgm:pt>
    <dgm:pt modelId="{2B412D46-60BE-41EC-8D82-65498CE8187D}" type="parTrans" cxnId="{3C66D3D4-ADB2-45E2-BB27-FC9E4D1F9640}">
      <dgm:prSet/>
      <dgm:spPr/>
      <dgm:t>
        <a:bodyPr/>
        <a:lstStyle/>
        <a:p>
          <a:endParaRPr lang="en-GB" sz="2400"/>
        </a:p>
      </dgm:t>
    </dgm:pt>
    <dgm:pt modelId="{72138D2B-FA9C-4A93-BC07-917F5F4B2B31}" type="sibTrans" cxnId="{3C66D3D4-ADB2-45E2-BB27-FC9E4D1F9640}">
      <dgm:prSet custT="1"/>
      <dgm:spPr/>
      <dgm:t>
        <a:bodyPr/>
        <a:lstStyle/>
        <a:p>
          <a:endParaRPr lang="en-GB" sz="900"/>
        </a:p>
      </dgm:t>
    </dgm:pt>
    <dgm:pt modelId="{5C1CF570-CA37-44B4-87FA-D846FDAB2231}">
      <dgm:prSet custT="1"/>
      <dgm:spPr/>
      <dgm:t>
        <a:bodyPr/>
        <a:lstStyle/>
        <a:p>
          <a:r>
            <a:rPr lang="en-GB" sz="1050" dirty="0" smtClean="0"/>
            <a:t>Pu sinter verification study</a:t>
          </a:r>
          <a:endParaRPr lang="en-GB" sz="1050" dirty="0"/>
        </a:p>
      </dgm:t>
    </dgm:pt>
    <dgm:pt modelId="{96570DB8-FB72-4810-B04D-6F0C982D8758}" type="parTrans" cxnId="{57318F02-828B-4607-AD89-33B4DDDA2773}">
      <dgm:prSet/>
      <dgm:spPr/>
      <dgm:t>
        <a:bodyPr/>
        <a:lstStyle/>
        <a:p>
          <a:endParaRPr lang="en-GB" sz="2400"/>
        </a:p>
      </dgm:t>
    </dgm:pt>
    <dgm:pt modelId="{D5EE3E44-3F6A-4422-805F-8248F6C68B66}" type="sibTrans" cxnId="{57318F02-828B-4607-AD89-33B4DDDA2773}">
      <dgm:prSet custT="1"/>
      <dgm:spPr/>
      <dgm:t>
        <a:bodyPr/>
        <a:lstStyle/>
        <a:p>
          <a:endParaRPr lang="en-GB" sz="900"/>
        </a:p>
      </dgm:t>
    </dgm:pt>
    <dgm:pt modelId="{8657A910-E3DD-41B8-9EBF-F35FC9B5385E}">
      <dgm:prSet custT="1"/>
      <dgm:spPr/>
      <dgm:t>
        <a:bodyPr/>
        <a:lstStyle/>
        <a:p>
          <a:r>
            <a:rPr lang="en-GB" sz="1050" dirty="0" smtClean="0"/>
            <a:t>High activity Pu HIP studies</a:t>
          </a:r>
          <a:endParaRPr lang="en-GB" sz="1050" dirty="0"/>
        </a:p>
      </dgm:t>
    </dgm:pt>
    <dgm:pt modelId="{D003466F-0BF7-414F-9F3A-AF12320FB6E1}" type="parTrans" cxnId="{C25445B7-EDE6-428C-9453-D844177D154E}">
      <dgm:prSet/>
      <dgm:spPr/>
      <dgm:t>
        <a:bodyPr/>
        <a:lstStyle/>
        <a:p>
          <a:endParaRPr lang="en-GB" sz="2400"/>
        </a:p>
      </dgm:t>
    </dgm:pt>
    <dgm:pt modelId="{BB431D1E-FF4A-4159-B642-C8EA8F92A38E}" type="sibTrans" cxnId="{C25445B7-EDE6-428C-9453-D844177D154E}">
      <dgm:prSet/>
      <dgm:spPr/>
      <dgm:t>
        <a:bodyPr/>
        <a:lstStyle/>
        <a:p>
          <a:endParaRPr lang="en-GB" sz="2400"/>
        </a:p>
      </dgm:t>
    </dgm:pt>
    <dgm:pt modelId="{D558F975-6C4D-4B26-959A-B14C649FD4F7}" type="pres">
      <dgm:prSet presAssocID="{EB6866E1-2BF4-4DE9-AE80-F760FA3FC096}" presName="Name0" presStyleCnt="0">
        <dgm:presLayoutVars>
          <dgm:dir/>
          <dgm:resizeHandles val="exact"/>
        </dgm:presLayoutVars>
      </dgm:prSet>
      <dgm:spPr/>
      <dgm:t>
        <a:bodyPr/>
        <a:lstStyle/>
        <a:p>
          <a:endParaRPr lang="en-GB"/>
        </a:p>
      </dgm:t>
    </dgm:pt>
    <dgm:pt modelId="{696B14E3-722E-4A83-B5E3-B73388E736DF}" type="pres">
      <dgm:prSet presAssocID="{7E3F5F57-B3B2-4377-802E-1136C21372CF}" presName="node" presStyleLbl="node1" presStyleIdx="0" presStyleCnt="8" custScaleX="114817">
        <dgm:presLayoutVars>
          <dgm:bulletEnabled val="1"/>
        </dgm:presLayoutVars>
      </dgm:prSet>
      <dgm:spPr/>
      <dgm:t>
        <a:bodyPr/>
        <a:lstStyle/>
        <a:p>
          <a:endParaRPr lang="en-GB"/>
        </a:p>
      </dgm:t>
    </dgm:pt>
    <dgm:pt modelId="{54166FB3-4A12-46A7-8747-65E8147D73D3}" type="pres">
      <dgm:prSet presAssocID="{4C362173-9B40-4E09-91FA-1D7F23CF057B}" presName="sibTrans" presStyleLbl="sibTrans2D1" presStyleIdx="0" presStyleCnt="7"/>
      <dgm:spPr/>
      <dgm:t>
        <a:bodyPr/>
        <a:lstStyle/>
        <a:p>
          <a:endParaRPr lang="en-GB"/>
        </a:p>
      </dgm:t>
    </dgm:pt>
    <dgm:pt modelId="{F7AC9443-9459-4409-91C5-83C206EC1B0D}" type="pres">
      <dgm:prSet presAssocID="{4C362173-9B40-4E09-91FA-1D7F23CF057B}" presName="connectorText" presStyleLbl="sibTrans2D1" presStyleIdx="0" presStyleCnt="7"/>
      <dgm:spPr/>
      <dgm:t>
        <a:bodyPr/>
        <a:lstStyle/>
        <a:p>
          <a:endParaRPr lang="en-GB"/>
        </a:p>
      </dgm:t>
    </dgm:pt>
    <dgm:pt modelId="{20329257-E641-4752-BBE5-EB827B4A2A7F}" type="pres">
      <dgm:prSet presAssocID="{57550279-1AED-4563-BA07-81AA542BB8C9}" presName="node" presStyleLbl="node1" presStyleIdx="1" presStyleCnt="8" custScaleX="115269">
        <dgm:presLayoutVars>
          <dgm:bulletEnabled val="1"/>
        </dgm:presLayoutVars>
      </dgm:prSet>
      <dgm:spPr/>
      <dgm:t>
        <a:bodyPr/>
        <a:lstStyle/>
        <a:p>
          <a:endParaRPr lang="en-GB"/>
        </a:p>
      </dgm:t>
    </dgm:pt>
    <dgm:pt modelId="{84DE9546-18D3-4699-96B5-80223ED66964}" type="pres">
      <dgm:prSet presAssocID="{DA906707-989A-4B17-9096-49A61E146EC6}" presName="sibTrans" presStyleLbl="sibTrans2D1" presStyleIdx="1" presStyleCnt="7"/>
      <dgm:spPr/>
      <dgm:t>
        <a:bodyPr/>
        <a:lstStyle/>
        <a:p>
          <a:endParaRPr lang="en-GB"/>
        </a:p>
      </dgm:t>
    </dgm:pt>
    <dgm:pt modelId="{7AC420A1-D3DE-4CEF-9574-83A4598B9DE5}" type="pres">
      <dgm:prSet presAssocID="{DA906707-989A-4B17-9096-49A61E146EC6}" presName="connectorText" presStyleLbl="sibTrans2D1" presStyleIdx="1" presStyleCnt="7"/>
      <dgm:spPr/>
      <dgm:t>
        <a:bodyPr/>
        <a:lstStyle/>
        <a:p>
          <a:endParaRPr lang="en-GB"/>
        </a:p>
      </dgm:t>
    </dgm:pt>
    <dgm:pt modelId="{8CB05134-6189-4F92-9054-D0095CC38A88}" type="pres">
      <dgm:prSet presAssocID="{59B70505-73F5-454B-9A0C-86EBFA4F26D0}" presName="node" presStyleLbl="node1" presStyleIdx="2" presStyleCnt="8" custScaleX="117095">
        <dgm:presLayoutVars>
          <dgm:bulletEnabled val="1"/>
        </dgm:presLayoutVars>
      </dgm:prSet>
      <dgm:spPr/>
      <dgm:t>
        <a:bodyPr/>
        <a:lstStyle/>
        <a:p>
          <a:endParaRPr lang="en-GB"/>
        </a:p>
      </dgm:t>
    </dgm:pt>
    <dgm:pt modelId="{C2026D75-31E4-4E2E-84A0-6F6E5088188D}" type="pres">
      <dgm:prSet presAssocID="{F60C4AE3-1E96-4851-8634-4E1D73144935}" presName="sibTrans" presStyleLbl="sibTrans2D1" presStyleIdx="2" presStyleCnt="7"/>
      <dgm:spPr/>
      <dgm:t>
        <a:bodyPr/>
        <a:lstStyle/>
        <a:p>
          <a:endParaRPr lang="en-GB"/>
        </a:p>
      </dgm:t>
    </dgm:pt>
    <dgm:pt modelId="{56E91A24-69C9-4C0B-BED0-A1B5D161DAA2}" type="pres">
      <dgm:prSet presAssocID="{F60C4AE3-1E96-4851-8634-4E1D73144935}" presName="connectorText" presStyleLbl="sibTrans2D1" presStyleIdx="2" presStyleCnt="7"/>
      <dgm:spPr/>
      <dgm:t>
        <a:bodyPr/>
        <a:lstStyle/>
        <a:p>
          <a:endParaRPr lang="en-GB"/>
        </a:p>
      </dgm:t>
    </dgm:pt>
    <dgm:pt modelId="{F639E268-7EE6-441F-9174-C28584BA4199}" type="pres">
      <dgm:prSet presAssocID="{6F9DB2B7-8110-42E9-83C1-E6D135738AC7}" presName="node" presStyleLbl="node1" presStyleIdx="3" presStyleCnt="8" custScaleX="125094">
        <dgm:presLayoutVars>
          <dgm:bulletEnabled val="1"/>
        </dgm:presLayoutVars>
      </dgm:prSet>
      <dgm:spPr/>
      <dgm:t>
        <a:bodyPr/>
        <a:lstStyle/>
        <a:p>
          <a:endParaRPr lang="en-GB"/>
        </a:p>
      </dgm:t>
    </dgm:pt>
    <dgm:pt modelId="{4DC155AA-B788-4391-AD44-15A466983630}" type="pres">
      <dgm:prSet presAssocID="{EC177F33-F7F0-4787-9842-76C80456A1E7}" presName="sibTrans" presStyleLbl="sibTrans2D1" presStyleIdx="3" presStyleCnt="7"/>
      <dgm:spPr/>
      <dgm:t>
        <a:bodyPr/>
        <a:lstStyle/>
        <a:p>
          <a:endParaRPr lang="en-GB"/>
        </a:p>
      </dgm:t>
    </dgm:pt>
    <dgm:pt modelId="{E8A11012-8196-45DF-A2A9-346D173218E2}" type="pres">
      <dgm:prSet presAssocID="{EC177F33-F7F0-4787-9842-76C80456A1E7}" presName="connectorText" presStyleLbl="sibTrans2D1" presStyleIdx="3" presStyleCnt="7"/>
      <dgm:spPr/>
      <dgm:t>
        <a:bodyPr/>
        <a:lstStyle/>
        <a:p>
          <a:endParaRPr lang="en-GB"/>
        </a:p>
      </dgm:t>
    </dgm:pt>
    <dgm:pt modelId="{387CC6E7-EB1E-446D-BB60-1ACB76A812F5}" type="pres">
      <dgm:prSet presAssocID="{D814A56D-39E4-46D4-AB7A-936112471742}" presName="node" presStyleLbl="node1" presStyleIdx="4" presStyleCnt="8">
        <dgm:presLayoutVars>
          <dgm:bulletEnabled val="1"/>
        </dgm:presLayoutVars>
      </dgm:prSet>
      <dgm:spPr/>
      <dgm:t>
        <a:bodyPr/>
        <a:lstStyle/>
        <a:p>
          <a:endParaRPr lang="en-GB"/>
        </a:p>
      </dgm:t>
    </dgm:pt>
    <dgm:pt modelId="{EB03ED7B-58D9-46E4-900F-1DF3C114905B}" type="pres">
      <dgm:prSet presAssocID="{F7241738-4DC1-4C15-9B87-BA22DA16F57A}" presName="sibTrans" presStyleLbl="sibTrans2D1" presStyleIdx="4" presStyleCnt="7"/>
      <dgm:spPr/>
      <dgm:t>
        <a:bodyPr/>
        <a:lstStyle/>
        <a:p>
          <a:endParaRPr lang="en-GB"/>
        </a:p>
      </dgm:t>
    </dgm:pt>
    <dgm:pt modelId="{4F2CE728-AC33-41A1-9C9F-A425171E44C7}" type="pres">
      <dgm:prSet presAssocID="{F7241738-4DC1-4C15-9B87-BA22DA16F57A}" presName="connectorText" presStyleLbl="sibTrans2D1" presStyleIdx="4" presStyleCnt="7"/>
      <dgm:spPr/>
      <dgm:t>
        <a:bodyPr/>
        <a:lstStyle/>
        <a:p>
          <a:endParaRPr lang="en-GB"/>
        </a:p>
      </dgm:t>
    </dgm:pt>
    <dgm:pt modelId="{C483B829-924F-4FE5-8F3D-6DDAF1051747}" type="pres">
      <dgm:prSet presAssocID="{D2175144-C7A5-4872-A2F3-05DE90EA7423}" presName="node" presStyleLbl="node1" presStyleIdx="5" presStyleCnt="8">
        <dgm:presLayoutVars>
          <dgm:bulletEnabled val="1"/>
        </dgm:presLayoutVars>
      </dgm:prSet>
      <dgm:spPr/>
      <dgm:t>
        <a:bodyPr/>
        <a:lstStyle/>
        <a:p>
          <a:endParaRPr lang="en-GB"/>
        </a:p>
      </dgm:t>
    </dgm:pt>
    <dgm:pt modelId="{EC8E1182-3573-4620-8BEF-45BF0B77CABE}" type="pres">
      <dgm:prSet presAssocID="{72138D2B-FA9C-4A93-BC07-917F5F4B2B31}" presName="sibTrans" presStyleLbl="sibTrans2D1" presStyleIdx="5" presStyleCnt="7"/>
      <dgm:spPr/>
      <dgm:t>
        <a:bodyPr/>
        <a:lstStyle/>
        <a:p>
          <a:endParaRPr lang="en-GB"/>
        </a:p>
      </dgm:t>
    </dgm:pt>
    <dgm:pt modelId="{30E79490-E4B1-494C-89C9-C4013AE580CF}" type="pres">
      <dgm:prSet presAssocID="{72138D2B-FA9C-4A93-BC07-917F5F4B2B31}" presName="connectorText" presStyleLbl="sibTrans2D1" presStyleIdx="5" presStyleCnt="7"/>
      <dgm:spPr/>
      <dgm:t>
        <a:bodyPr/>
        <a:lstStyle/>
        <a:p>
          <a:endParaRPr lang="en-GB"/>
        </a:p>
      </dgm:t>
    </dgm:pt>
    <dgm:pt modelId="{CE7CC629-95ED-4056-9EE5-A31879776DEF}" type="pres">
      <dgm:prSet presAssocID="{5C1CF570-CA37-44B4-87FA-D846FDAB2231}" presName="node" presStyleLbl="node1" presStyleIdx="6" presStyleCnt="8">
        <dgm:presLayoutVars>
          <dgm:bulletEnabled val="1"/>
        </dgm:presLayoutVars>
      </dgm:prSet>
      <dgm:spPr/>
      <dgm:t>
        <a:bodyPr/>
        <a:lstStyle/>
        <a:p>
          <a:endParaRPr lang="en-GB"/>
        </a:p>
      </dgm:t>
    </dgm:pt>
    <dgm:pt modelId="{581ACFD4-E30D-46B1-8F1B-5C052677A9FC}" type="pres">
      <dgm:prSet presAssocID="{D5EE3E44-3F6A-4422-805F-8248F6C68B66}" presName="sibTrans" presStyleLbl="sibTrans2D1" presStyleIdx="6" presStyleCnt="7"/>
      <dgm:spPr/>
      <dgm:t>
        <a:bodyPr/>
        <a:lstStyle/>
        <a:p>
          <a:endParaRPr lang="en-GB"/>
        </a:p>
      </dgm:t>
    </dgm:pt>
    <dgm:pt modelId="{C2D7A319-543A-45DC-965E-ED8621049132}" type="pres">
      <dgm:prSet presAssocID="{D5EE3E44-3F6A-4422-805F-8248F6C68B66}" presName="connectorText" presStyleLbl="sibTrans2D1" presStyleIdx="6" presStyleCnt="7"/>
      <dgm:spPr/>
      <dgm:t>
        <a:bodyPr/>
        <a:lstStyle/>
        <a:p>
          <a:endParaRPr lang="en-GB"/>
        </a:p>
      </dgm:t>
    </dgm:pt>
    <dgm:pt modelId="{D01067AD-5872-4710-891A-28466321C9A7}" type="pres">
      <dgm:prSet presAssocID="{8657A910-E3DD-41B8-9EBF-F35FC9B5385E}" presName="node" presStyleLbl="node1" presStyleIdx="7" presStyleCnt="8">
        <dgm:presLayoutVars>
          <dgm:bulletEnabled val="1"/>
        </dgm:presLayoutVars>
      </dgm:prSet>
      <dgm:spPr/>
      <dgm:t>
        <a:bodyPr/>
        <a:lstStyle/>
        <a:p>
          <a:endParaRPr lang="en-GB"/>
        </a:p>
      </dgm:t>
    </dgm:pt>
  </dgm:ptLst>
  <dgm:cxnLst>
    <dgm:cxn modelId="{E9A18798-3109-4702-920F-D92233C3BF7F}" type="presOf" srcId="{D5EE3E44-3F6A-4422-805F-8248F6C68B66}" destId="{C2D7A319-543A-45DC-965E-ED8621049132}" srcOrd="1" destOrd="0" presId="urn:microsoft.com/office/officeart/2005/8/layout/process1"/>
    <dgm:cxn modelId="{6C18A84F-E1DC-4C0A-A4A9-2CE5571810BC}" type="presOf" srcId="{72138D2B-FA9C-4A93-BC07-917F5F4B2B31}" destId="{30E79490-E4B1-494C-89C9-C4013AE580CF}" srcOrd="1" destOrd="0" presId="urn:microsoft.com/office/officeart/2005/8/layout/process1"/>
    <dgm:cxn modelId="{E65AEBDB-0AE6-4C70-B47A-EC8A219D054A}" srcId="{EB6866E1-2BF4-4DE9-AE80-F760FA3FC096}" destId="{59B70505-73F5-454B-9A0C-86EBFA4F26D0}" srcOrd="2" destOrd="0" parTransId="{8591C220-2F40-45D0-BB80-E9D40B4D257B}" sibTransId="{F60C4AE3-1E96-4851-8634-4E1D73144935}"/>
    <dgm:cxn modelId="{3C66D3D4-ADB2-45E2-BB27-FC9E4D1F9640}" srcId="{EB6866E1-2BF4-4DE9-AE80-F760FA3FC096}" destId="{D2175144-C7A5-4872-A2F3-05DE90EA7423}" srcOrd="5" destOrd="0" parTransId="{2B412D46-60BE-41EC-8D82-65498CE8187D}" sibTransId="{72138D2B-FA9C-4A93-BC07-917F5F4B2B31}"/>
    <dgm:cxn modelId="{77013A7C-50E5-4E1C-A20E-7C0357B8969D}" type="presOf" srcId="{F60C4AE3-1E96-4851-8634-4E1D73144935}" destId="{C2026D75-31E4-4E2E-84A0-6F6E5088188D}" srcOrd="0" destOrd="0" presId="urn:microsoft.com/office/officeart/2005/8/layout/process1"/>
    <dgm:cxn modelId="{C7702903-A332-4628-A8AC-6BB9D5E9CF2A}" type="presOf" srcId="{EB6866E1-2BF4-4DE9-AE80-F760FA3FC096}" destId="{D558F975-6C4D-4B26-959A-B14C649FD4F7}" srcOrd="0" destOrd="0" presId="urn:microsoft.com/office/officeart/2005/8/layout/process1"/>
    <dgm:cxn modelId="{FA15797E-21AC-417A-9351-DB2F75448CD3}" type="presOf" srcId="{7E3F5F57-B3B2-4377-802E-1136C21372CF}" destId="{696B14E3-722E-4A83-B5E3-B73388E736DF}" srcOrd="0" destOrd="0" presId="urn:microsoft.com/office/officeart/2005/8/layout/process1"/>
    <dgm:cxn modelId="{BFBB57FF-17F3-4FCA-9714-88AED008EB52}" srcId="{EB6866E1-2BF4-4DE9-AE80-F760FA3FC096}" destId="{57550279-1AED-4563-BA07-81AA542BB8C9}" srcOrd="1" destOrd="0" parTransId="{ACBA0F64-9C74-4A3B-B0E6-5A5694915A19}" sibTransId="{DA906707-989A-4B17-9096-49A61E146EC6}"/>
    <dgm:cxn modelId="{0F5BC5CA-1455-44D7-97B4-04A79C5D3983}" type="presOf" srcId="{DA906707-989A-4B17-9096-49A61E146EC6}" destId="{7AC420A1-D3DE-4CEF-9574-83A4598B9DE5}" srcOrd="1" destOrd="0" presId="urn:microsoft.com/office/officeart/2005/8/layout/process1"/>
    <dgm:cxn modelId="{D3283BAF-62D7-44A9-8CEB-B8850917CE50}" srcId="{EB6866E1-2BF4-4DE9-AE80-F760FA3FC096}" destId="{7E3F5F57-B3B2-4377-802E-1136C21372CF}" srcOrd="0" destOrd="0" parTransId="{EE721CAC-893D-4E08-8117-AF59537F8ABF}" sibTransId="{4C362173-9B40-4E09-91FA-1D7F23CF057B}"/>
    <dgm:cxn modelId="{C31FA228-5C2B-4E42-BE99-C715C86065C4}" type="presOf" srcId="{5C1CF570-CA37-44B4-87FA-D846FDAB2231}" destId="{CE7CC629-95ED-4056-9EE5-A31879776DEF}" srcOrd="0" destOrd="0" presId="urn:microsoft.com/office/officeart/2005/8/layout/process1"/>
    <dgm:cxn modelId="{BE9CEF7D-6A45-4B15-9812-B47E38A71092}" type="presOf" srcId="{D814A56D-39E4-46D4-AB7A-936112471742}" destId="{387CC6E7-EB1E-446D-BB60-1ACB76A812F5}" srcOrd="0" destOrd="0" presId="urn:microsoft.com/office/officeart/2005/8/layout/process1"/>
    <dgm:cxn modelId="{EB59C017-94B8-445F-9FCF-B96934F0C8EE}" type="presOf" srcId="{DA906707-989A-4B17-9096-49A61E146EC6}" destId="{84DE9546-18D3-4699-96B5-80223ED66964}" srcOrd="0" destOrd="0" presId="urn:microsoft.com/office/officeart/2005/8/layout/process1"/>
    <dgm:cxn modelId="{CD93A1E4-BDA4-46E5-A2C8-FD2B8E18170D}" type="presOf" srcId="{EC177F33-F7F0-4787-9842-76C80456A1E7}" destId="{E8A11012-8196-45DF-A2A9-346D173218E2}" srcOrd="1" destOrd="0" presId="urn:microsoft.com/office/officeart/2005/8/layout/process1"/>
    <dgm:cxn modelId="{C25445B7-EDE6-428C-9453-D844177D154E}" srcId="{EB6866E1-2BF4-4DE9-AE80-F760FA3FC096}" destId="{8657A910-E3DD-41B8-9EBF-F35FC9B5385E}" srcOrd="7" destOrd="0" parTransId="{D003466F-0BF7-414F-9F3A-AF12320FB6E1}" sibTransId="{BB431D1E-FF4A-4159-B642-C8EA8F92A38E}"/>
    <dgm:cxn modelId="{41017F62-B06F-4EEB-BE9F-24D27DCC1C82}" type="presOf" srcId="{F60C4AE3-1E96-4851-8634-4E1D73144935}" destId="{56E91A24-69C9-4C0B-BED0-A1B5D161DAA2}" srcOrd="1" destOrd="0" presId="urn:microsoft.com/office/officeart/2005/8/layout/process1"/>
    <dgm:cxn modelId="{1E8044A7-F3A7-4A0E-9F1E-0F848683B447}" type="presOf" srcId="{F7241738-4DC1-4C15-9B87-BA22DA16F57A}" destId="{4F2CE728-AC33-41A1-9C9F-A425171E44C7}" srcOrd="1" destOrd="0" presId="urn:microsoft.com/office/officeart/2005/8/layout/process1"/>
    <dgm:cxn modelId="{13D560C7-837E-4F35-8CB6-512F79BA5C3B}" type="presOf" srcId="{D2175144-C7A5-4872-A2F3-05DE90EA7423}" destId="{C483B829-924F-4FE5-8F3D-6DDAF1051747}" srcOrd="0" destOrd="0" presId="urn:microsoft.com/office/officeart/2005/8/layout/process1"/>
    <dgm:cxn modelId="{C130FC9E-5A09-44EF-9283-E43C6587231D}" type="presOf" srcId="{6F9DB2B7-8110-42E9-83C1-E6D135738AC7}" destId="{F639E268-7EE6-441F-9174-C28584BA4199}" srcOrd="0" destOrd="0" presId="urn:microsoft.com/office/officeart/2005/8/layout/process1"/>
    <dgm:cxn modelId="{12955FD6-F3CF-49E8-BB87-3CB4AABBA665}" type="presOf" srcId="{D5EE3E44-3F6A-4422-805F-8248F6C68B66}" destId="{581ACFD4-E30D-46B1-8F1B-5C052677A9FC}" srcOrd="0" destOrd="0" presId="urn:microsoft.com/office/officeart/2005/8/layout/process1"/>
    <dgm:cxn modelId="{A6C1B2D4-9228-46FD-87A8-EEE6A84F6817}" type="presOf" srcId="{4C362173-9B40-4E09-91FA-1D7F23CF057B}" destId="{54166FB3-4A12-46A7-8747-65E8147D73D3}" srcOrd="0" destOrd="0" presId="urn:microsoft.com/office/officeart/2005/8/layout/process1"/>
    <dgm:cxn modelId="{68EF4B97-CA87-4D5C-B990-43D672A327C1}" type="presOf" srcId="{8657A910-E3DD-41B8-9EBF-F35FC9B5385E}" destId="{D01067AD-5872-4710-891A-28466321C9A7}" srcOrd="0" destOrd="0" presId="urn:microsoft.com/office/officeart/2005/8/layout/process1"/>
    <dgm:cxn modelId="{A61DB8F7-596C-4FA0-88BF-D2379C5A0F00}" type="presOf" srcId="{EC177F33-F7F0-4787-9842-76C80456A1E7}" destId="{4DC155AA-B788-4391-AD44-15A466983630}" srcOrd="0" destOrd="0" presId="urn:microsoft.com/office/officeart/2005/8/layout/process1"/>
    <dgm:cxn modelId="{A4B2DF0F-0F4C-43F5-AED3-42306E6DBC82}" type="presOf" srcId="{F7241738-4DC1-4C15-9B87-BA22DA16F57A}" destId="{EB03ED7B-58D9-46E4-900F-1DF3C114905B}" srcOrd="0" destOrd="0" presId="urn:microsoft.com/office/officeart/2005/8/layout/process1"/>
    <dgm:cxn modelId="{57318F02-828B-4607-AD89-33B4DDDA2773}" srcId="{EB6866E1-2BF4-4DE9-AE80-F760FA3FC096}" destId="{5C1CF570-CA37-44B4-87FA-D846FDAB2231}" srcOrd="6" destOrd="0" parTransId="{96570DB8-FB72-4810-B04D-6F0C982D8758}" sibTransId="{D5EE3E44-3F6A-4422-805F-8248F6C68B66}"/>
    <dgm:cxn modelId="{A20FD8D6-F4A5-44B7-94AB-86FA29374E4E}" type="presOf" srcId="{59B70505-73F5-454B-9A0C-86EBFA4F26D0}" destId="{8CB05134-6189-4F92-9054-D0095CC38A88}" srcOrd="0" destOrd="0" presId="urn:microsoft.com/office/officeart/2005/8/layout/process1"/>
    <dgm:cxn modelId="{0BE7F95B-546A-4998-96F0-5D0D21C82986}" type="presOf" srcId="{57550279-1AED-4563-BA07-81AA542BB8C9}" destId="{20329257-E641-4752-BBE5-EB827B4A2A7F}" srcOrd="0" destOrd="0" presId="urn:microsoft.com/office/officeart/2005/8/layout/process1"/>
    <dgm:cxn modelId="{30EA88A9-5385-47B6-9931-368901A265DB}" type="presOf" srcId="{4C362173-9B40-4E09-91FA-1D7F23CF057B}" destId="{F7AC9443-9459-4409-91C5-83C206EC1B0D}" srcOrd="1" destOrd="0" presId="urn:microsoft.com/office/officeart/2005/8/layout/process1"/>
    <dgm:cxn modelId="{9D33795B-3181-43B8-A777-05A4858C9842}" srcId="{EB6866E1-2BF4-4DE9-AE80-F760FA3FC096}" destId="{6F9DB2B7-8110-42E9-83C1-E6D135738AC7}" srcOrd="3" destOrd="0" parTransId="{B4768F7A-03DA-4B37-A402-00432B2FC840}" sibTransId="{EC177F33-F7F0-4787-9842-76C80456A1E7}"/>
    <dgm:cxn modelId="{DCC29275-7F76-4019-86EE-8DD4F81913F4}" srcId="{EB6866E1-2BF4-4DE9-AE80-F760FA3FC096}" destId="{D814A56D-39E4-46D4-AB7A-936112471742}" srcOrd="4" destOrd="0" parTransId="{61F92982-11C1-4EFA-B3C6-26A48E5627CC}" sibTransId="{F7241738-4DC1-4C15-9B87-BA22DA16F57A}"/>
    <dgm:cxn modelId="{1D37603B-B881-4B58-B571-BADDFC99AC33}" type="presOf" srcId="{72138D2B-FA9C-4A93-BC07-917F5F4B2B31}" destId="{EC8E1182-3573-4620-8BEF-45BF0B77CABE}" srcOrd="0" destOrd="0" presId="urn:microsoft.com/office/officeart/2005/8/layout/process1"/>
    <dgm:cxn modelId="{48820705-6924-449F-BFE8-F6B0C3FEB433}" type="presParOf" srcId="{D558F975-6C4D-4B26-959A-B14C649FD4F7}" destId="{696B14E3-722E-4A83-B5E3-B73388E736DF}" srcOrd="0" destOrd="0" presId="urn:microsoft.com/office/officeart/2005/8/layout/process1"/>
    <dgm:cxn modelId="{CC9C866A-E6A5-4C56-B446-7AA4F3F8EF08}" type="presParOf" srcId="{D558F975-6C4D-4B26-959A-B14C649FD4F7}" destId="{54166FB3-4A12-46A7-8747-65E8147D73D3}" srcOrd="1" destOrd="0" presId="urn:microsoft.com/office/officeart/2005/8/layout/process1"/>
    <dgm:cxn modelId="{EA6D948D-F830-48C5-BA43-8B43C9776FAE}" type="presParOf" srcId="{54166FB3-4A12-46A7-8747-65E8147D73D3}" destId="{F7AC9443-9459-4409-91C5-83C206EC1B0D}" srcOrd="0" destOrd="0" presId="urn:microsoft.com/office/officeart/2005/8/layout/process1"/>
    <dgm:cxn modelId="{8E18F749-B73A-4B22-A509-5A36FEEB4D2A}" type="presParOf" srcId="{D558F975-6C4D-4B26-959A-B14C649FD4F7}" destId="{20329257-E641-4752-BBE5-EB827B4A2A7F}" srcOrd="2" destOrd="0" presId="urn:microsoft.com/office/officeart/2005/8/layout/process1"/>
    <dgm:cxn modelId="{7C0882A2-3AA7-40A5-A6D1-9A8A73CDD0E4}" type="presParOf" srcId="{D558F975-6C4D-4B26-959A-B14C649FD4F7}" destId="{84DE9546-18D3-4699-96B5-80223ED66964}" srcOrd="3" destOrd="0" presId="urn:microsoft.com/office/officeart/2005/8/layout/process1"/>
    <dgm:cxn modelId="{21348653-CA95-41D6-B968-D5AE250053BD}" type="presParOf" srcId="{84DE9546-18D3-4699-96B5-80223ED66964}" destId="{7AC420A1-D3DE-4CEF-9574-83A4598B9DE5}" srcOrd="0" destOrd="0" presId="urn:microsoft.com/office/officeart/2005/8/layout/process1"/>
    <dgm:cxn modelId="{D5430C5A-36AE-4214-A63F-BC8050E533F7}" type="presParOf" srcId="{D558F975-6C4D-4B26-959A-B14C649FD4F7}" destId="{8CB05134-6189-4F92-9054-D0095CC38A88}" srcOrd="4" destOrd="0" presId="urn:microsoft.com/office/officeart/2005/8/layout/process1"/>
    <dgm:cxn modelId="{B25D83E0-3695-489C-A635-229D0ECB6248}" type="presParOf" srcId="{D558F975-6C4D-4B26-959A-B14C649FD4F7}" destId="{C2026D75-31E4-4E2E-84A0-6F6E5088188D}" srcOrd="5" destOrd="0" presId="urn:microsoft.com/office/officeart/2005/8/layout/process1"/>
    <dgm:cxn modelId="{32F76CA9-8FFD-4EF9-B012-484E8C155574}" type="presParOf" srcId="{C2026D75-31E4-4E2E-84A0-6F6E5088188D}" destId="{56E91A24-69C9-4C0B-BED0-A1B5D161DAA2}" srcOrd="0" destOrd="0" presId="urn:microsoft.com/office/officeart/2005/8/layout/process1"/>
    <dgm:cxn modelId="{C5221D62-2D34-43BD-AF11-90ABF1C8BFE5}" type="presParOf" srcId="{D558F975-6C4D-4B26-959A-B14C649FD4F7}" destId="{F639E268-7EE6-441F-9174-C28584BA4199}" srcOrd="6" destOrd="0" presId="urn:microsoft.com/office/officeart/2005/8/layout/process1"/>
    <dgm:cxn modelId="{8875BC5B-B2A3-40E4-9710-5192C2C9F0C8}" type="presParOf" srcId="{D558F975-6C4D-4B26-959A-B14C649FD4F7}" destId="{4DC155AA-B788-4391-AD44-15A466983630}" srcOrd="7" destOrd="0" presId="urn:microsoft.com/office/officeart/2005/8/layout/process1"/>
    <dgm:cxn modelId="{44F44418-2EB5-47A9-B6B4-021DB7832337}" type="presParOf" srcId="{4DC155AA-B788-4391-AD44-15A466983630}" destId="{E8A11012-8196-45DF-A2A9-346D173218E2}" srcOrd="0" destOrd="0" presId="urn:microsoft.com/office/officeart/2005/8/layout/process1"/>
    <dgm:cxn modelId="{9456C33F-30B5-4153-9A50-FCDE3AF0D83A}" type="presParOf" srcId="{D558F975-6C4D-4B26-959A-B14C649FD4F7}" destId="{387CC6E7-EB1E-446D-BB60-1ACB76A812F5}" srcOrd="8" destOrd="0" presId="urn:microsoft.com/office/officeart/2005/8/layout/process1"/>
    <dgm:cxn modelId="{977EFEB2-52D9-49A8-94F8-D9DC181A149E}" type="presParOf" srcId="{D558F975-6C4D-4B26-959A-B14C649FD4F7}" destId="{EB03ED7B-58D9-46E4-900F-1DF3C114905B}" srcOrd="9" destOrd="0" presId="urn:microsoft.com/office/officeart/2005/8/layout/process1"/>
    <dgm:cxn modelId="{D401A95F-A1D1-4C27-9410-D3B85134D1F2}" type="presParOf" srcId="{EB03ED7B-58D9-46E4-900F-1DF3C114905B}" destId="{4F2CE728-AC33-41A1-9C9F-A425171E44C7}" srcOrd="0" destOrd="0" presId="urn:microsoft.com/office/officeart/2005/8/layout/process1"/>
    <dgm:cxn modelId="{840A698D-89EC-4AF0-9623-F4AB2F77D2F8}" type="presParOf" srcId="{D558F975-6C4D-4B26-959A-B14C649FD4F7}" destId="{C483B829-924F-4FE5-8F3D-6DDAF1051747}" srcOrd="10" destOrd="0" presId="urn:microsoft.com/office/officeart/2005/8/layout/process1"/>
    <dgm:cxn modelId="{4B8BB2CC-8726-4DF7-B372-0C773786DE4E}" type="presParOf" srcId="{D558F975-6C4D-4B26-959A-B14C649FD4F7}" destId="{EC8E1182-3573-4620-8BEF-45BF0B77CABE}" srcOrd="11" destOrd="0" presId="urn:microsoft.com/office/officeart/2005/8/layout/process1"/>
    <dgm:cxn modelId="{2DDC6B01-2C53-45E9-A667-A78BBCF88F04}" type="presParOf" srcId="{EC8E1182-3573-4620-8BEF-45BF0B77CABE}" destId="{30E79490-E4B1-494C-89C9-C4013AE580CF}" srcOrd="0" destOrd="0" presId="urn:microsoft.com/office/officeart/2005/8/layout/process1"/>
    <dgm:cxn modelId="{1D7CD5B8-DD6C-4D8E-8317-6550C1B1D92D}" type="presParOf" srcId="{D558F975-6C4D-4B26-959A-B14C649FD4F7}" destId="{CE7CC629-95ED-4056-9EE5-A31879776DEF}" srcOrd="12" destOrd="0" presId="urn:microsoft.com/office/officeart/2005/8/layout/process1"/>
    <dgm:cxn modelId="{E0478E75-E1C8-4071-B112-E08EEB97A01C}" type="presParOf" srcId="{D558F975-6C4D-4B26-959A-B14C649FD4F7}" destId="{581ACFD4-E30D-46B1-8F1B-5C052677A9FC}" srcOrd="13" destOrd="0" presId="urn:microsoft.com/office/officeart/2005/8/layout/process1"/>
    <dgm:cxn modelId="{D25BE193-66F7-45AF-8B56-6E12F138B3EE}" type="presParOf" srcId="{581ACFD4-E30D-46B1-8F1B-5C052677A9FC}" destId="{C2D7A319-543A-45DC-965E-ED8621049132}" srcOrd="0" destOrd="0" presId="urn:microsoft.com/office/officeart/2005/8/layout/process1"/>
    <dgm:cxn modelId="{1A5F8B43-58EE-4133-BF01-9ACA6BA77BF3}" type="presParOf" srcId="{D558F975-6C4D-4B26-959A-B14C649FD4F7}" destId="{D01067AD-5872-4710-891A-28466321C9A7}" srcOrd="1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6B14E3-722E-4A83-B5E3-B73388E736DF}">
      <dsp:nvSpPr>
        <dsp:cNvPr id="0" name=""/>
        <dsp:cNvSpPr/>
      </dsp:nvSpPr>
      <dsp:spPr>
        <a:xfrm>
          <a:off x="10339" y="161424"/>
          <a:ext cx="894035" cy="6849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smtClean="0"/>
            <a:t>Inactive HIP process optimisation</a:t>
          </a:r>
          <a:endParaRPr lang="en-GB" sz="1050" kern="1200" dirty="0"/>
        </a:p>
      </dsp:txBody>
      <dsp:txXfrm>
        <a:off x="30399" y="181484"/>
        <a:ext cx="853915" cy="644782"/>
      </dsp:txXfrm>
    </dsp:sp>
    <dsp:sp modelId="{54166FB3-4A12-46A7-8747-65E8147D73D3}">
      <dsp:nvSpPr>
        <dsp:cNvPr id="0" name=""/>
        <dsp:cNvSpPr/>
      </dsp:nvSpPr>
      <dsp:spPr>
        <a:xfrm>
          <a:off x="982241" y="407321"/>
          <a:ext cx="165076" cy="19310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982241" y="445942"/>
        <a:ext cx="115553" cy="115865"/>
      </dsp:txXfrm>
    </dsp:sp>
    <dsp:sp modelId="{20329257-E641-4752-BBE5-EB827B4A2A7F}">
      <dsp:nvSpPr>
        <dsp:cNvPr id="0" name=""/>
        <dsp:cNvSpPr/>
      </dsp:nvSpPr>
      <dsp:spPr>
        <a:xfrm>
          <a:off x="1215839" y="161424"/>
          <a:ext cx="897555" cy="68490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smtClean="0"/>
            <a:t>Inactive formulation optimisation</a:t>
          </a:r>
          <a:endParaRPr lang="en-GB" sz="1050" kern="1200" dirty="0"/>
        </a:p>
      </dsp:txBody>
      <dsp:txXfrm>
        <a:off x="1235899" y="181484"/>
        <a:ext cx="857435" cy="644782"/>
      </dsp:txXfrm>
    </dsp:sp>
    <dsp:sp modelId="{84DE9546-18D3-4699-96B5-80223ED66964}">
      <dsp:nvSpPr>
        <dsp:cNvPr id="0" name=""/>
        <dsp:cNvSpPr/>
      </dsp:nvSpPr>
      <dsp:spPr>
        <a:xfrm>
          <a:off x="2191260" y="407321"/>
          <a:ext cx="165076" cy="19310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2191260" y="445942"/>
        <a:ext cx="115553" cy="115865"/>
      </dsp:txXfrm>
    </dsp:sp>
    <dsp:sp modelId="{8CB05134-6189-4F92-9054-D0095CC38A88}">
      <dsp:nvSpPr>
        <dsp:cNvPr id="0" name=""/>
        <dsp:cNvSpPr/>
      </dsp:nvSpPr>
      <dsp:spPr>
        <a:xfrm>
          <a:off x="2424858" y="161424"/>
          <a:ext cx="911773" cy="68490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smtClean="0"/>
            <a:t>Inactive waste incorporation studies</a:t>
          </a:r>
          <a:endParaRPr lang="en-GB" sz="1050" kern="1200" dirty="0"/>
        </a:p>
      </dsp:txBody>
      <dsp:txXfrm>
        <a:off x="2444918" y="181484"/>
        <a:ext cx="871653" cy="644782"/>
      </dsp:txXfrm>
    </dsp:sp>
    <dsp:sp modelId="{C2026D75-31E4-4E2E-84A0-6F6E5088188D}">
      <dsp:nvSpPr>
        <dsp:cNvPr id="0" name=""/>
        <dsp:cNvSpPr/>
      </dsp:nvSpPr>
      <dsp:spPr>
        <a:xfrm>
          <a:off x="3414498" y="407321"/>
          <a:ext cx="165076" cy="19310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3414498" y="445942"/>
        <a:ext cx="115553" cy="115865"/>
      </dsp:txXfrm>
    </dsp:sp>
    <dsp:sp modelId="{F639E268-7EE6-441F-9174-C28584BA4199}">
      <dsp:nvSpPr>
        <dsp:cNvPr id="0" name=""/>
        <dsp:cNvSpPr/>
      </dsp:nvSpPr>
      <dsp:spPr>
        <a:xfrm>
          <a:off x="3648096" y="161424"/>
          <a:ext cx="974058" cy="68490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smtClean="0"/>
            <a:t>Cl contamination study</a:t>
          </a:r>
          <a:endParaRPr lang="en-GB" sz="1050" kern="1200" dirty="0"/>
        </a:p>
      </dsp:txBody>
      <dsp:txXfrm>
        <a:off x="3668156" y="181484"/>
        <a:ext cx="933938" cy="644782"/>
      </dsp:txXfrm>
    </dsp:sp>
    <dsp:sp modelId="{4DC155AA-B788-4391-AD44-15A466983630}">
      <dsp:nvSpPr>
        <dsp:cNvPr id="0" name=""/>
        <dsp:cNvSpPr/>
      </dsp:nvSpPr>
      <dsp:spPr>
        <a:xfrm>
          <a:off x="4700021" y="407321"/>
          <a:ext cx="165076" cy="19310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4700021" y="445942"/>
        <a:ext cx="115553" cy="115865"/>
      </dsp:txXfrm>
    </dsp:sp>
    <dsp:sp modelId="{387CC6E7-EB1E-446D-BB60-1ACB76A812F5}">
      <dsp:nvSpPr>
        <dsp:cNvPr id="0" name=""/>
        <dsp:cNvSpPr/>
      </dsp:nvSpPr>
      <dsp:spPr>
        <a:xfrm>
          <a:off x="4933619" y="161424"/>
          <a:ext cx="778661" cy="68490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smtClean="0"/>
            <a:t>Low activity U studies</a:t>
          </a:r>
          <a:endParaRPr lang="en-GB" sz="1050" kern="1200" dirty="0"/>
        </a:p>
      </dsp:txBody>
      <dsp:txXfrm>
        <a:off x="4953679" y="181484"/>
        <a:ext cx="738541" cy="644782"/>
      </dsp:txXfrm>
    </dsp:sp>
    <dsp:sp modelId="{EB03ED7B-58D9-46E4-900F-1DF3C114905B}">
      <dsp:nvSpPr>
        <dsp:cNvPr id="0" name=""/>
        <dsp:cNvSpPr/>
      </dsp:nvSpPr>
      <dsp:spPr>
        <a:xfrm>
          <a:off x="5790147" y="407321"/>
          <a:ext cx="165076" cy="193107"/>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5790147" y="445942"/>
        <a:ext cx="115553" cy="115865"/>
      </dsp:txXfrm>
    </dsp:sp>
    <dsp:sp modelId="{C483B829-924F-4FE5-8F3D-6DDAF1051747}">
      <dsp:nvSpPr>
        <dsp:cNvPr id="0" name=""/>
        <dsp:cNvSpPr/>
      </dsp:nvSpPr>
      <dsp:spPr>
        <a:xfrm>
          <a:off x="6023745" y="161424"/>
          <a:ext cx="778661" cy="68490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smtClean="0"/>
            <a:t>High activity U HIP studies</a:t>
          </a:r>
          <a:endParaRPr lang="en-GB" sz="1050" kern="1200" dirty="0"/>
        </a:p>
      </dsp:txBody>
      <dsp:txXfrm>
        <a:off x="6043805" y="181484"/>
        <a:ext cx="738541" cy="644782"/>
      </dsp:txXfrm>
    </dsp:sp>
    <dsp:sp modelId="{EC8E1182-3573-4620-8BEF-45BF0B77CABE}">
      <dsp:nvSpPr>
        <dsp:cNvPr id="0" name=""/>
        <dsp:cNvSpPr/>
      </dsp:nvSpPr>
      <dsp:spPr>
        <a:xfrm>
          <a:off x="6880273" y="407321"/>
          <a:ext cx="165076" cy="19310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6880273" y="445942"/>
        <a:ext cx="115553" cy="115865"/>
      </dsp:txXfrm>
    </dsp:sp>
    <dsp:sp modelId="{CE7CC629-95ED-4056-9EE5-A31879776DEF}">
      <dsp:nvSpPr>
        <dsp:cNvPr id="0" name=""/>
        <dsp:cNvSpPr/>
      </dsp:nvSpPr>
      <dsp:spPr>
        <a:xfrm>
          <a:off x="7113871" y="161424"/>
          <a:ext cx="778661" cy="68490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smtClean="0"/>
            <a:t>Pu sinter verification study</a:t>
          </a:r>
          <a:endParaRPr lang="en-GB" sz="1050" kern="1200" dirty="0"/>
        </a:p>
      </dsp:txBody>
      <dsp:txXfrm>
        <a:off x="7133931" y="181484"/>
        <a:ext cx="738541" cy="644782"/>
      </dsp:txXfrm>
    </dsp:sp>
    <dsp:sp modelId="{581ACFD4-E30D-46B1-8F1B-5C052677A9FC}">
      <dsp:nvSpPr>
        <dsp:cNvPr id="0" name=""/>
        <dsp:cNvSpPr/>
      </dsp:nvSpPr>
      <dsp:spPr>
        <a:xfrm>
          <a:off x="7970398" y="407321"/>
          <a:ext cx="165076" cy="19310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7970398" y="445942"/>
        <a:ext cx="115553" cy="115865"/>
      </dsp:txXfrm>
    </dsp:sp>
    <dsp:sp modelId="{D01067AD-5872-4710-891A-28466321C9A7}">
      <dsp:nvSpPr>
        <dsp:cNvPr id="0" name=""/>
        <dsp:cNvSpPr/>
      </dsp:nvSpPr>
      <dsp:spPr>
        <a:xfrm>
          <a:off x="8203997" y="161424"/>
          <a:ext cx="778661" cy="68490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smtClean="0"/>
            <a:t>High activity Pu HIP studies</a:t>
          </a:r>
          <a:endParaRPr lang="en-GB" sz="1050" kern="1200" dirty="0"/>
        </a:p>
      </dsp:txBody>
      <dsp:txXfrm>
        <a:off x="8224057" y="181484"/>
        <a:ext cx="738541" cy="64478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91425" rIns="91425" bIns="91425" anchor="b" anchorCtr="0"/>
          <a:lstStyle>
            <a:lvl1pPr marL="0" marR="0" indent="0" algn="r" rtl="0">
              <a:defRPr/>
            </a:lvl1pPr>
            <a:lvl2pPr>
              <a:defRPr/>
            </a:lvl2pPr>
            <a:lvl3pPr>
              <a:defRPr/>
            </a:lvl3pPr>
            <a:lvl4pPr>
              <a:defRPr/>
            </a:lvl4pPr>
            <a:lvl5pPr>
              <a:defRPr/>
            </a:lvl5pPr>
            <a:lvl6pPr>
              <a:defRPr/>
            </a:lvl6pPr>
            <a:lvl7pPr>
              <a:defRPr/>
            </a:lvl7pPr>
            <a:lvl8pPr>
              <a:defRPr/>
            </a:lvl8pPr>
            <a:lvl9pPr>
              <a:defRPr/>
            </a:lvl9pPr>
          </a:lstStyle>
          <a:p>
            <a:endParaRPr/>
          </a:p>
        </p:txBody>
      </p:sp>
    </p:spTree>
    <p:extLst>
      <p:ext uri="{BB962C8B-B14F-4D97-AF65-F5344CB8AC3E}">
        <p14:creationId xmlns:p14="http://schemas.microsoft.com/office/powerpoint/2010/main" val="267788364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r>
              <a:rPr lang="en-GB" dirty="0" smtClean="0"/>
              <a:t>Final year PhD student at Sheffield University</a:t>
            </a:r>
          </a:p>
          <a:p>
            <a:r>
              <a:rPr lang="en-GB" dirty="0" smtClean="0"/>
              <a:t>Developing zirconolite glass-ceramics for Pu residue immobilisation.</a:t>
            </a:r>
          </a:p>
          <a:p>
            <a:r>
              <a:rPr lang="en-GB" dirty="0" smtClean="0"/>
              <a:t>This presentation is a practice for my MRS </a:t>
            </a:r>
            <a:r>
              <a:rPr lang="en-GB" dirty="0" err="1" smtClean="0"/>
              <a:t>preso</a:t>
            </a:r>
            <a:r>
              <a:rPr lang="en-GB" dirty="0" smtClean="0"/>
              <a:t> next week, welcome any feedback and I apologise if it’s not 100% polished.</a:t>
            </a:r>
          </a:p>
        </p:txBody>
      </p:sp>
      <p:sp>
        <p:nvSpPr>
          <p:cNvPr id="184" name="Shape 1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2739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r>
              <a:rPr lang="en-GB" dirty="0" smtClean="0"/>
              <a:t>Pu-residues are a category of Pu based high activity wastes in the UK.</a:t>
            </a:r>
          </a:p>
          <a:p>
            <a:r>
              <a:rPr lang="en-GB" dirty="0" smtClean="0"/>
              <a:t>Very heterogeneous and range from low to high purity levels.</a:t>
            </a:r>
            <a:endParaRPr lang="en-GB" dirty="0"/>
          </a:p>
          <a:p>
            <a:r>
              <a:rPr lang="en-GB" dirty="0" smtClean="0"/>
              <a:t>All Pu content is in excess of PCM.</a:t>
            </a:r>
          </a:p>
          <a:p>
            <a:r>
              <a:rPr lang="en-GB" dirty="0" smtClean="0"/>
              <a:t>Some contain glass forming compounds and impurities including Cl from the degradation of packaging during storage.</a:t>
            </a:r>
          </a:p>
          <a:p>
            <a:endParaRPr lang="en-GB" dirty="0"/>
          </a:p>
          <a:p>
            <a:r>
              <a:rPr lang="en-GB" dirty="0" smtClean="0"/>
              <a:t>Problematic for vitrification due to these properties. The refractory nature requires higher processing temperatures</a:t>
            </a:r>
          </a:p>
          <a:p>
            <a:r>
              <a:rPr lang="en-GB" dirty="0" smtClean="0"/>
              <a:t>Pu has low solubility and is know to separate. The pouring of vitreous wasteforms makes Pu accountancy and safeguards difficult</a:t>
            </a:r>
          </a:p>
          <a:p>
            <a:endParaRPr lang="en-GB" dirty="0"/>
          </a:p>
          <a:p>
            <a:r>
              <a:rPr lang="en-GB" dirty="0" smtClean="0"/>
              <a:t>HIP is a potential consolidation method proposed by the Nuclear Decommissioning Authority in the UK.</a:t>
            </a:r>
          </a:p>
          <a:p>
            <a:endParaRPr lang="en-GB" dirty="0"/>
          </a:p>
          <a:p>
            <a:r>
              <a:rPr lang="en-GB" dirty="0" smtClean="0"/>
              <a:t>Uses high temperatures and pressures to consolidate and densify wasteforms.</a:t>
            </a:r>
          </a:p>
          <a:p>
            <a:r>
              <a:rPr lang="en-GB" dirty="0" smtClean="0"/>
              <a:t>Advantages include; volume reduction, flexibility, hermetically sealed…..</a:t>
            </a:r>
          </a:p>
        </p:txBody>
      </p:sp>
      <p:sp>
        <p:nvSpPr>
          <p:cNvPr id="190" name="Shape 1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4798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r>
              <a:rPr lang="en-GB" dirty="0" smtClean="0"/>
              <a:t>Pu-residues are a category of Pu based high activity wastes in the UK.</a:t>
            </a:r>
          </a:p>
          <a:p>
            <a:r>
              <a:rPr lang="en-GB" dirty="0" smtClean="0"/>
              <a:t>Very heterogeneous and range from low to high purity levels.</a:t>
            </a:r>
            <a:endParaRPr lang="en-GB" dirty="0"/>
          </a:p>
          <a:p>
            <a:r>
              <a:rPr lang="en-GB" dirty="0" smtClean="0"/>
              <a:t>All Pu content is in excess of PCM.</a:t>
            </a:r>
          </a:p>
          <a:p>
            <a:r>
              <a:rPr lang="en-GB" dirty="0" smtClean="0"/>
              <a:t>Some contain glass forming compounds and impurities including Cl from the degradation of packaging during storage.</a:t>
            </a:r>
          </a:p>
          <a:p>
            <a:endParaRPr lang="en-GB" dirty="0"/>
          </a:p>
          <a:p>
            <a:r>
              <a:rPr lang="en-GB" dirty="0" smtClean="0"/>
              <a:t>Problematic for vitrification due to these properties. The refractory nature requires higher processing temperatures</a:t>
            </a:r>
          </a:p>
          <a:p>
            <a:r>
              <a:rPr lang="en-GB" dirty="0" smtClean="0"/>
              <a:t>Pu has low solubility and is know to separate. The pouring of vitreous wasteforms makes Pu accountancy and safeguards difficult</a:t>
            </a:r>
          </a:p>
          <a:p>
            <a:endParaRPr lang="en-GB" dirty="0"/>
          </a:p>
          <a:p>
            <a:r>
              <a:rPr lang="en-GB" dirty="0" smtClean="0"/>
              <a:t>HIP is a potential consolidation method proposed by the Nuclear Decommissioning Authority in the UK.</a:t>
            </a:r>
          </a:p>
          <a:p>
            <a:endParaRPr lang="en-GB" dirty="0"/>
          </a:p>
          <a:p>
            <a:r>
              <a:rPr lang="en-GB" dirty="0" smtClean="0"/>
              <a:t>Uses high temperatures and pressures to consolidate and densify wasteforms.</a:t>
            </a:r>
          </a:p>
          <a:p>
            <a:r>
              <a:rPr lang="en-GB" dirty="0" smtClean="0"/>
              <a:t>Advantages include; volume reduction, flexibility, hermetically sealed…..</a:t>
            </a:r>
          </a:p>
        </p:txBody>
      </p:sp>
      <p:sp>
        <p:nvSpPr>
          <p:cNvPr id="190" name="Shape 1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8808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HIP has a large operating window and is flexible to processing different wastes and materials. </a:t>
            </a:r>
          </a:p>
          <a:p>
            <a:r>
              <a:rPr lang="en-GB" dirty="0" smtClean="0"/>
              <a:t>Allows Pu-residues to be considered case by case.</a:t>
            </a:r>
          </a:p>
          <a:p>
            <a:r>
              <a:rPr lang="en-GB" dirty="0" smtClean="0"/>
              <a:t>Different materials are proposed for different streams of the residues depending on their requirements</a:t>
            </a:r>
          </a:p>
          <a:p>
            <a:r>
              <a:rPr lang="en-GB" dirty="0" err="1" smtClean="0"/>
              <a:t>Eg</a:t>
            </a:r>
            <a:r>
              <a:rPr lang="en-GB" dirty="0" smtClean="0"/>
              <a:t>…….</a:t>
            </a:r>
          </a:p>
          <a:p>
            <a:endParaRPr lang="en-GB" dirty="0"/>
          </a:p>
          <a:p>
            <a:endParaRPr lang="en-GB" dirty="0" smtClean="0"/>
          </a:p>
          <a:p>
            <a:r>
              <a:rPr lang="en-GB" dirty="0" smtClean="0"/>
              <a:t>My project looking at glass-ceramics for low purity streams.</a:t>
            </a:r>
          </a:p>
          <a:p>
            <a:r>
              <a:rPr lang="en-GB" dirty="0" smtClean="0"/>
              <a:t>Through my thesis I have studied the effect of glass composition</a:t>
            </a:r>
          </a:p>
          <a:p>
            <a:r>
              <a:rPr lang="en-GB" dirty="0" smtClean="0"/>
              <a:t>CeO2 incorporation</a:t>
            </a:r>
          </a:p>
          <a:p>
            <a:r>
              <a:rPr lang="en-GB" dirty="0" smtClean="0"/>
              <a:t>Solubility of Cl</a:t>
            </a:r>
          </a:p>
          <a:p>
            <a:r>
              <a:rPr lang="en-GB" dirty="0" smtClean="0"/>
              <a:t>UO2 incorporation</a:t>
            </a:r>
          </a:p>
          <a:p>
            <a:r>
              <a:rPr lang="en-GB" dirty="0" smtClean="0"/>
              <a:t>PuO2 incorporation through sinters and HIP experiments</a:t>
            </a:r>
          </a:p>
          <a:p>
            <a:endParaRPr lang="en-GB" dirty="0"/>
          </a:p>
          <a:p>
            <a:r>
              <a:rPr lang="en-GB" dirty="0" smtClean="0"/>
              <a:t>The active work has been conducted here at ANSTO and is the basis of my presentation today.</a:t>
            </a:r>
          </a:p>
          <a:p>
            <a:endParaRPr lang="en-GB" dirty="0"/>
          </a:p>
          <a:p>
            <a:r>
              <a:rPr lang="en-GB" dirty="0" smtClean="0"/>
              <a:t>This work was funded by NDA and ANSTO.</a:t>
            </a:r>
          </a:p>
        </p:txBody>
      </p:sp>
    </p:spTree>
    <p:extLst>
      <p:ext uri="{BB962C8B-B14F-4D97-AF65-F5344CB8AC3E}">
        <p14:creationId xmlns:p14="http://schemas.microsoft.com/office/powerpoint/2010/main" val="277845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targeted 3 </a:t>
            </a:r>
            <a:r>
              <a:rPr lang="en-GB" dirty="0" err="1" smtClean="0"/>
              <a:t>stoichiometries</a:t>
            </a:r>
            <a:r>
              <a:rPr lang="en-GB" dirty="0" smtClean="0"/>
              <a:t> for the U samples again targeting U4+ on </a:t>
            </a:r>
            <a:r>
              <a:rPr lang="en-GB" dirty="0" err="1" smtClean="0"/>
              <a:t>Zr</a:t>
            </a:r>
            <a:r>
              <a:rPr lang="en-GB" dirty="0" smtClean="0"/>
              <a:t> and U4+ on Ca. The third sample targeted U4+ on </a:t>
            </a:r>
            <a:r>
              <a:rPr lang="en-GB" dirty="0" err="1" smtClean="0"/>
              <a:t>Zr</a:t>
            </a:r>
            <a:r>
              <a:rPr lang="en-GB" dirty="0" smtClean="0"/>
              <a:t> and included Ce3+ on Ca and </a:t>
            </a:r>
            <a:r>
              <a:rPr lang="en-GB" dirty="0" err="1" smtClean="0"/>
              <a:t>Zr</a:t>
            </a:r>
            <a:r>
              <a:rPr lang="en-GB" dirty="0" smtClean="0"/>
              <a:t> to see if perovskite forms like the Ce samples.</a:t>
            </a:r>
          </a:p>
          <a:p>
            <a:endParaRPr lang="en-GB" dirty="0"/>
          </a:p>
          <a:p>
            <a:r>
              <a:rPr lang="en-GB" dirty="0" smtClean="0"/>
              <a:t>The U was added as U3O8. This was a compromise between surrogates. The UO2 inventory available had received previous high temperature heat treatments so the UO2 structure was very stable and highly unreactive. We </a:t>
            </a:r>
            <a:r>
              <a:rPr lang="en-GB" dirty="0" err="1" smtClean="0"/>
              <a:t>voloxidised</a:t>
            </a:r>
            <a:r>
              <a:rPr lang="en-GB" dirty="0" smtClean="0"/>
              <a:t> the UO2 pellets in air to produce the U3O8 powder. In this form the U is highly reactive to aid incorporation into the wasteform.  </a:t>
            </a:r>
          </a:p>
          <a:p>
            <a:endParaRPr lang="en-GB" dirty="0"/>
          </a:p>
          <a:p>
            <a:r>
              <a:rPr lang="en-GB" dirty="0" smtClean="0"/>
              <a:t>However, whilst the U3O8 is more representative of the Pu reactivity in the wastes we are trying to represent, Pu does not obtain the 5+ oxidation state. So the calcination was performed under reducing conditions to promote the reduction of U5+ to U4+. This was again helped by the reducing conditions in the HIP can during consolidation.</a:t>
            </a:r>
          </a:p>
          <a:p>
            <a:endParaRPr lang="en-GB" dirty="0"/>
          </a:p>
          <a:p>
            <a:r>
              <a:rPr lang="en-GB" dirty="0" smtClean="0"/>
              <a:t>The samples were </a:t>
            </a:r>
            <a:r>
              <a:rPr lang="en-GB" dirty="0" err="1" smtClean="0"/>
              <a:t>HIPed</a:t>
            </a:r>
            <a:r>
              <a:rPr lang="en-GB" dirty="0" smtClean="0"/>
              <a:t> at 1250c 4hr under 100MPa of pressure.</a:t>
            </a:r>
            <a:endParaRPr lang="en-GB" dirty="0"/>
          </a:p>
        </p:txBody>
      </p:sp>
      <p:sp>
        <p:nvSpPr>
          <p:cNvPr id="4" name="Slide Number Placeholder 3"/>
          <p:cNvSpPr>
            <a:spLocks noGrp="1"/>
          </p:cNvSpPr>
          <p:nvPr>
            <p:ph type="sldNum" idx="10"/>
          </p:nvPr>
        </p:nvSpPr>
        <p:spPr/>
        <p:txBody>
          <a:bodyPr/>
          <a:lstStyle/>
          <a:p>
            <a:endParaRPr lang="en-GB"/>
          </a:p>
        </p:txBody>
      </p:sp>
    </p:spTree>
    <p:extLst>
      <p:ext uri="{BB962C8B-B14F-4D97-AF65-F5344CB8AC3E}">
        <p14:creationId xmlns:p14="http://schemas.microsoft.com/office/powerpoint/2010/main" val="3623407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SEM showed excellent waste incorporation on 1803 with only minor bright spots remaining. 1805 was the same.</a:t>
            </a:r>
          </a:p>
          <a:p>
            <a:endParaRPr lang="en-GB" dirty="0"/>
          </a:p>
          <a:p>
            <a:r>
              <a:rPr lang="en-GB" dirty="0" smtClean="0"/>
              <a:t>1804 however had a different microstructure.  Smaller grains and remaining UO2 suggest slower kinetics through the melt, inhibiting diffusion. Therefore we have inhibited waste digestion and reduced crystal growth.</a:t>
            </a:r>
          </a:p>
          <a:p>
            <a:endParaRPr lang="en-GB" dirty="0"/>
          </a:p>
          <a:p>
            <a:r>
              <a:rPr lang="en-GB" dirty="0" smtClean="0"/>
              <a:t>In 1805 the microstructure was in agreement with 1803 and no CeO2 was seen. Interestingly the Ce generated the formation of sphene particles rather than perovskite as observed in my Ce samples. Why I’m still unsure….</a:t>
            </a:r>
          </a:p>
          <a:p>
            <a:endParaRPr lang="en-GB" dirty="0"/>
          </a:p>
          <a:p>
            <a:r>
              <a:rPr lang="en-GB" dirty="0" smtClean="0"/>
              <a:t>The EDX compositional analysis again showed Ca site substitution and more Al in the Al charge compensated samples.</a:t>
            </a:r>
          </a:p>
          <a:p>
            <a:endParaRPr lang="en-GB" dirty="0"/>
          </a:p>
          <a:p>
            <a:r>
              <a:rPr lang="en-GB" dirty="0" smtClean="0"/>
              <a:t>Due to the strong reducing conditions U was assumed 4+ and Ce3+, charge compensation occurred by </a:t>
            </a:r>
            <a:r>
              <a:rPr lang="en-GB" dirty="0" err="1" smtClean="0"/>
              <a:t>Ti</a:t>
            </a:r>
            <a:r>
              <a:rPr lang="en-GB" dirty="0" smtClean="0"/>
              <a:t> reduction. Increased Al = less Ti3+, Less U = less Ti3+. The partitioning ratios were again very good and consistent with the literature. Ce inhibited U partitioning a bit.</a:t>
            </a:r>
          </a:p>
          <a:p>
            <a:endParaRPr lang="en-GB" dirty="0"/>
          </a:p>
        </p:txBody>
      </p:sp>
      <p:sp>
        <p:nvSpPr>
          <p:cNvPr id="4" name="Slide Number Placeholder 3"/>
          <p:cNvSpPr>
            <a:spLocks noGrp="1"/>
          </p:cNvSpPr>
          <p:nvPr>
            <p:ph type="sldNum" idx="10"/>
          </p:nvPr>
        </p:nvSpPr>
        <p:spPr/>
        <p:txBody>
          <a:bodyPr/>
          <a:lstStyle/>
          <a:p>
            <a:endParaRPr lang="en-GB" dirty="0"/>
          </a:p>
        </p:txBody>
      </p:sp>
    </p:spTree>
    <p:extLst>
      <p:ext uri="{BB962C8B-B14F-4D97-AF65-F5344CB8AC3E}">
        <p14:creationId xmlns:p14="http://schemas.microsoft.com/office/powerpoint/2010/main" val="1750324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EDX data agrees with the stabilisation of 3T rather than 2M with the high U substitution. The literature reports 2M stabilisation </a:t>
            </a:r>
            <a:r>
              <a:rPr lang="en-GB" dirty="0" err="1"/>
              <a:t>upto</a:t>
            </a:r>
            <a:r>
              <a:rPr lang="en-GB" dirty="0"/>
              <a:t> 0.15f.u. and 3T at substitutions higher than that. </a:t>
            </a:r>
            <a:endParaRPr lang="en-GB" dirty="0" smtClean="0"/>
          </a:p>
          <a:p>
            <a:endParaRPr lang="en-GB" dirty="0"/>
          </a:p>
          <a:p>
            <a:r>
              <a:rPr lang="en-GB" dirty="0" smtClean="0"/>
              <a:t>Another </a:t>
            </a:r>
            <a:r>
              <a:rPr lang="en-GB" dirty="0" err="1" smtClean="0"/>
              <a:t>polytype</a:t>
            </a:r>
            <a:r>
              <a:rPr lang="en-GB" dirty="0" smtClean="0"/>
              <a:t> reported is 4M structure but this is favoured in </a:t>
            </a:r>
            <a:r>
              <a:rPr lang="en-GB" dirty="0" err="1" smtClean="0"/>
              <a:t>oxiding</a:t>
            </a:r>
            <a:r>
              <a:rPr lang="en-GB" dirty="0" smtClean="0"/>
              <a:t> conditions according to the literature thus it is in agreement that we observe 3T due to the reducing conditions and level of U substitution occurring according to the EDX.</a:t>
            </a:r>
            <a:endParaRPr lang="en-GB" dirty="0"/>
          </a:p>
        </p:txBody>
      </p:sp>
      <p:sp>
        <p:nvSpPr>
          <p:cNvPr id="4" name="Slide Number Placeholder 3"/>
          <p:cNvSpPr>
            <a:spLocks noGrp="1"/>
          </p:cNvSpPr>
          <p:nvPr>
            <p:ph type="sldNum" idx="10"/>
          </p:nvPr>
        </p:nvSpPr>
        <p:spPr/>
        <p:txBody>
          <a:bodyPr/>
          <a:lstStyle/>
          <a:p>
            <a:endParaRPr lang="en-GB"/>
          </a:p>
        </p:txBody>
      </p:sp>
    </p:spTree>
    <p:extLst>
      <p:ext uri="{BB962C8B-B14F-4D97-AF65-F5344CB8AC3E}">
        <p14:creationId xmlns:p14="http://schemas.microsoft.com/office/powerpoint/2010/main" val="3383858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EDX data agrees with the stabilisation of 3T rather than 2M with the high U substitution. The literature reports 2M stabilisation </a:t>
            </a:r>
            <a:r>
              <a:rPr lang="en-GB" dirty="0" err="1"/>
              <a:t>upto</a:t>
            </a:r>
            <a:r>
              <a:rPr lang="en-GB" dirty="0"/>
              <a:t> 0.15f.u. and 3T at substitutions higher than that. </a:t>
            </a:r>
            <a:endParaRPr lang="en-GB" dirty="0" smtClean="0"/>
          </a:p>
          <a:p>
            <a:endParaRPr lang="en-GB" dirty="0"/>
          </a:p>
          <a:p>
            <a:r>
              <a:rPr lang="en-GB" dirty="0" smtClean="0"/>
              <a:t>Another </a:t>
            </a:r>
            <a:r>
              <a:rPr lang="en-GB" dirty="0" err="1" smtClean="0"/>
              <a:t>polytype</a:t>
            </a:r>
            <a:r>
              <a:rPr lang="en-GB" dirty="0" smtClean="0"/>
              <a:t> reported is 4M structure but this is favoured in </a:t>
            </a:r>
            <a:r>
              <a:rPr lang="en-GB" dirty="0" err="1" smtClean="0"/>
              <a:t>oxiding</a:t>
            </a:r>
            <a:r>
              <a:rPr lang="en-GB" dirty="0" smtClean="0"/>
              <a:t> conditions according to the literature thus it is in agreement that we observe 3T due to the reducing conditions and level of U substitution occurring according to the EDX.</a:t>
            </a:r>
            <a:endParaRPr lang="en-GB" dirty="0"/>
          </a:p>
        </p:txBody>
      </p:sp>
      <p:sp>
        <p:nvSpPr>
          <p:cNvPr id="4" name="Slide Number Placeholder 3"/>
          <p:cNvSpPr>
            <a:spLocks noGrp="1"/>
          </p:cNvSpPr>
          <p:nvPr>
            <p:ph type="sldNum" idx="10"/>
          </p:nvPr>
        </p:nvSpPr>
        <p:spPr/>
        <p:txBody>
          <a:bodyPr/>
          <a:lstStyle/>
          <a:p>
            <a:endParaRPr lang="en-GB"/>
          </a:p>
        </p:txBody>
      </p:sp>
    </p:spTree>
    <p:extLst>
      <p:ext uri="{BB962C8B-B14F-4D97-AF65-F5344CB8AC3E}">
        <p14:creationId xmlns:p14="http://schemas.microsoft.com/office/powerpoint/2010/main" val="72083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 PuO2 or secondary Pu bearing phase was identified thus confirming complete digestion of the PuO2 waste.</a:t>
            </a:r>
          </a:p>
          <a:p>
            <a:r>
              <a:rPr lang="en-GB" dirty="0" smtClean="0"/>
              <a:t>This confirmed</a:t>
            </a:r>
            <a:r>
              <a:rPr lang="en-GB" baseline="0" dirty="0" smtClean="0"/>
              <a:t> excellent reactivity of the Pu and were promising results for the HIP sample.</a:t>
            </a:r>
          </a:p>
          <a:p>
            <a:r>
              <a:rPr lang="en-GB" dirty="0" smtClean="0"/>
              <a:t>The major phase was identified as zirconolite 2M with minor phases zirconolite 3T </a:t>
            </a:r>
            <a:r>
              <a:rPr lang="en-GB" dirty="0" err="1" smtClean="0"/>
              <a:t>adna</a:t>
            </a:r>
            <a:r>
              <a:rPr lang="en-GB" dirty="0" smtClean="0"/>
              <a:t> NiTiO3.</a:t>
            </a:r>
          </a:p>
          <a:p>
            <a:r>
              <a:rPr lang="en-GB" dirty="0" smtClean="0"/>
              <a:t>The lower waste loading means we are still within the 2M stabilisation range so this makes sense. </a:t>
            </a:r>
          </a:p>
          <a:p>
            <a:endParaRPr lang="en-GB" dirty="0"/>
          </a:p>
          <a:p>
            <a:r>
              <a:rPr lang="en-GB" dirty="0" smtClean="0"/>
              <a:t>The microstructure was…..</a:t>
            </a:r>
            <a:endParaRPr lang="en-GB" dirty="0"/>
          </a:p>
          <a:p>
            <a:endParaRPr lang="en-GB" baseline="0" dirty="0" smtClean="0"/>
          </a:p>
          <a:p>
            <a:r>
              <a:rPr lang="en-GB" baseline="0" dirty="0" smtClean="0"/>
              <a:t>This sample was processed under oxidising conditions. Can’t expect Ti3+ charge compensation under these conditions. </a:t>
            </a:r>
          </a:p>
          <a:p>
            <a:endParaRPr lang="en-GB" dirty="0"/>
          </a:p>
          <a:p>
            <a:r>
              <a:rPr lang="en-GB" baseline="0" dirty="0" smtClean="0"/>
              <a:t>Also don’t expect Pu3+ reduction so the Pu in the glass was higher than we expected from our previous Ce and U results.</a:t>
            </a:r>
          </a:p>
          <a:p>
            <a:r>
              <a:rPr lang="en-GB" baseline="0" dirty="0" smtClean="0"/>
              <a:t>That said, this sample was not dense and there is a chance we were detecting phases below the glass…. Errors</a:t>
            </a:r>
          </a:p>
        </p:txBody>
      </p:sp>
      <p:sp>
        <p:nvSpPr>
          <p:cNvPr id="4" name="Slide Number Placeholder 3"/>
          <p:cNvSpPr>
            <a:spLocks noGrp="1"/>
          </p:cNvSpPr>
          <p:nvPr>
            <p:ph type="sldNum" idx="10"/>
          </p:nvPr>
        </p:nvSpPr>
        <p:spPr/>
        <p:txBody>
          <a:bodyPr/>
          <a:lstStyle/>
          <a:p>
            <a:endParaRPr lang="en-GB"/>
          </a:p>
        </p:txBody>
      </p:sp>
    </p:spTree>
    <p:extLst>
      <p:ext uri="{BB962C8B-B14F-4D97-AF65-F5344CB8AC3E}">
        <p14:creationId xmlns:p14="http://schemas.microsoft.com/office/powerpoint/2010/main" val="637509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 PuO2 or secondary Pu bearing phase was identified thus confirming complete digestion of the PuO2 waste.</a:t>
            </a:r>
          </a:p>
          <a:p>
            <a:r>
              <a:rPr lang="en-GB" dirty="0" smtClean="0"/>
              <a:t>This confirmed</a:t>
            </a:r>
            <a:r>
              <a:rPr lang="en-GB" baseline="0" dirty="0" smtClean="0"/>
              <a:t> excellent reactivity of the Pu and were promising results for the HIP sample.</a:t>
            </a:r>
          </a:p>
          <a:p>
            <a:r>
              <a:rPr lang="en-GB" dirty="0" smtClean="0"/>
              <a:t>The major phase was identified as zirconolite 2M with minor phases zirconolite 3T </a:t>
            </a:r>
            <a:r>
              <a:rPr lang="en-GB" dirty="0" err="1" smtClean="0"/>
              <a:t>adna</a:t>
            </a:r>
            <a:r>
              <a:rPr lang="en-GB" dirty="0" smtClean="0"/>
              <a:t> NiTiO3.</a:t>
            </a:r>
          </a:p>
          <a:p>
            <a:r>
              <a:rPr lang="en-GB" dirty="0" smtClean="0"/>
              <a:t>The lower waste loading means we are still within the 2M stabilisation range so this makes sense. </a:t>
            </a:r>
          </a:p>
          <a:p>
            <a:endParaRPr lang="en-GB" dirty="0"/>
          </a:p>
          <a:p>
            <a:r>
              <a:rPr lang="en-GB" dirty="0" smtClean="0"/>
              <a:t>The microstructure was…..</a:t>
            </a:r>
            <a:endParaRPr lang="en-GB" dirty="0"/>
          </a:p>
          <a:p>
            <a:endParaRPr lang="en-GB" baseline="0" dirty="0" smtClean="0"/>
          </a:p>
          <a:p>
            <a:r>
              <a:rPr lang="en-GB" baseline="0" dirty="0" smtClean="0"/>
              <a:t>This sample was processed under oxidising conditions. Can’t expect Ti3+ charge compensation under these conditions. </a:t>
            </a:r>
          </a:p>
          <a:p>
            <a:endParaRPr lang="en-GB" dirty="0"/>
          </a:p>
          <a:p>
            <a:r>
              <a:rPr lang="en-GB" baseline="0" dirty="0" smtClean="0"/>
              <a:t>Also don’t expect Pu3+ reduction so the Pu in the glass was higher than we expected from our previous Ce and U results.</a:t>
            </a:r>
          </a:p>
          <a:p>
            <a:r>
              <a:rPr lang="en-GB" baseline="0" dirty="0" smtClean="0"/>
              <a:t>That said, this sample was not dense and there is a chance we were detecting phases below the glass…. Errors</a:t>
            </a:r>
          </a:p>
        </p:txBody>
      </p:sp>
      <p:sp>
        <p:nvSpPr>
          <p:cNvPr id="4" name="Slide Number Placeholder 3"/>
          <p:cNvSpPr>
            <a:spLocks noGrp="1"/>
          </p:cNvSpPr>
          <p:nvPr>
            <p:ph type="sldNum" idx="10"/>
          </p:nvPr>
        </p:nvSpPr>
        <p:spPr/>
        <p:txBody>
          <a:bodyPr/>
          <a:lstStyle/>
          <a:p>
            <a:endParaRPr lang="en-GB"/>
          </a:p>
        </p:txBody>
      </p:sp>
    </p:spTree>
    <p:extLst>
      <p:ext uri="{BB962C8B-B14F-4D97-AF65-F5344CB8AC3E}">
        <p14:creationId xmlns:p14="http://schemas.microsoft.com/office/powerpoint/2010/main" val="926968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Why we don’t see </a:t>
            </a:r>
            <a:r>
              <a:rPr lang="en-GB" dirty="0" err="1" smtClean="0"/>
              <a:t>Zr</a:t>
            </a:r>
            <a:r>
              <a:rPr lang="en-GB" baseline="0" dirty="0" smtClean="0"/>
              <a:t> substitution when it has been reported in the literature I still don’t know.</a:t>
            </a:r>
          </a:p>
          <a:p>
            <a:r>
              <a:rPr lang="en-GB" baseline="0" dirty="0" smtClean="0"/>
              <a:t>Why sphene formed in U samples not perovskite, don’t know.</a:t>
            </a:r>
            <a:endParaRPr lang="en-GB" dirty="0"/>
          </a:p>
        </p:txBody>
      </p:sp>
      <p:sp>
        <p:nvSpPr>
          <p:cNvPr id="4" name="Slide Number Placeholder 3"/>
          <p:cNvSpPr>
            <a:spLocks noGrp="1"/>
          </p:cNvSpPr>
          <p:nvPr>
            <p:ph type="sldNum" idx="10"/>
          </p:nvPr>
        </p:nvSpPr>
        <p:spPr/>
        <p:txBody>
          <a:bodyPr/>
          <a:lstStyle/>
          <a:p>
            <a:endParaRPr lang="en-GB"/>
          </a:p>
        </p:txBody>
      </p:sp>
    </p:spTree>
    <p:extLst>
      <p:ext uri="{BB962C8B-B14F-4D97-AF65-F5344CB8AC3E}">
        <p14:creationId xmlns:p14="http://schemas.microsoft.com/office/powerpoint/2010/main" val="601654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Thank the team here at ANSTO… and at </a:t>
            </a:r>
            <a:r>
              <a:rPr lang="en-GB" dirty="0" err="1" smtClean="0"/>
              <a:t>UoS</a:t>
            </a:r>
            <a:endParaRPr lang="en-GB" dirty="0" smtClean="0"/>
          </a:p>
          <a:p>
            <a:r>
              <a:rPr lang="en-GB" dirty="0" smtClean="0"/>
              <a:t>Funding bodies ANSTO and NDA.</a:t>
            </a:r>
            <a:endParaRPr lang="en-GB" dirty="0"/>
          </a:p>
        </p:txBody>
      </p:sp>
      <p:sp>
        <p:nvSpPr>
          <p:cNvPr id="4" name="Slide Number Placeholder 3"/>
          <p:cNvSpPr>
            <a:spLocks noGrp="1"/>
          </p:cNvSpPr>
          <p:nvPr>
            <p:ph type="sldNum" idx="10"/>
          </p:nvPr>
        </p:nvSpPr>
        <p:spPr/>
        <p:txBody>
          <a:bodyPr/>
          <a:lstStyle/>
          <a:p>
            <a:endParaRPr lang="en-GB"/>
          </a:p>
        </p:txBody>
      </p:sp>
    </p:spTree>
    <p:extLst>
      <p:ext uri="{BB962C8B-B14F-4D97-AF65-F5344CB8AC3E}">
        <p14:creationId xmlns:p14="http://schemas.microsoft.com/office/powerpoint/2010/main" val="2425335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0"/>
          </p:nvPr>
        </p:nvSpPr>
        <p:spPr/>
        <p:txBody>
          <a:bodyPr/>
          <a:lstStyle/>
          <a:p>
            <a:endParaRPr lang="en-GB"/>
          </a:p>
        </p:txBody>
      </p:sp>
    </p:spTree>
    <p:extLst>
      <p:ext uri="{BB962C8B-B14F-4D97-AF65-F5344CB8AC3E}">
        <p14:creationId xmlns:p14="http://schemas.microsoft.com/office/powerpoint/2010/main" val="3204365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0"/>
          </p:nvPr>
        </p:nvSpPr>
        <p:spPr/>
        <p:txBody>
          <a:bodyPr/>
          <a:lstStyle/>
          <a:p>
            <a:endParaRPr lang="en-GB"/>
          </a:p>
        </p:txBody>
      </p:sp>
    </p:spTree>
    <p:extLst>
      <p:ext uri="{BB962C8B-B14F-4D97-AF65-F5344CB8AC3E}">
        <p14:creationId xmlns:p14="http://schemas.microsoft.com/office/powerpoint/2010/main" val="33152260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0"/>
          </p:nvPr>
        </p:nvSpPr>
        <p:spPr/>
        <p:txBody>
          <a:bodyPr/>
          <a:lstStyle/>
          <a:p>
            <a:endParaRPr lang="en-GB"/>
          </a:p>
        </p:txBody>
      </p:sp>
    </p:spTree>
    <p:extLst>
      <p:ext uri="{BB962C8B-B14F-4D97-AF65-F5344CB8AC3E}">
        <p14:creationId xmlns:p14="http://schemas.microsoft.com/office/powerpoint/2010/main" val="2281464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4"/>
        <p:cNvGrpSpPr/>
        <p:nvPr/>
      </p:nvGrpSpPr>
      <p:grpSpPr>
        <a:xfrm>
          <a:off x="0" y="0"/>
          <a:ext cx="0" cy="0"/>
          <a:chOff x="0" y="0"/>
          <a:chExt cx="0" cy="0"/>
        </a:xfrm>
      </p:grpSpPr>
      <p:sp>
        <p:nvSpPr>
          <p:cNvPr id="15" name="Shape 15"/>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indent="0" algn="ctr" rtl="0">
              <a:spcBef>
                <a:spcPts val="0"/>
              </a:spcBef>
              <a:buClr>
                <a:schemeClr val="dk1"/>
              </a:buClr>
              <a:buFont typeface="Calibri"/>
              <a:buNone/>
              <a:defRPr/>
            </a:lvl1pPr>
            <a:lvl2pPr marL="0" marR="0" indent="0" algn="l" rt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endParaRPr/>
          </a:p>
        </p:txBody>
      </p:sp>
      <p:sp>
        <p:nvSpPr>
          <p:cNvPr id="16" name="Shape 16"/>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indent="0" algn="ctr" rtl="0">
              <a:spcBef>
                <a:spcPts val="640"/>
              </a:spcBef>
              <a:buClr>
                <a:srgbClr val="888888"/>
              </a:buClr>
              <a:buFont typeface="Calibri"/>
              <a:buNone/>
              <a:defRPr/>
            </a:lvl1pPr>
            <a:lvl2pPr marL="457200" marR="0" indent="0" algn="ctr" rtl="0">
              <a:spcBef>
                <a:spcPts val="560"/>
              </a:spcBef>
              <a:buClr>
                <a:srgbClr val="888888"/>
              </a:buClr>
              <a:buFont typeface="Calibri"/>
              <a:buNone/>
              <a:defRPr/>
            </a:lvl2pPr>
            <a:lvl3pPr marL="914400" marR="0" indent="0" algn="ctr" rtl="0">
              <a:spcBef>
                <a:spcPts val="480"/>
              </a:spcBef>
              <a:buClr>
                <a:srgbClr val="888888"/>
              </a:buClr>
              <a:buFont typeface="Calibri"/>
              <a:buNone/>
              <a:defRPr/>
            </a:lvl3pPr>
            <a:lvl4pPr marL="1371600" marR="0" indent="0" algn="ctr" rtl="0">
              <a:spcBef>
                <a:spcPts val="400"/>
              </a:spcBef>
              <a:buClr>
                <a:srgbClr val="888888"/>
              </a:buClr>
              <a:buFont typeface="Calibri"/>
              <a:buNone/>
              <a:defRPr/>
            </a:lvl4pPr>
            <a:lvl5pPr marL="1828800" marR="0" indent="0" algn="ctr" rtl="0">
              <a:spcBef>
                <a:spcPts val="400"/>
              </a:spcBef>
              <a:buClr>
                <a:srgbClr val="888888"/>
              </a:buClr>
              <a:buFont typeface="Calibri"/>
              <a:buNone/>
              <a:defRPr/>
            </a:lvl5pPr>
            <a:lvl6pPr marL="2286000" marR="0" indent="0" algn="ctr" rtl="0">
              <a:spcBef>
                <a:spcPts val="400"/>
              </a:spcBef>
              <a:buClr>
                <a:srgbClr val="888888"/>
              </a:buClr>
              <a:buFont typeface="Calibri"/>
              <a:buNone/>
              <a:defRPr/>
            </a:lvl6pPr>
            <a:lvl7pPr marL="2743200" marR="0" indent="0" algn="ctr" rtl="0">
              <a:spcBef>
                <a:spcPts val="400"/>
              </a:spcBef>
              <a:buClr>
                <a:srgbClr val="888888"/>
              </a:buClr>
              <a:buFont typeface="Calibri"/>
              <a:buNone/>
              <a:defRPr/>
            </a:lvl7pPr>
            <a:lvl8pPr marL="3200400" marR="0" indent="0" algn="ctr" rtl="0">
              <a:spcBef>
                <a:spcPts val="400"/>
              </a:spcBef>
              <a:buClr>
                <a:srgbClr val="888888"/>
              </a:buClr>
              <a:buFont typeface="Calibri"/>
              <a:buNone/>
              <a:defRPr/>
            </a:lvl8pPr>
            <a:lvl9pPr marL="3657600" marR="0" indent="0" algn="ctr" rtl="0">
              <a:spcBef>
                <a:spcPts val="400"/>
              </a:spcBef>
              <a:buClr>
                <a:srgbClr val="888888"/>
              </a:buClr>
              <a:buFont typeface="Calibri"/>
              <a:buNone/>
              <a:defRPr/>
            </a:lvl9pPr>
          </a:lstStyle>
          <a:p>
            <a:endParaRPr/>
          </a:p>
        </p:txBody>
      </p:sp>
      <p:sp>
        <p:nvSpPr>
          <p:cNvPr id="17" name="Shape 1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8" name="Shape 1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9" name="Shape 19"/>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22" name="Shape 22"/>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Calibri"/>
              <a:buChar char="•"/>
              <a:defRPr/>
            </a:lvl1pPr>
            <a:lvl2pPr marL="742950" indent="-107950" algn="l" rtl="0">
              <a:spcBef>
                <a:spcPts val="560"/>
              </a:spcBef>
              <a:buClr>
                <a:schemeClr val="dk1"/>
              </a:buClr>
              <a:buFont typeface="Calibri"/>
              <a:buChar char="–"/>
              <a:defRPr/>
            </a:lvl2pPr>
            <a:lvl3pPr marL="1143000" indent="-76200" algn="l" rtl="0">
              <a:spcBef>
                <a:spcPts val="480"/>
              </a:spcBef>
              <a:buClr>
                <a:schemeClr val="dk1"/>
              </a:buClr>
              <a:buFont typeface="Calibri"/>
              <a:buChar char="•"/>
              <a:defRPr/>
            </a:lvl3pPr>
            <a:lvl4pPr marL="1600200" indent="-101600" algn="l" rtl="0">
              <a:spcBef>
                <a:spcPts val="400"/>
              </a:spcBef>
              <a:buClr>
                <a:schemeClr val="dk1"/>
              </a:buClr>
              <a:buFont typeface="Calibri"/>
              <a:buChar char="–"/>
              <a:defRPr/>
            </a:lvl4pPr>
            <a:lvl5pPr marL="2057400" indent="-101600" algn="l" rtl="0">
              <a:spcBef>
                <a:spcPts val="400"/>
              </a:spcBef>
              <a:buClr>
                <a:schemeClr val="dk1"/>
              </a:buClr>
              <a:buFont typeface="Calibri"/>
              <a:buChar char="»"/>
              <a:defRPr/>
            </a:lvl5pPr>
            <a:lvl6pPr marL="2514600" indent="-101600" algn="l" rtl="0">
              <a:spcBef>
                <a:spcPts val="400"/>
              </a:spcBef>
              <a:buClr>
                <a:schemeClr val="dk1"/>
              </a:buClr>
              <a:buFont typeface="Calibri"/>
              <a:buChar char="•"/>
              <a:defRPr/>
            </a:lvl6pPr>
            <a:lvl7pPr marL="2971800" indent="-101600" algn="l" rtl="0">
              <a:spcBef>
                <a:spcPts val="400"/>
              </a:spcBef>
              <a:buClr>
                <a:schemeClr val="dk1"/>
              </a:buClr>
              <a:buFont typeface="Calibri"/>
              <a:buChar char="•"/>
              <a:defRPr/>
            </a:lvl7pPr>
            <a:lvl8pPr marL="3429000" indent="-101600" algn="l" rtl="0">
              <a:spcBef>
                <a:spcPts val="400"/>
              </a:spcBef>
              <a:buClr>
                <a:schemeClr val="dk1"/>
              </a:buClr>
              <a:buFont typeface="Calibri"/>
              <a:buChar char="•"/>
              <a:defRPr/>
            </a:lvl8pPr>
            <a:lvl9pPr marL="3886200" indent="-101600" algn="l" rtl="0">
              <a:spcBef>
                <a:spcPts val="400"/>
              </a:spcBef>
              <a:buClr>
                <a:schemeClr val="dk1"/>
              </a:buClr>
              <a:buFont typeface="Calibri"/>
              <a:buChar char="•"/>
              <a:defRPr/>
            </a:lvl9pPr>
          </a:lstStyle>
          <a:p>
            <a:endParaRPr/>
          </a:p>
        </p:txBody>
      </p:sp>
      <p:sp>
        <p:nvSpPr>
          <p:cNvPr id="23" name="Shape 2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24" name="Shape 2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25" name="Shape 25"/>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algn="l"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28" name="Shape 28"/>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indent="0" rtl="0">
              <a:buClr>
                <a:srgbClr val="888888"/>
              </a:buClr>
              <a:buFont typeface="Calibri"/>
              <a:buNone/>
              <a:defRPr/>
            </a:lvl1pPr>
            <a:lvl2pPr marL="457200" indent="0" rtl="0">
              <a:buClr>
                <a:srgbClr val="888888"/>
              </a:buClr>
              <a:buFont typeface="Calibri"/>
              <a:buNone/>
              <a:defRPr/>
            </a:lvl2pPr>
            <a:lvl3pPr marL="914400" indent="0" rtl="0">
              <a:buClr>
                <a:srgbClr val="888888"/>
              </a:buClr>
              <a:buFont typeface="Calibri"/>
              <a:buNone/>
              <a:defRPr/>
            </a:lvl3pPr>
            <a:lvl4pPr marL="1371600" indent="0" rtl="0">
              <a:buClr>
                <a:srgbClr val="888888"/>
              </a:buClr>
              <a:buFont typeface="Calibri"/>
              <a:buNone/>
              <a:defRPr/>
            </a:lvl4pPr>
            <a:lvl5pPr marL="1828800" indent="0" rtl="0">
              <a:buClr>
                <a:srgbClr val="888888"/>
              </a:buClr>
              <a:buFont typeface="Calibri"/>
              <a:buNone/>
              <a:defRPr/>
            </a:lvl5pPr>
            <a:lvl6pPr marL="2286000" indent="0" rtl="0">
              <a:buClr>
                <a:srgbClr val="888888"/>
              </a:buClr>
              <a:buFont typeface="Calibri"/>
              <a:buNone/>
              <a:defRPr/>
            </a:lvl6pPr>
            <a:lvl7pPr marL="2743200" indent="0" rtl="0">
              <a:buClr>
                <a:srgbClr val="888888"/>
              </a:buClr>
              <a:buFont typeface="Calibri"/>
              <a:buNone/>
              <a:defRPr/>
            </a:lvl7pPr>
            <a:lvl8pPr marL="3200400" indent="0" rtl="0">
              <a:buClr>
                <a:srgbClr val="888888"/>
              </a:buClr>
              <a:buFont typeface="Calibri"/>
              <a:buNone/>
              <a:defRPr/>
            </a:lvl8pPr>
            <a:lvl9pPr marL="3657600" indent="0" rtl="0">
              <a:buClr>
                <a:srgbClr val="888888"/>
              </a:buClr>
              <a:buFont typeface="Calibri"/>
              <a:buNone/>
              <a:defRPr/>
            </a:lvl9pPr>
          </a:lstStyle>
          <a:p>
            <a:endParaRPr/>
          </a:p>
        </p:txBody>
      </p:sp>
      <p:sp>
        <p:nvSpPr>
          <p:cNvPr id="29" name="Shape 2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30" name="Shape 3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31" name="Shape 31"/>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34" name="Shape 34"/>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35" name="Shape 35"/>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36" name="Shape 3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37" name="Shape 3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38" name="Shape 38"/>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41" name="Shape 41"/>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indent="0" rtl="0">
              <a:buFont typeface="Calibri"/>
              <a:buNone/>
              <a:defRPr/>
            </a:lvl1pPr>
            <a:lvl2pPr marL="457200" indent="0" rtl="0">
              <a:buFont typeface="Calibri"/>
              <a:buNone/>
              <a:defRPr/>
            </a:lvl2pPr>
            <a:lvl3pPr marL="914400" indent="0" rtl="0">
              <a:buFont typeface="Calibri"/>
              <a:buNone/>
              <a:defRPr/>
            </a:lvl3pPr>
            <a:lvl4pPr marL="1371600" indent="0" rtl="0">
              <a:buFont typeface="Calibri"/>
              <a:buNone/>
              <a:defRPr/>
            </a:lvl4pPr>
            <a:lvl5pPr marL="1828800" indent="0" rtl="0">
              <a:buFont typeface="Calibri"/>
              <a:buNone/>
              <a:defRPr/>
            </a:lvl5pPr>
            <a:lvl6pPr marL="2286000" indent="0" rtl="0">
              <a:buFont typeface="Calibri"/>
              <a:buNone/>
              <a:defRPr/>
            </a:lvl6pPr>
            <a:lvl7pPr marL="2743200" indent="0" rtl="0">
              <a:buFont typeface="Calibri"/>
              <a:buNone/>
              <a:defRPr/>
            </a:lvl7pPr>
            <a:lvl8pPr marL="3200400" indent="0" rtl="0">
              <a:buFont typeface="Calibri"/>
              <a:buNone/>
              <a:defRPr/>
            </a:lvl8pPr>
            <a:lvl9pPr marL="3657600" indent="0" rtl="0">
              <a:buFont typeface="Calibri"/>
              <a:buNone/>
              <a:defRPr/>
            </a:lvl9pPr>
          </a:lstStyle>
          <a:p>
            <a:endParaRPr/>
          </a:p>
        </p:txBody>
      </p:sp>
      <p:sp>
        <p:nvSpPr>
          <p:cNvPr id="42" name="Shape 42"/>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43" name="Shape 43"/>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indent="0" rtl="0">
              <a:buFont typeface="Calibri"/>
              <a:buNone/>
              <a:defRPr/>
            </a:lvl1pPr>
            <a:lvl2pPr marL="457200" indent="0" rtl="0">
              <a:buFont typeface="Calibri"/>
              <a:buNone/>
              <a:defRPr/>
            </a:lvl2pPr>
            <a:lvl3pPr marL="914400" indent="0" rtl="0">
              <a:buFont typeface="Calibri"/>
              <a:buNone/>
              <a:defRPr/>
            </a:lvl3pPr>
            <a:lvl4pPr marL="1371600" indent="0" rtl="0">
              <a:buFont typeface="Calibri"/>
              <a:buNone/>
              <a:defRPr/>
            </a:lvl4pPr>
            <a:lvl5pPr marL="1828800" indent="0" rtl="0">
              <a:buFont typeface="Calibri"/>
              <a:buNone/>
              <a:defRPr/>
            </a:lvl5pPr>
            <a:lvl6pPr marL="2286000" indent="0" rtl="0">
              <a:buFont typeface="Calibri"/>
              <a:buNone/>
              <a:defRPr/>
            </a:lvl6pPr>
            <a:lvl7pPr marL="2743200" indent="0" rtl="0">
              <a:buFont typeface="Calibri"/>
              <a:buNone/>
              <a:defRPr/>
            </a:lvl7pPr>
            <a:lvl8pPr marL="3200400" indent="0" rtl="0">
              <a:buFont typeface="Calibri"/>
              <a:buNone/>
              <a:defRPr/>
            </a:lvl8pPr>
            <a:lvl9pPr marL="3657600" indent="0" rtl="0">
              <a:buFont typeface="Calibri"/>
              <a:buNone/>
              <a:defRPr/>
            </a:lvl9pPr>
          </a:lstStyle>
          <a:p>
            <a:endParaRPr/>
          </a:p>
        </p:txBody>
      </p:sp>
      <p:sp>
        <p:nvSpPr>
          <p:cNvPr id="44" name="Shape 44"/>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45" name="Shape 4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46" name="Shape 4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47" name="Shape 47"/>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50" name="Shape 5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51" name="Shape 5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52" name="Shape 52"/>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3"/>
        <p:cNvGrpSpPr/>
        <p:nvPr/>
      </p:nvGrpSpPr>
      <p:grpSpPr>
        <a:xfrm>
          <a:off x="0" y="0"/>
          <a:ext cx="0" cy="0"/>
          <a:chOff x="0" y="0"/>
          <a:chExt cx="0" cy="0"/>
        </a:xfrm>
      </p:grpSpPr>
      <p:sp>
        <p:nvSpPr>
          <p:cNvPr id="54" name="Shape 5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55" name="Shape 5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56" name="Shape 56"/>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algn="l"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59" name="Shape 59"/>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60" name="Shape 60"/>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buFont typeface="Calibri"/>
              <a:buNone/>
              <a:defRPr/>
            </a:lvl1pPr>
            <a:lvl2pPr marL="457200" indent="0" rtl="0">
              <a:buFont typeface="Calibri"/>
              <a:buNone/>
              <a:defRPr/>
            </a:lvl2pPr>
            <a:lvl3pPr marL="914400" indent="0" rtl="0">
              <a:buFont typeface="Calibri"/>
              <a:buNone/>
              <a:defRPr/>
            </a:lvl3pPr>
            <a:lvl4pPr marL="1371600" indent="0" rtl="0">
              <a:buFont typeface="Calibri"/>
              <a:buNone/>
              <a:defRPr/>
            </a:lvl4pPr>
            <a:lvl5pPr marL="1828800" indent="0" rtl="0">
              <a:buFont typeface="Calibri"/>
              <a:buNone/>
              <a:defRPr/>
            </a:lvl5pPr>
            <a:lvl6pPr marL="2286000" indent="0" rtl="0">
              <a:buFont typeface="Calibri"/>
              <a:buNone/>
              <a:defRPr/>
            </a:lvl6pPr>
            <a:lvl7pPr marL="2743200" indent="0" rtl="0">
              <a:buFont typeface="Calibri"/>
              <a:buNone/>
              <a:defRPr/>
            </a:lvl7pPr>
            <a:lvl8pPr marL="3200400" indent="0" rtl="0">
              <a:buFont typeface="Calibri"/>
              <a:buNone/>
              <a:defRPr/>
            </a:lvl8pPr>
            <a:lvl9pPr marL="3657600" indent="0" rtl="0">
              <a:buFont typeface="Calibri"/>
              <a:buNone/>
              <a:defRPr/>
            </a:lvl9pPr>
          </a:lstStyle>
          <a:p>
            <a:endParaRPr/>
          </a:p>
        </p:txBody>
      </p:sp>
      <p:sp>
        <p:nvSpPr>
          <p:cNvPr id="61" name="Shape 6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62" name="Shape 6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63" name="Shape 63"/>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algn="l"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68" name="Shape 6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69" name="Shape 6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70" name="Shape 70"/>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73" name="Shape 73"/>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Calibri"/>
              <a:buChar char="•"/>
              <a:defRPr/>
            </a:lvl1pPr>
            <a:lvl2pPr marL="742950" indent="-107950" algn="l" rtl="0">
              <a:spcBef>
                <a:spcPts val="560"/>
              </a:spcBef>
              <a:buClr>
                <a:schemeClr val="dk1"/>
              </a:buClr>
              <a:buFont typeface="Calibri"/>
              <a:buChar char="–"/>
              <a:defRPr/>
            </a:lvl2pPr>
            <a:lvl3pPr marL="1143000" indent="-76200" algn="l" rtl="0">
              <a:spcBef>
                <a:spcPts val="480"/>
              </a:spcBef>
              <a:buClr>
                <a:schemeClr val="dk1"/>
              </a:buClr>
              <a:buFont typeface="Calibri"/>
              <a:buChar char="•"/>
              <a:defRPr/>
            </a:lvl3pPr>
            <a:lvl4pPr marL="1600200" indent="-101600" algn="l" rtl="0">
              <a:spcBef>
                <a:spcPts val="400"/>
              </a:spcBef>
              <a:buClr>
                <a:schemeClr val="dk1"/>
              </a:buClr>
              <a:buFont typeface="Calibri"/>
              <a:buChar char="–"/>
              <a:defRPr/>
            </a:lvl4pPr>
            <a:lvl5pPr marL="2057400" indent="-101600" algn="l" rtl="0">
              <a:spcBef>
                <a:spcPts val="400"/>
              </a:spcBef>
              <a:buClr>
                <a:schemeClr val="dk1"/>
              </a:buClr>
              <a:buFont typeface="Calibri"/>
              <a:buChar char="»"/>
              <a:defRPr/>
            </a:lvl5pPr>
            <a:lvl6pPr marL="2514600" indent="-101600" algn="l" rtl="0">
              <a:spcBef>
                <a:spcPts val="400"/>
              </a:spcBef>
              <a:buClr>
                <a:schemeClr val="dk1"/>
              </a:buClr>
              <a:buFont typeface="Calibri"/>
              <a:buChar char="•"/>
              <a:defRPr/>
            </a:lvl6pPr>
            <a:lvl7pPr marL="2971800" indent="-101600" algn="l" rtl="0">
              <a:spcBef>
                <a:spcPts val="400"/>
              </a:spcBef>
              <a:buClr>
                <a:schemeClr val="dk1"/>
              </a:buClr>
              <a:buFont typeface="Calibri"/>
              <a:buChar char="•"/>
              <a:defRPr/>
            </a:lvl7pPr>
            <a:lvl8pPr marL="3429000" indent="-101600" algn="l" rtl="0">
              <a:spcBef>
                <a:spcPts val="400"/>
              </a:spcBef>
              <a:buClr>
                <a:schemeClr val="dk1"/>
              </a:buClr>
              <a:buFont typeface="Calibri"/>
              <a:buChar char="•"/>
              <a:defRPr/>
            </a:lvl8pPr>
            <a:lvl9pPr marL="3886200" indent="-101600" algn="l" rtl="0">
              <a:spcBef>
                <a:spcPts val="400"/>
              </a:spcBef>
              <a:buClr>
                <a:schemeClr val="dk1"/>
              </a:buClr>
              <a:buFont typeface="Calibri"/>
              <a:buChar char="•"/>
              <a:defRPr/>
            </a:lvl9pPr>
          </a:lstStyle>
          <a:p>
            <a:endParaRPr/>
          </a:p>
        </p:txBody>
      </p:sp>
      <p:sp>
        <p:nvSpPr>
          <p:cNvPr id="74" name="Shape 7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75" name="Shape 7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76" name="Shape 76"/>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7"/>
        <p:cNvGrpSpPr/>
        <p:nvPr/>
      </p:nvGrpSpPr>
      <p:grpSpPr>
        <a:xfrm>
          <a:off x="0" y="0"/>
          <a:ext cx="0" cy="0"/>
          <a:chOff x="0" y="0"/>
          <a:chExt cx="0" cy="0"/>
        </a:xfrm>
      </p:grpSpPr>
      <p:sp>
        <p:nvSpPr>
          <p:cNvPr id="78" name="Shape 78"/>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79" name="Shape 79"/>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Calibri"/>
              <a:buChar char="•"/>
              <a:defRPr/>
            </a:lvl1pPr>
            <a:lvl2pPr marL="742950" indent="-107950" algn="l" rtl="0">
              <a:spcBef>
                <a:spcPts val="560"/>
              </a:spcBef>
              <a:buClr>
                <a:schemeClr val="dk1"/>
              </a:buClr>
              <a:buFont typeface="Calibri"/>
              <a:buChar char="–"/>
              <a:defRPr/>
            </a:lvl2pPr>
            <a:lvl3pPr marL="1143000" indent="-76200" algn="l" rtl="0">
              <a:spcBef>
                <a:spcPts val="480"/>
              </a:spcBef>
              <a:buClr>
                <a:schemeClr val="dk1"/>
              </a:buClr>
              <a:buFont typeface="Calibri"/>
              <a:buChar char="•"/>
              <a:defRPr/>
            </a:lvl3pPr>
            <a:lvl4pPr marL="1600200" indent="-101600" algn="l" rtl="0">
              <a:spcBef>
                <a:spcPts val="400"/>
              </a:spcBef>
              <a:buClr>
                <a:schemeClr val="dk1"/>
              </a:buClr>
              <a:buFont typeface="Calibri"/>
              <a:buChar char="–"/>
              <a:defRPr/>
            </a:lvl4pPr>
            <a:lvl5pPr marL="2057400" indent="-101600" algn="l" rtl="0">
              <a:spcBef>
                <a:spcPts val="400"/>
              </a:spcBef>
              <a:buClr>
                <a:schemeClr val="dk1"/>
              </a:buClr>
              <a:buFont typeface="Calibri"/>
              <a:buChar char="»"/>
              <a:defRPr/>
            </a:lvl5pPr>
            <a:lvl6pPr marL="2514600" indent="-101600" algn="l" rtl="0">
              <a:spcBef>
                <a:spcPts val="400"/>
              </a:spcBef>
              <a:buClr>
                <a:schemeClr val="dk1"/>
              </a:buClr>
              <a:buFont typeface="Calibri"/>
              <a:buChar char="•"/>
              <a:defRPr/>
            </a:lvl6pPr>
            <a:lvl7pPr marL="2971800" indent="-101600" algn="l" rtl="0">
              <a:spcBef>
                <a:spcPts val="400"/>
              </a:spcBef>
              <a:buClr>
                <a:schemeClr val="dk1"/>
              </a:buClr>
              <a:buFont typeface="Calibri"/>
              <a:buChar char="•"/>
              <a:defRPr/>
            </a:lvl7pPr>
            <a:lvl8pPr marL="3429000" indent="-101600" algn="l" rtl="0">
              <a:spcBef>
                <a:spcPts val="400"/>
              </a:spcBef>
              <a:buClr>
                <a:schemeClr val="dk1"/>
              </a:buClr>
              <a:buFont typeface="Calibri"/>
              <a:buChar char="•"/>
              <a:defRPr/>
            </a:lvl8pPr>
            <a:lvl9pPr marL="3886200" indent="-101600" algn="l" rtl="0">
              <a:spcBef>
                <a:spcPts val="400"/>
              </a:spcBef>
              <a:buClr>
                <a:schemeClr val="dk1"/>
              </a:buClr>
              <a:buFont typeface="Calibri"/>
              <a:buChar char="•"/>
              <a:defRPr/>
            </a:lvl9pPr>
          </a:lstStyle>
          <a:p>
            <a:endParaRPr/>
          </a:p>
        </p:txBody>
      </p:sp>
      <p:sp>
        <p:nvSpPr>
          <p:cNvPr id="80" name="Shape 8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81" name="Shape 8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82" name="Shape 82"/>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bg>
      <p:bgPr>
        <a:solidFill>
          <a:srgbClr val="366092"/>
        </a:solidFill>
        <a:effectLst/>
      </p:bgPr>
    </p:bg>
    <p:spTree>
      <p:nvGrpSpPr>
        <p:cNvPr id="1" name="Shape 89"/>
        <p:cNvGrpSpPr/>
        <p:nvPr/>
      </p:nvGrpSpPr>
      <p:grpSpPr>
        <a:xfrm>
          <a:off x="0" y="0"/>
          <a:ext cx="0" cy="0"/>
          <a:chOff x="0" y="0"/>
          <a:chExt cx="0" cy="0"/>
        </a:xfrm>
      </p:grpSpPr>
      <p:sp>
        <p:nvSpPr>
          <p:cNvPr id="90" name="Shape 90"/>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indent="0" algn="l" rtl="0">
              <a:spcBef>
                <a:spcPts val="0"/>
              </a:spcBef>
              <a:buClr>
                <a:schemeClr val="lt1"/>
              </a:buClr>
              <a:buFont typeface="Calibri"/>
              <a:buNone/>
              <a:defRPr/>
            </a:lvl1pPr>
            <a:lvl2pPr marL="0" marR="0" indent="0" algn="l" rt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endParaRPr/>
          </a:p>
        </p:txBody>
      </p:sp>
      <p:sp>
        <p:nvSpPr>
          <p:cNvPr id="91" name="Shape 91"/>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indent="0" algn="l" rtl="0">
              <a:spcBef>
                <a:spcPts val="440"/>
              </a:spcBef>
              <a:buClr>
                <a:schemeClr val="lt1"/>
              </a:buClr>
              <a:buFont typeface="Calibri"/>
              <a:buNone/>
              <a:defRPr/>
            </a:lvl1pPr>
            <a:lvl2pPr marL="457200" marR="0" indent="0" algn="ctr" rtl="0">
              <a:spcBef>
                <a:spcPts val="560"/>
              </a:spcBef>
              <a:buClr>
                <a:srgbClr val="888888"/>
              </a:buClr>
              <a:buFont typeface="Calibri"/>
              <a:buNone/>
              <a:defRPr/>
            </a:lvl2pPr>
            <a:lvl3pPr marL="914400" marR="0" indent="0" algn="ctr" rtl="0">
              <a:spcBef>
                <a:spcPts val="480"/>
              </a:spcBef>
              <a:buClr>
                <a:srgbClr val="888888"/>
              </a:buClr>
              <a:buFont typeface="Calibri"/>
              <a:buNone/>
              <a:defRPr/>
            </a:lvl3pPr>
            <a:lvl4pPr marL="1371600" marR="0" indent="0" algn="ctr" rtl="0">
              <a:spcBef>
                <a:spcPts val="400"/>
              </a:spcBef>
              <a:buClr>
                <a:srgbClr val="888888"/>
              </a:buClr>
              <a:buFont typeface="Calibri"/>
              <a:buNone/>
              <a:defRPr/>
            </a:lvl4pPr>
            <a:lvl5pPr marL="1828800" marR="0" indent="0" algn="ctr" rtl="0">
              <a:spcBef>
                <a:spcPts val="400"/>
              </a:spcBef>
              <a:buClr>
                <a:srgbClr val="888888"/>
              </a:buClr>
              <a:buFont typeface="Calibri"/>
              <a:buNone/>
              <a:defRPr/>
            </a:lvl5pPr>
            <a:lvl6pPr marL="2286000" marR="0" indent="0" algn="ctr" rtl="0">
              <a:spcBef>
                <a:spcPts val="400"/>
              </a:spcBef>
              <a:buClr>
                <a:srgbClr val="888888"/>
              </a:buClr>
              <a:buFont typeface="Calibri"/>
              <a:buNone/>
              <a:defRPr/>
            </a:lvl6pPr>
            <a:lvl7pPr marL="2743200" marR="0" indent="0" algn="ctr" rtl="0">
              <a:spcBef>
                <a:spcPts val="400"/>
              </a:spcBef>
              <a:buClr>
                <a:srgbClr val="888888"/>
              </a:buClr>
              <a:buFont typeface="Calibri"/>
              <a:buNone/>
              <a:defRPr/>
            </a:lvl7pPr>
            <a:lvl8pPr marL="3200400" marR="0" indent="0" algn="ctr" rtl="0">
              <a:spcBef>
                <a:spcPts val="400"/>
              </a:spcBef>
              <a:buClr>
                <a:srgbClr val="888888"/>
              </a:buClr>
              <a:buFont typeface="Calibri"/>
              <a:buNone/>
              <a:defRPr/>
            </a:lvl8pPr>
            <a:lvl9pPr marL="3657600" marR="0" indent="0" algn="ctr" rtl="0">
              <a:spcBef>
                <a:spcPts val="400"/>
              </a:spcBef>
              <a:buClr>
                <a:srgbClr val="888888"/>
              </a:buClr>
              <a:buFont typeface="Calibri"/>
              <a:buNone/>
              <a:defRPr/>
            </a:lvl9pPr>
          </a:lstStyle>
          <a:p>
            <a:endParaRPr/>
          </a:p>
        </p:txBody>
      </p:sp>
      <p:pic>
        <p:nvPicPr>
          <p:cNvPr id="92" name="Shape 92"/>
          <p:cNvPicPr preferRelativeResize="0"/>
          <p:nvPr/>
        </p:nvPicPr>
        <p:blipFill>
          <a:blip r:embed="rId2"/>
          <a:stretch>
            <a:fillRect/>
          </a:stretch>
        </p:blipFill>
        <p:spPr>
          <a:xfrm>
            <a:off x="0" y="441225"/>
            <a:ext cx="2457450" cy="971550"/>
          </a:xfrm>
          <a:prstGeom prst="rect">
            <a:avLst/>
          </a:prstGeom>
        </p:spPr>
      </p:pic>
      <p:sp>
        <p:nvSpPr>
          <p:cNvPr id="93" name="Shape 93"/>
          <p:cNvSpPr/>
          <p:nvPr/>
        </p:nvSpPr>
        <p:spPr>
          <a:xfrm>
            <a:off x="2411766" y="441227"/>
            <a:ext cx="1584170" cy="971550"/>
          </a:xfrm>
          <a:prstGeom prst="rect">
            <a:avLst/>
          </a:prstGeom>
          <a:solidFill>
            <a:schemeClr val="lt1"/>
          </a:solidFill>
          <a:ln>
            <a:noFill/>
          </a:ln>
        </p:spPr>
        <p:txBody>
          <a:bodyPr lIns="91425" tIns="45700" rIns="91425" bIns="45700" anchor="ctr" anchorCtr="0">
            <a:noAutofit/>
          </a:bodyPr>
          <a:lstStyle/>
          <a:p>
            <a:endParaRPr/>
          </a:p>
        </p:txBody>
      </p:sp>
      <p:pic>
        <p:nvPicPr>
          <p:cNvPr id="94" name="Shape 94"/>
          <p:cNvPicPr preferRelativeResize="0"/>
          <p:nvPr/>
        </p:nvPicPr>
        <p:blipFill>
          <a:blip r:embed="rId3"/>
          <a:stretch>
            <a:fillRect/>
          </a:stretch>
        </p:blipFill>
        <p:spPr>
          <a:xfrm>
            <a:off x="1907703" y="498589"/>
            <a:ext cx="2016225" cy="856821"/>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0" y="0"/>
            <a:ext cx="5905500" cy="682625"/>
          </a:xfrm>
          <a:prstGeom prst="rect">
            <a:avLst/>
          </a:prstGeom>
          <a:solidFill>
            <a:srgbClr val="366092"/>
          </a:solidFill>
          <a:ln>
            <a:noFill/>
          </a:ln>
        </p:spPr>
        <p:txBody>
          <a:bodyPr lIns="91425" tIns="91425" rIns="91425" bIns="91425" anchor="ctr" anchorCtr="0"/>
          <a:lstStyle>
            <a:lvl1pPr algn="l"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97" name="Shape 97"/>
          <p:cNvSpPr txBox="1">
            <a:spLocks noGrp="1"/>
          </p:cNvSpPr>
          <p:nvPr>
            <p:ph type="body" idx="1"/>
          </p:nvPr>
        </p:nvSpPr>
        <p:spPr>
          <a:xfrm>
            <a:off x="457200" y="980728"/>
            <a:ext cx="8229600" cy="5145434"/>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98" name="Shape 9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99" name="Shape 9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00" name="Shape 100"/>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pic>
        <p:nvPicPr>
          <p:cNvPr id="101" name="Shape 101"/>
          <p:cNvPicPr preferRelativeResize="0"/>
          <p:nvPr/>
        </p:nvPicPr>
        <p:blipFill>
          <a:blip r:embed="rId2"/>
          <a:stretch>
            <a:fillRect/>
          </a:stretch>
        </p:blipFill>
        <p:spPr>
          <a:xfrm>
            <a:off x="5905500" y="0"/>
            <a:ext cx="3238500" cy="682625"/>
          </a:xfrm>
          <a:prstGeom prst="rect">
            <a:avLst/>
          </a:prstGeom>
        </p:spPr>
      </p:pic>
      <p:sp>
        <p:nvSpPr>
          <p:cNvPr id="102" name="Shape 102"/>
          <p:cNvSpPr/>
          <p:nvPr/>
        </p:nvSpPr>
        <p:spPr>
          <a:xfrm>
            <a:off x="0" y="6464300"/>
            <a:ext cx="9144000" cy="400049"/>
          </a:xfrm>
          <a:prstGeom prst="rect">
            <a:avLst/>
          </a:prstGeom>
          <a:solidFill>
            <a:schemeClr val="dk2"/>
          </a:solidFill>
          <a:ln>
            <a:noFill/>
          </a:ln>
        </p:spPr>
        <p:txBody>
          <a:bodyPr lIns="180000" tIns="45700" rIns="91425" bIns="45700" anchor="ctr" anchorCtr="0">
            <a:noAutofit/>
          </a:bodyPr>
          <a:lstStyle/>
          <a:p>
            <a:endParaRPr/>
          </a:p>
        </p:txBody>
      </p:sp>
      <p:pic>
        <p:nvPicPr>
          <p:cNvPr id="103" name="Shape 103"/>
          <p:cNvPicPr preferRelativeResize="0"/>
          <p:nvPr/>
        </p:nvPicPr>
        <p:blipFill>
          <a:blip r:embed="rId3"/>
          <a:stretch>
            <a:fillRect/>
          </a:stretch>
        </p:blipFill>
        <p:spPr>
          <a:xfrm>
            <a:off x="0" y="6449394"/>
            <a:ext cx="922350" cy="416542"/>
          </a:xfrm>
          <a:prstGeom prst="rect">
            <a:avLst/>
          </a:prstGeom>
        </p:spPr>
      </p:pic>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Slide">
    <p:spTree>
      <p:nvGrpSpPr>
        <p:cNvPr id="1" name="Shape 105"/>
        <p:cNvGrpSpPr/>
        <p:nvPr/>
      </p:nvGrpSpPr>
      <p:grpSpPr>
        <a:xfrm>
          <a:off x="0" y="0"/>
          <a:ext cx="0" cy="0"/>
          <a:chOff x="0" y="0"/>
          <a:chExt cx="0" cy="0"/>
        </a:xfrm>
      </p:grpSpPr>
      <p:sp>
        <p:nvSpPr>
          <p:cNvPr id="106" name="Shape 106"/>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indent="0" algn="ctr" rtl="0">
              <a:spcBef>
                <a:spcPts val="0"/>
              </a:spcBef>
              <a:buClr>
                <a:schemeClr val="dk1"/>
              </a:buClr>
              <a:buFont typeface="Calibri"/>
              <a:buNone/>
              <a:defRPr/>
            </a:lvl1pPr>
            <a:lvl2pPr marL="0" marR="0" indent="0" algn="l" rt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endParaRPr/>
          </a:p>
        </p:txBody>
      </p:sp>
      <p:sp>
        <p:nvSpPr>
          <p:cNvPr id="107" name="Shape 107"/>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indent="0" algn="ctr" rtl="0">
              <a:spcBef>
                <a:spcPts val="640"/>
              </a:spcBef>
              <a:buClr>
                <a:srgbClr val="888888"/>
              </a:buClr>
              <a:buFont typeface="Calibri"/>
              <a:buNone/>
              <a:defRPr/>
            </a:lvl1pPr>
            <a:lvl2pPr marL="457200" marR="0" indent="0" algn="ctr" rtl="0">
              <a:spcBef>
                <a:spcPts val="560"/>
              </a:spcBef>
              <a:buClr>
                <a:srgbClr val="888888"/>
              </a:buClr>
              <a:buFont typeface="Calibri"/>
              <a:buNone/>
              <a:defRPr/>
            </a:lvl2pPr>
            <a:lvl3pPr marL="914400" marR="0" indent="0" algn="ctr" rtl="0">
              <a:spcBef>
                <a:spcPts val="480"/>
              </a:spcBef>
              <a:buClr>
                <a:srgbClr val="888888"/>
              </a:buClr>
              <a:buFont typeface="Calibri"/>
              <a:buNone/>
              <a:defRPr/>
            </a:lvl3pPr>
            <a:lvl4pPr marL="1371600" marR="0" indent="0" algn="ctr" rtl="0">
              <a:spcBef>
                <a:spcPts val="400"/>
              </a:spcBef>
              <a:buClr>
                <a:srgbClr val="888888"/>
              </a:buClr>
              <a:buFont typeface="Calibri"/>
              <a:buNone/>
              <a:defRPr/>
            </a:lvl4pPr>
            <a:lvl5pPr marL="1828800" marR="0" indent="0" algn="ctr" rtl="0">
              <a:spcBef>
                <a:spcPts val="400"/>
              </a:spcBef>
              <a:buClr>
                <a:srgbClr val="888888"/>
              </a:buClr>
              <a:buFont typeface="Calibri"/>
              <a:buNone/>
              <a:defRPr/>
            </a:lvl5pPr>
            <a:lvl6pPr marL="2286000" marR="0" indent="0" algn="ctr" rtl="0">
              <a:spcBef>
                <a:spcPts val="400"/>
              </a:spcBef>
              <a:buClr>
                <a:srgbClr val="888888"/>
              </a:buClr>
              <a:buFont typeface="Calibri"/>
              <a:buNone/>
              <a:defRPr/>
            </a:lvl6pPr>
            <a:lvl7pPr marL="2743200" marR="0" indent="0" algn="ctr" rtl="0">
              <a:spcBef>
                <a:spcPts val="400"/>
              </a:spcBef>
              <a:buClr>
                <a:srgbClr val="888888"/>
              </a:buClr>
              <a:buFont typeface="Calibri"/>
              <a:buNone/>
              <a:defRPr/>
            </a:lvl7pPr>
            <a:lvl8pPr marL="3200400" marR="0" indent="0" algn="ctr" rtl="0">
              <a:spcBef>
                <a:spcPts val="400"/>
              </a:spcBef>
              <a:buClr>
                <a:srgbClr val="888888"/>
              </a:buClr>
              <a:buFont typeface="Calibri"/>
              <a:buNone/>
              <a:defRPr/>
            </a:lvl8pPr>
            <a:lvl9pPr marL="3657600" marR="0" indent="0" algn="ctr" rtl="0">
              <a:spcBef>
                <a:spcPts val="400"/>
              </a:spcBef>
              <a:buClr>
                <a:srgbClr val="888888"/>
              </a:buClr>
              <a:buFont typeface="Calibri"/>
              <a:buNone/>
              <a:defRPr/>
            </a:lvl9pPr>
          </a:lstStyle>
          <a:p>
            <a:endParaRPr/>
          </a:p>
        </p:txBody>
      </p:sp>
      <p:sp>
        <p:nvSpPr>
          <p:cNvPr id="108" name="Shape 10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09" name="Shape 10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10" name="Shape 110"/>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13" name="Shape 113"/>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Calibri"/>
              <a:buChar char="•"/>
              <a:defRPr/>
            </a:lvl1pPr>
            <a:lvl2pPr marL="742950" indent="-107950" algn="l" rtl="0">
              <a:spcBef>
                <a:spcPts val="560"/>
              </a:spcBef>
              <a:buClr>
                <a:schemeClr val="dk1"/>
              </a:buClr>
              <a:buFont typeface="Calibri"/>
              <a:buChar char="–"/>
              <a:defRPr/>
            </a:lvl2pPr>
            <a:lvl3pPr marL="1143000" indent="-76200" algn="l" rtl="0">
              <a:spcBef>
                <a:spcPts val="480"/>
              </a:spcBef>
              <a:buClr>
                <a:schemeClr val="dk1"/>
              </a:buClr>
              <a:buFont typeface="Calibri"/>
              <a:buChar char="•"/>
              <a:defRPr/>
            </a:lvl3pPr>
            <a:lvl4pPr marL="1600200" indent="-101600" algn="l" rtl="0">
              <a:spcBef>
                <a:spcPts val="400"/>
              </a:spcBef>
              <a:buClr>
                <a:schemeClr val="dk1"/>
              </a:buClr>
              <a:buFont typeface="Calibri"/>
              <a:buChar char="–"/>
              <a:defRPr/>
            </a:lvl4pPr>
            <a:lvl5pPr marL="2057400" indent="-101600" algn="l" rtl="0">
              <a:spcBef>
                <a:spcPts val="400"/>
              </a:spcBef>
              <a:buClr>
                <a:schemeClr val="dk1"/>
              </a:buClr>
              <a:buFont typeface="Calibri"/>
              <a:buChar char="»"/>
              <a:defRPr/>
            </a:lvl5pPr>
            <a:lvl6pPr marL="2514600" indent="-101600" algn="l" rtl="0">
              <a:spcBef>
                <a:spcPts val="400"/>
              </a:spcBef>
              <a:buClr>
                <a:schemeClr val="dk1"/>
              </a:buClr>
              <a:buFont typeface="Calibri"/>
              <a:buChar char="•"/>
              <a:defRPr/>
            </a:lvl6pPr>
            <a:lvl7pPr marL="2971800" indent="-101600" algn="l" rtl="0">
              <a:spcBef>
                <a:spcPts val="400"/>
              </a:spcBef>
              <a:buClr>
                <a:schemeClr val="dk1"/>
              </a:buClr>
              <a:buFont typeface="Calibri"/>
              <a:buChar char="•"/>
              <a:defRPr/>
            </a:lvl7pPr>
            <a:lvl8pPr marL="3429000" indent="-101600" algn="l" rtl="0">
              <a:spcBef>
                <a:spcPts val="400"/>
              </a:spcBef>
              <a:buClr>
                <a:schemeClr val="dk1"/>
              </a:buClr>
              <a:buFont typeface="Calibri"/>
              <a:buChar char="•"/>
              <a:defRPr/>
            </a:lvl8pPr>
            <a:lvl9pPr marL="3886200" indent="-101600" algn="l" rtl="0">
              <a:spcBef>
                <a:spcPts val="400"/>
              </a:spcBef>
              <a:buClr>
                <a:schemeClr val="dk1"/>
              </a:buClr>
              <a:buFont typeface="Calibri"/>
              <a:buChar char="•"/>
              <a:defRPr/>
            </a:lvl9pPr>
          </a:lstStyle>
          <a:p>
            <a:endParaRPr/>
          </a:p>
        </p:txBody>
      </p:sp>
      <p:sp>
        <p:nvSpPr>
          <p:cNvPr id="114" name="Shape 11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15" name="Shape 11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16" name="Shape 116"/>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17"/>
        <p:cNvGrpSpPr/>
        <p:nvPr/>
      </p:nvGrpSpPr>
      <p:grpSpPr>
        <a:xfrm>
          <a:off x="0" y="0"/>
          <a:ext cx="0" cy="0"/>
          <a:chOff x="0" y="0"/>
          <a:chExt cx="0" cy="0"/>
        </a:xfrm>
      </p:grpSpPr>
      <p:sp>
        <p:nvSpPr>
          <p:cNvPr id="118" name="Shape 118"/>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algn="l"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19" name="Shape 119"/>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indent="0" rtl="0">
              <a:buClr>
                <a:srgbClr val="888888"/>
              </a:buClr>
              <a:buFont typeface="Calibri"/>
              <a:buNone/>
              <a:defRPr/>
            </a:lvl1pPr>
            <a:lvl2pPr marL="457200" indent="0" rtl="0">
              <a:buClr>
                <a:srgbClr val="888888"/>
              </a:buClr>
              <a:buFont typeface="Calibri"/>
              <a:buNone/>
              <a:defRPr/>
            </a:lvl2pPr>
            <a:lvl3pPr marL="914400" indent="0" rtl="0">
              <a:buClr>
                <a:srgbClr val="888888"/>
              </a:buClr>
              <a:buFont typeface="Calibri"/>
              <a:buNone/>
              <a:defRPr/>
            </a:lvl3pPr>
            <a:lvl4pPr marL="1371600" indent="0" rtl="0">
              <a:buClr>
                <a:srgbClr val="888888"/>
              </a:buClr>
              <a:buFont typeface="Calibri"/>
              <a:buNone/>
              <a:defRPr/>
            </a:lvl4pPr>
            <a:lvl5pPr marL="1828800" indent="0" rtl="0">
              <a:buClr>
                <a:srgbClr val="888888"/>
              </a:buClr>
              <a:buFont typeface="Calibri"/>
              <a:buNone/>
              <a:defRPr/>
            </a:lvl5pPr>
            <a:lvl6pPr marL="2286000" indent="0" rtl="0">
              <a:buClr>
                <a:srgbClr val="888888"/>
              </a:buClr>
              <a:buFont typeface="Calibri"/>
              <a:buNone/>
              <a:defRPr/>
            </a:lvl6pPr>
            <a:lvl7pPr marL="2743200" indent="0" rtl="0">
              <a:buClr>
                <a:srgbClr val="888888"/>
              </a:buClr>
              <a:buFont typeface="Calibri"/>
              <a:buNone/>
              <a:defRPr/>
            </a:lvl7pPr>
            <a:lvl8pPr marL="3200400" indent="0" rtl="0">
              <a:buClr>
                <a:srgbClr val="888888"/>
              </a:buClr>
              <a:buFont typeface="Calibri"/>
              <a:buNone/>
              <a:defRPr/>
            </a:lvl8pPr>
            <a:lvl9pPr marL="3657600" indent="0" rtl="0">
              <a:buClr>
                <a:srgbClr val="888888"/>
              </a:buClr>
              <a:buFont typeface="Calibri"/>
              <a:buNone/>
              <a:defRPr/>
            </a:lvl9pPr>
          </a:lstStyle>
          <a:p>
            <a:endParaRPr/>
          </a:p>
        </p:txBody>
      </p:sp>
      <p:sp>
        <p:nvSpPr>
          <p:cNvPr id="120" name="Shape 12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21" name="Shape 12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22" name="Shape 122"/>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25" name="Shape 125"/>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26" name="Shape 126"/>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27" name="Shape 12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28" name="Shape 12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29" name="Shape 129"/>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32" name="Shape 132"/>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indent="0" rtl="0">
              <a:buFont typeface="Calibri"/>
              <a:buNone/>
              <a:defRPr/>
            </a:lvl1pPr>
            <a:lvl2pPr marL="457200" indent="0" rtl="0">
              <a:buFont typeface="Calibri"/>
              <a:buNone/>
              <a:defRPr/>
            </a:lvl2pPr>
            <a:lvl3pPr marL="914400" indent="0" rtl="0">
              <a:buFont typeface="Calibri"/>
              <a:buNone/>
              <a:defRPr/>
            </a:lvl3pPr>
            <a:lvl4pPr marL="1371600" indent="0" rtl="0">
              <a:buFont typeface="Calibri"/>
              <a:buNone/>
              <a:defRPr/>
            </a:lvl4pPr>
            <a:lvl5pPr marL="1828800" indent="0" rtl="0">
              <a:buFont typeface="Calibri"/>
              <a:buNone/>
              <a:defRPr/>
            </a:lvl5pPr>
            <a:lvl6pPr marL="2286000" indent="0" rtl="0">
              <a:buFont typeface="Calibri"/>
              <a:buNone/>
              <a:defRPr/>
            </a:lvl6pPr>
            <a:lvl7pPr marL="2743200" indent="0" rtl="0">
              <a:buFont typeface="Calibri"/>
              <a:buNone/>
              <a:defRPr/>
            </a:lvl7pPr>
            <a:lvl8pPr marL="3200400" indent="0" rtl="0">
              <a:buFont typeface="Calibri"/>
              <a:buNone/>
              <a:defRPr/>
            </a:lvl8pPr>
            <a:lvl9pPr marL="3657600" indent="0" rtl="0">
              <a:buFont typeface="Calibri"/>
              <a:buNone/>
              <a:defRPr/>
            </a:lvl9pPr>
          </a:lstStyle>
          <a:p>
            <a:endParaRPr/>
          </a:p>
        </p:txBody>
      </p:sp>
      <p:sp>
        <p:nvSpPr>
          <p:cNvPr id="133" name="Shape 133"/>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34" name="Shape 134"/>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indent="0" rtl="0">
              <a:buFont typeface="Calibri"/>
              <a:buNone/>
              <a:defRPr/>
            </a:lvl1pPr>
            <a:lvl2pPr marL="457200" indent="0" rtl="0">
              <a:buFont typeface="Calibri"/>
              <a:buNone/>
              <a:defRPr/>
            </a:lvl2pPr>
            <a:lvl3pPr marL="914400" indent="0" rtl="0">
              <a:buFont typeface="Calibri"/>
              <a:buNone/>
              <a:defRPr/>
            </a:lvl3pPr>
            <a:lvl4pPr marL="1371600" indent="0" rtl="0">
              <a:buFont typeface="Calibri"/>
              <a:buNone/>
              <a:defRPr/>
            </a:lvl4pPr>
            <a:lvl5pPr marL="1828800" indent="0" rtl="0">
              <a:buFont typeface="Calibri"/>
              <a:buNone/>
              <a:defRPr/>
            </a:lvl5pPr>
            <a:lvl6pPr marL="2286000" indent="0" rtl="0">
              <a:buFont typeface="Calibri"/>
              <a:buNone/>
              <a:defRPr/>
            </a:lvl6pPr>
            <a:lvl7pPr marL="2743200" indent="0" rtl="0">
              <a:buFont typeface="Calibri"/>
              <a:buNone/>
              <a:defRPr/>
            </a:lvl7pPr>
            <a:lvl8pPr marL="3200400" indent="0" rtl="0">
              <a:buFont typeface="Calibri"/>
              <a:buNone/>
              <a:defRPr/>
            </a:lvl8pPr>
            <a:lvl9pPr marL="3657600" indent="0" rtl="0">
              <a:buFont typeface="Calibri"/>
              <a:buNone/>
              <a:defRPr/>
            </a:lvl9pPr>
          </a:lstStyle>
          <a:p>
            <a:endParaRPr/>
          </a:p>
        </p:txBody>
      </p:sp>
      <p:sp>
        <p:nvSpPr>
          <p:cNvPr id="135" name="Shape 135"/>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36" name="Shape 13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37" name="Shape 13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38" name="Shape 138"/>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41" name="Shape 14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42" name="Shape 14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43" name="Shape 143"/>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44"/>
        <p:cNvGrpSpPr/>
        <p:nvPr/>
      </p:nvGrpSpPr>
      <p:grpSpPr>
        <a:xfrm>
          <a:off x="0" y="0"/>
          <a:ext cx="0" cy="0"/>
          <a:chOff x="0" y="0"/>
          <a:chExt cx="0" cy="0"/>
        </a:xfrm>
      </p:grpSpPr>
      <p:sp>
        <p:nvSpPr>
          <p:cNvPr id="145" name="Shape 14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46" name="Shape 14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47" name="Shape 147"/>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algn="l"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50" name="Shape 150"/>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51" name="Shape 151"/>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buFont typeface="Calibri"/>
              <a:buNone/>
              <a:defRPr/>
            </a:lvl1pPr>
            <a:lvl2pPr marL="457200" indent="0" rtl="0">
              <a:buFont typeface="Calibri"/>
              <a:buNone/>
              <a:defRPr/>
            </a:lvl2pPr>
            <a:lvl3pPr marL="914400" indent="0" rtl="0">
              <a:buFont typeface="Calibri"/>
              <a:buNone/>
              <a:defRPr/>
            </a:lvl3pPr>
            <a:lvl4pPr marL="1371600" indent="0" rtl="0">
              <a:buFont typeface="Calibri"/>
              <a:buNone/>
              <a:defRPr/>
            </a:lvl4pPr>
            <a:lvl5pPr marL="1828800" indent="0" rtl="0">
              <a:buFont typeface="Calibri"/>
              <a:buNone/>
              <a:defRPr/>
            </a:lvl5pPr>
            <a:lvl6pPr marL="2286000" indent="0" rtl="0">
              <a:buFont typeface="Calibri"/>
              <a:buNone/>
              <a:defRPr/>
            </a:lvl6pPr>
            <a:lvl7pPr marL="2743200" indent="0" rtl="0">
              <a:buFont typeface="Calibri"/>
              <a:buNone/>
              <a:defRPr/>
            </a:lvl7pPr>
            <a:lvl8pPr marL="3200400" indent="0" rtl="0">
              <a:buFont typeface="Calibri"/>
              <a:buNone/>
              <a:defRPr/>
            </a:lvl8pPr>
            <a:lvl9pPr marL="3657600" indent="0" rtl="0">
              <a:buFont typeface="Calibri"/>
              <a:buNone/>
              <a:defRPr/>
            </a:lvl9pPr>
          </a:lstStyle>
          <a:p>
            <a:endParaRPr/>
          </a:p>
        </p:txBody>
      </p:sp>
      <p:sp>
        <p:nvSpPr>
          <p:cNvPr id="152" name="Shape 15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53" name="Shape 15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54" name="Shape 154"/>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algn="l"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59" name="Shape 15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60" name="Shape 16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61" name="Shape 161"/>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64" name="Shape 164"/>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Calibri"/>
              <a:buChar char="•"/>
              <a:defRPr/>
            </a:lvl1pPr>
            <a:lvl2pPr marL="742950" indent="-107950" algn="l" rtl="0">
              <a:spcBef>
                <a:spcPts val="560"/>
              </a:spcBef>
              <a:buClr>
                <a:schemeClr val="dk1"/>
              </a:buClr>
              <a:buFont typeface="Calibri"/>
              <a:buChar char="–"/>
              <a:defRPr/>
            </a:lvl2pPr>
            <a:lvl3pPr marL="1143000" indent="-76200" algn="l" rtl="0">
              <a:spcBef>
                <a:spcPts val="480"/>
              </a:spcBef>
              <a:buClr>
                <a:schemeClr val="dk1"/>
              </a:buClr>
              <a:buFont typeface="Calibri"/>
              <a:buChar char="•"/>
              <a:defRPr/>
            </a:lvl3pPr>
            <a:lvl4pPr marL="1600200" indent="-101600" algn="l" rtl="0">
              <a:spcBef>
                <a:spcPts val="400"/>
              </a:spcBef>
              <a:buClr>
                <a:schemeClr val="dk1"/>
              </a:buClr>
              <a:buFont typeface="Calibri"/>
              <a:buChar char="–"/>
              <a:defRPr/>
            </a:lvl4pPr>
            <a:lvl5pPr marL="2057400" indent="-101600" algn="l" rtl="0">
              <a:spcBef>
                <a:spcPts val="400"/>
              </a:spcBef>
              <a:buClr>
                <a:schemeClr val="dk1"/>
              </a:buClr>
              <a:buFont typeface="Calibri"/>
              <a:buChar char="»"/>
              <a:defRPr/>
            </a:lvl5pPr>
            <a:lvl6pPr marL="2514600" indent="-101600" algn="l" rtl="0">
              <a:spcBef>
                <a:spcPts val="400"/>
              </a:spcBef>
              <a:buClr>
                <a:schemeClr val="dk1"/>
              </a:buClr>
              <a:buFont typeface="Calibri"/>
              <a:buChar char="•"/>
              <a:defRPr/>
            </a:lvl6pPr>
            <a:lvl7pPr marL="2971800" indent="-101600" algn="l" rtl="0">
              <a:spcBef>
                <a:spcPts val="400"/>
              </a:spcBef>
              <a:buClr>
                <a:schemeClr val="dk1"/>
              </a:buClr>
              <a:buFont typeface="Calibri"/>
              <a:buChar char="•"/>
              <a:defRPr/>
            </a:lvl7pPr>
            <a:lvl8pPr marL="3429000" indent="-101600" algn="l" rtl="0">
              <a:spcBef>
                <a:spcPts val="400"/>
              </a:spcBef>
              <a:buClr>
                <a:schemeClr val="dk1"/>
              </a:buClr>
              <a:buFont typeface="Calibri"/>
              <a:buChar char="•"/>
              <a:defRPr/>
            </a:lvl8pPr>
            <a:lvl9pPr marL="3886200" indent="-101600" algn="l" rtl="0">
              <a:spcBef>
                <a:spcPts val="400"/>
              </a:spcBef>
              <a:buClr>
                <a:schemeClr val="dk1"/>
              </a:buClr>
              <a:buFont typeface="Calibri"/>
              <a:buChar char="•"/>
              <a:defRPr/>
            </a:lvl9pPr>
          </a:lstStyle>
          <a:p>
            <a:endParaRPr/>
          </a:p>
        </p:txBody>
      </p:sp>
      <p:sp>
        <p:nvSpPr>
          <p:cNvPr id="165" name="Shape 16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66" name="Shape 16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67" name="Shape 167"/>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70" name="Shape 170"/>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Calibri"/>
              <a:buChar char="•"/>
              <a:defRPr/>
            </a:lvl1pPr>
            <a:lvl2pPr marL="742950" indent="-107950" algn="l" rtl="0">
              <a:spcBef>
                <a:spcPts val="560"/>
              </a:spcBef>
              <a:buClr>
                <a:schemeClr val="dk1"/>
              </a:buClr>
              <a:buFont typeface="Calibri"/>
              <a:buChar char="–"/>
              <a:defRPr/>
            </a:lvl2pPr>
            <a:lvl3pPr marL="1143000" indent="-76200" algn="l" rtl="0">
              <a:spcBef>
                <a:spcPts val="480"/>
              </a:spcBef>
              <a:buClr>
                <a:schemeClr val="dk1"/>
              </a:buClr>
              <a:buFont typeface="Calibri"/>
              <a:buChar char="•"/>
              <a:defRPr/>
            </a:lvl3pPr>
            <a:lvl4pPr marL="1600200" indent="-101600" algn="l" rtl="0">
              <a:spcBef>
                <a:spcPts val="400"/>
              </a:spcBef>
              <a:buClr>
                <a:schemeClr val="dk1"/>
              </a:buClr>
              <a:buFont typeface="Calibri"/>
              <a:buChar char="–"/>
              <a:defRPr/>
            </a:lvl4pPr>
            <a:lvl5pPr marL="2057400" indent="-101600" algn="l" rtl="0">
              <a:spcBef>
                <a:spcPts val="400"/>
              </a:spcBef>
              <a:buClr>
                <a:schemeClr val="dk1"/>
              </a:buClr>
              <a:buFont typeface="Calibri"/>
              <a:buChar char="»"/>
              <a:defRPr/>
            </a:lvl5pPr>
            <a:lvl6pPr marL="2514600" indent="-101600" algn="l" rtl="0">
              <a:spcBef>
                <a:spcPts val="400"/>
              </a:spcBef>
              <a:buClr>
                <a:schemeClr val="dk1"/>
              </a:buClr>
              <a:buFont typeface="Calibri"/>
              <a:buChar char="•"/>
              <a:defRPr/>
            </a:lvl6pPr>
            <a:lvl7pPr marL="2971800" indent="-101600" algn="l" rtl="0">
              <a:spcBef>
                <a:spcPts val="400"/>
              </a:spcBef>
              <a:buClr>
                <a:schemeClr val="dk1"/>
              </a:buClr>
              <a:buFont typeface="Calibri"/>
              <a:buChar char="•"/>
              <a:defRPr/>
            </a:lvl7pPr>
            <a:lvl8pPr marL="3429000" indent="-101600" algn="l" rtl="0">
              <a:spcBef>
                <a:spcPts val="400"/>
              </a:spcBef>
              <a:buClr>
                <a:schemeClr val="dk1"/>
              </a:buClr>
              <a:buFont typeface="Calibri"/>
              <a:buChar char="•"/>
              <a:defRPr/>
            </a:lvl8pPr>
            <a:lvl9pPr marL="3886200" indent="-101600" algn="l" rtl="0">
              <a:spcBef>
                <a:spcPts val="400"/>
              </a:spcBef>
              <a:buClr>
                <a:schemeClr val="dk1"/>
              </a:buClr>
              <a:buFont typeface="Calibri"/>
              <a:buChar char="•"/>
              <a:defRPr/>
            </a:lvl9pPr>
          </a:lstStyle>
          <a:p>
            <a:endParaRPr/>
          </a:p>
        </p:txBody>
      </p:sp>
      <p:sp>
        <p:nvSpPr>
          <p:cNvPr id="171" name="Shape 17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72" name="Shape 17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73" name="Shape 173"/>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ctr" rtl="0">
              <a:spcBef>
                <a:spcPts val="0"/>
              </a:spcBef>
              <a:buClr>
                <a:schemeClr val="dk1"/>
              </a:buClr>
              <a:buFont typeface="Calibri"/>
              <a:buNone/>
              <a:defRPr/>
            </a:lvl1pPr>
            <a:lvl2pPr marL="0" marR="0" indent="0" algn="l" rt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endParaRPr/>
          </a:p>
        </p:txBody>
      </p:sp>
      <p:sp>
        <p:nvSpPr>
          <p:cNvPr id="10" name="Shape 10"/>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indent="-139700" algn="l" rtl="0">
              <a:spcBef>
                <a:spcPts val="640"/>
              </a:spcBef>
              <a:buClr>
                <a:schemeClr val="dk1"/>
              </a:buClr>
              <a:buFont typeface="Calibri"/>
              <a:buChar char="•"/>
              <a:defRPr/>
            </a:lvl1pPr>
            <a:lvl2pPr marL="742950" marR="0" indent="-107950" algn="l" rtl="0">
              <a:spcBef>
                <a:spcPts val="560"/>
              </a:spcBef>
              <a:buClr>
                <a:schemeClr val="dk1"/>
              </a:buClr>
              <a:buFont typeface="Calibri"/>
              <a:buChar char="–"/>
              <a:defRPr/>
            </a:lvl2pPr>
            <a:lvl3pPr marL="1143000" marR="0" indent="-76200" algn="l" rtl="0">
              <a:spcBef>
                <a:spcPts val="480"/>
              </a:spcBef>
              <a:buClr>
                <a:schemeClr val="dk1"/>
              </a:buClr>
              <a:buFont typeface="Calibri"/>
              <a:buChar char="•"/>
              <a:defRPr/>
            </a:lvl3pPr>
            <a:lvl4pPr marL="1600200" marR="0" indent="-101600" algn="l" rtl="0">
              <a:spcBef>
                <a:spcPts val="400"/>
              </a:spcBef>
              <a:buClr>
                <a:schemeClr val="dk1"/>
              </a:buClr>
              <a:buFont typeface="Calibri"/>
              <a:buChar char="–"/>
              <a:defRPr/>
            </a:lvl4pPr>
            <a:lvl5pPr marL="2057400" marR="0" indent="-101600" algn="l" rtl="0">
              <a:spcBef>
                <a:spcPts val="400"/>
              </a:spcBef>
              <a:buClr>
                <a:schemeClr val="dk1"/>
              </a:buClr>
              <a:buFont typeface="Calibri"/>
              <a:buChar char="»"/>
              <a:defRPr/>
            </a:lvl5pPr>
            <a:lvl6pPr marL="2514600" marR="0" indent="-101600" algn="l" rtl="0">
              <a:spcBef>
                <a:spcPts val="400"/>
              </a:spcBef>
              <a:buClr>
                <a:schemeClr val="dk1"/>
              </a:buClr>
              <a:buFont typeface="Calibri"/>
              <a:buChar char="•"/>
              <a:defRPr/>
            </a:lvl6pPr>
            <a:lvl7pPr marL="2971800" marR="0" indent="-101600" algn="l" rtl="0">
              <a:spcBef>
                <a:spcPts val="400"/>
              </a:spcBef>
              <a:buClr>
                <a:schemeClr val="dk1"/>
              </a:buClr>
              <a:buFont typeface="Calibri"/>
              <a:buChar char="•"/>
              <a:defRPr/>
            </a:lvl7pPr>
            <a:lvl8pPr marL="3429000" marR="0" indent="-101600" algn="l" rtl="0">
              <a:spcBef>
                <a:spcPts val="400"/>
              </a:spcBef>
              <a:buClr>
                <a:schemeClr val="dk1"/>
              </a:buClr>
              <a:buFont typeface="Calibri"/>
              <a:buChar char="•"/>
              <a:defRPr/>
            </a:lvl8pPr>
            <a:lvl9pPr marL="3886200" marR="0" indent="-101600" algn="l" rtl="0">
              <a:spcBef>
                <a:spcPts val="400"/>
              </a:spcBef>
              <a:buClr>
                <a:schemeClr val="dk1"/>
              </a:buClr>
              <a:buFont typeface="Calibri"/>
              <a:buChar char="•"/>
              <a:defRPr/>
            </a:lvl9pPr>
          </a:lstStyle>
          <a:p>
            <a:endParaRPr/>
          </a:p>
        </p:txBody>
      </p:sp>
      <p:sp>
        <p:nvSpPr>
          <p:cNvPr id="11" name="Shape 1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2" name="Shape 1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3" name="Shape 13"/>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ctr" rtl="0">
              <a:spcBef>
                <a:spcPts val="0"/>
              </a:spcBef>
              <a:buClr>
                <a:schemeClr val="dk1"/>
              </a:buClr>
              <a:buFont typeface="Calibri"/>
              <a:buNone/>
              <a:defRPr/>
            </a:lvl1pPr>
            <a:lvl2pPr marL="0" marR="0" indent="0" algn="l" rt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endParaRPr/>
          </a:p>
        </p:txBody>
      </p:sp>
      <p:sp>
        <p:nvSpPr>
          <p:cNvPr id="85" name="Shape 85"/>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indent="-139700" algn="l" rtl="0">
              <a:spcBef>
                <a:spcPts val="640"/>
              </a:spcBef>
              <a:buClr>
                <a:schemeClr val="dk1"/>
              </a:buClr>
              <a:buFont typeface="Calibri"/>
              <a:buChar char="•"/>
              <a:defRPr/>
            </a:lvl1pPr>
            <a:lvl2pPr marL="742950" marR="0" indent="-107950" algn="l" rtl="0">
              <a:spcBef>
                <a:spcPts val="560"/>
              </a:spcBef>
              <a:buClr>
                <a:schemeClr val="dk1"/>
              </a:buClr>
              <a:buFont typeface="Calibri"/>
              <a:buChar char="–"/>
              <a:defRPr/>
            </a:lvl2pPr>
            <a:lvl3pPr marL="1143000" marR="0" indent="-76200" algn="l" rtl="0">
              <a:spcBef>
                <a:spcPts val="480"/>
              </a:spcBef>
              <a:buClr>
                <a:schemeClr val="dk1"/>
              </a:buClr>
              <a:buFont typeface="Calibri"/>
              <a:buChar char="•"/>
              <a:defRPr/>
            </a:lvl3pPr>
            <a:lvl4pPr marL="1600200" marR="0" indent="-101600" algn="l" rtl="0">
              <a:spcBef>
                <a:spcPts val="400"/>
              </a:spcBef>
              <a:buClr>
                <a:schemeClr val="dk1"/>
              </a:buClr>
              <a:buFont typeface="Calibri"/>
              <a:buChar char="–"/>
              <a:defRPr/>
            </a:lvl4pPr>
            <a:lvl5pPr marL="2057400" marR="0" indent="-101600" algn="l" rtl="0">
              <a:spcBef>
                <a:spcPts val="400"/>
              </a:spcBef>
              <a:buClr>
                <a:schemeClr val="dk1"/>
              </a:buClr>
              <a:buFont typeface="Calibri"/>
              <a:buChar char="»"/>
              <a:defRPr/>
            </a:lvl5pPr>
            <a:lvl6pPr marL="2514600" marR="0" indent="-101600" algn="l" rtl="0">
              <a:spcBef>
                <a:spcPts val="400"/>
              </a:spcBef>
              <a:buClr>
                <a:schemeClr val="dk1"/>
              </a:buClr>
              <a:buFont typeface="Calibri"/>
              <a:buChar char="•"/>
              <a:defRPr/>
            </a:lvl6pPr>
            <a:lvl7pPr marL="2971800" marR="0" indent="-101600" algn="l" rtl="0">
              <a:spcBef>
                <a:spcPts val="400"/>
              </a:spcBef>
              <a:buClr>
                <a:schemeClr val="dk1"/>
              </a:buClr>
              <a:buFont typeface="Calibri"/>
              <a:buChar char="•"/>
              <a:defRPr/>
            </a:lvl7pPr>
            <a:lvl8pPr marL="3429000" marR="0" indent="-101600" algn="l" rtl="0">
              <a:spcBef>
                <a:spcPts val="400"/>
              </a:spcBef>
              <a:buClr>
                <a:schemeClr val="dk1"/>
              </a:buClr>
              <a:buFont typeface="Calibri"/>
              <a:buChar char="•"/>
              <a:defRPr/>
            </a:lvl8pPr>
            <a:lvl9pPr marL="3886200" marR="0" indent="-101600" algn="l" rtl="0">
              <a:spcBef>
                <a:spcPts val="400"/>
              </a:spcBef>
              <a:buClr>
                <a:schemeClr val="dk1"/>
              </a:buClr>
              <a:buFont typeface="Calibri"/>
              <a:buChar char="•"/>
              <a:defRPr/>
            </a:lvl9pPr>
          </a:lstStyle>
          <a:p>
            <a:endParaRPr/>
          </a:p>
        </p:txBody>
      </p:sp>
      <p:sp>
        <p:nvSpPr>
          <p:cNvPr id="86" name="Shape 8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87" name="Shape 8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88" name="Shape 88"/>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14.tif"/><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8.pn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17.JPG"/><Relationship Id="rId4" Type="http://schemas.openxmlformats.org/officeDocument/2006/relationships/image" Target="../media/image5.pn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1.tif"/><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23.JPG"/><Relationship Id="rId4" Type="http://schemas.openxmlformats.org/officeDocument/2006/relationships/image" Target="../media/image22.tif"/></Relationships>
</file>

<file path=ppt/slides/_rels/slide7.xml.rels><?xml version="1.0" encoding="UTF-8" standalone="yes"?>
<Relationships xmlns="http://schemas.openxmlformats.org/package/2006/relationships"><Relationship Id="rId3" Type="http://schemas.openxmlformats.org/officeDocument/2006/relationships/image" Target="../media/image24.tif"/><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5.tif"/></Relationships>
</file>

<file path=ppt/slides/_rels/slide8.xml.rels><?xml version="1.0" encoding="UTF-8" standalone="yes"?>
<Relationships xmlns="http://schemas.openxmlformats.org/package/2006/relationships"><Relationship Id="rId3" Type="http://schemas.openxmlformats.org/officeDocument/2006/relationships/image" Target="../media/image26.tif"/><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7.tif"/><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8.tif"/></Relationships>
</file>

<file path=ppt/slides/_rels/slide10.xml.rels><?xml version="1.0" encoding="UTF-8" standalone="yes"?>
<Relationships xmlns="http://schemas.openxmlformats.org/package/2006/relationships"><Relationship Id="rId3" Type="http://schemas.openxmlformats.org/officeDocument/2006/relationships/image" Target="../media/image29.tif"/><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30.tif"/></Relationships>
</file>

<file path=ppt/slides/_rels/slide11.xml.rels><?xml version="1.0" encoding="UTF-8" standalone="yes"?>
<Relationships xmlns="http://schemas.openxmlformats.org/package/2006/relationships"><Relationship Id="rId3" Type="http://schemas.openxmlformats.org/officeDocument/2006/relationships/image" Target="../media/image30.tif"/><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3.emf"/><Relationship Id="rId4" Type="http://schemas.openxmlformats.org/officeDocument/2006/relationships/image" Target="../media/image32.emf"/></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8.JPG"/><Relationship Id="rId2" Type="http://schemas.openxmlformats.org/officeDocument/2006/relationships/image" Target="../media/image34.tif"/><Relationship Id="rId1" Type="http://schemas.openxmlformats.org/officeDocument/2006/relationships/slideLayout" Target="../slideLayouts/slideLayout13.xml"/><Relationship Id="rId6" Type="http://schemas.openxmlformats.org/officeDocument/2006/relationships/image" Target="../media/image37.JPG"/><Relationship Id="rId5" Type="http://schemas.openxmlformats.org/officeDocument/2006/relationships/image" Target="../media/image36.tif"/><Relationship Id="rId4" Type="http://schemas.openxmlformats.org/officeDocument/2006/relationships/image" Target="../media/image35.tif"/></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4.tif"/><Relationship Id="rId1" Type="http://schemas.openxmlformats.org/officeDocument/2006/relationships/slideLayout" Target="../slideLayouts/slideLayout13.xml"/><Relationship Id="rId6" Type="http://schemas.openxmlformats.org/officeDocument/2006/relationships/image" Target="../media/image39.tif"/><Relationship Id="rId5" Type="http://schemas.openxmlformats.org/officeDocument/2006/relationships/image" Target="../media/image36.tif"/><Relationship Id="rId4" Type="http://schemas.openxmlformats.org/officeDocument/2006/relationships/image" Target="../media/image35.ti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7.jpe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40.tif"/><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3.tif"/><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44.t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8" name="Shape 178"/>
          <p:cNvSpPr/>
          <p:nvPr/>
        </p:nvSpPr>
        <p:spPr>
          <a:xfrm>
            <a:off x="155575" y="-144462"/>
            <a:ext cx="231637" cy="250628"/>
          </a:xfrm>
          <a:prstGeom prst="rect">
            <a:avLst/>
          </a:prstGeom>
          <a:noFill/>
          <a:ln>
            <a:noFill/>
          </a:ln>
        </p:spPr>
        <p:txBody>
          <a:bodyPr lIns="91425" tIns="45700" rIns="91425" bIns="45700" anchor="t" anchorCtr="0">
            <a:noAutofit/>
          </a:bodyPr>
          <a:lstStyle/>
          <a:p>
            <a:endParaRPr/>
          </a:p>
        </p:txBody>
      </p:sp>
      <p:sp>
        <p:nvSpPr>
          <p:cNvPr id="179" name="Shape 179"/>
          <p:cNvSpPr/>
          <p:nvPr/>
        </p:nvSpPr>
        <p:spPr>
          <a:xfrm>
            <a:off x="307975" y="7938"/>
            <a:ext cx="231637" cy="250628"/>
          </a:xfrm>
          <a:prstGeom prst="rect">
            <a:avLst/>
          </a:prstGeom>
          <a:noFill/>
          <a:ln>
            <a:noFill/>
          </a:ln>
        </p:spPr>
        <p:txBody>
          <a:bodyPr lIns="91425" tIns="45700" rIns="91425" bIns="45700" anchor="t" anchorCtr="0">
            <a:noAutofit/>
          </a:bodyPr>
          <a:lstStyle/>
          <a:p>
            <a:endParaRPr/>
          </a:p>
        </p:txBody>
      </p:sp>
      <p:sp>
        <p:nvSpPr>
          <p:cNvPr id="180" name="Shape 180"/>
          <p:cNvSpPr/>
          <p:nvPr/>
        </p:nvSpPr>
        <p:spPr>
          <a:xfrm>
            <a:off x="460375" y="160337"/>
            <a:ext cx="231637" cy="250628"/>
          </a:xfrm>
          <a:prstGeom prst="rect">
            <a:avLst/>
          </a:prstGeom>
          <a:noFill/>
          <a:ln>
            <a:noFill/>
          </a:ln>
        </p:spPr>
        <p:txBody>
          <a:bodyPr lIns="91425" tIns="45700" rIns="91425" bIns="45700" anchor="t" anchorCtr="0">
            <a:noAutofit/>
          </a:bodyPr>
          <a:lstStyle/>
          <a:p>
            <a:endParaRPr/>
          </a:p>
        </p:txBody>
      </p:sp>
      <p:pic>
        <p:nvPicPr>
          <p:cNvPr id="9" name="Shape 176"/>
          <p:cNvPicPr preferRelativeResize="0"/>
          <p:nvPr/>
        </p:nvPicPr>
        <p:blipFill>
          <a:blip r:embed="rId3"/>
          <a:stretch>
            <a:fillRect/>
          </a:stretch>
        </p:blipFill>
        <p:spPr>
          <a:xfrm>
            <a:off x="83025" y="151128"/>
            <a:ext cx="2394683" cy="980396"/>
          </a:xfrm>
          <a:prstGeom prst="rect">
            <a:avLst/>
          </a:prstGeom>
          <a:ln>
            <a:solidFill>
              <a:schemeClr val="bg2"/>
            </a:solidFill>
          </a:ln>
        </p:spPr>
      </p:pic>
      <p:pic>
        <p:nvPicPr>
          <p:cNvPr id="10" name="Picture 9"/>
          <p:cNvPicPr>
            <a:picLocks noChangeAspect="1"/>
          </p:cNvPicPr>
          <p:nvPr/>
        </p:nvPicPr>
        <p:blipFill>
          <a:blip r:embed="rId4"/>
          <a:stretch>
            <a:fillRect/>
          </a:stretch>
        </p:blipFill>
        <p:spPr>
          <a:xfrm>
            <a:off x="2937196" y="94093"/>
            <a:ext cx="1159619" cy="598654"/>
          </a:xfrm>
          <a:prstGeom prst="rect">
            <a:avLst/>
          </a:prstGeom>
        </p:spPr>
      </p:pic>
      <p:pic>
        <p:nvPicPr>
          <p:cNvPr id="13" name="Picture 2" descr="http://distinctiveconsortium.org/wp-content/themes/distinctive/assets/img/DISTINCTIVE-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8249" y="195702"/>
            <a:ext cx="1435593" cy="339212"/>
          </a:xfrm>
          <a:prstGeom prst="rect">
            <a:avLst/>
          </a:prstGeom>
          <a:noFill/>
          <a:extLst>
            <a:ext uri="{909E8E84-426E-40DD-AFC4-6F175D3DCCD1}">
              <a14:hiddenFill xmlns:a14="http://schemas.microsoft.com/office/drawing/2010/main">
                <a:solidFill>
                  <a:srgbClr val="FFFFFF"/>
                </a:solidFill>
              </a14:hiddenFill>
            </a:ext>
          </a:extLst>
        </p:spPr>
      </p:pic>
      <p:sp>
        <p:nvSpPr>
          <p:cNvPr id="14" name="Shape 175"/>
          <p:cNvSpPr/>
          <p:nvPr/>
        </p:nvSpPr>
        <p:spPr>
          <a:xfrm>
            <a:off x="-1022" y="1282380"/>
            <a:ext cx="9143999" cy="1433616"/>
          </a:xfrm>
          <a:prstGeom prst="rect">
            <a:avLst/>
          </a:prstGeom>
          <a:solidFill>
            <a:schemeClr val="dk2"/>
          </a:solidFill>
          <a:ln>
            <a:noFill/>
          </a:ln>
        </p:spPr>
        <p:txBody>
          <a:bodyPr lIns="396000" tIns="45700" rIns="91425" bIns="45700" anchor="t" anchorCtr="0">
            <a:noAutofit/>
          </a:bodyPr>
          <a:lstStyle/>
          <a:p>
            <a:pPr marL="0" marR="0" lvl="0" indent="0" algn="ctr" rtl="0">
              <a:buSzPct val="25000"/>
              <a:buNone/>
            </a:pPr>
            <a:endParaRPr lang="en-GB" sz="1000" b="1" dirty="0" smtClean="0">
              <a:solidFill>
                <a:schemeClr val="bg1"/>
              </a:solidFill>
              <a:latin typeface="+mn-lt"/>
            </a:endParaRPr>
          </a:p>
          <a:p>
            <a:pPr marL="0" marR="0" lvl="0" indent="0" algn="ctr" rtl="0">
              <a:buSzPct val="25000"/>
              <a:buNone/>
            </a:pPr>
            <a:r>
              <a:rPr lang="en-GB" sz="3200" b="1" dirty="0" smtClean="0">
                <a:solidFill>
                  <a:schemeClr val="bg1"/>
                </a:solidFill>
                <a:latin typeface="+mn-lt"/>
              </a:rPr>
              <a:t>The incorporation of U and Pu in zirconolite glass-ceramic wasteforms</a:t>
            </a:r>
            <a:endParaRPr lang="en-GB" sz="3200" b="1" i="0" u="none" strike="noStrike" cap="none" baseline="0" dirty="0">
              <a:solidFill>
                <a:schemeClr val="bg1"/>
              </a:solidFill>
              <a:latin typeface="+mn-lt"/>
              <a:sym typeface="Arial"/>
            </a:endParaRPr>
          </a:p>
        </p:txBody>
      </p:sp>
      <p:sp>
        <p:nvSpPr>
          <p:cNvPr id="15" name="TextBox 14"/>
          <p:cNvSpPr txBox="1"/>
          <p:nvPr/>
        </p:nvSpPr>
        <p:spPr>
          <a:xfrm>
            <a:off x="234891" y="3042523"/>
            <a:ext cx="8573549" cy="3452227"/>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lvl="0">
              <a:buSzPct val="25000"/>
            </a:pPr>
            <a:r>
              <a:rPr lang="en-GB" sz="2200" b="1" dirty="0">
                <a:solidFill>
                  <a:schemeClr val="bg2"/>
                </a:solidFill>
              </a:rPr>
              <a:t>Stephanie </a:t>
            </a:r>
            <a:r>
              <a:rPr lang="en-GB" sz="2200" b="1" dirty="0" smtClean="0">
                <a:solidFill>
                  <a:schemeClr val="bg2"/>
                </a:solidFill>
              </a:rPr>
              <a:t>Thornber</a:t>
            </a:r>
          </a:p>
          <a:p>
            <a:pPr lvl="0">
              <a:buSzPct val="25000"/>
            </a:pPr>
            <a:endParaRPr lang="en-GB" sz="1200" b="1" dirty="0">
              <a:solidFill>
                <a:schemeClr val="bg2"/>
              </a:solidFill>
            </a:endParaRPr>
          </a:p>
          <a:p>
            <a:pPr lvl="0">
              <a:buSzPct val="25000"/>
            </a:pPr>
            <a:endParaRPr lang="en-GB" sz="1200" b="1" dirty="0" smtClean="0">
              <a:solidFill>
                <a:schemeClr val="bg2"/>
              </a:solidFill>
            </a:endParaRPr>
          </a:p>
          <a:p>
            <a:pPr lvl="0">
              <a:buSzPct val="25000"/>
            </a:pPr>
            <a:r>
              <a:rPr lang="en-GB" b="1" dirty="0" smtClean="0">
                <a:solidFill>
                  <a:schemeClr val="bg2"/>
                </a:solidFill>
              </a:rPr>
              <a:t>Supervisors</a:t>
            </a:r>
            <a:r>
              <a:rPr lang="en-GB" b="1" dirty="0">
                <a:solidFill>
                  <a:schemeClr val="bg2"/>
                </a:solidFill>
              </a:rPr>
              <a:t>: </a:t>
            </a:r>
            <a:r>
              <a:rPr lang="en-GB" b="1" dirty="0" err="1">
                <a:solidFill>
                  <a:schemeClr val="bg2"/>
                </a:solidFill>
              </a:rPr>
              <a:t>Prof.</a:t>
            </a:r>
            <a:r>
              <a:rPr lang="en-GB" b="1" dirty="0">
                <a:solidFill>
                  <a:schemeClr val="bg2"/>
                </a:solidFill>
              </a:rPr>
              <a:t> Neil </a:t>
            </a:r>
            <a:r>
              <a:rPr lang="en-GB" b="1" dirty="0" smtClean="0">
                <a:solidFill>
                  <a:schemeClr val="bg2"/>
                </a:solidFill>
              </a:rPr>
              <a:t>Hyatt</a:t>
            </a:r>
            <a:r>
              <a:rPr lang="en-GB" b="1" baseline="30000" dirty="0" smtClean="0">
                <a:solidFill>
                  <a:schemeClr val="bg2"/>
                </a:solidFill>
              </a:rPr>
              <a:t>1</a:t>
            </a:r>
            <a:r>
              <a:rPr lang="en-GB" b="1" dirty="0" smtClean="0">
                <a:solidFill>
                  <a:schemeClr val="bg2"/>
                </a:solidFill>
              </a:rPr>
              <a:t>,</a:t>
            </a:r>
            <a:r>
              <a:rPr lang="en-GB" b="1" baseline="30000" dirty="0" smtClean="0">
                <a:solidFill>
                  <a:schemeClr val="bg2"/>
                </a:solidFill>
              </a:rPr>
              <a:t>   </a:t>
            </a:r>
            <a:r>
              <a:rPr lang="en-GB" b="1" dirty="0" err="1" smtClean="0">
                <a:solidFill>
                  <a:schemeClr val="bg2"/>
                </a:solidFill>
              </a:rPr>
              <a:t>Dr</a:t>
            </a:r>
            <a:r>
              <a:rPr lang="en-GB" b="1" dirty="0" err="1">
                <a:solidFill>
                  <a:schemeClr val="bg2"/>
                </a:solidFill>
              </a:rPr>
              <a:t>.</a:t>
            </a:r>
            <a:r>
              <a:rPr lang="en-GB" b="1" dirty="0">
                <a:solidFill>
                  <a:schemeClr val="bg2"/>
                </a:solidFill>
              </a:rPr>
              <a:t> Martin </a:t>
            </a:r>
            <a:r>
              <a:rPr lang="en-GB" b="1" dirty="0" smtClean="0">
                <a:solidFill>
                  <a:schemeClr val="bg2"/>
                </a:solidFill>
              </a:rPr>
              <a:t>Stennett</a:t>
            </a:r>
            <a:r>
              <a:rPr lang="en-GB" b="1" baseline="30000" dirty="0" smtClean="0">
                <a:solidFill>
                  <a:schemeClr val="bg2"/>
                </a:solidFill>
              </a:rPr>
              <a:t>1</a:t>
            </a:r>
            <a:r>
              <a:rPr lang="en-GB" b="1" dirty="0" smtClean="0">
                <a:solidFill>
                  <a:schemeClr val="bg2"/>
                </a:solidFill>
              </a:rPr>
              <a:t>,</a:t>
            </a:r>
            <a:r>
              <a:rPr lang="en-GB" b="1" baseline="30000" dirty="0" smtClean="0">
                <a:solidFill>
                  <a:schemeClr val="bg2"/>
                </a:solidFill>
              </a:rPr>
              <a:t>   </a:t>
            </a:r>
            <a:r>
              <a:rPr lang="en-GB" b="1" dirty="0" err="1" smtClean="0">
                <a:solidFill>
                  <a:schemeClr val="bg2"/>
                </a:solidFill>
              </a:rPr>
              <a:t>Dr</a:t>
            </a:r>
            <a:r>
              <a:rPr lang="en-GB" b="1" dirty="0" err="1">
                <a:solidFill>
                  <a:schemeClr val="bg2"/>
                </a:solidFill>
              </a:rPr>
              <a:t>.</a:t>
            </a:r>
            <a:r>
              <a:rPr lang="en-GB" b="1" dirty="0">
                <a:solidFill>
                  <a:schemeClr val="bg2"/>
                </a:solidFill>
              </a:rPr>
              <a:t> </a:t>
            </a:r>
            <a:r>
              <a:rPr lang="en-GB" b="1" dirty="0" smtClean="0">
                <a:solidFill>
                  <a:schemeClr val="bg2"/>
                </a:solidFill>
              </a:rPr>
              <a:t>Daniel Gregg</a:t>
            </a:r>
            <a:r>
              <a:rPr lang="en-GB" b="1" baseline="30000" dirty="0" smtClean="0">
                <a:solidFill>
                  <a:schemeClr val="bg2"/>
                </a:solidFill>
              </a:rPr>
              <a:t>2</a:t>
            </a:r>
            <a:r>
              <a:rPr lang="en-GB" b="1" dirty="0" smtClean="0">
                <a:solidFill>
                  <a:schemeClr val="bg2"/>
                </a:solidFill>
              </a:rPr>
              <a:t> and </a:t>
            </a:r>
            <a:r>
              <a:rPr lang="en-GB" b="1" dirty="0" err="1" smtClean="0">
                <a:solidFill>
                  <a:schemeClr val="bg2"/>
                </a:solidFill>
              </a:rPr>
              <a:t>Dr.</a:t>
            </a:r>
            <a:r>
              <a:rPr lang="en-GB" b="1" dirty="0" smtClean="0">
                <a:solidFill>
                  <a:schemeClr val="bg2"/>
                </a:solidFill>
              </a:rPr>
              <a:t> Lou Vance</a:t>
            </a:r>
            <a:r>
              <a:rPr lang="en-GB" b="1" baseline="30000" dirty="0" smtClean="0">
                <a:solidFill>
                  <a:schemeClr val="bg2"/>
                </a:solidFill>
              </a:rPr>
              <a:t>2</a:t>
            </a:r>
          </a:p>
          <a:p>
            <a:r>
              <a:rPr lang="en-GB" sz="1100" baseline="30000" dirty="0">
                <a:solidFill>
                  <a:schemeClr val="bg2"/>
                </a:solidFill>
              </a:rPr>
              <a:t>1 </a:t>
            </a:r>
            <a:r>
              <a:rPr lang="en-GB" sz="1100" dirty="0">
                <a:solidFill>
                  <a:schemeClr val="bg2"/>
                </a:solidFill>
              </a:rPr>
              <a:t>Immobilisation Science Laboratory, Department of Materials Science &amp; Engineering, The University of Sheffield</a:t>
            </a:r>
          </a:p>
          <a:p>
            <a:r>
              <a:rPr lang="en-GB" sz="1100" baseline="30000" dirty="0">
                <a:solidFill>
                  <a:schemeClr val="bg2"/>
                </a:solidFill>
              </a:rPr>
              <a:t>2</a:t>
            </a:r>
            <a:r>
              <a:rPr lang="en-GB" sz="1100" dirty="0">
                <a:solidFill>
                  <a:schemeClr val="bg2"/>
                </a:solidFill>
              </a:rPr>
              <a:t> </a:t>
            </a:r>
            <a:r>
              <a:rPr lang="en-GB" sz="1100" dirty="0" smtClean="0">
                <a:solidFill>
                  <a:schemeClr val="bg2"/>
                </a:solidFill>
              </a:rPr>
              <a:t>ANSTO, Lucas Heights, NSW 2234, Australia</a:t>
            </a:r>
            <a:endParaRPr lang="en-GB" sz="1100" dirty="0">
              <a:solidFill>
                <a:schemeClr val="bg2"/>
              </a:solidFill>
            </a:endParaRPr>
          </a:p>
          <a:p>
            <a:endParaRPr lang="en-GB" baseline="30000" dirty="0">
              <a:solidFill>
                <a:schemeClr val="bg2"/>
              </a:solidFill>
            </a:endParaRPr>
          </a:p>
          <a:p>
            <a:endParaRPr lang="en-GB" baseline="30000" dirty="0">
              <a:solidFill>
                <a:schemeClr val="bg2"/>
              </a:solidFill>
            </a:endParaRPr>
          </a:p>
          <a:p>
            <a:endParaRPr lang="en-GB" baseline="30000" dirty="0">
              <a:solidFill>
                <a:schemeClr val="bg2"/>
              </a:solidFill>
            </a:endParaRPr>
          </a:p>
          <a:p>
            <a:r>
              <a:rPr lang="en-GB" sz="1600" dirty="0">
                <a:solidFill>
                  <a:schemeClr val="bg2"/>
                </a:solidFill>
              </a:rPr>
              <a:t>sthornber1@Sheffield.ac.uk</a:t>
            </a:r>
          </a:p>
          <a:p>
            <a:endParaRPr lang="en-GB" dirty="0">
              <a:solidFill>
                <a:schemeClr val="bg2"/>
              </a:solidFill>
            </a:endParaRPr>
          </a:p>
          <a:p>
            <a:endParaRPr lang="en-GB" baseline="30000" dirty="0">
              <a:solidFill>
                <a:schemeClr val="bg2"/>
              </a:solidFill>
            </a:endParaRPr>
          </a:p>
          <a:p>
            <a:endParaRPr lang="en-GB" dirty="0" smtClean="0">
              <a:solidFill>
                <a:schemeClr val="bg2"/>
              </a:solidFill>
            </a:endParaRPr>
          </a:p>
          <a:p>
            <a:endParaRPr lang="en-GB" dirty="0" smtClean="0">
              <a:solidFill>
                <a:schemeClr val="bg2"/>
              </a:solidFill>
            </a:endParaRPr>
          </a:p>
          <a:p>
            <a:endParaRPr lang="en-GB" dirty="0">
              <a:solidFill>
                <a:schemeClr val="bg2"/>
              </a:solidFill>
            </a:endParaRPr>
          </a:p>
          <a:p>
            <a:r>
              <a:rPr lang="en-GB" b="1" dirty="0" smtClean="0">
                <a:solidFill>
                  <a:schemeClr val="bg2"/>
                </a:solidFill>
              </a:rPr>
              <a:t>MRS 2017</a:t>
            </a:r>
            <a:endParaRPr lang="en-GB" b="1" dirty="0">
              <a:solidFill>
                <a:schemeClr val="bg2"/>
              </a:solidFill>
            </a:endParaRPr>
          </a:p>
          <a:p>
            <a:r>
              <a:rPr lang="en-GB" dirty="0" smtClean="0">
                <a:solidFill>
                  <a:schemeClr val="bg2"/>
                </a:solidFill>
              </a:rPr>
              <a:t>Wednesday 1</a:t>
            </a:r>
            <a:r>
              <a:rPr lang="en-GB" baseline="30000" dirty="0" smtClean="0">
                <a:solidFill>
                  <a:schemeClr val="bg2"/>
                </a:solidFill>
              </a:rPr>
              <a:t>st</a:t>
            </a:r>
            <a:r>
              <a:rPr lang="en-GB" dirty="0" smtClean="0">
                <a:solidFill>
                  <a:schemeClr val="bg2"/>
                </a:solidFill>
              </a:rPr>
              <a:t> November </a:t>
            </a:r>
            <a:r>
              <a:rPr lang="en-GB" dirty="0">
                <a:solidFill>
                  <a:schemeClr val="bg2"/>
                </a:solidFill>
              </a:rPr>
              <a:t>2017, Sydney, </a:t>
            </a:r>
            <a:r>
              <a:rPr lang="en-GB" dirty="0" smtClean="0">
                <a:solidFill>
                  <a:schemeClr val="bg2"/>
                </a:solidFill>
              </a:rPr>
              <a:t>Australia</a:t>
            </a:r>
            <a:endParaRPr lang="en-GB" dirty="0">
              <a:solidFill>
                <a:schemeClr val="bg2"/>
              </a:solidFill>
            </a:endParaRPr>
          </a:p>
        </p:txBody>
      </p:sp>
      <p:sp>
        <p:nvSpPr>
          <p:cNvPr id="17" name="TextBox 16"/>
          <p:cNvSpPr txBox="1"/>
          <p:nvPr/>
        </p:nvSpPr>
        <p:spPr>
          <a:xfrm>
            <a:off x="-1021" y="6515616"/>
            <a:ext cx="9145021" cy="307777"/>
          </a:xfrm>
          <a:prstGeom prst="rect">
            <a:avLst/>
          </a:prstGeom>
          <a:solidFill>
            <a:schemeClr val="bg2"/>
          </a:solidFill>
        </p:spPr>
        <p:txBody>
          <a:bodyPr wrap="square" rtlCol="0">
            <a:spAutoFit/>
          </a:bodyPr>
          <a:lstStyle/>
          <a:p>
            <a:endParaRPr lang="en-GB" dirty="0">
              <a:latin typeface="+mn-lt"/>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0978" y="24145"/>
            <a:ext cx="1449994" cy="699622"/>
          </a:xfrm>
          <a:prstGeom prst="rect">
            <a:avLst/>
          </a:prstGeom>
        </p:spPr>
      </p:pic>
      <p:pic>
        <p:nvPicPr>
          <p:cNvPr id="20" name="Picture 6" descr="https://media.licdn.com/mpr/mpr/shrink_200_200/AAEAAQAAAAAAAAa7AAAAJGQ1ODQ0ZWU4LTZiM2UtNDBkMy1iNDk4LTk2YzJlMmJjNzQ1Yg.png"/>
          <p:cNvPicPr>
            <a:picLocks noChangeAspect="1" noChangeArrowheads="1"/>
          </p:cNvPicPr>
          <p:nvPr/>
        </p:nvPicPr>
        <p:blipFill rotWithShape="1">
          <a:blip r:embed="rId7">
            <a:extLst>
              <a:ext uri="{28A0092B-C50C-407E-A947-70E740481C1C}">
                <a14:useLocalDpi xmlns:a14="http://schemas.microsoft.com/office/drawing/2010/main" val="0"/>
              </a:ext>
            </a:extLst>
          </a:blip>
          <a:srcRect t="63668"/>
          <a:stretch/>
        </p:blipFill>
        <p:spPr bwMode="auto">
          <a:xfrm>
            <a:off x="7131163" y="692747"/>
            <a:ext cx="1161511" cy="42199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Image result for twitter log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789269" y="6577748"/>
            <a:ext cx="244573" cy="21580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7976693" y="6549172"/>
            <a:ext cx="1167307" cy="261610"/>
          </a:xfrm>
          <a:prstGeom prst="rect">
            <a:avLst/>
          </a:prstGeom>
          <a:noFill/>
        </p:spPr>
        <p:txBody>
          <a:bodyPr wrap="none" rtlCol="0">
            <a:spAutoFit/>
          </a:bodyPr>
          <a:lstStyle/>
          <a:p>
            <a:r>
              <a:rPr lang="en-GB" sz="1100" dirty="0" smtClean="0">
                <a:solidFill>
                  <a:schemeClr val="tx2"/>
                </a:solidFill>
                <a:latin typeface="+mn-lt"/>
              </a:rPr>
              <a:t>@</a:t>
            </a:r>
            <a:r>
              <a:rPr lang="en-GB" sz="1100" dirty="0" err="1" smtClean="0">
                <a:solidFill>
                  <a:schemeClr val="tx2"/>
                </a:solidFill>
                <a:latin typeface="+mn-lt"/>
              </a:rPr>
              <a:t>ISL_Sheffield</a:t>
            </a:r>
            <a:endParaRPr lang="en-GB" sz="1100" dirty="0">
              <a:solidFill>
                <a:schemeClr val="tx2"/>
              </a:solidFill>
              <a:latin typeface="+mn-lt"/>
            </a:endParaRPr>
          </a:p>
        </p:txBody>
      </p:sp>
      <p:pic>
        <p:nvPicPr>
          <p:cNvPr id="23" name="Picture 22"/>
          <p:cNvPicPr>
            <a:picLocks noChangeAspect="1"/>
          </p:cNvPicPr>
          <p:nvPr/>
        </p:nvPicPr>
        <p:blipFill>
          <a:blip r:embed="rId9"/>
          <a:stretch>
            <a:fillRect/>
          </a:stretch>
        </p:blipFill>
        <p:spPr>
          <a:xfrm>
            <a:off x="3246469" y="670867"/>
            <a:ext cx="1436512" cy="419165"/>
          </a:xfrm>
          <a:prstGeom prst="rect">
            <a:avLst/>
          </a:prstGeom>
        </p:spPr>
      </p:pic>
      <p:pic>
        <p:nvPicPr>
          <p:cNvPr id="24" name="Picture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87047" y="720496"/>
            <a:ext cx="1040050" cy="372808"/>
          </a:xfrm>
          <a:prstGeom prst="rect">
            <a:avLst/>
          </a:prstGeom>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Shape 186"/>
          <p:cNvSpPr txBox="1">
            <a:spLocks noGrp="1"/>
          </p:cNvSpPr>
          <p:nvPr>
            <p:ph type="title"/>
          </p:nvPr>
        </p:nvSpPr>
        <p:spPr>
          <a:xfrm>
            <a:off x="0" y="0"/>
            <a:ext cx="5905500" cy="682625"/>
          </a:xfrm>
          <a:prstGeom prst="rect">
            <a:avLst/>
          </a:prstGeom>
          <a:solidFill>
            <a:srgbClr val="366092"/>
          </a:solidFill>
          <a:ln>
            <a:noFill/>
          </a:ln>
        </p:spPr>
        <p:txBody>
          <a:bodyPr lIns="91425" tIns="45700" rIns="91425" bIns="45700" anchor="ctr" anchorCtr="0">
            <a:noAutofit/>
          </a:bodyPr>
          <a:lstStyle/>
          <a:p>
            <a:pPr marL="0" marR="0" lvl="0" indent="0" algn="l" rtl="0">
              <a:spcBef>
                <a:spcPts val="0"/>
              </a:spcBef>
              <a:buClr>
                <a:schemeClr val="lt1"/>
              </a:buClr>
              <a:buSzPct val="25000"/>
              <a:buFont typeface="Calibri"/>
              <a:buNone/>
            </a:pPr>
            <a:r>
              <a:rPr lang="en-GB" sz="1600" b="1" dirty="0" smtClean="0">
                <a:solidFill>
                  <a:schemeClr val="lt1"/>
                </a:solidFill>
                <a:latin typeface="+mn-lt"/>
                <a:ea typeface="Calibri"/>
                <a:cs typeface="Calibri"/>
                <a:sym typeface="Calibri"/>
              </a:rPr>
              <a:t>Background</a:t>
            </a:r>
            <a:endParaRPr lang="en-GB" sz="1600" b="1" i="0" u="none" strike="noStrike" cap="none" baseline="0" dirty="0">
              <a:solidFill>
                <a:schemeClr val="lt1"/>
              </a:solidFill>
              <a:latin typeface="+mn-lt"/>
              <a:ea typeface="Calibri"/>
              <a:cs typeface="Calibri"/>
              <a:sym typeface="Calibri"/>
            </a:endParaRPr>
          </a:p>
        </p:txBody>
      </p:sp>
      <p:sp>
        <p:nvSpPr>
          <p:cNvPr id="2" name="TextBox 1"/>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latin typeface="+mn-lt"/>
              </a:rPr>
              <a:t>Stephanie Thornber</a:t>
            </a:r>
          </a:p>
          <a:p>
            <a:pPr algn="r"/>
            <a:r>
              <a:rPr lang="en-GB" sz="900" dirty="0" smtClean="0">
                <a:solidFill>
                  <a:schemeClr val="bg1"/>
                </a:solidFill>
                <a:latin typeface="+mn-lt"/>
              </a:rPr>
              <a:t>University of Sheffield, UK</a:t>
            </a:r>
            <a:endParaRPr lang="en-GB" sz="900" dirty="0">
              <a:solidFill>
                <a:schemeClr val="bg1"/>
              </a:solidFill>
              <a:latin typeface="+mn-lt"/>
            </a:endParaRPr>
          </a:p>
        </p:txBody>
      </p:sp>
      <p:sp>
        <p:nvSpPr>
          <p:cNvPr id="3" name="TextBox 2"/>
          <p:cNvSpPr txBox="1"/>
          <p:nvPr/>
        </p:nvSpPr>
        <p:spPr>
          <a:xfrm>
            <a:off x="922790" y="6557918"/>
            <a:ext cx="1609736" cy="230832"/>
          </a:xfrm>
          <a:prstGeom prst="rect">
            <a:avLst/>
          </a:prstGeom>
          <a:noFill/>
        </p:spPr>
        <p:txBody>
          <a:bodyPr wrap="none" rtlCol="0">
            <a:spAutoFit/>
          </a:bodyPr>
          <a:lstStyle/>
          <a:p>
            <a:r>
              <a:rPr lang="en-GB" sz="900" dirty="0" smtClean="0">
                <a:solidFill>
                  <a:schemeClr val="bg1"/>
                </a:solidFill>
                <a:latin typeface="+mn-lt"/>
              </a:rPr>
              <a:t>sthornber1@Sheffield.ac.uk</a:t>
            </a:r>
            <a:endParaRPr lang="en-GB" sz="900" dirty="0">
              <a:solidFill>
                <a:schemeClr val="bg1"/>
              </a:solidFill>
              <a:latin typeface="+mn-lt"/>
            </a:endParaRPr>
          </a:p>
        </p:txBody>
      </p:sp>
      <p:sp>
        <p:nvSpPr>
          <p:cNvPr id="9" name="TextBox 8"/>
          <p:cNvSpPr txBox="1"/>
          <p:nvPr/>
        </p:nvSpPr>
        <p:spPr>
          <a:xfrm>
            <a:off x="126750" y="1159896"/>
            <a:ext cx="6529111" cy="523220"/>
          </a:xfrm>
          <a:prstGeom prst="rect">
            <a:avLst/>
          </a:prstGeom>
          <a:noFill/>
        </p:spPr>
        <p:txBody>
          <a:bodyPr wrap="square" rtlCol="0">
            <a:spAutoFit/>
          </a:bodyPr>
          <a:lstStyle/>
          <a:p>
            <a:r>
              <a:rPr lang="en-GB" dirty="0" smtClean="0">
                <a:latin typeface="+mn-lt"/>
              </a:rPr>
              <a:t>Higher activity wastes originating from multiple sources including; early R&amp;D, reprocessing and MOx materials.</a:t>
            </a:r>
            <a:endParaRPr lang="en-GB" dirty="0">
              <a:latin typeface="+mn-lt"/>
            </a:endParaRPr>
          </a:p>
        </p:txBody>
      </p:sp>
      <p:sp>
        <p:nvSpPr>
          <p:cNvPr id="5" name="Cloud 4"/>
          <p:cNvSpPr/>
          <p:nvPr/>
        </p:nvSpPr>
        <p:spPr>
          <a:xfrm>
            <a:off x="168135" y="1779449"/>
            <a:ext cx="1879908" cy="896778"/>
          </a:xfrm>
          <a:prstGeom prst="cloud">
            <a:avLst/>
          </a:prstGeom>
          <a:solidFill>
            <a:schemeClr val="accent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Heterogeneous</a:t>
            </a:r>
            <a:endParaRPr lang="en-GB" sz="1200" dirty="0"/>
          </a:p>
        </p:txBody>
      </p:sp>
      <p:sp>
        <p:nvSpPr>
          <p:cNvPr id="6" name="Cloud 5"/>
          <p:cNvSpPr/>
          <p:nvPr/>
        </p:nvSpPr>
        <p:spPr>
          <a:xfrm>
            <a:off x="2249989" y="1761827"/>
            <a:ext cx="1225547" cy="914400"/>
          </a:xfrm>
          <a:prstGeom prst="cloud">
            <a:avLst/>
          </a:prstGeom>
          <a:solidFill>
            <a:schemeClr val="accent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Glass formers</a:t>
            </a:r>
            <a:endParaRPr lang="en-GB" sz="1200" dirty="0"/>
          </a:p>
        </p:txBody>
      </p:sp>
      <p:sp>
        <p:nvSpPr>
          <p:cNvPr id="8" name="Cloud 7"/>
          <p:cNvSpPr/>
          <p:nvPr/>
        </p:nvSpPr>
        <p:spPr>
          <a:xfrm>
            <a:off x="3677482" y="1770638"/>
            <a:ext cx="1361703" cy="914400"/>
          </a:xfrm>
          <a:prstGeom prst="cloud">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Refractory</a:t>
            </a:r>
            <a:endParaRPr lang="en-GB" sz="1200" dirty="0"/>
          </a:p>
        </p:txBody>
      </p:sp>
      <p:sp>
        <p:nvSpPr>
          <p:cNvPr id="13" name="Cloud 12"/>
          <p:cNvSpPr/>
          <p:nvPr/>
        </p:nvSpPr>
        <p:spPr>
          <a:xfrm>
            <a:off x="5241131" y="1772885"/>
            <a:ext cx="1327081" cy="914400"/>
          </a:xfrm>
          <a:prstGeom prst="cloud">
            <a:avLst/>
          </a:prstGeom>
          <a:solidFill>
            <a:schemeClr val="accent5"/>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Physically variable</a:t>
            </a:r>
            <a:endParaRPr lang="en-GB" sz="1200" dirty="0"/>
          </a:p>
        </p:txBody>
      </p:sp>
      <p:pic>
        <p:nvPicPr>
          <p:cNvPr id="23" name="Picture 6" descr="Outer 12"/>
          <p:cNvPicPr>
            <a:picLocks noChangeAspect="1" noChangeArrowheads="1"/>
          </p:cNvPicPr>
          <p:nvPr/>
        </p:nvPicPr>
        <p:blipFill>
          <a:blip r:embed="rId3" cstate="print">
            <a:extLst>
              <a:ext uri="{28A0092B-C50C-407E-A947-70E740481C1C}">
                <a14:useLocalDpi xmlns:a14="http://schemas.microsoft.com/office/drawing/2010/main" val="0"/>
              </a:ext>
            </a:extLst>
          </a:blip>
          <a:srcRect l="18730" t="23639" r="36270" b="6137"/>
          <a:stretch>
            <a:fillRect/>
          </a:stretch>
        </p:blipFill>
        <p:spPr>
          <a:xfrm>
            <a:off x="6728773" y="862707"/>
            <a:ext cx="2165496" cy="2513027"/>
          </a:xfrm>
          <a:prstGeom prst="rect">
            <a:avLst/>
          </a:prstGeom>
          <a:noFill/>
          <a:ln>
            <a:noFill/>
          </a:ln>
        </p:spPr>
      </p:pic>
      <p:sp>
        <p:nvSpPr>
          <p:cNvPr id="24" name="TextBox 23"/>
          <p:cNvSpPr txBox="1"/>
          <p:nvPr/>
        </p:nvSpPr>
        <p:spPr>
          <a:xfrm>
            <a:off x="7095201" y="3394697"/>
            <a:ext cx="1489510" cy="246221"/>
          </a:xfrm>
          <a:prstGeom prst="rect">
            <a:avLst/>
          </a:prstGeom>
          <a:noFill/>
        </p:spPr>
        <p:txBody>
          <a:bodyPr wrap="none" rtlCol="0">
            <a:spAutoFit/>
          </a:bodyPr>
          <a:lstStyle/>
          <a:p>
            <a:r>
              <a:rPr lang="en-GB" sz="1000" dirty="0" smtClean="0">
                <a:latin typeface="+mn-lt"/>
              </a:rPr>
              <a:t>Image courtesy of NNL</a:t>
            </a:r>
            <a:endParaRPr lang="en-GB" sz="1000" dirty="0">
              <a:latin typeface="+mn-lt"/>
            </a:endParaRPr>
          </a:p>
        </p:txBody>
      </p:sp>
      <p:sp>
        <p:nvSpPr>
          <p:cNvPr id="4" name="TextBox 3"/>
          <p:cNvSpPr txBox="1"/>
          <p:nvPr/>
        </p:nvSpPr>
        <p:spPr>
          <a:xfrm>
            <a:off x="126750" y="3770723"/>
            <a:ext cx="4727441" cy="738664"/>
          </a:xfrm>
          <a:prstGeom prst="rect">
            <a:avLst/>
          </a:prstGeom>
          <a:noFill/>
        </p:spPr>
        <p:txBody>
          <a:bodyPr wrap="square" rtlCol="0">
            <a:spAutoFit/>
          </a:bodyPr>
          <a:lstStyle/>
          <a:p>
            <a:pPr marL="285750" indent="-285750">
              <a:buFont typeface="Arial" panose="020B0604020202020204" pitchFamily="34" charset="0"/>
              <a:buChar char="•"/>
            </a:pPr>
            <a:r>
              <a:rPr lang="en-GB" dirty="0" smtClean="0">
                <a:latin typeface="+mn-lt"/>
              </a:rPr>
              <a:t>Sellafield stores &gt; 140 tonnes of civil separated PuO</a:t>
            </a:r>
            <a:r>
              <a:rPr lang="en-GB" baseline="-25000" dirty="0" smtClean="0">
                <a:latin typeface="+mn-lt"/>
              </a:rPr>
              <a:t>2</a:t>
            </a:r>
            <a:r>
              <a:rPr lang="en-GB" dirty="0" smtClean="0">
                <a:latin typeface="+mn-lt"/>
              </a:rPr>
              <a:t>.</a:t>
            </a:r>
          </a:p>
          <a:p>
            <a:pPr marL="285750" indent="-285750">
              <a:buFont typeface="Arial" panose="020B0604020202020204" pitchFamily="34" charset="0"/>
              <a:buChar char="•"/>
            </a:pPr>
            <a:r>
              <a:rPr lang="en-GB" dirty="0"/>
              <a:t>Current government policy is to fabricate the PuO</a:t>
            </a:r>
            <a:r>
              <a:rPr lang="en-GB" baseline="-25000" dirty="0"/>
              <a:t>2</a:t>
            </a:r>
            <a:r>
              <a:rPr lang="en-GB" dirty="0"/>
              <a:t> into MOx fuel for </a:t>
            </a:r>
            <a:r>
              <a:rPr lang="en-GB" dirty="0" smtClean="0"/>
              <a:t>reuse.</a:t>
            </a:r>
            <a:endParaRPr lang="en-GB" dirty="0" smtClean="0">
              <a:latin typeface="+mn-lt"/>
            </a:endParaRPr>
          </a:p>
        </p:txBody>
      </p:sp>
      <p:pic>
        <p:nvPicPr>
          <p:cNvPr id="17"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12806" y="3742382"/>
            <a:ext cx="4081463"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22"/>
          <p:cNvSpPr txBox="1">
            <a:spLocks noChangeArrowheads="1"/>
          </p:cNvSpPr>
          <p:nvPr/>
        </p:nvSpPr>
        <p:spPr bwMode="auto">
          <a:xfrm>
            <a:off x="5477538" y="6146661"/>
            <a:ext cx="3235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1200" dirty="0">
                <a:latin typeface="+mn-lt"/>
              </a:rPr>
              <a:t>N.C. Hyatt</a:t>
            </a:r>
            <a:r>
              <a:rPr lang="en-GB" altLang="en-US" sz="1200" i="1" dirty="0">
                <a:latin typeface="+mn-lt"/>
              </a:rPr>
              <a:t>,</a:t>
            </a:r>
            <a:r>
              <a:rPr lang="en-GB" altLang="en-US" sz="1200" dirty="0">
                <a:latin typeface="+mn-lt"/>
              </a:rPr>
              <a:t> Energy Policy, 101 (2017) 303.</a:t>
            </a:r>
          </a:p>
        </p:txBody>
      </p:sp>
      <p:sp>
        <p:nvSpPr>
          <p:cNvPr id="10" name="TextBox 9"/>
          <p:cNvSpPr txBox="1"/>
          <p:nvPr/>
        </p:nvSpPr>
        <p:spPr>
          <a:xfrm>
            <a:off x="168135" y="4586391"/>
            <a:ext cx="4686056" cy="1708160"/>
          </a:xfrm>
          <a:prstGeom prst="rect">
            <a:avLst/>
          </a:prstGeom>
          <a:noFill/>
        </p:spPr>
        <p:txBody>
          <a:bodyPr wrap="square" rtlCol="0">
            <a:spAutoFit/>
          </a:bodyPr>
          <a:lstStyle/>
          <a:p>
            <a:r>
              <a:rPr lang="en-GB" sz="1600" b="1" dirty="0" smtClean="0">
                <a:solidFill>
                  <a:schemeClr val="bg2"/>
                </a:solidFill>
                <a:latin typeface="+mn-lt"/>
              </a:rPr>
              <a:t>Key risks:</a:t>
            </a:r>
          </a:p>
          <a:p>
            <a:endParaRPr lang="en-GB" sz="500" b="1" dirty="0" smtClean="0">
              <a:solidFill>
                <a:schemeClr val="bg2"/>
              </a:solidFill>
              <a:latin typeface="+mn-lt"/>
            </a:endParaRPr>
          </a:p>
          <a:p>
            <a:pPr marL="285750" indent="-285750">
              <a:buFont typeface="Arial" panose="020B0604020202020204" pitchFamily="34" charset="0"/>
              <a:buChar char="•"/>
            </a:pPr>
            <a:r>
              <a:rPr lang="en-GB" dirty="0" smtClean="0">
                <a:latin typeface="+mn-lt"/>
              </a:rPr>
              <a:t>UK has no current plans for MOx reactors</a:t>
            </a:r>
          </a:p>
          <a:p>
            <a:pPr marL="285750" indent="-285750">
              <a:buFont typeface="Arial" panose="020B0604020202020204" pitchFamily="34" charset="0"/>
              <a:buChar char="•"/>
            </a:pPr>
            <a:r>
              <a:rPr lang="en-GB" dirty="0" smtClean="0">
                <a:latin typeface="+mn-lt"/>
              </a:rPr>
              <a:t>Not all material is suitable for fuel fabrication</a:t>
            </a:r>
          </a:p>
          <a:p>
            <a:pPr marL="285750" indent="-285750">
              <a:buFont typeface="Arial" panose="020B0604020202020204" pitchFamily="34" charset="0"/>
              <a:buChar char="•"/>
            </a:pPr>
            <a:r>
              <a:rPr lang="en-GB" dirty="0" smtClean="0">
                <a:latin typeface="+mn-lt"/>
              </a:rPr>
              <a:t>Credible options are not fully mature</a:t>
            </a:r>
          </a:p>
          <a:p>
            <a:pPr marL="285750" indent="-285750">
              <a:buFont typeface="Arial" panose="020B0604020202020204" pitchFamily="34" charset="0"/>
              <a:buChar char="•"/>
            </a:pPr>
            <a:endParaRPr lang="en-GB" dirty="0">
              <a:latin typeface="+mn-lt"/>
            </a:endParaRPr>
          </a:p>
          <a:p>
            <a:r>
              <a:rPr lang="en-GB" b="1" dirty="0" smtClean="0">
                <a:solidFill>
                  <a:schemeClr val="bg2"/>
                </a:solidFill>
                <a:latin typeface="+mn-lt"/>
              </a:rPr>
              <a:t>Immobilisation is required to deal with the whole stockpile.</a:t>
            </a:r>
          </a:p>
        </p:txBody>
      </p:sp>
      <p:sp>
        <p:nvSpPr>
          <p:cNvPr id="11" name="TextBox 10"/>
          <p:cNvSpPr txBox="1"/>
          <p:nvPr/>
        </p:nvSpPr>
        <p:spPr>
          <a:xfrm>
            <a:off x="126750" y="795595"/>
            <a:ext cx="1358064" cy="338554"/>
          </a:xfrm>
          <a:prstGeom prst="rect">
            <a:avLst/>
          </a:prstGeom>
          <a:noFill/>
        </p:spPr>
        <p:txBody>
          <a:bodyPr wrap="none" rtlCol="0">
            <a:spAutoFit/>
          </a:bodyPr>
          <a:lstStyle/>
          <a:p>
            <a:r>
              <a:rPr lang="en-GB" sz="1600" b="1" dirty="0" smtClean="0">
                <a:solidFill>
                  <a:schemeClr val="bg2"/>
                </a:solidFill>
                <a:latin typeface="+mn-lt"/>
              </a:rPr>
              <a:t>Pu-residues</a:t>
            </a:r>
            <a:endParaRPr lang="en-GB" sz="1600" b="1" dirty="0">
              <a:solidFill>
                <a:schemeClr val="bg2"/>
              </a:solidFill>
              <a:latin typeface="+mn-lt"/>
            </a:endParaRPr>
          </a:p>
        </p:txBody>
      </p:sp>
      <p:sp>
        <p:nvSpPr>
          <p:cNvPr id="12" name="TextBox 11"/>
          <p:cNvSpPr txBox="1"/>
          <p:nvPr/>
        </p:nvSpPr>
        <p:spPr>
          <a:xfrm>
            <a:off x="168135" y="3394697"/>
            <a:ext cx="1393330" cy="338554"/>
          </a:xfrm>
          <a:prstGeom prst="rect">
            <a:avLst/>
          </a:prstGeom>
          <a:noFill/>
        </p:spPr>
        <p:txBody>
          <a:bodyPr wrap="none" rtlCol="0">
            <a:spAutoFit/>
          </a:bodyPr>
          <a:lstStyle/>
          <a:p>
            <a:r>
              <a:rPr lang="en-GB" sz="1600" b="1" dirty="0" smtClean="0">
                <a:solidFill>
                  <a:schemeClr val="bg2"/>
                </a:solidFill>
                <a:latin typeface="+mn-lt"/>
              </a:rPr>
              <a:t>Pu stockpile</a:t>
            </a:r>
            <a:endParaRPr lang="en-GB" sz="1600" b="1" dirty="0">
              <a:solidFill>
                <a:schemeClr val="bg2"/>
              </a:solidFill>
              <a:latin typeface="+mn-lt"/>
            </a:endParaRPr>
          </a:p>
        </p:txBody>
      </p:sp>
      <p:sp>
        <p:nvSpPr>
          <p:cNvPr id="14" name="TextBox 13"/>
          <p:cNvSpPr txBox="1"/>
          <p:nvPr/>
        </p:nvSpPr>
        <p:spPr>
          <a:xfrm>
            <a:off x="168136" y="2753231"/>
            <a:ext cx="6487726" cy="523220"/>
          </a:xfrm>
          <a:prstGeom prst="rect">
            <a:avLst/>
          </a:prstGeom>
          <a:noFill/>
        </p:spPr>
        <p:txBody>
          <a:bodyPr wrap="square" rtlCol="0">
            <a:spAutoFit/>
          </a:bodyPr>
          <a:lstStyle/>
          <a:p>
            <a:r>
              <a:rPr lang="en-GB" dirty="0" smtClean="0"/>
              <a:t>These wastes are problematic for current vitrification technologies in terms of treatability, Pu accountancy and wasteform quality.</a:t>
            </a:r>
            <a:endParaRPr lang="en-GB" dirty="0"/>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0"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Shape 186"/>
          <p:cNvSpPr txBox="1">
            <a:spLocks noGrp="1"/>
          </p:cNvSpPr>
          <p:nvPr>
            <p:ph type="title"/>
          </p:nvPr>
        </p:nvSpPr>
        <p:spPr>
          <a:xfrm>
            <a:off x="0" y="0"/>
            <a:ext cx="5905500" cy="682625"/>
          </a:xfrm>
          <a:prstGeom prst="rect">
            <a:avLst/>
          </a:prstGeom>
          <a:solidFill>
            <a:srgbClr val="366092"/>
          </a:solidFill>
          <a:ln>
            <a:noFill/>
          </a:ln>
        </p:spPr>
        <p:txBody>
          <a:bodyPr lIns="91425" tIns="45700" rIns="91425" bIns="45700" anchor="ctr" anchorCtr="0">
            <a:noAutofit/>
          </a:bodyPr>
          <a:lstStyle/>
          <a:p>
            <a:pPr marL="0" marR="0" lvl="0" indent="0" algn="l" rtl="0">
              <a:spcBef>
                <a:spcPts val="0"/>
              </a:spcBef>
              <a:buClr>
                <a:schemeClr val="lt1"/>
              </a:buClr>
              <a:buSzPct val="25000"/>
              <a:buFont typeface="Calibri"/>
              <a:buNone/>
            </a:pPr>
            <a:r>
              <a:rPr lang="en-GB" sz="1600" b="1" dirty="0" smtClean="0">
                <a:solidFill>
                  <a:schemeClr val="lt1"/>
                </a:solidFill>
                <a:latin typeface="+mn-lt"/>
                <a:ea typeface="Calibri"/>
                <a:cs typeface="Calibri"/>
                <a:sym typeface="Calibri"/>
              </a:rPr>
              <a:t>Background</a:t>
            </a:r>
            <a:endParaRPr lang="en-GB" sz="1600" b="1" i="0" u="none" strike="noStrike" cap="none" baseline="0" dirty="0">
              <a:solidFill>
                <a:schemeClr val="lt1"/>
              </a:solidFill>
              <a:latin typeface="+mn-lt"/>
              <a:ea typeface="Calibri"/>
              <a:cs typeface="Calibri"/>
              <a:sym typeface="Calibri"/>
            </a:endParaRPr>
          </a:p>
        </p:txBody>
      </p:sp>
      <p:sp>
        <p:nvSpPr>
          <p:cNvPr id="2" name="TextBox 1"/>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rPr>
              <a:t>Stephanie Thornber</a:t>
            </a:r>
          </a:p>
          <a:p>
            <a:pPr algn="r"/>
            <a:r>
              <a:rPr lang="en-GB" sz="900" dirty="0" smtClean="0">
                <a:solidFill>
                  <a:schemeClr val="bg1"/>
                </a:solidFill>
              </a:rPr>
              <a:t>University of Sheffield, UK</a:t>
            </a:r>
            <a:endParaRPr lang="en-GB" sz="900" dirty="0">
              <a:solidFill>
                <a:schemeClr val="bg1"/>
              </a:solidFill>
            </a:endParaRPr>
          </a:p>
        </p:txBody>
      </p:sp>
      <p:sp>
        <p:nvSpPr>
          <p:cNvPr id="3" name="TextBox 2"/>
          <p:cNvSpPr txBox="1"/>
          <p:nvPr/>
        </p:nvSpPr>
        <p:spPr>
          <a:xfrm>
            <a:off x="922790" y="6557918"/>
            <a:ext cx="1609736" cy="230832"/>
          </a:xfrm>
          <a:prstGeom prst="rect">
            <a:avLst/>
          </a:prstGeom>
          <a:noFill/>
        </p:spPr>
        <p:txBody>
          <a:bodyPr wrap="none" rtlCol="0">
            <a:spAutoFit/>
          </a:bodyPr>
          <a:lstStyle/>
          <a:p>
            <a:r>
              <a:rPr lang="en-GB" sz="900" dirty="0" smtClean="0">
                <a:solidFill>
                  <a:schemeClr val="bg1"/>
                </a:solidFill>
                <a:latin typeface="+mn-lt"/>
              </a:rPr>
              <a:t>sthornber1@Sheffield.ac.uk</a:t>
            </a:r>
            <a:endParaRPr lang="en-GB" sz="900" dirty="0">
              <a:solidFill>
                <a:schemeClr val="bg1"/>
              </a:solidFill>
              <a:latin typeface="+mn-lt"/>
            </a:endParaRPr>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655" y="928642"/>
            <a:ext cx="4731460" cy="2433465"/>
          </a:xfrm>
          <a:prstGeom prst="rect">
            <a:avLst/>
          </a:prstGeom>
        </p:spPr>
      </p:pic>
      <p:sp>
        <p:nvSpPr>
          <p:cNvPr id="26" name="TextBox 25"/>
          <p:cNvSpPr txBox="1"/>
          <p:nvPr/>
        </p:nvSpPr>
        <p:spPr>
          <a:xfrm>
            <a:off x="5531556" y="1333614"/>
            <a:ext cx="3360015" cy="2031325"/>
          </a:xfrm>
          <a:prstGeom prst="rect">
            <a:avLst/>
          </a:prstGeom>
          <a:ln w="28575">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b="1" dirty="0" smtClean="0">
                <a:solidFill>
                  <a:schemeClr val="bg2"/>
                </a:solidFill>
              </a:rPr>
              <a:t>Advantages:</a:t>
            </a:r>
          </a:p>
          <a:p>
            <a:pPr marL="285750" indent="-285750">
              <a:buFont typeface="Wingdings" panose="05000000000000000000" pitchFamily="2" charset="2"/>
              <a:buChar char="v"/>
            </a:pPr>
            <a:r>
              <a:rPr lang="en-GB" dirty="0" smtClean="0">
                <a:solidFill>
                  <a:schemeClr val="tx1"/>
                </a:solidFill>
              </a:rPr>
              <a:t>Batch process</a:t>
            </a:r>
          </a:p>
          <a:p>
            <a:pPr marL="285750" indent="-285750">
              <a:buFont typeface="Wingdings" panose="05000000000000000000" pitchFamily="2" charset="2"/>
              <a:buChar char="v"/>
            </a:pPr>
            <a:r>
              <a:rPr lang="en-GB" dirty="0" smtClean="0">
                <a:solidFill>
                  <a:schemeClr val="tx1"/>
                </a:solidFill>
              </a:rPr>
              <a:t>Flexible to waste feed and material</a:t>
            </a:r>
          </a:p>
          <a:p>
            <a:pPr marL="285750" indent="-285750">
              <a:buFont typeface="Wingdings" panose="05000000000000000000" pitchFamily="2" charset="2"/>
              <a:buChar char="v"/>
            </a:pPr>
            <a:r>
              <a:rPr lang="en-US" dirty="0" smtClean="0">
                <a:solidFill>
                  <a:schemeClr val="tx1"/>
                </a:solidFill>
              </a:rPr>
              <a:t>Range of processing conditions</a:t>
            </a:r>
            <a:endParaRPr lang="en-GB" dirty="0" smtClean="0">
              <a:solidFill>
                <a:schemeClr val="tx1"/>
              </a:solidFill>
            </a:endParaRPr>
          </a:p>
          <a:p>
            <a:pPr marL="285750" indent="-285750">
              <a:buFont typeface="Wingdings" panose="05000000000000000000" pitchFamily="2" charset="2"/>
              <a:buChar char="v"/>
            </a:pPr>
            <a:r>
              <a:rPr lang="en-GB" dirty="0">
                <a:solidFill>
                  <a:schemeClr val="tx1"/>
                </a:solidFill>
              </a:rPr>
              <a:t>H</a:t>
            </a:r>
            <a:r>
              <a:rPr lang="en-GB" dirty="0" smtClean="0">
                <a:solidFill>
                  <a:schemeClr val="tx1"/>
                </a:solidFill>
              </a:rPr>
              <a:t>ermetically </a:t>
            </a:r>
            <a:r>
              <a:rPr lang="en-GB" dirty="0">
                <a:solidFill>
                  <a:schemeClr val="tx1"/>
                </a:solidFill>
              </a:rPr>
              <a:t>sealed </a:t>
            </a:r>
            <a:r>
              <a:rPr lang="en-GB" dirty="0" err="1" smtClean="0">
                <a:solidFill>
                  <a:schemeClr val="tx1"/>
                </a:solidFill>
              </a:rPr>
              <a:t>wasteforms</a:t>
            </a:r>
            <a:endParaRPr lang="en-GB" dirty="0" smtClean="0">
              <a:solidFill>
                <a:schemeClr val="tx1"/>
              </a:solidFill>
            </a:endParaRPr>
          </a:p>
          <a:p>
            <a:pPr marL="285750" indent="-285750">
              <a:buFont typeface="Wingdings" panose="05000000000000000000" pitchFamily="2" charset="2"/>
              <a:buChar char="v"/>
            </a:pPr>
            <a:r>
              <a:rPr lang="en-GB" dirty="0" smtClean="0">
                <a:solidFill>
                  <a:schemeClr val="tx1"/>
                </a:solidFill>
              </a:rPr>
              <a:t>Significant volume reduction</a:t>
            </a:r>
          </a:p>
          <a:p>
            <a:pPr marL="285750" indent="-285750">
              <a:buFont typeface="Wingdings" panose="05000000000000000000" pitchFamily="2" charset="2"/>
              <a:buChar char="v"/>
            </a:pPr>
            <a:r>
              <a:rPr lang="en-GB" dirty="0" smtClean="0">
                <a:solidFill>
                  <a:schemeClr val="tx1"/>
                </a:solidFill>
              </a:rPr>
              <a:t>No off-gas production</a:t>
            </a:r>
          </a:p>
          <a:p>
            <a:pPr marL="285750" indent="-285750">
              <a:buFont typeface="Wingdings" panose="05000000000000000000" pitchFamily="2" charset="2"/>
              <a:buChar char="v"/>
            </a:pPr>
            <a:r>
              <a:rPr lang="en-GB" dirty="0" smtClean="0">
                <a:solidFill>
                  <a:schemeClr val="tx1"/>
                </a:solidFill>
              </a:rPr>
              <a:t>No limitations on the </a:t>
            </a:r>
            <a:r>
              <a:rPr lang="en-GB" dirty="0" err="1" smtClean="0">
                <a:solidFill>
                  <a:schemeClr val="tx1"/>
                </a:solidFill>
              </a:rPr>
              <a:t>wasteform</a:t>
            </a:r>
            <a:endParaRPr lang="en-GB" dirty="0" smtClean="0">
              <a:solidFill>
                <a:schemeClr val="tx1"/>
              </a:solidFill>
            </a:endParaRPr>
          </a:p>
          <a:p>
            <a:pPr marL="285750" indent="-285750">
              <a:buFont typeface="Wingdings" panose="05000000000000000000" pitchFamily="2" charset="2"/>
              <a:buChar char="v"/>
            </a:pPr>
            <a:r>
              <a:rPr lang="en-GB" dirty="0" smtClean="0">
                <a:solidFill>
                  <a:schemeClr val="tx1"/>
                </a:solidFill>
              </a:rPr>
              <a:t>Significant cost saving</a:t>
            </a:r>
            <a:endParaRPr lang="en-GB" dirty="0">
              <a:solidFill>
                <a:schemeClr val="tx1"/>
              </a:solidFill>
            </a:endParaRPr>
          </a:p>
        </p:txBody>
      </p:sp>
      <p:pic>
        <p:nvPicPr>
          <p:cNvPr id="15"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04977" y="3731140"/>
            <a:ext cx="3226579" cy="2457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p:nvSpPr>
        <p:spPr>
          <a:xfrm>
            <a:off x="6045039" y="4380879"/>
            <a:ext cx="2528888" cy="1600438"/>
          </a:xfrm>
          <a:prstGeom prst="rect">
            <a:avLst/>
          </a:prstGeom>
          <a:ln w="28575">
            <a:noFill/>
          </a:ln>
        </p:spPr>
        <p:style>
          <a:lnRef idx="2">
            <a:schemeClr val="accent5"/>
          </a:lnRef>
          <a:fillRef idx="1">
            <a:schemeClr val="lt1"/>
          </a:fillRef>
          <a:effectRef idx="0">
            <a:schemeClr val="accent5"/>
          </a:effectRef>
          <a:fontRef idx="minor">
            <a:schemeClr val="dk1"/>
          </a:fontRef>
        </p:style>
        <p:txBody>
          <a:bodyPr>
            <a:spAutoFit/>
          </a:bodyPr>
          <a:lstStyle/>
          <a:p>
            <a:pPr>
              <a:defRPr/>
            </a:pPr>
            <a:r>
              <a:rPr lang="en-GB" b="1" dirty="0">
                <a:solidFill>
                  <a:schemeClr val="bg2"/>
                </a:solidFill>
              </a:rPr>
              <a:t>Main advantages:</a:t>
            </a:r>
            <a:endParaRPr lang="en-GB" dirty="0">
              <a:solidFill>
                <a:schemeClr val="bg2"/>
              </a:solidFill>
            </a:endParaRPr>
          </a:p>
          <a:p>
            <a:pPr marL="285750" indent="-285750">
              <a:buFont typeface="Wingdings" panose="05000000000000000000" pitchFamily="2" charset="2"/>
              <a:buChar char="v"/>
              <a:defRPr/>
            </a:pPr>
            <a:r>
              <a:rPr lang="en-GB" dirty="0">
                <a:solidFill>
                  <a:prstClr val="black"/>
                </a:solidFill>
              </a:rPr>
              <a:t>Proliferation resistance</a:t>
            </a:r>
          </a:p>
          <a:p>
            <a:pPr marL="285750" indent="-285750">
              <a:buFont typeface="Wingdings" panose="05000000000000000000" pitchFamily="2" charset="2"/>
              <a:buChar char="v"/>
              <a:defRPr/>
            </a:pPr>
            <a:r>
              <a:rPr lang="en-GB" dirty="0">
                <a:solidFill>
                  <a:prstClr val="black"/>
                </a:solidFill>
              </a:rPr>
              <a:t>Chemical durability</a:t>
            </a:r>
          </a:p>
          <a:p>
            <a:pPr marL="285750" indent="-285750">
              <a:buFont typeface="Wingdings" panose="05000000000000000000" pitchFamily="2" charset="2"/>
              <a:buChar char="v"/>
              <a:defRPr/>
            </a:pPr>
            <a:r>
              <a:rPr lang="en-GB" dirty="0">
                <a:solidFill>
                  <a:prstClr val="black"/>
                </a:solidFill>
              </a:rPr>
              <a:t>Chemical flexibility</a:t>
            </a:r>
          </a:p>
          <a:p>
            <a:pPr marL="285750" indent="-285750">
              <a:buFont typeface="Wingdings" panose="05000000000000000000" pitchFamily="2" charset="2"/>
              <a:buChar char="v"/>
              <a:defRPr/>
            </a:pPr>
            <a:r>
              <a:rPr lang="en-GB" dirty="0">
                <a:solidFill>
                  <a:prstClr val="black"/>
                </a:solidFill>
              </a:rPr>
              <a:t>Waste loading capacity</a:t>
            </a:r>
          </a:p>
          <a:p>
            <a:pPr marL="285750" indent="-285750">
              <a:buFont typeface="Wingdings" panose="05000000000000000000" pitchFamily="2" charset="2"/>
              <a:buChar char="v"/>
              <a:defRPr/>
            </a:pPr>
            <a:r>
              <a:rPr lang="en-GB" dirty="0">
                <a:solidFill>
                  <a:prstClr val="black"/>
                </a:solidFill>
              </a:rPr>
              <a:t>Ease of processing</a:t>
            </a:r>
          </a:p>
          <a:p>
            <a:pPr marL="285750" indent="-285750">
              <a:buFont typeface="Wingdings" panose="05000000000000000000" pitchFamily="2" charset="2"/>
              <a:buChar char="v"/>
              <a:defRPr/>
            </a:pPr>
            <a:r>
              <a:rPr lang="en-GB" dirty="0">
                <a:solidFill>
                  <a:prstClr val="black"/>
                </a:solidFill>
              </a:rPr>
              <a:t>Natural analogues</a:t>
            </a:r>
            <a:endParaRPr lang="en-US" dirty="0">
              <a:solidFill>
                <a:prstClr val="black"/>
              </a:solidFill>
            </a:endParaRPr>
          </a:p>
        </p:txBody>
      </p:sp>
      <p:pic>
        <p:nvPicPr>
          <p:cNvPr id="17"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7319" y="3958301"/>
            <a:ext cx="2287762" cy="2003424"/>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18" name="Right Arrow 17"/>
          <p:cNvSpPr/>
          <p:nvPr/>
        </p:nvSpPr>
        <p:spPr bwMode="auto">
          <a:xfrm>
            <a:off x="1431132" y="4807613"/>
            <a:ext cx="360362" cy="247650"/>
          </a:xfrm>
          <a:prstGeom prst="rightArrow">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a:lstStyle/>
          <a:p>
            <a:pPr defTabSz="200025">
              <a:defRPr/>
            </a:pPr>
            <a:endParaRPr lang="en-GB" sz="400">
              <a:solidFill>
                <a:prstClr val="black"/>
              </a:solidFill>
            </a:endParaRPr>
          </a:p>
        </p:txBody>
      </p:sp>
      <p:sp>
        <p:nvSpPr>
          <p:cNvPr id="19" name="Right Arrow 18"/>
          <p:cNvSpPr/>
          <p:nvPr/>
        </p:nvSpPr>
        <p:spPr bwMode="auto">
          <a:xfrm>
            <a:off x="2570956" y="4807613"/>
            <a:ext cx="360362" cy="247650"/>
          </a:xfrm>
          <a:prstGeom prst="rightArrow">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a:lstStyle/>
          <a:p>
            <a:pPr defTabSz="200025">
              <a:defRPr/>
            </a:pPr>
            <a:endParaRPr lang="en-GB" sz="400">
              <a:solidFill>
                <a:prstClr val="black"/>
              </a:solidFill>
            </a:endParaRPr>
          </a:p>
        </p:txBody>
      </p:sp>
      <p:sp>
        <p:nvSpPr>
          <p:cNvPr id="4" name="TextBox 3"/>
          <p:cNvSpPr txBox="1"/>
          <p:nvPr/>
        </p:nvSpPr>
        <p:spPr>
          <a:xfrm>
            <a:off x="5364583" y="885201"/>
            <a:ext cx="2340705" cy="338554"/>
          </a:xfrm>
          <a:prstGeom prst="rect">
            <a:avLst/>
          </a:prstGeom>
          <a:noFill/>
        </p:spPr>
        <p:txBody>
          <a:bodyPr wrap="none" rtlCol="0">
            <a:spAutoFit/>
          </a:bodyPr>
          <a:lstStyle/>
          <a:p>
            <a:r>
              <a:rPr lang="en-GB" sz="1600" b="1" dirty="0" smtClean="0">
                <a:solidFill>
                  <a:schemeClr val="bg2"/>
                </a:solidFill>
                <a:latin typeface="+mn-lt"/>
              </a:rPr>
              <a:t>Hot Isostatic Pressing</a:t>
            </a:r>
            <a:endParaRPr lang="en-GB" sz="1600" b="1" dirty="0">
              <a:solidFill>
                <a:schemeClr val="bg2"/>
              </a:solidFill>
              <a:latin typeface="+mn-lt"/>
            </a:endParaRPr>
          </a:p>
        </p:txBody>
      </p:sp>
      <p:sp>
        <p:nvSpPr>
          <p:cNvPr id="7" name="TextBox 6"/>
          <p:cNvSpPr txBox="1"/>
          <p:nvPr/>
        </p:nvSpPr>
        <p:spPr>
          <a:xfrm>
            <a:off x="5887459" y="3915698"/>
            <a:ext cx="2844048" cy="338554"/>
          </a:xfrm>
          <a:prstGeom prst="rect">
            <a:avLst/>
          </a:prstGeom>
          <a:noFill/>
        </p:spPr>
        <p:txBody>
          <a:bodyPr wrap="none" rtlCol="0">
            <a:spAutoFit/>
          </a:bodyPr>
          <a:lstStyle/>
          <a:p>
            <a:r>
              <a:rPr lang="en-GB" sz="1600" b="1" dirty="0" smtClean="0">
                <a:solidFill>
                  <a:schemeClr val="bg2"/>
                </a:solidFill>
                <a:latin typeface="+mn-lt"/>
              </a:rPr>
              <a:t>Zirconolite Glass-Ceramics</a:t>
            </a:r>
            <a:endParaRPr lang="en-GB" sz="1600" b="1" dirty="0">
              <a:solidFill>
                <a:schemeClr val="bg2"/>
              </a:solidFill>
              <a:latin typeface="+mn-lt"/>
            </a:endParaRPr>
          </a:p>
        </p:txBody>
      </p:sp>
    </p:spTree>
    <p:extLst>
      <p:ext uri="{BB962C8B-B14F-4D97-AF65-F5344CB8AC3E}">
        <p14:creationId xmlns:p14="http://schemas.microsoft.com/office/powerpoint/2010/main" val="514965711"/>
      </p:ext>
    </p:extLst>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b="1" dirty="0" smtClean="0">
                <a:solidFill>
                  <a:schemeClr val="bg1"/>
                </a:solidFill>
              </a:rPr>
              <a:t>My PhD project</a:t>
            </a:r>
            <a:endParaRPr lang="en-GB" sz="1600" b="1" dirty="0">
              <a:solidFill>
                <a:schemeClr val="bg1"/>
              </a:solidFill>
            </a:endParaRPr>
          </a:p>
        </p:txBody>
      </p:sp>
      <p:pic>
        <p:nvPicPr>
          <p:cNvPr id="4" name="Picture 6" descr="https://media.licdn.com/mpr/mpr/shrink_200_200/AAEAAQAAAAAAAAa7AAAAJGQ1ODQ0ZWU4LTZiM2UtNDBkMy1iNDk4LTk2YzJlMmJjNzQ1Yg.png"/>
          <p:cNvPicPr>
            <a:picLocks noChangeAspect="1" noChangeArrowheads="1"/>
          </p:cNvPicPr>
          <p:nvPr/>
        </p:nvPicPr>
        <p:blipFill rotWithShape="1">
          <a:blip r:embed="rId3">
            <a:extLst>
              <a:ext uri="{28A0092B-C50C-407E-A947-70E740481C1C}">
                <a14:useLocalDpi xmlns:a14="http://schemas.microsoft.com/office/drawing/2010/main" val="0"/>
              </a:ext>
            </a:extLst>
          </a:blip>
          <a:srcRect t="63668"/>
          <a:stretch/>
        </p:blipFill>
        <p:spPr bwMode="auto">
          <a:xfrm>
            <a:off x="7071406" y="3944858"/>
            <a:ext cx="1267763" cy="46060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5229323" y="3831652"/>
            <a:ext cx="1352354" cy="698153"/>
          </a:xfrm>
          <a:prstGeom prst="rect">
            <a:avLst/>
          </a:prstGeom>
        </p:spPr>
      </p:pic>
      <p:sp>
        <p:nvSpPr>
          <p:cNvPr id="12" name="Rectangle 11"/>
          <p:cNvSpPr/>
          <p:nvPr/>
        </p:nvSpPr>
        <p:spPr>
          <a:xfrm>
            <a:off x="187204" y="3685779"/>
            <a:ext cx="8738682" cy="143936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4" name="TextBox 13"/>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latin typeface="+mn-lt"/>
              </a:rPr>
              <a:t>Stephanie Thornber</a:t>
            </a:r>
          </a:p>
          <a:p>
            <a:pPr algn="r"/>
            <a:r>
              <a:rPr lang="en-GB" sz="900" dirty="0" smtClean="0">
                <a:solidFill>
                  <a:schemeClr val="bg1"/>
                </a:solidFill>
                <a:latin typeface="+mn-lt"/>
              </a:rPr>
              <a:t>University of Sheffield, UK</a:t>
            </a:r>
            <a:endParaRPr lang="en-GB" sz="900" dirty="0">
              <a:solidFill>
                <a:schemeClr val="bg1"/>
              </a:solidFill>
              <a:latin typeface="+mn-lt"/>
            </a:endParaRPr>
          </a:p>
        </p:txBody>
      </p:sp>
      <p:sp>
        <p:nvSpPr>
          <p:cNvPr id="3" name="TextBox 2"/>
          <p:cNvSpPr txBox="1"/>
          <p:nvPr/>
        </p:nvSpPr>
        <p:spPr>
          <a:xfrm>
            <a:off x="201832" y="1969603"/>
            <a:ext cx="8738682" cy="3331681"/>
          </a:xfrm>
          <a:prstGeom prst="rect">
            <a:avLst/>
          </a:prstGeom>
          <a:noFill/>
        </p:spPr>
        <p:txBody>
          <a:bodyPr wrap="square" rtlCol="0">
            <a:spAutoFit/>
          </a:bodyPr>
          <a:lstStyle/>
          <a:p>
            <a:pPr marL="285750" indent="-285750">
              <a:buFont typeface="Arial" panose="020B0604020202020204" pitchFamily="34" charset="0"/>
              <a:buChar char="•"/>
            </a:pPr>
            <a:r>
              <a:rPr lang="en-GB" dirty="0" smtClean="0">
                <a:latin typeface="+mn-lt"/>
              </a:rPr>
              <a:t>Inactive HIP process optimisation</a:t>
            </a:r>
          </a:p>
          <a:p>
            <a:pPr marL="285750" indent="-285750">
              <a:buFont typeface="Arial" panose="020B0604020202020204" pitchFamily="34" charset="0"/>
              <a:buChar char="•"/>
            </a:pPr>
            <a:endParaRPr lang="en-GB" sz="1200" dirty="0" smtClean="0">
              <a:latin typeface="+mn-lt"/>
            </a:endParaRPr>
          </a:p>
          <a:p>
            <a:pPr marL="285750" indent="-285750">
              <a:buFont typeface="Arial" panose="020B0604020202020204" pitchFamily="34" charset="0"/>
              <a:buChar char="•"/>
            </a:pPr>
            <a:r>
              <a:rPr lang="en-GB" dirty="0">
                <a:latin typeface="+mn-lt"/>
              </a:rPr>
              <a:t>Formulation optimisation experiments investigated the effect of glass composition on the phase assemblage of the glass-ceramic wasteform</a:t>
            </a:r>
            <a:r>
              <a:rPr lang="en-GB" dirty="0" smtClean="0">
                <a:latin typeface="+mn-lt"/>
              </a:rPr>
              <a:t>.</a:t>
            </a:r>
          </a:p>
          <a:p>
            <a:pPr marL="285750" indent="-285750">
              <a:buFont typeface="Arial" panose="020B0604020202020204" pitchFamily="34" charset="0"/>
              <a:buChar char="•"/>
            </a:pPr>
            <a:endParaRPr lang="en-GB" sz="1200" dirty="0">
              <a:latin typeface="+mn-lt"/>
            </a:endParaRPr>
          </a:p>
          <a:p>
            <a:pPr marL="285750" indent="-285750">
              <a:buFont typeface="Arial" panose="020B0604020202020204" pitchFamily="34" charset="0"/>
              <a:buChar char="•"/>
            </a:pPr>
            <a:r>
              <a:rPr lang="en-GB" dirty="0">
                <a:latin typeface="+mn-lt"/>
              </a:rPr>
              <a:t>CeO</a:t>
            </a:r>
            <a:r>
              <a:rPr lang="en-GB" baseline="-25000" dirty="0">
                <a:latin typeface="+mn-lt"/>
              </a:rPr>
              <a:t>2</a:t>
            </a:r>
            <a:r>
              <a:rPr lang="en-GB" dirty="0">
                <a:latin typeface="+mn-lt"/>
              </a:rPr>
              <a:t> has been utilised as a PuO</a:t>
            </a:r>
            <a:r>
              <a:rPr lang="en-GB" baseline="-25000" dirty="0">
                <a:latin typeface="+mn-lt"/>
              </a:rPr>
              <a:t>2</a:t>
            </a:r>
            <a:r>
              <a:rPr lang="en-GB" dirty="0">
                <a:latin typeface="+mn-lt"/>
              </a:rPr>
              <a:t> surrogate for waste incorporation experiments</a:t>
            </a:r>
            <a:r>
              <a:rPr lang="en-GB" dirty="0" smtClean="0">
                <a:latin typeface="+mn-lt"/>
              </a:rPr>
              <a:t>.</a:t>
            </a:r>
          </a:p>
          <a:p>
            <a:pPr marL="285750" indent="-285750">
              <a:buFont typeface="Arial" panose="020B0604020202020204" pitchFamily="34" charset="0"/>
              <a:buChar char="•"/>
            </a:pPr>
            <a:endParaRPr lang="en-GB" sz="1200" dirty="0">
              <a:latin typeface="+mn-lt"/>
            </a:endParaRPr>
          </a:p>
          <a:p>
            <a:pPr marL="285750" indent="-285750">
              <a:buFont typeface="Arial" panose="020B0604020202020204" pitchFamily="34" charset="0"/>
              <a:buChar char="•"/>
            </a:pPr>
            <a:r>
              <a:rPr lang="en-GB" dirty="0">
                <a:latin typeface="+mn-lt"/>
              </a:rPr>
              <a:t>Consideration of Cl contamination and its solubility limit in the glass-ceramic wasteform</a:t>
            </a:r>
            <a:r>
              <a:rPr lang="en-GB" dirty="0" smtClean="0">
                <a:latin typeface="+mn-lt"/>
              </a:rPr>
              <a:t>.</a:t>
            </a:r>
          </a:p>
          <a:p>
            <a:pPr marL="285750" indent="-285750">
              <a:buFont typeface="Arial" panose="020B0604020202020204" pitchFamily="34" charset="0"/>
              <a:buChar char="•"/>
            </a:pPr>
            <a:endParaRPr lang="en-GB" sz="1200" dirty="0">
              <a:latin typeface="+mn-lt"/>
            </a:endParaRPr>
          </a:p>
          <a:p>
            <a:pPr marL="285750" indent="-285750">
              <a:buFont typeface="Arial" panose="020B0604020202020204" pitchFamily="34" charset="0"/>
              <a:buChar char="•"/>
            </a:pPr>
            <a:r>
              <a:rPr lang="en-GB" dirty="0">
                <a:latin typeface="+mn-lt"/>
              </a:rPr>
              <a:t>UO</a:t>
            </a:r>
            <a:r>
              <a:rPr lang="en-GB" baseline="-25000" dirty="0">
                <a:latin typeface="+mn-lt"/>
              </a:rPr>
              <a:t>2</a:t>
            </a:r>
            <a:r>
              <a:rPr lang="en-GB" dirty="0">
                <a:latin typeface="+mn-lt"/>
              </a:rPr>
              <a:t> was used as a radioactive PuO</a:t>
            </a:r>
            <a:r>
              <a:rPr lang="en-GB" baseline="-25000" dirty="0">
                <a:latin typeface="+mn-lt"/>
              </a:rPr>
              <a:t>2</a:t>
            </a:r>
            <a:r>
              <a:rPr lang="en-GB" dirty="0">
                <a:latin typeface="+mn-lt"/>
              </a:rPr>
              <a:t> surrogate</a:t>
            </a:r>
            <a:r>
              <a:rPr lang="en-GB" dirty="0" smtClean="0">
                <a:latin typeface="+mn-lt"/>
              </a:rPr>
              <a:t>.</a:t>
            </a:r>
          </a:p>
          <a:p>
            <a:pPr marL="285750" indent="-285750">
              <a:buFont typeface="Arial" panose="020B0604020202020204" pitchFamily="34" charset="0"/>
              <a:buChar char="•"/>
            </a:pPr>
            <a:endParaRPr lang="en-GB" sz="1200" dirty="0">
              <a:latin typeface="+mn-lt"/>
            </a:endParaRPr>
          </a:p>
          <a:p>
            <a:pPr marL="285750" indent="-285750">
              <a:buFont typeface="Arial" panose="020B0604020202020204" pitchFamily="34" charset="0"/>
              <a:buChar char="•"/>
            </a:pPr>
            <a:r>
              <a:rPr lang="en-GB" dirty="0">
                <a:latin typeface="+mn-lt"/>
              </a:rPr>
              <a:t>PuO</a:t>
            </a:r>
            <a:r>
              <a:rPr lang="en-GB" baseline="-25000" dirty="0">
                <a:latin typeface="+mn-lt"/>
              </a:rPr>
              <a:t>2</a:t>
            </a:r>
            <a:r>
              <a:rPr lang="en-GB" dirty="0">
                <a:latin typeface="+mn-lt"/>
              </a:rPr>
              <a:t> sinter experiments were </a:t>
            </a:r>
            <a:r>
              <a:rPr lang="en-GB" dirty="0" smtClean="0">
                <a:latin typeface="+mn-lt"/>
              </a:rPr>
              <a:t>performed.</a:t>
            </a:r>
          </a:p>
          <a:p>
            <a:pPr marL="285750" indent="-285750">
              <a:buFont typeface="Arial" panose="020B0604020202020204" pitchFamily="34" charset="0"/>
              <a:buChar char="•"/>
            </a:pPr>
            <a:endParaRPr lang="en-GB" sz="1200" dirty="0" smtClean="0">
              <a:latin typeface="+mn-lt"/>
            </a:endParaRPr>
          </a:p>
          <a:p>
            <a:pPr marL="285750" indent="-285750">
              <a:buFont typeface="Arial" panose="020B0604020202020204" pitchFamily="34" charset="0"/>
              <a:buChar char="•"/>
            </a:pPr>
            <a:r>
              <a:rPr lang="en-GB" dirty="0">
                <a:latin typeface="+mn-lt"/>
              </a:rPr>
              <a:t>PuO</a:t>
            </a:r>
            <a:r>
              <a:rPr lang="en-GB" baseline="-25000" dirty="0">
                <a:latin typeface="+mn-lt"/>
              </a:rPr>
              <a:t>2</a:t>
            </a:r>
            <a:r>
              <a:rPr lang="en-GB" dirty="0">
                <a:latin typeface="+mn-lt"/>
              </a:rPr>
              <a:t> HIP samples were fabricated and characterised, investigating the effect of redox conditions on the behaviour of Pu partitioning in the wasteform.</a:t>
            </a:r>
          </a:p>
          <a:p>
            <a:pPr marL="285750" indent="-285750">
              <a:buFont typeface="Arial" panose="020B0604020202020204" pitchFamily="34" charset="0"/>
              <a:buChar char="•"/>
            </a:pPr>
            <a:endParaRPr lang="en-GB" dirty="0">
              <a:latin typeface="+mn-lt"/>
            </a:endParaRPr>
          </a:p>
        </p:txBody>
      </p:sp>
      <p:sp>
        <p:nvSpPr>
          <p:cNvPr id="40" name="TextBox 39"/>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latin typeface="+mn-lt"/>
              </a:rPr>
              <a:t>Stephanie Thornber</a:t>
            </a:r>
          </a:p>
          <a:p>
            <a:pPr algn="r"/>
            <a:r>
              <a:rPr lang="en-GB" sz="900" dirty="0" smtClean="0">
                <a:solidFill>
                  <a:schemeClr val="bg1"/>
                </a:solidFill>
                <a:latin typeface="+mn-lt"/>
              </a:rPr>
              <a:t>University of Sheffield, UK</a:t>
            </a:r>
            <a:endParaRPr lang="en-GB" sz="900" dirty="0">
              <a:solidFill>
                <a:schemeClr val="bg1"/>
              </a:solidFill>
              <a:latin typeface="+mn-lt"/>
            </a:endParaRPr>
          </a:p>
        </p:txBody>
      </p:sp>
      <p:sp>
        <p:nvSpPr>
          <p:cNvPr id="41" name="TextBox 40"/>
          <p:cNvSpPr txBox="1"/>
          <p:nvPr/>
        </p:nvSpPr>
        <p:spPr>
          <a:xfrm>
            <a:off x="922790" y="6557918"/>
            <a:ext cx="1609736" cy="230832"/>
          </a:xfrm>
          <a:prstGeom prst="rect">
            <a:avLst/>
          </a:prstGeom>
          <a:noFill/>
        </p:spPr>
        <p:txBody>
          <a:bodyPr wrap="none" rtlCol="0">
            <a:spAutoFit/>
          </a:bodyPr>
          <a:lstStyle/>
          <a:p>
            <a:r>
              <a:rPr lang="en-GB" sz="900" dirty="0" smtClean="0">
                <a:solidFill>
                  <a:schemeClr val="bg1"/>
                </a:solidFill>
                <a:latin typeface="+mn-lt"/>
              </a:rPr>
              <a:t>sthornber1@Sheffield.ac.uk</a:t>
            </a:r>
            <a:endParaRPr lang="en-GB" sz="900" dirty="0">
              <a:solidFill>
                <a:schemeClr val="bg1"/>
              </a:solidFill>
              <a:latin typeface="+mn-lt"/>
            </a:endParaRPr>
          </a:p>
        </p:txBody>
      </p:sp>
      <p:graphicFrame>
        <p:nvGraphicFramePr>
          <p:cNvPr id="43" name="Diagram 42"/>
          <p:cNvGraphicFramePr/>
          <p:nvPr>
            <p:extLst>
              <p:ext uri="{D42A27DB-BD31-4B8C-83A1-F6EECF244321}">
                <p14:modId xmlns:p14="http://schemas.microsoft.com/office/powerpoint/2010/main" val="2687020023"/>
              </p:ext>
            </p:extLst>
          </p:nvPr>
        </p:nvGraphicFramePr>
        <p:xfrm>
          <a:off x="74674" y="715906"/>
          <a:ext cx="8992998" cy="100775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4" name="Picture 4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82354" y="4908917"/>
            <a:ext cx="2681331" cy="178755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grpSp>
        <p:nvGrpSpPr>
          <p:cNvPr id="45" name="Group 44"/>
          <p:cNvGrpSpPr/>
          <p:nvPr/>
        </p:nvGrpSpPr>
        <p:grpSpPr>
          <a:xfrm>
            <a:off x="6098599" y="879474"/>
            <a:ext cx="778661" cy="684902"/>
            <a:chOff x="6023745" y="161424"/>
            <a:chExt cx="778661" cy="684902"/>
          </a:xfrm>
          <a:effectLst>
            <a:glow rad="101600">
              <a:schemeClr val="accent5">
                <a:satMod val="175000"/>
                <a:alpha val="40000"/>
              </a:schemeClr>
            </a:glow>
          </a:effectLst>
          <a:scene3d>
            <a:camera prst="orthographicFront">
              <a:rot lat="0" lon="0" rev="0"/>
            </a:camera>
            <a:lightRig rig="balanced" dir="t">
              <a:rot lat="0" lon="0" rev="8700000"/>
            </a:lightRig>
          </a:scene3d>
        </p:grpSpPr>
        <p:sp>
          <p:nvSpPr>
            <p:cNvPr id="58" name="Rounded Rectangle 57"/>
            <p:cNvSpPr/>
            <p:nvPr/>
          </p:nvSpPr>
          <p:spPr>
            <a:xfrm>
              <a:off x="6023745" y="161424"/>
              <a:ext cx="778661" cy="684902"/>
            </a:xfrm>
            <a:prstGeom prst="roundRect">
              <a:avLst>
                <a:gd name="adj" fmla="val 10000"/>
              </a:avLst>
            </a:prstGeom>
            <a:ln>
              <a:noFill/>
            </a:ln>
            <a:effectLst>
              <a:outerShdw blurRad="44450" dist="27940" dir="5400000" algn="ctr">
                <a:srgbClr val="000000">
                  <a:alpha val="32000"/>
                </a:srgbClr>
              </a:outerShdw>
            </a:effectLst>
            <a:sp3d>
              <a:bevelT w="190500" h="38100"/>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59" name="Rounded Rectangle 4"/>
            <p:cNvSpPr/>
            <p:nvPr/>
          </p:nvSpPr>
          <p:spPr>
            <a:xfrm>
              <a:off x="6043805" y="181484"/>
              <a:ext cx="738541" cy="644782"/>
            </a:xfrm>
            <a:prstGeom prst="rect">
              <a:avLst/>
            </a:prstGeom>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smtClean="0"/>
                <a:t>High activity U HIP studies</a:t>
              </a:r>
              <a:endParaRPr lang="en-GB" sz="1050" kern="1200" dirty="0"/>
            </a:p>
          </p:txBody>
        </p:sp>
      </p:grpSp>
      <p:grpSp>
        <p:nvGrpSpPr>
          <p:cNvPr id="46" name="Group 45"/>
          <p:cNvGrpSpPr/>
          <p:nvPr/>
        </p:nvGrpSpPr>
        <p:grpSpPr>
          <a:xfrm>
            <a:off x="6955127" y="1125371"/>
            <a:ext cx="165076" cy="193107"/>
            <a:chOff x="6880273" y="407321"/>
            <a:chExt cx="165076" cy="193107"/>
          </a:xfrm>
          <a:effectLst>
            <a:glow rad="101600">
              <a:schemeClr val="accent5">
                <a:satMod val="175000"/>
                <a:alpha val="40000"/>
              </a:schemeClr>
            </a:glow>
          </a:effectLst>
          <a:scene3d>
            <a:camera prst="orthographicFront">
              <a:rot lat="0" lon="0" rev="0"/>
            </a:camera>
            <a:lightRig rig="balanced" dir="t">
              <a:rot lat="0" lon="0" rev="8700000"/>
            </a:lightRig>
          </a:scene3d>
        </p:grpSpPr>
        <p:sp>
          <p:nvSpPr>
            <p:cNvPr id="56" name="Right Arrow 55"/>
            <p:cNvSpPr/>
            <p:nvPr/>
          </p:nvSpPr>
          <p:spPr>
            <a:xfrm>
              <a:off x="6880273" y="407321"/>
              <a:ext cx="165076" cy="193107"/>
            </a:xfrm>
            <a:prstGeom prst="rightArrow">
              <a:avLst>
                <a:gd name="adj1" fmla="val 60000"/>
                <a:gd name="adj2" fmla="val 50000"/>
              </a:avLst>
            </a:prstGeom>
            <a:ln>
              <a:noFill/>
            </a:ln>
            <a:effectLst>
              <a:outerShdw blurRad="44450" dist="27940" dir="5400000" algn="ctr">
                <a:srgbClr val="000000">
                  <a:alpha val="32000"/>
                </a:srgbClr>
              </a:outerShdw>
            </a:effectLst>
            <a:sp3d>
              <a:bevelT w="190500" h="38100"/>
            </a:sp3d>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57" name="Right Arrow 6"/>
            <p:cNvSpPr/>
            <p:nvPr/>
          </p:nvSpPr>
          <p:spPr>
            <a:xfrm>
              <a:off x="6880273" y="445942"/>
              <a:ext cx="115553" cy="115865"/>
            </a:xfrm>
            <a:prstGeom prst="rect">
              <a:avLst/>
            </a:prstGeom>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p:txBody>
        </p:sp>
      </p:grpSp>
      <p:grpSp>
        <p:nvGrpSpPr>
          <p:cNvPr id="47" name="Group 46"/>
          <p:cNvGrpSpPr/>
          <p:nvPr/>
        </p:nvGrpSpPr>
        <p:grpSpPr>
          <a:xfrm>
            <a:off x="7188725" y="879474"/>
            <a:ext cx="778661" cy="684902"/>
            <a:chOff x="7113871" y="161424"/>
            <a:chExt cx="778661" cy="684902"/>
          </a:xfrm>
          <a:effectLst>
            <a:glow rad="101600">
              <a:schemeClr val="accent5">
                <a:satMod val="175000"/>
                <a:alpha val="40000"/>
              </a:schemeClr>
            </a:glow>
          </a:effectLst>
          <a:scene3d>
            <a:camera prst="orthographicFront">
              <a:rot lat="0" lon="0" rev="0"/>
            </a:camera>
            <a:lightRig rig="balanced" dir="t">
              <a:rot lat="0" lon="0" rev="8700000"/>
            </a:lightRig>
          </a:scene3d>
        </p:grpSpPr>
        <p:sp>
          <p:nvSpPr>
            <p:cNvPr id="54" name="Rounded Rectangle 53"/>
            <p:cNvSpPr/>
            <p:nvPr/>
          </p:nvSpPr>
          <p:spPr>
            <a:xfrm>
              <a:off x="7113871" y="161424"/>
              <a:ext cx="778661" cy="684902"/>
            </a:xfrm>
            <a:prstGeom prst="roundRect">
              <a:avLst>
                <a:gd name="adj" fmla="val 10000"/>
              </a:avLst>
            </a:prstGeom>
            <a:ln>
              <a:noFill/>
            </a:ln>
            <a:effectLst>
              <a:outerShdw blurRad="44450" dist="27940" dir="5400000" algn="ctr">
                <a:srgbClr val="000000">
                  <a:alpha val="32000"/>
                </a:srgbClr>
              </a:outerShdw>
            </a:effectLst>
            <a:sp3d>
              <a:bevelT w="190500" h="38100"/>
            </a:sp3d>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55" name="Rounded Rectangle 8"/>
            <p:cNvSpPr/>
            <p:nvPr/>
          </p:nvSpPr>
          <p:spPr>
            <a:xfrm>
              <a:off x="7133931" y="181484"/>
              <a:ext cx="738541" cy="644782"/>
            </a:xfrm>
            <a:prstGeom prst="rect">
              <a:avLst/>
            </a:prstGeom>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smtClean="0"/>
                <a:t>Pu sinter verification study</a:t>
              </a:r>
              <a:endParaRPr lang="en-GB" sz="1050" kern="1200" dirty="0"/>
            </a:p>
          </p:txBody>
        </p:sp>
      </p:grpSp>
      <p:grpSp>
        <p:nvGrpSpPr>
          <p:cNvPr id="48" name="Group 47"/>
          <p:cNvGrpSpPr/>
          <p:nvPr/>
        </p:nvGrpSpPr>
        <p:grpSpPr>
          <a:xfrm>
            <a:off x="8045252" y="1125371"/>
            <a:ext cx="165076" cy="193107"/>
            <a:chOff x="7970398" y="407321"/>
            <a:chExt cx="165076" cy="193107"/>
          </a:xfrm>
          <a:effectLst>
            <a:glow rad="101600">
              <a:schemeClr val="accent5">
                <a:satMod val="175000"/>
                <a:alpha val="40000"/>
              </a:schemeClr>
            </a:glow>
          </a:effectLst>
          <a:scene3d>
            <a:camera prst="orthographicFront">
              <a:rot lat="0" lon="0" rev="0"/>
            </a:camera>
            <a:lightRig rig="balanced" dir="t">
              <a:rot lat="0" lon="0" rev="8700000"/>
            </a:lightRig>
          </a:scene3d>
        </p:grpSpPr>
        <p:sp>
          <p:nvSpPr>
            <p:cNvPr id="52" name="Right Arrow 51"/>
            <p:cNvSpPr/>
            <p:nvPr/>
          </p:nvSpPr>
          <p:spPr>
            <a:xfrm>
              <a:off x="7970398" y="407321"/>
              <a:ext cx="165076" cy="193107"/>
            </a:xfrm>
            <a:prstGeom prst="rightArrow">
              <a:avLst>
                <a:gd name="adj1" fmla="val 60000"/>
                <a:gd name="adj2" fmla="val 50000"/>
              </a:avLst>
            </a:prstGeom>
            <a:ln>
              <a:noFill/>
            </a:ln>
            <a:effectLst>
              <a:outerShdw blurRad="44450" dist="27940" dir="5400000" algn="ctr">
                <a:srgbClr val="000000">
                  <a:alpha val="32000"/>
                </a:srgbClr>
              </a:outerShdw>
            </a:effectLst>
            <a:sp3d>
              <a:bevelT w="190500" h="38100"/>
            </a:sp3d>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53" name="Right Arrow 10"/>
            <p:cNvSpPr/>
            <p:nvPr/>
          </p:nvSpPr>
          <p:spPr>
            <a:xfrm>
              <a:off x="7970398" y="445942"/>
              <a:ext cx="115553" cy="115865"/>
            </a:xfrm>
            <a:prstGeom prst="rect">
              <a:avLst/>
            </a:prstGeom>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p:txBody>
        </p:sp>
      </p:grpSp>
      <p:grpSp>
        <p:nvGrpSpPr>
          <p:cNvPr id="49" name="Group 48"/>
          <p:cNvGrpSpPr/>
          <p:nvPr/>
        </p:nvGrpSpPr>
        <p:grpSpPr>
          <a:xfrm>
            <a:off x="8278851" y="879474"/>
            <a:ext cx="778661" cy="684902"/>
            <a:chOff x="8203997" y="161424"/>
            <a:chExt cx="778661" cy="684902"/>
          </a:xfrm>
          <a:effectLst>
            <a:glow rad="101600">
              <a:schemeClr val="accent5">
                <a:satMod val="175000"/>
                <a:alpha val="40000"/>
              </a:schemeClr>
            </a:glow>
          </a:effectLst>
          <a:scene3d>
            <a:camera prst="orthographicFront">
              <a:rot lat="0" lon="0" rev="0"/>
            </a:camera>
            <a:lightRig rig="balanced" dir="t">
              <a:rot lat="0" lon="0" rev="8700000"/>
            </a:lightRig>
          </a:scene3d>
        </p:grpSpPr>
        <p:sp>
          <p:nvSpPr>
            <p:cNvPr id="50" name="Rounded Rectangle 49"/>
            <p:cNvSpPr/>
            <p:nvPr/>
          </p:nvSpPr>
          <p:spPr>
            <a:xfrm>
              <a:off x="8203997" y="161424"/>
              <a:ext cx="778661" cy="684902"/>
            </a:xfrm>
            <a:prstGeom prst="roundRect">
              <a:avLst>
                <a:gd name="adj" fmla="val 10000"/>
              </a:avLst>
            </a:prstGeom>
            <a:ln>
              <a:noFill/>
            </a:ln>
            <a:effectLst>
              <a:outerShdw blurRad="44450" dist="27940" dir="5400000" algn="ctr">
                <a:srgbClr val="000000">
                  <a:alpha val="32000"/>
                </a:srgbClr>
              </a:outerShdw>
            </a:effectLst>
            <a:sp3d>
              <a:bevelT w="190500" h="38100"/>
            </a:sp3d>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51" name="Rounded Rectangle 12"/>
            <p:cNvSpPr/>
            <p:nvPr/>
          </p:nvSpPr>
          <p:spPr>
            <a:xfrm>
              <a:off x="8224057" y="181484"/>
              <a:ext cx="738541" cy="644782"/>
            </a:xfrm>
            <a:prstGeom prst="rect">
              <a:avLst/>
            </a:prstGeom>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smtClean="0"/>
                <a:t>High activity Pu HIP studies</a:t>
              </a:r>
              <a:endParaRPr lang="en-GB" sz="1050" kern="1200" dirty="0"/>
            </a:p>
          </p:txBody>
        </p:sp>
      </p:grpSp>
    </p:spTree>
    <p:extLst>
      <p:ext uri="{BB962C8B-B14F-4D97-AF65-F5344CB8AC3E}">
        <p14:creationId xmlns:p14="http://schemas.microsoft.com/office/powerpoint/2010/main" val="33212904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783577393"/>
              </p:ext>
            </p:extLst>
          </p:nvPr>
        </p:nvGraphicFramePr>
        <p:xfrm>
          <a:off x="191804" y="1177662"/>
          <a:ext cx="5033072" cy="1391755"/>
        </p:xfrm>
        <a:graphic>
          <a:graphicData uri="http://schemas.openxmlformats.org/drawingml/2006/table">
            <a:tbl>
              <a:tblPr firstRow="1" bandRow="1">
                <a:tableStyleId>{5C22544A-7EE6-4342-B048-85BDC9FD1C3A}</a:tableStyleId>
              </a:tblPr>
              <a:tblGrid>
                <a:gridCol w="721131">
                  <a:extLst>
                    <a:ext uri="{9D8B030D-6E8A-4147-A177-3AD203B41FA5}">
                      <a16:colId xmlns:a16="http://schemas.microsoft.com/office/drawing/2014/main" xmlns="" val="20000"/>
                    </a:ext>
                  </a:extLst>
                </a:gridCol>
                <a:gridCol w="1876206">
                  <a:extLst>
                    <a:ext uri="{9D8B030D-6E8A-4147-A177-3AD203B41FA5}">
                      <a16:colId xmlns:a16="http://schemas.microsoft.com/office/drawing/2014/main" xmlns="" val="20001"/>
                    </a:ext>
                  </a:extLst>
                </a:gridCol>
                <a:gridCol w="1429056">
                  <a:extLst>
                    <a:ext uri="{9D8B030D-6E8A-4147-A177-3AD203B41FA5}">
                      <a16:colId xmlns:a16="http://schemas.microsoft.com/office/drawing/2014/main" xmlns="" val="20002"/>
                    </a:ext>
                  </a:extLst>
                </a:gridCol>
                <a:gridCol w="1006679"/>
              </a:tblGrid>
              <a:tr h="431646">
                <a:tc>
                  <a:txBody>
                    <a:bodyPr/>
                    <a:lstStyle/>
                    <a:p>
                      <a:pPr algn="ctr">
                        <a:lnSpc>
                          <a:spcPct val="115000"/>
                        </a:lnSpc>
                        <a:spcAft>
                          <a:spcPts val="0"/>
                        </a:spcAft>
                      </a:pPr>
                      <a:r>
                        <a:rPr lang="en-GB" sz="1100" dirty="0">
                          <a:solidFill>
                            <a:schemeClr val="tx1"/>
                          </a:solidFill>
                          <a:effectLst/>
                          <a:latin typeface="+mn-lt"/>
                        </a:rPr>
                        <a:t>Sample</a:t>
                      </a:r>
                      <a:endParaRPr lang="en-GB" sz="110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100" dirty="0">
                          <a:solidFill>
                            <a:schemeClr val="tx1"/>
                          </a:solidFill>
                          <a:effectLst/>
                          <a:latin typeface="+mn-lt"/>
                        </a:rPr>
                        <a:t>Target ceramic composition</a:t>
                      </a:r>
                      <a:endParaRPr lang="en-GB" sz="110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100" dirty="0" smtClean="0">
                          <a:solidFill>
                            <a:schemeClr val="tx1"/>
                          </a:solidFill>
                          <a:effectLst/>
                          <a:latin typeface="+mn-lt"/>
                        </a:rPr>
                        <a:t>Target (actual)</a:t>
                      </a:r>
                      <a:br>
                        <a:rPr lang="en-GB" sz="1100" dirty="0" smtClean="0">
                          <a:solidFill>
                            <a:schemeClr val="tx1"/>
                          </a:solidFill>
                          <a:effectLst/>
                          <a:latin typeface="+mn-lt"/>
                        </a:rPr>
                      </a:br>
                      <a:r>
                        <a:rPr lang="en-GB" sz="1100" dirty="0" smtClean="0">
                          <a:solidFill>
                            <a:schemeClr val="tx1"/>
                          </a:solidFill>
                          <a:effectLst/>
                          <a:latin typeface="+mn-lt"/>
                        </a:rPr>
                        <a:t>Ce </a:t>
                      </a:r>
                      <a:r>
                        <a:rPr lang="en-GB" sz="1100" dirty="0">
                          <a:solidFill>
                            <a:schemeClr val="tx1"/>
                          </a:solidFill>
                          <a:effectLst/>
                          <a:latin typeface="+mn-lt"/>
                        </a:rPr>
                        <a:t>oxidation state</a:t>
                      </a:r>
                      <a:endParaRPr lang="en-GB" sz="110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100" dirty="0" smtClean="0">
                          <a:solidFill>
                            <a:schemeClr val="tx1"/>
                          </a:solidFill>
                          <a:effectLst/>
                          <a:latin typeface="+mn-lt"/>
                          <a:ea typeface="Calibri" panose="020F0502020204030204" pitchFamily="34" charset="0"/>
                          <a:cs typeface="Times New Roman" panose="02020603050405020304" pitchFamily="18" charset="0"/>
                        </a:rPr>
                        <a:t>Partitioning ratio</a:t>
                      </a:r>
                      <a:endParaRPr lang="en-GB" sz="110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0"/>
                  </a:ext>
                </a:extLst>
              </a:tr>
              <a:tr h="311503">
                <a:tc>
                  <a:txBody>
                    <a:bodyPr/>
                    <a:lstStyle/>
                    <a:p>
                      <a:pPr algn="ctr">
                        <a:lnSpc>
                          <a:spcPct val="115000"/>
                        </a:lnSpc>
                        <a:spcAft>
                          <a:spcPts val="0"/>
                        </a:spcAft>
                      </a:pPr>
                      <a:r>
                        <a:rPr lang="en-GB" sz="1100" dirty="0">
                          <a:solidFill>
                            <a:schemeClr val="tx1"/>
                          </a:solidFill>
                          <a:effectLst/>
                          <a:latin typeface="+mn-lt"/>
                        </a:rPr>
                        <a:t>A</a:t>
                      </a:r>
                      <a:endParaRPr lang="en-GB" sz="110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200" dirty="0">
                          <a:solidFill>
                            <a:schemeClr val="tx1"/>
                          </a:solidFill>
                          <a:effectLst/>
                          <a:latin typeface="+mn-lt"/>
                        </a:rPr>
                        <a:t>Ca</a:t>
                      </a:r>
                      <a:r>
                        <a:rPr lang="en-GB" sz="1200" baseline="-25000" dirty="0">
                          <a:solidFill>
                            <a:schemeClr val="tx1"/>
                          </a:solidFill>
                          <a:effectLst/>
                          <a:latin typeface="+mn-lt"/>
                        </a:rPr>
                        <a:t>0.8</a:t>
                      </a:r>
                      <a:r>
                        <a:rPr lang="en-GB" sz="1200" dirty="0">
                          <a:solidFill>
                            <a:schemeClr val="tx1"/>
                          </a:solidFill>
                          <a:effectLst/>
                          <a:latin typeface="+mn-lt"/>
                        </a:rPr>
                        <a:t>Ce</a:t>
                      </a:r>
                      <a:r>
                        <a:rPr lang="en-GB" sz="1200" baseline="-25000" dirty="0">
                          <a:solidFill>
                            <a:schemeClr val="tx1"/>
                          </a:solidFill>
                          <a:effectLst/>
                          <a:latin typeface="+mn-lt"/>
                        </a:rPr>
                        <a:t>0.2</a:t>
                      </a:r>
                      <a:r>
                        <a:rPr lang="en-GB" sz="1200" dirty="0">
                          <a:solidFill>
                            <a:schemeClr val="tx1"/>
                          </a:solidFill>
                          <a:effectLst/>
                          <a:latin typeface="+mn-lt"/>
                        </a:rPr>
                        <a:t>ZrTi</a:t>
                      </a:r>
                      <a:r>
                        <a:rPr lang="en-GB" sz="1200" baseline="-25000" dirty="0">
                          <a:solidFill>
                            <a:schemeClr val="tx1"/>
                          </a:solidFill>
                          <a:effectLst/>
                          <a:latin typeface="+mn-lt"/>
                        </a:rPr>
                        <a:t>1.6</a:t>
                      </a:r>
                      <a:r>
                        <a:rPr lang="en-GB" sz="1200" dirty="0">
                          <a:solidFill>
                            <a:schemeClr val="tx1"/>
                          </a:solidFill>
                          <a:effectLst/>
                          <a:latin typeface="+mn-lt"/>
                        </a:rPr>
                        <a:t>Al</a:t>
                      </a:r>
                      <a:r>
                        <a:rPr lang="en-GB" sz="1200" baseline="-25000" dirty="0">
                          <a:solidFill>
                            <a:schemeClr val="tx1"/>
                          </a:solidFill>
                          <a:effectLst/>
                          <a:latin typeface="+mn-lt"/>
                        </a:rPr>
                        <a:t>0.4</a:t>
                      </a:r>
                      <a:r>
                        <a:rPr lang="en-GB" sz="1200" dirty="0">
                          <a:solidFill>
                            <a:schemeClr val="tx1"/>
                          </a:solidFill>
                          <a:effectLst/>
                          <a:latin typeface="+mn-lt"/>
                        </a:rPr>
                        <a:t>O</a:t>
                      </a:r>
                      <a:r>
                        <a:rPr lang="en-GB" sz="1200" baseline="-25000" dirty="0">
                          <a:solidFill>
                            <a:schemeClr val="tx1"/>
                          </a:solidFill>
                          <a:effectLst/>
                          <a:latin typeface="+mn-lt"/>
                        </a:rPr>
                        <a:t>7</a:t>
                      </a:r>
                      <a:endParaRPr lang="en-GB" sz="120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100" dirty="0">
                          <a:solidFill>
                            <a:schemeClr val="tx1"/>
                          </a:solidFill>
                          <a:effectLst/>
                          <a:latin typeface="+mn-lt"/>
                        </a:rPr>
                        <a:t>4</a:t>
                      </a:r>
                      <a:r>
                        <a:rPr lang="en-GB" sz="1100" dirty="0" smtClean="0">
                          <a:solidFill>
                            <a:schemeClr val="tx1"/>
                          </a:solidFill>
                          <a:effectLst/>
                          <a:latin typeface="+mn-lt"/>
                        </a:rPr>
                        <a:t>+</a:t>
                      </a:r>
                      <a:r>
                        <a:rPr lang="en-GB" sz="1100" baseline="0" dirty="0" smtClean="0">
                          <a:solidFill>
                            <a:schemeClr val="tx1"/>
                          </a:solidFill>
                          <a:effectLst/>
                          <a:latin typeface="+mn-lt"/>
                        </a:rPr>
                        <a:t> (3.8+)</a:t>
                      </a:r>
                      <a:endParaRPr lang="en-GB" sz="1100" baseline="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100" baseline="0" dirty="0" smtClean="0">
                          <a:solidFill>
                            <a:schemeClr val="tx1"/>
                          </a:solidFill>
                          <a:effectLst/>
                          <a:latin typeface="+mn-lt"/>
                          <a:ea typeface="Calibri" panose="020F0502020204030204" pitchFamily="34" charset="0"/>
                          <a:cs typeface="Times New Roman" panose="02020603050405020304" pitchFamily="18" charset="0"/>
                        </a:rPr>
                        <a:t>100 : 0</a:t>
                      </a:r>
                      <a:endParaRPr lang="en-GB" sz="1100" baseline="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1"/>
                  </a:ext>
                </a:extLst>
              </a:tr>
              <a:tr h="288845">
                <a:tc>
                  <a:txBody>
                    <a:bodyPr/>
                    <a:lstStyle/>
                    <a:p>
                      <a:pPr algn="ctr">
                        <a:lnSpc>
                          <a:spcPct val="115000"/>
                        </a:lnSpc>
                        <a:spcAft>
                          <a:spcPts val="0"/>
                        </a:spcAft>
                      </a:pPr>
                      <a:r>
                        <a:rPr lang="en-GB" sz="1100" dirty="0">
                          <a:solidFill>
                            <a:schemeClr val="tx1"/>
                          </a:solidFill>
                          <a:effectLst/>
                          <a:latin typeface="+mn-lt"/>
                        </a:rPr>
                        <a:t>B</a:t>
                      </a:r>
                      <a:endParaRPr lang="en-GB" sz="110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200" dirty="0">
                          <a:solidFill>
                            <a:schemeClr val="tx1"/>
                          </a:solidFill>
                          <a:effectLst/>
                          <a:latin typeface="+mn-lt"/>
                        </a:rPr>
                        <a:t>Ca</a:t>
                      </a:r>
                      <a:r>
                        <a:rPr lang="en-GB" sz="1200" baseline="-25000" dirty="0">
                          <a:solidFill>
                            <a:schemeClr val="tx1"/>
                          </a:solidFill>
                          <a:effectLst/>
                          <a:latin typeface="+mn-lt"/>
                        </a:rPr>
                        <a:t>0.9</a:t>
                      </a:r>
                      <a:r>
                        <a:rPr lang="en-GB" sz="1200" dirty="0">
                          <a:solidFill>
                            <a:schemeClr val="tx1"/>
                          </a:solidFill>
                          <a:effectLst/>
                          <a:latin typeface="+mn-lt"/>
                        </a:rPr>
                        <a:t>Ce</a:t>
                      </a:r>
                      <a:r>
                        <a:rPr lang="en-GB" sz="1200" baseline="-25000" dirty="0">
                          <a:solidFill>
                            <a:schemeClr val="tx1"/>
                          </a:solidFill>
                          <a:effectLst/>
                          <a:latin typeface="+mn-lt"/>
                        </a:rPr>
                        <a:t>0.1</a:t>
                      </a:r>
                      <a:r>
                        <a:rPr lang="en-GB" sz="1200" dirty="0">
                          <a:solidFill>
                            <a:schemeClr val="tx1"/>
                          </a:solidFill>
                          <a:effectLst/>
                          <a:latin typeface="+mn-lt"/>
                        </a:rPr>
                        <a:t>Zr</a:t>
                      </a:r>
                      <a:r>
                        <a:rPr lang="en-GB" sz="1200" baseline="-25000" dirty="0">
                          <a:solidFill>
                            <a:schemeClr val="tx1"/>
                          </a:solidFill>
                          <a:effectLst/>
                          <a:latin typeface="+mn-lt"/>
                        </a:rPr>
                        <a:t>0.9</a:t>
                      </a:r>
                      <a:r>
                        <a:rPr lang="en-GB" sz="1200" dirty="0">
                          <a:solidFill>
                            <a:schemeClr val="tx1"/>
                          </a:solidFill>
                          <a:effectLst/>
                          <a:latin typeface="+mn-lt"/>
                        </a:rPr>
                        <a:t>Ce</a:t>
                      </a:r>
                      <a:r>
                        <a:rPr lang="en-GB" sz="1200" baseline="-25000" dirty="0">
                          <a:solidFill>
                            <a:schemeClr val="tx1"/>
                          </a:solidFill>
                          <a:effectLst/>
                          <a:latin typeface="+mn-lt"/>
                        </a:rPr>
                        <a:t>0.1</a:t>
                      </a:r>
                      <a:r>
                        <a:rPr lang="en-GB" sz="1200" dirty="0">
                          <a:solidFill>
                            <a:schemeClr val="tx1"/>
                          </a:solidFill>
                          <a:effectLst/>
                          <a:latin typeface="+mn-lt"/>
                        </a:rPr>
                        <a:t>Ti</a:t>
                      </a:r>
                      <a:r>
                        <a:rPr lang="en-GB" sz="1200" baseline="-25000" dirty="0">
                          <a:solidFill>
                            <a:schemeClr val="tx1"/>
                          </a:solidFill>
                          <a:effectLst/>
                          <a:latin typeface="+mn-lt"/>
                        </a:rPr>
                        <a:t>2</a:t>
                      </a:r>
                      <a:r>
                        <a:rPr lang="en-GB" sz="1200" dirty="0">
                          <a:solidFill>
                            <a:schemeClr val="tx1"/>
                          </a:solidFill>
                          <a:effectLst/>
                          <a:latin typeface="+mn-lt"/>
                        </a:rPr>
                        <a:t>O</a:t>
                      </a:r>
                      <a:r>
                        <a:rPr lang="en-GB" sz="1200" baseline="-25000" dirty="0">
                          <a:solidFill>
                            <a:schemeClr val="tx1"/>
                          </a:solidFill>
                          <a:effectLst/>
                          <a:latin typeface="+mn-lt"/>
                        </a:rPr>
                        <a:t>7</a:t>
                      </a:r>
                      <a:endParaRPr lang="en-GB" sz="120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100" dirty="0">
                          <a:solidFill>
                            <a:schemeClr val="tx1"/>
                          </a:solidFill>
                          <a:effectLst/>
                          <a:latin typeface="+mn-lt"/>
                        </a:rPr>
                        <a:t>3</a:t>
                      </a:r>
                      <a:r>
                        <a:rPr lang="en-GB" sz="1100" dirty="0" smtClean="0">
                          <a:solidFill>
                            <a:schemeClr val="tx1"/>
                          </a:solidFill>
                          <a:effectLst/>
                          <a:latin typeface="+mn-lt"/>
                        </a:rPr>
                        <a:t>+ (3.2+)</a:t>
                      </a:r>
                      <a:endParaRPr lang="en-GB" sz="110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100" dirty="0" smtClean="0">
                          <a:solidFill>
                            <a:schemeClr val="tx1"/>
                          </a:solidFill>
                          <a:effectLst/>
                          <a:latin typeface="+mn-lt"/>
                          <a:ea typeface="Calibri" panose="020F0502020204030204" pitchFamily="34" charset="0"/>
                          <a:cs typeface="Times New Roman" panose="02020603050405020304" pitchFamily="18" charset="0"/>
                        </a:rPr>
                        <a:t>100 : 8</a:t>
                      </a:r>
                      <a:endParaRPr lang="en-GB" sz="110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2"/>
                  </a:ext>
                </a:extLst>
              </a:tr>
              <a:tr h="254354">
                <a:tc>
                  <a:txBody>
                    <a:bodyPr/>
                    <a:lstStyle/>
                    <a:p>
                      <a:pPr algn="ctr">
                        <a:lnSpc>
                          <a:spcPct val="115000"/>
                        </a:lnSpc>
                        <a:spcAft>
                          <a:spcPts val="0"/>
                        </a:spcAft>
                      </a:pPr>
                      <a:r>
                        <a:rPr lang="en-GB" sz="1100" dirty="0">
                          <a:solidFill>
                            <a:schemeClr val="tx1"/>
                          </a:solidFill>
                          <a:effectLst/>
                          <a:latin typeface="+mn-lt"/>
                        </a:rPr>
                        <a:t>C</a:t>
                      </a:r>
                      <a:endParaRPr lang="en-GB" sz="110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200" dirty="0">
                          <a:solidFill>
                            <a:schemeClr val="tx1"/>
                          </a:solidFill>
                          <a:effectLst/>
                          <a:latin typeface="+mn-lt"/>
                        </a:rPr>
                        <a:t>CaZr</a:t>
                      </a:r>
                      <a:r>
                        <a:rPr lang="en-GB" sz="1200" baseline="-25000" dirty="0">
                          <a:solidFill>
                            <a:schemeClr val="tx1"/>
                          </a:solidFill>
                          <a:effectLst/>
                          <a:latin typeface="+mn-lt"/>
                        </a:rPr>
                        <a:t>0.8</a:t>
                      </a:r>
                      <a:r>
                        <a:rPr lang="en-GB" sz="1200" dirty="0">
                          <a:solidFill>
                            <a:schemeClr val="tx1"/>
                          </a:solidFill>
                          <a:effectLst/>
                          <a:latin typeface="+mn-lt"/>
                        </a:rPr>
                        <a:t>Ce</a:t>
                      </a:r>
                      <a:r>
                        <a:rPr lang="en-GB" sz="1200" baseline="-25000" dirty="0">
                          <a:solidFill>
                            <a:schemeClr val="tx1"/>
                          </a:solidFill>
                          <a:effectLst/>
                          <a:latin typeface="+mn-lt"/>
                        </a:rPr>
                        <a:t>0.2</a:t>
                      </a:r>
                      <a:r>
                        <a:rPr lang="en-GB" sz="1200" dirty="0">
                          <a:solidFill>
                            <a:schemeClr val="tx1"/>
                          </a:solidFill>
                          <a:effectLst/>
                          <a:latin typeface="+mn-lt"/>
                        </a:rPr>
                        <a:t>Ti</a:t>
                      </a:r>
                      <a:r>
                        <a:rPr lang="en-GB" sz="1200" baseline="-25000" dirty="0">
                          <a:solidFill>
                            <a:schemeClr val="tx1"/>
                          </a:solidFill>
                          <a:effectLst/>
                          <a:latin typeface="+mn-lt"/>
                        </a:rPr>
                        <a:t>2</a:t>
                      </a:r>
                      <a:r>
                        <a:rPr lang="en-GB" sz="1200" dirty="0">
                          <a:solidFill>
                            <a:schemeClr val="tx1"/>
                          </a:solidFill>
                          <a:effectLst/>
                          <a:latin typeface="+mn-lt"/>
                        </a:rPr>
                        <a:t>O</a:t>
                      </a:r>
                      <a:r>
                        <a:rPr lang="en-GB" sz="1200" baseline="-25000" dirty="0">
                          <a:solidFill>
                            <a:schemeClr val="tx1"/>
                          </a:solidFill>
                          <a:effectLst/>
                          <a:latin typeface="+mn-lt"/>
                        </a:rPr>
                        <a:t>7</a:t>
                      </a:r>
                      <a:endParaRPr lang="en-GB" sz="120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100" dirty="0">
                          <a:solidFill>
                            <a:schemeClr val="tx1"/>
                          </a:solidFill>
                          <a:effectLst/>
                          <a:latin typeface="+mn-lt"/>
                        </a:rPr>
                        <a:t>4</a:t>
                      </a:r>
                      <a:r>
                        <a:rPr lang="en-GB" sz="1100" dirty="0" smtClean="0">
                          <a:solidFill>
                            <a:schemeClr val="tx1"/>
                          </a:solidFill>
                          <a:effectLst/>
                          <a:latin typeface="+mn-lt"/>
                        </a:rPr>
                        <a:t>+ (3.8+)</a:t>
                      </a:r>
                      <a:endParaRPr lang="en-GB" sz="110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100" dirty="0" smtClean="0">
                          <a:solidFill>
                            <a:schemeClr val="tx1"/>
                          </a:solidFill>
                          <a:effectLst/>
                          <a:latin typeface="+mn-lt"/>
                          <a:ea typeface="Calibri" panose="020F0502020204030204" pitchFamily="34" charset="0"/>
                          <a:cs typeface="Times New Roman" panose="02020603050405020304" pitchFamily="18" charset="0"/>
                        </a:rPr>
                        <a:t>100 : 4</a:t>
                      </a:r>
                      <a:endParaRPr lang="en-GB" sz="1100" dirty="0">
                        <a:solidFill>
                          <a:schemeClr val="tx1"/>
                        </a:solidFill>
                        <a:effectLst/>
                        <a:latin typeface="+mn-lt"/>
                        <a:ea typeface="Calibri" panose="020F0502020204030204" pitchFamily="34" charset="0"/>
                        <a:cs typeface="Times New Roman" panose="02020603050405020304" pitchFamily="18" charset="0"/>
                      </a:endParaRPr>
                    </a:p>
                  </a:txBody>
                  <a:tcPr marL="91423" marR="91423" marT="45676" marB="45676"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3"/>
                  </a:ext>
                </a:extLst>
              </a:tr>
            </a:tbl>
          </a:graphicData>
        </a:graphic>
      </p:graphicFrame>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43747" y="847629"/>
            <a:ext cx="3525557" cy="268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0"/>
          <p:cNvGrpSpPr>
            <a:grpSpLocks/>
          </p:cNvGrpSpPr>
          <p:nvPr/>
        </p:nvGrpSpPr>
        <p:grpSpPr bwMode="auto">
          <a:xfrm>
            <a:off x="313626" y="2723732"/>
            <a:ext cx="4789429" cy="3665990"/>
            <a:chOff x="257328" y="3158836"/>
            <a:chExt cx="4875779" cy="3584864"/>
          </a:xfrm>
        </p:grpSpPr>
        <p:pic>
          <p:nvPicPr>
            <p:cNvPr id="8" name="Picture 11"/>
            <p:cNvPicPr>
              <a:picLocks noChangeAspect="1"/>
            </p:cNvPicPr>
            <p:nvPr/>
          </p:nvPicPr>
          <p:blipFill>
            <a:blip r:embed="rId3">
              <a:extLst>
                <a:ext uri="{28A0092B-C50C-407E-A947-70E740481C1C}">
                  <a14:useLocalDpi xmlns:a14="http://schemas.microsoft.com/office/drawing/2010/main" val="0"/>
                </a:ext>
              </a:extLst>
            </a:blip>
            <a:srcRect l="3069" r="1363"/>
            <a:stretch>
              <a:fillRect/>
            </a:stretch>
          </p:blipFill>
          <p:spPr bwMode="auto">
            <a:xfrm>
              <a:off x="257328" y="3158836"/>
              <a:ext cx="4875779" cy="3584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4"/>
            <p:cNvSpPr>
              <a:spLocks noChangeArrowheads="1"/>
            </p:cNvSpPr>
            <p:nvPr/>
          </p:nvSpPr>
          <p:spPr bwMode="auto">
            <a:xfrm>
              <a:off x="2089838" y="3190611"/>
              <a:ext cx="88212" cy="3168913"/>
            </a:xfrm>
            <a:prstGeom prst="rect">
              <a:avLst/>
            </a:prstGeom>
            <a:solidFill>
              <a:srgbClr val="F69B7A">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defTabSz="200025">
                <a:defRPr>
                  <a:solidFill>
                    <a:schemeClr val="tx1"/>
                  </a:solidFill>
                  <a:latin typeface="Calibri" panose="020F0502020204030204" pitchFamily="34" charset="0"/>
                </a:defRPr>
              </a:lvl1pPr>
              <a:lvl2pPr marL="742950" indent="-285750" defTabSz="200025">
                <a:defRPr>
                  <a:solidFill>
                    <a:schemeClr val="tx1"/>
                  </a:solidFill>
                  <a:latin typeface="Calibri" panose="020F0502020204030204" pitchFamily="34" charset="0"/>
                </a:defRPr>
              </a:lvl2pPr>
              <a:lvl3pPr marL="1143000" indent="-228600" defTabSz="200025">
                <a:defRPr>
                  <a:solidFill>
                    <a:schemeClr val="tx1"/>
                  </a:solidFill>
                  <a:latin typeface="Calibri" panose="020F0502020204030204" pitchFamily="34" charset="0"/>
                </a:defRPr>
              </a:lvl3pPr>
              <a:lvl4pPr marL="1600200" indent="-228600" defTabSz="200025">
                <a:defRPr>
                  <a:solidFill>
                    <a:schemeClr val="tx1"/>
                  </a:solidFill>
                  <a:latin typeface="Calibri" panose="020F0502020204030204" pitchFamily="34" charset="0"/>
                </a:defRPr>
              </a:lvl4pPr>
              <a:lvl5pPr marL="2057400" indent="-228600" defTabSz="200025">
                <a:defRPr>
                  <a:solidFill>
                    <a:schemeClr val="tx1"/>
                  </a:solidFill>
                  <a:latin typeface="Calibri" panose="020F0502020204030204" pitchFamily="34" charset="0"/>
                </a:defRPr>
              </a:lvl5pPr>
              <a:lvl6pPr marL="2514600" indent="-228600" defTabSz="200025" eaLnBrk="0" fontAlgn="base" hangingPunct="0">
                <a:spcBef>
                  <a:spcPct val="0"/>
                </a:spcBef>
                <a:spcAft>
                  <a:spcPct val="0"/>
                </a:spcAft>
                <a:defRPr>
                  <a:solidFill>
                    <a:schemeClr val="tx1"/>
                  </a:solidFill>
                  <a:latin typeface="Calibri" panose="020F0502020204030204" pitchFamily="34" charset="0"/>
                </a:defRPr>
              </a:lvl6pPr>
              <a:lvl7pPr marL="2971800" indent="-228600" defTabSz="200025" eaLnBrk="0" fontAlgn="base" hangingPunct="0">
                <a:spcBef>
                  <a:spcPct val="0"/>
                </a:spcBef>
                <a:spcAft>
                  <a:spcPct val="0"/>
                </a:spcAft>
                <a:defRPr>
                  <a:solidFill>
                    <a:schemeClr val="tx1"/>
                  </a:solidFill>
                  <a:latin typeface="Calibri" panose="020F0502020204030204" pitchFamily="34" charset="0"/>
                </a:defRPr>
              </a:lvl7pPr>
              <a:lvl8pPr marL="3429000" indent="-228600" defTabSz="200025" eaLnBrk="0" fontAlgn="base" hangingPunct="0">
                <a:spcBef>
                  <a:spcPct val="0"/>
                </a:spcBef>
                <a:spcAft>
                  <a:spcPct val="0"/>
                </a:spcAft>
                <a:defRPr>
                  <a:solidFill>
                    <a:schemeClr val="tx1"/>
                  </a:solidFill>
                  <a:latin typeface="Calibri" panose="020F0502020204030204" pitchFamily="34" charset="0"/>
                </a:defRPr>
              </a:lvl8pPr>
              <a:lvl9pPr marL="3886200" indent="-228600" defTabSz="200025" eaLnBrk="0" fontAlgn="base" hangingPunct="0">
                <a:spcBef>
                  <a:spcPct val="0"/>
                </a:spcBef>
                <a:spcAft>
                  <a:spcPct val="0"/>
                </a:spcAft>
                <a:defRPr>
                  <a:solidFill>
                    <a:schemeClr val="tx1"/>
                  </a:solidFill>
                  <a:latin typeface="Calibri" panose="020F0502020204030204" pitchFamily="34" charset="0"/>
                </a:defRPr>
              </a:lvl9pPr>
            </a:lstStyle>
            <a:p>
              <a:endParaRPr lang="en-GB" altLang="en-US" sz="400">
                <a:solidFill>
                  <a:srgbClr val="000000"/>
                </a:solidFill>
                <a:latin typeface="Arial" panose="020B0604020202020204" pitchFamily="34" charset="0"/>
              </a:endParaRPr>
            </a:p>
          </p:txBody>
        </p:sp>
        <p:sp>
          <p:nvSpPr>
            <p:cNvPr id="10" name="Rectangle 15"/>
            <p:cNvSpPr>
              <a:spLocks noChangeArrowheads="1"/>
            </p:cNvSpPr>
            <p:nvPr/>
          </p:nvSpPr>
          <p:spPr bwMode="auto">
            <a:xfrm>
              <a:off x="3204263" y="3193786"/>
              <a:ext cx="88212" cy="3168913"/>
            </a:xfrm>
            <a:prstGeom prst="rect">
              <a:avLst/>
            </a:prstGeom>
            <a:solidFill>
              <a:srgbClr val="F69B7A">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defTabSz="200025">
                <a:defRPr>
                  <a:solidFill>
                    <a:schemeClr val="tx1"/>
                  </a:solidFill>
                  <a:latin typeface="Calibri" panose="020F0502020204030204" pitchFamily="34" charset="0"/>
                </a:defRPr>
              </a:lvl1pPr>
              <a:lvl2pPr marL="742950" indent="-285750" defTabSz="200025">
                <a:defRPr>
                  <a:solidFill>
                    <a:schemeClr val="tx1"/>
                  </a:solidFill>
                  <a:latin typeface="Calibri" panose="020F0502020204030204" pitchFamily="34" charset="0"/>
                </a:defRPr>
              </a:lvl2pPr>
              <a:lvl3pPr marL="1143000" indent="-228600" defTabSz="200025">
                <a:defRPr>
                  <a:solidFill>
                    <a:schemeClr val="tx1"/>
                  </a:solidFill>
                  <a:latin typeface="Calibri" panose="020F0502020204030204" pitchFamily="34" charset="0"/>
                </a:defRPr>
              </a:lvl3pPr>
              <a:lvl4pPr marL="1600200" indent="-228600" defTabSz="200025">
                <a:defRPr>
                  <a:solidFill>
                    <a:schemeClr val="tx1"/>
                  </a:solidFill>
                  <a:latin typeface="Calibri" panose="020F0502020204030204" pitchFamily="34" charset="0"/>
                </a:defRPr>
              </a:lvl4pPr>
              <a:lvl5pPr marL="2057400" indent="-228600" defTabSz="200025">
                <a:defRPr>
                  <a:solidFill>
                    <a:schemeClr val="tx1"/>
                  </a:solidFill>
                  <a:latin typeface="Calibri" panose="020F0502020204030204" pitchFamily="34" charset="0"/>
                </a:defRPr>
              </a:lvl5pPr>
              <a:lvl6pPr marL="2514600" indent="-228600" defTabSz="200025" eaLnBrk="0" fontAlgn="base" hangingPunct="0">
                <a:spcBef>
                  <a:spcPct val="0"/>
                </a:spcBef>
                <a:spcAft>
                  <a:spcPct val="0"/>
                </a:spcAft>
                <a:defRPr>
                  <a:solidFill>
                    <a:schemeClr val="tx1"/>
                  </a:solidFill>
                  <a:latin typeface="Calibri" panose="020F0502020204030204" pitchFamily="34" charset="0"/>
                </a:defRPr>
              </a:lvl6pPr>
              <a:lvl7pPr marL="2971800" indent="-228600" defTabSz="200025" eaLnBrk="0" fontAlgn="base" hangingPunct="0">
                <a:spcBef>
                  <a:spcPct val="0"/>
                </a:spcBef>
                <a:spcAft>
                  <a:spcPct val="0"/>
                </a:spcAft>
                <a:defRPr>
                  <a:solidFill>
                    <a:schemeClr val="tx1"/>
                  </a:solidFill>
                  <a:latin typeface="Calibri" panose="020F0502020204030204" pitchFamily="34" charset="0"/>
                </a:defRPr>
              </a:lvl7pPr>
              <a:lvl8pPr marL="3429000" indent="-228600" defTabSz="200025" eaLnBrk="0" fontAlgn="base" hangingPunct="0">
                <a:spcBef>
                  <a:spcPct val="0"/>
                </a:spcBef>
                <a:spcAft>
                  <a:spcPct val="0"/>
                </a:spcAft>
                <a:defRPr>
                  <a:solidFill>
                    <a:schemeClr val="tx1"/>
                  </a:solidFill>
                  <a:latin typeface="Calibri" panose="020F0502020204030204" pitchFamily="34" charset="0"/>
                </a:defRPr>
              </a:lvl8pPr>
              <a:lvl9pPr marL="3886200" indent="-228600" defTabSz="200025" eaLnBrk="0" fontAlgn="base" hangingPunct="0">
                <a:spcBef>
                  <a:spcPct val="0"/>
                </a:spcBef>
                <a:spcAft>
                  <a:spcPct val="0"/>
                </a:spcAft>
                <a:defRPr>
                  <a:solidFill>
                    <a:schemeClr val="tx1"/>
                  </a:solidFill>
                  <a:latin typeface="Calibri" panose="020F0502020204030204" pitchFamily="34" charset="0"/>
                </a:defRPr>
              </a:lvl9pPr>
            </a:lstStyle>
            <a:p>
              <a:endParaRPr lang="en-GB" altLang="en-US" sz="400">
                <a:solidFill>
                  <a:srgbClr val="000000"/>
                </a:solidFill>
                <a:latin typeface="Arial" panose="020B0604020202020204" pitchFamily="34" charset="0"/>
              </a:endParaRPr>
            </a:p>
          </p:txBody>
        </p:sp>
        <p:sp>
          <p:nvSpPr>
            <p:cNvPr id="11" name="Rectangle 16"/>
            <p:cNvSpPr>
              <a:spLocks noChangeArrowheads="1"/>
            </p:cNvSpPr>
            <p:nvPr/>
          </p:nvSpPr>
          <p:spPr bwMode="auto">
            <a:xfrm>
              <a:off x="4115488" y="3193786"/>
              <a:ext cx="88212" cy="3168913"/>
            </a:xfrm>
            <a:prstGeom prst="rect">
              <a:avLst/>
            </a:prstGeom>
            <a:solidFill>
              <a:srgbClr val="F69B7A">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defTabSz="200025">
                <a:defRPr>
                  <a:solidFill>
                    <a:schemeClr val="tx1"/>
                  </a:solidFill>
                  <a:latin typeface="Calibri" panose="020F0502020204030204" pitchFamily="34" charset="0"/>
                </a:defRPr>
              </a:lvl1pPr>
              <a:lvl2pPr marL="742950" indent="-285750" defTabSz="200025">
                <a:defRPr>
                  <a:solidFill>
                    <a:schemeClr val="tx1"/>
                  </a:solidFill>
                  <a:latin typeface="Calibri" panose="020F0502020204030204" pitchFamily="34" charset="0"/>
                </a:defRPr>
              </a:lvl2pPr>
              <a:lvl3pPr marL="1143000" indent="-228600" defTabSz="200025">
                <a:defRPr>
                  <a:solidFill>
                    <a:schemeClr val="tx1"/>
                  </a:solidFill>
                  <a:latin typeface="Calibri" panose="020F0502020204030204" pitchFamily="34" charset="0"/>
                </a:defRPr>
              </a:lvl3pPr>
              <a:lvl4pPr marL="1600200" indent="-228600" defTabSz="200025">
                <a:defRPr>
                  <a:solidFill>
                    <a:schemeClr val="tx1"/>
                  </a:solidFill>
                  <a:latin typeface="Calibri" panose="020F0502020204030204" pitchFamily="34" charset="0"/>
                </a:defRPr>
              </a:lvl4pPr>
              <a:lvl5pPr marL="2057400" indent="-228600" defTabSz="200025">
                <a:defRPr>
                  <a:solidFill>
                    <a:schemeClr val="tx1"/>
                  </a:solidFill>
                  <a:latin typeface="Calibri" panose="020F0502020204030204" pitchFamily="34" charset="0"/>
                </a:defRPr>
              </a:lvl5pPr>
              <a:lvl6pPr marL="2514600" indent="-228600" defTabSz="200025" eaLnBrk="0" fontAlgn="base" hangingPunct="0">
                <a:spcBef>
                  <a:spcPct val="0"/>
                </a:spcBef>
                <a:spcAft>
                  <a:spcPct val="0"/>
                </a:spcAft>
                <a:defRPr>
                  <a:solidFill>
                    <a:schemeClr val="tx1"/>
                  </a:solidFill>
                  <a:latin typeface="Calibri" panose="020F0502020204030204" pitchFamily="34" charset="0"/>
                </a:defRPr>
              </a:lvl6pPr>
              <a:lvl7pPr marL="2971800" indent="-228600" defTabSz="200025" eaLnBrk="0" fontAlgn="base" hangingPunct="0">
                <a:spcBef>
                  <a:spcPct val="0"/>
                </a:spcBef>
                <a:spcAft>
                  <a:spcPct val="0"/>
                </a:spcAft>
                <a:defRPr>
                  <a:solidFill>
                    <a:schemeClr val="tx1"/>
                  </a:solidFill>
                  <a:latin typeface="Calibri" panose="020F0502020204030204" pitchFamily="34" charset="0"/>
                </a:defRPr>
              </a:lvl7pPr>
              <a:lvl8pPr marL="3429000" indent="-228600" defTabSz="200025" eaLnBrk="0" fontAlgn="base" hangingPunct="0">
                <a:spcBef>
                  <a:spcPct val="0"/>
                </a:spcBef>
                <a:spcAft>
                  <a:spcPct val="0"/>
                </a:spcAft>
                <a:defRPr>
                  <a:solidFill>
                    <a:schemeClr val="tx1"/>
                  </a:solidFill>
                  <a:latin typeface="Calibri" panose="020F0502020204030204" pitchFamily="34" charset="0"/>
                </a:defRPr>
              </a:lvl8pPr>
              <a:lvl9pPr marL="3886200" indent="-228600" defTabSz="200025" eaLnBrk="0" fontAlgn="base" hangingPunct="0">
                <a:spcBef>
                  <a:spcPct val="0"/>
                </a:spcBef>
                <a:spcAft>
                  <a:spcPct val="0"/>
                </a:spcAft>
                <a:defRPr>
                  <a:solidFill>
                    <a:schemeClr val="tx1"/>
                  </a:solidFill>
                  <a:latin typeface="Calibri" panose="020F0502020204030204" pitchFamily="34" charset="0"/>
                </a:defRPr>
              </a:lvl9pPr>
            </a:lstStyle>
            <a:p>
              <a:endParaRPr lang="en-GB" altLang="en-US" sz="400">
                <a:solidFill>
                  <a:srgbClr val="000000"/>
                </a:solidFill>
                <a:latin typeface="Arial" panose="020B0604020202020204" pitchFamily="34" charset="0"/>
              </a:endParaRPr>
            </a:p>
          </p:txBody>
        </p:sp>
      </p:grpSp>
      <p:sp>
        <p:nvSpPr>
          <p:cNvPr id="12" name="Title 1"/>
          <p:cNvSpPr>
            <a:spLocks noGrp="1"/>
          </p:cNvSpPr>
          <p:nvPr>
            <p:ph type="title"/>
          </p:nvPr>
        </p:nvSpPr>
        <p:spPr/>
        <p:txBody>
          <a:bodyPr/>
          <a:lstStyle/>
          <a:p>
            <a:r>
              <a:rPr lang="en-GB" sz="1600" b="1" dirty="0" smtClean="0">
                <a:solidFill>
                  <a:schemeClr val="bg1"/>
                </a:solidFill>
              </a:rPr>
              <a:t>Inactive Ce Incorporation Study</a:t>
            </a:r>
            <a:endParaRPr lang="en-GB" sz="1600" b="1" dirty="0">
              <a:solidFill>
                <a:schemeClr val="bg1"/>
              </a:solidFill>
            </a:endParaRPr>
          </a:p>
        </p:txBody>
      </p:sp>
      <p:sp>
        <p:nvSpPr>
          <p:cNvPr id="14" name="TextBox 13"/>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rPr>
              <a:t>Stephanie Thornber</a:t>
            </a:r>
          </a:p>
          <a:p>
            <a:pPr algn="r"/>
            <a:r>
              <a:rPr lang="en-GB" sz="900" dirty="0" smtClean="0">
                <a:solidFill>
                  <a:schemeClr val="bg1"/>
                </a:solidFill>
              </a:rPr>
              <a:t>University of Sheffield, UK</a:t>
            </a:r>
            <a:endParaRPr lang="en-GB" sz="900" dirty="0">
              <a:solidFill>
                <a:schemeClr val="bg1"/>
              </a:solidFill>
            </a:endParaRPr>
          </a:p>
        </p:txBody>
      </p:sp>
      <p:sp>
        <p:nvSpPr>
          <p:cNvPr id="15" name="TextBox 14"/>
          <p:cNvSpPr txBox="1"/>
          <p:nvPr/>
        </p:nvSpPr>
        <p:spPr>
          <a:xfrm>
            <a:off x="922790" y="6557918"/>
            <a:ext cx="1609736" cy="230832"/>
          </a:xfrm>
          <a:prstGeom prst="rect">
            <a:avLst/>
          </a:prstGeom>
          <a:noFill/>
        </p:spPr>
        <p:txBody>
          <a:bodyPr wrap="none" rtlCol="0">
            <a:spAutoFit/>
          </a:bodyPr>
          <a:lstStyle/>
          <a:p>
            <a:r>
              <a:rPr lang="en-GB" sz="900" dirty="0" smtClean="0">
                <a:solidFill>
                  <a:schemeClr val="bg1"/>
                </a:solidFill>
              </a:rPr>
              <a:t>sthornber1@Sheffield.ac.uk</a:t>
            </a:r>
            <a:endParaRPr lang="en-GB" sz="900" dirty="0">
              <a:solidFill>
                <a:schemeClr val="bg1"/>
              </a:solidFill>
            </a:endParaRPr>
          </a:p>
        </p:txBody>
      </p:sp>
      <p:pic>
        <p:nvPicPr>
          <p:cNvPr id="16" name="Picture 8"/>
          <p:cNvPicPr>
            <a:picLocks noChangeAspect="1"/>
          </p:cNvPicPr>
          <p:nvPr/>
        </p:nvPicPr>
        <p:blipFill>
          <a:blip r:embed="rId4">
            <a:extLst>
              <a:ext uri="{28A0092B-C50C-407E-A947-70E740481C1C}">
                <a14:useLocalDpi xmlns:a14="http://schemas.microsoft.com/office/drawing/2010/main" val="0"/>
              </a:ext>
            </a:extLst>
          </a:blip>
          <a:srcRect l="5341" t="1807" r="4433"/>
          <a:stretch>
            <a:fillRect/>
          </a:stretch>
        </p:blipFill>
        <p:spPr bwMode="auto">
          <a:xfrm>
            <a:off x="5443747" y="3686827"/>
            <a:ext cx="3535126" cy="2702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p:nvPr/>
        </p:nvSpPr>
        <p:spPr>
          <a:xfrm>
            <a:off x="62491" y="732467"/>
            <a:ext cx="3562194" cy="276999"/>
          </a:xfrm>
          <a:prstGeom prst="rect">
            <a:avLst/>
          </a:prstGeom>
          <a:noFill/>
        </p:spPr>
        <p:txBody>
          <a:bodyPr wrap="none" rtlCol="0">
            <a:spAutoFit/>
          </a:bodyPr>
          <a:lstStyle/>
          <a:p>
            <a:r>
              <a:rPr lang="en-GB" sz="1200" dirty="0" smtClean="0"/>
              <a:t>Glass-ceramic (30/70), glass phase Na</a:t>
            </a:r>
            <a:r>
              <a:rPr lang="en-GB" sz="1200" baseline="-25000" dirty="0" smtClean="0"/>
              <a:t>2</a:t>
            </a:r>
            <a:r>
              <a:rPr lang="en-GB" sz="1200" dirty="0" smtClean="0"/>
              <a:t>Al</a:t>
            </a:r>
            <a:r>
              <a:rPr lang="en-GB" sz="1200" baseline="-25000" dirty="0" smtClean="0"/>
              <a:t>2</a:t>
            </a:r>
            <a:r>
              <a:rPr lang="en-GB" sz="1200" dirty="0" smtClean="0"/>
              <a:t>Si</a:t>
            </a:r>
            <a:r>
              <a:rPr lang="en-GB" sz="1200" baseline="-25000" dirty="0" smtClean="0"/>
              <a:t>6</a:t>
            </a:r>
            <a:r>
              <a:rPr lang="en-GB" sz="1200" dirty="0" smtClean="0"/>
              <a:t>O</a:t>
            </a:r>
            <a:r>
              <a:rPr lang="en-GB" sz="1200" baseline="-25000" dirty="0" smtClean="0"/>
              <a:t>16</a:t>
            </a:r>
            <a:r>
              <a:rPr lang="en-GB" sz="1200" dirty="0" smtClean="0"/>
              <a:t>.</a:t>
            </a:r>
            <a:endParaRPr lang="en-GB" sz="1200" dirty="0"/>
          </a:p>
        </p:txBody>
      </p:sp>
    </p:spTree>
    <p:extLst>
      <p:ext uri="{BB962C8B-B14F-4D97-AF65-F5344CB8AC3E}">
        <p14:creationId xmlns:p14="http://schemas.microsoft.com/office/powerpoint/2010/main" val="34355132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b="1" dirty="0" smtClean="0">
                <a:solidFill>
                  <a:schemeClr val="bg1"/>
                </a:solidFill>
              </a:rPr>
              <a:t>Uranium Incorporation Study</a:t>
            </a:r>
            <a:endParaRPr lang="en-GB" sz="1600" b="1" dirty="0">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09671679"/>
              </p:ext>
            </p:extLst>
          </p:nvPr>
        </p:nvGraphicFramePr>
        <p:xfrm>
          <a:off x="253483" y="1235289"/>
          <a:ext cx="4866162" cy="1188720"/>
        </p:xfrm>
        <a:graphic>
          <a:graphicData uri="http://schemas.openxmlformats.org/drawingml/2006/table">
            <a:tbl>
              <a:tblPr firstRow="1" bandRow="1">
                <a:tableStyleId>{5C22544A-7EE6-4342-B048-85BDC9FD1C3A}</a:tableStyleId>
              </a:tblPr>
              <a:tblGrid>
                <a:gridCol w="932882"/>
                <a:gridCol w="2768367"/>
                <a:gridCol w="1164913"/>
              </a:tblGrid>
              <a:tr h="246935">
                <a:tc>
                  <a:txBody>
                    <a:bodyPr/>
                    <a:lstStyle/>
                    <a:p>
                      <a:pPr algn="ctr"/>
                      <a:r>
                        <a:rPr lang="en-GB" sz="1200" dirty="0" smtClean="0">
                          <a:solidFill>
                            <a:schemeClr val="tx1"/>
                          </a:solidFill>
                        </a:rPr>
                        <a:t>Sample</a:t>
                      </a:r>
                      <a:endParaRPr lang="en-GB" sz="1200" dirty="0">
                        <a:solidFill>
                          <a:schemeClr val="tx1"/>
                        </a:solidFill>
                      </a:endParaRPr>
                    </a:p>
                  </a:txBody>
                  <a:tcPr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Formulation</a:t>
                      </a:r>
                      <a:endParaRPr lang="en-GB"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Redox agent</a:t>
                      </a:r>
                      <a:endParaRPr lang="en-GB" sz="1200" dirty="0">
                        <a:solidFill>
                          <a:schemeClr val="tx1"/>
                        </a:solidFill>
                      </a:endParaRPr>
                    </a:p>
                  </a:txBody>
                  <a:tcPr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r>
              <a:tr h="261583">
                <a:tc>
                  <a:txBody>
                    <a:bodyPr/>
                    <a:lstStyle/>
                    <a:p>
                      <a:pPr algn="ctr"/>
                      <a:r>
                        <a:rPr lang="en-GB" sz="1200" dirty="0" smtClean="0">
                          <a:solidFill>
                            <a:schemeClr val="tx1"/>
                          </a:solidFill>
                        </a:rPr>
                        <a:t>SW-1803</a:t>
                      </a:r>
                      <a:endParaRPr lang="en-GB" sz="1200" dirty="0">
                        <a:solidFill>
                          <a:schemeClr val="tx1"/>
                        </a:solidFill>
                      </a:endParaRPr>
                    </a:p>
                  </a:txBody>
                  <a:tcPr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400" dirty="0" smtClean="0">
                          <a:solidFill>
                            <a:schemeClr val="tx1"/>
                          </a:solidFill>
                        </a:rPr>
                        <a:t>CaZr</a:t>
                      </a:r>
                      <a:r>
                        <a:rPr lang="en-GB" sz="1400" baseline="-25000" dirty="0" smtClean="0">
                          <a:solidFill>
                            <a:schemeClr val="tx1"/>
                          </a:solidFill>
                        </a:rPr>
                        <a:t>0.8</a:t>
                      </a:r>
                      <a:r>
                        <a:rPr lang="en-GB" sz="1400" baseline="0" dirty="0" smtClean="0">
                          <a:solidFill>
                            <a:schemeClr val="tx1"/>
                          </a:solidFill>
                        </a:rPr>
                        <a:t>U</a:t>
                      </a:r>
                      <a:r>
                        <a:rPr lang="en-GB" sz="1400" baseline="-25000" dirty="0" smtClean="0">
                          <a:solidFill>
                            <a:schemeClr val="tx1"/>
                          </a:solidFill>
                        </a:rPr>
                        <a:t>0.2</a:t>
                      </a:r>
                      <a:r>
                        <a:rPr lang="en-GB" sz="1400" baseline="0" dirty="0" smtClean="0">
                          <a:solidFill>
                            <a:schemeClr val="tx1"/>
                          </a:solidFill>
                        </a:rPr>
                        <a:t>Ti</a:t>
                      </a:r>
                      <a:r>
                        <a:rPr lang="en-GB" sz="1400" baseline="-25000" dirty="0" smtClean="0">
                          <a:solidFill>
                            <a:schemeClr val="tx1"/>
                          </a:solidFill>
                        </a:rPr>
                        <a:t>2</a:t>
                      </a:r>
                      <a:r>
                        <a:rPr lang="en-GB" sz="1400" baseline="0" dirty="0" smtClean="0">
                          <a:solidFill>
                            <a:schemeClr val="tx1"/>
                          </a:solidFill>
                        </a:rPr>
                        <a:t>O</a:t>
                      </a:r>
                      <a:r>
                        <a:rPr lang="en-GB" sz="1400" baseline="-25000" dirty="0" smtClean="0">
                          <a:solidFill>
                            <a:schemeClr val="tx1"/>
                          </a:solidFill>
                        </a:rPr>
                        <a:t>7</a:t>
                      </a:r>
                      <a:endParaRPr lang="en-GB"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2wt% </a:t>
                      </a:r>
                      <a:r>
                        <a:rPr lang="en-GB" sz="1200" dirty="0" err="1" smtClean="0">
                          <a:solidFill>
                            <a:schemeClr val="tx1"/>
                          </a:solidFill>
                        </a:rPr>
                        <a:t>Ti</a:t>
                      </a:r>
                      <a:endParaRPr lang="en-GB" sz="1200" dirty="0">
                        <a:solidFill>
                          <a:schemeClr val="tx1"/>
                        </a:solidFill>
                      </a:endParaRPr>
                    </a:p>
                  </a:txBody>
                  <a:tcPr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61583">
                <a:tc>
                  <a:txBody>
                    <a:bodyPr/>
                    <a:lstStyle/>
                    <a:p>
                      <a:pPr algn="ctr"/>
                      <a:r>
                        <a:rPr lang="en-GB" sz="1200" dirty="0" smtClean="0">
                          <a:solidFill>
                            <a:schemeClr val="tx1"/>
                          </a:solidFill>
                        </a:rPr>
                        <a:t>SW-1804</a:t>
                      </a:r>
                      <a:endParaRPr lang="en-GB" sz="1200" dirty="0">
                        <a:solidFill>
                          <a:schemeClr val="tx1"/>
                        </a:solidFill>
                      </a:endParaRPr>
                    </a:p>
                  </a:txBody>
                  <a:tcPr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400" dirty="0" smtClean="0">
                          <a:solidFill>
                            <a:schemeClr val="tx1"/>
                          </a:solidFill>
                        </a:rPr>
                        <a:t>Ca</a:t>
                      </a:r>
                      <a:r>
                        <a:rPr lang="en-GB" sz="1400" baseline="-25000" dirty="0" smtClean="0">
                          <a:solidFill>
                            <a:schemeClr val="tx1"/>
                          </a:solidFill>
                        </a:rPr>
                        <a:t>0.8</a:t>
                      </a:r>
                      <a:r>
                        <a:rPr lang="en-GB" sz="1400" baseline="0" dirty="0" smtClean="0">
                          <a:solidFill>
                            <a:schemeClr val="tx1"/>
                          </a:solidFill>
                        </a:rPr>
                        <a:t>U</a:t>
                      </a:r>
                      <a:r>
                        <a:rPr lang="en-GB" sz="1400" baseline="-25000" dirty="0" smtClean="0">
                          <a:solidFill>
                            <a:schemeClr val="tx1"/>
                          </a:solidFill>
                        </a:rPr>
                        <a:t>0.2</a:t>
                      </a:r>
                      <a:r>
                        <a:rPr lang="en-GB" sz="1400" baseline="0" dirty="0" smtClean="0">
                          <a:solidFill>
                            <a:schemeClr val="tx1"/>
                          </a:solidFill>
                        </a:rPr>
                        <a:t>ZrTi</a:t>
                      </a:r>
                      <a:r>
                        <a:rPr lang="en-GB" sz="1400" baseline="-25000" dirty="0" smtClean="0">
                          <a:solidFill>
                            <a:schemeClr val="tx1"/>
                          </a:solidFill>
                        </a:rPr>
                        <a:t>1.6</a:t>
                      </a:r>
                      <a:r>
                        <a:rPr lang="en-GB" sz="1400" baseline="0" dirty="0" smtClean="0">
                          <a:solidFill>
                            <a:schemeClr val="tx1"/>
                          </a:solidFill>
                        </a:rPr>
                        <a:t>Al</a:t>
                      </a:r>
                      <a:r>
                        <a:rPr lang="en-GB" sz="1400" baseline="-25000" dirty="0" smtClean="0">
                          <a:solidFill>
                            <a:schemeClr val="tx1"/>
                          </a:solidFill>
                        </a:rPr>
                        <a:t>0.4</a:t>
                      </a:r>
                      <a:r>
                        <a:rPr lang="en-GB" sz="1400" baseline="0" dirty="0" smtClean="0">
                          <a:solidFill>
                            <a:schemeClr val="tx1"/>
                          </a:solidFill>
                        </a:rPr>
                        <a:t>O</a:t>
                      </a:r>
                      <a:r>
                        <a:rPr lang="en-GB" sz="1400" baseline="-25000" dirty="0" smtClean="0">
                          <a:solidFill>
                            <a:schemeClr val="tx1"/>
                          </a:solidFill>
                        </a:rPr>
                        <a:t>7</a:t>
                      </a:r>
                      <a:endParaRPr lang="en-GB"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2wt% </a:t>
                      </a:r>
                      <a:r>
                        <a:rPr lang="en-GB" sz="1200" dirty="0" err="1" smtClean="0">
                          <a:solidFill>
                            <a:schemeClr val="tx1"/>
                          </a:solidFill>
                        </a:rPr>
                        <a:t>Ti</a:t>
                      </a:r>
                      <a:endParaRPr lang="en-GB" sz="1200" dirty="0">
                        <a:solidFill>
                          <a:schemeClr val="tx1"/>
                        </a:solidFill>
                      </a:endParaRPr>
                    </a:p>
                  </a:txBody>
                  <a:tcPr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61583">
                <a:tc>
                  <a:txBody>
                    <a:bodyPr/>
                    <a:lstStyle/>
                    <a:p>
                      <a:pPr algn="ctr"/>
                      <a:r>
                        <a:rPr lang="en-GB" sz="1200" dirty="0" smtClean="0">
                          <a:solidFill>
                            <a:schemeClr val="tx1"/>
                          </a:solidFill>
                        </a:rPr>
                        <a:t>SW-1805</a:t>
                      </a:r>
                      <a:endParaRPr lang="en-GB" sz="1200" dirty="0">
                        <a:solidFill>
                          <a:schemeClr val="tx1"/>
                        </a:solidFill>
                      </a:endParaRPr>
                    </a:p>
                  </a:txBody>
                  <a:tcPr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GB" sz="1400" dirty="0" smtClean="0">
                          <a:solidFill>
                            <a:schemeClr val="tx1"/>
                          </a:solidFill>
                        </a:rPr>
                        <a:t>Ca</a:t>
                      </a:r>
                      <a:r>
                        <a:rPr lang="en-GB" sz="1400" baseline="-25000" dirty="0" smtClean="0">
                          <a:solidFill>
                            <a:schemeClr val="tx1"/>
                          </a:solidFill>
                        </a:rPr>
                        <a:t>0.95</a:t>
                      </a:r>
                      <a:r>
                        <a:rPr lang="en-GB" sz="1400" baseline="0" dirty="0" smtClean="0">
                          <a:solidFill>
                            <a:schemeClr val="tx1"/>
                          </a:solidFill>
                        </a:rPr>
                        <a:t>Ce</a:t>
                      </a:r>
                      <a:r>
                        <a:rPr lang="en-GB" sz="1400" baseline="-25000" dirty="0" smtClean="0">
                          <a:solidFill>
                            <a:schemeClr val="tx1"/>
                          </a:solidFill>
                        </a:rPr>
                        <a:t>0.05</a:t>
                      </a:r>
                      <a:r>
                        <a:rPr lang="en-GB" sz="1400" baseline="0" dirty="0" smtClean="0">
                          <a:solidFill>
                            <a:schemeClr val="tx1"/>
                          </a:solidFill>
                        </a:rPr>
                        <a:t>Zr</a:t>
                      </a:r>
                      <a:r>
                        <a:rPr lang="en-GB" sz="1400" baseline="-25000" dirty="0" smtClean="0">
                          <a:solidFill>
                            <a:schemeClr val="tx1"/>
                          </a:solidFill>
                        </a:rPr>
                        <a:t>0.8</a:t>
                      </a:r>
                      <a:r>
                        <a:rPr lang="en-GB" sz="1400" baseline="0" dirty="0" smtClean="0">
                          <a:solidFill>
                            <a:schemeClr val="tx1"/>
                          </a:solidFill>
                        </a:rPr>
                        <a:t>U</a:t>
                      </a:r>
                      <a:r>
                        <a:rPr lang="en-GB" sz="1400" baseline="-25000" dirty="0" smtClean="0">
                          <a:solidFill>
                            <a:schemeClr val="tx1"/>
                          </a:solidFill>
                        </a:rPr>
                        <a:t>0.15</a:t>
                      </a:r>
                      <a:r>
                        <a:rPr lang="en-GB" sz="1400" baseline="0" dirty="0" smtClean="0">
                          <a:solidFill>
                            <a:schemeClr val="tx1"/>
                          </a:solidFill>
                        </a:rPr>
                        <a:t>Ce</a:t>
                      </a:r>
                      <a:r>
                        <a:rPr lang="en-GB" sz="1400" baseline="-25000" dirty="0" smtClean="0">
                          <a:solidFill>
                            <a:schemeClr val="tx1"/>
                          </a:solidFill>
                        </a:rPr>
                        <a:t>0.05</a:t>
                      </a:r>
                      <a:r>
                        <a:rPr lang="en-GB" sz="1400" baseline="0" dirty="0" smtClean="0">
                          <a:solidFill>
                            <a:schemeClr val="tx1"/>
                          </a:solidFill>
                        </a:rPr>
                        <a:t>Ti</a:t>
                      </a:r>
                      <a:r>
                        <a:rPr lang="en-GB" sz="1400" baseline="-25000" dirty="0" smtClean="0">
                          <a:solidFill>
                            <a:schemeClr val="tx1"/>
                          </a:solidFill>
                        </a:rPr>
                        <a:t>2</a:t>
                      </a:r>
                      <a:r>
                        <a:rPr lang="en-GB" sz="1400" baseline="0" dirty="0" smtClean="0">
                          <a:solidFill>
                            <a:schemeClr val="tx1"/>
                          </a:solidFill>
                        </a:rPr>
                        <a:t>O</a:t>
                      </a:r>
                      <a:r>
                        <a:rPr lang="en-GB" sz="1400" baseline="-25000" dirty="0" smtClean="0">
                          <a:solidFill>
                            <a:schemeClr val="tx1"/>
                          </a:solidFill>
                        </a:rPr>
                        <a:t>7</a:t>
                      </a:r>
                      <a:endParaRPr lang="en-GB"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2wt% </a:t>
                      </a:r>
                      <a:r>
                        <a:rPr lang="en-GB" sz="1200" dirty="0" err="1" smtClean="0">
                          <a:solidFill>
                            <a:schemeClr val="tx1"/>
                          </a:solidFill>
                        </a:rPr>
                        <a:t>Ti</a:t>
                      </a:r>
                      <a:endParaRPr lang="en-GB" sz="1200" dirty="0">
                        <a:solidFill>
                          <a:schemeClr val="tx1"/>
                        </a:solidFill>
                      </a:endParaRPr>
                    </a:p>
                  </a:txBody>
                  <a:tcPr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r>
            </a:tbl>
          </a:graphicData>
        </a:graphic>
      </p:graphicFrame>
      <p:sp>
        <p:nvSpPr>
          <p:cNvPr id="6" name="TextBox 5"/>
          <p:cNvSpPr txBox="1"/>
          <p:nvPr/>
        </p:nvSpPr>
        <p:spPr>
          <a:xfrm>
            <a:off x="115083" y="2620187"/>
            <a:ext cx="5889857" cy="170816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dirty="0" smtClean="0">
                <a:latin typeface="+mn-lt"/>
              </a:rPr>
              <a:t>Precursors were milled at 500 rpm for 30 min in IPA.</a:t>
            </a:r>
          </a:p>
          <a:p>
            <a:pPr marL="285750" indent="-285750">
              <a:lnSpc>
                <a:spcPct val="150000"/>
              </a:lnSpc>
              <a:buFont typeface="Arial" panose="020B0604020202020204" pitchFamily="34" charset="0"/>
              <a:buChar char="•"/>
            </a:pPr>
            <a:r>
              <a:rPr lang="en-GB" dirty="0" smtClean="0">
                <a:latin typeface="+mn-lt"/>
              </a:rPr>
              <a:t>UO</a:t>
            </a:r>
            <a:r>
              <a:rPr lang="en-GB" baseline="-25000" dirty="0" smtClean="0">
                <a:latin typeface="+mn-lt"/>
              </a:rPr>
              <a:t>2</a:t>
            </a:r>
            <a:r>
              <a:rPr lang="en-GB" dirty="0" smtClean="0">
                <a:latin typeface="+mn-lt"/>
              </a:rPr>
              <a:t> pellets were </a:t>
            </a:r>
            <a:r>
              <a:rPr lang="en-GB" dirty="0" err="1" smtClean="0">
                <a:latin typeface="+mn-lt"/>
              </a:rPr>
              <a:t>voloxidised</a:t>
            </a:r>
            <a:r>
              <a:rPr lang="en-GB" dirty="0" smtClean="0">
                <a:latin typeface="+mn-lt"/>
              </a:rPr>
              <a:t> to U</a:t>
            </a:r>
            <a:r>
              <a:rPr lang="en-GB" baseline="-25000" dirty="0" smtClean="0">
                <a:latin typeface="+mn-lt"/>
              </a:rPr>
              <a:t>3</a:t>
            </a:r>
            <a:r>
              <a:rPr lang="en-GB" dirty="0" smtClean="0">
                <a:latin typeface="+mn-lt"/>
              </a:rPr>
              <a:t>O</a:t>
            </a:r>
            <a:r>
              <a:rPr lang="en-GB" baseline="-25000" dirty="0" smtClean="0">
                <a:latin typeface="+mn-lt"/>
              </a:rPr>
              <a:t>8</a:t>
            </a:r>
            <a:r>
              <a:rPr lang="en-GB" dirty="0" smtClean="0">
                <a:latin typeface="+mn-lt"/>
              </a:rPr>
              <a:t>.</a:t>
            </a:r>
          </a:p>
          <a:p>
            <a:pPr marL="285750" indent="-285750">
              <a:lnSpc>
                <a:spcPct val="150000"/>
              </a:lnSpc>
              <a:buFont typeface="Arial" panose="020B0604020202020204" pitchFamily="34" charset="0"/>
              <a:buChar char="•"/>
            </a:pPr>
            <a:r>
              <a:rPr lang="en-GB" dirty="0" smtClean="0">
                <a:latin typeface="+mn-lt"/>
              </a:rPr>
              <a:t>U</a:t>
            </a:r>
            <a:r>
              <a:rPr lang="en-GB" baseline="-25000" dirty="0" smtClean="0">
                <a:latin typeface="+mn-lt"/>
              </a:rPr>
              <a:t>3</a:t>
            </a:r>
            <a:r>
              <a:rPr lang="en-GB" dirty="0" smtClean="0">
                <a:latin typeface="+mn-lt"/>
              </a:rPr>
              <a:t>O</a:t>
            </a:r>
            <a:r>
              <a:rPr lang="en-GB" baseline="-25000" dirty="0" smtClean="0">
                <a:latin typeface="+mn-lt"/>
              </a:rPr>
              <a:t>8</a:t>
            </a:r>
            <a:r>
              <a:rPr lang="en-GB" dirty="0" smtClean="0">
                <a:latin typeface="+mn-lt"/>
              </a:rPr>
              <a:t> added to the batch and ball milled overnight in cyclohexane.</a:t>
            </a:r>
          </a:p>
          <a:p>
            <a:pPr marL="285750" indent="-285750">
              <a:lnSpc>
                <a:spcPct val="150000"/>
              </a:lnSpc>
              <a:buFont typeface="Arial" panose="020B0604020202020204" pitchFamily="34" charset="0"/>
              <a:buChar char="•"/>
            </a:pPr>
            <a:r>
              <a:rPr lang="en-GB" dirty="0" smtClean="0">
                <a:latin typeface="+mn-lt"/>
              </a:rPr>
              <a:t>Calcined at 700°C, 3hr under H</a:t>
            </a:r>
            <a:r>
              <a:rPr lang="en-GB" baseline="-25000" dirty="0" smtClean="0">
                <a:latin typeface="+mn-lt"/>
              </a:rPr>
              <a:t>2</a:t>
            </a:r>
            <a:r>
              <a:rPr lang="en-GB" dirty="0" smtClean="0">
                <a:latin typeface="+mn-lt"/>
              </a:rPr>
              <a:t>/N</a:t>
            </a:r>
            <a:r>
              <a:rPr lang="en-GB" baseline="-25000" dirty="0" smtClean="0">
                <a:latin typeface="+mn-lt"/>
              </a:rPr>
              <a:t>2</a:t>
            </a:r>
            <a:r>
              <a:rPr lang="en-GB" dirty="0" smtClean="0">
                <a:latin typeface="+mn-lt"/>
              </a:rPr>
              <a:t> atmosphere.</a:t>
            </a:r>
          </a:p>
          <a:p>
            <a:pPr marL="285750" indent="-285750">
              <a:lnSpc>
                <a:spcPct val="150000"/>
              </a:lnSpc>
              <a:buFont typeface="Arial" panose="020B0604020202020204" pitchFamily="34" charset="0"/>
              <a:buChar char="•"/>
            </a:pPr>
            <a:r>
              <a:rPr lang="en-GB" dirty="0" smtClean="0">
                <a:latin typeface="+mn-lt"/>
              </a:rPr>
              <a:t>2wt% </a:t>
            </a:r>
            <a:r>
              <a:rPr lang="en-GB" dirty="0" err="1" smtClean="0">
                <a:latin typeface="+mn-lt"/>
              </a:rPr>
              <a:t>Ti</a:t>
            </a:r>
            <a:r>
              <a:rPr lang="en-GB" dirty="0" smtClean="0">
                <a:latin typeface="+mn-lt"/>
              </a:rPr>
              <a:t> powder added before pressing into pellets.</a:t>
            </a:r>
          </a:p>
        </p:txBody>
      </p:sp>
      <p:sp>
        <p:nvSpPr>
          <p:cNvPr id="12" name="TextBox 11"/>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latin typeface="+mn-lt"/>
              </a:rPr>
              <a:t>Stephanie Thornber</a:t>
            </a:r>
          </a:p>
          <a:p>
            <a:pPr algn="r"/>
            <a:r>
              <a:rPr lang="en-GB" sz="900" dirty="0" smtClean="0">
                <a:solidFill>
                  <a:schemeClr val="bg1"/>
                </a:solidFill>
                <a:latin typeface="+mn-lt"/>
              </a:rPr>
              <a:t>University of Sheffield, UK</a:t>
            </a:r>
            <a:endParaRPr lang="en-GB" sz="900" dirty="0">
              <a:solidFill>
                <a:schemeClr val="bg1"/>
              </a:solidFill>
              <a:latin typeface="+mn-lt"/>
            </a:endParaRPr>
          </a:p>
        </p:txBody>
      </p:sp>
      <p:sp>
        <p:nvSpPr>
          <p:cNvPr id="13" name="TextBox 12"/>
          <p:cNvSpPr txBox="1"/>
          <p:nvPr/>
        </p:nvSpPr>
        <p:spPr>
          <a:xfrm>
            <a:off x="922790" y="6557918"/>
            <a:ext cx="1609736" cy="230832"/>
          </a:xfrm>
          <a:prstGeom prst="rect">
            <a:avLst/>
          </a:prstGeom>
          <a:noFill/>
        </p:spPr>
        <p:txBody>
          <a:bodyPr wrap="none" rtlCol="0">
            <a:spAutoFit/>
          </a:bodyPr>
          <a:lstStyle/>
          <a:p>
            <a:r>
              <a:rPr lang="en-GB" sz="900" dirty="0" smtClean="0">
                <a:solidFill>
                  <a:schemeClr val="bg1"/>
                </a:solidFill>
                <a:latin typeface="+mn-lt"/>
              </a:rPr>
              <a:t>sthornber1@Sheffield.ac.uk</a:t>
            </a:r>
            <a:endParaRPr lang="en-GB" sz="900" dirty="0">
              <a:solidFill>
                <a:schemeClr val="bg1"/>
              </a:solidFill>
              <a:latin typeface="+mn-lt"/>
            </a:endParaRPr>
          </a:p>
        </p:txBody>
      </p:sp>
      <p:sp>
        <p:nvSpPr>
          <p:cNvPr id="3" name="Cloud 2"/>
          <p:cNvSpPr/>
          <p:nvPr/>
        </p:nvSpPr>
        <p:spPr>
          <a:xfrm>
            <a:off x="6315731" y="870133"/>
            <a:ext cx="1130989" cy="910719"/>
          </a:xfrm>
          <a:prstGeom prst="cloud">
            <a:avLst/>
          </a:prstGeom>
          <a:solidFill>
            <a:schemeClr val="accent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HIP</a:t>
            </a:r>
            <a:endParaRPr lang="en-GB" sz="1200" dirty="0"/>
          </a:p>
        </p:txBody>
      </p:sp>
      <p:sp>
        <p:nvSpPr>
          <p:cNvPr id="14" name="Cloud 13"/>
          <p:cNvSpPr/>
          <p:nvPr/>
        </p:nvSpPr>
        <p:spPr>
          <a:xfrm>
            <a:off x="7078867" y="1620847"/>
            <a:ext cx="886487" cy="644267"/>
          </a:xfrm>
          <a:prstGeom prst="cloud">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SEM</a:t>
            </a:r>
            <a:endParaRPr lang="en-GB" sz="1200" dirty="0"/>
          </a:p>
        </p:txBody>
      </p:sp>
      <p:sp>
        <p:nvSpPr>
          <p:cNvPr id="15" name="Cloud 14"/>
          <p:cNvSpPr/>
          <p:nvPr/>
        </p:nvSpPr>
        <p:spPr>
          <a:xfrm>
            <a:off x="7559134" y="870133"/>
            <a:ext cx="875580" cy="638642"/>
          </a:xfrm>
          <a:prstGeom prst="cloud">
            <a:avLst/>
          </a:prstGeom>
          <a:solidFill>
            <a:schemeClr val="accent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XRD</a:t>
            </a:r>
            <a:endParaRPr lang="en-GB" sz="1200" dirty="0"/>
          </a:p>
        </p:txBody>
      </p:sp>
      <p:sp>
        <p:nvSpPr>
          <p:cNvPr id="16" name="Cloud 15"/>
          <p:cNvSpPr/>
          <p:nvPr/>
        </p:nvSpPr>
        <p:spPr>
          <a:xfrm>
            <a:off x="8077768" y="1490849"/>
            <a:ext cx="815697" cy="684810"/>
          </a:xfrm>
          <a:prstGeom prst="cloud">
            <a:avLst/>
          </a:prstGeom>
          <a:solidFill>
            <a:schemeClr val="accent5"/>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DRS</a:t>
            </a:r>
            <a:endParaRPr lang="en-GB" sz="1200" dirty="0"/>
          </a:p>
        </p:txBody>
      </p:sp>
      <p:sp>
        <p:nvSpPr>
          <p:cNvPr id="7" name="TextBox 6"/>
          <p:cNvSpPr txBox="1"/>
          <p:nvPr/>
        </p:nvSpPr>
        <p:spPr>
          <a:xfrm>
            <a:off x="394592" y="4367547"/>
            <a:ext cx="4653838" cy="307777"/>
          </a:xfrm>
          <a:prstGeom prst="rect">
            <a:avLst/>
          </a:prstGeom>
          <a:noFill/>
        </p:spPr>
        <p:txBody>
          <a:bodyPr wrap="none" rtlCol="0">
            <a:spAutoFit/>
          </a:bodyPr>
          <a:lstStyle/>
          <a:p>
            <a:r>
              <a:rPr lang="en-GB" b="1" dirty="0" err="1">
                <a:solidFill>
                  <a:schemeClr val="bg2"/>
                </a:solidFill>
                <a:latin typeface="+mn-lt"/>
              </a:rPr>
              <a:t>HIPed</a:t>
            </a:r>
            <a:r>
              <a:rPr lang="en-GB" b="1" dirty="0">
                <a:solidFill>
                  <a:schemeClr val="bg2"/>
                </a:solidFill>
                <a:latin typeface="+mn-lt"/>
              </a:rPr>
              <a:t> at 1250 °C for 4 </a:t>
            </a:r>
            <a:r>
              <a:rPr lang="en-GB" b="1" dirty="0" smtClean="0">
                <a:solidFill>
                  <a:schemeClr val="bg2"/>
                </a:solidFill>
                <a:latin typeface="+mn-lt"/>
              </a:rPr>
              <a:t>hr, </a:t>
            </a:r>
            <a:r>
              <a:rPr lang="en-GB" b="1" dirty="0">
                <a:solidFill>
                  <a:schemeClr val="bg2"/>
                </a:solidFill>
                <a:latin typeface="+mn-lt"/>
              </a:rPr>
              <a:t>under </a:t>
            </a:r>
            <a:r>
              <a:rPr lang="en-GB" b="1" dirty="0" smtClean="0">
                <a:solidFill>
                  <a:schemeClr val="bg2"/>
                </a:solidFill>
                <a:latin typeface="+mn-lt"/>
              </a:rPr>
              <a:t>100MPa of pressure.</a:t>
            </a:r>
            <a:endParaRPr lang="en-GB" b="1" dirty="0">
              <a:solidFill>
                <a:schemeClr val="bg2"/>
              </a:solidFill>
              <a:latin typeface="+mn-lt"/>
            </a:endParaRPr>
          </a:p>
        </p:txBody>
      </p:sp>
      <p:sp>
        <p:nvSpPr>
          <p:cNvPr id="5" name="TextBox 4"/>
          <p:cNvSpPr txBox="1"/>
          <p:nvPr/>
        </p:nvSpPr>
        <p:spPr>
          <a:xfrm>
            <a:off x="194643" y="700117"/>
            <a:ext cx="4214615" cy="307777"/>
          </a:xfrm>
          <a:prstGeom prst="rect">
            <a:avLst/>
          </a:prstGeom>
          <a:noFill/>
        </p:spPr>
        <p:txBody>
          <a:bodyPr wrap="none" rtlCol="0">
            <a:spAutoFit/>
          </a:bodyPr>
          <a:lstStyle/>
          <a:p>
            <a:r>
              <a:rPr lang="en-GB" dirty="0" smtClean="0"/>
              <a:t>Glass-Ceramic (30/70) – glass phase Na</a:t>
            </a:r>
            <a:r>
              <a:rPr lang="en-GB" baseline="-25000" dirty="0" smtClean="0"/>
              <a:t>2</a:t>
            </a:r>
            <a:r>
              <a:rPr lang="en-GB" dirty="0" smtClean="0"/>
              <a:t>Al</a:t>
            </a:r>
            <a:r>
              <a:rPr lang="en-GB" baseline="-25000" dirty="0" smtClean="0"/>
              <a:t>2</a:t>
            </a:r>
            <a:r>
              <a:rPr lang="en-GB" dirty="0" smtClean="0"/>
              <a:t>Si</a:t>
            </a:r>
            <a:r>
              <a:rPr lang="en-GB" baseline="-25000" dirty="0" smtClean="0"/>
              <a:t>6</a:t>
            </a:r>
            <a:r>
              <a:rPr lang="en-GB" dirty="0" smtClean="0"/>
              <a:t>O</a:t>
            </a:r>
            <a:r>
              <a:rPr lang="en-GB" baseline="-25000" dirty="0" smtClean="0"/>
              <a:t>16</a:t>
            </a:r>
            <a:endParaRPr lang="en-GB"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5203" y="2659482"/>
            <a:ext cx="3272841" cy="1633396"/>
          </a:xfrm>
          <a:prstGeom prst="rect">
            <a:avLst/>
          </a:prstGeom>
        </p:spPr>
      </p:pic>
      <p:sp>
        <p:nvSpPr>
          <p:cNvPr id="17" name="Right Arrow 16"/>
          <p:cNvSpPr/>
          <p:nvPr/>
        </p:nvSpPr>
        <p:spPr>
          <a:xfrm>
            <a:off x="7248088" y="4035105"/>
            <a:ext cx="327171" cy="151001"/>
          </a:xfrm>
          <a:prstGeom prst="righ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5203" y="4391183"/>
            <a:ext cx="3272841" cy="2028920"/>
          </a:xfrm>
          <a:prstGeom prst="rect">
            <a:avLst/>
          </a:prstGeom>
        </p:spPr>
      </p:pic>
      <p:sp>
        <p:nvSpPr>
          <p:cNvPr id="20" name="Right Arrow 19"/>
          <p:cNvSpPr/>
          <p:nvPr/>
        </p:nvSpPr>
        <p:spPr>
          <a:xfrm>
            <a:off x="7248741" y="6142140"/>
            <a:ext cx="327171" cy="151001"/>
          </a:xfrm>
          <a:prstGeom prst="righ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Picture 24"/>
          <p:cNvPicPr>
            <a:picLocks noChangeAspect="1"/>
          </p:cNvPicPr>
          <p:nvPr/>
        </p:nvPicPr>
        <p:blipFill rotWithShape="1">
          <a:blip r:embed="rId5">
            <a:extLst>
              <a:ext uri="{28A0092B-C50C-407E-A947-70E740481C1C}">
                <a14:useLocalDpi xmlns:a14="http://schemas.microsoft.com/office/drawing/2010/main" val="0"/>
              </a:ext>
            </a:extLst>
          </a:blip>
          <a:srcRect t="10253" b="19528"/>
          <a:stretch/>
        </p:blipFill>
        <p:spPr>
          <a:xfrm>
            <a:off x="955865" y="4805918"/>
            <a:ext cx="3078761" cy="1621406"/>
          </a:xfrm>
          <a:prstGeom prst="rect">
            <a:avLst/>
          </a:prstGeom>
        </p:spPr>
      </p:pic>
    </p:spTree>
    <p:extLst>
      <p:ext uri="{BB962C8B-B14F-4D97-AF65-F5344CB8AC3E}">
        <p14:creationId xmlns:p14="http://schemas.microsoft.com/office/powerpoint/2010/main" val="27826636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b="1" dirty="0" smtClean="0">
                <a:solidFill>
                  <a:schemeClr val="bg1"/>
                </a:solidFill>
              </a:rPr>
              <a:t>Uranium Incorporation Study</a:t>
            </a:r>
            <a:endParaRPr lang="en-GB" sz="1600" b="1" dirty="0">
              <a:solidFill>
                <a:schemeClr val="bg1"/>
              </a:solidFill>
            </a:endParaRPr>
          </a:p>
        </p:txBody>
      </p:sp>
      <p:sp>
        <p:nvSpPr>
          <p:cNvPr id="16" name="TextBox 15"/>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rPr>
              <a:t>Stephanie Thornber</a:t>
            </a:r>
          </a:p>
          <a:p>
            <a:pPr algn="r"/>
            <a:r>
              <a:rPr lang="en-GB" sz="900" dirty="0" smtClean="0">
                <a:solidFill>
                  <a:schemeClr val="bg1"/>
                </a:solidFill>
              </a:rPr>
              <a:t>University of Sheffield, UK</a:t>
            </a:r>
            <a:endParaRPr lang="en-GB" sz="900" dirty="0">
              <a:solidFill>
                <a:schemeClr val="bg1"/>
              </a:solidFill>
            </a:endParaRPr>
          </a:p>
        </p:txBody>
      </p:sp>
      <p:sp>
        <p:nvSpPr>
          <p:cNvPr id="17" name="TextBox 16"/>
          <p:cNvSpPr txBox="1"/>
          <p:nvPr/>
        </p:nvSpPr>
        <p:spPr>
          <a:xfrm>
            <a:off x="922790" y="6557918"/>
            <a:ext cx="1609736" cy="230832"/>
          </a:xfrm>
          <a:prstGeom prst="rect">
            <a:avLst/>
          </a:prstGeom>
          <a:noFill/>
        </p:spPr>
        <p:txBody>
          <a:bodyPr wrap="none" rtlCol="0">
            <a:spAutoFit/>
          </a:bodyPr>
          <a:lstStyle/>
          <a:p>
            <a:r>
              <a:rPr lang="en-GB" sz="900" dirty="0" smtClean="0">
                <a:solidFill>
                  <a:schemeClr val="bg1"/>
                </a:solidFill>
                <a:latin typeface="+mn-lt"/>
              </a:rPr>
              <a:t>sthornber1@Sheffield.ac.uk</a:t>
            </a:r>
            <a:endParaRPr lang="en-GB" sz="900" dirty="0">
              <a:solidFill>
                <a:schemeClr val="bg1"/>
              </a:solidFill>
              <a:latin typeface="+mn-lt"/>
            </a:endParaRPr>
          </a:p>
        </p:txBody>
      </p:sp>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l="10996" t="805" r="3232" b="729"/>
          <a:stretch/>
        </p:blipFill>
        <p:spPr>
          <a:xfrm>
            <a:off x="4555396" y="963196"/>
            <a:ext cx="4557210" cy="3667460"/>
          </a:xfrm>
          <a:prstGeom prst="rect">
            <a:avLst/>
          </a:prstGeom>
        </p:spPr>
      </p:pic>
      <p:sp>
        <p:nvSpPr>
          <p:cNvPr id="3" name="TextBox 2"/>
          <p:cNvSpPr txBox="1"/>
          <p:nvPr/>
        </p:nvSpPr>
        <p:spPr>
          <a:xfrm>
            <a:off x="4678582" y="4837478"/>
            <a:ext cx="4310837" cy="1293971"/>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marL="285750" indent="-285750">
              <a:buFont typeface="Wingdings" panose="05000000000000000000" pitchFamily="2" charset="2"/>
              <a:buChar char="Ø"/>
            </a:pPr>
            <a:r>
              <a:rPr lang="en-GB" dirty="0" smtClean="0"/>
              <a:t>Zirconolite - 3T structure stabilised.</a:t>
            </a:r>
          </a:p>
          <a:p>
            <a:pPr marL="285750" indent="-285750">
              <a:buFont typeface="Wingdings" panose="05000000000000000000" pitchFamily="2" charset="2"/>
              <a:buChar char="Ø"/>
            </a:pPr>
            <a:r>
              <a:rPr lang="en-GB" dirty="0" smtClean="0"/>
              <a:t>Trace amount of undigested UO</a:t>
            </a:r>
            <a:r>
              <a:rPr lang="en-GB" baseline="-25000" dirty="0" smtClean="0"/>
              <a:t>2</a:t>
            </a:r>
            <a:r>
              <a:rPr lang="en-GB" dirty="0" smtClean="0"/>
              <a:t>.</a:t>
            </a:r>
          </a:p>
          <a:p>
            <a:pPr marL="285750" indent="-285750">
              <a:buFont typeface="Wingdings" panose="05000000000000000000" pitchFamily="2" charset="2"/>
              <a:buChar char="Ø"/>
            </a:pPr>
            <a:r>
              <a:rPr lang="en-GB" dirty="0" smtClean="0"/>
              <a:t>Reduced reactivity in SW-1804.</a:t>
            </a:r>
          </a:p>
          <a:p>
            <a:pPr marL="285750" indent="-285750">
              <a:buFont typeface="Wingdings" panose="05000000000000000000" pitchFamily="2" charset="2"/>
              <a:buChar char="Ø"/>
            </a:pPr>
            <a:r>
              <a:rPr lang="en-GB" dirty="0" smtClean="0"/>
              <a:t>Preferential formation of sphene not perovskite in SW-1805.</a:t>
            </a:r>
            <a:endParaRPr lang="en-GB"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 y="963196"/>
            <a:ext cx="4434269" cy="4792980"/>
          </a:xfrm>
          <a:prstGeom prst="rect">
            <a:avLst/>
          </a:prstGeom>
        </p:spPr>
      </p:pic>
    </p:spTree>
    <p:extLst>
      <p:ext uri="{BB962C8B-B14F-4D97-AF65-F5344CB8AC3E}">
        <p14:creationId xmlns:p14="http://schemas.microsoft.com/office/powerpoint/2010/main" val="9940105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b="1" dirty="0" smtClean="0">
                <a:solidFill>
                  <a:schemeClr val="bg1"/>
                </a:solidFill>
              </a:rPr>
              <a:t>Uranium Incorporation Study</a:t>
            </a:r>
            <a:endParaRPr lang="en-GB" sz="1600" b="1" dirty="0">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929771320"/>
              </p:ext>
            </p:extLst>
          </p:nvPr>
        </p:nvGraphicFramePr>
        <p:xfrm>
          <a:off x="5260032" y="862287"/>
          <a:ext cx="3362960" cy="370840"/>
        </p:xfrm>
        <a:graphic>
          <a:graphicData uri="http://schemas.openxmlformats.org/drawingml/2006/table">
            <a:tbl>
              <a:tblPr firstRow="1" bandRow="1">
                <a:tableStyleId>{5C22544A-7EE6-4342-B048-85BDC9FD1C3A}</a:tableStyleId>
              </a:tblPr>
              <a:tblGrid>
                <a:gridCol w="3362960"/>
              </a:tblGrid>
              <a:tr h="370840">
                <a:tc>
                  <a:txBody>
                    <a:bodyPr/>
                    <a:lstStyle/>
                    <a:p>
                      <a:pPr algn="ctr"/>
                      <a:r>
                        <a:rPr lang="en-GB" sz="1400" dirty="0" smtClean="0">
                          <a:solidFill>
                            <a:schemeClr val="tx1"/>
                          </a:solidFill>
                        </a:rPr>
                        <a:t>EDS compositional analysis</a:t>
                      </a:r>
                      <a:endParaRPr lang="en-GB" sz="1400" dirty="0">
                        <a:solidFill>
                          <a:schemeClr val="tx1"/>
                        </a:solidFill>
                      </a:endParaRPr>
                    </a:p>
                  </a:txBody>
                  <a:tcPr anchor="ct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r>
            </a:tbl>
          </a:graphicData>
        </a:graphic>
      </p:graphicFrame>
      <p:sp>
        <p:nvSpPr>
          <p:cNvPr id="6" name="TextBox 5"/>
          <p:cNvSpPr txBox="1"/>
          <p:nvPr/>
        </p:nvSpPr>
        <p:spPr>
          <a:xfrm>
            <a:off x="5393393" y="1798854"/>
            <a:ext cx="3116558" cy="307777"/>
          </a:xfrm>
          <a:prstGeom prst="rect">
            <a:avLst/>
          </a:prstGeom>
          <a:noFill/>
        </p:spPr>
        <p:txBody>
          <a:bodyPr wrap="none" rtlCol="0">
            <a:spAutoFit/>
          </a:bodyPr>
          <a:lstStyle/>
          <a:p>
            <a:pPr algn="ctr"/>
            <a:r>
              <a:rPr lang="en-GB" b="1" dirty="0" smtClean="0"/>
              <a:t>Ca</a:t>
            </a:r>
            <a:r>
              <a:rPr lang="en-GB" b="1" baseline="-25000" dirty="0" smtClean="0"/>
              <a:t>0.62</a:t>
            </a:r>
            <a:r>
              <a:rPr lang="en-GB" b="1" dirty="0" smtClean="0"/>
              <a:t>U</a:t>
            </a:r>
            <a:r>
              <a:rPr lang="en-GB" b="1" baseline="-25000" dirty="0" smtClean="0"/>
              <a:t>0.32</a:t>
            </a:r>
            <a:r>
              <a:rPr lang="en-GB" b="1" dirty="0" smtClean="0"/>
              <a:t>Zr</a:t>
            </a:r>
            <a:r>
              <a:rPr lang="en-GB" b="1" baseline="-25000" dirty="0" smtClean="0"/>
              <a:t>0.99</a:t>
            </a:r>
            <a:r>
              <a:rPr lang="en-GB" b="1" dirty="0" smtClean="0"/>
              <a:t>Ti</a:t>
            </a:r>
            <a:r>
              <a:rPr lang="en-GB" b="1" baseline="30000" dirty="0" smtClean="0"/>
              <a:t>4+</a:t>
            </a:r>
            <a:r>
              <a:rPr lang="en-GB" b="1" baseline="-25000" dirty="0" smtClean="0"/>
              <a:t>1.51</a:t>
            </a:r>
            <a:r>
              <a:rPr lang="en-GB" b="1" dirty="0" smtClean="0"/>
              <a:t>Ti</a:t>
            </a:r>
            <a:r>
              <a:rPr lang="en-GB" b="1" baseline="30000" dirty="0" smtClean="0"/>
              <a:t>3+</a:t>
            </a:r>
            <a:r>
              <a:rPr lang="en-GB" b="1" baseline="-25000" dirty="0" smtClean="0"/>
              <a:t>0.45</a:t>
            </a:r>
            <a:r>
              <a:rPr lang="en-GB" b="1" dirty="0" smtClean="0"/>
              <a:t>Al</a:t>
            </a:r>
            <a:r>
              <a:rPr lang="en-GB" b="1" baseline="-25000" dirty="0" smtClean="0"/>
              <a:t>0.05</a:t>
            </a:r>
            <a:r>
              <a:rPr lang="en-GB" b="1" dirty="0" smtClean="0"/>
              <a:t>O</a:t>
            </a:r>
            <a:r>
              <a:rPr lang="en-GB" b="1" baseline="-25000" dirty="0" smtClean="0"/>
              <a:t>7</a:t>
            </a:r>
            <a:endParaRPr lang="en-GB" b="1" dirty="0"/>
          </a:p>
        </p:txBody>
      </p:sp>
      <p:sp>
        <p:nvSpPr>
          <p:cNvPr id="7" name="TextBox 6"/>
          <p:cNvSpPr txBox="1"/>
          <p:nvPr/>
        </p:nvSpPr>
        <p:spPr>
          <a:xfrm>
            <a:off x="5393393" y="3469023"/>
            <a:ext cx="3116558" cy="307777"/>
          </a:xfrm>
          <a:prstGeom prst="rect">
            <a:avLst/>
          </a:prstGeom>
          <a:noFill/>
        </p:spPr>
        <p:txBody>
          <a:bodyPr wrap="none" rtlCol="0">
            <a:spAutoFit/>
          </a:bodyPr>
          <a:lstStyle/>
          <a:p>
            <a:pPr algn="ctr"/>
            <a:r>
              <a:rPr lang="en-GB" b="1" dirty="0" smtClean="0"/>
              <a:t>Ca</a:t>
            </a:r>
            <a:r>
              <a:rPr lang="en-GB" b="1" baseline="-25000" dirty="0" smtClean="0"/>
              <a:t>0.60</a:t>
            </a:r>
            <a:r>
              <a:rPr lang="en-GB" b="1" dirty="0" smtClean="0"/>
              <a:t>U</a:t>
            </a:r>
            <a:r>
              <a:rPr lang="en-GB" b="1" baseline="-25000" dirty="0" smtClean="0"/>
              <a:t>0.32</a:t>
            </a:r>
            <a:r>
              <a:rPr lang="en-GB" b="1" dirty="0" smtClean="0"/>
              <a:t>Zr</a:t>
            </a:r>
            <a:r>
              <a:rPr lang="en-GB" b="1" baseline="-25000" dirty="0" smtClean="0"/>
              <a:t>1.02</a:t>
            </a:r>
            <a:r>
              <a:rPr lang="en-GB" b="1" dirty="0" smtClean="0"/>
              <a:t>Ti</a:t>
            </a:r>
            <a:r>
              <a:rPr lang="en-GB" b="1" baseline="30000" dirty="0" smtClean="0"/>
              <a:t>4+</a:t>
            </a:r>
            <a:r>
              <a:rPr lang="en-GB" b="1" baseline="-25000" dirty="0" smtClean="0"/>
              <a:t>1.43</a:t>
            </a:r>
            <a:r>
              <a:rPr lang="en-GB" b="1" dirty="0" smtClean="0"/>
              <a:t>Ti</a:t>
            </a:r>
            <a:r>
              <a:rPr lang="en-GB" b="1" baseline="30000" dirty="0" smtClean="0"/>
              <a:t>3+</a:t>
            </a:r>
            <a:r>
              <a:rPr lang="en-GB" b="1" baseline="-25000" dirty="0" smtClean="0"/>
              <a:t>0.40</a:t>
            </a:r>
            <a:r>
              <a:rPr lang="en-GB" b="1" dirty="0" smtClean="0"/>
              <a:t>Al</a:t>
            </a:r>
            <a:r>
              <a:rPr lang="en-GB" b="1" baseline="-25000" dirty="0" smtClean="0"/>
              <a:t>0.17</a:t>
            </a:r>
            <a:r>
              <a:rPr lang="en-GB" b="1" dirty="0" smtClean="0"/>
              <a:t>O</a:t>
            </a:r>
            <a:r>
              <a:rPr lang="en-GB" b="1" baseline="-25000" dirty="0" smtClean="0"/>
              <a:t>7</a:t>
            </a:r>
            <a:endParaRPr lang="en-GB" b="1" dirty="0"/>
          </a:p>
        </p:txBody>
      </p:sp>
      <p:sp>
        <p:nvSpPr>
          <p:cNvPr id="8" name="TextBox 7"/>
          <p:cNvSpPr txBox="1"/>
          <p:nvPr/>
        </p:nvSpPr>
        <p:spPr>
          <a:xfrm>
            <a:off x="5160958" y="5170807"/>
            <a:ext cx="3581429" cy="307777"/>
          </a:xfrm>
          <a:prstGeom prst="rect">
            <a:avLst/>
          </a:prstGeom>
          <a:noFill/>
        </p:spPr>
        <p:txBody>
          <a:bodyPr wrap="none" rtlCol="0">
            <a:spAutoFit/>
          </a:bodyPr>
          <a:lstStyle/>
          <a:p>
            <a:pPr algn="ctr"/>
            <a:r>
              <a:rPr lang="en-GB" b="1" dirty="0" smtClean="0"/>
              <a:t>Ca</a:t>
            </a:r>
            <a:r>
              <a:rPr lang="en-GB" b="1" baseline="-25000" dirty="0" smtClean="0"/>
              <a:t>0.64</a:t>
            </a:r>
            <a:r>
              <a:rPr lang="en-GB" b="1" dirty="0" smtClean="0"/>
              <a:t>U</a:t>
            </a:r>
            <a:r>
              <a:rPr lang="en-GB" b="1" baseline="-25000" dirty="0" smtClean="0"/>
              <a:t>0.21</a:t>
            </a:r>
            <a:r>
              <a:rPr lang="en-GB" b="1" dirty="0" smtClean="0"/>
              <a:t>Ce</a:t>
            </a:r>
            <a:r>
              <a:rPr lang="en-GB" b="1" baseline="-25000" dirty="0" smtClean="0"/>
              <a:t>0.05</a:t>
            </a:r>
            <a:r>
              <a:rPr lang="en-GB" b="1" dirty="0" smtClean="0"/>
              <a:t>Zr</a:t>
            </a:r>
            <a:r>
              <a:rPr lang="en-GB" b="1" baseline="-25000" dirty="0" smtClean="0"/>
              <a:t>0.99</a:t>
            </a:r>
            <a:r>
              <a:rPr lang="en-GB" b="1" dirty="0" smtClean="0"/>
              <a:t>Ti</a:t>
            </a:r>
            <a:r>
              <a:rPr lang="en-GB" b="1" baseline="30000" dirty="0" smtClean="0"/>
              <a:t>4+</a:t>
            </a:r>
            <a:r>
              <a:rPr lang="en-GB" b="1" baseline="-25000" dirty="0" smtClean="0"/>
              <a:t>1.77</a:t>
            </a:r>
            <a:r>
              <a:rPr lang="en-GB" b="1" dirty="0" smtClean="0"/>
              <a:t>Ti</a:t>
            </a:r>
            <a:r>
              <a:rPr lang="en-GB" b="1" baseline="30000" dirty="0" smtClean="0"/>
              <a:t>3+</a:t>
            </a:r>
            <a:r>
              <a:rPr lang="en-GB" b="1" baseline="-25000" dirty="0" smtClean="0"/>
              <a:t>0.19</a:t>
            </a:r>
            <a:r>
              <a:rPr lang="en-GB" b="1" dirty="0" smtClean="0"/>
              <a:t>Al</a:t>
            </a:r>
            <a:r>
              <a:rPr lang="en-GB" b="1" baseline="-25000" dirty="0" smtClean="0"/>
              <a:t>0.04</a:t>
            </a:r>
            <a:r>
              <a:rPr lang="en-GB" b="1" dirty="0" smtClean="0"/>
              <a:t>O</a:t>
            </a:r>
            <a:r>
              <a:rPr lang="en-GB" b="1" baseline="-25000" dirty="0" smtClean="0"/>
              <a:t>7</a:t>
            </a:r>
            <a:endParaRPr lang="en-GB" b="1" dirty="0"/>
          </a:p>
        </p:txBody>
      </p:sp>
      <p:sp>
        <p:nvSpPr>
          <p:cNvPr id="9" name="TextBox 8"/>
          <p:cNvSpPr txBox="1"/>
          <p:nvPr/>
        </p:nvSpPr>
        <p:spPr>
          <a:xfrm>
            <a:off x="5590019" y="2241872"/>
            <a:ext cx="2702983" cy="307777"/>
          </a:xfrm>
          <a:prstGeom prst="rect">
            <a:avLst/>
          </a:prstGeom>
          <a:noFill/>
        </p:spPr>
        <p:txBody>
          <a:bodyPr wrap="none" rtlCol="0">
            <a:spAutoFit/>
          </a:bodyPr>
          <a:lstStyle/>
          <a:p>
            <a:pPr algn="ctr"/>
            <a:r>
              <a:rPr lang="en-GB" sz="1200" dirty="0" smtClean="0"/>
              <a:t>Ceramic : Glass partitioning: </a:t>
            </a:r>
            <a:r>
              <a:rPr lang="en-GB" dirty="0" smtClean="0"/>
              <a:t>100 : 2</a:t>
            </a:r>
            <a:endParaRPr lang="en-GB" dirty="0"/>
          </a:p>
        </p:txBody>
      </p:sp>
      <p:sp>
        <p:nvSpPr>
          <p:cNvPr id="10" name="TextBox 9"/>
          <p:cNvSpPr txBox="1"/>
          <p:nvPr/>
        </p:nvSpPr>
        <p:spPr>
          <a:xfrm>
            <a:off x="5568304" y="3911102"/>
            <a:ext cx="2702983" cy="307777"/>
          </a:xfrm>
          <a:prstGeom prst="rect">
            <a:avLst/>
          </a:prstGeom>
          <a:noFill/>
        </p:spPr>
        <p:txBody>
          <a:bodyPr wrap="none" rtlCol="0">
            <a:spAutoFit/>
          </a:bodyPr>
          <a:lstStyle/>
          <a:p>
            <a:pPr algn="ctr"/>
            <a:r>
              <a:rPr lang="en-GB" sz="1200" dirty="0" smtClean="0"/>
              <a:t>Ceramic : Glass partitioning: </a:t>
            </a:r>
            <a:r>
              <a:rPr lang="en-GB" dirty="0" smtClean="0"/>
              <a:t>100 : 2</a:t>
            </a:r>
            <a:endParaRPr lang="en-GB" dirty="0"/>
          </a:p>
        </p:txBody>
      </p:sp>
      <p:sp>
        <p:nvSpPr>
          <p:cNvPr id="11" name="TextBox 10"/>
          <p:cNvSpPr txBox="1"/>
          <p:nvPr/>
        </p:nvSpPr>
        <p:spPr>
          <a:xfrm>
            <a:off x="5590019" y="5629948"/>
            <a:ext cx="2702983" cy="307777"/>
          </a:xfrm>
          <a:prstGeom prst="rect">
            <a:avLst/>
          </a:prstGeom>
          <a:noFill/>
        </p:spPr>
        <p:txBody>
          <a:bodyPr wrap="none" rtlCol="0">
            <a:spAutoFit/>
          </a:bodyPr>
          <a:lstStyle/>
          <a:p>
            <a:pPr algn="ctr"/>
            <a:r>
              <a:rPr lang="en-GB" sz="1200" dirty="0" smtClean="0"/>
              <a:t>Ceramic : Glass partitioning: </a:t>
            </a:r>
            <a:r>
              <a:rPr lang="en-GB" dirty="0" smtClean="0"/>
              <a:t>100 : 4</a:t>
            </a:r>
            <a:endParaRPr lang="en-GB" dirty="0"/>
          </a:p>
        </p:txBody>
      </p:sp>
      <p:cxnSp>
        <p:nvCxnSpPr>
          <p:cNvPr id="12" name="Straight Connector 11"/>
          <p:cNvCxnSpPr/>
          <p:nvPr/>
        </p:nvCxnSpPr>
        <p:spPr bwMode="auto">
          <a:xfrm>
            <a:off x="5281746" y="2786718"/>
            <a:ext cx="338328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5260032" y="4465603"/>
            <a:ext cx="338328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a:off x="5228158" y="6171569"/>
            <a:ext cx="338328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6" name="TextBox 15"/>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rPr>
              <a:t>Stephanie Thornber</a:t>
            </a:r>
          </a:p>
          <a:p>
            <a:pPr algn="r"/>
            <a:r>
              <a:rPr lang="en-GB" sz="900" dirty="0" smtClean="0">
                <a:solidFill>
                  <a:schemeClr val="bg1"/>
                </a:solidFill>
              </a:rPr>
              <a:t>University of Sheffield, UK</a:t>
            </a:r>
            <a:endParaRPr lang="en-GB" sz="900" dirty="0">
              <a:solidFill>
                <a:schemeClr val="bg1"/>
              </a:solidFill>
            </a:endParaRPr>
          </a:p>
        </p:txBody>
      </p:sp>
      <p:sp>
        <p:nvSpPr>
          <p:cNvPr id="17" name="TextBox 16"/>
          <p:cNvSpPr txBox="1"/>
          <p:nvPr/>
        </p:nvSpPr>
        <p:spPr>
          <a:xfrm>
            <a:off x="922790" y="6557918"/>
            <a:ext cx="1609736" cy="230832"/>
          </a:xfrm>
          <a:prstGeom prst="rect">
            <a:avLst/>
          </a:prstGeom>
          <a:noFill/>
        </p:spPr>
        <p:txBody>
          <a:bodyPr wrap="none" rtlCol="0">
            <a:spAutoFit/>
          </a:bodyPr>
          <a:lstStyle/>
          <a:p>
            <a:r>
              <a:rPr lang="en-GB" sz="900" dirty="0" smtClean="0">
                <a:solidFill>
                  <a:schemeClr val="bg1"/>
                </a:solidFill>
              </a:rPr>
              <a:t>sthornber1@Sheffield.ac.uk</a:t>
            </a:r>
            <a:endParaRPr lang="en-GB" sz="900" dirty="0">
              <a:solidFill>
                <a:schemeClr val="bg1"/>
              </a:solidFill>
            </a:endParaRPr>
          </a:p>
        </p:txBody>
      </p:sp>
      <p:sp>
        <p:nvSpPr>
          <p:cNvPr id="25" name="TextBox 24"/>
          <p:cNvSpPr txBox="1"/>
          <p:nvPr/>
        </p:nvSpPr>
        <p:spPr>
          <a:xfrm>
            <a:off x="5348694" y="1409324"/>
            <a:ext cx="2723823" cy="276999"/>
          </a:xfrm>
          <a:prstGeom prst="rect">
            <a:avLst/>
          </a:prstGeom>
          <a:noFill/>
        </p:spPr>
        <p:txBody>
          <a:bodyPr wrap="none" rtlCol="0">
            <a:spAutoFit/>
          </a:bodyPr>
          <a:lstStyle/>
          <a:p>
            <a:r>
              <a:rPr lang="en-GB" sz="1200" dirty="0" smtClean="0"/>
              <a:t>Target composition: </a:t>
            </a:r>
            <a:r>
              <a:rPr lang="en-GB" sz="1200" dirty="0" smtClean="0">
                <a:solidFill>
                  <a:schemeClr val="tx1"/>
                </a:solidFill>
              </a:rPr>
              <a:t>CaZr</a:t>
            </a:r>
            <a:r>
              <a:rPr lang="en-GB" sz="1200" baseline="-25000" dirty="0" smtClean="0">
                <a:solidFill>
                  <a:schemeClr val="tx1"/>
                </a:solidFill>
              </a:rPr>
              <a:t>0.8</a:t>
            </a:r>
            <a:r>
              <a:rPr lang="en-GB" sz="1200" dirty="0" smtClean="0">
                <a:solidFill>
                  <a:schemeClr val="tx1"/>
                </a:solidFill>
              </a:rPr>
              <a:t>U</a:t>
            </a:r>
            <a:r>
              <a:rPr lang="en-GB" sz="1200" baseline="-25000" dirty="0" smtClean="0">
                <a:solidFill>
                  <a:schemeClr val="tx1"/>
                </a:solidFill>
              </a:rPr>
              <a:t>0.2</a:t>
            </a:r>
            <a:r>
              <a:rPr lang="en-GB" sz="1200" dirty="0" smtClean="0">
                <a:solidFill>
                  <a:schemeClr val="tx1"/>
                </a:solidFill>
              </a:rPr>
              <a:t>Ti</a:t>
            </a:r>
            <a:r>
              <a:rPr lang="en-GB" sz="1200" baseline="-25000" dirty="0" smtClean="0">
                <a:solidFill>
                  <a:schemeClr val="tx1"/>
                </a:solidFill>
              </a:rPr>
              <a:t>2</a:t>
            </a:r>
            <a:r>
              <a:rPr lang="en-GB" sz="1200" dirty="0" smtClean="0">
                <a:solidFill>
                  <a:schemeClr val="tx1"/>
                </a:solidFill>
              </a:rPr>
              <a:t>O</a:t>
            </a:r>
            <a:r>
              <a:rPr lang="en-GB" sz="1200" baseline="-25000" dirty="0" smtClean="0">
                <a:solidFill>
                  <a:schemeClr val="tx1"/>
                </a:solidFill>
              </a:rPr>
              <a:t>7</a:t>
            </a:r>
            <a:r>
              <a:rPr lang="en-GB" sz="1200" dirty="0" smtClean="0"/>
              <a:t> </a:t>
            </a:r>
            <a:endParaRPr lang="en-GB" sz="1200" dirty="0"/>
          </a:p>
        </p:txBody>
      </p:sp>
      <p:sp>
        <p:nvSpPr>
          <p:cNvPr id="29" name="TextBox 28"/>
          <p:cNvSpPr txBox="1"/>
          <p:nvPr/>
        </p:nvSpPr>
        <p:spPr>
          <a:xfrm>
            <a:off x="5228158" y="2995250"/>
            <a:ext cx="3090911" cy="276999"/>
          </a:xfrm>
          <a:prstGeom prst="rect">
            <a:avLst/>
          </a:prstGeom>
          <a:noFill/>
        </p:spPr>
        <p:txBody>
          <a:bodyPr wrap="none" rtlCol="0">
            <a:spAutoFit/>
          </a:bodyPr>
          <a:lstStyle/>
          <a:p>
            <a:r>
              <a:rPr lang="en-GB" sz="1200" dirty="0" smtClean="0"/>
              <a:t>Target composition: </a:t>
            </a:r>
            <a:r>
              <a:rPr lang="en-GB" sz="1200" dirty="0" smtClean="0">
                <a:solidFill>
                  <a:schemeClr val="tx1"/>
                </a:solidFill>
              </a:rPr>
              <a:t>Ca</a:t>
            </a:r>
            <a:r>
              <a:rPr lang="en-GB" sz="1200" baseline="-25000" dirty="0" smtClean="0">
                <a:solidFill>
                  <a:schemeClr val="tx1"/>
                </a:solidFill>
              </a:rPr>
              <a:t>0.8</a:t>
            </a:r>
            <a:r>
              <a:rPr lang="en-GB" sz="1200" dirty="0" smtClean="0">
                <a:solidFill>
                  <a:schemeClr val="tx1"/>
                </a:solidFill>
              </a:rPr>
              <a:t>U</a:t>
            </a:r>
            <a:r>
              <a:rPr lang="en-GB" sz="1200" baseline="-25000" dirty="0" smtClean="0">
                <a:solidFill>
                  <a:schemeClr val="tx1"/>
                </a:solidFill>
              </a:rPr>
              <a:t>0.2</a:t>
            </a:r>
            <a:r>
              <a:rPr lang="en-GB" sz="1200" dirty="0" smtClean="0">
                <a:solidFill>
                  <a:schemeClr val="tx1"/>
                </a:solidFill>
              </a:rPr>
              <a:t>ZrTi</a:t>
            </a:r>
            <a:r>
              <a:rPr lang="en-GB" sz="1200" baseline="-25000" dirty="0" smtClean="0">
                <a:solidFill>
                  <a:schemeClr val="tx1"/>
                </a:solidFill>
              </a:rPr>
              <a:t>1.6</a:t>
            </a:r>
            <a:r>
              <a:rPr lang="en-GB" sz="1200" dirty="0" smtClean="0">
                <a:solidFill>
                  <a:schemeClr val="tx1"/>
                </a:solidFill>
              </a:rPr>
              <a:t>Al</a:t>
            </a:r>
            <a:r>
              <a:rPr lang="en-GB" sz="1200" baseline="-25000" dirty="0" smtClean="0">
                <a:solidFill>
                  <a:schemeClr val="tx1"/>
                </a:solidFill>
              </a:rPr>
              <a:t>0.4</a:t>
            </a:r>
            <a:r>
              <a:rPr lang="en-GB" sz="1200" dirty="0" smtClean="0">
                <a:solidFill>
                  <a:schemeClr val="tx1"/>
                </a:solidFill>
              </a:rPr>
              <a:t>O</a:t>
            </a:r>
            <a:r>
              <a:rPr lang="en-GB" sz="1200" baseline="-25000" dirty="0" smtClean="0">
                <a:solidFill>
                  <a:schemeClr val="tx1"/>
                </a:solidFill>
              </a:rPr>
              <a:t>7</a:t>
            </a:r>
            <a:r>
              <a:rPr lang="en-GB" sz="1200" dirty="0" smtClean="0"/>
              <a:t> </a:t>
            </a:r>
            <a:endParaRPr lang="en-GB" sz="1200" dirty="0"/>
          </a:p>
        </p:txBody>
      </p:sp>
      <p:sp>
        <p:nvSpPr>
          <p:cNvPr id="30" name="TextBox 29"/>
          <p:cNvSpPr txBox="1"/>
          <p:nvPr/>
        </p:nvSpPr>
        <p:spPr>
          <a:xfrm>
            <a:off x="5074972" y="4678458"/>
            <a:ext cx="3735318" cy="276999"/>
          </a:xfrm>
          <a:prstGeom prst="rect">
            <a:avLst/>
          </a:prstGeom>
          <a:noFill/>
        </p:spPr>
        <p:txBody>
          <a:bodyPr wrap="none" rtlCol="0">
            <a:spAutoFit/>
          </a:bodyPr>
          <a:lstStyle/>
          <a:p>
            <a:r>
              <a:rPr lang="en-GB" sz="1200" dirty="0" smtClean="0"/>
              <a:t>Target composition: </a:t>
            </a:r>
            <a:r>
              <a:rPr lang="en-GB" sz="1200" dirty="0">
                <a:solidFill>
                  <a:schemeClr val="tx1"/>
                </a:solidFill>
              </a:rPr>
              <a:t>Ca</a:t>
            </a:r>
            <a:r>
              <a:rPr lang="en-GB" sz="1200" baseline="-25000" dirty="0">
                <a:solidFill>
                  <a:schemeClr val="tx1"/>
                </a:solidFill>
              </a:rPr>
              <a:t>0.95</a:t>
            </a:r>
            <a:r>
              <a:rPr lang="en-GB" sz="1200" dirty="0">
                <a:solidFill>
                  <a:schemeClr val="tx1"/>
                </a:solidFill>
              </a:rPr>
              <a:t>Ce</a:t>
            </a:r>
            <a:r>
              <a:rPr lang="en-GB" sz="1200" baseline="-25000" dirty="0">
                <a:solidFill>
                  <a:schemeClr val="tx1"/>
                </a:solidFill>
              </a:rPr>
              <a:t>0.05</a:t>
            </a:r>
            <a:r>
              <a:rPr lang="en-GB" sz="1200" dirty="0">
                <a:solidFill>
                  <a:schemeClr val="tx1"/>
                </a:solidFill>
              </a:rPr>
              <a:t>Zr</a:t>
            </a:r>
            <a:r>
              <a:rPr lang="en-GB" sz="1200" baseline="-25000" dirty="0">
                <a:solidFill>
                  <a:schemeClr val="tx1"/>
                </a:solidFill>
              </a:rPr>
              <a:t>0.8</a:t>
            </a:r>
            <a:r>
              <a:rPr lang="en-GB" sz="1200" dirty="0">
                <a:solidFill>
                  <a:schemeClr val="tx1"/>
                </a:solidFill>
              </a:rPr>
              <a:t>U</a:t>
            </a:r>
            <a:r>
              <a:rPr lang="en-GB" sz="1200" baseline="-25000" dirty="0">
                <a:solidFill>
                  <a:schemeClr val="tx1"/>
                </a:solidFill>
              </a:rPr>
              <a:t>0.15</a:t>
            </a:r>
            <a:r>
              <a:rPr lang="en-GB" sz="1200" dirty="0">
                <a:solidFill>
                  <a:schemeClr val="tx1"/>
                </a:solidFill>
              </a:rPr>
              <a:t>Ce</a:t>
            </a:r>
            <a:r>
              <a:rPr lang="en-GB" sz="1200" baseline="-25000" dirty="0">
                <a:solidFill>
                  <a:schemeClr val="tx1"/>
                </a:solidFill>
              </a:rPr>
              <a:t>0.05</a:t>
            </a:r>
            <a:r>
              <a:rPr lang="en-GB" sz="1200" dirty="0">
                <a:solidFill>
                  <a:schemeClr val="tx1"/>
                </a:solidFill>
              </a:rPr>
              <a:t>Ti</a:t>
            </a:r>
            <a:r>
              <a:rPr lang="en-GB" sz="1200" baseline="-25000" dirty="0">
                <a:solidFill>
                  <a:schemeClr val="tx1"/>
                </a:solidFill>
              </a:rPr>
              <a:t>2</a:t>
            </a:r>
            <a:r>
              <a:rPr lang="en-GB" sz="1200" dirty="0">
                <a:solidFill>
                  <a:schemeClr val="tx1"/>
                </a:solidFill>
              </a:rPr>
              <a:t>O</a:t>
            </a:r>
            <a:r>
              <a:rPr lang="en-GB" sz="1200" baseline="-25000" dirty="0">
                <a:solidFill>
                  <a:schemeClr val="tx1"/>
                </a:solidFill>
              </a:rPr>
              <a:t>7</a:t>
            </a:r>
            <a:endParaRPr lang="en-GB" sz="1200" dirty="0">
              <a:solidFill>
                <a:schemeClr val="tx1"/>
              </a:solidFill>
            </a:endParaRPr>
          </a:p>
        </p:txBody>
      </p:sp>
      <p:pic>
        <p:nvPicPr>
          <p:cNvPr id="34" name="Picture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4" y="1223781"/>
            <a:ext cx="4605438" cy="4790372"/>
          </a:xfrm>
          <a:prstGeom prst="rect">
            <a:avLst/>
          </a:prstGeom>
        </p:spPr>
      </p:pic>
    </p:spTree>
    <p:extLst>
      <p:ext uri="{BB962C8B-B14F-4D97-AF65-F5344CB8AC3E}">
        <p14:creationId xmlns:p14="http://schemas.microsoft.com/office/powerpoint/2010/main" val="31253130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b="1" dirty="0" smtClean="0">
                <a:solidFill>
                  <a:schemeClr val="bg1"/>
                </a:solidFill>
              </a:rPr>
              <a:t>Uranium Incorporation Study</a:t>
            </a:r>
            <a:endParaRPr lang="en-GB" sz="1600" b="1" dirty="0">
              <a:solidFill>
                <a:schemeClr val="bg1"/>
              </a:solidFill>
            </a:endParaRPr>
          </a:p>
        </p:txBody>
      </p:sp>
      <p:sp>
        <p:nvSpPr>
          <p:cNvPr id="16" name="TextBox 15"/>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rPr>
              <a:t>Stephanie Thornber</a:t>
            </a:r>
          </a:p>
          <a:p>
            <a:pPr algn="r"/>
            <a:r>
              <a:rPr lang="en-GB" sz="900" dirty="0" smtClean="0">
                <a:solidFill>
                  <a:schemeClr val="bg1"/>
                </a:solidFill>
              </a:rPr>
              <a:t>University of Sheffield, UK</a:t>
            </a:r>
            <a:endParaRPr lang="en-GB" sz="900" dirty="0">
              <a:solidFill>
                <a:schemeClr val="bg1"/>
              </a:solidFill>
            </a:endParaRPr>
          </a:p>
        </p:txBody>
      </p:sp>
      <p:sp>
        <p:nvSpPr>
          <p:cNvPr id="17" name="TextBox 16"/>
          <p:cNvSpPr txBox="1"/>
          <p:nvPr/>
        </p:nvSpPr>
        <p:spPr>
          <a:xfrm>
            <a:off x="922790" y="6557918"/>
            <a:ext cx="1609736" cy="230832"/>
          </a:xfrm>
          <a:prstGeom prst="rect">
            <a:avLst/>
          </a:prstGeom>
          <a:noFill/>
        </p:spPr>
        <p:txBody>
          <a:bodyPr wrap="none" rtlCol="0">
            <a:spAutoFit/>
          </a:bodyPr>
          <a:lstStyle/>
          <a:p>
            <a:r>
              <a:rPr lang="en-GB" sz="900" dirty="0" smtClean="0">
                <a:solidFill>
                  <a:schemeClr val="bg1"/>
                </a:solidFill>
              </a:rPr>
              <a:t>sthornber1@Sheffield.ac.uk</a:t>
            </a:r>
            <a:endParaRPr lang="en-GB" sz="900" dirty="0">
              <a:solidFill>
                <a:schemeClr val="bg1"/>
              </a:solidFill>
            </a:endParaRPr>
          </a:p>
        </p:txBody>
      </p:sp>
      <p:pic>
        <p:nvPicPr>
          <p:cNvPr id="18" name="Picture 17"/>
          <p:cNvPicPr/>
          <p:nvPr/>
        </p:nvPicPr>
        <p:blipFill>
          <a:blip r:embed="rId3">
            <a:extLst>
              <a:ext uri="{28A0092B-C50C-407E-A947-70E740481C1C}">
                <a14:useLocalDpi xmlns:a14="http://schemas.microsoft.com/office/drawing/2010/main" val="0"/>
              </a:ext>
            </a:extLst>
          </a:blip>
          <a:stretch>
            <a:fillRect/>
          </a:stretch>
        </p:blipFill>
        <p:spPr>
          <a:xfrm>
            <a:off x="5336443" y="4498612"/>
            <a:ext cx="3482532" cy="1435879"/>
          </a:xfrm>
          <a:prstGeom prst="rect">
            <a:avLst/>
          </a:prstGeom>
        </p:spPr>
      </p:pic>
      <p:sp>
        <p:nvSpPr>
          <p:cNvPr id="3" name="TextBox 2"/>
          <p:cNvSpPr txBox="1"/>
          <p:nvPr/>
        </p:nvSpPr>
        <p:spPr>
          <a:xfrm>
            <a:off x="165577" y="3742507"/>
            <a:ext cx="6781023" cy="2446824"/>
          </a:xfrm>
          <a:prstGeom prst="rect">
            <a:avLst/>
          </a:prstGeom>
          <a:noFill/>
        </p:spPr>
        <p:txBody>
          <a:bodyPr wrap="none" rtlCol="0">
            <a:spAutoFit/>
          </a:bodyPr>
          <a:lstStyle/>
          <a:p>
            <a:r>
              <a:rPr lang="en-GB" sz="1600" b="1" dirty="0" smtClean="0">
                <a:solidFill>
                  <a:schemeClr val="bg2"/>
                </a:solidFill>
              </a:rPr>
              <a:t>Structural transitions:</a:t>
            </a:r>
          </a:p>
          <a:p>
            <a:r>
              <a:rPr lang="en-GB" dirty="0" smtClean="0">
                <a:solidFill>
                  <a:schemeClr val="tx1"/>
                </a:solidFill>
              </a:rPr>
              <a:t>Increased substitutions result in structural transitions between zirconolite </a:t>
            </a:r>
            <a:r>
              <a:rPr lang="en-GB" dirty="0" err="1" smtClean="0">
                <a:solidFill>
                  <a:schemeClr val="tx1"/>
                </a:solidFill>
              </a:rPr>
              <a:t>polytypes</a:t>
            </a:r>
            <a:r>
              <a:rPr lang="en-GB" dirty="0" smtClean="0">
                <a:solidFill>
                  <a:schemeClr val="tx1"/>
                </a:solidFill>
              </a:rPr>
              <a:t>.</a:t>
            </a:r>
          </a:p>
          <a:p>
            <a:endParaRPr lang="en-GB" sz="500" dirty="0" smtClean="0">
              <a:solidFill>
                <a:schemeClr val="tx1"/>
              </a:solidFill>
            </a:endParaRPr>
          </a:p>
          <a:p>
            <a:endParaRPr lang="en-GB" sz="600" dirty="0"/>
          </a:p>
          <a:p>
            <a:r>
              <a:rPr lang="en-GB" b="1" dirty="0" smtClean="0"/>
              <a:t>Oxidising conditions:</a:t>
            </a:r>
          </a:p>
          <a:p>
            <a:r>
              <a:rPr lang="en-GB" dirty="0" smtClean="0"/>
              <a:t>Zirconolite-2M  </a:t>
            </a:r>
            <a:r>
              <a:rPr lang="en-GB" dirty="0" smtClean="0">
                <a:sym typeface="Wingdings" panose="05000000000000000000" pitchFamily="2" charset="2"/>
              </a:rPr>
              <a:t>  Zirconolite-4M    </a:t>
            </a:r>
            <a:r>
              <a:rPr lang="en-GB" dirty="0" err="1" smtClean="0">
                <a:sym typeface="Wingdings" panose="05000000000000000000" pitchFamily="2" charset="2"/>
              </a:rPr>
              <a:t>Pyrochlore</a:t>
            </a:r>
            <a:endParaRPr lang="en-GB" dirty="0" smtClean="0">
              <a:sym typeface="Wingdings" panose="05000000000000000000" pitchFamily="2" charset="2"/>
            </a:endParaRPr>
          </a:p>
          <a:p>
            <a:endParaRPr lang="en-GB" dirty="0" smtClean="0">
              <a:sym typeface="Wingdings" panose="05000000000000000000" pitchFamily="2" charset="2"/>
            </a:endParaRPr>
          </a:p>
          <a:p>
            <a:endParaRPr lang="en-GB" dirty="0">
              <a:sym typeface="Wingdings" panose="05000000000000000000" pitchFamily="2" charset="2"/>
            </a:endParaRPr>
          </a:p>
          <a:p>
            <a:r>
              <a:rPr lang="en-GB" b="1" dirty="0" smtClean="0">
                <a:sym typeface="Wingdings" panose="05000000000000000000" pitchFamily="2" charset="2"/>
              </a:rPr>
              <a:t>Reducing conditions:</a:t>
            </a:r>
          </a:p>
          <a:p>
            <a:r>
              <a:rPr lang="en-GB" dirty="0" smtClean="0">
                <a:sym typeface="Wingdings" panose="05000000000000000000" pitchFamily="2" charset="2"/>
              </a:rPr>
              <a:t>Zirconolite-2M    Zirconolite-3T    </a:t>
            </a:r>
            <a:r>
              <a:rPr lang="en-GB" dirty="0" err="1" smtClean="0">
                <a:sym typeface="Wingdings" panose="05000000000000000000" pitchFamily="2" charset="2"/>
              </a:rPr>
              <a:t>Pyrochlore</a:t>
            </a:r>
            <a:endParaRPr lang="en-GB" dirty="0">
              <a:sym typeface="Wingdings" panose="05000000000000000000" pitchFamily="2" charset="2"/>
            </a:endParaRPr>
          </a:p>
          <a:p>
            <a:endParaRPr lang="en-GB" dirty="0" smtClean="0">
              <a:sym typeface="Wingdings" panose="05000000000000000000" pitchFamily="2" charset="2"/>
            </a:endParaRPr>
          </a:p>
          <a:p>
            <a:endParaRPr lang="en-GB" dirty="0"/>
          </a:p>
        </p:txBody>
      </p:sp>
      <p:sp>
        <p:nvSpPr>
          <p:cNvPr id="15" name="TextBox 14"/>
          <p:cNvSpPr txBox="1"/>
          <p:nvPr/>
        </p:nvSpPr>
        <p:spPr>
          <a:xfrm>
            <a:off x="498726" y="4851463"/>
            <a:ext cx="758541" cy="307777"/>
          </a:xfrm>
          <a:prstGeom prst="rect">
            <a:avLst/>
          </a:prstGeom>
          <a:noFill/>
        </p:spPr>
        <p:txBody>
          <a:bodyPr wrap="none" rtlCol="0">
            <a:spAutoFit/>
          </a:bodyPr>
          <a:lstStyle/>
          <a:p>
            <a:r>
              <a:rPr lang="en-GB" dirty="0" smtClean="0"/>
              <a:t>0.15 </a:t>
            </a:r>
            <a:r>
              <a:rPr lang="en-GB" sz="1000" dirty="0" err="1" smtClean="0"/>
              <a:t>f.u</a:t>
            </a:r>
            <a:r>
              <a:rPr lang="en-GB" sz="1000" dirty="0" smtClean="0"/>
              <a:t>.</a:t>
            </a:r>
            <a:endParaRPr lang="en-GB" dirty="0"/>
          </a:p>
        </p:txBody>
      </p:sp>
      <p:sp>
        <p:nvSpPr>
          <p:cNvPr id="19" name="TextBox 18"/>
          <p:cNvSpPr txBox="1"/>
          <p:nvPr/>
        </p:nvSpPr>
        <p:spPr>
          <a:xfrm>
            <a:off x="1377352" y="4863205"/>
            <a:ext cx="360996" cy="307777"/>
          </a:xfrm>
          <a:prstGeom prst="rect">
            <a:avLst/>
          </a:prstGeom>
          <a:noFill/>
        </p:spPr>
        <p:txBody>
          <a:bodyPr wrap="none" rtlCol="0">
            <a:spAutoFit/>
          </a:bodyPr>
          <a:lstStyle/>
          <a:p>
            <a:r>
              <a:rPr lang="en-GB" dirty="0" smtClean="0">
                <a:sym typeface="Wingdings" panose="05000000000000000000" pitchFamily="2" charset="2"/>
              </a:rPr>
              <a:t></a:t>
            </a:r>
            <a:endParaRPr lang="en-GB" dirty="0"/>
          </a:p>
        </p:txBody>
      </p:sp>
      <p:sp>
        <p:nvSpPr>
          <p:cNvPr id="20" name="TextBox 19"/>
          <p:cNvSpPr txBox="1"/>
          <p:nvPr/>
        </p:nvSpPr>
        <p:spPr>
          <a:xfrm>
            <a:off x="2032676" y="4863205"/>
            <a:ext cx="659155" cy="307777"/>
          </a:xfrm>
          <a:prstGeom prst="rect">
            <a:avLst/>
          </a:prstGeom>
          <a:noFill/>
        </p:spPr>
        <p:txBody>
          <a:bodyPr wrap="none" rtlCol="0">
            <a:spAutoFit/>
          </a:bodyPr>
          <a:lstStyle/>
          <a:p>
            <a:r>
              <a:rPr lang="en-GB" dirty="0" smtClean="0"/>
              <a:t>0.4 </a:t>
            </a:r>
            <a:r>
              <a:rPr lang="en-GB" sz="1000" dirty="0" err="1" smtClean="0"/>
              <a:t>f.u</a:t>
            </a:r>
            <a:r>
              <a:rPr lang="en-GB" sz="1000" dirty="0" smtClean="0"/>
              <a:t>.</a:t>
            </a:r>
            <a:endParaRPr lang="en-GB" dirty="0"/>
          </a:p>
        </p:txBody>
      </p:sp>
      <p:sp>
        <p:nvSpPr>
          <p:cNvPr id="21" name="TextBox 20"/>
          <p:cNvSpPr txBox="1"/>
          <p:nvPr/>
        </p:nvSpPr>
        <p:spPr>
          <a:xfrm>
            <a:off x="2872713" y="4852840"/>
            <a:ext cx="360996" cy="307777"/>
          </a:xfrm>
          <a:prstGeom prst="rect">
            <a:avLst/>
          </a:prstGeom>
          <a:noFill/>
        </p:spPr>
        <p:txBody>
          <a:bodyPr wrap="none" rtlCol="0">
            <a:spAutoFit/>
          </a:bodyPr>
          <a:lstStyle/>
          <a:p>
            <a:r>
              <a:rPr lang="en-GB" dirty="0" smtClean="0">
                <a:sym typeface="Wingdings" panose="05000000000000000000" pitchFamily="2" charset="2"/>
              </a:rPr>
              <a:t></a:t>
            </a:r>
            <a:endParaRPr lang="en-GB" dirty="0"/>
          </a:p>
        </p:txBody>
      </p:sp>
      <p:sp>
        <p:nvSpPr>
          <p:cNvPr id="22" name="TextBox 21"/>
          <p:cNvSpPr txBox="1"/>
          <p:nvPr/>
        </p:nvSpPr>
        <p:spPr>
          <a:xfrm>
            <a:off x="3397829" y="4852840"/>
            <a:ext cx="659155" cy="307777"/>
          </a:xfrm>
          <a:prstGeom prst="rect">
            <a:avLst/>
          </a:prstGeom>
          <a:noFill/>
        </p:spPr>
        <p:txBody>
          <a:bodyPr wrap="none" rtlCol="0">
            <a:spAutoFit/>
          </a:bodyPr>
          <a:lstStyle/>
          <a:p>
            <a:r>
              <a:rPr lang="en-GB" dirty="0" smtClean="0"/>
              <a:t>0.6 </a:t>
            </a:r>
            <a:r>
              <a:rPr lang="en-GB" sz="1000" dirty="0" err="1" smtClean="0"/>
              <a:t>f.u</a:t>
            </a:r>
            <a:r>
              <a:rPr lang="en-GB" sz="1000" dirty="0" smtClean="0"/>
              <a:t>.</a:t>
            </a:r>
            <a:endParaRPr lang="en-GB" dirty="0"/>
          </a:p>
        </p:txBody>
      </p:sp>
      <p:sp>
        <p:nvSpPr>
          <p:cNvPr id="23" name="TextBox 22"/>
          <p:cNvSpPr txBox="1"/>
          <p:nvPr/>
        </p:nvSpPr>
        <p:spPr>
          <a:xfrm>
            <a:off x="2016067" y="5716569"/>
            <a:ext cx="659155" cy="307777"/>
          </a:xfrm>
          <a:prstGeom prst="rect">
            <a:avLst/>
          </a:prstGeom>
          <a:noFill/>
        </p:spPr>
        <p:txBody>
          <a:bodyPr wrap="none" rtlCol="0">
            <a:spAutoFit/>
          </a:bodyPr>
          <a:lstStyle/>
          <a:p>
            <a:r>
              <a:rPr lang="en-GB" dirty="0" smtClean="0"/>
              <a:t>0.3 </a:t>
            </a:r>
            <a:r>
              <a:rPr lang="en-GB" sz="1000" dirty="0" err="1" smtClean="0"/>
              <a:t>f.u</a:t>
            </a:r>
            <a:r>
              <a:rPr lang="en-GB" sz="1000" dirty="0" smtClean="0"/>
              <a:t>.</a:t>
            </a:r>
            <a:endParaRPr lang="en-GB" dirty="0"/>
          </a:p>
        </p:txBody>
      </p:sp>
      <p:sp>
        <p:nvSpPr>
          <p:cNvPr id="24" name="TextBox 23"/>
          <p:cNvSpPr txBox="1"/>
          <p:nvPr/>
        </p:nvSpPr>
        <p:spPr>
          <a:xfrm>
            <a:off x="3397829" y="5716569"/>
            <a:ext cx="659155" cy="307777"/>
          </a:xfrm>
          <a:prstGeom prst="rect">
            <a:avLst/>
          </a:prstGeom>
          <a:noFill/>
        </p:spPr>
        <p:txBody>
          <a:bodyPr wrap="none" rtlCol="0">
            <a:spAutoFit/>
          </a:bodyPr>
          <a:lstStyle/>
          <a:p>
            <a:r>
              <a:rPr lang="en-GB" dirty="0" smtClean="0"/>
              <a:t>0.6 </a:t>
            </a:r>
            <a:r>
              <a:rPr lang="en-GB" sz="1000" dirty="0" err="1" smtClean="0"/>
              <a:t>f.u</a:t>
            </a:r>
            <a:r>
              <a:rPr lang="en-GB" sz="1000" dirty="0" smtClean="0"/>
              <a:t>.</a:t>
            </a:r>
            <a:endParaRPr lang="en-GB" dirty="0"/>
          </a:p>
        </p:txBody>
      </p:sp>
      <p:sp>
        <p:nvSpPr>
          <p:cNvPr id="39" name="TextBox 38"/>
          <p:cNvSpPr txBox="1"/>
          <p:nvPr/>
        </p:nvSpPr>
        <p:spPr>
          <a:xfrm>
            <a:off x="508886" y="5716569"/>
            <a:ext cx="758541" cy="307777"/>
          </a:xfrm>
          <a:prstGeom prst="rect">
            <a:avLst/>
          </a:prstGeom>
          <a:noFill/>
        </p:spPr>
        <p:txBody>
          <a:bodyPr wrap="none" rtlCol="0">
            <a:spAutoFit/>
          </a:bodyPr>
          <a:lstStyle/>
          <a:p>
            <a:r>
              <a:rPr lang="en-GB" dirty="0" smtClean="0"/>
              <a:t>0.15 </a:t>
            </a:r>
            <a:r>
              <a:rPr lang="en-GB" sz="1000" dirty="0" err="1" smtClean="0"/>
              <a:t>f.u</a:t>
            </a:r>
            <a:r>
              <a:rPr lang="en-GB" sz="1000" dirty="0" smtClean="0"/>
              <a:t>.</a:t>
            </a:r>
            <a:endParaRPr lang="en-GB" dirty="0"/>
          </a:p>
        </p:txBody>
      </p:sp>
      <p:sp>
        <p:nvSpPr>
          <p:cNvPr id="41" name="TextBox 40"/>
          <p:cNvSpPr txBox="1"/>
          <p:nvPr/>
        </p:nvSpPr>
        <p:spPr>
          <a:xfrm>
            <a:off x="1370758" y="5726829"/>
            <a:ext cx="360996" cy="307777"/>
          </a:xfrm>
          <a:prstGeom prst="rect">
            <a:avLst/>
          </a:prstGeom>
          <a:noFill/>
        </p:spPr>
        <p:txBody>
          <a:bodyPr wrap="none" rtlCol="0">
            <a:spAutoFit/>
          </a:bodyPr>
          <a:lstStyle/>
          <a:p>
            <a:r>
              <a:rPr lang="en-GB" dirty="0" smtClean="0">
                <a:sym typeface="Wingdings" panose="05000000000000000000" pitchFamily="2" charset="2"/>
              </a:rPr>
              <a:t></a:t>
            </a:r>
            <a:endParaRPr lang="en-GB" dirty="0"/>
          </a:p>
        </p:txBody>
      </p:sp>
      <p:sp>
        <p:nvSpPr>
          <p:cNvPr id="44" name="TextBox 43"/>
          <p:cNvSpPr txBox="1"/>
          <p:nvPr/>
        </p:nvSpPr>
        <p:spPr>
          <a:xfrm>
            <a:off x="2831394" y="5716464"/>
            <a:ext cx="360996" cy="307777"/>
          </a:xfrm>
          <a:prstGeom prst="rect">
            <a:avLst/>
          </a:prstGeom>
          <a:noFill/>
        </p:spPr>
        <p:txBody>
          <a:bodyPr wrap="none" rtlCol="0">
            <a:spAutoFit/>
          </a:bodyPr>
          <a:lstStyle/>
          <a:p>
            <a:r>
              <a:rPr lang="en-GB" dirty="0" smtClean="0">
                <a:sym typeface="Wingdings" panose="05000000000000000000" pitchFamily="2" charset="2"/>
              </a:rPr>
              <a:t></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385766796"/>
              </p:ext>
            </p:extLst>
          </p:nvPr>
        </p:nvGraphicFramePr>
        <p:xfrm>
          <a:off x="291658" y="977341"/>
          <a:ext cx="4836602" cy="2409999"/>
        </p:xfrm>
        <a:graphic>
          <a:graphicData uri="http://schemas.openxmlformats.org/drawingml/2006/table">
            <a:tbl>
              <a:tblPr firstRow="1" bandRow="1"/>
              <a:tblGrid>
                <a:gridCol w="782762"/>
                <a:gridCol w="3078480"/>
                <a:gridCol w="975360"/>
              </a:tblGrid>
              <a:tr h="489759">
                <a:tc>
                  <a:txBody>
                    <a:bodyPr/>
                    <a:lstStyle/>
                    <a:p>
                      <a:pPr algn="ctr"/>
                      <a:r>
                        <a:rPr lang="en-GB" sz="1100" b="1" dirty="0" smtClean="0"/>
                        <a:t>Sample</a:t>
                      </a:r>
                      <a:endParaRPr lang="en-GB" sz="1100" b="1" dirty="0"/>
                    </a:p>
                  </a:txBody>
                  <a:tcPr anchor="ctr">
                    <a:lnL w="28575" cap="flat" cmpd="sng" algn="ctr">
                      <a:noFill/>
                      <a:prstDash val="solid"/>
                      <a:round/>
                      <a:headEnd type="none" w="med" len="med"/>
                      <a:tailEnd type="none" w="med" len="med"/>
                    </a:lnL>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en-GB" sz="1100" b="1" dirty="0" smtClean="0"/>
                        <a:t>(Target) zirconolite composition and measured composition</a:t>
                      </a:r>
                      <a:endParaRPr lang="en-GB" sz="1100" b="1" dirty="0"/>
                    </a:p>
                  </a:txBody>
                  <a:tcPr anchor="ct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en-GB" sz="1100" b="1" dirty="0" smtClean="0"/>
                        <a:t>Partitioning ratio C</a:t>
                      </a:r>
                      <a:r>
                        <a:rPr lang="en-GB" sz="1100" b="1" baseline="0" dirty="0" smtClean="0"/>
                        <a:t> </a:t>
                      </a:r>
                      <a:r>
                        <a:rPr lang="en-GB" sz="1100" b="1" dirty="0" smtClean="0"/>
                        <a:t>: G</a:t>
                      </a:r>
                      <a:endParaRPr lang="en-GB" sz="1100" b="1" dirty="0"/>
                    </a:p>
                  </a:txBody>
                  <a:tcPr anchor="ctr">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559724">
                <a:tc>
                  <a:txBody>
                    <a:bodyPr/>
                    <a:lstStyle/>
                    <a:p>
                      <a:pPr algn="ctr"/>
                      <a:r>
                        <a:rPr lang="en-GB" sz="1100" dirty="0" smtClean="0"/>
                        <a:t>SW-1803</a:t>
                      </a:r>
                      <a:endParaRPr lang="en-GB" sz="1100" dirty="0"/>
                    </a:p>
                  </a:txBody>
                  <a:tcPr anchor="ctr">
                    <a:lnL w="28575" cap="flat" cmpd="sng" algn="ctr">
                      <a:noFill/>
                      <a:prstDash val="solid"/>
                      <a:round/>
                      <a:headEnd type="none" w="med" len="med"/>
                      <a:tailEnd type="none" w="med" len="med"/>
                    </a:lnL>
                    <a:lnT w="1905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200" dirty="0" smtClean="0">
                          <a:solidFill>
                            <a:schemeClr val="tx1"/>
                          </a:solidFill>
                        </a:rPr>
                        <a:t>(CaZr</a:t>
                      </a:r>
                      <a:r>
                        <a:rPr lang="en-GB" sz="1200" baseline="-25000" dirty="0" smtClean="0">
                          <a:solidFill>
                            <a:schemeClr val="tx1"/>
                          </a:solidFill>
                        </a:rPr>
                        <a:t>0.8</a:t>
                      </a:r>
                      <a:r>
                        <a:rPr lang="en-GB" sz="1200" dirty="0" smtClean="0">
                          <a:solidFill>
                            <a:schemeClr val="tx1"/>
                          </a:solidFill>
                        </a:rPr>
                        <a:t>U</a:t>
                      </a:r>
                      <a:r>
                        <a:rPr lang="en-GB" sz="1200" baseline="-25000" dirty="0" smtClean="0">
                          <a:solidFill>
                            <a:schemeClr val="tx1"/>
                          </a:solidFill>
                        </a:rPr>
                        <a:t>0.2</a:t>
                      </a:r>
                      <a:r>
                        <a:rPr lang="en-GB" sz="1200" dirty="0" smtClean="0">
                          <a:solidFill>
                            <a:schemeClr val="tx1"/>
                          </a:solidFill>
                        </a:rPr>
                        <a:t>Ti</a:t>
                      </a:r>
                      <a:r>
                        <a:rPr lang="en-GB" sz="1200" baseline="-25000" dirty="0" smtClean="0">
                          <a:solidFill>
                            <a:schemeClr val="tx1"/>
                          </a:solidFill>
                        </a:rPr>
                        <a:t>2</a:t>
                      </a:r>
                      <a:r>
                        <a:rPr lang="en-GB" sz="1200" dirty="0" smtClean="0">
                          <a:solidFill>
                            <a:schemeClr val="tx1"/>
                          </a:solidFill>
                        </a:rPr>
                        <a:t>O</a:t>
                      </a:r>
                      <a:r>
                        <a:rPr lang="en-GB" sz="1200" baseline="-25000" dirty="0" smtClean="0">
                          <a:solidFill>
                            <a:schemeClr val="tx1"/>
                          </a:solidFill>
                        </a:rPr>
                        <a:t>7</a:t>
                      </a:r>
                      <a:r>
                        <a:rPr lang="en-GB" sz="1200" dirty="0" smtClean="0"/>
                        <a:t>)</a:t>
                      </a: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200" b="1" dirty="0" smtClean="0"/>
                        <a:t>Ca</a:t>
                      </a:r>
                      <a:r>
                        <a:rPr lang="en-GB" sz="1200" b="1" baseline="-25000" dirty="0" smtClean="0"/>
                        <a:t>0.62</a:t>
                      </a:r>
                      <a:r>
                        <a:rPr lang="en-GB" sz="1200" b="1" dirty="0" smtClean="0"/>
                        <a:t>U</a:t>
                      </a:r>
                      <a:r>
                        <a:rPr lang="en-GB" sz="1200" b="1" baseline="-25000" dirty="0" smtClean="0"/>
                        <a:t>0.32</a:t>
                      </a:r>
                      <a:r>
                        <a:rPr lang="en-GB" sz="1200" b="1" dirty="0" smtClean="0"/>
                        <a:t>Zr</a:t>
                      </a:r>
                      <a:r>
                        <a:rPr lang="en-GB" sz="1200" b="1" baseline="-25000" dirty="0" smtClean="0"/>
                        <a:t>0.99</a:t>
                      </a:r>
                      <a:r>
                        <a:rPr lang="en-GB" sz="1200" b="1" dirty="0" smtClean="0"/>
                        <a:t>Ti</a:t>
                      </a:r>
                      <a:r>
                        <a:rPr lang="en-GB" sz="1200" b="1" baseline="30000" dirty="0" smtClean="0"/>
                        <a:t>4+</a:t>
                      </a:r>
                      <a:r>
                        <a:rPr lang="en-GB" sz="1200" b="1" baseline="-25000" dirty="0" smtClean="0"/>
                        <a:t>1.51</a:t>
                      </a:r>
                      <a:r>
                        <a:rPr lang="en-GB" sz="1200" b="1" dirty="0" smtClean="0"/>
                        <a:t>Ti</a:t>
                      </a:r>
                      <a:r>
                        <a:rPr lang="en-GB" sz="1200" b="1" baseline="30000" dirty="0" smtClean="0"/>
                        <a:t>3+</a:t>
                      </a:r>
                      <a:r>
                        <a:rPr lang="en-GB" sz="1200" b="1" baseline="-25000" dirty="0" smtClean="0"/>
                        <a:t>0.45</a:t>
                      </a:r>
                      <a:r>
                        <a:rPr lang="en-GB" sz="1200" b="1" dirty="0" smtClean="0"/>
                        <a:t>Al</a:t>
                      </a:r>
                      <a:r>
                        <a:rPr lang="en-GB" sz="1200" b="1" baseline="-25000" dirty="0" smtClean="0"/>
                        <a:t>0.05</a:t>
                      </a:r>
                      <a:r>
                        <a:rPr lang="en-GB" sz="1200" b="1" dirty="0" smtClean="0"/>
                        <a:t>O</a:t>
                      </a:r>
                      <a:r>
                        <a:rPr lang="en-GB" sz="1200" b="1" baseline="-25000" dirty="0" smtClean="0"/>
                        <a:t>7</a:t>
                      </a:r>
                      <a:endParaRPr lang="en-GB" sz="1200" b="1" dirty="0" smtClean="0"/>
                    </a:p>
                  </a:txBody>
                  <a:tcPr anchor="ctr">
                    <a:lnT w="19050" cap="flat" cmpd="sng" algn="ctr">
                      <a:solidFill>
                        <a:schemeClr val="tx1"/>
                      </a:solidFill>
                      <a:prstDash val="solid"/>
                      <a:round/>
                      <a:headEnd type="none" w="med" len="med"/>
                      <a:tailEnd type="none" w="med" len="med"/>
                    </a:lnT>
                  </a:tcPr>
                </a:tc>
                <a:tc>
                  <a:txBody>
                    <a:bodyPr/>
                    <a:lstStyle/>
                    <a:p>
                      <a:pPr algn="ctr"/>
                      <a:r>
                        <a:rPr lang="en-GB" sz="1100" dirty="0" smtClean="0"/>
                        <a:t>100 : 2</a:t>
                      </a:r>
                      <a:endParaRPr lang="en-GB" sz="1100" dirty="0"/>
                    </a:p>
                  </a:txBody>
                  <a:tcPr anchor="ctr">
                    <a:lnR w="285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tcPr>
                </a:tc>
              </a:tr>
              <a:tr h="559724">
                <a:tc>
                  <a:txBody>
                    <a:bodyPr/>
                    <a:lstStyle/>
                    <a:p>
                      <a:pPr algn="ctr"/>
                      <a:r>
                        <a:rPr lang="en-GB" sz="1100" dirty="0" smtClean="0"/>
                        <a:t>SW-1804</a:t>
                      </a:r>
                      <a:endParaRPr lang="en-GB" sz="1100" dirty="0"/>
                    </a:p>
                  </a:txBody>
                  <a:tcPr anchor="ctr">
                    <a:lnL w="28575" cap="flat" cmpd="sng" algn="ctr">
                      <a:noFill/>
                      <a:prstDash val="solid"/>
                      <a:round/>
                      <a:headEnd type="none" w="med" len="med"/>
                      <a:tailEnd type="none" w="med" len="med"/>
                    </a:lnL>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200" dirty="0" smtClean="0">
                          <a:solidFill>
                            <a:schemeClr val="tx1"/>
                          </a:solidFill>
                        </a:rPr>
                        <a:t>(Ca</a:t>
                      </a:r>
                      <a:r>
                        <a:rPr lang="en-GB" sz="1200" baseline="-25000" dirty="0" smtClean="0">
                          <a:solidFill>
                            <a:schemeClr val="tx1"/>
                          </a:solidFill>
                        </a:rPr>
                        <a:t>0.8</a:t>
                      </a:r>
                      <a:r>
                        <a:rPr lang="en-GB" sz="1200" dirty="0" smtClean="0">
                          <a:solidFill>
                            <a:schemeClr val="tx1"/>
                          </a:solidFill>
                        </a:rPr>
                        <a:t>U</a:t>
                      </a:r>
                      <a:r>
                        <a:rPr lang="en-GB" sz="1200" baseline="-25000" dirty="0" smtClean="0">
                          <a:solidFill>
                            <a:schemeClr val="tx1"/>
                          </a:solidFill>
                        </a:rPr>
                        <a:t>0.2</a:t>
                      </a:r>
                      <a:r>
                        <a:rPr lang="en-GB" sz="1200" dirty="0" smtClean="0">
                          <a:solidFill>
                            <a:schemeClr val="tx1"/>
                          </a:solidFill>
                        </a:rPr>
                        <a:t>ZrTi</a:t>
                      </a:r>
                      <a:r>
                        <a:rPr lang="en-GB" sz="1200" baseline="-25000" dirty="0" smtClean="0">
                          <a:solidFill>
                            <a:schemeClr val="tx1"/>
                          </a:solidFill>
                        </a:rPr>
                        <a:t>1.6</a:t>
                      </a:r>
                      <a:r>
                        <a:rPr lang="en-GB" sz="1200" dirty="0" smtClean="0">
                          <a:solidFill>
                            <a:schemeClr val="tx1"/>
                          </a:solidFill>
                        </a:rPr>
                        <a:t>Al</a:t>
                      </a:r>
                      <a:r>
                        <a:rPr lang="en-GB" sz="1200" baseline="-25000" dirty="0" smtClean="0">
                          <a:solidFill>
                            <a:schemeClr val="tx1"/>
                          </a:solidFill>
                        </a:rPr>
                        <a:t>0.4</a:t>
                      </a:r>
                      <a:r>
                        <a:rPr lang="en-GB" sz="1200" dirty="0" smtClean="0">
                          <a:solidFill>
                            <a:schemeClr val="tx1"/>
                          </a:solidFill>
                        </a:rPr>
                        <a:t>O</a:t>
                      </a:r>
                      <a:r>
                        <a:rPr lang="en-GB" sz="1200" baseline="-25000" dirty="0" smtClean="0">
                          <a:solidFill>
                            <a:schemeClr val="tx1"/>
                          </a:solidFill>
                        </a:rPr>
                        <a:t>7</a:t>
                      </a:r>
                      <a:r>
                        <a:rPr lang="en-GB" sz="1200" dirty="0" smtClean="0"/>
                        <a:t>)</a:t>
                      </a: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200" b="1" dirty="0" smtClean="0"/>
                        <a:t>Ca</a:t>
                      </a:r>
                      <a:r>
                        <a:rPr lang="en-GB" sz="1200" b="1" baseline="-25000" dirty="0" smtClean="0"/>
                        <a:t>0.60</a:t>
                      </a:r>
                      <a:r>
                        <a:rPr lang="en-GB" sz="1200" b="1" dirty="0" smtClean="0"/>
                        <a:t>U</a:t>
                      </a:r>
                      <a:r>
                        <a:rPr lang="en-GB" sz="1200" b="1" baseline="-25000" dirty="0" smtClean="0"/>
                        <a:t>0.32</a:t>
                      </a:r>
                      <a:r>
                        <a:rPr lang="en-GB" sz="1200" b="1" dirty="0" smtClean="0"/>
                        <a:t>Zr</a:t>
                      </a:r>
                      <a:r>
                        <a:rPr lang="en-GB" sz="1200" b="1" baseline="-25000" dirty="0" smtClean="0"/>
                        <a:t>1.02</a:t>
                      </a:r>
                      <a:r>
                        <a:rPr lang="en-GB" sz="1200" b="1" dirty="0" smtClean="0"/>
                        <a:t>Ti</a:t>
                      </a:r>
                      <a:r>
                        <a:rPr lang="en-GB" sz="1200" b="1" baseline="30000" dirty="0" smtClean="0"/>
                        <a:t>4+</a:t>
                      </a:r>
                      <a:r>
                        <a:rPr lang="en-GB" sz="1200" b="1" baseline="-25000" dirty="0" smtClean="0"/>
                        <a:t>1.43</a:t>
                      </a:r>
                      <a:r>
                        <a:rPr lang="en-GB" sz="1200" b="1" dirty="0" smtClean="0"/>
                        <a:t>Ti</a:t>
                      </a:r>
                      <a:r>
                        <a:rPr lang="en-GB" sz="1200" b="1" baseline="30000" dirty="0" smtClean="0"/>
                        <a:t>3+</a:t>
                      </a:r>
                      <a:r>
                        <a:rPr lang="en-GB" sz="1200" b="1" baseline="-25000" dirty="0" smtClean="0"/>
                        <a:t>0.40</a:t>
                      </a:r>
                      <a:r>
                        <a:rPr lang="en-GB" sz="1200" b="1" dirty="0" smtClean="0"/>
                        <a:t>Al</a:t>
                      </a:r>
                      <a:r>
                        <a:rPr lang="en-GB" sz="1200" b="1" baseline="-25000" dirty="0" smtClean="0"/>
                        <a:t>0.17</a:t>
                      </a:r>
                      <a:r>
                        <a:rPr lang="en-GB" sz="1200" b="1" dirty="0" smtClean="0"/>
                        <a:t>O</a:t>
                      </a:r>
                      <a:r>
                        <a:rPr lang="en-GB" sz="1200" b="1" baseline="-25000" dirty="0" smtClean="0"/>
                        <a:t>7</a:t>
                      </a:r>
                      <a:endParaRPr lang="en-GB" sz="1200" b="1" dirty="0" smtClean="0"/>
                    </a:p>
                  </a:txBody>
                  <a:tcPr anchor="ctr"/>
                </a:tc>
                <a:tc>
                  <a:txBody>
                    <a:bodyPr/>
                    <a:lstStyle/>
                    <a:p>
                      <a:pPr algn="ctr"/>
                      <a:r>
                        <a:rPr lang="en-GB" sz="1100" dirty="0" smtClean="0"/>
                        <a:t>100 : 2</a:t>
                      </a:r>
                      <a:endParaRPr lang="en-GB" sz="1100" dirty="0"/>
                    </a:p>
                  </a:txBody>
                  <a:tcPr anchor="ctr">
                    <a:lnR w="28575" cap="flat" cmpd="sng" algn="ctr">
                      <a:noFill/>
                      <a:prstDash val="solid"/>
                      <a:round/>
                      <a:headEnd type="none" w="med" len="med"/>
                      <a:tailEnd type="none" w="med" len="med"/>
                    </a:lnR>
                  </a:tcPr>
                </a:tc>
              </a:tr>
              <a:tr h="559724">
                <a:tc>
                  <a:txBody>
                    <a:bodyPr/>
                    <a:lstStyle/>
                    <a:p>
                      <a:pPr algn="ctr"/>
                      <a:r>
                        <a:rPr lang="en-GB" sz="1100" dirty="0" smtClean="0"/>
                        <a:t>SW-1805</a:t>
                      </a:r>
                      <a:endParaRPr lang="en-GB" sz="1100" dirty="0"/>
                    </a:p>
                  </a:txBody>
                  <a:tcPr anchor="ctr">
                    <a:lnL w="28575" cap="flat" cmpd="sng" algn="ctr">
                      <a:noFill/>
                      <a:prstDash val="solid"/>
                      <a:round/>
                      <a:headEnd type="none" w="med" len="med"/>
                      <a:tailEnd type="none" w="med" len="med"/>
                    </a:lnL>
                    <a:lnB w="190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GB" sz="1200" dirty="0" smtClean="0">
                          <a:solidFill>
                            <a:schemeClr val="tx1"/>
                          </a:solidFill>
                        </a:rPr>
                        <a:t>(Ca</a:t>
                      </a:r>
                      <a:r>
                        <a:rPr lang="en-GB" sz="1200" baseline="-25000" dirty="0" smtClean="0">
                          <a:solidFill>
                            <a:schemeClr val="tx1"/>
                          </a:solidFill>
                        </a:rPr>
                        <a:t>0.95</a:t>
                      </a:r>
                      <a:r>
                        <a:rPr lang="en-GB" sz="1200" dirty="0" smtClean="0">
                          <a:solidFill>
                            <a:schemeClr val="tx1"/>
                          </a:solidFill>
                        </a:rPr>
                        <a:t>Ce</a:t>
                      </a:r>
                      <a:r>
                        <a:rPr lang="en-GB" sz="1200" baseline="-25000" dirty="0" smtClean="0">
                          <a:solidFill>
                            <a:schemeClr val="tx1"/>
                          </a:solidFill>
                        </a:rPr>
                        <a:t>0.05</a:t>
                      </a:r>
                      <a:r>
                        <a:rPr lang="en-GB" sz="1200" dirty="0" smtClean="0">
                          <a:solidFill>
                            <a:schemeClr val="tx1"/>
                          </a:solidFill>
                        </a:rPr>
                        <a:t>Zr</a:t>
                      </a:r>
                      <a:r>
                        <a:rPr lang="en-GB" sz="1200" baseline="-25000" dirty="0" smtClean="0">
                          <a:solidFill>
                            <a:schemeClr val="tx1"/>
                          </a:solidFill>
                        </a:rPr>
                        <a:t>0.8</a:t>
                      </a:r>
                      <a:r>
                        <a:rPr lang="en-GB" sz="1200" dirty="0" smtClean="0">
                          <a:solidFill>
                            <a:schemeClr val="tx1"/>
                          </a:solidFill>
                        </a:rPr>
                        <a:t>U</a:t>
                      </a:r>
                      <a:r>
                        <a:rPr lang="en-GB" sz="1200" baseline="-25000" dirty="0" smtClean="0">
                          <a:solidFill>
                            <a:schemeClr val="tx1"/>
                          </a:solidFill>
                        </a:rPr>
                        <a:t>0.15</a:t>
                      </a:r>
                      <a:r>
                        <a:rPr lang="en-GB" sz="1200" dirty="0" smtClean="0">
                          <a:solidFill>
                            <a:schemeClr val="tx1"/>
                          </a:solidFill>
                        </a:rPr>
                        <a:t>Ce</a:t>
                      </a:r>
                      <a:r>
                        <a:rPr lang="en-GB" sz="1200" baseline="-25000" dirty="0" smtClean="0">
                          <a:solidFill>
                            <a:schemeClr val="tx1"/>
                          </a:solidFill>
                        </a:rPr>
                        <a:t>0.05</a:t>
                      </a:r>
                      <a:r>
                        <a:rPr lang="en-GB" sz="1200" dirty="0" smtClean="0">
                          <a:solidFill>
                            <a:schemeClr val="tx1"/>
                          </a:solidFill>
                        </a:rPr>
                        <a:t>Ti</a:t>
                      </a:r>
                      <a:r>
                        <a:rPr lang="en-GB" sz="1200" baseline="-25000" dirty="0" smtClean="0">
                          <a:solidFill>
                            <a:schemeClr val="tx1"/>
                          </a:solidFill>
                        </a:rPr>
                        <a:t>2</a:t>
                      </a:r>
                      <a:r>
                        <a:rPr lang="en-GB" sz="1200" dirty="0" smtClean="0">
                          <a:solidFill>
                            <a:schemeClr val="tx1"/>
                          </a:solidFill>
                        </a:rPr>
                        <a:t>O</a:t>
                      </a:r>
                      <a:r>
                        <a:rPr lang="en-GB" sz="1200" baseline="-25000" dirty="0" smtClean="0">
                          <a:solidFill>
                            <a:schemeClr val="tx1"/>
                          </a:solidFill>
                        </a:rPr>
                        <a:t>7</a:t>
                      </a:r>
                      <a:r>
                        <a:rPr lang="en-GB" sz="1200" baseline="0" dirty="0" smtClean="0">
                          <a:solidFill>
                            <a:schemeClr val="tx1"/>
                          </a:solidFill>
                        </a:rPr>
                        <a:t>)</a:t>
                      </a:r>
                      <a:endParaRPr lang="en-GB" sz="1200" dirty="0" smtClean="0">
                        <a:solidFill>
                          <a:schemeClr val="tx1"/>
                        </a:solidFill>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GB" sz="1200" b="1" dirty="0" smtClean="0"/>
                        <a:t>Ca</a:t>
                      </a:r>
                      <a:r>
                        <a:rPr lang="en-GB" sz="1200" b="1" baseline="-25000" dirty="0" smtClean="0"/>
                        <a:t>0.64</a:t>
                      </a:r>
                      <a:r>
                        <a:rPr lang="en-GB" sz="1200" b="1" dirty="0" smtClean="0"/>
                        <a:t>U</a:t>
                      </a:r>
                      <a:r>
                        <a:rPr lang="en-GB" sz="1200" b="1" baseline="-25000" dirty="0" smtClean="0"/>
                        <a:t>0.21</a:t>
                      </a:r>
                      <a:r>
                        <a:rPr lang="en-GB" sz="1200" b="1" dirty="0" smtClean="0"/>
                        <a:t>Ce</a:t>
                      </a:r>
                      <a:r>
                        <a:rPr lang="en-GB" sz="1200" b="1" baseline="-25000" dirty="0" smtClean="0"/>
                        <a:t>0.05</a:t>
                      </a:r>
                      <a:r>
                        <a:rPr lang="en-GB" sz="1200" b="1" dirty="0" smtClean="0"/>
                        <a:t>Zr</a:t>
                      </a:r>
                      <a:r>
                        <a:rPr lang="en-GB" sz="1200" b="1" baseline="-25000" dirty="0" smtClean="0"/>
                        <a:t>0.99</a:t>
                      </a:r>
                      <a:r>
                        <a:rPr lang="en-GB" sz="1200" b="1" dirty="0" smtClean="0"/>
                        <a:t>Ti</a:t>
                      </a:r>
                      <a:r>
                        <a:rPr lang="en-GB" sz="1200" b="1" baseline="30000" dirty="0" smtClean="0"/>
                        <a:t>4+</a:t>
                      </a:r>
                      <a:r>
                        <a:rPr lang="en-GB" sz="1200" b="1" baseline="-25000" dirty="0" smtClean="0"/>
                        <a:t>1.77</a:t>
                      </a:r>
                      <a:r>
                        <a:rPr lang="en-GB" sz="1200" b="1" dirty="0" smtClean="0"/>
                        <a:t>Ti</a:t>
                      </a:r>
                      <a:r>
                        <a:rPr lang="en-GB" sz="1200" b="1" baseline="30000" dirty="0" smtClean="0"/>
                        <a:t>3+</a:t>
                      </a:r>
                      <a:r>
                        <a:rPr lang="en-GB" sz="1200" b="1" baseline="-25000" dirty="0" smtClean="0"/>
                        <a:t>0.19</a:t>
                      </a:r>
                      <a:r>
                        <a:rPr lang="en-GB" sz="1200" b="1" dirty="0" smtClean="0"/>
                        <a:t>Al</a:t>
                      </a:r>
                      <a:r>
                        <a:rPr lang="en-GB" sz="1200" b="1" baseline="-25000" dirty="0" smtClean="0"/>
                        <a:t>0.04</a:t>
                      </a:r>
                      <a:r>
                        <a:rPr lang="en-GB" sz="1200" b="1" dirty="0" smtClean="0"/>
                        <a:t>O</a:t>
                      </a:r>
                      <a:r>
                        <a:rPr lang="en-GB" sz="1200" b="1" baseline="-25000" dirty="0" smtClean="0"/>
                        <a:t>7</a:t>
                      </a:r>
                      <a:endParaRPr lang="en-GB" sz="1200" b="1" dirty="0" smtClean="0"/>
                    </a:p>
                  </a:txBody>
                  <a:tcPr anchor="ctr">
                    <a:lnB w="19050" cap="flat" cmpd="sng" algn="ctr">
                      <a:solidFill>
                        <a:schemeClr val="tx1"/>
                      </a:solidFill>
                      <a:prstDash val="solid"/>
                      <a:round/>
                      <a:headEnd type="none" w="med" len="med"/>
                      <a:tailEnd type="none" w="med" len="med"/>
                    </a:lnB>
                  </a:tcPr>
                </a:tc>
                <a:tc>
                  <a:txBody>
                    <a:bodyPr/>
                    <a:lstStyle/>
                    <a:p>
                      <a:pPr algn="ctr"/>
                      <a:r>
                        <a:rPr lang="en-GB" sz="1100" dirty="0" smtClean="0"/>
                        <a:t>100 :</a:t>
                      </a:r>
                      <a:r>
                        <a:rPr lang="en-GB" sz="1100" baseline="0" dirty="0" smtClean="0"/>
                        <a:t> 4</a:t>
                      </a:r>
                      <a:endParaRPr lang="en-GB" sz="1100" dirty="0"/>
                    </a:p>
                  </a:txBody>
                  <a:tcPr anchor="ctr">
                    <a:lnR w="28575" cap="flat" cmpd="sng" algn="ctr">
                      <a:noFill/>
                      <a:prstDash val="solid"/>
                      <a:round/>
                      <a:headEnd type="none" w="med" len="med"/>
                      <a:tailEnd type="none" w="med" len="med"/>
                    </a:lnR>
                    <a:lnB w="19050" cap="flat" cmpd="sng" algn="ctr">
                      <a:solidFill>
                        <a:schemeClr val="tx1"/>
                      </a:solidFill>
                      <a:prstDash val="solid"/>
                      <a:round/>
                      <a:headEnd type="none" w="med" len="med"/>
                      <a:tailEnd type="none" w="med" len="med"/>
                    </a:lnB>
                  </a:tcPr>
                </a:tc>
              </a:tr>
            </a:tbl>
          </a:graphicData>
        </a:graphic>
      </p:graphicFrame>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7028" r="5490" b="16936"/>
          <a:stretch/>
        </p:blipFill>
        <p:spPr>
          <a:xfrm>
            <a:off x="5518267" y="1320692"/>
            <a:ext cx="3470628" cy="2001605"/>
          </a:xfrm>
          <a:prstGeom prst="rect">
            <a:avLst/>
          </a:prstGeom>
        </p:spPr>
      </p:pic>
      <p:sp>
        <p:nvSpPr>
          <p:cNvPr id="6" name="TextBox 5"/>
          <p:cNvSpPr txBox="1"/>
          <p:nvPr/>
        </p:nvSpPr>
        <p:spPr>
          <a:xfrm>
            <a:off x="232936" y="6204133"/>
            <a:ext cx="8697236" cy="246221"/>
          </a:xfrm>
          <a:prstGeom prst="rect">
            <a:avLst/>
          </a:prstGeom>
          <a:noFill/>
        </p:spPr>
        <p:txBody>
          <a:bodyPr wrap="square" rtlCol="0">
            <a:spAutoFit/>
          </a:bodyPr>
          <a:lstStyle/>
          <a:p>
            <a:pPr algn="ctr"/>
            <a:r>
              <a:rPr lang="en-GB" sz="1000" dirty="0"/>
              <a:t>I. E. Grey </a:t>
            </a:r>
            <a:r>
              <a:rPr lang="en-GB" sz="1000" i="1" dirty="0"/>
              <a:t>et</a:t>
            </a:r>
            <a:r>
              <a:rPr lang="en-GB" sz="1000" dirty="0"/>
              <a:t> al., J. Sol. State. </a:t>
            </a:r>
            <a:r>
              <a:rPr lang="en-GB" sz="1000" dirty="0" err="1"/>
              <a:t>Chem</a:t>
            </a:r>
            <a:r>
              <a:rPr lang="en-GB" sz="1000" b="1" dirty="0"/>
              <a:t>, 174</a:t>
            </a:r>
            <a:r>
              <a:rPr lang="en-GB" sz="1000" dirty="0"/>
              <a:t>, (</a:t>
            </a:r>
            <a:r>
              <a:rPr lang="en-GB" sz="1000" dirty="0" smtClean="0"/>
              <a:t>2003), B</a:t>
            </a:r>
            <a:r>
              <a:rPr lang="en-GB" sz="1000" dirty="0"/>
              <a:t>. D. </a:t>
            </a:r>
            <a:r>
              <a:rPr lang="en-GB" sz="1000" dirty="0" err="1" smtClean="0"/>
              <a:t>Begg</a:t>
            </a:r>
            <a:r>
              <a:rPr lang="en-GB" sz="1000" dirty="0"/>
              <a:t> </a:t>
            </a:r>
            <a:r>
              <a:rPr lang="en-GB" sz="1000" i="1" dirty="0" smtClean="0"/>
              <a:t>et</a:t>
            </a:r>
            <a:r>
              <a:rPr lang="en-GB" sz="1000" dirty="0" smtClean="0"/>
              <a:t> al., </a:t>
            </a:r>
            <a:r>
              <a:rPr lang="en-GB" sz="1000" dirty="0"/>
              <a:t>Mat. Res. Soc. </a:t>
            </a:r>
            <a:r>
              <a:rPr lang="en-GB" sz="1000" dirty="0" err="1"/>
              <a:t>Symp</a:t>
            </a:r>
            <a:r>
              <a:rPr lang="en-GB" sz="1000" dirty="0"/>
              <a:t>. </a:t>
            </a:r>
            <a:r>
              <a:rPr lang="en-GB" sz="1000" b="1" dirty="0"/>
              <a:t>465</a:t>
            </a:r>
            <a:r>
              <a:rPr lang="en-GB" sz="1000" dirty="0"/>
              <a:t>, (</a:t>
            </a:r>
            <a:r>
              <a:rPr lang="en-GB" sz="1000" dirty="0" smtClean="0"/>
              <a:t>1997), E</a:t>
            </a:r>
            <a:r>
              <a:rPr lang="en-GB" sz="1000" dirty="0"/>
              <a:t>. R. </a:t>
            </a:r>
            <a:r>
              <a:rPr lang="en-GB" sz="1000" dirty="0" smtClean="0"/>
              <a:t>Vance </a:t>
            </a:r>
            <a:r>
              <a:rPr lang="en-GB" sz="1000" i="1" dirty="0" smtClean="0"/>
              <a:t>et</a:t>
            </a:r>
            <a:r>
              <a:rPr lang="en-GB" sz="1000" dirty="0" smtClean="0"/>
              <a:t> al., J</a:t>
            </a:r>
            <a:r>
              <a:rPr lang="en-GB" sz="1000" dirty="0"/>
              <a:t>. Am. Ceram. </a:t>
            </a:r>
            <a:r>
              <a:rPr lang="en-GB" sz="1000" dirty="0" err="1"/>
              <a:t>Soc</a:t>
            </a:r>
            <a:r>
              <a:rPr lang="en-GB" sz="1000" dirty="0"/>
              <a:t>, </a:t>
            </a:r>
            <a:r>
              <a:rPr lang="en-GB" sz="1000" b="1" dirty="0"/>
              <a:t>85</a:t>
            </a:r>
            <a:r>
              <a:rPr lang="en-GB" sz="1000" dirty="0"/>
              <a:t>, (2002</a:t>
            </a:r>
            <a:r>
              <a:rPr lang="en-GB" sz="1000" dirty="0" smtClean="0"/>
              <a:t>)</a:t>
            </a:r>
            <a:endParaRPr lang="en-GB" sz="1000" dirty="0"/>
          </a:p>
        </p:txBody>
      </p:sp>
    </p:spTree>
    <p:extLst>
      <p:ext uri="{BB962C8B-B14F-4D97-AF65-F5344CB8AC3E}">
        <p14:creationId xmlns:p14="http://schemas.microsoft.com/office/powerpoint/2010/main" val="2219410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b="1" dirty="0" smtClean="0">
                <a:solidFill>
                  <a:schemeClr val="bg1"/>
                </a:solidFill>
              </a:rPr>
              <a:t>Plutonium Sinter Verification Study</a:t>
            </a:r>
            <a:endParaRPr lang="en-GB" sz="1600" b="1" dirty="0">
              <a:solidFill>
                <a:schemeClr val="bg1"/>
              </a:solidFill>
            </a:endParaRPr>
          </a:p>
        </p:txBody>
      </p:sp>
      <p:sp>
        <p:nvSpPr>
          <p:cNvPr id="4" name="TextBox 3"/>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rPr>
              <a:t>Stephanie Thornber</a:t>
            </a:r>
          </a:p>
          <a:p>
            <a:pPr algn="r"/>
            <a:r>
              <a:rPr lang="en-GB" sz="900" dirty="0" smtClean="0">
                <a:solidFill>
                  <a:schemeClr val="bg1"/>
                </a:solidFill>
              </a:rPr>
              <a:t>University of Sheffield, UK</a:t>
            </a:r>
            <a:endParaRPr lang="en-GB" sz="900" dirty="0">
              <a:solidFill>
                <a:schemeClr val="bg1"/>
              </a:solidFill>
            </a:endParaRPr>
          </a:p>
        </p:txBody>
      </p:sp>
      <p:sp>
        <p:nvSpPr>
          <p:cNvPr id="5" name="TextBox 4"/>
          <p:cNvSpPr txBox="1"/>
          <p:nvPr/>
        </p:nvSpPr>
        <p:spPr>
          <a:xfrm>
            <a:off x="922790" y="6557918"/>
            <a:ext cx="1609736" cy="230832"/>
          </a:xfrm>
          <a:prstGeom prst="rect">
            <a:avLst/>
          </a:prstGeom>
          <a:noFill/>
        </p:spPr>
        <p:txBody>
          <a:bodyPr wrap="none" rtlCol="0">
            <a:spAutoFit/>
          </a:bodyPr>
          <a:lstStyle/>
          <a:p>
            <a:r>
              <a:rPr lang="en-GB" sz="900" dirty="0" smtClean="0">
                <a:solidFill>
                  <a:schemeClr val="bg1"/>
                </a:solidFill>
              </a:rPr>
              <a:t>sthornber1@Sheffield.ac.uk</a:t>
            </a:r>
            <a:endParaRPr lang="en-GB" sz="900" dirty="0">
              <a:solidFill>
                <a:schemeClr val="bg1"/>
              </a:solidFill>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9166" t="1544" r="3095"/>
          <a:stretch/>
        </p:blipFill>
        <p:spPr>
          <a:xfrm>
            <a:off x="4124866" y="2516698"/>
            <a:ext cx="4886875" cy="385323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0390" y="3427390"/>
            <a:ext cx="3219" cy="3219"/>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2830" b="5910"/>
          <a:stretch/>
        </p:blipFill>
        <p:spPr>
          <a:xfrm>
            <a:off x="455903" y="2907861"/>
            <a:ext cx="3332394" cy="3009069"/>
          </a:xfrm>
          <a:prstGeom prst="rect">
            <a:avLst/>
          </a:prstGeom>
        </p:spPr>
      </p:pic>
      <p:sp>
        <p:nvSpPr>
          <p:cNvPr id="9" name="TextBox 8"/>
          <p:cNvSpPr txBox="1"/>
          <p:nvPr/>
        </p:nvSpPr>
        <p:spPr>
          <a:xfrm>
            <a:off x="1710337" y="3353967"/>
            <a:ext cx="324128" cy="307777"/>
          </a:xfrm>
          <a:prstGeom prst="rect">
            <a:avLst/>
          </a:prstGeom>
          <a:noFill/>
        </p:spPr>
        <p:txBody>
          <a:bodyPr wrap="none" rtlCol="0">
            <a:spAutoFit/>
          </a:bodyPr>
          <a:lstStyle/>
          <a:p>
            <a:r>
              <a:rPr lang="en-GB" b="1" dirty="0" smtClean="0">
                <a:solidFill>
                  <a:srgbClr val="FFFF00"/>
                </a:solidFill>
              </a:rPr>
              <a:t>G</a:t>
            </a:r>
            <a:endParaRPr lang="en-GB" b="1" dirty="0">
              <a:solidFill>
                <a:srgbClr val="FFFF00"/>
              </a:solidFill>
            </a:endParaRPr>
          </a:p>
        </p:txBody>
      </p:sp>
      <p:sp>
        <p:nvSpPr>
          <p:cNvPr id="12" name="TextBox 11"/>
          <p:cNvSpPr txBox="1"/>
          <p:nvPr/>
        </p:nvSpPr>
        <p:spPr>
          <a:xfrm>
            <a:off x="992772" y="4509836"/>
            <a:ext cx="293670" cy="307777"/>
          </a:xfrm>
          <a:prstGeom prst="rect">
            <a:avLst/>
          </a:prstGeom>
          <a:noFill/>
        </p:spPr>
        <p:txBody>
          <a:bodyPr wrap="none" rtlCol="0">
            <a:spAutoFit/>
          </a:bodyPr>
          <a:lstStyle/>
          <a:p>
            <a:r>
              <a:rPr lang="en-GB" b="1" dirty="0" smtClean="0">
                <a:solidFill>
                  <a:srgbClr val="FFFF00"/>
                </a:solidFill>
              </a:rPr>
              <a:t>Z</a:t>
            </a:r>
            <a:endParaRPr lang="en-GB" b="1" dirty="0">
              <a:solidFill>
                <a:srgbClr val="FFFF00"/>
              </a:solidFill>
            </a:endParaRPr>
          </a:p>
        </p:txBody>
      </p:sp>
      <p:graphicFrame>
        <p:nvGraphicFramePr>
          <p:cNvPr id="13" name="Table 12"/>
          <p:cNvGraphicFramePr>
            <a:graphicFrameLocks noGrp="1"/>
          </p:cNvGraphicFramePr>
          <p:nvPr>
            <p:extLst>
              <p:ext uri="{D42A27DB-BD31-4B8C-83A1-F6EECF244321}">
                <p14:modId xmlns:p14="http://schemas.microsoft.com/office/powerpoint/2010/main" val="3117084229"/>
              </p:ext>
            </p:extLst>
          </p:nvPr>
        </p:nvGraphicFramePr>
        <p:xfrm>
          <a:off x="4609810" y="1333205"/>
          <a:ext cx="4265741" cy="608493"/>
        </p:xfrm>
        <a:graphic>
          <a:graphicData uri="http://schemas.openxmlformats.org/drawingml/2006/table">
            <a:tbl>
              <a:tblPr firstRow="1" bandRow="1">
                <a:tableStyleId>{5C22544A-7EE6-4342-B048-85BDC9FD1C3A}</a:tableStyleId>
              </a:tblPr>
              <a:tblGrid>
                <a:gridCol w="1574840"/>
                <a:gridCol w="1508054"/>
                <a:gridCol w="1182847"/>
              </a:tblGrid>
              <a:tr h="303693">
                <a:tc>
                  <a:txBody>
                    <a:bodyPr/>
                    <a:lstStyle/>
                    <a:p>
                      <a:pPr algn="ctr"/>
                      <a:r>
                        <a:rPr lang="en-GB" sz="1200" dirty="0" smtClean="0">
                          <a:solidFill>
                            <a:schemeClr val="tx1"/>
                          </a:solidFill>
                        </a:rPr>
                        <a:t>Formulation</a:t>
                      </a:r>
                      <a:endParaRPr lang="en-GB" sz="1200" dirty="0">
                        <a:solidFill>
                          <a:schemeClr val="tx1"/>
                        </a:solidFill>
                      </a:endParaRPr>
                    </a:p>
                  </a:txBody>
                  <a:tcPr anchor="ct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Canister material</a:t>
                      </a:r>
                      <a:endParaRPr lang="en-GB"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Redox agent</a:t>
                      </a:r>
                      <a:endParaRPr lang="en-GB" sz="1200" dirty="0">
                        <a:solidFill>
                          <a:schemeClr val="tx1"/>
                        </a:solidFill>
                      </a:endParaRPr>
                    </a:p>
                  </a:txBody>
                  <a:tcPr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r>
              <a:tr h="303693">
                <a:tc>
                  <a:txBody>
                    <a:bodyPr/>
                    <a:lstStyle/>
                    <a:p>
                      <a:pPr algn="ctr"/>
                      <a:r>
                        <a:rPr lang="en-GB" sz="1400" dirty="0" smtClean="0">
                          <a:solidFill>
                            <a:schemeClr val="tx1"/>
                          </a:solidFill>
                        </a:rPr>
                        <a:t>CaZr</a:t>
                      </a:r>
                      <a:r>
                        <a:rPr lang="en-GB" sz="1400" baseline="-25000" dirty="0" smtClean="0">
                          <a:solidFill>
                            <a:schemeClr val="tx1"/>
                          </a:solidFill>
                        </a:rPr>
                        <a:t>0.9</a:t>
                      </a:r>
                      <a:r>
                        <a:rPr lang="en-GB" sz="1400" baseline="0" dirty="0" smtClean="0">
                          <a:solidFill>
                            <a:schemeClr val="tx1"/>
                          </a:solidFill>
                        </a:rPr>
                        <a:t>Pu</a:t>
                      </a:r>
                      <a:r>
                        <a:rPr lang="en-GB" sz="1400" baseline="-25000" dirty="0" smtClean="0">
                          <a:solidFill>
                            <a:schemeClr val="tx1"/>
                          </a:solidFill>
                        </a:rPr>
                        <a:t>0.1</a:t>
                      </a:r>
                      <a:r>
                        <a:rPr lang="en-GB" sz="1400" baseline="0" dirty="0" smtClean="0">
                          <a:solidFill>
                            <a:schemeClr val="tx1"/>
                          </a:solidFill>
                        </a:rPr>
                        <a:t>Ti</a:t>
                      </a:r>
                      <a:r>
                        <a:rPr lang="en-GB" sz="1400" baseline="-25000" dirty="0" smtClean="0">
                          <a:solidFill>
                            <a:schemeClr val="tx1"/>
                          </a:solidFill>
                        </a:rPr>
                        <a:t>2</a:t>
                      </a:r>
                      <a:r>
                        <a:rPr lang="en-GB" sz="1400" baseline="0" dirty="0" smtClean="0">
                          <a:solidFill>
                            <a:schemeClr val="tx1"/>
                          </a:solidFill>
                        </a:rPr>
                        <a:t>O</a:t>
                      </a:r>
                      <a:r>
                        <a:rPr lang="en-GB" sz="1400" baseline="-25000" dirty="0" smtClean="0">
                          <a:solidFill>
                            <a:schemeClr val="tx1"/>
                          </a:solidFill>
                        </a:rPr>
                        <a:t>7</a:t>
                      </a:r>
                      <a:endParaRPr lang="en-GB" sz="1400" dirty="0">
                        <a:solidFill>
                          <a:schemeClr val="tx1"/>
                        </a:solidFill>
                      </a:endParaRPr>
                    </a:p>
                  </a:txBody>
                  <a:tcPr anchor="ct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Stainless</a:t>
                      </a:r>
                      <a:r>
                        <a:rPr lang="en-GB" sz="1200" baseline="0" dirty="0" smtClean="0">
                          <a:solidFill>
                            <a:schemeClr val="tx1"/>
                          </a:solidFill>
                        </a:rPr>
                        <a:t> Steel</a:t>
                      </a:r>
                      <a:endParaRPr lang="en-GB"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dirty="0" smtClean="0">
                          <a:solidFill>
                            <a:schemeClr val="tx1"/>
                          </a:solidFill>
                        </a:rPr>
                        <a:t>4</a:t>
                      </a:r>
                      <a:r>
                        <a:rPr lang="en-GB" sz="1200" baseline="0" dirty="0" smtClean="0">
                          <a:solidFill>
                            <a:schemeClr val="tx1"/>
                          </a:solidFill>
                        </a:rPr>
                        <a:t>wt% Ni</a:t>
                      </a:r>
                      <a:endParaRPr lang="en-GB" sz="1200" dirty="0">
                        <a:solidFill>
                          <a:schemeClr val="tx1"/>
                        </a:solidFill>
                      </a:endParaRPr>
                    </a:p>
                  </a:txBody>
                  <a:tcPr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4" name="Rectangle 13"/>
          <p:cNvSpPr/>
          <p:nvPr/>
        </p:nvSpPr>
        <p:spPr>
          <a:xfrm>
            <a:off x="164968" y="1103409"/>
            <a:ext cx="4767760" cy="1708160"/>
          </a:xfrm>
          <a:prstGeom prst="rect">
            <a:avLst/>
          </a:prstGeom>
        </p:spPr>
        <p:txBody>
          <a:bodyPr wrap="square">
            <a:spAutoFit/>
          </a:bodyPr>
          <a:lstStyle/>
          <a:p>
            <a:pPr marL="285750" indent="-285750">
              <a:lnSpc>
                <a:spcPct val="150000"/>
              </a:lnSpc>
              <a:buFont typeface="Arial" panose="020B0604020202020204" pitchFamily="34" charset="0"/>
              <a:buChar char="•"/>
            </a:pPr>
            <a:r>
              <a:rPr lang="en-GB" dirty="0">
                <a:solidFill>
                  <a:schemeClr val="tx1"/>
                </a:solidFill>
              </a:rPr>
              <a:t>PuO</a:t>
            </a:r>
            <a:r>
              <a:rPr lang="en-GB" baseline="-25000" dirty="0">
                <a:solidFill>
                  <a:schemeClr val="tx1"/>
                </a:solidFill>
              </a:rPr>
              <a:t>2</a:t>
            </a:r>
            <a:r>
              <a:rPr lang="en-GB" dirty="0">
                <a:solidFill>
                  <a:schemeClr val="tx1"/>
                </a:solidFill>
              </a:rPr>
              <a:t> powder was added as the oxide powder.</a:t>
            </a:r>
          </a:p>
          <a:p>
            <a:pPr marL="285750" indent="-285750">
              <a:lnSpc>
                <a:spcPct val="150000"/>
              </a:lnSpc>
              <a:buFont typeface="Arial" panose="020B0604020202020204" pitchFamily="34" charset="0"/>
              <a:buChar char="•"/>
            </a:pPr>
            <a:r>
              <a:rPr lang="en-GB" dirty="0">
                <a:solidFill>
                  <a:schemeClr val="tx1"/>
                </a:solidFill>
              </a:rPr>
              <a:t>Calcined at </a:t>
            </a:r>
            <a:r>
              <a:rPr lang="en-GB" dirty="0" smtClean="0">
                <a:solidFill>
                  <a:schemeClr val="tx1"/>
                </a:solidFill>
              </a:rPr>
              <a:t>750°C</a:t>
            </a:r>
            <a:r>
              <a:rPr lang="en-GB" dirty="0">
                <a:solidFill>
                  <a:schemeClr val="tx1"/>
                </a:solidFill>
              </a:rPr>
              <a:t>, 3hr under H</a:t>
            </a:r>
            <a:r>
              <a:rPr lang="en-GB" baseline="-25000" dirty="0">
                <a:solidFill>
                  <a:schemeClr val="tx1"/>
                </a:solidFill>
              </a:rPr>
              <a:t>2</a:t>
            </a:r>
            <a:r>
              <a:rPr lang="en-GB" dirty="0">
                <a:solidFill>
                  <a:schemeClr val="tx1"/>
                </a:solidFill>
              </a:rPr>
              <a:t>/N</a:t>
            </a:r>
            <a:r>
              <a:rPr lang="en-GB" baseline="-25000" dirty="0">
                <a:solidFill>
                  <a:schemeClr val="tx1"/>
                </a:solidFill>
              </a:rPr>
              <a:t>2</a:t>
            </a:r>
            <a:r>
              <a:rPr lang="en-GB" dirty="0">
                <a:solidFill>
                  <a:schemeClr val="tx1"/>
                </a:solidFill>
              </a:rPr>
              <a:t> atmosphere.</a:t>
            </a:r>
          </a:p>
          <a:p>
            <a:pPr marL="285750" indent="-285750">
              <a:lnSpc>
                <a:spcPct val="150000"/>
              </a:lnSpc>
              <a:buFont typeface="Arial" panose="020B0604020202020204" pitchFamily="34" charset="0"/>
              <a:buChar char="•"/>
            </a:pPr>
            <a:r>
              <a:rPr lang="en-GB" dirty="0">
                <a:solidFill>
                  <a:schemeClr val="tx1"/>
                </a:solidFill>
              </a:rPr>
              <a:t>Redox agent was added before the pellets were pressed</a:t>
            </a:r>
            <a:r>
              <a:rPr lang="en-GB" dirty="0" smtClean="0">
                <a:solidFill>
                  <a:schemeClr val="tx1"/>
                </a:solidFill>
              </a:rPr>
              <a:t>.</a:t>
            </a:r>
            <a:endParaRPr lang="en-GB" sz="1100" b="1" dirty="0">
              <a:solidFill>
                <a:schemeClr val="bg2"/>
              </a:solidFill>
            </a:endParaRPr>
          </a:p>
          <a:p>
            <a:pPr marL="285750" indent="-285750">
              <a:lnSpc>
                <a:spcPct val="150000"/>
              </a:lnSpc>
              <a:buFont typeface="Arial" panose="020B0604020202020204" pitchFamily="34" charset="0"/>
              <a:buChar char="•"/>
            </a:pPr>
            <a:r>
              <a:rPr lang="en-GB" b="1" dirty="0">
                <a:solidFill>
                  <a:schemeClr val="bg2"/>
                </a:solidFill>
              </a:rPr>
              <a:t>Sintered at 1250 °C for 4 h in air.</a:t>
            </a:r>
          </a:p>
        </p:txBody>
      </p:sp>
      <p:sp>
        <p:nvSpPr>
          <p:cNvPr id="15" name="TextBox 14"/>
          <p:cNvSpPr txBox="1"/>
          <p:nvPr/>
        </p:nvSpPr>
        <p:spPr>
          <a:xfrm>
            <a:off x="164967" y="735582"/>
            <a:ext cx="8685417" cy="307777"/>
          </a:xfrm>
          <a:prstGeom prst="rect">
            <a:avLst/>
          </a:prstGeom>
          <a:noFill/>
        </p:spPr>
        <p:txBody>
          <a:bodyPr wrap="square" rtlCol="0">
            <a:spAutoFit/>
          </a:bodyPr>
          <a:lstStyle/>
          <a:p>
            <a:r>
              <a:rPr lang="en-GB" dirty="0" smtClean="0"/>
              <a:t>Sintered samples were characterised to verify the PuO</a:t>
            </a:r>
            <a:r>
              <a:rPr lang="en-GB" baseline="-25000" dirty="0" smtClean="0"/>
              <a:t>2</a:t>
            </a:r>
            <a:r>
              <a:rPr lang="en-GB" dirty="0" smtClean="0"/>
              <a:t> reactivity before progressing to HIP samples.</a:t>
            </a:r>
            <a:endParaRPr lang="en-GB" dirty="0"/>
          </a:p>
        </p:txBody>
      </p:sp>
      <p:sp>
        <p:nvSpPr>
          <p:cNvPr id="18" name="TextBox 17"/>
          <p:cNvSpPr txBox="1"/>
          <p:nvPr/>
        </p:nvSpPr>
        <p:spPr>
          <a:xfrm>
            <a:off x="3418681" y="5716875"/>
            <a:ext cx="369616" cy="200055"/>
          </a:xfrm>
          <a:prstGeom prst="rect">
            <a:avLst/>
          </a:prstGeom>
          <a:solidFill>
            <a:schemeClr val="tx1"/>
          </a:solidFill>
        </p:spPr>
        <p:txBody>
          <a:bodyPr wrap="square" rtlCol="0">
            <a:spAutoFit/>
          </a:bodyPr>
          <a:lstStyle/>
          <a:p>
            <a:r>
              <a:rPr lang="en-GB" sz="700" b="1" dirty="0" smtClean="0">
                <a:solidFill>
                  <a:schemeClr val="bg1"/>
                </a:solidFill>
              </a:rPr>
              <a:t>7µm</a:t>
            </a:r>
            <a:endParaRPr lang="en-GB" sz="700" b="1" dirty="0">
              <a:solidFill>
                <a:schemeClr val="bg1"/>
              </a:solidFill>
            </a:endParaRPr>
          </a:p>
        </p:txBody>
      </p:sp>
      <p:cxnSp>
        <p:nvCxnSpPr>
          <p:cNvPr id="17" name="Straight Connector 16"/>
          <p:cNvCxnSpPr/>
          <p:nvPr/>
        </p:nvCxnSpPr>
        <p:spPr>
          <a:xfrm>
            <a:off x="3458649" y="5746784"/>
            <a:ext cx="2592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835479" y="3661744"/>
            <a:ext cx="882370" cy="88237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3162649" y="3661744"/>
            <a:ext cx="314510" cy="307777"/>
          </a:xfrm>
          <a:prstGeom prst="rect">
            <a:avLst/>
          </a:prstGeom>
          <a:noFill/>
        </p:spPr>
        <p:txBody>
          <a:bodyPr wrap="none" rtlCol="0">
            <a:spAutoFit/>
          </a:bodyPr>
          <a:lstStyle/>
          <a:p>
            <a:r>
              <a:rPr lang="en-GB" b="1" dirty="0" smtClean="0">
                <a:solidFill>
                  <a:srgbClr val="FFFF00"/>
                </a:solidFill>
              </a:rPr>
              <a:t>N</a:t>
            </a:r>
            <a:endParaRPr lang="en-GB" b="1" dirty="0">
              <a:solidFill>
                <a:srgbClr val="FFFF00"/>
              </a:solidFill>
            </a:endParaRPr>
          </a:p>
        </p:txBody>
      </p:sp>
      <p:pic>
        <p:nvPicPr>
          <p:cNvPr id="24" name="Picture 23"/>
          <p:cNvPicPr>
            <a:picLocks noChangeAspect="1"/>
          </p:cNvPicPr>
          <p:nvPr/>
        </p:nvPicPr>
        <p:blipFill>
          <a:blip r:embed="rId5"/>
          <a:stretch>
            <a:fillRect/>
          </a:stretch>
        </p:blipFill>
        <p:spPr>
          <a:xfrm>
            <a:off x="5199704" y="-7621"/>
            <a:ext cx="743896" cy="743896"/>
          </a:xfrm>
          <a:prstGeom prst="rect">
            <a:avLst/>
          </a:prstGeom>
        </p:spPr>
      </p:pic>
    </p:spTree>
    <p:extLst>
      <p:ext uri="{BB962C8B-B14F-4D97-AF65-F5344CB8AC3E}">
        <p14:creationId xmlns:p14="http://schemas.microsoft.com/office/powerpoint/2010/main" val="4236839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8" grpId="0" animBg="1"/>
      <p:bldP spid="19" grpId="0" animBg="1"/>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b="1" dirty="0" smtClean="0">
                <a:solidFill>
                  <a:schemeClr val="bg1"/>
                </a:solidFill>
              </a:rPr>
              <a:t>Plutonium Sinter Verification Study</a:t>
            </a:r>
            <a:endParaRPr lang="en-GB" sz="1600" b="1" dirty="0">
              <a:solidFill>
                <a:schemeClr val="bg1"/>
              </a:solidFill>
            </a:endParaRPr>
          </a:p>
        </p:txBody>
      </p:sp>
      <p:sp>
        <p:nvSpPr>
          <p:cNvPr id="4" name="TextBox 3"/>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latin typeface="+mn-lt"/>
              </a:rPr>
              <a:t>Stephanie Thornber</a:t>
            </a:r>
          </a:p>
          <a:p>
            <a:pPr algn="r"/>
            <a:r>
              <a:rPr lang="en-GB" sz="900" dirty="0" smtClean="0">
                <a:solidFill>
                  <a:schemeClr val="bg1"/>
                </a:solidFill>
                <a:latin typeface="+mn-lt"/>
              </a:rPr>
              <a:t>University of Sheffield, UK</a:t>
            </a:r>
            <a:endParaRPr lang="en-GB" sz="900" dirty="0">
              <a:solidFill>
                <a:schemeClr val="bg1"/>
              </a:solidFill>
              <a:latin typeface="+mn-lt"/>
            </a:endParaRPr>
          </a:p>
        </p:txBody>
      </p:sp>
      <p:sp>
        <p:nvSpPr>
          <p:cNvPr id="5" name="TextBox 4"/>
          <p:cNvSpPr txBox="1"/>
          <p:nvPr/>
        </p:nvSpPr>
        <p:spPr>
          <a:xfrm>
            <a:off x="922790" y="6557918"/>
            <a:ext cx="1609736" cy="230832"/>
          </a:xfrm>
          <a:prstGeom prst="rect">
            <a:avLst/>
          </a:prstGeom>
          <a:noFill/>
        </p:spPr>
        <p:txBody>
          <a:bodyPr wrap="none" rtlCol="0">
            <a:spAutoFit/>
          </a:bodyPr>
          <a:lstStyle/>
          <a:p>
            <a:r>
              <a:rPr lang="en-GB" sz="900" dirty="0" smtClean="0">
                <a:solidFill>
                  <a:schemeClr val="bg1"/>
                </a:solidFill>
                <a:latin typeface="+mn-lt"/>
              </a:rPr>
              <a:t>sthornber1@Sheffield.ac.uk</a:t>
            </a:r>
            <a:endParaRPr lang="en-GB" sz="900" dirty="0">
              <a:solidFill>
                <a:schemeClr val="bg1"/>
              </a:solidFill>
              <a:latin typeface="+mn-lt"/>
            </a:endParaRPr>
          </a:p>
        </p:txBody>
      </p:sp>
      <p:graphicFrame>
        <p:nvGraphicFramePr>
          <p:cNvPr id="8" name="Table 7"/>
          <p:cNvGraphicFramePr>
            <a:graphicFrameLocks noGrp="1"/>
          </p:cNvGraphicFramePr>
          <p:nvPr>
            <p:extLst>
              <p:ext uri="{D42A27DB-BD31-4B8C-83A1-F6EECF244321}">
                <p14:modId xmlns:p14="http://schemas.microsoft.com/office/powerpoint/2010/main" val="2667403253"/>
              </p:ext>
            </p:extLst>
          </p:nvPr>
        </p:nvGraphicFramePr>
        <p:xfrm>
          <a:off x="265899" y="4204088"/>
          <a:ext cx="4207059" cy="756849"/>
        </p:xfrm>
        <a:graphic>
          <a:graphicData uri="http://schemas.openxmlformats.org/drawingml/2006/table">
            <a:tbl>
              <a:tblPr firstRow="1" firstCol="1" bandRow="1"/>
              <a:tblGrid>
                <a:gridCol w="3264379"/>
                <a:gridCol w="942680"/>
              </a:tblGrid>
              <a:tr h="316407">
                <a:tc>
                  <a:txBody>
                    <a:bodyPr/>
                    <a:lstStyle/>
                    <a:p>
                      <a:pPr algn="ctr">
                        <a:lnSpc>
                          <a:spcPct val="107000"/>
                        </a:lnSpc>
                        <a:spcAft>
                          <a:spcPts val="0"/>
                        </a:spcAft>
                      </a:pPr>
                      <a:r>
                        <a:rPr lang="en-GB" sz="1100" b="1" dirty="0" smtClean="0">
                          <a:effectLst/>
                          <a:latin typeface="+mn-lt"/>
                          <a:ea typeface="Calibri" panose="020F0502020204030204" pitchFamily="34" charset="0"/>
                          <a:cs typeface="Times New Roman" panose="02020603050405020304" pitchFamily="18" charset="0"/>
                        </a:rPr>
                        <a:t>Zirconolite composition</a:t>
                      </a:r>
                      <a:endParaRPr lang="en-GB" sz="1100" dirty="0">
                        <a:effectLst/>
                        <a:latin typeface="+mn-lt"/>
                        <a:ea typeface="Calibri" panose="020F0502020204030204" pitchFamily="34" charset="0"/>
                        <a:cs typeface="Times New Roman" panose="02020603050405020304" pitchFamily="18" charset="0"/>
                      </a:endParaRPr>
                    </a:p>
                  </a:txBody>
                  <a:tcPr marL="51904" marR="51904" marT="0" marB="0" anchor="ctr">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100" b="1" dirty="0" smtClean="0">
                          <a:effectLst/>
                          <a:latin typeface="+mn-lt"/>
                          <a:ea typeface="Calibri" panose="020F0502020204030204" pitchFamily="34" charset="0"/>
                          <a:cs typeface="Times New Roman" panose="02020603050405020304" pitchFamily="18" charset="0"/>
                        </a:rPr>
                        <a:t>Partitioning ratio</a:t>
                      </a:r>
                      <a:endParaRPr lang="en-GB" sz="1100" b="1" dirty="0">
                        <a:effectLst/>
                        <a:latin typeface="+mn-lt"/>
                        <a:ea typeface="Calibri" panose="020F0502020204030204" pitchFamily="34" charset="0"/>
                        <a:cs typeface="Times New Roman" panose="02020603050405020304" pitchFamily="18" charset="0"/>
                      </a:endParaRPr>
                    </a:p>
                  </a:txBody>
                  <a:tcPr marL="51904" marR="51904" marT="0" marB="0" anchor="ctr">
                    <a:lnL w="12700"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98074">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b="0" i="0" u="none" strike="noStrike" dirty="0" smtClean="0">
                          <a:solidFill>
                            <a:schemeClr val="tx1"/>
                          </a:solidFill>
                          <a:effectLst/>
                          <a:latin typeface="+mn-lt"/>
                        </a:rPr>
                        <a:t>Ca</a:t>
                      </a:r>
                      <a:r>
                        <a:rPr lang="en-GB" sz="1400" b="0" i="0" u="none" strike="noStrike" baseline="-25000" dirty="0" smtClean="0">
                          <a:solidFill>
                            <a:schemeClr val="tx1"/>
                          </a:solidFill>
                          <a:effectLst/>
                          <a:latin typeface="+mn-lt"/>
                        </a:rPr>
                        <a:t>0.76</a:t>
                      </a:r>
                      <a:r>
                        <a:rPr lang="en-GB" sz="1400" b="0" i="0" u="none" strike="noStrike" baseline="0" dirty="0" smtClean="0">
                          <a:solidFill>
                            <a:schemeClr val="tx1"/>
                          </a:solidFill>
                          <a:effectLst/>
                          <a:latin typeface="+mn-lt"/>
                        </a:rPr>
                        <a:t>Pu</a:t>
                      </a:r>
                      <a:r>
                        <a:rPr lang="en-GB" sz="1400" b="0" i="0" u="none" strike="noStrike" baseline="-25000" dirty="0" smtClean="0">
                          <a:solidFill>
                            <a:schemeClr val="tx1"/>
                          </a:solidFill>
                          <a:effectLst/>
                          <a:latin typeface="+mn-lt"/>
                        </a:rPr>
                        <a:t>0.11</a:t>
                      </a:r>
                      <a:r>
                        <a:rPr lang="en-GB" sz="1400" b="0" i="0" u="none" strike="noStrike" baseline="0" dirty="0" smtClean="0">
                          <a:solidFill>
                            <a:schemeClr val="tx1"/>
                          </a:solidFill>
                          <a:effectLst/>
                          <a:latin typeface="+mn-lt"/>
                        </a:rPr>
                        <a:t>Na</a:t>
                      </a:r>
                      <a:r>
                        <a:rPr lang="en-GB" sz="1400" b="0" i="0" u="none" strike="noStrike" baseline="-25000" dirty="0" smtClean="0">
                          <a:solidFill>
                            <a:schemeClr val="tx1"/>
                          </a:solidFill>
                          <a:effectLst/>
                          <a:latin typeface="+mn-lt"/>
                        </a:rPr>
                        <a:t>0.10</a:t>
                      </a:r>
                      <a:r>
                        <a:rPr lang="en-GB" sz="1400" b="0" i="0" u="none" strike="noStrike" baseline="0" dirty="0" smtClean="0">
                          <a:solidFill>
                            <a:schemeClr val="tx1"/>
                          </a:solidFill>
                          <a:effectLst/>
                          <a:latin typeface="+mn-lt"/>
                        </a:rPr>
                        <a:t>Zr</a:t>
                      </a:r>
                      <a:r>
                        <a:rPr lang="en-GB" sz="1400" b="0" i="0" u="none" strike="noStrike" baseline="-25000" dirty="0" smtClean="0">
                          <a:solidFill>
                            <a:schemeClr val="tx1"/>
                          </a:solidFill>
                          <a:effectLst/>
                          <a:latin typeface="+mn-lt"/>
                        </a:rPr>
                        <a:t>1.04</a:t>
                      </a:r>
                      <a:r>
                        <a:rPr lang="en-GB" sz="1400" b="0" i="0" u="none" strike="noStrike" baseline="0" dirty="0" smtClean="0">
                          <a:solidFill>
                            <a:schemeClr val="tx1"/>
                          </a:solidFill>
                          <a:effectLst/>
                          <a:latin typeface="+mn-lt"/>
                        </a:rPr>
                        <a:t>Ti</a:t>
                      </a:r>
                      <a:r>
                        <a:rPr lang="en-GB" sz="1400" b="0" i="0" u="none" strike="noStrike" baseline="-25000" dirty="0" smtClean="0">
                          <a:solidFill>
                            <a:schemeClr val="tx1"/>
                          </a:solidFill>
                          <a:effectLst/>
                          <a:latin typeface="+mn-lt"/>
                        </a:rPr>
                        <a:t>1.79</a:t>
                      </a:r>
                      <a:r>
                        <a:rPr lang="en-GB" sz="1400" b="0" i="0" u="none" strike="noStrike" baseline="0" dirty="0" smtClean="0">
                          <a:solidFill>
                            <a:schemeClr val="tx1"/>
                          </a:solidFill>
                          <a:effectLst/>
                          <a:latin typeface="+mn-lt"/>
                        </a:rPr>
                        <a:t>Al</a:t>
                      </a:r>
                      <a:r>
                        <a:rPr lang="en-GB" sz="1400" b="0" i="0" u="none" strike="noStrike" baseline="-25000" dirty="0" smtClean="0">
                          <a:solidFill>
                            <a:schemeClr val="tx1"/>
                          </a:solidFill>
                          <a:effectLst/>
                          <a:latin typeface="+mn-lt"/>
                        </a:rPr>
                        <a:t>0.04</a:t>
                      </a:r>
                      <a:r>
                        <a:rPr lang="en-GB" sz="1400" b="0" i="0" u="none" strike="noStrike" baseline="0" dirty="0" smtClean="0">
                          <a:solidFill>
                            <a:schemeClr val="tx1"/>
                          </a:solidFill>
                          <a:effectLst/>
                          <a:latin typeface="+mn-lt"/>
                        </a:rPr>
                        <a:t>Ni</a:t>
                      </a:r>
                      <a:r>
                        <a:rPr lang="en-GB" sz="1400" b="0" i="0" u="none" strike="noStrike" baseline="-25000" dirty="0" smtClean="0">
                          <a:solidFill>
                            <a:schemeClr val="tx1"/>
                          </a:solidFill>
                          <a:effectLst/>
                          <a:latin typeface="+mn-lt"/>
                        </a:rPr>
                        <a:t>0.15</a:t>
                      </a:r>
                      <a:r>
                        <a:rPr lang="en-GB" sz="1400" b="0" i="0" u="none" strike="noStrike" baseline="0" dirty="0" smtClean="0">
                          <a:solidFill>
                            <a:schemeClr val="tx1"/>
                          </a:solidFill>
                          <a:effectLst/>
                          <a:latin typeface="+mn-lt"/>
                        </a:rPr>
                        <a:t>O</a:t>
                      </a:r>
                      <a:r>
                        <a:rPr lang="en-GB" sz="1400" b="0" i="0" u="none" strike="noStrike" baseline="-25000" dirty="0" smtClean="0">
                          <a:solidFill>
                            <a:schemeClr val="tx1"/>
                          </a:solidFill>
                          <a:effectLst/>
                          <a:latin typeface="+mn-lt"/>
                        </a:rPr>
                        <a:t>7</a:t>
                      </a:r>
                      <a:endParaRPr lang="en-GB" sz="1400" b="0" i="0" u="none" strike="noStrike" dirty="0" smtClean="0">
                        <a:solidFill>
                          <a:schemeClr val="tx1"/>
                        </a:solidFill>
                        <a:effectLst/>
                        <a:latin typeface="+mn-lt"/>
                      </a:endParaRPr>
                    </a:p>
                  </a:txBody>
                  <a:tcPr marL="51904" marR="51904" marT="0" marB="0" anchor="ctr">
                    <a:lnL w="1905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smtClean="0">
                          <a:effectLst/>
                          <a:latin typeface="+mn-lt"/>
                          <a:ea typeface="Calibri" panose="020F0502020204030204" pitchFamily="34" charset="0"/>
                          <a:cs typeface="Times New Roman" panose="02020603050405020304" pitchFamily="18" charset="0"/>
                        </a:rPr>
                        <a:t>100 : 9</a:t>
                      </a:r>
                      <a:endParaRPr lang="en-GB" sz="1200" dirty="0">
                        <a:effectLst/>
                        <a:latin typeface="+mn-lt"/>
                        <a:ea typeface="Calibri" panose="020F0502020204030204" pitchFamily="34" charset="0"/>
                        <a:cs typeface="Times New Roman" panose="02020603050405020304" pitchFamily="18" charset="0"/>
                      </a:endParaRPr>
                    </a:p>
                  </a:txBody>
                  <a:tcPr marL="51904" marR="51904" marT="0" marB="0" anchor="ctr">
                    <a:lnL w="1270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7760" y="3668198"/>
            <a:ext cx="3219" cy="3219"/>
          </a:xfrm>
          <a:prstGeom prst="rect">
            <a:avLst/>
          </a:prstGeom>
        </p:spPr>
      </p:pic>
      <p:pic>
        <p:nvPicPr>
          <p:cNvPr id="13" name="Picture 2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97760" y="3657959"/>
            <a:ext cx="3990975" cy="2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54290" y="868625"/>
            <a:ext cx="4027487"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5"/>
          <p:cNvSpPr txBox="1">
            <a:spLocks noChangeArrowheads="1"/>
          </p:cNvSpPr>
          <p:nvPr/>
        </p:nvSpPr>
        <p:spPr bwMode="auto">
          <a:xfrm>
            <a:off x="6027439" y="791948"/>
            <a:ext cx="29543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r>
              <a:rPr lang="en-GB" altLang="en-US" dirty="0">
                <a:solidFill>
                  <a:srgbClr val="000000"/>
                </a:solidFill>
                <a:latin typeface="+mn-lt"/>
              </a:rPr>
              <a:t>Z = Zirconolite ceramic phase</a:t>
            </a:r>
          </a:p>
        </p:txBody>
      </p:sp>
      <p:sp>
        <p:nvSpPr>
          <p:cNvPr id="16" name="TextBox 30"/>
          <p:cNvSpPr txBox="1">
            <a:spLocks noChangeArrowheads="1"/>
          </p:cNvSpPr>
          <p:nvPr/>
        </p:nvSpPr>
        <p:spPr bwMode="auto">
          <a:xfrm>
            <a:off x="6264498" y="3757438"/>
            <a:ext cx="271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r>
              <a:rPr lang="en-GB" altLang="en-US" dirty="0">
                <a:solidFill>
                  <a:srgbClr val="000000"/>
                </a:solidFill>
                <a:latin typeface="+mn-lt"/>
              </a:rPr>
              <a:t>G = </a:t>
            </a:r>
            <a:r>
              <a:rPr lang="en-GB" altLang="en-US" dirty="0" smtClean="0">
                <a:solidFill>
                  <a:srgbClr val="000000"/>
                </a:solidFill>
                <a:latin typeface="+mn-lt"/>
              </a:rPr>
              <a:t>Na</a:t>
            </a:r>
            <a:r>
              <a:rPr lang="en-GB" altLang="en-US" baseline="-25000" dirty="0" smtClean="0">
                <a:solidFill>
                  <a:srgbClr val="000000"/>
                </a:solidFill>
                <a:latin typeface="+mn-lt"/>
              </a:rPr>
              <a:t>2</a:t>
            </a:r>
            <a:r>
              <a:rPr lang="en-GB" altLang="en-US" dirty="0" smtClean="0">
                <a:solidFill>
                  <a:srgbClr val="000000"/>
                </a:solidFill>
                <a:latin typeface="+mn-lt"/>
              </a:rPr>
              <a:t>Al</a:t>
            </a:r>
            <a:r>
              <a:rPr lang="en-GB" altLang="en-US" baseline="-25000" dirty="0" smtClean="0">
                <a:solidFill>
                  <a:srgbClr val="000000"/>
                </a:solidFill>
                <a:latin typeface="+mn-lt"/>
              </a:rPr>
              <a:t>2</a:t>
            </a:r>
            <a:r>
              <a:rPr lang="en-GB" altLang="en-US" dirty="0" smtClean="0">
                <a:solidFill>
                  <a:srgbClr val="000000"/>
                </a:solidFill>
                <a:latin typeface="+mn-lt"/>
              </a:rPr>
              <a:t>Si</a:t>
            </a:r>
            <a:r>
              <a:rPr lang="en-GB" altLang="en-US" baseline="-25000" dirty="0" smtClean="0">
                <a:solidFill>
                  <a:srgbClr val="000000"/>
                </a:solidFill>
                <a:latin typeface="+mn-lt"/>
              </a:rPr>
              <a:t>6</a:t>
            </a:r>
            <a:r>
              <a:rPr lang="en-GB" altLang="en-US" dirty="0" smtClean="0">
                <a:solidFill>
                  <a:srgbClr val="000000"/>
                </a:solidFill>
                <a:latin typeface="+mn-lt"/>
              </a:rPr>
              <a:t>O</a:t>
            </a:r>
            <a:r>
              <a:rPr lang="en-GB" altLang="en-US" baseline="-25000" dirty="0" smtClean="0">
                <a:solidFill>
                  <a:srgbClr val="000000"/>
                </a:solidFill>
                <a:latin typeface="+mn-lt"/>
              </a:rPr>
              <a:t>16</a:t>
            </a:r>
            <a:r>
              <a:rPr lang="en-GB" altLang="en-US" dirty="0" smtClean="0">
                <a:solidFill>
                  <a:srgbClr val="000000"/>
                </a:solidFill>
                <a:latin typeface="+mn-lt"/>
              </a:rPr>
              <a:t> </a:t>
            </a:r>
            <a:r>
              <a:rPr lang="en-GB" altLang="en-US" dirty="0">
                <a:solidFill>
                  <a:srgbClr val="000000"/>
                </a:solidFill>
                <a:latin typeface="+mn-lt"/>
              </a:rPr>
              <a:t>glass phase</a:t>
            </a:r>
          </a:p>
        </p:txBody>
      </p:sp>
      <p:pic>
        <p:nvPicPr>
          <p:cNvPr id="17" name="Picture 33"/>
          <p:cNvPicPr>
            <a:picLocks noChangeAspect="1"/>
          </p:cNvPicPr>
          <p:nvPr/>
        </p:nvPicPr>
        <p:blipFill>
          <a:blip r:embed="rId4">
            <a:extLst>
              <a:ext uri="{28A0092B-C50C-407E-A947-70E740481C1C}">
                <a14:useLocalDpi xmlns:a14="http://schemas.microsoft.com/office/drawing/2010/main" val="0"/>
              </a:ext>
            </a:extLst>
          </a:blip>
          <a:srcRect l="33160" t="75558" r="56625" b="3714"/>
          <a:stretch>
            <a:fillRect/>
          </a:stretch>
        </p:blipFill>
        <p:spPr bwMode="auto">
          <a:xfrm>
            <a:off x="7710797" y="4945422"/>
            <a:ext cx="828675"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4"/>
          <p:cNvPicPr>
            <a:picLocks noChangeAspect="1"/>
          </p:cNvPicPr>
          <p:nvPr/>
        </p:nvPicPr>
        <p:blipFill>
          <a:blip r:embed="rId5">
            <a:extLst>
              <a:ext uri="{28A0092B-C50C-407E-A947-70E740481C1C}">
                <a14:useLocalDpi xmlns:a14="http://schemas.microsoft.com/office/drawing/2010/main" val="0"/>
              </a:ext>
            </a:extLst>
          </a:blip>
          <a:srcRect l="32576" t="57201" r="56581" b="3252"/>
          <a:stretch>
            <a:fillRect/>
          </a:stretch>
        </p:blipFill>
        <p:spPr bwMode="auto">
          <a:xfrm>
            <a:off x="7667848" y="1200313"/>
            <a:ext cx="828675"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Oval 6"/>
          <p:cNvSpPr>
            <a:spLocks noChangeArrowheads="1"/>
          </p:cNvSpPr>
          <p:nvPr/>
        </p:nvSpPr>
        <p:spPr bwMode="auto">
          <a:xfrm>
            <a:off x="6285136" y="2870363"/>
            <a:ext cx="257175" cy="257175"/>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defTabSz="200025">
              <a:defRPr>
                <a:solidFill>
                  <a:schemeClr val="tx1"/>
                </a:solidFill>
                <a:latin typeface="Calibri" panose="020F0502020204030204" pitchFamily="34" charset="0"/>
              </a:defRPr>
            </a:lvl1pPr>
            <a:lvl2pPr marL="742950" indent="-285750" defTabSz="200025">
              <a:defRPr>
                <a:solidFill>
                  <a:schemeClr val="tx1"/>
                </a:solidFill>
                <a:latin typeface="Calibri" panose="020F0502020204030204" pitchFamily="34" charset="0"/>
              </a:defRPr>
            </a:lvl2pPr>
            <a:lvl3pPr marL="1143000" indent="-228600" defTabSz="200025">
              <a:defRPr>
                <a:solidFill>
                  <a:schemeClr val="tx1"/>
                </a:solidFill>
                <a:latin typeface="Calibri" panose="020F0502020204030204" pitchFamily="34" charset="0"/>
              </a:defRPr>
            </a:lvl3pPr>
            <a:lvl4pPr marL="1600200" indent="-228600" defTabSz="200025">
              <a:defRPr>
                <a:solidFill>
                  <a:schemeClr val="tx1"/>
                </a:solidFill>
                <a:latin typeface="Calibri" panose="020F0502020204030204" pitchFamily="34" charset="0"/>
              </a:defRPr>
            </a:lvl4pPr>
            <a:lvl5pPr marL="2057400" indent="-228600" defTabSz="200025">
              <a:defRPr>
                <a:solidFill>
                  <a:schemeClr val="tx1"/>
                </a:solidFill>
                <a:latin typeface="Calibri" panose="020F0502020204030204" pitchFamily="34" charset="0"/>
              </a:defRPr>
            </a:lvl5pPr>
            <a:lvl6pPr marL="2514600" indent="-228600" defTabSz="200025" eaLnBrk="0" fontAlgn="base" hangingPunct="0">
              <a:spcBef>
                <a:spcPct val="0"/>
              </a:spcBef>
              <a:spcAft>
                <a:spcPct val="0"/>
              </a:spcAft>
              <a:defRPr>
                <a:solidFill>
                  <a:schemeClr val="tx1"/>
                </a:solidFill>
                <a:latin typeface="Calibri" panose="020F0502020204030204" pitchFamily="34" charset="0"/>
              </a:defRPr>
            </a:lvl6pPr>
            <a:lvl7pPr marL="2971800" indent="-228600" defTabSz="200025" eaLnBrk="0" fontAlgn="base" hangingPunct="0">
              <a:spcBef>
                <a:spcPct val="0"/>
              </a:spcBef>
              <a:spcAft>
                <a:spcPct val="0"/>
              </a:spcAft>
              <a:defRPr>
                <a:solidFill>
                  <a:schemeClr val="tx1"/>
                </a:solidFill>
                <a:latin typeface="Calibri" panose="020F0502020204030204" pitchFamily="34" charset="0"/>
              </a:defRPr>
            </a:lvl7pPr>
            <a:lvl8pPr marL="3429000" indent="-228600" defTabSz="200025" eaLnBrk="0" fontAlgn="base" hangingPunct="0">
              <a:spcBef>
                <a:spcPct val="0"/>
              </a:spcBef>
              <a:spcAft>
                <a:spcPct val="0"/>
              </a:spcAft>
              <a:defRPr>
                <a:solidFill>
                  <a:schemeClr val="tx1"/>
                </a:solidFill>
                <a:latin typeface="Calibri" panose="020F0502020204030204" pitchFamily="34" charset="0"/>
              </a:defRPr>
            </a:lvl8pPr>
            <a:lvl9pPr marL="3886200" indent="-228600" defTabSz="200025" eaLnBrk="0" fontAlgn="base" hangingPunct="0">
              <a:spcBef>
                <a:spcPct val="0"/>
              </a:spcBef>
              <a:spcAft>
                <a:spcPct val="0"/>
              </a:spcAft>
              <a:defRPr>
                <a:solidFill>
                  <a:schemeClr val="tx1"/>
                </a:solidFill>
                <a:latin typeface="Calibri" panose="020F0502020204030204" pitchFamily="34" charset="0"/>
              </a:defRPr>
            </a:lvl9pPr>
          </a:lstStyle>
          <a:p>
            <a:endParaRPr lang="en-GB" altLang="en-US" sz="400">
              <a:latin typeface="+mn-lt"/>
            </a:endParaRPr>
          </a:p>
        </p:txBody>
      </p:sp>
      <p:sp>
        <p:nvSpPr>
          <p:cNvPr id="20" name="Oval 24"/>
          <p:cNvSpPr>
            <a:spLocks noChangeArrowheads="1"/>
          </p:cNvSpPr>
          <p:nvPr/>
        </p:nvSpPr>
        <p:spPr bwMode="auto">
          <a:xfrm>
            <a:off x="6328085" y="5928084"/>
            <a:ext cx="257175" cy="257175"/>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defTabSz="200025">
              <a:defRPr>
                <a:solidFill>
                  <a:schemeClr val="tx1"/>
                </a:solidFill>
                <a:latin typeface="Calibri" panose="020F0502020204030204" pitchFamily="34" charset="0"/>
              </a:defRPr>
            </a:lvl1pPr>
            <a:lvl2pPr marL="742950" indent="-285750" defTabSz="200025">
              <a:defRPr>
                <a:solidFill>
                  <a:schemeClr val="tx1"/>
                </a:solidFill>
                <a:latin typeface="Calibri" panose="020F0502020204030204" pitchFamily="34" charset="0"/>
              </a:defRPr>
            </a:lvl2pPr>
            <a:lvl3pPr marL="1143000" indent="-228600" defTabSz="200025">
              <a:defRPr>
                <a:solidFill>
                  <a:schemeClr val="tx1"/>
                </a:solidFill>
                <a:latin typeface="Calibri" panose="020F0502020204030204" pitchFamily="34" charset="0"/>
              </a:defRPr>
            </a:lvl3pPr>
            <a:lvl4pPr marL="1600200" indent="-228600" defTabSz="200025">
              <a:defRPr>
                <a:solidFill>
                  <a:schemeClr val="tx1"/>
                </a:solidFill>
                <a:latin typeface="Calibri" panose="020F0502020204030204" pitchFamily="34" charset="0"/>
              </a:defRPr>
            </a:lvl4pPr>
            <a:lvl5pPr marL="2057400" indent="-228600" defTabSz="200025">
              <a:defRPr>
                <a:solidFill>
                  <a:schemeClr val="tx1"/>
                </a:solidFill>
                <a:latin typeface="Calibri" panose="020F0502020204030204" pitchFamily="34" charset="0"/>
              </a:defRPr>
            </a:lvl5pPr>
            <a:lvl6pPr marL="2514600" indent="-228600" defTabSz="200025" eaLnBrk="0" fontAlgn="base" hangingPunct="0">
              <a:spcBef>
                <a:spcPct val="0"/>
              </a:spcBef>
              <a:spcAft>
                <a:spcPct val="0"/>
              </a:spcAft>
              <a:defRPr>
                <a:solidFill>
                  <a:schemeClr val="tx1"/>
                </a:solidFill>
                <a:latin typeface="Calibri" panose="020F0502020204030204" pitchFamily="34" charset="0"/>
              </a:defRPr>
            </a:lvl6pPr>
            <a:lvl7pPr marL="2971800" indent="-228600" defTabSz="200025" eaLnBrk="0" fontAlgn="base" hangingPunct="0">
              <a:spcBef>
                <a:spcPct val="0"/>
              </a:spcBef>
              <a:spcAft>
                <a:spcPct val="0"/>
              </a:spcAft>
              <a:defRPr>
                <a:solidFill>
                  <a:schemeClr val="tx1"/>
                </a:solidFill>
                <a:latin typeface="Calibri" panose="020F0502020204030204" pitchFamily="34" charset="0"/>
              </a:defRPr>
            </a:lvl7pPr>
            <a:lvl8pPr marL="3429000" indent="-228600" defTabSz="200025" eaLnBrk="0" fontAlgn="base" hangingPunct="0">
              <a:spcBef>
                <a:spcPct val="0"/>
              </a:spcBef>
              <a:spcAft>
                <a:spcPct val="0"/>
              </a:spcAft>
              <a:defRPr>
                <a:solidFill>
                  <a:schemeClr val="tx1"/>
                </a:solidFill>
                <a:latin typeface="Calibri" panose="020F0502020204030204" pitchFamily="34" charset="0"/>
              </a:defRPr>
            </a:lvl8pPr>
            <a:lvl9pPr marL="3886200" indent="-228600" defTabSz="200025" eaLnBrk="0" fontAlgn="base" hangingPunct="0">
              <a:spcBef>
                <a:spcPct val="0"/>
              </a:spcBef>
              <a:spcAft>
                <a:spcPct val="0"/>
              </a:spcAft>
              <a:defRPr>
                <a:solidFill>
                  <a:schemeClr val="tx1"/>
                </a:solidFill>
                <a:latin typeface="Calibri" panose="020F0502020204030204" pitchFamily="34" charset="0"/>
              </a:defRPr>
            </a:lvl9pPr>
          </a:lstStyle>
          <a:p>
            <a:endParaRPr lang="en-GB" altLang="en-US" sz="400">
              <a:latin typeface="+mn-lt"/>
            </a:endParaRPr>
          </a:p>
        </p:txBody>
      </p:sp>
      <p:sp>
        <p:nvSpPr>
          <p:cNvPr id="21" name="Oval 25"/>
          <p:cNvSpPr>
            <a:spLocks noChangeArrowheads="1"/>
          </p:cNvSpPr>
          <p:nvPr/>
        </p:nvSpPr>
        <p:spPr bwMode="auto">
          <a:xfrm>
            <a:off x="7748811" y="2063913"/>
            <a:ext cx="477837" cy="476250"/>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defTabSz="200025">
              <a:defRPr>
                <a:solidFill>
                  <a:schemeClr val="tx1"/>
                </a:solidFill>
                <a:latin typeface="Calibri" panose="020F0502020204030204" pitchFamily="34" charset="0"/>
              </a:defRPr>
            </a:lvl1pPr>
            <a:lvl2pPr marL="742950" indent="-285750" defTabSz="200025">
              <a:defRPr>
                <a:solidFill>
                  <a:schemeClr val="tx1"/>
                </a:solidFill>
                <a:latin typeface="Calibri" panose="020F0502020204030204" pitchFamily="34" charset="0"/>
              </a:defRPr>
            </a:lvl2pPr>
            <a:lvl3pPr marL="1143000" indent="-228600" defTabSz="200025">
              <a:defRPr>
                <a:solidFill>
                  <a:schemeClr val="tx1"/>
                </a:solidFill>
                <a:latin typeface="Calibri" panose="020F0502020204030204" pitchFamily="34" charset="0"/>
              </a:defRPr>
            </a:lvl3pPr>
            <a:lvl4pPr marL="1600200" indent="-228600" defTabSz="200025">
              <a:defRPr>
                <a:solidFill>
                  <a:schemeClr val="tx1"/>
                </a:solidFill>
                <a:latin typeface="Calibri" panose="020F0502020204030204" pitchFamily="34" charset="0"/>
              </a:defRPr>
            </a:lvl4pPr>
            <a:lvl5pPr marL="2057400" indent="-228600" defTabSz="200025">
              <a:defRPr>
                <a:solidFill>
                  <a:schemeClr val="tx1"/>
                </a:solidFill>
                <a:latin typeface="Calibri" panose="020F0502020204030204" pitchFamily="34" charset="0"/>
              </a:defRPr>
            </a:lvl5pPr>
            <a:lvl6pPr marL="2514600" indent="-228600" defTabSz="200025" eaLnBrk="0" fontAlgn="base" hangingPunct="0">
              <a:spcBef>
                <a:spcPct val="0"/>
              </a:spcBef>
              <a:spcAft>
                <a:spcPct val="0"/>
              </a:spcAft>
              <a:defRPr>
                <a:solidFill>
                  <a:schemeClr val="tx1"/>
                </a:solidFill>
                <a:latin typeface="Calibri" panose="020F0502020204030204" pitchFamily="34" charset="0"/>
              </a:defRPr>
            </a:lvl6pPr>
            <a:lvl7pPr marL="2971800" indent="-228600" defTabSz="200025" eaLnBrk="0" fontAlgn="base" hangingPunct="0">
              <a:spcBef>
                <a:spcPct val="0"/>
              </a:spcBef>
              <a:spcAft>
                <a:spcPct val="0"/>
              </a:spcAft>
              <a:defRPr>
                <a:solidFill>
                  <a:schemeClr val="tx1"/>
                </a:solidFill>
                <a:latin typeface="Calibri" panose="020F0502020204030204" pitchFamily="34" charset="0"/>
              </a:defRPr>
            </a:lvl7pPr>
            <a:lvl8pPr marL="3429000" indent="-228600" defTabSz="200025" eaLnBrk="0" fontAlgn="base" hangingPunct="0">
              <a:spcBef>
                <a:spcPct val="0"/>
              </a:spcBef>
              <a:spcAft>
                <a:spcPct val="0"/>
              </a:spcAft>
              <a:defRPr>
                <a:solidFill>
                  <a:schemeClr val="tx1"/>
                </a:solidFill>
                <a:latin typeface="Calibri" panose="020F0502020204030204" pitchFamily="34" charset="0"/>
              </a:defRPr>
            </a:lvl8pPr>
            <a:lvl9pPr marL="3886200" indent="-228600" defTabSz="200025" eaLnBrk="0" fontAlgn="base" hangingPunct="0">
              <a:spcBef>
                <a:spcPct val="0"/>
              </a:spcBef>
              <a:spcAft>
                <a:spcPct val="0"/>
              </a:spcAft>
              <a:defRPr>
                <a:solidFill>
                  <a:schemeClr val="tx1"/>
                </a:solidFill>
                <a:latin typeface="Calibri" panose="020F0502020204030204" pitchFamily="34" charset="0"/>
              </a:defRPr>
            </a:lvl9pPr>
          </a:lstStyle>
          <a:p>
            <a:endParaRPr lang="en-GB" altLang="en-US" sz="400">
              <a:latin typeface="+mn-lt"/>
            </a:endParaRPr>
          </a:p>
        </p:txBody>
      </p:sp>
      <p:sp>
        <p:nvSpPr>
          <p:cNvPr id="22" name="Oval 27"/>
          <p:cNvSpPr>
            <a:spLocks noChangeArrowheads="1"/>
          </p:cNvSpPr>
          <p:nvPr/>
        </p:nvSpPr>
        <p:spPr bwMode="auto">
          <a:xfrm>
            <a:off x="7791760" y="5501047"/>
            <a:ext cx="477837" cy="477837"/>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defTabSz="200025">
              <a:defRPr>
                <a:solidFill>
                  <a:schemeClr val="tx1"/>
                </a:solidFill>
                <a:latin typeface="Calibri" panose="020F0502020204030204" pitchFamily="34" charset="0"/>
              </a:defRPr>
            </a:lvl1pPr>
            <a:lvl2pPr marL="742950" indent="-285750" defTabSz="200025">
              <a:defRPr>
                <a:solidFill>
                  <a:schemeClr val="tx1"/>
                </a:solidFill>
                <a:latin typeface="Calibri" panose="020F0502020204030204" pitchFamily="34" charset="0"/>
              </a:defRPr>
            </a:lvl2pPr>
            <a:lvl3pPr marL="1143000" indent="-228600" defTabSz="200025">
              <a:defRPr>
                <a:solidFill>
                  <a:schemeClr val="tx1"/>
                </a:solidFill>
                <a:latin typeface="Calibri" panose="020F0502020204030204" pitchFamily="34" charset="0"/>
              </a:defRPr>
            </a:lvl3pPr>
            <a:lvl4pPr marL="1600200" indent="-228600" defTabSz="200025">
              <a:defRPr>
                <a:solidFill>
                  <a:schemeClr val="tx1"/>
                </a:solidFill>
                <a:latin typeface="Calibri" panose="020F0502020204030204" pitchFamily="34" charset="0"/>
              </a:defRPr>
            </a:lvl4pPr>
            <a:lvl5pPr marL="2057400" indent="-228600" defTabSz="200025">
              <a:defRPr>
                <a:solidFill>
                  <a:schemeClr val="tx1"/>
                </a:solidFill>
                <a:latin typeface="Calibri" panose="020F0502020204030204" pitchFamily="34" charset="0"/>
              </a:defRPr>
            </a:lvl5pPr>
            <a:lvl6pPr marL="2514600" indent="-228600" defTabSz="200025" eaLnBrk="0" fontAlgn="base" hangingPunct="0">
              <a:spcBef>
                <a:spcPct val="0"/>
              </a:spcBef>
              <a:spcAft>
                <a:spcPct val="0"/>
              </a:spcAft>
              <a:defRPr>
                <a:solidFill>
                  <a:schemeClr val="tx1"/>
                </a:solidFill>
                <a:latin typeface="Calibri" panose="020F0502020204030204" pitchFamily="34" charset="0"/>
              </a:defRPr>
            </a:lvl6pPr>
            <a:lvl7pPr marL="2971800" indent="-228600" defTabSz="200025" eaLnBrk="0" fontAlgn="base" hangingPunct="0">
              <a:spcBef>
                <a:spcPct val="0"/>
              </a:spcBef>
              <a:spcAft>
                <a:spcPct val="0"/>
              </a:spcAft>
              <a:defRPr>
                <a:solidFill>
                  <a:schemeClr val="tx1"/>
                </a:solidFill>
                <a:latin typeface="Calibri" panose="020F0502020204030204" pitchFamily="34" charset="0"/>
              </a:defRPr>
            </a:lvl7pPr>
            <a:lvl8pPr marL="3429000" indent="-228600" defTabSz="200025" eaLnBrk="0" fontAlgn="base" hangingPunct="0">
              <a:spcBef>
                <a:spcPct val="0"/>
              </a:spcBef>
              <a:spcAft>
                <a:spcPct val="0"/>
              </a:spcAft>
              <a:defRPr>
                <a:solidFill>
                  <a:schemeClr val="tx1"/>
                </a:solidFill>
                <a:latin typeface="Calibri" panose="020F0502020204030204" pitchFamily="34" charset="0"/>
              </a:defRPr>
            </a:lvl8pPr>
            <a:lvl9pPr marL="3886200" indent="-228600" defTabSz="200025" eaLnBrk="0" fontAlgn="base" hangingPunct="0">
              <a:spcBef>
                <a:spcPct val="0"/>
              </a:spcBef>
              <a:spcAft>
                <a:spcPct val="0"/>
              </a:spcAft>
              <a:defRPr>
                <a:solidFill>
                  <a:schemeClr val="tx1"/>
                </a:solidFill>
                <a:latin typeface="Calibri" panose="020F0502020204030204" pitchFamily="34" charset="0"/>
              </a:defRPr>
            </a:lvl9pPr>
          </a:lstStyle>
          <a:p>
            <a:endParaRPr lang="en-GB" altLang="en-US" sz="400">
              <a:latin typeface="+mn-lt"/>
            </a:endParaRPr>
          </a:p>
        </p:txBody>
      </p:sp>
      <p:sp>
        <p:nvSpPr>
          <p:cNvPr id="3" name="TextBox 2"/>
          <p:cNvSpPr txBox="1"/>
          <p:nvPr/>
        </p:nvSpPr>
        <p:spPr>
          <a:xfrm>
            <a:off x="116943" y="5236911"/>
            <a:ext cx="4726977" cy="81724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marL="285750" indent="-285750">
              <a:buFont typeface="Wingdings" panose="05000000000000000000" pitchFamily="2" charset="2"/>
              <a:buChar char="ü"/>
            </a:pPr>
            <a:r>
              <a:rPr lang="en-GB" dirty="0" smtClean="0"/>
              <a:t>No undissolved PuO</a:t>
            </a:r>
            <a:r>
              <a:rPr lang="en-GB" baseline="-25000" dirty="0" smtClean="0"/>
              <a:t>2</a:t>
            </a:r>
            <a:r>
              <a:rPr lang="en-GB" dirty="0" smtClean="0"/>
              <a:t>.</a:t>
            </a:r>
          </a:p>
          <a:p>
            <a:pPr marL="285750" indent="-285750">
              <a:buFont typeface="Wingdings" panose="05000000000000000000" pitchFamily="2" charset="2"/>
              <a:buChar char="ü"/>
            </a:pPr>
            <a:r>
              <a:rPr lang="en-GB" dirty="0" smtClean="0"/>
              <a:t>Excellent phase assemblage and microstructure.</a:t>
            </a:r>
          </a:p>
          <a:p>
            <a:pPr marL="285750" indent="-285750">
              <a:buFont typeface="Wingdings" panose="05000000000000000000" pitchFamily="2" charset="2"/>
              <a:buChar char="ü"/>
            </a:pPr>
            <a:r>
              <a:rPr lang="en-GB" dirty="0" smtClean="0"/>
              <a:t>Positive partitioning of the Pu into the ceramic phase.</a:t>
            </a:r>
            <a:endParaRPr lang="en-GB" dirty="0"/>
          </a:p>
        </p:txBody>
      </p:sp>
      <p:pic>
        <p:nvPicPr>
          <p:cNvPr id="23" name="Picture 22"/>
          <p:cNvPicPr>
            <a:picLocks noChangeAspect="1"/>
          </p:cNvPicPr>
          <p:nvPr/>
        </p:nvPicPr>
        <p:blipFill rotWithShape="1">
          <a:blip r:embed="rId3">
            <a:extLst>
              <a:ext uri="{28A0092B-C50C-407E-A947-70E740481C1C}">
                <a14:useLocalDpi xmlns:a14="http://schemas.microsoft.com/office/drawing/2010/main" val="0"/>
              </a:ext>
            </a:extLst>
          </a:blip>
          <a:srcRect t="2830" b="5910"/>
          <a:stretch/>
        </p:blipFill>
        <p:spPr>
          <a:xfrm>
            <a:off x="701930" y="895196"/>
            <a:ext cx="3332394" cy="3009069"/>
          </a:xfrm>
          <a:prstGeom prst="rect">
            <a:avLst/>
          </a:prstGeom>
        </p:spPr>
      </p:pic>
      <p:sp>
        <p:nvSpPr>
          <p:cNvPr id="24" name="TextBox 23"/>
          <p:cNvSpPr txBox="1"/>
          <p:nvPr/>
        </p:nvSpPr>
        <p:spPr>
          <a:xfrm>
            <a:off x="1956364" y="1341302"/>
            <a:ext cx="324128" cy="307777"/>
          </a:xfrm>
          <a:prstGeom prst="rect">
            <a:avLst/>
          </a:prstGeom>
          <a:noFill/>
        </p:spPr>
        <p:txBody>
          <a:bodyPr wrap="none" rtlCol="0">
            <a:spAutoFit/>
          </a:bodyPr>
          <a:lstStyle/>
          <a:p>
            <a:r>
              <a:rPr lang="en-GB" b="1" dirty="0" smtClean="0">
                <a:solidFill>
                  <a:srgbClr val="FFFF00"/>
                </a:solidFill>
              </a:rPr>
              <a:t>G</a:t>
            </a:r>
            <a:endParaRPr lang="en-GB" b="1" dirty="0">
              <a:solidFill>
                <a:srgbClr val="FFFF00"/>
              </a:solidFill>
            </a:endParaRPr>
          </a:p>
        </p:txBody>
      </p:sp>
      <p:sp>
        <p:nvSpPr>
          <p:cNvPr id="25" name="TextBox 24"/>
          <p:cNvSpPr txBox="1"/>
          <p:nvPr/>
        </p:nvSpPr>
        <p:spPr>
          <a:xfrm>
            <a:off x="1238799" y="2497171"/>
            <a:ext cx="293670" cy="307777"/>
          </a:xfrm>
          <a:prstGeom prst="rect">
            <a:avLst/>
          </a:prstGeom>
          <a:noFill/>
        </p:spPr>
        <p:txBody>
          <a:bodyPr wrap="none" rtlCol="0">
            <a:spAutoFit/>
          </a:bodyPr>
          <a:lstStyle/>
          <a:p>
            <a:r>
              <a:rPr lang="en-GB" b="1" dirty="0" smtClean="0">
                <a:solidFill>
                  <a:srgbClr val="FFFF00"/>
                </a:solidFill>
              </a:rPr>
              <a:t>Z</a:t>
            </a:r>
            <a:endParaRPr lang="en-GB" b="1" dirty="0">
              <a:solidFill>
                <a:srgbClr val="FFFF00"/>
              </a:solidFill>
            </a:endParaRPr>
          </a:p>
        </p:txBody>
      </p:sp>
      <p:sp>
        <p:nvSpPr>
          <p:cNvPr id="26" name="TextBox 25"/>
          <p:cNvSpPr txBox="1"/>
          <p:nvPr/>
        </p:nvSpPr>
        <p:spPr>
          <a:xfrm>
            <a:off x="3664708" y="3704210"/>
            <a:ext cx="369616" cy="200055"/>
          </a:xfrm>
          <a:prstGeom prst="rect">
            <a:avLst/>
          </a:prstGeom>
          <a:solidFill>
            <a:schemeClr val="tx1"/>
          </a:solidFill>
        </p:spPr>
        <p:txBody>
          <a:bodyPr wrap="square" rtlCol="0">
            <a:spAutoFit/>
          </a:bodyPr>
          <a:lstStyle/>
          <a:p>
            <a:r>
              <a:rPr lang="en-GB" sz="700" b="1" dirty="0" smtClean="0">
                <a:solidFill>
                  <a:schemeClr val="bg1"/>
                </a:solidFill>
              </a:rPr>
              <a:t>7µm</a:t>
            </a:r>
            <a:endParaRPr lang="en-GB" sz="700" b="1" dirty="0">
              <a:solidFill>
                <a:schemeClr val="bg1"/>
              </a:solidFill>
            </a:endParaRPr>
          </a:p>
        </p:txBody>
      </p:sp>
      <p:cxnSp>
        <p:nvCxnSpPr>
          <p:cNvPr id="27" name="Straight Connector 26"/>
          <p:cNvCxnSpPr/>
          <p:nvPr/>
        </p:nvCxnSpPr>
        <p:spPr>
          <a:xfrm>
            <a:off x="3704676" y="3734119"/>
            <a:ext cx="2592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8" name="Picture 27"/>
          <p:cNvPicPr>
            <a:picLocks noChangeAspect="1"/>
          </p:cNvPicPr>
          <p:nvPr/>
        </p:nvPicPr>
        <p:blipFill>
          <a:blip r:embed="rId6"/>
          <a:stretch>
            <a:fillRect/>
          </a:stretch>
        </p:blipFill>
        <p:spPr>
          <a:xfrm>
            <a:off x="5199704" y="-7621"/>
            <a:ext cx="743896" cy="743896"/>
          </a:xfrm>
          <a:prstGeom prst="rect">
            <a:avLst/>
          </a:prstGeom>
        </p:spPr>
      </p:pic>
    </p:spTree>
    <p:extLst>
      <p:ext uri="{BB962C8B-B14F-4D97-AF65-F5344CB8AC3E}">
        <p14:creationId xmlns:p14="http://schemas.microsoft.com/office/powerpoint/2010/main" val="18637506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b="1" dirty="0" smtClean="0">
                <a:solidFill>
                  <a:schemeClr val="bg1"/>
                </a:solidFill>
              </a:rPr>
              <a:t>Plutonium HIP Incorporation Study</a:t>
            </a:r>
            <a:endParaRPr lang="en-GB" sz="1600" b="1" dirty="0">
              <a:solidFill>
                <a:schemeClr val="bg1"/>
              </a:solidFill>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1192" t="1462" r="2386"/>
          <a:stretch/>
        </p:blipFill>
        <p:spPr>
          <a:xfrm>
            <a:off x="3616776" y="2164359"/>
            <a:ext cx="5400000" cy="4219012"/>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731547677"/>
              </p:ext>
            </p:extLst>
          </p:nvPr>
        </p:nvGraphicFramePr>
        <p:xfrm>
          <a:off x="205530" y="777260"/>
          <a:ext cx="3913464" cy="563880"/>
        </p:xfrm>
        <a:graphic>
          <a:graphicData uri="http://schemas.openxmlformats.org/drawingml/2006/table">
            <a:tbl>
              <a:tblPr firstRow="1" bandRow="1">
                <a:tableStyleId>{5C22544A-7EE6-4342-B048-85BDC9FD1C3A}</a:tableStyleId>
              </a:tblPr>
              <a:tblGrid>
                <a:gridCol w="951234"/>
                <a:gridCol w="1704789"/>
                <a:gridCol w="1257441"/>
              </a:tblGrid>
              <a:tr h="162307">
                <a:tc>
                  <a:txBody>
                    <a:bodyPr/>
                    <a:lstStyle/>
                    <a:p>
                      <a:pPr algn="ctr"/>
                      <a:r>
                        <a:rPr lang="en-GB" sz="1100" dirty="0" smtClean="0">
                          <a:solidFill>
                            <a:schemeClr val="tx1"/>
                          </a:solidFill>
                        </a:rPr>
                        <a:t>Sample</a:t>
                      </a:r>
                      <a:endParaRPr lang="en-GB" sz="1100" dirty="0">
                        <a:solidFill>
                          <a:schemeClr val="tx1"/>
                        </a:solidFill>
                      </a:endParaRPr>
                    </a:p>
                  </a:txBody>
                  <a:tcPr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GB" sz="1100" dirty="0" smtClean="0">
                          <a:solidFill>
                            <a:schemeClr val="tx1"/>
                          </a:solidFill>
                        </a:rPr>
                        <a:t>Formulation</a:t>
                      </a:r>
                      <a:endParaRPr lang="en-GB"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GB" sz="1100" dirty="0" smtClean="0">
                          <a:solidFill>
                            <a:schemeClr val="tx1"/>
                          </a:solidFill>
                        </a:rPr>
                        <a:t>Redox agent</a:t>
                      </a:r>
                      <a:endParaRPr lang="en-GB" sz="1100" dirty="0">
                        <a:solidFill>
                          <a:schemeClr val="tx1"/>
                        </a:solidFill>
                      </a:endParaRPr>
                    </a:p>
                  </a:txBody>
                  <a:tcPr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r>
              <a:tr h="261583">
                <a:tc>
                  <a:txBody>
                    <a:bodyPr/>
                    <a:lstStyle/>
                    <a:p>
                      <a:pPr algn="ctr"/>
                      <a:r>
                        <a:rPr lang="en-GB" sz="1100" dirty="0" smtClean="0">
                          <a:solidFill>
                            <a:schemeClr val="tx1"/>
                          </a:solidFill>
                        </a:rPr>
                        <a:t>SW-1811</a:t>
                      </a:r>
                      <a:endParaRPr lang="en-GB" sz="1100" dirty="0">
                        <a:solidFill>
                          <a:schemeClr val="tx1"/>
                        </a:solidFill>
                      </a:endParaRPr>
                    </a:p>
                  </a:txBody>
                  <a:tcPr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GB" sz="1400" dirty="0" smtClean="0">
                          <a:solidFill>
                            <a:schemeClr val="tx1"/>
                          </a:solidFill>
                        </a:rPr>
                        <a:t>CaZr</a:t>
                      </a:r>
                      <a:r>
                        <a:rPr lang="en-GB" sz="1400" baseline="-25000" dirty="0" smtClean="0">
                          <a:solidFill>
                            <a:schemeClr val="tx1"/>
                          </a:solidFill>
                        </a:rPr>
                        <a:t>0.9</a:t>
                      </a:r>
                      <a:r>
                        <a:rPr lang="en-GB" sz="1400" baseline="0" dirty="0" smtClean="0">
                          <a:solidFill>
                            <a:schemeClr val="tx1"/>
                          </a:solidFill>
                        </a:rPr>
                        <a:t>Pu</a:t>
                      </a:r>
                      <a:r>
                        <a:rPr lang="en-GB" sz="1400" baseline="-25000" dirty="0" smtClean="0">
                          <a:solidFill>
                            <a:schemeClr val="tx1"/>
                          </a:solidFill>
                        </a:rPr>
                        <a:t>0.1</a:t>
                      </a:r>
                      <a:r>
                        <a:rPr lang="en-GB" sz="1400" baseline="0" dirty="0" smtClean="0">
                          <a:solidFill>
                            <a:schemeClr val="tx1"/>
                          </a:solidFill>
                        </a:rPr>
                        <a:t>Ti</a:t>
                      </a:r>
                      <a:r>
                        <a:rPr lang="en-GB" sz="1400" baseline="-25000" dirty="0" smtClean="0">
                          <a:solidFill>
                            <a:schemeClr val="tx1"/>
                          </a:solidFill>
                        </a:rPr>
                        <a:t>2</a:t>
                      </a:r>
                      <a:r>
                        <a:rPr lang="en-GB" sz="1400" baseline="0" dirty="0" smtClean="0">
                          <a:solidFill>
                            <a:schemeClr val="tx1"/>
                          </a:solidFill>
                        </a:rPr>
                        <a:t>O</a:t>
                      </a:r>
                      <a:r>
                        <a:rPr lang="en-GB" sz="1400" baseline="-25000" dirty="0" smtClean="0">
                          <a:solidFill>
                            <a:schemeClr val="tx1"/>
                          </a:solidFill>
                        </a:rPr>
                        <a:t>7</a:t>
                      </a:r>
                      <a:endParaRPr lang="en-GB"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GB" sz="1100" dirty="0" smtClean="0">
                          <a:solidFill>
                            <a:schemeClr val="tx1"/>
                          </a:solidFill>
                        </a:rPr>
                        <a:t>4wt% Ni</a:t>
                      </a:r>
                      <a:endParaRPr lang="en-GB" sz="1100" dirty="0">
                        <a:solidFill>
                          <a:schemeClr val="tx1"/>
                        </a:solidFill>
                      </a:endParaRPr>
                    </a:p>
                  </a:txBody>
                  <a:tcPr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r>
            </a:tbl>
          </a:graphicData>
        </a:graphic>
      </p:graphicFrame>
      <p:sp>
        <p:nvSpPr>
          <p:cNvPr id="8" name="Rectangle 7"/>
          <p:cNvSpPr/>
          <p:nvPr/>
        </p:nvSpPr>
        <p:spPr>
          <a:xfrm>
            <a:off x="4141349" y="682625"/>
            <a:ext cx="5825765" cy="1384995"/>
          </a:xfrm>
          <a:prstGeom prst="rect">
            <a:avLst/>
          </a:prstGeom>
        </p:spPr>
        <p:txBody>
          <a:bodyPr wrap="square">
            <a:spAutoFit/>
          </a:bodyPr>
          <a:lstStyle/>
          <a:p>
            <a:pPr marL="285750" indent="-285750">
              <a:lnSpc>
                <a:spcPct val="150000"/>
              </a:lnSpc>
              <a:buFont typeface="Arial" panose="020B0604020202020204" pitchFamily="34" charset="0"/>
              <a:buChar char="•"/>
            </a:pPr>
            <a:r>
              <a:rPr lang="en-GB" dirty="0">
                <a:solidFill>
                  <a:schemeClr val="tx1"/>
                </a:solidFill>
              </a:rPr>
              <a:t>PuO</a:t>
            </a:r>
            <a:r>
              <a:rPr lang="en-GB" baseline="-25000" dirty="0">
                <a:solidFill>
                  <a:schemeClr val="tx1"/>
                </a:solidFill>
              </a:rPr>
              <a:t>2</a:t>
            </a:r>
            <a:r>
              <a:rPr lang="en-GB" dirty="0">
                <a:solidFill>
                  <a:schemeClr val="tx1"/>
                </a:solidFill>
              </a:rPr>
              <a:t> powder was added as the oxide powder.</a:t>
            </a:r>
          </a:p>
          <a:p>
            <a:pPr marL="285750" indent="-285750">
              <a:lnSpc>
                <a:spcPct val="150000"/>
              </a:lnSpc>
              <a:buFont typeface="Arial" panose="020B0604020202020204" pitchFamily="34" charset="0"/>
              <a:buChar char="•"/>
            </a:pPr>
            <a:r>
              <a:rPr lang="en-GB" dirty="0">
                <a:solidFill>
                  <a:schemeClr val="tx1"/>
                </a:solidFill>
              </a:rPr>
              <a:t>Calcined at </a:t>
            </a:r>
            <a:r>
              <a:rPr lang="en-GB" dirty="0" smtClean="0">
                <a:solidFill>
                  <a:schemeClr val="tx1"/>
                </a:solidFill>
              </a:rPr>
              <a:t>750°C</a:t>
            </a:r>
            <a:r>
              <a:rPr lang="en-GB" dirty="0">
                <a:solidFill>
                  <a:schemeClr val="tx1"/>
                </a:solidFill>
              </a:rPr>
              <a:t>, 3hr under H</a:t>
            </a:r>
            <a:r>
              <a:rPr lang="en-GB" baseline="-25000" dirty="0">
                <a:solidFill>
                  <a:schemeClr val="tx1"/>
                </a:solidFill>
              </a:rPr>
              <a:t>2</a:t>
            </a:r>
            <a:r>
              <a:rPr lang="en-GB" dirty="0">
                <a:solidFill>
                  <a:schemeClr val="tx1"/>
                </a:solidFill>
              </a:rPr>
              <a:t>/N</a:t>
            </a:r>
            <a:r>
              <a:rPr lang="en-GB" baseline="-25000" dirty="0">
                <a:solidFill>
                  <a:schemeClr val="tx1"/>
                </a:solidFill>
              </a:rPr>
              <a:t>2</a:t>
            </a:r>
            <a:r>
              <a:rPr lang="en-GB" dirty="0">
                <a:solidFill>
                  <a:schemeClr val="tx1"/>
                </a:solidFill>
              </a:rPr>
              <a:t> atmosphere.</a:t>
            </a:r>
          </a:p>
          <a:p>
            <a:pPr marL="285750" indent="-285750">
              <a:lnSpc>
                <a:spcPct val="150000"/>
              </a:lnSpc>
              <a:buFont typeface="Arial" panose="020B0604020202020204" pitchFamily="34" charset="0"/>
              <a:buChar char="•"/>
            </a:pPr>
            <a:r>
              <a:rPr lang="en-GB" dirty="0">
                <a:solidFill>
                  <a:schemeClr val="tx1"/>
                </a:solidFill>
              </a:rPr>
              <a:t>Redox agent was added before the pellets were pressed</a:t>
            </a:r>
            <a:r>
              <a:rPr lang="en-GB" dirty="0" smtClean="0">
                <a:solidFill>
                  <a:schemeClr val="tx1"/>
                </a:solidFill>
              </a:rPr>
              <a:t>.</a:t>
            </a:r>
            <a:endParaRPr lang="en-GB" sz="1100" b="1" dirty="0">
              <a:solidFill>
                <a:schemeClr val="bg2"/>
              </a:solidFill>
            </a:endParaRPr>
          </a:p>
          <a:p>
            <a:pPr marL="285750" indent="-285750">
              <a:lnSpc>
                <a:spcPct val="150000"/>
              </a:lnSpc>
              <a:buFont typeface="Arial" panose="020B0604020202020204" pitchFamily="34" charset="0"/>
              <a:buChar char="•"/>
            </a:pPr>
            <a:r>
              <a:rPr lang="en-GB" b="1" dirty="0" err="1" smtClean="0">
                <a:solidFill>
                  <a:schemeClr val="bg2"/>
                </a:solidFill>
              </a:rPr>
              <a:t>HIPed</a:t>
            </a:r>
            <a:r>
              <a:rPr lang="en-GB" b="1" dirty="0" smtClean="0">
                <a:solidFill>
                  <a:schemeClr val="bg2"/>
                </a:solidFill>
              </a:rPr>
              <a:t> </a:t>
            </a:r>
            <a:r>
              <a:rPr lang="en-GB" b="1" dirty="0">
                <a:solidFill>
                  <a:schemeClr val="bg2"/>
                </a:solidFill>
              </a:rPr>
              <a:t>at 1250 °C for 4 h </a:t>
            </a:r>
            <a:r>
              <a:rPr lang="en-GB" b="1" dirty="0" smtClean="0">
                <a:solidFill>
                  <a:schemeClr val="bg2"/>
                </a:solidFill>
              </a:rPr>
              <a:t>under 100MPa of pressure.</a:t>
            </a:r>
            <a:endParaRPr lang="en-GB" b="1" dirty="0">
              <a:solidFill>
                <a:schemeClr val="bg2"/>
              </a:solidFill>
            </a:endParaRPr>
          </a:p>
        </p:txBody>
      </p:sp>
      <p:pic>
        <p:nvPicPr>
          <p:cNvPr id="9" name="Picture 8"/>
          <p:cNvPicPr>
            <a:picLocks noChangeAspect="1"/>
          </p:cNvPicPr>
          <p:nvPr/>
        </p:nvPicPr>
        <p:blipFill>
          <a:blip r:embed="rId3"/>
          <a:stretch>
            <a:fillRect/>
          </a:stretch>
        </p:blipFill>
        <p:spPr>
          <a:xfrm>
            <a:off x="5199704" y="-7621"/>
            <a:ext cx="743896" cy="743896"/>
          </a:xfrm>
          <a:prstGeom prst="rect">
            <a:avLst/>
          </a:prstGeom>
        </p:spPr>
      </p:pic>
      <p:pic>
        <p:nvPicPr>
          <p:cNvPr id="24" name="Picture 23"/>
          <p:cNvPicPr>
            <a:picLocks noChangeAspect="1"/>
          </p:cNvPicPr>
          <p:nvPr/>
        </p:nvPicPr>
        <p:blipFill rotWithShape="1">
          <a:blip r:embed="rId4">
            <a:extLst>
              <a:ext uri="{28A0092B-C50C-407E-A947-70E740481C1C}">
                <a14:useLocalDpi xmlns:a14="http://schemas.microsoft.com/office/drawing/2010/main" val="0"/>
              </a:ext>
            </a:extLst>
          </a:blip>
          <a:srcRect t="9925" b="6513"/>
          <a:stretch/>
        </p:blipFill>
        <p:spPr>
          <a:xfrm>
            <a:off x="224839" y="4299669"/>
            <a:ext cx="2520000" cy="2105741"/>
          </a:xfrm>
          <a:prstGeom prst="rect">
            <a:avLst/>
          </a:prstGeom>
        </p:spPr>
      </p:pic>
      <p:sp>
        <p:nvSpPr>
          <p:cNvPr id="27" name="TextBox 26"/>
          <p:cNvSpPr txBox="1"/>
          <p:nvPr/>
        </p:nvSpPr>
        <p:spPr>
          <a:xfrm>
            <a:off x="2308501" y="6159190"/>
            <a:ext cx="436338" cy="246221"/>
          </a:xfrm>
          <a:prstGeom prst="rect">
            <a:avLst/>
          </a:prstGeom>
          <a:solidFill>
            <a:schemeClr val="tx1"/>
          </a:solidFill>
        </p:spPr>
        <p:txBody>
          <a:bodyPr wrap="none" rtlCol="0">
            <a:spAutoFit/>
          </a:bodyPr>
          <a:lstStyle/>
          <a:p>
            <a:r>
              <a:rPr lang="en-GB" sz="1000" dirty="0" smtClean="0">
                <a:solidFill>
                  <a:schemeClr val="bg1"/>
                </a:solidFill>
              </a:rPr>
              <a:t>1µm</a:t>
            </a:r>
            <a:endParaRPr lang="en-GB" sz="1000" dirty="0">
              <a:solidFill>
                <a:schemeClr val="bg1"/>
              </a:solidFill>
            </a:endParaRPr>
          </a:p>
        </p:txBody>
      </p:sp>
      <p:cxnSp>
        <p:nvCxnSpPr>
          <p:cNvPr id="28" name="Straight Connector 27"/>
          <p:cNvCxnSpPr/>
          <p:nvPr/>
        </p:nvCxnSpPr>
        <p:spPr>
          <a:xfrm>
            <a:off x="2404635" y="6197766"/>
            <a:ext cx="68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0" name="Picture 29"/>
          <p:cNvPicPr>
            <a:picLocks noChangeAspect="1"/>
          </p:cNvPicPr>
          <p:nvPr/>
        </p:nvPicPr>
        <p:blipFill rotWithShape="1">
          <a:blip r:embed="rId5">
            <a:extLst>
              <a:ext uri="{28A0092B-C50C-407E-A947-70E740481C1C}">
                <a14:useLocalDpi xmlns:a14="http://schemas.microsoft.com/office/drawing/2010/main" val="0"/>
              </a:ext>
            </a:extLst>
          </a:blip>
          <a:srcRect t="5682" b="11038"/>
          <a:stretch/>
        </p:blipFill>
        <p:spPr>
          <a:xfrm>
            <a:off x="224839" y="2164359"/>
            <a:ext cx="2520000" cy="2098640"/>
          </a:xfrm>
          <a:prstGeom prst="rect">
            <a:avLst/>
          </a:prstGeom>
        </p:spPr>
      </p:pic>
      <p:sp>
        <p:nvSpPr>
          <p:cNvPr id="31" name="TextBox 30"/>
          <p:cNvSpPr txBox="1"/>
          <p:nvPr/>
        </p:nvSpPr>
        <p:spPr>
          <a:xfrm>
            <a:off x="2217917" y="4015348"/>
            <a:ext cx="506870" cy="246221"/>
          </a:xfrm>
          <a:prstGeom prst="rect">
            <a:avLst/>
          </a:prstGeom>
          <a:solidFill>
            <a:schemeClr val="tx1"/>
          </a:solidFill>
        </p:spPr>
        <p:txBody>
          <a:bodyPr wrap="none" rtlCol="0">
            <a:spAutoFit/>
          </a:bodyPr>
          <a:lstStyle/>
          <a:p>
            <a:r>
              <a:rPr lang="en-GB" sz="1000" dirty="0" smtClean="0">
                <a:solidFill>
                  <a:schemeClr val="bg1"/>
                </a:solidFill>
              </a:rPr>
              <a:t>80µm</a:t>
            </a:r>
            <a:endParaRPr lang="en-GB" sz="1000" dirty="0">
              <a:solidFill>
                <a:schemeClr val="bg1"/>
              </a:solidFill>
            </a:endParaRPr>
          </a:p>
        </p:txBody>
      </p:sp>
      <p:cxnSp>
        <p:nvCxnSpPr>
          <p:cNvPr id="32" name="Straight Connector 31"/>
          <p:cNvCxnSpPr/>
          <p:nvPr/>
        </p:nvCxnSpPr>
        <p:spPr>
          <a:xfrm>
            <a:off x="2345552" y="4053448"/>
            <a:ext cx="68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2861026" y="1433814"/>
            <a:ext cx="1633419" cy="2074198"/>
            <a:chOff x="205530" y="1677797"/>
            <a:chExt cx="3304703" cy="4196480"/>
          </a:xfrm>
        </p:grpSpPr>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l="28854" r="11747"/>
            <a:stretch/>
          </p:blipFill>
          <p:spPr>
            <a:xfrm>
              <a:off x="1323518" y="3113278"/>
              <a:ext cx="2186715" cy="2760999"/>
            </a:xfrm>
            <a:prstGeom prst="rect">
              <a:avLst/>
            </a:prstGeom>
          </p:spPr>
        </p:pic>
        <p:pic>
          <p:nvPicPr>
            <p:cNvPr id="10" name="Picture 9"/>
            <p:cNvPicPr>
              <a:picLocks noChangeAspect="1"/>
            </p:cNvPicPr>
            <p:nvPr/>
          </p:nvPicPr>
          <p:blipFill rotWithShape="1">
            <a:blip r:embed="rId7">
              <a:extLst>
                <a:ext uri="{28A0092B-C50C-407E-A947-70E740481C1C}">
                  <a14:useLocalDpi xmlns:a14="http://schemas.microsoft.com/office/drawing/2010/main" val="0"/>
                </a:ext>
              </a:extLst>
            </a:blip>
            <a:srcRect r="8645" b="3294"/>
            <a:stretch/>
          </p:blipFill>
          <p:spPr>
            <a:xfrm>
              <a:off x="205530" y="1677797"/>
              <a:ext cx="2211345" cy="1755664"/>
            </a:xfrm>
            <a:prstGeom prst="rect">
              <a:avLst/>
            </a:prstGeom>
            <a:ln w="28575">
              <a:solidFill>
                <a:srgbClr val="92D050"/>
              </a:solidFill>
            </a:ln>
            <a:effectLst>
              <a:outerShdw blurRad="50800" dist="38100" dir="2700000" algn="tl" rotWithShape="0">
                <a:prstClr val="black">
                  <a:alpha val="40000"/>
                </a:prstClr>
              </a:outerShdw>
            </a:effectLst>
          </p:spPr>
        </p:pic>
        <p:sp>
          <p:nvSpPr>
            <p:cNvPr id="12" name="Oval 11"/>
            <p:cNvSpPr/>
            <p:nvPr/>
          </p:nvSpPr>
          <p:spPr>
            <a:xfrm>
              <a:off x="1155935" y="4019799"/>
              <a:ext cx="947956" cy="947956"/>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p:cNvCxnSpPr>
              <a:stCxn id="12" idx="7"/>
            </p:cNvCxnSpPr>
            <p:nvPr/>
          </p:nvCxnSpPr>
          <p:spPr>
            <a:xfrm flipV="1">
              <a:off x="1965066" y="3433461"/>
              <a:ext cx="451809" cy="725163"/>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2" idx="1"/>
            </p:cNvCxnSpPr>
            <p:nvPr/>
          </p:nvCxnSpPr>
          <p:spPr>
            <a:xfrm flipH="1" flipV="1">
              <a:off x="205530" y="3433461"/>
              <a:ext cx="1089230" cy="725163"/>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grpSp>
      <p:graphicFrame>
        <p:nvGraphicFramePr>
          <p:cNvPr id="33" name="Table 32"/>
          <p:cNvGraphicFramePr>
            <a:graphicFrameLocks noGrp="1"/>
          </p:cNvGraphicFramePr>
          <p:nvPr>
            <p:extLst>
              <p:ext uri="{D42A27DB-BD31-4B8C-83A1-F6EECF244321}">
                <p14:modId xmlns:p14="http://schemas.microsoft.com/office/powerpoint/2010/main" val="1052555869"/>
              </p:ext>
            </p:extLst>
          </p:nvPr>
        </p:nvGraphicFramePr>
        <p:xfrm>
          <a:off x="205531" y="1469684"/>
          <a:ext cx="2519256" cy="585296"/>
        </p:xfrm>
        <a:graphic>
          <a:graphicData uri="http://schemas.openxmlformats.org/drawingml/2006/table">
            <a:tbl>
              <a:tblPr firstRow="1" firstCol="1" bandRow="1"/>
              <a:tblGrid>
                <a:gridCol w="2519256"/>
              </a:tblGrid>
              <a:tr h="233855">
                <a:tc>
                  <a:txBody>
                    <a:bodyPr/>
                    <a:lstStyle/>
                    <a:p>
                      <a:pPr algn="ctr">
                        <a:lnSpc>
                          <a:spcPct val="100000"/>
                        </a:lnSpc>
                        <a:spcAft>
                          <a:spcPts val="0"/>
                        </a:spcAft>
                      </a:pPr>
                      <a:r>
                        <a:rPr lang="en-GB" sz="1050" b="1" dirty="0" smtClean="0">
                          <a:effectLst/>
                          <a:latin typeface="+mn-lt"/>
                          <a:ea typeface="Calibri" panose="020F0502020204030204" pitchFamily="34" charset="0"/>
                          <a:cs typeface="Times New Roman" panose="02020603050405020304" pitchFamily="18" charset="0"/>
                        </a:rPr>
                        <a:t>Zirconolite composition</a:t>
                      </a:r>
                      <a:endParaRPr lang="en-GB" sz="1050" dirty="0">
                        <a:effectLst/>
                        <a:latin typeface="+mn-lt"/>
                        <a:ea typeface="Calibri" panose="020F0502020204030204" pitchFamily="34" charset="0"/>
                        <a:cs typeface="Times New Roman" panose="02020603050405020304" pitchFamily="18" charset="0"/>
                      </a:endParaRPr>
                    </a:p>
                  </a:txBody>
                  <a:tcPr marL="51904" marR="5190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51441">
                <a:tc>
                  <a:txBody>
                    <a:bodyPr/>
                    <a:lstStyle/>
                    <a:p>
                      <a:pPr algn="ctr" fontAlgn="b">
                        <a:lnSpc>
                          <a:spcPct val="100000"/>
                        </a:lnSpc>
                      </a:pPr>
                      <a:r>
                        <a:rPr lang="en-GB" sz="1200" b="1" i="0" u="none" strike="noStrike" dirty="0" smtClean="0">
                          <a:solidFill>
                            <a:schemeClr val="tx1"/>
                          </a:solidFill>
                          <a:effectLst/>
                          <a:latin typeface="Calibri" panose="020F0502020204030204" pitchFamily="34" charset="0"/>
                        </a:rPr>
                        <a:t>Ca</a:t>
                      </a:r>
                      <a:r>
                        <a:rPr lang="en-GB" sz="1200" b="1" i="0" u="none" strike="noStrike" baseline="-25000" dirty="0" smtClean="0">
                          <a:solidFill>
                            <a:schemeClr val="tx1"/>
                          </a:solidFill>
                          <a:effectLst/>
                          <a:latin typeface="Calibri" panose="020F0502020204030204" pitchFamily="34" charset="0"/>
                        </a:rPr>
                        <a:t>0.81</a:t>
                      </a:r>
                      <a:r>
                        <a:rPr lang="en-GB" sz="1200" b="1" i="0" u="none" strike="noStrike" baseline="0" dirty="0" smtClean="0">
                          <a:solidFill>
                            <a:schemeClr val="tx1"/>
                          </a:solidFill>
                          <a:effectLst/>
                          <a:latin typeface="Calibri" panose="020F0502020204030204" pitchFamily="34" charset="0"/>
                        </a:rPr>
                        <a:t>Pu</a:t>
                      </a:r>
                      <a:r>
                        <a:rPr lang="en-GB" sz="1200" b="1" i="0" u="none" strike="noStrike" baseline="-25000" dirty="0" smtClean="0">
                          <a:solidFill>
                            <a:schemeClr val="tx1"/>
                          </a:solidFill>
                          <a:effectLst/>
                          <a:latin typeface="Calibri" panose="020F0502020204030204" pitchFamily="34" charset="0"/>
                        </a:rPr>
                        <a:t>0.10</a:t>
                      </a:r>
                      <a:r>
                        <a:rPr lang="en-GB" sz="1200" b="1" i="0" u="none" strike="noStrike" baseline="0" dirty="0" smtClean="0">
                          <a:solidFill>
                            <a:schemeClr val="tx1"/>
                          </a:solidFill>
                          <a:effectLst/>
                          <a:latin typeface="Calibri" panose="020F0502020204030204" pitchFamily="34" charset="0"/>
                        </a:rPr>
                        <a:t>Na</a:t>
                      </a:r>
                      <a:r>
                        <a:rPr lang="en-GB" sz="1200" b="1" i="0" u="none" strike="noStrike" baseline="-25000" dirty="0" smtClean="0">
                          <a:solidFill>
                            <a:schemeClr val="tx1"/>
                          </a:solidFill>
                          <a:effectLst/>
                          <a:latin typeface="Calibri" panose="020F0502020204030204" pitchFamily="34" charset="0"/>
                        </a:rPr>
                        <a:t>0.09</a:t>
                      </a:r>
                      <a:r>
                        <a:rPr lang="en-GB" sz="1200" b="1" i="0" u="none" strike="noStrike" baseline="0" dirty="0" smtClean="0">
                          <a:solidFill>
                            <a:schemeClr val="tx1"/>
                          </a:solidFill>
                          <a:effectLst/>
                          <a:latin typeface="Calibri" panose="020F0502020204030204" pitchFamily="34" charset="0"/>
                        </a:rPr>
                        <a:t>Zr</a:t>
                      </a:r>
                      <a:r>
                        <a:rPr lang="en-GB" sz="1200" b="1" i="0" u="none" strike="noStrike" baseline="-25000" dirty="0" smtClean="0">
                          <a:solidFill>
                            <a:schemeClr val="tx1"/>
                          </a:solidFill>
                          <a:effectLst/>
                          <a:latin typeface="Calibri" panose="020F0502020204030204" pitchFamily="34" charset="0"/>
                        </a:rPr>
                        <a:t>0.95</a:t>
                      </a:r>
                      <a:r>
                        <a:rPr lang="en-GB" sz="1200" b="1" i="0" u="none" strike="noStrike" baseline="0" dirty="0" smtClean="0">
                          <a:solidFill>
                            <a:schemeClr val="tx1"/>
                          </a:solidFill>
                          <a:effectLst/>
                          <a:latin typeface="Calibri" panose="020F0502020204030204" pitchFamily="34" charset="0"/>
                        </a:rPr>
                        <a:t>Ti</a:t>
                      </a:r>
                      <a:r>
                        <a:rPr lang="en-GB" sz="1200" b="1" i="0" u="none" strike="noStrike" baseline="-25000" dirty="0" smtClean="0">
                          <a:solidFill>
                            <a:schemeClr val="tx1"/>
                          </a:solidFill>
                          <a:effectLst/>
                          <a:latin typeface="Calibri" panose="020F0502020204030204" pitchFamily="34" charset="0"/>
                        </a:rPr>
                        <a:t>1.82</a:t>
                      </a:r>
                      <a:r>
                        <a:rPr lang="en-GB" sz="1200" b="1" i="0" u="none" strike="noStrike" baseline="0" dirty="0" smtClean="0">
                          <a:solidFill>
                            <a:schemeClr val="tx1"/>
                          </a:solidFill>
                          <a:effectLst/>
                          <a:latin typeface="Calibri" panose="020F0502020204030204" pitchFamily="34" charset="0"/>
                        </a:rPr>
                        <a:t>Al</a:t>
                      </a:r>
                      <a:r>
                        <a:rPr lang="en-GB" sz="1200" b="1" i="0" u="none" strike="noStrike" baseline="-25000" dirty="0" smtClean="0">
                          <a:solidFill>
                            <a:schemeClr val="tx1"/>
                          </a:solidFill>
                          <a:effectLst/>
                          <a:latin typeface="Calibri" panose="020F0502020204030204" pitchFamily="34" charset="0"/>
                        </a:rPr>
                        <a:t>0.17</a:t>
                      </a:r>
                      <a:r>
                        <a:rPr lang="en-GB" sz="1200" b="1" i="0" u="none" strike="noStrike" baseline="0" dirty="0" smtClean="0">
                          <a:solidFill>
                            <a:schemeClr val="tx1"/>
                          </a:solidFill>
                          <a:effectLst/>
                          <a:latin typeface="Calibri" panose="020F0502020204030204" pitchFamily="34" charset="0"/>
                        </a:rPr>
                        <a:t>Ni</a:t>
                      </a:r>
                      <a:r>
                        <a:rPr lang="en-GB" sz="1200" b="1" i="0" u="none" strike="noStrike" baseline="-25000" dirty="0" smtClean="0">
                          <a:solidFill>
                            <a:schemeClr val="tx1"/>
                          </a:solidFill>
                          <a:effectLst/>
                          <a:latin typeface="Calibri" panose="020F0502020204030204" pitchFamily="34" charset="0"/>
                        </a:rPr>
                        <a:t>0.01</a:t>
                      </a:r>
                      <a:r>
                        <a:rPr lang="en-GB" sz="1200" b="1" i="0" u="none" strike="noStrike" baseline="0" dirty="0" smtClean="0">
                          <a:solidFill>
                            <a:schemeClr val="tx1"/>
                          </a:solidFill>
                          <a:effectLst/>
                          <a:latin typeface="Calibri" panose="020F0502020204030204" pitchFamily="34" charset="0"/>
                        </a:rPr>
                        <a:t>O</a:t>
                      </a:r>
                      <a:r>
                        <a:rPr lang="en-GB" sz="1200" b="1" i="0" u="none" strike="noStrike" baseline="-25000" dirty="0" smtClean="0">
                          <a:solidFill>
                            <a:schemeClr val="tx1"/>
                          </a:solidFill>
                          <a:effectLst/>
                          <a:latin typeface="Calibri" panose="020F0502020204030204" pitchFamily="34" charset="0"/>
                        </a:rPr>
                        <a:t>7</a:t>
                      </a:r>
                      <a:endParaRPr lang="en-GB" sz="1200" b="1" i="0" u="none" strike="noStrike" dirty="0">
                        <a:solidFill>
                          <a:schemeClr val="tx1"/>
                        </a:solidFill>
                        <a:effectLst/>
                        <a:latin typeface="Calibri" panose="020F0502020204030204" pitchFamily="34" charset="0"/>
                      </a:endParaRPr>
                    </a:p>
                  </a:txBody>
                  <a:tcPr marL="51904" marR="51904"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96431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b="1" dirty="0" smtClean="0">
                <a:solidFill>
                  <a:schemeClr val="bg1"/>
                </a:solidFill>
              </a:rPr>
              <a:t>Plutonium HIP Incorporation Study</a:t>
            </a:r>
            <a:endParaRPr lang="en-GB" sz="1600" b="1" dirty="0">
              <a:solidFill>
                <a:schemeClr val="bg1"/>
              </a:solidFill>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1192" t="1462" r="2386"/>
          <a:stretch/>
        </p:blipFill>
        <p:spPr>
          <a:xfrm>
            <a:off x="3616776" y="2164359"/>
            <a:ext cx="5400000" cy="4219012"/>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731547677"/>
              </p:ext>
            </p:extLst>
          </p:nvPr>
        </p:nvGraphicFramePr>
        <p:xfrm>
          <a:off x="205530" y="777260"/>
          <a:ext cx="3913464" cy="563880"/>
        </p:xfrm>
        <a:graphic>
          <a:graphicData uri="http://schemas.openxmlformats.org/drawingml/2006/table">
            <a:tbl>
              <a:tblPr firstRow="1" bandRow="1">
                <a:tableStyleId>{5C22544A-7EE6-4342-B048-85BDC9FD1C3A}</a:tableStyleId>
              </a:tblPr>
              <a:tblGrid>
                <a:gridCol w="951234"/>
                <a:gridCol w="1704789"/>
                <a:gridCol w="1257441"/>
              </a:tblGrid>
              <a:tr h="162307">
                <a:tc>
                  <a:txBody>
                    <a:bodyPr/>
                    <a:lstStyle/>
                    <a:p>
                      <a:pPr algn="ctr"/>
                      <a:r>
                        <a:rPr lang="en-GB" sz="1100" dirty="0" smtClean="0">
                          <a:solidFill>
                            <a:schemeClr val="tx1"/>
                          </a:solidFill>
                        </a:rPr>
                        <a:t>Sample</a:t>
                      </a:r>
                      <a:endParaRPr lang="en-GB" sz="1100" dirty="0">
                        <a:solidFill>
                          <a:schemeClr val="tx1"/>
                        </a:solidFill>
                      </a:endParaRPr>
                    </a:p>
                  </a:txBody>
                  <a:tcPr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GB" sz="1100" dirty="0" smtClean="0">
                          <a:solidFill>
                            <a:schemeClr val="tx1"/>
                          </a:solidFill>
                        </a:rPr>
                        <a:t>Formulation</a:t>
                      </a:r>
                      <a:endParaRPr lang="en-GB" sz="11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GB" sz="1100" dirty="0" smtClean="0">
                          <a:solidFill>
                            <a:schemeClr val="tx1"/>
                          </a:solidFill>
                        </a:rPr>
                        <a:t>Redox agent</a:t>
                      </a:r>
                      <a:endParaRPr lang="en-GB" sz="1100" dirty="0">
                        <a:solidFill>
                          <a:schemeClr val="tx1"/>
                        </a:solidFill>
                      </a:endParaRPr>
                    </a:p>
                  </a:txBody>
                  <a:tcPr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r>
              <a:tr h="261583">
                <a:tc>
                  <a:txBody>
                    <a:bodyPr/>
                    <a:lstStyle/>
                    <a:p>
                      <a:pPr algn="ctr"/>
                      <a:r>
                        <a:rPr lang="en-GB" sz="1100" dirty="0" smtClean="0">
                          <a:solidFill>
                            <a:schemeClr val="tx1"/>
                          </a:solidFill>
                        </a:rPr>
                        <a:t>SW-1811</a:t>
                      </a:r>
                      <a:endParaRPr lang="en-GB" sz="1100" dirty="0">
                        <a:solidFill>
                          <a:schemeClr val="tx1"/>
                        </a:solidFill>
                      </a:endParaRPr>
                    </a:p>
                  </a:txBody>
                  <a:tcPr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GB" sz="1400" dirty="0" smtClean="0">
                          <a:solidFill>
                            <a:schemeClr val="tx1"/>
                          </a:solidFill>
                        </a:rPr>
                        <a:t>CaZr</a:t>
                      </a:r>
                      <a:r>
                        <a:rPr lang="en-GB" sz="1400" baseline="-25000" dirty="0" smtClean="0">
                          <a:solidFill>
                            <a:schemeClr val="tx1"/>
                          </a:solidFill>
                        </a:rPr>
                        <a:t>0.9</a:t>
                      </a:r>
                      <a:r>
                        <a:rPr lang="en-GB" sz="1400" baseline="0" dirty="0" smtClean="0">
                          <a:solidFill>
                            <a:schemeClr val="tx1"/>
                          </a:solidFill>
                        </a:rPr>
                        <a:t>Pu</a:t>
                      </a:r>
                      <a:r>
                        <a:rPr lang="en-GB" sz="1400" baseline="-25000" dirty="0" smtClean="0">
                          <a:solidFill>
                            <a:schemeClr val="tx1"/>
                          </a:solidFill>
                        </a:rPr>
                        <a:t>0.1</a:t>
                      </a:r>
                      <a:r>
                        <a:rPr lang="en-GB" sz="1400" baseline="0" dirty="0" smtClean="0">
                          <a:solidFill>
                            <a:schemeClr val="tx1"/>
                          </a:solidFill>
                        </a:rPr>
                        <a:t>Ti</a:t>
                      </a:r>
                      <a:r>
                        <a:rPr lang="en-GB" sz="1400" baseline="-25000" dirty="0" smtClean="0">
                          <a:solidFill>
                            <a:schemeClr val="tx1"/>
                          </a:solidFill>
                        </a:rPr>
                        <a:t>2</a:t>
                      </a:r>
                      <a:r>
                        <a:rPr lang="en-GB" sz="1400" baseline="0" dirty="0" smtClean="0">
                          <a:solidFill>
                            <a:schemeClr val="tx1"/>
                          </a:solidFill>
                        </a:rPr>
                        <a:t>O</a:t>
                      </a:r>
                      <a:r>
                        <a:rPr lang="en-GB" sz="1400" baseline="-25000" dirty="0" smtClean="0">
                          <a:solidFill>
                            <a:schemeClr val="tx1"/>
                          </a:solidFill>
                        </a:rPr>
                        <a:t>7</a:t>
                      </a:r>
                      <a:endParaRPr lang="en-GB"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r>
                        <a:rPr lang="en-GB" sz="1100" dirty="0" smtClean="0">
                          <a:solidFill>
                            <a:schemeClr val="tx1"/>
                          </a:solidFill>
                        </a:rPr>
                        <a:t>4wt% Ni</a:t>
                      </a:r>
                      <a:endParaRPr lang="en-GB" sz="1100" dirty="0">
                        <a:solidFill>
                          <a:schemeClr val="tx1"/>
                        </a:solidFill>
                      </a:endParaRPr>
                    </a:p>
                  </a:txBody>
                  <a:tcPr anchor="ctr">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r>
            </a:tbl>
          </a:graphicData>
        </a:graphic>
      </p:graphicFrame>
      <p:sp>
        <p:nvSpPr>
          <p:cNvPr id="8" name="Rectangle 7"/>
          <p:cNvSpPr/>
          <p:nvPr/>
        </p:nvSpPr>
        <p:spPr>
          <a:xfrm>
            <a:off x="4141349" y="682625"/>
            <a:ext cx="5825765" cy="1384995"/>
          </a:xfrm>
          <a:prstGeom prst="rect">
            <a:avLst/>
          </a:prstGeom>
        </p:spPr>
        <p:txBody>
          <a:bodyPr wrap="square">
            <a:spAutoFit/>
          </a:bodyPr>
          <a:lstStyle/>
          <a:p>
            <a:pPr marL="285750" indent="-285750">
              <a:lnSpc>
                <a:spcPct val="150000"/>
              </a:lnSpc>
              <a:buFont typeface="Arial" panose="020B0604020202020204" pitchFamily="34" charset="0"/>
              <a:buChar char="•"/>
            </a:pPr>
            <a:r>
              <a:rPr lang="en-GB" dirty="0">
                <a:solidFill>
                  <a:schemeClr val="tx1"/>
                </a:solidFill>
              </a:rPr>
              <a:t>PuO</a:t>
            </a:r>
            <a:r>
              <a:rPr lang="en-GB" baseline="-25000" dirty="0">
                <a:solidFill>
                  <a:schemeClr val="tx1"/>
                </a:solidFill>
              </a:rPr>
              <a:t>2</a:t>
            </a:r>
            <a:r>
              <a:rPr lang="en-GB" dirty="0">
                <a:solidFill>
                  <a:schemeClr val="tx1"/>
                </a:solidFill>
              </a:rPr>
              <a:t> powder was added as the oxide powder.</a:t>
            </a:r>
          </a:p>
          <a:p>
            <a:pPr marL="285750" indent="-285750">
              <a:lnSpc>
                <a:spcPct val="150000"/>
              </a:lnSpc>
              <a:buFont typeface="Arial" panose="020B0604020202020204" pitchFamily="34" charset="0"/>
              <a:buChar char="•"/>
            </a:pPr>
            <a:r>
              <a:rPr lang="en-GB" dirty="0">
                <a:solidFill>
                  <a:schemeClr val="tx1"/>
                </a:solidFill>
              </a:rPr>
              <a:t>Calcined at </a:t>
            </a:r>
            <a:r>
              <a:rPr lang="en-GB" dirty="0" smtClean="0">
                <a:solidFill>
                  <a:schemeClr val="tx1"/>
                </a:solidFill>
              </a:rPr>
              <a:t>750°C</a:t>
            </a:r>
            <a:r>
              <a:rPr lang="en-GB" dirty="0">
                <a:solidFill>
                  <a:schemeClr val="tx1"/>
                </a:solidFill>
              </a:rPr>
              <a:t>, 3hr under H</a:t>
            </a:r>
            <a:r>
              <a:rPr lang="en-GB" baseline="-25000" dirty="0">
                <a:solidFill>
                  <a:schemeClr val="tx1"/>
                </a:solidFill>
              </a:rPr>
              <a:t>2</a:t>
            </a:r>
            <a:r>
              <a:rPr lang="en-GB" dirty="0">
                <a:solidFill>
                  <a:schemeClr val="tx1"/>
                </a:solidFill>
              </a:rPr>
              <a:t>/N</a:t>
            </a:r>
            <a:r>
              <a:rPr lang="en-GB" baseline="-25000" dirty="0">
                <a:solidFill>
                  <a:schemeClr val="tx1"/>
                </a:solidFill>
              </a:rPr>
              <a:t>2</a:t>
            </a:r>
            <a:r>
              <a:rPr lang="en-GB" dirty="0">
                <a:solidFill>
                  <a:schemeClr val="tx1"/>
                </a:solidFill>
              </a:rPr>
              <a:t> atmosphere.</a:t>
            </a:r>
          </a:p>
          <a:p>
            <a:pPr marL="285750" indent="-285750">
              <a:lnSpc>
                <a:spcPct val="150000"/>
              </a:lnSpc>
              <a:buFont typeface="Arial" panose="020B0604020202020204" pitchFamily="34" charset="0"/>
              <a:buChar char="•"/>
            </a:pPr>
            <a:r>
              <a:rPr lang="en-GB" dirty="0">
                <a:solidFill>
                  <a:schemeClr val="tx1"/>
                </a:solidFill>
              </a:rPr>
              <a:t>Redox agent was added before the pellets were pressed</a:t>
            </a:r>
            <a:r>
              <a:rPr lang="en-GB" dirty="0" smtClean="0">
                <a:solidFill>
                  <a:schemeClr val="tx1"/>
                </a:solidFill>
              </a:rPr>
              <a:t>.</a:t>
            </a:r>
            <a:endParaRPr lang="en-GB" sz="1100" b="1" dirty="0">
              <a:solidFill>
                <a:schemeClr val="bg2"/>
              </a:solidFill>
            </a:endParaRPr>
          </a:p>
          <a:p>
            <a:pPr marL="285750" indent="-285750">
              <a:lnSpc>
                <a:spcPct val="150000"/>
              </a:lnSpc>
              <a:buFont typeface="Arial" panose="020B0604020202020204" pitchFamily="34" charset="0"/>
              <a:buChar char="•"/>
            </a:pPr>
            <a:r>
              <a:rPr lang="en-GB" b="1" dirty="0" err="1" smtClean="0">
                <a:solidFill>
                  <a:schemeClr val="bg2"/>
                </a:solidFill>
              </a:rPr>
              <a:t>HIPed</a:t>
            </a:r>
            <a:r>
              <a:rPr lang="en-GB" b="1" dirty="0" smtClean="0">
                <a:solidFill>
                  <a:schemeClr val="bg2"/>
                </a:solidFill>
              </a:rPr>
              <a:t> </a:t>
            </a:r>
            <a:r>
              <a:rPr lang="en-GB" b="1" dirty="0">
                <a:solidFill>
                  <a:schemeClr val="bg2"/>
                </a:solidFill>
              </a:rPr>
              <a:t>at 1250 °C for 4 h </a:t>
            </a:r>
            <a:r>
              <a:rPr lang="en-GB" b="1" dirty="0" smtClean="0">
                <a:solidFill>
                  <a:schemeClr val="bg2"/>
                </a:solidFill>
              </a:rPr>
              <a:t>under 100MPa of pressure.</a:t>
            </a:r>
            <a:endParaRPr lang="en-GB" b="1" dirty="0">
              <a:solidFill>
                <a:schemeClr val="bg2"/>
              </a:solidFill>
            </a:endParaRPr>
          </a:p>
        </p:txBody>
      </p:sp>
      <p:pic>
        <p:nvPicPr>
          <p:cNvPr id="9" name="Picture 8"/>
          <p:cNvPicPr>
            <a:picLocks noChangeAspect="1"/>
          </p:cNvPicPr>
          <p:nvPr/>
        </p:nvPicPr>
        <p:blipFill>
          <a:blip r:embed="rId3"/>
          <a:stretch>
            <a:fillRect/>
          </a:stretch>
        </p:blipFill>
        <p:spPr>
          <a:xfrm>
            <a:off x="5199704" y="-7621"/>
            <a:ext cx="743896" cy="743896"/>
          </a:xfrm>
          <a:prstGeom prst="rect">
            <a:avLst/>
          </a:prstGeom>
        </p:spPr>
      </p:pic>
      <p:pic>
        <p:nvPicPr>
          <p:cNvPr id="24" name="Picture 23"/>
          <p:cNvPicPr>
            <a:picLocks noChangeAspect="1"/>
          </p:cNvPicPr>
          <p:nvPr/>
        </p:nvPicPr>
        <p:blipFill rotWithShape="1">
          <a:blip r:embed="rId4">
            <a:extLst>
              <a:ext uri="{28A0092B-C50C-407E-A947-70E740481C1C}">
                <a14:useLocalDpi xmlns:a14="http://schemas.microsoft.com/office/drawing/2010/main" val="0"/>
              </a:ext>
            </a:extLst>
          </a:blip>
          <a:srcRect t="9925" b="6513"/>
          <a:stretch/>
        </p:blipFill>
        <p:spPr>
          <a:xfrm>
            <a:off x="224839" y="4299669"/>
            <a:ext cx="2520000" cy="2105741"/>
          </a:xfrm>
          <a:prstGeom prst="rect">
            <a:avLst/>
          </a:prstGeom>
        </p:spPr>
      </p:pic>
      <p:sp>
        <p:nvSpPr>
          <p:cNvPr id="27" name="TextBox 26"/>
          <p:cNvSpPr txBox="1"/>
          <p:nvPr/>
        </p:nvSpPr>
        <p:spPr>
          <a:xfrm>
            <a:off x="2308501" y="6159190"/>
            <a:ext cx="436338" cy="246221"/>
          </a:xfrm>
          <a:prstGeom prst="rect">
            <a:avLst/>
          </a:prstGeom>
          <a:solidFill>
            <a:schemeClr val="tx1"/>
          </a:solidFill>
        </p:spPr>
        <p:txBody>
          <a:bodyPr wrap="none" rtlCol="0">
            <a:spAutoFit/>
          </a:bodyPr>
          <a:lstStyle/>
          <a:p>
            <a:r>
              <a:rPr lang="en-GB" sz="1000" dirty="0" smtClean="0">
                <a:solidFill>
                  <a:schemeClr val="bg1"/>
                </a:solidFill>
              </a:rPr>
              <a:t>1µm</a:t>
            </a:r>
            <a:endParaRPr lang="en-GB" sz="1000" dirty="0">
              <a:solidFill>
                <a:schemeClr val="bg1"/>
              </a:solidFill>
            </a:endParaRPr>
          </a:p>
        </p:txBody>
      </p:sp>
      <p:cxnSp>
        <p:nvCxnSpPr>
          <p:cNvPr id="28" name="Straight Connector 27"/>
          <p:cNvCxnSpPr/>
          <p:nvPr/>
        </p:nvCxnSpPr>
        <p:spPr>
          <a:xfrm>
            <a:off x="2404635" y="6197766"/>
            <a:ext cx="68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0" name="Picture 29"/>
          <p:cNvPicPr>
            <a:picLocks noChangeAspect="1"/>
          </p:cNvPicPr>
          <p:nvPr/>
        </p:nvPicPr>
        <p:blipFill rotWithShape="1">
          <a:blip r:embed="rId5">
            <a:extLst>
              <a:ext uri="{28A0092B-C50C-407E-A947-70E740481C1C}">
                <a14:useLocalDpi xmlns:a14="http://schemas.microsoft.com/office/drawing/2010/main" val="0"/>
              </a:ext>
            </a:extLst>
          </a:blip>
          <a:srcRect t="5682" b="11038"/>
          <a:stretch/>
        </p:blipFill>
        <p:spPr>
          <a:xfrm>
            <a:off x="224839" y="2164359"/>
            <a:ext cx="2520000" cy="2098640"/>
          </a:xfrm>
          <a:prstGeom prst="rect">
            <a:avLst/>
          </a:prstGeom>
        </p:spPr>
      </p:pic>
      <p:sp>
        <p:nvSpPr>
          <p:cNvPr id="31" name="TextBox 30"/>
          <p:cNvSpPr txBox="1"/>
          <p:nvPr/>
        </p:nvSpPr>
        <p:spPr>
          <a:xfrm>
            <a:off x="2217917" y="4015348"/>
            <a:ext cx="506870" cy="246221"/>
          </a:xfrm>
          <a:prstGeom prst="rect">
            <a:avLst/>
          </a:prstGeom>
          <a:solidFill>
            <a:schemeClr val="tx1"/>
          </a:solidFill>
        </p:spPr>
        <p:txBody>
          <a:bodyPr wrap="none" rtlCol="0">
            <a:spAutoFit/>
          </a:bodyPr>
          <a:lstStyle/>
          <a:p>
            <a:r>
              <a:rPr lang="en-GB" sz="1000" dirty="0" smtClean="0">
                <a:solidFill>
                  <a:schemeClr val="bg1"/>
                </a:solidFill>
              </a:rPr>
              <a:t>80µm</a:t>
            </a:r>
            <a:endParaRPr lang="en-GB" sz="1000" dirty="0">
              <a:solidFill>
                <a:schemeClr val="bg1"/>
              </a:solidFill>
            </a:endParaRPr>
          </a:p>
        </p:txBody>
      </p:sp>
      <p:cxnSp>
        <p:nvCxnSpPr>
          <p:cNvPr id="32" name="Straight Connector 31"/>
          <p:cNvCxnSpPr/>
          <p:nvPr/>
        </p:nvCxnSpPr>
        <p:spPr>
          <a:xfrm>
            <a:off x="2345552" y="4053448"/>
            <a:ext cx="68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33" name="Table 32"/>
          <p:cNvGraphicFramePr>
            <a:graphicFrameLocks noGrp="1"/>
          </p:cNvGraphicFramePr>
          <p:nvPr>
            <p:extLst>
              <p:ext uri="{D42A27DB-BD31-4B8C-83A1-F6EECF244321}">
                <p14:modId xmlns:p14="http://schemas.microsoft.com/office/powerpoint/2010/main" val="1052555869"/>
              </p:ext>
            </p:extLst>
          </p:nvPr>
        </p:nvGraphicFramePr>
        <p:xfrm>
          <a:off x="205531" y="1469684"/>
          <a:ext cx="2519256" cy="585296"/>
        </p:xfrm>
        <a:graphic>
          <a:graphicData uri="http://schemas.openxmlformats.org/drawingml/2006/table">
            <a:tbl>
              <a:tblPr firstRow="1" firstCol="1" bandRow="1"/>
              <a:tblGrid>
                <a:gridCol w="2519256"/>
              </a:tblGrid>
              <a:tr h="233855">
                <a:tc>
                  <a:txBody>
                    <a:bodyPr/>
                    <a:lstStyle/>
                    <a:p>
                      <a:pPr algn="ctr">
                        <a:lnSpc>
                          <a:spcPct val="100000"/>
                        </a:lnSpc>
                        <a:spcAft>
                          <a:spcPts val="0"/>
                        </a:spcAft>
                      </a:pPr>
                      <a:r>
                        <a:rPr lang="en-GB" sz="1050" b="1" dirty="0" smtClean="0">
                          <a:effectLst/>
                          <a:latin typeface="+mn-lt"/>
                          <a:ea typeface="Calibri" panose="020F0502020204030204" pitchFamily="34" charset="0"/>
                          <a:cs typeface="Times New Roman" panose="02020603050405020304" pitchFamily="18" charset="0"/>
                        </a:rPr>
                        <a:t>Zirconolite composition</a:t>
                      </a:r>
                      <a:endParaRPr lang="en-GB" sz="1050" dirty="0">
                        <a:effectLst/>
                        <a:latin typeface="+mn-lt"/>
                        <a:ea typeface="Calibri" panose="020F0502020204030204" pitchFamily="34" charset="0"/>
                        <a:cs typeface="Times New Roman" panose="02020603050405020304" pitchFamily="18" charset="0"/>
                      </a:endParaRPr>
                    </a:p>
                  </a:txBody>
                  <a:tcPr marL="51904" marR="5190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51441">
                <a:tc>
                  <a:txBody>
                    <a:bodyPr/>
                    <a:lstStyle/>
                    <a:p>
                      <a:pPr algn="ctr" fontAlgn="b">
                        <a:lnSpc>
                          <a:spcPct val="100000"/>
                        </a:lnSpc>
                      </a:pPr>
                      <a:r>
                        <a:rPr lang="en-GB" sz="1200" b="1" i="0" u="none" strike="noStrike" dirty="0" smtClean="0">
                          <a:solidFill>
                            <a:schemeClr val="tx1"/>
                          </a:solidFill>
                          <a:effectLst/>
                          <a:latin typeface="Calibri" panose="020F0502020204030204" pitchFamily="34" charset="0"/>
                        </a:rPr>
                        <a:t>Ca</a:t>
                      </a:r>
                      <a:r>
                        <a:rPr lang="en-GB" sz="1200" b="1" i="0" u="none" strike="noStrike" baseline="-25000" dirty="0" smtClean="0">
                          <a:solidFill>
                            <a:schemeClr val="tx1"/>
                          </a:solidFill>
                          <a:effectLst/>
                          <a:latin typeface="Calibri" panose="020F0502020204030204" pitchFamily="34" charset="0"/>
                        </a:rPr>
                        <a:t>0.81</a:t>
                      </a:r>
                      <a:r>
                        <a:rPr lang="en-GB" sz="1200" b="1" i="0" u="none" strike="noStrike" baseline="0" dirty="0" smtClean="0">
                          <a:solidFill>
                            <a:schemeClr val="tx1"/>
                          </a:solidFill>
                          <a:effectLst/>
                          <a:latin typeface="Calibri" panose="020F0502020204030204" pitchFamily="34" charset="0"/>
                        </a:rPr>
                        <a:t>Pu</a:t>
                      </a:r>
                      <a:r>
                        <a:rPr lang="en-GB" sz="1200" b="1" i="0" u="none" strike="noStrike" baseline="-25000" dirty="0" smtClean="0">
                          <a:solidFill>
                            <a:schemeClr val="tx1"/>
                          </a:solidFill>
                          <a:effectLst/>
                          <a:latin typeface="Calibri" panose="020F0502020204030204" pitchFamily="34" charset="0"/>
                        </a:rPr>
                        <a:t>0.10</a:t>
                      </a:r>
                      <a:r>
                        <a:rPr lang="en-GB" sz="1200" b="1" i="0" u="none" strike="noStrike" baseline="0" dirty="0" smtClean="0">
                          <a:solidFill>
                            <a:schemeClr val="tx1"/>
                          </a:solidFill>
                          <a:effectLst/>
                          <a:latin typeface="Calibri" panose="020F0502020204030204" pitchFamily="34" charset="0"/>
                        </a:rPr>
                        <a:t>Na</a:t>
                      </a:r>
                      <a:r>
                        <a:rPr lang="en-GB" sz="1200" b="1" i="0" u="none" strike="noStrike" baseline="-25000" dirty="0" smtClean="0">
                          <a:solidFill>
                            <a:schemeClr val="tx1"/>
                          </a:solidFill>
                          <a:effectLst/>
                          <a:latin typeface="Calibri" panose="020F0502020204030204" pitchFamily="34" charset="0"/>
                        </a:rPr>
                        <a:t>0.09</a:t>
                      </a:r>
                      <a:r>
                        <a:rPr lang="en-GB" sz="1200" b="1" i="0" u="none" strike="noStrike" baseline="0" dirty="0" smtClean="0">
                          <a:solidFill>
                            <a:schemeClr val="tx1"/>
                          </a:solidFill>
                          <a:effectLst/>
                          <a:latin typeface="Calibri" panose="020F0502020204030204" pitchFamily="34" charset="0"/>
                        </a:rPr>
                        <a:t>Zr</a:t>
                      </a:r>
                      <a:r>
                        <a:rPr lang="en-GB" sz="1200" b="1" i="0" u="none" strike="noStrike" baseline="-25000" dirty="0" smtClean="0">
                          <a:solidFill>
                            <a:schemeClr val="tx1"/>
                          </a:solidFill>
                          <a:effectLst/>
                          <a:latin typeface="Calibri" panose="020F0502020204030204" pitchFamily="34" charset="0"/>
                        </a:rPr>
                        <a:t>0.95</a:t>
                      </a:r>
                      <a:r>
                        <a:rPr lang="en-GB" sz="1200" b="1" i="0" u="none" strike="noStrike" baseline="0" dirty="0" smtClean="0">
                          <a:solidFill>
                            <a:schemeClr val="tx1"/>
                          </a:solidFill>
                          <a:effectLst/>
                          <a:latin typeface="Calibri" panose="020F0502020204030204" pitchFamily="34" charset="0"/>
                        </a:rPr>
                        <a:t>Ti</a:t>
                      </a:r>
                      <a:r>
                        <a:rPr lang="en-GB" sz="1200" b="1" i="0" u="none" strike="noStrike" baseline="-25000" dirty="0" smtClean="0">
                          <a:solidFill>
                            <a:schemeClr val="tx1"/>
                          </a:solidFill>
                          <a:effectLst/>
                          <a:latin typeface="Calibri" panose="020F0502020204030204" pitchFamily="34" charset="0"/>
                        </a:rPr>
                        <a:t>1.82</a:t>
                      </a:r>
                      <a:r>
                        <a:rPr lang="en-GB" sz="1200" b="1" i="0" u="none" strike="noStrike" baseline="0" dirty="0" smtClean="0">
                          <a:solidFill>
                            <a:schemeClr val="tx1"/>
                          </a:solidFill>
                          <a:effectLst/>
                          <a:latin typeface="Calibri" panose="020F0502020204030204" pitchFamily="34" charset="0"/>
                        </a:rPr>
                        <a:t>Al</a:t>
                      </a:r>
                      <a:r>
                        <a:rPr lang="en-GB" sz="1200" b="1" i="0" u="none" strike="noStrike" baseline="-25000" dirty="0" smtClean="0">
                          <a:solidFill>
                            <a:schemeClr val="tx1"/>
                          </a:solidFill>
                          <a:effectLst/>
                          <a:latin typeface="Calibri" panose="020F0502020204030204" pitchFamily="34" charset="0"/>
                        </a:rPr>
                        <a:t>0.17</a:t>
                      </a:r>
                      <a:r>
                        <a:rPr lang="en-GB" sz="1200" b="1" i="0" u="none" strike="noStrike" baseline="0" dirty="0" smtClean="0">
                          <a:solidFill>
                            <a:schemeClr val="tx1"/>
                          </a:solidFill>
                          <a:effectLst/>
                          <a:latin typeface="Calibri" panose="020F0502020204030204" pitchFamily="34" charset="0"/>
                        </a:rPr>
                        <a:t>Ni</a:t>
                      </a:r>
                      <a:r>
                        <a:rPr lang="en-GB" sz="1200" b="1" i="0" u="none" strike="noStrike" baseline="-25000" dirty="0" smtClean="0">
                          <a:solidFill>
                            <a:schemeClr val="tx1"/>
                          </a:solidFill>
                          <a:effectLst/>
                          <a:latin typeface="Calibri" panose="020F0502020204030204" pitchFamily="34" charset="0"/>
                        </a:rPr>
                        <a:t>0.01</a:t>
                      </a:r>
                      <a:r>
                        <a:rPr lang="en-GB" sz="1200" b="1" i="0" u="none" strike="noStrike" baseline="0" dirty="0" smtClean="0">
                          <a:solidFill>
                            <a:schemeClr val="tx1"/>
                          </a:solidFill>
                          <a:effectLst/>
                          <a:latin typeface="Calibri" panose="020F0502020204030204" pitchFamily="34" charset="0"/>
                        </a:rPr>
                        <a:t>O</a:t>
                      </a:r>
                      <a:r>
                        <a:rPr lang="en-GB" sz="1200" b="1" i="0" u="none" strike="noStrike" baseline="-25000" dirty="0" smtClean="0">
                          <a:solidFill>
                            <a:schemeClr val="tx1"/>
                          </a:solidFill>
                          <a:effectLst/>
                          <a:latin typeface="Calibri" panose="020F0502020204030204" pitchFamily="34" charset="0"/>
                        </a:rPr>
                        <a:t>7</a:t>
                      </a:r>
                      <a:endParaRPr lang="en-GB" sz="1200" b="1" i="0" u="none" strike="noStrike" dirty="0">
                        <a:solidFill>
                          <a:schemeClr val="tx1"/>
                        </a:solidFill>
                        <a:effectLst/>
                        <a:latin typeface="Calibri" panose="020F0502020204030204" pitchFamily="34" charset="0"/>
                      </a:endParaRPr>
                    </a:p>
                  </a:txBody>
                  <a:tcPr marL="51904" marR="51904"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 name="Picture 19"/>
          <p:cNvPicPr>
            <a:picLocks noChangeAspect="1"/>
          </p:cNvPicPr>
          <p:nvPr/>
        </p:nvPicPr>
        <p:blipFill rotWithShape="1">
          <a:blip r:embed="rId6">
            <a:extLst>
              <a:ext uri="{28A0092B-C50C-407E-A947-70E740481C1C}">
                <a14:useLocalDpi xmlns:a14="http://schemas.microsoft.com/office/drawing/2010/main" val="0"/>
              </a:ext>
            </a:extLst>
          </a:blip>
          <a:srcRect l="10378" t="2783" r="2191"/>
          <a:stretch/>
        </p:blipFill>
        <p:spPr>
          <a:xfrm>
            <a:off x="3608387" y="2180344"/>
            <a:ext cx="5400000" cy="4219012"/>
          </a:xfrm>
          <a:prstGeom prst="rect">
            <a:avLst/>
          </a:prstGeom>
        </p:spPr>
      </p:pic>
    </p:spTree>
    <p:extLst>
      <p:ext uri="{BB962C8B-B14F-4D97-AF65-F5344CB8AC3E}">
        <p14:creationId xmlns:p14="http://schemas.microsoft.com/office/powerpoint/2010/main" val="15042726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b="1" dirty="0" smtClean="0">
                <a:solidFill>
                  <a:schemeClr val="bg1"/>
                </a:solidFill>
              </a:rPr>
              <a:t>Summary</a:t>
            </a:r>
            <a:endParaRPr lang="en-GB" sz="1600" b="1" dirty="0">
              <a:solidFill>
                <a:schemeClr val="bg1"/>
              </a:solidFill>
            </a:endParaRPr>
          </a:p>
        </p:txBody>
      </p:sp>
      <p:sp>
        <p:nvSpPr>
          <p:cNvPr id="3" name="TextBox 2"/>
          <p:cNvSpPr txBox="1"/>
          <p:nvPr/>
        </p:nvSpPr>
        <p:spPr>
          <a:xfrm>
            <a:off x="272709" y="847825"/>
            <a:ext cx="8622873" cy="338554"/>
          </a:xfrm>
          <a:prstGeom prst="rect">
            <a:avLst/>
          </a:prstGeom>
          <a:noFill/>
        </p:spPr>
        <p:txBody>
          <a:bodyPr wrap="square" rtlCol="0">
            <a:spAutoFit/>
          </a:bodyPr>
          <a:lstStyle/>
          <a:p>
            <a:r>
              <a:rPr lang="en-GB" sz="1600" dirty="0" smtClean="0">
                <a:latin typeface="+mn-lt"/>
              </a:rPr>
              <a:t>Zirconolite glass-ceramics consolidated by hot isostatic pressing for Pu disposition in the UK.</a:t>
            </a:r>
          </a:p>
        </p:txBody>
      </p:sp>
      <p:sp>
        <p:nvSpPr>
          <p:cNvPr id="4" name="TextBox 3"/>
          <p:cNvSpPr txBox="1"/>
          <p:nvPr/>
        </p:nvSpPr>
        <p:spPr>
          <a:xfrm>
            <a:off x="328484" y="1413442"/>
            <a:ext cx="8511328" cy="584775"/>
          </a:xfrm>
          <a:prstGeom prst="rect">
            <a:avLst/>
          </a:prstGeom>
          <a:noFill/>
        </p:spPr>
        <p:txBody>
          <a:bodyPr wrap="square" rtlCol="0">
            <a:spAutoFit/>
          </a:bodyPr>
          <a:lstStyle/>
          <a:p>
            <a:pPr marL="285750" indent="-285750">
              <a:buFont typeface="Arial" panose="020B0604020202020204" pitchFamily="34" charset="0"/>
              <a:buChar char="•"/>
            </a:pPr>
            <a:r>
              <a:rPr lang="en-GB" sz="1600" dirty="0" smtClean="0">
                <a:latin typeface="+mn-lt"/>
              </a:rPr>
              <a:t>Successful waste incorporation was achieved with multiple waste analogues with preferential incorporation into the zirconolite phase.</a:t>
            </a:r>
          </a:p>
        </p:txBody>
      </p:sp>
      <p:sp>
        <p:nvSpPr>
          <p:cNvPr id="5" name="TextBox 4"/>
          <p:cNvSpPr txBox="1"/>
          <p:nvPr/>
        </p:nvSpPr>
        <p:spPr>
          <a:xfrm>
            <a:off x="328481" y="4023548"/>
            <a:ext cx="8511331" cy="584775"/>
          </a:xfrm>
          <a:prstGeom prst="rect">
            <a:avLst/>
          </a:prstGeom>
          <a:noFill/>
        </p:spPr>
        <p:txBody>
          <a:bodyPr wrap="square" rtlCol="0">
            <a:spAutoFit/>
          </a:bodyPr>
          <a:lstStyle/>
          <a:p>
            <a:pPr marL="285750" indent="-285750">
              <a:buFont typeface="Arial" panose="020B0604020202020204" pitchFamily="34" charset="0"/>
              <a:buChar char="•"/>
            </a:pPr>
            <a:r>
              <a:rPr lang="en-GB" sz="1600" dirty="0" smtClean="0">
                <a:latin typeface="+mn-lt"/>
              </a:rPr>
              <a:t>The higher waste loadings resulted in the stabilisation of zirconolite-3T when consolidated under reducing conditions.</a:t>
            </a:r>
            <a:endParaRPr lang="en-GB" sz="1600" dirty="0">
              <a:latin typeface="+mn-lt"/>
            </a:endParaRPr>
          </a:p>
        </p:txBody>
      </p:sp>
      <p:sp>
        <p:nvSpPr>
          <p:cNvPr id="6" name="TextBox 5"/>
          <p:cNvSpPr txBox="1"/>
          <p:nvPr/>
        </p:nvSpPr>
        <p:spPr>
          <a:xfrm>
            <a:off x="328479" y="3324701"/>
            <a:ext cx="6402715" cy="338554"/>
          </a:xfrm>
          <a:prstGeom prst="rect">
            <a:avLst/>
          </a:prstGeom>
          <a:noFill/>
        </p:spPr>
        <p:txBody>
          <a:bodyPr wrap="none" rtlCol="0">
            <a:spAutoFit/>
          </a:bodyPr>
          <a:lstStyle/>
          <a:p>
            <a:pPr marL="285750" indent="-285750">
              <a:buFont typeface="Arial" panose="020B0604020202020204" pitchFamily="34" charset="0"/>
              <a:buChar char="•"/>
            </a:pPr>
            <a:r>
              <a:rPr lang="en-GB" sz="1600" dirty="0" smtClean="0">
                <a:latin typeface="+mn-lt"/>
              </a:rPr>
              <a:t>Preferential Ca substitution occurred in all the U and Pu samples.</a:t>
            </a:r>
          </a:p>
        </p:txBody>
      </p:sp>
      <p:sp>
        <p:nvSpPr>
          <p:cNvPr id="8" name="TextBox 7"/>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latin typeface="+mn-lt"/>
              </a:rPr>
              <a:t>Stephanie Thornber</a:t>
            </a:r>
          </a:p>
          <a:p>
            <a:pPr algn="r"/>
            <a:r>
              <a:rPr lang="en-GB" sz="900" dirty="0" smtClean="0">
                <a:solidFill>
                  <a:schemeClr val="bg1"/>
                </a:solidFill>
                <a:latin typeface="+mn-lt"/>
              </a:rPr>
              <a:t>University of Sheffield, UK</a:t>
            </a:r>
            <a:endParaRPr lang="en-GB" sz="900" dirty="0">
              <a:solidFill>
                <a:schemeClr val="bg1"/>
              </a:solidFill>
              <a:latin typeface="+mn-lt"/>
            </a:endParaRPr>
          </a:p>
        </p:txBody>
      </p:sp>
      <p:sp>
        <p:nvSpPr>
          <p:cNvPr id="9" name="TextBox 8"/>
          <p:cNvSpPr txBox="1"/>
          <p:nvPr/>
        </p:nvSpPr>
        <p:spPr>
          <a:xfrm>
            <a:off x="328484" y="2366470"/>
            <a:ext cx="8511328" cy="584775"/>
          </a:xfrm>
          <a:prstGeom prst="rect">
            <a:avLst/>
          </a:prstGeom>
          <a:noFill/>
        </p:spPr>
        <p:txBody>
          <a:bodyPr wrap="square" rtlCol="0">
            <a:spAutoFit/>
          </a:bodyPr>
          <a:lstStyle/>
          <a:p>
            <a:pPr marL="285750" indent="-285750">
              <a:buFont typeface="Arial" panose="020B0604020202020204" pitchFamily="34" charset="0"/>
              <a:buChar char="•"/>
            </a:pPr>
            <a:r>
              <a:rPr lang="en-GB" sz="1600" dirty="0" smtClean="0">
                <a:latin typeface="+mn-lt"/>
              </a:rPr>
              <a:t>The U samples achieved near complete incorporation, with preferential partitioning into the zirconolite phase.</a:t>
            </a:r>
            <a:endParaRPr lang="en-GB" sz="1600" dirty="0">
              <a:latin typeface="+mn-lt"/>
            </a:endParaRPr>
          </a:p>
        </p:txBody>
      </p:sp>
      <p:sp>
        <p:nvSpPr>
          <p:cNvPr id="10" name="TextBox 9"/>
          <p:cNvSpPr txBox="1"/>
          <p:nvPr/>
        </p:nvSpPr>
        <p:spPr>
          <a:xfrm>
            <a:off x="328479" y="4973092"/>
            <a:ext cx="7277954" cy="338554"/>
          </a:xfrm>
          <a:prstGeom prst="rect">
            <a:avLst/>
          </a:prstGeom>
          <a:noFill/>
        </p:spPr>
        <p:txBody>
          <a:bodyPr wrap="none" rtlCol="0">
            <a:spAutoFit/>
          </a:bodyPr>
          <a:lstStyle/>
          <a:p>
            <a:pPr marL="285750" indent="-285750">
              <a:buFont typeface="Arial" panose="020B0604020202020204" pitchFamily="34" charset="0"/>
              <a:buChar char="•"/>
            </a:pPr>
            <a:r>
              <a:rPr lang="en-GB" sz="1600" dirty="0" smtClean="0">
                <a:latin typeface="+mn-lt"/>
              </a:rPr>
              <a:t>Ti</a:t>
            </a:r>
            <a:r>
              <a:rPr lang="en-GB" sz="1600" baseline="30000" dirty="0" smtClean="0">
                <a:latin typeface="+mn-lt"/>
              </a:rPr>
              <a:t>4+</a:t>
            </a:r>
            <a:r>
              <a:rPr lang="en-GB" sz="1600" dirty="0" smtClean="0">
                <a:latin typeface="+mn-lt"/>
              </a:rPr>
              <a:t> reduction provided charge compensation for the U substituted samples.</a:t>
            </a:r>
            <a:endParaRPr lang="en-GB" sz="1600" dirty="0">
              <a:latin typeface="+mn-lt"/>
            </a:endParaRPr>
          </a:p>
        </p:txBody>
      </p:sp>
      <p:sp>
        <p:nvSpPr>
          <p:cNvPr id="11" name="TextBox 10"/>
          <p:cNvSpPr txBox="1"/>
          <p:nvPr/>
        </p:nvSpPr>
        <p:spPr>
          <a:xfrm>
            <a:off x="922790" y="6557918"/>
            <a:ext cx="1609736" cy="230832"/>
          </a:xfrm>
          <a:prstGeom prst="rect">
            <a:avLst/>
          </a:prstGeom>
          <a:noFill/>
        </p:spPr>
        <p:txBody>
          <a:bodyPr wrap="none" rtlCol="0">
            <a:spAutoFit/>
          </a:bodyPr>
          <a:lstStyle/>
          <a:p>
            <a:r>
              <a:rPr lang="en-GB" sz="900" dirty="0" smtClean="0">
                <a:solidFill>
                  <a:schemeClr val="bg1"/>
                </a:solidFill>
                <a:latin typeface="+mn-lt"/>
              </a:rPr>
              <a:t>sthornber1@Sheffield.ac.uk</a:t>
            </a:r>
            <a:endParaRPr lang="en-GB" sz="900" dirty="0">
              <a:solidFill>
                <a:schemeClr val="bg1"/>
              </a:solidFill>
              <a:latin typeface="+mn-lt"/>
            </a:endParaRPr>
          </a:p>
        </p:txBody>
      </p:sp>
      <p:sp>
        <p:nvSpPr>
          <p:cNvPr id="12" name="TextBox 11"/>
          <p:cNvSpPr txBox="1"/>
          <p:nvPr/>
        </p:nvSpPr>
        <p:spPr>
          <a:xfrm>
            <a:off x="328479" y="5676415"/>
            <a:ext cx="8368923" cy="584775"/>
          </a:xfrm>
          <a:prstGeom prst="rect">
            <a:avLst/>
          </a:prstGeom>
          <a:noFill/>
        </p:spPr>
        <p:txBody>
          <a:bodyPr wrap="square" rtlCol="0">
            <a:spAutoFit/>
          </a:bodyPr>
          <a:lstStyle/>
          <a:p>
            <a:pPr marL="285750" indent="-285750">
              <a:buFont typeface="Arial" panose="020B0604020202020204" pitchFamily="34" charset="0"/>
              <a:buChar char="•"/>
            </a:pPr>
            <a:r>
              <a:rPr lang="en-GB" sz="1600" dirty="0" smtClean="0"/>
              <a:t>The Pu samples achieved complete digestion of PuO</a:t>
            </a:r>
            <a:r>
              <a:rPr lang="en-GB" sz="1600" baseline="-25000" dirty="0" smtClean="0"/>
              <a:t>2</a:t>
            </a:r>
            <a:r>
              <a:rPr lang="en-GB" sz="1600" dirty="0" smtClean="0"/>
              <a:t> with agreeable phase assemblages and microstructures.</a:t>
            </a:r>
          </a:p>
        </p:txBody>
      </p:sp>
    </p:spTree>
    <p:extLst>
      <p:ext uri="{BB962C8B-B14F-4D97-AF65-F5344CB8AC3E}">
        <p14:creationId xmlns:p14="http://schemas.microsoft.com/office/powerpoint/2010/main" val="141855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10"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1600" b="1" dirty="0" smtClean="0">
                <a:solidFill>
                  <a:schemeClr val="bg1"/>
                </a:solidFill>
              </a:rPr>
              <a:t>Acknowledgements</a:t>
            </a:r>
            <a:endParaRPr lang="en-GB" sz="1600" b="1" dirty="0">
              <a:solidFill>
                <a:schemeClr val="bg1"/>
              </a:solidFill>
            </a:endParaRPr>
          </a:p>
        </p:txBody>
      </p:sp>
      <p:sp>
        <p:nvSpPr>
          <p:cNvPr id="4" name="TextBox 3"/>
          <p:cNvSpPr txBox="1"/>
          <p:nvPr/>
        </p:nvSpPr>
        <p:spPr>
          <a:xfrm>
            <a:off x="138109" y="862451"/>
            <a:ext cx="8882923" cy="2062103"/>
          </a:xfrm>
          <a:prstGeom prst="rect">
            <a:avLst/>
          </a:prstGeom>
          <a:noFill/>
        </p:spPr>
        <p:txBody>
          <a:bodyPr wrap="square" rtlCol="0">
            <a:spAutoFit/>
          </a:bodyPr>
          <a:lstStyle/>
          <a:p>
            <a:r>
              <a:rPr lang="en-GB" sz="1600" b="1" dirty="0" smtClean="0">
                <a:solidFill>
                  <a:schemeClr val="bg2"/>
                </a:solidFill>
              </a:rPr>
              <a:t>ANSTO team</a:t>
            </a:r>
            <a:r>
              <a:rPr lang="en-GB" sz="1600" b="1" dirty="0" smtClean="0">
                <a:solidFill>
                  <a:schemeClr val="tx1"/>
                </a:solidFill>
              </a:rPr>
              <a:t>:</a:t>
            </a:r>
            <a:r>
              <a:rPr lang="en-GB" sz="1600" dirty="0" smtClean="0">
                <a:solidFill>
                  <a:schemeClr val="tx1"/>
                </a:solidFill>
              </a:rPr>
              <a:t> Daniel Gregg, Lou Vance, Gerry </a:t>
            </a:r>
            <a:r>
              <a:rPr lang="en-GB" sz="1600" dirty="0" err="1" smtClean="0">
                <a:solidFill>
                  <a:schemeClr val="tx1"/>
                </a:solidFill>
              </a:rPr>
              <a:t>Triani</a:t>
            </a:r>
            <a:r>
              <a:rPr lang="en-GB" sz="1600" dirty="0" smtClean="0">
                <a:solidFill>
                  <a:schemeClr val="tx1"/>
                </a:solidFill>
              </a:rPr>
              <a:t>, </a:t>
            </a:r>
            <a:r>
              <a:rPr lang="en-GB" sz="1600" dirty="0">
                <a:solidFill>
                  <a:schemeClr val="tx1"/>
                </a:solidFill>
              </a:rPr>
              <a:t>Julie </a:t>
            </a:r>
            <a:r>
              <a:rPr lang="en-GB" sz="1600" dirty="0" smtClean="0">
                <a:solidFill>
                  <a:schemeClr val="tx1"/>
                </a:solidFill>
              </a:rPr>
              <a:t>Nelson, </a:t>
            </a:r>
            <a:r>
              <a:rPr lang="en-GB" sz="1600" dirty="0" err="1" smtClean="0">
                <a:solidFill>
                  <a:schemeClr val="tx1"/>
                </a:solidFill>
              </a:rPr>
              <a:t>Dorji</a:t>
            </a:r>
            <a:r>
              <a:rPr lang="en-GB" sz="1600" dirty="0" smtClean="0">
                <a:solidFill>
                  <a:schemeClr val="tx1"/>
                </a:solidFill>
              </a:rPr>
              <a:t> </a:t>
            </a:r>
            <a:r>
              <a:rPr lang="en-GB" sz="1600" dirty="0" err="1" smtClean="0">
                <a:solidFill>
                  <a:schemeClr val="tx1"/>
                </a:solidFill>
              </a:rPr>
              <a:t>Chavara</a:t>
            </a:r>
            <a:r>
              <a:rPr lang="en-GB" sz="1600" dirty="0" smtClean="0">
                <a:solidFill>
                  <a:schemeClr val="tx1"/>
                </a:solidFill>
              </a:rPr>
              <a:t>, Ian Watson, Tim Palmer, </a:t>
            </a:r>
            <a:r>
              <a:rPr lang="en-GB" sz="1600" dirty="0" err="1" smtClean="0">
                <a:solidFill>
                  <a:schemeClr val="tx1"/>
                </a:solidFill>
              </a:rPr>
              <a:t>Miodrag</a:t>
            </a:r>
            <a:r>
              <a:rPr lang="en-GB" sz="1600" dirty="0" smtClean="0">
                <a:solidFill>
                  <a:schemeClr val="tx1"/>
                </a:solidFill>
              </a:rPr>
              <a:t> </a:t>
            </a:r>
            <a:r>
              <a:rPr lang="en-GB" sz="1600" dirty="0" err="1" smtClean="0">
                <a:solidFill>
                  <a:schemeClr val="tx1"/>
                </a:solidFill>
              </a:rPr>
              <a:t>Jovanovik</a:t>
            </a:r>
            <a:r>
              <a:rPr lang="en-GB" sz="1600" dirty="0" smtClean="0">
                <a:solidFill>
                  <a:schemeClr val="tx1"/>
                </a:solidFill>
              </a:rPr>
              <a:t>, </a:t>
            </a:r>
            <a:r>
              <a:rPr lang="en-GB" sz="1600" dirty="0" err="1" smtClean="0">
                <a:solidFill>
                  <a:schemeClr val="tx1"/>
                </a:solidFill>
              </a:rPr>
              <a:t>Yingjie</a:t>
            </a:r>
            <a:r>
              <a:rPr lang="en-GB" sz="1600" dirty="0" smtClean="0">
                <a:solidFill>
                  <a:schemeClr val="tx1"/>
                </a:solidFill>
              </a:rPr>
              <a:t> Zhang, Joel Davis</a:t>
            </a:r>
          </a:p>
          <a:p>
            <a:endParaRPr lang="en-GB" sz="1600" dirty="0">
              <a:solidFill>
                <a:schemeClr val="tx1"/>
              </a:solidFill>
            </a:endParaRPr>
          </a:p>
          <a:p>
            <a:r>
              <a:rPr lang="en-GB" sz="1600" b="1" dirty="0" err="1" smtClean="0">
                <a:solidFill>
                  <a:schemeClr val="bg2"/>
                </a:solidFill>
              </a:rPr>
              <a:t>UoS</a:t>
            </a:r>
            <a:r>
              <a:rPr lang="en-GB" sz="1600" b="1" dirty="0" smtClean="0">
                <a:solidFill>
                  <a:schemeClr val="bg2"/>
                </a:solidFill>
              </a:rPr>
              <a:t> team</a:t>
            </a:r>
            <a:r>
              <a:rPr lang="en-GB" sz="1600" b="1" dirty="0" smtClean="0">
                <a:solidFill>
                  <a:schemeClr val="tx1"/>
                </a:solidFill>
              </a:rPr>
              <a:t>: </a:t>
            </a:r>
            <a:r>
              <a:rPr lang="en-GB" sz="1600" dirty="0" smtClean="0">
                <a:solidFill>
                  <a:schemeClr val="tx1"/>
                </a:solidFill>
              </a:rPr>
              <a:t>Neil Hyatt, David </a:t>
            </a:r>
            <a:r>
              <a:rPr lang="en-GB" sz="1600" dirty="0" err="1" smtClean="0">
                <a:solidFill>
                  <a:schemeClr val="tx1"/>
                </a:solidFill>
              </a:rPr>
              <a:t>Cartledge</a:t>
            </a:r>
            <a:r>
              <a:rPr lang="en-GB" sz="1600" dirty="0" smtClean="0">
                <a:solidFill>
                  <a:schemeClr val="tx1"/>
                </a:solidFill>
              </a:rPr>
              <a:t>, </a:t>
            </a:r>
            <a:r>
              <a:rPr lang="en-GB" sz="1600" dirty="0" err="1" smtClean="0">
                <a:solidFill>
                  <a:schemeClr val="tx1"/>
                </a:solidFill>
              </a:rPr>
              <a:t>NucleUS</a:t>
            </a:r>
            <a:r>
              <a:rPr lang="en-GB" sz="1600" dirty="0" smtClean="0">
                <a:solidFill>
                  <a:schemeClr val="tx1"/>
                </a:solidFill>
              </a:rPr>
              <a:t> ISL</a:t>
            </a:r>
          </a:p>
          <a:p>
            <a:endParaRPr lang="en-GB" sz="1600" dirty="0">
              <a:solidFill>
                <a:schemeClr val="tx1"/>
              </a:solidFill>
            </a:endParaRPr>
          </a:p>
          <a:p>
            <a:r>
              <a:rPr lang="en-GB" sz="1600" b="1" dirty="0" smtClean="0">
                <a:solidFill>
                  <a:schemeClr val="bg2"/>
                </a:solidFill>
              </a:rPr>
              <a:t>NDA</a:t>
            </a:r>
            <a:r>
              <a:rPr lang="en-GB" sz="1600" b="1" dirty="0" smtClean="0">
                <a:solidFill>
                  <a:schemeClr val="tx1"/>
                </a:solidFill>
              </a:rPr>
              <a:t>: </a:t>
            </a:r>
            <a:r>
              <a:rPr lang="en-GB" sz="1600" dirty="0" smtClean="0">
                <a:solidFill>
                  <a:schemeClr val="tx1"/>
                </a:solidFill>
              </a:rPr>
              <a:t>Mick Slater, Rick Short</a:t>
            </a:r>
          </a:p>
          <a:p>
            <a:endParaRPr lang="en-GB" sz="1600" b="1" dirty="0" smtClean="0">
              <a:solidFill>
                <a:schemeClr val="tx1"/>
              </a:solidFill>
            </a:endParaRPr>
          </a:p>
          <a:p>
            <a:r>
              <a:rPr lang="en-GB" sz="1600" b="1" dirty="0" smtClean="0">
                <a:solidFill>
                  <a:schemeClr val="bg2"/>
                </a:solidFill>
              </a:rPr>
              <a:t>Funding bodies</a:t>
            </a:r>
            <a:r>
              <a:rPr lang="en-GB" sz="1600" b="1" dirty="0" smtClean="0">
                <a:solidFill>
                  <a:schemeClr val="tx1"/>
                </a:solidFill>
              </a:rPr>
              <a:t>:</a:t>
            </a:r>
            <a:r>
              <a:rPr lang="en-GB" sz="1600" dirty="0" smtClean="0">
                <a:solidFill>
                  <a:schemeClr val="tx1"/>
                </a:solidFill>
              </a:rPr>
              <a:t> ANSTO, NDA</a:t>
            </a:r>
          </a:p>
        </p:txBody>
      </p:sp>
      <p:pic>
        <p:nvPicPr>
          <p:cNvPr id="5" name="Picture 4"/>
          <p:cNvPicPr>
            <a:picLocks noChangeAspect="1"/>
          </p:cNvPicPr>
          <p:nvPr/>
        </p:nvPicPr>
        <p:blipFill>
          <a:blip r:embed="rId3"/>
          <a:stretch>
            <a:fillRect/>
          </a:stretch>
        </p:blipFill>
        <p:spPr>
          <a:xfrm>
            <a:off x="816868" y="3318311"/>
            <a:ext cx="2116396" cy="1092590"/>
          </a:xfrm>
          <a:prstGeom prst="rect">
            <a:avLst/>
          </a:prstGeom>
        </p:spPr>
      </p:pic>
      <p:pic>
        <p:nvPicPr>
          <p:cNvPr id="6" name="Picture 2" descr="http://distinctiveconsortium.org/wp-content/themes/distinctive/assets/img/DISTINCTIVE-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1363" y="3591894"/>
            <a:ext cx="2308309" cy="5454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9824" y="4810057"/>
            <a:ext cx="9084176" cy="1615827"/>
          </a:xfrm>
          <a:prstGeom prst="rect">
            <a:avLst/>
          </a:prstGeom>
          <a:noFill/>
        </p:spPr>
        <p:txBody>
          <a:bodyPr wrap="square" rtlCol="0">
            <a:spAutoFit/>
          </a:bodyPr>
          <a:lstStyle/>
          <a:p>
            <a:pPr algn="just"/>
            <a:r>
              <a:rPr lang="en-GB" sz="900" b="1" u="sng" dirty="0" smtClean="0"/>
              <a:t>References</a:t>
            </a:r>
          </a:p>
          <a:p>
            <a:pPr algn="just"/>
            <a:r>
              <a:rPr lang="en-GB" sz="900" dirty="0" smtClean="0"/>
              <a:t>Nuclear </a:t>
            </a:r>
            <a:r>
              <a:rPr lang="en-GB" sz="900" dirty="0"/>
              <a:t>Decommissioning Authority, Conditioning of Plutonium Residues by Hot Isostatic Pressing and Options for packaging and Disposal (pre-conceptual stage) Summary of Assessment Report</a:t>
            </a:r>
            <a:r>
              <a:rPr lang="en-GB" sz="900" dirty="0" smtClean="0"/>
              <a:t>. (2009).</a:t>
            </a:r>
          </a:p>
          <a:p>
            <a:pPr algn="just"/>
            <a:r>
              <a:rPr lang="en-GB" sz="900" dirty="0" smtClean="0"/>
              <a:t>N. C. Hyatt, Plutonium management policy in the United Kingdom: The need for a dual track strategy, Energy Policy, </a:t>
            </a:r>
            <a:r>
              <a:rPr lang="en-GB" sz="900" b="1" dirty="0" smtClean="0"/>
              <a:t>101</a:t>
            </a:r>
            <a:r>
              <a:rPr lang="en-GB" sz="900" dirty="0" smtClean="0"/>
              <a:t>, 303-309  (2017).</a:t>
            </a:r>
          </a:p>
          <a:p>
            <a:pPr algn="just"/>
            <a:r>
              <a:rPr lang="en-US" sz="900" dirty="0" err="1" smtClean="0"/>
              <a:t>C.R.Scales</a:t>
            </a:r>
            <a:r>
              <a:rPr lang="en-US" sz="900" dirty="0" smtClean="0"/>
              <a:t>, </a:t>
            </a:r>
            <a:r>
              <a:rPr lang="en-US" sz="900" dirty="0" err="1" smtClean="0"/>
              <a:t>E.R.Maddrell</a:t>
            </a:r>
            <a:r>
              <a:rPr lang="en-US" sz="900" dirty="0" smtClean="0"/>
              <a:t>, </a:t>
            </a:r>
            <a:r>
              <a:rPr lang="en-US" sz="900" dirty="0" err="1" smtClean="0"/>
              <a:t>N.Gawthorpe</a:t>
            </a:r>
            <a:r>
              <a:rPr lang="en-US" sz="900" dirty="0" smtClean="0"/>
              <a:t>, </a:t>
            </a:r>
            <a:r>
              <a:rPr lang="en-US" sz="900" dirty="0" err="1" smtClean="0"/>
              <a:t>B.D.Begg</a:t>
            </a:r>
            <a:r>
              <a:rPr lang="en-US" sz="900" dirty="0" smtClean="0"/>
              <a:t>, </a:t>
            </a:r>
            <a:r>
              <a:rPr lang="en-US" sz="900" dirty="0" err="1" smtClean="0"/>
              <a:t>S.Moricca</a:t>
            </a:r>
            <a:r>
              <a:rPr lang="en-US" sz="900" dirty="0" smtClean="0"/>
              <a:t>, </a:t>
            </a:r>
            <a:r>
              <a:rPr lang="en-US" sz="900" dirty="0" err="1" smtClean="0"/>
              <a:t>R.A.Day</a:t>
            </a:r>
            <a:r>
              <a:rPr lang="en-US" sz="900" dirty="0" smtClean="0"/>
              <a:t>, </a:t>
            </a:r>
            <a:r>
              <a:rPr lang="en-US" sz="900" dirty="0" err="1" smtClean="0"/>
              <a:t>M.W.A.Stewart</a:t>
            </a:r>
            <a:r>
              <a:rPr lang="en-US" sz="900" dirty="0" smtClean="0"/>
              <a:t>, “Development of a process for the immobilization of actinide containing residues on the Sellafield site,” International conference of environmental remediation and radioactive waste management, (2005).</a:t>
            </a:r>
          </a:p>
          <a:p>
            <a:pPr algn="just"/>
            <a:r>
              <a:rPr lang="en-GB" sz="900" dirty="0" smtClean="0"/>
              <a:t>B. D. </a:t>
            </a:r>
            <a:r>
              <a:rPr lang="en-GB" sz="900" dirty="0" err="1" smtClean="0"/>
              <a:t>Begg</a:t>
            </a:r>
            <a:r>
              <a:rPr lang="en-GB" sz="900" dirty="0" smtClean="0"/>
              <a:t>, R. A. Day, A. </a:t>
            </a:r>
            <a:r>
              <a:rPr lang="en-GB" sz="900" dirty="0" err="1" smtClean="0"/>
              <a:t>Brownscombe</a:t>
            </a:r>
            <a:r>
              <a:rPr lang="en-GB" sz="900" dirty="0" smtClean="0"/>
              <a:t>, Structural effect of Pu substitutions on the </a:t>
            </a:r>
            <a:r>
              <a:rPr lang="en-GB" sz="900" dirty="0" err="1" smtClean="0"/>
              <a:t>Zr</a:t>
            </a:r>
            <a:r>
              <a:rPr lang="en-GB" sz="900" dirty="0" smtClean="0"/>
              <a:t>-site in zirconolite, Mat. Res. Soc. </a:t>
            </a:r>
            <a:r>
              <a:rPr lang="en-GB" sz="900" dirty="0" err="1" smtClean="0"/>
              <a:t>Symp</a:t>
            </a:r>
            <a:r>
              <a:rPr lang="en-GB" sz="900" dirty="0" smtClean="0"/>
              <a:t>. </a:t>
            </a:r>
            <a:r>
              <a:rPr lang="en-GB" sz="900" b="1" dirty="0" smtClean="0"/>
              <a:t>663</a:t>
            </a:r>
            <a:r>
              <a:rPr lang="en-GB" sz="900" dirty="0" smtClean="0"/>
              <a:t>, (2001).</a:t>
            </a:r>
          </a:p>
          <a:p>
            <a:pPr algn="just"/>
            <a:r>
              <a:rPr lang="en-GB" sz="900" dirty="0" smtClean="0"/>
              <a:t>B. D. </a:t>
            </a:r>
            <a:r>
              <a:rPr lang="en-GB" sz="900" dirty="0" err="1" smtClean="0"/>
              <a:t>Begg</a:t>
            </a:r>
            <a:r>
              <a:rPr lang="en-GB" sz="900" dirty="0" smtClean="0"/>
              <a:t>, E. R. Vance, The incorporation of Ce in zirconolite, Mat. Res. Soc. </a:t>
            </a:r>
            <a:r>
              <a:rPr lang="en-GB" sz="900" dirty="0" err="1" smtClean="0"/>
              <a:t>Symp</a:t>
            </a:r>
            <a:r>
              <a:rPr lang="en-GB" sz="900" dirty="0" smtClean="0"/>
              <a:t>. </a:t>
            </a:r>
            <a:r>
              <a:rPr lang="en-GB" sz="900" b="1" dirty="0" smtClean="0"/>
              <a:t>465</a:t>
            </a:r>
            <a:r>
              <a:rPr lang="en-GB" sz="900" dirty="0" smtClean="0"/>
              <a:t>, (1997).</a:t>
            </a:r>
          </a:p>
          <a:p>
            <a:pPr algn="just"/>
            <a:r>
              <a:rPr lang="en-GB" sz="900" dirty="0" smtClean="0"/>
              <a:t>E. R. Vance, G. R. Lumpkin, M. L. Carter, D. J. Cassidy, C. J. Ball, R. A. Day, B. D. </a:t>
            </a:r>
            <a:r>
              <a:rPr lang="en-GB" sz="900" dirty="0" err="1" smtClean="0"/>
              <a:t>Begg</a:t>
            </a:r>
            <a:r>
              <a:rPr lang="en-GB" sz="900" dirty="0" smtClean="0"/>
              <a:t>, The incorporation of U in zirconolite, J. Am. Ceram. </a:t>
            </a:r>
            <a:r>
              <a:rPr lang="en-GB" sz="900" dirty="0" err="1" smtClean="0"/>
              <a:t>Soc</a:t>
            </a:r>
            <a:r>
              <a:rPr lang="en-GB" sz="900" dirty="0" smtClean="0"/>
              <a:t>, </a:t>
            </a:r>
            <a:r>
              <a:rPr lang="en-GB" sz="900" b="1" dirty="0" smtClean="0"/>
              <a:t>85</a:t>
            </a:r>
            <a:r>
              <a:rPr lang="en-GB" sz="900" dirty="0" smtClean="0"/>
              <a:t>, (2002).</a:t>
            </a:r>
          </a:p>
          <a:p>
            <a:r>
              <a:rPr lang="en-GB" sz="900" dirty="0" smtClean="0"/>
              <a:t>I. E. Grey, W. G. Mumme, T. J. Ness, R. S. Roth, K. L. Smith, </a:t>
            </a:r>
            <a:r>
              <a:rPr lang="en-GB" sz="900" dirty="0"/>
              <a:t>Structural relations between </a:t>
            </a:r>
            <a:r>
              <a:rPr lang="en-GB" sz="900" dirty="0" err="1"/>
              <a:t>weberite</a:t>
            </a:r>
            <a:r>
              <a:rPr lang="en-GB" sz="900" dirty="0"/>
              <a:t> and </a:t>
            </a:r>
            <a:r>
              <a:rPr lang="en-GB" sz="900" dirty="0" smtClean="0"/>
              <a:t>zirconolite </a:t>
            </a:r>
            <a:r>
              <a:rPr lang="en-GB" sz="900" dirty="0" err="1" smtClean="0"/>
              <a:t>polytypes</a:t>
            </a:r>
            <a:r>
              <a:rPr lang="en-GB" sz="900" dirty="0" smtClean="0"/>
              <a:t>—refinements </a:t>
            </a:r>
            <a:r>
              <a:rPr lang="en-GB" sz="900" dirty="0"/>
              <a:t>of doped 3T and 4M </a:t>
            </a:r>
            <a:r>
              <a:rPr lang="en-GB" sz="900" dirty="0" smtClean="0"/>
              <a:t>Ca2Ta2O7 and </a:t>
            </a:r>
            <a:r>
              <a:rPr lang="en-GB" sz="900" dirty="0"/>
              <a:t>3T </a:t>
            </a:r>
            <a:r>
              <a:rPr lang="en-GB" sz="900" dirty="0" smtClean="0"/>
              <a:t>CaZrTi2O7, J. Sol. State. </a:t>
            </a:r>
            <a:r>
              <a:rPr lang="en-GB" sz="900" dirty="0" err="1" smtClean="0"/>
              <a:t>Chem</a:t>
            </a:r>
            <a:r>
              <a:rPr lang="en-GB" sz="900" dirty="0" smtClean="0"/>
              <a:t>, </a:t>
            </a:r>
            <a:r>
              <a:rPr lang="en-GB" sz="900" b="1" dirty="0" smtClean="0"/>
              <a:t>174</a:t>
            </a:r>
            <a:r>
              <a:rPr lang="en-GB" sz="900" dirty="0" smtClean="0"/>
              <a:t>, (2003).</a:t>
            </a:r>
            <a:endParaRPr lang="en-GB" sz="900"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39451" y="1597988"/>
            <a:ext cx="1763410" cy="850845"/>
          </a:xfrm>
          <a:prstGeom prst="rect">
            <a:avLst/>
          </a:prstGeom>
        </p:spPr>
      </p:pic>
      <p:cxnSp>
        <p:nvCxnSpPr>
          <p:cNvPr id="10" name="Straight Connector 9"/>
          <p:cNvCxnSpPr/>
          <p:nvPr/>
        </p:nvCxnSpPr>
        <p:spPr bwMode="auto">
          <a:xfrm>
            <a:off x="395402" y="4685541"/>
            <a:ext cx="8107459" cy="0"/>
          </a:xfrm>
          <a:prstGeom prst="line">
            <a:avLst/>
          </a:prstGeom>
          <a:solidFill>
            <a:schemeClr val="accent1"/>
          </a:solidFill>
          <a:ln w="28575" cap="flat" cmpd="sng" algn="ctr">
            <a:solidFill>
              <a:schemeClr val="bg2"/>
            </a:solidFill>
            <a:prstDash val="solid"/>
            <a:round/>
            <a:headEnd type="none" w="med" len="med"/>
            <a:tailEnd type="none" w="med" len="med"/>
          </a:ln>
          <a:effectLst/>
        </p:spPr>
      </p:cxn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49131" y="2442182"/>
            <a:ext cx="1264855" cy="453390"/>
          </a:xfrm>
          <a:prstGeom prst="rect">
            <a:avLst/>
          </a:prstGeom>
        </p:spPr>
      </p:pic>
      <p:pic>
        <p:nvPicPr>
          <p:cNvPr id="12" name="Picture 6" descr="https://media.licdn.com/mpr/mpr/shrink_200_200/AAEAAQAAAAAAAAa7AAAAJGQ1ODQ0ZWU4LTZiM2UtNDBkMy1iNDk4LTk2YzJlMmJjNzQ1Yg.png"/>
          <p:cNvPicPr>
            <a:picLocks noChangeAspect="1" noChangeArrowheads="1"/>
          </p:cNvPicPr>
          <p:nvPr/>
        </p:nvPicPr>
        <p:blipFill rotWithShape="1">
          <a:blip r:embed="rId7">
            <a:extLst>
              <a:ext uri="{28A0092B-C50C-407E-A947-70E740481C1C}">
                <a14:useLocalDpi xmlns:a14="http://schemas.microsoft.com/office/drawing/2010/main" val="0"/>
              </a:ext>
            </a:extLst>
          </a:blip>
          <a:srcRect t="63668"/>
          <a:stretch/>
        </p:blipFill>
        <p:spPr bwMode="auto">
          <a:xfrm>
            <a:off x="6851292" y="2910169"/>
            <a:ext cx="1536223" cy="55813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8"/>
          <a:stretch>
            <a:fillRect/>
          </a:stretch>
        </p:blipFill>
        <p:spPr>
          <a:xfrm>
            <a:off x="6739451" y="3864606"/>
            <a:ext cx="1747012" cy="509767"/>
          </a:xfrm>
          <a:prstGeom prst="rect">
            <a:avLst/>
          </a:prstGeom>
        </p:spPr>
      </p:pic>
      <p:sp>
        <p:nvSpPr>
          <p:cNvPr id="24" name="TextBox 23"/>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rPr>
              <a:t>Stephanie Thornber</a:t>
            </a:r>
          </a:p>
          <a:p>
            <a:pPr algn="r"/>
            <a:r>
              <a:rPr lang="en-GB" sz="900" dirty="0" smtClean="0">
                <a:solidFill>
                  <a:schemeClr val="bg1"/>
                </a:solidFill>
              </a:rPr>
              <a:t>University of Sheffield, UK</a:t>
            </a:r>
            <a:endParaRPr lang="en-GB" sz="900" dirty="0">
              <a:solidFill>
                <a:schemeClr val="bg1"/>
              </a:solidFill>
            </a:endParaRPr>
          </a:p>
        </p:txBody>
      </p:sp>
      <p:sp>
        <p:nvSpPr>
          <p:cNvPr id="25" name="TextBox 24"/>
          <p:cNvSpPr txBox="1"/>
          <p:nvPr/>
        </p:nvSpPr>
        <p:spPr>
          <a:xfrm>
            <a:off x="922790" y="6557918"/>
            <a:ext cx="1609736" cy="230832"/>
          </a:xfrm>
          <a:prstGeom prst="rect">
            <a:avLst/>
          </a:prstGeom>
          <a:noFill/>
        </p:spPr>
        <p:txBody>
          <a:bodyPr wrap="none" rtlCol="0">
            <a:spAutoFit/>
          </a:bodyPr>
          <a:lstStyle/>
          <a:p>
            <a:r>
              <a:rPr lang="en-GB" sz="900" dirty="0" smtClean="0">
                <a:solidFill>
                  <a:schemeClr val="bg1"/>
                </a:solidFill>
              </a:rPr>
              <a:t>sthornber1@Sheffield.ac.uk</a:t>
            </a:r>
            <a:endParaRPr lang="en-GB" sz="900" dirty="0">
              <a:solidFill>
                <a:schemeClr val="bg1"/>
              </a:solidFill>
            </a:endParaRPr>
          </a:p>
        </p:txBody>
      </p:sp>
    </p:spTree>
    <p:extLst>
      <p:ext uri="{BB962C8B-B14F-4D97-AF65-F5344CB8AC3E}">
        <p14:creationId xmlns:p14="http://schemas.microsoft.com/office/powerpoint/2010/main" val="13105695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a:xfrm>
            <a:off x="2012319" y="2100863"/>
            <a:ext cx="4896091" cy="1010117"/>
          </a:xfrm>
        </p:spPr>
        <p:txBody>
          <a:bodyPr/>
          <a:lstStyle/>
          <a:p>
            <a:pPr marL="203200" indent="0" algn="ctr">
              <a:buNone/>
            </a:pPr>
            <a:r>
              <a:rPr lang="en-GB" sz="2400" b="1" dirty="0" smtClean="0">
                <a:solidFill>
                  <a:schemeClr val="bg2"/>
                </a:solidFill>
              </a:rPr>
              <a:t>THANK YOU FOR LISTENING</a:t>
            </a:r>
            <a:endParaRPr lang="en-GB" sz="2400" b="1" dirty="0">
              <a:solidFill>
                <a:schemeClr val="bg2"/>
              </a:solidFill>
            </a:endParaRPr>
          </a:p>
        </p:txBody>
      </p:sp>
      <p:sp>
        <p:nvSpPr>
          <p:cNvPr id="4" name="TextBox 3"/>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rPr>
              <a:t>Stephanie Thornber</a:t>
            </a:r>
          </a:p>
          <a:p>
            <a:pPr algn="r"/>
            <a:r>
              <a:rPr lang="en-GB" sz="900" dirty="0" smtClean="0">
                <a:solidFill>
                  <a:schemeClr val="bg1"/>
                </a:solidFill>
              </a:rPr>
              <a:t>University of Sheffield, UK</a:t>
            </a:r>
            <a:endParaRPr lang="en-GB" sz="900" dirty="0">
              <a:solidFill>
                <a:schemeClr val="bg1"/>
              </a:solidFill>
            </a:endParaRPr>
          </a:p>
        </p:txBody>
      </p:sp>
      <p:sp>
        <p:nvSpPr>
          <p:cNvPr id="5" name="TextBox 4"/>
          <p:cNvSpPr txBox="1"/>
          <p:nvPr/>
        </p:nvSpPr>
        <p:spPr>
          <a:xfrm>
            <a:off x="457729" y="4613971"/>
            <a:ext cx="2555508" cy="307777"/>
          </a:xfrm>
          <a:prstGeom prst="rect">
            <a:avLst/>
          </a:prstGeom>
          <a:noFill/>
        </p:spPr>
        <p:txBody>
          <a:bodyPr wrap="none" rtlCol="0">
            <a:spAutoFit/>
          </a:bodyPr>
          <a:lstStyle/>
          <a:p>
            <a:r>
              <a:rPr lang="en-GB" b="1" dirty="0" smtClean="0">
                <a:solidFill>
                  <a:schemeClr val="bg2"/>
                </a:solidFill>
              </a:rPr>
              <a:t>sthornber1@Sheffield.ac.uk</a:t>
            </a:r>
            <a:endParaRPr lang="en-GB" b="1" dirty="0">
              <a:solidFill>
                <a:schemeClr val="bg2"/>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1417" y="3041697"/>
            <a:ext cx="4782773" cy="318851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553727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rPr>
              <a:t>Stephanie Thornber</a:t>
            </a:r>
          </a:p>
          <a:p>
            <a:pPr algn="r"/>
            <a:r>
              <a:rPr lang="en-GB" sz="900" dirty="0" smtClean="0">
                <a:solidFill>
                  <a:schemeClr val="bg1"/>
                </a:solidFill>
              </a:rPr>
              <a:t>University of Sheffield, UK</a:t>
            </a:r>
            <a:endParaRPr lang="en-GB" sz="900" dirty="0">
              <a:solidFill>
                <a:schemeClr val="bg1"/>
              </a:solidFill>
            </a:endParaRPr>
          </a:p>
        </p:txBody>
      </p:sp>
      <p:sp>
        <p:nvSpPr>
          <p:cNvPr id="5" name="TextBox 4"/>
          <p:cNvSpPr txBox="1"/>
          <p:nvPr/>
        </p:nvSpPr>
        <p:spPr>
          <a:xfrm>
            <a:off x="922790" y="6557918"/>
            <a:ext cx="1609736" cy="230832"/>
          </a:xfrm>
          <a:prstGeom prst="rect">
            <a:avLst/>
          </a:prstGeom>
          <a:noFill/>
        </p:spPr>
        <p:txBody>
          <a:bodyPr wrap="none" rtlCol="0">
            <a:spAutoFit/>
          </a:bodyPr>
          <a:lstStyle/>
          <a:p>
            <a:r>
              <a:rPr lang="en-GB" sz="900" dirty="0" smtClean="0">
                <a:solidFill>
                  <a:schemeClr val="bg1"/>
                </a:solidFill>
              </a:rPr>
              <a:t>sthornber1@Sheffield.ac.uk</a:t>
            </a:r>
            <a:endParaRPr lang="en-GB" sz="900" dirty="0">
              <a:solidFill>
                <a:schemeClr val="bg1"/>
              </a:solidFill>
            </a:endParaRPr>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848" y="759292"/>
            <a:ext cx="7941811" cy="2551533"/>
          </a:xfrm>
          <a:prstGeom prst="rect">
            <a:avLst/>
          </a:prstGeom>
        </p:spPr>
      </p:pic>
      <p:sp>
        <p:nvSpPr>
          <p:cNvPr id="21" name="TextBox 20"/>
          <p:cNvSpPr txBox="1"/>
          <p:nvPr/>
        </p:nvSpPr>
        <p:spPr>
          <a:xfrm>
            <a:off x="1345043" y="732460"/>
            <a:ext cx="1436621" cy="340519"/>
          </a:xfrm>
          <a:prstGeom prst="round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GB" b="1" dirty="0" smtClean="0"/>
              <a:t>30/70 </a:t>
            </a:r>
            <a:r>
              <a:rPr lang="en-GB" b="1" dirty="0" err="1" smtClean="0"/>
              <a:t>wt</a:t>
            </a:r>
            <a:r>
              <a:rPr lang="en-GB" b="1" dirty="0" smtClean="0"/>
              <a:t>% G/C</a:t>
            </a:r>
            <a:endParaRPr lang="en-GB" b="1" dirty="0"/>
          </a:p>
        </p:txBody>
      </p:sp>
      <p:sp>
        <p:nvSpPr>
          <p:cNvPr id="22" name="TextBox 21"/>
          <p:cNvSpPr txBox="1"/>
          <p:nvPr/>
        </p:nvSpPr>
        <p:spPr>
          <a:xfrm>
            <a:off x="6657451" y="729834"/>
            <a:ext cx="1436621" cy="340519"/>
          </a:xfrm>
          <a:prstGeom prst="round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GB" b="1" dirty="0"/>
              <a:t>7</a:t>
            </a:r>
            <a:r>
              <a:rPr lang="en-GB" b="1" dirty="0" smtClean="0"/>
              <a:t>0/30 </a:t>
            </a:r>
            <a:r>
              <a:rPr lang="en-GB" b="1" dirty="0" err="1" smtClean="0"/>
              <a:t>wt</a:t>
            </a:r>
            <a:r>
              <a:rPr lang="en-GB" b="1" dirty="0" smtClean="0"/>
              <a:t>% G/C</a:t>
            </a:r>
            <a:endParaRPr lang="en-GB" b="1" dirty="0"/>
          </a:p>
        </p:txBody>
      </p:sp>
      <p:pic>
        <p:nvPicPr>
          <p:cNvPr id="23" name="Picture 22"/>
          <p:cNvPicPr>
            <a:picLocks noChangeAspect="1"/>
          </p:cNvPicPr>
          <p:nvPr/>
        </p:nvPicPr>
        <p:blipFill rotWithShape="1">
          <a:blip r:embed="rId3">
            <a:extLst>
              <a:ext uri="{28A0092B-C50C-407E-A947-70E740481C1C}">
                <a14:useLocalDpi xmlns:a14="http://schemas.microsoft.com/office/drawing/2010/main" val="0"/>
              </a:ext>
            </a:extLst>
          </a:blip>
          <a:srcRect l="33031" r="32428"/>
          <a:stretch/>
        </p:blipFill>
        <p:spPr>
          <a:xfrm>
            <a:off x="3364034" y="757679"/>
            <a:ext cx="2743199" cy="2551533"/>
          </a:xfrm>
          <a:prstGeom prst="rect">
            <a:avLst/>
          </a:prstGeom>
        </p:spPr>
      </p:pic>
      <p:sp>
        <p:nvSpPr>
          <p:cNvPr id="24" name="TextBox 23"/>
          <p:cNvSpPr txBox="1"/>
          <p:nvPr/>
        </p:nvSpPr>
        <p:spPr>
          <a:xfrm>
            <a:off x="4001247" y="729835"/>
            <a:ext cx="1436621" cy="340519"/>
          </a:xfrm>
          <a:prstGeom prst="round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GB" b="1" dirty="0" smtClean="0"/>
              <a:t>50/50 </a:t>
            </a:r>
            <a:r>
              <a:rPr lang="en-GB" b="1" dirty="0" err="1" smtClean="0"/>
              <a:t>wt</a:t>
            </a:r>
            <a:r>
              <a:rPr lang="en-GB" b="1" dirty="0" smtClean="0"/>
              <a:t>% G/C</a:t>
            </a:r>
            <a:endParaRPr lang="en-GB" b="1" dirty="0"/>
          </a:p>
        </p:txBody>
      </p:sp>
      <p:sp>
        <p:nvSpPr>
          <p:cNvPr id="25" name="TextBox 24"/>
          <p:cNvSpPr txBox="1"/>
          <p:nvPr/>
        </p:nvSpPr>
        <p:spPr>
          <a:xfrm>
            <a:off x="86518" y="1462089"/>
            <a:ext cx="1263416" cy="340519"/>
          </a:xfrm>
          <a:prstGeom prst="round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GB" b="1" dirty="0" smtClean="0"/>
              <a:t>Na</a:t>
            </a:r>
            <a:r>
              <a:rPr lang="en-GB" b="1" baseline="-25000" dirty="0" smtClean="0"/>
              <a:t>2</a:t>
            </a:r>
            <a:r>
              <a:rPr lang="en-GB" b="1" dirty="0" smtClean="0"/>
              <a:t>Al</a:t>
            </a:r>
            <a:r>
              <a:rPr lang="en-GB" b="1" baseline="-25000" dirty="0" smtClean="0"/>
              <a:t>2</a:t>
            </a:r>
            <a:r>
              <a:rPr lang="en-GB" b="1" dirty="0" smtClean="0"/>
              <a:t>Si</a:t>
            </a:r>
            <a:r>
              <a:rPr lang="en-GB" b="1" baseline="-25000" dirty="0" smtClean="0"/>
              <a:t>6</a:t>
            </a:r>
            <a:r>
              <a:rPr lang="en-GB" b="1" dirty="0" smtClean="0"/>
              <a:t>O</a:t>
            </a:r>
            <a:r>
              <a:rPr lang="en-GB" b="1" baseline="-25000" dirty="0" smtClean="0"/>
              <a:t>16</a:t>
            </a:r>
            <a:endParaRPr lang="en-GB" b="1" dirty="0"/>
          </a:p>
        </p:txBody>
      </p:sp>
      <p:sp>
        <p:nvSpPr>
          <p:cNvPr id="3" name="Title 2"/>
          <p:cNvSpPr>
            <a:spLocks noGrp="1"/>
          </p:cNvSpPr>
          <p:nvPr>
            <p:ph type="title"/>
          </p:nvPr>
        </p:nvSpPr>
        <p:spPr/>
        <p:txBody>
          <a:bodyPr/>
          <a:lstStyle/>
          <a:p>
            <a:r>
              <a:rPr lang="en-GB" b="1" dirty="0" smtClean="0">
                <a:solidFill>
                  <a:schemeClr val="bg1"/>
                </a:solidFill>
              </a:rPr>
              <a:t>Effect of glass composition</a:t>
            </a:r>
            <a:endParaRPr lang="en-GB" b="1" dirty="0">
              <a:solidFill>
                <a:schemeClr val="bg1"/>
              </a:solidFill>
            </a:endParaRPr>
          </a:p>
        </p:txBody>
      </p:sp>
      <p:grpSp>
        <p:nvGrpSpPr>
          <p:cNvPr id="7" name="Group 6"/>
          <p:cNvGrpSpPr/>
          <p:nvPr/>
        </p:nvGrpSpPr>
        <p:grpSpPr>
          <a:xfrm>
            <a:off x="435634" y="3444323"/>
            <a:ext cx="8245025" cy="2943751"/>
            <a:chOff x="119269" y="3763618"/>
            <a:chExt cx="8799336" cy="3001617"/>
          </a:xfrm>
        </p:grpSpPr>
        <p:pic>
          <p:nvPicPr>
            <p:cNvPr id="8" name="Picture 7"/>
            <p:cNvPicPr>
              <a:picLocks noChangeAspect="1"/>
            </p:cNvPicPr>
            <p:nvPr/>
          </p:nvPicPr>
          <p:blipFill>
            <a:blip r:embed="rId4"/>
            <a:stretch>
              <a:fillRect/>
            </a:stretch>
          </p:blipFill>
          <p:spPr>
            <a:xfrm>
              <a:off x="119269" y="3763618"/>
              <a:ext cx="8799336" cy="3001617"/>
            </a:xfrm>
            <a:prstGeom prst="rect">
              <a:avLst/>
            </a:prstGeom>
          </p:spPr>
        </p:pic>
        <p:pic>
          <p:nvPicPr>
            <p:cNvPr id="9" name="Picture 8"/>
            <p:cNvPicPr>
              <a:picLocks noChangeAspect="1"/>
            </p:cNvPicPr>
            <p:nvPr/>
          </p:nvPicPr>
          <p:blipFill>
            <a:blip r:embed="rId5"/>
            <a:stretch>
              <a:fillRect/>
            </a:stretch>
          </p:blipFill>
          <p:spPr>
            <a:xfrm>
              <a:off x="2049265" y="3826333"/>
              <a:ext cx="2108573" cy="1600795"/>
            </a:xfrm>
            <a:prstGeom prst="rect">
              <a:avLst/>
            </a:prstGeom>
          </p:spPr>
        </p:pic>
        <p:sp>
          <p:nvSpPr>
            <p:cNvPr id="10" name="Bent-Up Arrow 9"/>
            <p:cNvSpPr/>
            <p:nvPr/>
          </p:nvSpPr>
          <p:spPr>
            <a:xfrm rot="16200000">
              <a:off x="4200328" y="3557613"/>
              <a:ext cx="424815" cy="889234"/>
            </a:xfrm>
            <a:prstGeom prst="bentUpArrow">
              <a:avLst/>
            </a:prstGeom>
            <a:solidFill>
              <a:srgbClr val="00B050"/>
            </a:solidFill>
            <a:ln w="12700">
              <a:solidFill>
                <a:schemeClr val="accent3">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grpSp>
      <p:sp>
        <p:nvSpPr>
          <p:cNvPr id="11" name="TextBox 10"/>
          <p:cNvSpPr txBox="1"/>
          <p:nvPr/>
        </p:nvSpPr>
        <p:spPr>
          <a:xfrm>
            <a:off x="732995" y="3113130"/>
            <a:ext cx="3599062" cy="307777"/>
          </a:xfrm>
          <a:prstGeom prst="rect">
            <a:avLst/>
          </a:prstGeom>
          <a:noFill/>
        </p:spPr>
        <p:txBody>
          <a:bodyPr wrap="none" rtlCol="0">
            <a:spAutoFit/>
          </a:bodyPr>
          <a:lstStyle/>
          <a:p>
            <a:r>
              <a:rPr lang="en-GB" sz="1400" dirty="0" smtClean="0"/>
              <a:t>30 </a:t>
            </a:r>
            <a:r>
              <a:rPr lang="en-GB" sz="1400" dirty="0" err="1" smtClean="0"/>
              <a:t>wt</a:t>
            </a:r>
            <a:r>
              <a:rPr lang="en-GB" sz="1400" dirty="0" smtClean="0"/>
              <a:t>% Na</a:t>
            </a:r>
            <a:r>
              <a:rPr lang="en-GB" sz="1400" baseline="-25000" dirty="0" smtClean="0"/>
              <a:t>2</a:t>
            </a:r>
            <a:r>
              <a:rPr lang="en-GB" sz="1400" dirty="0" smtClean="0"/>
              <a:t>Al</a:t>
            </a:r>
            <a:r>
              <a:rPr lang="en-GB" sz="1400" baseline="-25000" dirty="0" smtClean="0"/>
              <a:t>2</a:t>
            </a:r>
            <a:r>
              <a:rPr lang="en-GB" sz="1400" dirty="0" smtClean="0"/>
              <a:t>Si</a:t>
            </a:r>
            <a:r>
              <a:rPr lang="en-GB" sz="1400" baseline="-25000" dirty="0" smtClean="0"/>
              <a:t>6</a:t>
            </a:r>
            <a:r>
              <a:rPr lang="en-GB" sz="1400" dirty="0" smtClean="0"/>
              <a:t>O</a:t>
            </a:r>
            <a:r>
              <a:rPr lang="en-GB" sz="1400" baseline="-25000" dirty="0" smtClean="0"/>
              <a:t>16</a:t>
            </a:r>
            <a:r>
              <a:rPr lang="en-GB" sz="1400" dirty="0" smtClean="0"/>
              <a:t> + 70 </a:t>
            </a:r>
            <a:r>
              <a:rPr lang="en-GB" sz="1400" dirty="0" err="1" smtClean="0"/>
              <a:t>wt</a:t>
            </a:r>
            <a:r>
              <a:rPr lang="en-GB" sz="1400" dirty="0" smtClean="0"/>
              <a:t>% CaZrTi</a:t>
            </a:r>
            <a:r>
              <a:rPr lang="en-GB" sz="1400" baseline="-25000" dirty="0" smtClean="0"/>
              <a:t>2</a:t>
            </a:r>
            <a:r>
              <a:rPr lang="en-GB" sz="1400" dirty="0" smtClean="0"/>
              <a:t>O</a:t>
            </a:r>
            <a:r>
              <a:rPr lang="en-GB" sz="1400" baseline="-25000" dirty="0" smtClean="0"/>
              <a:t>7</a:t>
            </a:r>
            <a:endParaRPr lang="en-GB" sz="1400" dirty="0"/>
          </a:p>
        </p:txBody>
      </p:sp>
    </p:spTree>
    <p:extLst>
      <p:ext uri="{BB962C8B-B14F-4D97-AF65-F5344CB8AC3E}">
        <p14:creationId xmlns:p14="http://schemas.microsoft.com/office/powerpoint/2010/main" val="3010677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bg1"/>
                </a:solidFill>
              </a:rPr>
              <a:t>Effect of CaF</a:t>
            </a:r>
            <a:r>
              <a:rPr lang="en-GB" b="1" baseline="-25000" dirty="0" smtClean="0">
                <a:solidFill>
                  <a:schemeClr val="bg1"/>
                </a:solidFill>
              </a:rPr>
              <a:t>2</a:t>
            </a:r>
            <a:endParaRPr lang="en-GB" b="1" dirty="0">
              <a:solidFill>
                <a:schemeClr val="bg1"/>
              </a:solidFill>
            </a:endParaRPr>
          </a:p>
        </p:txBody>
      </p:sp>
      <p:pic>
        <p:nvPicPr>
          <p:cNvPr id="5" name="Picture 4"/>
          <p:cNvPicPr/>
          <p:nvPr/>
        </p:nvPicPr>
        <p:blipFill rotWithShape="1">
          <a:blip r:embed="rId3">
            <a:extLst>
              <a:ext uri="{28A0092B-C50C-407E-A947-70E740481C1C}">
                <a14:useLocalDpi xmlns:a14="http://schemas.microsoft.com/office/drawing/2010/main" val="0"/>
              </a:ext>
            </a:extLst>
          </a:blip>
          <a:srcRect t="49570"/>
          <a:stretch/>
        </p:blipFill>
        <p:spPr>
          <a:xfrm>
            <a:off x="3135087" y="4094255"/>
            <a:ext cx="5858374" cy="2145348"/>
          </a:xfrm>
          <a:prstGeom prst="rect">
            <a:avLst/>
          </a:prstGeom>
        </p:spPr>
      </p:pic>
      <p:sp>
        <p:nvSpPr>
          <p:cNvPr id="3" name="TextBox 2"/>
          <p:cNvSpPr txBox="1"/>
          <p:nvPr/>
        </p:nvSpPr>
        <p:spPr>
          <a:xfrm>
            <a:off x="173482" y="798795"/>
            <a:ext cx="8180445" cy="1323439"/>
          </a:xfrm>
          <a:prstGeom prst="rect">
            <a:avLst/>
          </a:prstGeom>
          <a:noFill/>
        </p:spPr>
        <p:txBody>
          <a:bodyPr wrap="none" rtlCol="0">
            <a:spAutoFit/>
          </a:bodyPr>
          <a:lstStyle/>
          <a:p>
            <a:pPr marL="285750" indent="-285750">
              <a:buFont typeface="Arial" panose="020B0604020202020204" pitchFamily="34" charset="0"/>
              <a:buChar char="•"/>
            </a:pPr>
            <a:r>
              <a:rPr lang="en-GB" sz="1600" dirty="0" smtClean="0"/>
              <a:t>CaF</a:t>
            </a:r>
            <a:r>
              <a:rPr lang="en-GB" sz="1600" baseline="-25000" dirty="0" smtClean="0"/>
              <a:t>2</a:t>
            </a:r>
            <a:r>
              <a:rPr lang="en-GB" sz="1600" dirty="0" smtClean="0"/>
              <a:t> is used as a digestion agent to improve waste incorporation into the wasteform.</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baseline="30000" dirty="0" smtClean="0"/>
              <a:t>19</a:t>
            </a:r>
            <a:r>
              <a:rPr lang="en-GB" sz="1600" dirty="0" smtClean="0"/>
              <a:t>F is an active neutron source for (</a:t>
            </a:r>
            <a:r>
              <a:rPr lang="el-GR" sz="1600" dirty="0" smtClean="0"/>
              <a:t>α</a:t>
            </a:r>
            <a:r>
              <a:rPr lang="en-GB" sz="1600" dirty="0" smtClean="0"/>
              <a:t>,n)-reactions.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smtClean="0"/>
              <a:t>0.3 wt% CaF</a:t>
            </a:r>
            <a:r>
              <a:rPr lang="en-GB" sz="1600" baseline="-25000" dirty="0" smtClean="0"/>
              <a:t>2</a:t>
            </a:r>
            <a:r>
              <a:rPr lang="en-GB" sz="1600" dirty="0" smtClean="0"/>
              <a:t> additions:</a:t>
            </a:r>
          </a:p>
        </p:txBody>
      </p:sp>
      <p:pic>
        <p:nvPicPr>
          <p:cNvPr id="6" name="Picture 5"/>
          <p:cNvPicPr/>
          <p:nvPr/>
        </p:nvPicPr>
        <p:blipFill rotWithShape="1">
          <a:blip r:embed="rId4">
            <a:extLst>
              <a:ext uri="{28A0092B-C50C-407E-A947-70E740481C1C}">
                <a14:useLocalDpi xmlns:a14="http://schemas.microsoft.com/office/drawing/2010/main" val="0"/>
              </a:ext>
            </a:extLst>
          </a:blip>
          <a:srcRect t="49658"/>
          <a:stretch/>
        </p:blipFill>
        <p:spPr>
          <a:xfrm>
            <a:off x="3135087" y="1821454"/>
            <a:ext cx="5858374" cy="2228030"/>
          </a:xfrm>
          <a:prstGeom prst="rect">
            <a:avLst/>
          </a:prstGeom>
        </p:spPr>
      </p:pic>
      <p:sp>
        <p:nvSpPr>
          <p:cNvPr id="7" name="Rectangle 6"/>
          <p:cNvSpPr/>
          <p:nvPr/>
        </p:nvSpPr>
        <p:spPr>
          <a:xfrm>
            <a:off x="944262" y="2806339"/>
            <a:ext cx="2244525" cy="338554"/>
          </a:xfrm>
          <a:prstGeom prst="rect">
            <a:avLst/>
          </a:prstGeom>
        </p:spPr>
        <p:txBody>
          <a:bodyPr wrap="none">
            <a:spAutoFit/>
          </a:bodyPr>
          <a:lstStyle/>
          <a:p>
            <a:r>
              <a:rPr lang="en-GB" sz="1600" dirty="0">
                <a:latin typeface="+mn-lt"/>
                <a:ea typeface="Calibri" panose="020F0502020204030204" pitchFamily="34" charset="0"/>
                <a:cs typeface="Times New Roman" panose="02020603050405020304" pitchFamily="18" charset="0"/>
              </a:rPr>
              <a:t>Ca</a:t>
            </a:r>
            <a:r>
              <a:rPr lang="en-GB" sz="1600" baseline="-25000" dirty="0">
                <a:latin typeface="+mn-lt"/>
                <a:ea typeface="Calibri" panose="020F0502020204030204" pitchFamily="34" charset="0"/>
                <a:cs typeface="Times New Roman" panose="02020603050405020304" pitchFamily="18" charset="0"/>
              </a:rPr>
              <a:t>0.8</a:t>
            </a:r>
            <a:r>
              <a:rPr lang="en-GB" sz="1600" dirty="0">
                <a:latin typeface="+mn-lt"/>
                <a:ea typeface="Calibri" panose="020F0502020204030204" pitchFamily="34" charset="0"/>
                <a:cs typeface="Times New Roman" panose="02020603050405020304" pitchFamily="18" charset="0"/>
              </a:rPr>
              <a:t>Ce</a:t>
            </a:r>
            <a:r>
              <a:rPr lang="en-GB" sz="1600" baseline="-25000" dirty="0">
                <a:latin typeface="+mn-lt"/>
                <a:ea typeface="Calibri" panose="020F0502020204030204" pitchFamily="34" charset="0"/>
                <a:cs typeface="Times New Roman" panose="02020603050405020304" pitchFamily="18" charset="0"/>
              </a:rPr>
              <a:t>0.2</a:t>
            </a:r>
            <a:r>
              <a:rPr lang="en-GB" sz="1600" dirty="0">
                <a:latin typeface="+mn-lt"/>
                <a:ea typeface="Calibri" panose="020F0502020204030204" pitchFamily="34" charset="0"/>
                <a:cs typeface="Times New Roman" panose="02020603050405020304" pitchFamily="18" charset="0"/>
              </a:rPr>
              <a:t>ZrTi</a:t>
            </a:r>
            <a:r>
              <a:rPr lang="en-GB" sz="1600" baseline="-25000" dirty="0">
                <a:latin typeface="+mn-lt"/>
                <a:ea typeface="Calibri" panose="020F0502020204030204" pitchFamily="34" charset="0"/>
                <a:cs typeface="Times New Roman" panose="02020603050405020304" pitchFamily="18" charset="0"/>
              </a:rPr>
              <a:t>1.6</a:t>
            </a:r>
            <a:r>
              <a:rPr lang="en-GB" sz="1600" dirty="0">
                <a:latin typeface="+mn-lt"/>
                <a:ea typeface="Calibri" panose="020F0502020204030204" pitchFamily="34" charset="0"/>
                <a:cs typeface="Times New Roman" panose="02020603050405020304" pitchFamily="18" charset="0"/>
              </a:rPr>
              <a:t>Al</a:t>
            </a:r>
            <a:r>
              <a:rPr lang="en-GB" sz="1600" baseline="-25000" dirty="0">
                <a:latin typeface="+mn-lt"/>
                <a:ea typeface="Calibri" panose="020F0502020204030204" pitchFamily="34" charset="0"/>
                <a:cs typeface="Times New Roman" panose="02020603050405020304" pitchFamily="18" charset="0"/>
              </a:rPr>
              <a:t>0.4</a:t>
            </a:r>
            <a:r>
              <a:rPr lang="en-GB" sz="1600" dirty="0">
                <a:latin typeface="+mn-lt"/>
                <a:ea typeface="Calibri" panose="020F0502020204030204" pitchFamily="34" charset="0"/>
                <a:cs typeface="Times New Roman" panose="02020603050405020304" pitchFamily="18" charset="0"/>
              </a:rPr>
              <a:t>O</a:t>
            </a:r>
            <a:r>
              <a:rPr lang="en-GB" sz="1600" baseline="-25000" dirty="0">
                <a:latin typeface="+mn-lt"/>
                <a:ea typeface="Calibri" panose="020F0502020204030204" pitchFamily="34" charset="0"/>
                <a:cs typeface="Times New Roman" panose="02020603050405020304" pitchFamily="18" charset="0"/>
              </a:rPr>
              <a:t>7</a:t>
            </a:r>
            <a:endParaRPr lang="en-GB" sz="1600" dirty="0">
              <a:latin typeface="+mn-lt"/>
            </a:endParaRPr>
          </a:p>
        </p:txBody>
      </p:sp>
      <p:sp>
        <p:nvSpPr>
          <p:cNvPr id="8" name="Rectangle 7"/>
          <p:cNvSpPr/>
          <p:nvPr/>
        </p:nvSpPr>
        <p:spPr>
          <a:xfrm>
            <a:off x="735071" y="4997652"/>
            <a:ext cx="2400016" cy="338554"/>
          </a:xfrm>
          <a:prstGeom prst="rect">
            <a:avLst/>
          </a:prstGeom>
        </p:spPr>
        <p:txBody>
          <a:bodyPr wrap="none">
            <a:spAutoFit/>
          </a:bodyPr>
          <a:lstStyle/>
          <a:p>
            <a:r>
              <a:rPr lang="en-GB" sz="1600" dirty="0">
                <a:latin typeface="+mj-lt"/>
                <a:ea typeface="Calibri" panose="020F0502020204030204" pitchFamily="34" charset="0"/>
                <a:cs typeface="Times New Roman" panose="02020603050405020304" pitchFamily="18" charset="0"/>
              </a:rPr>
              <a:t>Ca</a:t>
            </a:r>
            <a:r>
              <a:rPr lang="en-GB" sz="1600" baseline="-25000" dirty="0">
                <a:latin typeface="+mj-lt"/>
                <a:ea typeface="Calibri" panose="020F0502020204030204" pitchFamily="34" charset="0"/>
                <a:cs typeface="Times New Roman" panose="02020603050405020304" pitchFamily="18" charset="0"/>
              </a:rPr>
              <a:t>0.9</a:t>
            </a:r>
            <a:r>
              <a:rPr lang="en-GB" sz="1600" dirty="0">
                <a:latin typeface="+mj-lt"/>
                <a:ea typeface="Calibri" panose="020F0502020204030204" pitchFamily="34" charset="0"/>
                <a:cs typeface="Times New Roman" panose="02020603050405020304" pitchFamily="18" charset="0"/>
              </a:rPr>
              <a:t>Ce</a:t>
            </a:r>
            <a:r>
              <a:rPr lang="en-GB" sz="1600" baseline="-25000" dirty="0">
                <a:latin typeface="+mj-lt"/>
                <a:ea typeface="Calibri" panose="020F0502020204030204" pitchFamily="34" charset="0"/>
                <a:cs typeface="Times New Roman" panose="02020603050405020304" pitchFamily="18" charset="0"/>
              </a:rPr>
              <a:t>0.1</a:t>
            </a:r>
            <a:r>
              <a:rPr lang="en-GB" sz="1600" dirty="0">
                <a:latin typeface="+mj-lt"/>
                <a:ea typeface="Calibri" panose="020F0502020204030204" pitchFamily="34" charset="0"/>
                <a:cs typeface="Times New Roman" panose="02020603050405020304" pitchFamily="18" charset="0"/>
              </a:rPr>
              <a:t>Zr</a:t>
            </a:r>
            <a:r>
              <a:rPr lang="en-GB" sz="1600" baseline="-25000" dirty="0">
                <a:latin typeface="+mj-lt"/>
                <a:ea typeface="Calibri" panose="020F0502020204030204" pitchFamily="34" charset="0"/>
                <a:cs typeface="Times New Roman" panose="02020603050405020304" pitchFamily="18" charset="0"/>
              </a:rPr>
              <a:t>0.9</a:t>
            </a:r>
            <a:r>
              <a:rPr lang="en-GB" sz="1600" dirty="0">
                <a:latin typeface="+mj-lt"/>
                <a:ea typeface="Calibri" panose="020F0502020204030204" pitchFamily="34" charset="0"/>
                <a:cs typeface="Times New Roman" panose="02020603050405020304" pitchFamily="18" charset="0"/>
              </a:rPr>
              <a:t>Ce</a:t>
            </a:r>
            <a:r>
              <a:rPr lang="en-GB" sz="1600" baseline="-25000" dirty="0">
                <a:latin typeface="+mj-lt"/>
                <a:ea typeface="Calibri" panose="020F0502020204030204" pitchFamily="34" charset="0"/>
                <a:cs typeface="Times New Roman" panose="02020603050405020304" pitchFamily="18" charset="0"/>
              </a:rPr>
              <a:t>0.1</a:t>
            </a:r>
            <a:r>
              <a:rPr lang="en-GB" sz="1600" dirty="0">
                <a:latin typeface="+mj-lt"/>
                <a:ea typeface="Calibri" panose="020F0502020204030204" pitchFamily="34" charset="0"/>
                <a:cs typeface="Times New Roman" panose="02020603050405020304" pitchFamily="18" charset="0"/>
              </a:rPr>
              <a:t>Ti</a:t>
            </a:r>
            <a:r>
              <a:rPr lang="en-GB" sz="1600" baseline="-25000" dirty="0">
                <a:latin typeface="+mj-lt"/>
                <a:ea typeface="Calibri" panose="020F0502020204030204" pitchFamily="34" charset="0"/>
                <a:cs typeface="Times New Roman" panose="02020603050405020304" pitchFamily="18" charset="0"/>
              </a:rPr>
              <a:t>2</a:t>
            </a:r>
            <a:r>
              <a:rPr lang="en-GB" sz="1600" dirty="0">
                <a:latin typeface="+mj-lt"/>
                <a:ea typeface="Calibri" panose="020F0502020204030204" pitchFamily="34" charset="0"/>
                <a:cs typeface="Times New Roman" panose="02020603050405020304" pitchFamily="18" charset="0"/>
              </a:rPr>
              <a:t>O</a:t>
            </a:r>
            <a:r>
              <a:rPr lang="en-GB" sz="1600" baseline="-25000" dirty="0">
                <a:latin typeface="+mj-lt"/>
                <a:ea typeface="Calibri" panose="020F0502020204030204" pitchFamily="34" charset="0"/>
                <a:cs typeface="Times New Roman" panose="02020603050405020304" pitchFamily="18" charset="0"/>
              </a:rPr>
              <a:t>7</a:t>
            </a:r>
            <a:endParaRPr lang="en-GB" sz="1600" dirty="0">
              <a:latin typeface="+mj-lt"/>
            </a:endParaRPr>
          </a:p>
        </p:txBody>
      </p:sp>
      <p:sp>
        <p:nvSpPr>
          <p:cNvPr id="11" name="TextBox 10"/>
          <p:cNvSpPr txBox="1"/>
          <p:nvPr/>
        </p:nvSpPr>
        <p:spPr>
          <a:xfrm>
            <a:off x="6266577" y="6488668"/>
            <a:ext cx="2877423" cy="369332"/>
          </a:xfrm>
          <a:prstGeom prst="rect">
            <a:avLst/>
          </a:prstGeom>
          <a:solidFill>
            <a:schemeClr val="bg2"/>
          </a:solidFill>
        </p:spPr>
        <p:txBody>
          <a:bodyPr wrap="square" rtlCol="0">
            <a:spAutoFit/>
          </a:bodyPr>
          <a:lstStyle/>
          <a:p>
            <a:pPr algn="r"/>
            <a:r>
              <a:rPr lang="en-GB" sz="900" dirty="0" smtClean="0">
                <a:solidFill>
                  <a:schemeClr val="bg1"/>
                </a:solidFill>
              </a:rPr>
              <a:t>Stephanie Thornber</a:t>
            </a:r>
          </a:p>
          <a:p>
            <a:pPr algn="r"/>
            <a:r>
              <a:rPr lang="en-GB" sz="900" dirty="0" smtClean="0">
                <a:solidFill>
                  <a:schemeClr val="bg1"/>
                </a:solidFill>
              </a:rPr>
              <a:t>University of Sheffield, UK</a:t>
            </a:r>
            <a:endParaRPr lang="en-GB" sz="900" dirty="0">
              <a:solidFill>
                <a:schemeClr val="bg1"/>
              </a:solidFill>
            </a:endParaRPr>
          </a:p>
        </p:txBody>
      </p:sp>
    </p:spTree>
    <p:extLst>
      <p:ext uri="{BB962C8B-B14F-4D97-AF65-F5344CB8AC3E}">
        <p14:creationId xmlns:p14="http://schemas.microsoft.com/office/powerpoint/2010/main" val="9524351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13059</TotalTime>
  <Words>2869</Words>
  <Application>Microsoft Office PowerPoint</Application>
  <PresentationFormat>On-screen Show (4:3)</PresentationFormat>
  <Paragraphs>414</Paragraphs>
  <Slides>18</Slides>
  <Notes>15</Notes>
  <HiddenSlides>3</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Calibri</vt:lpstr>
      <vt:lpstr>Times New Roman</vt:lpstr>
      <vt:lpstr>Wingdings</vt:lpstr>
      <vt:lpstr>Office Theme</vt:lpstr>
      <vt:lpstr>1_Office Theme</vt:lpstr>
      <vt:lpstr>PowerPoint Presentation</vt:lpstr>
      <vt:lpstr>Background</vt:lpstr>
      <vt:lpstr>Background</vt:lpstr>
      <vt:lpstr>My PhD project</vt:lpstr>
      <vt:lpstr>Inactive Ce Incorporation Study</vt:lpstr>
      <vt:lpstr>Uranium Incorporation Study</vt:lpstr>
      <vt:lpstr>Uranium Incorporation Study</vt:lpstr>
      <vt:lpstr>Uranium Incorporation Study</vt:lpstr>
      <vt:lpstr>Uranium Incorporation Study</vt:lpstr>
      <vt:lpstr>Plutonium Sinter Verification Study</vt:lpstr>
      <vt:lpstr>Plutonium Sinter Verification Study</vt:lpstr>
      <vt:lpstr>Plutonium HIP Incorporation Study</vt:lpstr>
      <vt:lpstr>Plutonium HIP Incorporation Study</vt:lpstr>
      <vt:lpstr>Summary</vt:lpstr>
      <vt:lpstr>Acknowledgements</vt:lpstr>
      <vt:lpstr>PowerPoint Presentation</vt:lpstr>
      <vt:lpstr>Effect of glass composition</vt:lpstr>
      <vt:lpstr>Effect of CaF2</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dc:creator>
  <cp:lastModifiedBy>Stephanie Thornber</cp:lastModifiedBy>
  <cp:revision>131</cp:revision>
  <dcterms:modified xsi:type="dcterms:W3CDTF">2017-10-31T10:35:27Z</dcterms:modified>
</cp:coreProperties>
</file>