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5706" r:id="rId2"/>
  </p:sldMasterIdLst>
  <p:notesMasterIdLst>
    <p:notesMasterId r:id="rId16"/>
  </p:notesMasterIdLst>
  <p:handoutMasterIdLst>
    <p:handoutMasterId r:id="rId17"/>
  </p:handoutMasterIdLst>
  <p:sldIdLst>
    <p:sldId id="311" r:id="rId3"/>
    <p:sldId id="313" r:id="rId4"/>
    <p:sldId id="315" r:id="rId5"/>
    <p:sldId id="320" r:id="rId6"/>
    <p:sldId id="319" r:id="rId7"/>
    <p:sldId id="318" r:id="rId8"/>
    <p:sldId id="317" r:id="rId9"/>
    <p:sldId id="331" r:id="rId10"/>
    <p:sldId id="328" r:id="rId11"/>
    <p:sldId id="329" r:id="rId12"/>
    <p:sldId id="330" r:id="rId13"/>
    <p:sldId id="333" r:id="rId14"/>
    <p:sldId id="326" r:id="rId15"/>
  </p:sldIdLst>
  <p:sldSz cx="9144000" cy="6858000" type="screen4x3"/>
  <p:notesSz cx="7315200" cy="9601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A9"/>
    <a:srgbClr val="593160"/>
    <a:srgbClr val="A3ADB3"/>
    <a:srgbClr val="AB8AB8"/>
    <a:srgbClr val="FFFFFF"/>
    <a:srgbClr val="F53F5B"/>
    <a:srgbClr val="97233F"/>
    <a:srgbClr val="3C8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982" autoAdjust="0"/>
    <p:restoredTop sz="98935" autoAdjust="0"/>
  </p:normalViewPr>
  <p:slideViewPr>
    <p:cSldViewPr>
      <p:cViewPr>
        <p:scale>
          <a:sx n="100" d="100"/>
          <a:sy n="100" d="100"/>
        </p:scale>
        <p:origin x="-416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75" d="100"/>
          <a:sy n="75" d="100"/>
        </p:scale>
        <p:origin x="-2994" y="-84"/>
      </p:cViewPr>
      <p:guideLst>
        <p:guide orient="horz" pos="3024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F8EA561-2348-47E7-8725-3D9C5684380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562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3112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1" tIns="46141" rIns="92281" bIns="4614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2C25D68-2342-4570-B6A7-89EF7D9EA0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524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F833B3-9D07-48B1-9537-89BDDB296646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3429000"/>
            <a:ext cx="6696075" cy="3429000"/>
          </a:xfrm>
          <a:prstGeom prst="rect">
            <a:avLst/>
          </a:prstGeom>
          <a:solidFill>
            <a:srgbClr val="0083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2"/>
                </a:solidFill>
                <a:latin typeface="Helvetica 55 Roman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2"/>
                </a:solidFill>
                <a:latin typeface="Helvetica 55 Roman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rgbClr val="59316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rgbClr val="59316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707188" y="0"/>
            <a:ext cx="2436812" cy="3429000"/>
          </a:xfrm>
          <a:prstGeom prst="rect">
            <a:avLst/>
          </a:prstGeom>
          <a:solidFill>
            <a:srgbClr val="0083A9">
              <a:alpha val="20000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6696075" y="3429000"/>
            <a:ext cx="2447925" cy="3427413"/>
          </a:xfrm>
          <a:prstGeom prst="rect">
            <a:avLst/>
          </a:prstGeom>
          <a:solidFill>
            <a:srgbClr val="0083A9">
              <a:alpha val="60000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6" name="Oval 15"/>
          <p:cNvSpPr>
            <a:spLocks noChangeAspect="1"/>
          </p:cNvSpPr>
          <p:nvPr userDrawn="1"/>
        </p:nvSpPr>
        <p:spPr bwMode="auto">
          <a:xfrm>
            <a:off x="4332288" y="1052513"/>
            <a:ext cx="4751387" cy="4752975"/>
          </a:xfrm>
          <a:prstGeom prst="ellipse">
            <a:avLst/>
          </a:prstGeom>
          <a:noFill/>
          <a:ln w="38100" cap="rnd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7" name="Oval 16"/>
          <p:cNvSpPr>
            <a:spLocks noChangeAspect="1"/>
          </p:cNvSpPr>
          <p:nvPr userDrawn="1"/>
        </p:nvSpPr>
        <p:spPr bwMode="auto">
          <a:xfrm>
            <a:off x="5519738" y="2205038"/>
            <a:ext cx="2374900" cy="2376487"/>
          </a:xfrm>
          <a:prstGeom prst="ellipse">
            <a:avLst/>
          </a:prstGeom>
          <a:solidFill>
            <a:srgbClr val="0083A9"/>
          </a:solidFill>
          <a:ln w="12700" algn="ctr">
            <a:solidFill>
              <a:schemeClr val="bg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8" name="Oval 17"/>
          <p:cNvSpPr>
            <a:spLocks noChangeAspect="1"/>
          </p:cNvSpPr>
          <p:nvPr userDrawn="1"/>
        </p:nvSpPr>
        <p:spPr bwMode="auto">
          <a:xfrm>
            <a:off x="5338763" y="2060575"/>
            <a:ext cx="2735262" cy="2735263"/>
          </a:xfrm>
          <a:prstGeom prst="ellipse">
            <a:avLst/>
          </a:prstGeom>
          <a:solidFill>
            <a:srgbClr val="0083A9">
              <a:alpha val="45000"/>
            </a:srgbClr>
          </a:solidFill>
          <a:ln w="12700" algn="ctr">
            <a:solidFill>
              <a:schemeClr val="bg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9" name="Oval 18"/>
          <p:cNvSpPr>
            <a:spLocks noChangeAspect="1"/>
          </p:cNvSpPr>
          <p:nvPr userDrawn="1"/>
        </p:nvSpPr>
        <p:spPr bwMode="auto">
          <a:xfrm>
            <a:off x="5148262" y="1881187"/>
            <a:ext cx="3095625" cy="3095625"/>
          </a:xfrm>
          <a:prstGeom prst="ellipse">
            <a:avLst/>
          </a:prstGeom>
          <a:solidFill>
            <a:srgbClr val="0083A9">
              <a:alpha val="9000"/>
            </a:srgbClr>
          </a:solidFill>
          <a:ln w="12700" algn="ctr">
            <a:solidFill>
              <a:schemeClr val="accent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grpSp>
        <p:nvGrpSpPr>
          <p:cNvPr id="10" name="Group 9"/>
          <p:cNvGrpSpPr>
            <a:grpSpLocks/>
          </p:cNvGrpSpPr>
          <p:nvPr userDrawn="1"/>
        </p:nvGrpSpPr>
        <p:grpSpPr bwMode="auto">
          <a:xfrm>
            <a:off x="5724525" y="2392363"/>
            <a:ext cx="2001838" cy="2003425"/>
            <a:chOff x="3345109" y="2327077"/>
            <a:chExt cx="2016125" cy="2016125"/>
          </a:xfrm>
        </p:grpSpPr>
        <p:sp>
          <p:nvSpPr>
            <p:cNvPr id="11" name="Oval 20"/>
            <p:cNvSpPr>
              <a:spLocks noChangeArrowheads="1"/>
            </p:cNvSpPr>
            <p:nvPr/>
          </p:nvSpPr>
          <p:spPr bwMode="auto">
            <a:xfrm>
              <a:off x="3345109" y="2327077"/>
              <a:ext cx="2016125" cy="2016125"/>
            </a:xfrm>
            <a:prstGeom prst="ellipse">
              <a:avLst/>
            </a:prstGeom>
            <a:solidFill>
              <a:schemeClr val="bg1"/>
            </a:solidFill>
            <a:ln w="12700" algn="ctr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cs typeface="+mn-cs"/>
              </a:endParaRPr>
            </a:p>
          </p:txBody>
        </p:sp>
        <p:pic>
          <p:nvPicPr>
            <p:cNvPr id="12" name="Picture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64" y="2908807"/>
              <a:ext cx="1645682" cy="789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1362621"/>
            <a:ext cx="6300787" cy="901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rgbClr val="0083A9"/>
                </a:solidFill>
                <a:latin typeface="Arial Black" panose="020B0A04020102020204" pitchFamily="34" charset="0"/>
              </a:defRPr>
            </a:lvl1pPr>
          </a:lstStyle>
          <a:p>
            <a:pPr algn="l">
              <a:defRPr/>
            </a:pPr>
            <a:r>
              <a:rPr lang="en-GB" altLang="en-US" sz="3200" kern="0" dirty="0" smtClean="0">
                <a:latin typeface="Arial Black" panose="020B0A04020102020204" pitchFamily="34" charset="0"/>
                <a:cs typeface="Arial" charset="0"/>
              </a:rPr>
              <a:t>Title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5287" y="2276691"/>
            <a:ext cx="4752975" cy="693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latin typeface="Arial Black" panose="020B0A04020102020204" pitchFamily="34" charset="0"/>
              </a:defRPr>
            </a:lvl1pPr>
          </a:lstStyle>
          <a:p>
            <a:pPr algn="l">
              <a:defRPr/>
            </a:pPr>
            <a:r>
              <a:rPr lang="en-GB" altLang="en-US" sz="1600" kern="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cs typeface="Arial" charset="0"/>
              </a:rPr>
              <a:t>Nuclear Decommissioning Authority</a:t>
            </a:r>
            <a:endParaRPr lang="en-GB" altLang="en-US" sz="1600" kern="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37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5"/>
          <p:cNvSpPr>
            <a:spLocks noChangeAspect="1"/>
          </p:cNvSpPr>
          <p:nvPr userDrawn="1"/>
        </p:nvSpPr>
        <p:spPr bwMode="auto">
          <a:xfrm>
            <a:off x="-181019" y="-19410"/>
            <a:ext cx="1936242" cy="1936242"/>
          </a:xfrm>
          <a:prstGeom prst="ellipse">
            <a:avLst/>
          </a:prstGeom>
          <a:noFill/>
          <a:ln w="28575" cap="rnd" algn="ctr">
            <a:solidFill>
              <a:srgbClr val="0083A9">
                <a:alpha val="40000"/>
              </a:srgb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4" name="Oval 16"/>
          <p:cNvSpPr>
            <a:spLocks noChangeAspect="1"/>
          </p:cNvSpPr>
          <p:nvPr userDrawn="1"/>
        </p:nvSpPr>
        <p:spPr bwMode="auto">
          <a:xfrm>
            <a:off x="451433" y="613935"/>
            <a:ext cx="671339" cy="671339"/>
          </a:xfrm>
          <a:prstGeom prst="ellipse">
            <a:avLst/>
          </a:prstGeom>
          <a:noFill/>
          <a:ln w="12700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5" name="Oval 17"/>
          <p:cNvSpPr>
            <a:spLocks noChangeAspect="1"/>
          </p:cNvSpPr>
          <p:nvPr userDrawn="1"/>
        </p:nvSpPr>
        <p:spPr bwMode="auto">
          <a:xfrm>
            <a:off x="352750" y="514526"/>
            <a:ext cx="868705" cy="870157"/>
          </a:xfrm>
          <a:prstGeom prst="ellipse">
            <a:avLst/>
          </a:prstGeom>
          <a:noFill/>
          <a:ln w="12700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6" name="Oval 18"/>
          <p:cNvSpPr>
            <a:spLocks noChangeAspect="1"/>
          </p:cNvSpPr>
          <p:nvPr userDrawn="1"/>
        </p:nvSpPr>
        <p:spPr bwMode="auto">
          <a:xfrm>
            <a:off x="263421" y="425924"/>
            <a:ext cx="1047362" cy="1047361"/>
          </a:xfrm>
          <a:prstGeom prst="ellipse">
            <a:avLst/>
          </a:prstGeom>
          <a:noFill/>
          <a:ln w="12700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cxnSp>
        <p:nvCxnSpPr>
          <p:cNvPr id="7" name="Straight Connector 6"/>
          <p:cNvCxnSpPr>
            <a:cxnSpLocks noChangeShapeType="1"/>
            <a:stCxn id="6" idx="6"/>
          </p:cNvCxnSpPr>
          <p:nvPr userDrawn="1"/>
        </p:nvCxnSpPr>
        <p:spPr bwMode="auto">
          <a:xfrm>
            <a:off x="1310783" y="949605"/>
            <a:ext cx="7437681" cy="0"/>
          </a:xfrm>
          <a:prstGeom prst="line">
            <a:avLst/>
          </a:prstGeom>
          <a:noFill/>
          <a:ln w="9525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051719" y="245517"/>
            <a:ext cx="6841455" cy="647700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rgbClr val="0083A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1556792"/>
            <a:ext cx="8421687" cy="482495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6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 smtClean="0"/>
              <a:t>This layout provides more space for lots of text or large images/graphics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98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hidden">
          <a:xfrm>
            <a:off x="-28575" y="0"/>
            <a:ext cx="1864271" cy="6858000"/>
          </a:xfrm>
          <a:prstGeom prst="rect">
            <a:avLst/>
          </a:prstGeom>
          <a:solidFill>
            <a:srgbClr val="0083A9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/>
          </a:p>
        </p:txBody>
      </p:sp>
      <p:sp>
        <p:nvSpPr>
          <p:cNvPr id="22" name="Title 14"/>
          <p:cNvSpPr>
            <a:spLocks noGrp="1"/>
          </p:cNvSpPr>
          <p:nvPr>
            <p:ph type="title"/>
          </p:nvPr>
        </p:nvSpPr>
        <p:spPr>
          <a:xfrm>
            <a:off x="2051719" y="245517"/>
            <a:ext cx="6841455" cy="647700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rgbClr val="0083A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97127"/>
            <a:ext cx="6841455" cy="5084623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tx1"/>
                </a:solidFill>
                <a:latin typeface="+mn-lt"/>
              </a:defRPr>
            </a:lvl1pPr>
            <a:lvl2pPr marL="8001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3pPr>
            <a:lvl4pPr>
              <a:defRPr sz="2400">
                <a:solidFill>
                  <a:schemeClr val="tx1"/>
                </a:solidFill>
                <a:latin typeface="+mn-lt"/>
              </a:defRPr>
            </a:lvl4pPr>
            <a:lvl5pPr>
              <a:defRPr sz="24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Alternative layout where there is less text or square images/graphics are used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cxnSp>
        <p:nvCxnSpPr>
          <p:cNvPr id="27" name="Straight Connector 26"/>
          <p:cNvCxnSpPr>
            <a:cxnSpLocks noChangeShapeType="1"/>
          </p:cNvCxnSpPr>
          <p:nvPr userDrawn="1"/>
        </p:nvCxnSpPr>
        <p:spPr bwMode="auto">
          <a:xfrm>
            <a:off x="1321783" y="949158"/>
            <a:ext cx="513913" cy="447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Oval 15"/>
          <p:cNvSpPr>
            <a:spLocks noChangeAspect="1"/>
          </p:cNvSpPr>
          <p:nvPr userDrawn="1"/>
        </p:nvSpPr>
        <p:spPr bwMode="auto">
          <a:xfrm>
            <a:off x="-181019" y="-19410"/>
            <a:ext cx="1936242" cy="1936242"/>
          </a:xfrm>
          <a:prstGeom prst="ellipse">
            <a:avLst/>
          </a:prstGeom>
          <a:noFill/>
          <a:ln w="28575" cap="rnd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39" name="Oval 16"/>
          <p:cNvSpPr>
            <a:spLocks noChangeAspect="1"/>
          </p:cNvSpPr>
          <p:nvPr userDrawn="1"/>
        </p:nvSpPr>
        <p:spPr bwMode="auto">
          <a:xfrm>
            <a:off x="451433" y="613935"/>
            <a:ext cx="671339" cy="671339"/>
          </a:xfrm>
          <a:prstGeom prst="ellips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40" name="Oval 17"/>
          <p:cNvSpPr>
            <a:spLocks noChangeAspect="1"/>
          </p:cNvSpPr>
          <p:nvPr userDrawn="1"/>
        </p:nvSpPr>
        <p:spPr bwMode="auto">
          <a:xfrm>
            <a:off x="352750" y="514526"/>
            <a:ext cx="868705" cy="870157"/>
          </a:xfrm>
          <a:prstGeom prst="ellips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sp>
        <p:nvSpPr>
          <p:cNvPr id="41" name="Oval 18"/>
          <p:cNvSpPr>
            <a:spLocks noChangeAspect="1"/>
          </p:cNvSpPr>
          <p:nvPr userDrawn="1"/>
        </p:nvSpPr>
        <p:spPr bwMode="auto">
          <a:xfrm>
            <a:off x="263421" y="425924"/>
            <a:ext cx="1047362" cy="1047361"/>
          </a:xfrm>
          <a:prstGeom prst="ellips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cs typeface="+mn-cs"/>
            </a:endParaRPr>
          </a:p>
        </p:txBody>
      </p:sp>
      <p:cxnSp>
        <p:nvCxnSpPr>
          <p:cNvPr id="42" name="Straight Connector 41"/>
          <p:cNvCxnSpPr>
            <a:cxnSpLocks noChangeShapeType="1"/>
          </p:cNvCxnSpPr>
          <p:nvPr userDrawn="1"/>
        </p:nvCxnSpPr>
        <p:spPr bwMode="auto">
          <a:xfrm>
            <a:off x="1835696" y="949605"/>
            <a:ext cx="6912768" cy="0"/>
          </a:xfrm>
          <a:prstGeom prst="line">
            <a:avLst/>
          </a:prstGeom>
          <a:noFill/>
          <a:ln w="9525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6591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4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3429000"/>
            <a:ext cx="6696075" cy="3429000"/>
          </a:xfrm>
          <a:prstGeom prst="rect">
            <a:avLst/>
          </a:prstGeom>
          <a:solidFill>
            <a:srgbClr val="0083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2"/>
                </a:solidFill>
                <a:latin typeface="Helvetica 55 Roman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2"/>
                </a:solidFill>
                <a:latin typeface="Helvetica 55 Roman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rgbClr val="59316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rgbClr val="59316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rgbClr val="59316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707188" y="0"/>
            <a:ext cx="2436812" cy="3429000"/>
          </a:xfrm>
          <a:prstGeom prst="rect">
            <a:avLst/>
          </a:prstGeom>
          <a:solidFill>
            <a:srgbClr val="0083A9">
              <a:alpha val="20000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6696075" y="3429000"/>
            <a:ext cx="2447925" cy="3427413"/>
          </a:xfrm>
          <a:prstGeom prst="rect">
            <a:avLst/>
          </a:prstGeom>
          <a:solidFill>
            <a:srgbClr val="0083A9">
              <a:alpha val="60000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Oval 15"/>
          <p:cNvSpPr>
            <a:spLocks noChangeAspect="1"/>
          </p:cNvSpPr>
          <p:nvPr userDrawn="1"/>
        </p:nvSpPr>
        <p:spPr bwMode="auto">
          <a:xfrm>
            <a:off x="4332288" y="1052513"/>
            <a:ext cx="4751387" cy="4752975"/>
          </a:xfrm>
          <a:prstGeom prst="ellipse">
            <a:avLst/>
          </a:prstGeom>
          <a:noFill/>
          <a:ln w="38100" cap="rnd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Oval 16"/>
          <p:cNvSpPr>
            <a:spLocks noChangeAspect="1"/>
          </p:cNvSpPr>
          <p:nvPr userDrawn="1"/>
        </p:nvSpPr>
        <p:spPr bwMode="auto">
          <a:xfrm>
            <a:off x="5519738" y="2205038"/>
            <a:ext cx="2374900" cy="2376487"/>
          </a:xfrm>
          <a:prstGeom prst="ellipse">
            <a:avLst/>
          </a:prstGeom>
          <a:solidFill>
            <a:srgbClr val="0083A9"/>
          </a:solidFill>
          <a:ln w="12700" algn="ctr">
            <a:solidFill>
              <a:schemeClr val="bg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Oval 17"/>
          <p:cNvSpPr>
            <a:spLocks noChangeAspect="1"/>
          </p:cNvSpPr>
          <p:nvPr userDrawn="1"/>
        </p:nvSpPr>
        <p:spPr bwMode="auto">
          <a:xfrm>
            <a:off x="5338763" y="2060575"/>
            <a:ext cx="2735262" cy="2735263"/>
          </a:xfrm>
          <a:prstGeom prst="ellipse">
            <a:avLst/>
          </a:prstGeom>
          <a:solidFill>
            <a:srgbClr val="0083A9">
              <a:alpha val="45000"/>
            </a:srgbClr>
          </a:solidFill>
          <a:ln w="12700" algn="ctr">
            <a:solidFill>
              <a:schemeClr val="bg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Oval 18"/>
          <p:cNvSpPr>
            <a:spLocks noChangeAspect="1"/>
          </p:cNvSpPr>
          <p:nvPr userDrawn="1"/>
        </p:nvSpPr>
        <p:spPr bwMode="auto">
          <a:xfrm>
            <a:off x="5148262" y="1881187"/>
            <a:ext cx="3095625" cy="3095625"/>
          </a:xfrm>
          <a:prstGeom prst="ellipse">
            <a:avLst/>
          </a:prstGeom>
          <a:solidFill>
            <a:srgbClr val="0083A9">
              <a:alpha val="9000"/>
            </a:srgbClr>
          </a:solidFill>
          <a:ln w="12700" algn="ctr">
            <a:solidFill>
              <a:schemeClr val="accent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grpSp>
        <p:nvGrpSpPr>
          <p:cNvPr id="10" name="Group 9"/>
          <p:cNvGrpSpPr>
            <a:grpSpLocks/>
          </p:cNvGrpSpPr>
          <p:nvPr userDrawn="1"/>
        </p:nvGrpSpPr>
        <p:grpSpPr bwMode="auto">
          <a:xfrm>
            <a:off x="5724525" y="2392363"/>
            <a:ext cx="2001838" cy="2003425"/>
            <a:chOff x="3345109" y="2327077"/>
            <a:chExt cx="2016125" cy="2016125"/>
          </a:xfrm>
        </p:grpSpPr>
        <p:sp>
          <p:nvSpPr>
            <p:cNvPr id="11" name="Oval 20"/>
            <p:cNvSpPr>
              <a:spLocks noChangeArrowheads="1"/>
            </p:cNvSpPr>
            <p:nvPr/>
          </p:nvSpPr>
          <p:spPr bwMode="auto">
            <a:xfrm>
              <a:off x="3345109" y="2327077"/>
              <a:ext cx="2016125" cy="2016125"/>
            </a:xfrm>
            <a:prstGeom prst="ellipse">
              <a:avLst/>
            </a:prstGeom>
            <a:solidFill>
              <a:schemeClr val="bg1"/>
            </a:solidFill>
            <a:ln w="12700" algn="ctr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solidFill>
                  <a:srgbClr val="000000"/>
                </a:solidFill>
              </a:endParaRPr>
            </a:p>
          </p:txBody>
        </p:sp>
        <p:pic>
          <p:nvPicPr>
            <p:cNvPr id="12" name="Picture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64" y="2908807"/>
              <a:ext cx="1645682" cy="789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1362621"/>
            <a:ext cx="6300787" cy="901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rgbClr val="0083A9"/>
                </a:solidFill>
                <a:latin typeface="Arial Black" panose="020B0A04020102020204" pitchFamily="34" charset="0"/>
              </a:defRPr>
            </a:lvl1pPr>
          </a:lstStyle>
          <a:p>
            <a:pPr algn="l">
              <a:defRPr/>
            </a:pPr>
            <a:r>
              <a:rPr lang="en-GB" altLang="en-US" sz="3200" kern="0" dirty="0" smtClean="0">
                <a:latin typeface="Arial Black" panose="020B0A04020102020204" pitchFamily="34" charset="0"/>
                <a:cs typeface="Arial" charset="0"/>
              </a:rPr>
              <a:t>Title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5287" y="2276691"/>
            <a:ext cx="4752975" cy="693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latin typeface="Arial Black" panose="020B0A04020102020204" pitchFamily="34" charset="0"/>
              </a:defRPr>
            </a:lvl1pPr>
          </a:lstStyle>
          <a:p>
            <a:pPr algn="l">
              <a:defRPr/>
            </a:pPr>
            <a:r>
              <a:rPr lang="en-GB" altLang="en-US" sz="1600" kern="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cs typeface="Arial" charset="0"/>
              </a:rPr>
              <a:t>Nuclear Decommissioning Authority</a:t>
            </a:r>
            <a:endParaRPr lang="en-GB" altLang="en-US" sz="1600" kern="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7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5"/>
          <p:cNvSpPr>
            <a:spLocks noChangeAspect="1"/>
          </p:cNvSpPr>
          <p:nvPr userDrawn="1"/>
        </p:nvSpPr>
        <p:spPr bwMode="auto">
          <a:xfrm>
            <a:off x="-181019" y="-19410"/>
            <a:ext cx="1936242" cy="1936242"/>
          </a:xfrm>
          <a:prstGeom prst="ellipse">
            <a:avLst/>
          </a:prstGeom>
          <a:noFill/>
          <a:ln w="28575" cap="rnd" algn="ctr">
            <a:solidFill>
              <a:srgbClr val="0083A9">
                <a:alpha val="40000"/>
              </a:srgb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Oval 16"/>
          <p:cNvSpPr>
            <a:spLocks noChangeAspect="1"/>
          </p:cNvSpPr>
          <p:nvPr userDrawn="1"/>
        </p:nvSpPr>
        <p:spPr bwMode="auto">
          <a:xfrm>
            <a:off x="451433" y="613935"/>
            <a:ext cx="671339" cy="671339"/>
          </a:xfrm>
          <a:prstGeom prst="ellipse">
            <a:avLst/>
          </a:prstGeom>
          <a:noFill/>
          <a:ln w="12700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Oval 17"/>
          <p:cNvSpPr>
            <a:spLocks noChangeAspect="1"/>
          </p:cNvSpPr>
          <p:nvPr userDrawn="1"/>
        </p:nvSpPr>
        <p:spPr bwMode="auto">
          <a:xfrm>
            <a:off x="352750" y="514526"/>
            <a:ext cx="868705" cy="870157"/>
          </a:xfrm>
          <a:prstGeom prst="ellipse">
            <a:avLst/>
          </a:prstGeom>
          <a:noFill/>
          <a:ln w="12700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Oval 18"/>
          <p:cNvSpPr>
            <a:spLocks noChangeAspect="1"/>
          </p:cNvSpPr>
          <p:nvPr userDrawn="1"/>
        </p:nvSpPr>
        <p:spPr bwMode="auto">
          <a:xfrm>
            <a:off x="263421" y="425924"/>
            <a:ext cx="1047362" cy="1047361"/>
          </a:xfrm>
          <a:prstGeom prst="ellipse">
            <a:avLst/>
          </a:prstGeom>
          <a:noFill/>
          <a:ln w="12700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>
            <a:cxnSpLocks noChangeShapeType="1"/>
            <a:stCxn id="6" idx="6"/>
          </p:cNvCxnSpPr>
          <p:nvPr userDrawn="1"/>
        </p:nvCxnSpPr>
        <p:spPr bwMode="auto">
          <a:xfrm>
            <a:off x="1310783" y="949605"/>
            <a:ext cx="7437681" cy="0"/>
          </a:xfrm>
          <a:prstGeom prst="line">
            <a:avLst/>
          </a:prstGeom>
          <a:noFill/>
          <a:ln w="9525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051719" y="245517"/>
            <a:ext cx="6841455" cy="647700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rgbClr val="0083A9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1488" y="1556792"/>
            <a:ext cx="8421687" cy="482495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6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 smtClean="0"/>
              <a:t>This layout provides more space for lots of text or large images/graphics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1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hidden">
          <a:xfrm>
            <a:off x="-28575" y="0"/>
            <a:ext cx="1864271" cy="6858000"/>
          </a:xfrm>
          <a:prstGeom prst="rect">
            <a:avLst/>
          </a:prstGeom>
          <a:solidFill>
            <a:srgbClr val="0083A9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2" name="Title 14"/>
          <p:cNvSpPr>
            <a:spLocks noGrp="1"/>
          </p:cNvSpPr>
          <p:nvPr>
            <p:ph type="title"/>
          </p:nvPr>
        </p:nvSpPr>
        <p:spPr>
          <a:xfrm>
            <a:off x="2051719" y="245517"/>
            <a:ext cx="6841455" cy="647700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rgbClr val="0083A9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97127"/>
            <a:ext cx="6841455" cy="5084623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tx1"/>
                </a:solidFill>
                <a:latin typeface="+mn-lt"/>
              </a:defRPr>
            </a:lvl1pPr>
            <a:lvl2pPr marL="8001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3pPr>
            <a:lvl4pPr>
              <a:defRPr sz="2400">
                <a:solidFill>
                  <a:schemeClr val="tx1"/>
                </a:solidFill>
                <a:latin typeface="+mn-lt"/>
              </a:defRPr>
            </a:lvl4pPr>
            <a:lvl5pPr>
              <a:defRPr sz="24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Alternative layout where there is less text or square images/graphics are used</a:t>
            </a:r>
          </a:p>
          <a:p>
            <a:pPr lvl="1"/>
            <a:r>
              <a:rPr lang="en-US" dirty="0" smtClean="0"/>
              <a:t>Second level bullet</a:t>
            </a:r>
          </a:p>
          <a:p>
            <a:pPr lvl="2"/>
            <a:r>
              <a:rPr lang="en-US" dirty="0" smtClean="0"/>
              <a:t>Third level bullet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cxnSp>
        <p:nvCxnSpPr>
          <p:cNvPr id="27" name="Straight Connector 26"/>
          <p:cNvCxnSpPr>
            <a:cxnSpLocks noChangeShapeType="1"/>
          </p:cNvCxnSpPr>
          <p:nvPr userDrawn="1"/>
        </p:nvCxnSpPr>
        <p:spPr bwMode="auto">
          <a:xfrm>
            <a:off x="1321783" y="949158"/>
            <a:ext cx="513913" cy="447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Oval 15"/>
          <p:cNvSpPr>
            <a:spLocks noChangeAspect="1"/>
          </p:cNvSpPr>
          <p:nvPr userDrawn="1"/>
        </p:nvSpPr>
        <p:spPr bwMode="auto">
          <a:xfrm>
            <a:off x="-181019" y="-19410"/>
            <a:ext cx="1936242" cy="1936242"/>
          </a:xfrm>
          <a:prstGeom prst="ellipse">
            <a:avLst/>
          </a:prstGeom>
          <a:noFill/>
          <a:ln w="28575" cap="rnd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9" name="Oval 16"/>
          <p:cNvSpPr>
            <a:spLocks noChangeAspect="1"/>
          </p:cNvSpPr>
          <p:nvPr userDrawn="1"/>
        </p:nvSpPr>
        <p:spPr bwMode="auto">
          <a:xfrm>
            <a:off x="451433" y="613935"/>
            <a:ext cx="671339" cy="671339"/>
          </a:xfrm>
          <a:prstGeom prst="ellips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0" name="Oval 17"/>
          <p:cNvSpPr>
            <a:spLocks noChangeAspect="1"/>
          </p:cNvSpPr>
          <p:nvPr userDrawn="1"/>
        </p:nvSpPr>
        <p:spPr bwMode="auto">
          <a:xfrm>
            <a:off x="352750" y="514526"/>
            <a:ext cx="868705" cy="870157"/>
          </a:xfrm>
          <a:prstGeom prst="ellips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1" name="Oval 18"/>
          <p:cNvSpPr>
            <a:spLocks noChangeAspect="1"/>
          </p:cNvSpPr>
          <p:nvPr userDrawn="1"/>
        </p:nvSpPr>
        <p:spPr bwMode="auto">
          <a:xfrm>
            <a:off x="263421" y="425924"/>
            <a:ext cx="1047362" cy="1047361"/>
          </a:xfrm>
          <a:prstGeom prst="ellips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cxnSp>
        <p:nvCxnSpPr>
          <p:cNvPr id="42" name="Straight Connector 41"/>
          <p:cNvCxnSpPr>
            <a:cxnSpLocks noChangeShapeType="1"/>
          </p:cNvCxnSpPr>
          <p:nvPr userDrawn="1"/>
        </p:nvCxnSpPr>
        <p:spPr bwMode="auto">
          <a:xfrm>
            <a:off x="1835696" y="949605"/>
            <a:ext cx="6912768" cy="0"/>
          </a:xfrm>
          <a:prstGeom prst="line">
            <a:avLst/>
          </a:prstGeom>
          <a:noFill/>
          <a:ln w="9525" algn="ctr">
            <a:solidFill>
              <a:srgbClr val="0083A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1898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950" y="116632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7092280" y="6380435"/>
            <a:ext cx="1800225" cy="288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latin typeface="+mj-lt"/>
              </a:defRPr>
            </a:lvl1pPr>
          </a:lstStyle>
          <a:p>
            <a:pPr lvl="0"/>
            <a:r>
              <a:rPr lang="en-GB" dirty="0" smtClean="0">
                <a:latin typeface="+mj-lt"/>
              </a:rPr>
              <a:t>“enter security marking”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64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705" r:id="rId1"/>
    <p:sldLayoutId id="2147485703" r:id="rId2"/>
    <p:sldLayoutId id="2147485702" r:id="rId3"/>
    <p:sldLayoutId id="2147485700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anose="020B0500000000000000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2"/>
          </a:solidFill>
          <a:latin typeface="Helvetica 55 Roman" panose="020B0500000000000000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Helvetica 55 Roman" panose="020B0500000000000000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rgbClr val="59316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82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07" r:id="rId1"/>
    <p:sldLayoutId id="2147485708" r:id="rId2"/>
    <p:sldLayoutId id="2147485709" r:id="rId3"/>
    <p:sldLayoutId id="2147485710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anose="020B0500000000000000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3A9"/>
          </a:solidFill>
          <a:latin typeface="Helvetica 55 Roma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83A9"/>
          </a:solidFill>
          <a:latin typeface="Arial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2"/>
          </a:solidFill>
          <a:latin typeface="Helvetica 55 Roman" panose="020B0500000000000000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Helvetica 55 Roman" panose="020B0500000000000000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rgbClr val="59316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rgbClr val="59316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dirty="0"/>
              <a:t>Management of separated </a:t>
            </a:r>
            <a:r>
              <a:rPr lang="en-US" sz="2000" dirty="0" smtClean="0"/>
              <a:t>plutonium in the </a:t>
            </a:r>
            <a:r>
              <a:rPr lang="en-US" sz="2000" dirty="0"/>
              <a:t>United Kingdom</a:t>
            </a:r>
            <a:endParaRPr lang="en-GB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Plutonium has arisen </a:t>
            </a:r>
            <a:r>
              <a:rPr lang="en-US" dirty="0" smtClean="0"/>
              <a:t>from </a:t>
            </a:r>
            <a:r>
              <a:rPr lang="en-US" dirty="0"/>
              <a:t>large scale reprocessing undertaken in the UK over many decades – </a:t>
            </a:r>
            <a:r>
              <a:rPr lang="en-US" dirty="0" err="1"/>
              <a:t>programmes</a:t>
            </a:r>
            <a:r>
              <a:rPr lang="en-US" dirty="0"/>
              <a:t> drawing to a </a:t>
            </a:r>
            <a:r>
              <a:rPr lang="en-US" dirty="0" smtClean="0"/>
              <a:t>conclusion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After completion of reprocessing, holdings will have risen to circa 140 </a:t>
            </a:r>
            <a:r>
              <a:rPr lang="en-US" dirty="0" err="1" smtClean="0"/>
              <a:t>tHM</a:t>
            </a:r>
            <a:r>
              <a:rPr lang="en-US" dirty="0"/>
              <a:t> </a:t>
            </a:r>
            <a:r>
              <a:rPr lang="en-US" dirty="0" smtClean="0"/>
              <a:t>(~120 </a:t>
            </a:r>
            <a:r>
              <a:rPr lang="en-US" dirty="0" err="1" smtClean="0"/>
              <a:t>tHM</a:t>
            </a:r>
            <a:r>
              <a:rPr lang="en-US" dirty="0" smtClean="0"/>
              <a:t> UK owned, ~20 </a:t>
            </a:r>
            <a:r>
              <a:rPr lang="en-US" dirty="0" err="1" smtClean="0"/>
              <a:t>tHM</a:t>
            </a:r>
            <a:r>
              <a:rPr lang="en-US" dirty="0" smtClean="0"/>
              <a:t> overseas owned 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Material is produced in the form of plutonium dioxide powder from Magnox and Thorp Reprocessing </a:t>
            </a:r>
            <a:r>
              <a:rPr lang="en-US" dirty="0" smtClean="0"/>
              <a:t>plants.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UK policy is safe and secure long term </a:t>
            </a:r>
            <a:r>
              <a:rPr lang="en-US" dirty="0" smtClean="0"/>
              <a:t>storage.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Disposition options are being </a:t>
            </a:r>
            <a:r>
              <a:rPr lang="en-US" dirty="0" smtClean="0"/>
              <a:t>developed. Indefinite </a:t>
            </a:r>
            <a:r>
              <a:rPr lang="en-US" dirty="0" smtClean="0"/>
              <a:t>long term storage is not a complete lifecycle </a:t>
            </a:r>
            <a:r>
              <a:rPr lang="en-US" dirty="0" smtClean="0"/>
              <a:t>option - it </a:t>
            </a:r>
            <a:r>
              <a:rPr lang="en-US" dirty="0" smtClean="0"/>
              <a:t>requires continuous active management and significant security costs</a:t>
            </a:r>
            <a:endParaRPr lang="en-US" dirty="0"/>
          </a:p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Safe and Secure Long Term Storage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Material at Sellafield being progressively transferred from older stores into Sellafield Product and Residue Store (SPRS)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Additional storage modules are planned so the facility will have capacity for the full UK inventory.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52650"/>
            <a:ext cx="42672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74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Plutonium Management Options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UK is considering a number of possible options to manage the UK plutonium stockpile: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Reuse as LWR MOX ( </a:t>
            </a:r>
            <a:r>
              <a:rPr lang="en-GB" dirty="0" err="1" smtClean="0"/>
              <a:t>Areva</a:t>
            </a:r>
            <a:r>
              <a:rPr lang="en-GB" dirty="0" smtClean="0"/>
              <a:t> Convert)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Reuse in Candu EC6 Reactors (CANMOX)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Reuse in GEH Prism Fast Reactor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Immobilisation – Hot Isostatic Pressing (HIP) is being investigated along with possible alternatives/complimentary technologies e.g. low spec MOX, Cold Press and Sinter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None of the options could be implemented before 2030 and would require 30 years or more of operation to work through the stockpile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0302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Areva</a:t>
            </a:r>
            <a:r>
              <a:rPr lang="en-GB" dirty="0" smtClean="0"/>
              <a:t> Convert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3"/>
            <a:ext cx="8280920" cy="432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9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CANMOX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49694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08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Prism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mtClean="0"/>
              <a:t>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90725"/>
            <a:ext cx="76200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13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HIP Solution</a:t>
            </a:r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591456" y="891302"/>
            <a:ext cx="7547735" cy="5324304"/>
            <a:chOff x="938211" y="4582820"/>
            <a:chExt cx="12833203" cy="7984878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498606" y="7636854"/>
              <a:ext cx="2123571" cy="1886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C:\Users\crs3\AppData\Local\Microsoft\Windows\Temporary Internet Files\Content.Outlook\V0E5MQ0X\small active HIP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7076" y="5366694"/>
              <a:ext cx="4204338" cy="6404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9567076" y="11573489"/>
              <a:ext cx="4204338" cy="42120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</p:spPr>
          <p:txBody>
            <a:bodyPr wrap="square" lIns="129351" tIns="64676" rIns="129351" bIns="64676" anchor="ctr" anchorCtr="0">
              <a:noAutofit/>
            </a:bodyPr>
            <a:lstStyle/>
            <a:p>
              <a:pPr marL="0" marR="0" lvl="0" indent="0" algn="ctr" defTabSz="417569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itchFamily="34" charset="-128"/>
                  <a:cs typeface="Arial" panose="020B0604020202020204" pitchFamily="34" charset="0"/>
                </a:rPr>
                <a:t>Hot Isostatic Pressing (HIP) facility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38211" y="4582820"/>
              <a:ext cx="4229061" cy="3428375"/>
              <a:chOff x="938211" y="4582820"/>
              <a:chExt cx="4229061" cy="3428375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825469" y="4582820"/>
                <a:ext cx="2638123" cy="657458"/>
              </a:xfrm>
              <a:prstGeom prst="rect">
                <a:avLst/>
              </a:prstGeom>
              <a:noFill/>
            </p:spPr>
            <p:txBody>
              <a:bodyPr wrap="square" lIns="129351" tIns="64676" rIns="129351" bIns="64676" rtlCol="0">
                <a:spAutoFit/>
              </a:bodyPr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83A9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Sellafield 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953990" y="7589904"/>
                <a:ext cx="4213282" cy="421291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</p:spPr>
            <p:txBody>
              <a:bodyPr wrap="square" lIns="129351" tIns="64676" rIns="129351" bIns="64676" anchor="ctr" anchorCtr="0">
                <a:noAutofit/>
              </a:bodyPr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1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itchFamily="34" charset="-128"/>
                    <a:cs typeface="Arial" panose="020B0604020202020204" pitchFamily="34" charset="0"/>
                  </a:rPr>
                  <a:t>SPRS</a:t>
                </a:r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8211" y="5302928"/>
                <a:ext cx="4213283" cy="2286976"/>
              </a:xfrm>
              <a:prstGeom prst="rect">
                <a:avLst/>
              </a:prstGeom>
            </p:spPr>
          </p:pic>
        </p:grpSp>
        <p:sp>
          <p:nvSpPr>
            <p:cNvPr id="13" name="Right Arrow 12"/>
            <p:cNvSpPr/>
            <p:nvPr/>
          </p:nvSpPr>
          <p:spPr>
            <a:xfrm>
              <a:off x="5202462" y="5652355"/>
              <a:ext cx="4305682" cy="702656"/>
            </a:xfrm>
            <a:prstGeom prst="rightArrow">
              <a:avLst/>
            </a:prstGeom>
            <a:solidFill>
              <a:srgbClr val="70A489"/>
            </a:solidFill>
            <a:ln w="25400" cap="flat" cmpd="sng" algn="ctr">
              <a:solidFill>
                <a:srgbClr val="70A48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569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PuO</a:t>
              </a:r>
              <a:r>
                <a:rPr kumimoji="0" lang="en-GB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transfer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 rot="1465592">
              <a:off x="5187536" y="7859824"/>
              <a:ext cx="1267780" cy="550483"/>
              <a:chOff x="5996074" y="7038858"/>
              <a:chExt cx="1267780" cy="550483"/>
            </a:xfrm>
          </p:grpSpPr>
          <p:sp>
            <p:nvSpPr>
              <p:cNvPr id="38" name="Right Arrow 37"/>
              <p:cNvSpPr/>
              <p:nvPr/>
            </p:nvSpPr>
            <p:spPr>
              <a:xfrm rot="11511258">
                <a:off x="5996074" y="7061553"/>
                <a:ext cx="1267780" cy="454695"/>
              </a:xfrm>
              <a:prstGeom prst="rightArrow">
                <a:avLst/>
              </a:prstGeom>
              <a:solidFill>
                <a:srgbClr val="A3ADB3"/>
              </a:solidFill>
              <a:ln w="25400" cap="flat" cmpd="sng" algn="ctr">
                <a:solidFill>
                  <a:srgbClr val="A3ADB3"/>
                </a:solidFill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rtlCol="0" anchor="ctr"/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 rot="234846" flipH="1">
                <a:off x="6747292" y="7144439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>
              <a:xfrm rot="234846" flipH="1">
                <a:off x="6408279" y="7038858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>
              <a:xfrm rot="234846" flipH="1">
                <a:off x="7063446" y="7173844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</p:grpSp>
        <p:grpSp>
          <p:nvGrpSpPr>
            <p:cNvPr id="15" name="Group 14"/>
            <p:cNvGrpSpPr/>
            <p:nvPr/>
          </p:nvGrpSpPr>
          <p:grpSpPr>
            <a:xfrm>
              <a:off x="4482382" y="8659267"/>
              <a:ext cx="1944216" cy="994766"/>
              <a:chOff x="5381310" y="7770797"/>
              <a:chExt cx="1944216" cy="994766"/>
            </a:xfrm>
          </p:grpSpPr>
          <p:sp>
            <p:nvSpPr>
              <p:cNvPr id="32" name="Right Arrow 31"/>
              <p:cNvSpPr/>
              <p:nvPr/>
            </p:nvSpPr>
            <p:spPr>
              <a:xfrm rot="9318437">
                <a:off x="5381310" y="8093159"/>
                <a:ext cx="1944216" cy="454695"/>
              </a:xfrm>
              <a:prstGeom prst="rightArrow">
                <a:avLst/>
              </a:prstGeom>
              <a:solidFill>
                <a:srgbClr val="A3ADB3"/>
              </a:solidFill>
              <a:ln w="25400" cap="flat" cmpd="sng" algn="ctr">
                <a:solidFill>
                  <a:srgbClr val="A3ADB3"/>
                </a:solidFill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rtlCol="0" anchor="ctr"/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 rot="19642025" flipH="1">
                <a:off x="6787033" y="7935437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>
              <a:xfrm rot="19642025" flipH="1">
                <a:off x="6451809" y="8052493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>
              <a:xfrm rot="19642025" flipH="1">
                <a:off x="6117433" y="8170557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>
              <a:xfrm rot="19642025" flipH="1">
                <a:off x="5804850" y="8350066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>
              <a:xfrm rot="19642025" flipH="1">
                <a:off x="7058531" y="7770797"/>
                <a:ext cx="57118" cy="415497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4366745" y="9729504"/>
              <a:ext cx="5141400" cy="611300"/>
            </a:xfrm>
            <a:prstGeom prst="rect">
              <a:avLst/>
            </a:prstGeom>
            <a:noFill/>
          </p:spPr>
          <p:txBody>
            <a:bodyPr wrap="square" lIns="129351" tIns="64676" rIns="129351" bIns="64676" rtlCol="0">
              <a:spAutoFit/>
            </a:bodyPr>
            <a:lstStyle/>
            <a:p>
              <a:pPr marL="0" marR="0" lvl="0" indent="0" algn="ctr" defTabSz="417569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4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695584" y="9307339"/>
              <a:ext cx="6152051" cy="3260359"/>
              <a:chOff x="1695584" y="9307339"/>
              <a:chExt cx="6152051" cy="3260359"/>
            </a:xfrm>
          </p:grpSpPr>
          <p:pic>
            <p:nvPicPr>
              <p:cNvPr id="29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1695585" y="9307339"/>
                <a:ext cx="2730093" cy="2618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1695584" y="11927341"/>
                <a:ext cx="2730094" cy="421291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</p:spPr>
            <p:txBody>
              <a:bodyPr wrap="square" lIns="129351" tIns="64676" rIns="129351" bIns="64676" anchor="ctr" anchorCtr="0">
                <a:noAutofit/>
              </a:bodyPr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1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itchFamily="34" charset="-128"/>
                    <a:cs typeface="Arial" panose="020B0604020202020204" pitchFamily="34" charset="0"/>
                  </a:rPr>
                  <a:t>GDF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482381" y="11910240"/>
                <a:ext cx="3365254" cy="657458"/>
              </a:xfrm>
              <a:prstGeom prst="rect">
                <a:avLst/>
              </a:prstGeom>
              <a:noFill/>
            </p:spPr>
            <p:txBody>
              <a:bodyPr wrap="square" lIns="129351" tIns="64676" rIns="129351" bIns="64676" rtlCol="0">
                <a:spAutoFit/>
              </a:bodyPr>
              <a:lstStyle/>
              <a:p>
                <a:pPr marL="0" marR="0" lvl="0" indent="0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83A9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Location TBD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0350184" y="4692483"/>
              <a:ext cx="2638123" cy="657458"/>
            </a:xfrm>
            <a:prstGeom prst="rect">
              <a:avLst/>
            </a:prstGeom>
            <a:noFill/>
          </p:spPr>
          <p:txBody>
            <a:bodyPr wrap="square" lIns="129351" tIns="64676" rIns="129351" bIns="64676" rtlCol="0">
              <a:spAutoFit/>
            </a:bodyPr>
            <a:lstStyle/>
            <a:p>
              <a:pPr marL="0" marR="0" lvl="0" indent="0" algn="ctr" defTabSz="417569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83A9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Sellafield 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801730" y="8040543"/>
              <a:ext cx="540156" cy="1237450"/>
              <a:chOff x="2801730" y="8040543"/>
              <a:chExt cx="540156" cy="1237450"/>
            </a:xfrm>
          </p:grpSpPr>
          <p:sp>
            <p:nvSpPr>
              <p:cNvPr id="24" name="Right Arrow 23"/>
              <p:cNvSpPr/>
              <p:nvPr/>
            </p:nvSpPr>
            <p:spPr>
              <a:xfrm rot="5400000">
                <a:off x="2441905" y="8431920"/>
                <a:ext cx="1237450" cy="454695"/>
              </a:xfrm>
              <a:prstGeom prst="rightArrow">
                <a:avLst/>
              </a:prstGeom>
              <a:solidFill>
                <a:srgbClr val="A3ADB3"/>
              </a:solidFill>
              <a:ln w="25400" cap="flat" cmpd="sng" algn="ctr">
                <a:solidFill>
                  <a:srgbClr val="A3ADB3"/>
                </a:solidFill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rtlCol="0" anchor="ctr"/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5" name="Straight Connector 24"/>
              <p:cNvCxnSpPr/>
              <p:nvPr/>
            </p:nvCxnSpPr>
            <p:spPr>
              <a:xfrm>
                <a:off x="2855638" y="8931033"/>
                <a:ext cx="486248" cy="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2801730" y="8650786"/>
                <a:ext cx="486248" cy="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2826198" y="8371235"/>
                <a:ext cx="486248" cy="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2826198" y="8112965"/>
                <a:ext cx="486248" cy="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</p:grpSp>
        <p:grpSp>
          <p:nvGrpSpPr>
            <p:cNvPr id="20" name="Group 19"/>
            <p:cNvGrpSpPr/>
            <p:nvPr/>
          </p:nvGrpSpPr>
          <p:grpSpPr>
            <a:xfrm rot="5400000">
              <a:off x="8790470" y="8132513"/>
              <a:ext cx="540156" cy="895191"/>
              <a:chOff x="2801730" y="8382803"/>
              <a:chExt cx="540156" cy="895190"/>
            </a:xfrm>
          </p:grpSpPr>
          <p:sp>
            <p:nvSpPr>
              <p:cNvPr id="21" name="Right Arrow 20"/>
              <p:cNvSpPr/>
              <p:nvPr/>
            </p:nvSpPr>
            <p:spPr>
              <a:xfrm rot="5400000">
                <a:off x="2613034" y="8603050"/>
                <a:ext cx="895190" cy="454695"/>
              </a:xfrm>
              <a:prstGeom prst="rightArrow">
                <a:avLst/>
              </a:prstGeom>
              <a:solidFill>
                <a:srgbClr val="A3ADB3"/>
              </a:solidFill>
              <a:ln w="25400" cap="flat" cmpd="sng" algn="ctr">
                <a:solidFill>
                  <a:srgbClr val="A3ADB3"/>
                </a:solidFill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rtlCol="0" anchor="ctr"/>
              <a:lstStyle/>
              <a:p>
                <a:pPr marL="0" marR="0" lvl="0" indent="0" algn="ctr" defTabSz="417569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2855638" y="8872060"/>
                <a:ext cx="486248" cy="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2801730" y="8512020"/>
                <a:ext cx="486248" cy="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98765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HIP Technology Roadmap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GB" dirty="0"/>
              <a:t>HIP requires approx. five years of development work to support the design of an industrial scale plant.</a:t>
            </a:r>
          </a:p>
          <a:p>
            <a:pPr marL="0" indent="0">
              <a:buFontTx/>
              <a:buNone/>
              <a:defRPr/>
            </a:pPr>
            <a:r>
              <a:rPr lang="en-GB" dirty="0"/>
              <a:t>A technology roadmap has been produced key activities include:</a:t>
            </a:r>
          </a:p>
          <a:p>
            <a:pPr>
              <a:defRPr/>
            </a:pPr>
            <a:r>
              <a:rPr lang="en-GB" dirty="0"/>
              <a:t>Product storage options and link to GDF availability</a:t>
            </a:r>
          </a:p>
          <a:p>
            <a:pPr>
              <a:defRPr/>
            </a:pPr>
            <a:r>
              <a:rPr lang="en-GB" dirty="0"/>
              <a:t>Waste form selection (full ceramic or glass matrix)</a:t>
            </a:r>
          </a:p>
          <a:p>
            <a:pPr>
              <a:defRPr/>
            </a:pPr>
            <a:r>
              <a:rPr lang="en-GB" dirty="0"/>
              <a:t>Process flowsheet design – simple process needed.</a:t>
            </a:r>
          </a:p>
          <a:p>
            <a:pPr>
              <a:defRPr/>
            </a:pPr>
            <a:r>
              <a:rPr lang="en-GB" dirty="0"/>
              <a:t>Inactive rig trials </a:t>
            </a:r>
          </a:p>
          <a:p>
            <a:pPr>
              <a:defRPr/>
            </a:pPr>
            <a:r>
              <a:rPr lang="en-GB" dirty="0"/>
              <a:t>Safety case for use in active plant – concerns around high pressure and temperature in active environment and contamination control</a:t>
            </a:r>
          </a:p>
          <a:p>
            <a:pPr>
              <a:defRPr/>
            </a:pPr>
            <a:r>
              <a:rPr lang="en-GB" dirty="0"/>
              <a:t>Active rig </a:t>
            </a:r>
            <a:r>
              <a:rPr lang="en-GB" dirty="0" smtClean="0"/>
              <a:t>trials - ~30g Pu in NNL Central Laboratory</a:t>
            </a:r>
            <a:endParaRPr lang="en-GB" dirty="0"/>
          </a:p>
          <a:p>
            <a:pPr>
              <a:defRPr/>
            </a:pPr>
            <a:r>
              <a:rPr lang="en-GB" dirty="0" smtClean="0"/>
              <a:t>Requirement for Engineering Demonstrator. To prove scale up and immobilise plutonium that is </a:t>
            </a:r>
            <a:r>
              <a:rPr lang="en-GB" dirty="0" err="1" smtClean="0"/>
              <a:t>unsutiable</a:t>
            </a:r>
            <a:r>
              <a:rPr lang="en-GB" dirty="0" smtClean="0"/>
              <a:t> for reuse </a:t>
            </a:r>
            <a:r>
              <a:rPr lang="en-GB" dirty="0" smtClean="0"/>
              <a:t>possibly </a:t>
            </a:r>
            <a:r>
              <a:rPr lang="en-GB" dirty="0" smtClean="0"/>
              <a:t>up 10t over ~ 10yrs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9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HIP progress to date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000000"/>
                </a:solidFill>
              </a:rPr>
              <a:t>Product storage </a:t>
            </a:r>
            <a:r>
              <a:rPr lang="en-US" dirty="0" err="1" smtClean="0">
                <a:solidFill>
                  <a:srgbClr val="000000"/>
                </a:solidFill>
              </a:rPr>
              <a:t>optioneering</a:t>
            </a:r>
            <a:r>
              <a:rPr lang="en-US" dirty="0" smtClean="0">
                <a:solidFill>
                  <a:srgbClr val="000000"/>
                </a:solidFill>
              </a:rPr>
              <a:t> carried out.  Cask storage emerging as an option.</a:t>
            </a:r>
          </a:p>
          <a:p>
            <a:pPr lvl="0"/>
            <a:r>
              <a:rPr lang="en-US" dirty="0" smtClean="0">
                <a:solidFill>
                  <a:srgbClr val="000000"/>
                </a:solidFill>
              </a:rPr>
              <a:t>Candidate </a:t>
            </a:r>
            <a:r>
              <a:rPr lang="en-US" dirty="0" err="1">
                <a:solidFill>
                  <a:srgbClr val="000000"/>
                </a:solidFill>
              </a:rPr>
              <a:t>wasteforms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for stockpile treatment identified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Zirconolite ceramic (CaZrTi</a:t>
            </a:r>
            <a:r>
              <a:rPr lang="en-GB" baseline="-25000" dirty="0">
                <a:solidFill>
                  <a:srgbClr val="000000"/>
                </a:solidFill>
              </a:rPr>
              <a:t>2</a:t>
            </a:r>
            <a:r>
              <a:rPr lang="en-GB" dirty="0">
                <a:solidFill>
                  <a:srgbClr val="000000"/>
                </a:solidFill>
              </a:rPr>
              <a:t>O</a:t>
            </a:r>
            <a:r>
              <a:rPr lang="en-GB" baseline="-25000" dirty="0">
                <a:solidFill>
                  <a:srgbClr val="000000"/>
                </a:solidFill>
              </a:rPr>
              <a:t>7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Zirconolite glass ceramic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err="1">
                <a:solidFill>
                  <a:srgbClr val="000000"/>
                </a:solidFill>
              </a:rPr>
              <a:t>Betafite</a:t>
            </a:r>
            <a:r>
              <a:rPr lang="en-GB" dirty="0">
                <a:solidFill>
                  <a:srgbClr val="000000"/>
                </a:solidFill>
              </a:rPr>
              <a:t> (CaUTi</a:t>
            </a:r>
            <a:r>
              <a:rPr lang="en-GB" baseline="-25000" dirty="0">
                <a:solidFill>
                  <a:srgbClr val="000000"/>
                </a:solidFill>
              </a:rPr>
              <a:t>2</a:t>
            </a:r>
            <a:r>
              <a:rPr lang="en-GB" dirty="0">
                <a:solidFill>
                  <a:srgbClr val="000000"/>
                </a:solidFill>
              </a:rPr>
              <a:t>O</a:t>
            </a:r>
            <a:r>
              <a:rPr lang="en-GB" baseline="-25000" dirty="0">
                <a:solidFill>
                  <a:srgbClr val="000000"/>
                </a:solidFill>
              </a:rPr>
              <a:t>7</a:t>
            </a:r>
            <a:r>
              <a:rPr lang="en-GB" dirty="0">
                <a:solidFill>
                  <a:srgbClr val="000000"/>
                </a:solidFill>
              </a:rPr>
              <a:t>) – sometimes know as </a:t>
            </a:r>
            <a:r>
              <a:rPr lang="en-GB" dirty="0" err="1">
                <a:solidFill>
                  <a:srgbClr val="000000"/>
                </a:solidFill>
              </a:rPr>
              <a:t>Pyrochlore</a:t>
            </a:r>
            <a:endParaRPr lang="en-GB" dirty="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Cubic Zirconia (ZrO</a:t>
            </a:r>
            <a:r>
              <a:rPr lang="en-GB" baseline="-25000" dirty="0">
                <a:solidFill>
                  <a:srgbClr val="000000"/>
                </a:solidFill>
              </a:rPr>
              <a:t>2</a:t>
            </a:r>
            <a:r>
              <a:rPr lang="en-GB" dirty="0">
                <a:solidFill>
                  <a:srgbClr val="000000"/>
                </a:solidFill>
              </a:rPr>
              <a:t>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Inactive trials using cerium oxide as surrogate  carried out. Incorporation rates of 20% achieved. Will  take forward several formulations for active trials.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Work on HIP safety case ongoing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NNL designing plutonium active rig.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5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Immobilisation Forward Programme</a:t>
            </a:r>
            <a:endParaRPr lang="en-GB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Design and build of active HIP rig – 2017-18</a:t>
            </a:r>
          </a:p>
          <a:p>
            <a:r>
              <a:rPr lang="en-US" dirty="0" smtClean="0"/>
              <a:t>Installation </a:t>
            </a:r>
            <a:r>
              <a:rPr lang="en-US" dirty="0"/>
              <a:t>of active HIP rig in </a:t>
            </a:r>
            <a:r>
              <a:rPr lang="en-US" dirty="0" smtClean="0"/>
              <a:t>NNL Central Lab </a:t>
            </a:r>
            <a:r>
              <a:rPr lang="en-US" dirty="0"/>
              <a:t>– </a:t>
            </a:r>
            <a:r>
              <a:rPr lang="en-US" dirty="0" smtClean="0"/>
              <a:t>2019. </a:t>
            </a:r>
          </a:p>
          <a:p>
            <a:r>
              <a:rPr lang="en-US" dirty="0" smtClean="0"/>
              <a:t>Small scale (30g Pu) </a:t>
            </a:r>
            <a:r>
              <a:rPr lang="en-US" dirty="0"/>
              <a:t>active trials to confirm selected </a:t>
            </a:r>
            <a:r>
              <a:rPr lang="en-US" dirty="0" err="1"/>
              <a:t>wasteform</a:t>
            </a:r>
            <a:r>
              <a:rPr lang="en-US" dirty="0"/>
              <a:t> can produce acceptable </a:t>
            </a:r>
            <a:r>
              <a:rPr lang="en-US" dirty="0" smtClean="0"/>
              <a:t>product at </a:t>
            </a:r>
            <a:r>
              <a:rPr lang="en-US" dirty="0" smtClean="0"/>
              <a:t>incorporation </a:t>
            </a:r>
            <a:r>
              <a:rPr lang="en-US" dirty="0" smtClean="0"/>
              <a:t>rates of ~ 20% or above </a:t>
            </a:r>
            <a:r>
              <a:rPr lang="en-US" dirty="0"/>
              <a:t>– </a:t>
            </a:r>
            <a:r>
              <a:rPr lang="en-US" dirty="0" smtClean="0"/>
              <a:t>2020 </a:t>
            </a:r>
          </a:p>
          <a:p>
            <a:r>
              <a:rPr lang="en-US" dirty="0" smtClean="0"/>
              <a:t>Evaluation of alternative/complimentary </a:t>
            </a:r>
            <a:r>
              <a:rPr lang="en-US" dirty="0" err="1" smtClean="0"/>
              <a:t>immobilisation</a:t>
            </a:r>
            <a:r>
              <a:rPr lang="en-US" dirty="0" smtClean="0"/>
              <a:t> technologies </a:t>
            </a:r>
            <a:r>
              <a:rPr lang="en-US" dirty="0" err="1" smtClean="0"/>
              <a:t>eg</a:t>
            </a:r>
            <a:r>
              <a:rPr lang="en-US" dirty="0" smtClean="0"/>
              <a:t> low spec MOX, cold press and sinter (puck in canister)</a:t>
            </a:r>
          </a:p>
          <a:p>
            <a:r>
              <a:rPr lang="en-US" dirty="0" smtClean="0"/>
              <a:t>Engagement of industrial partners to deliver an Engineering Demonstrator to prove </a:t>
            </a:r>
            <a:r>
              <a:rPr lang="en-US" dirty="0" err="1" smtClean="0"/>
              <a:t>immobilisation</a:t>
            </a:r>
            <a:r>
              <a:rPr lang="en-US" dirty="0" smtClean="0"/>
              <a:t> can be scaled up to an industrial scale~ 2030 and also work off material unsuitable for reuse over following decade.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30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Alternatives to HIP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412776"/>
            <a:ext cx="5867400" cy="372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9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Summary/Conclusions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Current UK policy is long term secure storage with forward plans in place out to 2120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Future management options are being considered – reuse and/or immobilisation. Some of UK stockpile unsuitable for reuse.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All options would take 30 years or more to implement and are unlikely to be available before around 2030</a:t>
            </a:r>
          </a:p>
          <a:p>
            <a:r>
              <a:rPr lang="en-GB" dirty="0" smtClean="0"/>
              <a:t>Future policy is a matter for government and will be based on a range of factors including:</a:t>
            </a:r>
            <a:r>
              <a:rPr lang="en-GB" b="1" dirty="0" smtClean="0"/>
              <a:t> </a:t>
            </a:r>
            <a:endParaRPr lang="en-GB" dirty="0"/>
          </a:p>
          <a:p>
            <a:pPr lvl="1"/>
            <a:r>
              <a:rPr lang="en-GB" dirty="0"/>
              <a:t>Technical </a:t>
            </a:r>
            <a:r>
              <a:rPr lang="en-GB" smtClean="0"/>
              <a:t>maturity </a:t>
            </a:r>
            <a:endParaRPr lang="en-GB" dirty="0" smtClean="0"/>
          </a:p>
          <a:p>
            <a:pPr lvl="1"/>
            <a:r>
              <a:rPr lang="en-GB" dirty="0" smtClean="0"/>
              <a:t>Economics – total cost to UK taxpayer</a:t>
            </a:r>
          </a:p>
          <a:p>
            <a:pPr lvl="1"/>
            <a:r>
              <a:rPr lang="en-US" dirty="0"/>
              <a:t>Commercial arrangements including MOX offtake by utilities</a:t>
            </a:r>
          </a:p>
          <a:p>
            <a:pPr lvl="1"/>
            <a:r>
              <a:rPr lang="en-GB" dirty="0" err="1" smtClean="0"/>
              <a:t>Licensability</a:t>
            </a:r>
            <a:r>
              <a:rPr lang="en-GB" dirty="0"/>
              <a:t>, </a:t>
            </a:r>
          </a:p>
          <a:p>
            <a:pPr lvl="1"/>
            <a:r>
              <a:rPr lang="en-GB" dirty="0"/>
              <a:t>Disposability of used </a:t>
            </a:r>
            <a:r>
              <a:rPr lang="en-GB" dirty="0" smtClean="0"/>
              <a:t>fuel/ immobilised product </a:t>
            </a:r>
          </a:p>
          <a:p>
            <a:pPr lvl="1"/>
            <a:r>
              <a:rPr lang="en-GB" dirty="0" smtClean="0"/>
              <a:t>Secondary benefits e.g. UK R&amp;D skills </a:t>
            </a:r>
            <a:endParaRPr lang="en-GB" dirty="0"/>
          </a:p>
          <a:p>
            <a:r>
              <a:rPr lang="en-US" i="1" dirty="0" smtClean="0"/>
              <a:t>All </a:t>
            </a:r>
            <a:r>
              <a:rPr lang="en-US" i="1" dirty="0"/>
              <a:t>options result in a net cost to the UK </a:t>
            </a:r>
            <a:r>
              <a:rPr lang="en-US" i="1" dirty="0" smtClean="0"/>
              <a:t>taxpayer</a:t>
            </a:r>
            <a:r>
              <a:rPr lang="en-US" sz="1100" dirty="0" smtClean="0"/>
              <a:t>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81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DA Powerpoint Template">
  <a:themeElements>
    <a:clrScheme name="NDA Powerpoin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DA Powerpoi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59316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59316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solidFill>
          <a:srgbClr val="0083A9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anchor="ctr">
        <a:spAutoFit/>
      </a:bodyPr>
      <a:lstStyle>
        <a:defPPr eaLnBrk="1" hangingPunct="1">
          <a:spcBef>
            <a:spcPct val="0"/>
          </a:spcBef>
          <a:buFontTx/>
          <a:buNone/>
          <a:defRPr dirty="0">
            <a:solidFill>
              <a:schemeClr val="bg1"/>
            </a:solidFill>
            <a:latin typeface="Arial" charset="0"/>
          </a:defRPr>
        </a:defPPr>
      </a:lstStyle>
    </a:txDef>
  </a:objectDefaults>
  <a:extraClrSchemeLst>
    <a:extraClrScheme>
      <a:clrScheme name="NDA Powerpoin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83A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769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DA Powerpoint Template">
  <a:themeElements>
    <a:clrScheme name="NDA Powerpoin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DA Powerpoi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59316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59316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solidFill>
          <a:srgbClr val="0083A9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anchor="ctr">
        <a:spAutoFit/>
      </a:bodyPr>
      <a:lstStyle>
        <a:defPPr eaLnBrk="1" hangingPunct="1">
          <a:spcBef>
            <a:spcPct val="0"/>
          </a:spcBef>
          <a:buFontTx/>
          <a:buNone/>
          <a:defRPr dirty="0">
            <a:solidFill>
              <a:schemeClr val="bg1"/>
            </a:solidFill>
            <a:latin typeface="Arial" charset="0"/>
          </a:defRPr>
        </a:defPPr>
      </a:lstStyle>
    </a:txDef>
  </a:objectDefaults>
  <a:extraClrSchemeLst>
    <a:extraClrScheme>
      <a:clrScheme name="NDA Powerpoin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DA Powerpoin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DA Powerpoint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83A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769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NDA Powerpoint Template</Template>
  <TotalTime>1218</TotalTime>
  <Words>684</Words>
  <Application>Microsoft Office PowerPoint</Application>
  <PresentationFormat>On-screen Show (4:3)</PresentationFormat>
  <Paragraphs>97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NDA Powerpoint Template</vt:lpstr>
      <vt:lpstr>1_NDA Powerpoint Template</vt:lpstr>
      <vt:lpstr>PowerPoint Presentation</vt:lpstr>
      <vt:lpstr>Background</vt:lpstr>
      <vt:lpstr>Safe and Secure Long Term Storage</vt:lpstr>
      <vt:lpstr>Plutonium Management Options</vt:lpstr>
      <vt:lpstr>Areva Convert </vt:lpstr>
      <vt:lpstr>CANMOX</vt:lpstr>
      <vt:lpstr>Prism </vt:lpstr>
      <vt:lpstr>HIP Solution</vt:lpstr>
      <vt:lpstr>HIP Technology Roadmap</vt:lpstr>
      <vt:lpstr>HIP progress to date</vt:lpstr>
      <vt:lpstr>Immobilisation Forward Programme</vt:lpstr>
      <vt:lpstr>Alternatives to HIP</vt:lpstr>
      <vt:lpstr>Summary/Conclusions</vt:lpstr>
    </vt:vector>
  </TitlesOfParts>
  <Company>Nuclear Decommissioning Authority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Slater, Michael</dc:creator>
  <cp:lastModifiedBy>Slater, Michael</cp:lastModifiedBy>
  <cp:revision>40</cp:revision>
  <cp:lastPrinted>2016-05-19T11:54:41Z</cp:lastPrinted>
  <dcterms:created xsi:type="dcterms:W3CDTF">2016-05-11T09:33:28Z</dcterms:created>
  <dcterms:modified xsi:type="dcterms:W3CDTF">2017-10-16T11:02:59Z</dcterms:modified>
</cp:coreProperties>
</file>