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398" r:id="rId2"/>
    <p:sldId id="421" r:id="rId3"/>
    <p:sldId id="411" r:id="rId4"/>
    <p:sldId id="428" r:id="rId5"/>
    <p:sldId id="435" r:id="rId6"/>
    <p:sldId id="432" r:id="rId7"/>
    <p:sldId id="425" r:id="rId8"/>
    <p:sldId id="436" r:id="rId9"/>
    <p:sldId id="369" r:id="rId10"/>
    <p:sldId id="433" r:id="rId11"/>
    <p:sldId id="434" r:id="rId12"/>
    <p:sldId id="414" r:id="rId13"/>
    <p:sldId id="413" r:id="rId14"/>
  </p:sldIdLst>
  <p:sldSz cx="9144000" cy="6858000" type="screen4x3"/>
  <p:notesSz cx="6735763" cy="98663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8F8F8"/>
    <a:srgbClr val="4E5697"/>
    <a:srgbClr val="148211"/>
    <a:srgbClr val="FCA311"/>
    <a:srgbClr val="E63375"/>
    <a:srgbClr val="FCD116"/>
    <a:srgbClr val="00BD9D"/>
    <a:srgbClr val="5BBF21"/>
    <a:srgbClr val="009E6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Vaalea tyyli 2 - Korostu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Vaalea tyyli 2 - Korostus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Vaalea tyyli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2" autoAdjust="0"/>
    <p:restoredTop sz="91304" autoAdjust="0"/>
  </p:normalViewPr>
  <p:slideViewPr>
    <p:cSldViewPr>
      <p:cViewPr varScale="1">
        <p:scale>
          <a:sx n="85" d="100"/>
          <a:sy n="85" d="100"/>
        </p:scale>
        <p:origin x="1620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1" d="100"/>
        <a:sy n="201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35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86D4800B-8753-3B4F-97ED-321E73BD7EDB}" type="datetimeFigureOut">
              <a:rPr lang="fi-FI"/>
              <a:pPr>
                <a:defRPr/>
              </a:pPr>
              <a:t>31.10.2017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2AEE3D99-5224-E842-A8E5-E1EB0FE635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891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BD7201BD-9C11-AD45-9EF1-CE7B667A450D}" type="datetimeFigureOut">
              <a:rPr lang="fi-FI"/>
              <a:pPr>
                <a:defRPr/>
              </a:pPr>
              <a:t>31.10.2017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smtClean="0"/>
            </a:lvl1pPr>
          </a:lstStyle>
          <a:p>
            <a:pPr>
              <a:defRPr/>
            </a:pPr>
            <a:fld id="{3405D274-9957-F14C-8EA2-7129B63473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2861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ＭＳ Ｐゴシック" pitchFamily="-7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7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9172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2856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9948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15680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370180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egohead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000" y="254000"/>
            <a:ext cx="8636000" cy="5905500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3568" y="2708920"/>
            <a:ext cx="7772400" cy="12961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>
            <a:lvl1pPr algn="ctr">
              <a:lnSpc>
                <a:spcPct val="70000"/>
              </a:lnSpc>
              <a:defRPr sz="4800" u="none" cap="all" baseline="0">
                <a:solidFill>
                  <a:schemeClr val="bg1"/>
                </a:solidFill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smtClean="0"/>
              <a:t>CLICK TO ADD TITLE</a:t>
            </a:r>
            <a:endParaRPr lang="fi-FI" noProof="0" dirty="0"/>
          </a:p>
        </p:txBody>
      </p:sp>
      <p:sp>
        <p:nvSpPr>
          <p:cNvPr id="13" name="Text Placeholder 2"/>
          <p:cNvSpPr>
            <a:spLocks noGrp="1"/>
          </p:cNvSpPr>
          <p:nvPr>
            <p:ph type="subTitle" idx="1" hasCustomPrompt="1"/>
          </p:nvPr>
        </p:nvSpPr>
        <p:spPr>
          <a:xfrm>
            <a:off x="685800" y="4267200"/>
            <a:ext cx="7772400" cy="1371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1">
                <a:solidFill>
                  <a:srgbClr val="FFFFFF"/>
                </a:solidFill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subtitle</a:t>
            </a:r>
            <a:endParaRPr lang="fi-FI" noProof="0" dirty="0"/>
          </a:p>
        </p:txBody>
      </p:sp>
      <p:grpSp>
        <p:nvGrpSpPr>
          <p:cNvPr id="22" name="Ryhmä 21"/>
          <p:cNvGrpSpPr/>
          <p:nvPr userDrawn="1"/>
        </p:nvGrpSpPr>
        <p:grpSpPr bwMode="white">
          <a:xfrm>
            <a:off x="252000" y="250723"/>
            <a:ext cx="2179464" cy="2042651"/>
            <a:chOff x="1311275" y="373063"/>
            <a:chExt cx="6524625" cy="6115050"/>
          </a:xfrm>
          <a:solidFill>
            <a:schemeClr val="bg1"/>
          </a:solidFill>
        </p:grpSpPr>
        <p:sp>
          <p:nvSpPr>
            <p:cNvPr id="18" name="Rectangle 5"/>
            <p:cNvSpPr>
              <a:spLocks noChangeArrowheads="1"/>
            </p:cNvSpPr>
            <p:nvPr userDrawn="1"/>
          </p:nvSpPr>
          <p:spPr bwMode="white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Rectangle 6"/>
            <p:cNvSpPr>
              <a:spLocks noChangeArrowheads="1"/>
            </p:cNvSpPr>
            <p:nvPr userDrawn="1"/>
          </p:nvSpPr>
          <p:spPr bwMode="white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white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350577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9"/>
          <p:cNvSpPr>
            <a:spLocks noGrp="1"/>
          </p:cNvSpPr>
          <p:nvPr>
            <p:ph type="pic" sz="quarter" idx="13" hasCustomPrompt="1"/>
          </p:nvPr>
        </p:nvSpPr>
        <p:spPr bwMode="hidden">
          <a:xfrm>
            <a:off x="254000" y="254000"/>
            <a:ext cx="8636000" cy="5905500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algn="ctr">
              <a:defRPr b="0" i="0">
                <a:latin typeface="Gotham-Bold"/>
                <a:cs typeface="Gotham-Bold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0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5800" y="2708920"/>
            <a:ext cx="7772400" cy="1296144"/>
          </a:xfrm>
        </p:spPr>
        <p:txBody>
          <a:bodyPr anchor="ctr" anchorCtr="0"/>
          <a:lstStyle>
            <a:lvl1pPr algn="ctr">
              <a:lnSpc>
                <a:spcPct val="70000"/>
              </a:lnSpc>
              <a:defRPr sz="4800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smtClean="0"/>
              <a:t>CLICK TO ADD TITLE</a:t>
            </a:r>
            <a:endParaRPr lang="fi-FI" noProof="0" dirty="0"/>
          </a:p>
        </p:txBody>
      </p:sp>
      <p:sp>
        <p:nvSpPr>
          <p:cNvPr id="43011" name="Text Placeholder 2"/>
          <p:cNvSpPr>
            <a:spLocks noGrp="1"/>
          </p:cNvSpPr>
          <p:nvPr>
            <p:ph type="subTitle" idx="1" hasCustomPrompt="1"/>
          </p:nvPr>
        </p:nvSpPr>
        <p:spPr>
          <a:xfrm>
            <a:off x="685800" y="4267200"/>
            <a:ext cx="7772400" cy="13716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1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subtitle</a:t>
            </a:r>
            <a:endParaRPr lang="fi-FI" noProof="0" dirty="0"/>
          </a:p>
        </p:txBody>
      </p:sp>
      <p:grpSp>
        <p:nvGrpSpPr>
          <p:cNvPr id="17" name="Ryhmä 16"/>
          <p:cNvGrpSpPr/>
          <p:nvPr userDrawn="1"/>
        </p:nvGrpSpPr>
        <p:grpSpPr bwMode="black">
          <a:xfrm>
            <a:off x="252000" y="250723"/>
            <a:ext cx="2179464" cy="2042651"/>
            <a:chOff x="1311275" y="373063"/>
            <a:chExt cx="6524625" cy="6115050"/>
          </a:xfrm>
          <a:solidFill>
            <a:schemeClr val="bg1"/>
          </a:solidFill>
        </p:grpSpPr>
        <p:sp>
          <p:nvSpPr>
            <p:cNvPr id="18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5" name="Rectangle 4"/>
          <p:cNvSpPr/>
          <p:nvPr userDrawn="1"/>
        </p:nvSpPr>
        <p:spPr>
          <a:xfrm>
            <a:off x="2051720" y="6453336"/>
            <a:ext cx="2808312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1958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Placeholder 2"/>
          <p:cNvSpPr>
            <a:spLocks noGrp="1"/>
          </p:cNvSpPr>
          <p:nvPr>
            <p:ph type="subTitle" idx="1" hasCustomPrompt="1"/>
          </p:nvPr>
        </p:nvSpPr>
        <p:spPr>
          <a:xfrm>
            <a:off x="685800" y="4267200"/>
            <a:ext cx="7772400" cy="1371600"/>
          </a:xfrm>
        </p:spPr>
        <p:txBody>
          <a:bodyPr/>
          <a:lstStyle>
            <a:lvl1pPr algn="ctr">
              <a:lnSpc>
                <a:spcPct val="90000"/>
              </a:lnSpc>
              <a:spcAft>
                <a:spcPct val="0"/>
              </a:spcAft>
              <a:defRPr b="1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subtitle</a:t>
            </a:r>
            <a:endParaRPr lang="fi-FI" noProof="0" dirty="0"/>
          </a:p>
        </p:txBody>
      </p:sp>
      <p:sp>
        <p:nvSpPr>
          <p:cNvPr id="13" name="Title Placeholder 1"/>
          <p:cNvSpPr>
            <a:spLocks noGrp="1"/>
          </p:cNvSpPr>
          <p:nvPr>
            <p:ph type="ctrTitle" hasCustomPrompt="1"/>
          </p:nvPr>
        </p:nvSpPr>
        <p:spPr>
          <a:xfrm>
            <a:off x="685800" y="2708920"/>
            <a:ext cx="7772400" cy="1296144"/>
          </a:xfrm>
        </p:spPr>
        <p:txBody>
          <a:bodyPr anchor="ctr" anchorCtr="0"/>
          <a:lstStyle>
            <a:lvl1pPr algn="ctr">
              <a:lnSpc>
                <a:spcPct val="70000"/>
              </a:lnSpc>
              <a:defRPr sz="4800" b="1"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fi-FI" noProof="0" dirty="0" smtClean="0"/>
              <a:t>CLICK TO ADD TITLE</a:t>
            </a:r>
            <a:endParaRPr lang="fi-FI" noProof="0" dirty="0"/>
          </a:p>
        </p:txBody>
      </p:sp>
      <p:grpSp>
        <p:nvGrpSpPr>
          <p:cNvPr id="19" name="Ryhmä 18"/>
          <p:cNvGrpSpPr/>
          <p:nvPr userDrawn="1"/>
        </p:nvGrpSpPr>
        <p:grpSpPr bwMode="black">
          <a:xfrm>
            <a:off x="252000" y="250723"/>
            <a:ext cx="2179464" cy="2042651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20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050694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51520" y="692696"/>
            <a:ext cx="8640960" cy="12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algn="ctr">
              <a:defRPr sz="4000"/>
            </a:lvl1pPr>
          </a:lstStyle>
          <a:p>
            <a:pPr lvl="0"/>
            <a:r>
              <a:rPr lang="fi-FI" dirty="0" smtClean="0"/>
              <a:t>CLICK TO ADD TITLE</a:t>
            </a:r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251520" y="2204865"/>
            <a:ext cx="864096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92075" indent="0" algn="ctr">
              <a:lnSpc>
                <a:spcPct val="80000"/>
              </a:lnSpc>
              <a:buClr>
                <a:schemeClr val="tx1"/>
              </a:buClr>
              <a:buFont typeface="Arial"/>
              <a:buNone/>
              <a:defRPr b="1">
                <a:latin typeface="+mj-lt"/>
                <a:cs typeface="Gotham narrow bold"/>
              </a:defRPr>
            </a:lvl1pPr>
            <a:lvl2pPr marL="382588" indent="0" algn="ctr">
              <a:lnSpc>
                <a:spcPct val="80000"/>
              </a:lnSpc>
              <a:buFont typeface="Arial"/>
              <a:buNone/>
              <a:defRPr>
                <a:latin typeface="Gotham Narrow Book"/>
                <a:cs typeface="Gotham Narrow Book"/>
              </a:defRPr>
            </a:lvl2pPr>
            <a:lvl3pPr marL="765175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3pPr>
            <a:lvl4pPr marL="1241425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4pPr>
            <a:lvl5pPr marL="1717675" indent="0" algn="ctr">
              <a:lnSpc>
                <a:spcPct val="80000"/>
              </a:lnSpc>
              <a:buNone/>
              <a:defRPr>
                <a:latin typeface="Gotham Narrow Book"/>
                <a:cs typeface="Gotham Narrow Book"/>
              </a:defRPr>
            </a:lvl5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grpSp>
        <p:nvGrpSpPr>
          <p:cNvPr id="22" name="Ryhmä 21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23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349445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692696"/>
            <a:ext cx="6624736" cy="12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 baseline="0"/>
            </a:lvl1pPr>
          </a:lstStyle>
          <a:p>
            <a:pPr lvl="0"/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add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467544" y="2204865"/>
            <a:ext cx="838434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900" indent="-250825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725488" indent="-342900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en-US" noProof="0" dirty="0" smtClean="0"/>
          </a:p>
        </p:txBody>
      </p:sp>
      <p:grpSp>
        <p:nvGrpSpPr>
          <p:cNvPr id="14" name="Ryhmä 13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15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754444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as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692696"/>
            <a:ext cx="6624736" cy="12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/>
            </a:lvl1pPr>
          </a:lstStyle>
          <a:p>
            <a:pPr lvl="0"/>
            <a:r>
              <a:rPr lang="fi-FI" dirty="0" smtClean="0"/>
              <a:t>CLICK TO ADD TITLE</a:t>
            </a:r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467544" y="2204865"/>
            <a:ext cx="396044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900" indent="-250825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725488" indent="-342900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en-US" noProof="0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idx="13" hasCustomPrompt="1"/>
          </p:nvPr>
        </p:nvSpPr>
        <p:spPr bwMode="auto">
          <a:xfrm>
            <a:off x="4860032" y="2204865"/>
            <a:ext cx="396044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900" indent="-250825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725488" indent="-342900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en-US" noProof="0" dirty="0" smtClean="0"/>
          </a:p>
        </p:txBody>
      </p:sp>
      <p:grpSp>
        <p:nvGrpSpPr>
          <p:cNvPr id="15" name="Ryhmä 14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16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565153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916832"/>
            <a:ext cx="43924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 smtClean="0"/>
              <a:t>CLICK TO ADD TITLE</a:t>
            </a:r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467544" y="2996952"/>
            <a:ext cx="4464496" cy="316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900" indent="-250825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725488" indent="-342900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en-US" noProof="0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80000" y="254000"/>
            <a:ext cx="3810000" cy="5905500"/>
          </a:xfrm>
          <a:solidFill>
            <a:srgbClr val="7F7F7F"/>
          </a:solidFill>
        </p:spPr>
        <p:txBody>
          <a:bodyPr anchor="ctr"/>
          <a:lstStyle>
            <a:lvl1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SzPct val="100000"/>
              <a:buFontTx/>
              <a:buNone/>
              <a:tabLst/>
              <a:defRPr b="0" i="0">
                <a:latin typeface="+mn-lt"/>
                <a:cs typeface="Gotham-Bold"/>
              </a:defRPr>
            </a:lvl1pPr>
          </a:lstStyle>
          <a:p>
            <a:r>
              <a:rPr lang="en-US" dirty="0" smtClean="0"/>
              <a:t>Click icon to add picture</a:t>
            </a:r>
          </a:p>
        </p:txBody>
      </p:sp>
      <p:grpSp>
        <p:nvGrpSpPr>
          <p:cNvPr id="16" name="Ryhmä 15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17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479689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39552" y="1916832"/>
            <a:ext cx="43924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3000"/>
            </a:lvl1pPr>
          </a:lstStyle>
          <a:p>
            <a:pPr lvl="0"/>
            <a:r>
              <a:rPr lang="fi-FI" dirty="0" smtClean="0"/>
              <a:t>CLICK TO ADD TITLE</a:t>
            </a:r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467544" y="2996953"/>
            <a:ext cx="4464496" cy="3169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 marL="342900" indent="-250825">
              <a:lnSpc>
                <a:spcPct val="80000"/>
              </a:lnSpc>
              <a:buClr>
                <a:schemeClr val="tx1"/>
              </a:buClr>
              <a:buFont typeface="Arial"/>
              <a:buChar char="•"/>
              <a:defRPr>
                <a:latin typeface="+mn-lt"/>
                <a:cs typeface="Gotham Narrow Book"/>
              </a:defRPr>
            </a:lvl1pPr>
            <a:lvl2pPr marL="725488" indent="-342900">
              <a:lnSpc>
                <a:spcPct val="80000"/>
              </a:lnSpc>
              <a:buFont typeface="Arial"/>
              <a:buChar char="•"/>
              <a:defRPr>
                <a:latin typeface="+mn-lt"/>
                <a:cs typeface="Gotham Narrow Book"/>
              </a:defRPr>
            </a:lvl2pPr>
            <a:lvl3pPr>
              <a:lnSpc>
                <a:spcPct val="80000"/>
              </a:lnSpc>
              <a:defRPr>
                <a:latin typeface="+mn-lt"/>
                <a:cs typeface="Gotham Narrow Book"/>
              </a:defRPr>
            </a:lvl3pPr>
            <a:lvl4pPr>
              <a:lnSpc>
                <a:spcPct val="80000"/>
              </a:lnSpc>
              <a:defRPr>
                <a:latin typeface="+mn-lt"/>
                <a:cs typeface="Gotham Narrow Book"/>
              </a:defRPr>
            </a:lvl4pPr>
            <a:lvl5pPr>
              <a:lnSpc>
                <a:spcPct val="80000"/>
              </a:lnSpc>
              <a:defRPr>
                <a:latin typeface="+mn-lt"/>
                <a:cs typeface="Gotham Narrow Book"/>
              </a:defRPr>
            </a:lvl5pPr>
          </a:lstStyle>
          <a:p>
            <a:pPr lvl="0"/>
            <a:r>
              <a:rPr lang="fi-FI" noProof="0" dirty="0" err="1" smtClean="0"/>
              <a:t>Click</a:t>
            </a:r>
            <a:r>
              <a:rPr lang="fi-FI" noProof="0" dirty="0" smtClean="0"/>
              <a:t> to </a:t>
            </a:r>
            <a:r>
              <a:rPr lang="fi-FI" noProof="0" dirty="0" err="1" smtClean="0"/>
              <a:t>add</a:t>
            </a:r>
            <a:r>
              <a:rPr lang="fi-FI" noProof="0" dirty="0" smtClean="0"/>
              <a:t> </a:t>
            </a:r>
            <a:r>
              <a:rPr lang="fi-FI" noProof="0" dirty="0" err="1" smtClean="0"/>
              <a:t>text</a:t>
            </a:r>
            <a:endParaRPr lang="fi-FI" noProof="0" dirty="0" smtClean="0"/>
          </a:p>
          <a:p>
            <a:pPr lvl="1"/>
            <a:r>
              <a:rPr lang="fi-FI" noProof="0" dirty="0" smtClean="0"/>
              <a:t>Second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2"/>
            <a:r>
              <a:rPr lang="fi-FI" noProof="0" dirty="0" smtClean="0"/>
              <a:t>Third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3"/>
            <a:r>
              <a:rPr lang="fi-FI" noProof="0" dirty="0" err="1" smtClean="0"/>
              <a:t>Fourth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fi-FI" noProof="0" dirty="0" smtClean="0"/>
          </a:p>
          <a:p>
            <a:pPr lvl="4"/>
            <a:r>
              <a:rPr lang="fi-FI" noProof="0" dirty="0" err="1" smtClean="0"/>
              <a:t>Fifth</a:t>
            </a:r>
            <a:r>
              <a:rPr lang="fi-FI" noProof="0" dirty="0" smtClean="0"/>
              <a:t> </a:t>
            </a:r>
            <a:r>
              <a:rPr lang="fi-FI" noProof="0" dirty="0" err="1" smtClean="0"/>
              <a:t>level</a:t>
            </a:r>
            <a:endParaRPr lang="en-US" noProof="0" dirty="0" smtClean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76000" y="254000"/>
            <a:ext cx="3810000" cy="2952750"/>
          </a:xfrm>
          <a:solidFill>
            <a:srgbClr val="7F7F7F"/>
          </a:solidFill>
        </p:spPr>
        <p:txBody>
          <a:bodyPr anchor="ctr"/>
          <a:lstStyle>
            <a:lvl1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SzPct val="100000"/>
              <a:buFontTx/>
              <a:buNone/>
              <a:tabLst/>
              <a:defRPr b="0" i="0">
                <a:latin typeface="+mn-lt"/>
                <a:cs typeface="Gotham-Bold"/>
              </a:defRPr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076056" y="3212976"/>
            <a:ext cx="3810000" cy="2952750"/>
          </a:xfr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SzPct val="100000"/>
              <a:buFontTx/>
              <a:buNone/>
              <a:tabLst/>
              <a:defRPr b="0" i="0">
                <a:latin typeface="+mn-lt"/>
                <a:cs typeface="Gotham-Bold"/>
              </a:defRPr>
            </a:lvl1pPr>
          </a:lstStyle>
          <a:p>
            <a:r>
              <a:rPr lang="en-US" dirty="0" smtClean="0"/>
              <a:t>Click icon to add picture</a:t>
            </a:r>
          </a:p>
        </p:txBody>
      </p:sp>
      <p:grpSp>
        <p:nvGrpSpPr>
          <p:cNvPr id="16" name="Ryhmä 15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17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80302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2195737" y="692696"/>
            <a:ext cx="6624736" cy="12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>
            <a:lvl1pPr>
              <a:defRPr sz="4000"/>
            </a:lvl1pPr>
          </a:lstStyle>
          <a:p>
            <a:pPr lvl="0"/>
            <a:r>
              <a:rPr lang="fi-FI" dirty="0" smtClean="0"/>
              <a:t>CLICK TO ADD TITLE</a:t>
            </a:r>
            <a:endParaRPr lang="en-US" dirty="0" smtClean="0"/>
          </a:p>
        </p:txBody>
      </p:sp>
      <p:grpSp>
        <p:nvGrpSpPr>
          <p:cNvPr id="12" name="Ryhmä 11"/>
          <p:cNvGrpSpPr/>
          <p:nvPr userDrawn="1"/>
        </p:nvGrpSpPr>
        <p:grpSpPr bwMode="black">
          <a:xfrm>
            <a:off x="252000" y="250723"/>
            <a:ext cx="1716026" cy="1608305"/>
            <a:chOff x="1311275" y="373063"/>
            <a:chExt cx="6524625" cy="6115050"/>
          </a:xfrm>
          <a:solidFill>
            <a:srgbClr val="FCA311"/>
          </a:solidFill>
        </p:grpSpPr>
        <p:sp>
          <p:nvSpPr>
            <p:cNvPr id="14" name="Rectangle 5"/>
            <p:cNvSpPr>
              <a:spLocks noChangeArrowheads="1"/>
            </p:cNvSpPr>
            <p:nvPr userDrawn="1"/>
          </p:nvSpPr>
          <p:spPr bwMode="black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Rectangle 6"/>
            <p:cNvSpPr>
              <a:spLocks noChangeArrowheads="1"/>
            </p:cNvSpPr>
            <p:nvPr userDrawn="1"/>
          </p:nvSpPr>
          <p:spPr bwMode="black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7"/>
            <p:cNvSpPr>
              <a:spLocks noEditPoints="1"/>
            </p:cNvSpPr>
            <p:nvPr userDrawn="1"/>
          </p:nvSpPr>
          <p:spPr bwMode="black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690413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slide 4 Helsin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467" y="254000"/>
            <a:ext cx="8636000" cy="5905500"/>
          </a:xfrm>
          <a:prstGeom prst="rect">
            <a:avLst/>
          </a:prstGeom>
        </p:spPr>
      </p:pic>
      <p:sp>
        <p:nvSpPr>
          <p:cNvPr id="11" name="Title Placeholder 1"/>
          <p:cNvSpPr>
            <a:spLocks noGrp="1"/>
          </p:cNvSpPr>
          <p:nvPr>
            <p:ph type="ctrTitle"/>
          </p:nvPr>
        </p:nvSpPr>
        <p:spPr bwMode="white">
          <a:xfrm>
            <a:off x="683568" y="2852936"/>
            <a:ext cx="7772400" cy="12961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>
            <a:lvl1pPr algn="ctr">
              <a:lnSpc>
                <a:spcPct val="70000"/>
              </a:lnSpc>
              <a:defRPr sz="5000" baseline="0">
                <a:solidFill>
                  <a:schemeClr val="bg1"/>
                </a:solidFill>
                <a:latin typeface="+mj-lt"/>
                <a:ea typeface="ＭＳ Ｐゴシック" charset="0"/>
                <a:cs typeface="Gotham Narrow Bold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fi-FI" noProof="0" dirty="0"/>
          </a:p>
        </p:txBody>
      </p:sp>
      <p:grpSp>
        <p:nvGrpSpPr>
          <p:cNvPr id="21" name="Ryhmä 20"/>
          <p:cNvGrpSpPr/>
          <p:nvPr userDrawn="1"/>
        </p:nvGrpSpPr>
        <p:grpSpPr bwMode="white">
          <a:xfrm>
            <a:off x="252000" y="250723"/>
            <a:ext cx="2179464" cy="2042651"/>
            <a:chOff x="1311275" y="373063"/>
            <a:chExt cx="6524625" cy="6115050"/>
          </a:xfrm>
          <a:solidFill>
            <a:schemeClr val="bg1"/>
          </a:solidFill>
        </p:grpSpPr>
        <p:sp>
          <p:nvSpPr>
            <p:cNvPr id="22" name="Rectangle 5"/>
            <p:cNvSpPr>
              <a:spLocks noChangeArrowheads="1"/>
            </p:cNvSpPr>
            <p:nvPr userDrawn="1"/>
          </p:nvSpPr>
          <p:spPr bwMode="white">
            <a:xfrm>
              <a:off x="4267200" y="5875338"/>
              <a:ext cx="609600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prstClr val="black"/>
                </a:solidFill>
              </a:endParaRPr>
            </a:p>
          </p:txBody>
        </p:sp>
        <p:sp>
          <p:nvSpPr>
            <p:cNvPr id="23" name="Rectangle 6"/>
            <p:cNvSpPr>
              <a:spLocks noChangeArrowheads="1"/>
            </p:cNvSpPr>
            <p:nvPr userDrawn="1"/>
          </p:nvSpPr>
          <p:spPr bwMode="white">
            <a:xfrm>
              <a:off x="4267200" y="373063"/>
              <a:ext cx="609600" cy="609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prstClr val="black"/>
                </a:solidFill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 userDrawn="1"/>
          </p:nvSpPr>
          <p:spPr bwMode="white">
            <a:xfrm>
              <a:off x="1311275" y="1436688"/>
              <a:ext cx="6524625" cy="4152900"/>
            </a:xfrm>
            <a:custGeom>
              <a:avLst/>
              <a:gdLst>
                <a:gd name="T0" fmla="*/ 3947 w 4110"/>
                <a:gd name="T1" fmla="*/ 1670 h 2616"/>
                <a:gd name="T2" fmla="*/ 3459 w 4110"/>
                <a:gd name="T3" fmla="*/ 1403 h 2616"/>
                <a:gd name="T4" fmla="*/ 3294 w 4110"/>
                <a:gd name="T5" fmla="*/ 1199 h 2616"/>
                <a:gd name="T6" fmla="*/ 3062 w 4110"/>
                <a:gd name="T7" fmla="*/ 1048 h 2616"/>
                <a:gd name="T8" fmla="*/ 2897 w 4110"/>
                <a:gd name="T9" fmla="*/ 789 h 2616"/>
                <a:gd name="T10" fmla="*/ 2734 w 4110"/>
                <a:gd name="T11" fmla="*/ 314 h 2616"/>
                <a:gd name="T12" fmla="*/ 2417 w 4110"/>
                <a:gd name="T13" fmla="*/ 63 h 2616"/>
                <a:gd name="T14" fmla="*/ 2077 w 4110"/>
                <a:gd name="T15" fmla="*/ 19 h 2616"/>
                <a:gd name="T16" fmla="*/ 2204 w 4110"/>
                <a:gd name="T17" fmla="*/ 197 h 2616"/>
                <a:gd name="T18" fmla="*/ 2175 w 4110"/>
                <a:gd name="T19" fmla="*/ 357 h 2616"/>
                <a:gd name="T20" fmla="*/ 2041 w 4110"/>
                <a:gd name="T21" fmla="*/ 433 h 2616"/>
                <a:gd name="T22" fmla="*/ 1818 w 4110"/>
                <a:gd name="T23" fmla="*/ 362 h 2616"/>
                <a:gd name="T24" fmla="*/ 1518 w 4110"/>
                <a:gd name="T25" fmla="*/ 159 h 2616"/>
                <a:gd name="T26" fmla="*/ 1213 w 4110"/>
                <a:gd name="T27" fmla="*/ 130 h 2616"/>
                <a:gd name="T28" fmla="*/ 1198 w 4110"/>
                <a:gd name="T29" fmla="*/ 209 h 2616"/>
                <a:gd name="T30" fmla="*/ 1401 w 4110"/>
                <a:gd name="T31" fmla="*/ 481 h 2616"/>
                <a:gd name="T32" fmla="*/ 1555 w 4110"/>
                <a:gd name="T33" fmla="*/ 708 h 2616"/>
                <a:gd name="T34" fmla="*/ 1672 w 4110"/>
                <a:gd name="T35" fmla="*/ 796 h 2616"/>
                <a:gd name="T36" fmla="*/ 1405 w 4110"/>
                <a:gd name="T37" fmla="*/ 787 h 2616"/>
                <a:gd name="T38" fmla="*/ 1102 w 4110"/>
                <a:gd name="T39" fmla="*/ 558 h 2616"/>
                <a:gd name="T40" fmla="*/ 821 w 4110"/>
                <a:gd name="T41" fmla="*/ 395 h 2616"/>
                <a:gd name="T42" fmla="*/ 531 w 4110"/>
                <a:gd name="T43" fmla="*/ 426 h 2616"/>
                <a:gd name="T44" fmla="*/ 748 w 4110"/>
                <a:gd name="T45" fmla="*/ 537 h 2616"/>
                <a:gd name="T46" fmla="*/ 762 w 4110"/>
                <a:gd name="T47" fmla="*/ 704 h 2616"/>
                <a:gd name="T48" fmla="*/ 608 w 4110"/>
                <a:gd name="T49" fmla="*/ 689 h 2616"/>
                <a:gd name="T50" fmla="*/ 387 w 4110"/>
                <a:gd name="T51" fmla="*/ 529 h 2616"/>
                <a:gd name="T52" fmla="*/ 103 w 4110"/>
                <a:gd name="T53" fmla="*/ 499 h 2616"/>
                <a:gd name="T54" fmla="*/ 157 w 4110"/>
                <a:gd name="T55" fmla="*/ 597 h 2616"/>
                <a:gd name="T56" fmla="*/ 397 w 4110"/>
                <a:gd name="T57" fmla="*/ 913 h 2616"/>
                <a:gd name="T58" fmla="*/ 578 w 4110"/>
                <a:gd name="T59" fmla="*/ 1190 h 2616"/>
                <a:gd name="T60" fmla="*/ 954 w 4110"/>
                <a:gd name="T61" fmla="*/ 1253 h 2616"/>
                <a:gd name="T62" fmla="*/ 1184 w 4110"/>
                <a:gd name="T63" fmla="*/ 1316 h 2616"/>
                <a:gd name="T64" fmla="*/ 1250 w 4110"/>
                <a:gd name="T65" fmla="*/ 1526 h 2616"/>
                <a:gd name="T66" fmla="*/ 1365 w 4110"/>
                <a:gd name="T67" fmla="*/ 1691 h 2616"/>
                <a:gd name="T68" fmla="*/ 1601 w 4110"/>
                <a:gd name="T69" fmla="*/ 1766 h 2616"/>
                <a:gd name="T70" fmla="*/ 1384 w 4110"/>
                <a:gd name="T71" fmla="*/ 1823 h 2616"/>
                <a:gd name="T72" fmla="*/ 965 w 4110"/>
                <a:gd name="T73" fmla="*/ 1706 h 2616"/>
                <a:gd name="T74" fmla="*/ 971 w 4110"/>
                <a:gd name="T75" fmla="*/ 1890 h 2616"/>
                <a:gd name="T76" fmla="*/ 1173 w 4110"/>
                <a:gd name="T77" fmla="*/ 2136 h 2616"/>
                <a:gd name="T78" fmla="*/ 1534 w 4110"/>
                <a:gd name="T79" fmla="*/ 2226 h 2616"/>
                <a:gd name="T80" fmla="*/ 1883 w 4110"/>
                <a:gd name="T81" fmla="*/ 2182 h 2616"/>
                <a:gd name="T82" fmla="*/ 1985 w 4110"/>
                <a:gd name="T83" fmla="*/ 2299 h 2616"/>
                <a:gd name="T84" fmla="*/ 2154 w 4110"/>
                <a:gd name="T85" fmla="*/ 2418 h 2616"/>
                <a:gd name="T86" fmla="*/ 2476 w 4110"/>
                <a:gd name="T87" fmla="*/ 2413 h 2616"/>
                <a:gd name="T88" fmla="*/ 2797 w 4110"/>
                <a:gd name="T89" fmla="*/ 2585 h 2616"/>
                <a:gd name="T90" fmla="*/ 2803 w 4110"/>
                <a:gd name="T91" fmla="*/ 2395 h 2616"/>
                <a:gd name="T92" fmla="*/ 2594 w 4110"/>
                <a:gd name="T93" fmla="*/ 2119 h 2616"/>
                <a:gd name="T94" fmla="*/ 2403 w 4110"/>
                <a:gd name="T95" fmla="*/ 1960 h 2616"/>
                <a:gd name="T96" fmla="*/ 2426 w 4110"/>
                <a:gd name="T97" fmla="*/ 1890 h 2616"/>
                <a:gd name="T98" fmla="*/ 2663 w 4110"/>
                <a:gd name="T99" fmla="*/ 1996 h 2616"/>
                <a:gd name="T100" fmla="*/ 3012 w 4110"/>
                <a:gd name="T101" fmla="*/ 2088 h 2616"/>
                <a:gd name="T102" fmla="*/ 3156 w 4110"/>
                <a:gd name="T103" fmla="*/ 2125 h 2616"/>
                <a:gd name="T104" fmla="*/ 3035 w 4110"/>
                <a:gd name="T105" fmla="*/ 1900 h 2616"/>
                <a:gd name="T106" fmla="*/ 2837 w 4110"/>
                <a:gd name="T107" fmla="*/ 1698 h 2616"/>
                <a:gd name="T108" fmla="*/ 3185 w 4110"/>
                <a:gd name="T109" fmla="*/ 1746 h 2616"/>
                <a:gd name="T110" fmla="*/ 3440 w 4110"/>
                <a:gd name="T111" fmla="*/ 1741 h 2616"/>
                <a:gd name="T112" fmla="*/ 3596 w 4110"/>
                <a:gd name="T113" fmla="*/ 1842 h 2616"/>
                <a:gd name="T114" fmla="*/ 3951 w 4110"/>
                <a:gd name="T115" fmla="*/ 1816 h 2616"/>
                <a:gd name="T116" fmla="*/ 2246 w 4110"/>
                <a:gd name="T117" fmla="*/ 1449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10" h="2616">
                  <a:moveTo>
                    <a:pt x="4110" y="1887"/>
                  </a:moveTo>
                  <a:lnTo>
                    <a:pt x="4095" y="1858"/>
                  </a:lnTo>
                  <a:lnTo>
                    <a:pt x="4080" y="1829"/>
                  </a:lnTo>
                  <a:lnTo>
                    <a:pt x="4062" y="1802"/>
                  </a:lnTo>
                  <a:lnTo>
                    <a:pt x="4045" y="1777"/>
                  </a:lnTo>
                  <a:lnTo>
                    <a:pt x="4028" y="1754"/>
                  </a:lnTo>
                  <a:lnTo>
                    <a:pt x="4009" y="1731"/>
                  </a:lnTo>
                  <a:lnTo>
                    <a:pt x="3989" y="1710"/>
                  </a:lnTo>
                  <a:lnTo>
                    <a:pt x="3968" y="1689"/>
                  </a:lnTo>
                  <a:lnTo>
                    <a:pt x="3947" y="1670"/>
                  </a:lnTo>
                  <a:lnTo>
                    <a:pt x="3926" y="1652"/>
                  </a:lnTo>
                  <a:lnTo>
                    <a:pt x="3903" y="1635"/>
                  </a:lnTo>
                  <a:lnTo>
                    <a:pt x="3882" y="1618"/>
                  </a:lnTo>
                  <a:lnTo>
                    <a:pt x="3834" y="1589"/>
                  </a:lnTo>
                  <a:lnTo>
                    <a:pt x="3788" y="1560"/>
                  </a:lnTo>
                  <a:lnTo>
                    <a:pt x="3690" y="1512"/>
                  </a:lnTo>
                  <a:lnTo>
                    <a:pt x="3594" y="1468"/>
                  </a:lnTo>
                  <a:lnTo>
                    <a:pt x="3548" y="1447"/>
                  </a:lnTo>
                  <a:lnTo>
                    <a:pt x="3504" y="1426"/>
                  </a:lnTo>
                  <a:lnTo>
                    <a:pt x="3459" y="1403"/>
                  </a:lnTo>
                  <a:lnTo>
                    <a:pt x="3419" y="1378"/>
                  </a:lnTo>
                  <a:lnTo>
                    <a:pt x="3402" y="1364"/>
                  </a:lnTo>
                  <a:lnTo>
                    <a:pt x="3385" y="1351"/>
                  </a:lnTo>
                  <a:lnTo>
                    <a:pt x="3369" y="1336"/>
                  </a:lnTo>
                  <a:lnTo>
                    <a:pt x="3356" y="1318"/>
                  </a:lnTo>
                  <a:lnTo>
                    <a:pt x="3342" y="1299"/>
                  </a:lnTo>
                  <a:lnTo>
                    <a:pt x="3331" y="1282"/>
                  </a:lnTo>
                  <a:lnTo>
                    <a:pt x="3319" y="1263"/>
                  </a:lnTo>
                  <a:lnTo>
                    <a:pt x="3310" y="1242"/>
                  </a:lnTo>
                  <a:lnTo>
                    <a:pt x="3294" y="1199"/>
                  </a:lnTo>
                  <a:lnTo>
                    <a:pt x="3281" y="1157"/>
                  </a:lnTo>
                  <a:lnTo>
                    <a:pt x="3271" y="1115"/>
                  </a:lnTo>
                  <a:lnTo>
                    <a:pt x="3264" y="1073"/>
                  </a:lnTo>
                  <a:lnTo>
                    <a:pt x="3223" y="1076"/>
                  </a:lnTo>
                  <a:lnTo>
                    <a:pt x="3179" y="1076"/>
                  </a:lnTo>
                  <a:lnTo>
                    <a:pt x="3156" y="1075"/>
                  </a:lnTo>
                  <a:lnTo>
                    <a:pt x="3133" y="1071"/>
                  </a:lnTo>
                  <a:lnTo>
                    <a:pt x="3110" y="1065"/>
                  </a:lnTo>
                  <a:lnTo>
                    <a:pt x="3087" y="1057"/>
                  </a:lnTo>
                  <a:lnTo>
                    <a:pt x="3062" y="1048"/>
                  </a:lnTo>
                  <a:lnTo>
                    <a:pt x="3039" y="1034"/>
                  </a:lnTo>
                  <a:lnTo>
                    <a:pt x="3018" y="1019"/>
                  </a:lnTo>
                  <a:lnTo>
                    <a:pt x="2997" y="1000"/>
                  </a:lnTo>
                  <a:lnTo>
                    <a:pt x="2976" y="979"/>
                  </a:lnTo>
                  <a:lnTo>
                    <a:pt x="2956" y="952"/>
                  </a:lnTo>
                  <a:lnTo>
                    <a:pt x="2939" y="921"/>
                  </a:lnTo>
                  <a:lnTo>
                    <a:pt x="2924" y="886"/>
                  </a:lnTo>
                  <a:lnTo>
                    <a:pt x="2912" y="856"/>
                  </a:lnTo>
                  <a:lnTo>
                    <a:pt x="2905" y="823"/>
                  </a:lnTo>
                  <a:lnTo>
                    <a:pt x="2897" y="789"/>
                  </a:lnTo>
                  <a:lnTo>
                    <a:pt x="2889" y="752"/>
                  </a:lnTo>
                  <a:lnTo>
                    <a:pt x="2874" y="675"/>
                  </a:lnTo>
                  <a:lnTo>
                    <a:pt x="2857" y="593"/>
                  </a:lnTo>
                  <a:lnTo>
                    <a:pt x="2845" y="550"/>
                  </a:lnTo>
                  <a:lnTo>
                    <a:pt x="2834" y="508"/>
                  </a:lnTo>
                  <a:lnTo>
                    <a:pt x="2816" y="464"/>
                  </a:lnTo>
                  <a:lnTo>
                    <a:pt x="2797" y="422"/>
                  </a:lnTo>
                  <a:lnTo>
                    <a:pt x="2776" y="378"/>
                  </a:lnTo>
                  <a:lnTo>
                    <a:pt x="2749" y="335"/>
                  </a:lnTo>
                  <a:lnTo>
                    <a:pt x="2734" y="314"/>
                  </a:lnTo>
                  <a:lnTo>
                    <a:pt x="2718" y="293"/>
                  </a:lnTo>
                  <a:lnTo>
                    <a:pt x="2701" y="272"/>
                  </a:lnTo>
                  <a:lnTo>
                    <a:pt x="2682" y="251"/>
                  </a:lnTo>
                  <a:lnTo>
                    <a:pt x="2647" y="216"/>
                  </a:lnTo>
                  <a:lnTo>
                    <a:pt x="2611" y="184"/>
                  </a:lnTo>
                  <a:lnTo>
                    <a:pt x="2572" y="153"/>
                  </a:lnTo>
                  <a:lnTo>
                    <a:pt x="2534" y="126"/>
                  </a:lnTo>
                  <a:lnTo>
                    <a:pt x="2496" y="101"/>
                  </a:lnTo>
                  <a:lnTo>
                    <a:pt x="2457" y="80"/>
                  </a:lnTo>
                  <a:lnTo>
                    <a:pt x="2417" y="63"/>
                  </a:lnTo>
                  <a:lnTo>
                    <a:pt x="2377" y="46"/>
                  </a:lnTo>
                  <a:lnTo>
                    <a:pt x="2336" y="32"/>
                  </a:lnTo>
                  <a:lnTo>
                    <a:pt x="2296" y="21"/>
                  </a:lnTo>
                  <a:lnTo>
                    <a:pt x="2256" y="13"/>
                  </a:lnTo>
                  <a:lnTo>
                    <a:pt x="2215" y="5"/>
                  </a:lnTo>
                  <a:lnTo>
                    <a:pt x="2175" y="1"/>
                  </a:lnTo>
                  <a:lnTo>
                    <a:pt x="2135" y="0"/>
                  </a:lnTo>
                  <a:lnTo>
                    <a:pt x="2094" y="0"/>
                  </a:lnTo>
                  <a:lnTo>
                    <a:pt x="2054" y="1"/>
                  </a:lnTo>
                  <a:lnTo>
                    <a:pt x="2077" y="19"/>
                  </a:lnTo>
                  <a:lnTo>
                    <a:pt x="2098" y="34"/>
                  </a:lnTo>
                  <a:lnTo>
                    <a:pt x="2117" y="51"/>
                  </a:lnTo>
                  <a:lnTo>
                    <a:pt x="2135" y="71"/>
                  </a:lnTo>
                  <a:lnTo>
                    <a:pt x="2150" y="88"/>
                  </a:lnTo>
                  <a:lnTo>
                    <a:pt x="2163" y="105"/>
                  </a:lnTo>
                  <a:lnTo>
                    <a:pt x="2175" y="124"/>
                  </a:lnTo>
                  <a:lnTo>
                    <a:pt x="2185" y="142"/>
                  </a:lnTo>
                  <a:lnTo>
                    <a:pt x="2192" y="161"/>
                  </a:lnTo>
                  <a:lnTo>
                    <a:pt x="2200" y="178"/>
                  </a:lnTo>
                  <a:lnTo>
                    <a:pt x="2204" y="197"/>
                  </a:lnTo>
                  <a:lnTo>
                    <a:pt x="2208" y="215"/>
                  </a:lnTo>
                  <a:lnTo>
                    <a:pt x="2210" y="232"/>
                  </a:lnTo>
                  <a:lnTo>
                    <a:pt x="2210" y="249"/>
                  </a:lnTo>
                  <a:lnTo>
                    <a:pt x="2208" y="266"/>
                  </a:lnTo>
                  <a:lnTo>
                    <a:pt x="2206" y="284"/>
                  </a:lnTo>
                  <a:lnTo>
                    <a:pt x="2202" y="299"/>
                  </a:lnTo>
                  <a:lnTo>
                    <a:pt x="2198" y="314"/>
                  </a:lnTo>
                  <a:lnTo>
                    <a:pt x="2190" y="330"/>
                  </a:lnTo>
                  <a:lnTo>
                    <a:pt x="2183" y="343"/>
                  </a:lnTo>
                  <a:lnTo>
                    <a:pt x="2175" y="357"/>
                  </a:lnTo>
                  <a:lnTo>
                    <a:pt x="2165" y="370"/>
                  </a:lnTo>
                  <a:lnTo>
                    <a:pt x="2156" y="382"/>
                  </a:lnTo>
                  <a:lnTo>
                    <a:pt x="2144" y="391"/>
                  </a:lnTo>
                  <a:lnTo>
                    <a:pt x="2131" y="401"/>
                  </a:lnTo>
                  <a:lnTo>
                    <a:pt x="2117" y="410"/>
                  </a:lnTo>
                  <a:lnTo>
                    <a:pt x="2104" y="418"/>
                  </a:lnTo>
                  <a:lnTo>
                    <a:pt x="2089" y="424"/>
                  </a:lnTo>
                  <a:lnTo>
                    <a:pt x="2073" y="428"/>
                  </a:lnTo>
                  <a:lnTo>
                    <a:pt x="2058" y="431"/>
                  </a:lnTo>
                  <a:lnTo>
                    <a:pt x="2041" y="433"/>
                  </a:lnTo>
                  <a:lnTo>
                    <a:pt x="2023" y="435"/>
                  </a:lnTo>
                  <a:lnTo>
                    <a:pt x="1998" y="433"/>
                  </a:lnTo>
                  <a:lnTo>
                    <a:pt x="1975" y="431"/>
                  </a:lnTo>
                  <a:lnTo>
                    <a:pt x="1954" y="428"/>
                  </a:lnTo>
                  <a:lnTo>
                    <a:pt x="1933" y="422"/>
                  </a:lnTo>
                  <a:lnTo>
                    <a:pt x="1912" y="414"/>
                  </a:lnTo>
                  <a:lnTo>
                    <a:pt x="1893" y="407"/>
                  </a:lnTo>
                  <a:lnTo>
                    <a:pt x="1874" y="397"/>
                  </a:lnTo>
                  <a:lnTo>
                    <a:pt x="1854" y="385"/>
                  </a:lnTo>
                  <a:lnTo>
                    <a:pt x="1818" y="362"/>
                  </a:lnTo>
                  <a:lnTo>
                    <a:pt x="1781" y="335"/>
                  </a:lnTo>
                  <a:lnTo>
                    <a:pt x="1747" y="307"/>
                  </a:lnTo>
                  <a:lnTo>
                    <a:pt x="1710" y="278"/>
                  </a:lnTo>
                  <a:lnTo>
                    <a:pt x="1672" y="247"/>
                  </a:lnTo>
                  <a:lnTo>
                    <a:pt x="1632" y="220"/>
                  </a:lnTo>
                  <a:lnTo>
                    <a:pt x="1610" y="207"/>
                  </a:lnTo>
                  <a:lnTo>
                    <a:pt x="1589" y="193"/>
                  </a:lnTo>
                  <a:lnTo>
                    <a:pt x="1566" y="180"/>
                  </a:lnTo>
                  <a:lnTo>
                    <a:pt x="1543" y="168"/>
                  </a:lnTo>
                  <a:lnTo>
                    <a:pt x="1518" y="159"/>
                  </a:lnTo>
                  <a:lnTo>
                    <a:pt x="1491" y="149"/>
                  </a:lnTo>
                  <a:lnTo>
                    <a:pt x="1465" y="142"/>
                  </a:lnTo>
                  <a:lnTo>
                    <a:pt x="1436" y="134"/>
                  </a:lnTo>
                  <a:lnTo>
                    <a:pt x="1405" y="128"/>
                  </a:lnTo>
                  <a:lnTo>
                    <a:pt x="1374" y="124"/>
                  </a:lnTo>
                  <a:lnTo>
                    <a:pt x="1342" y="120"/>
                  </a:lnTo>
                  <a:lnTo>
                    <a:pt x="1305" y="120"/>
                  </a:lnTo>
                  <a:lnTo>
                    <a:pt x="1273" y="120"/>
                  </a:lnTo>
                  <a:lnTo>
                    <a:pt x="1242" y="124"/>
                  </a:lnTo>
                  <a:lnTo>
                    <a:pt x="1213" y="130"/>
                  </a:lnTo>
                  <a:lnTo>
                    <a:pt x="1184" y="138"/>
                  </a:lnTo>
                  <a:lnTo>
                    <a:pt x="1159" y="147"/>
                  </a:lnTo>
                  <a:lnTo>
                    <a:pt x="1134" y="157"/>
                  </a:lnTo>
                  <a:lnTo>
                    <a:pt x="1113" y="168"/>
                  </a:lnTo>
                  <a:lnTo>
                    <a:pt x="1092" y="180"/>
                  </a:lnTo>
                  <a:lnTo>
                    <a:pt x="1113" y="182"/>
                  </a:lnTo>
                  <a:lnTo>
                    <a:pt x="1130" y="186"/>
                  </a:lnTo>
                  <a:lnTo>
                    <a:pt x="1150" y="192"/>
                  </a:lnTo>
                  <a:lnTo>
                    <a:pt x="1167" y="195"/>
                  </a:lnTo>
                  <a:lnTo>
                    <a:pt x="1198" y="209"/>
                  </a:lnTo>
                  <a:lnTo>
                    <a:pt x="1226" y="224"/>
                  </a:lnTo>
                  <a:lnTo>
                    <a:pt x="1251" y="243"/>
                  </a:lnTo>
                  <a:lnTo>
                    <a:pt x="1274" y="264"/>
                  </a:lnTo>
                  <a:lnTo>
                    <a:pt x="1296" y="286"/>
                  </a:lnTo>
                  <a:lnTo>
                    <a:pt x="1315" y="311"/>
                  </a:lnTo>
                  <a:lnTo>
                    <a:pt x="1332" y="337"/>
                  </a:lnTo>
                  <a:lnTo>
                    <a:pt x="1347" y="364"/>
                  </a:lnTo>
                  <a:lnTo>
                    <a:pt x="1363" y="391"/>
                  </a:lnTo>
                  <a:lnTo>
                    <a:pt x="1376" y="422"/>
                  </a:lnTo>
                  <a:lnTo>
                    <a:pt x="1401" y="481"/>
                  </a:lnTo>
                  <a:lnTo>
                    <a:pt x="1426" y="541"/>
                  </a:lnTo>
                  <a:lnTo>
                    <a:pt x="1436" y="564"/>
                  </a:lnTo>
                  <a:lnTo>
                    <a:pt x="1447" y="585"/>
                  </a:lnTo>
                  <a:lnTo>
                    <a:pt x="1461" y="606"/>
                  </a:lnTo>
                  <a:lnTo>
                    <a:pt x="1474" y="625"/>
                  </a:lnTo>
                  <a:lnTo>
                    <a:pt x="1488" y="645"/>
                  </a:lnTo>
                  <a:lnTo>
                    <a:pt x="1503" y="662"/>
                  </a:lnTo>
                  <a:lnTo>
                    <a:pt x="1520" y="677"/>
                  </a:lnTo>
                  <a:lnTo>
                    <a:pt x="1538" y="693"/>
                  </a:lnTo>
                  <a:lnTo>
                    <a:pt x="1555" y="708"/>
                  </a:lnTo>
                  <a:lnTo>
                    <a:pt x="1576" y="721"/>
                  </a:lnTo>
                  <a:lnTo>
                    <a:pt x="1595" y="733"/>
                  </a:lnTo>
                  <a:lnTo>
                    <a:pt x="1616" y="744"/>
                  </a:lnTo>
                  <a:lnTo>
                    <a:pt x="1639" y="754"/>
                  </a:lnTo>
                  <a:lnTo>
                    <a:pt x="1662" y="764"/>
                  </a:lnTo>
                  <a:lnTo>
                    <a:pt x="1687" y="771"/>
                  </a:lnTo>
                  <a:lnTo>
                    <a:pt x="1714" y="779"/>
                  </a:lnTo>
                  <a:lnTo>
                    <a:pt x="1703" y="785"/>
                  </a:lnTo>
                  <a:lnTo>
                    <a:pt x="1687" y="790"/>
                  </a:lnTo>
                  <a:lnTo>
                    <a:pt x="1672" y="796"/>
                  </a:lnTo>
                  <a:lnTo>
                    <a:pt x="1651" y="802"/>
                  </a:lnTo>
                  <a:lnTo>
                    <a:pt x="1630" y="806"/>
                  </a:lnTo>
                  <a:lnTo>
                    <a:pt x="1605" y="810"/>
                  </a:lnTo>
                  <a:lnTo>
                    <a:pt x="1578" y="812"/>
                  </a:lnTo>
                  <a:lnTo>
                    <a:pt x="1551" y="812"/>
                  </a:lnTo>
                  <a:lnTo>
                    <a:pt x="1518" y="812"/>
                  </a:lnTo>
                  <a:lnTo>
                    <a:pt x="1490" y="808"/>
                  </a:lnTo>
                  <a:lnTo>
                    <a:pt x="1461" y="802"/>
                  </a:lnTo>
                  <a:lnTo>
                    <a:pt x="1432" y="796"/>
                  </a:lnTo>
                  <a:lnTo>
                    <a:pt x="1405" y="787"/>
                  </a:lnTo>
                  <a:lnTo>
                    <a:pt x="1378" y="777"/>
                  </a:lnTo>
                  <a:lnTo>
                    <a:pt x="1353" y="765"/>
                  </a:lnTo>
                  <a:lnTo>
                    <a:pt x="1328" y="752"/>
                  </a:lnTo>
                  <a:lnTo>
                    <a:pt x="1303" y="737"/>
                  </a:lnTo>
                  <a:lnTo>
                    <a:pt x="1280" y="721"/>
                  </a:lnTo>
                  <a:lnTo>
                    <a:pt x="1257" y="702"/>
                  </a:lnTo>
                  <a:lnTo>
                    <a:pt x="1234" y="685"/>
                  </a:lnTo>
                  <a:lnTo>
                    <a:pt x="1188" y="643"/>
                  </a:lnTo>
                  <a:lnTo>
                    <a:pt x="1142" y="598"/>
                  </a:lnTo>
                  <a:lnTo>
                    <a:pt x="1102" y="558"/>
                  </a:lnTo>
                  <a:lnTo>
                    <a:pt x="1059" y="518"/>
                  </a:lnTo>
                  <a:lnTo>
                    <a:pt x="1036" y="501"/>
                  </a:lnTo>
                  <a:lnTo>
                    <a:pt x="1013" y="483"/>
                  </a:lnTo>
                  <a:lnTo>
                    <a:pt x="990" y="466"/>
                  </a:lnTo>
                  <a:lnTo>
                    <a:pt x="965" y="451"/>
                  </a:lnTo>
                  <a:lnTo>
                    <a:pt x="938" y="435"/>
                  </a:lnTo>
                  <a:lnTo>
                    <a:pt x="912" y="424"/>
                  </a:lnTo>
                  <a:lnTo>
                    <a:pt x="883" y="412"/>
                  </a:lnTo>
                  <a:lnTo>
                    <a:pt x="854" y="403"/>
                  </a:lnTo>
                  <a:lnTo>
                    <a:pt x="821" y="395"/>
                  </a:lnTo>
                  <a:lnTo>
                    <a:pt x="789" y="389"/>
                  </a:lnTo>
                  <a:lnTo>
                    <a:pt x="754" y="385"/>
                  </a:lnTo>
                  <a:lnTo>
                    <a:pt x="718" y="385"/>
                  </a:lnTo>
                  <a:lnTo>
                    <a:pt x="683" y="385"/>
                  </a:lnTo>
                  <a:lnTo>
                    <a:pt x="649" y="389"/>
                  </a:lnTo>
                  <a:lnTo>
                    <a:pt x="620" y="395"/>
                  </a:lnTo>
                  <a:lnTo>
                    <a:pt x="591" y="403"/>
                  </a:lnTo>
                  <a:lnTo>
                    <a:pt x="568" y="410"/>
                  </a:lnTo>
                  <a:lnTo>
                    <a:pt x="547" y="418"/>
                  </a:lnTo>
                  <a:lnTo>
                    <a:pt x="531" y="426"/>
                  </a:lnTo>
                  <a:lnTo>
                    <a:pt x="520" y="433"/>
                  </a:lnTo>
                  <a:lnTo>
                    <a:pt x="562" y="441"/>
                  </a:lnTo>
                  <a:lnTo>
                    <a:pt x="608" y="455"/>
                  </a:lnTo>
                  <a:lnTo>
                    <a:pt x="631" y="464"/>
                  </a:lnTo>
                  <a:lnTo>
                    <a:pt x="652" y="474"/>
                  </a:lnTo>
                  <a:lnTo>
                    <a:pt x="675" y="483"/>
                  </a:lnTo>
                  <a:lnTo>
                    <a:pt x="695" y="495"/>
                  </a:lnTo>
                  <a:lnTo>
                    <a:pt x="716" y="508"/>
                  </a:lnTo>
                  <a:lnTo>
                    <a:pt x="733" y="522"/>
                  </a:lnTo>
                  <a:lnTo>
                    <a:pt x="748" y="537"/>
                  </a:lnTo>
                  <a:lnTo>
                    <a:pt x="764" y="554"/>
                  </a:lnTo>
                  <a:lnTo>
                    <a:pt x="773" y="572"/>
                  </a:lnTo>
                  <a:lnTo>
                    <a:pt x="783" y="591"/>
                  </a:lnTo>
                  <a:lnTo>
                    <a:pt x="789" y="610"/>
                  </a:lnTo>
                  <a:lnTo>
                    <a:pt x="791" y="631"/>
                  </a:lnTo>
                  <a:lnTo>
                    <a:pt x="789" y="648"/>
                  </a:lnTo>
                  <a:lnTo>
                    <a:pt x="785" y="666"/>
                  </a:lnTo>
                  <a:lnTo>
                    <a:pt x="779" y="679"/>
                  </a:lnTo>
                  <a:lnTo>
                    <a:pt x="771" y="693"/>
                  </a:lnTo>
                  <a:lnTo>
                    <a:pt x="762" y="704"/>
                  </a:lnTo>
                  <a:lnTo>
                    <a:pt x="750" y="714"/>
                  </a:lnTo>
                  <a:lnTo>
                    <a:pt x="739" y="719"/>
                  </a:lnTo>
                  <a:lnTo>
                    <a:pt x="723" y="725"/>
                  </a:lnTo>
                  <a:lnTo>
                    <a:pt x="710" y="727"/>
                  </a:lnTo>
                  <a:lnTo>
                    <a:pt x="693" y="727"/>
                  </a:lnTo>
                  <a:lnTo>
                    <a:pt x="677" y="725"/>
                  </a:lnTo>
                  <a:lnTo>
                    <a:pt x="660" y="721"/>
                  </a:lnTo>
                  <a:lnTo>
                    <a:pt x="643" y="714"/>
                  </a:lnTo>
                  <a:lnTo>
                    <a:pt x="626" y="702"/>
                  </a:lnTo>
                  <a:lnTo>
                    <a:pt x="608" y="689"/>
                  </a:lnTo>
                  <a:lnTo>
                    <a:pt x="591" y="673"/>
                  </a:lnTo>
                  <a:lnTo>
                    <a:pt x="572" y="654"/>
                  </a:lnTo>
                  <a:lnTo>
                    <a:pt x="553" y="635"/>
                  </a:lnTo>
                  <a:lnTo>
                    <a:pt x="531" y="618"/>
                  </a:lnTo>
                  <a:lnTo>
                    <a:pt x="508" y="600"/>
                  </a:lnTo>
                  <a:lnTo>
                    <a:pt x="485" y="583"/>
                  </a:lnTo>
                  <a:lnTo>
                    <a:pt x="462" y="568"/>
                  </a:lnTo>
                  <a:lnTo>
                    <a:pt x="439" y="554"/>
                  </a:lnTo>
                  <a:lnTo>
                    <a:pt x="414" y="541"/>
                  </a:lnTo>
                  <a:lnTo>
                    <a:pt x="387" y="529"/>
                  </a:lnTo>
                  <a:lnTo>
                    <a:pt x="361" y="520"/>
                  </a:lnTo>
                  <a:lnTo>
                    <a:pt x="334" y="510"/>
                  </a:lnTo>
                  <a:lnTo>
                    <a:pt x="307" y="503"/>
                  </a:lnTo>
                  <a:lnTo>
                    <a:pt x="278" y="497"/>
                  </a:lnTo>
                  <a:lnTo>
                    <a:pt x="249" y="491"/>
                  </a:lnTo>
                  <a:lnTo>
                    <a:pt x="220" y="489"/>
                  </a:lnTo>
                  <a:lnTo>
                    <a:pt x="192" y="489"/>
                  </a:lnTo>
                  <a:lnTo>
                    <a:pt x="161" y="489"/>
                  </a:lnTo>
                  <a:lnTo>
                    <a:pt x="132" y="493"/>
                  </a:lnTo>
                  <a:lnTo>
                    <a:pt x="103" y="499"/>
                  </a:lnTo>
                  <a:lnTo>
                    <a:pt x="78" y="504"/>
                  </a:lnTo>
                  <a:lnTo>
                    <a:pt x="53" y="514"/>
                  </a:lnTo>
                  <a:lnTo>
                    <a:pt x="32" y="524"/>
                  </a:lnTo>
                  <a:lnTo>
                    <a:pt x="13" y="535"/>
                  </a:lnTo>
                  <a:lnTo>
                    <a:pt x="0" y="547"/>
                  </a:lnTo>
                  <a:lnTo>
                    <a:pt x="34" y="550"/>
                  </a:lnTo>
                  <a:lnTo>
                    <a:pt x="67" y="558"/>
                  </a:lnTo>
                  <a:lnTo>
                    <a:pt x="98" y="570"/>
                  </a:lnTo>
                  <a:lnTo>
                    <a:pt x="128" y="581"/>
                  </a:lnTo>
                  <a:lnTo>
                    <a:pt x="157" y="597"/>
                  </a:lnTo>
                  <a:lnTo>
                    <a:pt x="184" y="616"/>
                  </a:lnTo>
                  <a:lnTo>
                    <a:pt x="211" y="637"/>
                  </a:lnTo>
                  <a:lnTo>
                    <a:pt x="236" y="660"/>
                  </a:lnTo>
                  <a:lnTo>
                    <a:pt x="261" y="687"/>
                  </a:lnTo>
                  <a:lnTo>
                    <a:pt x="284" y="718"/>
                  </a:lnTo>
                  <a:lnTo>
                    <a:pt x="307" y="750"/>
                  </a:lnTo>
                  <a:lnTo>
                    <a:pt x="330" y="785"/>
                  </a:lnTo>
                  <a:lnTo>
                    <a:pt x="353" y="825"/>
                  </a:lnTo>
                  <a:lnTo>
                    <a:pt x="374" y="867"/>
                  </a:lnTo>
                  <a:lnTo>
                    <a:pt x="397" y="913"/>
                  </a:lnTo>
                  <a:lnTo>
                    <a:pt x="418" y="961"/>
                  </a:lnTo>
                  <a:lnTo>
                    <a:pt x="432" y="990"/>
                  </a:lnTo>
                  <a:lnTo>
                    <a:pt x="445" y="1019"/>
                  </a:lnTo>
                  <a:lnTo>
                    <a:pt x="460" y="1046"/>
                  </a:lnTo>
                  <a:lnTo>
                    <a:pt x="476" y="1073"/>
                  </a:lnTo>
                  <a:lnTo>
                    <a:pt x="493" y="1100"/>
                  </a:lnTo>
                  <a:lnTo>
                    <a:pt x="512" y="1124"/>
                  </a:lnTo>
                  <a:lnTo>
                    <a:pt x="531" y="1148"/>
                  </a:lnTo>
                  <a:lnTo>
                    <a:pt x="554" y="1169"/>
                  </a:lnTo>
                  <a:lnTo>
                    <a:pt x="578" y="1190"/>
                  </a:lnTo>
                  <a:lnTo>
                    <a:pt x="604" y="1207"/>
                  </a:lnTo>
                  <a:lnTo>
                    <a:pt x="633" y="1222"/>
                  </a:lnTo>
                  <a:lnTo>
                    <a:pt x="664" y="1236"/>
                  </a:lnTo>
                  <a:lnTo>
                    <a:pt x="698" y="1247"/>
                  </a:lnTo>
                  <a:lnTo>
                    <a:pt x="735" y="1255"/>
                  </a:lnTo>
                  <a:lnTo>
                    <a:pt x="775" y="1261"/>
                  </a:lnTo>
                  <a:lnTo>
                    <a:pt x="818" y="1263"/>
                  </a:lnTo>
                  <a:lnTo>
                    <a:pt x="860" y="1263"/>
                  </a:lnTo>
                  <a:lnTo>
                    <a:pt x="906" y="1257"/>
                  </a:lnTo>
                  <a:lnTo>
                    <a:pt x="954" y="1253"/>
                  </a:lnTo>
                  <a:lnTo>
                    <a:pt x="1000" y="1249"/>
                  </a:lnTo>
                  <a:lnTo>
                    <a:pt x="1025" y="1249"/>
                  </a:lnTo>
                  <a:lnTo>
                    <a:pt x="1048" y="1251"/>
                  </a:lnTo>
                  <a:lnTo>
                    <a:pt x="1071" y="1253"/>
                  </a:lnTo>
                  <a:lnTo>
                    <a:pt x="1092" y="1257"/>
                  </a:lnTo>
                  <a:lnTo>
                    <a:pt x="1113" y="1265"/>
                  </a:lnTo>
                  <a:lnTo>
                    <a:pt x="1134" y="1274"/>
                  </a:lnTo>
                  <a:lnTo>
                    <a:pt x="1154" y="1286"/>
                  </a:lnTo>
                  <a:lnTo>
                    <a:pt x="1171" y="1299"/>
                  </a:lnTo>
                  <a:lnTo>
                    <a:pt x="1184" y="1316"/>
                  </a:lnTo>
                  <a:lnTo>
                    <a:pt x="1198" y="1332"/>
                  </a:lnTo>
                  <a:lnTo>
                    <a:pt x="1207" y="1349"/>
                  </a:lnTo>
                  <a:lnTo>
                    <a:pt x="1215" y="1366"/>
                  </a:lnTo>
                  <a:lnTo>
                    <a:pt x="1223" y="1384"/>
                  </a:lnTo>
                  <a:lnTo>
                    <a:pt x="1228" y="1401"/>
                  </a:lnTo>
                  <a:lnTo>
                    <a:pt x="1232" y="1418"/>
                  </a:lnTo>
                  <a:lnTo>
                    <a:pt x="1236" y="1435"/>
                  </a:lnTo>
                  <a:lnTo>
                    <a:pt x="1242" y="1472"/>
                  </a:lnTo>
                  <a:lnTo>
                    <a:pt x="1248" y="1508"/>
                  </a:lnTo>
                  <a:lnTo>
                    <a:pt x="1250" y="1526"/>
                  </a:lnTo>
                  <a:lnTo>
                    <a:pt x="1255" y="1543"/>
                  </a:lnTo>
                  <a:lnTo>
                    <a:pt x="1259" y="1560"/>
                  </a:lnTo>
                  <a:lnTo>
                    <a:pt x="1267" y="1578"/>
                  </a:lnTo>
                  <a:lnTo>
                    <a:pt x="1276" y="1597"/>
                  </a:lnTo>
                  <a:lnTo>
                    <a:pt x="1288" y="1616"/>
                  </a:lnTo>
                  <a:lnTo>
                    <a:pt x="1299" y="1633"/>
                  </a:lnTo>
                  <a:lnTo>
                    <a:pt x="1313" y="1649"/>
                  </a:lnTo>
                  <a:lnTo>
                    <a:pt x="1328" y="1664"/>
                  </a:lnTo>
                  <a:lnTo>
                    <a:pt x="1346" y="1677"/>
                  </a:lnTo>
                  <a:lnTo>
                    <a:pt x="1365" y="1691"/>
                  </a:lnTo>
                  <a:lnTo>
                    <a:pt x="1386" y="1702"/>
                  </a:lnTo>
                  <a:lnTo>
                    <a:pt x="1407" y="1712"/>
                  </a:lnTo>
                  <a:lnTo>
                    <a:pt x="1432" y="1721"/>
                  </a:lnTo>
                  <a:lnTo>
                    <a:pt x="1457" y="1729"/>
                  </a:lnTo>
                  <a:lnTo>
                    <a:pt x="1486" y="1737"/>
                  </a:lnTo>
                  <a:lnTo>
                    <a:pt x="1514" y="1743"/>
                  </a:lnTo>
                  <a:lnTo>
                    <a:pt x="1547" y="1746"/>
                  </a:lnTo>
                  <a:lnTo>
                    <a:pt x="1580" y="1750"/>
                  </a:lnTo>
                  <a:lnTo>
                    <a:pt x="1616" y="1754"/>
                  </a:lnTo>
                  <a:lnTo>
                    <a:pt x="1601" y="1766"/>
                  </a:lnTo>
                  <a:lnTo>
                    <a:pt x="1584" y="1777"/>
                  </a:lnTo>
                  <a:lnTo>
                    <a:pt x="1564" y="1787"/>
                  </a:lnTo>
                  <a:lnTo>
                    <a:pt x="1545" y="1794"/>
                  </a:lnTo>
                  <a:lnTo>
                    <a:pt x="1524" y="1802"/>
                  </a:lnTo>
                  <a:lnTo>
                    <a:pt x="1503" y="1808"/>
                  </a:lnTo>
                  <a:lnTo>
                    <a:pt x="1480" y="1814"/>
                  </a:lnTo>
                  <a:lnTo>
                    <a:pt x="1457" y="1817"/>
                  </a:lnTo>
                  <a:lnTo>
                    <a:pt x="1434" y="1821"/>
                  </a:lnTo>
                  <a:lnTo>
                    <a:pt x="1409" y="1823"/>
                  </a:lnTo>
                  <a:lnTo>
                    <a:pt x="1384" y="1823"/>
                  </a:lnTo>
                  <a:lnTo>
                    <a:pt x="1359" y="1823"/>
                  </a:lnTo>
                  <a:lnTo>
                    <a:pt x="1309" y="1821"/>
                  </a:lnTo>
                  <a:lnTo>
                    <a:pt x="1257" y="1816"/>
                  </a:lnTo>
                  <a:lnTo>
                    <a:pt x="1207" y="1806"/>
                  </a:lnTo>
                  <a:lnTo>
                    <a:pt x="1157" y="1793"/>
                  </a:lnTo>
                  <a:lnTo>
                    <a:pt x="1109" y="1777"/>
                  </a:lnTo>
                  <a:lnTo>
                    <a:pt x="1063" y="1760"/>
                  </a:lnTo>
                  <a:lnTo>
                    <a:pt x="1021" y="1739"/>
                  </a:lnTo>
                  <a:lnTo>
                    <a:pt x="983" y="1718"/>
                  </a:lnTo>
                  <a:lnTo>
                    <a:pt x="965" y="1706"/>
                  </a:lnTo>
                  <a:lnTo>
                    <a:pt x="950" y="1693"/>
                  </a:lnTo>
                  <a:lnTo>
                    <a:pt x="935" y="1679"/>
                  </a:lnTo>
                  <a:lnTo>
                    <a:pt x="921" y="1668"/>
                  </a:lnTo>
                  <a:lnTo>
                    <a:pt x="923" y="1700"/>
                  </a:lnTo>
                  <a:lnTo>
                    <a:pt x="927" y="1733"/>
                  </a:lnTo>
                  <a:lnTo>
                    <a:pt x="933" y="1766"/>
                  </a:lnTo>
                  <a:lnTo>
                    <a:pt x="940" y="1798"/>
                  </a:lnTo>
                  <a:lnTo>
                    <a:pt x="948" y="1829"/>
                  </a:lnTo>
                  <a:lnTo>
                    <a:pt x="960" y="1860"/>
                  </a:lnTo>
                  <a:lnTo>
                    <a:pt x="971" y="1890"/>
                  </a:lnTo>
                  <a:lnTo>
                    <a:pt x="985" y="1919"/>
                  </a:lnTo>
                  <a:lnTo>
                    <a:pt x="998" y="1948"/>
                  </a:lnTo>
                  <a:lnTo>
                    <a:pt x="1015" y="1975"/>
                  </a:lnTo>
                  <a:lnTo>
                    <a:pt x="1033" y="2002"/>
                  </a:lnTo>
                  <a:lnTo>
                    <a:pt x="1052" y="2027"/>
                  </a:lnTo>
                  <a:lnTo>
                    <a:pt x="1073" y="2052"/>
                  </a:lnTo>
                  <a:lnTo>
                    <a:pt x="1096" y="2075"/>
                  </a:lnTo>
                  <a:lnTo>
                    <a:pt x="1121" y="2096"/>
                  </a:lnTo>
                  <a:lnTo>
                    <a:pt x="1146" y="2117"/>
                  </a:lnTo>
                  <a:lnTo>
                    <a:pt x="1173" y="2136"/>
                  </a:lnTo>
                  <a:lnTo>
                    <a:pt x="1202" y="2153"/>
                  </a:lnTo>
                  <a:lnTo>
                    <a:pt x="1232" y="2169"/>
                  </a:lnTo>
                  <a:lnTo>
                    <a:pt x="1265" y="2182"/>
                  </a:lnTo>
                  <a:lnTo>
                    <a:pt x="1298" y="2196"/>
                  </a:lnTo>
                  <a:lnTo>
                    <a:pt x="1334" y="2205"/>
                  </a:lnTo>
                  <a:lnTo>
                    <a:pt x="1370" y="2215"/>
                  </a:lnTo>
                  <a:lnTo>
                    <a:pt x="1409" y="2221"/>
                  </a:lnTo>
                  <a:lnTo>
                    <a:pt x="1447" y="2224"/>
                  </a:lnTo>
                  <a:lnTo>
                    <a:pt x="1490" y="2226"/>
                  </a:lnTo>
                  <a:lnTo>
                    <a:pt x="1534" y="2226"/>
                  </a:lnTo>
                  <a:lnTo>
                    <a:pt x="1578" y="2224"/>
                  </a:lnTo>
                  <a:lnTo>
                    <a:pt x="1624" y="2219"/>
                  </a:lnTo>
                  <a:lnTo>
                    <a:pt x="1672" y="2213"/>
                  </a:lnTo>
                  <a:lnTo>
                    <a:pt x="1722" y="2201"/>
                  </a:lnTo>
                  <a:lnTo>
                    <a:pt x="1772" y="2190"/>
                  </a:lnTo>
                  <a:lnTo>
                    <a:pt x="1808" y="2182"/>
                  </a:lnTo>
                  <a:lnTo>
                    <a:pt x="1839" y="2178"/>
                  </a:lnTo>
                  <a:lnTo>
                    <a:pt x="1854" y="2178"/>
                  </a:lnTo>
                  <a:lnTo>
                    <a:pt x="1870" y="2180"/>
                  </a:lnTo>
                  <a:lnTo>
                    <a:pt x="1883" y="2182"/>
                  </a:lnTo>
                  <a:lnTo>
                    <a:pt x="1897" y="2186"/>
                  </a:lnTo>
                  <a:lnTo>
                    <a:pt x="1908" y="2192"/>
                  </a:lnTo>
                  <a:lnTo>
                    <a:pt x="1920" y="2199"/>
                  </a:lnTo>
                  <a:lnTo>
                    <a:pt x="1931" y="2207"/>
                  </a:lnTo>
                  <a:lnTo>
                    <a:pt x="1941" y="2217"/>
                  </a:lnTo>
                  <a:lnTo>
                    <a:pt x="1950" y="2228"/>
                  </a:lnTo>
                  <a:lnTo>
                    <a:pt x="1960" y="2244"/>
                  </a:lnTo>
                  <a:lnTo>
                    <a:pt x="1968" y="2259"/>
                  </a:lnTo>
                  <a:lnTo>
                    <a:pt x="1975" y="2276"/>
                  </a:lnTo>
                  <a:lnTo>
                    <a:pt x="1985" y="2299"/>
                  </a:lnTo>
                  <a:lnTo>
                    <a:pt x="1996" y="2320"/>
                  </a:lnTo>
                  <a:lnTo>
                    <a:pt x="2010" y="2340"/>
                  </a:lnTo>
                  <a:lnTo>
                    <a:pt x="2025" y="2357"/>
                  </a:lnTo>
                  <a:lnTo>
                    <a:pt x="2041" y="2370"/>
                  </a:lnTo>
                  <a:lnTo>
                    <a:pt x="2058" y="2384"/>
                  </a:lnTo>
                  <a:lnTo>
                    <a:pt x="2075" y="2393"/>
                  </a:lnTo>
                  <a:lnTo>
                    <a:pt x="2094" y="2403"/>
                  </a:lnTo>
                  <a:lnTo>
                    <a:pt x="2114" y="2409"/>
                  </a:lnTo>
                  <a:lnTo>
                    <a:pt x="2133" y="2414"/>
                  </a:lnTo>
                  <a:lnTo>
                    <a:pt x="2154" y="2418"/>
                  </a:lnTo>
                  <a:lnTo>
                    <a:pt x="2175" y="2420"/>
                  </a:lnTo>
                  <a:lnTo>
                    <a:pt x="2196" y="2420"/>
                  </a:lnTo>
                  <a:lnTo>
                    <a:pt x="2217" y="2420"/>
                  </a:lnTo>
                  <a:lnTo>
                    <a:pt x="2238" y="2420"/>
                  </a:lnTo>
                  <a:lnTo>
                    <a:pt x="2259" y="2418"/>
                  </a:lnTo>
                  <a:lnTo>
                    <a:pt x="2307" y="2413"/>
                  </a:lnTo>
                  <a:lnTo>
                    <a:pt x="2354" y="2409"/>
                  </a:lnTo>
                  <a:lnTo>
                    <a:pt x="2396" y="2409"/>
                  </a:lnTo>
                  <a:lnTo>
                    <a:pt x="2438" y="2411"/>
                  </a:lnTo>
                  <a:lnTo>
                    <a:pt x="2476" y="2413"/>
                  </a:lnTo>
                  <a:lnTo>
                    <a:pt x="2515" y="2418"/>
                  </a:lnTo>
                  <a:lnTo>
                    <a:pt x="2549" y="2428"/>
                  </a:lnTo>
                  <a:lnTo>
                    <a:pt x="2584" y="2438"/>
                  </a:lnTo>
                  <a:lnTo>
                    <a:pt x="2618" y="2451"/>
                  </a:lnTo>
                  <a:lnTo>
                    <a:pt x="2649" y="2466"/>
                  </a:lnTo>
                  <a:lnTo>
                    <a:pt x="2680" y="2485"/>
                  </a:lnTo>
                  <a:lnTo>
                    <a:pt x="2711" y="2505"/>
                  </a:lnTo>
                  <a:lnTo>
                    <a:pt x="2739" y="2530"/>
                  </a:lnTo>
                  <a:lnTo>
                    <a:pt x="2768" y="2555"/>
                  </a:lnTo>
                  <a:lnTo>
                    <a:pt x="2797" y="2585"/>
                  </a:lnTo>
                  <a:lnTo>
                    <a:pt x="2826" y="2616"/>
                  </a:lnTo>
                  <a:lnTo>
                    <a:pt x="2828" y="2589"/>
                  </a:lnTo>
                  <a:lnTo>
                    <a:pt x="2830" y="2562"/>
                  </a:lnTo>
                  <a:lnTo>
                    <a:pt x="2828" y="2537"/>
                  </a:lnTo>
                  <a:lnTo>
                    <a:pt x="2828" y="2510"/>
                  </a:lnTo>
                  <a:lnTo>
                    <a:pt x="2824" y="2487"/>
                  </a:lnTo>
                  <a:lnTo>
                    <a:pt x="2820" y="2462"/>
                  </a:lnTo>
                  <a:lnTo>
                    <a:pt x="2816" y="2439"/>
                  </a:lnTo>
                  <a:lnTo>
                    <a:pt x="2809" y="2416"/>
                  </a:lnTo>
                  <a:lnTo>
                    <a:pt x="2803" y="2395"/>
                  </a:lnTo>
                  <a:lnTo>
                    <a:pt x="2795" y="2374"/>
                  </a:lnTo>
                  <a:lnTo>
                    <a:pt x="2786" y="2353"/>
                  </a:lnTo>
                  <a:lnTo>
                    <a:pt x="2776" y="2334"/>
                  </a:lnTo>
                  <a:lnTo>
                    <a:pt x="2755" y="2295"/>
                  </a:lnTo>
                  <a:lnTo>
                    <a:pt x="2732" y="2261"/>
                  </a:lnTo>
                  <a:lnTo>
                    <a:pt x="2707" y="2226"/>
                  </a:lnTo>
                  <a:lnTo>
                    <a:pt x="2680" y="2198"/>
                  </a:lnTo>
                  <a:lnTo>
                    <a:pt x="2651" y="2169"/>
                  </a:lnTo>
                  <a:lnTo>
                    <a:pt x="2622" y="2144"/>
                  </a:lnTo>
                  <a:lnTo>
                    <a:pt x="2594" y="2119"/>
                  </a:lnTo>
                  <a:lnTo>
                    <a:pt x="2567" y="2098"/>
                  </a:lnTo>
                  <a:lnTo>
                    <a:pt x="2540" y="2080"/>
                  </a:lnTo>
                  <a:lnTo>
                    <a:pt x="2513" y="2063"/>
                  </a:lnTo>
                  <a:lnTo>
                    <a:pt x="2490" y="2048"/>
                  </a:lnTo>
                  <a:lnTo>
                    <a:pt x="2471" y="2032"/>
                  </a:lnTo>
                  <a:lnTo>
                    <a:pt x="2453" y="2019"/>
                  </a:lnTo>
                  <a:lnTo>
                    <a:pt x="2438" y="2004"/>
                  </a:lnTo>
                  <a:lnTo>
                    <a:pt x="2425" y="1988"/>
                  </a:lnTo>
                  <a:lnTo>
                    <a:pt x="2413" y="1973"/>
                  </a:lnTo>
                  <a:lnTo>
                    <a:pt x="2403" y="1960"/>
                  </a:lnTo>
                  <a:lnTo>
                    <a:pt x="2396" y="1944"/>
                  </a:lnTo>
                  <a:lnTo>
                    <a:pt x="2390" y="1931"/>
                  </a:lnTo>
                  <a:lnTo>
                    <a:pt x="2384" y="1915"/>
                  </a:lnTo>
                  <a:lnTo>
                    <a:pt x="2380" y="1902"/>
                  </a:lnTo>
                  <a:lnTo>
                    <a:pt x="2377" y="1888"/>
                  </a:lnTo>
                  <a:lnTo>
                    <a:pt x="2375" y="1862"/>
                  </a:lnTo>
                  <a:lnTo>
                    <a:pt x="2373" y="1837"/>
                  </a:lnTo>
                  <a:lnTo>
                    <a:pt x="2390" y="1856"/>
                  </a:lnTo>
                  <a:lnTo>
                    <a:pt x="2407" y="1873"/>
                  </a:lnTo>
                  <a:lnTo>
                    <a:pt x="2426" y="1890"/>
                  </a:lnTo>
                  <a:lnTo>
                    <a:pt x="2446" y="1906"/>
                  </a:lnTo>
                  <a:lnTo>
                    <a:pt x="2467" y="1919"/>
                  </a:lnTo>
                  <a:lnTo>
                    <a:pt x="2486" y="1931"/>
                  </a:lnTo>
                  <a:lnTo>
                    <a:pt x="2507" y="1942"/>
                  </a:lnTo>
                  <a:lnTo>
                    <a:pt x="2528" y="1954"/>
                  </a:lnTo>
                  <a:lnTo>
                    <a:pt x="2549" y="1963"/>
                  </a:lnTo>
                  <a:lnTo>
                    <a:pt x="2572" y="1971"/>
                  </a:lnTo>
                  <a:lnTo>
                    <a:pt x="2594" y="1979"/>
                  </a:lnTo>
                  <a:lnTo>
                    <a:pt x="2617" y="1986"/>
                  </a:lnTo>
                  <a:lnTo>
                    <a:pt x="2663" y="1996"/>
                  </a:lnTo>
                  <a:lnTo>
                    <a:pt x="2709" y="2004"/>
                  </a:lnTo>
                  <a:lnTo>
                    <a:pt x="2747" y="2009"/>
                  </a:lnTo>
                  <a:lnTo>
                    <a:pt x="2786" y="2017"/>
                  </a:lnTo>
                  <a:lnTo>
                    <a:pt x="2822" y="2025"/>
                  </a:lnTo>
                  <a:lnTo>
                    <a:pt x="2858" y="2032"/>
                  </a:lnTo>
                  <a:lnTo>
                    <a:pt x="2891" y="2042"/>
                  </a:lnTo>
                  <a:lnTo>
                    <a:pt x="2924" y="2052"/>
                  </a:lnTo>
                  <a:lnTo>
                    <a:pt x="2954" y="2063"/>
                  </a:lnTo>
                  <a:lnTo>
                    <a:pt x="2983" y="2075"/>
                  </a:lnTo>
                  <a:lnTo>
                    <a:pt x="3012" y="2088"/>
                  </a:lnTo>
                  <a:lnTo>
                    <a:pt x="3037" y="2102"/>
                  </a:lnTo>
                  <a:lnTo>
                    <a:pt x="3062" y="2117"/>
                  </a:lnTo>
                  <a:lnTo>
                    <a:pt x="3085" y="2134"/>
                  </a:lnTo>
                  <a:lnTo>
                    <a:pt x="3106" y="2151"/>
                  </a:lnTo>
                  <a:lnTo>
                    <a:pt x="3125" y="2169"/>
                  </a:lnTo>
                  <a:lnTo>
                    <a:pt x="3143" y="2188"/>
                  </a:lnTo>
                  <a:lnTo>
                    <a:pt x="3160" y="2209"/>
                  </a:lnTo>
                  <a:lnTo>
                    <a:pt x="3160" y="2180"/>
                  </a:lnTo>
                  <a:lnTo>
                    <a:pt x="3160" y="2151"/>
                  </a:lnTo>
                  <a:lnTo>
                    <a:pt x="3156" y="2125"/>
                  </a:lnTo>
                  <a:lnTo>
                    <a:pt x="3152" y="2100"/>
                  </a:lnTo>
                  <a:lnTo>
                    <a:pt x="3146" y="2075"/>
                  </a:lnTo>
                  <a:lnTo>
                    <a:pt x="3139" y="2052"/>
                  </a:lnTo>
                  <a:lnTo>
                    <a:pt x="3129" y="2029"/>
                  </a:lnTo>
                  <a:lnTo>
                    <a:pt x="3120" y="2008"/>
                  </a:lnTo>
                  <a:lnTo>
                    <a:pt x="3106" y="1988"/>
                  </a:lnTo>
                  <a:lnTo>
                    <a:pt x="3095" y="1969"/>
                  </a:lnTo>
                  <a:lnTo>
                    <a:pt x="3081" y="1950"/>
                  </a:lnTo>
                  <a:lnTo>
                    <a:pt x="3066" y="1933"/>
                  </a:lnTo>
                  <a:lnTo>
                    <a:pt x="3035" y="1900"/>
                  </a:lnTo>
                  <a:lnTo>
                    <a:pt x="3004" y="1871"/>
                  </a:lnTo>
                  <a:lnTo>
                    <a:pt x="2937" y="1817"/>
                  </a:lnTo>
                  <a:lnTo>
                    <a:pt x="2876" y="1769"/>
                  </a:lnTo>
                  <a:lnTo>
                    <a:pt x="2849" y="1746"/>
                  </a:lnTo>
                  <a:lnTo>
                    <a:pt x="2828" y="1721"/>
                  </a:lnTo>
                  <a:lnTo>
                    <a:pt x="2818" y="1710"/>
                  </a:lnTo>
                  <a:lnTo>
                    <a:pt x="2810" y="1698"/>
                  </a:lnTo>
                  <a:lnTo>
                    <a:pt x="2803" y="1685"/>
                  </a:lnTo>
                  <a:lnTo>
                    <a:pt x="2799" y="1673"/>
                  </a:lnTo>
                  <a:lnTo>
                    <a:pt x="2837" y="1698"/>
                  </a:lnTo>
                  <a:lnTo>
                    <a:pt x="2876" y="1718"/>
                  </a:lnTo>
                  <a:lnTo>
                    <a:pt x="2910" y="1735"/>
                  </a:lnTo>
                  <a:lnTo>
                    <a:pt x="2947" y="1746"/>
                  </a:lnTo>
                  <a:lnTo>
                    <a:pt x="2983" y="1756"/>
                  </a:lnTo>
                  <a:lnTo>
                    <a:pt x="3020" y="1760"/>
                  </a:lnTo>
                  <a:lnTo>
                    <a:pt x="3058" y="1762"/>
                  </a:lnTo>
                  <a:lnTo>
                    <a:pt x="3098" y="1760"/>
                  </a:lnTo>
                  <a:lnTo>
                    <a:pt x="3125" y="1758"/>
                  </a:lnTo>
                  <a:lnTo>
                    <a:pt x="3156" y="1752"/>
                  </a:lnTo>
                  <a:lnTo>
                    <a:pt x="3185" y="1746"/>
                  </a:lnTo>
                  <a:lnTo>
                    <a:pt x="3216" y="1739"/>
                  </a:lnTo>
                  <a:lnTo>
                    <a:pt x="3244" y="1733"/>
                  </a:lnTo>
                  <a:lnTo>
                    <a:pt x="3275" y="1727"/>
                  </a:lnTo>
                  <a:lnTo>
                    <a:pt x="3306" y="1723"/>
                  </a:lnTo>
                  <a:lnTo>
                    <a:pt x="3337" y="1721"/>
                  </a:lnTo>
                  <a:lnTo>
                    <a:pt x="3367" y="1721"/>
                  </a:lnTo>
                  <a:lnTo>
                    <a:pt x="3396" y="1725"/>
                  </a:lnTo>
                  <a:lnTo>
                    <a:pt x="3411" y="1729"/>
                  </a:lnTo>
                  <a:lnTo>
                    <a:pt x="3427" y="1735"/>
                  </a:lnTo>
                  <a:lnTo>
                    <a:pt x="3440" y="1741"/>
                  </a:lnTo>
                  <a:lnTo>
                    <a:pt x="3456" y="1746"/>
                  </a:lnTo>
                  <a:lnTo>
                    <a:pt x="3469" y="1756"/>
                  </a:lnTo>
                  <a:lnTo>
                    <a:pt x="3484" y="1766"/>
                  </a:lnTo>
                  <a:lnTo>
                    <a:pt x="3498" y="1777"/>
                  </a:lnTo>
                  <a:lnTo>
                    <a:pt x="3511" y="1791"/>
                  </a:lnTo>
                  <a:lnTo>
                    <a:pt x="3525" y="1806"/>
                  </a:lnTo>
                  <a:lnTo>
                    <a:pt x="3538" y="1823"/>
                  </a:lnTo>
                  <a:lnTo>
                    <a:pt x="3552" y="1840"/>
                  </a:lnTo>
                  <a:lnTo>
                    <a:pt x="3563" y="1862"/>
                  </a:lnTo>
                  <a:lnTo>
                    <a:pt x="3596" y="1842"/>
                  </a:lnTo>
                  <a:lnTo>
                    <a:pt x="3630" y="1827"/>
                  </a:lnTo>
                  <a:lnTo>
                    <a:pt x="3665" y="1814"/>
                  </a:lnTo>
                  <a:lnTo>
                    <a:pt x="3699" y="1804"/>
                  </a:lnTo>
                  <a:lnTo>
                    <a:pt x="3736" y="1798"/>
                  </a:lnTo>
                  <a:lnTo>
                    <a:pt x="3772" y="1794"/>
                  </a:lnTo>
                  <a:lnTo>
                    <a:pt x="3809" y="1794"/>
                  </a:lnTo>
                  <a:lnTo>
                    <a:pt x="3843" y="1796"/>
                  </a:lnTo>
                  <a:lnTo>
                    <a:pt x="3880" y="1800"/>
                  </a:lnTo>
                  <a:lnTo>
                    <a:pt x="3916" y="1808"/>
                  </a:lnTo>
                  <a:lnTo>
                    <a:pt x="3951" y="1816"/>
                  </a:lnTo>
                  <a:lnTo>
                    <a:pt x="3986" y="1827"/>
                  </a:lnTo>
                  <a:lnTo>
                    <a:pt x="4018" y="1839"/>
                  </a:lnTo>
                  <a:lnTo>
                    <a:pt x="4051" y="1854"/>
                  </a:lnTo>
                  <a:lnTo>
                    <a:pt x="4080" y="1869"/>
                  </a:lnTo>
                  <a:lnTo>
                    <a:pt x="4110" y="1887"/>
                  </a:lnTo>
                  <a:close/>
                  <a:moveTo>
                    <a:pt x="2246" y="1449"/>
                  </a:moveTo>
                  <a:lnTo>
                    <a:pt x="1862" y="1449"/>
                  </a:lnTo>
                  <a:lnTo>
                    <a:pt x="1862" y="1063"/>
                  </a:lnTo>
                  <a:lnTo>
                    <a:pt x="2246" y="1063"/>
                  </a:lnTo>
                  <a:lnTo>
                    <a:pt x="2246" y="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0044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1" name="Kuva 108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12" y="6275609"/>
            <a:ext cx="1799334" cy="475200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125"/>
          <a:stretch/>
        </p:blipFill>
        <p:spPr bwMode="hidden">
          <a:xfrm>
            <a:off x="254000" y="254000"/>
            <a:ext cx="8636000" cy="59055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620713"/>
            <a:ext cx="6781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57400" y="1981200"/>
            <a:ext cx="6781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 bwMode="auto">
          <a:xfrm>
            <a:off x="2267744" y="6165304"/>
            <a:ext cx="28083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 anchorCtr="0"/>
          <a:lstStyle>
            <a:lvl1pPr marL="0" indent="0" algn="ctr" rtl="0" eaLnBrk="1" fontAlgn="base" hangingPunct="1">
              <a:lnSpc>
                <a:spcPts val="85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None/>
              <a:defRPr sz="900" kern="1200" baseline="0">
                <a:solidFill>
                  <a:schemeClr val="tx1"/>
                </a:solidFill>
                <a:latin typeface="Gotham Narrow Bold"/>
                <a:ea typeface="+mn-ea"/>
                <a:cs typeface="Gotham Narrow Bold"/>
              </a:defRPr>
            </a:lvl1pPr>
            <a:lvl2pPr marL="382588" indent="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None/>
              <a:defRPr sz="1200" kern="1200">
                <a:solidFill>
                  <a:schemeClr val="tx1"/>
                </a:solidFill>
                <a:latin typeface="Gotham Narrow Bold"/>
                <a:ea typeface="+mn-ea"/>
                <a:cs typeface="Gotham Narrow Bold"/>
              </a:defRPr>
            </a:lvl2pPr>
            <a:lvl3pPr marL="765175" indent="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Gotham Narrow Bold"/>
                <a:ea typeface="+mn-ea"/>
                <a:cs typeface="Gotham Narrow Bold"/>
              </a:defRPr>
            </a:lvl3pPr>
            <a:lvl4pPr marL="1241425" indent="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Gotham Narrow Bold"/>
                <a:ea typeface="+mn-ea"/>
                <a:cs typeface="Gotham Narrow Bold"/>
              </a:defRPr>
            </a:lvl4pPr>
            <a:lvl5pPr marL="1717675" indent="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Gotham Narrow Bold"/>
                <a:ea typeface="+mn-ea"/>
                <a:cs typeface="Gotham Narrow Bol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900" dirty="0" err="1" smtClean="0">
                <a:latin typeface="Arial"/>
                <a:cs typeface="Arial"/>
              </a:rPr>
              <a:t>Matemaattis</a:t>
            </a:r>
            <a:r>
              <a:rPr lang="fi-FI" sz="900" dirty="0" smtClean="0">
                <a:latin typeface="Arial"/>
                <a:cs typeface="Arial"/>
              </a:rPr>
              <a:t>-luonnontieteellinen tiedekunta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51720" y="6453336"/>
            <a:ext cx="2808312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3" r:id="rId2"/>
    <p:sldLayoutId id="2147483680" r:id="rId3"/>
    <p:sldLayoutId id="2147483681" r:id="rId4"/>
    <p:sldLayoutId id="2147483667" r:id="rId5"/>
    <p:sldLayoutId id="2147483669" r:id="rId6"/>
    <p:sldLayoutId id="2147483670" r:id="rId7"/>
    <p:sldLayoutId id="2147483678" r:id="rId8"/>
    <p:sldLayoutId id="2147483683" r:id="rId9"/>
    <p:sldLayoutId id="2147483684" r:id="rId10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 kern="1200" cap="all" baseline="0">
          <a:solidFill>
            <a:schemeClr val="tx1"/>
          </a:solidFill>
          <a:latin typeface="+mj-lt"/>
          <a:ea typeface="+mj-ea"/>
          <a:cs typeface="Gotham Narrow Bold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Gotham Narrow Bold" charset="0"/>
          <a:ea typeface="ＭＳ Ｐゴシック" pitchFamily="-72" charset="-128"/>
          <a:cs typeface="ＭＳ Ｐゴシック" pitchFamily="-7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50000"/>
        </a:spcAft>
        <a:buClr>
          <a:schemeClr val="accent1"/>
        </a:buClr>
        <a:buSzPct val="100000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382588" indent="3175" algn="l" rtl="0" eaLnBrk="1" fontAlgn="base" hangingPunct="1">
        <a:spcBef>
          <a:spcPct val="0"/>
        </a:spcBef>
        <a:spcAft>
          <a:spcPct val="50000"/>
        </a:spcAft>
        <a:buClr>
          <a:schemeClr val="tx1"/>
        </a:buClr>
        <a:buSzPct val="100000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87325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187325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05000" indent="-187325" algn="l" rtl="0" eaLnBrk="1" fontAlgn="base" hangingPunct="1">
        <a:spcBef>
          <a:spcPct val="0"/>
        </a:spcBef>
        <a:spcAft>
          <a:spcPct val="50000"/>
        </a:spcAft>
        <a:buFont typeface="Arial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3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29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8032" y="4581128"/>
            <a:ext cx="7772400" cy="1371600"/>
          </a:xfrm>
        </p:spPr>
        <p:txBody>
          <a:bodyPr/>
          <a:lstStyle/>
          <a:p>
            <a:r>
              <a:rPr lang="en-US" dirty="0" smtClean="0"/>
              <a:t>Mikko Voutilainen, Eveliina Muuri, </a:t>
            </a:r>
            <a:r>
              <a:rPr lang="en-US" dirty="0" err="1" smtClean="0"/>
              <a:t>Juuso</a:t>
            </a:r>
            <a:r>
              <a:rPr lang="en-US" dirty="0" smtClean="0"/>
              <a:t> </a:t>
            </a:r>
            <a:r>
              <a:rPr lang="en-US" dirty="0" err="1" smtClean="0"/>
              <a:t>Sammaljärvi</a:t>
            </a:r>
            <a:r>
              <a:rPr lang="en-US" dirty="0" smtClean="0"/>
              <a:t>, </a:t>
            </a:r>
            <a:r>
              <a:rPr lang="en-US" dirty="0" err="1" smtClean="0"/>
              <a:t>Marja</a:t>
            </a:r>
            <a:r>
              <a:rPr lang="en-US" dirty="0" smtClean="0"/>
              <a:t> </a:t>
            </a:r>
            <a:r>
              <a:rPr lang="en-US" dirty="0" err="1" smtClean="0"/>
              <a:t>Siitari-Kauppi</a:t>
            </a:r>
            <a:endParaRPr lang="en-US" dirty="0" smtClean="0"/>
          </a:p>
          <a:p>
            <a:r>
              <a:rPr lang="en-US" sz="1600" dirty="0" smtClean="0"/>
              <a:t>Department of Chemistry, University of Helsinki</a:t>
            </a:r>
          </a:p>
          <a:p>
            <a:endParaRPr lang="en-US" sz="1600" dirty="0" smtClean="0"/>
          </a:p>
          <a:p>
            <a:r>
              <a:rPr lang="en-US" dirty="0" err="1" smtClean="0"/>
              <a:t>Jérôme</a:t>
            </a:r>
            <a:r>
              <a:rPr lang="en-US" dirty="0" smtClean="0"/>
              <a:t> </a:t>
            </a:r>
            <a:r>
              <a:rPr lang="en-US" dirty="0" err="1" smtClean="0"/>
              <a:t>Donnard</a:t>
            </a:r>
            <a:r>
              <a:rPr lang="en-US" dirty="0" smtClean="0"/>
              <a:t>, Samuel Duval</a:t>
            </a:r>
          </a:p>
          <a:p>
            <a:r>
              <a:rPr lang="en-US" sz="1600" dirty="0" smtClean="0"/>
              <a:t>AI4R, Nantes, France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3528" y="2564904"/>
            <a:ext cx="8444172" cy="1296144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Digital autoradiography</a:t>
            </a:r>
            <a:br>
              <a:rPr lang="en-US" sz="4000" dirty="0" smtClean="0"/>
            </a:br>
            <a:r>
              <a:rPr lang="en-US" sz="4000" dirty="0" smtClean="0"/>
              <a:t>on C-14 labelled PMMA impregnated rock samples using the Beaver</a:t>
            </a:r>
            <a:r>
              <a:rPr lang="en-US" sz="4000" baseline="30000" dirty="0" smtClean="0"/>
              <a:t>TM</a:t>
            </a:r>
            <a:endParaRPr lang="en-US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5651427"/>
            <a:ext cx="1702591" cy="104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389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07634" y="404664"/>
            <a:ext cx="6624736" cy="1249544"/>
          </a:xfrm>
        </p:spPr>
        <p:txBody>
          <a:bodyPr/>
          <a:lstStyle/>
          <a:p>
            <a:r>
              <a:rPr lang="en-US" dirty="0" smtClean="0"/>
              <a:t>Background: </a:t>
            </a:r>
            <a:br>
              <a:rPr lang="en-US" dirty="0" smtClean="0"/>
            </a:br>
            <a:r>
              <a:rPr lang="en-US" dirty="0" smtClean="0"/>
              <a:t>In situ test sites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7503" y="4308724"/>
            <a:ext cx="3054338" cy="2400161"/>
          </a:xfrm>
        </p:spPr>
        <p:txBody>
          <a:bodyPr/>
          <a:lstStyle/>
          <a:p>
            <a:pPr marL="92075" indent="0" algn="ctr">
              <a:buNone/>
            </a:pPr>
            <a:r>
              <a:rPr lang="en-US" sz="2000" b="1" dirty="0" smtClean="0"/>
              <a:t>Grimsel, Switzerland</a:t>
            </a:r>
          </a:p>
          <a:p>
            <a:pPr marL="92075" indent="0">
              <a:buNone/>
            </a:pPr>
            <a:r>
              <a:rPr lang="en-US" sz="2000" dirty="0" smtClean="0"/>
              <a:t>Grimsel test site (GTS) at an altitude of 1,730 m and at a depth of around 450 meters below the surface in central Switzerland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2989525" y="4312651"/>
            <a:ext cx="3094643" cy="2396234"/>
          </a:xfrm>
        </p:spPr>
        <p:txBody>
          <a:bodyPr/>
          <a:lstStyle/>
          <a:p>
            <a:pPr marL="92075" indent="0" algn="ctr">
              <a:buNone/>
            </a:pPr>
            <a:r>
              <a:rPr lang="en-US" sz="2000" b="1" dirty="0" smtClean="0"/>
              <a:t>Olkiluoto, Finland</a:t>
            </a:r>
          </a:p>
          <a:p>
            <a:pPr marL="92075" indent="0">
              <a:buNone/>
            </a:pPr>
            <a:r>
              <a:rPr lang="en-US" sz="2000" dirty="0"/>
              <a:t>U</a:t>
            </a:r>
            <a:r>
              <a:rPr lang="en-US" sz="2000" dirty="0" smtClean="0"/>
              <a:t>nderground </a:t>
            </a:r>
            <a:r>
              <a:rPr lang="en-US" sz="2000" dirty="0"/>
              <a:t>rock </a:t>
            </a:r>
            <a:r>
              <a:rPr lang="en-US" sz="2000" dirty="0" smtClean="0"/>
              <a:t>characterization facility (ONKALO) on the coast of south-western Finland where the repository system is built in the depth of 400 meters below the surface</a:t>
            </a:r>
            <a:endParaRPr lang="en-US" sz="2000" dirty="0"/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6003556" y="2697205"/>
            <a:ext cx="2891662" cy="1550480"/>
            <a:chOff x="5796136" y="1729344"/>
            <a:chExt cx="3625983" cy="19442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t="9984" b="19110"/>
            <a:stretch/>
          </p:blipFill>
          <p:spPr>
            <a:xfrm>
              <a:off x="5796136" y="1729344"/>
              <a:ext cx="3625983" cy="194421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48464" y="2979013"/>
              <a:ext cx="625235" cy="666011"/>
            </a:xfrm>
            <a:prstGeom prst="rect">
              <a:avLst/>
            </a:prstGeom>
          </p:spPr>
        </p:pic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179512" y="2701312"/>
            <a:ext cx="2891660" cy="1552982"/>
            <a:chOff x="409670" y="4221088"/>
            <a:chExt cx="3625981" cy="194735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l="1" t="2192" r="1136" b="15385"/>
            <a:stretch/>
          </p:blipFill>
          <p:spPr>
            <a:xfrm>
              <a:off x="409670" y="4221088"/>
              <a:ext cx="3625981" cy="194735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0408" y="5857200"/>
              <a:ext cx="1062951" cy="277911"/>
            </a:xfrm>
            <a:prstGeom prst="rect">
              <a:avLst/>
            </a:prstGeom>
          </p:spPr>
        </p:pic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3091534" y="2696723"/>
            <a:ext cx="2891660" cy="1561498"/>
            <a:chOff x="5796138" y="3717032"/>
            <a:chExt cx="3625981" cy="195803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96138" y="3717032"/>
              <a:ext cx="3625981" cy="195803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0765" y="4981802"/>
              <a:ext cx="588476" cy="669844"/>
            </a:xfrm>
            <a:prstGeom prst="rect">
              <a:avLst/>
            </a:prstGeom>
          </p:spPr>
        </p:pic>
      </p:grpSp>
      <p:sp>
        <p:nvSpPr>
          <p:cNvPr id="23" name="Content Placeholder 6"/>
          <p:cNvSpPr txBox="1">
            <a:spLocks/>
          </p:cNvSpPr>
          <p:nvPr/>
        </p:nvSpPr>
        <p:spPr bwMode="auto">
          <a:xfrm>
            <a:off x="5900512" y="4310674"/>
            <a:ext cx="3095678" cy="243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508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1pPr>
            <a:lvl2pPr marL="725488" indent="-3429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2pPr>
            <a:lvl3pPr marL="9525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3pPr>
            <a:lvl4pPr marL="142875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4pPr>
            <a:lvl5pPr marL="19050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 algn="ctr">
              <a:buFont typeface="Arial"/>
              <a:buNone/>
            </a:pPr>
            <a:r>
              <a:rPr lang="en-US" sz="2000" b="1" dirty="0" smtClean="0"/>
              <a:t>Äspö, Sweden</a:t>
            </a:r>
          </a:p>
          <a:p>
            <a:pPr marL="92075" indent="0">
              <a:buNone/>
            </a:pPr>
            <a:r>
              <a:rPr lang="en-US" sz="2000" dirty="0" smtClean="0"/>
              <a:t>Äspö hard rock laboratory (HRL) on the coast of southern Sweden extends to depth of 500 meters and is located near </a:t>
            </a:r>
            <a:r>
              <a:rPr lang="en-US" sz="2000" dirty="0" err="1" smtClean="0"/>
              <a:t>Oskarshamn</a:t>
            </a:r>
            <a:r>
              <a:rPr lang="en-US" sz="2000" dirty="0" smtClean="0"/>
              <a:t> nuclear power plant</a:t>
            </a:r>
            <a:endParaRPr lang="en-US" sz="2000" dirty="0"/>
          </a:p>
        </p:txBody>
      </p:sp>
      <p:sp>
        <p:nvSpPr>
          <p:cNvPr id="26" name="Content Placeholder 6"/>
          <p:cNvSpPr txBox="1">
            <a:spLocks/>
          </p:cNvSpPr>
          <p:nvPr/>
        </p:nvSpPr>
        <p:spPr bwMode="auto">
          <a:xfrm>
            <a:off x="1400909" y="1556791"/>
            <a:ext cx="7491571" cy="114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508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1pPr>
            <a:lvl2pPr marL="725488" indent="-3429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2pPr>
            <a:lvl3pPr marL="9525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3pPr>
            <a:lvl4pPr marL="142875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4pPr>
            <a:lvl5pPr marL="19050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>
              <a:buNone/>
            </a:pPr>
            <a:r>
              <a:rPr lang="en-US" sz="2000" dirty="0" smtClean="0"/>
              <a:t>The underground rock characterization facilities in crystalline rock formations are </a:t>
            </a:r>
            <a:r>
              <a:rPr lang="en-US" sz="2000" dirty="0"/>
              <a:t>used </a:t>
            </a:r>
            <a:r>
              <a:rPr lang="en-US" sz="2000" dirty="0" smtClean="0"/>
              <a:t>to collect data for safe disposal of spent nuclear fuel and to </a:t>
            </a:r>
            <a:r>
              <a:rPr lang="en-US" sz="2000" dirty="0"/>
              <a:t>develop excavation </a:t>
            </a:r>
            <a:r>
              <a:rPr lang="en-US" sz="2000" dirty="0" smtClean="0"/>
              <a:t>and </a:t>
            </a:r>
            <a:r>
              <a:rPr lang="en-US" sz="2000" dirty="0"/>
              <a:t>final disposal techniques in realistic conditions 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3078194" y="2696723"/>
            <a:ext cx="2106" cy="4012162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990216" y="2696723"/>
            <a:ext cx="2106" cy="4012162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168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51264"/>
            <a:ext cx="6912768" cy="1249544"/>
          </a:xfrm>
        </p:spPr>
        <p:txBody>
          <a:bodyPr/>
          <a:lstStyle/>
          <a:p>
            <a:r>
              <a:rPr lang="en-US" sz="2400" dirty="0" smtClean="0"/>
              <a:t>Background: In situ Diffusion and sorption experiments using radioactive tracers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 bwMode="auto">
          <a:xfrm flipH="1">
            <a:off x="251520" y="3554371"/>
            <a:ext cx="2895543" cy="220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Long Term Diffusion (LTD) experiments at GTS</a:t>
            </a:r>
          </a:p>
          <a:p>
            <a:pPr marL="92075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dirty="0">
                <a:solidFill>
                  <a:prstClr val="black"/>
                </a:solidFill>
                <a:latin typeface="Arial" panose="020B0604020202020204"/>
              </a:rPr>
              <a:t>Through- and In-diffusion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</a:rPr>
              <a:t>experiments from source </a:t>
            </a:r>
            <a:r>
              <a:rPr lang="en-US" sz="2000" dirty="0" err="1" smtClean="0">
                <a:solidFill>
                  <a:prstClr val="black"/>
                </a:solidFill>
                <a:latin typeface="Arial" panose="020B0604020202020204"/>
              </a:rPr>
              <a:t>drillhole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</a:rPr>
              <a:t> to observation </a:t>
            </a:r>
            <a:r>
              <a:rPr lang="en-US" sz="2000" dirty="0" err="1" smtClean="0">
                <a:solidFill>
                  <a:prstClr val="black"/>
                </a:solidFill>
                <a:latin typeface="Arial" panose="020B0604020202020204"/>
              </a:rPr>
              <a:t>drillhole</a:t>
            </a:r>
            <a:endParaRPr lang="en-US" sz="20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 flipH="1">
            <a:off x="6006066" y="3549130"/>
            <a:ext cx="2867586" cy="254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Long Term Sorption Diffusion Experiment (LTDE-SD) at Äspö HRL</a:t>
            </a:r>
            <a:endParaRPr lang="en-US" sz="2000" b="1" dirty="0">
              <a:solidFill>
                <a:prstClr val="black"/>
              </a:solidFill>
              <a:latin typeface="Arial" panose="020B0604020202020204"/>
              <a:ea typeface="+mn-ea"/>
            </a:endParaRPr>
          </a:p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In-diffusion experiment from natural fracture surface and from </a:t>
            </a:r>
            <a:r>
              <a:rPr lang="en-US" sz="2000" dirty="0" err="1" smtClean="0">
                <a:solidFill>
                  <a:prstClr val="black"/>
                </a:solidFill>
                <a:latin typeface="Arial" panose="020B0604020202020204"/>
                <a:ea typeface="+mn-ea"/>
              </a:rPr>
              <a:t>drillhole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 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251520" y="1924142"/>
            <a:ext cx="2863877" cy="1607869"/>
            <a:chOff x="251520" y="1677115"/>
            <a:chExt cx="2863877" cy="160786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520" y="1677115"/>
              <a:ext cx="2863877" cy="160786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3063354"/>
              <a:ext cx="847686" cy="22163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3137933" y="1515788"/>
            <a:ext cx="2868133" cy="2016224"/>
            <a:chOff x="3137933" y="1677115"/>
            <a:chExt cx="2868133" cy="201622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t="9588" b="9773"/>
            <a:stretch/>
          </p:blipFill>
          <p:spPr>
            <a:xfrm>
              <a:off x="3139970" y="1677115"/>
              <a:ext cx="2866096" cy="201622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7933" y="1677115"/>
              <a:ext cx="469300" cy="53419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 bwMode="auto">
          <a:xfrm flipH="1">
            <a:off x="3137932" y="3554372"/>
            <a:ext cx="2802219" cy="318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Rock Matrix Retention Properties (REPRO) experiments at ONKALO</a:t>
            </a:r>
            <a:endParaRPr lang="en-US" sz="2000" b="1" dirty="0" smtClean="0"/>
          </a:p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1. Through- and In-diffusion experiment in </a:t>
            </a:r>
            <a:r>
              <a:rPr lang="en-US" sz="2000" dirty="0" err="1" smtClean="0">
                <a:solidFill>
                  <a:prstClr val="black"/>
                </a:solidFill>
                <a:latin typeface="Arial" panose="020B0604020202020204"/>
                <a:ea typeface="+mn-ea"/>
              </a:rPr>
              <a:t>drillholes</a:t>
            </a:r>
            <a:endParaRPr lang="en-US" sz="2000" dirty="0" smtClean="0">
              <a:solidFill>
                <a:prstClr val="black"/>
              </a:solidFill>
              <a:latin typeface="Arial" panose="020B0604020202020204"/>
              <a:ea typeface="+mn-ea"/>
            </a:endParaRPr>
          </a:p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2. Advection-matrix diffusion experiment in a </a:t>
            </a:r>
            <a:r>
              <a:rPr lang="en-US" sz="2000" dirty="0" err="1" smtClean="0">
                <a:solidFill>
                  <a:prstClr val="black"/>
                </a:solidFill>
                <a:latin typeface="Arial" panose="020B0604020202020204"/>
                <a:ea typeface="+mn-ea"/>
              </a:rPr>
              <a:t>drillhole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 </a:t>
            </a: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6030639" y="1488806"/>
            <a:ext cx="2884377" cy="2043206"/>
            <a:chOff x="6030639" y="1677114"/>
            <a:chExt cx="2884377" cy="2043206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6030640" y="1700807"/>
              <a:ext cx="2863877" cy="2016225"/>
              <a:chOff x="5580112" y="4316873"/>
              <a:chExt cx="2874058" cy="2023393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7"/>
              <a:srcRect l="3048" t="26463" r="43239" b="11790"/>
              <a:stretch/>
            </p:blipFill>
            <p:spPr>
              <a:xfrm>
                <a:off x="5580112" y="4316873"/>
                <a:ext cx="2874058" cy="2023393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7"/>
              <a:srcRect l="32785" t="9234" r="57794" b="84174"/>
              <a:stretch/>
            </p:blipFill>
            <p:spPr>
              <a:xfrm>
                <a:off x="7092280" y="4365104"/>
                <a:ext cx="504057" cy="216023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16401" y="1677114"/>
              <a:ext cx="498615" cy="53113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7"/>
            <a:srcRect l="5402" t="74714" r="72989" b="14536"/>
            <a:stretch/>
          </p:blipFill>
          <p:spPr>
            <a:xfrm>
              <a:off x="6152400" y="3150000"/>
              <a:ext cx="1152129" cy="35100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7"/>
            <a:srcRect l="3423" t="84474" r="79524" b="3021"/>
            <a:stretch/>
          </p:blipFill>
          <p:spPr>
            <a:xfrm>
              <a:off x="6030639" y="3312000"/>
              <a:ext cx="909240" cy="408320"/>
            </a:xfrm>
            <a:prstGeom prst="rect">
              <a:avLst/>
            </a:prstGeom>
          </p:spPr>
        </p:pic>
      </p:grpSp>
      <p:cxnSp>
        <p:nvCxnSpPr>
          <p:cNvPr id="27" name="Straight Connector 26"/>
          <p:cNvCxnSpPr/>
          <p:nvPr/>
        </p:nvCxnSpPr>
        <p:spPr>
          <a:xfrm flipH="1">
            <a:off x="3135827" y="3552417"/>
            <a:ext cx="2106" cy="3195261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006066" y="3552417"/>
            <a:ext cx="6094" cy="3195261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8131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7394" y="6233746"/>
            <a:ext cx="5472608" cy="600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379256"/>
            <a:ext cx="6280589" cy="12495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/>
              <a:t>Motivation</a:t>
            </a:r>
            <a:endParaRPr lang="en-GB" sz="3600" dirty="0"/>
          </a:p>
        </p:txBody>
      </p:sp>
      <p:sp>
        <p:nvSpPr>
          <p:cNvPr id="19" name="Content Placeholder 1"/>
          <p:cNvSpPr txBox="1">
            <a:spLocks/>
          </p:cNvSpPr>
          <p:nvPr/>
        </p:nvSpPr>
        <p:spPr>
          <a:xfrm>
            <a:off x="611560" y="1988840"/>
            <a:ext cx="4248472" cy="11521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66700" indent="-266700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5113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73050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5113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1500" dirty="0" smtClean="0"/>
              <a:t>LTD experiment at Grimsel test site [1-2].</a:t>
            </a:r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628493" y="4177999"/>
            <a:ext cx="4249167" cy="17092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5113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73050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1438" indent="-265113" algn="l" defTabSz="914400" rtl="0" eaLnBrk="1" latinLnBrk="0" hangingPunct="1">
              <a:spcBef>
                <a:spcPts val="0"/>
              </a:spcBef>
              <a:spcAft>
                <a:spcPts val="800"/>
              </a:spcAft>
              <a:buClrTx/>
              <a:buFont typeface="Arial" pitchFamily="34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Tx/>
            </a:pPr>
            <a:r>
              <a:rPr lang="en-US" sz="1500" dirty="0" smtClean="0"/>
              <a:t>LTDE-SD at Äspö </a:t>
            </a:r>
            <a:r>
              <a:rPr lang="en-US" sz="1500" dirty="0"/>
              <a:t>h</a:t>
            </a:r>
            <a:r>
              <a:rPr lang="en-US" sz="1500" dirty="0" smtClean="0"/>
              <a:t>ard rock laboratory [3].</a:t>
            </a: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2277392"/>
            <a:ext cx="2808312" cy="165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7857" t="3161" r="6492" b="10938"/>
          <a:stretch/>
        </p:blipFill>
        <p:spPr>
          <a:xfrm>
            <a:off x="642083" y="4473116"/>
            <a:ext cx="2304256" cy="21962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4459558"/>
            <a:ext cx="3129157" cy="233352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0192" y="4350003"/>
            <a:ext cx="265303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smtClean="0"/>
              <a:t>[1] Jokelainen et al.</a:t>
            </a:r>
          </a:p>
          <a:p>
            <a:r>
              <a:rPr lang="fi-FI" sz="1400" dirty="0"/>
              <a:t> </a:t>
            </a:r>
            <a:r>
              <a:rPr lang="fi-FI" sz="1400" dirty="0" smtClean="0"/>
              <a:t>    J. </a:t>
            </a:r>
            <a:r>
              <a:rPr lang="fi-FI" sz="1400" dirty="0" err="1" smtClean="0"/>
              <a:t>Radioanal</a:t>
            </a:r>
            <a:r>
              <a:rPr lang="fi-FI" sz="1400" dirty="0" smtClean="0"/>
              <a:t>. </a:t>
            </a:r>
            <a:r>
              <a:rPr lang="fi-FI" sz="1400" dirty="0" err="1" smtClean="0"/>
              <a:t>Nucl</a:t>
            </a:r>
            <a:r>
              <a:rPr lang="fi-FI" sz="1400" dirty="0" smtClean="0"/>
              <a:t>. </a:t>
            </a:r>
            <a:r>
              <a:rPr lang="fi-FI" sz="1400" dirty="0" err="1" smtClean="0"/>
              <a:t>Chem</a:t>
            </a:r>
            <a:r>
              <a:rPr lang="fi-FI" sz="1400" dirty="0" smtClean="0"/>
              <a:t>.</a:t>
            </a:r>
          </a:p>
          <a:p>
            <a:r>
              <a:rPr lang="fi-FI" sz="1400" dirty="0" smtClean="0"/>
              <a:t>     295, 2153–2161, 2013</a:t>
            </a:r>
          </a:p>
          <a:p>
            <a:r>
              <a:rPr lang="fi-FI" sz="1400" dirty="0" smtClean="0"/>
              <a:t>[2] </a:t>
            </a:r>
            <a:r>
              <a:rPr lang="fi-FI" sz="1400" dirty="0" err="1" smtClean="0"/>
              <a:t>Soler</a:t>
            </a:r>
            <a:r>
              <a:rPr lang="fi-FI" sz="1400" dirty="0" smtClean="0"/>
              <a:t> et al.</a:t>
            </a:r>
          </a:p>
          <a:p>
            <a:r>
              <a:rPr lang="fi-FI" sz="1400" dirty="0"/>
              <a:t> </a:t>
            </a:r>
            <a:r>
              <a:rPr lang="fi-FI" sz="1400" dirty="0" smtClean="0"/>
              <a:t>    </a:t>
            </a:r>
            <a:r>
              <a:rPr lang="en-US" sz="1400" dirty="0" smtClean="0"/>
              <a:t>J. </a:t>
            </a:r>
            <a:r>
              <a:rPr lang="en-US" sz="1400" dirty="0" err="1" smtClean="0"/>
              <a:t>Contam</a:t>
            </a:r>
            <a:r>
              <a:rPr lang="en-US" sz="1400" dirty="0" smtClean="0"/>
              <a:t>. </a:t>
            </a:r>
            <a:r>
              <a:rPr lang="en-US" sz="1400" dirty="0" err="1" smtClean="0"/>
              <a:t>Hydrol</a:t>
            </a:r>
            <a:r>
              <a:rPr lang="en-US" sz="1400" dirty="0" smtClean="0"/>
              <a:t>.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179, 89–101, 2015</a:t>
            </a:r>
            <a:endParaRPr lang="fi-FI" sz="1400" dirty="0" smtClean="0"/>
          </a:p>
          <a:p>
            <a:r>
              <a:rPr lang="fi-FI" sz="1400" dirty="0" smtClean="0"/>
              <a:t>[3] </a:t>
            </a:r>
            <a:r>
              <a:rPr lang="fi-FI" sz="1400" dirty="0" err="1" smtClean="0"/>
              <a:t>Nilson</a:t>
            </a:r>
            <a:r>
              <a:rPr lang="fi-FI" sz="1400" dirty="0" smtClean="0"/>
              <a:t> et al.</a:t>
            </a:r>
          </a:p>
          <a:p>
            <a:r>
              <a:rPr lang="fi-FI" sz="1400" dirty="0"/>
              <a:t> </a:t>
            </a:r>
            <a:r>
              <a:rPr lang="fi-FI" sz="1400" dirty="0" smtClean="0"/>
              <a:t>    SKB R-10-68, 2010.</a:t>
            </a:r>
          </a:p>
          <a:p>
            <a:r>
              <a:rPr lang="fi-FI" sz="1400" dirty="0"/>
              <a:t>[4] http://www.skb.se/taskforce/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2123727" y="973757"/>
            <a:ext cx="675927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Results </a:t>
            </a:r>
            <a:r>
              <a:rPr lang="en-US" sz="2000" dirty="0" smtClean="0"/>
              <a:t>affected </a:t>
            </a:r>
            <a:r>
              <a:rPr lang="en-US" sz="2000" dirty="0"/>
              <a:t>by heterogeneous structure of the rock and can not be explained using homogenous </a:t>
            </a:r>
            <a:r>
              <a:rPr lang="en-US" sz="2000" dirty="0" smtClean="0"/>
              <a:t>models</a:t>
            </a:r>
          </a:p>
          <a:p>
            <a:r>
              <a:rPr lang="fi-FI" sz="2000" dirty="0" smtClean="0"/>
              <a:t>→ </a:t>
            </a:r>
            <a:r>
              <a:rPr lang="fi-FI" sz="2000" dirty="0" err="1" smtClean="0"/>
              <a:t>Modelling</a:t>
            </a:r>
            <a:r>
              <a:rPr lang="fi-FI" sz="2000" dirty="0" smtClean="0"/>
              <a:t> </a:t>
            </a:r>
            <a:r>
              <a:rPr lang="fi-FI" sz="2000" dirty="0" err="1" smtClean="0"/>
              <a:t>Task</a:t>
            </a:r>
            <a:r>
              <a:rPr lang="fi-FI" sz="2000" dirty="0" smtClean="0"/>
              <a:t> 9 for SKB </a:t>
            </a:r>
            <a:r>
              <a:rPr lang="fi-FI" sz="2000" dirty="0" err="1" smtClean="0"/>
              <a:t>Task</a:t>
            </a:r>
            <a:r>
              <a:rPr lang="fi-FI" sz="2000" dirty="0" smtClean="0"/>
              <a:t> </a:t>
            </a:r>
            <a:r>
              <a:rPr lang="fi-FI" sz="2000" dirty="0" err="1" smtClean="0"/>
              <a:t>Force</a:t>
            </a:r>
            <a:r>
              <a:rPr lang="fi-FI" sz="2000" dirty="0" smtClean="0"/>
              <a:t> [4]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37264" y="2217683"/>
            <a:ext cx="2592542" cy="1947239"/>
            <a:chOff x="3347610" y="2133376"/>
            <a:chExt cx="2592542" cy="194723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/>
            <a:srcRect t="11827"/>
            <a:stretch/>
          </p:blipFill>
          <p:spPr>
            <a:xfrm>
              <a:off x="3347610" y="2204864"/>
              <a:ext cx="2520280" cy="187575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/>
            <a:srcRect l="17144" r="-2858" b="93231"/>
            <a:stretch/>
          </p:blipFill>
          <p:spPr>
            <a:xfrm>
              <a:off x="3779912" y="2133376"/>
              <a:ext cx="2160240" cy="144016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826800" y="2220982"/>
              <a:ext cx="241144" cy="88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252000" y="4113076"/>
            <a:ext cx="6012000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3710220" y="3212976"/>
            <a:ext cx="501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sz="1200" b="1" dirty="0" smtClean="0">
                <a:solidFill>
                  <a:srgbClr val="148211"/>
                </a:solidFill>
              </a:rPr>
              <a:t>Cs-134</a:t>
            </a:r>
          </a:p>
          <a:p>
            <a:r>
              <a:rPr lang="fi-FI" sz="1200" b="1" dirty="0" smtClean="0">
                <a:solidFill>
                  <a:srgbClr val="4E5697"/>
                </a:solidFill>
              </a:rPr>
              <a:t>HTO</a:t>
            </a:r>
            <a:endParaRPr lang="fi-FI" sz="1200" b="1" dirty="0">
              <a:solidFill>
                <a:srgbClr val="4E5697"/>
              </a:solidFill>
            </a:endParaRPr>
          </a:p>
          <a:p>
            <a:r>
              <a:rPr lang="fi-FI" sz="1200" b="1" dirty="0" smtClean="0">
                <a:solidFill>
                  <a:srgbClr val="FF0000"/>
                </a:solidFill>
              </a:rPr>
              <a:t>Na-22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3710220" y="4612486"/>
            <a:ext cx="5017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sz="1200" b="1" dirty="0" smtClean="0"/>
              <a:t>Cs-137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5693929" y="2034092"/>
            <a:ext cx="3198551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sz="2000" dirty="0" err="1" smtClean="0"/>
              <a:t>Our</a:t>
            </a:r>
            <a:r>
              <a:rPr lang="fi-FI" sz="2000" dirty="0" smtClean="0"/>
              <a:t> </a:t>
            </a:r>
            <a:r>
              <a:rPr lang="fi-FI" sz="2000" dirty="0" err="1" smtClean="0"/>
              <a:t>part</a:t>
            </a:r>
            <a:r>
              <a:rPr lang="fi-FI" sz="2000" dirty="0" smtClean="0"/>
              <a:t> of </a:t>
            </a:r>
            <a:r>
              <a:rPr lang="fi-FI" sz="2000" dirty="0" err="1" smtClean="0"/>
              <a:t>the</a:t>
            </a:r>
            <a:r>
              <a:rPr lang="fi-FI" sz="2000" dirty="0" smtClean="0"/>
              <a:t> </a:t>
            </a:r>
            <a:r>
              <a:rPr lang="fi-FI" sz="2000" dirty="0" err="1" smtClean="0"/>
              <a:t>project</a:t>
            </a:r>
            <a:r>
              <a:rPr lang="fi-FI" sz="2000" dirty="0" smtClean="0"/>
              <a:t>:</a:t>
            </a:r>
          </a:p>
          <a:p>
            <a:r>
              <a:rPr lang="fi-FI" sz="2000" dirty="0" err="1" smtClean="0"/>
              <a:t>Structure</a:t>
            </a:r>
            <a:r>
              <a:rPr lang="fi-FI" sz="2000" dirty="0" smtClean="0"/>
              <a:t> </a:t>
            </a:r>
            <a:r>
              <a:rPr lang="fi-FI" sz="2000" dirty="0" err="1" smtClean="0"/>
              <a:t>characterization</a:t>
            </a:r>
            <a:endParaRPr lang="fi-FI" sz="2000" dirty="0" smtClean="0"/>
          </a:p>
          <a:p>
            <a:r>
              <a:rPr lang="fi-FI" sz="2000" dirty="0" smtClean="0"/>
              <a:t>of rock </a:t>
            </a:r>
            <a:r>
              <a:rPr lang="fi-FI" sz="2000" dirty="0" err="1" smtClean="0"/>
              <a:t>samples</a:t>
            </a:r>
            <a:r>
              <a:rPr lang="fi-FI" sz="2000" dirty="0" smtClean="0"/>
              <a:t> </a:t>
            </a:r>
            <a:r>
              <a:rPr lang="fi-FI" sz="2000" dirty="0" err="1" smtClean="0"/>
              <a:t>using</a:t>
            </a:r>
            <a:r>
              <a:rPr lang="fi-FI" sz="2000" dirty="0" smtClean="0"/>
              <a:t> X-</a:t>
            </a:r>
            <a:r>
              <a:rPr lang="fi-FI" sz="2000" dirty="0" err="1" smtClean="0"/>
              <a:t>ray</a:t>
            </a:r>
            <a:r>
              <a:rPr lang="fi-FI" sz="2000" dirty="0" smtClean="0"/>
              <a:t> microtomography, SEM/EDS and </a:t>
            </a:r>
            <a:r>
              <a:rPr lang="fi-FI" sz="2000" dirty="0" smtClean="0">
                <a:solidFill>
                  <a:srgbClr val="FF0000"/>
                </a:solidFill>
              </a:rPr>
              <a:t>C-14-PMMA </a:t>
            </a:r>
            <a:r>
              <a:rPr lang="fi-FI" sz="2000" dirty="0" err="1" smtClean="0">
                <a:solidFill>
                  <a:srgbClr val="FF0000"/>
                </a:solidFill>
              </a:rPr>
              <a:t>autoradiogrphy</a:t>
            </a:r>
            <a:endParaRPr lang="fi-FI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888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620688"/>
            <a:ext cx="6768752" cy="480157"/>
          </a:xfrm>
        </p:spPr>
        <p:txBody>
          <a:bodyPr/>
          <a:lstStyle/>
          <a:p>
            <a:r>
              <a:rPr lang="en-US" sz="3200" dirty="0" smtClean="0"/>
              <a:t>Rock Samples Studied by</a:t>
            </a:r>
            <a:br>
              <a:rPr lang="en-US" sz="3200" dirty="0" smtClean="0"/>
            </a:br>
            <a:r>
              <a:rPr lang="en-US" sz="3200" dirty="0" smtClean="0"/>
              <a:t>C-14-PMMa autoradiography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 bwMode="auto">
          <a:xfrm flipH="1">
            <a:off x="386075" y="3396528"/>
            <a:ext cx="2895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Grimsel granodiorite</a:t>
            </a:r>
            <a:endParaRPr lang="en-US" sz="20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 flipH="1">
            <a:off x="6140218" y="3417468"/>
            <a:ext cx="28675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Äspö granodiorite</a:t>
            </a:r>
            <a:endParaRPr lang="en-US" sz="2000" dirty="0" smtClean="0">
              <a:solidFill>
                <a:prstClr val="black"/>
              </a:solidFill>
              <a:latin typeface="Arial" panose="020B0604020202020204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 flipH="1">
            <a:off x="3057990" y="3399584"/>
            <a:ext cx="294059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2075" lvl="0">
              <a:spcAft>
                <a:spcPts val="400"/>
              </a:spcAft>
              <a:buClr>
                <a:prstClr val="black"/>
              </a:buClr>
              <a:buSzPct val="100000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/>
                <a:ea typeface="+mn-ea"/>
              </a:rPr>
              <a:t>Olkiluoto veined gneiss and pegmatitic granite</a:t>
            </a:r>
            <a:endParaRPr lang="en-US" sz="2000" dirty="0" smtClean="0">
              <a:solidFill>
                <a:prstClr val="black"/>
              </a:solidFill>
              <a:latin typeface="Arial" panose="020B0604020202020204"/>
              <a:ea typeface="+mn-ea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52193" y="3435871"/>
            <a:ext cx="17217" cy="3233489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305398" y="4633804"/>
            <a:ext cx="2099623" cy="1347631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329241" y="4054559"/>
            <a:ext cx="2473808" cy="2513410"/>
            <a:chOff x="3354276" y="915425"/>
            <a:chExt cx="2473808" cy="251341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2674780" y="1594922"/>
              <a:ext cx="2513408" cy="11544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3974930" y="1575680"/>
              <a:ext cx="2513410" cy="1192899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409" y="3807386"/>
            <a:ext cx="1820203" cy="1872208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 flipH="1">
            <a:off x="6066565" y="3419175"/>
            <a:ext cx="8243" cy="3250185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547664" y="1493728"/>
            <a:ext cx="6336704" cy="38884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The studied samples differ in terms of: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Content of main minerals: Quartz, Plagioclase, K-feldspar and Biotite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Alteration state: content of clay minerals, </a:t>
            </a:r>
            <a:r>
              <a:rPr lang="en-US" dirty="0" err="1" smtClean="0"/>
              <a:t>chloritization</a:t>
            </a:r>
            <a:r>
              <a:rPr lang="en-US" dirty="0" smtClean="0"/>
              <a:t> of biotite,…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Mineral and pore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86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6768753" cy="1249544"/>
          </a:xfrm>
        </p:spPr>
        <p:txBody>
          <a:bodyPr/>
          <a:lstStyle/>
          <a:p>
            <a:r>
              <a:rPr lang="en-US" dirty="0" smtClean="0"/>
              <a:t>C-14-PMMA Autoradiography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1520" y="1863323"/>
            <a:ext cx="4960601" cy="187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2508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1pPr>
            <a:lvl2pPr marL="725488" indent="-3429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2pPr>
            <a:lvl3pPr marL="9525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3pPr>
            <a:lvl4pPr marL="142875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4pPr>
            <a:lvl5pPr marL="19050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indent="0">
              <a:buNone/>
            </a:pPr>
            <a:r>
              <a:rPr lang="en-US" sz="2000" dirty="0" smtClean="0"/>
              <a:t>Technique is based on intruding C-14-labelled methyl methacrylate (MMA) into a centimeter scale sample. The distribution of this radioactive tracer is then characterized using autoradiography and porosity using image analysis.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8774" y="3526528"/>
            <a:ext cx="1373979" cy="660084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Impregnation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55869" y="3526528"/>
            <a:ext cx="1505553" cy="664473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Polymerization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29079" y="3525633"/>
            <a:ext cx="1093744" cy="660084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Sawing &amp; Polishing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291412" y="3921044"/>
            <a:ext cx="1663126" cy="660084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Traditional Film</a:t>
            </a:r>
          </a:p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Autoradiography</a:t>
            </a:r>
            <a:endParaRPr lang="en-US" sz="1500" dirty="0">
              <a:solidFill>
                <a:prstClr val="black"/>
              </a:solidFill>
            </a:endParaRPr>
          </a:p>
        </p:txBody>
      </p:sp>
      <p:pic>
        <p:nvPicPr>
          <p:cNvPr id="12" name="Picture 2" descr="C:\HY-Data\JSAMMALJ\documents\Documents\PMMATIKKU\Poitiers 2012\PMMA set images 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8410" y="4310546"/>
            <a:ext cx="1254498" cy="18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HY-Data\JSAMMALJ\documents\Documents\PMMATIKKU\Poitiers 2012\PMMA set images 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6602" y="4311524"/>
            <a:ext cx="1604086" cy="183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1626709" y="3862404"/>
            <a:ext cx="285204" cy="2712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 descr="C:\HY-Data\JSAMMALJ\documents\Documents\PMMATIKKU\Kesä2014\K-GRA_B.BMP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3450068" y="4516756"/>
            <a:ext cx="1840163" cy="142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2280" y="4523928"/>
            <a:ext cx="1828795" cy="1926766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5359292" y="4766893"/>
            <a:ext cx="1565521" cy="1902467"/>
            <a:chOff x="5691723" y="4247543"/>
            <a:chExt cx="1565521" cy="1902467"/>
          </a:xfrm>
        </p:grpSpPr>
        <p:pic>
          <p:nvPicPr>
            <p:cNvPr id="18" name="Picture 3" descr="C:\HY-Data\JSAMMALJ\documents\Documents\PMMATIKKU\Kesä2014\K-GRA_B_150914_600dpi.BMP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16200000" flipH="1">
              <a:off x="5521350" y="4556439"/>
              <a:ext cx="1618543" cy="127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" descr="CA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196216" y="5088982"/>
              <a:ext cx="1902467" cy="219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Rounded Rectangle 37"/>
          <p:cNvSpPr/>
          <p:nvPr/>
        </p:nvSpPr>
        <p:spPr>
          <a:xfrm>
            <a:off x="7327498" y="3531467"/>
            <a:ext cx="982643" cy="661874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Image Analysis</a:t>
            </a:r>
            <a:endParaRPr lang="en-US" sz="1500" dirty="0">
              <a:solidFill>
                <a:prstClr val="black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498815" y="3855675"/>
            <a:ext cx="285204" cy="2712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965277" y="3525633"/>
            <a:ext cx="246844" cy="320079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300532" y="3140968"/>
            <a:ext cx="1663126" cy="657416"/>
          </a:xfrm>
          <a:prstGeom prst="roundRect">
            <a:avLst/>
          </a:prstGeom>
          <a:solidFill>
            <a:schemeClr val="bg1"/>
          </a:solidFill>
          <a:ln>
            <a:solidFill>
              <a:srgbClr val="FCA3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Filmless</a:t>
            </a:r>
          </a:p>
          <a:p>
            <a:pPr algn="ctr"/>
            <a:r>
              <a:rPr lang="en-US" sz="1500" dirty="0" smtClean="0">
                <a:solidFill>
                  <a:prstClr val="black"/>
                </a:solidFill>
              </a:rPr>
              <a:t>Autoradiography</a:t>
            </a:r>
            <a:endParaRPr lang="en-US" sz="1500" dirty="0">
              <a:solidFill>
                <a:prstClr val="black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965277" y="3854740"/>
            <a:ext cx="246844" cy="330977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015873" y="3939391"/>
            <a:ext cx="246844" cy="320079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015873" y="3458851"/>
            <a:ext cx="246844" cy="330977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120" y="1556793"/>
            <a:ext cx="3013451" cy="154190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 bwMode="auto">
          <a:xfrm rot="5400000">
            <a:off x="7809064" y="2204634"/>
            <a:ext cx="11269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smtClean="0"/>
              <a:t>Counts/pixel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7165901" y="4293096"/>
            <a:ext cx="16815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500" dirty="0" smtClean="0"/>
              <a:t>Porosity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42623455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04664"/>
            <a:ext cx="6984776" cy="1249544"/>
          </a:xfrm>
        </p:spPr>
        <p:txBody>
          <a:bodyPr/>
          <a:lstStyle/>
          <a:p>
            <a:r>
              <a:rPr lang="fi-FI" sz="3200" dirty="0" err="1" smtClean="0"/>
              <a:t>Novel</a:t>
            </a:r>
            <a:r>
              <a:rPr lang="fi-FI" sz="3200" dirty="0" smtClean="0"/>
              <a:t> </a:t>
            </a:r>
            <a:r>
              <a:rPr lang="fi-FI" sz="3200" dirty="0" err="1" smtClean="0"/>
              <a:t>filmless</a:t>
            </a:r>
            <a:r>
              <a:rPr lang="fi-FI" sz="3200" dirty="0" smtClean="0"/>
              <a:t> </a:t>
            </a:r>
            <a:r>
              <a:rPr lang="fi-FI" sz="3200" dirty="0" err="1" smtClean="0"/>
              <a:t>autoradiography</a:t>
            </a:r>
            <a:r>
              <a:rPr lang="fi-FI" sz="3200" dirty="0" smtClean="0"/>
              <a:t> </a:t>
            </a:r>
            <a:r>
              <a:rPr lang="fi-FI" sz="3200" dirty="0" err="1"/>
              <a:t>method</a:t>
            </a:r>
            <a:r>
              <a:rPr lang="fi-FI" sz="3200" dirty="0"/>
              <a:t>: </a:t>
            </a:r>
            <a:r>
              <a:rPr lang="fi-FI" sz="3200" dirty="0" err="1"/>
              <a:t>Le</a:t>
            </a:r>
            <a:r>
              <a:rPr lang="fi-FI" sz="3200" dirty="0"/>
              <a:t> </a:t>
            </a:r>
            <a:r>
              <a:rPr lang="fi-FI" sz="3200" dirty="0" err="1"/>
              <a:t>beaver</a:t>
            </a:r>
            <a:r>
              <a:rPr lang="fi-FI" sz="3200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5630226"/>
            <a:ext cx="1702591" cy="10409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315" r="7991"/>
          <a:stretch/>
        </p:blipFill>
        <p:spPr>
          <a:xfrm>
            <a:off x="1691679" y="2064497"/>
            <a:ext cx="5400601" cy="40862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7236296" y="2225769"/>
            <a:ext cx="161262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000" dirty="0" smtClean="0"/>
              <a:t>C-14</a:t>
            </a:r>
          </a:p>
          <a:p>
            <a:pPr algn="ctr"/>
            <a:r>
              <a:rPr lang="fi-FI" sz="2000" dirty="0" smtClean="0"/>
              <a:t>(</a:t>
            </a:r>
            <a:r>
              <a:rPr lang="el-GR" sz="2000" dirty="0" smtClean="0"/>
              <a:t>β</a:t>
            </a:r>
            <a:r>
              <a:rPr lang="fi-FI" sz="2000" dirty="0" smtClean="0"/>
              <a:t>,156.5 </a:t>
            </a:r>
            <a:r>
              <a:rPr lang="fi-FI" sz="2000" dirty="0" err="1" smtClean="0"/>
              <a:t>keV</a:t>
            </a:r>
            <a:r>
              <a:rPr lang="fi-FI" sz="2000" dirty="0" smtClean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7583409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24087" y="248400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611765" y="1684524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692696"/>
            <a:ext cx="7016192" cy="1249544"/>
          </a:xfrm>
        </p:spPr>
        <p:txBody>
          <a:bodyPr/>
          <a:lstStyle/>
          <a:p>
            <a:pPr algn="ctr"/>
            <a:r>
              <a:rPr lang="en-US" sz="2600" dirty="0" smtClean="0"/>
              <a:t>Traditional film autoradiography</a:t>
            </a:r>
            <a:br>
              <a:rPr lang="en-US" sz="2600" dirty="0" smtClean="0"/>
            </a:br>
            <a:r>
              <a:rPr lang="en-US" sz="2600" dirty="0" smtClean="0"/>
              <a:t>VS.</a:t>
            </a:r>
            <a:br>
              <a:rPr lang="en-US" sz="2600" dirty="0" smtClean="0"/>
            </a:br>
            <a:r>
              <a:rPr lang="en-US" sz="2600" dirty="0" smtClean="0"/>
              <a:t>Filmless autoradiography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384344" cy="3888432"/>
          </a:xfrm>
        </p:spPr>
        <p:txBody>
          <a:bodyPr/>
          <a:lstStyle/>
          <a:p>
            <a:r>
              <a:rPr lang="en-US" dirty="0" smtClean="0"/>
              <a:t>Direct measurement without films:</a:t>
            </a:r>
          </a:p>
          <a:p>
            <a:pPr lvl="1"/>
            <a:r>
              <a:rPr lang="en-US" dirty="0" smtClean="0"/>
              <a:t>Improves sensitivity of the measurement especially with low activity areas</a:t>
            </a:r>
          </a:p>
          <a:p>
            <a:pPr lvl="1"/>
            <a:r>
              <a:rPr lang="en-US" dirty="0" smtClean="0"/>
              <a:t>Gives linear response as function of activity</a:t>
            </a:r>
          </a:p>
          <a:p>
            <a:pPr lvl="1"/>
            <a:r>
              <a:rPr lang="en-US" dirty="0" smtClean="0"/>
              <a:t>Calibration and effectivity calculation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3779912" y="3563195"/>
            <a:ext cx="5504024" cy="2963221"/>
            <a:chOff x="3779912" y="3563195"/>
            <a:chExt cx="5504024" cy="29632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5043558" y="3563195"/>
                  <a:ext cx="2088232" cy="64556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1600" b="1" i="1">
                            <a:latin typeface="Cambria Math" panose="02040503050406030204" pitchFamily="18" charset="0"/>
                          </a:rPr>
                          <m:t>𝑶𝑫</m:t>
                        </m:r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  <m:t>𝒍𝒐𝒈</m:t>
                                </m:r>
                              </m:e>
                              <m:sub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𝑰</m:t>
                                        </m:r>
                                      </m:e>
                                      <m:sub>
                                        <m:r>
                                          <a:rPr lang="fi-FI" sz="1600" b="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  <m:r>
                              <a:rPr lang="fi-FI" sz="1600" b="0" i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oMath>
                    </m:oMathPara>
                  </a14:m>
                  <a:endParaRPr lang="fi-FI" sz="1600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3558" y="3563195"/>
                  <a:ext cx="2088232" cy="645561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5196096" y="4268307"/>
                  <a:ext cx="195572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1600" b="1" i="1" smtClean="0">
                            <a:latin typeface="Cambria Math" panose="02040503050406030204" pitchFamily="18" charset="0"/>
                          </a:rPr>
                          <m:t>𝑶𝑫</m:t>
                        </m:r>
                        <m:r>
                          <a:rPr lang="fi-FI" sz="160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i-FI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600" b="1" i="1">
                                <a:latin typeface="Cambria Math" panose="02040503050406030204" pitchFamily="18" charset="0"/>
                              </a:rPr>
                              <m:t>𝑶𝑫</m:t>
                            </m:r>
                          </m:e>
                          <m:sub>
                            <m:r>
                              <a:rPr lang="fi-FI" sz="16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fi-FI" sz="1600">
                            <a:latin typeface="Cambria Math" panose="02040503050406030204" pitchFamily="18" charset="0"/>
                          </a:rPr>
                          <m:t>×</m:t>
                        </m:r>
                        <m:sSubSup>
                          <m:sSubSupPr>
                            <m:ctrlPr>
                              <a:rPr lang="fi-FI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i-FI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𝑐𝑎𝑙</m:t>
                            </m:r>
                          </m:sub>
                          <m:sup>
                            <m:r>
                              <a:rPr lang="fi-FI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bSup>
                      </m:oMath>
                    </m:oMathPara>
                  </a14:m>
                  <a:endParaRPr lang="fi-FI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6096" y="4268307"/>
                  <a:ext cx="1955728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5306511" y="4676999"/>
                  <a:ext cx="1657120" cy="7811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i-FI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600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fi-FI" sz="1600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= </m:t>
                        </m:r>
                        <m:sSup>
                          <m:sSup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𝑶𝑫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𝑶𝑫</m:t>
                                        </m:r>
                                      </m:e>
                                      <m:sub>
                                        <m:r>
                                          <a:rPr lang="fi-FI" sz="1600" b="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den>
                                </m:f>
                              </m:e>
                            </m:d>
                          </m:sup>
                        </m:sSup>
                      </m:oMath>
                    </m:oMathPara>
                  </a14:m>
                  <a:endParaRPr lang="fi-FI" sz="16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6511" y="4676999"/>
                  <a:ext cx="1657120" cy="78117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3779912" y="5542621"/>
                  <a:ext cx="5504024" cy="9837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num>
                          <m:den>
                            <m:r>
                              <a:rPr lang="fi-FI" sz="1600" b="0" i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f>
                              <m:f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i-FI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 smtClean="0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fi-FI" sz="1600" b="1" i="1" smtClean="0"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den>
                        </m:f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i-FI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1600" b="1" i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fi-FI" sz="1600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fi-FI" sz="16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9912" y="5542621"/>
                  <a:ext cx="5504024" cy="9837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428973" y="3747475"/>
            <a:ext cx="4539705" cy="2392390"/>
            <a:chOff x="428973" y="3747475"/>
            <a:chExt cx="4539705" cy="2392390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428973" y="3747475"/>
              <a:ext cx="4539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Conversion of intensities to optical densities: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465656" y="4358683"/>
              <a:ext cx="35030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Calibration using several samples: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570037" y="4992903"/>
              <a:ext cx="43986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Conversion of optical densities to activities:</a:t>
              </a: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2339752" y="5862866"/>
              <a:ext cx="26289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Determination of porosity: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327123" y="3586112"/>
            <a:ext cx="4627258" cy="2962950"/>
            <a:chOff x="9684568" y="2229760"/>
            <a:chExt cx="4627258" cy="29629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9684568" y="2528414"/>
                  <a:ext cx="2911736" cy="98283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num>
                          <m:den>
                            <m:r>
                              <a:rPr lang="fi-FI" sz="1600" b="0" i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f>
                              <m:f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600" b="1" i="1" smtClean="0">
                                    <a:latin typeface="Cambria Math" panose="02040503050406030204" pitchFamily="18" charset="0"/>
                                  </a:rPr>
                                  <m:t>𝒄𝒑𝒔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 smtClean="0">
                                        <a:latin typeface="Cambria Math" panose="02040503050406030204" pitchFamily="18" charset="0"/>
                                      </a:rPr>
                                      <m:t>𝒄𝒑𝒔</m:t>
                                    </m:r>
                                  </m:e>
                                  <m:sub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den>
                        </m:f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sz="1600" b="1" i="1" smtClean="0">
                                <a:latin typeface="Cambria Math" panose="02040503050406030204" pitchFamily="18" charset="0"/>
                              </a:rPr>
                              <m:t>𝒄𝒑𝒔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1600" b="1" i="1" smtClean="0">
                                    <a:latin typeface="Cambria Math" panose="02040503050406030204" pitchFamily="18" charset="0"/>
                                  </a:rPr>
                                  <m:t>𝒄𝒑𝒔</m:t>
                                </m:r>
                              </m:e>
                              <m:sub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fi-FI" sz="16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4568" y="2528414"/>
                  <a:ext cx="2911736" cy="98283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9684568" y="4209171"/>
                  <a:ext cx="4627258" cy="98353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fi-FI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𝝆</m:t>
                                    </m:r>
                                  </m:e>
                                  <m:sub>
                                    <m:r>
                                      <a:rPr lang="fi-FI" sz="1600" b="0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num>
                          <m:den>
                            <m:r>
                              <a:rPr lang="fi-FI" sz="1600" b="0" i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d>
                              <m:dPr>
                                <m:ctrlPr>
                                  <a:rPr lang="fi-FI" sz="16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i-FI" sz="16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fi-FI" sz="16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</m:e>
                                      <m:sub>
                                        <m:r>
                                          <a:rPr lang="fi-FI" sz="1600" b="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f>
                              <m:fPr>
                                <m:ctrlP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type m:val="lin"/>
                                    <m:ctrlPr>
                                      <a:rPr lang="fi-FI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𝒄𝒑𝒔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fi-FI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fi-FI" sz="1600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fi-FI" sz="16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𝑮</m:t>
                                            </m:r>
                                          </m:e>
                                          <m:sub>
                                            <m:r>
                                              <a:rPr lang="fi-FI" sz="16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𝒆</m:t>
                                            </m:r>
                                          </m:sub>
                                        </m:sSub>
                                        <m:r>
                                          <a:rPr lang="fi-FI" sz="16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∙</m:t>
                                        </m:r>
                                        <m:r>
                                          <a:rPr lang="fi-FI" sz="1600" b="1" i="1" smtClean="0">
                                            <a:latin typeface="Cambria Math" panose="02040503050406030204" pitchFamily="18" charset="0"/>
                                          </a:rPr>
                                          <m:t>𝒆𝒇𝒇</m:t>
                                        </m:r>
                                      </m:e>
                                    </m:d>
                                  </m:den>
                                </m:f>
                              </m:num>
                              <m:den>
                                <m:sSub>
                                  <m:sSubPr>
                                    <m:ctrlP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fi-FI" sz="1600" b="1" i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den>
                            </m:f>
                          </m:den>
                        </m:f>
                        <m:f>
                          <m:fPr>
                            <m:ctrlPr>
                              <a:rPr lang="fi-FI" sz="1600" b="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type m:val="lin"/>
                                <m:ctrlP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  <m:t>𝒄𝒑𝒔</m:t>
                                </m:r>
                              </m:num>
                              <m:den>
                                <m:d>
                                  <m:dPr>
                                    <m:ctrlP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𝑮</m:t>
                                        </m:r>
                                      </m:e>
                                      <m:sub>
                                        <m:r>
                                          <a:rPr lang="fi-FI" sz="1600" b="1" i="1">
                                            <a:latin typeface="Cambria Math" panose="02040503050406030204" pitchFamily="18" charset="0"/>
                                          </a:rPr>
                                          <m:t>𝒆</m:t>
                                        </m:r>
                                      </m:sub>
                                    </m:sSub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∙</m:t>
                                    </m:r>
                                    <m:r>
                                      <a:rPr lang="fi-FI" sz="1600" b="1" i="1">
                                        <a:latin typeface="Cambria Math" panose="02040503050406030204" pitchFamily="18" charset="0"/>
                                      </a:rPr>
                                      <m:t>𝒆𝒇𝒇</m:t>
                                    </m:r>
                                  </m:e>
                                </m:d>
                              </m:den>
                            </m:f>
                          </m:num>
                          <m:den>
                            <m:sSub>
                              <m:sSubPr>
                                <m:ctrlP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i-FI" sz="16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fi-FI" sz="16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fi-FI" sz="1600" b="0" i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fi-FI" sz="16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4568" y="4209171"/>
                  <a:ext cx="4627258" cy="98353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i-FI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/>
            <p:cNvSpPr txBox="1"/>
            <p:nvPr/>
          </p:nvSpPr>
          <p:spPr bwMode="auto">
            <a:xfrm>
              <a:off x="9684568" y="2229760"/>
              <a:ext cx="38440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Porosity for single calibration sample: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9684568" y="3596565"/>
              <a:ext cx="38440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Porosity using efficiency and statistical simulations: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57573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5185E-6 L -0.45834 -0.033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-16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394" y="6233746"/>
            <a:ext cx="5472608" cy="600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7101" y="581948"/>
            <a:ext cx="6885801" cy="1249544"/>
          </a:xfrm>
        </p:spPr>
        <p:txBody>
          <a:bodyPr/>
          <a:lstStyle/>
          <a:p>
            <a:r>
              <a:rPr lang="en-US" sz="3200" dirty="0" smtClean="0"/>
              <a:t>Comparison of the results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 bwMode="auto">
          <a:xfrm flipH="1">
            <a:off x="2288440" y="1308794"/>
            <a:ext cx="14133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/>
              <a:t>Scanned</a:t>
            </a:r>
          </a:p>
          <a:p>
            <a:pPr algn="ctr"/>
            <a:r>
              <a:rPr lang="en-US" sz="1800" dirty="0" smtClean="0"/>
              <a:t>rock surface</a:t>
            </a:r>
          </a:p>
        </p:txBody>
      </p:sp>
      <p:sp>
        <p:nvSpPr>
          <p:cNvPr id="19" name="TextBox 18"/>
          <p:cNvSpPr txBox="1"/>
          <p:nvPr/>
        </p:nvSpPr>
        <p:spPr bwMode="auto">
          <a:xfrm flipH="1">
            <a:off x="4094912" y="1308794"/>
            <a:ext cx="16823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/>
              <a:t>Film</a:t>
            </a:r>
          </a:p>
          <a:p>
            <a:pPr algn="ctr"/>
            <a:r>
              <a:rPr lang="en-US" sz="1800" dirty="0" smtClean="0"/>
              <a:t>autoradiography</a:t>
            </a:r>
            <a:endParaRPr lang="en-US" sz="1800" dirty="0" smtClean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338915" y="3493964"/>
            <a:ext cx="170146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 smtClean="0"/>
              <a:t>Olkiluoto</a:t>
            </a:r>
          </a:p>
          <a:p>
            <a:pPr algn="r"/>
            <a:r>
              <a:rPr lang="en-US" sz="1600" dirty="0" smtClean="0"/>
              <a:t>Pegmatitic granite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338916" y="2230358"/>
            <a:ext cx="171280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 smtClean="0"/>
              <a:t>Grimsel</a:t>
            </a:r>
          </a:p>
          <a:p>
            <a:pPr algn="r"/>
            <a:r>
              <a:rPr lang="en-US" sz="1600" dirty="0" smtClean="0"/>
              <a:t>Granodiorite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338915" y="4687205"/>
            <a:ext cx="1712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 smtClean="0"/>
              <a:t>Olkiluoto</a:t>
            </a:r>
          </a:p>
          <a:p>
            <a:pPr algn="r"/>
            <a:r>
              <a:rPr lang="en-US" sz="1600" dirty="0" smtClean="0"/>
              <a:t>Veined gneiss</a:t>
            </a:r>
          </a:p>
        </p:txBody>
      </p:sp>
      <p:sp>
        <p:nvSpPr>
          <p:cNvPr id="32" name="TextBox 31"/>
          <p:cNvSpPr txBox="1"/>
          <p:nvPr/>
        </p:nvSpPr>
        <p:spPr bwMode="auto">
          <a:xfrm flipH="1">
            <a:off x="333243" y="5880167"/>
            <a:ext cx="1712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dirty="0" smtClean="0"/>
              <a:t>Äspö</a:t>
            </a:r>
          </a:p>
          <a:p>
            <a:pPr algn="r"/>
            <a:r>
              <a:rPr lang="en-US" sz="1600" dirty="0" smtClean="0"/>
              <a:t>Granodiorite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52123" y="5266604"/>
            <a:ext cx="1085941" cy="171957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18050" y="4073642"/>
            <a:ext cx="1131399" cy="171957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09576" y="2849479"/>
            <a:ext cx="1148342" cy="171956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13800" y="1621120"/>
            <a:ext cx="1139897" cy="171957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" r="11768" b="1243"/>
          <a:stretch/>
        </p:blipFill>
        <p:spPr>
          <a:xfrm rot="10800000">
            <a:off x="6045459" y="5611642"/>
            <a:ext cx="1708224" cy="102949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0" t="2108" r="15331" b="9362"/>
          <a:stretch/>
        </p:blipFill>
        <p:spPr>
          <a:xfrm rot="10800000">
            <a:off x="6046548" y="3153351"/>
            <a:ext cx="1712808" cy="111182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t="1680" r="16583" b="9044"/>
          <a:stretch/>
        </p:blipFill>
        <p:spPr>
          <a:xfrm rot="10800000">
            <a:off x="6039784" y="1914173"/>
            <a:ext cx="1719570" cy="112433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t="-1" r="10489" b="-683"/>
          <a:stretch/>
        </p:blipFill>
        <p:spPr>
          <a:xfrm rot="10800000">
            <a:off x="6046547" y="4400497"/>
            <a:ext cx="1719570" cy="1056549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7911336" y="2088995"/>
            <a:ext cx="765120" cy="4388880"/>
            <a:chOff x="8244408" y="2088995"/>
            <a:chExt cx="765120" cy="4388880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0"/>
            <a:srcRect/>
            <a:stretch/>
          </p:blipFill>
          <p:spPr>
            <a:xfrm>
              <a:off x="8244408" y="2088995"/>
              <a:ext cx="485494" cy="4388880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 bwMode="auto">
            <a:xfrm rot="5400000">
              <a:off x="8322962" y="4160325"/>
              <a:ext cx="11269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/>
                <a:t>Counts/pixel</a:t>
              </a:r>
            </a:p>
          </p:txBody>
        </p:sp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35" y="4352418"/>
            <a:ext cx="1763005" cy="115520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50" y="1908085"/>
            <a:ext cx="1763006" cy="115532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"/>
          <a:stretch/>
        </p:blipFill>
        <p:spPr>
          <a:xfrm>
            <a:off x="4063534" y="5583418"/>
            <a:ext cx="1763006" cy="108012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63534" y="3142870"/>
            <a:ext cx="1763006" cy="113008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4368" y="2275900"/>
            <a:ext cx="504056" cy="398916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 bwMode="auto">
          <a:xfrm flipH="1">
            <a:off x="6053311" y="1302753"/>
            <a:ext cx="16823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/>
              <a:t>Film</a:t>
            </a:r>
          </a:p>
          <a:p>
            <a:pPr algn="ctr"/>
            <a:r>
              <a:rPr lang="en-US" sz="1800" dirty="0" smtClean="0"/>
              <a:t>autoradiography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4355163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628800"/>
            <a:ext cx="1152128" cy="432048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/>
        </p:nvSpPr>
        <p:spPr>
          <a:xfrm>
            <a:off x="47394" y="6233746"/>
            <a:ext cx="5472608" cy="600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Comparison of the ACTIVITY and POROSITY results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721836"/>
              </p:ext>
            </p:extLst>
          </p:nvPr>
        </p:nvGraphicFramePr>
        <p:xfrm>
          <a:off x="611560" y="3059376"/>
          <a:ext cx="7960995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630"/>
                <a:gridCol w="901700"/>
                <a:gridCol w="973455"/>
                <a:gridCol w="1041400"/>
                <a:gridCol w="973455"/>
                <a:gridCol w="1025748"/>
                <a:gridCol w="1179607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Film</a:t>
                      </a:r>
                    </a:p>
                    <a:p>
                      <a:pPr algn="ctr"/>
                      <a:r>
                        <a:rPr lang="en-US" sz="1600" noProof="0" dirty="0" smtClean="0"/>
                        <a:t>Autoradiography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Le Beaver</a:t>
                      </a:r>
                    </a:p>
                    <a:p>
                      <a:pPr algn="ctr"/>
                      <a:r>
                        <a:rPr lang="en-US" sz="1600" noProof="0" dirty="0" smtClean="0"/>
                        <a:t>Geant4 calibration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Le Beaver</a:t>
                      </a:r>
                    </a:p>
                    <a:p>
                      <a:pPr algn="ctr"/>
                      <a:r>
                        <a:rPr lang="en-US" sz="1600" noProof="0" dirty="0" smtClean="0"/>
                        <a:t>Standard calibration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Activity</a:t>
                      </a:r>
                    </a:p>
                    <a:p>
                      <a:pPr algn="ctr"/>
                      <a:r>
                        <a:rPr lang="en-US" sz="1600" noProof="0" dirty="0" smtClean="0"/>
                        <a:t>[</a:t>
                      </a:r>
                      <a:r>
                        <a:rPr lang="en-US" sz="1600" noProof="0" dirty="0" err="1" smtClean="0"/>
                        <a:t>Bq</a:t>
                      </a:r>
                      <a:r>
                        <a:rPr lang="en-US" sz="1600" noProof="0" dirty="0" smtClean="0"/>
                        <a:t>/ml]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Porosity</a:t>
                      </a:r>
                      <a:endParaRPr lang="en-US" sz="1600" baseline="0" noProof="0" dirty="0" smtClean="0"/>
                    </a:p>
                    <a:p>
                      <a:pPr algn="ctr"/>
                      <a:r>
                        <a:rPr lang="en-US" sz="1600" baseline="0" noProof="0" dirty="0" smtClean="0"/>
                        <a:t>[%]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Activity</a:t>
                      </a:r>
                    </a:p>
                    <a:p>
                      <a:pPr algn="ctr"/>
                      <a:r>
                        <a:rPr lang="en-US" sz="1600" noProof="0" dirty="0" smtClean="0"/>
                        <a:t>[</a:t>
                      </a:r>
                      <a:r>
                        <a:rPr lang="en-US" sz="1600" noProof="0" dirty="0" err="1" smtClean="0"/>
                        <a:t>Bq</a:t>
                      </a:r>
                      <a:r>
                        <a:rPr lang="en-US" sz="1600" noProof="0" dirty="0" smtClean="0"/>
                        <a:t>/ml]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Porosity</a:t>
                      </a:r>
                      <a:endParaRPr lang="en-US" sz="1600" baseline="0" noProof="0" dirty="0" smtClean="0"/>
                    </a:p>
                    <a:p>
                      <a:pPr algn="ctr"/>
                      <a:r>
                        <a:rPr lang="en-US" sz="1600" baseline="0" noProof="0" dirty="0" smtClean="0"/>
                        <a:t>[%]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Activity</a:t>
                      </a:r>
                    </a:p>
                    <a:p>
                      <a:pPr algn="ctr"/>
                      <a:r>
                        <a:rPr lang="en-US" sz="1600" noProof="0" dirty="0" smtClean="0"/>
                        <a:t>[</a:t>
                      </a:r>
                      <a:r>
                        <a:rPr lang="en-US" sz="1600" noProof="0" dirty="0" err="1" smtClean="0"/>
                        <a:t>Bq</a:t>
                      </a:r>
                      <a:r>
                        <a:rPr lang="en-US" sz="1600" noProof="0" dirty="0" smtClean="0"/>
                        <a:t>/ml]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Porosity</a:t>
                      </a:r>
                      <a:endParaRPr lang="en-US" sz="1600" baseline="0" noProof="0" dirty="0" smtClean="0"/>
                    </a:p>
                    <a:p>
                      <a:pPr algn="ctr"/>
                      <a:r>
                        <a:rPr lang="en-US" sz="1600" baseline="0" noProof="0" dirty="0" smtClean="0"/>
                        <a:t>[%]</a:t>
                      </a:r>
                      <a:endParaRPr lang="en-US" sz="1600" noProof="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Grimsel</a:t>
                      </a:r>
                    </a:p>
                    <a:p>
                      <a:pPr algn="ctr"/>
                      <a:r>
                        <a:rPr lang="en-US" sz="1600" noProof="0" dirty="0" smtClean="0"/>
                        <a:t>Granodiorite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470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smtClean="0"/>
                        <a:t>0.36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540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0.42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590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0.46</a:t>
                      </a:r>
                      <a:endParaRPr lang="en-US" sz="1600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Olkiluoto</a:t>
                      </a:r>
                    </a:p>
                    <a:p>
                      <a:pPr algn="ctr"/>
                      <a:r>
                        <a:rPr lang="en-US" sz="1600" noProof="0" dirty="0" smtClean="0"/>
                        <a:t>Pegmatitic</a:t>
                      </a:r>
                      <a:r>
                        <a:rPr lang="en-US" sz="1600" baseline="0" noProof="0" dirty="0" smtClean="0"/>
                        <a:t> granite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1200	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smtClean="0"/>
                        <a:t>0.31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2400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0.61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2600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0.67</a:t>
                      </a:r>
                      <a:endParaRPr lang="en-US" sz="1600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Olkiluoto</a:t>
                      </a:r>
                      <a:endParaRPr lang="en-US" sz="1600" baseline="0" noProof="0" dirty="0" smtClean="0"/>
                    </a:p>
                    <a:p>
                      <a:pPr algn="ctr"/>
                      <a:r>
                        <a:rPr lang="en-US" sz="1600" baseline="0" noProof="0" dirty="0" smtClean="0"/>
                        <a:t>Veined gneiss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610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1100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1200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0.30</a:t>
                      </a:r>
                      <a:endParaRPr lang="en-US" sz="1600" noProof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Äspö</a:t>
                      </a:r>
                    </a:p>
                    <a:p>
                      <a:pPr algn="ctr"/>
                      <a:r>
                        <a:rPr lang="en-US" sz="1600" noProof="0" dirty="0" smtClean="0"/>
                        <a:t>Granodiorite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3100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0.79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3400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0.86</a:t>
                      </a:r>
                      <a:endParaRPr lang="en-US" sz="1600" noProof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628800"/>
            <a:ext cx="8424937" cy="135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508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1pPr>
            <a:lvl2pPr marL="725488" indent="-3429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2pPr>
            <a:lvl3pPr marL="9525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3pPr>
            <a:lvl4pPr marL="142875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4pPr>
            <a:lvl5pPr marL="1905000" indent="-1873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Font typeface="Arial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Gotham Narrow Book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dirty="0" smtClean="0"/>
              <a:t>More </a:t>
            </a:r>
            <a:r>
              <a:rPr lang="en-US" sz="2000" dirty="0" smtClean="0"/>
              <a:t>sensitive</a:t>
            </a:r>
            <a:r>
              <a:rPr lang="en-US" sz="2000" dirty="0" smtClean="0"/>
              <a:t> filmless autoradiography </a:t>
            </a:r>
            <a:r>
              <a:rPr lang="en-US" sz="2000" dirty="0" smtClean="0"/>
              <a:t>gives slightly </a:t>
            </a:r>
            <a:r>
              <a:rPr lang="en-US" sz="2000" dirty="0" smtClean="0"/>
              <a:t>higher </a:t>
            </a:r>
            <a:r>
              <a:rPr lang="en-US" sz="2000" dirty="0" smtClean="0"/>
              <a:t>values than traditional </a:t>
            </a:r>
            <a:r>
              <a:rPr lang="en-US" sz="2000" dirty="0" smtClean="0"/>
              <a:t>film autoradiography</a:t>
            </a:r>
            <a:endParaRPr lang="en-US" sz="2000" dirty="0" smtClean="0"/>
          </a:p>
          <a:p>
            <a:pPr lvl="1">
              <a:spcAft>
                <a:spcPts val="600"/>
              </a:spcAft>
            </a:pPr>
            <a:r>
              <a:rPr lang="en-US" sz="1800" dirty="0" smtClean="0"/>
              <a:t>Small artefacts interfere the comparison 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Porosities and activities determined using standard calibration and standard calibration are in agreement 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624087" y="248400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1" name="Group 10"/>
          <p:cNvGrpSpPr/>
          <p:nvPr/>
        </p:nvGrpSpPr>
        <p:grpSpPr>
          <a:xfrm>
            <a:off x="317265" y="4941168"/>
            <a:ext cx="306822" cy="1436594"/>
            <a:chOff x="317265" y="4941168"/>
            <a:chExt cx="306822" cy="1436594"/>
          </a:xfrm>
        </p:grpSpPr>
        <p:sp>
          <p:nvSpPr>
            <p:cNvPr id="9" name="Right Arrow 8"/>
            <p:cNvSpPr/>
            <p:nvPr/>
          </p:nvSpPr>
          <p:spPr>
            <a:xfrm>
              <a:off x="323528" y="4941168"/>
              <a:ext cx="300559" cy="2880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317265" y="6089730"/>
              <a:ext cx="300559" cy="2880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55976" y="3059376"/>
            <a:ext cx="4216579" cy="347472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77000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624087" y="248400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11765" y="1684524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Artefacts and current challenges of the method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384344" cy="3888432"/>
          </a:xfrm>
        </p:spPr>
        <p:txBody>
          <a:bodyPr/>
          <a:lstStyle/>
          <a:p>
            <a:r>
              <a:rPr lang="en-US" sz="2000" dirty="0" smtClean="0"/>
              <a:t>Converting activity fluxes into specific activities</a:t>
            </a:r>
          </a:p>
          <a:p>
            <a:pPr lvl="1"/>
            <a:r>
              <a:rPr lang="en-US" sz="1800" dirty="0" smtClean="0"/>
              <a:t>Calibration standard</a:t>
            </a:r>
          </a:p>
          <a:p>
            <a:pPr lvl="1"/>
            <a:r>
              <a:rPr lang="en-US" sz="1800" dirty="0" smtClean="0"/>
              <a:t>Theoretical calculations (e.g. </a:t>
            </a:r>
            <a:r>
              <a:rPr lang="en-US" sz="1800" dirty="0" err="1" smtClean="0"/>
              <a:t>Geant</a:t>
            </a:r>
            <a:r>
              <a:rPr lang="en-US" sz="1800" dirty="0" smtClean="0"/>
              <a:t> 4) [1]</a:t>
            </a:r>
          </a:p>
          <a:p>
            <a:r>
              <a:rPr lang="en-US" sz="2000" dirty="0" smtClean="0"/>
              <a:t>Artefacts caused by: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43037" y="3146542"/>
            <a:ext cx="2664298" cy="2597516"/>
            <a:chOff x="1187622" y="3395848"/>
            <a:chExt cx="2664298" cy="2597516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1187622" y="3717032"/>
              <a:ext cx="2664298" cy="2276332"/>
              <a:chOff x="1187622" y="3717032"/>
              <a:chExt cx="2664298" cy="2276332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545" t="2108" r="39397" b="65713"/>
              <a:stretch/>
            </p:blipFill>
            <p:spPr>
              <a:xfrm rot="10800000">
                <a:off x="1187622" y="4869159"/>
                <a:ext cx="2664297" cy="1124205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1" r="28861" b="61884"/>
              <a:stretch/>
            </p:blipFill>
            <p:spPr>
              <a:xfrm rot="10800000">
                <a:off x="1187624" y="3717032"/>
                <a:ext cx="2664296" cy="1125073"/>
              </a:xfrm>
              <a:prstGeom prst="rect">
                <a:avLst/>
              </a:prstGeom>
            </p:spPr>
          </p:pic>
        </p:grpSp>
        <p:sp>
          <p:nvSpPr>
            <p:cNvPr id="12" name="TextBox 11"/>
            <p:cNvSpPr txBox="1"/>
            <p:nvPr/>
          </p:nvSpPr>
          <p:spPr bwMode="auto">
            <a:xfrm>
              <a:off x="1346372" y="3395848"/>
              <a:ext cx="23467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/>
                <a:t>Areas with high activity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272501" y="3140968"/>
            <a:ext cx="2107811" cy="2495442"/>
            <a:chOff x="4853016" y="3390274"/>
            <a:chExt cx="2107811" cy="2495442"/>
          </a:xfrm>
        </p:grpSpPr>
        <p:grpSp>
          <p:nvGrpSpPr>
            <p:cNvPr id="15" name="Group 14"/>
            <p:cNvGrpSpPr/>
            <p:nvPr/>
          </p:nvGrpSpPr>
          <p:grpSpPr>
            <a:xfrm>
              <a:off x="4853016" y="3390274"/>
              <a:ext cx="2107811" cy="1450526"/>
              <a:chOff x="4067945" y="3390275"/>
              <a:chExt cx="2107811" cy="145052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43" t="5260" r="38388" b="64673"/>
              <a:stretch/>
            </p:blipFill>
            <p:spPr>
              <a:xfrm>
                <a:off x="4067945" y="3717031"/>
                <a:ext cx="2107811" cy="112377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 bwMode="auto">
              <a:xfrm>
                <a:off x="4115162" y="3390275"/>
                <a:ext cx="201337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val="1"/>
                </a:ext>
              </a:extLst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 smtClean="0"/>
                  <a:t>Sample preparation</a:t>
                </a:r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46" t="66902" r="30145" b="1243"/>
            <a:stretch/>
          </p:blipFill>
          <p:spPr>
            <a:xfrm rot="10800000">
              <a:off x="4862803" y="4863832"/>
              <a:ext cx="2088233" cy="1021884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 bwMode="auto">
          <a:xfrm>
            <a:off x="2051720" y="5949280"/>
            <a:ext cx="68001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+mn-lt"/>
              </a:rPr>
              <a:t>[1] </a:t>
            </a:r>
            <a:r>
              <a:rPr lang="en-US" sz="1400" dirty="0" err="1" smtClean="0">
                <a:latin typeface="+mn-lt"/>
              </a:rPr>
              <a:t>Delayre</a:t>
            </a:r>
            <a:r>
              <a:rPr lang="en-US" sz="1400" dirty="0" smtClean="0">
                <a:latin typeface="+mn-lt"/>
              </a:rPr>
              <a:t> et al., </a:t>
            </a:r>
            <a:r>
              <a:rPr lang="en-US" sz="1400" dirty="0">
                <a:latin typeface="+mn-lt"/>
              </a:rPr>
              <a:t>Comparison of Storage phosphor autoradiography and Micro pattern gas detector based Electronic autoradiography for the porosity </a:t>
            </a:r>
            <a:r>
              <a:rPr lang="en-US" sz="1400" dirty="0" err="1">
                <a:latin typeface="+mn-lt"/>
              </a:rPr>
              <a:t>characterisation</a:t>
            </a:r>
            <a:r>
              <a:rPr lang="en-US" sz="1400" dirty="0">
                <a:latin typeface="+mn-lt"/>
              </a:rPr>
              <a:t> of hydrothermally altered samples from Petite-</a:t>
            </a:r>
            <a:r>
              <a:rPr lang="en-US" sz="1400" dirty="0" err="1">
                <a:latin typeface="+mn-lt"/>
              </a:rPr>
              <a:t>Anse</a:t>
            </a:r>
            <a:r>
              <a:rPr lang="en-US" sz="1400" dirty="0">
                <a:latin typeface="+mn-lt"/>
              </a:rPr>
              <a:t>, </a:t>
            </a:r>
            <a:r>
              <a:rPr lang="en-US" sz="1400" dirty="0" smtClean="0">
                <a:latin typeface="+mn-lt"/>
              </a:rPr>
              <a:t>Martinique. Submitted to publication.</a:t>
            </a:r>
            <a:endParaRPr lang="fi-FI" sz="1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89600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4087" y="248400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1765" y="1684524"/>
            <a:ext cx="1152128" cy="238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55455"/>
            <a:ext cx="8384344" cy="3933785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Films are not needed and the measurements are more sensitive especially when measuring low activities </a:t>
            </a:r>
          </a:p>
          <a:p>
            <a:pPr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Calibration can be done reliably using:</a:t>
            </a:r>
          </a:p>
          <a:p>
            <a:pPr lvl="1"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Only one calibration standard </a:t>
            </a:r>
          </a:p>
          <a:p>
            <a:pPr lvl="1"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Statistical calculations (e.g. Geant4)</a:t>
            </a:r>
          </a:p>
          <a:p>
            <a:pPr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Method offers reliable information about heterogeneity that can be used when analyzing the results of </a:t>
            </a:r>
            <a:r>
              <a:rPr lang="en-US" i="1" dirty="0" smtClean="0">
                <a:solidFill>
                  <a:prstClr val="black"/>
                </a:solidFill>
              </a:rPr>
              <a:t>in situ</a:t>
            </a:r>
            <a:r>
              <a:rPr lang="en-US" dirty="0" smtClean="0">
                <a:solidFill>
                  <a:prstClr val="black"/>
                </a:solidFill>
              </a:rPr>
              <a:t> experiments</a:t>
            </a:r>
          </a:p>
          <a:p>
            <a:pPr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Method can be used for wide variation of nuclides by changing electrical potentials and radioactive elements that are sorbed on mineral surfaces</a:t>
            </a:r>
          </a:p>
          <a:p>
            <a:pPr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Future prospects of the method:</a:t>
            </a:r>
          </a:p>
          <a:p>
            <a:pPr lvl="1"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Performing α-spectroscopy is under development</a:t>
            </a:r>
          </a:p>
          <a:p>
            <a:pPr lvl="1"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</a:rPr>
              <a:t>Separation of β-active elements with different β-energies,          e.g. H-3 (18 </a:t>
            </a:r>
            <a:r>
              <a:rPr lang="en-US" dirty="0" err="1" smtClean="0">
                <a:solidFill>
                  <a:prstClr val="black"/>
                </a:solidFill>
              </a:rPr>
              <a:t>keV</a:t>
            </a:r>
            <a:r>
              <a:rPr lang="en-US" dirty="0" smtClean="0">
                <a:solidFill>
                  <a:prstClr val="black"/>
                </a:solidFill>
              </a:rPr>
              <a:t>) and C-14 (156 </a:t>
            </a:r>
            <a:r>
              <a:rPr lang="en-US" dirty="0" err="1" smtClean="0">
                <a:solidFill>
                  <a:prstClr val="black"/>
                </a:solidFill>
              </a:rPr>
              <a:t>keV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</a:p>
          <a:p>
            <a:pPr>
              <a:spcAft>
                <a:spcPts val="800"/>
              </a:spcAft>
            </a:pPr>
            <a:endParaRPr lang="en-US" dirty="0" smtClean="0">
              <a:solidFill>
                <a:prstClr val="black"/>
              </a:solidFill>
            </a:endParaRPr>
          </a:p>
          <a:p>
            <a:pPr>
              <a:spcAft>
                <a:spcPts val="80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116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Thank you!</a:t>
            </a:r>
            <a:endParaRPr lang="fi-F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05666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Y_2016">
  <a:themeElements>
    <a:clrScheme name="HY2016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0E4073"/>
      </a:accent1>
      <a:accent2>
        <a:srgbClr val="7B3CB4"/>
      </a:accent2>
      <a:accent3>
        <a:srgbClr val="45BC9F"/>
      </a:accent3>
      <a:accent4>
        <a:srgbClr val="A5E363"/>
      </a:accent4>
      <a:accent5>
        <a:srgbClr val="7ECEF1"/>
      </a:accent5>
      <a:accent6>
        <a:srgbClr val="FFE263"/>
      </a:accent6>
      <a:hlink>
        <a:srgbClr val="0091D0"/>
      </a:hlink>
      <a:folHlink>
        <a:srgbClr val="8C8A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  <a:ext uri="{FAA26D3D-D897-4be2-8F04-BA451C77F1D7}">
            <ma14:placeholderFlag xmlns="" xmlns:ma14="http://schemas.microsoft.com/office/mac/drawingml/2011/main" val="1"/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Y_template_Arial_tiedekunta_Matemaattis-luonnontieteellinen_27042016.potx" id="{C85BC806-A1E4-4850-9514-5F27209E3B75}" vid="{FC13E3DD-1C6E-4C9F-A8C6-2AEE5468EE2C}"/>
    </a:ext>
  </a:extLst>
</a:theme>
</file>

<file path=ppt/theme/theme2.xml><?xml version="1.0" encoding="utf-8"?>
<a:theme xmlns:a="http://schemas.openxmlformats.org/drawingml/2006/main" name="Office Theme">
  <a:themeElements>
    <a:clrScheme name="HY (konserni)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8C8A87"/>
      </a:accent1>
      <a:accent2>
        <a:srgbClr val="1E1C77"/>
      </a:accent2>
      <a:accent3>
        <a:srgbClr val="FCA311"/>
      </a:accent3>
      <a:accent4>
        <a:srgbClr val="256EC7"/>
      </a:accent4>
      <a:accent5>
        <a:srgbClr val="8EAC7D"/>
      </a:accent5>
      <a:accent6>
        <a:srgbClr val="718A93"/>
      </a:accent6>
      <a:hlink>
        <a:srgbClr val="FCA311"/>
      </a:hlink>
      <a:folHlink>
        <a:srgbClr val="8C8A87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HY (konserni)">
      <a:dk1>
        <a:sysClr val="windowText" lastClr="000000"/>
      </a:dk1>
      <a:lt1>
        <a:srgbClr val="FFFFFF"/>
      </a:lt1>
      <a:dk2>
        <a:srgbClr val="8C8A87"/>
      </a:dk2>
      <a:lt2>
        <a:srgbClr val="FFFFFF"/>
      </a:lt2>
      <a:accent1>
        <a:srgbClr val="8C8A87"/>
      </a:accent1>
      <a:accent2>
        <a:srgbClr val="1E1C77"/>
      </a:accent2>
      <a:accent3>
        <a:srgbClr val="FCA311"/>
      </a:accent3>
      <a:accent4>
        <a:srgbClr val="256EC7"/>
      </a:accent4>
      <a:accent5>
        <a:srgbClr val="8EAC7D"/>
      </a:accent5>
      <a:accent6>
        <a:srgbClr val="718A93"/>
      </a:accent6>
      <a:hlink>
        <a:srgbClr val="FCA311"/>
      </a:hlink>
      <a:folHlink>
        <a:srgbClr val="8C8A87"/>
      </a:folHlink>
    </a:clrScheme>
    <a:fontScheme name="Basic (Arial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HY_template_Arial_tiedekunta_Matemaattis-luonnontieteellinen_30052016</Template>
  <TotalTime>0</TotalTime>
  <Words>848</Words>
  <Application>Microsoft Office PowerPoint</Application>
  <PresentationFormat>On-screen Show (4:3)</PresentationFormat>
  <Paragraphs>172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Cambria Math</vt:lpstr>
      <vt:lpstr>Gotham Narrow Bold</vt:lpstr>
      <vt:lpstr>Gotham Narrow Bold</vt:lpstr>
      <vt:lpstr>Gotham Narrow Book</vt:lpstr>
      <vt:lpstr>Gotham-Bold</vt:lpstr>
      <vt:lpstr>HY_2016</vt:lpstr>
      <vt:lpstr> Digital autoradiography on C-14 labelled PMMA impregnated rock samples using the BeaverTM</vt:lpstr>
      <vt:lpstr>Background:  In situ test sites</vt:lpstr>
      <vt:lpstr>Background: In situ Diffusion and sorption experiments using radioactive tracers</vt:lpstr>
      <vt:lpstr>Motivation</vt:lpstr>
      <vt:lpstr>Rock Samples Studied by C-14-PMMa autoradiography</vt:lpstr>
      <vt:lpstr>C-14-PMMA Autoradiography</vt:lpstr>
      <vt:lpstr>Novel filmless autoradiography method: Le beaver </vt:lpstr>
      <vt:lpstr>Traditional film autoradiography VS. Filmless autoradiography</vt:lpstr>
      <vt:lpstr>Comparison of the results</vt:lpstr>
      <vt:lpstr>Comparison of the ACTIVITY and POROSITY results</vt:lpstr>
      <vt:lpstr>Artefacts and current challenges of the method</vt:lpstr>
      <vt:lpstr>conclusions</vt:lpstr>
      <vt:lpstr>Thank you!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2016-09-29T07:27:24Z</dcterms:created>
  <dcterms:modified xsi:type="dcterms:W3CDTF">2017-10-31T03:35:42Z</dcterms:modified>
</cp:coreProperties>
</file>