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309" r:id="rId3"/>
    <p:sldId id="310" r:id="rId4"/>
    <p:sldId id="311" r:id="rId5"/>
    <p:sldId id="312" r:id="rId6"/>
    <p:sldId id="318" r:id="rId7"/>
    <p:sldId id="313" r:id="rId8"/>
    <p:sldId id="319" r:id="rId9"/>
    <p:sldId id="320" r:id="rId10"/>
    <p:sldId id="321" r:id="rId11"/>
    <p:sldId id="322" r:id="rId12"/>
    <p:sldId id="325" r:id="rId13"/>
    <p:sldId id="323" r:id="rId14"/>
    <p:sldId id="315" r:id="rId15"/>
    <p:sldId id="316" r:id="rId16"/>
    <p:sldId id="317" r:id="rId17"/>
    <p:sldId id="324" r:id="rId18"/>
    <p:sldId id="326" r:id="rId19"/>
    <p:sldId id="285" r:id="rId20"/>
  </p:sldIdLst>
  <p:sldSz cx="9144000" cy="6858000" type="screen4x3"/>
  <p:notesSz cx="6877050" cy="96567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33CC33"/>
    <a:srgbClr val="0066FF"/>
    <a:srgbClr val="99CCFF"/>
    <a:srgbClr val="080808"/>
    <a:srgbClr val="9900CC"/>
    <a:srgbClr val="0080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6" autoAdjust="0"/>
    <p:restoredTop sz="86629" autoAdjust="0"/>
  </p:normalViewPr>
  <p:slideViewPr>
    <p:cSldViewPr snapToGrid="0">
      <p:cViewPr varScale="1">
        <p:scale>
          <a:sx n="79" d="100"/>
          <a:sy n="79" d="100"/>
        </p:scale>
        <p:origin x="966"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2" d="100"/>
          <a:sy n="92" d="100"/>
        </p:scale>
        <p:origin x="373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CDD748-0052-4944-9CF0-E941F56C36DD}" type="doc">
      <dgm:prSet loTypeId="urn:microsoft.com/office/officeart/2009/layout/CircleArrowProcess" loCatId="process" qsTypeId="urn:microsoft.com/office/officeart/2005/8/quickstyle/3d9" qsCatId="3D" csTypeId="urn:microsoft.com/office/officeart/2005/8/colors/colorful2" csCatId="colorful" phldr="1"/>
      <dgm:spPr/>
    </dgm:pt>
    <dgm:pt modelId="{D944716D-A1F8-43A5-BB3C-E043E2A1EF3F}">
      <dgm:prSet phldrT="[Text]"/>
      <dgm:spPr/>
      <dgm:t>
        <a:bodyPr/>
        <a:lstStyle/>
        <a:p>
          <a:r>
            <a:rPr lang="en-GB" dirty="0"/>
            <a:t>Separated Plutonium</a:t>
          </a:r>
        </a:p>
      </dgm:t>
    </dgm:pt>
    <dgm:pt modelId="{EF8B8471-4F3C-4DC9-8A24-4607D6C76676}" type="parTrans" cxnId="{CA527245-3A65-4655-B9FA-85FF33AE8706}">
      <dgm:prSet/>
      <dgm:spPr/>
      <dgm:t>
        <a:bodyPr/>
        <a:lstStyle/>
        <a:p>
          <a:endParaRPr lang="en-GB"/>
        </a:p>
      </dgm:t>
    </dgm:pt>
    <dgm:pt modelId="{76C076D1-04F8-4C4E-9251-13FF4ED28844}" type="sibTrans" cxnId="{CA527245-3A65-4655-B9FA-85FF33AE8706}">
      <dgm:prSet/>
      <dgm:spPr/>
      <dgm:t>
        <a:bodyPr/>
        <a:lstStyle/>
        <a:p>
          <a:endParaRPr lang="en-GB"/>
        </a:p>
      </dgm:t>
    </dgm:pt>
    <dgm:pt modelId="{A3B4376E-EA6D-40F3-9907-A3A3744B8DAE}">
      <dgm:prSet phldrT="[Text]"/>
      <dgm:spPr/>
      <dgm:t>
        <a:bodyPr/>
        <a:lstStyle/>
        <a:p>
          <a:r>
            <a:rPr lang="en-GB" dirty="0"/>
            <a:t>Americium</a:t>
          </a:r>
        </a:p>
      </dgm:t>
    </dgm:pt>
    <dgm:pt modelId="{0BEAF4AD-DFB6-4A8B-936E-47FD76B0262B}" type="parTrans" cxnId="{DD44F316-6830-419B-98C5-BE1517C90E67}">
      <dgm:prSet/>
      <dgm:spPr/>
      <dgm:t>
        <a:bodyPr/>
        <a:lstStyle/>
        <a:p>
          <a:endParaRPr lang="en-GB"/>
        </a:p>
      </dgm:t>
    </dgm:pt>
    <dgm:pt modelId="{E24C9A40-F838-4F96-8CB0-F616C6A2EDD9}" type="sibTrans" cxnId="{DD44F316-6830-419B-98C5-BE1517C90E67}">
      <dgm:prSet/>
      <dgm:spPr/>
      <dgm:t>
        <a:bodyPr/>
        <a:lstStyle/>
        <a:p>
          <a:endParaRPr lang="en-GB"/>
        </a:p>
      </dgm:t>
    </dgm:pt>
    <dgm:pt modelId="{6ECE10D3-D3DC-4111-B15D-0017E60DBEE5}">
      <dgm:prSet phldrT="[Text]"/>
      <dgm:spPr/>
      <dgm:t>
        <a:bodyPr/>
        <a:lstStyle/>
        <a:p>
          <a:r>
            <a:rPr lang="en-GB" dirty="0"/>
            <a:t>Spent Uranium Fuel</a:t>
          </a:r>
        </a:p>
      </dgm:t>
    </dgm:pt>
    <dgm:pt modelId="{7213C4F8-7EF0-4026-9CAC-5C965C91AF3B}" type="parTrans" cxnId="{ABF39C94-703A-49BC-9890-542A82C2D7F1}">
      <dgm:prSet/>
      <dgm:spPr/>
      <dgm:t>
        <a:bodyPr/>
        <a:lstStyle/>
        <a:p>
          <a:endParaRPr lang="en-GB"/>
        </a:p>
      </dgm:t>
    </dgm:pt>
    <dgm:pt modelId="{1673B293-3E07-4302-914C-B0F85FEA259E}" type="sibTrans" cxnId="{ABF39C94-703A-49BC-9890-542A82C2D7F1}">
      <dgm:prSet/>
      <dgm:spPr/>
      <dgm:t>
        <a:bodyPr/>
        <a:lstStyle/>
        <a:p>
          <a:endParaRPr lang="en-GB"/>
        </a:p>
      </dgm:t>
    </dgm:pt>
    <dgm:pt modelId="{8F947B87-1004-40E0-8BC1-3175BCD7D7EF}" type="pres">
      <dgm:prSet presAssocID="{77CDD748-0052-4944-9CF0-E941F56C36DD}" presName="Name0" presStyleCnt="0">
        <dgm:presLayoutVars>
          <dgm:chMax val="7"/>
          <dgm:chPref val="7"/>
          <dgm:dir/>
          <dgm:animLvl val="lvl"/>
        </dgm:presLayoutVars>
      </dgm:prSet>
      <dgm:spPr/>
    </dgm:pt>
    <dgm:pt modelId="{DB4AE072-0702-4073-8878-0272F072714F}" type="pres">
      <dgm:prSet presAssocID="{6ECE10D3-D3DC-4111-B15D-0017E60DBEE5}" presName="Accent1" presStyleCnt="0"/>
      <dgm:spPr/>
    </dgm:pt>
    <dgm:pt modelId="{099FACCA-872F-4EDD-B6AC-828C8BB15F8E}" type="pres">
      <dgm:prSet presAssocID="{6ECE10D3-D3DC-4111-B15D-0017E60DBEE5}" presName="Accent" presStyleLbl="node1" presStyleIdx="0" presStyleCnt="3"/>
      <dgm:spPr/>
    </dgm:pt>
    <dgm:pt modelId="{F639353C-5507-4A4D-AE5A-193338B9A36C}" type="pres">
      <dgm:prSet presAssocID="{6ECE10D3-D3DC-4111-B15D-0017E60DBEE5}" presName="Parent1" presStyleLbl="revTx" presStyleIdx="0" presStyleCnt="3">
        <dgm:presLayoutVars>
          <dgm:chMax val="1"/>
          <dgm:chPref val="1"/>
          <dgm:bulletEnabled val="1"/>
        </dgm:presLayoutVars>
      </dgm:prSet>
      <dgm:spPr/>
    </dgm:pt>
    <dgm:pt modelId="{92EF02C1-0CDE-4DB7-89D5-C7CDA47F2C48}" type="pres">
      <dgm:prSet presAssocID="{D944716D-A1F8-43A5-BB3C-E043E2A1EF3F}" presName="Accent2" presStyleCnt="0"/>
      <dgm:spPr/>
    </dgm:pt>
    <dgm:pt modelId="{BFBD225D-E82C-4977-8297-FCD504415179}" type="pres">
      <dgm:prSet presAssocID="{D944716D-A1F8-43A5-BB3C-E043E2A1EF3F}" presName="Accent" presStyleLbl="node1" presStyleIdx="1" presStyleCnt="3"/>
      <dgm:spPr/>
    </dgm:pt>
    <dgm:pt modelId="{DC8B4F8A-BA81-4F48-8844-A53BF41CCAEC}" type="pres">
      <dgm:prSet presAssocID="{D944716D-A1F8-43A5-BB3C-E043E2A1EF3F}" presName="Parent2" presStyleLbl="revTx" presStyleIdx="1" presStyleCnt="3">
        <dgm:presLayoutVars>
          <dgm:chMax val="1"/>
          <dgm:chPref val="1"/>
          <dgm:bulletEnabled val="1"/>
        </dgm:presLayoutVars>
      </dgm:prSet>
      <dgm:spPr/>
    </dgm:pt>
    <dgm:pt modelId="{759F0065-315D-4ABC-A6A8-3ACCD0D941BF}" type="pres">
      <dgm:prSet presAssocID="{A3B4376E-EA6D-40F3-9907-A3A3744B8DAE}" presName="Accent3" presStyleCnt="0"/>
      <dgm:spPr/>
    </dgm:pt>
    <dgm:pt modelId="{B4ECF783-7A80-42F6-BA44-178EC4A94271}" type="pres">
      <dgm:prSet presAssocID="{A3B4376E-EA6D-40F3-9907-A3A3744B8DAE}" presName="Accent" presStyleLbl="node1" presStyleIdx="2" presStyleCnt="3"/>
      <dgm:spPr/>
    </dgm:pt>
    <dgm:pt modelId="{EE53C142-B9F1-48FA-91C8-BC33A1369D9A}" type="pres">
      <dgm:prSet presAssocID="{A3B4376E-EA6D-40F3-9907-A3A3744B8DAE}" presName="Parent3" presStyleLbl="revTx" presStyleIdx="2" presStyleCnt="3">
        <dgm:presLayoutVars>
          <dgm:chMax val="1"/>
          <dgm:chPref val="1"/>
          <dgm:bulletEnabled val="1"/>
        </dgm:presLayoutVars>
      </dgm:prSet>
      <dgm:spPr/>
    </dgm:pt>
  </dgm:ptLst>
  <dgm:cxnLst>
    <dgm:cxn modelId="{DD44F316-6830-419B-98C5-BE1517C90E67}" srcId="{77CDD748-0052-4944-9CF0-E941F56C36DD}" destId="{A3B4376E-EA6D-40F3-9907-A3A3744B8DAE}" srcOrd="2" destOrd="0" parTransId="{0BEAF4AD-DFB6-4A8B-936E-47FD76B0262B}" sibTransId="{E24C9A40-F838-4F96-8CB0-F616C6A2EDD9}"/>
    <dgm:cxn modelId="{A49A6418-9CC4-46E4-95DC-582C6B0A014A}" type="presOf" srcId="{77CDD748-0052-4944-9CF0-E941F56C36DD}" destId="{8F947B87-1004-40E0-8BC1-3175BCD7D7EF}" srcOrd="0" destOrd="0" presId="urn:microsoft.com/office/officeart/2009/layout/CircleArrowProcess"/>
    <dgm:cxn modelId="{349C9241-FCD3-42CA-990F-A0BA84EFCE9D}" type="presOf" srcId="{A3B4376E-EA6D-40F3-9907-A3A3744B8DAE}" destId="{EE53C142-B9F1-48FA-91C8-BC33A1369D9A}" srcOrd="0" destOrd="0" presId="urn:microsoft.com/office/officeart/2009/layout/CircleArrowProcess"/>
    <dgm:cxn modelId="{CA527245-3A65-4655-B9FA-85FF33AE8706}" srcId="{77CDD748-0052-4944-9CF0-E941F56C36DD}" destId="{D944716D-A1F8-43A5-BB3C-E043E2A1EF3F}" srcOrd="1" destOrd="0" parTransId="{EF8B8471-4F3C-4DC9-8A24-4607D6C76676}" sibTransId="{76C076D1-04F8-4C4E-9251-13FF4ED28844}"/>
    <dgm:cxn modelId="{ABF39C94-703A-49BC-9890-542A82C2D7F1}" srcId="{77CDD748-0052-4944-9CF0-E941F56C36DD}" destId="{6ECE10D3-D3DC-4111-B15D-0017E60DBEE5}" srcOrd="0" destOrd="0" parTransId="{7213C4F8-7EF0-4026-9CAC-5C965C91AF3B}" sibTransId="{1673B293-3E07-4302-914C-B0F85FEA259E}"/>
    <dgm:cxn modelId="{E6C52FBB-D909-49D4-8277-981B6F49D1CC}" type="presOf" srcId="{6ECE10D3-D3DC-4111-B15D-0017E60DBEE5}" destId="{F639353C-5507-4A4D-AE5A-193338B9A36C}" srcOrd="0" destOrd="0" presId="urn:microsoft.com/office/officeart/2009/layout/CircleArrowProcess"/>
    <dgm:cxn modelId="{6F4A67F3-9E61-4592-AAC3-16F173A250EA}" type="presOf" srcId="{D944716D-A1F8-43A5-BB3C-E043E2A1EF3F}" destId="{DC8B4F8A-BA81-4F48-8844-A53BF41CCAEC}" srcOrd="0" destOrd="0" presId="urn:microsoft.com/office/officeart/2009/layout/CircleArrowProcess"/>
    <dgm:cxn modelId="{C01005D7-7856-4A16-AFC3-6E3572B3DCED}" type="presParOf" srcId="{8F947B87-1004-40E0-8BC1-3175BCD7D7EF}" destId="{DB4AE072-0702-4073-8878-0272F072714F}" srcOrd="0" destOrd="0" presId="urn:microsoft.com/office/officeart/2009/layout/CircleArrowProcess"/>
    <dgm:cxn modelId="{03E1A280-5F7F-44B5-9CC1-2B64FEB78A32}" type="presParOf" srcId="{DB4AE072-0702-4073-8878-0272F072714F}" destId="{099FACCA-872F-4EDD-B6AC-828C8BB15F8E}" srcOrd="0" destOrd="0" presId="urn:microsoft.com/office/officeart/2009/layout/CircleArrowProcess"/>
    <dgm:cxn modelId="{E67388F9-3B8E-4870-AB2C-FE0FD26AD56E}" type="presParOf" srcId="{8F947B87-1004-40E0-8BC1-3175BCD7D7EF}" destId="{F639353C-5507-4A4D-AE5A-193338B9A36C}" srcOrd="1" destOrd="0" presId="urn:microsoft.com/office/officeart/2009/layout/CircleArrowProcess"/>
    <dgm:cxn modelId="{045E116E-203F-4DBE-BD1F-8E09B06AF55C}" type="presParOf" srcId="{8F947B87-1004-40E0-8BC1-3175BCD7D7EF}" destId="{92EF02C1-0CDE-4DB7-89D5-C7CDA47F2C48}" srcOrd="2" destOrd="0" presId="urn:microsoft.com/office/officeart/2009/layout/CircleArrowProcess"/>
    <dgm:cxn modelId="{9F2A0DE7-5DA8-45E0-8146-AC01A455B76B}" type="presParOf" srcId="{92EF02C1-0CDE-4DB7-89D5-C7CDA47F2C48}" destId="{BFBD225D-E82C-4977-8297-FCD504415179}" srcOrd="0" destOrd="0" presId="urn:microsoft.com/office/officeart/2009/layout/CircleArrowProcess"/>
    <dgm:cxn modelId="{FF8EDB7A-36A8-42F3-A77A-8D2F645B4F98}" type="presParOf" srcId="{8F947B87-1004-40E0-8BC1-3175BCD7D7EF}" destId="{DC8B4F8A-BA81-4F48-8844-A53BF41CCAEC}" srcOrd="3" destOrd="0" presId="urn:microsoft.com/office/officeart/2009/layout/CircleArrowProcess"/>
    <dgm:cxn modelId="{01389187-4CD8-4A0F-B7CC-85FFB704F9D6}" type="presParOf" srcId="{8F947B87-1004-40E0-8BC1-3175BCD7D7EF}" destId="{759F0065-315D-4ABC-A6A8-3ACCD0D941BF}" srcOrd="4" destOrd="0" presId="urn:microsoft.com/office/officeart/2009/layout/CircleArrowProcess"/>
    <dgm:cxn modelId="{FF367B36-39D1-42D5-8C01-5C3ED13C3FB6}" type="presParOf" srcId="{759F0065-315D-4ABC-A6A8-3ACCD0D941BF}" destId="{B4ECF783-7A80-42F6-BA44-178EC4A94271}" srcOrd="0" destOrd="0" presId="urn:microsoft.com/office/officeart/2009/layout/CircleArrowProcess"/>
    <dgm:cxn modelId="{A5973B0D-B0F3-49F0-95CE-9FB70A692803}" type="presParOf" srcId="{8F947B87-1004-40E0-8BC1-3175BCD7D7EF}" destId="{EE53C142-B9F1-48FA-91C8-BC33A1369D9A}"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9FACCA-872F-4EDD-B6AC-828C8BB15F8E}">
      <dsp:nvSpPr>
        <dsp:cNvPr id="0" name=""/>
        <dsp:cNvSpPr/>
      </dsp:nvSpPr>
      <dsp:spPr>
        <a:xfrm>
          <a:off x="2075706" y="0"/>
          <a:ext cx="2134242" cy="2134567"/>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F639353C-5507-4A4D-AE5A-193338B9A36C}">
      <dsp:nvSpPr>
        <dsp:cNvPr id="0" name=""/>
        <dsp:cNvSpPr/>
      </dsp:nvSpPr>
      <dsp:spPr>
        <a:xfrm>
          <a:off x="2547444" y="770643"/>
          <a:ext cx="1185957" cy="592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GB" sz="1600" kern="1200" dirty="0"/>
            <a:t>Spent Uranium Fuel</a:t>
          </a:r>
        </a:p>
      </dsp:txBody>
      <dsp:txXfrm>
        <a:off x="2547444" y="770643"/>
        <a:ext cx="1185957" cy="592836"/>
      </dsp:txXfrm>
    </dsp:sp>
    <dsp:sp modelId="{BFBD225D-E82C-4977-8297-FCD504415179}">
      <dsp:nvSpPr>
        <dsp:cNvPr id="0" name=""/>
        <dsp:cNvSpPr/>
      </dsp:nvSpPr>
      <dsp:spPr>
        <a:xfrm>
          <a:off x="1482928" y="1226467"/>
          <a:ext cx="2134242" cy="2134567"/>
        </a:xfrm>
        <a:prstGeom prst="leftCircularArrow">
          <a:avLst>
            <a:gd name="adj1" fmla="val 10980"/>
            <a:gd name="adj2" fmla="val 1142322"/>
            <a:gd name="adj3" fmla="val 6300000"/>
            <a:gd name="adj4" fmla="val 18900000"/>
            <a:gd name="adj5" fmla="val 12500"/>
          </a:avLst>
        </a:prstGeom>
        <a:solidFill>
          <a:schemeClr val="accent2">
            <a:hueOff val="2340759"/>
            <a:satOff val="-2919"/>
            <a:lumOff val="686"/>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DC8B4F8A-BA81-4F48-8844-A53BF41CCAEC}">
      <dsp:nvSpPr>
        <dsp:cNvPr id="0" name=""/>
        <dsp:cNvSpPr/>
      </dsp:nvSpPr>
      <dsp:spPr>
        <a:xfrm>
          <a:off x="1957070" y="2004205"/>
          <a:ext cx="1185957" cy="592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GB" sz="1600" kern="1200" dirty="0"/>
            <a:t>Separated Plutonium</a:t>
          </a:r>
        </a:p>
      </dsp:txBody>
      <dsp:txXfrm>
        <a:off x="1957070" y="2004205"/>
        <a:ext cx="1185957" cy="592836"/>
      </dsp:txXfrm>
    </dsp:sp>
    <dsp:sp modelId="{B4ECF783-7A80-42F6-BA44-178EC4A94271}">
      <dsp:nvSpPr>
        <dsp:cNvPr id="0" name=""/>
        <dsp:cNvSpPr/>
      </dsp:nvSpPr>
      <dsp:spPr>
        <a:xfrm>
          <a:off x="2227608" y="2599702"/>
          <a:ext cx="1833645" cy="1834380"/>
        </a:xfrm>
        <a:prstGeom prst="blockArc">
          <a:avLst>
            <a:gd name="adj1" fmla="val 13500000"/>
            <a:gd name="adj2" fmla="val 10800000"/>
            <a:gd name="adj3" fmla="val 12740"/>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EE53C142-B9F1-48FA-91C8-BC33A1369D9A}">
      <dsp:nvSpPr>
        <dsp:cNvPr id="0" name=""/>
        <dsp:cNvSpPr/>
      </dsp:nvSpPr>
      <dsp:spPr>
        <a:xfrm>
          <a:off x="2550250" y="3239541"/>
          <a:ext cx="1185957" cy="592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sp3d extrusionH="28000" prstMaterial="matte"/>
        </a:bodyPr>
        <a:lstStyle/>
        <a:p>
          <a:pPr marL="0" lvl="0" indent="0" algn="ctr" defTabSz="711200">
            <a:lnSpc>
              <a:spcPct val="90000"/>
            </a:lnSpc>
            <a:spcBef>
              <a:spcPct val="0"/>
            </a:spcBef>
            <a:spcAft>
              <a:spcPct val="35000"/>
            </a:spcAft>
            <a:buNone/>
          </a:pPr>
          <a:r>
            <a:rPr lang="en-GB" sz="1600" kern="1200" dirty="0"/>
            <a:t>Americium</a:t>
          </a:r>
        </a:p>
      </dsp:txBody>
      <dsp:txXfrm>
        <a:off x="2550250" y="3239541"/>
        <a:ext cx="1185957" cy="59283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484515"/>
          </a:xfrm>
          <a:prstGeom prst="rect">
            <a:avLst/>
          </a:prstGeom>
        </p:spPr>
        <p:txBody>
          <a:bodyPr vert="horz" lIns="94476" tIns="47238" rIns="94476" bIns="47238" rtlCol="0"/>
          <a:lstStyle>
            <a:lvl1pPr algn="l">
              <a:defRPr sz="1200"/>
            </a:lvl1pPr>
          </a:lstStyle>
          <a:p>
            <a:endParaRPr lang="en-GB"/>
          </a:p>
        </p:txBody>
      </p:sp>
      <p:sp>
        <p:nvSpPr>
          <p:cNvPr id="3" name="Date Placeholder 2"/>
          <p:cNvSpPr>
            <a:spLocks noGrp="1"/>
          </p:cNvSpPr>
          <p:nvPr>
            <p:ph type="dt" sz="quarter" idx="1"/>
          </p:nvPr>
        </p:nvSpPr>
        <p:spPr>
          <a:xfrm>
            <a:off x="3895404" y="0"/>
            <a:ext cx="2980055" cy="484515"/>
          </a:xfrm>
          <a:prstGeom prst="rect">
            <a:avLst/>
          </a:prstGeom>
        </p:spPr>
        <p:txBody>
          <a:bodyPr vert="horz" lIns="94476" tIns="47238" rIns="94476" bIns="47238" rtlCol="0"/>
          <a:lstStyle>
            <a:lvl1pPr algn="r">
              <a:defRPr sz="1200"/>
            </a:lvl1pPr>
          </a:lstStyle>
          <a:p>
            <a:fld id="{FC05C1B0-B535-4FCE-B772-5A6052281AED}" type="datetimeFigureOut">
              <a:rPr lang="en-GB" smtClean="0"/>
              <a:pPr/>
              <a:t>31/10/2017</a:t>
            </a:fld>
            <a:endParaRPr lang="en-GB"/>
          </a:p>
        </p:txBody>
      </p:sp>
      <p:sp>
        <p:nvSpPr>
          <p:cNvPr id="4" name="Footer Placeholder 3"/>
          <p:cNvSpPr>
            <a:spLocks noGrp="1"/>
          </p:cNvSpPr>
          <p:nvPr>
            <p:ph type="ftr" sz="quarter" idx="2"/>
          </p:nvPr>
        </p:nvSpPr>
        <p:spPr>
          <a:xfrm>
            <a:off x="0" y="9172249"/>
            <a:ext cx="2980055" cy="484514"/>
          </a:xfrm>
          <a:prstGeom prst="rect">
            <a:avLst/>
          </a:prstGeom>
        </p:spPr>
        <p:txBody>
          <a:bodyPr vert="horz" lIns="94476" tIns="47238" rIns="94476" bIns="47238" rtlCol="0" anchor="b"/>
          <a:lstStyle>
            <a:lvl1pPr algn="l">
              <a:defRPr sz="1200"/>
            </a:lvl1pPr>
          </a:lstStyle>
          <a:p>
            <a:endParaRPr lang="en-GB"/>
          </a:p>
        </p:txBody>
      </p:sp>
      <p:sp>
        <p:nvSpPr>
          <p:cNvPr id="5" name="Slide Number Placeholder 4"/>
          <p:cNvSpPr>
            <a:spLocks noGrp="1"/>
          </p:cNvSpPr>
          <p:nvPr>
            <p:ph type="sldNum" sz="quarter" idx="3"/>
          </p:nvPr>
        </p:nvSpPr>
        <p:spPr>
          <a:xfrm>
            <a:off x="3895404" y="9172249"/>
            <a:ext cx="2980055" cy="484514"/>
          </a:xfrm>
          <a:prstGeom prst="rect">
            <a:avLst/>
          </a:prstGeom>
        </p:spPr>
        <p:txBody>
          <a:bodyPr vert="horz" lIns="94476" tIns="47238" rIns="94476" bIns="47238" rtlCol="0" anchor="b"/>
          <a:lstStyle>
            <a:lvl1pPr algn="r">
              <a:defRPr sz="1200"/>
            </a:lvl1pPr>
          </a:lstStyle>
          <a:p>
            <a:fld id="{835B31E1-C87E-46A5-957E-822B5A15DC60}" type="slidenum">
              <a:rPr lang="en-GB" smtClean="0"/>
              <a:pPr/>
              <a:t>‹#›</a:t>
            </a:fld>
            <a:endParaRPr lang="en-GB"/>
          </a:p>
        </p:txBody>
      </p:sp>
    </p:spTree>
    <p:extLst>
      <p:ext uri="{BB962C8B-B14F-4D97-AF65-F5344CB8AC3E}">
        <p14:creationId xmlns:p14="http://schemas.microsoft.com/office/powerpoint/2010/main" val="256185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055" cy="484515"/>
          </a:xfrm>
          <a:prstGeom prst="rect">
            <a:avLst/>
          </a:prstGeom>
        </p:spPr>
        <p:txBody>
          <a:bodyPr vert="horz" lIns="94476" tIns="47238" rIns="94476" bIns="47238" rtlCol="0"/>
          <a:lstStyle>
            <a:lvl1pPr algn="l">
              <a:defRPr sz="1200"/>
            </a:lvl1pPr>
          </a:lstStyle>
          <a:p>
            <a:endParaRPr lang="en-GB"/>
          </a:p>
        </p:txBody>
      </p:sp>
      <p:sp>
        <p:nvSpPr>
          <p:cNvPr id="3" name="Date Placeholder 2"/>
          <p:cNvSpPr>
            <a:spLocks noGrp="1"/>
          </p:cNvSpPr>
          <p:nvPr>
            <p:ph type="dt" idx="1"/>
          </p:nvPr>
        </p:nvSpPr>
        <p:spPr>
          <a:xfrm>
            <a:off x="3895404" y="0"/>
            <a:ext cx="2980055" cy="484515"/>
          </a:xfrm>
          <a:prstGeom prst="rect">
            <a:avLst/>
          </a:prstGeom>
        </p:spPr>
        <p:txBody>
          <a:bodyPr vert="horz" lIns="94476" tIns="47238" rIns="94476" bIns="47238" rtlCol="0"/>
          <a:lstStyle>
            <a:lvl1pPr algn="r">
              <a:defRPr sz="1200"/>
            </a:lvl1pPr>
          </a:lstStyle>
          <a:p>
            <a:fld id="{18E319FE-E083-4E53-9B3C-3416EE8656DB}" type="datetimeFigureOut">
              <a:rPr lang="en-GB" smtClean="0"/>
              <a:pPr/>
              <a:t>31/10/2017</a:t>
            </a:fld>
            <a:endParaRPr lang="en-GB"/>
          </a:p>
        </p:txBody>
      </p:sp>
      <p:sp>
        <p:nvSpPr>
          <p:cNvPr id="4" name="Slide Image Placeholder 3"/>
          <p:cNvSpPr>
            <a:spLocks noGrp="1" noRot="1" noChangeAspect="1"/>
          </p:cNvSpPr>
          <p:nvPr>
            <p:ph type="sldImg" idx="2"/>
          </p:nvPr>
        </p:nvSpPr>
        <p:spPr>
          <a:xfrm>
            <a:off x="1266825" y="1206500"/>
            <a:ext cx="4343400" cy="3259138"/>
          </a:xfrm>
          <a:prstGeom prst="rect">
            <a:avLst/>
          </a:prstGeom>
          <a:noFill/>
          <a:ln w="12700">
            <a:solidFill>
              <a:prstClr val="black"/>
            </a:solidFill>
          </a:ln>
        </p:spPr>
        <p:txBody>
          <a:bodyPr vert="horz" lIns="94476" tIns="47238" rIns="94476" bIns="47238" rtlCol="0" anchor="ctr"/>
          <a:lstStyle/>
          <a:p>
            <a:endParaRPr lang="en-GB"/>
          </a:p>
        </p:txBody>
      </p:sp>
      <p:sp>
        <p:nvSpPr>
          <p:cNvPr id="5" name="Notes Placeholder 4"/>
          <p:cNvSpPr>
            <a:spLocks noGrp="1"/>
          </p:cNvSpPr>
          <p:nvPr>
            <p:ph type="body" sz="quarter" idx="3"/>
          </p:nvPr>
        </p:nvSpPr>
        <p:spPr>
          <a:xfrm>
            <a:off x="687705" y="4647317"/>
            <a:ext cx="5501640" cy="3802350"/>
          </a:xfrm>
          <a:prstGeom prst="rect">
            <a:avLst/>
          </a:prstGeom>
        </p:spPr>
        <p:txBody>
          <a:bodyPr vert="horz" lIns="94476" tIns="47238" rIns="94476" bIns="472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72249"/>
            <a:ext cx="2980055" cy="484514"/>
          </a:xfrm>
          <a:prstGeom prst="rect">
            <a:avLst/>
          </a:prstGeom>
        </p:spPr>
        <p:txBody>
          <a:bodyPr vert="horz" lIns="94476" tIns="47238" rIns="94476" bIns="47238" rtlCol="0" anchor="b"/>
          <a:lstStyle>
            <a:lvl1pPr algn="l">
              <a:defRPr sz="1200"/>
            </a:lvl1pPr>
          </a:lstStyle>
          <a:p>
            <a:endParaRPr lang="en-GB"/>
          </a:p>
        </p:txBody>
      </p:sp>
      <p:sp>
        <p:nvSpPr>
          <p:cNvPr id="7" name="Slide Number Placeholder 6"/>
          <p:cNvSpPr>
            <a:spLocks noGrp="1"/>
          </p:cNvSpPr>
          <p:nvPr>
            <p:ph type="sldNum" sz="quarter" idx="5"/>
          </p:nvPr>
        </p:nvSpPr>
        <p:spPr>
          <a:xfrm>
            <a:off x="3895404" y="9172249"/>
            <a:ext cx="2980055" cy="484514"/>
          </a:xfrm>
          <a:prstGeom prst="rect">
            <a:avLst/>
          </a:prstGeom>
        </p:spPr>
        <p:txBody>
          <a:bodyPr vert="horz" lIns="94476" tIns="47238" rIns="94476" bIns="47238" rtlCol="0" anchor="b"/>
          <a:lstStyle>
            <a:lvl1pPr algn="r">
              <a:defRPr sz="1200"/>
            </a:lvl1pPr>
          </a:lstStyle>
          <a:p>
            <a:fld id="{08A77EEA-9B90-4697-8757-465DEDF01E79}" type="slidenum">
              <a:rPr lang="en-GB" smtClean="0"/>
              <a:pPr/>
              <a:t>‹#›</a:t>
            </a:fld>
            <a:endParaRPr lang="en-GB"/>
          </a:p>
        </p:txBody>
      </p:sp>
    </p:spTree>
    <p:extLst>
      <p:ext uri="{BB962C8B-B14F-4D97-AF65-F5344CB8AC3E}">
        <p14:creationId xmlns:p14="http://schemas.microsoft.com/office/powerpoint/2010/main" val="1685926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UOS Stephenson" panose="02070503080000020004" pitchFamily="18" charset="0"/>
                <a:ea typeface="MS PGothic" panose="020B0600070205080204" pitchFamily="34" charset="-128"/>
              </a:defRPr>
            </a:lvl1pPr>
            <a:lvl2pPr marL="767616" indent="-295237" eaLnBrk="0" hangingPunct="0">
              <a:defRPr sz="2500">
                <a:solidFill>
                  <a:schemeClr val="tx1"/>
                </a:solidFill>
                <a:latin typeface="TUOS Stephenson" panose="02070503080000020004" pitchFamily="18" charset="0"/>
                <a:ea typeface="MS PGothic" panose="020B0600070205080204" pitchFamily="34" charset="-128"/>
              </a:defRPr>
            </a:lvl2pPr>
            <a:lvl3pPr marL="1180948" indent="-236190" eaLnBrk="0" hangingPunct="0">
              <a:defRPr sz="2500">
                <a:solidFill>
                  <a:schemeClr val="tx1"/>
                </a:solidFill>
                <a:latin typeface="TUOS Stephenson" panose="02070503080000020004" pitchFamily="18" charset="0"/>
                <a:ea typeface="MS PGothic" panose="020B0600070205080204" pitchFamily="34" charset="-128"/>
              </a:defRPr>
            </a:lvl3pPr>
            <a:lvl4pPr marL="1653327" indent="-236190" eaLnBrk="0" hangingPunct="0">
              <a:defRPr sz="2500">
                <a:solidFill>
                  <a:schemeClr val="tx1"/>
                </a:solidFill>
                <a:latin typeface="TUOS Stephenson" panose="02070503080000020004" pitchFamily="18" charset="0"/>
                <a:ea typeface="MS PGothic" panose="020B0600070205080204" pitchFamily="34" charset="-128"/>
              </a:defRPr>
            </a:lvl4pPr>
            <a:lvl5pPr marL="2125706" indent="-236190" eaLnBrk="0" hangingPunct="0">
              <a:defRPr sz="2500">
                <a:solidFill>
                  <a:schemeClr val="tx1"/>
                </a:solidFill>
                <a:latin typeface="TUOS Stephenson" panose="02070503080000020004" pitchFamily="18" charset="0"/>
                <a:ea typeface="MS PGothic" panose="020B0600070205080204" pitchFamily="34" charset="-128"/>
              </a:defRPr>
            </a:lvl5pPr>
            <a:lvl6pPr marL="2598085" indent="-236190" eaLnBrk="0" fontAlgn="base" hangingPunct="0">
              <a:spcBef>
                <a:spcPct val="0"/>
              </a:spcBef>
              <a:spcAft>
                <a:spcPct val="0"/>
              </a:spcAft>
              <a:defRPr sz="2500">
                <a:solidFill>
                  <a:schemeClr val="tx1"/>
                </a:solidFill>
                <a:latin typeface="TUOS Stephenson" panose="02070503080000020004" pitchFamily="18" charset="0"/>
                <a:ea typeface="MS PGothic" panose="020B0600070205080204" pitchFamily="34" charset="-128"/>
              </a:defRPr>
            </a:lvl6pPr>
            <a:lvl7pPr marL="3070464" indent="-236190" eaLnBrk="0" fontAlgn="base" hangingPunct="0">
              <a:spcBef>
                <a:spcPct val="0"/>
              </a:spcBef>
              <a:spcAft>
                <a:spcPct val="0"/>
              </a:spcAft>
              <a:defRPr sz="2500">
                <a:solidFill>
                  <a:schemeClr val="tx1"/>
                </a:solidFill>
                <a:latin typeface="TUOS Stephenson" panose="02070503080000020004" pitchFamily="18" charset="0"/>
                <a:ea typeface="MS PGothic" panose="020B0600070205080204" pitchFamily="34" charset="-128"/>
              </a:defRPr>
            </a:lvl7pPr>
            <a:lvl8pPr marL="3542843" indent="-236190" eaLnBrk="0" fontAlgn="base" hangingPunct="0">
              <a:spcBef>
                <a:spcPct val="0"/>
              </a:spcBef>
              <a:spcAft>
                <a:spcPct val="0"/>
              </a:spcAft>
              <a:defRPr sz="2500">
                <a:solidFill>
                  <a:schemeClr val="tx1"/>
                </a:solidFill>
                <a:latin typeface="TUOS Stephenson" panose="02070503080000020004" pitchFamily="18" charset="0"/>
                <a:ea typeface="MS PGothic" panose="020B0600070205080204" pitchFamily="34" charset="-128"/>
              </a:defRPr>
            </a:lvl8pPr>
            <a:lvl9pPr marL="4015222" indent="-236190" eaLnBrk="0" fontAlgn="base" hangingPunct="0">
              <a:spcBef>
                <a:spcPct val="0"/>
              </a:spcBef>
              <a:spcAft>
                <a:spcPct val="0"/>
              </a:spcAft>
              <a:defRPr sz="25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a:t>
            </a:fld>
            <a:endParaRPr lang="en-GB" altLang="en-US" sz="120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Good morning everyone, as</a:t>
            </a:r>
            <a:r>
              <a:rPr lang="en-GB" sz="1200" kern="1200" baseline="0" dirty="0">
                <a:solidFill>
                  <a:schemeClr val="tx1"/>
                </a:solidFill>
                <a:effectLst/>
                <a:latin typeface="+mn-lt"/>
                <a:ea typeface="+mn-ea"/>
                <a:cs typeface="+mn-cs"/>
              </a:rPr>
              <a:t> you’ve just heard </a:t>
            </a:r>
            <a:r>
              <a:rPr lang="en-GB" sz="1200" kern="1200" dirty="0">
                <a:solidFill>
                  <a:schemeClr val="tx1"/>
                </a:solidFill>
                <a:effectLst/>
                <a:latin typeface="+mn-lt"/>
                <a:ea typeface="+mn-ea"/>
                <a:cs typeface="+mn-cs"/>
              </a:rPr>
              <a:t>name is Sean Barlow and I’m a PhD student at the University of Sheffield’s Immobilisation Science Laboratory and</a:t>
            </a:r>
            <a:r>
              <a:rPr lang="en-GB" sz="1200" kern="1200" baseline="0" dirty="0">
                <a:solidFill>
                  <a:schemeClr val="tx1"/>
                </a:solidFill>
                <a:effectLst/>
                <a:latin typeface="+mn-lt"/>
                <a:ea typeface="+mn-ea"/>
                <a:cs typeface="+mn-cs"/>
              </a:rPr>
              <a:t> my presentation this</a:t>
            </a:r>
            <a:r>
              <a:rPr lang="en-GB" sz="1200" kern="1200" dirty="0">
                <a:solidFill>
                  <a:schemeClr val="tx1"/>
                </a:solidFill>
                <a:effectLst/>
                <a:latin typeface="+mn-lt"/>
                <a:ea typeface="+mn-ea"/>
                <a:cs typeface="+mn-cs"/>
              </a:rPr>
              <a:t> morning is on the work I have done on creating novel cerium niobite compounds, namely </a:t>
            </a:r>
            <a:r>
              <a:rPr lang="en-GB" sz="1200" b="0" kern="1200" dirty="0">
                <a:solidFill>
                  <a:schemeClr val="tx1"/>
                </a:solidFill>
                <a:effectLst/>
                <a:latin typeface="+mn-lt"/>
                <a:ea typeface="+mn-ea"/>
                <a:cs typeface="+mn-cs"/>
              </a:rPr>
              <a:t>the </a:t>
            </a:r>
            <a:r>
              <a:rPr lang="en-GB" sz="1200" b="0" dirty="0">
                <a:solidFill>
                  <a:schemeClr val="tx2"/>
                </a:solidFill>
              </a:rPr>
              <a:t>Synthesis and characterisation of Ce</a:t>
            </a:r>
            <a:r>
              <a:rPr lang="en-GB" sz="1200" b="0" baseline="-25000" dirty="0">
                <a:solidFill>
                  <a:schemeClr val="tx2"/>
                </a:solidFill>
              </a:rPr>
              <a:t>3</a:t>
            </a:r>
            <a:r>
              <a:rPr lang="en-GB" sz="1200" b="0" dirty="0">
                <a:solidFill>
                  <a:schemeClr val="tx2"/>
                </a:solidFill>
              </a:rPr>
              <a:t>NbO</a:t>
            </a:r>
            <a:r>
              <a:rPr lang="en-GB" sz="1200" b="0" baseline="-25000" dirty="0">
                <a:solidFill>
                  <a:schemeClr val="tx2"/>
                </a:solidFill>
              </a:rPr>
              <a:t>7</a:t>
            </a:r>
            <a:r>
              <a:rPr lang="en-GB" sz="1200" b="0" dirty="0">
                <a:solidFill>
                  <a:schemeClr val="tx2"/>
                </a:solidFill>
              </a:rPr>
              <a:t> for use as a potential nuclear space battery</a:t>
            </a:r>
            <a:r>
              <a:rPr lang="en-GB" sz="1200" b="0" kern="1200" baseline="0" dirty="0">
                <a:solidFill>
                  <a:schemeClr val="tx1"/>
                </a:solidFill>
                <a:effectLst/>
                <a:latin typeface="+mn-lt"/>
                <a:ea typeface="+mn-ea"/>
                <a:cs typeface="+mn-cs"/>
              </a:rPr>
              <a:t> </a:t>
            </a:r>
            <a:r>
              <a:rPr lang="en-GB" sz="1200" b="0" kern="1200" baseline="0" dirty="0" err="1">
                <a:solidFill>
                  <a:schemeClr val="tx1"/>
                </a:solidFill>
                <a:effectLst/>
                <a:latin typeface="+mn-lt"/>
                <a:ea typeface="+mn-ea"/>
                <a:cs typeface="+mn-cs"/>
              </a:rPr>
              <a:t>simulant</a:t>
            </a:r>
            <a:r>
              <a:rPr lang="en-GB" sz="1200" b="0" kern="1200" baseline="0" dirty="0">
                <a:solidFill>
                  <a:schemeClr val="tx1"/>
                </a:solidFill>
                <a:effectLst/>
                <a:latin typeface="+mn-lt"/>
                <a:ea typeface="+mn-ea"/>
                <a:cs typeface="+mn-cs"/>
              </a:rPr>
              <a:t>.</a:t>
            </a:r>
            <a:endParaRPr lang="en-GB" sz="1200" b="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eaLnBrk="1" hangingPunct="1"/>
            <a:endParaRPr lang="en-US" altLang="en-US" dirty="0">
              <a:latin typeface="TUOS Stephenson" panose="02070503080000020004" pitchFamily="18" charset="0"/>
            </a:endParaRPr>
          </a:p>
        </p:txBody>
      </p:sp>
    </p:spTree>
    <p:extLst>
      <p:ext uri="{BB962C8B-B14F-4D97-AF65-F5344CB8AC3E}">
        <p14:creationId xmlns:p14="http://schemas.microsoft.com/office/powerpoint/2010/main" val="572311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UK</a:t>
            </a:r>
            <a:r>
              <a:rPr lang="en-GB" baseline="0" dirty="0"/>
              <a:t> has largest stockpile of separated civil plutonium than anywhere else in the world. From reprocessing activities that have taken place since 1950s. </a:t>
            </a:r>
          </a:p>
          <a:p>
            <a:r>
              <a:rPr lang="en-GB" baseline="0" dirty="0"/>
              <a:t>Over a period of around 14 years Pu will decay to Am-241. Might of heard of it, common use in ionisation type smoke alarms. Can also be used in RTGs.</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2</a:t>
            </a:fld>
            <a:endParaRPr lang="en-GB"/>
          </a:p>
        </p:txBody>
      </p:sp>
    </p:spTree>
    <p:extLst>
      <p:ext uri="{BB962C8B-B14F-4D97-AF65-F5344CB8AC3E}">
        <p14:creationId xmlns:p14="http://schemas.microsoft.com/office/powerpoint/2010/main" val="2725751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Several</a:t>
            </a:r>
            <a:r>
              <a:rPr lang="en-GB" baseline="0" dirty="0"/>
              <a:t> missions to outer reaches of solar system use RTGs as sun is ineffective at massive distances.</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3</a:t>
            </a:fld>
            <a:endParaRPr lang="en-GB"/>
          </a:p>
        </p:txBody>
      </p:sp>
    </p:spTree>
    <p:extLst>
      <p:ext uri="{BB962C8B-B14F-4D97-AF65-F5344CB8AC3E}">
        <p14:creationId xmlns:p14="http://schemas.microsoft.com/office/powerpoint/2010/main" val="1050849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a:t>
            </a:r>
            <a:r>
              <a:rPr lang="en-GB" baseline="0" dirty="0"/>
              <a:t> A pellet of glowing hot PuO2 (Pu238), the radioisotope of choice. Clad in iridium and encased in graphite and carbon fibre sleeves in GPHS. These units release lots of heat and are often stacked together in a thermoelectric generator such as this one. Heat sources stacked and surrounded in thermoelectric cells which convert heat into electricity via thermoelectric effect. The excess heat is then radiated out to heat the rest of the craft/unit   </a:t>
            </a:r>
            <a:endParaRPr lang="en-GB" dirty="0"/>
          </a:p>
        </p:txBody>
      </p:sp>
      <p:sp>
        <p:nvSpPr>
          <p:cNvPr id="4" name="Slide Number Placeholder 3"/>
          <p:cNvSpPr>
            <a:spLocks noGrp="1"/>
          </p:cNvSpPr>
          <p:nvPr>
            <p:ph type="sldNum" sz="quarter" idx="10"/>
          </p:nvPr>
        </p:nvSpPr>
        <p:spPr/>
        <p:txBody>
          <a:bodyPr/>
          <a:lstStyle/>
          <a:p>
            <a:fld id="{7920F36C-BEB7-436C-9411-2A8848D4379E}" type="slidenum">
              <a:rPr lang="en-GB" smtClean="0"/>
              <a:pPr/>
              <a:t>4</a:t>
            </a:fld>
            <a:endParaRPr lang="en-GB"/>
          </a:p>
        </p:txBody>
      </p:sp>
    </p:spTree>
    <p:extLst>
      <p:ext uri="{BB962C8B-B14F-4D97-AF65-F5344CB8AC3E}">
        <p14:creationId xmlns:p14="http://schemas.microsoft.com/office/powerpoint/2010/main" val="1443732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~82% of time U235 will fission,</a:t>
            </a:r>
            <a:r>
              <a:rPr lang="en-GB" baseline="0" dirty="0"/>
              <a:t> remaining 18% of time will capture and create U236</a:t>
            </a:r>
            <a:endParaRPr lang="en-GB" dirty="0"/>
          </a:p>
          <a:p>
            <a:r>
              <a:rPr lang="en-GB" dirty="0" err="1"/>
              <a:t>Eg</a:t>
            </a:r>
            <a:r>
              <a:rPr lang="en-GB" dirty="0"/>
              <a:t>:</a:t>
            </a:r>
            <a:r>
              <a:rPr lang="en-GB" baseline="0" dirty="0"/>
              <a:t> Curiosity rover has 4.8 kg of Pu</a:t>
            </a:r>
          </a:p>
          <a:p>
            <a:r>
              <a:rPr lang="en-GB" baseline="0" dirty="0"/>
              <a:t>Cassini had 33 kg</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5</a:t>
            </a:fld>
            <a:endParaRPr lang="en-GB"/>
          </a:p>
        </p:txBody>
      </p:sp>
    </p:spTree>
    <p:extLst>
      <p:ext uri="{BB962C8B-B14F-4D97-AF65-F5344CB8AC3E}">
        <p14:creationId xmlns:p14="http://schemas.microsoft.com/office/powerpoint/2010/main" val="17839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Pu-238 compared to 4 other radionuclides considered</a:t>
            </a:r>
            <a:endParaRPr lang="en-GB" baseline="0" dirty="0"/>
          </a:p>
          <a:p>
            <a:r>
              <a:rPr lang="en-GB" baseline="0" dirty="0" err="1"/>
              <a:t>Sr</a:t>
            </a:r>
            <a:r>
              <a:rPr lang="en-GB" baseline="0" dirty="0"/>
              <a:t> too much shielding required for space use – Use on ground in remote light houses (Soviet Era)</a:t>
            </a:r>
          </a:p>
          <a:p>
            <a:r>
              <a:rPr lang="en-GB" baseline="0" dirty="0"/>
              <a:t>Cm too short a half life to be useful</a:t>
            </a:r>
          </a:p>
          <a:p>
            <a:r>
              <a:rPr lang="en-GB" baseline="0" dirty="0"/>
              <a:t>Cs (glass) too low melting point, </a:t>
            </a:r>
            <a:r>
              <a:rPr lang="en-GB" baseline="0" dirty="0" err="1"/>
              <a:t>shorthalf</a:t>
            </a:r>
            <a:r>
              <a:rPr lang="en-GB" baseline="0" dirty="0"/>
              <a:t> life for the power density and needs </a:t>
            </a:r>
            <a:r>
              <a:rPr lang="en-GB" baseline="0" dirty="0" err="1"/>
              <a:t>sheilding</a:t>
            </a:r>
            <a:endParaRPr lang="en-GB" baseline="0" dirty="0"/>
          </a:p>
          <a:p>
            <a:r>
              <a:rPr lang="en-GB" baseline="0" dirty="0"/>
              <a:t>Am, although low power density, most suitable</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7</a:t>
            </a:fld>
            <a:endParaRPr lang="en-GB"/>
          </a:p>
        </p:txBody>
      </p:sp>
    </p:spTree>
    <p:extLst>
      <p:ext uri="{BB962C8B-B14F-4D97-AF65-F5344CB8AC3E}">
        <p14:creationId xmlns:p14="http://schemas.microsoft.com/office/powerpoint/2010/main" val="2998407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Looked at immobilisation of americium in durable ceramic phases – rather than encapsulating in iridium</a:t>
            </a:r>
          </a:p>
          <a:p>
            <a:r>
              <a:rPr lang="en-GB" dirty="0"/>
              <a:t>Cannot use Am use Ce</a:t>
            </a:r>
          </a:p>
          <a:p>
            <a:r>
              <a:rPr lang="en-GB" dirty="0"/>
              <a:t>Made several compounds but one of interest = Ln3NbO7  where Ln = lanthanide</a:t>
            </a:r>
          </a:p>
          <a:p>
            <a:r>
              <a:rPr lang="en-GB" dirty="0"/>
              <a:t>Missing Ce, important as use Ce as surrogate for Am – Difficult </a:t>
            </a:r>
            <a:r>
              <a:rPr lang="en-GB" dirty="0" err="1"/>
              <a:t>manuf</a:t>
            </a:r>
            <a:r>
              <a:rPr lang="en-GB" dirty="0"/>
              <a:t> method – oxidation</a:t>
            </a:r>
          </a:p>
        </p:txBody>
      </p:sp>
      <p:sp>
        <p:nvSpPr>
          <p:cNvPr id="4" name="Slide Number Placeholder 3"/>
          <p:cNvSpPr>
            <a:spLocks noGrp="1"/>
          </p:cNvSpPr>
          <p:nvPr>
            <p:ph type="sldNum" sz="quarter" idx="10"/>
          </p:nvPr>
        </p:nvSpPr>
        <p:spPr/>
        <p:txBody>
          <a:bodyPr/>
          <a:lstStyle/>
          <a:p>
            <a:fld id="{08A77EEA-9B90-4697-8757-465DEDF01E79}" type="slidenum">
              <a:rPr lang="en-GB" smtClean="0"/>
              <a:pPr/>
              <a:t>9</a:t>
            </a:fld>
            <a:endParaRPr lang="en-GB"/>
          </a:p>
        </p:txBody>
      </p:sp>
    </p:spTree>
    <p:extLst>
      <p:ext uri="{BB962C8B-B14F-4D97-AF65-F5344CB8AC3E}">
        <p14:creationId xmlns:p14="http://schemas.microsoft.com/office/powerpoint/2010/main" val="441364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11</a:t>
            </a:fld>
            <a:endParaRPr lang="en-GB"/>
          </a:p>
        </p:txBody>
      </p:sp>
    </p:spTree>
    <p:extLst>
      <p:ext uri="{BB962C8B-B14F-4D97-AF65-F5344CB8AC3E}">
        <p14:creationId xmlns:p14="http://schemas.microsoft.com/office/powerpoint/2010/main" val="793593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Stars indicate</a:t>
            </a:r>
            <a:r>
              <a:rPr lang="en-GB" baseline="0" dirty="0"/>
              <a:t> </a:t>
            </a:r>
            <a:r>
              <a:rPr lang="en-GB" dirty="0"/>
              <a:t>phase indexed</a:t>
            </a:r>
            <a:r>
              <a:rPr lang="en-GB" baseline="0" dirty="0"/>
              <a:t> to </a:t>
            </a:r>
            <a:r>
              <a:rPr lang="en-GB" dirty="0"/>
              <a:t>CeNbO4</a:t>
            </a: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12</a:t>
            </a:fld>
            <a:endParaRPr lang="en-GB"/>
          </a:p>
        </p:txBody>
      </p:sp>
    </p:spTree>
    <p:extLst>
      <p:ext uri="{BB962C8B-B14F-4D97-AF65-F5344CB8AC3E}">
        <p14:creationId xmlns:p14="http://schemas.microsoft.com/office/powerpoint/2010/main" val="1026650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Because no crystal structure for Ce3NbO7 exists – use </a:t>
            </a:r>
            <a:r>
              <a:rPr lang="en-GB" dirty="0" err="1"/>
              <a:t>Nd</a:t>
            </a:r>
            <a:r>
              <a:rPr lang="en-GB" dirty="0"/>
              <a:t> – Orthorhombic</a:t>
            </a:r>
            <a:r>
              <a:rPr lang="en-GB" baseline="0" dirty="0"/>
              <a:t> </a:t>
            </a:r>
            <a:r>
              <a:rPr lang="en-GB" dirty="0"/>
              <a:t>Infinite</a:t>
            </a:r>
            <a:r>
              <a:rPr lang="en-GB" baseline="0" dirty="0"/>
              <a:t> bands/chains of edge sharing Ce and </a:t>
            </a:r>
            <a:r>
              <a:rPr lang="en-GB" baseline="0" dirty="0" err="1"/>
              <a:t>Nb</a:t>
            </a:r>
            <a:r>
              <a:rPr lang="en-GB" baseline="0" dirty="0"/>
              <a:t> in alternate pattern with Ce ions in between </a:t>
            </a:r>
          </a:p>
          <a:p>
            <a:r>
              <a:rPr lang="en-GB" baseline="0" dirty="0"/>
              <a:t>Used to create </a:t>
            </a:r>
            <a:r>
              <a:rPr lang="en-GB" baseline="0" dirty="0" err="1"/>
              <a:t>simulanted</a:t>
            </a:r>
            <a:r>
              <a:rPr lang="en-GB" baseline="0" dirty="0"/>
              <a:t> XRD and ND patterns</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13</a:t>
            </a:fld>
            <a:endParaRPr lang="en-GB"/>
          </a:p>
        </p:txBody>
      </p:sp>
    </p:spTree>
    <p:extLst>
      <p:ext uri="{BB962C8B-B14F-4D97-AF65-F5344CB8AC3E}">
        <p14:creationId xmlns:p14="http://schemas.microsoft.com/office/powerpoint/2010/main" val="3607416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XRD from STOE</a:t>
            </a:r>
            <a:r>
              <a:rPr lang="en-GB" baseline="0" dirty="0"/>
              <a:t> in transmission mode</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pPr/>
              <a:t>14</a:t>
            </a:fld>
            <a:endParaRPr lang="en-GB"/>
          </a:p>
        </p:txBody>
      </p:sp>
    </p:spTree>
    <p:extLst>
      <p:ext uri="{BB962C8B-B14F-4D97-AF65-F5344CB8AC3E}">
        <p14:creationId xmlns:p14="http://schemas.microsoft.com/office/powerpoint/2010/main" val="1828306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XAS conducted at the Photon Factory in Japan – Ce L3 edge at ~5720 eV.</a:t>
            </a:r>
          </a:p>
          <a:p>
            <a:r>
              <a:rPr lang="en-GB" dirty="0"/>
              <a:t>Compared our sample to 2 reference samples, Ce3 and Ce4. Form of the L3 edge suggests significant Ce3 contribution</a:t>
            </a:r>
          </a:p>
          <a:p>
            <a:r>
              <a:rPr lang="en-GB" dirty="0"/>
              <a:t>Linear regression</a:t>
            </a:r>
          </a:p>
        </p:txBody>
      </p:sp>
      <p:sp>
        <p:nvSpPr>
          <p:cNvPr id="4" name="Slide Number Placeholder 3"/>
          <p:cNvSpPr>
            <a:spLocks noGrp="1"/>
          </p:cNvSpPr>
          <p:nvPr>
            <p:ph type="sldNum" sz="quarter" idx="10"/>
          </p:nvPr>
        </p:nvSpPr>
        <p:spPr/>
        <p:txBody>
          <a:bodyPr/>
          <a:lstStyle/>
          <a:p>
            <a:fld id="{08A77EEA-9B90-4697-8757-465DEDF01E79}" type="slidenum">
              <a:rPr lang="en-GB" smtClean="0"/>
              <a:pPr/>
              <a:t>17</a:t>
            </a:fld>
            <a:endParaRPr lang="en-GB"/>
          </a:p>
        </p:txBody>
      </p:sp>
    </p:spTree>
    <p:extLst>
      <p:ext uri="{BB962C8B-B14F-4D97-AF65-F5344CB8AC3E}">
        <p14:creationId xmlns:p14="http://schemas.microsoft.com/office/powerpoint/2010/main" val="127616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8229600" cy="762000"/>
          </a:xfrm>
          <a:prstGeom prst="rect">
            <a:avLst/>
          </a:prstGeom>
        </p:spPr>
        <p:txBody>
          <a:bodyPr/>
          <a:lstStyle/>
          <a:p>
            <a:r>
              <a:rPr lang="en-US" dirty="0"/>
              <a:t>Click to edit Master title style</a:t>
            </a:r>
            <a:endParaRPr lang="en-GB" dirty="0"/>
          </a:p>
        </p:txBody>
      </p:sp>
      <p:sp>
        <p:nvSpPr>
          <p:cNvPr id="3" name="Content Placeholder 2"/>
          <p:cNvSpPr>
            <a:spLocks noGrp="1"/>
          </p:cNvSpPr>
          <p:nvPr>
            <p:ph idx="1"/>
          </p:nvPr>
        </p:nvSpPr>
        <p:spPr>
          <a:xfrm>
            <a:off x="663575" y="2362200"/>
            <a:ext cx="8229600" cy="3733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Box 6"/>
          <p:cNvSpPr txBox="1"/>
          <p:nvPr userDrawn="1"/>
        </p:nvSpPr>
        <p:spPr>
          <a:xfrm>
            <a:off x="2416530" y="144959"/>
            <a:ext cx="6336704" cy="769441"/>
          </a:xfrm>
          <a:prstGeom prst="rect">
            <a:avLst/>
          </a:prstGeom>
          <a:noFill/>
        </p:spPr>
        <p:txBody>
          <a:bodyPr wrap="square" rtlCol="0">
            <a:spAutoFit/>
          </a:bodyPr>
          <a:lstStyle/>
          <a:p>
            <a:r>
              <a:rPr lang="en-GB" sz="1100" dirty="0">
                <a:solidFill>
                  <a:srgbClr val="2A196F"/>
                </a:solidFill>
              </a:rPr>
              <a:t>Department </a:t>
            </a:r>
          </a:p>
          <a:p>
            <a:r>
              <a:rPr lang="en-GB" sz="1100" baseline="0" dirty="0">
                <a:solidFill>
                  <a:srgbClr val="2A196F"/>
                </a:solidFill>
              </a:rPr>
              <a:t>Of</a:t>
            </a:r>
          </a:p>
          <a:p>
            <a:r>
              <a:rPr lang="en-GB" sz="1100" baseline="0" dirty="0">
                <a:solidFill>
                  <a:srgbClr val="2A196F"/>
                </a:solidFill>
              </a:rPr>
              <a:t>Materials Science &amp; </a:t>
            </a:r>
          </a:p>
          <a:p>
            <a:r>
              <a:rPr lang="en-GB" sz="1100" baseline="0" dirty="0">
                <a:solidFill>
                  <a:srgbClr val="2A196F"/>
                </a:solidFill>
              </a:rPr>
              <a:t>Engineering</a:t>
            </a:r>
            <a:endParaRPr lang="en-GB" sz="1100" dirty="0">
              <a:solidFill>
                <a:srgbClr val="2A196F"/>
              </a:solidFill>
            </a:endParaRPr>
          </a:p>
        </p:txBody>
      </p:sp>
    </p:spTree>
    <p:extLst>
      <p:ext uri="{BB962C8B-B14F-4D97-AF65-F5344CB8AC3E}">
        <p14:creationId xmlns:p14="http://schemas.microsoft.com/office/powerpoint/2010/main" val="3214236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31" name="Picture 3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2400"/>
            <a:ext cx="24257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14182" y="152400"/>
            <a:ext cx="1526632" cy="736600"/>
          </a:xfrm>
          <a:prstGeom prst="rect">
            <a:avLst/>
          </a:prstGeom>
        </p:spPr>
      </p:pic>
    </p:spTree>
    <p:extLst>
      <p:ext uri="{BB962C8B-B14F-4D97-AF65-F5344CB8AC3E}">
        <p14:creationId xmlns:p14="http://schemas.microsoft.com/office/powerpoint/2010/main" val="400473453"/>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p:titleStyle>
    <p:bodyStyle>
      <a:lvl1pPr marL="342900" indent="-342900" algn="l" rtl="0" eaLnBrk="0" fontAlgn="base" hangingPunct="0">
        <a:spcBef>
          <a:spcPct val="30000"/>
        </a:spcBef>
        <a:spcAft>
          <a:spcPct val="0"/>
        </a:spcAft>
        <a:buChar char="•"/>
        <a:defRPr sz="3200">
          <a:solidFill>
            <a:srgbClr val="2A196F"/>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2.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0000"/>
            <a:lum/>
          </a:blip>
          <a:srcRect/>
          <a:stretch>
            <a:fillRect r="-1000" b="13000"/>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8462"/>
          <a:stretch/>
        </p:blipFill>
        <p:spPr>
          <a:xfrm>
            <a:off x="6551524" y="6040723"/>
            <a:ext cx="2533483" cy="683476"/>
          </a:xfrm>
          <a:prstGeom prst="rect">
            <a:avLst/>
          </a:prstGeom>
        </p:spPr>
      </p:pic>
      <p:sp>
        <p:nvSpPr>
          <p:cNvPr id="2" name="TextBox 1"/>
          <p:cNvSpPr txBox="1"/>
          <p:nvPr/>
        </p:nvSpPr>
        <p:spPr>
          <a:xfrm>
            <a:off x="0" y="1070036"/>
            <a:ext cx="9144000" cy="1815882"/>
          </a:xfrm>
          <a:prstGeom prst="rect">
            <a:avLst/>
          </a:prstGeom>
          <a:noFill/>
        </p:spPr>
        <p:txBody>
          <a:bodyPr wrap="square" rtlCol="0">
            <a:spAutoFit/>
          </a:bodyPr>
          <a:lstStyle/>
          <a:p>
            <a:pPr algn="ctr"/>
            <a:r>
              <a:rPr lang="en-GB" sz="2800" b="1" dirty="0">
                <a:solidFill>
                  <a:schemeClr val="tx2"/>
                </a:solidFill>
              </a:rPr>
              <a:t>Synthesis and characterisation of rare Ce</a:t>
            </a:r>
            <a:r>
              <a:rPr lang="en-GB" sz="2800" b="1" baseline="-25000" dirty="0">
                <a:solidFill>
                  <a:schemeClr val="tx2"/>
                </a:solidFill>
              </a:rPr>
              <a:t>3</a:t>
            </a:r>
            <a:r>
              <a:rPr lang="en-GB" sz="2800" b="1" dirty="0">
                <a:solidFill>
                  <a:schemeClr val="tx2"/>
                </a:solidFill>
              </a:rPr>
              <a:t>NbO</a:t>
            </a:r>
            <a:r>
              <a:rPr lang="en-GB" sz="2800" b="1" baseline="-25000" dirty="0">
                <a:solidFill>
                  <a:schemeClr val="tx2"/>
                </a:solidFill>
              </a:rPr>
              <a:t>7</a:t>
            </a:r>
            <a:r>
              <a:rPr lang="en-GB" sz="2800" b="1" dirty="0">
                <a:solidFill>
                  <a:schemeClr val="tx2"/>
                </a:solidFill>
              </a:rPr>
              <a:t> compounds for use as nuclear space batteries by neutron powder diffraction and X-ray absorption spectroscopy</a:t>
            </a:r>
            <a:endParaRPr lang="en-GB" sz="2800" dirty="0">
              <a:solidFill>
                <a:schemeClr val="tx2"/>
              </a:solidFill>
            </a:endParaRPr>
          </a:p>
        </p:txBody>
      </p:sp>
      <p:sp>
        <p:nvSpPr>
          <p:cNvPr id="3" name="Rectangle 2"/>
          <p:cNvSpPr/>
          <p:nvPr/>
        </p:nvSpPr>
        <p:spPr>
          <a:xfrm>
            <a:off x="0" y="3030405"/>
            <a:ext cx="9144000" cy="2754600"/>
          </a:xfrm>
          <a:prstGeom prst="rect">
            <a:avLst/>
          </a:prstGeom>
        </p:spPr>
        <p:txBody>
          <a:bodyPr wrap="square">
            <a:spAutoFit/>
          </a:bodyPr>
          <a:lstStyle/>
          <a:p>
            <a:pPr algn="ctr">
              <a:defRPr/>
            </a:pPr>
            <a:r>
              <a:rPr lang="en-GB" sz="2400" dirty="0"/>
              <a:t>Sean T. Barlow </a:t>
            </a:r>
            <a:r>
              <a:rPr lang="en-GB" i="1" dirty="0"/>
              <a:t>BSc (Hons) </a:t>
            </a:r>
            <a:r>
              <a:rPr lang="en-GB" i="1" dirty="0" err="1"/>
              <a:t>AMInstP</a:t>
            </a:r>
            <a:endParaRPr lang="en-GB" i="1" dirty="0"/>
          </a:p>
          <a:p>
            <a:pPr algn="ctr">
              <a:defRPr/>
            </a:pPr>
            <a:endParaRPr lang="en-GB" sz="1600" dirty="0"/>
          </a:p>
          <a:p>
            <a:pPr algn="ctr">
              <a:defRPr/>
            </a:pPr>
            <a:r>
              <a:rPr lang="en-GB" sz="1600" dirty="0"/>
              <a:t>Martin C. Stennett</a:t>
            </a:r>
            <a:r>
              <a:rPr lang="en-GB" sz="1600" baseline="30000" dirty="0"/>
              <a:t>1</a:t>
            </a:r>
            <a:r>
              <a:rPr lang="en-GB" sz="1600" dirty="0"/>
              <a:t>, Russell J. Hand</a:t>
            </a:r>
            <a:r>
              <a:rPr lang="en-GB" sz="1600" baseline="30000" dirty="0"/>
              <a:t>1</a:t>
            </a:r>
            <a:r>
              <a:rPr lang="en-GB" sz="1600" dirty="0"/>
              <a:t>, Emma McCabe</a:t>
            </a:r>
            <a:r>
              <a:rPr lang="en-GB" sz="1600" baseline="30000" dirty="0"/>
              <a:t>2</a:t>
            </a:r>
            <a:r>
              <a:rPr lang="en-GB" sz="1600" dirty="0"/>
              <a:t> &amp; Neil C. Hyatt</a:t>
            </a:r>
            <a:r>
              <a:rPr lang="en-GB" sz="1600" baseline="30000" dirty="0"/>
              <a:t>1</a:t>
            </a:r>
            <a:r>
              <a:rPr lang="en-GB" sz="1600" dirty="0"/>
              <a:t> </a:t>
            </a:r>
          </a:p>
          <a:p>
            <a:pPr>
              <a:defRPr/>
            </a:pPr>
            <a:endParaRPr lang="en-GB" sz="2000" dirty="0"/>
          </a:p>
          <a:p>
            <a:pPr>
              <a:defRPr/>
            </a:pPr>
            <a:endParaRPr lang="en-GB" sz="2000" dirty="0"/>
          </a:p>
          <a:p>
            <a:pPr lvl="0" algn="ctr"/>
            <a:r>
              <a:rPr lang="en-GB" sz="1400" i="1" dirty="0"/>
              <a:t>1. Department of Materials Science &amp; Engineering, The University of Sheffield, Sheffield S1 3JD, UK</a:t>
            </a:r>
            <a:endParaRPr lang="en-GB" sz="1400" dirty="0"/>
          </a:p>
          <a:p>
            <a:pPr lvl="0" algn="ctr"/>
            <a:r>
              <a:rPr lang="en-GB" sz="1400" i="1" dirty="0"/>
              <a:t>2. School of Physical Sciences, University of Kent, Canterbury, CT2 7NH, UK</a:t>
            </a:r>
            <a:endParaRPr lang="en-GB" sz="1600" dirty="0">
              <a:solidFill>
                <a:schemeClr val="bg2">
                  <a:lumMod val="10000"/>
                </a:schemeClr>
              </a:solidFill>
              <a:cs typeface="Arial" pitchFamily="34" charset="0"/>
            </a:endParaRPr>
          </a:p>
          <a:p>
            <a:pPr>
              <a:defRPr/>
            </a:pPr>
            <a:endParaRPr lang="en-GB" dirty="0">
              <a:solidFill>
                <a:schemeClr val="bg2">
                  <a:lumMod val="10000"/>
                </a:schemeClr>
              </a:solidFill>
              <a:cs typeface="Arial" pitchFamily="34" charset="0"/>
            </a:endParaRPr>
          </a:p>
          <a:p>
            <a:pPr algn="ctr">
              <a:defRPr/>
            </a:pPr>
            <a:r>
              <a:rPr lang="en-GB" sz="1550" b="1" dirty="0">
                <a:solidFill>
                  <a:schemeClr val="tx2"/>
                </a:solidFill>
                <a:cs typeface="Arial" pitchFamily="34" charset="0"/>
              </a:rPr>
              <a:t>Scientific Basis for Nuclear Waste Management Symposium 2017, October 29 – November 3 </a:t>
            </a:r>
            <a:r>
              <a:rPr lang="en-GB" sz="1550" b="1" dirty="0">
                <a:solidFill>
                  <a:schemeClr val="tx2"/>
                </a:solidFill>
                <a:cs typeface="Times New Roman"/>
              </a:rPr>
              <a:t>| Sydney</a:t>
            </a:r>
            <a:r>
              <a:rPr lang="en-GB" sz="1550" b="1" dirty="0">
                <a:solidFill>
                  <a:schemeClr val="tx2"/>
                </a:solidFill>
                <a:cs typeface="Arial" pitchFamily="34" charset="0"/>
              </a:rPr>
              <a:t>, Australia</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928" y="6007937"/>
            <a:ext cx="1828800" cy="771525"/>
          </a:xfrm>
          <a:prstGeom prst="rect">
            <a:avLst/>
          </a:prstGeom>
        </p:spPr>
      </p:pic>
      <p:pic>
        <p:nvPicPr>
          <p:cNvPr id="5" name="Picture 4"/>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18199" b="25280"/>
          <a:stretch/>
        </p:blipFill>
        <p:spPr>
          <a:xfrm>
            <a:off x="1922906" y="5779786"/>
            <a:ext cx="2499487" cy="998737"/>
          </a:xfrm>
          <a:prstGeom prst="rect">
            <a:avLst/>
          </a:prstGeom>
        </p:spPr>
      </p:pic>
      <p:pic>
        <p:nvPicPr>
          <p:cNvPr id="6" name="Picture 5"/>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48107" y="5993127"/>
            <a:ext cx="1934057" cy="770400"/>
          </a:xfrm>
          <a:prstGeom prst="rect">
            <a:avLst/>
          </a:prstGeom>
        </p:spPr>
      </p:pic>
    </p:spTree>
    <p:extLst>
      <p:ext uri="{BB962C8B-B14F-4D97-AF65-F5344CB8AC3E}">
        <p14:creationId xmlns:p14="http://schemas.microsoft.com/office/powerpoint/2010/main" val="2202849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50" y="2208447"/>
            <a:ext cx="4772025" cy="3181350"/>
          </a:xfrm>
          <a:prstGeom prst="rect">
            <a:avLst/>
          </a:prstGeom>
        </p:spPr>
      </p:pic>
      <p:sp>
        <p:nvSpPr>
          <p:cNvPr id="7" name="TextBox 6"/>
          <p:cNvSpPr txBox="1"/>
          <p:nvPr/>
        </p:nvSpPr>
        <p:spPr>
          <a:xfrm>
            <a:off x="323850" y="1228725"/>
            <a:ext cx="7305675" cy="400110"/>
          </a:xfrm>
          <a:prstGeom prst="rect">
            <a:avLst/>
          </a:prstGeom>
          <a:noFill/>
        </p:spPr>
        <p:txBody>
          <a:bodyPr wrap="square" rtlCol="0">
            <a:spAutoFit/>
          </a:bodyPr>
          <a:lstStyle/>
          <a:p>
            <a:r>
              <a:rPr lang="en-GB" sz="2000" dirty="0">
                <a:solidFill>
                  <a:schemeClr val="tx2"/>
                </a:solidFill>
              </a:rPr>
              <a:t>Worlds largest stockpile of plutonium ~114 tonnes </a:t>
            </a:r>
          </a:p>
        </p:txBody>
      </p:sp>
      <p:grpSp>
        <p:nvGrpSpPr>
          <p:cNvPr id="9" name="Group 8"/>
          <p:cNvGrpSpPr/>
          <p:nvPr/>
        </p:nvGrpSpPr>
        <p:grpSpPr>
          <a:xfrm>
            <a:off x="5636097" y="1898181"/>
            <a:ext cx="2729554" cy="3491616"/>
            <a:chOff x="5636097" y="1898181"/>
            <a:chExt cx="2729554" cy="3491616"/>
          </a:xfrm>
        </p:grpSpPr>
        <p:pic>
          <p:nvPicPr>
            <p:cNvPr id="5" name="Picture 4" descr="https://encrypted-tbn1.gstatic.com/images?q=tbn:ANd9GcSwKVVtZ2Firc47vPUrGoIPN-ElSxZBgwCbtvOCGb9-JyR6pbMV"/>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54" r="23887"/>
            <a:stretch/>
          </p:blipFill>
          <p:spPr bwMode="auto">
            <a:xfrm>
              <a:off x="5636098" y="2287353"/>
              <a:ext cx="2729553" cy="310244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636097" y="1898181"/>
              <a:ext cx="2729554" cy="400110"/>
            </a:xfrm>
            <a:prstGeom prst="rect">
              <a:avLst/>
            </a:prstGeom>
            <a:solidFill>
              <a:schemeClr val="tx1"/>
            </a:solidFill>
          </p:spPr>
          <p:txBody>
            <a:bodyPr wrap="square" rtlCol="0">
              <a:spAutoFit/>
            </a:bodyPr>
            <a:lstStyle/>
            <a:p>
              <a:r>
                <a:rPr lang="en-GB" sz="2000" b="1" dirty="0">
                  <a:solidFill>
                    <a:schemeClr val="bg1"/>
                  </a:solidFill>
                </a:rPr>
                <a:t>PuO</a:t>
              </a:r>
              <a:r>
                <a:rPr lang="en-GB" sz="2000" b="1" baseline="-25000" dirty="0">
                  <a:solidFill>
                    <a:schemeClr val="bg1"/>
                  </a:solidFill>
                </a:rPr>
                <a:t>2</a:t>
              </a:r>
              <a:endParaRPr lang="en-GB" sz="2000" b="1" dirty="0">
                <a:solidFill>
                  <a:schemeClr val="bg1"/>
                </a:solidFill>
              </a:endParaRPr>
            </a:p>
          </p:txBody>
        </p:sp>
      </p:grpSp>
      <mc:AlternateContent xmlns:mc="http://schemas.openxmlformats.org/markup-compatibility/2006" xmlns:a14="http://schemas.microsoft.com/office/drawing/2010/main">
        <mc:Choice Requires="a14">
          <p:sp>
            <p:nvSpPr>
              <p:cNvPr id="10" name="Rectangle 9"/>
              <p:cNvSpPr/>
              <p:nvPr/>
            </p:nvSpPr>
            <p:spPr>
              <a:xfrm>
                <a:off x="323850" y="5650610"/>
                <a:ext cx="7239001" cy="872355"/>
              </a:xfrm>
              <a:prstGeom prst="rect">
                <a:avLst/>
              </a:prstGeom>
            </p:spPr>
            <p:txBody>
              <a:bodyPr wrap="square">
                <a:spAutoFit/>
              </a:bodyPr>
              <a:lstStyle/>
              <a:p>
                <a:pPr marL="0" lvl="2"/>
                <a14:m>
                  <m:oMath xmlns:m="http://schemas.openxmlformats.org/officeDocument/2006/math">
                    <m:sPre>
                      <m:sPrePr>
                        <m:ctrlPr>
                          <a:rPr lang="en-GB" sz="2800" i="1" smtClean="0">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239</m:t>
                            </m:r>
                          </m:e>
                          <m:e>
                            <m:r>
                              <a:rPr lang="en-GB" sz="2800" i="1">
                                <a:latin typeface="Cambria Math"/>
                              </a:rPr>
                              <m:t>94</m:t>
                            </m:r>
                          </m:e>
                        </m:eqArr>
                      </m:sup>
                      <m:e>
                        <m:r>
                          <a:rPr lang="en-GB" sz="2800" i="1">
                            <a:latin typeface="Cambria Math"/>
                          </a:rPr>
                          <m:t>𝑃𝑢</m:t>
                        </m:r>
                        <m:groupChr>
                          <m:groupChrPr>
                            <m:chr m:val="⇒"/>
                            <m:pos m:val="top"/>
                            <m:ctrlPr>
                              <a:rPr lang="en-GB" sz="2800" i="1">
                                <a:latin typeface="Cambria Math" panose="02040503050406030204" pitchFamily="18" charset="0"/>
                              </a:rPr>
                            </m:ctrlPr>
                          </m:groupChrPr>
                          <m:e>
                            <m:r>
                              <m:rPr>
                                <m:brk m:alnAt="1"/>
                              </m:rPr>
                              <a:rPr lang="en-GB" sz="2800" i="1">
                                <a:latin typeface="Cambria Math"/>
                              </a:rPr>
                              <m:t>𝑛</m:t>
                            </m:r>
                          </m:e>
                        </m:groupChr>
                      </m:e>
                    </m:sPre>
                  </m:oMath>
                </a14:m>
                <a:r>
                  <a:rPr lang="en-GB" sz="2800" dirty="0"/>
                  <a:t> </a:t>
                </a:r>
                <a14:m>
                  <m:oMath xmlns:m="http://schemas.openxmlformats.org/officeDocument/2006/math">
                    <m:sPre>
                      <m:sPrePr>
                        <m:ctrlPr>
                          <a:rPr lang="en-GB" sz="2800" i="1">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240</m:t>
                            </m:r>
                          </m:e>
                          <m:e>
                            <m:r>
                              <a:rPr lang="en-GB" sz="2800" i="1">
                                <a:latin typeface="Cambria Math"/>
                              </a:rPr>
                              <m:t>94</m:t>
                            </m:r>
                          </m:e>
                        </m:eqArr>
                      </m:sup>
                      <m:e>
                        <m:r>
                          <a:rPr lang="en-GB" sz="2800" i="1">
                            <a:latin typeface="Cambria Math"/>
                          </a:rPr>
                          <m:t>𝑃𝑢</m:t>
                        </m:r>
                        <m:groupChr>
                          <m:groupChrPr>
                            <m:chr m:val="⇒"/>
                            <m:pos m:val="top"/>
                            <m:ctrlPr>
                              <a:rPr lang="en-GB" sz="2800" i="1">
                                <a:latin typeface="Cambria Math" panose="02040503050406030204" pitchFamily="18" charset="0"/>
                              </a:rPr>
                            </m:ctrlPr>
                          </m:groupChrPr>
                          <m:e>
                            <m:r>
                              <m:rPr>
                                <m:brk m:alnAt="1"/>
                              </m:rPr>
                              <a:rPr lang="en-GB" sz="2800" i="1">
                                <a:latin typeface="Cambria Math"/>
                              </a:rPr>
                              <m:t>𝑛</m:t>
                            </m:r>
                          </m:e>
                        </m:groupChr>
                        <m:sPre>
                          <m:sPrePr>
                            <m:ctrlPr>
                              <a:rPr lang="en-GB" sz="2800" i="1">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241</m:t>
                                </m:r>
                              </m:e>
                              <m:e>
                                <m:r>
                                  <a:rPr lang="en-GB" sz="2800" i="1">
                                    <a:latin typeface="Cambria Math"/>
                                  </a:rPr>
                                  <m:t>94</m:t>
                                </m:r>
                              </m:e>
                            </m:eqArr>
                          </m:sup>
                          <m:e>
                            <m:r>
                              <a:rPr lang="en-GB" sz="2800" i="1">
                                <a:latin typeface="Cambria Math"/>
                              </a:rPr>
                              <m:t>𝑃𝑢</m:t>
                            </m:r>
                            <m:groupChr>
                              <m:groupChrPr>
                                <m:chr m:val="⇒"/>
                                <m:pos m:val="top"/>
                                <m:ctrlPr>
                                  <a:rPr lang="en-GB" sz="2800" i="1">
                                    <a:latin typeface="Cambria Math" panose="02040503050406030204" pitchFamily="18" charset="0"/>
                                  </a:rPr>
                                </m:ctrlPr>
                              </m:groupChrPr>
                              <m:e>
                                <m:r>
                                  <m:rPr>
                                    <m:sty m:val="p"/>
                                    <m:brk m:alnAt="1"/>
                                  </m:rPr>
                                  <a:rPr lang="el-GR" sz="2800" i="1">
                                    <a:latin typeface="Cambria Math"/>
                                  </a:rPr>
                                  <m:t>β</m:t>
                                </m:r>
                                <m:r>
                                  <a:rPr lang="en-GB" sz="2800" i="1">
                                    <a:latin typeface="Cambria Math"/>
                                  </a:rPr>
                                  <m:t>−</m:t>
                                </m:r>
                              </m:e>
                            </m:groupChr>
                            <m:sPre>
                              <m:sPrePr>
                                <m:ctrlPr>
                                  <a:rPr lang="en-GB" sz="2800" i="1" smtClean="0">
                                    <a:solidFill>
                                      <a:schemeClr val="accent6"/>
                                    </a:solidFill>
                                    <a:latin typeface="Cambria Math" panose="02040503050406030204" pitchFamily="18" charset="0"/>
                                  </a:rPr>
                                </m:ctrlPr>
                              </m:sPrePr>
                              <m:sub/>
                              <m:sup>
                                <m:eqArr>
                                  <m:eqArrPr>
                                    <m:ctrlPr>
                                      <a:rPr lang="en-GB" sz="2800" i="1">
                                        <a:solidFill>
                                          <a:schemeClr val="accent6"/>
                                        </a:solidFill>
                                        <a:latin typeface="Cambria Math" panose="02040503050406030204" pitchFamily="18" charset="0"/>
                                      </a:rPr>
                                    </m:ctrlPr>
                                  </m:eqArrPr>
                                  <m:e>
                                    <m:r>
                                      <a:rPr lang="en-GB" sz="2800" i="1">
                                        <a:solidFill>
                                          <a:schemeClr val="accent6"/>
                                        </a:solidFill>
                                        <a:latin typeface="Cambria Math"/>
                                      </a:rPr>
                                      <m:t>241</m:t>
                                    </m:r>
                                  </m:e>
                                  <m:e>
                                    <m:r>
                                      <a:rPr lang="en-GB" sz="2800" i="1">
                                        <a:solidFill>
                                          <a:schemeClr val="accent6"/>
                                        </a:solidFill>
                                        <a:latin typeface="Cambria Math"/>
                                      </a:rPr>
                                      <m:t>95</m:t>
                                    </m:r>
                                  </m:e>
                                </m:eqArr>
                              </m:sup>
                              <m:e>
                                <m:r>
                                  <a:rPr lang="en-GB" sz="2800" i="1">
                                    <a:solidFill>
                                      <a:schemeClr val="accent6"/>
                                    </a:solidFill>
                                    <a:latin typeface="Cambria Math"/>
                                  </a:rPr>
                                  <m:t>𝐴𝑚</m:t>
                                </m:r>
                              </m:e>
                            </m:sPre>
                          </m:e>
                        </m:sPre>
                      </m:e>
                    </m:sPre>
                    <m:r>
                      <a:rPr lang="en-GB" sz="2800" b="0" i="1" smtClean="0">
                        <a:latin typeface="Cambria Math"/>
                      </a:rPr>
                      <m:t> </m:t>
                    </m:r>
                  </m:oMath>
                </a14:m>
                <a:r>
                  <a:rPr lang="en-GB" sz="2000" dirty="0"/>
                  <a:t>	(~14 years)</a:t>
                </a:r>
              </a:p>
            </p:txBody>
          </p:sp>
        </mc:Choice>
        <mc:Fallback xmlns="">
          <p:sp>
            <p:nvSpPr>
              <p:cNvPr id="10" name="Rectangle 9"/>
              <p:cNvSpPr>
                <a:spLocks noRot="1" noChangeAspect="1" noMove="1" noResize="1" noEditPoints="1" noAdjustHandles="1" noChangeArrowheads="1" noChangeShapeType="1" noTextEdit="1"/>
              </p:cNvSpPr>
              <p:nvPr/>
            </p:nvSpPr>
            <p:spPr>
              <a:xfrm>
                <a:off x="323850" y="5650610"/>
                <a:ext cx="7239001" cy="872355"/>
              </a:xfrm>
              <a:prstGeom prst="rect">
                <a:avLst/>
              </a:prstGeom>
              <a:blipFill rotWithShape="1">
                <a:blip r:embed="rId5"/>
                <a:stretch>
                  <a:fillRect/>
                </a:stretch>
              </a:blipFill>
            </p:spPr>
            <p:txBody>
              <a:bodyPr/>
              <a:lstStyle/>
              <a:p>
                <a:r>
                  <a:rPr lang="en-GB">
                    <a:noFill/>
                  </a:rPr>
                  <a:t> </a:t>
                </a:r>
              </a:p>
            </p:txBody>
          </p:sp>
        </mc:Fallback>
      </mc:AlternateContent>
      <p:sp>
        <p:nvSpPr>
          <p:cNvPr id="11" name="TextBox 10"/>
          <p:cNvSpPr txBox="1"/>
          <p:nvPr/>
        </p:nvSpPr>
        <p:spPr>
          <a:xfrm>
            <a:off x="323850" y="1820658"/>
            <a:ext cx="4772025" cy="400110"/>
          </a:xfrm>
          <a:prstGeom prst="rect">
            <a:avLst/>
          </a:prstGeom>
          <a:solidFill>
            <a:schemeClr val="tx1"/>
          </a:solidFill>
        </p:spPr>
        <p:txBody>
          <a:bodyPr wrap="square" rtlCol="0">
            <a:spAutoFit/>
          </a:bodyPr>
          <a:lstStyle/>
          <a:p>
            <a:r>
              <a:rPr lang="en-GB" sz="2000" b="1" dirty="0">
                <a:solidFill>
                  <a:schemeClr val="bg1"/>
                </a:solidFill>
              </a:rPr>
              <a:t>Thorp product store</a:t>
            </a:r>
          </a:p>
        </p:txBody>
      </p:sp>
      <p:pic>
        <p:nvPicPr>
          <p:cNvPr id="717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81150" y="1804374"/>
            <a:ext cx="4419000" cy="331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581149" y="2961412"/>
            <a:ext cx="6410325" cy="1754326"/>
          </a:xfrm>
          <a:prstGeom prst="rect">
            <a:avLst/>
          </a:prstGeom>
          <a:solidFill>
            <a:schemeClr val="accent2"/>
          </a:solidFill>
          <a:effectLst>
            <a:glow rad="228600">
              <a:schemeClr val="accent2">
                <a:satMod val="175000"/>
                <a:alpha val="40000"/>
              </a:schemeClr>
            </a:glow>
            <a:softEdge rad="63500"/>
          </a:effectLst>
        </p:spPr>
        <p:txBody>
          <a:bodyPr wrap="square">
            <a:spAutoFit/>
          </a:bodyPr>
          <a:lstStyle/>
          <a:p>
            <a:r>
              <a:rPr lang="en-GB" sz="3600" b="1" dirty="0">
                <a:solidFill>
                  <a:schemeClr val="bg1"/>
                </a:solidFill>
              </a:rPr>
              <a:t>Radioisotope Thermoelectric Generators (RTGs) </a:t>
            </a:r>
            <a:r>
              <a:rPr lang="en-GB" sz="2000" b="1" dirty="0">
                <a:solidFill>
                  <a:schemeClr val="bg1"/>
                </a:solidFill>
              </a:rPr>
              <a:t>(</a:t>
            </a:r>
            <a:r>
              <a:rPr lang="en-GB" sz="2000" b="1" dirty="0" err="1">
                <a:solidFill>
                  <a:schemeClr val="bg1"/>
                </a:solidFill>
              </a:rPr>
              <a:t>a.k.a</a:t>
            </a:r>
            <a:r>
              <a:rPr lang="en-GB" sz="2000" b="1" dirty="0">
                <a:solidFill>
                  <a:schemeClr val="bg1"/>
                </a:solidFill>
              </a:rPr>
              <a:t> Space Batteries)</a:t>
            </a:r>
            <a:endParaRPr lang="en-GB" sz="3600" b="1" dirty="0">
              <a:solidFill>
                <a:schemeClr val="bg1"/>
              </a:solidFill>
            </a:endParaRPr>
          </a:p>
        </p:txBody>
      </p:sp>
    </p:spTree>
    <p:extLst>
      <p:ext uri="{BB962C8B-B14F-4D97-AF65-F5344CB8AC3E}">
        <p14:creationId xmlns:p14="http://schemas.microsoft.com/office/powerpoint/2010/main" val="423304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859271" y="1071743"/>
            <a:ext cx="3475884" cy="3046335"/>
            <a:chOff x="5135853" y="1693164"/>
            <a:chExt cx="3475884" cy="3046335"/>
          </a:xfrm>
        </p:grpSpPr>
        <p:pic>
          <p:nvPicPr>
            <p:cNvPr id="5" name="Picture 7" descr="Artist's rendering of New Horiz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5853" y="1693164"/>
              <a:ext cx="3475884" cy="3046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172816" y="1694850"/>
              <a:ext cx="2606722" cy="369332"/>
            </a:xfrm>
            <a:prstGeom prst="rect">
              <a:avLst/>
            </a:prstGeom>
            <a:noFill/>
          </p:spPr>
          <p:txBody>
            <a:bodyPr wrap="square" rtlCol="0">
              <a:spAutoFit/>
            </a:bodyPr>
            <a:lstStyle/>
            <a:p>
              <a:r>
                <a:rPr lang="en-GB" b="1" dirty="0">
                  <a:solidFill>
                    <a:schemeClr val="bg1"/>
                  </a:solidFill>
                </a:rPr>
                <a:t>New Horizons (2006)</a:t>
              </a:r>
            </a:p>
          </p:txBody>
        </p:sp>
      </p:grpSp>
      <p:grpSp>
        <p:nvGrpSpPr>
          <p:cNvPr id="7" name="Group 6"/>
          <p:cNvGrpSpPr/>
          <p:nvPr/>
        </p:nvGrpSpPr>
        <p:grpSpPr>
          <a:xfrm>
            <a:off x="305570" y="3506244"/>
            <a:ext cx="4381871" cy="3014569"/>
            <a:chOff x="191678" y="3234519"/>
            <a:chExt cx="4371865" cy="3217298"/>
          </a:xfrm>
        </p:grpSpPr>
        <p:pic>
          <p:nvPicPr>
            <p:cNvPr id="8" name="Picture 9" descr="Curiosity rover self-portrai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678" y="3234519"/>
              <a:ext cx="4148309" cy="32172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91678" y="6082485"/>
              <a:ext cx="4371865" cy="369332"/>
            </a:xfrm>
            <a:prstGeom prst="rect">
              <a:avLst/>
            </a:prstGeom>
            <a:noFill/>
          </p:spPr>
          <p:txBody>
            <a:bodyPr wrap="square" rtlCol="0">
              <a:spAutoFit/>
            </a:bodyPr>
            <a:lstStyle/>
            <a:p>
              <a:r>
                <a:rPr lang="en-GB" b="1" dirty="0">
                  <a:solidFill>
                    <a:schemeClr val="bg1"/>
                  </a:solidFill>
                </a:rPr>
                <a:t>Mars Science Laboratory, Curiosity (2011)</a:t>
              </a:r>
            </a:p>
          </p:txBody>
        </p:sp>
      </p:grpSp>
      <p:grpSp>
        <p:nvGrpSpPr>
          <p:cNvPr id="10" name="Group 9"/>
          <p:cNvGrpSpPr/>
          <p:nvPr/>
        </p:nvGrpSpPr>
        <p:grpSpPr>
          <a:xfrm>
            <a:off x="404179" y="1071743"/>
            <a:ext cx="4203082" cy="2333531"/>
            <a:chOff x="621454" y="1323833"/>
            <a:chExt cx="3950546" cy="2156345"/>
          </a:xfrm>
        </p:grpSpPr>
        <p:pic>
          <p:nvPicPr>
            <p:cNvPr id="1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454" y="1323833"/>
              <a:ext cx="3950546" cy="2156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621454" y="1323833"/>
              <a:ext cx="3849421" cy="369332"/>
            </a:xfrm>
            <a:prstGeom prst="rect">
              <a:avLst/>
            </a:prstGeom>
            <a:noFill/>
          </p:spPr>
          <p:txBody>
            <a:bodyPr wrap="square" rtlCol="0">
              <a:spAutoFit/>
            </a:bodyPr>
            <a:lstStyle/>
            <a:p>
              <a:r>
                <a:rPr lang="en-GB" b="1" dirty="0">
                  <a:solidFill>
                    <a:schemeClr val="bg1"/>
                  </a:solidFill>
                </a:rPr>
                <a:t>Voyager 1 &amp; 2 (1977)</a:t>
              </a:r>
            </a:p>
          </p:txBody>
        </p:sp>
      </p:grpSp>
      <p:grpSp>
        <p:nvGrpSpPr>
          <p:cNvPr id="13" name="Group 12"/>
          <p:cNvGrpSpPr/>
          <p:nvPr/>
        </p:nvGrpSpPr>
        <p:grpSpPr>
          <a:xfrm>
            <a:off x="4604639" y="4247145"/>
            <a:ext cx="3959369" cy="2142063"/>
            <a:chOff x="4582793" y="4102050"/>
            <a:chExt cx="3959369" cy="2291732"/>
          </a:xfrm>
        </p:grpSpPr>
        <p:pic>
          <p:nvPicPr>
            <p:cNvPr id="14" name="Picture 13" descr="Artist's rendering of Cassini arriving at Satur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2793" y="4102050"/>
              <a:ext cx="3959369" cy="229173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665596" y="6006386"/>
              <a:ext cx="2859154" cy="369332"/>
            </a:xfrm>
            <a:prstGeom prst="rect">
              <a:avLst/>
            </a:prstGeom>
            <a:noFill/>
          </p:spPr>
          <p:txBody>
            <a:bodyPr wrap="square" rtlCol="0">
              <a:spAutoFit/>
            </a:bodyPr>
            <a:lstStyle/>
            <a:p>
              <a:r>
                <a:rPr lang="en-GB" b="1" dirty="0">
                  <a:solidFill>
                    <a:schemeClr val="bg1"/>
                  </a:solidFill>
                </a:rPr>
                <a:t>Cassini (1997)</a:t>
              </a:r>
            </a:p>
          </p:txBody>
        </p:sp>
      </p:grpSp>
      <p:cxnSp>
        <p:nvCxnSpPr>
          <p:cNvPr id="2" name="Straight Arrow Connector 1">
            <a:extLst>
              <a:ext uri="{FF2B5EF4-FFF2-40B4-BE49-F238E27FC236}">
                <a16:creationId xmlns:a16="http://schemas.microsoft.com/office/drawing/2014/main" id="{0C62EF20-4C5F-47AB-9C75-3C67980B2610}"/>
              </a:ext>
            </a:extLst>
          </p:cNvPr>
          <p:cNvCxnSpPr>
            <a:cxnSpLocks/>
          </p:cNvCxnSpPr>
          <p:nvPr/>
        </p:nvCxnSpPr>
        <p:spPr bwMode="auto">
          <a:xfrm flipV="1">
            <a:off x="1733550" y="2741862"/>
            <a:ext cx="866775" cy="410915"/>
          </a:xfrm>
          <a:prstGeom prst="straightConnector1">
            <a:avLst/>
          </a:prstGeom>
          <a:ln w="50800">
            <a:solidFill>
              <a:schemeClr val="bg1"/>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24" name="Straight Arrow Connector 23">
            <a:extLst>
              <a:ext uri="{FF2B5EF4-FFF2-40B4-BE49-F238E27FC236}">
                <a16:creationId xmlns:a16="http://schemas.microsoft.com/office/drawing/2014/main" id="{8BA57034-63A8-43E8-8D12-55C155D8F1B3}"/>
              </a:ext>
            </a:extLst>
          </p:cNvPr>
          <p:cNvCxnSpPr>
            <a:cxnSpLocks/>
          </p:cNvCxnSpPr>
          <p:nvPr/>
        </p:nvCxnSpPr>
        <p:spPr bwMode="auto">
          <a:xfrm flipH="1" flipV="1">
            <a:off x="5353051" y="3714014"/>
            <a:ext cx="571499" cy="200761"/>
          </a:xfrm>
          <a:prstGeom prst="straightConnector1">
            <a:avLst/>
          </a:prstGeom>
          <a:ln w="50800">
            <a:solidFill>
              <a:schemeClr val="bg1"/>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502D57E-9133-43E6-9695-76BC7DB8835A}"/>
              </a:ext>
            </a:extLst>
          </p:cNvPr>
          <p:cNvCxnSpPr>
            <a:cxnSpLocks/>
          </p:cNvCxnSpPr>
          <p:nvPr/>
        </p:nvCxnSpPr>
        <p:spPr bwMode="auto">
          <a:xfrm flipH="1">
            <a:off x="2942446" y="3814394"/>
            <a:ext cx="991486" cy="233731"/>
          </a:xfrm>
          <a:prstGeom prst="straightConnector1">
            <a:avLst/>
          </a:prstGeom>
          <a:ln w="50800">
            <a:solidFill>
              <a:schemeClr val="bg1"/>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a:extLst>
              <a:ext uri="{FF2B5EF4-FFF2-40B4-BE49-F238E27FC236}">
                <a16:creationId xmlns:a16="http://schemas.microsoft.com/office/drawing/2014/main" id="{8FC094EE-1E37-4952-8306-7A715EA30A17}"/>
              </a:ext>
            </a:extLst>
          </p:cNvPr>
          <p:cNvCxnSpPr>
            <a:cxnSpLocks/>
          </p:cNvCxnSpPr>
          <p:nvPr/>
        </p:nvCxnSpPr>
        <p:spPr bwMode="auto">
          <a:xfrm>
            <a:off x="6334188" y="4469054"/>
            <a:ext cx="167903" cy="554361"/>
          </a:xfrm>
          <a:prstGeom prst="straightConnector1">
            <a:avLst/>
          </a:prstGeom>
          <a:ln w="50800">
            <a:solidFill>
              <a:schemeClr val="bg1"/>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a:extLst>
              <a:ext uri="{FF2B5EF4-FFF2-40B4-BE49-F238E27FC236}">
                <a16:creationId xmlns:a16="http://schemas.microsoft.com/office/drawing/2014/main" id="{ED63062F-B5FD-4078-82B3-9A213B5AB84C}"/>
              </a:ext>
            </a:extLst>
          </p:cNvPr>
          <p:cNvCxnSpPr>
            <a:cxnSpLocks/>
          </p:cNvCxnSpPr>
          <p:nvPr/>
        </p:nvCxnSpPr>
        <p:spPr bwMode="auto">
          <a:xfrm flipH="1">
            <a:off x="6738480" y="4396746"/>
            <a:ext cx="419274" cy="616782"/>
          </a:xfrm>
          <a:prstGeom prst="straightConnector1">
            <a:avLst/>
          </a:prstGeom>
          <a:ln w="50800">
            <a:solidFill>
              <a:schemeClr val="bg1"/>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45" name="Straight Arrow Connector 44">
            <a:extLst>
              <a:ext uri="{FF2B5EF4-FFF2-40B4-BE49-F238E27FC236}">
                <a16:creationId xmlns:a16="http://schemas.microsoft.com/office/drawing/2014/main" id="{AD0456D9-0E56-4083-94AF-8A9815B66C9C}"/>
              </a:ext>
            </a:extLst>
          </p:cNvPr>
          <p:cNvCxnSpPr>
            <a:cxnSpLocks/>
          </p:cNvCxnSpPr>
          <p:nvPr/>
        </p:nvCxnSpPr>
        <p:spPr bwMode="auto">
          <a:xfrm flipH="1">
            <a:off x="6897363" y="5131662"/>
            <a:ext cx="541607" cy="220918"/>
          </a:xfrm>
          <a:prstGeom prst="straightConnector1">
            <a:avLst/>
          </a:prstGeom>
          <a:ln w="50800">
            <a:solidFill>
              <a:schemeClr val="bg1"/>
            </a:solidFill>
            <a:headEnd type="none" w="med" len="med"/>
            <a:tailEnd type="triangle"/>
          </a:ln>
        </p:spPr>
        <p:style>
          <a:lnRef idx="3">
            <a:schemeClr val="dk1"/>
          </a:lnRef>
          <a:fillRef idx="0">
            <a:schemeClr val="dk1"/>
          </a:fillRef>
          <a:effectRef idx="2">
            <a:schemeClr val="dk1"/>
          </a:effectRef>
          <a:fontRef idx="minor">
            <a:schemeClr val="tx1"/>
          </a:fontRef>
        </p:style>
      </p:cxnSp>
      <p:pic>
        <p:nvPicPr>
          <p:cNvPr id="3" name="Picture 2">
            <a:extLst>
              <a:ext uri="{FF2B5EF4-FFF2-40B4-BE49-F238E27FC236}">
                <a16:creationId xmlns:a16="http://schemas.microsoft.com/office/drawing/2014/main" id="{E55A3874-742C-405B-B46A-A1F31C99AC3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242" y="2138146"/>
            <a:ext cx="7830766" cy="3067573"/>
          </a:xfrm>
          <a:prstGeom prst="rect">
            <a:avLst/>
          </a:prstGeom>
        </p:spPr>
      </p:pic>
    </p:spTree>
    <p:extLst>
      <p:ext uri="{BB962C8B-B14F-4D97-AF65-F5344CB8AC3E}">
        <p14:creationId xmlns:p14="http://schemas.microsoft.com/office/powerpoint/2010/main" val="411034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936104" y="6508062"/>
            <a:ext cx="3888432" cy="276999"/>
          </a:xfrm>
          <a:prstGeom prst="rect">
            <a:avLst/>
          </a:prstGeom>
          <a:noFill/>
        </p:spPr>
        <p:txBody>
          <a:bodyPr wrap="square" rtlCol="0">
            <a:spAutoFit/>
          </a:bodyPr>
          <a:lstStyle/>
          <a:p>
            <a:r>
              <a:rPr lang="en-GB" sz="1200" b="1" dirty="0">
                <a:solidFill>
                  <a:schemeClr val="bg1"/>
                </a:solidFill>
              </a:rPr>
              <a:t>Department of Materials Science and Engineering</a:t>
            </a:r>
          </a:p>
        </p:txBody>
      </p:sp>
      <p:sp>
        <p:nvSpPr>
          <p:cNvPr id="5" name="TextBox 4"/>
          <p:cNvSpPr txBox="1"/>
          <p:nvPr/>
        </p:nvSpPr>
        <p:spPr>
          <a:xfrm>
            <a:off x="402608" y="801087"/>
            <a:ext cx="8366078" cy="461665"/>
          </a:xfrm>
          <a:prstGeom prst="rect">
            <a:avLst/>
          </a:prstGeom>
          <a:noFill/>
        </p:spPr>
        <p:txBody>
          <a:bodyPr wrap="square" rtlCol="0">
            <a:spAutoFit/>
          </a:bodyPr>
          <a:lstStyle/>
          <a:p>
            <a:pPr algn="ctr"/>
            <a:r>
              <a:rPr lang="en-GB" sz="2400" b="1" dirty="0"/>
              <a:t>How does a RTG work?</a:t>
            </a:r>
          </a:p>
        </p:txBody>
      </p:sp>
      <p:grpSp>
        <p:nvGrpSpPr>
          <p:cNvPr id="3" name="Group 2">
            <a:extLst>
              <a:ext uri="{FF2B5EF4-FFF2-40B4-BE49-F238E27FC236}">
                <a16:creationId xmlns:a16="http://schemas.microsoft.com/office/drawing/2014/main" id="{705E6CFD-C5D7-420F-B50E-81804FDF2D21}"/>
              </a:ext>
            </a:extLst>
          </p:cNvPr>
          <p:cNvGrpSpPr/>
          <p:nvPr/>
        </p:nvGrpSpPr>
        <p:grpSpPr>
          <a:xfrm>
            <a:off x="1523998" y="1322313"/>
            <a:ext cx="6096000" cy="4791076"/>
            <a:chOff x="1537647" y="1322313"/>
            <a:chExt cx="6096000" cy="4791076"/>
          </a:xfrm>
        </p:grpSpPr>
        <p:pic>
          <p:nvPicPr>
            <p:cNvPr id="1030" name="Picture 6" descr="http://www.extremetech.com/wp-content/uploads/2012/02/Radioisotope_thermoelectric_generator_plutonium_pellet-640x5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7647" y="1322313"/>
              <a:ext cx="6096000" cy="47910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C5F471C-3041-4276-8652-1E385EB8F78A}"/>
                </a:ext>
              </a:extLst>
            </p:cNvPr>
            <p:cNvSpPr txBox="1"/>
            <p:nvPr/>
          </p:nvSpPr>
          <p:spPr>
            <a:xfrm>
              <a:off x="1537647" y="1322313"/>
              <a:ext cx="1449421" cy="523220"/>
            </a:xfrm>
            <a:prstGeom prst="rect">
              <a:avLst/>
            </a:prstGeom>
            <a:noFill/>
          </p:spPr>
          <p:txBody>
            <a:bodyPr wrap="square" rtlCol="0">
              <a:spAutoFit/>
            </a:bodyPr>
            <a:lstStyle/>
            <a:p>
              <a:pPr algn="ctr"/>
              <a:r>
                <a:rPr lang="en-GB" sz="2800" b="1" dirty="0">
                  <a:solidFill>
                    <a:schemeClr val="bg1"/>
                  </a:solidFill>
                </a:rPr>
                <a:t>Pu-238</a:t>
              </a:r>
            </a:p>
          </p:txBody>
        </p:sp>
      </p:grpSp>
      <p:pic>
        <p:nvPicPr>
          <p:cNvPr id="1026" name="Picture 2" descr="https://solarsystem.nasa.gov/rps/docs/GPHSStill_20130627_labeled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655" y="1845533"/>
            <a:ext cx="8576686" cy="36546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olarsystem.nasa.gov/rps/docs/MMRTGStill_20130627_labeled.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01"/>
          <a:stretch/>
        </p:blipFill>
        <p:spPr bwMode="auto">
          <a:xfrm>
            <a:off x="1917340" y="1322313"/>
            <a:ext cx="5309315" cy="4727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1159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0998" y="1485360"/>
            <a:ext cx="8605686" cy="5555367"/>
          </a:xfrm>
          <a:prstGeom prst="rect">
            <a:avLst/>
          </a:prstGeom>
        </p:spPr>
        <p:txBody>
          <a:bodyPr wrap="square">
            <a:spAutoFit/>
          </a:bodyPr>
          <a:lstStyle/>
          <a:p>
            <a:pPr>
              <a:spcAft>
                <a:spcPts val="1800"/>
              </a:spcAft>
            </a:pPr>
            <a:r>
              <a:rPr lang="en-GB" sz="2000" dirty="0">
                <a:solidFill>
                  <a:schemeClr val="tx2"/>
                </a:solidFill>
              </a:rPr>
              <a:t>Pu-238 is becoming scarce (several kg) – product of developing nuclear weapons</a:t>
            </a:r>
          </a:p>
          <a:p>
            <a:pPr>
              <a:spcAft>
                <a:spcPts val="1800"/>
              </a:spcAft>
            </a:pPr>
            <a:endParaRPr lang="en-GB" sz="2000" dirty="0">
              <a:solidFill>
                <a:schemeClr val="tx2"/>
              </a:solidFill>
            </a:endParaRPr>
          </a:p>
          <a:p>
            <a:pPr>
              <a:spcAft>
                <a:spcPts val="1800"/>
              </a:spcAft>
            </a:pPr>
            <a:endParaRPr lang="en-GB" sz="2000" dirty="0">
              <a:solidFill>
                <a:schemeClr val="tx2"/>
              </a:solidFill>
            </a:endParaRPr>
          </a:p>
          <a:p>
            <a:pPr>
              <a:spcAft>
                <a:spcPts val="1800"/>
              </a:spcAft>
            </a:pPr>
            <a:endParaRPr lang="en-GB" sz="2000" dirty="0">
              <a:solidFill>
                <a:schemeClr val="tx2"/>
              </a:solidFill>
            </a:endParaRPr>
          </a:p>
          <a:p>
            <a:pPr marL="342900" indent="-342900">
              <a:spcAft>
                <a:spcPts val="1800"/>
              </a:spcAft>
              <a:buFont typeface="Wingdings" panose="05000000000000000000" pitchFamily="2" charset="2"/>
              <a:buChar char="v"/>
            </a:pPr>
            <a:r>
              <a:rPr lang="en-GB" sz="2000" dirty="0">
                <a:solidFill>
                  <a:schemeClr val="tx2"/>
                </a:solidFill>
              </a:rPr>
              <a:t>Neutron irradiation of Np-237 (by-product of weapons grade Pu-239)</a:t>
            </a:r>
          </a:p>
          <a:p>
            <a:pPr marL="342900" indent="-342900">
              <a:spcAft>
                <a:spcPts val="1800"/>
              </a:spcAft>
              <a:buFont typeface="Wingdings" panose="05000000000000000000" pitchFamily="2" charset="2"/>
              <a:buChar char="v"/>
            </a:pPr>
            <a:endParaRPr lang="en-GB" sz="2000" dirty="0">
              <a:solidFill>
                <a:schemeClr val="tx2"/>
              </a:solidFill>
            </a:endParaRPr>
          </a:p>
          <a:p>
            <a:pPr marL="342900" indent="-342900">
              <a:spcAft>
                <a:spcPts val="1800"/>
              </a:spcAft>
              <a:buFont typeface="Wingdings" panose="05000000000000000000" pitchFamily="2" charset="2"/>
              <a:buChar char="v"/>
            </a:pPr>
            <a:r>
              <a:rPr lang="en-GB" sz="2000" dirty="0">
                <a:solidFill>
                  <a:schemeClr val="tx2"/>
                </a:solidFill>
              </a:rPr>
              <a:t>US Stopped production in 1988 with closure of Savanna River</a:t>
            </a:r>
          </a:p>
          <a:p>
            <a:pPr marL="342900" indent="-342900">
              <a:spcAft>
                <a:spcPts val="1800"/>
              </a:spcAft>
              <a:buFont typeface="Wingdings" panose="05000000000000000000" pitchFamily="2" charset="2"/>
              <a:buChar char="v"/>
            </a:pPr>
            <a:endParaRPr lang="en-GB" sz="2000" dirty="0">
              <a:solidFill>
                <a:schemeClr val="tx2"/>
              </a:solidFill>
            </a:endParaRPr>
          </a:p>
          <a:p>
            <a:pPr marL="342900" indent="-342900">
              <a:spcAft>
                <a:spcPts val="1800"/>
              </a:spcAft>
              <a:buFont typeface="Wingdings" panose="05000000000000000000" pitchFamily="2" charset="2"/>
              <a:buChar char="v"/>
            </a:pPr>
            <a:r>
              <a:rPr lang="en-GB" sz="2000" dirty="0">
                <a:solidFill>
                  <a:schemeClr val="tx2"/>
                </a:solidFill>
              </a:rPr>
              <a:t>Small scale start-up at Oak Ridge National Laboratory (due to demand)</a:t>
            </a:r>
          </a:p>
          <a:p>
            <a:pPr>
              <a:spcAft>
                <a:spcPts val="1800"/>
              </a:spcAft>
            </a:pPr>
            <a:endParaRPr lang="en-GB" sz="2000" dirty="0"/>
          </a:p>
        </p:txBody>
      </p:sp>
      <p:sp>
        <p:nvSpPr>
          <p:cNvPr id="8" name="TextBox 7"/>
          <p:cNvSpPr txBox="1"/>
          <p:nvPr/>
        </p:nvSpPr>
        <p:spPr>
          <a:xfrm>
            <a:off x="0" y="889575"/>
            <a:ext cx="9144000" cy="461665"/>
          </a:xfrm>
          <a:prstGeom prst="rect">
            <a:avLst/>
          </a:prstGeom>
          <a:noFill/>
        </p:spPr>
        <p:txBody>
          <a:bodyPr wrap="square" rtlCol="0">
            <a:spAutoFit/>
          </a:bodyPr>
          <a:lstStyle/>
          <a:p>
            <a:pPr algn="ctr"/>
            <a:r>
              <a:rPr lang="en-GB" sz="2400" b="1" dirty="0"/>
              <a:t>Why Am-241</a:t>
            </a:r>
          </a:p>
        </p:txBody>
      </p:sp>
      <mc:AlternateContent xmlns:mc="http://schemas.openxmlformats.org/markup-compatibility/2006" xmlns:a14="http://schemas.microsoft.com/office/drawing/2010/main">
        <mc:Choice Requires="a14">
          <p:sp>
            <p:nvSpPr>
              <p:cNvPr id="9" name="Rectangle 8"/>
              <p:cNvSpPr/>
              <p:nvPr/>
            </p:nvSpPr>
            <p:spPr>
              <a:xfrm>
                <a:off x="402608" y="2405955"/>
                <a:ext cx="8466089" cy="873060"/>
              </a:xfrm>
              <a:prstGeom prst="rect">
                <a:avLst/>
              </a:prstGeom>
            </p:spPr>
            <p:txBody>
              <a:bodyPr wrap="square">
                <a:spAutoFit/>
              </a:bodyPr>
              <a:lstStyle/>
              <a:p>
                <a:pPr marL="0" lvl="2"/>
                <a14:m>
                  <m:oMath xmlns:m="http://schemas.openxmlformats.org/officeDocument/2006/math">
                    <m:sPre>
                      <m:sPrePr>
                        <m:ctrlPr>
                          <a:rPr lang="en-GB" sz="2800" i="1" smtClean="0">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23</m:t>
                            </m:r>
                            <m:r>
                              <a:rPr lang="en-GB" sz="2800" b="0" i="1" smtClean="0">
                                <a:latin typeface="Cambria Math"/>
                              </a:rPr>
                              <m:t>5</m:t>
                            </m:r>
                          </m:e>
                          <m:e>
                            <m:r>
                              <a:rPr lang="en-GB" sz="2800" i="1">
                                <a:latin typeface="Cambria Math"/>
                              </a:rPr>
                              <m:t>9</m:t>
                            </m:r>
                            <m:r>
                              <a:rPr lang="en-GB" sz="2800" b="0" i="1" smtClean="0">
                                <a:latin typeface="Cambria Math"/>
                              </a:rPr>
                              <m:t>2</m:t>
                            </m:r>
                          </m:e>
                        </m:eqArr>
                      </m:sup>
                      <m:e>
                        <m:r>
                          <m:rPr>
                            <m:brk m:alnAt="1"/>
                          </m:rPr>
                          <a:rPr lang="en-GB" sz="2800" b="0" i="1" smtClean="0">
                            <a:latin typeface="Cambria Math"/>
                          </a:rPr>
                          <m:t>𝑈</m:t>
                        </m:r>
                        <m:groupChr>
                          <m:groupChrPr>
                            <m:chr m:val="⇒"/>
                            <m:pos m:val="top"/>
                            <m:ctrlPr>
                              <a:rPr lang="en-GB" sz="2800" i="1">
                                <a:latin typeface="Cambria Math" panose="02040503050406030204" pitchFamily="18" charset="0"/>
                              </a:rPr>
                            </m:ctrlPr>
                          </m:groupChrPr>
                          <m:e>
                            <m:r>
                              <m:rPr>
                                <m:brk m:alnAt="1"/>
                              </m:rPr>
                              <a:rPr lang="en-GB" sz="2800" i="1">
                                <a:latin typeface="Cambria Math"/>
                              </a:rPr>
                              <m:t>𝑛</m:t>
                            </m:r>
                            <m:r>
                              <a:rPr lang="en-GB" sz="2800" b="0" i="1" smtClean="0">
                                <a:latin typeface="Cambria Math"/>
                              </a:rPr>
                              <m:t>,</m:t>
                            </m:r>
                            <m:r>
                              <m:rPr>
                                <m:sty m:val="p"/>
                              </m:rPr>
                              <a:rPr lang="el-GR" sz="2800" i="1" smtClean="0">
                                <a:latin typeface="Cambria Math"/>
                              </a:rPr>
                              <m:t>γ</m:t>
                            </m:r>
                          </m:e>
                        </m:groupChr>
                      </m:e>
                    </m:sPre>
                  </m:oMath>
                </a14:m>
                <a:r>
                  <a:rPr lang="en-GB" sz="2800" dirty="0"/>
                  <a:t> </a:t>
                </a:r>
                <a14:m>
                  <m:oMath xmlns:m="http://schemas.openxmlformats.org/officeDocument/2006/math">
                    <m:sPre>
                      <m:sPrePr>
                        <m:ctrlPr>
                          <a:rPr lang="en-GB" sz="2800" i="1">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23</m:t>
                            </m:r>
                            <m:r>
                              <a:rPr lang="en-GB" sz="2800" b="0" i="1" smtClean="0">
                                <a:latin typeface="Cambria Math"/>
                              </a:rPr>
                              <m:t>6</m:t>
                            </m:r>
                          </m:e>
                          <m:e>
                            <m:r>
                              <a:rPr lang="en-GB" sz="2800" i="1">
                                <a:latin typeface="Cambria Math"/>
                              </a:rPr>
                              <m:t>92</m:t>
                            </m:r>
                          </m:e>
                        </m:eqArr>
                      </m:sup>
                      <m:e>
                        <m:r>
                          <m:rPr>
                            <m:brk m:alnAt="1"/>
                          </m:rPr>
                          <a:rPr lang="en-GB" sz="2800" i="1">
                            <a:latin typeface="Cambria Math"/>
                          </a:rPr>
                          <m:t>𝑈</m:t>
                        </m:r>
                        <m:groupChr>
                          <m:groupChrPr>
                            <m:chr m:val="⇒"/>
                            <m:pos m:val="top"/>
                            <m:ctrlPr>
                              <a:rPr lang="en-GB" sz="2800" i="1">
                                <a:latin typeface="Cambria Math" panose="02040503050406030204" pitchFamily="18" charset="0"/>
                              </a:rPr>
                            </m:ctrlPr>
                          </m:groupChrPr>
                          <m:e>
                            <m:r>
                              <m:rPr>
                                <m:brk m:alnAt="1"/>
                              </m:rPr>
                              <a:rPr lang="en-GB" sz="2800" i="1">
                                <a:latin typeface="Cambria Math"/>
                              </a:rPr>
                              <m:t>𝑛</m:t>
                            </m:r>
                            <m:r>
                              <a:rPr lang="en-GB" sz="2800" b="0" i="1" smtClean="0">
                                <a:latin typeface="Cambria Math"/>
                              </a:rPr>
                              <m:t>,</m:t>
                            </m:r>
                            <m:r>
                              <m:rPr>
                                <m:sty m:val="p"/>
                              </m:rPr>
                              <a:rPr lang="el-GR" sz="2800" b="0" i="1" smtClean="0">
                                <a:latin typeface="Cambria Math"/>
                              </a:rPr>
                              <m:t>γ</m:t>
                            </m:r>
                          </m:e>
                        </m:groupChr>
                      </m:e>
                    </m:sPre>
                  </m:oMath>
                </a14:m>
                <a:r>
                  <a:rPr lang="en-GB" sz="2800" dirty="0"/>
                  <a:t> </a:t>
                </a:r>
                <a14:m>
                  <m:oMath xmlns:m="http://schemas.openxmlformats.org/officeDocument/2006/math">
                    <m:sPre>
                      <m:sPrePr>
                        <m:ctrlPr>
                          <a:rPr lang="en-GB" sz="2800" i="1">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m:t>
                            </m:r>
                            <m:r>
                              <a:rPr lang="en-GB" sz="2800" b="0" i="1" smtClean="0">
                                <a:latin typeface="Cambria Math"/>
                              </a:rPr>
                              <m:t>37</m:t>
                            </m:r>
                          </m:e>
                          <m:e>
                            <m:r>
                              <a:rPr lang="en-GB" sz="2800" b="0" i="1" smtClean="0">
                                <a:latin typeface="Cambria Math"/>
                              </a:rPr>
                              <m:t>92</m:t>
                            </m:r>
                          </m:e>
                        </m:eqArr>
                      </m:sup>
                      <m:e>
                        <m:r>
                          <m:rPr>
                            <m:brk m:alnAt="1"/>
                          </m:rPr>
                          <a:rPr lang="en-GB" sz="2800" b="0" i="1" smtClean="0">
                            <a:latin typeface="Cambria Math"/>
                          </a:rPr>
                          <m:t>𝑈</m:t>
                        </m:r>
                        <m:groupChr>
                          <m:groupChrPr>
                            <m:chr m:val="⇒"/>
                            <m:pos m:val="top"/>
                            <m:ctrlPr>
                              <a:rPr lang="en-GB" sz="2800" i="1">
                                <a:latin typeface="Cambria Math" panose="02040503050406030204" pitchFamily="18" charset="0"/>
                              </a:rPr>
                            </m:ctrlPr>
                          </m:groupChrPr>
                          <m:e>
                            <m:r>
                              <m:rPr>
                                <m:sty m:val="p"/>
                                <m:brk m:alnAt="1"/>
                              </m:rPr>
                              <a:rPr lang="el-GR" sz="2800" i="1" smtClean="0">
                                <a:latin typeface="Cambria Math"/>
                              </a:rPr>
                              <m:t>β</m:t>
                            </m:r>
                            <m:r>
                              <a:rPr lang="en-GB" sz="2800" b="0" i="1" smtClean="0">
                                <a:latin typeface="Cambria Math"/>
                              </a:rPr>
                              <m:t>−</m:t>
                            </m:r>
                          </m:e>
                        </m:groupChr>
                        <m:sPre>
                          <m:sPrePr>
                            <m:ctrlPr>
                              <a:rPr lang="en-GB" sz="2800" i="1">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m:t>
                                </m:r>
                                <m:r>
                                  <a:rPr lang="en-GB" sz="2800" b="0" i="1" smtClean="0">
                                    <a:latin typeface="Cambria Math"/>
                                  </a:rPr>
                                  <m:t>37</m:t>
                                </m:r>
                              </m:e>
                              <m:e>
                                <m:r>
                                  <a:rPr lang="en-GB" sz="2800" i="1">
                                    <a:latin typeface="Cambria Math"/>
                                  </a:rPr>
                                  <m:t>9</m:t>
                                </m:r>
                                <m:r>
                                  <a:rPr lang="en-GB" sz="2800" b="0" i="1" smtClean="0">
                                    <a:latin typeface="Cambria Math"/>
                                  </a:rPr>
                                  <m:t>3</m:t>
                                </m:r>
                              </m:e>
                            </m:eqArr>
                          </m:sup>
                          <m:e>
                            <m:r>
                              <m:rPr>
                                <m:brk m:alnAt="1"/>
                              </m:rPr>
                              <a:rPr lang="en-GB" sz="2800" b="0" i="1" smtClean="0">
                                <a:latin typeface="Cambria Math"/>
                              </a:rPr>
                              <m:t>𝑁</m:t>
                            </m:r>
                            <m:r>
                              <a:rPr lang="en-GB" sz="2800" b="0" i="1" smtClean="0">
                                <a:latin typeface="Cambria Math"/>
                              </a:rPr>
                              <m:t>𝑝</m:t>
                            </m:r>
                            <m:groupChr>
                              <m:groupChrPr>
                                <m:chr m:val="⇒"/>
                                <m:pos m:val="top"/>
                                <m:ctrlPr>
                                  <a:rPr lang="en-GB" sz="2800" i="1">
                                    <a:latin typeface="Cambria Math" panose="02040503050406030204" pitchFamily="18" charset="0"/>
                                  </a:rPr>
                                </m:ctrlPr>
                              </m:groupChrPr>
                              <m:e>
                                <m:r>
                                  <a:rPr lang="en-GB" sz="2800" b="0" i="1" smtClean="0">
                                    <a:latin typeface="Cambria Math"/>
                                  </a:rPr>
                                  <m:t>𝑛</m:t>
                                </m:r>
                              </m:e>
                            </m:groupChr>
                            <m:sPre>
                              <m:sPrePr>
                                <m:ctrlPr>
                                  <a:rPr lang="en-GB" sz="2800" i="1">
                                    <a:latin typeface="Cambria Math" panose="02040503050406030204" pitchFamily="18" charset="0"/>
                                  </a:rPr>
                                </m:ctrlPr>
                              </m:sPrePr>
                              <m:sub/>
                              <m:sup>
                                <m:eqArr>
                                  <m:eqArrPr>
                                    <m:ctrlPr>
                                      <a:rPr lang="en-GB" sz="2800" i="1">
                                        <a:latin typeface="Cambria Math" panose="02040503050406030204" pitchFamily="18" charset="0"/>
                                      </a:rPr>
                                    </m:ctrlPr>
                                  </m:eqArrPr>
                                  <m:e>
                                    <m:r>
                                      <a:rPr lang="en-GB" sz="2800" i="1">
                                        <a:latin typeface="Cambria Math"/>
                                      </a:rPr>
                                      <m:t>23</m:t>
                                    </m:r>
                                    <m:r>
                                      <a:rPr lang="en-GB" sz="2800" b="0" i="1" smtClean="0">
                                        <a:latin typeface="Cambria Math"/>
                                      </a:rPr>
                                      <m:t>8</m:t>
                                    </m:r>
                                  </m:e>
                                  <m:e>
                                    <m:r>
                                      <a:rPr lang="en-GB" sz="2800" i="1">
                                        <a:latin typeface="Cambria Math"/>
                                      </a:rPr>
                                      <m:t>93</m:t>
                                    </m:r>
                                  </m:e>
                                </m:eqArr>
                              </m:sup>
                              <m:e>
                                <m:r>
                                  <m:rPr>
                                    <m:brk m:alnAt="1"/>
                                  </m:rPr>
                                  <a:rPr lang="en-GB" sz="2800" i="1">
                                    <a:latin typeface="Cambria Math"/>
                                  </a:rPr>
                                  <m:t>𝑁</m:t>
                                </m:r>
                                <m:r>
                                  <a:rPr lang="en-GB" sz="2800" i="1">
                                    <a:latin typeface="Cambria Math"/>
                                  </a:rPr>
                                  <m:t>𝑝</m:t>
                                </m:r>
                                <m:groupChr>
                                  <m:groupChrPr>
                                    <m:chr m:val="⇒"/>
                                    <m:pos m:val="top"/>
                                    <m:ctrlPr>
                                      <a:rPr lang="en-GB" sz="2800" i="1">
                                        <a:latin typeface="Cambria Math" panose="02040503050406030204" pitchFamily="18" charset="0"/>
                                      </a:rPr>
                                    </m:ctrlPr>
                                  </m:groupChrPr>
                                  <m:e>
                                    <m:r>
                                      <m:rPr>
                                        <m:sty m:val="p"/>
                                        <m:brk m:alnAt="1"/>
                                      </m:rPr>
                                      <a:rPr lang="el-GR" sz="2800" i="1" smtClean="0">
                                        <a:latin typeface="Cambria Math"/>
                                      </a:rPr>
                                      <m:t>β</m:t>
                                    </m:r>
                                    <m:r>
                                      <a:rPr lang="en-GB" sz="2800" b="0" i="1" smtClean="0">
                                        <a:latin typeface="Cambria Math"/>
                                      </a:rPr>
                                      <m:t>−</m:t>
                                    </m:r>
                                  </m:e>
                                </m:groupChr>
                                <m:sPre>
                                  <m:sPrePr>
                                    <m:ctrlPr>
                                      <a:rPr lang="en-GB" sz="2800" i="1" smtClean="0">
                                        <a:solidFill>
                                          <a:schemeClr val="accent6"/>
                                        </a:solidFill>
                                        <a:latin typeface="Cambria Math" panose="02040503050406030204" pitchFamily="18" charset="0"/>
                                      </a:rPr>
                                    </m:ctrlPr>
                                  </m:sPrePr>
                                  <m:sub/>
                                  <m:sup>
                                    <m:eqArr>
                                      <m:eqArrPr>
                                        <m:ctrlPr>
                                          <a:rPr lang="en-GB" sz="2800" i="1">
                                            <a:solidFill>
                                              <a:schemeClr val="accent6"/>
                                            </a:solidFill>
                                            <a:latin typeface="Cambria Math" panose="02040503050406030204" pitchFamily="18" charset="0"/>
                                          </a:rPr>
                                        </m:ctrlPr>
                                      </m:eqArrPr>
                                      <m:e>
                                        <m:r>
                                          <a:rPr lang="en-GB" sz="2800" i="1">
                                            <a:solidFill>
                                              <a:schemeClr val="accent6"/>
                                            </a:solidFill>
                                            <a:latin typeface="Cambria Math"/>
                                          </a:rPr>
                                          <m:t>238</m:t>
                                        </m:r>
                                      </m:e>
                                      <m:e>
                                        <m:r>
                                          <a:rPr lang="en-GB" sz="2800" i="1">
                                            <a:solidFill>
                                              <a:schemeClr val="accent6"/>
                                            </a:solidFill>
                                            <a:latin typeface="Cambria Math"/>
                                          </a:rPr>
                                          <m:t>94</m:t>
                                        </m:r>
                                      </m:e>
                                    </m:eqArr>
                                  </m:sup>
                                  <m:e>
                                    <m:r>
                                      <a:rPr lang="en-GB" sz="2800" i="1">
                                        <a:solidFill>
                                          <a:schemeClr val="accent6"/>
                                        </a:solidFill>
                                        <a:latin typeface="Cambria Math"/>
                                      </a:rPr>
                                      <m:t>𝑃𝑢</m:t>
                                    </m:r>
                                  </m:e>
                                </m:sPre>
                              </m:e>
                            </m:sPre>
                          </m:e>
                        </m:sPre>
                      </m:e>
                    </m:sPre>
                    <m:r>
                      <a:rPr lang="en-GB" sz="2800" b="0" i="1" smtClean="0">
                        <a:latin typeface="Cambria Math"/>
                      </a:rPr>
                      <m:t> </m:t>
                    </m:r>
                  </m:oMath>
                </a14:m>
                <a:r>
                  <a:rPr lang="en-GB" sz="2000" dirty="0"/>
                  <a:t>	</a:t>
                </a:r>
              </a:p>
            </p:txBody>
          </p:sp>
        </mc:Choice>
        <mc:Fallback xmlns="">
          <p:sp>
            <p:nvSpPr>
              <p:cNvPr id="9" name="Rectangle 8"/>
              <p:cNvSpPr>
                <a:spLocks noRot="1" noChangeAspect="1" noMove="1" noResize="1" noEditPoints="1" noAdjustHandles="1" noChangeArrowheads="1" noChangeShapeType="1" noTextEdit="1"/>
              </p:cNvSpPr>
              <p:nvPr/>
            </p:nvSpPr>
            <p:spPr>
              <a:xfrm>
                <a:off x="402608" y="2405955"/>
                <a:ext cx="8466089" cy="873060"/>
              </a:xfrm>
              <a:prstGeom prst="rect">
                <a:avLst/>
              </a:prstGeom>
              <a:blipFill rotWithShape="1">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85974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246" y="1436201"/>
            <a:ext cx="8229600" cy="3733800"/>
          </a:xfrm>
        </p:spPr>
        <p:txBody>
          <a:bodyPr/>
          <a:lstStyle/>
          <a:p>
            <a:pPr marL="0" indent="0">
              <a:spcAft>
                <a:spcPts val="1800"/>
              </a:spcAft>
              <a:buNone/>
            </a:pPr>
            <a:r>
              <a:rPr lang="en-GB" sz="2000" dirty="0">
                <a:solidFill>
                  <a:schemeClr val="tx2"/>
                </a:solidFill>
              </a:rPr>
              <a:t>European Space Agency (ESA) identified Am-241 as isotope of choice:</a:t>
            </a:r>
          </a:p>
          <a:p>
            <a:pPr marL="1257300" lvl="2" indent="-342900">
              <a:spcAft>
                <a:spcPts val="1800"/>
              </a:spcAft>
              <a:buFont typeface="Wingdings" panose="05000000000000000000" pitchFamily="2" charset="2"/>
              <a:buChar char="v"/>
            </a:pPr>
            <a:r>
              <a:rPr lang="en-GB" sz="2000" dirty="0">
                <a:solidFill>
                  <a:schemeClr val="tx2"/>
                </a:solidFill>
              </a:rPr>
              <a:t>Utilisation of waste from nuclear industry – abundance</a:t>
            </a:r>
          </a:p>
          <a:p>
            <a:pPr marL="1257300" lvl="2" indent="-342900">
              <a:spcAft>
                <a:spcPts val="1800"/>
              </a:spcAft>
              <a:buFont typeface="Wingdings" panose="05000000000000000000" pitchFamily="2" charset="2"/>
              <a:buChar char="v"/>
            </a:pPr>
            <a:r>
              <a:rPr lang="en-GB" sz="2000" dirty="0">
                <a:solidFill>
                  <a:schemeClr val="tx2"/>
                </a:solidFill>
              </a:rPr>
              <a:t>Can be separated from economically</a:t>
            </a:r>
          </a:p>
          <a:p>
            <a:pPr marL="1257300" lvl="2" indent="-342900">
              <a:spcAft>
                <a:spcPts val="1800"/>
              </a:spcAft>
              <a:buFont typeface="Wingdings" panose="05000000000000000000" pitchFamily="2" charset="2"/>
              <a:buChar char="v"/>
            </a:pPr>
            <a:r>
              <a:rPr lang="en-GB" sz="2000" dirty="0">
                <a:solidFill>
                  <a:schemeClr val="tx2"/>
                </a:solidFill>
              </a:rPr>
              <a:t>High melting point</a:t>
            </a:r>
          </a:p>
          <a:p>
            <a:pPr marL="1257300" lvl="2" indent="-342900">
              <a:spcAft>
                <a:spcPts val="1800"/>
              </a:spcAft>
              <a:buFont typeface="Wingdings" panose="05000000000000000000" pitchFamily="2" charset="2"/>
              <a:buChar char="v"/>
            </a:pPr>
            <a:r>
              <a:rPr lang="en-GB" sz="2000" dirty="0">
                <a:solidFill>
                  <a:schemeClr val="tx2"/>
                </a:solidFill>
              </a:rPr>
              <a:t>Alpha decay only (minor gamma)</a:t>
            </a:r>
          </a:p>
          <a:p>
            <a:endParaRPr lang="en-GB" dirty="0"/>
          </a:p>
        </p:txBody>
      </p:sp>
      <p:pic>
        <p:nvPicPr>
          <p:cNvPr id="4" name="Picture 4" descr="Image result for e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054242"/>
            <a:ext cx="2840279" cy="180375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p:cNvGraphicFramePr/>
          <p:nvPr>
            <p:extLst>
              <p:ext uri="{D42A27DB-BD31-4B8C-83A1-F6EECF244321}">
                <p14:modId xmlns:p14="http://schemas.microsoft.com/office/powerpoint/2010/main" val="2049938861"/>
              </p:ext>
            </p:extLst>
          </p:nvPr>
        </p:nvGraphicFramePr>
        <p:xfrm>
          <a:off x="4454014" y="2713703"/>
          <a:ext cx="5692878" cy="44340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0" y="889575"/>
            <a:ext cx="9144000" cy="461665"/>
          </a:xfrm>
          <a:prstGeom prst="rect">
            <a:avLst/>
          </a:prstGeom>
          <a:noFill/>
        </p:spPr>
        <p:txBody>
          <a:bodyPr wrap="square" rtlCol="0">
            <a:spAutoFit/>
          </a:bodyPr>
          <a:lstStyle/>
          <a:p>
            <a:pPr algn="ctr"/>
            <a:r>
              <a:rPr lang="en-GB" sz="2400" b="1" dirty="0"/>
              <a:t>Why Am-241</a:t>
            </a:r>
          </a:p>
        </p:txBody>
      </p:sp>
    </p:spTree>
    <p:extLst>
      <p:ext uri="{BB962C8B-B14F-4D97-AF65-F5344CB8AC3E}">
        <p14:creationId xmlns:p14="http://schemas.microsoft.com/office/powerpoint/2010/main" val="1761426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565075928"/>
              </p:ext>
            </p:extLst>
          </p:nvPr>
        </p:nvGraphicFramePr>
        <p:xfrm>
          <a:off x="186811" y="1422984"/>
          <a:ext cx="8780207" cy="4788000"/>
        </p:xfrm>
        <a:graphic>
          <a:graphicData uri="http://schemas.openxmlformats.org/drawingml/2006/table">
            <a:tbl>
              <a:tblPr firstRow="1" bandRow="1">
                <a:tableStyleId>{5C22544A-7EE6-4342-B048-85BDC9FD1C3A}</a:tableStyleId>
              </a:tblPr>
              <a:tblGrid>
                <a:gridCol w="1336945">
                  <a:extLst>
                    <a:ext uri="{9D8B030D-6E8A-4147-A177-3AD203B41FA5}">
                      <a16:colId xmlns:a16="http://schemas.microsoft.com/office/drawing/2014/main" val="20000"/>
                    </a:ext>
                  </a:extLst>
                </a:gridCol>
                <a:gridCol w="1457146">
                  <a:extLst>
                    <a:ext uri="{9D8B030D-6E8A-4147-A177-3AD203B41FA5}">
                      <a16:colId xmlns:a16="http://schemas.microsoft.com/office/drawing/2014/main" val="20001"/>
                    </a:ext>
                  </a:extLst>
                </a:gridCol>
                <a:gridCol w="1457146">
                  <a:extLst>
                    <a:ext uri="{9D8B030D-6E8A-4147-A177-3AD203B41FA5}">
                      <a16:colId xmlns:a16="http://schemas.microsoft.com/office/drawing/2014/main" val="20002"/>
                    </a:ext>
                  </a:extLst>
                </a:gridCol>
                <a:gridCol w="1594985">
                  <a:extLst>
                    <a:ext uri="{9D8B030D-6E8A-4147-A177-3AD203B41FA5}">
                      <a16:colId xmlns:a16="http://schemas.microsoft.com/office/drawing/2014/main" val="20003"/>
                    </a:ext>
                  </a:extLst>
                </a:gridCol>
                <a:gridCol w="1392432">
                  <a:extLst>
                    <a:ext uri="{9D8B030D-6E8A-4147-A177-3AD203B41FA5}">
                      <a16:colId xmlns:a16="http://schemas.microsoft.com/office/drawing/2014/main" val="20004"/>
                    </a:ext>
                  </a:extLst>
                </a:gridCol>
                <a:gridCol w="1541553">
                  <a:extLst>
                    <a:ext uri="{9D8B030D-6E8A-4147-A177-3AD203B41FA5}">
                      <a16:colId xmlns:a16="http://schemas.microsoft.com/office/drawing/2014/main" val="20005"/>
                    </a:ext>
                  </a:extLst>
                </a:gridCol>
              </a:tblGrid>
              <a:tr h="713278">
                <a:tc>
                  <a:txBody>
                    <a:bodyPr/>
                    <a:lstStyle/>
                    <a:p>
                      <a:pPr>
                        <a:lnSpc>
                          <a:spcPct val="115000"/>
                        </a:lnSpc>
                      </a:pPr>
                      <a:endParaRPr lang="en-GB" sz="1100" dirty="0">
                        <a:effectLst/>
                        <a:latin typeface="Calibri"/>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nSpc>
                          <a:spcPct val="115000"/>
                        </a:lnSpc>
                        <a:spcAft>
                          <a:spcPts val="1000"/>
                        </a:spcAft>
                      </a:pPr>
                      <a:r>
                        <a:rPr lang="en-GB" sz="1400" b="1" dirty="0">
                          <a:effectLst/>
                        </a:rPr>
                        <a:t>Plutonium-238 (PuO</a:t>
                      </a:r>
                      <a:r>
                        <a:rPr lang="en-GB" sz="1400" b="1" baseline="-25000" dirty="0">
                          <a:effectLst/>
                        </a:rPr>
                        <a:t>2</a:t>
                      </a:r>
                      <a:r>
                        <a:rPr lang="en-GB" sz="1400" b="1" dirty="0">
                          <a:effectLst/>
                        </a:rPr>
                        <a:t>)</a:t>
                      </a:r>
                      <a:endParaRPr lang="en-GB" sz="1400" b="1" dirty="0">
                        <a:effectLst/>
                        <a:latin typeface="Calibri"/>
                        <a:ea typeface="Calibri"/>
                        <a:cs typeface="Times New Roman"/>
                      </a:endParaRPr>
                    </a:p>
                  </a:txBody>
                  <a:tcPr>
                    <a:lnT w="12700" cap="flat" cmpd="sng" algn="ctr">
                      <a:solidFill>
                        <a:schemeClr val="tx1"/>
                      </a:solidFill>
                      <a:prstDash val="solid"/>
                      <a:round/>
                      <a:headEnd type="none" w="med" len="med"/>
                      <a:tailEnd type="none" w="med" len="med"/>
                    </a:lnT>
                  </a:tcPr>
                </a:tc>
                <a:tc>
                  <a:txBody>
                    <a:bodyPr/>
                    <a:lstStyle/>
                    <a:p>
                      <a:pPr>
                        <a:lnSpc>
                          <a:spcPct val="115000"/>
                        </a:lnSpc>
                        <a:spcAft>
                          <a:spcPts val="1000"/>
                        </a:spcAft>
                      </a:pPr>
                      <a:r>
                        <a:rPr lang="en-GB" sz="1400" b="1" dirty="0">
                          <a:effectLst/>
                        </a:rPr>
                        <a:t>Americium-241 (AmO</a:t>
                      </a:r>
                      <a:r>
                        <a:rPr lang="en-GB" sz="1400" b="1" baseline="-25000" dirty="0">
                          <a:effectLst/>
                        </a:rPr>
                        <a:t>2</a:t>
                      </a:r>
                      <a:r>
                        <a:rPr lang="en-GB" sz="1400" b="1" dirty="0">
                          <a:effectLst/>
                        </a:rPr>
                        <a:t>)</a:t>
                      </a:r>
                      <a:endParaRPr lang="en-GB" sz="1400" b="1" dirty="0">
                        <a:effectLst/>
                        <a:latin typeface="Calibri"/>
                        <a:ea typeface="Calibri"/>
                        <a:cs typeface="Times New Roman"/>
                      </a:endParaRPr>
                    </a:p>
                  </a:txBody>
                  <a:tcPr>
                    <a:lnT w="12700" cap="flat" cmpd="sng" algn="ctr">
                      <a:solidFill>
                        <a:schemeClr val="tx1"/>
                      </a:solidFill>
                      <a:prstDash val="solid"/>
                      <a:round/>
                      <a:headEnd type="none" w="med" len="med"/>
                      <a:tailEnd type="none" w="med" len="med"/>
                    </a:lnT>
                    <a:solidFill>
                      <a:schemeClr val="accent6"/>
                    </a:solidFill>
                  </a:tcPr>
                </a:tc>
                <a:tc>
                  <a:txBody>
                    <a:bodyPr/>
                    <a:lstStyle/>
                    <a:p>
                      <a:pPr>
                        <a:lnSpc>
                          <a:spcPct val="115000"/>
                        </a:lnSpc>
                        <a:spcAft>
                          <a:spcPts val="1000"/>
                        </a:spcAft>
                      </a:pPr>
                      <a:r>
                        <a:rPr lang="en-GB" sz="1400" b="1" dirty="0">
                          <a:effectLst/>
                        </a:rPr>
                        <a:t>Strontium-90 (SrTiO</a:t>
                      </a:r>
                      <a:r>
                        <a:rPr lang="en-GB" sz="1400" b="1" baseline="-25000" dirty="0">
                          <a:effectLst/>
                        </a:rPr>
                        <a:t>3</a:t>
                      </a:r>
                      <a:r>
                        <a:rPr lang="en-GB" sz="1400" b="1" dirty="0">
                          <a:effectLst/>
                        </a:rPr>
                        <a:t>)</a:t>
                      </a:r>
                      <a:endParaRPr lang="en-GB" sz="1400" b="1" dirty="0">
                        <a:effectLst/>
                        <a:latin typeface="Calibri"/>
                        <a:ea typeface="Calibri"/>
                        <a:cs typeface="Times New Roman"/>
                      </a:endParaRPr>
                    </a:p>
                  </a:txBody>
                  <a:tcPr>
                    <a:lnT w="12700" cap="flat" cmpd="sng" algn="ctr">
                      <a:solidFill>
                        <a:schemeClr val="tx1"/>
                      </a:solidFill>
                      <a:prstDash val="solid"/>
                      <a:round/>
                      <a:headEnd type="none" w="med" len="med"/>
                      <a:tailEnd type="none" w="med" len="med"/>
                    </a:lnT>
                  </a:tcPr>
                </a:tc>
                <a:tc>
                  <a:txBody>
                    <a:bodyPr/>
                    <a:lstStyle/>
                    <a:p>
                      <a:pPr>
                        <a:lnSpc>
                          <a:spcPct val="115000"/>
                        </a:lnSpc>
                        <a:spcAft>
                          <a:spcPts val="1000"/>
                        </a:spcAft>
                      </a:pPr>
                      <a:r>
                        <a:rPr lang="en-GB" sz="1400" b="1" dirty="0">
                          <a:effectLst/>
                        </a:rPr>
                        <a:t>Curium-244 (Cm</a:t>
                      </a:r>
                      <a:r>
                        <a:rPr lang="en-GB" sz="1400" b="1" baseline="-25000" dirty="0">
                          <a:effectLst/>
                        </a:rPr>
                        <a:t>2</a:t>
                      </a:r>
                      <a:r>
                        <a:rPr lang="en-GB" sz="1400" b="1" dirty="0">
                          <a:effectLst/>
                        </a:rPr>
                        <a:t>O</a:t>
                      </a:r>
                      <a:r>
                        <a:rPr lang="en-GB" sz="1400" b="1" baseline="-25000" dirty="0">
                          <a:effectLst/>
                        </a:rPr>
                        <a:t>3</a:t>
                      </a:r>
                      <a:r>
                        <a:rPr lang="en-GB" sz="1400" b="1" dirty="0">
                          <a:effectLst/>
                        </a:rPr>
                        <a:t>)</a:t>
                      </a:r>
                      <a:endParaRPr lang="en-GB" sz="1400" b="1" dirty="0">
                        <a:effectLst/>
                        <a:latin typeface="Calibri"/>
                        <a:ea typeface="Calibri"/>
                        <a:cs typeface="Times New Roman"/>
                      </a:endParaRPr>
                    </a:p>
                  </a:txBody>
                  <a:tcPr>
                    <a:lnT w="12700" cap="flat" cmpd="sng" algn="ctr">
                      <a:solidFill>
                        <a:schemeClr val="tx1"/>
                      </a:solidFill>
                      <a:prstDash val="solid"/>
                      <a:round/>
                      <a:headEnd type="none" w="med" len="med"/>
                      <a:tailEnd type="none" w="med" len="med"/>
                    </a:lnT>
                  </a:tcPr>
                </a:tc>
                <a:tc>
                  <a:txBody>
                    <a:bodyPr/>
                    <a:lstStyle/>
                    <a:p>
                      <a:pPr>
                        <a:lnSpc>
                          <a:spcPct val="115000"/>
                        </a:lnSpc>
                        <a:spcAft>
                          <a:spcPts val="1000"/>
                        </a:spcAft>
                      </a:pPr>
                      <a:r>
                        <a:rPr lang="en-GB" sz="1400" b="1" dirty="0">
                          <a:effectLst/>
                        </a:rPr>
                        <a:t>Caesium-137 </a:t>
                      </a:r>
                      <a:r>
                        <a:rPr lang="en-GB" sz="1200" b="1" dirty="0">
                          <a:effectLst/>
                        </a:rPr>
                        <a:t>(Cs</a:t>
                      </a:r>
                      <a:r>
                        <a:rPr lang="en-GB" sz="1200" b="1" baseline="-25000" dirty="0">
                          <a:effectLst/>
                        </a:rPr>
                        <a:t>2</a:t>
                      </a:r>
                      <a:r>
                        <a:rPr lang="en-GB" sz="1200" b="1" dirty="0">
                          <a:effectLst/>
                        </a:rPr>
                        <a:t>O.Al</a:t>
                      </a:r>
                      <a:r>
                        <a:rPr lang="en-GB" sz="1200" b="1" baseline="-25000" dirty="0">
                          <a:effectLst/>
                        </a:rPr>
                        <a:t>2</a:t>
                      </a:r>
                      <a:r>
                        <a:rPr lang="en-GB" sz="1200" b="1" dirty="0">
                          <a:effectLst/>
                        </a:rPr>
                        <a:t>O</a:t>
                      </a:r>
                      <a:r>
                        <a:rPr lang="en-GB" sz="1200" b="1" baseline="-25000" dirty="0">
                          <a:effectLst/>
                        </a:rPr>
                        <a:t>3</a:t>
                      </a:r>
                      <a:r>
                        <a:rPr lang="en-GB" sz="1200" b="1" dirty="0">
                          <a:effectLst/>
                        </a:rPr>
                        <a:t>.2SiO</a:t>
                      </a:r>
                      <a:r>
                        <a:rPr lang="en-GB" sz="1200" b="1" baseline="-25000" dirty="0">
                          <a:effectLst/>
                        </a:rPr>
                        <a:t>2</a:t>
                      </a:r>
                      <a:r>
                        <a:rPr lang="en-GB" sz="1200" b="1" dirty="0">
                          <a:effectLst/>
                        </a:rPr>
                        <a:t>)</a:t>
                      </a:r>
                      <a:endParaRPr lang="en-GB" sz="1400" b="1" dirty="0">
                        <a:effectLst/>
                        <a:latin typeface="Calibri"/>
                        <a:ea typeface="Calibri"/>
                        <a:cs typeface="Times New Roman"/>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752635">
                <a:tc>
                  <a:txBody>
                    <a:bodyPr/>
                    <a:lstStyle/>
                    <a:p>
                      <a:pPr>
                        <a:lnSpc>
                          <a:spcPct val="115000"/>
                        </a:lnSpc>
                        <a:spcAft>
                          <a:spcPts val="1000"/>
                        </a:spcAft>
                      </a:pPr>
                      <a:r>
                        <a:rPr lang="en-GB" sz="1400" b="1" dirty="0">
                          <a:effectLst/>
                        </a:rPr>
                        <a:t>Density (g·cm</a:t>
                      </a:r>
                      <a:r>
                        <a:rPr lang="en-GB" sz="1400" b="1" baseline="30000" dirty="0">
                          <a:effectLst/>
                        </a:rPr>
                        <a:t>−3</a:t>
                      </a:r>
                      <a:r>
                        <a:rPr lang="en-GB" sz="1400" b="1" dirty="0">
                          <a:effectLst/>
                        </a:rPr>
                        <a:t>)</a:t>
                      </a:r>
                      <a:endParaRPr lang="en-GB" sz="1400" b="1" dirty="0">
                        <a:effectLst/>
                        <a:latin typeface="Calibri"/>
                        <a:ea typeface="Calibri"/>
                        <a:cs typeface="Times New Roman"/>
                      </a:endParaRPr>
                    </a:p>
                  </a:txBody>
                  <a:tcPr>
                    <a:lnL w="12700" cap="flat" cmpd="sng" algn="ctr">
                      <a:solidFill>
                        <a:schemeClr val="tx1"/>
                      </a:solidFill>
                      <a:prstDash val="solid"/>
                      <a:round/>
                      <a:headEnd type="none" w="med" len="med"/>
                      <a:tailEnd type="none" w="med" len="med"/>
                    </a:lnL>
                  </a:tcPr>
                </a:tc>
                <a:tc>
                  <a:txBody>
                    <a:bodyPr/>
                    <a:lstStyle/>
                    <a:p>
                      <a:pPr>
                        <a:lnSpc>
                          <a:spcPct val="115000"/>
                        </a:lnSpc>
                        <a:spcAft>
                          <a:spcPts val="1000"/>
                        </a:spcAft>
                      </a:pPr>
                      <a:r>
                        <a:rPr lang="en-GB" sz="1400" dirty="0">
                          <a:effectLst/>
                        </a:rPr>
                        <a:t>11.46</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12</a:t>
                      </a:r>
                      <a:endParaRPr lang="en-GB" sz="1400" dirty="0">
                        <a:effectLst/>
                        <a:latin typeface="Calibri"/>
                        <a:ea typeface="Calibri"/>
                        <a:cs typeface="Times New Roman"/>
                      </a:endParaRPr>
                    </a:p>
                  </a:txBody>
                  <a:tcPr>
                    <a:solidFill>
                      <a:schemeClr val="accent6"/>
                    </a:solidFill>
                  </a:tcPr>
                </a:tc>
                <a:tc>
                  <a:txBody>
                    <a:bodyPr/>
                    <a:lstStyle/>
                    <a:p>
                      <a:pPr>
                        <a:lnSpc>
                          <a:spcPct val="115000"/>
                        </a:lnSpc>
                        <a:spcAft>
                          <a:spcPts val="1000"/>
                        </a:spcAft>
                      </a:pPr>
                      <a:r>
                        <a:rPr lang="en-GB" sz="1400">
                          <a:effectLst/>
                        </a:rPr>
                        <a:t>3.92</a:t>
                      </a:r>
                      <a:endParaRPr lang="en-GB" sz="1400">
                        <a:effectLst/>
                        <a:latin typeface="Calibri"/>
                        <a:ea typeface="Calibri"/>
                        <a:cs typeface="Times New Roman"/>
                      </a:endParaRPr>
                    </a:p>
                  </a:txBody>
                  <a:tcPr/>
                </a:tc>
                <a:tc>
                  <a:txBody>
                    <a:bodyPr/>
                    <a:lstStyle/>
                    <a:p>
                      <a:pPr>
                        <a:lnSpc>
                          <a:spcPct val="115000"/>
                        </a:lnSpc>
                        <a:spcAft>
                          <a:spcPts val="1000"/>
                        </a:spcAft>
                      </a:pPr>
                      <a:r>
                        <a:rPr lang="en-GB" sz="1400">
                          <a:effectLst/>
                        </a:rPr>
                        <a:t>10.6</a:t>
                      </a:r>
                      <a:endParaRPr lang="en-GB" sz="1400">
                        <a:effectLst/>
                        <a:latin typeface="Calibri"/>
                        <a:ea typeface="Calibri"/>
                        <a:cs typeface="Times New Roman"/>
                      </a:endParaRPr>
                    </a:p>
                  </a:txBody>
                  <a:tcPr/>
                </a:tc>
                <a:tc>
                  <a:txBody>
                    <a:bodyPr/>
                    <a:lstStyle/>
                    <a:p>
                      <a:pPr>
                        <a:lnSpc>
                          <a:spcPct val="115000"/>
                        </a:lnSpc>
                        <a:spcAft>
                          <a:spcPts val="1000"/>
                        </a:spcAft>
                      </a:pPr>
                      <a:r>
                        <a:rPr lang="en-GB" sz="1400">
                          <a:effectLst/>
                        </a:rPr>
                        <a:t>3.1</a:t>
                      </a:r>
                      <a:endParaRPr lang="en-GB" sz="1400">
                        <a:effectLst/>
                        <a:latin typeface="Calibri"/>
                        <a:ea typeface="Calibri"/>
                        <a:cs typeface="Times New Roman"/>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752635">
                <a:tc>
                  <a:txBody>
                    <a:bodyPr/>
                    <a:lstStyle/>
                    <a:p>
                      <a:pPr>
                        <a:lnSpc>
                          <a:spcPct val="115000"/>
                        </a:lnSpc>
                        <a:spcAft>
                          <a:spcPts val="1000"/>
                        </a:spcAft>
                      </a:pPr>
                      <a:r>
                        <a:rPr lang="en-GB" sz="1400" b="1">
                          <a:effectLst/>
                        </a:rPr>
                        <a:t>Melting point (°C)</a:t>
                      </a:r>
                      <a:endParaRPr lang="en-GB" sz="1400" b="1">
                        <a:effectLst/>
                        <a:latin typeface="Calibri"/>
                        <a:ea typeface="Calibri"/>
                        <a:cs typeface="Times New Roman"/>
                      </a:endParaRPr>
                    </a:p>
                  </a:txBody>
                  <a:tcPr>
                    <a:lnL w="12700" cap="flat" cmpd="sng" algn="ctr">
                      <a:solidFill>
                        <a:schemeClr val="tx1"/>
                      </a:solidFill>
                      <a:prstDash val="solid"/>
                      <a:round/>
                      <a:headEnd type="none" w="med" len="med"/>
                      <a:tailEnd type="none" w="med" len="med"/>
                    </a:lnL>
                  </a:tcPr>
                </a:tc>
                <a:tc>
                  <a:txBody>
                    <a:bodyPr/>
                    <a:lstStyle/>
                    <a:p>
                      <a:pPr>
                        <a:lnSpc>
                          <a:spcPct val="115000"/>
                        </a:lnSpc>
                        <a:spcAft>
                          <a:spcPts val="1000"/>
                        </a:spcAft>
                      </a:pPr>
                      <a:r>
                        <a:rPr lang="en-GB" sz="1400" dirty="0">
                          <a:effectLst/>
                        </a:rPr>
                        <a:t>2240</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2205</a:t>
                      </a:r>
                      <a:endParaRPr lang="en-GB" sz="1400" dirty="0">
                        <a:effectLst/>
                        <a:latin typeface="Calibri"/>
                        <a:ea typeface="Calibri"/>
                        <a:cs typeface="Times New Roman"/>
                      </a:endParaRPr>
                    </a:p>
                  </a:txBody>
                  <a:tcPr>
                    <a:solidFill>
                      <a:schemeClr val="accent6"/>
                    </a:solidFill>
                  </a:tcPr>
                </a:tc>
                <a:tc>
                  <a:txBody>
                    <a:bodyPr/>
                    <a:lstStyle/>
                    <a:p>
                      <a:pPr>
                        <a:lnSpc>
                          <a:spcPct val="115000"/>
                        </a:lnSpc>
                        <a:spcAft>
                          <a:spcPts val="1000"/>
                        </a:spcAft>
                      </a:pPr>
                      <a:r>
                        <a:rPr lang="en-GB" sz="1400" dirty="0">
                          <a:effectLst/>
                        </a:rPr>
                        <a:t>1660</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a:effectLst/>
                        </a:rPr>
                        <a:t>1950</a:t>
                      </a:r>
                      <a:endParaRPr lang="en-GB" sz="1400">
                        <a:effectLst/>
                        <a:latin typeface="Calibri"/>
                        <a:ea typeface="Calibri"/>
                        <a:cs typeface="Times New Roman"/>
                      </a:endParaRPr>
                    </a:p>
                  </a:txBody>
                  <a:tcPr/>
                </a:tc>
                <a:tc>
                  <a:txBody>
                    <a:bodyPr/>
                    <a:lstStyle/>
                    <a:p>
                      <a:pPr>
                        <a:lnSpc>
                          <a:spcPct val="115000"/>
                        </a:lnSpc>
                        <a:spcAft>
                          <a:spcPts val="1000"/>
                        </a:spcAft>
                      </a:pPr>
                      <a:r>
                        <a:rPr lang="en-GB" sz="1400" dirty="0">
                          <a:effectLst/>
                        </a:rPr>
                        <a:t>1275</a:t>
                      </a:r>
                      <a:endParaRPr lang="en-GB" sz="1400" dirty="0">
                        <a:effectLst/>
                        <a:latin typeface="Calibri"/>
                        <a:ea typeface="Calibri"/>
                        <a:cs typeface="Times New Roman"/>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1064182">
                <a:tc>
                  <a:txBody>
                    <a:bodyPr/>
                    <a:lstStyle/>
                    <a:p>
                      <a:pPr>
                        <a:lnSpc>
                          <a:spcPct val="115000"/>
                        </a:lnSpc>
                        <a:spcAft>
                          <a:spcPts val="1000"/>
                        </a:spcAft>
                      </a:pPr>
                      <a:r>
                        <a:rPr lang="en-GB" sz="1400" b="1" dirty="0">
                          <a:effectLst/>
                        </a:rPr>
                        <a:t>Power Density (</a:t>
                      </a:r>
                      <a:r>
                        <a:rPr lang="en-GB" sz="1400" b="1" kern="1200" dirty="0">
                          <a:solidFill>
                            <a:schemeClr val="dk1"/>
                          </a:solidFill>
                          <a:effectLst/>
                          <a:latin typeface="+mn-lt"/>
                          <a:ea typeface="+mn-ea"/>
                          <a:cs typeface="+mn-cs"/>
                        </a:rPr>
                        <a:t>W</a:t>
                      </a:r>
                      <a:r>
                        <a:rPr lang="en-GB" sz="1400" b="1" kern="1200" baseline="-25000" dirty="0">
                          <a:solidFill>
                            <a:schemeClr val="dk1"/>
                          </a:solidFill>
                          <a:effectLst/>
                          <a:latin typeface="+mn-lt"/>
                          <a:ea typeface="+mn-ea"/>
                          <a:cs typeface="+mn-cs"/>
                        </a:rPr>
                        <a:t>T</a:t>
                      </a:r>
                      <a:r>
                        <a:rPr lang="en-GB" sz="1400" b="1" kern="1200" dirty="0">
                          <a:solidFill>
                            <a:schemeClr val="dk1"/>
                          </a:solidFill>
                          <a:effectLst/>
                          <a:latin typeface="+mn-lt"/>
                          <a:ea typeface="+mn-ea"/>
                          <a:cs typeface="+mn-cs"/>
                        </a:rPr>
                        <a:t>/Kg</a:t>
                      </a:r>
                      <a:r>
                        <a:rPr lang="en-GB" sz="1800" b="1" kern="1200" dirty="0">
                          <a:solidFill>
                            <a:schemeClr val="dk1"/>
                          </a:solidFill>
                          <a:effectLst/>
                          <a:latin typeface="+mn-lt"/>
                          <a:ea typeface="+mn-ea"/>
                          <a:cs typeface="+mn-cs"/>
                        </a:rPr>
                        <a:t> </a:t>
                      </a:r>
                      <a:r>
                        <a:rPr lang="en-GB" sz="1400" b="1" dirty="0">
                          <a:effectLst/>
                        </a:rPr>
                        <a:t>)</a:t>
                      </a:r>
                      <a:endParaRPr lang="en-GB" sz="1400" b="1" dirty="0">
                        <a:effectLst/>
                        <a:latin typeface="Calibri"/>
                        <a:ea typeface="Calibri"/>
                        <a:cs typeface="Times New Roman"/>
                      </a:endParaRPr>
                    </a:p>
                  </a:txBody>
                  <a:tcPr>
                    <a:lnL w="12700" cap="flat" cmpd="sng" algn="ctr">
                      <a:solidFill>
                        <a:schemeClr val="tx1"/>
                      </a:solidFill>
                      <a:prstDash val="solid"/>
                      <a:round/>
                      <a:headEnd type="none" w="med" len="med"/>
                      <a:tailEnd type="none" w="med" len="med"/>
                    </a:lnL>
                  </a:tcPr>
                </a:tc>
                <a:tc>
                  <a:txBody>
                    <a:bodyPr/>
                    <a:lstStyle/>
                    <a:p>
                      <a:pPr>
                        <a:lnSpc>
                          <a:spcPct val="115000"/>
                        </a:lnSpc>
                        <a:spcAft>
                          <a:spcPts val="1000"/>
                        </a:spcAft>
                      </a:pPr>
                      <a:r>
                        <a:rPr lang="en-GB" sz="1400" dirty="0">
                          <a:effectLst/>
                        </a:rPr>
                        <a:t>390</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97</a:t>
                      </a:r>
                      <a:endParaRPr lang="en-GB" sz="1400" dirty="0">
                        <a:effectLst/>
                        <a:latin typeface="Calibri"/>
                        <a:ea typeface="Calibri"/>
                        <a:cs typeface="Times New Roman"/>
                      </a:endParaRPr>
                    </a:p>
                  </a:txBody>
                  <a:tcPr>
                    <a:solidFill>
                      <a:schemeClr val="accent6"/>
                    </a:solidFill>
                  </a:tcPr>
                </a:tc>
                <a:tc>
                  <a:txBody>
                    <a:bodyPr/>
                    <a:lstStyle/>
                    <a:p>
                      <a:pPr>
                        <a:lnSpc>
                          <a:spcPct val="115000"/>
                        </a:lnSpc>
                        <a:spcAft>
                          <a:spcPts val="1000"/>
                        </a:spcAft>
                      </a:pPr>
                      <a:r>
                        <a:rPr lang="en-GB" sz="1400" dirty="0">
                          <a:effectLst/>
                        </a:rPr>
                        <a:t>223</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2510</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81.4</a:t>
                      </a:r>
                      <a:endParaRPr lang="en-GB" sz="1400" dirty="0">
                        <a:effectLst/>
                        <a:latin typeface="Calibri"/>
                        <a:ea typeface="Calibri"/>
                        <a:cs typeface="Times New Roman"/>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752635">
                <a:tc>
                  <a:txBody>
                    <a:bodyPr/>
                    <a:lstStyle/>
                    <a:p>
                      <a:pPr>
                        <a:lnSpc>
                          <a:spcPct val="115000"/>
                        </a:lnSpc>
                        <a:spcAft>
                          <a:spcPts val="1000"/>
                        </a:spcAft>
                      </a:pPr>
                      <a:r>
                        <a:rPr lang="en-GB" sz="1400" b="1" dirty="0">
                          <a:effectLst/>
                        </a:rPr>
                        <a:t>Half-life (Years)</a:t>
                      </a:r>
                      <a:endParaRPr lang="en-GB" sz="1400" b="1" dirty="0">
                        <a:effectLst/>
                        <a:latin typeface="Calibri"/>
                        <a:ea typeface="Calibri"/>
                        <a:cs typeface="Times New Roman"/>
                      </a:endParaRPr>
                    </a:p>
                  </a:txBody>
                  <a:tcPr>
                    <a:lnL w="12700" cap="flat" cmpd="sng" algn="ctr">
                      <a:solidFill>
                        <a:schemeClr val="tx1"/>
                      </a:solidFill>
                      <a:prstDash val="solid"/>
                      <a:round/>
                      <a:headEnd type="none" w="med" len="med"/>
                      <a:tailEnd type="none" w="med" len="med"/>
                    </a:lnL>
                  </a:tcPr>
                </a:tc>
                <a:tc>
                  <a:txBody>
                    <a:bodyPr/>
                    <a:lstStyle/>
                    <a:p>
                      <a:pPr>
                        <a:lnSpc>
                          <a:spcPct val="115000"/>
                        </a:lnSpc>
                        <a:spcAft>
                          <a:spcPts val="1000"/>
                        </a:spcAft>
                      </a:pPr>
                      <a:r>
                        <a:rPr lang="en-GB" sz="1400" dirty="0">
                          <a:effectLst/>
                        </a:rPr>
                        <a:t>87.5</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432</a:t>
                      </a:r>
                      <a:endParaRPr lang="en-GB" sz="1400" dirty="0">
                        <a:effectLst/>
                        <a:latin typeface="Calibri"/>
                        <a:ea typeface="Calibri"/>
                        <a:cs typeface="Times New Roman"/>
                      </a:endParaRPr>
                    </a:p>
                  </a:txBody>
                  <a:tcPr>
                    <a:solidFill>
                      <a:schemeClr val="accent6"/>
                    </a:solidFill>
                  </a:tcPr>
                </a:tc>
                <a:tc>
                  <a:txBody>
                    <a:bodyPr/>
                    <a:lstStyle/>
                    <a:p>
                      <a:pPr>
                        <a:lnSpc>
                          <a:spcPct val="115000"/>
                        </a:lnSpc>
                        <a:spcAft>
                          <a:spcPts val="1000"/>
                        </a:spcAft>
                      </a:pPr>
                      <a:r>
                        <a:rPr lang="en-GB" sz="1400" dirty="0">
                          <a:effectLst/>
                        </a:rPr>
                        <a:t>27.7</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18.1</a:t>
                      </a:r>
                      <a:endParaRPr lang="en-GB" sz="1400" dirty="0">
                        <a:effectLst/>
                        <a:latin typeface="Calibri"/>
                        <a:ea typeface="Calibri"/>
                        <a:cs typeface="Times New Roman"/>
                      </a:endParaRPr>
                    </a:p>
                  </a:txBody>
                  <a:tcPr/>
                </a:tc>
                <a:tc>
                  <a:txBody>
                    <a:bodyPr/>
                    <a:lstStyle/>
                    <a:p>
                      <a:pPr>
                        <a:lnSpc>
                          <a:spcPct val="115000"/>
                        </a:lnSpc>
                        <a:spcAft>
                          <a:spcPts val="1000"/>
                        </a:spcAft>
                      </a:pPr>
                      <a:r>
                        <a:rPr lang="en-GB" sz="1400" dirty="0">
                          <a:effectLst/>
                        </a:rPr>
                        <a:t>30.0</a:t>
                      </a:r>
                      <a:endParaRPr lang="en-GB" sz="1400" dirty="0">
                        <a:effectLst/>
                        <a:latin typeface="Calibri"/>
                        <a:ea typeface="Calibri"/>
                        <a:cs typeface="Times New Roman"/>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752635">
                <a:tc>
                  <a:txBody>
                    <a:bodyPr/>
                    <a:lstStyle/>
                    <a:p>
                      <a:pPr>
                        <a:lnSpc>
                          <a:spcPct val="115000"/>
                        </a:lnSpc>
                        <a:spcAft>
                          <a:spcPts val="1000"/>
                        </a:spcAft>
                      </a:pPr>
                      <a:r>
                        <a:rPr lang="en-GB" sz="1400" b="1" dirty="0">
                          <a:effectLst/>
                        </a:rPr>
                        <a:t>Decay Type</a:t>
                      </a:r>
                      <a:endParaRPr lang="en-GB" sz="1400" b="1" dirty="0">
                        <a:effectLst/>
                        <a:latin typeface="Calibri"/>
                        <a:ea typeface="Calibri"/>
                        <a:cs typeface="Times New Roman"/>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GB" sz="1400" dirty="0">
                          <a:effectLst/>
                        </a:rPr>
                        <a:t>Alpha (Gamma)</a:t>
                      </a:r>
                      <a:endParaRPr lang="en-GB" sz="1400" dirty="0">
                        <a:effectLst/>
                        <a:latin typeface="Calibri"/>
                        <a:ea typeface="Calibri"/>
                        <a:cs typeface="Times New Roman"/>
                      </a:endParaRPr>
                    </a:p>
                  </a:txBody>
                  <a:tcPr>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GB" sz="1400" dirty="0">
                          <a:effectLst/>
                        </a:rPr>
                        <a:t>Alpha (Gamma)</a:t>
                      </a:r>
                      <a:endParaRPr lang="en-GB" sz="1400" dirty="0">
                        <a:effectLst/>
                        <a:latin typeface="Calibri"/>
                        <a:ea typeface="Calibri"/>
                        <a:cs typeface="Times New Roman"/>
                      </a:endParaRPr>
                    </a:p>
                  </a:txBody>
                  <a:tcPr>
                    <a:lnB w="12700" cap="flat" cmpd="sng" algn="ctr">
                      <a:solidFill>
                        <a:schemeClr val="tx1"/>
                      </a:solidFill>
                      <a:prstDash val="solid"/>
                      <a:round/>
                      <a:headEnd type="none" w="med" len="med"/>
                      <a:tailEnd type="none" w="med" len="med"/>
                    </a:lnB>
                    <a:solidFill>
                      <a:schemeClr val="accent6"/>
                    </a:solidFill>
                  </a:tcPr>
                </a:tc>
                <a:tc>
                  <a:txBody>
                    <a:bodyPr/>
                    <a:lstStyle/>
                    <a:p>
                      <a:pPr>
                        <a:lnSpc>
                          <a:spcPct val="115000"/>
                        </a:lnSpc>
                        <a:spcAft>
                          <a:spcPts val="1000"/>
                        </a:spcAft>
                      </a:pPr>
                      <a:r>
                        <a:rPr lang="en-GB" sz="1400" dirty="0">
                          <a:effectLst/>
                        </a:rPr>
                        <a:t>Beta (Bremsstrahlung)</a:t>
                      </a:r>
                      <a:endParaRPr lang="en-GB" sz="1400" dirty="0">
                        <a:effectLst/>
                        <a:latin typeface="Calibri"/>
                        <a:ea typeface="Calibri"/>
                        <a:cs typeface="Times New Roman"/>
                      </a:endParaRPr>
                    </a:p>
                  </a:txBody>
                  <a:tcPr>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GB" sz="1400" dirty="0">
                          <a:effectLst/>
                        </a:rPr>
                        <a:t>Alpha (Gamma)</a:t>
                      </a:r>
                      <a:endParaRPr lang="en-GB" sz="1400" dirty="0">
                        <a:effectLst/>
                        <a:latin typeface="Calibri"/>
                        <a:ea typeface="Calibri"/>
                        <a:cs typeface="Times New Roman"/>
                      </a:endParaRPr>
                    </a:p>
                  </a:txBody>
                  <a:tcPr>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GB" sz="1400" dirty="0">
                          <a:effectLst/>
                        </a:rPr>
                        <a:t>Beta</a:t>
                      </a:r>
                      <a:r>
                        <a:rPr lang="en-GB" sz="1400" baseline="0" dirty="0">
                          <a:effectLst/>
                        </a:rPr>
                        <a:t> (Gamma + </a:t>
                      </a:r>
                      <a:r>
                        <a:rPr lang="en-GB" sz="1400" dirty="0">
                          <a:effectLst/>
                        </a:rPr>
                        <a:t>Bremsstrahlung)</a:t>
                      </a:r>
                      <a:endParaRPr lang="en-GB" sz="1400" dirty="0">
                        <a:effectLst/>
                        <a:latin typeface="Calibri"/>
                        <a:ea typeface="Calibri"/>
                        <a:cs typeface="Times New Roman"/>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Box 4"/>
          <p:cNvSpPr txBox="1"/>
          <p:nvPr/>
        </p:nvSpPr>
        <p:spPr>
          <a:xfrm>
            <a:off x="0" y="889575"/>
            <a:ext cx="9144000" cy="461665"/>
          </a:xfrm>
          <a:prstGeom prst="rect">
            <a:avLst/>
          </a:prstGeom>
          <a:noFill/>
        </p:spPr>
        <p:txBody>
          <a:bodyPr wrap="square" rtlCol="0">
            <a:spAutoFit/>
          </a:bodyPr>
          <a:lstStyle/>
          <a:p>
            <a:pPr algn="ctr"/>
            <a:r>
              <a:rPr lang="en-GB" sz="2400" b="1" dirty="0"/>
              <a:t>Why Am-241</a:t>
            </a:r>
          </a:p>
        </p:txBody>
      </p:sp>
    </p:spTree>
    <p:extLst>
      <p:ext uri="{BB962C8B-B14F-4D97-AF65-F5344CB8AC3E}">
        <p14:creationId xmlns:p14="http://schemas.microsoft.com/office/powerpoint/2010/main" val="4255053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6788184"/>
              </p:ext>
            </p:extLst>
          </p:nvPr>
        </p:nvGraphicFramePr>
        <p:xfrm>
          <a:off x="152163" y="2207517"/>
          <a:ext cx="8748000" cy="3767616"/>
        </p:xfrm>
        <a:graphic>
          <a:graphicData uri="http://schemas.openxmlformats.org/drawingml/2006/table">
            <a:tbl>
              <a:tblPr firstRow="1" bandRow="1">
                <a:tableStyleId>{5C22544A-7EE6-4342-B048-85BDC9FD1C3A}</a:tableStyleId>
              </a:tblPr>
              <a:tblGrid>
                <a:gridCol w="1458000">
                  <a:extLst>
                    <a:ext uri="{9D8B030D-6E8A-4147-A177-3AD203B41FA5}">
                      <a16:colId xmlns:a16="http://schemas.microsoft.com/office/drawing/2014/main" val="20000"/>
                    </a:ext>
                  </a:extLst>
                </a:gridCol>
                <a:gridCol w="1458000">
                  <a:extLst>
                    <a:ext uri="{9D8B030D-6E8A-4147-A177-3AD203B41FA5}">
                      <a16:colId xmlns:a16="http://schemas.microsoft.com/office/drawing/2014/main" val="20001"/>
                    </a:ext>
                  </a:extLst>
                </a:gridCol>
                <a:gridCol w="1297360">
                  <a:extLst>
                    <a:ext uri="{9D8B030D-6E8A-4147-A177-3AD203B41FA5}">
                      <a16:colId xmlns:a16="http://schemas.microsoft.com/office/drawing/2014/main" val="20002"/>
                    </a:ext>
                  </a:extLst>
                </a:gridCol>
                <a:gridCol w="1700980">
                  <a:extLst>
                    <a:ext uri="{9D8B030D-6E8A-4147-A177-3AD203B41FA5}">
                      <a16:colId xmlns:a16="http://schemas.microsoft.com/office/drawing/2014/main" val="20003"/>
                    </a:ext>
                  </a:extLst>
                </a:gridCol>
                <a:gridCol w="1375660">
                  <a:extLst>
                    <a:ext uri="{9D8B030D-6E8A-4147-A177-3AD203B41FA5}">
                      <a16:colId xmlns:a16="http://schemas.microsoft.com/office/drawing/2014/main" val="20004"/>
                    </a:ext>
                  </a:extLst>
                </a:gridCol>
                <a:gridCol w="1458000">
                  <a:extLst>
                    <a:ext uri="{9D8B030D-6E8A-4147-A177-3AD203B41FA5}">
                      <a16:colId xmlns:a16="http://schemas.microsoft.com/office/drawing/2014/main" val="20005"/>
                    </a:ext>
                  </a:extLst>
                </a:gridCol>
              </a:tblGrid>
              <a:tr h="658656">
                <a:tc>
                  <a:txBody>
                    <a:bodyPr/>
                    <a:lstStyle/>
                    <a:p>
                      <a:endParaRPr lang="en-GB"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dirty="0"/>
                        <a:t>Americium</a:t>
                      </a:r>
                    </a:p>
                  </a:txBody>
                  <a:tcPr>
                    <a:lnT w="12700" cap="flat" cmpd="sng" algn="ctr">
                      <a:solidFill>
                        <a:schemeClr val="tx1"/>
                      </a:solidFill>
                      <a:prstDash val="solid"/>
                      <a:round/>
                      <a:headEnd type="none" w="med" len="med"/>
                      <a:tailEnd type="none" w="med" len="med"/>
                    </a:lnT>
                  </a:tcPr>
                </a:tc>
                <a:tc>
                  <a:txBody>
                    <a:bodyPr/>
                    <a:lstStyle/>
                    <a:p>
                      <a:r>
                        <a:rPr lang="en-GB" dirty="0"/>
                        <a:t>Iridium</a:t>
                      </a:r>
                    </a:p>
                  </a:txBody>
                  <a:tcPr>
                    <a:lnT w="12700" cap="flat" cmpd="sng" algn="ctr">
                      <a:solidFill>
                        <a:schemeClr val="tx1"/>
                      </a:solidFill>
                      <a:prstDash val="solid"/>
                      <a:round/>
                      <a:headEnd type="none" w="med" len="med"/>
                      <a:tailEnd type="none" w="med" len="med"/>
                    </a:lnT>
                  </a:tcPr>
                </a:tc>
                <a:tc>
                  <a:txBody>
                    <a:bodyPr/>
                    <a:lstStyle/>
                    <a:p>
                      <a:r>
                        <a:rPr lang="en-GB" dirty="0"/>
                        <a:t>Molybdenum</a:t>
                      </a:r>
                    </a:p>
                  </a:txBody>
                  <a:tcPr>
                    <a:lnT w="12700" cap="flat" cmpd="sng" algn="ctr">
                      <a:solidFill>
                        <a:schemeClr val="tx1"/>
                      </a:solidFill>
                      <a:prstDash val="solid"/>
                      <a:round/>
                      <a:headEnd type="none" w="med" len="med"/>
                      <a:tailEnd type="none" w="med" len="med"/>
                    </a:lnT>
                  </a:tcPr>
                </a:tc>
                <a:tc>
                  <a:txBody>
                    <a:bodyPr/>
                    <a:lstStyle/>
                    <a:p>
                      <a:r>
                        <a:rPr lang="en-GB" dirty="0"/>
                        <a:t>Tungsten</a:t>
                      </a:r>
                    </a:p>
                  </a:txBody>
                  <a:tcPr>
                    <a:lnT w="12700" cap="flat" cmpd="sng" algn="ctr">
                      <a:solidFill>
                        <a:schemeClr val="tx1"/>
                      </a:solidFill>
                      <a:prstDash val="solid"/>
                      <a:round/>
                      <a:headEnd type="none" w="med" len="med"/>
                      <a:tailEnd type="none" w="med" len="med"/>
                    </a:lnT>
                  </a:tcPr>
                </a:tc>
                <a:tc>
                  <a:txBody>
                    <a:bodyPr/>
                    <a:lstStyle/>
                    <a:p>
                      <a:r>
                        <a:rPr lang="en-GB" b="1" dirty="0"/>
                        <a:t>Niobium</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solidFill>
                  </a:tcPr>
                </a:tc>
                <a:extLst>
                  <a:ext uri="{0D108BD9-81ED-4DB2-BD59-A6C34878D82A}">
                    <a16:rowId xmlns:a16="http://schemas.microsoft.com/office/drawing/2014/main" val="10000"/>
                  </a:ext>
                </a:extLst>
              </a:tr>
              <a:tr h="370840">
                <a:tc>
                  <a:txBody>
                    <a:bodyPr/>
                    <a:lstStyle/>
                    <a:p>
                      <a:r>
                        <a:rPr lang="en-GB" dirty="0"/>
                        <a:t>Density (</a:t>
                      </a:r>
                      <a:r>
                        <a:rPr lang="en-GB" sz="1800" b="0" i="0" kern="1200" dirty="0">
                          <a:solidFill>
                            <a:schemeClr val="dk1"/>
                          </a:solidFill>
                          <a:effectLst/>
                          <a:latin typeface="+mn-lt"/>
                          <a:ea typeface="+mn-ea"/>
                          <a:cs typeface="+mn-cs"/>
                        </a:rPr>
                        <a:t>g·cm</a:t>
                      </a:r>
                      <a:r>
                        <a:rPr lang="en-GB" sz="1800" b="0" i="0" kern="1200" baseline="30000" dirty="0">
                          <a:solidFill>
                            <a:schemeClr val="dk1"/>
                          </a:solidFill>
                          <a:effectLst/>
                          <a:latin typeface="+mn-lt"/>
                          <a:ea typeface="+mn-ea"/>
                          <a:cs typeface="+mn-cs"/>
                        </a:rPr>
                        <a:t>−3</a:t>
                      </a:r>
                      <a:r>
                        <a:rPr lang="en-GB" dirty="0"/>
                        <a:t>)</a:t>
                      </a:r>
                    </a:p>
                  </a:txBody>
                  <a:tcPr>
                    <a:lnL w="12700" cap="flat" cmpd="sng" algn="ctr">
                      <a:solidFill>
                        <a:schemeClr val="tx1"/>
                      </a:solidFill>
                      <a:prstDash val="solid"/>
                      <a:round/>
                      <a:headEnd type="none" w="med" len="med"/>
                      <a:tailEnd type="none" w="med" len="med"/>
                    </a:lnL>
                  </a:tcPr>
                </a:tc>
                <a:tc>
                  <a:txBody>
                    <a:bodyPr/>
                    <a:lstStyle/>
                    <a:p>
                      <a:r>
                        <a:rPr lang="en-GB" dirty="0"/>
                        <a:t>12</a:t>
                      </a:r>
                    </a:p>
                  </a:txBody>
                  <a:tcPr/>
                </a:tc>
                <a:tc>
                  <a:txBody>
                    <a:bodyPr/>
                    <a:lstStyle/>
                    <a:p>
                      <a:r>
                        <a:rPr lang="en-GB" dirty="0"/>
                        <a:t>22.42</a:t>
                      </a:r>
                    </a:p>
                  </a:txBody>
                  <a:tcPr/>
                </a:tc>
                <a:tc>
                  <a:txBody>
                    <a:bodyPr/>
                    <a:lstStyle/>
                    <a:p>
                      <a:r>
                        <a:rPr lang="en-GB" dirty="0"/>
                        <a:t>10.28</a:t>
                      </a:r>
                    </a:p>
                  </a:txBody>
                  <a:tcPr/>
                </a:tc>
                <a:tc>
                  <a:txBody>
                    <a:bodyPr/>
                    <a:lstStyle/>
                    <a:p>
                      <a:r>
                        <a:rPr lang="en-GB" dirty="0"/>
                        <a:t>19.25</a:t>
                      </a:r>
                    </a:p>
                  </a:txBody>
                  <a:tcPr/>
                </a:tc>
                <a:tc>
                  <a:txBody>
                    <a:bodyPr/>
                    <a:lstStyle/>
                    <a:p>
                      <a:r>
                        <a:rPr lang="en-GB" b="1" dirty="0"/>
                        <a:t>8.57</a:t>
                      </a:r>
                    </a:p>
                  </a:txBody>
                  <a:tcPr>
                    <a:lnR w="12700" cap="flat" cmpd="sng" algn="ctr">
                      <a:solidFill>
                        <a:schemeClr val="tx1"/>
                      </a:solidFill>
                      <a:prstDash val="solid"/>
                      <a:round/>
                      <a:headEnd type="none" w="med" len="med"/>
                      <a:tailEnd type="none" w="med" len="med"/>
                    </a:lnR>
                    <a:solidFill>
                      <a:schemeClr val="accent6"/>
                    </a:solidFill>
                  </a:tcPr>
                </a:tc>
                <a:extLst>
                  <a:ext uri="{0D108BD9-81ED-4DB2-BD59-A6C34878D82A}">
                    <a16:rowId xmlns:a16="http://schemas.microsoft.com/office/drawing/2014/main" val="10001"/>
                  </a:ext>
                </a:extLst>
              </a:tr>
              <a:tr h="370840">
                <a:tc>
                  <a:txBody>
                    <a:bodyPr/>
                    <a:lstStyle/>
                    <a:p>
                      <a:r>
                        <a:rPr lang="en-GB" dirty="0"/>
                        <a:t>Melting point (</a:t>
                      </a:r>
                      <a:r>
                        <a:rPr lang="en-GB" dirty="0">
                          <a:latin typeface="Times New Roman"/>
                          <a:cs typeface="Times New Roman"/>
                        </a:rPr>
                        <a:t>°C)</a:t>
                      </a:r>
                      <a:endParaRPr lang="en-GB" dirty="0"/>
                    </a:p>
                  </a:txBody>
                  <a:tcPr>
                    <a:lnL w="12700" cap="flat" cmpd="sng" algn="ctr">
                      <a:solidFill>
                        <a:schemeClr val="tx1"/>
                      </a:solidFill>
                      <a:prstDash val="solid"/>
                      <a:round/>
                      <a:headEnd type="none" w="med" len="med"/>
                      <a:tailEnd type="none" w="med" len="med"/>
                    </a:lnL>
                  </a:tcPr>
                </a:tc>
                <a:tc>
                  <a:txBody>
                    <a:bodyPr/>
                    <a:lstStyle/>
                    <a:p>
                      <a:r>
                        <a:rPr lang="en-GB" dirty="0"/>
                        <a:t>1176</a:t>
                      </a:r>
                    </a:p>
                  </a:txBody>
                  <a:tcPr/>
                </a:tc>
                <a:tc>
                  <a:txBody>
                    <a:bodyPr/>
                    <a:lstStyle/>
                    <a:p>
                      <a:r>
                        <a:rPr lang="en-GB" dirty="0"/>
                        <a:t>2446</a:t>
                      </a:r>
                    </a:p>
                  </a:txBody>
                  <a:tcPr/>
                </a:tc>
                <a:tc>
                  <a:txBody>
                    <a:bodyPr/>
                    <a:lstStyle/>
                    <a:p>
                      <a:r>
                        <a:rPr lang="en-GB" dirty="0"/>
                        <a:t>2623</a:t>
                      </a:r>
                    </a:p>
                  </a:txBody>
                  <a:tcPr/>
                </a:tc>
                <a:tc>
                  <a:txBody>
                    <a:bodyPr/>
                    <a:lstStyle/>
                    <a:p>
                      <a:r>
                        <a:rPr lang="en-GB" b="1" dirty="0"/>
                        <a:t>3422</a:t>
                      </a:r>
                    </a:p>
                  </a:txBody>
                  <a:tcPr/>
                </a:tc>
                <a:tc>
                  <a:txBody>
                    <a:bodyPr/>
                    <a:lstStyle/>
                    <a:p>
                      <a:r>
                        <a:rPr lang="en-GB" dirty="0"/>
                        <a:t>2477</a:t>
                      </a:r>
                    </a:p>
                  </a:txBody>
                  <a:tcPr>
                    <a:lnR w="12700" cap="flat" cmpd="sng" algn="ctr">
                      <a:solidFill>
                        <a:schemeClr val="tx1"/>
                      </a:solidFill>
                      <a:prstDash val="solid"/>
                      <a:round/>
                      <a:headEnd type="none" w="med" len="med"/>
                      <a:tailEnd type="none" w="med" len="med"/>
                    </a:lnR>
                    <a:solidFill>
                      <a:schemeClr val="accent6"/>
                    </a:solidFill>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Thermal conductivity (</a:t>
                      </a:r>
                      <a:r>
                        <a:rPr lang="en-GB" sz="1800" b="0" i="0" kern="1200" dirty="0">
                          <a:solidFill>
                            <a:schemeClr val="dk1"/>
                          </a:solidFill>
                          <a:effectLst/>
                          <a:latin typeface="+mn-lt"/>
                          <a:ea typeface="+mn-ea"/>
                          <a:cs typeface="+mn-cs"/>
                        </a:rPr>
                        <a:t>W·m</a:t>
                      </a:r>
                      <a:r>
                        <a:rPr lang="en-GB" sz="1800" b="0" i="0" kern="1200" baseline="30000" dirty="0">
                          <a:solidFill>
                            <a:schemeClr val="dk1"/>
                          </a:solidFill>
                          <a:effectLst/>
                          <a:latin typeface="+mn-lt"/>
                          <a:ea typeface="+mn-ea"/>
                          <a:cs typeface="+mn-cs"/>
                        </a:rPr>
                        <a:t>−1</a:t>
                      </a:r>
                      <a:r>
                        <a:rPr lang="en-GB" sz="1800" b="0" i="0" kern="1200" dirty="0">
                          <a:solidFill>
                            <a:schemeClr val="dk1"/>
                          </a:solidFill>
                          <a:effectLst/>
                          <a:latin typeface="+mn-lt"/>
                          <a:ea typeface="+mn-ea"/>
                          <a:cs typeface="+mn-cs"/>
                        </a:rPr>
                        <a:t>·K</a:t>
                      </a:r>
                      <a:r>
                        <a:rPr lang="en-GB" sz="1800" b="0" i="0" kern="1200" baseline="30000" dirty="0">
                          <a:solidFill>
                            <a:schemeClr val="dk1"/>
                          </a:solidFill>
                          <a:effectLst/>
                          <a:latin typeface="+mn-lt"/>
                          <a:ea typeface="+mn-ea"/>
                          <a:cs typeface="+mn-cs"/>
                        </a:rPr>
                        <a:t>−1</a:t>
                      </a:r>
                      <a:r>
                        <a:rPr lang="en-GB" dirty="0"/>
                        <a:t>)</a:t>
                      </a:r>
                    </a:p>
                  </a:txBody>
                  <a:tcPr>
                    <a:lnL w="12700" cap="flat" cmpd="sng" algn="ctr">
                      <a:solidFill>
                        <a:schemeClr val="tx1"/>
                      </a:solidFill>
                      <a:prstDash val="solid"/>
                      <a:round/>
                      <a:headEnd type="none" w="med" len="med"/>
                      <a:tailEnd type="none" w="med" len="med"/>
                    </a:lnL>
                  </a:tcPr>
                </a:tc>
                <a:tc>
                  <a:txBody>
                    <a:bodyPr/>
                    <a:lstStyle/>
                    <a:p>
                      <a:r>
                        <a:rPr lang="en-GB" dirty="0"/>
                        <a:t>10</a:t>
                      </a:r>
                    </a:p>
                  </a:txBody>
                  <a:tcPr/>
                </a:tc>
                <a:tc>
                  <a:txBody>
                    <a:bodyPr/>
                    <a:lstStyle/>
                    <a:p>
                      <a:r>
                        <a:rPr lang="en-GB" dirty="0"/>
                        <a:t>147</a:t>
                      </a:r>
                    </a:p>
                  </a:txBody>
                  <a:tcPr/>
                </a:tc>
                <a:tc>
                  <a:txBody>
                    <a:bodyPr/>
                    <a:lstStyle/>
                    <a:p>
                      <a:r>
                        <a:rPr lang="en-GB" dirty="0"/>
                        <a:t>138</a:t>
                      </a:r>
                    </a:p>
                  </a:txBody>
                  <a:tcPr/>
                </a:tc>
                <a:tc>
                  <a:txBody>
                    <a:bodyPr/>
                    <a:lstStyle/>
                    <a:p>
                      <a:r>
                        <a:rPr lang="en-GB" b="1" dirty="0"/>
                        <a:t>173</a:t>
                      </a:r>
                    </a:p>
                  </a:txBody>
                  <a:tcPr/>
                </a:tc>
                <a:tc>
                  <a:txBody>
                    <a:bodyPr/>
                    <a:lstStyle/>
                    <a:p>
                      <a:r>
                        <a:rPr lang="en-GB" dirty="0"/>
                        <a:t>53.7</a:t>
                      </a:r>
                    </a:p>
                  </a:txBody>
                  <a:tcPr>
                    <a:lnR w="12700" cap="flat" cmpd="sng" algn="ctr">
                      <a:solidFill>
                        <a:schemeClr val="tx1"/>
                      </a:solidFill>
                      <a:prstDash val="solid"/>
                      <a:round/>
                      <a:headEnd type="none" w="med" len="med"/>
                      <a:tailEnd type="none" w="med" len="med"/>
                    </a:lnR>
                    <a:solidFill>
                      <a:schemeClr val="accent6"/>
                    </a:solidFill>
                  </a:tcPr>
                </a:tc>
                <a:extLst>
                  <a:ext uri="{0D108BD9-81ED-4DB2-BD59-A6C34878D82A}">
                    <a16:rowId xmlns:a16="http://schemas.microsoft.com/office/drawing/2014/main" val="10003"/>
                  </a:ext>
                </a:extLst>
              </a:tr>
              <a:tr h="370840">
                <a:tc>
                  <a:txBody>
                    <a:bodyPr/>
                    <a:lstStyle/>
                    <a:p>
                      <a:r>
                        <a:rPr lang="en-GB" dirty="0"/>
                        <a:t>Thermal expansion (</a:t>
                      </a:r>
                      <a:r>
                        <a:rPr lang="en-GB" sz="1800" b="0" i="0" kern="1200" dirty="0">
                          <a:solidFill>
                            <a:schemeClr val="dk1"/>
                          </a:solidFill>
                          <a:effectLst/>
                          <a:latin typeface="+mn-lt"/>
                          <a:ea typeface="+mn-ea"/>
                          <a:cs typeface="+mn-cs"/>
                        </a:rPr>
                        <a:t>µm·m</a:t>
                      </a:r>
                      <a:r>
                        <a:rPr lang="en-GB" sz="1800" b="0" i="0" kern="1200" baseline="30000" dirty="0">
                          <a:solidFill>
                            <a:schemeClr val="dk1"/>
                          </a:solidFill>
                          <a:effectLst/>
                          <a:latin typeface="+mn-lt"/>
                          <a:ea typeface="+mn-ea"/>
                          <a:cs typeface="+mn-cs"/>
                        </a:rPr>
                        <a:t>−1</a:t>
                      </a:r>
                      <a:r>
                        <a:rPr lang="en-GB" sz="1800" b="0" i="0" kern="1200" dirty="0">
                          <a:solidFill>
                            <a:schemeClr val="dk1"/>
                          </a:solidFill>
                          <a:effectLst/>
                          <a:latin typeface="+mn-lt"/>
                          <a:ea typeface="+mn-ea"/>
                          <a:cs typeface="+mn-cs"/>
                        </a:rPr>
                        <a:t>·K</a:t>
                      </a:r>
                      <a:r>
                        <a:rPr lang="en-GB" sz="1800" b="0" i="0" kern="1200" baseline="30000" dirty="0">
                          <a:solidFill>
                            <a:schemeClr val="dk1"/>
                          </a:solidFill>
                          <a:effectLst/>
                          <a:latin typeface="+mn-lt"/>
                          <a:ea typeface="+mn-ea"/>
                          <a:cs typeface="+mn-cs"/>
                        </a:rPr>
                        <a:t>−1</a:t>
                      </a:r>
                      <a:r>
                        <a:rPr lang="en-GB" dirty="0"/>
                        <a:t>)</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GB" dirty="0"/>
                        <a:t>6.2</a:t>
                      </a:r>
                      <a:r>
                        <a:rPr lang="en-GB" baseline="0" dirty="0"/>
                        <a:t> – 7.5</a:t>
                      </a:r>
                      <a:endParaRPr lang="en-GB" dirty="0"/>
                    </a:p>
                  </a:txBody>
                  <a:tcPr>
                    <a:lnB w="12700" cap="flat" cmpd="sng" algn="ctr">
                      <a:solidFill>
                        <a:schemeClr val="tx1"/>
                      </a:solidFill>
                      <a:prstDash val="solid"/>
                      <a:round/>
                      <a:headEnd type="none" w="med" len="med"/>
                      <a:tailEnd type="none" w="med" len="med"/>
                    </a:lnB>
                  </a:tcPr>
                </a:tc>
                <a:tc>
                  <a:txBody>
                    <a:bodyPr/>
                    <a:lstStyle/>
                    <a:p>
                      <a:r>
                        <a:rPr lang="en-GB" b="1" dirty="0"/>
                        <a:t>6.4</a:t>
                      </a:r>
                    </a:p>
                  </a:txBody>
                  <a:tcPr>
                    <a:lnB w="12700" cap="flat" cmpd="sng" algn="ctr">
                      <a:solidFill>
                        <a:schemeClr val="tx1"/>
                      </a:solidFill>
                      <a:prstDash val="solid"/>
                      <a:round/>
                      <a:headEnd type="none" w="med" len="med"/>
                      <a:tailEnd type="none" w="med" len="med"/>
                    </a:lnB>
                  </a:tcPr>
                </a:tc>
                <a:tc>
                  <a:txBody>
                    <a:bodyPr/>
                    <a:lstStyle/>
                    <a:p>
                      <a:r>
                        <a:rPr lang="en-GB" dirty="0"/>
                        <a:t>4.8</a:t>
                      </a:r>
                    </a:p>
                  </a:txBody>
                  <a:tcPr>
                    <a:lnB w="12700" cap="flat" cmpd="sng" algn="ctr">
                      <a:solidFill>
                        <a:schemeClr val="tx1"/>
                      </a:solidFill>
                      <a:prstDash val="solid"/>
                      <a:round/>
                      <a:headEnd type="none" w="med" len="med"/>
                      <a:tailEnd type="none" w="med" len="med"/>
                    </a:lnB>
                  </a:tcPr>
                </a:tc>
                <a:tc>
                  <a:txBody>
                    <a:bodyPr/>
                    <a:lstStyle/>
                    <a:p>
                      <a:r>
                        <a:rPr lang="en-GB" dirty="0"/>
                        <a:t>4.5</a:t>
                      </a:r>
                    </a:p>
                  </a:txBody>
                  <a:tcPr>
                    <a:lnB w="12700" cap="flat" cmpd="sng" algn="ctr">
                      <a:solidFill>
                        <a:schemeClr val="tx1"/>
                      </a:solidFill>
                      <a:prstDash val="solid"/>
                      <a:round/>
                      <a:headEnd type="none" w="med" len="med"/>
                      <a:tailEnd type="none" w="med" len="med"/>
                    </a:lnB>
                  </a:tcPr>
                </a:tc>
                <a:tc>
                  <a:txBody>
                    <a:bodyPr/>
                    <a:lstStyle/>
                    <a:p>
                      <a:r>
                        <a:rPr lang="en-GB" b="1" dirty="0"/>
                        <a:t>7.3</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0004"/>
                  </a:ext>
                </a:extLst>
              </a:tr>
            </a:tbl>
          </a:graphicData>
        </a:graphic>
      </p:graphicFrame>
      <p:sp>
        <p:nvSpPr>
          <p:cNvPr id="2" name="TextBox 1"/>
          <p:cNvSpPr txBox="1"/>
          <p:nvPr/>
        </p:nvSpPr>
        <p:spPr>
          <a:xfrm>
            <a:off x="0" y="936212"/>
            <a:ext cx="9144000" cy="1015663"/>
          </a:xfrm>
          <a:prstGeom prst="rect">
            <a:avLst/>
          </a:prstGeom>
          <a:noFill/>
        </p:spPr>
        <p:txBody>
          <a:bodyPr wrap="square" rtlCol="0">
            <a:spAutoFit/>
          </a:bodyPr>
          <a:lstStyle/>
          <a:p>
            <a:pPr algn="ctr"/>
            <a:r>
              <a:rPr lang="en-GB" sz="2400" b="1" dirty="0"/>
              <a:t>Metal Matrix Composites (</a:t>
            </a:r>
            <a:r>
              <a:rPr lang="en-GB" sz="2400" b="1" dirty="0" err="1"/>
              <a:t>Cermets</a:t>
            </a:r>
            <a:r>
              <a:rPr lang="en-GB" sz="2400" b="1" dirty="0"/>
              <a:t>)</a:t>
            </a:r>
          </a:p>
          <a:p>
            <a:r>
              <a:rPr lang="en-GB" b="1" dirty="0">
                <a:solidFill>
                  <a:schemeClr val="tx2"/>
                </a:solidFill>
              </a:rPr>
              <a:t> </a:t>
            </a:r>
          </a:p>
          <a:p>
            <a:pPr marL="285750" indent="-285750">
              <a:buFont typeface="Wingdings" panose="05000000000000000000" pitchFamily="2" charset="2"/>
              <a:buChar char="v"/>
            </a:pPr>
            <a:r>
              <a:rPr lang="en-GB" b="1" dirty="0">
                <a:solidFill>
                  <a:schemeClr val="tx2"/>
                </a:solidFill>
              </a:rPr>
              <a:t>2 distinct metal phases</a:t>
            </a:r>
          </a:p>
        </p:txBody>
      </p:sp>
    </p:spTree>
    <p:extLst>
      <p:ext uri="{BB962C8B-B14F-4D97-AF65-F5344CB8AC3E}">
        <p14:creationId xmlns:p14="http://schemas.microsoft.com/office/powerpoint/2010/main" val="76466852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883207"/>
            <a:ext cx="8666922" cy="2677656"/>
          </a:xfrm>
          <a:prstGeom prst="rect">
            <a:avLst/>
          </a:prstGeom>
          <a:noFill/>
        </p:spPr>
        <p:txBody>
          <a:bodyPr wrap="square" rtlCol="0">
            <a:spAutoFit/>
          </a:bodyPr>
          <a:lstStyle/>
          <a:p>
            <a:pPr algn="ctr"/>
            <a:r>
              <a:rPr lang="en-US" sz="2400" b="1" dirty="0" err="1"/>
              <a:t>Weberite</a:t>
            </a:r>
            <a:r>
              <a:rPr lang="en-US" sz="2400" b="1" dirty="0"/>
              <a:t>-type ceramic materials</a:t>
            </a:r>
          </a:p>
          <a:p>
            <a:pPr algn="ctr"/>
            <a:endParaRPr lang="en-US" b="1" dirty="0">
              <a:solidFill>
                <a:schemeClr val="tx2"/>
              </a:solidFill>
            </a:endParaRPr>
          </a:p>
          <a:p>
            <a:pPr algn="ctr"/>
            <a:endParaRPr lang="en-US" b="1" dirty="0">
              <a:solidFill>
                <a:schemeClr val="tx2"/>
              </a:solidFill>
            </a:endParaRPr>
          </a:p>
          <a:p>
            <a:r>
              <a:rPr lang="en-GB" dirty="0">
                <a:solidFill>
                  <a:schemeClr val="tx2"/>
                </a:solidFill>
              </a:rPr>
              <a:t>Immobilisation of Americium in durable ceramic phase</a:t>
            </a:r>
          </a:p>
          <a:p>
            <a:endParaRPr lang="en-GB" dirty="0">
              <a:solidFill>
                <a:schemeClr val="tx2"/>
              </a:solidFill>
            </a:endParaRPr>
          </a:p>
          <a:p>
            <a:r>
              <a:rPr lang="en-GB" dirty="0">
                <a:solidFill>
                  <a:schemeClr val="tx2"/>
                </a:solidFill>
              </a:rPr>
              <a:t>Cannot use Americium in lab so we use Cerium as Surrogate for Americium</a:t>
            </a:r>
          </a:p>
          <a:p>
            <a:endParaRPr lang="en-US" b="1" dirty="0">
              <a:solidFill>
                <a:schemeClr val="tx2"/>
              </a:solidFill>
            </a:endParaRPr>
          </a:p>
          <a:p>
            <a:pPr algn="ctr"/>
            <a:endParaRPr lang="en-US" b="1" dirty="0">
              <a:solidFill>
                <a:schemeClr val="tx2"/>
              </a:solidFill>
            </a:endParaRPr>
          </a:p>
          <a:p>
            <a:r>
              <a:rPr lang="en-US" b="1" dirty="0">
                <a:solidFill>
                  <a:schemeClr val="tx2"/>
                </a:solidFill>
              </a:rPr>
              <a:t>Ln</a:t>
            </a:r>
            <a:r>
              <a:rPr lang="en-US" b="1" baseline="-25000" dirty="0">
                <a:solidFill>
                  <a:schemeClr val="tx2"/>
                </a:solidFill>
              </a:rPr>
              <a:t>3</a:t>
            </a:r>
            <a:r>
              <a:rPr lang="en-US" b="1" dirty="0">
                <a:solidFill>
                  <a:schemeClr val="tx2"/>
                </a:solidFill>
              </a:rPr>
              <a:t>NbO</a:t>
            </a:r>
            <a:r>
              <a:rPr lang="en-US" b="1" baseline="-25000" dirty="0">
                <a:solidFill>
                  <a:schemeClr val="tx2"/>
                </a:solidFill>
              </a:rPr>
              <a:t>7</a:t>
            </a:r>
            <a:r>
              <a:rPr lang="en-US" b="1" dirty="0">
                <a:solidFill>
                  <a:schemeClr val="tx2"/>
                </a:solidFill>
              </a:rPr>
              <a:t> where Ln=La, </a:t>
            </a:r>
            <a:r>
              <a:rPr lang="en-US" b="1" dirty="0" err="1">
                <a:solidFill>
                  <a:schemeClr val="tx2"/>
                </a:solidFill>
              </a:rPr>
              <a:t>Pr</a:t>
            </a:r>
            <a:r>
              <a:rPr lang="en-US" b="1" dirty="0">
                <a:solidFill>
                  <a:schemeClr val="tx2"/>
                </a:solidFill>
              </a:rPr>
              <a:t>, Nd, Sm, </a:t>
            </a:r>
            <a:r>
              <a:rPr lang="en-US" b="1" dirty="0" err="1">
                <a:solidFill>
                  <a:schemeClr val="tx2"/>
                </a:solidFill>
              </a:rPr>
              <a:t>Eu</a:t>
            </a:r>
            <a:r>
              <a:rPr lang="en-US" b="1" dirty="0">
                <a:solidFill>
                  <a:schemeClr val="tx2"/>
                </a:solidFill>
              </a:rPr>
              <a:t>, </a:t>
            </a:r>
            <a:r>
              <a:rPr lang="en-US" b="1" dirty="0" err="1">
                <a:solidFill>
                  <a:schemeClr val="tx2"/>
                </a:solidFill>
              </a:rPr>
              <a:t>Gd</a:t>
            </a:r>
            <a:r>
              <a:rPr lang="en-US" b="1" dirty="0">
                <a:solidFill>
                  <a:schemeClr val="tx2"/>
                </a:solidFill>
              </a:rPr>
              <a:t>, Tb, </a:t>
            </a:r>
            <a:r>
              <a:rPr lang="en-US" b="1" dirty="0" err="1">
                <a:solidFill>
                  <a:schemeClr val="tx2"/>
                </a:solidFill>
              </a:rPr>
              <a:t>Dy</a:t>
            </a:r>
            <a:r>
              <a:rPr lang="en-US" b="1" dirty="0">
                <a:solidFill>
                  <a:schemeClr val="tx2"/>
                </a:solidFill>
              </a:rPr>
              <a:t>, Ho, </a:t>
            </a:r>
            <a:r>
              <a:rPr lang="en-US" b="1" dirty="0" err="1">
                <a:solidFill>
                  <a:schemeClr val="tx2"/>
                </a:solidFill>
              </a:rPr>
              <a:t>Er</a:t>
            </a:r>
            <a:r>
              <a:rPr lang="en-US" b="1" dirty="0">
                <a:solidFill>
                  <a:schemeClr val="tx2"/>
                </a:solidFill>
              </a:rPr>
              <a:t>, Tm, </a:t>
            </a:r>
            <a:r>
              <a:rPr lang="en-US" b="1" dirty="0" err="1">
                <a:solidFill>
                  <a:schemeClr val="tx2"/>
                </a:solidFill>
              </a:rPr>
              <a:t>Yb</a:t>
            </a:r>
            <a:r>
              <a:rPr lang="en-US" b="1" dirty="0">
                <a:solidFill>
                  <a:schemeClr val="tx2"/>
                </a:solidFill>
              </a:rPr>
              <a:t> and Lu</a:t>
            </a:r>
            <a:endParaRPr lang="en-GB" b="1" dirty="0">
              <a:solidFill>
                <a:schemeClr val="tx2"/>
              </a:solidFill>
            </a:endParaRPr>
          </a:p>
        </p:txBody>
      </p:sp>
      <p:grpSp>
        <p:nvGrpSpPr>
          <p:cNvPr id="2" name="Group 1"/>
          <p:cNvGrpSpPr/>
          <p:nvPr/>
        </p:nvGrpSpPr>
        <p:grpSpPr>
          <a:xfrm>
            <a:off x="176659" y="3737113"/>
            <a:ext cx="7853840" cy="2820253"/>
            <a:chOff x="206476" y="2280262"/>
            <a:chExt cx="7853840" cy="2820253"/>
          </a:xfrm>
        </p:grpSpPr>
        <p:grpSp>
          <p:nvGrpSpPr>
            <p:cNvPr id="10" name="Group 9"/>
            <p:cNvGrpSpPr/>
            <p:nvPr/>
          </p:nvGrpSpPr>
          <p:grpSpPr>
            <a:xfrm>
              <a:off x="206476" y="2554862"/>
              <a:ext cx="2517059" cy="2545653"/>
              <a:chOff x="353960" y="2297698"/>
              <a:chExt cx="2517059" cy="2545653"/>
            </a:xfrm>
          </p:grpSpPr>
          <p:cxnSp>
            <p:nvCxnSpPr>
              <p:cNvPr id="6" name="Straight Arrow Connector 5"/>
              <p:cNvCxnSpPr/>
              <p:nvPr/>
            </p:nvCxnSpPr>
            <p:spPr bwMode="auto">
              <a:xfrm flipV="1">
                <a:off x="2281084" y="2297698"/>
                <a:ext cx="589935" cy="514328"/>
              </a:xfrm>
              <a:prstGeom prst="straightConnector1">
                <a:avLst/>
              </a:prstGeom>
              <a:ln>
                <a:solidFill>
                  <a:schemeClr val="accent6"/>
                </a:solidFill>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7" name="TextBox 6"/>
              <p:cNvSpPr txBox="1"/>
              <p:nvPr/>
            </p:nvSpPr>
            <p:spPr>
              <a:xfrm>
                <a:off x="353960" y="2812026"/>
                <a:ext cx="2369575" cy="2031325"/>
              </a:xfrm>
              <a:prstGeom prst="rect">
                <a:avLst/>
              </a:prstGeom>
              <a:noFill/>
              <a:ln>
                <a:noFill/>
              </a:ln>
            </p:spPr>
            <p:txBody>
              <a:bodyPr wrap="square" rtlCol="0">
                <a:spAutoFit/>
              </a:bodyPr>
              <a:lstStyle/>
              <a:p>
                <a:r>
                  <a:rPr lang="en-GB" b="1" dirty="0">
                    <a:solidFill>
                      <a:schemeClr val="accent6"/>
                    </a:solidFill>
                  </a:rPr>
                  <a:t>Note Ce is missing</a:t>
                </a:r>
              </a:p>
              <a:p>
                <a:endParaRPr lang="en-GB" b="1" dirty="0">
                  <a:solidFill>
                    <a:schemeClr val="accent6"/>
                  </a:solidFill>
                </a:endParaRPr>
              </a:p>
              <a:p>
                <a:r>
                  <a:rPr lang="en-GB" b="1" dirty="0">
                    <a:solidFill>
                      <a:schemeClr val="accent6"/>
                    </a:solidFill>
                  </a:rPr>
                  <a:t>Difficult production method – </a:t>
                </a:r>
                <a:r>
                  <a:rPr lang="en-GB" b="1" dirty="0" err="1">
                    <a:solidFill>
                      <a:schemeClr val="accent6"/>
                    </a:solidFill>
                  </a:rPr>
                  <a:t>Ce</a:t>
                </a:r>
                <a:r>
                  <a:rPr lang="en-GB" b="1" dirty="0">
                    <a:solidFill>
                      <a:schemeClr val="accent6"/>
                    </a:solidFill>
                  </a:rPr>
                  <a:t> III readily oxidises to </a:t>
                </a:r>
                <a:r>
                  <a:rPr lang="en-GB" b="1" dirty="0" err="1">
                    <a:solidFill>
                      <a:schemeClr val="accent6"/>
                    </a:solidFill>
                  </a:rPr>
                  <a:t>Ce</a:t>
                </a:r>
                <a:r>
                  <a:rPr lang="en-GB" b="1" dirty="0">
                    <a:solidFill>
                      <a:schemeClr val="accent6"/>
                    </a:solidFill>
                  </a:rPr>
                  <a:t> IV</a:t>
                </a:r>
              </a:p>
              <a:p>
                <a:endParaRPr lang="en-GB" b="1" dirty="0">
                  <a:solidFill>
                    <a:schemeClr val="accent6"/>
                  </a:solidFill>
                </a:endParaRPr>
              </a:p>
            </p:txBody>
          </p:sp>
        </p:grpSp>
        <p:grpSp>
          <p:nvGrpSpPr>
            <p:cNvPr id="15" name="Group 14"/>
            <p:cNvGrpSpPr/>
            <p:nvPr/>
          </p:nvGrpSpPr>
          <p:grpSpPr>
            <a:xfrm>
              <a:off x="2576051" y="2280262"/>
              <a:ext cx="5484265" cy="1836338"/>
              <a:chOff x="2576051" y="2280262"/>
              <a:chExt cx="5484265" cy="1836338"/>
            </a:xfrm>
          </p:grpSpPr>
          <p:sp>
            <p:nvSpPr>
              <p:cNvPr id="11" name="Right Brace 10"/>
              <p:cNvSpPr/>
              <p:nvPr/>
            </p:nvSpPr>
            <p:spPr bwMode="auto">
              <a:xfrm rot="5400000">
                <a:off x="2984495" y="1871818"/>
                <a:ext cx="274600" cy="1091488"/>
              </a:xfrm>
              <a:prstGeom prst="rightBrace">
                <a:avLst/>
              </a:prstGeom>
              <a:ln>
                <a:solidFill>
                  <a:schemeClr val="accent6"/>
                </a:solidFill>
                <a:headEnd type="none" w="med" len="med"/>
                <a:tailEnd type="none" w="med" len="med"/>
              </a:ln>
            </p:spPr>
            <p:style>
              <a:lnRef idx="3">
                <a:schemeClr val="accent3"/>
              </a:lnRef>
              <a:fillRef idx="0">
                <a:schemeClr val="accent3"/>
              </a:fillRef>
              <a:effectRef idx="2">
                <a:schemeClr val="accent3"/>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accent6"/>
                  </a:solidFill>
                  <a:effectLst/>
                  <a:latin typeface="TUOS Stephenson" pitchFamily="-128" charset="0"/>
                </a:endParaRPr>
              </a:p>
            </p:txBody>
          </p:sp>
          <p:cxnSp>
            <p:nvCxnSpPr>
              <p:cNvPr id="13" name="Straight Connector 12"/>
              <p:cNvCxnSpPr>
                <a:stCxn id="11" idx="1"/>
              </p:cNvCxnSpPr>
              <p:nvPr/>
            </p:nvCxnSpPr>
            <p:spPr bwMode="auto">
              <a:xfrm>
                <a:off x="3121795" y="2554862"/>
                <a:ext cx="496476" cy="514328"/>
              </a:xfrm>
              <a:prstGeom prst="line">
                <a:avLst/>
              </a:prstGeom>
              <a:ln>
                <a:solidFill>
                  <a:schemeClr val="accent6"/>
                </a:solidFill>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14" name="TextBox 13"/>
              <p:cNvSpPr txBox="1"/>
              <p:nvPr/>
            </p:nvSpPr>
            <p:spPr>
              <a:xfrm>
                <a:off x="2962289" y="3193270"/>
                <a:ext cx="5098027" cy="923330"/>
              </a:xfrm>
              <a:prstGeom prst="rect">
                <a:avLst/>
              </a:prstGeom>
              <a:noFill/>
              <a:ln>
                <a:noFill/>
              </a:ln>
            </p:spPr>
            <p:txBody>
              <a:bodyPr wrap="square" rtlCol="0">
                <a:spAutoFit/>
              </a:bodyPr>
              <a:lstStyle/>
              <a:p>
                <a:r>
                  <a:rPr lang="en-GB" b="1" dirty="0">
                    <a:solidFill>
                      <a:schemeClr val="accent6"/>
                    </a:solidFill>
                  </a:rPr>
                  <a:t>Difficulty pinpointing the space group</a:t>
                </a:r>
              </a:p>
              <a:p>
                <a:r>
                  <a:rPr lang="en-GB" b="1" dirty="0" err="1">
                    <a:solidFill>
                      <a:schemeClr val="accent6"/>
                    </a:solidFill>
                  </a:rPr>
                  <a:t>Pmna</a:t>
                </a:r>
                <a:r>
                  <a:rPr lang="en-GB" b="1" dirty="0">
                    <a:solidFill>
                      <a:schemeClr val="accent6"/>
                    </a:solidFill>
                  </a:rPr>
                  <a:t> (#62) or </a:t>
                </a:r>
                <a:r>
                  <a:rPr lang="en-GB" b="1" dirty="0" err="1">
                    <a:solidFill>
                      <a:schemeClr val="accent6"/>
                    </a:solidFill>
                  </a:rPr>
                  <a:t>Cmcm</a:t>
                </a:r>
                <a:r>
                  <a:rPr lang="en-GB" b="1" dirty="0">
                    <a:solidFill>
                      <a:schemeClr val="accent6"/>
                    </a:solidFill>
                  </a:rPr>
                  <a:t> (#63)</a:t>
                </a:r>
              </a:p>
              <a:p>
                <a:endParaRPr lang="en-GB" b="1" dirty="0">
                  <a:solidFill>
                    <a:schemeClr val="accent6"/>
                  </a:solidFill>
                </a:endParaRPr>
              </a:p>
            </p:txBody>
          </p:sp>
        </p:grpSp>
      </p:grpSp>
    </p:spTree>
    <p:extLst>
      <p:ext uri="{BB962C8B-B14F-4D97-AF65-F5344CB8AC3E}">
        <p14:creationId xmlns:p14="http://schemas.microsoft.com/office/powerpoint/2010/main" val="359550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0" y="875072"/>
            <a:ext cx="9144000" cy="738664"/>
          </a:xfrm>
          <a:prstGeom prst="rect">
            <a:avLst/>
          </a:prstGeom>
          <a:noFill/>
        </p:spPr>
        <p:txBody>
          <a:bodyPr wrap="square" rtlCol="0">
            <a:spAutoFit/>
          </a:bodyPr>
          <a:lstStyle/>
          <a:p>
            <a:pPr algn="ctr"/>
            <a:r>
              <a:rPr lang="en-US" sz="2400" b="1" dirty="0" err="1"/>
              <a:t>Weberite</a:t>
            </a:r>
            <a:r>
              <a:rPr lang="en-US" sz="2400" b="1" dirty="0"/>
              <a:t>-type ceramic materials</a:t>
            </a:r>
          </a:p>
          <a:p>
            <a:pPr algn="ctr"/>
            <a:endParaRPr lang="en-GB" dirty="0"/>
          </a:p>
        </p:txBody>
      </p:sp>
      <p:sp>
        <p:nvSpPr>
          <p:cNvPr id="9" name="TextBox 8"/>
          <p:cNvSpPr txBox="1"/>
          <p:nvPr/>
        </p:nvSpPr>
        <p:spPr>
          <a:xfrm>
            <a:off x="265468" y="1338440"/>
            <a:ext cx="8731047" cy="5324535"/>
          </a:xfrm>
          <a:prstGeom prst="rect">
            <a:avLst/>
          </a:prstGeom>
          <a:noFill/>
        </p:spPr>
        <p:txBody>
          <a:bodyPr wrap="square" rtlCol="0">
            <a:spAutoFit/>
          </a:bodyPr>
          <a:lstStyle/>
          <a:p>
            <a:pPr marL="342900" indent="-342900">
              <a:buFont typeface="Wingdings" panose="05000000000000000000" pitchFamily="2" charset="2"/>
              <a:buChar char="v"/>
            </a:pPr>
            <a:r>
              <a:rPr lang="en-GB" sz="2000" dirty="0">
                <a:solidFill>
                  <a:schemeClr val="tx2"/>
                </a:solidFill>
              </a:rPr>
              <a:t>Initially </a:t>
            </a:r>
            <a:r>
              <a:rPr lang="en-GB" sz="2000" dirty="0" err="1">
                <a:solidFill>
                  <a:schemeClr val="tx2"/>
                </a:solidFill>
              </a:rPr>
              <a:t>Cmcm</a:t>
            </a:r>
            <a:r>
              <a:rPr lang="en-GB" sz="2000" dirty="0">
                <a:solidFill>
                  <a:schemeClr val="tx2"/>
                </a:solidFill>
              </a:rPr>
              <a:t> (No. 63) model was best fit - Later studies </a:t>
            </a:r>
            <a:r>
              <a:rPr lang="en-GB" sz="2000" dirty="0" err="1">
                <a:solidFill>
                  <a:schemeClr val="tx2"/>
                </a:solidFill>
              </a:rPr>
              <a:t>Pnma</a:t>
            </a:r>
            <a:r>
              <a:rPr lang="en-GB" sz="2000" dirty="0">
                <a:solidFill>
                  <a:schemeClr val="tx2"/>
                </a:solidFill>
              </a:rPr>
              <a:t> (No. 62) model best</a:t>
            </a:r>
          </a:p>
          <a:p>
            <a:pPr marL="342900" indent="-342900">
              <a:buFont typeface="Wingdings" panose="05000000000000000000" pitchFamily="2" charset="2"/>
              <a:buChar char="v"/>
            </a:pPr>
            <a:r>
              <a:rPr lang="en-GB" sz="2000" dirty="0">
                <a:solidFill>
                  <a:schemeClr val="tx2"/>
                </a:solidFill>
              </a:rPr>
              <a:t>Phase transition from </a:t>
            </a:r>
            <a:r>
              <a:rPr lang="en-GB" sz="2000" dirty="0" err="1">
                <a:solidFill>
                  <a:schemeClr val="tx2"/>
                </a:solidFill>
              </a:rPr>
              <a:t>Pmcn</a:t>
            </a:r>
            <a:r>
              <a:rPr lang="en-GB" sz="2000" dirty="0">
                <a:solidFill>
                  <a:schemeClr val="tx2"/>
                </a:solidFill>
              </a:rPr>
              <a:t> to </a:t>
            </a:r>
            <a:r>
              <a:rPr lang="en-GB" sz="2000" dirty="0" err="1">
                <a:solidFill>
                  <a:schemeClr val="tx2"/>
                </a:solidFill>
              </a:rPr>
              <a:t>Cmcm</a:t>
            </a:r>
            <a:r>
              <a:rPr lang="en-GB" sz="2000" dirty="0">
                <a:solidFill>
                  <a:schemeClr val="tx2"/>
                </a:solidFill>
              </a:rPr>
              <a:t> is possible at elevated temperatures for Ln</a:t>
            </a:r>
            <a:r>
              <a:rPr lang="en-GB" sz="2000" baseline="-25000" dirty="0">
                <a:solidFill>
                  <a:schemeClr val="tx2"/>
                </a:solidFill>
              </a:rPr>
              <a:t>3</a:t>
            </a:r>
            <a:r>
              <a:rPr lang="en-GB" sz="2000" dirty="0">
                <a:solidFill>
                  <a:schemeClr val="tx2"/>
                </a:solidFill>
              </a:rPr>
              <a:t>NbO</a:t>
            </a:r>
            <a:r>
              <a:rPr lang="en-GB" sz="2000" baseline="-25000" dirty="0">
                <a:solidFill>
                  <a:schemeClr val="tx2"/>
                </a:solidFill>
              </a:rPr>
              <a:t>7</a:t>
            </a:r>
            <a:r>
              <a:rPr lang="en-GB" sz="2000" dirty="0">
                <a:solidFill>
                  <a:schemeClr val="tx2"/>
                </a:solidFill>
              </a:rPr>
              <a:t> compounds </a:t>
            </a: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endParaRPr lang="en-GB" sz="2000" dirty="0">
              <a:solidFill>
                <a:schemeClr val="tx2"/>
              </a:solidFill>
            </a:endParaRPr>
          </a:p>
          <a:p>
            <a:pPr marL="342900" indent="-342900">
              <a:buFont typeface="Wingdings" panose="05000000000000000000" pitchFamily="2" charset="2"/>
              <a:buChar char="v"/>
            </a:pPr>
            <a:r>
              <a:rPr lang="en-GB" sz="2000" b="1" dirty="0">
                <a:solidFill>
                  <a:schemeClr val="tx2"/>
                </a:solidFill>
              </a:rPr>
              <a:t>For Ce: ~ room temperature (could be both space groups together)</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0802" y="2730561"/>
            <a:ext cx="3953185" cy="2808842"/>
          </a:xfrm>
          <a:prstGeom prst="rect">
            <a:avLst/>
          </a:prstGeom>
        </p:spPr>
      </p:pic>
      <p:sp>
        <p:nvSpPr>
          <p:cNvPr id="2" name="TextBox 1"/>
          <p:cNvSpPr txBox="1"/>
          <p:nvPr/>
        </p:nvSpPr>
        <p:spPr>
          <a:xfrm>
            <a:off x="265470" y="5437228"/>
            <a:ext cx="8534399" cy="523220"/>
          </a:xfrm>
          <a:prstGeom prst="rect">
            <a:avLst/>
          </a:prstGeom>
          <a:noFill/>
        </p:spPr>
        <p:txBody>
          <a:bodyPr wrap="square" rtlCol="0">
            <a:spAutoFit/>
          </a:bodyPr>
          <a:lstStyle/>
          <a:p>
            <a:r>
              <a:rPr lang="en-GB" sz="1400" dirty="0"/>
              <a:t>L. </a:t>
            </a:r>
            <a:r>
              <a:rPr lang="en-GB" sz="1400" dirty="0" err="1"/>
              <a:t>Cai</a:t>
            </a:r>
            <a:r>
              <a:rPr lang="en-GB" sz="1400" dirty="0"/>
              <a:t>, J.C. Nino, Synchrotron and neutron powder diffraction study of phase transition in </a:t>
            </a:r>
            <a:r>
              <a:rPr lang="en-GB" sz="1400" dirty="0" err="1"/>
              <a:t>weberite</a:t>
            </a:r>
            <a:r>
              <a:rPr lang="en-GB" sz="1400" dirty="0"/>
              <a:t>-type Nd3NbO7 and La3NbO7, J. Solid State Chem. 184 (2011) 2263–2271. doi:10.1016/j.jssc.2011.06.017.</a:t>
            </a:r>
          </a:p>
        </p:txBody>
      </p:sp>
      <p:grpSp>
        <p:nvGrpSpPr>
          <p:cNvPr id="6" name="Group 5"/>
          <p:cNvGrpSpPr/>
          <p:nvPr/>
        </p:nvGrpSpPr>
        <p:grpSpPr>
          <a:xfrm>
            <a:off x="174332" y="3601288"/>
            <a:ext cx="8795335" cy="4718319"/>
            <a:chOff x="98324" y="1459275"/>
            <a:chExt cx="8795335" cy="4856169"/>
          </a:xfrm>
        </p:grpSpPr>
        <p:grpSp>
          <p:nvGrpSpPr>
            <p:cNvPr id="8" name="Group 7"/>
            <p:cNvGrpSpPr/>
            <p:nvPr/>
          </p:nvGrpSpPr>
          <p:grpSpPr>
            <a:xfrm>
              <a:off x="98324" y="1459275"/>
              <a:ext cx="8795335" cy="4856169"/>
              <a:chOff x="1886278" y="1042645"/>
              <a:chExt cx="8795335" cy="4856169"/>
            </a:xfrm>
          </p:grpSpPr>
          <p:sp>
            <p:nvSpPr>
              <p:cNvPr id="13" name="Rectangle 12"/>
              <p:cNvSpPr/>
              <p:nvPr/>
            </p:nvSpPr>
            <p:spPr bwMode="auto">
              <a:xfrm>
                <a:off x="1886278" y="1042645"/>
                <a:ext cx="8795335" cy="485616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grpSp>
            <p:nvGrpSpPr>
              <p:cNvPr id="14" name="Group 13"/>
              <p:cNvGrpSpPr/>
              <p:nvPr/>
            </p:nvGrpSpPr>
            <p:grpSpPr>
              <a:xfrm>
                <a:off x="2064179" y="1107179"/>
                <a:ext cx="8367686" cy="4766427"/>
                <a:chOff x="967260" y="1763960"/>
                <a:chExt cx="7845144" cy="4486820"/>
              </a:xfrm>
              <a:solidFill>
                <a:schemeClr val="bg1"/>
              </a:solidFill>
            </p:grpSpPr>
            <p:sp>
              <p:nvSpPr>
                <p:cNvPr id="16" name="TextBox 15"/>
                <p:cNvSpPr txBox="1"/>
                <p:nvPr/>
              </p:nvSpPr>
              <p:spPr>
                <a:xfrm>
                  <a:off x="967260" y="5727560"/>
                  <a:ext cx="7845144" cy="523220"/>
                </a:xfrm>
                <a:prstGeom prst="rect">
                  <a:avLst/>
                </a:prstGeom>
                <a:grpFill/>
              </p:spPr>
              <p:txBody>
                <a:bodyPr wrap="square" rtlCol="0">
                  <a:spAutoFit/>
                </a:bodyPr>
                <a:lstStyle/>
                <a:p>
                  <a:r>
                    <a:rPr lang="en-GB" sz="1400" dirty="0"/>
                    <a:t>Y. </a:t>
                  </a:r>
                  <a:r>
                    <a:rPr lang="en-GB" sz="1400" dirty="0" err="1"/>
                    <a:t>Doi</a:t>
                  </a:r>
                  <a:r>
                    <a:rPr lang="en-GB" sz="1400" dirty="0"/>
                    <a:t>, Y. Harada, Y. </a:t>
                  </a:r>
                  <a:r>
                    <a:rPr lang="en-GB" sz="1400" dirty="0" err="1"/>
                    <a:t>Hinatsu</a:t>
                  </a:r>
                  <a:r>
                    <a:rPr lang="en-GB" sz="1400" dirty="0"/>
                    <a:t>, Crystal structures and magnetic properties of fluorite-related oxides Ln3NbO7 (Ln=lanthanides), J. Solid State Chem. 182 (2009) 709–715. doi:10.1016/j.jssc.2008.12.012.</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837" y="1763960"/>
                  <a:ext cx="6563034" cy="3596359"/>
                </a:xfrm>
                <a:prstGeom prst="rect">
                  <a:avLst/>
                </a:prstGeom>
                <a:grpFill/>
                <a:ln>
                  <a:noFill/>
                </a:ln>
              </p:spPr>
            </p:pic>
          </p:grpSp>
        </p:grpSp>
        <p:sp>
          <p:nvSpPr>
            <p:cNvPr id="11" name="TextBox 10"/>
            <p:cNvSpPr txBox="1"/>
            <p:nvPr/>
          </p:nvSpPr>
          <p:spPr>
            <a:xfrm>
              <a:off x="7148052" y="3004153"/>
              <a:ext cx="1568246" cy="1200329"/>
            </a:xfrm>
            <a:prstGeom prst="rect">
              <a:avLst/>
            </a:prstGeom>
            <a:noFill/>
          </p:spPr>
          <p:txBody>
            <a:bodyPr wrap="square" rtlCol="0">
              <a:spAutoFit/>
            </a:bodyPr>
            <a:lstStyle/>
            <a:p>
              <a:r>
                <a:rPr lang="en-GB" b="1" dirty="0" err="1">
                  <a:solidFill>
                    <a:schemeClr val="tx2"/>
                  </a:solidFill>
                </a:rPr>
                <a:t>Pnma</a:t>
              </a:r>
              <a:r>
                <a:rPr lang="en-GB" b="1" dirty="0">
                  <a:solidFill>
                    <a:schemeClr val="tx2"/>
                  </a:solidFill>
                </a:rPr>
                <a:t> model fits best – extra peaks than </a:t>
              </a:r>
              <a:r>
                <a:rPr lang="en-GB" b="1" dirty="0" err="1">
                  <a:solidFill>
                    <a:schemeClr val="tx2"/>
                  </a:solidFill>
                </a:rPr>
                <a:t>Cmcm</a:t>
              </a:r>
              <a:endParaRPr lang="en-GB" b="1" dirty="0">
                <a:solidFill>
                  <a:schemeClr val="tx2"/>
                </a:solidFill>
              </a:endParaRPr>
            </a:p>
          </p:txBody>
        </p:sp>
        <p:cxnSp>
          <p:nvCxnSpPr>
            <p:cNvPr id="12" name="Straight Arrow Connector 11"/>
            <p:cNvCxnSpPr>
              <a:stCxn id="11" idx="0"/>
            </p:cNvCxnSpPr>
            <p:nvPr/>
          </p:nvCxnSpPr>
          <p:spPr bwMode="auto">
            <a:xfrm flipH="1" flipV="1">
              <a:off x="6862916" y="2821858"/>
              <a:ext cx="1069259" cy="182295"/>
            </a:xfrm>
            <a:prstGeom prst="straightConnector1">
              <a:avLst/>
            </a:prstGeom>
            <a:ln>
              <a:headEnd type="none" w="med" len="med"/>
              <a:tailEnd type="arrow"/>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35687316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887052"/>
            <a:ext cx="9144000" cy="738664"/>
          </a:xfrm>
          <a:prstGeom prst="rect">
            <a:avLst/>
          </a:prstGeom>
          <a:noFill/>
        </p:spPr>
        <p:txBody>
          <a:bodyPr wrap="square" rtlCol="0">
            <a:spAutoFit/>
          </a:bodyPr>
          <a:lstStyle/>
          <a:p>
            <a:pPr algn="ctr"/>
            <a:r>
              <a:rPr lang="en-GB" sz="2400" b="1" dirty="0"/>
              <a:t>Synthesis Methodology</a:t>
            </a:r>
          </a:p>
          <a:p>
            <a:endParaRPr lang="en-GB" b="1" dirty="0">
              <a:solidFill>
                <a:schemeClr val="tx2"/>
              </a:solidFill>
            </a:endParaRPr>
          </a:p>
        </p:txBody>
      </p:sp>
      <p:sp>
        <p:nvSpPr>
          <p:cNvPr id="9" name="TextBox 8"/>
          <p:cNvSpPr txBox="1"/>
          <p:nvPr/>
        </p:nvSpPr>
        <p:spPr>
          <a:xfrm>
            <a:off x="380997" y="1740326"/>
            <a:ext cx="8359879" cy="4801314"/>
          </a:xfrm>
          <a:prstGeom prst="rect">
            <a:avLst/>
          </a:prstGeom>
          <a:noFill/>
        </p:spPr>
        <p:txBody>
          <a:bodyPr wrap="square" rtlCol="0">
            <a:spAutoFit/>
          </a:bodyPr>
          <a:lstStyle/>
          <a:p>
            <a:pPr marL="285750" indent="-285750">
              <a:buFont typeface="Wingdings" panose="05000000000000000000" pitchFamily="2" charset="2"/>
              <a:buChar char="v"/>
            </a:pPr>
            <a:r>
              <a:rPr lang="en-GB" dirty="0"/>
              <a:t>Difficult synthesis process – Ce (III) readily oxidises to Ce (IV)</a:t>
            </a:r>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r>
              <a:rPr lang="en-GB" dirty="0"/>
              <a:t>Conventional reaction method - use flowing H</a:t>
            </a:r>
            <a:r>
              <a:rPr lang="en-GB" baseline="-25000" dirty="0"/>
              <a:t>2</a:t>
            </a:r>
            <a:r>
              <a:rPr lang="en-GB" dirty="0"/>
              <a:t>/N</a:t>
            </a:r>
            <a:r>
              <a:rPr lang="en-GB" baseline="-25000" dirty="0"/>
              <a:t>2 </a:t>
            </a:r>
            <a:r>
              <a:rPr lang="en-GB" dirty="0"/>
              <a:t>atmosphere and repeated reactions</a:t>
            </a:r>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r>
              <a:rPr lang="en-GB" dirty="0"/>
              <a:t>XRD after each successive reaction, reducing impurity phases.</a:t>
            </a:r>
          </a:p>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r>
              <a:rPr lang="en-GB" dirty="0"/>
              <a:t>Method refined by removing the outer layer of the pellets before 2</a:t>
            </a:r>
            <a:r>
              <a:rPr lang="en-GB" baseline="30000" dirty="0"/>
              <a:t>nd</a:t>
            </a:r>
            <a:r>
              <a:rPr lang="en-GB" dirty="0"/>
              <a:t> </a:t>
            </a:r>
            <a:r>
              <a:rPr lang="en-GB" dirty="0" err="1"/>
              <a:t>reacton</a:t>
            </a:r>
            <a:endParaRPr lang="en-GB" dirty="0"/>
          </a:p>
        </p:txBody>
      </p:sp>
      <p:pic>
        <p:nvPicPr>
          <p:cNvPr id="11" name="Picture 2" descr="C:\Users\mbdxksb5\Google Drive\Sean Barlow - PhD\Ceramic Project\Work\Anaysis\Photos\2nd Reaction @ 1250C 24hr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1616" y="2780562"/>
            <a:ext cx="4110038" cy="2714625"/>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p:cNvCxnSpPr/>
          <p:nvPr/>
        </p:nvCxnSpPr>
        <p:spPr bwMode="auto">
          <a:xfrm>
            <a:off x="2974312" y="3999244"/>
            <a:ext cx="1396721" cy="0"/>
          </a:xfrm>
          <a:prstGeom prst="straightConnector1">
            <a:avLst/>
          </a:prstGeom>
          <a:ln>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14" name="TextBox 13"/>
          <p:cNvSpPr txBox="1"/>
          <p:nvPr/>
        </p:nvSpPr>
        <p:spPr>
          <a:xfrm>
            <a:off x="572755" y="3399210"/>
            <a:ext cx="2713055" cy="1477328"/>
          </a:xfrm>
          <a:prstGeom prst="rect">
            <a:avLst/>
          </a:prstGeom>
          <a:noFill/>
        </p:spPr>
        <p:txBody>
          <a:bodyPr wrap="square" rtlCol="0">
            <a:spAutoFit/>
          </a:bodyPr>
          <a:lstStyle/>
          <a:p>
            <a:r>
              <a:rPr lang="en-GB" b="1" dirty="0">
                <a:solidFill>
                  <a:schemeClr val="accent6"/>
                </a:solidFill>
              </a:rPr>
              <a:t>Ce</a:t>
            </a:r>
            <a:r>
              <a:rPr lang="en-GB" b="1" baseline="-25000" dirty="0">
                <a:solidFill>
                  <a:schemeClr val="accent6"/>
                </a:solidFill>
              </a:rPr>
              <a:t>3</a:t>
            </a:r>
            <a:r>
              <a:rPr lang="en-GB" b="1" dirty="0">
                <a:solidFill>
                  <a:schemeClr val="accent6"/>
                </a:solidFill>
              </a:rPr>
              <a:t>NbO</a:t>
            </a:r>
            <a:r>
              <a:rPr lang="en-GB" b="1" baseline="-25000" dirty="0">
                <a:solidFill>
                  <a:schemeClr val="accent6"/>
                </a:solidFill>
              </a:rPr>
              <a:t>7</a:t>
            </a:r>
            <a:r>
              <a:rPr lang="en-GB" b="1" dirty="0">
                <a:solidFill>
                  <a:schemeClr val="accent6"/>
                </a:solidFill>
              </a:rPr>
              <a:t> pellets in alumina boats</a:t>
            </a:r>
          </a:p>
          <a:p>
            <a:endParaRPr lang="en-GB" b="1" dirty="0">
              <a:solidFill>
                <a:schemeClr val="accent6"/>
              </a:solidFill>
            </a:endParaRPr>
          </a:p>
          <a:p>
            <a:r>
              <a:rPr lang="en-GB" b="1" dirty="0">
                <a:solidFill>
                  <a:schemeClr val="accent6"/>
                </a:solidFill>
              </a:rPr>
              <a:t>Temp: 1250 °C (1523 K)</a:t>
            </a:r>
          </a:p>
          <a:p>
            <a:r>
              <a:rPr lang="en-GB" b="1" dirty="0">
                <a:solidFill>
                  <a:schemeClr val="accent6"/>
                </a:solidFill>
              </a:rPr>
              <a:t>With flowing H</a:t>
            </a:r>
            <a:r>
              <a:rPr lang="en-GB" b="1" baseline="-25000" dirty="0">
                <a:solidFill>
                  <a:schemeClr val="accent6"/>
                </a:solidFill>
              </a:rPr>
              <a:t>2</a:t>
            </a:r>
            <a:r>
              <a:rPr lang="en-GB" b="1" dirty="0">
                <a:solidFill>
                  <a:schemeClr val="accent6"/>
                </a:solidFill>
              </a:rPr>
              <a:t>/N</a:t>
            </a:r>
            <a:r>
              <a:rPr lang="en-GB" b="1" baseline="-25000" dirty="0">
                <a:solidFill>
                  <a:schemeClr val="accent6"/>
                </a:solidFill>
              </a:rPr>
              <a:t>2 </a:t>
            </a:r>
            <a:r>
              <a:rPr lang="en-GB" b="1" dirty="0">
                <a:solidFill>
                  <a:schemeClr val="accent6"/>
                </a:solidFill>
              </a:rPr>
              <a:t>gas</a:t>
            </a:r>
          </a:p>
        </p:txBody>
      </p:sp>
    </p:spTree>
    <p:extLst>
      <p:ext uri="{BB962C8B-B14F-4D97-AF65-F5344CB8AC3E}">
        <p14:creationId xmlns:p14="http://schemas.microsoft.com/office/powerpoint/2010/main" val="2171718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457943"/>
            <a:ext cx="9144000" cy="5400057"/>
            <a:chOff x="0" y="1358207"/>
            <a:chExt cx="9144000" cy="5400057"/>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9682" b="1734"/>
            <a:stretch/>
          </p:blipFill>
          <p:spPr>
            <a:xfrm>
              <a:off x="0" y="1358207"/>
              <a:ext cx="9144000" cy="5400057"/>
            </a:xfrm>
            <a:prstGeom prst="rect">
              <a:avLst/>
            </a:prstGeom>
          </p:spPr>
        </p:pic>
        <p:sp>
          <p:nvSpPr>
            <p:cNvPr id="6" name="5-Point Star 5"/>
            <p:cNvSpPr/>
            <p:nvPr/>
          </p:nvSpPr>
          <p:spPr bwMode="auto">
            <a:xfrm>
              <a:off x="3221901" y="4815500"/>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7" name="5-Point Star 6"/>
            <p:cNvSpPr/>
            <p:nvPr/>
          </p:nvSpPr>
          <p:spPr bwMode="auto">
            <a:xfrm>
              <a:off x="3444963" y="4872187"/>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8" name="5-Point Star 7"/>
            <p:cNvSpPr/>
            <p:nvPr/>
          </p:nvSpPr>
          <p:spPr bwMode="auto">
            <a:xfrm>
              <a:off x="3656355" y="4995091"/>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9" name="5-Point Star 8"/>
            <p:cNvSpPr/>
            <p:nvPr/>
          </p:nvSpPr>
          <p:spPr bwMode="auto">
            <a:xfrm>
              <a:off x="4010307" y="5054083"/>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10" name="5-Point Star 9"/>
            <p:cNvSpPr/>
            <p:nvPr/>
          </p:nvSpPr>
          <p:spPr bwMode="auto">
            <a:xfrm>
              <a:off x="2555171" y="5044251"/>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11" name="5-Point Star 10"/>
            <p:cNvSpPr/>
            <p:nvPr/>
          </p:nvSpPr>
          <p:spPr bwMode="auto">
            <a:xfrm>
              <a:off x="5406451" y="5024587"/>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12" name="5-Point Star 11"/>
            <p:cNvSpPr/>
            <p:nvPr/>
          </p:nvSpPr>
          <p:spPr bwMode="auto">
            <a:xfrm>
              <a:off x="6065195" y="5073747"/>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sp>
          <p:nvSpPr>
            <p:cNvPr id="13" name="5-Point Star 12"/>
            <p:cNvSpPr/>
            <p:nvPr/>
          </p:nvSpPr>
          <p:spPr bwMode="auto">
            <a:xfrm>
              <a:off x="6360212" y="4842991"/>
              <a:ext cx="88490" cy="141739"/>
            </a:xfrm>
            <a:prstGeom prst="star5">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UOS Stephenson" pitchFamily="-128" charset="0"/>
              </a:endParaRPr>
            </a:p>
          </p:txBody>
        </p:sp>
      </p:grpSp>
      <p:sp>
        <p:nvSpPr>
          <p:cNvPr id="14" name="TextBox 13"/>
          <p:cNvSpPr txBox="1"/>
          <p:nvPr/>
        </p:nvSpPr>
        <p:spPr>
          <a:xfrm>
            <a:off x="0" y="887052"/>
            <a:ext cx="9144000" cy="738664"/>
          </a:xfrm>
          <a:prstGeom prst="rect">
            <a:avLst/>
          </a:prstGeom>
          <a:noFill/>
        </p:spPr>
        <p:txBody>
          <a:bodyPr wrap="square" rtlCol="0">
            <a:spAutoFit/>
          </a:bodyPr>
          <a:lstStyle/>
          <a:p>
            <a:pPr algn="ctr"/>
            <a:r>
              <a:rPr lang="en-GB" sz="2400" b="1" dirty="0"/>
              <a:t>Synthesis Methodology</a:t>
            </a:r>
          </a:p>
          <a:p>
            <a:endParaRPr lang="en-GB" b="1" dirty="0">
              <a:solidFill>
                <a:schemeClr val="tx2"/>
              </a:solidFill>
            </a:endParaRPr>
          </a:p>
        </p:txBody>
      </p:sp>
    </p:spTree>
    <p:extLst>
      <p:ext uri="{BB962C8B-B14F-4D97-AF65-F5344CB8AC3E}">
        <p14:creationId xmlns:p14="http://schemas.microsoft.com/office/powerpoint/2010/main" val="1121565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8581" y="3556371"/>
            <a:ext cx="3551337" cy="2796804"/>
          </a:xfrm>
          <a:prstGeom prst="rect">
            <a:avLst/>
          </a:prstGeom>
        </p:spPr>
      </p:pic>
      <p:sp>
        <p:nvSpPr>
          <p:cNvPr id="5" name="TextBox 4"/>
          <p:cNvSpPr txBox="1"/>
          <p:nvPr/>
        </p:nvSpPr>
        <p:spPr>
          <a:xfrm>
            <a:off x="0" y="887052"/>
            <a:ext cx="9144000" cy="738664"/>
          </a:xfrm>
          <a:prstGeom prst="rect">
            <a:avLst/>
          </a:prstGeom>
          <a:noFill/>
        </p:spPr>
        <p:txBody>
          <a:bodyPr wrap="square" rtlCol="0">
            <a:spAutoFit/>
          </a:bodyPr>
          <a:lstStyle/>
          <a:p>
            <a:pPr algn="ctr"/>
            <a:r>
              <a:rPr lang="en-GB" sz="2400" b="1" dirty="0"/>
              <a:t>Crystal Structure</a:t>
            </a:r>
          </a:p>
          <a:p>
            <a:endParaRPr lang="en-GB" b="1" dirty="0">
              <a:solidFill>
                <a:schemeClr val="tx2"/>
              </a:solidFill>
            </a:endParaRPr>
          </a:p>
        </p:txBody>
      </p:sp>
      <p:grpSp>
        <p:nvGrpSpPr>
          <p:cNvPr id="17" name="Group 16">
            <a:extLst>
              <a:ext uri="{FF2B5EF4-FFF2-40B4-BE49-F238E27FC236}">
                <a16:creationId xmlns:a16="http://schemas.microsoft.com/office/drawing/2014/main" id="{E9D936BC-6F04-4E4F-89CF-142309A72D45}"/>
              </a:ext>
            </a:extLst>
          </p:cNvPr>
          <p:cNvGrpSpPr/>
          <p:nvPr/>
        </p:nvGrpSpPr>
        <p:grpSpPr>
          <a:xfrm>
            <a:off x="190172" y="1408044"/>
            <a:ext cx="5458519" cy="4652941"/>
            <a:chOff x="310639" y="1835427"/>
            <a:chExt cx="5458519" cy="4652941"/>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639" y="2602627"/>
              <a:ext cx="4654651" cy="3885741"/>
            </a:xfrm>
            <a:prstGeom prst="rect">
              <a:avLst/>
            </a:prstGeom>
          </p:spPr>
        </p:pic>
        <p:cxnSp>
          <p:nvCxnSpPr>
            <p:cNvPr id="6" name="Straight Arrow Connector 5">
              <a:extLst>
                <a:ext uri="{FF2B5EF4-FFF2-40B4-BE49-F238E27FC236}">
                  <a16:creationId xmlns:a16="http://schemas.microsoft.com/office/drawing/2014/main" id="{5D894455-6588-494B-87F9-74DAE8DD0846}"/>
                </a:ext>
              </a:extLst>
            </p:cNvPr>
            <p:cNvCxnSpPr>
              <a:cxnSpLocks/>
            </p:cNvCxnSpPr>
            <p:nvPr/>
          </p:nvCxnSpPr>
          <p:spPr bwMode="auto">
            <a:xfrm>
              <a:off x="1004835" y="2270927"/>
              <a:ext cx="324465" cy="856379"/>
            </a:xfrm>
            <a:prstGeom prst="straightConnector1">
              <a:avLst/>
            </a:prstGeom>
            <a:ln w="63500">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9" name="Straight Arrow Connector 8">
              <a:extLst>
                <a:ext uri="{FF2B5EF4-FFF2-40B4-BE49-F238E27FC236}">
                  <a16:creationId xmlns:a16="http://schemas.microsoft.com/office/drawing/2014/main" id="{F6612D28-A2EC-4A4B-9B45-D66B42BD4D18}"/>
                </a:ext>
              </a:extLst>
            </p:cNvPr>
            <p:cNvCxnSpPr>
              <a:cxnSpLocks/>
            </p:cNvCxnSpPr>
            <p:nvPr/>
          </p:nvCxnSpPr>
          <p:spPr bwMode="auto">
            <a:xfrm>
              <a:off x="2800196" y="2270927"/>
              <a:ext cx="0" cy="856379"/>
            </a:xfrm>
            <a:prstGeom prst="straightConnector1">
              <a:avLst/>
            </a:prstGeom>
            <a:ln w="63500">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1" name="Straight Arrow Connector 10">
              <a:extLst>
                <a:ext uri="{FF2B5EF4-FFF2-40B4-BE49-F238E27FC236}">
                  <a16:creationId xmlns:a16="http://schemas.microsoft.com/office/drawing/2014/main" id="{0DB34EA6-0A11-4521-AE18-5FC403C4FAFA}"/>
                </a:ext>
              </a:extLst>
            </p:cNvPr>
            <p:cNvCxnSpPr>
              <a:cxnSpLocks/>
            </p:cNvCxnSpPr>
            <p:nvPr/>
          </p:nvCxnSpPr>
          <p:spPr bwMode="auto">
            <a:xfrm flipH="1">
              <a:off x="3720511" y="2270927"/>
              <a:ext cx="851489" cy="542868"/>
            </a:xfrm>
            <a:prstGeom prst="straightConnector1">
              <a:avLst/>
            </a:prstGeom>
            <a:ln w="63500">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13" name="TextBox 12">
              <a:extLst>
                <a:ext uri="{FF2B5EF4-FFF2-40B4-BE49-F238E27FC236}">
                  <a16:creationId xmlns:a16="http://schemas.microsoft.com/office/drawing/2014/main" id="{7A009255-0A3D-4233-A35B-8A1139E09EEB}"/>
                </a:ext>
              </a:extLst>
            </p:cNvPr>
            <p:cNvSpPr txBox="1"/>
            <p:nvPr/>
          </p:nvSpPr>
          <p:spPr>
            <a:xfrm>
              <a:off x="434996" y="1836612"/>
              <a:ext cx="1607737" cy="400110"/>
            </a:xfrm>
            <a:prstGeom prst="rect">
              <a:avLst/>
            </a:prstGeom>
            <a:noFill/>
          </p:spPr>
          <p:txBody>
            <a:bodyPr wrap="square" rtlCol="0">
              <a:spAutoFit/>
            </a:bodyPr>
            <a:lstStyle/>
            <a:p>
              <a:r>
                <a:rPr lang="en-GB" sz="2000" b="1" dirty="0"/>
                <a:t>Ce(1)O</a:t>
              </a:r>
              <a:r>
                <a:rPr lang="en-GB" sz="2000" b="1" baseline="-25000" dirty="0"/>
                <a:t>8</a:t>
              </a:r>
              <a:r>
                <a:rPr lang="en-GB" sz="2000" b="1" dirty="0"/>
                <a:t> </a:t>
              </a:r>
            </a:p>
          </p:txBody>
        </p:sp>
        <p:sp>
          <p:nvSpPr>
            <p:cNvPr id="14" name="TextBox 13">
              <a:extLst>
                <a:ext uri="{FF2B5EF4-FFF2-40B4-BE49-F238E27FC236}">
                  <a16:creationId xmlns:a16="http://schemas.microsoft.com/office/drawing/2014/main" id="{888B61C2-FAB8-4BF5-81D6-F1F02FBAFBAE}"/>
                </a:ext>
              </a:extLst>
            </p:cNvPr>
            <p:cNvSpPr txBox="1"/>
            <p:nvPr/>
          </p:nvSpPr>
          <p:spPr>
            <a:xfrm>
              <a:off x="4161421" y="1836612"/>
              <a:ext cx="1607737" cy="400110"/>
            </a:xfrm>
            <a:prstGeom prst="rect">
              <a:avLst/>
            </a:prstGeom>
            <a:noFill/>
          </p:spPr>
          <p:txBody>
            <a:bodyPr wrap="square" rtlCol="0">
              <a:spAutoFit/>
            </a:bodyPr>
            <a:lstStyle/>
            <a:p>
              <a:r>
                <a:rPr lang="en-GB" sz="2000" b="1" dirty="0"/>
                <a:t>Ce(2) </a:t>
              </a:r>
            </a:p>
          </p:txBody>
        </p:sp>
        <p:sp>
          <p:nvSpPr>
            <p:cNvPr id="15" name="TextBox 14">
              <a:extLst>
                <a:ext uri="{FF2B5EF4-FFF2-40B4-BE49-F238E27FC236}">
                  <a16:creationId xmlns:a16="http://schemas.microsoft.com/office/drawing/2014/main" id="{6D869CDD-5C19-401F-9AEC-789BE5AAC18C}"/>
                </a:ext>
              </a:extLst>
            </p:cNvPr>
            <p:cNvSpPr txBox="1"/>
            <p:nvPr/>
          </p:nvSpPr>
          <p:spPr>
            <a:xfrm>
              <a:off x="2298208" y="1835427"/>
              <a:ext cx="1607737" cy="400110"/>
            </a:xfrm>
            <a:prstGeom prst="rect">
              <a:avLst/>
            </a:prstGeom>
            <a:noFill/>
          </p:spPr>
          <p:txBody>
            <a:bodyPr wrap="square" rtlCol="0">
              <a:spAutoFit/>
            </a:bodyPr>
            <a:lstStyle/>
            <a:p>
              <a:r>
                <a:rPr lang="en-GB" sz="2000" b="1" dirty="0"/>
                <a:t>NbO</a:t>
              </a:r>
              <a:r>
                <a:rPr lang="en-GB" sz="2000" b="1" baseline="-25000" dirty="0"/>
                <a:t>6</a:t>
              </a:r>
              <a:r>
                <a:rPr lang="en-GB" sz="2000" b="1" dirty="0"/>
                <a:t> </a:t>
              </a:r>
            </a:p>
          </p:txBody>
        </p:sp>
      </p:grpSp>
      <p:sp>
        <p:nvSpPr>
          <p:cNvPr id="16" name="Rectangle 15">
            <a:extLst>
              <a:ext uri="{FF2B5EF4-FFF2-40B4-BE49-F238E27FC236}">
                <a16:creationId xmlns:a16="http://schemas.microsoft.com/office/drawing/2014/main" id="{08D17A1A-CA12-491C-898C-49C54DA13D2C}"/>
              </a:ext>
            </a:extLst>
          </p:cNvPr>
          <p:cNvSpPr/>
          <p:nvPr/>
        </p:nvSpPr>
        <p:spPr>
          <a:xfrm>
            <a:off x="5124499" y="1625716"/>
            <a:ext cx="3785419" cy="1938992"/>
          </a:xfrm>
          <a:prstGeom prst="rect">
            <a:avLst/>
          </a:prstGeom>
        </p:spPr>
        <p:txBody>
          <a:bodyPr wrap="square">
            <a:spAutoFit/>
          </a:bodyPr>
          <a:lstStyle/>
          <a:p>
            <a:r>
              <a:rPr lang="en-GB" sz="2000" dirty="0">
                <a:solidFill>
                  <a:schemeClr val="tx2"/>
                </a:solidFill>
              </a:rPr>
              <a:t>Structure simulated from Nd</a:t>
            </a:r>
            <a:r>
              <a:rPr lang="en-GB" sz="2000" baseline="-25000" dirty="0">
                <a:solidFill>
                  <a:schemeClr val="tx2"/>
                </a:solidFill>
              </a:rPr>
              <a:t>3</a:t>
            </a:r>
            <a:r>
              <a:rPr lang="en-GB" sz="2000" dirty="0">
                <a:solidFill>
                  <a:schemeClr val="tx2"/>
                </a:solidFill>
              </a:rPr>
              <a:t>NbO</a:t>
            </a:r>
            <a:r>
              <a:rPr lang="en-GB" sz="2000" baseline="-25000" dirty="0">
                <a:solidFill>
                  <a:schemeClr val="tx2"/>
                </a:solidFill>
              </a:rPr>
              <a:t>7</a:t>
            </a:r>
          </a:p>
          <a:p>
            <a:r>
              <a:rPr lang="en-GB" sz="2000" dirty="0">
                <a:solidFill>
                  <a:schemeClr val="tx2"/>
                </a:solidFill>
              </a:rPr>
              <a:t>Replaced </a:t>
            </a:r>
            <a:r>
              <a:rPr lang="en-GB" sz="2000" dirty="0" err="1">
                <a:solidFill>
                  <a:schemeClr val="tx2"/>
                </a:solidFill>
              </a:rPr>
              <a:t>Nd</a:t>
            </a:r>
            <a:r>
              <a:rPr lang="en-GB" sz="2000" dirty="0">
                <a:solidFill>
                  <a:schemeClr val="tx2"/>
                </a:solidFill>
              </a:rPr>
              <a:t> ions with Ce</a:t>
            </a:r>
          </a:p>
          <a:p>
            <a:endParaRPr lang="en-GB" sz="2000" dirty="0">
              <a:solidFill>
                <a:schemeClr val="tx2"/>
              </a:solidFill>
            </a:endParaRPr>
          </a:p>
          <a:p>
            <a:r>
              <a:rPr lang="en-GB" sz="2000" dirty="0">
                <a:solidFill>
                  <a:schemeClr val="tx2"/>
                </a:solidFill>
              </a:rPr>
              <a:t>Allowed for simulated XRD and ND patterns to index against</a:t>
            </a:r>
          </a:p>
        </p:txBody>
      </p:sp>
      <p:sp>
        <p:nvSpPr>
          <p:cNvPr id="3" name="TextBox 2"/>
          <p:cNvSpPr txBox="1"/>
          <p:nvPr/>
        </p:nvSpPr>
        <p:spPr>
          <a:xfrm>
            <a:off x="503454" y="5498797"/>
            <a:ext cx="2553444" cy="369332"/>
          </a:xfrm>
          <a:prstGeom prst="rect">
            <a:avLst/>
          </a:prstGeom>
          <a:noFill/>
        </p:spPr>
        <p:txBody>
          <a:bodyPr wrap="square" rtlCol="0">
            <a:spAutoFit/>
          </a:bodyPr>
          <a:lstStyle/>
          <a:p>
            <a:r>
              <a:rPr lang="en-GB" dirty="0"/>
              <a:t>~[0 1 0] view</a:t>
            </a:r>
          </a:p>
        </p:txBody>
      </p:sp>
      <p:sp>
        <p:nvSpPr>
          <p:cNvPr id="18" name="TextBox 17"/>
          <p:cNvSpPr txBox="1"/>
          <p:nvPr/>
        </p:nvSpPr>
        <p:spPr>
          <a:xfrm>
            <a:off x="655982" y="6152322"/>
            <a:ext cx="4234070" cy="369332"/>
          </a:xfrm>
          <a:prstGeom prst="rect">
            <a:avLst/>
          </a:prstGeom>
          <a:noFill/>
        </p:spPr>
        <p:txBody>
          <a:bodyPr wrap="square" rtlCol="0">
            <a:spAutoFit/>
          </a:bodyPr>
          <a:lstStyle/>
          <a:p>
            <a:r>
              <a:rPr lang="en-GB" dirty="0">
                <a:solidFill>
                  <a:schemeClr val="tx2"/>
                </a:solidFill>
              </a:rPr>
              <a:t>Orthorhombic, defect-fluorite crystal</a:t>
            </a:r>
          </a:p>
        </p:txBody>
      </p:sp>
    </p:spTree>
    <p:extLst>
      <p:ext uri="{BB962C8B-B14F-4D97-AF65-F5344CB8AC3E}">
        <p14:creationId xmlns:p14="http://schemas.microsoft.com/office/powerpoint/2010/main" val="3142258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C:\Users\mbdxksb5\Google Drive\Sean Barlow - PhD\Ceramic Project\Work\Anaysis\XRD Anaysis\2015 reboot\Refined\Ce3NbO7 refined Cmcm NE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42" y="1419225"/>
            <a:ext cx="6634239" cy="442282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0" y="857250"/>
            <a:ext cx="8229600" cy="762000"/>
          </a:xfrm>
        </p:spPr>
        <p:txBody>
          <a:bodyPr/>
          <a:lstStyle/>
          <a:p>
            <a:pPr algn="ctr"/>
            <a:r>
              <a:rPr lang="en-GB" sz="2800" b="1" dirty="0">
                <a:solidFill>
                  <a:schemeClr val="tx1"/>
                </a:solidFill>
              </a:rPr>
              <a:t>X-Ray Diffraction</a:t>
            </a:r>
            <a:endParaRPr lang="en-GB" sz="3600" b="1" dirty="0">
              <a:solidFill>
                <a:schemeClr val="tx1"/>
              </a:solidFill>
            </a:endParaRPr>
          </a:p>
        </p:txBody>
      </p:sp>
      <p:sp>
        <p:nvSpPr>
          <p:cNvPr id="4" name="TextBox 3"/>
          <p:cNvSpPr txBox="1"/>
          <p:nvPr/>
        </p:nvSpPr>
        <p:spPr>
          <a:xfrm>
            <a:off x="5981700" y="1837640"/>
            <a:ext cx="3019425" cy="4298613"/>
          </a:xfrm>
          <a:prstGeom prst="rect">
            <a:avLst/>
          </a:prstGeom>
          <a:noFill/>
        </p:spPr>
        <p:txBody>
          <a:bodyPr wrap="square" rtlCol="0">
            <a:spAutoFit/>
          </a:bodyPr>
          <a:lstStyle/>
          <a:p>
            <a:pPr marL="285750" indent="-285750">
              <a:buFont typeface="Wingdings" panose="05000000000000000000" pitchFamily="2" charset="2"/>
              <a:buChar char="v"/>
            </a:pPr>
            <a:r>
              <a:rPr lang="en-GB" sz="2000" dirty="0">
                <a:solidFill>
                  <a:schemeClr val="tx2"/>
                </a:solidFill>
              </a:rPr>
              <a:t>New material – not in ICSD database</a:t>
            </a:r>
          </a:p>
          <a:p>
            <a:endParaRPr lang="en-GB" sz="2000" dirty="0">
              <a:solidFill>
                <a:schemeClr val="tx2"/>
              </a:solidFill>
            </a:endParaRPr>
          </a:p>
          <a:p>
            <a:pPr marL="285750" indent="-285750">
              <a:buFont typeface="Wingdings" panose="05000000000000000000" pitchFamily="2" charset="2"/>
              <a:buChar char="v"/>
            </a:pPr>
            <a:endParaRPr lang="en-GB" sz="2000" baseline="-25000" dirty="0">
              <a:solidFill>
                <a:schemeClr val="tx2"/>
              </a:solidFill>
            </a:endParaRPr>
          </a:p>
          <a:p>
            <a:pPr marL="285750" indent="-285750">
              <a:buFont typeface="Wingdings" panose="05000000000000000000" pitchFamily="2" charset="2"/>
              <a:buChar char="v"/>
            </a:pPr>
            <a:r>
              <a:rPr lang="en-GB" sz="2000" dirty="0">
                <a:solidFill>
                  <a:schemeClr val="tx2"/>
                </a:solidFill>
              </a:rPr>
              <a:t>XRD shows good agreement, slight difference between observed data and refined crystal – needs more high resolution data</a:t>
            </a: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endParaRPr lang="en-GB" sz="2000" dirty="0"/>
          </a:p>
          <a:p>
            <a:pPr marL="285750" indent="-285750">
              <a:buFont typeface="Wingdings" panose="05000000000000000000" pitchFamily="2" charset="2"/>
              <a:buChar char="v"/>
            </a:pPr>
            <a:endParaRPr lang="en-GB" sz="2000" dirty="0"/>
          </a:p>
        </p:txBody>
      </p:sp>
    </p:spTree>
    <p:extLst>
      <p:ext uri="{BB962C8B-B14F-4D97-AF65-F5344CB8AC3E}">
        <p14:creationId xmlns:p14="http://schemas.microsoft.com/office/powerpoint/2010/main" val="232386665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857250"/>
            <a:ext cx="8229600" cy="762000"/>
          </a:xfrm>
          <a:prstGeom prst="rect">
            <a:avLst/>
          </a:prstGeom>
        </p:spPr>
        <p:txBody>
          <a:bodyPr/>
          <a:lst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pPr algn="ctr"/>
            <a:r>
              <a:rPr lang="en-GB" sz="2800" b="1" kern="0" dirty="0">
                <a:solidFill>
                  <a:schemeClr val="tx1"/>
                </a:solidFill>
              </a:rPr>
              <a:t>Neutron Diffraction</a:t>
            </a:r>
            <a:endParaRPr lang="en-GB" sz="3600" b="1" kern="0" dirty="0">
              <a:solidFill>
                <a:schemeClr val="tx1"/>
              </a:solidFill>
            </a:endParaRPr>
          </a:p>
        </p:txBody>
      </p:sp>
      <p:pic>
        <p:nvPicPr>
          <p:cNvPr id="3076" name="Picture 4" descr="http://www.stfc.ac.uk/stfc/cache/file/24C09892-BF82-4C27-80C9B5567C033C8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3333"/>
          <a:stretch/>
        </p:blipFill>
        <p:spPr bwMode="auto">
          <a:xfrm>
            <a:off x="4352925" y="2917812"/>
            <a:ext cx="4708525" cy="394018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www.esa.int/var/esa/storage/images/esa_multimedia/images/2010/12/harwellcampuscurrent/10086581-2-eng-GB/HarwellCampusCurrent_lar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451" y="1495425"/>
            <a:ext cx="4178300" cy="27810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49786" y="1495425"/>
            <a:ext cx="4411664" cy="1015663"/>
          </a:xfrm>
          <a:prstGeom prst="rect">
            <a:avLst/>
          </a:prstGeom>
          <a:noFill/>
        </p:spPr>
        <p:txBody>
          <a:bodyPr wrap="square" rtlCol="0">
            <a:spAutoFit/>
          </a:bodyPr>
          <a:lstStyle/>
          <a:p>
            <a:pPr marL="285750" indent="-285750">
              <a:buFont typeface="Wingdings" panose="05000000000000000000" pitchFamily="2" charset="2"/>
              <a:buChar char="v"/>
            </a:pPr>
            <a:r>
              <a:rPr lang="en-GB" sz="2000" dirty="0"/>
              <a:t>800 MeV Synchrotron into tungsten target @ 84% light speed</a:t>
            </a:r>
          </a:p>
          <a:p>
            <a:pPr marL="285750" indent="-285750">
              <a:buFont typeface="Wingdings" panose="05000000000000000000" pitchFamily="2" charset="2"/>
              <a:buChar char="v"/>
            </a:pPr>
            <a:endParaRPr lang="en-GB" sz="2000" dirty="0"/>
          </a:p>
        </p:txBody>
      </p:sp>
      <p:sp>
        <p:nvSpPr>
          <p:cNvPr id="6" name="TextBox 5"/>
          <p:cNvSpPr txBox="1"/>
          <p:nvPr/>
        </p:nvSpPr>
        <p:spPr>
          <a:xfrm>
            <a:off x="266699" y="4887906"/>
            <a:ext cx="4086225" cy="984885"/>
          </a:xfrm>
          <a:prstGeom prst="rect">
            <a:avLst/>
          </a:prstGeom>
          <a:noFill/>
        </p:spPr>
        <p:txBody>
          <a:bodyPr wrap="square" rtlCol="0">
            <a:spAutoFit/>
          </a:bodyPr>
          <a:lstStyle/>
          <a:p>
            <a:pPr marL="285750" indent="-285750">
              <a:buFont typeface="Wingdings" panose="05000000000000000000" pitchFamily="2" charset="2"/>
              <a:buChar char="v"/>
            </a:pPr>
            <a:r>
              <a:rPr lang="en-GB" sz="2000" dirty="0"/>
              <a:t>HRPD instrument – highest resolution in the world </a:t>
            </a:r>
          </a:p>
          <a:p>
            <a:endParaRPr lang="en-GB" dirty="0"/>
          </a:p>
        </p:txBody>
      </p:sp>
    </p:spTree>
    <p:extLst>
      <p:ext uri="{BB962C8B-B14F-4D97-AF65-F5344CB8AC3E}">
        <p14:creationId xmlns:p14="http://schemas.microsoft.com/office/powerpoint/2010/main" val="410876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19250"/>
            <a:ext cx="6636600" cy="4424400"/>
          </a:xfrm>
          <a:prstGeom prst="rect">
            <a:avLst/>
          </a:prstGeom>
        </p:spPr>
      </p:pic>
      <p:sp>
        <p:nvSpPr>
          <p:cNvPr id="5" name="Title 1"/>
          <p:cNvSpPr txBox="1">
            <a:spLocks/>
          </p:cNvSpPr>
          <p:nvPr/>
        </p:nvSpPr>
        <p:spPr>
          <a:xfrm>
            <a:off x="0" y="857250"/>
            <a:ext cx="8229600" cy="762000"/>
          </a:xfrm>
          <a:prstGeom prst="rect">
            <a:avLst/>
          </a:prstGeom>
        </p:spPr>
        <p:txBody>
          <a:bodyPr/>
          <a:lst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pPr algn="ctr"/>
            <a:r>
              <a:rPr lang="en-GB" sz="2800" b="1" kern="0" dirty="0">
                <a:solidFill>
                  <a:schemeClr val="tx1"/>
                </a:solidFill>
              </a:rPr>
              <a:t>Neutron Diffraction</a:t>
            </a:r>
            <a:endParaRPr lang="en-GB" sz="3600" b="1" kern="0" dirty="0">
              <a:solidFill>
                <a:schemeClr val="tx1"/>
              </a:solidFill>
            </a:endParaRPr>
          </a:p>
        </p:txBody>
      </p:sp>
      <p:sp>
        <p:nvSpPr>
          <p:cNvPr id="6" name="TextBox 5"/>
          <p:cNvSpPr txBox="1"/>
          <p:nvPr/>
        </p:nvSpPr>
        <p:spPr>
          <a:xfrm>
            <a:off x="5838825" y="1214748"/>
            <a:ext cx="3019425" cy="5324535"/>
          </a:xfrm>
          <a:prstGeom prst="rect">
            <a:avLst/>
          </a:prstGeom>
          <a:noFill/>
        </p:spPr>
        <p:txBody>
          <a:bodyPr wrap="square" rtlCol="0">
            <a:spAutoFit/>
          </a:bodyPr>
          <a:lstStyle/>
          <a:p>
            <a:pPr marL="285750" indent="-285750">
              <a:buFont typeface="Wingdings" panose="05000000000000000000" pitchFamily="2" charset="2"/>
              <a:buChar char="v"/>
            </a:pPr>
            <a:r>
              <a:rPr lang="en-GB" sz="2000" dirty="0">
                <a:solidFill>
                  <a:schemeClr val="tx2"/>
                </a:solidFill>
              </a:rPr>
              <a:t>ND shows good agreement, slight difference between observed data and refined crystal</a:t>
            </a: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r>
              <a:rPr lang="en-GB" sz="2000" dirty="0">
                <a:solidFill>
                  <a:schemeClr val="tx2"/>
                </a:solidFill>
              </a:rPr>
              <a:t>Possible Pseudosymmetry – </a:t>
            </a:r>
            <a:r>
              <a:rPr lang="en-GB" sz="2000" dirty="0" err="1">
                <a:solidFill>
                  <a:schemeClr val="tx2"/>
                </a:solidFill>
              </a:rPr>
              <a:t>Pnma</a:t>
            </a:r>
            <a:r>
              <a:rPr lang="en-GB" sz="2000" dirty="0">
                <a:solidFill>
                  <a:schemeClr val="tx2"/>
                </a:solidFill>
              </a:rPr>
              <a:t> is sub group of </a:t>
            </a:r>
            <a:r>
              <a:rPr lang="en-GB" sz="2000" dirty="0" err="1">
                <a:solidFill>
                  <a:schemeClr val="tx2"/>
                </a:solidFill>
              </a:rPr>
              <a:t>Cmcm</a:t>
            </a:r>
            <a:r>
              <a:rPr lang="en-GB" sz="2000" dirty="0">
                <a:solidFill>
                  <a:schemeClr val="tx2"/>
                </a:solidFill>
              </a:rPr>
              <a:t> – Y2 distortion mode</a:t>
            </a:r>
          </a:p>
          <a:p>
            <a:pPr marL="285750" indent="-285750">
              <a:buFont typeface="Wingdings" panose="05000000000000000000" pitchFamily="2" charset="2"/>
              <a:buChar char="v"/>
            </a:pPr>
            <a:endParaRPr lang="en-GB" sz="2000" dirty="0"/>
          </a:p>
          <a:p>
            <a:pPr marL="285750" indent="-285750">
              <a:buFont typeface="Wingdings" panose="05000000000000000000" pitchFamily="2" charset="2"/>
              <a:buChar char="v"/>
            </a:pPr>
            <a:r>
              <a:rPr lang="en-GB" sz="2000" dirty="0">
                <a:solidFill>
                  <a:schemeClr val="tx2"/>
                </a:solidFill>
              </a:rPr>
              <a:t>Phase transition from </a:t>
            </a:r>
            <a:r>
              <a:rPr lang="en-GB" sz="2000" dirty="0" err="1">
                <a:solidFill>
                  <a:schemeClr val="tx2"/>
                </a:solidFill>
              </a:rPr>
              <a:t>Pmcn</a:t>
            </a:r>
            <a:r>
              <a:rPr lang="en-GB" sz="2000" dirty="0">
                <a:solidFill>
                  <a:schemeClr val="tx2"/>
                </a:solidFill>
              </a:rPr>
              <a:t> to </a:t>
            </a:r>
            <a:r>
              <a:rPr lang="en-GB" sz="2000" dirty="0" err="1">
                <a:solidFill>
                  <a:schemeClr val="tx2"/>
                </a:solidFill>
              </a:rPr>
              <a:t>Cmcm</a:t>
            </a:r>
            <a:r>
              <a:rPr lang="en-GB" sz="2000" dirty="0">
                <a:solidFill>
                  <a:schemeClr val="tx2"/>
                </a:solidFill>
              </a:rPr>
              <a:t> is possible at elevated temperatures for Ln</a:t>
            </a:r>
            <a:r>
              <a:rPr lang="en-GB" sz="2000" baseline="-25000" dirty="0">
                <a:solidFill>
                  <a:schemeClr val="tx2"/>
                </a:solidFill>
              </a:rPr>
              <a:t>3</a:t>
            </a:r>
            <a:r>
              <a:rPr lang="en-GB" sz="2000" dirty="0">
                <a:solidFill>
                  <a:schemeClr val="tx2"/>
                </a:solidFill>
              </a:rPr>
              <a:t>NbO</a:t>
            </a:r>
            <a:r>
              <a:rPr lang="en-GB" sz="2000" baseline="-25000" dirty="0">
                <a:solidFill>
                  <a:schemeClr val="tx2"/>
                </a:solidFill>
              </a:rPr>
              <a:t>7</a:t>
            </a:r>
            <a:r>
              <a:rPr lang="en-GB" sz="2000" dirty="0">
                <a:solidFill>
                  <a:schemeClr val="tx2"/>
                </a:solidFill>
              </a:rPr>
              <a:t> compounds </a:t>
            </a:r>
          </a:p>
        </p:txBody>
      </p:sp>
    </p:spTree>
    <p:extLst>
      <p:ext uri="{BB962C8B-B14F-4D97-AF65-F5344CB8AC3E}">
        <p14:creationId xmlns:p14="http://schemas.microsoft.com/office/powerpoint/2010/main" val="273704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generated with very high confidence">
            <a:extLst>
              <a:ext uri="{FF2B5EF4-FFF2-40B4-BE49-F238E27FC236}">
                <a16:creationId xmlns:a16="http://schemas.microsoft.com/office/drawing/2014/main" id="{4C0BC258-FD22-4AC2-83DF-FE5C39210E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557" t="4854" r="8572"/>
          <a:stretch/>
        </p:blipFill>
        <p:spPr>
          <a:xfrm>
            <a:off x="113016" y="1678242"/>
            <a:ext cx="6247592" cy="4561784"/>
          </a:xfrm>
          <a:prstGeom prst="rect">
            <a:avLst/>
          </a:prstGeom>
        </p:spPr>
      </p:pic>
      <p:pic>
        <p:nvPicPr>
          <p:cNvPr id="5" name="Picture 4">
            <a:extLst>
              <a:ext uri="{FF2B5EF4-FFF2-40B4-BE49-F238E27FC236}">
                <a16:creationId xmlns:a16="http://schemas.microsoft.com/office/drawing/2014/main" id="{90114805-81D2-443C-84BF-8ACA632A323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475" t="7539" r="10563"/>
          <a:stretch/>
        </p:blipFill>
        <p:spPr>
          <a:xfrm>
            <a:off x="113016" y="1519100"/>
            <a:ext cx="6247592" cy="4641935"/>
          </a:xfrm>
          <a:prstGeom prst="rect">
            <a:avLst/>
          </a:prstGeom>
        </p:spPr>
      </p:pic>
      <p:sp>
        <p:nvSpPr>
          <p:cNvPr id="8" name="Title 1">
            <a:extLst>
              <a:ext uri="{FF2B5EF4-FFF2-40B4-BE49-F238E27FC236}">
                <a16:creationId xmlns:a16="http://schemas.microsoft.com/office/drawing/2014/main" id="{196A9E23-F5C1-4C7E-8641-899224768B04}"/>
              </a:ext>
            </a:extLst>
          </p:cNvPr>
          <p:cNvSpPr txBox="1">
            <a:spLocks/>
          </p:cNvSpPr>
          <p:nvPr/>
        </p:nvSpPr>
        <p:spPr>
          <a:xfrm>
            <a:off x="0" y="916242"/>
            <a:ext cx="8229600" cy="762000"/>
          </a:xfrm>
          <a:prstGeom prst="rect">
            <a:avLst/>
          </a:prstGeom>
        </p:spPr>
        <p:txBody>
          <a:bodyPr/>
          <a:lst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pPr algn="ctr"/>
            <a:r>
              <a:rPr lang="en-GB" sz="2800" b="1" kern="0" dirty="0">
                <a:solidFill>
                  <a:schemeClr val="tx1"/>
                </a:solidFill>
              </a:rPr>
              <a:t>X-Ray Absorption Spectroscopy</a:t>
            </a:r>
            <a:endParaRPr lang="en-GB" sz="3600" b="1" kern="0" dirty="0">
              <a:solidFill>
                <a:schemeClr val="tx1"/>
              </a:solidFill>
            </a:endParaRPr>
          </a:p>
        </p:txBody>
      </p:sp>
      <p:sp>
        <p:nvSpPr>
          <p:cNvPr id="9" name="TextBox 8">
            <a:extLst>
              <a:ext uri="{FF2B5EF4-FFF2-40B4-BE49-F238E27FC236}">
                <a16:creationId xmlns:a16="http://schemas.microsoft.com/office/drawing/2014/main" id="{D9EEFF2F-B6B2-433C-B833-5419FB1AA542}"/>
              </a:ext>
            </a:extLst>
          </p:cNvPr>
          <p:cNvSpPr txBox="1"/>
          <p:nvPr/>
        </p:nvSpPr>
        <p:spPr>
          <a:xfrm>
            <a:off x="6164827" y="2050567"/>
            <a:ext cx="2980202" cy="3170099"/>
          </a:xfrm>
          <a:prstGeom prst="rect">
            <a:avLst/>
          </a:prstGeom>
          <a:noFill/>
        </p:spPr>
        <p:txBody>
          <a:bodyPr wrap="square" rtlCol="0">
            <a:spAutoFit/>
          </a:bodyPr>
          <a:lstStyle/>
          <a:p>
            <a:r>
              <a:rPr lang="en-GB" sz="2000" dirty="0">
                <a:solidFill>
                  <a:schemeClr val="tx2"/>
                </a:solidFill>
              </a:rPr>
              <a:t>Ce LIII edge spectroscopy </a:t>
            </a:r>
          </a:p>
          <a:p>
            <a:endParaRPr lang="en-GB" sz="2000" dirty="0">
              <a:solidFill>
                <a:schemeClr val="tx2"/>
              </a:solidFill>
            </a:endParaRPr>
          </a:p>
          <a:p>
            <a:r>
              <a:rPr lang="en-GB" sz="2000" dirty="0">
                <a:solidFill>
                  <a:schemeClr val="tx2"/>
                </a:solidFill>
              </a:rPr>
              <a:t>Compared to Ce-III and Ce-IV reference standards </a:t>
            </a:r>
          </a:p>
          <a:p>
            <a:endParaRPr lang="en-GB" sz="2000" dirty="0">
              <a:solidFill>
                <a:schemeClr val="tx2"/>
              </a:solidFill>
            </a:endParaRPr>
          </a:p>
          <a:p>
            <a:r>
              <a:rPr lang="en-GB" sz="2000" dirty="0">
                <a:solidFill>
                  <a:schemeClr val="tx2"/>
                </a:solidFill>
              </a:rPr>
              <a:t>Confirmation of chemical speciation of Ce within the structure</a:t>
            </a:r>
          </a:p>
          <a:p>
            <a:endParaRPr lang="en-GB" sz="2000" dirty="0">
              <a:solidFill>
                <a:schemeClr val="tx2"/>
              </a:solidFill>
            </a:endParaRPr>
          </a:p>
          <a:p>
            <a:r>
              <a:rPr lang="en-GB" sz="2000" dirty="0">
                <a:solidFill>
                  <a:schemeClr val="tx2"/>
                </a:solidFill>
              </a:rPr>
              <a:t>Average OS: 3.05</a:t>
            </a:r>
          </a:p>
        </p:txBody>
      </p:sp>
    </p:spTree>
    <p:extLst>
      <p:ext uri="{BB962C8B-B14F-4D97-AF65-F5344CB8AC3E}">
        <p14:creationId xmlns:p14="http://schemas.microsoft.com/office/powerpoint/2010/main" val="164063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6A9E23-F5C1-4C7E-8641-899224768B04}"/>
              </a:ext>
            </a:extLst>
          </p:cNvPr>
          <p:cNvSpPr txBox="1">
            <a:spLocks/>
          </p:cNvSpPr>
          <p:nvPr/>
        </p:nvSpPr>
        <p:spPr>
          <a:xfrm>
            <a:off x="0" y="916242"/>
            <a:ext cx="8229600" cy="762000"/>
          </a:xfrm>
          <a:prstGeom prst="rect">
            <a:avLst/>
          </a:prstGeom>
        </p:spPr>
        <p:txBody>
          <a:bodyPr/>
          <a:lstStyle>
            <a:lvl1pPr algn="l" rtl="0" eaLnBrk="0" fontAlgn="base" hangingPunct="0">
              <a:lnSpc>
                <a:spcPct val="83000"/>
              </a:lnSpc>
              <a:spcBef>
                <a:spcPct val="0"/>
              </a:spcBef>
              <a:spcAft>
                <a:spcPct val="0"/>
              </a:spcAft>
              <a:defRPr sz="4400">
                <a:solidFill>
                  <a:srgbClr val="2A196F"/>
                </a:solidFill>
                <a:latin typeface="+mj-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pPr algn="ctr"/>
            <a:r>
              <a:rPr lang="en-GB" sz="2800" b="1" kern="0" dirty="0">
                <a:solidFill>
                  <a:schemeClr val="tx1"/>
                </a:solidFill>
              </a:rPr>
              <a:t>Conclusions &amp; Further Work</a:t>
            </a:r>
            <a:endParaRPr lang="en-GB" sz="3600" b="1" kern="0" dirty="0">
              <a:solidFill>
                <a:schemeClr val="tx1"/>
              </a:solidFill>
            </a:endParaRPr>
          </a:p>
        </p:txBody>
      </p:sp>
      <p:sp>
        <p:nvSpPr>
          <p:cNvPr id="5" name="TextBox 4"/>
          <p:cNvSpPr txBox="1"/>
          <p:nvPr/>
        </p:nvSpPr>
        <p:spPr>
          <a:xfrm>
            <a:off x="147484" y="1622332"/>
            <a:ext cx="8849032" cy="5016758"/>
          </a:xfrm>
          <a:prstGeom prst="rect">
            <a:avLst/>
          </a:prstGeom>
          <a:noFill/>
        </p:spPr>
        <p:txBody>
          <a:bodyPr wrap="square" rtlCol="0">
            <a:spAutoFit/>
          </a:bodyPr>
          <a:lstStyle/>
          <a:p>
            <a:pPr marL="285750" indent="-285750">
              <a:buFont typeface="Wingdings" panose="05000000000000000000" pitchFamily="2" charset="2"/>
              <a:buChar char="v"/>
            </a:pPr>
            <a:r>
              <a:rPr lang="en-GB" sz="2000" dirty="0">
                <a:solidFill>
                  <a:schemeClr val="tx2"/>
                </a:solidFill>
              </a:rPr>
              <a:t>Am</a:t>
            </a:r>
            <a:r>
              <a:rPr lang="en-GB" sz="2000" baseline="30000" dirty="0">
                <a:solidFill>
                  <a:schemeClr val="tx2"/>
                </a:solidFill>
              </a:rPr>
              <a:t>241</a:t>
            </a:r>
            <a:r>
              <a:rPr lang="en-GB" sz="2000" dirty="0">
                <a:solidFill>
                  <a:schemeClr val="tx2"/>
                </a:solidFill>
              </a:rPr>
              <a:t> has potential for use in future European RTG’s</a:t>
            </a: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r>
              <a:rPr lang="en-GB" sz="2000" dirty="0">
                <a:solidFill>
                  <a:schemeClr val="tx2"/>
                </a:solidFill>
              </a:rPr>
              <a:t>Ce</a:t>
            </a:r>
            <a:r>
              <a:rPr lang="en-GB" sz="2000" baseline="-25000" dirty="0">
                <a:solidFill>
                  <a:schemeClr val="tx2"/>
                </a:solidFill>
              </a:rPr>
              <a:t>3</a:t>
            </a:r>
            <a:r>
              <a:rPr lang="en-GB" sz="2000" dirty="0">
                <a:solidFill>
                  <a:schemeClr val="tx2"/>
                </a:solidFill>
              </a:rPr>
              <a:t>NbO</a:t>
            </a:r>
            <a:r>
              <a:rPr lang="en-GB" sz="2000" baseline="-25000" dirty="0">
                <a:solidFill>
                  <a:schemeClr val="tx2"/>
                </a:solidFill>
              </a:rPr>
              <a:t>7</a:t>
            </a:r>
            <a:r>
              <a:rPr lang="en-GB" sz="2000" dirty="0">
                <a:solidFill>
                  <a:schemeClr val="tx2"/>
                </a:solidFill>
              </a:rPr>
              <a:t> material can be produced in sizable quantities in the laboratory</a:t>
            </a:r>
          </a:p>
          <a:p>
            <a:pPr marL="800100" lvl="1" indent="-342900">
              <a:buFont typeface="Wingdings" panose="05000000000000000000" pitchFamily="2" charset="2"/>
              <a:buChar char="Ø"/>
            </a:pPr>
            <a:r>
              <a:rPr lang="en-GB" sz="2000" dirty="0"/>
              <a:t>XRD, XAS, </a:t>
            </a:r>
            <a:r>
              <a:rPr lang="en-GB" sz="2000" dirty="0" err="1"/>
              <a:t>Magnetochemistry</a:t>
            </a:r>
            <a:r>
              <a:rPr lang="en-GB" sz="2000" dirty="0"/>
              <a:t>, Raman &amp; Density</a:t>
            </a: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r>
              <a:rPr lang="en-GB" sz="2000" dirty="0">
                <a:solidFill>
                  <a:schemeClr val="tx2"/>
                </a:solidFill>
              </a:rPr>
              <a:t>High resolution neutron data unable to pin down space group – </a:t>
            </a:r>
            <a:r>
              <a:rPr lang="en-GB" sz="2000" dirty="0" err="1">
                <a:solidFill>
                  <a:schemeClr val="tx2"/>
                </a:solidFill>
              </a:rPr>
              <a:t>Cmcm</a:t>
            </a:r>
            <a:r>
              <a:rPr lang="en-GB" sz="2000" dirty="0">
                <a:solidFill>
                  <a:schemeClr val="tx2"/>
                </a:solidFill>
              </a:rPr>
              <a:t> or </a:t>
            </a:r>
            <a:r>
              <a:rPr lang="en-GB" sz="2000" dirty="0" err="1">
                <a:solidFill>
                  <a:schemeClr val="tx2"/>
                </a:solidFill>
              </a:rPr>
              <a:t>Pnma</a:t>
            </a:r>
            <a:endParaRPr lang="en-GB" sz="2000" dirty="0">
              <a:solidFill>
                <a:schemeClr val="tx2"/>
              </a:solidFill>
            </a:endParaRP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r>
              <a:rPr lang="en-GB" sz="2000" dirty="0">
                <a:solidFill>
                  <a:schemeClr val="tx2"/>
                </a:solidFill>
              </a:rPr>
              <a:t>Possible </a:t>
            </a:r>
            <a:r>
              <a:rPr lang="en-GB" sz="2000" dirty="0" err="1">
                <a:solidFill>
                  <a:schemeClr val="tx2"/>
                </a:solidFill>
              </a:rPr>
              <a:t>pseudosymmetry</a:t>
            </a:r>
            <a:r>
              <a:rPr lang="en-GB" sz="2000" dirty="0">
                <a:solidFill>
                  <a:schemeClr val="tx2"/>
                </a:solidFill>
              </a:rPr>
              <a:t> structure with both space groups in two phases</a:t>
            </a: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endParaRPr lang="en-GB" sz="2000" dirty="0">
              <a:solidFill>
                <a:schemeClr val="tx2"/>
              </a:solidFill>
            </a:endParaRPr>
          </a:p>
          <a:p>
            <a:pPr marL="285750" indent="-285750">
              <a:buFont typeface="Wingdings" panose="05000000000000000000" pitchFamily="2" charset="2"/>
              <a:buChar char="v"/>
            </a:pPr>
            <a:endParaRPr lang="en-GB" sz="2000" dirty="0">
              <a:solidFill>
                <a:schemeClr val="tx2"/>
              </a:solidFill>
            </a:endParaRPr>
          </a:p>
          <a:p>
            <a:pPr marL="342900" indent="-342900">
              <a:buFont typeface="Wingdings" panose="05000000000000000000" pitchFamily="2" charset="2"/>
              <a:buChar char="q"/>
            </a:pPr>
            <a:r>
              <a:rPr lang="en-GB" sz="2000" dirty="0"/>
              <a:t>Will use HT-XRD to explore phase transition region</a:t>
            </a:r>
          </a:p>
          <a:p>
            <a:pPr marL="285750" indent="-285750">
              <a:buFont typeface="Wingdings" panose="05000000000000000000" pitchFamily="2" charset="2"/>
              <a:buChar char="v"/>
            </a:pPr>
            <a:endParaRPr lang="en-GB" sz="2000" dirty="0"/>
          </a:p>
          <a:p>
            <a:pPr marL="342900" indent="-342900">
              <a:buFont typeface="Wingdings" panose="05000000000000000000" pitchFamily="2" charset="2"/>
              <a:buChar char="q"/>
            </a:pPr>
            <a:r>
              <a:rPr lang="en-GB" sz="2000" dirty="0"/>
              <a:t>Look into DTA/DSC for information on the phase transition</a:t>
            </a:r>
          </a:p>
          <a:p>
            <a:endParaRPr lang="en-GB" sz="2000" dirty="0">
              <a:solidFill>
                <a:schemeClr val="tx2"/>
              </a:solidFill>
            </a:endParaRPr>
          </a:p>
        </p:txBody>
      </p:sp>
    </p:spTree>
    <p:extLst>
      <p:ext uri="{BB962C8B-B14F-4D97-AF65-F5344CB8AC3E}">
        <p14:creationId xmlns:p14="http://schemas.microsoft.com/office/powerpoint/2010/main" val="2218698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9422" y="2526539"/>
            <a:ext cx="3740025" cy="1489778"/>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808" y="4377827"/>
            <a:ext cx="2426659" cy="1023747"/>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18199" b="25280"/>
          <a:stretch/>
        </p:blipFill>
        <p:spPr>
          <a:xfrm>
            <a:off x="5166880" y="812647"/>
            <a:ext cx="3778557" cy="1509824"/>
          </a:xfrm>
          <a:prstGeom prst="rect">
            <a:avLst/>
          </a:prstGeom>
        </p:spPr>
      </p:pic>
      <p:sp>
        <p:nvSpPr>
          <p:cNvPr id="2" name="TextBox 1"/>
          <p:cNvSpPr txBox="1"/>
          <p:nvPr/>
        </p:nvSpPr>
        <p:spPr>
          <a:xfrm>
            <a:off x="320195" y="1041457"/>
            <a:ext cx="4189228" cy="1754326"/>
          </a:xfrm>
          <a:prstGeom prst="rect">
            <a:avLst/>
          </a:prstGeom>
          <a:noFill/>
        </p:spPr>
        <p:txBody>
          <a:bodyPr wrap="square" rtlCol="0">
            <a:spAutoFit/>
          </a:bodyPr>
          <a:lstStyle/>
          <a:p>
            <a:r>
              <a:rPr lang="en-GB" dirty="0"/>
              <a:t>Special thanks to:</a:t>
            </a:r>
          </a:p>
          <a:p>
            <a:r>
              <a:rPr lang="en-GB" dirty="0"/>
              <a:t>Prof Neil C. Hyatt</a:t>
            </a:r>
          </a:p>
          <a:p>
            <a:r>
              <a:rPr lang="en-GB" dirty="0"/>
              <a:t>Dr Emma McCabe</a:t>
            </a:r>
          </a:p>
          <a:p>
            <a:r>
              <a:rPr lang="en-GB" dirty="0"/>
              <a:t>Dr Martin C. Stennett</a:t>
            </a:r>
          </a:p>
          <a:p>
            <a:r>
              <a:rPr lang="en-GB" dirty="0"/>
              <a:t>Dr Shi-</a:t>
            </a:r>
            <a:r>
              <a:rPr lang="en-GB" dirty="0" err="1"/>
              <a:t>Kuan</a:t>
            </a:r>
            <a:r>
              <a:rPr lang="en-GB" dirty="0"/>
              <a:t> Sun</a:t>
            </a:r>
          </a:p>
          <a:p>
            <a:r>
              <a:rPr lang="en-GB" dirty="0"/>
              <a:t>&amp; the ISL team</a:t>
            </a:r>
          </a:p>
        </p:txBody>
      </p:sp>
      <p:sp>
        <p:nvSpPr>
          <p:cNvPr id="5" name="TextBox 4"/>
          <p:cNvSpPr txBox="1"/>
          <p:nvPr/>
        </p:nvSpPr>
        <p:spPr>
          <a:xfrm>
            <a:off x="205895" y="6114097"/>
            <a:ext cx="8753474" cy="738664"/>
          </a:xfrm>
          <a:prstGeom prst="rect">
            <a:avLst/>
          </a:prstGeom>
          <a:noFill/>
        </p:spPr>
        <p:txBody>
          <a:bodyPr wrap="square" rtlCol="0">
            <a:spAutoFit/>
          </a:bodyPr>
          <a:lstStyle/>
          <a:p>
            <a:r>
              <a:rPr lang="en-GB" sz="1200" dirty="0"/>
              <a:t>The authors would like to thank the EPSRC (Grant EP/G037140/1) for funding this research which was performed in part at the MIDAS Facility, University of Sheffield, established with support from the Department of Energy and Climate Change.</a:t>
            </a:r>
          </a:p>
          <a:p>
            <a:endParaRPr lang="en-GB" dirty="0"/>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26836" y="4453997"/>
            <a:ext cx="4715275" cy="871406"/>
          </a:xfrm>
          <a:prstGeom prst="rect">
            <a:avLst/>
          </a:prstGeom>
        </p:spPr>
      </p:pic>
      <p:sp>
        <p:nvSpPr>
          <p:cNvPr id="6" name="Rectangle 5"/>
          <p:cNvSpPr/>
          <p:nvPr/>
        </p:nvSpPr>
        <p:spPr bwMode="auto">
          <a:xfrm>
            <a:off x="1394083" y="5059248"/>
            <a:ext cx="6230679" cy="105882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lstStyle/>
          <a:p>
            <a:pPr>
              <a:defRPr/>
            </a:pPr>
            <a:r>
              <a:rPr lang="en-GB" sz="4000" b="1" dirty="0">
                <a:solidFill>
                  <a:srgbClr val="0070C0"/>
                </a:solidFill>
              </a:rPr>
              <a:t>Thank you for listening!</a:t>
            </a:r>
          </a:p>
        </p:txBody>
      </p:sp>
    </p:spTree>
    <p:extLst>
      <p:ext uri="{BB962C8B-B14F-4D97-AF65-F5344CB8AC3E}">
        <p14:creationId xmlns:p14="http://schemas.microsoft.com/office/powerpoint/2010/main" val="59335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tuos_ppt_template_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TUOS Stephenson"/>
        <a:ea typeface=""/>
        <a:cs typeface=""/>
      </a:majorFont>
      <a:minorFont>
        <a:latin typeface="TUOS Blak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lnDef>
  </a:objectDefaults>
  <a:extraClrSchemeLst>
    <a:extraClrScheme>
      <a:clrScheme name="Default Design 1">
        <a:dk1>
          <a:srgbClr val="2A196F"/>
        </a:dk1>
        <a:lt1>
          <a:srgbClr val="F9FFA2"/>
        </a:lt1>
        <a:dk2>
          <a:srgbClr val="00B3EF"/>
        </a:dk2>
        <a:lt2>
          <a:srgbClr val="FCFBE3"/>
        </a:lt2>
        <a:accent1>
          <a:srgbClr val="FFFF00"/>
        </a:accent1>
        <a:accent2>
          <a:srgbClr val="B5B5B5"/>
        </a:accent2>
        <a:accent3>
          <a:srgbClr val="FBFFCE"/>
        </a:accent3>
        <a:accent4>
          <a:srgbClr val="22145E"/>
        </a:accent4>
        <a:accent5>
          <a:srgbClr val="FFFFAA"/>
        </a:accent5>
        <a:accent6>
          <a:srgbClr val="A4A4A4"/>
        </a:accent6>
        <a:hlink>
          <a:srgbClr val="00B4F0"/>
        </a:hlink>
        <a:folHlink>
          <a:srgbClr val="FF00A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39975</TotalTime>
  <Words>1522</Words>
  <Application>Microsoft Office PowerPoint</Application>
  <PresentationFormat>On-screen Show (4:3)</PresentationFormat>
  <Paragraphs>257</Paragraphs>
  <Slides>19</Slides>
  <Notes>12</Notes>
  <HiddenSlides>3</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ＭＳ Ｐゴシック</vt:lpstr>
      <vt:lpstr>ＭＳ Ｐゴシック</vt:lpstr>
      <vt:lpstr>Arial</vt:lpstr>
      <vt:lpstr>Calibri</vt:lpstr>
      <vt:lpstr>Cambria Math</vt:lpstr>
      <vt:lpstr>Times New Roman</vt:lpstr>
      <vt:lpstr>TUOS Blake</vt:lpstr>
      <vt:lpstr>TUOS Stephenson</vt:lpstr>
      <vt:lpstr>Wingdings</vt:lpstr>
      <vt:lpstr>tuos_ppt_template_white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X-Ray Diffraction</vt:lpstr>
      <vt:lpstr>PowerPoint Presentation</vt:lpstr>
      <vt:lpstr>PowerPoint Presentation</vt:lpstr>
      <vt:lpstr>PowerPoint Presentation</vt:lpstr>
      <vt:lpstr>PowerPoint Presentation</vt:lpstr>
      <vt:lpstr>PowerPoint Presentation</vt:lpstr>
    </vt:vector>
  </TitlesOfParts>
  <Manager>Design team</Manager>
  <Company>Univeristy of Sheffield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MSE_OpenDay template</dc:title>
  <dc:subject>PowerPoint template</dc:subject>
  <dc:creator>Admin</dc:creator>
  <cp:keywords>tuos, sheffield, university, powerpoint, ppt, template, i-d, 2005, white, dmc</cp:keywords>
  <dc:description>Title</dc:description>
  <cp:lastModifiedBy>Sean Barlow</cp:lastModifiedBy>
  <cp:revision>385</cp:revision>
  <cp:lastPrinted>2005-02-24T11:31:10Z</cp:lastPrinted>
  <dcterms:created xsi:type="dcterms:W3CDTF">2011-12-13T16:55:01Z</dcterms:created>
  <dcterms:modified xsi:type="dcterms:W3CDTF">2017-10-31T10:46:47Z</dcterms:modified>
  <cp:category>Templates, identity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MSE_OpenDay template</vt:lpwstr>
  </property>
  <property fmtid="{D5CDD505-2E9C-101B-9397-08002B2CF9AE}" pid="3" name="SlideDescription">
    <vt:lpwstr>Title</vt:lpwstr>
  </property>
</Properties>
</file>