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  <p:sldMasterId id="2147483669" r:id="rId2"/>
  </p:sldMasterIdLst>
  <p:notesMasterIdLst>
    <p:notesMasterId r:id="rId32"/>
  </p:notesMasterIdLst>
  <p:handoutMasterIdLst>
    <p:handoutMasterId r:id="rId33"/>
  </p:handoutMasterIdLst>
  <p:sldIdLst>
    <p:sldId id="461" r:id="rId3"/>
    <p:sldId id="468" r:id="rId4"/>
    <p:sldId id="469" r:id="rId5"/>
    <p:sldId id="470" r:id="rId6"/>
    <p:sldId id="471" r:id="rId7"/>
    <p:sldId id="464" r:id="rId8"/>
    <p:sldId id="472" r:id="rId9"/>
    <p:sldId id="473" r:id="rId10"/>
    <p:sldId id="474" r:id="rId11"/>
    <p:sldId id="475" r:id="rId12"/>
    <p:sldId id="476" r:id="rId13"/>
    <p:sldId id="480" r:id="rId14"/>
    <p:sldId id="478" r:id="rId15"/>
    <p:sldId id="483" r:id="rId16"/>
    <p:sldId id="484" r:id="rId17"/>
    <p:sldId id="485" r:id="rId18"/>
    <p:sldId id="486" r:id="rId19"/>
    <p:sldId id="482" r:id="rId20"/>
    <p:sldId id="487" r:id="rId21"/>
    <p:sldId id="481" r:id="rId22"/>
    <p:sldId id="488" r:id="rId23"/>
    <p:sldId id="490" r:id="rId24"/>
    <p:sldId id="491" r:id="rId25"/>
    <p:sldId id="492" r:id="rId26"/>
    <p:sldId id="493" r:id="rId27"/>
    <p:sldId id="465" r:id="rId28"/>
    <p:sldId id="494" r:id="rId29"/>
    <p:sldId id="489" r:id="rId30"/>
    <p:sldId id="495" r:id="rId3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1E5389"/>
    <a:srgbClr val="F0C833"/>
    <a:srgbClr val="006600"/>
    <a:srgbClr val="FF00FF"/>
    <a:srgbClr val="1A5189"/>
    <a:srgbClr val="395A87"/>
    <a:srgbClr val="265782"/>
    <a:srgbClr val="748058"/>
    <a:srgbClr val="18426C"/>
    <a:srgbClr val="FFCF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929F9F4-4A8F-4326-A1B4-22849713DDAB}" styleName="Style foncé 1 - Accentuation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Style foncé 1 - Accentuation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e foncé 1 - Accentuation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Style moyen 4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14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Relationship Id="rId4" Type="http://schemas.openxmlformats.org/officeDocument/2006/relationships/image" Target="../media/image5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image" Target="../media/image6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66015-4F42-5848-8DC6-D5EF698C756E}" type="datetime1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449F4-2D05-F540-A632-4C913BE6A0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62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31F0F-1FF1-9E45-B8EA-D68112992143}" type="datetime1">
              <a:rPr lang="fr-FR" smtClean="0"/>
              <a:t>30/10/2017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34A0EA-A9CC-2148-AC32-A19C4E55F7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9263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34A0EA-A9CC-2148-AC32-A19C4E55F78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3785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-116622" y="-145425"/>
            <a:ext cx="9366719" cy="4491790"/>
            <a:chOff x="-116622" y="-145425"/>
            <a:chExt cx="9366719" cy="4491790"/>
          </a:xfrm>
        </p:grpSpPr>
        <p:pic>
          <p:nvPicPr>
            <p:cNvPr id="7" name="Picture 7" descr="C:\Users\sp222919\AppData\Local\Microsoft\Windows\Temporary Internet Files\Content.Outlook\MBZNUMYS\IMG_1558.JPG"/>
            <p:cNvPicPr>
              <a:picLocks noChangeAspect="1" noChangeArrowheads="1"/>
            </p:cNvPicPr>
            <p:nvPr userDrawn="1"/>
          </p:nvPicPr>
          <p:blipFill rotWithShape="1">
            <a:blip r:embed="rId2" cstate="print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" r="543" b="33382"/>
            <a:stretch/>
          </p:blipFill>
          <p:spPr bwMode="auto">
            <a:xfrm>
              <a:off x="0" y="-145425"/>
              <a:ext cx="9144000" cy="4100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er 2"/>
            <p:cNvGrpSpPr/>
            <p:nvPr userDrawn="1"/>
          </p:nvGrpSpPr>
          <p:grpSpPr>
            <a:xfrm>
              <a:off x="-116622" y="1203758"/>
              <a:ext cx="9366719" cy="3142607"/>
              <a:chOff x="-116622" y="1203758"/>
              <a:chExt cx="9366719" cy="3142607"/>
            </a:xfrm>
          </p:grpSpPr>
          <p:sp>
            <p:nvSpPr>
              <p:cNvPr id="12" name="Forme libre 11"/>
              <p:cNvSpPr/>
              <p:nvPr/>
            </p:nvSpPr>
            <p:spPr>
              <a:xfrm>
                <a:off x="-6728" y="1395740"/>
                <a:ext cx="9155885" cy="2950625"/>
              </a:xfrm>
              <a:custGeom>
                <a:avLst/>
                <a:gdLst>
                  <a:gd name="connsiteX0" fmla="*/ 38777 w 9616590"/>
                  <a:gd name="connsiteY0" fmla="*/ 0 h 2956975"/>
                  <a:gd name="connsiteX1" fmla="*/ 1095439 w 9616590"/>
                  <a:gd name="connsiteY1" fmla="*/ 940415 h 2956975"/>
                  <a:gd name="connsiteX2" fmla="*/ 2501089 w 9616590"/>
                  <a:gd name="connsiteY2" fmla="*/ 1803270 h 2956975"/>
                  <a:gd name="connsiteX3" fmla="*/ 3955211 w 9616590"/>
                  <a:gd name="connsiteY3" fmla="*/ 2297715 h 2956975"/>
                  <a:gd name="connsiteX4" fmla="*/ 5254226 w 9616590"/>
                  <a:gd name="connsiteY4" fmla="*/ 2530395 h 2956975"/>
                  <a:gd name="connsiteX5" fmla="*/ 6456299 w 9616590"/>
                  <a:gd name="connsiteY5" fmla="*/ 2559480 h 2956975"/>
                  <a:gd name="connsiteX6" fmla="*/ 7193054 w 9616590"/>
                  <a:gd name="connsiteY6" fmla="*/ 2501310 h 2956975"/>
                  <a:gd name="connsiteX7" fmla="*/ 7958892 w 9616590"/>
                  <a:gd name="connsiteY7" fmla="*/ 2375275 h 2956975"/>
                  <a:gd name="connsiteX8" fmla="*/ 8647176 w 9616590"/>
                  <a:gd name="connsiteY8" fmla="*/ 2191070 h 2956975"/>
                  <a:gd name="connsiteX9" fmla="*/ 9257907 w 9616590"/>
                  <a:gd name="connsiteY9" fmla="*/ 1987475 h 2956975"/>
                  <a:gd name="connsiteX10" fmla="*/ 9616590 w 9616590"/>
                  <a:gd name="connsiteY10" fmla="*/ 1832355 h 2956975"/>
                  <a:gd name="connsiteX11" fmla="*/ 9597202 w 9616590"/>
                  <a:gd name="connsiteY11" fmla="*/ 2956975 h 2956975"/>
                  <a:gd name="connsiteX12" fmla="*/ 0 w 9616590"/>
                  <a:gd name="connsiteY12" fmla="*/ 2889110 h 2956975"/>
                  <a:gd name="connsiteX13" fmla="*/ 38777 w 9616590"/>
                  <a:gd name="connsiteY13" fmla="*/ 0 h 2956975"/>
                  <a:gd name="connsiteX0" fmla="*/ 0 w 9577813"/>
                  <a:gd name="connsiteY0" fmla="*/ 0 h 2956975"/>
                  <a:gd name="connsiteX1" fmla="*/ 1056662 w 9577813"/>
                  <a:gd name="connsiteY1" fmla="*/ 940415 h 2956975"/>
                  <a:gd name="connsiteX2" fmla="*/ 2462312 w 9577813"/>
                  <a:gd name="connsiteY2" fmla="*/ 1803270 h 2956975"/>
                  <a:gd name="connsiteX3" fmla="*/ 3916434 w 9577813"/>
                  <a:gd name="connsiteY3" fmla="*/ 2297715 h 2956975"/>
                  <a:gd name="connsiteX4" fmla="*/ 5215449 w 9577813"/>
                  <a:gd name="connsiteY4" fmla="*/ 2530395 h 2956975"/>
                  <a:gd name="connsiteX5" fmla="*/ 6417522 w 9577813"/>
                  <a:gd name="connsiteY5" fmla="*/ 2559480 h 2956975"/>
                  <a:gd name="connsiteX6" fmla="*/ 7154277 w 9577813"/>
                  <a:gd name="connsiteY6" fmla="*/ 2501310 h 2956975"/>
                  <a:gd name="connsiteX7" fmla="*/ 7920115 w 9577813"/>
                  <a:gd name="connsiteY7" fmla="*/ 2375275 h 2956975"/>
                  <a:gd name="connsiteX8" fmla="*/ 8608399 w 9577813"/>
                  <a:gd name="connsiteY8" fmla="*/ 2191070 h 2956975"/>
                  <a:gd name="connsiteX9" fmla="*/ 9219130 w 9577813"/>
                  <a:gd name="connsiteY9" fmla="*/ 1987475 h 2956975"/>
                  <a:gd name="connsiteX10" fmla="*/ 9577813 w 9577813"/>
                  <a:gd name="connsiteY10" fmla="*/ 1832355 h 2956975"/>
                  <a:gd name="connsiteX11" fmla="*/ 9558425 w 9577813"/>
                  <a:gd name="connsiteY11" fmla="*/ 2956975 h 2956975"/>
                  <a:gd name="connsiteX12" fmla="*/ 205698 w 9577813"/>
                  <a:gd name="connsiteY12" fmla="*/ 2892285 h 2956975"/>
                  <a:gd name="connsiteX13" fmla="*/ 0 w 9577813"/>
                  <a:gd name="connsiteY13" fmla="*/ 0 h 2956975"/>
                  <a:gd name="connsiteX0" fmla="*/ 0 w 9577813"/>
                  <a:gd name="connsiteY0" fmla="*/ 0 h 2956975"/>
                  <a:gd name="connsiteX1" fmla="*/ 1056662 w 9577813"/>
                  <a:gd name="connsiteY1" fmla="*/ 940415 h 2956975"/>
                  <a:gd name="connsiteX2" fmla="*/ 2462312 w 9577813"/>
                  <a:gd name="connsiteY2" fmla="*/ 1803270 h 2956975"/>
                  <a:gd name="connsiteX3" fmla="*/ 3916434 w 9577813"/>
                  <a:gd name="connsiteY3" fmla="*/ 2297715 h 2956975"/>
                  <a:gd name="connsiteX4" fmla="*/ 5215449 w 9577813"/>
                  <a:gd name="connsiteY4" fmla="*/ 2530395 h 2956975"/>
                  <a:gd name="connsiteX5" fmla="*/ 6417522 w 9577813"/>
                  <a:gd name="connsiteY5" fmla="*/ 2559480 h 2956975"/>
                  <a:gd name="connsiteX6" fmla="*/ 7154277 w 9577813"/>
                  <a:gd name="connsiteY6" fmla="*/ 2501310 h 2956975"/>
                  <a:gd name="connsiteX7" fmla="*/ 7920115 w 9577813"/>
                  <a:gd name="connsiteY7" fmla="*/ 2375275 h 2956975"/>
                  <a:gd name="connsiteX8" fmla="*/ 8608399 w 9577813"/>
                  <a:gd name="connsiteY8" fmla="*/ 2191070 h 2956975"/>
                  <a:gd name="connsiteX9" fmla="*/ 9219130 w 9577813"/>
                  <a:gd name="connsiteY9" fmla="*/ 1987475 h 2956975"/>
                  <a:gd name="connsiteX10" fmla="*/ 9577813 w 9577813"/>
                  <a:gd name="connsiteY10" fmla="*/ 1832355 h 2956975"/>
                  <a:gd name="connsiteX11" fmla="*/ 9558425 w 9577813"/>
                  <a:gd name="connsiteY11" fmla="*/ 2956975 h 2956975"/>
                  <a:gd name="connsiteX12" fmla="*/ 202523 w 9577813"/>
                  <a:gd name="connsiteY12" fmla="*/ 2892285 h 2956975"/>
                  <a:gd name="connsiteX13" fmla="*/ 0 w 9577813"/>
                  <a:gd name="connsiteY13" fmla="*/ 0 h 2956975"/>
                  <a:gd name="connsiteX0" fmla="*/ 0 w 9380963"/>
                  <a:gd name="connsiteY0" fmla="*/ 0 h 2937925"/>
                  <a:gd name="connsiteX1" fmla="*/ 859812 w 9380963"/>
                  <a:gd name="connsiteY1" fmla="*/ 921365 h 2937925"/>
                  <a:gd name="connsiteX2" fmla="*/ 2265462 w 9380963"/>
                  <a:gd name="connsiteY2" fmla="*/ 1784220 h 2937925"/>
                  <a:gd name="connsiteX3" fmla="*/ 3719584 w 9380963"/>
                  <a:gd name="connsiteY3" fmla="*/ 2278665 h 2937925"/>
                  <a:gd name="connsiteX4" fmla="*/ 5018599 w 9380963"/>
                  <a:gd name="connsiteY4" fmla="*/ 2511345 h 2937925"/>
                  <a:gd name="connsiteX5" fmla="*/ 6220672 w 9380963"/>
                  <a:gd name="connsiteY5" fmla="*/ 2540430 h 2937925"/>
                  <a:gd name="connsiteX6" fmla="*/ 6957427 w 9380963"/>
                  <a:gd name="connsiteY6" fmla="*/ 2482260 h 2937925"/>
                  <a:gd name="connsiteX7" fmla="*/ 7723265 w 9380963"/>
                  <a:gd name="connsiteY7" fmla="*/ 2356225 h 2937925"/>
                  <a:gd name="connsiteX8" fmla="*/ 8411549 w 9380963"/>
                  <a:gd name="connsiteY8" fmla="*/ 2172020 h 2937925"/>
                  <a:gd name="connsiteX9" fmla="*/ 9022280 w 9380963"/>
                  <a:gd name="connsiteY9" fmla="*/ 1968425 h 2937925"/>
                  <a:gd name="connsiteX10" fmla="*/ 9380963 w 9380963"/>
                  <a:gd name="connsiteY10" fmla="*/ 1813305 h 2937925"/>
                  <a:gd name="connsiteX11" fmla="*/ 9361575 w 9380963"/>
                  <a:gd name="connsiteY11" fmla="*/ 2937925 h 2937925"/>
                  <a:gd name="connsiteX12" fmla="*/ 5673 w 9380963"/>
                  <a:gd name="connsiteY12" fmla="*/ 2873235 h 2937925"/>
                  <a:gd name="connsiteX13" fmla="*/ 0 w 9380963"/>
                  <a:gd name="connsiteY13" fmla="*/ 0 h 2937925"/>
                  <a:gd name="connsiteX0" fmla="*/ 0 w 9361575"/>
                  <a:gd name="connsiteY0" fmla="*/ 0 h 2937925"/>
                  <a:gd name="connsiteX1" fmla="*/ 859812 w 9361575"/>
                  <a:gd name="connsiteY1" fmla="*/ 921365 h 2937925"/>
                  <a:gd name="connsiteX2" fmla="*/ 2265462 w 9361575"/>
                  <a:gd name="connsiteY2" fmla="*/ 1784220 h 2937925"/>
                  <a:gd name="connsiteX3" fmla="*/ 3719584 w 9361575"/>
                  <a:gd name="connsiteY3" fmla="*/ 2278665 h 2937925"/>
                  <a:gd name="connsiteX4" fmla="*/ 5018599 w 9361575"/>
                  <a:gd name="connsiteY4" fmla="*/ 2511345 h 2937925"/>
                  <a:gd name="connsiteX5" fmla="*/ 6220672 w 9361575"/>
                  <a:gd name="connsiteY5" fmla="*/ 2540430 h 2937925"/>
                  <a:gd name="connsiteX6" fmla="*/ 6957427 w 9361575"/>
                  <a:gd name="connsiteY6" fmla="*/ 2482260 h 2937925"/>
                  <a:gd name="connsiteX7" fmla="*/ 7723265 w 9361575"/>
                  <a:gd name="connsiteY7" fmla="*/ 2356225 h 2937925"/>
                  <a:gd name="connsiteX8" fmla="*/ 8411549 w 9361575"/>
                  <a:gd name="connsiteY8" fmla="*/ 2172020 h 2937925"/>
                  <a:gd name="connsiteX9" fmla="*/ 9022280 w 9361575"/>
                  <a:gd name="connsiteY9" fmla="*/ 1968425 h 2937925"/>
                  <a:gd name="connsiteX10" fmla="*/ 9161888 w 9361575"/>
                  <a:gd name="connsiteY10" fmla="*/ 1889505 h 2937925"/>
                  <a:gd name="connsiteX11" fmla="*/ 9361575 w 9361575"/>
                  <a:gd name="connsiteY11" fmla="*/ 2937925 h 2937925"/>
                  <a:gd name="connsiteX12" fmla="*/ 5673 w 9361575"/>
                  <a:gd name="connsiteY12" fmla="*/ 2873235 h 2937925"/>
                  <a:gd name="connsiteX13" fmla="*/ 0 w 9361575"/>
                  <a:gd name="connsiteY13" fmla="*/ 0 h 2937925"/>
                  <a:gd name="connsiteX0" fmla="*/ 0 w 9161888"/>
                  <a:gd name="connsiteY0" fmla="*/ 0 h 2950625"/>
                  <a:gd name="connsiteX1" fmla="*/ 859812 w 9161888"/>
                  <a:gd name="connsiteY1" fmla="*/ 921365 h 2950625"/>
                  <a:gd name="connsiteX2" fmla="*/ 2265462 w 9161888"/>
                  <a:gd name="connsiteY2" fmla="*/ 1784220 h 2950625"/>
                  <a:gd name="connsiteX3" fmla="*/ 3719584 w 9161888"/>
                  <a:gd name="connsiteY3" fmla="*/ 2278665 h 2950625"/>
                  <a:gd name="connsiteX4" fmla="*/ 5018599 w 9161888"/>
                  <a:gd name="connsiteY4" fmla="*/ 2511345 h 2950625"/>
                  <a:gd name="connsiteX5" fmla="*/ 6220672 w 9161888"/>
                  <a:gd name="connsiteY5" fmla="*/ 2540430 h 2950625"/>
                  <a:gd name="connsiteX6" fmla="*/ 6957427 w 9161888"/>
                  <a:gd name="connsiteY6" fmla="*/ 2482260 h 2950625"/>
                  <a:gd name="connsiteX7" fmla="*/ 7723265 w 9161888"/>
                  <a:gd name="connsiteY7" fmla="*/ 2356225 h 2950625"/>
                  <a:gd name="connsiteX8" fmla="*/ 8411549 w 9161888"/>
                  <a:gd name="connsiteY8" fmla="*/ 2172020 h 2950625"/>
                  <a:gd name="connsiteX9" fmla="*/ 9022280 w 9161888"/>
                  <a:gd name="connsiteY9" fmla="*/ 1968425 h 2950625"/>
                  <a:gd name="connsiteX10" fmla="*/ 9161888 w 9161888"/>
                  <a:gd name="connsiteY10" fmla="*/ 1889505 h 2950625"/>
                  <a:gd name="connsiteX11" fmla="*/ 9155200 w 9161888"/>
                  <a:gd name="connsiteY11" fmla="*/ 2950625 h 2950625"/>
                  <a:gd name="connsiteX12" fmla="*/ 5673 w 9161888"/>
                  <a:gd name="connsiteY12" fmla="*/ 2873235 h 2950625"/>
                  <a:gd name="connsiteX13" fmla="*/ 0 w 9161888"/>
                  <a:gd name="connsiteY13" fmla="*/ 0 h 2950625"/>
                  <a:gd name="connsiteX0" fmla="*/ 0 w 9155885"/>
                  <a:gd name="connsiteY0" fmla="*/ 0 h 2950625"/>
                  <a:gd name="connsiteX1" fmla="*/ 859812 w 9155885"/>
                  <a:gd name="connsiteY1" fmla="*/ 921365 h 2950625"/>
                  <a:gd name="connsiteX2" fmla="*/ 2265462 w 9155885"/>
                  <a:gd name="connsiteY2" fmla="*/ 1784220 h 2950625"/>
                  <a:gd name="connsiteX3" fmla="*/ 3719584 w 9155885"/>
                  <a:gd name="connsiteY3" fmla="*/ 2278665 h 2950625"/>
                  <a:gd name="connsiteX4" fmla="*/ 5018599 w 9155885"/>
                  <a:gd name="connsiteY4" fmla="*/ 2511345 h 2950625"/>
                  <a:gd name="connsiteX5" fmla="*/ 6220672 w 9155885"/>
                  <a:gd name="connsiteY5" fmla="*/ 2540430 h 2950625"/>
                  <a:gd name="connsiteX6" fmla="*/ 6957427 w 9155885"/>
                  <a:gd name="connsiteY6" fmla="*/ 2482260 h 2950625"/>
                  <a:gd name="connsiteX7" fmla="*/ 7723265 w 9155885"/>
                  <a:gd name="connsiteY7" fmla="*/ 2356225 h 2950625"/>
                  <a:gd name="connsiteX8" fmla="*/ 8411549 w 9155885"/>
                  <a:gd name="connsiteY8" fmla="*/ 2172020 h 2950625"/>
                  <a:gd name="connsiteX9" fmla="*/ 9022280 w 9155885"/>
                  <a:gd name="connsiteY9" fmla="*/ 1968425 h 2950625"/>
                  <a:gd name="connsiteX10" fmla="*/ 9155538 w 9155885"/>
                  <a:gd name="connsiteY10" fmla="*/ 1899030 h 2950625"/>
                  <a:gd name="connsiteX11" fmla="*/ 9155200 w 9155885"/>
                  <a:gd name="connsiteY11" fmla="*/ 2950625 h 2950625"/>
                  <a:gd name="connsiteX12" fmla="*/ 5673 w 9155885"/>
                  <a:gd name="connsiteY12" fmla="*/ 2873235 h 2950625"/>
                  <a:gd name="connsiteX13" fmla="*/ 0 w 9155885"/>
                  <a:gd name="connsiteY13" fmla="*/ 0 h 295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55885" h="2950625">
                    <a:moveTo>
                      <a:pt x="0" y="0"/>
                    </a:moveTo>
                    <a:lnTo>
                      <a:pt x="859812" y="921365"/>
                    </a:lnTo>
                    <a:lnTo>
                      <a:pt x="2265462" y="1784220"/>
                    </a:lnTo>
                    <a:lnTo>
                      <a:pt x="3719584" y="2278665"/>
                    </a:lnTo>
                    <a:lnTo>
                      <a:pt x="5018599" y="2511345"/>
                    </a:lnTo>
                    <a:lnTo>
                      <a:pt x="6220672" y="2540430"/>
                    </a:lnTo>
                    <a:lnTo>
                      <a:pt x="6957427" y="2482260"/>
                    </a:lnTo>
                    <a:lnTo>
                      <a:pt x="7723265" y="2356225"/>
                    </a:lnTo>
                    <a:lnTo>
                      <a:pt x="8411549" y="2172020"/>
                    </a:lnTo>
                    <a:lnTo>
                      <a:pt x="9022280" y="1968425"/>
                    </a:lnTo>
                    <a:lnTo>
                      <a:pt x="9155538" y="1899030"/>
                    </a:lnTo>
                    <a:cubicBezTo>
                      <a:pt x="9153309" y="2252737"/>
                      <a:pt x="9157429" y="2596918"/>
                      <a:pt x="9155200" y="2950625"/>
                    </a:cubicBezTo>
                    <a:lnTo>
                      <a:pt x="5673" y="28732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Forme libre 12"/>
              <p:cNvSpPr/>
              <p:nvPr/>
            </p:nvSpPr>
            <p:spPr>
              <a:xfrm>
                <a:off x="-116622" y="1203758"/>
                <a:ext cx="9366719" cy="283824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6" name="Image 15" descr="logoICSM-nb-2d-700px.png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9" t="8058" r="8228" b="7660"/>
            <a:stretch/>
          </p:blipFill>
          <p:spPr>
            <a:xfrm>
              <a:off x="8127018" y="58774"/>
              <a:ext cx="862270" cy="863998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653046" y="229163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Verdana"/>
                <a:cs typeface="Verdana"/>
              </a:endParaRPr>
            </a:p>
          </p:txBody>
        </p:sp>
      </p:grpSp>
      <p:sp>
        <p:nvSpPr>
          <p:cNvPr id="21" name="Titre 20"/>
          <p:cNvSpPr>
            <a:spLocks noGrp="1"/>
          </p:cNvSpPr>
          <p:nvPr userDrawn="1">
            <p:ph type="title"/>
          </p:nvPr>
        </p:nvSpPr>
        <p:spPr>
          <a:xfrm>
            <a:off x="2113323" y="995168"/>
            <a:ext cx="6756818" cy="1970549"/>
          </a:xfrm>
        </p:spPr>
        <p:txBody>
          <a:bodyPr>
            <a:noAutofit/>
          </a:bodyPr>
          <a:lstStyle>
            <a:lvl1pPr>
              <a:defRPr sz="28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3681" y="4264846"/>
            <a:ext cx="7809078" cy="2280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1">
                <a:latin typeface="Arial"/>
                <a:cs typeface="Arial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78484" y="2536213"/>
            <a:ext cx="899996" cy="2964433"/>
            <a:chOff x="78484" y="2536213"/>
            <a:chExt cx="899996" cy="2964433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3268768"/>
              <a:ext cx="647999" cy="647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84" y="4972649"/>
              <a:ext cx="899996" cy="527997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482" y="4120708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513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bandeau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 userDrawn="1"/>
        </p:nvSpPr>
        <p:spPr>
          <a:xfrm>
            <a:off x="9922" y="6390001"/>
            <a:ext cx="9144000" cy="467999"/>
          </a:xfrm>
          <a:prstGeom prst="rect">
            <a:avLst/>
          </a:prstGeom>
          <a:gradFill flip="none" rotWithShape="1">
            <a:gsLst>
              <a:gs pos="0">
                <a:srgbClr val="255589">
                  <a:alpha val="40000"/>
                </a:srgbClr>
              </a:gs>
              <a:gs pos="99000">
                <a:srgbClr val="E4D341">
                  <a:alpha val="40000"/>
                </a:srgbClr>
              </a:gs>
            </a:gsLst>
            <a:lin ang="10800000" scaled="0"/>
            <a:tileRect/>
          </a:gradFill>
          <a:ln w="0">
            <a:noFill/>
          </a:ln>
          <a:effectLst/>
          <a:scene3d>
            <a:camera prst="orthographicFront"/>
            <a:lightRig rig="threePt" dir="t"/>
          </a:scene3d>
          <a:sp3d>
            <a:bevelB/>
          </a:sp3d>
        </p:spPr>
        <p:txBody>
          <a:bodyPr wrap="square" tIns="0" rtlCol="0">
            <a:spAutoFit/>
          </a:bodyPr>
          <a:lstStyle/>
          <a:p>
            <a:pPr algn="r"/>
            <a:endParaRPr lang="en-US" sz="1400" i="0" dirty="0" smtClean="0">
              <a:latin typeface="Arial"/>
              <a:cs typeface="Arial"/>
            </a:endParaRPr>
          </a:p>
          <a:p>
            <a:pPr algn="r"/>
            <a:endParaRPr lang="en-US" sz="1400" i="0" dirty="0">
              <a:latin typeface="Arial"/>
              <a:cs typeface="Arial"/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94542"/>
            <a:ext cx="9144000" cy="463458"/>
          </a:xfrm>
        </p:spPr>
        <p:txBody>
          <a:bodyPr vert="horz" anchor="ctr" anchorCtr="0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7900727" y="6411464"/>
            <a:ext cx="1107555" cy="44627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44863"/>
          <a:stretch/>
        </p:blipFill>
        <p:spPr bwMode="auto">
          <a:xfrm>
            <a:off x="-2284" y="-106886"/>
            <a:ext cx="9147294" cy="13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bandeau.pdf"/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t="50947" r="1039"/>
          <a:stretch/>
        </p:blipFill>
        <p:spPr>
          <a:xfrm>
            <a:off x="-50800" y="-44450"/>
            <a:ext cx="9274796" cy="1479550"/>
          </a:xfrm>
          <a:prstGeom prst="rect">
            <a:avLst/>
          </a:prstGeom>
        </p:spPr>
      </p:pic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1186598" y="68649"/>
            <a:ext cx="7957401" cy="505435"/>
          </a:xfrm>
        </p:spPr>
        <p:txBody>
          <a:bodyPr anchor="t" anchorCtr="0">
            <a:noAutofit/>
          </a:bodyPr>
          <a:lstStyle>
            <a:lvl1pPr>
              <a:defRPr sz="24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11" name="Image 10" descr="logoICSM-nb-2d-700px.pn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9" t="8058" r="8228" b="7660"/>
          <a:stretch/>
        </p:blipFill>
        <p:spPr>
          <a:xfrm>
            <a:off x="8258400" y="0"/>
            <a:ext cx="754487" cy="75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6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Trait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364303"/>
            <a:ext cx="4715994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44863"/>
          <a:stretch/>
        </p:blipFill>
        <p:spPr bwMode="auto">
          <a:xfrm>
            <a:off x="-2284" y="-106886"/>
            <a:ext cx="9147294" cy="13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 descr="bandeau.pdf"/>
          <p:cNvPicPr>
            <a:picLocks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" t="50947" r="1039"/>
          <a:stretch/>
        </p:blipFill>
        <p:spPr>
          <a:xfrm>
            <a:off x="-50800" y="-44450"/>
            <a:ext cx="9274796" cy="1479550"/>
          </a:xfrm>
          <a:prstGeom prst="rect">
            <a:avLst/>
          </a:prstGeom>
        </p:spPr>
      </p:pic>
      <p:sp>
        <p:nvSpPr>
          <p:cNvPr id="14" name="Titre 3"/>
          <p:cNvSpPr>
            <a:spLocks noGrp="1"/>
          </p:cNvSpPr>
          <p:nvPr>
            <p:ph type="title"/>
          </p:nvPr>
        </p:nvSpPr>
        <p:spPr>
          <a:xfrm>
            <a:off x="1186598" y="68649"/>
            <a:ext cx="7957401" cy="505435"/>
          </a:xfrm>
        </p:spPr>
        <p:txBody>
          <a:bodyPr anchor="t" anchorCtr="0">
            <a:noAutofit/>
          </a:bodyPr>
          <a:lstStyle>
            <a:lvl1pPr>
              <a:defRPr sz="24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11" name="Image 10" descr="logoICSM-nb-2d-700px.png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9" t="8058" r="8228" b="7660"/>
          <a:stretch/>
        </p:blipFill>
        <p:spPr>
          <a:xfrm>
            <a:off x="8258400" y="0"/>
            <a:ext cx="754487" cy="755999"/>
          </a:xfrm>
          <a:prstGeom prst="rect">
            <a:avLst/>
          </a:prstGeom>
        </p:spPr>
      </p:pic>
      <p:sp>
        <p:nvSpPr>
          <p:cNvPr id="13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394542"/>
            <a:ext cx="9144000" cy="463458"/>
          </a:xfrm>
        </p:spPr>
        <p:txBody>
          <a:bodyPr vert="horz" anchor="ctr" anchorCtr="0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cs typeface="Arial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15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7900727" y="6411464"/>
            <a:ext cx="1107555" cy="44627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083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Intercalaire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" r="543" b="33382"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9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1" name="Forme libre 10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Titre 20"/>
          <p:cNvSpPr>
            <a:spLocks noGrp="1"/>
          </p:cNvSpPr>
          <p:nvPr>
            <p:ph type="title"/>
          </p:nvPr>
        </p:nvSpPr>
        <p:spPr>
          <a:xfrm>
            <a:off x="1193591" y="4244263"/>
            <a:ext cx="6756818" cy="1970549"/>
          </a:xfrm>
        </p:spPr>
        <p:txBody>
          <a:bodyPr>
            <a:noAutofit/>
          </a:bodyPr>
          <a:lstStyle>
            <a:lvl1pPr>
              <a:defRPr sz="28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9" name="Image 8" descr="logoICSM-nb-2d-700px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9" t="8058" r="8228" b="7660"/>
          <a:stretch/>
        </p:blipFill>
        <p:spPr>
          <a:xfrm>
            <a:off x="8288952" y="3060532"/>
            <a:ext cx="754487" cy="755999"/>
          </a:xfrm>
          <a:prstGeom prst="rect">
            <a:avLst/>
          </a:prstGeom>
        </p:spPr>
      </p:pic>
      <p:sp>
        <p:nvSpPr>
          <p:cNvPr id="15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7900727" y="6411464"/>
            <a:ext cx="1107555" cy="446276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</a:lstStyle>
          <a:p>
            <a:fld id="{1F8D13E0-73AC-0C49-A65E-8709B58EF868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802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0" y="6039955"/>
            <a:ext cx="91423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Institut de Chimie Séparative de Marcoule</a:t>
            </a:r>
          </a:p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UMR</a:t>
            </a:r>
            <a:r>
              <a:rPr lang="fr-FR" sz="1000" baseline="0" dirty="0" smtClean="0">
                <a:solidFill>
                  <a:srgbClr val="1E5389"/>
                </a:solidFill>
                <a:latin typeface="Arial"/>
                <a:cs typeface="Arial"/>
              </a:rPr>
              <a:t> 5257 | CEA – CNRS – UM – ENSCM </a:t>
            </a:r>
            <a:endParaRPr lang="fr-FR" sz="1000" dirty="0" smtClean="0">
              <a:solidFill>
                <a:srgbClr val="1E5389"/>
              </a:solidFill>
              <a:latin typeface="Arial"/>
              <a:cs typeface="Arial"/>
            </a:endParaRPr>
          </a:p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Site de Marcoule | Bâtiment </a:t>
            </a:r>
            <a:r>
              <a:rPr lang="fr-FR" sz="1000" dirty="0">
                <a:solidFill>
                  <a:srgbClr val="1E5389"/>
                </a:solidFill>
                <a:latin typeface="Arial"/>
                <a:cs typeface="Arial"/>
              </a:rPr>
              <a:t>426 </a:t>
            </a:r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| BP 17171 | F-30207 Bagnols-sur-Cèze Cedex</a:t>
            </a:r>
          </a:p>
          <a:p>
            <a:pPr algn="r"/>
            <a:r>
              <a:rPr lang="fr-FR" sz="1000" baseline="0" dirty="0" smtClean="0">
                <a:solidFill>
                  <a:srgbClr val="1E5389"/>
                </a:solidFill>
                <a:latin typeface="Arial"/>
                <a:cs typeface="Arial"/>
              </a:rPr>
              <a:t>http://</a:t>
            </a:r>
            <a:r>
              <a:rPr lang="fr-FR" sz="1000" baseline="0" dirty="0" err="1" smtClean="0">
                <a:solidFill>
                  <a:srgbClr val="1E5389"/>
                </a:solidFill>
                <a:latin typeface="Arial"/>
                <a:cs typeface="Arial"/>
              </a:rPr>
              <a:t>www.icsm.fr</a:t>
            </a:r>
            <a:endParaRPr lang="fr-FR" sz="1000" dirty="0" smtClean="0">
              <a:solidFill>
                <a:srgbClr val="1E5389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14421" y="6033676"/>
            <a:ext cx="4715994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" r="532" b="33382"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r 12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16" name="Forme libre 15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Forme libre 17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4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12" name="Image 11" descr="logoICSM-nb-2d-700px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9" t="8058" r="8228" b="7660"/>
          <a:stretch/>
        </p:blipFill>
        <p:spPr>
          <a:xfrm>
            <a:off x="8360072" y="85725"/>
            <a:ext cx="718559" cy="7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3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6D300-C8D8-3E49-8102-69E82301C4E6}" type="datetime3">
              <a:rPr lang="fr-FR" smtClean="0"/>
              <a:t>30.10.17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58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6BFE5-43DB-6546-B40B-596F806D191B}" type="datetime3">
              <a:rPr lang="fr-FR" smtClean="0"/>
              <a:t>30.10.17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014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6B564-4452-CA47-82DF-C5F8676F4E0C}" type="datetime3">
              <a:rPr lang="fr-FR" smtClean="0"/>
              <a:t>30.10.17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24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E3023-6E92-AF46-B3BE-8A29A702956D}" type="datetime3">
              <a:rPr lang="fr-FR" smtClean="0"/>
              <a:t>30.10.17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74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3FADB-1390-E94B-A287-CF83C2FC1CA0}" type="datetime3">
              <a:rPr lang="fr-FR" smtClean="0"/>
              <a:t>30.10.17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194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B1CFE-426C-B447-B51D-63D30D8C075F}" type="datetime3">
              <a:rPr lang="fr-FR" smtClean="0"/>
              <a:t>30.10.17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5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6A14-BBCB-0747-A24D-EE922D068DA1}" type="datetime3">
              <a:rPr lang="fr-FR" smtClean="0"/>
              <a:t>30.10.17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5495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67C7-988C-2646-8838-CD189F1F9720}" type="datetime3">
              <a:rPr lang="fr-FR" smtClean="0"/>
              <a:t>30.10.17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462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FDC7-4569-3643-80FE-39C8A6C58145}" type="datetime3">
              <a:rPr lang="fr-FR" smtClean="0"/>
              <a:t>30.10.17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0935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r 5"/>
          <p:cNvGrpSpPr/>
          <p:nvPr userDrawn="1"/>
        </p:nvGrpSpPr>
        <p:grpSpPr>
          <a:xfrm>
            <a:off x="-116622" y="-145425"/>
            <a:ext cx="9366719" cy="4491790"/>
            <a:chOff x="-116622" y="-145425"/>
            <a:chExt cx="9366719" cy="4491790"/>
          </a:xfrm>
        </p:grpSpPr>
        <p:pic>
          <p:nvPicPr>
            <p:cNvPr id="7" name="Picture 7" descr="C:\Users\sp222919\AppData\Local\Microsoft\Windows\Temporary Internet Files\Content.Outlook\MBZNUMYS\IMG_1558.JPG"/>
            <p:cNvPicPr>
              <a:picLocks noChangeAspect="1" noChangeArrowheads="1"/>
            </p:cNvPicPr>
            <p:nvPr userDrawn="1"/>
          </p:nvPicPr>
          <p:blipFill rotWithShape="1">
            <a:blip r:embed="rId2" cstate="email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0" y="-145425"/>
              <a:ext cx="9144000" cy="41009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er 2"/>
            <p:cNvGrpSpPr/>
            <p:nvPr userDrawn="1"/>
          </p:nvGrpSpPr>
          <p:grpSpPr>
            <a:xfrm>
              <a:off x="-116622" y="1203758"/>
              <a:ext cx="9366719" cy="3142607"/>
              <a:chOff x="-116622" y="1203758"/>
              <a:chExt cx="9366719" cy="3142607"/>
            </a:xfrm>
          </p:grpSpPr>
          <p:sp>
            <p:nvSpPr>
              <p:cNvPr id="12" name="Forme libre 11"/>
              <p:cNvSpPr/>
              <p:nvPr/>
            </p:nvSpPr>
            <p:spPr>
              <a:xfrm>
                <a:off x="-6728" y="1395740"/>
                <a:ext cx="9155885" cy="2950625"/>
              </a:xfrm>
              <a:custGeom>
                <a:avLst/>
                <a:gdLst>
                  <a:gd name="connsiteX0" fmla="*/ 38777 w 9616590"/>
                  <a:gd name="connsiteY0" fmla="*/ 0 h 2956975"/>
                  <a:gd name="connsiteX1" fmla="*/ 1095439 w 9616590"/>
                  <a:gd name="connsiteY1" fmla="*/ 940415 h 2956975"/>
                  <a:gd name="connsiteX2" fmla="*/ 2501089 w 9616590"/>
                  <a:gd name="connsiteY2" fmla="*/ 1803270 h 2956975"/>
                  <a:gd name="connsiteX3" fmla="*/ 3955211 w 9616590"/>
                  <a:gd name="connsiteY3" fmla="*/ 2297715 h 2956975"/>
                  <a:gd name="connsiteX4" fmla="*/ 5254226 w 9616590"/>
                  <a:gd name="connsiteY4" fmla="*/ 2530395 h 2956975"/>
                  <a:gd name="connsiteX5" fmla="*/ 6456299 w 9616590"/>
                  <a:gd name="connsiteY5" fmla="*/ 2559480 h 2956975"/>
                  <a:gd name="connsiteX6" fmla="*/ 7193054 w 9616590"/>
                  <a:gd name="connsiteY6" fmla="*/ 2501310 h 2956975"/>
                  <a:gd name="connsiteX7" fmla="*/ 7958892 w 9616590"/>
                  <a:gd name="connsiteY7" fmla="*/ 2375275 h 2956975"/>
                  <a:gd name="connsiteX8" fmla="*/ 8647176 w 9616590"/>
                  <a:gd name="connsiteY8" fmla="*/ 2191070 h 2956975"/>
                  <a:gd name="connsiteX9" fmla="*/ 9257907 w 9616590"/>
                  <a:gd name="connsiteY9" fmla="*/ 1987475 h 2956975"/>
                  <a:gd name="connsiteX10" fmla="*/ 9616590 w 9616590"/>
                  <a:gd name="connsiteY10" fmla="*/ 1832355 h 2956975"/>
                  <a:gd name="connsiteX11" fmla="*/ 9597202 w 9616590"/>
                  <a:gd name="connsiteY11" fmla="*/ 2956975 h 2956975"/>
                  <a:gd name="connsiteX12" fmla="*/ 0 w 9616590"/>
                  <a:gd name="connsiteY12" fmla="*/ 2889110 h 2956975"/>
                  <a:gd name="connsiteX13" fmla="*/ 38777 w 9616590"/>
                  <a:gd name="connsiteY13" fmla="*/ 0 h 2956975"/>
                  <a:gd name="connsiteX0" fmla="*/ 0 w 9577813"/>
                  <a:gd name="connsiteY0" fmla="*/ 0 h 2956975"/>
                  <a:gd name="connsiteX1" fmla="*/ 1056662 w 9577813"/>
                  <a:gd name="connsiteY1" fmla="*/ 940415 h 2956975"/>
                  <a:gd name="connsiteX2" fmla="*/ 2462312 w 9577813"/>
                  <a:gd name="connsiteY2" fmla="*/ 1803270 h 2956975"/>
                  <a:gd name="connsiteX3" fmla="*/ 3916434 w 9577813"/>
                  <a:gd name="connsiteY3" fmla="*/ 2297715 h 2956975"/>
                  <a:gd name="connsiteX4" fmla="*/ 5215449 w 9577813"/>
                  <a:gd name="connsiteY4" fmla="*/ 2530395 h 2956975"/>
                  <a:gd name="connsiteX5" fmla="*/ 6417522 w 9577813"/>
                  <a:gd name="connsiteY5" fmla="*/ 2559480 h 2956975"/>
                  <a:gd name="connsiteX6" fmla="*/ 7154277 w 9577813"/>
                  <a:gd name="connsiteY6" fmla="*/ 2501310 h 2956975"/>
                  <a:gd name="connsiteX7" fmla="*/ 7920115 w 9577813"/>
                  <a:gd name="connsiteY7" fmla="*/ 2375275 h 2956975"/>
                  <a:gd name="connsiteX8" fmla="*/ 8608399 w 9577813"/>
                  <a:gd name="connsiteY8" fmla="*/ 2191070 h 2956975"/>
                  <a:gd name="connsiteX9" fmla="*/ 9219130 w 9577813"/>
                  <a:gd name="connsiteY9" fmla="*/ 1987475 h 2956975"/>
                  <a:gd name="connsiteX10" fmla="*/ 9577813 w 9577813"/>
                  <a:gd name="connsiteY10" fmla="*/ 1832355 h 2956975"/>
                  <a:gd name="connsiteX11" fmla="*/ 9558425 w 9577813"/>
                  <a:gd name="connsiteY11" fmla="*/ 2956975 h 2956975"/>
                  <a:gd name="connsiteX12" fmla="*/ 205698 w 9577813"/>
                  <a:gd name="connsiteY12" fmla="*/ 2892285 h 2956975"/>
                  <a:gd name="connsiteX13" fmla="*/ 0 w 9577813"/>
                  <a:gd name="connsiteY13" fmla="*/ 0 h 2956975"/>
                  <a:gd name="connsiteX0" fmla="*/ 0 w 9577813"/>
                  <a:gd name="connsiteY0" fmla="*/ 0 h 2956975"/>
                  <a:gd name="connsiteX1" fmla="*/ 1056662 w 9577813"/>
                  <a:gd name="connsiteY1" fmla="*/ 940415 h 2956975"/>
                  <a:gd name="connsiteX2" fmla="*/ 2462312 w 9577813"/>
                  <a:gd name="connsiteY2" fmla="*/ 1803270 h 2956975"/>
                  <a:gd name="connsiteX3" fmla="*/ 3916434 w 9577813"/>
                  <a:gd name="connsiteY3" fmla="*/ 2297715 h 2956975"/>
                  <a:gd name="connsiteX4" fmla="*/ 5215449 w 9577813"/>
                  <a:gd name="connsiteY4" fmla="*/ 2530395 h 2956975"/>
                  <a:gd name="connsiteX5" fmla="*/ 6417522 w 9577813"/>
                  <a:gd name="connsiteY5" fmla="*/ 2559480 h 2956975"/>
                  <a:gd name="connsiteX6" fmla="*/ 7154277 w 9577813"/>
                  <a:gd name="connsiteY6" fmla="*/ 2501310 h 2956975"/>
                  <a:gd name="connsiteX7" fmla="*/ 7920115 w 9577813"/>
                  <a:gd name="connsiteY7" fmla="*/ 2375275 h 2956975"/>
                  <a:gd name="connsiteX8" fmla="*/ 8608399 w 9577813"/>
                  <a:gd name="connsiteY8" fmla="*/ 2191070 h 2956975"/>
                  <a:gd name="connsiteX9" fmla="*/ 9219130 w 9577813"/>
                  <a:gd name="connsiteY9" fmla="*/ 1987475 h 2956975"/>
                  <a:gd name="connsiteX10" fmla="*/ 9577813 w 9577813"/>
                  <a:gd name="connsiteY10" fmla="*/ 1832355 h 2956975"/>
                  <a:gd name="connsiteX11" fmla="*/ 9558425 w 9577813"/>
                  <a:gd name="connsiteY11" fmla="*/ 2956975 h 2956975"/>
                  <a:gd name="connsiteX12" fmla="*/ 202523 w 9577813"/>
                  <a:gd name="connsiteY12" fmla="*/ 2892285 h 2956975"/>
                  <a:gd name="connsiteX13" fmla="*/ 0 w 9577813"/>
                  <a:gd name="connsiteY13" fmla="*/ 0 h 2956975"/>
                  <a:gd name="connsiteX0" fmla="*/ 0 w 9380963"/>
                  <a:gd name="connsiteY0" fmla="*/ 0 h 2937925"/>
                  <a:gd name="connsiteX1" fmla="*/ 859812 w 9380963"/>
                  <a:gd name="connsiteY1" fmla="*/ 921365 h 2937925"/>
                  <a:gd name="connsiteX2" fmla="*/ 2265462 w 9380963"/>
                  <a:gd name="connsiteY2" fmla="*/ 1784220 h 2937925"/>
                  <a:gd name="connsiteX3" fmla="*/ 3719584 w 9380963"/>
                  <a:gd name="connsiteY3" fmla="*/ 2278665 h 2937925"/>
                  <a:gd name="connsiteX4" fmla="*/ 5018599 w 9380963"/>
                  <a:gd name="connsiteY4" fmla="*/ 2511345 h 2937925"/>
                  <a:gd name="connsiteX5" fmla="*/ 6220672 w 9380963"/>
                  <a:gd name="connsiteY5" fmla="*/ 2540430 h 2937925"/>
                  <a:gd name="connsiteX6" fmla="*/ 6957427 w 9380963"/>
                  <a:gd name="connsiteY6" fmla="*/ 2482260 h 2937925"/>
                  <a:gd name="connsiteX7" fmla="*/ 7723265 w 9380963"/>
                  <a:gd name="connsiteY7" fmla="*/ 2356225 h 2937925"/>
                  <a:gd name="connsiteX8" fmla="*/ 8411549 w 9380963"/>
                  <a:gd name="connsiteY8" fmla="*/ 2172020 h 2937925"/>
                  <a:gd name="connsiteX9" fmla="*/ 9022280 w 9380963"/>
                  <a:gd name="connsiteY9" fmla="*/ 1968425 h 2937925"/>
                  <a:gd name="connsiteX10" fmla="*/ 9380963 w 9380963"/>
                  <a:gd name="connsiteY10" fmla="*/ 1813305 h 2937925"/>
                  <a:gd name="connsiteX11" fmla="*/ 9361575 w 9380963"/>
                  <a:gd name="connsiteY11" fmla="*/ 2937925 h 2937925"/>
                  <a:gd name="connsiteX12" fmla="*/ 5673 w 9380963"/>
                  <a:gd name="connsiteY12" fmla="*/ 2873235 h 2937925"/>
                  <a:gd name="connsiteX13" fmla="*/ 0 w 9380963"/>
                  <a:gd name="connsiteY13" fmla="*/ 0 h 2937925"/>
                  <a:gd name="connsiteX0" fmla="*/ 0 w 9361575"/>
                  <a:gd name="connsiteY0" fmla="*/ 0 h 2937925"/>
                  <a:gd name="connsiteX1" fmla="*/ 859812 w 9361575"/>
                  <a:gd name="connsiteY1" fmla="*/ 921365 h 2937925"/>
                  <a:gd name="connsiteX2" fmla="*/ 2265462 w 9361575"/>
                  <a:gd name="connsiteY2" fmla="*/ 1784220 h 2937925"/>
                  <a:gd name="connsiteX3" fmla="*/ 3719584 w 9361575"/>
                  <a:gd name="connsiteY3" fmla="*/ 2278665 h 2937925"/>
                  <a:gd name="connsiteX4" fmla="*/ 5018599 w 9361575"/>
                  <a:gd name="connsiteY4" fmla="*/ 2511345 h 2937925"/>
                  <a:gd name="connsiteX5" fmla="*/ 6220672 w 9361575"/>
                  <a:gd name="connsiteY5" fmla="*/ 2540430 h 2937925"/>
                  <a:gd name="connsiteX6" fmla="*/ 6957427 w 9361575"/>
                  <a:gd name="connsiteY6" fmla="*/ 2482260 h 2937925"/>
                  <a:gd name="connsiteX7" fmla="*/ 7723265 w 9361575"/>
                  <a:gd name="connsiteY7" fmla="*/ 2356225 h 2937925"/>
                  <a:gd name="connsiteX8" fmla="*/ 8411549 w 9361575"/>
                  <a:gd name="connsiteY8" fmla="*/ 2172020 h 2937925"/>
                  <a:gd name="connsiteX9" fmla="*/ 9022280 w 9361575"/>
                  <a:gd name="connsiteY9" fmla="*/ 1968425 h 2937925"/>
                  <a:gd name="connsiteX10" fmla="*/ 9161888 w 9361575"/>
                  <a:gd name="connsiteY10" fmla="*/ 1889505 h 2937925"/>
                  <a:gd name="connsiteX11" fmla="*/ 9361575 w 9361575"/>
                  <a:gd name="connsiteY11" fmla="*/ 2937925 h 2937925"/>
                  <a:gd name="connsiteX12" fmla="*/ 5673 w 9361575"/>
                  <a:gd name="connsiteY12" fmla="*/ 2873235 h 2937925"/>
                  <a:gd name="connsiteX13" fmla="*/ 0 w 9361575"/>
                  <a:gd name="connsiteY13" fmla="*/ 0 h 2937925"/>
                  <a:gd name="connsiteX0" fmla="*/ 0 w 9161888"/>
                  <a:gd name="connsiteY0" fmla="*/ 0 h 2950625"/>
                  <a:gd name="connsiteX1" fmla="*/ 859812 w 9161888"/>
                  <a:gd name="connsiteY1" fmla="*/ 921365 h 2950625"/>
                  <a:gd name="connsiteX2" fmla="*/ 2265462 w 9161888"/>
                  <a:gd name="connsiteY2" fmla="*/ 1784220 h 2950625"/>
                  <a:gd name="connsiteX3" fmla="*/ 3719584 w 9161888"/>
                  <a:gd name="connsiteY3" fmla="*/ 2278665 h 2950625"/>
                  <a:gd name="connsiteX4" fmla="*/ 5018599 w 9161888"/>
                  <a:gd name="connsiteY4" fmla="*/ 2511345 h 2950625"/>
                  <a:gd name="connsiteX5" fmla="*/ 6220672 w 9161888"/>
                  <a:gd name="connsiteY5" fmla="*/ 2540430 h 2950625"/>
                  <a:gd name="connsiteX6" fmla="*/ 6957427 w 9161888"/>
                  <a:gd name="connsiteY6" fmla="*/ 2482260 h 2950625"/>
                  <a:gd name="connsiteX7" fmla="*/ 7723265 w 9161888"/>
                  <a:gd name="connsiteY7" fmla="*/ 2356225 h 2950625"/>
                  <a:gd name="connsiteX8" fmla="*/ 8411549 w 9161888"/>
                  <a:gd name="connsiteY8" fmla="*/ 2172020 h 2950625"/>
                  <a:gd name="connsiteX9" fmla="*/ 9022280 w 9161888"/>
                  <a:gd name="connsiteY9" fmla="*/ 1968425 h 2950625"/>
                  <a:gd name="connsiteX10" fmla="*/ 9161888 w 9161888"/>
                  <a:gd name="connsiteY10" fmla="*/ 1889505 h 2950625"/>
                  <a:gd name="connsiteX11" fmla="*/ 9155200 w 9161888"/>
                  <a:gd name="connsiteY11" fmla="*/ 2950625 h 2950625"/>
                  <a:gd name="connsiteX12" fmla="*/ 5673 w 9161888"/>
                  <a:gd name="connsiteY12" fmla="*/ 2873235 h 2950625"/>
                  <a:gd name="connsiteX13" fmla="*/ 0 w 9161888"/>
                  <a:gd name="connsiteY13" fmla="*/ 0 h 2950625"/>
                  <a:gd name="connsiteX0" fmla="*/ 0 w 9155885"/>
                  <a:gd name="connsiteY0" fmla="*/ 0 h 2950625"/>
                  <a:gd name="connsiteX1" fmla="*/ 859812 w 9155885"/>
                  <a:gd name="connsiteY1" fmla="*/ 921365 h 2950625"/>
                  <a:gd name="connsiteX2" fmla="*/ 2265462 w 9155885"/>
                  <a:gd name="connsiteY2" fmla="*/ 1784220 h 2950625"/>
                  <a:gd name="connsiteX3" fmla="*/ 3719584 w 9155885"/>
                  <a:gd name="connsiteY3" fmla="*/ 2278665 h 2950625"/>
                  <a:gd name="connsiteX4" fmla="*/ 5018599 w 9155885"/>
                  <a:gd name="connsiteY4" fmla="*/ 2511345 h 2950625"/>
                  <a:gd name="connsiteX5" fmla="*/ 6220672 w 9155885"/>
                  <a:gd name="connsiteY5" fmla="*/ 2540430 h 2950625"/>
                  <a:gd name="connsiteX6" fmla="*/ 6957427 w 9155885"/>
                  <a:gd name="connsiteY6" fmla="*/ 2482260 h 2950625"/>
                  <a:gd name="connsiteX7" fmla="*/ 7723265 w 9155885"/>
                  <a:gd name="connsiteY7" fmla="*/ 2356225 h 2950625"/>
                  <a:gd name="connsiteX8" fmla="*/ 8411549 w 9155885"/>
                  <a:gd name="connsiteY8" fmla="*/ 2172020 h 2950625"/>
                  <a:gd name="connsiteX9" fmla="*/ 9022280 w 9155885"/>
                  <a:gd name="connsiteY9" fmla="*/ 1968425 h 2950625"/>
                  <a:gd name="connsiteX10" fmla="*/ 9155538 w 9155885"/>
                  <a:gd name="connsiteY10" fmla="*/ 1899030 h 2950625"/>
                  <a:gd name="connsiteX11" fmla="*/ 9155200 w 9155885"/>
                  <a:gd name="connsiteY11" fmla="*/ 2950625 h 2950625"/>
                  <a:gd name="connsiteX12" fmla="*/ 5673 w 9155885"/>
                  <a:gd name="connsiteY12" fmla="*/ 2873235 h 2950625"/>
                  <a:gd name="connsiteX13" fmla="*/ 0 w 9155885"/>
                  <a:gd name="connsiteY13" fmla="*/ 0 h 295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155885" h="2950625">
                    <a:moveTo>
                      <a:pt x="0" y="0"/>
                    </a:moveTo>
                    <a:lnTo>
                      <a:pt x="859812" y="921365"/>
                    </a:lnTo>
                    <a:lnTo>
                      <a:pt x="2265462" y="1784220"/>
                    </a:lnTo>
                    <a:lnTo>
                      <a:pt x="3719584" y="2278665"/>
                    </a:lnTo>
                    <a:lnTo>
                      <a:pt x="5018599" y="2511345"/>
                    </a:lnTo>
                    <a:lnTo>
                      <a:pt x="6220672" y="2540430"/>
                    </a:lnTo>
                    <a:lnTo>
                      <a:pt x="6957427" y="2482260"/>
                    </a:lnTo>
                    <a:lnTo>
                      <a:pt x="7723265" y="2356225"/>
                    </a:lnTo>
                    <a:lnTo>
                      <a:pt x="8411549" y="2172020"/>
                    </a:lnTo>
                    <a:lnTo>
                      <a:pt x="9022280" y="1968425"/>
                    </a:lnTo>
                    <a:lnTo>
                      <a:pt x="9155538" y="1899030"/>
                    </a:lnTo>
                    <a:cubicBezTo>
                      <a:pt x="9153309" y="2252737"/>
                      <a:pt x="9157429" y="2596918"/>
                      <a:pt x="9155200" y="2950625"/>
                    </a:cubicBezTo>
                    <a:lnTo>
                      <a:pt x="5673" y="28732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Forme libre 12"/>
              <p:cNvSpPr/>
              <p:nvPr/>
            </p:nvSpPr>
            <p:spPr>
              <a:xfrm>
                <a:off x="-116622" y="1203758"/>
                <a:ext cx="9366719" cy="2838245"/>
              </a:xfrm>
              <a:custGeom>
                <a:avLst/>
                <a:gdLst>
                  <a:gd name="connsiteX0" fmla="*/ 62302 w 9262191"/>
                  <a:gd name="connsiteY0" fmla="*/ 510793 h 2838245"/>
                  <a:gd name="connsiteX1" fmla="*/ 513152 w 9262191"/>
                  <a:gd name="connsiteY1" fmla="*/ 917193 h 2838245"/>
                  <a:gd name="connsiteX2" fmla="*/ 1129102 w 9262191"/>
                  <a:gd name="connsiteY2" fmla="*/ 1387093 h 2838245"/>
                  <a:gd name="connsiteX3" fmla="*/ 1656152 w 9262191"/>
                  <a:gd name="connsiteY3" fmla="*/ 1723643 h 2838245"/>
                  <a:gd name="connsiteX4" fmla="*/ 2291152 w 9262191"/>
                  <a:gd name="connsiteY4" fmla="*/ 2053843 h 2838245"/>
                  <a:gd name="connsiteX5" fmla="*/ 2767402 w 9262191"/>
                  <a:gd name="connsiteY5" fmla="*/ 2263393 h 2838245"/>
                  <a:gd name="connsiteX6" fmla="*/ 3510352 w 9262191"/>
                  <a:gd name="connsiteY6" fmla="*/ 2511043 h 2838245"/>
                  <a:gd name="connsiteX7" fmla="*/ 4119952 w 9262191"/>
                  <a:gd name="connsiteY7" fmla="*/ 2657093 h 2838245"/>
                  <a:gd name="connsiteX8" fmla="*/ 4596202 w 9262191"/>
                  <a:gd name="connsiteY8" fmla="*/ 2739643 h 2838245"/>
                  <a:gd name="connsiteX9" fmla="*/ 5193102 w 9262191"/>
                  <a:gd name="connsiteY9" fmla="*/ 2809493 h 2838245"/>
                  <a:gd name="connsiteX10" fmla="*/ 6012252 w 9262191"/>
                  <a:gd name="connsiteY10" fmla="*/ 2834893 h 2838245"/>
                  <a:gd name="connsiteX11" fmla="*/ 6983802 w 9262191"/>
                  <a:gd name="connsiteY11" fmla="*/ 2739643 h 2838245"/>
                  <a:gd name="connsiteX12" fmla="*/ 7669602 w 9262191"/>
                  <a:gd name="connsiteY12" fmla="*/ 2618993 h 2838245"/>
                  <a:gd name="connsiteX13" fmla="*/ 8476052 w 9262191"/>
                  <a:gd name="connsiteY13" fmla="*/ 2390393 h 2838245"/>
                  <a:gd name="connsiteX14" fmla="*/ 8984052 w 9262191"/>
                  <a:gd name="connsiteY14" fmla="*/ 2206243 h 2838245"/>
                  <a:gd name="connsiteX15" fmla="*/ 9219002 w 9262191"/>
                  <a:gd name="connsiteY15" fmla="*/ 2098293 h 2838245"/>
                  <a:gd name="connsiteX16" fmla="*/ 9225352 w 9262191"/>
                  <a:gd name="connsiteY16" fmla="*/ 2028443 h 2838245"/>
                  <a:gd name="connsiteX17" fmla="*/ 8838002 w 9262191"/>
                  <a:gd name="connsiteY17" fmla="*/ 2174493 h 2838245"/>
                  <a:gd name="connsiteX18" fmla="*/ 8336352 w 9262191"/>
                  <a:gd name="connsiteY18" fmla="*/ 2326893 h 2838245"/>
                  <a:gd name="connsiteX19" fmla="*/ 7834702 w 9262191"/>
                  <a:gd name="connsiteY19" fmla="*/ 2447543 h 2838245"/>
                  <a:gd name="connsiteX20" fmla="*/ 7167952 w 9262191"/>
                  <a:gd name="connsiteY20" fmla="*/ 2561843 h 2838245"/>
                  <a:gd name="connsiteX21" fmla="*/ 6418652 w 9262191"/>
                  <a:gd name="connsiteY21" fmla="*/ 2618993 h 2838245"/>
                  <a:gd name="connsiteX22" fmla="*/ 5599502 w 9262191"/>
                  <a:gd name="connsiteY22" fmla="*/ 2612643 h 2838245"/>
                  <a:gd name="connsiteX23" fmla="*/ 4780352 w 9262191"/>
                  <a:gd name="connsiteY23" fmla="*/ 2517393 h 2838245"/>
                  <a:gd name="connsiteX24" fmla="*/ 4043752 w 9262191"/>
                  <a:gd name="connsiteY24" fmla="*/ 2358643 h 2838245"/>
                  <a:gd name="connsiteX25" fmla="*/ 3415102 w 9262191"/>
                  <a:gd name="connsiteY25" fmla="*/ 2174493 h 2838245"/>
                  <a:gd name="connsiteX26" fmla="*/ 2595952 w 9262191"/>
                  <a:gd name="connsiteY26" fmla="*/ 1844293 h 2838245"/>
                  <a:gd name="connsiteX27" fmla="*/ 1903802 w 9262191"/>
                  <a:gd name="connsiteY27" fmla="*/ 1482343 h 2838245"/>
                  <a:gd name="connsiteX28" fmla="*/ 1325952 w 9262191"/>
                  <a:gd name="connsiteY28" fmla="*/ 1107693 h 2838245"/>
                  <a:gd name="connsiteX29" fmla="*/ 849702 w 9262191"/>
                  <a:gd name="connsiteY29" fmla="*/ 752093 h 2838245"/>
                  <a:gd name="connsiteX30" fmla="*/ 373452 w 9262191"/>
                  <a:gd name="connsiteY30" fmla="*/ 326643 h 2838245"/>
                  <a:gd name="connsiteX31" fmla="*/ 36902 w 9262191"/>
                  <a:gd name="connsiteY31" fmla="*/ 2793 h 2838245"/>
                  <a:gd name="connsiteX32" fmla="*/ 62302 w 9262191"/>
                  <a:gd name="connsiteY32" fmla="*/ 510793 h 28382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9262191" h="2838245">
                    <a:moveTo>
                      <a:pt x="62302" y="510793"/>
                    </a:moveTo>
                    <a:cubicBezTo>
                      <a:pt x="141677" y="663193"/>
                      <a:pt x="335352" y="771143"/>
                      <a:pt x="513152" y="917193"/>
                    </a:cubicBezTo>
                    <a:cubicBezTo>
                      <a:pt x="690952" y="1063243"/>
                      <a:pt x="938602" y="1252685"/>
                      <a:pt x="1129102" y="1387093"/>
                    </a:cubicBezTo>
                    <a:cubicBezTo>
                      <a:pt x="1319602" y="1521501"/>
                      <a:pt x="1462477" y="1612518"/>
                      <a:pt x="1656152" y="1723643"/>
                    </a:cubicBezTo>
                    <a:cubicBezTo>
                      <a:pt x="1849827" y="1834768"/>
                      <a:pt x="2105944" y="1963885"/>
                      <a:pt x="2291152" y="2053843"/>
                    </a:cubicBezTo>
                    <a:cubicBezTo>
                      <a:pt x="2476360" y="2143801"/>
                      <a:pt x="2564202" y="2187193"/>
                      <a:pt x="2767402" y="2263393"/>
                    </a:cubicBezTo>
                    <a:cubicBezTo>
                      <a:pt x="2970602" y="2339593"/>
                      <a:pt x="3284927" y="2445426"/>
                      <a:pt x="3510352" y="2511043"/>
                    </a:cubicBezTo>
                    <a:cubicBezTo>
                      <a:pt x="3735777" y="2576660"/>
                      <a:pt x="3938977" y="2618993"/>
                      <a:pt x="4119952" y="2657093"/>
                    </a:cubicBezTo>
                    <a:cubicBezTo>
                      <a:pt x="4300927" y="2695193"/>
                      <a:pt x="4417344" y="2714243"/>
                      <a:pt x="4596202" y="2739643"/>
                    </a:cubicBezTo>
                    <a:cubicBezTo>
                      <a:pt x="4775060" y="2765043"/>
                      <a:pt x="4957094" y="2793618"/>
                      <a:pt x="5193102" y="2809493"/>
                    </a:cubicBezTo>
                    <a:cubicBezTo>
                      <a:pt x="5429110" y="2825368"/>
                      <a:pt x="5713802" y="2846535"/>
                      <a:pt x="6012252" y="2834893"/>
                    </a:cubicBezTo>
                    <a:cubicBezTo>
                      <a:pt x="6310702" y="2823251"/>
                      <a:pt x="6707577" y="2775626"/>
                      <a:pt x="6983802" y="2739643"/>
                    </a:cubicBezTo>
                    <a:cubicBezTo>
                      <a:pt x="7260027" y="2703660"/>
                      <a:pt x="7420894" y="2677201"/>
                      <a:pt x="7669602" y="2618993"/>
                    </a:cubicBezTo>
                    <a:cubicBezTo>
                      <a:pt x="7918310" y="2560785"/>
                      <a:pt x="8256977" y="2459185"/>
                      <a:pt x="8476052" y="2390393"/>
                    </a:cubicBezTo>
                    <a:cubicBezTo>
                      <a:pt x="8695127" y="2321601"/>
                      <a:pt x="8860227" y="2254926"/>
                      <a:pt x="8984052" y="2206243"/>
                    </a:cubicBezTo>
                    <a:cubicBezTo>
                      <a:pt x="9107877" y="2157560"/>
                      <a:pt x="9178786" y="2127926"/>
                      <a:pt x="9219002" y="2098293"/>
                    </a:cubicBezTo>
                    <a:cubicBezTo>
                      <a:pt x="9259218" y="2068660"/>
                      <a:pt x="9288852" y="2015743"/>
                      <a:pt x="9225352" y="2028443"/>
                    </a:cubicBezTo>
                    <a:cubicBezTo>
                      <a:pt x="9161852" y="2041143"/>
                      <a:pt x="8986168" y="2124751"/>
                      <a:pt x="8838002" y="2174493"/>
                    </a:cubicBezTo>
                    <a:cubicBezTo>
                      <a:pt x="8689836" y="2224235"/>
                      <a:pt x="8503569" y="2281385"/>
                      <a:pt x="8336352" y="2326893"/>
                    </a:cubicBezTo>
                    <a:cubicBezTo>
                      <a:pt x="8169135" y="2372401"/>
                      <a:pt x="8029435" y="2408385"/>
                      <a:pt x="7834702" y="2447543"/>
                    </a:cubicBezTo>
                    <a:cubicBezTo>
                      <a:pt x="7639969" y="2486701"/>
                      <a:pt x="7403960" y="2533268"/>
                      <a:pt x="7167952" y="2561843"/>
                    </a:cubicBezTo>
                    <a:cubicBezTo>
                      <a:pt x="6931944" y="2590418"/>
                      <a:pt x="6680060" y="2610526"/>
                      <a:pt x="6418652" y="2618993"/>
                    </a:cubicBezTo>
                    <a:cubicBezTo>
                      <a:pt x="6157244" y="2627460"/>
                      <a:pt x="5872552" y="2629576"/>
                      <a:pt x="5599502" y="2612643"/>
                    </a:cubicBezTo>
                    <a:cubicBezTo>
                      <a:pt x="5326452" y="2595710"/>
                      <a:pt x="5039644" y="2559726"/>
                      <a:pt x="4780352" y="2517393"/>
                    </a:cubicBezTo>
                    <a:cubicBezTo>
                      <a:pt x="4521060" y="2475060"/>
                      <a:pt x="4271294" y="2415793"/>
                      <a:pt x="4043752" y="2358643"/>
                    </a:cubicBezTo>
                    <a:cubicBezTo>
                      <a:pt x="3816210" y="2301493"/>
                      <a:pt x="3656402" y="2260218"/>
                      <a:pt x="3415102" y="2174493"/>
                    </a:cubicBezTo>
                    <a:cubicBezTo>
                      <a:pt x="3173802" y="2088768"/>
                      <a:pt x="2847835" y="1959651"/>
                      <a:pt x="2595952" y="1844293"/>
                    </a:cubicBezTo>
                    <a:cubicBezTo>
                      <a:pt x="2344069" y="1728935"/>
                      <a:pt x="2115469" y="1605110"/>
                      <a:pt x="1903802" y="1482343"/>
                    </a:cubicBezTo>
                    <a:cubicBezTo>
                      <a:pt x="1692135" y="1359576"/>
                      <a:pt x="1501635" y="1229401"/>
                      <a:pt x="1325952" y="1107693"/>
                    </a:cubicBezTo>
                    <a:cubicBezTo>
                      <a:pt x="1150269" y="985985"/>
                      <a:pt x="1008452" y="882268"/>
                      <a:pt x="849702" y="752093"/>
                    </a:cubicBezTo>
                    <a:cubicBezTo>
                      <a:pt x="690952" y="621918"/>
                      <a:pt x="508919" y="451526"/>
                      <a:pt x="373452" y="326643"/>
                    </a:cubicBezTo>
                    <a:cubicBezTo>
                      <a:pt x="237985" y="201760"/>
                      <a:pt x="88760" y="-27899"/>
                      <a:pt x="36902" y="2793"/>
                    </a:cubicBezTo>
                    <a:cubicBezTo>
                      <a:pt x="-14956" y="33485"/>
                      <a:pt x="-17073" y="358393"/>
                      <a:pt x="62302" y="5107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1E5389"/>
                  </a:gs>
                  <a:gs pos="100000">
                    <a:srgbClr val="EFC734"/>
                  </a:gs>
                </a:gsLst>
                <a:lin ang="0" scaled="1"/>
                <a:tileRect/>
              </a:gradFill>
              <a:ln>
                <a:noFill/>
              </a:ln>
              <a:effectLst>
                <a:outerShdw blurRad="76200" dist="76200" dir="2700000" algn="tl" rotWithShape="0">
                  <a:prstClr val="black">
                    <a:alpha val="5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6" name="Image 15" descr="logoICSM-nb-2d-700px.png"/>
            <p:cNvPicPr>
              <a:picLocks noChangeAspect="1"/>
            </p:cNvPicPr>
            <p:nvPr userDrawn="1"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27018" y="58774"/>
              <a:ext cx="862270" cy="863998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4653046" y="229163"/>
              <a:ext cx="346189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400" b="1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Verdana"/>
                  <a:cs typeface="Verdana"/>
                </a:rPr>
                <a:t>INSTITUT DE CHIMIE SEPARATIVE DE MARCOULE</a:t>
              </a:r>
              <a:endParaRPr lang="fr-F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Verdana"/>
                <a:cs typeface="Verdana"/>
              </a:endParaRPr>
            </a:p>
          </p:txBody>
        </p:sp>
      </p:grpSp>
      <p:sp>
        <p:nvSpPr>
          <p:cNvPr id="21" name="Titre 20"/>
          <p:cNvSpPr>
            <a:spLocks noGrp="1"/>
          </p:cNvSpPr>
          <p:nvPr userDrawn="1">
            <p:ph type="title"/>
          </p:nvPr>
        </p:nvSpPr>
        <p:spPr>
          <a:xfrm>
            <a:off x="2113323" y="995168"/>
            <a:ext cx="6756818" cy="1970549"/>
          </a:xfrm>
        </p:spPr>
        <p:txBody>
          <a:bodyPr>
            <a:noAutofit/>
          </a:bodyPr>
          <a:lstStyle>
            <a:lvl1pPr>
              <a:defRPr sz="2800" b="1">
                <a:solidFill>
                  <a:srgbClr val="1E5389"/>
                </a:solidFill>
                <a:latin typeface="Arial Black"/>
                <a:cs typeface="Arial Black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23" name="Espace réservé du texte 2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223681" y="4264846"/>
            <a:ext cx="7809078" cy="228026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2400" b="1">
                <a:latin typeface="Arial"/>
                <a:cs typeface="Arial"/>
              </a:defRPr>
            </a:lvl1pPr>
          </a:lstStyle>
          <a:p>
            <a:pPr lvl="0"/>
            <a:r>
              <a:rPr lang="fr-FR" dirty="0" smtClean="0"/>
              <a:t>Cliquez pour modifier les auteurs</a:t>
            </a:r>
            <a:endParaRPr lang="fr-FR" dirty="0"/>
          </a:p>
        </p:txBody>
      </p:sp>
      <p:grpSp>
        <p:nvGrpSpPr>
          <p:cNvPr id="5" name="Grouper 4"/>
          <p:cNvGrpSpPr/>
          <p:nvPr userDrawn="1"/>
        </p:nvGrpSpPr>
        <p:grpSpPr>
          <a:xfrm>
            <a:off x="78484" y="2536213"/>
            <a:ext cx="899996" cy="2964433"/>
            <a:chOff x="78484" y="2536213"/>
            <a:chExt cx="899996" cy="2964433"/>
          </a:xfrm>
        </p:grpSpPr>
        <p:pic>
          <p:nvPicPr>
            <p:cNvPr id="17" name="Image 16" descr="cnrs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483" y="3268768"/>
              <a:ext cx="647999" cy="647999"/>
            </a:xfrm>
            <a:prstGeom prst="rect">
              <a:avLst/>
            </a:prstGeom>
          </p:spPr>
        </p:pic>
        <p:pic>
          <p:nvPicPr>
            <p:cNvPr id="18" name="Image 17" descr="CEA_en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483" y="2536213"/>
              <a:ext cx="647999" cy="528614"/>
            </a:xfrm>
            <a:prstGeom prst="rect">
              <a:avLst/>
            </a:prstGeom>
          </p:spPr>
        </p:pic>
        <p:pic>
          <p:nvPicPr>
            <p:cNvPr id="19" name="Image 18" descr="ENSCM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484" y="4972649"/>
              <a:ext cx="899996" cy="527997"/>
            </a:xfrm>
            <a:prstGeom prst="rect">
              <a:avLst/>
            </a:prstGeom>
          </p:spPr>
        </p:pic>
        <p:pic>
          <p:nvPicPr>
            <p:cNvPr id="20" name="Image 19" descr="UM_trans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482" y="4120708"/>
              <a:ext cx="648000" cy="64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670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- Trait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1"/>
          <p:cNvGrpSpPr/>
          <p:nvPr userDrawn="1"/>
        </p:nvGrpSpPr>
        <p:grpSpPr>
          <a:xfrm>
            <a:off x="-995487" y="-788049"/>
            <a:ext cx="10893579" cy="2437098"/>
            <a:chOff x="-995487" y="-669299"/>
            <a:chExt cx="10893579" cy="2437098"/>
          </a:xfrm>
        </p:grpSpPr>
        <p:sp>
          <p:nvSpPr>
            <p:cNvPr id="16" name="Forme libre 15"/>
            <p:cNvSpPr/>
            <p:nvPr/>
          </p:nvSpPr>
          <p:spPr>
            <a:xfrm>
              <a:off x="818" y="106070"/>
              <a:ext cx="9144192" cy="1661729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883391 w 9147294"/>
                <a:gd name="connsiteY4" fmla="*/ 1210152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16683 w 9147294"/>
                <a:gd name="connsiteY3" fmla="*/ 1239259 h 1882566"/>
                <a:gd name="connsiteX4" fmla="*/ 5883391 w 9147294"/>
                <a:gd name="connsiteY4" fmla="*/ 1210152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  <a:gd name="connsiteX0" fmla="*/ 265279 w 9147294"/>
                <a:gd name="connsiteY0" fmla="*/ 211100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16683 w 9147294"/>
                <a:gd name="connsiteY3" fmla="*/ 1239259 h 1882566"/>
                <a:gd name="connsiteX4" fmla="*/ 5883391 w 9147294"/>
                <a:gd name="connsiteY4" fmla="*/ 1210152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265279 w 9147294"/>
                <a:gd name="connsiteY13" fmla="*/ 211100 h 1882566"/>
                <a:gd name="connsiteX0" fmla="*/ 262177 w 9144192"/>
                <a:gd name="connsiteY0" fmla="*/ 119723 h 1791189"/>
                <a:gd name="connsiteX1" fmla="*/ 1155511 w 9144192"/>
                <a:gd name="connsiteY1" fmla="*/ 486499 h 1791189"/>
                <a:gd name="connsiteX2" fmla="*/ 2871047 w 9144192"/>
                <a:gd name="connsiteY2" fmla="*/ 1007750 h 1791189"/>
                <a:gd name="connsiteX3" fmla="*/ 4413581 w 9144192"/>
                <a:gd name="connsiteY3" fmla="*/ 1147882 h 1791189"/>
                <a:gd name="connsiteX4" fmla="*/ 5880289 w 9144192"/>
                <a:gd name="connsiteY4" fmla="*/ 1118775 h 1791189"/>
                <a:gd name="connsiteX5" fmla="*/ 7363668 w 9144192"/>
                <a:gd name="connsiteY5" fmla="*/ 941409 h 1791189"/>
                <a:gd name="connsiteX6" fmla="*/ 7894442 w 9144192"/>
                <a:gd name="connsiteY6" fmla="*/ 799249 h 1791189"/>
                <a:gd name="connsiteX7" fmla="*/ 8358869 w 9144192"/>
                <a:gd name="connsiteY7" fmla="*/ 657090 h 1791189"/>
                <a:gd name="connsiteX8" fmla="*/ 8648014 w 9144192"/>
                <a:gd name="connsiteY8" fmla="*/ 553413 h 1791189"/>
                <a:gd name="connsiteX9" fmla="*/ 9144192 w 9144192"/>
                <a:gd name="connsiteY9" fmla="*/ 370074 h 1791189"/>
                <a:gd name="connsiteX10" fmla="*/ 9141157 w 9144192"/>
                <a:gd name="connsiteY10" fmla="*/ 1788062 h 1791189"/>
                <a:gd name="connsiteX11" fmla="*/ 73 w 9144192"/>
                <a:gd name="connsiteY11" fmla="*/ 1791189 h 1791189"/>
                <a:gd name="connsiteX12" fmla="*/ 8774 w 9144192"/>
                <a:gd name="connsiteY12" fmla="*/ 0 h 1791189"/>
                <a:gd name="connsiteX13" fmla="*/ 262177 w 9144192"/>
                <a:gd name="connsiteY13" fmla="*/ 119723 h 1791189"/>
                <a:gd name="connsiteX0" fmla="*/ 262177 w 9144192"/>
                <a:gd name="connsiteY0" fmla="*/ 119723 h 1791189"/>
                <a:gd name="connsiteX1" fmla="*/ 1155511 w 9144192"/>
                <a:gd name="connsiteY1" fmla="*/ 486499 h 1791189"/>
                <a:gd name="connsiteX2" fmla="*/ 2871047 w 9144192"/>
                <a:gd name="connsiteY2" fmla="*/ 1007750 h 1791189"/>
                <a:gd name="connsiteX3" fmla="*/ 4413581 w 9144192"/>
                <a:gd name="connsiteY3" fmla="*/ 1147882 h 1791189"/>
                <a:gd name="connsiteX4" fmla="*/ 5880289 w 9144192"/>
                <a:gd name="connsiteY4" fmla="*/ 1118775 h 1791189"/>
                <a:gd name="connsiteX5" fmla="*/ 7363668 w 9144192"/>
                <a:gd name="connsiteY5" fmla="*/ 941409 h 1791189"/>
                <a:gd name="connsiteX6" fmla="*/ 7894442 w 9144192"/>
                <a:gd name="connsiteY6" fmla="*/ 799249 h 1791189"/>
                <a:gd name="connsiteX7" fmla="*/ 8358869 w 9144192"/>
                <a:gd name="connsiteY7" fmla="*/ 657090 h 1791189"/>
                <a:gd name="connsiteX8" fmla="*/ 8648014 w 9144192"/>
                <a:gd name="connsiteY8" fmla="*/ 553413 h 1791189"/>
                <a:gd name="connsiteX9" fmla="*/ 9144192 w 9144192"/>
                <a:gd name="connsiteY9" fmla="*/ 400533 h 1791189"/>
                <a:gd name="connsiteX10" fmla="*/ 9141157 w 9144192"/>
                <a:gd name="connsiteY10" fmla="*/ 1788062 h 1791189"/>
                <a:gd name="connsiteX11" fmla="*/ 73 w 9144192"/>
                <a:gd name="connsiteY11" fmla="*/ 1791189 h 1791189"/>
                <a:gd name="connsiteX12" fmla="*/ 8774 w 9144192"/>
                <a:gd name="connsiteY12" fmla="*/ 0 h 1791189"/>
                <a:gd name="connsiteX13" fmla="*/ 262177 w 9144192"/>
                <a:gd name="connsiteY13" fmla="*/ 119723 h 1791189"/>
                <a:gd name="connsiteX0" fmla="*/ 262177 w 9144192"/>
                <a:gd name="connsiteY0" fmla="*/ 0 h 1671466"/>
                <a:gd name="connsiteX1" fmla="*/ 1155511 w 9144192"/>
                <a:gd name="connsiteY1" fmla="*/ 366776 h 1671466"/>
                <a:gd name="connsiteX2" fmla="*/ 2871047 w 9144192"/>
                <a:gd name="connsiteY2" fmla="*/ 888027 h 1671466"/>
                <a:gd name="connsiteX3" fmla="*/ 4413581 w 9144192"/>
                <a:gd name="connsiteY3" fmla="*/ 1028159 h 1671466"/>
                <a:gd name="connsiteX4" fmla="*/ 5880289 w 9144192"/>
                <a:gd name="connsiteY4" fmla="*/ 999052 h 1671466"/>
                <a:gd name="connsiteX5" fmla="*/ 7363668 w 9144192"/>
                <a:gd name="connsiteY5" fmla="*/ 821686 h 1671466"/>
                <a:gd name="connsiteX6" fmla="*/ 7894442 w 9144192"/>
                <a:gd name="connsiteY6" fmla="*/ 679526 h 1671466"/>
                <a:gd name="connsiteX7" fmla="*/ 8358869 w 9144192"/>
                <a:gd name="connsiteY7" fmla="*/ 537367 h 1671466"/>
                <a:gd name="connsiteX8" fmla="*/ 8648014 w 9144192"/>
                <a:gd name="connsiteY8" fmla="*/ 433690 h 1671466"/>
                <a:gd name="connsiteX9" fmla="*/ 9144192 w 9144192"/>
                <a:gd name="connsiteY9" fmla="*/ 280810 h 1671466"/>
                <a:gd name="connsiteX10" fmla="*/ 9141157 w 9144192"/>
                <a:gd name="connsiteY10" fmla="*/ 1668339 h 1671466"/>
                <a:gd name="connsiteX11" fmla="*/ 73 w 9144192"/>
                <a:gd name="connsiteY11" fmla="*/ 1671466 h 1671466"/>
                <a:gd name="connsiteX12" fmla="*/ 8774 w 9144192"/>
                <a:gd name="connsiteY12" fmla="*/ 235633 h 1671466"/>
                <a:gd name="connsiteX13" fmla="*/ 262177 w 9144192"/>
                <a:gd name="connsiteY13" fmla="*/ 0 h 1671466"/>
                <a:gd name="connsiteX0" fmla="*/ 250302 w 9144192"/>
                <a:gd name="connsiteY0" fmla="*/ 68958 h 1435833"/>
                <a:gd name="connsiteX1" fmla="*/ 1155511 w 9144192"/>
                <a:gd name="connsiteY1" fmla="*/ 131143 h 1435833"/>
                <a:gd name="connsiteX2" fmla="*/ 2871047 w 9144192"/>
                <a:gd name="connsiteY2" fmla="*/ 652394 h 1435833"/>
                <a:gd name="connsiteX3" fmla="*/ 4413581 w 9144192"/>
                <a:gd name="connsiteY3" fmla="*/ 792526 h 1435833"/>
                <a:gd name="connsiteX4" fmla="*/ 5880289 w 9144192"/>
                <a:gd name="connsiteY4" fmla="*/ 763419 h 1435833"/>
                <a:gd name="connsiteX5" fmla="*/ 7363668 w 9144192"/>
                <a:gd name="connsiteY5" fmla="*/ 586053 h 1435833"/>
                <a:gd name="connsiteX6" fmla="*/ 7894442 w 9144192"/>
                <a:gd name="connsiteY6" fmla="*/ 443893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92526 h 1435833"/>
                <a:gd name="connsiteX4" fmla="*/ 5880289 w 9144192"/>
                <a:gd name="connsiteY4" fmla="*/ 763419 h 1435833"/>
                <a:gd name="connsiteX5" fmla="*/ 7363668 w 9144192"/>
                <a:gd name="connsiteY5" fmla="*/ 586053 h 1435833"/>
                <a:gd name="connsiteX6" fmla="*/ 7894442 w 9144192"/>
                <a:gd name="connsiteY6" fmla="*/ 443893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92526 h 1435833"/>
                <a:gd name="connsiteX4" fmla="*/ 5880289 w 9144192"/>
                <a:gd name="connsiteY4" fmla="*/ 763419 h 1435833"/>
                <a:gd name="connsiteX5" fmla="*/ 7351793 w 9144192"/>
                <a:gd name="connsiteY5" fmla="*/ 504829 h 1435833"/>
                <a:gd name="connsiteX6" fmla="*/ 7894442 w 9144192"/>
                <a:gd name="connsiteY6" fmla="*/ 443893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92526 h 1435833"/>
                <a:gd name="connsiteX4" fmla="*/ 5880289 w 9144192"/>
                <a:gd name="connsiteY4" fmla="*/ 763419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92526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358869 w 9144192"/>
                <a:gd name="connsiteY7" fmla="*/ 301734 h 1435833"/>
                <a:gd name="connsiteX8" fmla="*/ 8648014 w 9144192"/>
                <a:gd name="connsiteY8" fmla="*/ 19805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358869 w 9144192"/>
                <a:gd name="connsiteY7" fmla="*/ 301734 h 1435833"/>
                <a:gd name="connsiteX8" fmla="*/ 8595260 w 9144192"/>
                <a:gd name="connsiteY8" fmla="*/ 145437 h 1435833"/>
                <a:gd name="connsiteX9" fmla="*/ 9144192 w 9144192"/>
                <a:gd name="connsiteY9" fmla="*/ 45177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358869 w 9144192"/>
                <a:gd name="connsiteY7" fmla="*/ 301734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894442 w 9144192"/>
                <a:gd name="connsiteY6" fmla="*/ 393128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7351793 w 9144192"/>
                <a:gd name="connsiteY5" fmla="*/ 504829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6815462 w 9144192"/>
                <a:gd name="connsiteY5" fmla="*/ 414623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880289 w 9144192"/>
                <a:gd name="connsiteY4" fmla="*/ 702501 h 1435833"/>
                <a:gd name="connsiteX5" fmla="*/ 6789085 w 9144192"/>
                <a:gd name="connsiteY5" fmla="*/ 384554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413581 w 9144192"/>
                <a:gd name="connsiteY3" fmla="*/ 731608 h 1435833"/>
                <a:gd name="connsiteX4" fmla="*/ 5748404 w 9144192"/>
                <a:gd name="connsiteY4" fmla="*/ 484503 h 1435833"/>
                <a:gd name="connsiteX5" fmla="*/ 6789085 w 9144192"/>
                <a:gd name="connsiteY5" fmla="*/ 384554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871047 w 9144192"/>
                <a:gd name="connsiteY2" fmla="*/ 652394 h 1435833"/>
                <a:gd name="connsiteX3" fmla="*/ 4378411 w 9144192"/>
                <a:gd name="connsiteY3" fmla="*/ 521128 h 1435833"/>
                <a:gd name="connsiteX4" fmla="*/ 5748404 w 9144192"/>
                <a:gd name="connsiteY4" fmla="*/ 484503 h 1435833"/>
                <a:gd name="connsiteX5" fmla="*/ 6789085 w 9144192"/>
                <a:gd name="connsiteY5" fmla="*/ 384554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786344 w 9144192"/>
                <a:gd name="connsiteY2" fmla="*/ 649872 h 1435833"/>
                <a:gd name="connsiteX3" fmla="*/ 2871047 w 9144192"/>
                <a:gd name="connsiteY3" fmla="*/ 652394 h 1435833"/>
                <a:gd name="connsiteX4" fmla="*/ 4378411 w 9144192"/>
                <a:gd name="connsiteY4" fmla="*/ 521128 h 1435833"/>
                <a:gd name="connsiteX5" fmla="*/ 5748404 w 9144192"/>
                <a:gd name="connsiteY5" fmla="*/ 484503 h 1435833"/>
                <a:gd name="connsiteX6" fmla="*/ 6789085 w 9144192"/>
                <a:gd name="connsiteY6" fmla="*/ 384554 h 1435833"/>
                <a:gd name="connsiteX7" fmla="*/ 7533958 w 9144192"/>
                <a:gd name="connsiteY7" fmla="*/ 310439 h 1435833"/>
                <a:gd name="connsiteX8" fmla="*/ 8103892 w 9144192"/>
                <a:gd name="connsiteY8" fmla="*/ 226563 h 1435833"/>
                <a:gd name="connsiteX9" fmla="*/ 8595260 w 9144192"/>
                <a:gd name="connsiteY9" fmla="*/ 145437 h 1435833"/>
                <a:gd name="connsiteX10" fmla="*/ 9144192 w 9144192"/>
                <a:gd name="connsiteY10" fmla="*/ 15108 h 1435833"/>
                <a:gd name="connsiteX11" fmla="*/ 9141157 w 9144192"/>
                <a:gd name="connsiteY11" fmla="*/ 1432706 h 1435833"/>
                <a:gd name="connsiteX12" fmla="*/ 73 w 9144192"/>
                <a:gd name="connsiteY12" fmla="*/ 1435833 h 1435833"/>
                <a:gd name="connsiteX13" fmla="*/ 8774 w 9144192"/>
                <a:gd name="connsiteY13" fmla="*/ 0 h 1435833"/>
                <a:gd name="connsiteX14" fmla="*/ 250302 w 9144192"/>
                <a:gd name="connsiteY14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786344 w 9144192"/>
                <a:gd name="connsiteY2" fmla="*/ 649872 h 1435833"/>
                <a:gd name="connsiteX3" fmla="*/ 2915009 w 9144192"/>
                <a:gd name="connsiteY3" fmla="*/ 464466 h 1435833"/>
                <a:gd name="connsiteX4" fmla="*/ 4378411 w 9144192"/>
                <a:gd name="connsiteY4" fmla="*/ 521128 h 1435833"/>
                <a:gd name="connsiteX5" fmla="*/ 5748404 w 9144192"/>
                <a:gd name="connsiteY5" fmla="*/ 484503 h 1435833"/>
                <a:gd name="connsiteX6" fmla="*/ 6789085 w 9144192"/>
                <a:gd name="connsiteY6" fmla="*/ 384554 h 1435833"/>
                <a:gd name="connsiteX7" fmla="*/ 7533958 w 9144192"/>
                <a:gd name="connsiteY7" fmla="*/ 310439 h 1435833"/>
                <a:gd name="connsiteX8" fmla="*/ 8103892 w 9144192"/>
                <a:gd name="connsiteY8" fmla="*/ 226563 h 1435833"/>
                <a:gd name="connsiteX9" fmla="*/ 8595260 w 9144192"/>
                <a:gd name="connsiteY9" fmla="*/ 145437 h 1435833"/>
                <a:gd name="connsiteX10" fmla="*/ 9144192 w 9144192"/>
                <a:gd name="connsiteY10" fmla="*/ 15108 h 1435833"/>
                <a:gd name="connsiteX11" fmla="*/ 9141157 w 9144192"/>
                <a:gd name="connsiteY11" fmla="*/ 1432706 h 1435833"/>
                <a:gd name="connsiteX12" fmla="*/ 73 w 9144192"/>
                <a:gd name="connsiteY12" fmla="*/ 1435833 h 1435833"/>
                <a:gd name="connsiteX13" fmla="*/ 8774 w 9144192"/>
                <a:gd name="connsiteY13" fmla="*/ 0 h 1435833"/>
                <a:gd name="connsiteX14" fmla="*/ 250302 w 9144192"/>
                <a:gd name="connsiteY14" fmla="*/ 68958 h 1435833"/>
                <a:gd name="connsiteX0" fmla="*/ 250302 w 9144192"/>
                <a:gd name="connsiteY0" fmla="*/ 68958 h 1435833"/>
                <a:gd name="connsiteX1" fmla="*/ 1096135 w 9144192"/>
                <a:gd name="connsiteY1" fmla="*/ 334203 h 1435833"/>
                <a:gd name="connsiteX2" fmla="*/ 2915009 w 9144192"/>
                <a:gd name="connsiteY2" fmla="*/ 464466 h 1435833"/>
                <a:gd name="connsiteX3" fmla="*/ 4378411 w 9144192"/>
                <a:gd name="connsiteY3" fmla="*/ 521128 h 1435833"/>
                <a:gd name="connsiteX4" fmla="*/ 5748404 w 9144192"/>
                <a:gd name="connsiteY4" fmla="*/ 484503 h 1435833"/>
                <a:gd name="connsiteX5" fmla="*/ 6789085 w 9144192"/>
                <a:gd name="connsiteY5" fmla="*/ 384554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68958 h 1435833"/>
                <a:gd name="connsiteX1" fmla="*/ 1113720 w 9144192"/>
                <a:gd name="connsiteY1" fmla="*/ 289100 h 1435833"/>
                <a:gd name="connsiteX2" fmla="*/ 2915009 w 9144192"/>
                <a:gd name="connsiteY2" fmla="*/ 464466 h 1435833"/>
                <a:gd name="connsiteX3" fmla="*/ 4378411 w 9144192"/>
                <a:gd name="connsiteY3" fmla="*/ 521128 h 1435833"/>
                <a:gd name="connsiteX4" fmla="*/ 5748404 w 9144192"/>
                <a:gd name="connsiteY4" fmla="*/ 484503 h 1435833"/>
                <a:gd name="connsiteX5" fmla="*/ 6789085 w 9144192"/>
                <a:gd name="connsiteY5" fmla="*/ 384554 h 1435833"/>
                <a:gd name="connsiteX6" fmla="*/ 7533958 w 9144192"/>
                <a:gd name="connsiteY6" fmla="*/ 310439 h 1435833"/>
                <a:gd name="connsiteX7" fmla="*/ 8103892 w 9144192"/>
                <a:gd name="connsiteY7" fmla="*/ 226563 h 1435833"/>
                <a:gd name="connsiteX8" fmla="*/ 8595260 w 9144192"/>
                <a:gd name="connsiteY8" fmla="*/ 145437 h 1435833"/>
                <a:gd name="connsiteX9" fmla="*/ 9144192 w 9144192"/>
                <a:gd name="connsiteY9" fmla="*/ 15108 h 1435833"/>
                <a:gd name="connsiteX10" fmla="*/ 9141157 w 9144192"/>
                <a:gd name="connsiteY10" fmla="*/ 1432706 h 1435833"/>
                <a:gd name="connsiteX11" fmla="*/ 73 w 9144192"/>
                <a:gd name="connsiteY11" fmla="*/ 1435833 h 1435833"/>
                <a:gd name="connsiteX12" fmla="*/ 8774 w 9144192"/>
                <a:gd name="connsiteY12" fmla="*/ 0 h 1435833"/>
                <a:gd name="connsiteX13" fmla="*/ 250302 w 9144192"/>
                <a:gd name="connsiteY13" fmla="*/ 68958 h 1435833"/>
                <a:gd name="connsiteX0" fmla="*/ 250302 w 9144192"/>
                <a:gd name="connsiteY0" fmla="*/ 53850 h 1420725"/>
                <a:gd name="connsiteX1" fmla="*/ 1113720 w 9144192"/>
                <a:gd name="connsiteY1" fmla="*/ 273992 h 1420725"/>
                <a:gd name="connsiteX2" fmla="*/ 2915009 w 9144192"/>
                <a:gd name="connsiteY2" fmla="*/ 449358 h 1420725"/>
                <a:gd name="connsiteX3" fmla="*/ 4378411 w 9144192"/>
                <a:gd name="connsiteY3" fmla="*/ 506020 h 1420725"/>
                <a:gd name="connsiteX4" fmla="*/ 5748404 w 9144192"/>
                <a:gd name="connsiteY4" fmla="*/ 469395 h 1420725"/>
                <a:gd name="connsiteX5" fmla="*/ 6789085 w 9144192"/>
                <a:gd name="connsiteY5" fmla="*/ 369446 h 1420725"/>
                <a:gd name="connsiteX6" fmla="*/ 7533958 w 9144192"/>
                <a:gd name="connsiteY6" fmla="*/ 295331 h 1420725"/>
                <a:gd name="connsiteX7" fmla="*/ 8103892 w 9144192"/>
                <a:gd name="connsiteY7" fmla="*/ 211455 h 1420725"/>
                <a:gd name="connsiteX8" fmla="*/ 8595260 w 9144192"/>
                <a:gd name="connsiteY8" fmla="*/ 130329 h 1420725"/>
                <a:gd name="connsiteX9" fmla="*/ 9144192 w 9144192"/>
                <a:gd name="connsiteY9" fmla="*/ 0 h 1420725"/>
                <a:gd name="connsiteX10" fmla="*/ 9141157 w 9144192"/>
                <a:gd name="connsiteY10" fmla="*/ 1417598 h 1420725"/>
                <a:gd name="connsiteX11" fmla="*/ 73 w 9144192"/>
                <a:gd name="connsiteY11" fmla="*/ 1420725 h 1420725"/>
                <a:gd name="connsiteX12" fmla="*/ 8774 w 9144192"/>
                <a:gd name="connsiteY12" fmla="*/ 7443 h 1420725"/>
                <a:gd name="connsiteX13" fmla="*/ 250302 w 9144192"/>
                <a:gd name="connsiteY13" fmla="*/ 53850 h 1420725"/>
                <a:gd name="connsiteX0" fmla="*/ 241510 w 9144192"/>
                <a:gd name="connsiteY0" fmla="*/ 83919 h 1420725"/>
                <a:gd name="connsiteX1" fmla="*/ 1113720 w 9144192"/>
                <a:gd name="connsiteY1" fmla="*/ 273992 h 1420725"/>
                <a:gd name="connsiteX2" fmla="*/ 2915009 w 9144192"/>
                <a:gd name="connsiteY2" fmla="*/ 449358 h 1420725"/>
                <a:gd name="connsiteX3" fmla="*/ 4378411 w 9144192"/>
                <a:gd name="connsiteY3" fmla="*/ 506020 h 1420725"/>
                <a:gd name="connsiteX4" fmla="*/ 5748404 w 9144192"/>
                <a:gd name="connsiteY4" fmla="*/ 469395 h 1420725"/>
                <a:gd name="connsiteX5" fmla="*/ 6789085 w 9144192"/>
                <a:gd name="connsiteY5" fmla="*/ 369446 h 1420725"/>
                <a:gd name="connsiteX6" fmla="*/ 7533958 w 9144192"/>
                <a:gd name="connsiteY6" fmla="*/ 295331 h 1420725"/>
                <a:gd name="connsiteX7" fmla="*/ 8103892 w 9144192"/>
                <a:gd name="connsiteY7" fmla="*/ 211455 h 1420725"/>
                <a:gd name="connsiteX8" fmla="*/ 8595260 w 9144192"/>
                <a:gd name="connsiteY8" fmla="*/ 130329 h 1420725"/>
                <a:gd name="connsiteX9" fmla="*/ 9144192 w 9144192"/>
                <a:gd name="connsiteY9" fmla="*/ 0 h 1420725"/>
                <a:gd name="connsiteX10" fmla="*/ 9141157 w 9144192"/>
                <a:gd name="connsiteY10" fmla="*/ 1417598 h 1420725"/>
                <a:gd name="connsiteX11" fmla="*/ 73 w 9144192"/>
                <a:gd name="connsiteY11" fmla="*/ 1420725 h 1420725"/>
                <a:gd name="connsiteX12" fmla="*/ 8774 w 9144192"/>
                <a:gd name="connsiteY12" fmla="*/ 7443 h 1420725"/>
                <a:gd name="connsiteX13" fmla="*/ 241510 w 9144192"/>
                <a:gd name="connsiteY13" fmla="*/ 83919 h 1420725"/>
                <a:gd name="connsiteX0" fmla="*/ 241510 w 9144192"/>
                <a:gd name="connsiteY0" fmla="*/ 83919 h 1420725"/>
                <a:gd name="connsiteX1" fmla="*/ 1131305 w 9144192"/>
                <a:gd name="connsiteY1" fmla="*/ 251441 h 1420725"/>
                <a:gd name="connsiteX2" fmla="*/ 2915009 w 9144192"/>
                <a:gd name="connsiteY2" fmla="*/ 449358 h 1420725"/>
                <a:gd name="connsiteX3" fmla="*/ 4378411 w 9144192"/>
                <a:gd name="connsiteY3" fmla="*/ 506020 h 1420725"/>
                <a:gd name="connsiteX4" fmla="*/ 5748404 w 9144192"/>
                <a:gd name="connsiteY4" fmla="*/ 469395 h 1420725"/>
                <a:gd name="connsiteX5" fmla="*/ 6789085 w 9144192"/>
                <a:gd name="connsiteY5" fmla="*/ 369446 h 1420725"/>
                <a:gd name="connsiteX6" fmla="*/ 7533958 w 9144192"/>
                <a:gd name="connsiteY6" fmla="*/ 295331 h 1420725"/>
                <a:gd name="connsiteX7" fmla="*/ 8103892 w 9144192"/>
                <a:gd name="connsiteY7" fmla="*/ 211455 h 1420725"/>
                <a:gd name="connsiteX8" fmla="*/ 8595260 w 9144192"/>
                <a:gd name="connsiteY8" fmla="*/ 130329 h 1420725"/>
                <a:gd name="connsiteX9" fmla="*/ 9144192 w 9144192"/>
                <a:gd name="connsiteY9" fmla="*/ 0 h 1420725"/>
                <a:gd name="connsiteX10" fmla="*/ 9141157 w 9144192"/>
                <a:gd name="connsiteY10" fmla="*/ 1417598 h 1420725"/>
                <a:gd name="connsiteX11" fmla="*/ 73 w 9144192"/>
                <a:gd name="connsiteY11" fmla="*/ 1420725 h 1420725"/>
                <a:gd name="connsiteX12" fmla="*/ 8774 w 9144192"/>
                <a:gd name="connsiteY12" fmla="*/ 7443 h 1420725"/>
                <a:gd name="connsiteX13" fmla="*/ 241510 w 9144192"/>
                <a:gd name="connsiteY13" fmla="*/ 83919 h 1420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4192" h="1420725">
                  <a:moveTo>
                    <a:pt x="241510" y="83919"/>
                  </a:moveTo>
                  <a:lnTo>
                    <a:pt x="1131305" y="251441"/>
                  </a:lnTo>
                  <a:lnTo>
                    <a:pt x="2915009" y="449358"/>
                  </a:lnTo>
                  <a:lnTo>
                    <a:pt x="4378411" y="506020"/>
                  </a:lnTo>
                  <a:lnTo>
                    <a:pt x="5748404" y="469395"/>
                  </a:lnTo>
                  <a:lnTo>
                    <a:pt x="6789085" y="369446"/>
                  </a:lnTo>
                  <a:lnTo>
                    <a:pt x="7533958" y="295331"/>
                  </a:lnTo>
                  <a:lnTo>
                    <a:pt x="8103892" y="211455"/>
                  </a:lnTo>
                  <a:lnTo>
                    <a:pt x="8595260" y="130329"/>
                  </a:lnTo>
                  <a:cubicBezTo>
                    <a:pt x="8760653" y="79369"/>
                    <a:pt x="8978799" y="50960"/>
                    <a:pt x="9144192" y="0"/>
                  </a:cubicBezTo>
                  <a:cubicBezTo>
                    <a:pt x="9143180" y="472663"/>
                    <a:pt x="9142169" y="944935"/>
                    <a:pt x="9141157" y="1417598"/>
                  </a:cubicBezTo>
                  <a:lnTo>
                    <a:pt x="73" y="1420725"/>
                  </a:lnTo>
                  <a:cubicBezTo>
                    <a:pt x="-985" y="796378"/>
                    <a:pt x="9832" y="631790"/>
                    <a:pt x="8774" y="7443"/>
                  </a:cubicBezTo>
                  <a:lnTo>
                    <a:pt x="241510" y="839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7" name="Forme libre 16"/>
            <p:cNvSpPr/>
            <p:nvPr/>
          </p:nvSpPr>
          <p:spPr>
            <a:xfrm rot="21335072">
              <a:off x="-995487" y="-669299"/>
              <a:ext cx="10893579" cy="1420510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  <a:gd name="connsiteX0" fmla="*/ 61601 w 9261490"/>
                <a:gd name="connsiteY0" fmla="*/ 511439 h 2838891"/>
                <a:gd name="connsiteX1" fmla="*/ 512451 w 9261490"/>
                <a:gd name="connsiteY1" fmla="*/ 917839 h 2838891"/>
                <a:gd name="connsiteX2" fmla="*/ 1128401 w 9261490"/>
                <a:gd name="connsiteY2" fmla="*/ 1387739 h 2838891"/>
                <a:gd name="connsiteX3" fmla="*/ 1655451 w 9261490"/>
                <a:gd name="connsiteY3" fmla="*/ 1724289 h 2838891"/>
                <a:gd name="connsiteX4" fmla="*/ 2290451 w 9261490"/>
                <a:gd name="connsiteY4" fmla="*/ 2054489 h 2838891"/>
                <a:gd name="connsiteX5" fmla="*/ 2766701 w 9261490"/>
                <a:gd name="connsiteY5" fmla="*/ 2264039 h 2838891"/>
                <a:gd name="connsiteX6" fmla="*/ 3509651 w 9261490"/>
                <a:gd name="connsiteY6" fmla="*/ 2511689 h 2838891"/>
                <a:gd name="connsiteX7" fmla="*/ 4119251 w 9261490"/>
                <a:gd name="connsiteY7" fmla="*/ 2657739 h 2838891"/>
                <a:gd name="connsiteX8" fmla="*/ 4595501 w 9261490"/>
                <a:gd name="connsiteY8" fmla="*/ 2740289 h 2838891"/>
                <a:gd name="connsiteX9" fmla="*/ 5192401 w 9261490"/>
                <a:gd name="connsiteY9" fmla="*/ 2810139 h 2838891"/>
                <a:gd name="connsiteX10" fmla="*/ 6011551 w 9261490"/>
                <a:gd name="connsiteY10" fmla="*/ 2835539 h 2838891"/>
                <a:gd name="connsiteX11" fmla="*/ 6983101 w 9261490"/>
                <a:gd name="connsiteY11" fmla="*/ 2740289 h 2838891"/>
                <a:gd name="connsiteX12" fmla="*/ 7668901 w 9261490"/>
                <a:gd name="connsiteY12" fmla="*/ 2619639 h 2838891"/>
                <a:gd name="connsiteX13" fmla="*/ 8475351 w 9261490"/>
                <a:gd name="connsiteY13" fmla="*/ 2391039 h 2838891"/>
                <a:gd name="connsiteX14" fmla="*/ 8983351 w 9261490"/>
                <a:gd name="connsiteY14" fmla="*/ 2206889 h 2838891"/>
                <a:gd name="connsiteX15" fmla="*/ 9218301 w 9261490"/>
                <a:gd name="connsiteY15" fmla="*/ 2098939 h 2838891"/>
                <a:gd name="connsiteX16" fmla="*/ 9224651 w 9261490"/>
                <a:gd name="connsiteY16" fmla="*/ 2029089 h 2838891"/>
                <a:gd name="connsiteX17" fmla="*/ 8837301 w 9261490"/>
                <a:gd name="connsiteY17" fmla="*/ 2175139 h 2838891"/>
                <a:gd name="connsiteX18" fmla="*/ 8335651 w 9261490"/>
                <a:gd name="connsiteY18" fmla="*/ 2327539 h 2838891"/>
                <a:gd name="connsiteX19" fmla="*/ 7834001 w 9261490"/>
                <a:gd name="connsiteY19" fmla="*/ 2448189 h 2838891"/>
                <a:gd name="connsiteX20" fmla="*/ 7167251 w 9261490"/>
                <a:gd name="connsiteY20" fmla="*/ 2562489 h 2838891"/>
                <a:gd name="connsiteX21" fmla="*/ 6417951 w 9261490"/>
                <a:gd name="connsiteY21" fmla="*/ 2619639 h 2838891"/>
                <a:gd name="connsiteX22" fmla="*/ 5598801 w 9261490"/>
                <a:gd name="connsiteY22" fmla="*/ 2613289 h 2838891"/>
                <a:gd name="connsiteX23" fmla="*/ 4779651 w 9261490"/>
                <a:gd name="connsiteY23" fmla="*/ 2518039 h 2838891"/>
                <a:gd name="connsiteX24" fmla="*/ 4043051 w 9261490"/>
                <a:gd name="connsiteY24" fmla="*/ 2359289 h 2838891"/>
                <a:gd name="connsiteX25" fmla="*/ 3414401 w 9261490"/>
                <a:gd name="connsiteY25" fmla="*/ 2175139 h 2838891"/>
                <a:gd name="connsiteX26" fmla="*/ 2595251 w 9261490"/>
                <a:gd name="connsiteY26" fmla="*/ 1844939 h 2838891"/>
                <a:gd name="connsiteX27" fmla="*/ 1903101 w 9261490"/>
                <a:gd name="connsiteY27" fmla="*/ 1482989 h 2838891"/>
                <a:gd name="connsiteX28" fmla="*/ 1325251 w 9261490"/>
                <a:gd name="connsiteY28" fmla="*/ 1108339 h 2838891"/>
                <a:gd name="connsiteX29" fmla="*/ 849001 w 9261490"/>
                <a:gd name="connsiteY29" fmla="*/ 752739 h 2838891"/>
                <a:gd name="connsiteX30" fmla="*/ 362340 w 9261490"/>
                <a:gd name="connsiteY30" fmla="*/ 311578 h 2838891"/>
                <a:gd name="connsiteX31" fmla="*/ 36201 w 9261490"/>
                <a:gd name="connsiteY31" fmla="*/ 3439 h 2838891"/>
                <a:gd name="connsiteX32" fmla="*/ 61601 w 9261490"/>
                <a:gd name="connsiteY32" fmla="*/ 511439 h 2838891"/>
                <a:gd name="connsiteX0" fmla="*/ 57449 w 9257338"/>
                <a:gd name="connsiteY0" fmla="*/ 280871 h 2608323"/>
                <a:gd name="connsiteX1" fmla="*/ 508299 w 9257338"/>
                <a:gd name="connsiteY1" fmla="*/ 687271 h 2608323"/>
                <a:gd name="connsiteX2" fmla="*/ 1124249 w 9257338"/>
                <a:gd name="connsiteY2" fmla="*/ 1157171 h 2608323"/>
                <a:gd name="connsiteX3" fmla="*/ 1651299 w 9257338"/>
                <a:gd name="connsiteY3" fmla="*/ 1493721 h 2608323"/>
                <a:gd name="connsiteX4" fmla="*/ 2286299 w 9257338"/>
                <a:gd name="connsiteY4" fmla="*/ 1823921 h 2608323"/>
                <a:gd name="connsiteX5" fmla="*/ 2762549 w 9257338"/>
                <a:gd name="connsiteY5" fmla="*/ 2033471 h 2608323"/>
                <a:gd name="connsiteX6" fmla="*/ 3505499 w 9257338"/>
                <a:gd name="connsiteY6" fmla="*/ 2281121 h 2608323"/>
                <a:gd name="connsiteX7" fmla="*/ 4115099 w 9257338"/>
                <a:gd name="connsiteY7" fmla="*/ 2427171 h 2608323"/>
                <a:gd name="connsiteX8" fmla="*/ 4591349 w 9257338"/>
                <a:gd name="connsiteY8" fmla="*/ 2509721 h 2608323"/>
                <a:gd name="connsiteX9" fmla="*/ 5188249 w 9257338"/>
                <a:gd name="connsiteY9" fmla="*/ 2579571 h 2608323"/>
                <a:gd name="connsiteX10" fmla="*/ 6007399 w 9257338"/>
                <a:gd name="connsiteY10" fmla="*/ 2604971 h 2608323"/>
                <a:gd name="connsiteX11" fmla="*/ 6978949 w 9257338"/>
                <a:gd name="connsiteY11" fmla="*/ 2509721 h 2608323"/>
                <a:gd name="connsiteX12" fmla="*/ 7664749 w 9257338"/>
                <a:gd name="connsiteY12" fmla="*/ 2389071 h 2608323"/>
                <a:gd name="connsiteX13" fmla="*/ 8471199 w 9257338"/>
                <a:gd name="connsiteY13" fmla="*/ 2160471 h 2608323"/>
                <a:gd name="connsiteX14" fmla="*/ 8979199 w 9257338"/>
                <a:gd name="connsiteY14" fmla="*/ 1976321 h 2608323"/>
                <a:gd name="connsiteX15" fmla="*/ 9214149 w 9257338"/>
                <a:gd name="connsiteY15" fmla="*/ 1868371 h 2608323"/>
                <a:gd name="connsiteX16" fmla="*/ 9220499 w 9257338"/>
                <a:gd name="connsiteY16" fmla="*/ 1798521 h 2608323"/>
                <a:gd name="connsiteX17" fmla="*/ 8833149 w 9257338"/>
                <a:gd name="connsiteY17" fmla="*/ 1944571 h 2608323"/>
                <a:gd name="connsiteX18" fmla="*/ 8331499 w 9257338"/>
                <a:gd name="connsiteY18" fmla="*/ 2096971 h 2608323"/>
                <a:gd name="connsiteX19" fmla="*/ 7829849 w 9257338"/>
                <a:gd name="connsiteY19" fmla="*/ 2217621 h 2608323"/>
                <a:gd name="connsiteX20" fmla="*/ 7163099 w 9257338"/>
                <a:gd name="connsiteY20" fmla="*/ 2331921 h 2608323"/>
                <a:gd name="connsiteX21" fmla="*/ 6413799 w 9257338"/>
                <a:gd name="connsiteY21" fmla="*/ 2389071 h 2608323"/>
                <a:gd name="connsiteX22" fmla="*/ 5594649 w 9257338"/>
                <a:gd name="connsiteY22" fmla="*/ 2382721 h 2608323"/>
                <a:gd name="connsiteX23" fmla="*/ 4775499 w 9257338"/>
                <a:gd name="connsiteY23" fmla="*/ 2287471 h 2608323"/>
                <a:gd name="connsiteX24" fmla="*/ 4038899 w 9257338"/>
                <a:gd name="connsiteY24" fmla="*/ 2128721 h 2608323"/>
                <a:gd name="connsiteX25" fmla="*/ 3410249 w 9257338"/>
                <a:gd name="connsiteY25" fmla="*/ 1944571 h 2608323"/>
                <a:gd name="connsiteX26" fmla="*/ 2591099 w 9257338"/>
                <a:gd name="connsiteY26" fmla="*/ 1614371 h 2608323"/>
                <a:gd name="connsiteX27" fmla="*/ 1898949 w 9257338"/>
                <a:gd name="connsiteY27" fmla="*/ 1252421 h 2608323"/>
                <a:gd name="connsiteX28" fmla="*/ 1321099 w 9257338"/>
                <a:gd name="connsiteY28" fmla="*/ 877771 h 2608323"/>
                <a:gd name="connsiteX29" fmla="*/ 844849 w 9257338"/>
                <a:gd name="connsiteY29" fmla="*/ 522171 h 2608323"/>
                <a:gd name="connsiteX30" fmla="*/ 358188 w 9257338"/>
                <a:gd name="connsiteY30" fmla="*/ 81010 h 2608323"/>
                <a:gd name="connsiteX31" fmla="*/ 38932 w 9257338"/>
                <a:gd name="connsiteY31" fmla="*/ 37664 h 2608323"/>
                <a:gd name="connsiteX32" fmla="*/ 57449 w 9257338"/>
                <a:gd name="connsiteY32" fmla="*/ 280871 h 2608323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07369 w 9254458"/>
                <a:gd name="connsiteY25" fmla="*/ 1906943 h 2570695"/>
                <a:gd name="connsiteX26" fmla="*/ 2588219 w 9254458"/>
                <a:gd name="connsiteY26" fmla="*/ 1576743 h 2570695"/>
                <a:gd name="connsiteX27" fmla="*/ 1896069 w 9254458"/>
                <a:gd name="connsiteY27" fmla="*/ 1214793 h 2570695"/>
                <a:gd name="connsiteX28" fmla="*/ 1318219 w 9254458"/>
                <a:gd name="connsiteY28" fmla="*/ 840143 h 2570695"/>
                <a:gd name="connsiteX29" fmla="*/ 841969 w 9254458"/>
                <a:gd name="connsiteY29" fmla="*/ 484543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07369 w 9254458"/>
                <a:gd name="connsiteY25" fmla="*/ 1906943 h 2570695"/>
                <a:gd name="connsiteX26" fmla="*/ 2588219 w 9254458"/>
                <a:gd name="connsiteY26" fmla="*/ 1576743 h 2570695"/>
                <a:gd name="connsiteX27" fmla="*/ 1896069 w 9254458"/>
                <a:gd name="connsiteY27" fmla="*/ 1214793 h 2570695"/>
                <a:gd name="connsiteX28" fmla="*/ 1318219 w 9254458"/>
                <a:gd name="connsiteY28" fmla="*/ 840143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07369 w 9254458"/>
                <a:gd name="connsiteY25" fmla="*/ 1906943 h 2570695"/>
                <a:gd name="connsiteX26" fmla="*/ 2588219 w 9254458"/>
                <a:gd name="connsiteY26" fmla="*/ 1576743 h 2570695"/>
                <a:gd name="connsiteX27" fmla="*/ 1896069 w 9254458"/>
                <a:gd name="connsiteY27" fmla="*/ 1214793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07369 w 9254458"/>
                <a:gd name="connsiteY25" fmla="*/ 1906943 h 2570695"/>
                <a:gd name="connsiteX26" fmla="*/ 2588219 w 9254458"/>
                <a:gd name="connsiteY26" fmla="*/ 1576743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07369 w 9254458"/>
                <a:gd name="connsiteY25" fmla="*/ 1906943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6019 w 9254458"/>
                <a:gd name="connsiteY24" fmla="*/ 2091093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72619 w 9254458"/>
                <a:gd name="connsiteY23" fmla="*/ 2249843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591769 w 9254458"/>
                <a:gd name="connsiteY22" fmla="*/ 2345093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10919 w 9254458"/>
                <a:gd name="connsiteY21" fmla="*/ 2351443 h 2570695"/>
                <a:gd name="connsiteX22" fmla="*/ 5611721 w 9254458"/>
                <a:gd name="connsiteY22" fmla="*/ 2391102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160219 w 9254458"/>
                <a:gd name="connsiteY20" fmla="*/ 2294293 h 2570695"/>
                <a:gd name="connsiteX21" fmla="*/ 6443024 w 9254458"/>
                <a:gd name="connsiteY21" fmla="*/ 2383995 h 2570695"/>
                <a:gd name="connsiteX22" fmla="*/ 5611721 w 9254458"/>
                <a:gd name="connsiteY22" fmla="*/ 2391102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26969 w 9254458"/>
                <a:gd name="connsiteY19" fmla="*/ 2179993 h 2570695"/>
                <a:gd name="connsiteX20" fmla="*/ 7204478 w 9254458"/>
                <a:gd name="connsiteY20" fmla="*/ 2313383 h 2570695"/>
                <a:gd name="connsiteX21" fmla="*/ 6443024 w 9254458"/>
                <a:gd name="connsiteY21" fmla="*/ 2383995 h 2570695"/>
                <a:gd name="connsiteX22" fmla="*/ 5611721 w 9254458"/>
                <a:gd name="connsiteY22" fmla="*/ 2391102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28619 w 9254458"/>
                <a:gd name="connsiteY18" fmla="*/ 2059343 h 2570695"/>
                <a:gd name="connsiteX19" fmla="*/ 7836510 w 9254458"/>
                <a:gd name="connsiteY19" fmla="*/ 2210289 h 2570695"/>
                <a:gd name="connsiteX20" fmla="*/ 7204478 w 9254458"/>
                <a:gd name="connsiteY20" fmla="*/ 2313383 h 2570695"/>
                <a:gd name="connsiteX21" fmla="*/ 6443024 w 9254458"/>
                <a:gd name="connsiteY21" fmla="*/ 2383995 h 2570695"/>
                <a:gd name="connsiteX22" fmla="*/ 5611721 w 9254458"/>
                <a:gd name="connsiteY22" fmla="*/ 2391102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4458"/>
                <a:gd name="connsiteY0" fmla="*/ 243243 h 2570695"/>
                <a:gd name="connsiteX1" fmla="*/ 505419 w 9254458"/>
                <a:gd name="connsiteY1" fmla="*/ 649643 h 2570695"/>
                <a:gd name="connsiteX2" fmla="*/ 1121369 w 9254458"/>
                <a:gd name="connsiteY2" fmla="*/ 1119543 h 2570695"/>
                <a:gd name="connsiteX3" fmla="*/ 1648419 w 9254458"/>
                <a:gd name="connsiteY3" fmla="*/ 1456093 h 2570695"/>
                <a:gd name="connsiteX4" fmla="*/ 2283419 w 9254458"/>
                <a:gd name="connsiteY4" fmla="*/ 1786293 h 2570695"/>
                <a:gd name="connsiteX5" fmla="*/ 2759669 w 9254458"/>
                <a:gd name="connsiteY5" fmla="*/ 1995843 h 2570695"/>
                <a:gd name="connsiteX6" fmla="*/ 3502619 w 9254458"/>
                <a:gd name="connsiteY6" fmla="*/ 2243493 h 2570695"/>
                <a:gd name="connsiteX7" fmla="*/ 4112219 w 9254458"/>
                <a:gd name="connsiteY7" fmla="*/ 2389543 h 2570695"/>
                <a:gd name="connsiteX8" fmla="*/ 4588469 w 9254458"/>
                <a:gd name="connsiteY8" fmla="*/ 2472093 h 2570695"/>
                <a:gd name="connsiteX9" fmla="*/ 5185369 w 9254458"/>
                <a:gd name="connsiteY9" fmla="*/ 2541943 h 2570695"/>
                <a:gd name="connsiteX10" fmla="*/ 6004519 w 9254458"/>
                <a:gd name="connsiteY10" fmla="*/ 2567343 h 2570695"/>
                <a:gd name="connsiteX11" fmla="*/ 6976069 w 9254458"/>
                <a:gd name="connsiteY11" fmla="*/ 2472093 h 2570695"/>
                <a:gd name="connsiteX12" fmla="*/ 7661869 w 9254458"/>
                <a:gd name="connsiteY12" fmla="*/ 2351443 h 2570695"/>
                <a:gd name="connsiteX13" fmla="*/ 8468319 w 9254458"/>
                <a:gd name="connsiteY13" fmla="*/ 2122843 h 2570695"/>
                <a:gd name="connsiteX14" fmla="*/ 8976319 w 9254458"/>
                <a:gd name="connsiteY14" fmla="*/ 1938693 h 2570695"/>
                <a:gd name="connsiteX15" fmla="*/ 9211269 w 9254458"/>
                <a:gd name="connsiteY15" fmla="*/ 1830743 h 2570695"/>
                <a:gd name="connsiteX16" fmla="*/ 9217619 w 9254458"/>
                <a:gd name="connsiteY16" fmla="*/ 1760893 h 2570695"/>
                <a:gd name="connsiteX17" fmla="*/ 8830269 w 9254458"/>
                <a:gd name="connsiteY17" fmla="*/ 1906943 h 2570695"/>
                <a:gd name="connsiteX18" fmla="*/ 8339031 w 9254458"/>
                <a:gd name="connsiteY18" fmla="*/ 2075054 h 2570695"/>
                <a:gd name="connsiteX19" fmla="*/ 7836510 w 9254458"/>
                <a:gd name="connsiteY19" fmla="*/ 2210289 h 2570695"/>
                <a:gd name="connsiteX20" fmla="*/ 7204478 w 9254458"/>
                <a:gd name="connsiteY20" fmla="*/ 2313383 h 2570695"/>
                <a:gd name="connsiteX21" fmla="*/ 6443024 w 9254458"/>
                <a:gd name="connsiteY21" fmla="*/ 2383995 h 2570695"/>
                <a:gd name="connsiteX22" fmla="*/ 5611721 w 9254458"/>
                <a:gd name="connsiteY22" fmla="*/ 2391102 h 2570695"/>
                <a:gd name="connsiteX23" fmla="*/ 4792570 w 9254458"/>
                <a:gd name="connsiteY23" fmla="*/ 2295852 h 2570695"/>
                <a:gd name="connsiteX24" fmla="*/ 4033407 w 9254458"/>
                <a:gd name="connsiteY24" fmla="*/ 2134850 h 2570695"/>
                <a:gd name="connsiteX25" fmla="*/ 3436861 w 9254458"/>
                <a:gd name="connsiteY25" fmla="*/ 1983250 h 2570695"/>
                <a:gd name="connsiteX26" fmla="*/ 2626379 w 9254458"/>
                <a:gd name="connsiteY26" fmla="*/ 1697931 h 2570695"/>
                <a:gd name="connsiteX27" fmla="*/ 1922946 w 9254458"/>
                <a:gd name="connsiteY27" fmla="*/ 1334857 h 2570695"/>
                <a:gd name="connsiteX28" fmla="*/ 1309507 w 9254458"/>
                <a:gd name="connsiteY28" fmla="*/ 985999 h 2570695"/>
                <a:gd name="connsiteX29" fmla="*/ 854079 w 9254458"/>
                <a:gd name="connsiteY29" fmla="*/ 661821 h 2570695"/>
                <a:gd name="connsiteX30" fmla="*/ 310135 w 9254458"/>
                <a:gd name="connsiteY30" fmla="*/ 229614 h 2570695"/>
                <a:gd name="connsiteX31" fmla="*/ 36052 w 9254458"/>
                <a:gd name="connsiteY31" fmla="*/ 36 h 2570695"/>
                <a:gd name="connsiteX32" fmla="*/ 54569 w 9254458"/>
                <a:gd name="connsiteY32" fmla="*/ 243243 h 2570695"/>
                <a:gd name="connsiteX0" fmla="*/ 54569 w 9252196"/>
                <a:gd name="connsiteY0" fmla="*/ 243243 h 2570695"/>
                <a:gd name="connsiteX1" fmla="*/ 505419 w 9252196"/>
                <a:gd name="connsiteY1" fmla="*/ 649643 h 2570695"/>
                <a:gd name="connsiteX2" fmla="*/ 1121369 w 9252196"/>
                <a:gd name="connsiteY2" fmla="*/ 1119543 h 2570695"/>
                <a:gd name="connsiteX3" fmla="*/ 1648419 w 9252196"/>
                <a:gd name="connsiteY3" fmla="*/ 1456093 h 2570695"/>
                <a:gd name="connsiteX4" fmla="*/ 2283419 w 9252196"/>
                <a:gd name="connsiteY4" fmla="*/ 1786293 h 2570695"/>
                <a:gd name="connsiteX5" fmla="*/ 2759669 w 9252196"/>
                <a:gd name="connsiteY5" fmla="*/ 1995843 h 2570695"/>
                <a:gd name="connsiteX6" fmla="*/ 3502619 w 9252196"/>
                <a:gd name="connsiteY6" fmla="*/ 2243493 h 2570695"/>
                <a:gd name="connsiteX7" fmla="*/ 4112219 w 9252196"/>
                <a:gd name="connsiteY7" fmla="*/ 2389543 h 2570695"/>
                <a:gd name="connsiteX8" fmla="*/ 4588469 w 9252196"/>
                <a:gd name="connsiteY8" fmla="*/ 2472093 h 2570695"/>
                <a:gd name="connsiteX9" fmla="*/ 5185369 w 9252196"/>
                <a:gd name="connsiteY9" fmla="*/ 2541943 h 2570695"/>
                <a:gd name="connsiteX10" fmla="*/ 6004519 w 9252196"/>
                <a:gd name="connsiteY10" fmla="*/ 2567343 h 2570695"/>
                <a:gd name="connsiteX11" fmla="*/ 6976069 w 9252196"/>
                <a:gd name="connsiteY11" fmla="*/ 2472093 h 2570695"/>
                <a:gd name="connsiteX12" fmla="*/ 7661869 w 9252196"/>
                <a:gd name="connsiteY12" fmla="*/ 2351443 h 2570695"/>
                <a:gd name="connsiteX13" fmla="*/ 8468319 w 9252196"/>
                <a:gd name="connsiteY13" fmla="*/ 2122843 h 2570695"/>
                <a:gd name="connsiteX14" fmla="*/ 8976319 w 9252196"/>
                <a:gd name="connsiteY14" fmla="*/ 1938693 h 2570695"/>
                <a:gd name="connsiteX15" fmla="*/ 9211269 w 9252196"/>
                <a:gd name="connsiteY15" fmla="*/ 1830743 h 2570695"/>
                <a:gd name="connsiteX16" fmla="*/ 9217619 w 9252196"/>
                <a:gd name="connsiteY16" fmla="*/ 1760893 h 2570695"/>
                <a:gd name="connsiteX17" fmla="*/ 8862373 w 9252196"/>
                <a:gd name="connsiteY17" fmla="*/ 1939494 h 2570695"/>
                <a:gd name="connsiteX18" fmla="*/ 8339031 w 9252196"/>
                <a:gd name="connsiteY18" fmla="*/ 2075054 h 2570695"/>
                <a:gd name="connsiteX19" fmla="*/ 7836510 w 9252196"/>
                <a:gd name="connsiteY19" fmla="*/ 2210289 h 2570695"/>
                <a:gd name="connsiteX20" fmla="*/ 7204478 w 9252196"/>
                <a:gd name="connsiteY20" fmla="*/ 2313383 h 2570695"/>
                <a:gd name="connsiteX21" fmla="*/ 6443024 w 9252196"/>
                <a:gd name="connsiteY21" fmla="*/ 2383995 h 2570695"/>
                <a:gd name="connsiteX22" fmla="*/ 5611721 w 9252196"/>
                <a:gd name="connsiteY22" fmla="*/ 2391102 h 2570695"/>
                <a:gd name="connsiteX23" fmla="*/ 4792570 w 9252196"/>
                <a:gd name="connsiteY23" fmla="*/ 2295852 h 2570695"/>
                <a:gd name="connsiteX24" fmla="*/ 4033407 w 9252196"/>
                <a:gd name="connsiteY24" fmla="*/ 2134850 h 2570695"/>
                <a:gd name="connsiteX25" fmla="*/ 3436861 w 9252196"/>
                <a:gd name="connsiteY25" fmla="*/ 1983250 h 2570695"/>
                <a:gd name="connsiteX26" fmla="*/ 2626379 w 9252196"/>
                <a:gd name="connsiteY26" fmla="*/ 1697931 h 2570695"/>
                <a:gd name="connsiteX27" fmla="*/ 1922946 w 9252196"/>
                <a:gd name="connsiteY27" fmla="*/ 1334857 h 2570695"/>
                <a:gd name="connsiteX28" fmla="*/ 1309507 w 9252196"/>
                <a:gd name="connsiteY28" fmla="*/ 985999 h 2570695"/>
                <a:gd name="connsiteX29" fmla="*/ 854079 w 9252196"/>
                <a:gd name="connsiteY29" fmla="*/ 661821 h 2570695"/>
                <a:gd name="connsiteX30" fmla="*/ 310135 w 9252196"/>
                <a:gd name="connsiteY30" fmla="*/ 229614 h 2570695"/>
                <a:gd name="connsiteX31" fmla="*/ 36052 w 9252196"/>
                <a:gd name="connsiteY31" fmla="*/ 36 h 2570695"/>
                <a:gd name="connsiteX32" fmla="*/ 54569 w 9252196"/>
                <a:gd name="connsiteY32" fmla="*/ 243243 h 2570695"/>
                <a:gd name="connsiteX0" fmla="*/ 57567 w 9255194"/>
                <a:gd name="connsiteY0" fmla="*/ 151195 h 2478647"/>
                <a:gd name="connsiteX1" fmla="*/ 508417 w 9255194"/>
                <a:gd name="connsiteY1" fmla="*/ 557595 h 2478647"/>
                <a:gd name="connsiteX2" fmla="*/ 1124367 w 9255194"/>
                <a:gd name="connsiteY2" fmla="*/ 1027495 h 2478647"/>
                <a:gd name="connsiteX3" fmla="*/ 1651417 w 9255194"/>
                <a:gd name="connsiteY3" fmla="*/ 1364045 h 2478647"/>
                <a:gd name="connsiteX4" fmla="*/ 2286417 w 9255194"/>
                <a:gd name="connsiteY4" fmla="*/ 1694245 h 2478647"/>
                <a:gd name="connsiteX5" fmla="*/ 2762667 w 9255194"/>
                <a:gd name="connsiteY5" fmla="*/ 1903795 h 2478647"/>
                <a:gd name="connsiteX6" fmla="*/ 3505617 w 9255194"/>
                <a:gd name="connsiteY6" fmla="*/ 2151445 h 2478647"/>
                <a:gd name="connsiteX7" fmla="*/ 4115217 w 9255194"/>
                <a:gd name="connsiteY7" fmla="*/ 2297495 h 2478647"/>
                <a:gd name="connsiteX8" fmla="*/ 4591467 w 9255194"/>
                <a:gd name="connsiteY8" fmla="*/ 2380045 h 2478647"/>
                <a:gd name="connsiteX9" fmla="*/ 5188367 w 9255194"/>
                <a:gd name="connsiteY9" fmla="*/ 2449895 h 2478647"/>
                <a:gd name="connsiteX10" fmla="*/ 6007517 w 9255194"/>
                <a:gd name="connsiteY10" fmla="*/ 2475295 h 2478647"/>
                <a:gd name="connsiteX11" fmla="*/ 6979067 w 9255194"/>
                <a:gd name="connsiteY11" fmla="*/ 2380045 h 2478647"/>
                <a:gd name="connsiteX12" fmla="*/ 7664867 w 9255194"/>
                <a:gd name="connsiteY12" fmla="*/ 2259395 h 2478647"/>
                <a:gd name="connsiteX13" fmla="*/ 8471317 w 9255194"/>
                <a:gd name="connsiteY13" fmla="*/ 2030795 h 2478647"/>
                <a:gd name="connsiteX14" fmla="*/ 8979317 w 9255194"/>
                <a:gd name="connsiteY14" fmla="*/ 1846645 h 2478647"/>
                <a:gd name="connsiteX15" fmla="*/ 9214267 w 9255194"/>
                <a:gd name="connsiteY15" fmla="*/ 1738695 h 2478647"/>
                <a:gd name="connsiteX16" fmla="*/ 9220617 w 9255194"/>
                <a:gd name="connsiteY16" fmla="*/ 1668845 h 2478647"/>
                <a:gd name="connsiteX17" fmla="*/ 8865371 w 9255194"/>
                <a:gd name="connsiteY17" fmla="*/ 1847446 h 2478647"/>
                <a:gd name="connsiteX18" fmla="*/ 8342029 w 9255194"/>
                <a:gd name="connsiteY18" fmla="*/ 1983006 h 2478647"/>
                <a:gd name="connsiteX19" fmla="*/ 7839508 w 9255194"/>
                <a:gd name="connsiteY19" fmla="*/ 2118241 h 2478647"/>
                <a:gd name="connsiteX20" fmla="*/ 7207476 w 9255194"/>
                <a:gd name="connsiteY20" fmla="*/ 2221335 h 2478647"/>
                <a:gd name="connsiteX21" fmla="*/ 6446022 w 9255194"/>
                <a:gd name="connsiteY21" fmla="*/ 2291947 h 2478647"/>
                <a:gd name="connsiteX22" fmla="*/ 5614719 w 9255194"/>
                <a:gd name="connsiteY22" fmla="*/ 2299054 h 2478647"/>
                <a:gd name="connsiteX23" fmla="*/ 4795568 w 9255194"/>
                <a:gd name="connsiteY23" fmla="*/ 2203804 h 2478647"/>
                <a:gd name="connsiteX24" fmla="*/ 4036405 w 9255194"/>
                <a:gd name="connsiteY24" fmla="*/ 2042802 h 2478647"/>
                <a:gd name="connsiteX25" fmla="*/ 3439859 w 9255194"/>
                <a:gd name="connsiteY25" fmla="*/ 1891202 h 2478647"/>
                <a:gd name="connsiteX26" fmla="*/ 2629377 w 9255194"/>
                <a:gd name="connsiteY26" fmla="*/ 1605883 h 2478647"/>
                <a:gd name="connsiteX27" fmla="*/ 1925944 w 9255194"/>
                <a:gd name="connsiteY27" fmla="*/ 1242809 h 2478647"/>
                <a:gd name="connsiteX28" fmla="*/ 1312505 w 9255194"/>
                <a:gd name="connsiteY28" fmla="*/ 893951 h 2478647"/>
                <a:gd name="connsiteX29" fmla="*/ 857077 w 9255194"/>
                <a:gd name="connsiteY29" fmla="*/ 569773 h 2478647"/>
                <a:gd name="connsiteX30" fmla="*/ 313133 w 9255194"/>
                <a:gd name="connsiteY30" fmla="*/ 137566 h 2478647"/>
                <a:gd name="connsiteX31" fmla="*/ 33878 w 9255194"/>
                <a:gd name="connsiteY31" fmla="*/ 206 h 2478647"/>
                <a:gd name="connsiteX32" fmla="*/ 57567 w 9255194"/>
                <a:gd name="connsiteY32" fmla="*/ 151195 h 2478647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37569 w 9252904"/>
                <a:gd name="connsiteY25" fmla="*/ 1892799 h 2480244"/>
                <a:gd name="connsiteX26" fmla="*/ 2627087 w 9252904"/>
                <a:gd name="connsiteY26" fmla="*/ 1607480 h 2480244"/>
                <a:gd name="connsiteX27" fmla="*/ 1923654 w 9252904"/>
                <a:gd name="connsiteY27" fmla="*/ 1244406 h 2480244"/>
                <a:gd name="connsiteX28" fmla="*/ 1310215 w 9252904"/>
                <a:gd name="connsiteY28" fmla="*/ 895548 h 2480244"/>
                <a:gd name="connsiteX29" fmla="*/ 854787 w 9252904"/>
                <a:gd name="connsiteY29" fmla="*/ 571370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37569 w 9252904"/>
                <a:gd name="connsiteY25" fmla="*/ 1892799 h 2480244"/>
                <a:gd name="connsiteX26" fmla="*/ 2627087 w 9252904"/>
                <a:gd name="connsiteY26" fmla="*/ 1607480 h 2480244"/>
                <a:gd name="connsiteX27" fmla="*/ 1923654 w 9252904"/>
                <a:gd name="connsiteY27" fmla="*/ 1244406 h 2480244"/>
                <a:gd name="connsiteX28" fmla="*/ 1310215 w 9252904"/>
                <a:gd name="connsiteY28" fmla="*/ 895548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37569 w 9252904"/>
                <a:gd name="connsiteY25" fmla="*/ 1892799 h 2480244"/>
                <a:gd name="connsiteX26" fmla="*/ 2627087 w 9252904"/>
                <a:gd name="connsiteY26" fmla="*/ 1607480 h 2480244"/>
                <a:gd name="connsiteX27" fmla="*/ 1923654 w 9252904"/>
                <a:gd name="connsiteY27" fmla="*/ 124440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37569 w 9252904"/>
                <a:gd name="connsiteY25" fmla="*/ 1892799 h 2480244"/>
                <a:gd name="connsiteX26" fmla="*/ 2627087 w 9252904"/>
                <a:gd name="connsiteY26" fmla="*/ 1607480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37569 w 9252904"/>
                <a:gd name="connsiteY25" fmla="*/ 1892799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034115 w 9252904"/>
                <a:gd name="connsiteY24" fmla="*/ 2044399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793278 w 9252904"/>
                <a:gd name="connsiteY23" fmla="*/ 2205401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939243 w 9252904"/>
                <a:gd name="connsiteY23" fmla="*/ 2272458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12429 w 9252904"/>
                <a:gd name="connsiteY22" fmla="*/ 230065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40474 w 9252904"/>
                <a:gd name="connsiteY22" fmla="*/ 2334555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43732 w 9252904"/>
                <a:gd name="connsiteY21" fmla="*/ 2293544 h 2480244"/>
                <a:gd name="connsiteX22" fmla="*/ 5661651 w 9252904"/>
                <a:gd name="connsiteY22" fmla="*/ 235742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05186 w 9252904"/>
                <a:gd name="connsiteY20" fmla="*/ 2222932 h 2480244"/>
                <a:gd name="connsiteX21" fmla="*/ 6479217 w 9252904"/>
                <a:gd name="connsiteY21" fmla="*/ 2328239 h 2480244"/>
                <a:gd name="connsiteX22" fmla="*/ 5661651 w 9252904"/>
                <a:gd name="connsiteY22" fmla="*/ 235742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37218 w 9252904"/>
                <a:gd name="connsiteY19" fmla="*/ 2119838 h 2480244"/>
                <a:gd name="connsiteX20" fmla="*/ 7279031 w 9252904"/>
                <a:gd name="connsiteY20" fmla="*/ 2241089 h 2480244"/>
                <a:gd name="connsiteX21" fmla="*/ 6479217 w 9252904"/>
                <a:gd name="connsiteY21" fmla="*/ 2328239 h 2480244"/>
                <a:gd name="connsiteX22" fmla="*/ 5661651 w 9252904"/>
                <a:gd name="connsiteY22" fmla="*/ 235742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39739 w 9252904"/>
                <a:gd name="connsiteY18" fmla="*/ 1984603 h 2480244"/>
                <a:gd name="connsiteX19" fmla="*/ 7866411 w 9252904"/>
                <a:gd name="connsiteY19" fmla="*/ 2133248 h 2480244"/>
                <a:gd name="connsiteX20" fmla="*/ 7279031 w 9252904"/>
                <a:gd name="connsiteY20" fmla="*/ 2241089 h 2480244"/>
                <a:gd name="connsiteX21" fmla="*/ 6479217 w 9252904"/>
                <a:gd name="connsiteY21" fmla="*/ 2328239 h 2480244"/>
                <a:gd name="connsiteX22" fmla="*/ 5661651 w 9252904"/>
                <a:gd name="connsiteY22" fmla="*/ 235742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2904"/>
                <a:gd name="connsiteY0" fmla="*/ 152792 h 2480244"/>
                <a:gd name="connsiteX1" fmla="*/ 506127 w 9252904"/>
                <a:gd name="connsiteY1" fmla="*/ 559192 h 2480244"/>
                <a:gd name="connsiteX2" fmla="*/ 1122077 w 9252904"/>
                <a:gd name="connsiteY2" fmla="*/ 1029092 h 2480244"/>
                <a:gd name="connsiteX3" fmla="*/ 1649127 w 9252904"/>
                <a:gd name="connsiteY3" fmla="*/ 1365642 h 2480244"/>
                <a:gd name="connsiteX4" fmla="*/ 2284127 w 9252904"/>
                <a:gd name="connsiteY4" fmla="*/ 1695842 h 2480244"/>
                <a:gd name="connsiteX5" fmla="*/ 2760377 w 9252904"/>
                <a:gd name="connsiteY5" fmla="*/ 1905392 h 2480244"/>
                <a:gd name="connsiteX6" fmla="*/ 3503327 w 9252904"/>
                <a:gd name="connsiteY6" fmla="*/ 2153042 h 2480244"/>
                <a:gd name="connsiteX7" fmla="*/ 4112927 w 9252904"/>
                <a:gd name="connsiteY7" fmla="*/ 2299092 h 2480244"/>
                <a:gd name="connsiteX8" fmla="*/ 4589177 w 9252904"/>
                <a:gd name="connsiteY8" fmla="*/ 2381642 h 2480244"/>
                <a:gd name="connsiteX9" fmla="*/ 5186077 w 9252904"/>
                <a:gd name="connsiteY9" fmla="*/ 2451492 h 2480244"/>
                <a:gd name="connsiteX10" fmla="*/ 6005227 w 9252904"/>
                <a:gd name="connsiteY10" fmla="*/ 2476892 h 2480244"/>
                <a:gd name="connsiteX11" fmla="*/ 6976777 w 9252904"/>
                <a:gd name="connsiteY11" fmla="*/ 2381642 h 2480244"/>
                <a:gd name="connsiteX12" fmla="*/ 7662577 w 9252904"/>
                <a:gd name="connsiteY12" fmla="*/ 2260992 h 2480244"/>
                <a:gd name="connsiteX13" fmla="*/ 8469027 w 9252904"/>
                <a:gd name="connsiteY13" fmla="*/ 2032392 h 2480244"/>
                <a:gd name="connsiteX14" fmla="*/ 8977027 w 9252904"/>
                <a:gd name="connsiteY14" fmla="*/ 1848242 h 2480244"/>
                <a:gd name="connsiteX15" fmla="*/ 9211977 w 9252904"/>
                <a:gd name="connsiteY15" fmla="*/ 1740292 h 2480244"/>
                <a:gd name="connsiteX16" fmla="*/ 9218327 w 9252904"/>
                <a:gd name="connsiteY16" fmla="*/ 1670442 h 2480244"/>
                <a:gd name="connsiteX17" fmla="*/ 8863081 w 9252904"/>
                <a:gd name="connsiteY17" fmla="*/ 1849043 h 2480244"/>
                <a:gd name="connsiteX18" fmla="*/ 8383816 w 9252904"/>
                <a:gd name="connsiteY18" fmla="*/ 1999598 h 2480244"/>
                <a:gd name="connsiteX19" fmla="*/ 7866411 w 9252904"/>
                <a:gd name="connsiteY19" fmla="*/ 2133248 h 2480244"/>
                <a:gd name="connsiteX20" fmla="*/ 7279031 w 9252904"/>
                <a:gd name="connsiteY20" fmla="*/ 2241089 h 2480244"/>
                <a:gd name="connsiteX21" fmla="*/ 6479217 w 9252904"/>
                <a:gd name="connsiteY21" fmla="*/ 2328239 h 2480244"/>
                <a:gd name="connsiteX22" fmla="*/ 5661651 w 9252904"/>
                <a:gd name="connsiteY22" fmla="*/ 2357421 h 2480244"/>
                <a:gd name="connsiteX23" fmla="*/ 4967286 w 9252904"/>
                <a:gd name="connsiteY23" fmla="*/ 2306362 h 2480244"/>
                <a:gd name="connsiteX24" fmla="*/ 4117098 w 9252904"/>
                <a:gd name="connsiteY24" fmla="*/ 2166603 h 2480244"/>
                <a:gd name="connsiteX25" fmla="*/ 3453573 w 9252904"/>
                <a:gd name="connsiteY25" fmla="*/ 2007883 h 2480244"/>
                <a:gd name="connsiteX26" fmla="*/ 2635076 w 9252904"/>
                <a:gd name="connsiteY26" fmla="*/ 1732019 h 2480244"/>
                <a:gd name="connsiteX27" fmla="*/ 1915609 w 9252904"/>
                <a:gd name="connsiteY27" fmla="*/ 1387856 h 2480244"/>
                <a:gd name="connsiteX28" fmla="*/ 1338804 w 9252904"/>
                <a:gd name="connsiteY28" fmla="*/ 1053200 h 2480244"/>
                <a:gd name="connsiteX29" fmla="*/ 846742 w 9252904"/>
                <a:gd name="connsiteY29" fmla="*/ 714819 h 2480244"/>
                <a:gd name="connsiteX30" fmla="*/ 275328 w 9252904"/>
                <a:gd name="connsiteY30" fmla="*/ 238461 h 2480244"/>
                <a:gd name="connsiteX31" fmla="*/ 31588 w 9252904"/>
                <a:gd name="connsiteY31" fmla="*/ 1803 h 2480244"/>
                <a:gd name="connsiteX32" fmla="*/ 55277 w 925290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79217 w 9250824"/>
                <a:gd name="connsiteY21" fmla="*/ 2328239 h 2480244"/>
                <a:gd name="connsiteX22" fmla="*/ 5661651 w 9250824"/>
                <a:gd name="connsiteY22" fmla="*/ 2357421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79217 w 9250824"/>
                <a:gd name="connsiteY21" fmla="*/ 2328239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79031 w 9250824"/>
                <a:gd name="connsiteY20" fmla="*/ 2241089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67286 w 9250824"/>
                <a:gd name="connsiteY23" fmla="*/ 2306362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3401 w 9250824"/>
                <a:gd name="connsiteY22" fmla="*/ 2370042 h 2480244"/>
                <a:gd name="connsiteX23" fmla="*/ 4958120 w 9250824"/>
                <a:gd name="connsiteY23" fmla="*/ 2336309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2252 w 9250824"/>
                <a:gd name="connsiteY22" fmla="*/ 2390534 h 2480244"/>
                <a:gd name="connsiteX23" fmla="*/ 4958120 w 9250824"/>
                <a:gd name="connsiteY23" fmla="*/ 2336309 h 2480244"/>
                <a:gd name="connsiteX24" fmla="*/ 4117098 w 9250824"/>
                <a:gd name="connsiteY24" fmla="*/ 2166603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2252 w 9250824"/>
                <a:gd name="connsiteY22" fmla="*/ 2390534 h 2480244"/>
                <a:gd name="connsiteX23" fmla="*/ 4958120 w 9250824"/>
                <a:gd name="connsiteY23" fmla="*/ 2336309 h 2480244"/>
                <a:gd name="connsiteX24" fmla="*/ 4107357 w 9250824"/>
                <a:gd name="connsiteY24" fmla="*/ 2206797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682252 w 9250824"/>
                <a:gd name="connsiteY22" fmla="*/ 2390534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53573 w 9250824"/>
                <a:gd name="connsiteY25" fmla="*/ 2007883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35076 w 9250824"/>
                <a:gd name="connsiteY26" fmla="*/ 1732019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03585 w 9250824"/>
                <a:gd name="connsiteY26" fmla="*/ 1759594 h 2480244"/>
                <a:gd name="connsiteX27" fmla="*/ 1915609 w 9250824"/>
                <a:gd name="connsiteY27" fmla="*/ 138785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03585 w 9250824"/>
                <a:gd name="connsiteY26" fmla="*/ 1759594 h 2480244"/>
                <a:gd name="connsiteX27" fmla="*/ 1892134 w 9250824"/>
                <a:gd name="connsiteY27" fmla="*/ 1405976 h 2480244"/>
                <a:gd name="connsiteX28" fmla="*/ 1338804 w 9250824"/>
                <a:gd name="connsiteY28" fmla="*/ 105320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03585 w 9250824"/>
                <a:gd name="connsiteY26" fmla="*/ 1759594 h 2480244"/>
                <a:gd name="connsiteX27" fmla="*/ 1892134 w 9250824"/>
                <a:gd name="connsiteY27" fmla="*/ 1405976 h 2480244"/>
                <a:gd name="connsiteX28" fmla="*/ 1314180 w 9250824"/>
                <a:gd name="connsiteY28" fmla="*/ 1091812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  <a:gd name="connsiteX0" fmla="*/ 55277 w 9250824"/>
                <a:gd name="connsiteY0" fmla="*/ 152792 h 2480244"/>
                <a:gd name="connsiteX1" fmla="*/ 506127 w 9250824"/>
                <a:gd name="connsiteY1" fmla="*/ 559192 h 2480244"/>
                <a:gd name="connsiteX2" fmla="*/ 1122077 w 9250824"/>
                <a:gd name="connsiteY2" fmla="*/ 1029092 h 2480244"/>
                <a:gd name="connsiteX3" fmla="*/ 1649127 w 9250824"/>
                <a:gd name="connsiteY3" fmla="*/ 1365642 h 2480244"/>
                <a:gd name="connsiteX4" fmla="*/ 2284127 w 9250824"/>
                <a:gd name="connsiteY4" fmla="*/ 1695842 h 2480244"/>
                <a:gd name="connsiteX5" fmla="*/ 2760377 w 9250824"/>
                <a:gd name="connsiteY5" fmla="*/ 1905392 h 2480244"/>
                <a:gd name="connsiteX6" fmla="*/ 3503327 w 9250824"/>
                <a:gd name="connsiteY6" fmla="*/ 2153042 h 2480244"/>
                <a:gd name="connsiteX7" fmla="*/ 4112927 w 9250824"/>
                <a:gd name="connsiteY7" fmla="*/ 2299092 h 2480244"/>
                <a:gd name="connsiteX8" fmla="*/ 4589177 w 9250824"/>
                <a:gd name="connsiteY8" fmla="*/ 2381642 h 2480244"/>
                <a:gd name="connsiteX9" fmla="*/ 5186077 w 9250824"/>
                <a:gd name="connsiteY9" fmla="*/ 2451492 h 2480244"/>
                <a:gd name="connsiteX10" fmla="*/ 6005227 w 9250824"/>
                <a:gd name="connsiteY10" fmla="*/ 2476892 h 2480244"/>
                <a:gd name="connsiteX11" fmla="*/ 6976777 w 9250824"/>
                <a:gd name="connsiteY11" fmla="*/ 2381642 h 2480244"/>
                <a:gd name="connsiteX12" fmla="*/ 7662577 w 9250824"/>
                <a:gd name="connsiteY12" fmla="*/ 2260992 h 2480244"/>
                <a:gd name="connsiteX13" fmla="*/ 8469027 w 9250824"/>
                <a:gd name="connsiteY13" fmla="*/ 2032392 h 2480244"/>
                <a:gd name="connsiteX14" fmla="*/ 8977027 w 9250824"/>
                <a:gd name="connsiteY14" fmla="*/ 1848242 h 2480244"/>
                <a:gd name="connsiteX15" fmla="*/ 9211977 w 9250824"/>
                <a:gd name="connsiteY15" fmla="*/ 1740292 h 2480244"/>
                <a:gd name="connsiteX16" fmla="*/ 9218327 w 9250824"/>
                <a:gd name="connsiteY16" fmla="*/ 1670442 h 2480244"/>
                <a:gd name="connsiteX17" fmla="*/ 8892848 w 9250824"/>
                <a:gd name="connsiteY17" fmla="*/ 1852208 h 2480244"/>
                <a:gd name="connsiteX18" fmla="*/ 8383816 w 9250824"/>
                <a:gd name="connsiteY18" fmla="*/ 1999598 h 2480244"/>
                <a:gd name="connsiteX19" fmla="*/ 7866411 w 9250824"/>
                <a:gd name="connsiteY19" fmla="*/ 2133248 h 2480244"/>
                <a:gd name="connsiteX20" fmla="*/ 7285898 w 9250824"/>
                <a:gd name="connsiteY20" fmla="*/ 2252127 h 2480244"/>
                <a:gd name="connsiteX21" fmla="*/ 6485510 w 9250824"/>
                <a:gd name="connsiteY21" fmla="*/ 2349524 h 2480244"/>
                <a:gd name="connsiteX22" fmla="*/ 5704578 w 9250824"/>
                <a:gd name="connsiteY22" fmla="*/ 2392908 h 2480244"/>
                <a:gd name="connsiteX23" fmla="*/ 4956970 w 9250824"/>
                <a:gd name="connsiteY23" fmla="*/ 2356802 h 2480244"/>
                <a:gd name="connsiteX24" fmla="*/ 4107357 w 9250824"/>
                <a:gd name="connsiteY24" fmla="*/ 2206797 h 2480244"/>
                <a:gd name="connsiteX25" fmla="*/ 3429524 w 9250824"/>
                <a:gd name="connsiteY25" fmla="*/ 2036248 h 2480244"/>
                <a:gd name="connsiteX26" fmla="*/ 2603585 w 9250824"/>
                <a:gd name="connsiteY26" fmla="*/ 1759594 h 2480244"/>
                <a:gd name="connsiteX27" fmla="*/ 1892134 w 9250824"/>
                <a:gd name="connsiteY27" fmla="*/ 1405976 h 2480244"/>
                <a:gd name="connsiteX28" fmla="*/ 1337081 w 9250824"/>
                <a:gd name="connsiteY28" fmla="*/ 1083940 h 2480244"/>
                <a:gd name="connsiteX29" fmla="*/ 846742 w 9250824"/>
                <a:gd name="connsiteY29" fmla="*/ 714819 h 2480244"/>
                <a:gd name="connsiteX30" fmla="*/ 275328 w 9250824"/>
                <a:gd name="connsiteY30" fmla="*/ 238461 h 2480244"/>
                <a:gd name="connsiteX31" fmla="*/ 31588 w 9250824"/>
                <a:gd name="connsiteY31" fmla="*/ 1803 h 2480244"/>
                <a:gd name="connsiteX32" fmla="*/ 55277 w 9250824"/>
                <a:gd name="connsiteY32" fmla="*/ 152792 h 2480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50824" h="2480244">
                  <a:moveTo>
                    <a:pt x="55277" y="152792"/>
                  </a:moveTo>
                  <a:cubicBezTo>
                    <a:pt x="134367" y="245690"/>
                    <a:pt x="328327" y="413142"/>
                    <a:pt x="506127" y="559192"/>
                  </a:cubicBezTo>
                  <a:cubicBezTo>
                    <a:pt x="683927" y="705242"/>
                    <a:pt x="931577" y="894684"/>
                    <a:pt x="1122077" y="1029092"/>
                  </a:cubicBezTo>
                  <a:cubicBezTo>
                    <a:pt x="1312577" y="1163500"/>
                    <a:pt x="1455452" y="1254517"/>
                    <a:pt x="1649127" y="1365642"/>
                  </a:cubicBezTo>
                  <a:cubicBezTo>
                    <a:pt x="1842802" y="1476767"/>
                    <a:pt x="2098919" y="1605884"/>
                    <a:pt x="2284127" y="1695842"/>
                  </a:cubicBezTo>
                  <a:cubicBezTo>
                    <a:pt x="2469335" y="1785800"/>
                    <a:pt x="2557177" y="1829192"/>
                    <a:pt x="2760377" y="1905392"/>
                  </a:cubicBezTo>
                  <a:cubicBezTo>
                    <a:pt x="2963577" y="1981592"/>
                    <a:pt x="3277902" y="2087425"/>
                    <a:pt x="3503327" y="2153042"/>
                  </a:cubicBezTo>
                  <a:cubicBezTo>
                    <a:pt x="3728752" y="2218659"/>
                    <a:pt x="3931952" y="2260992"/>
                    <a:pt x="4112927" y="2299092"/>
                  </a:cubicBezTo>
                  <a:cubicBezTo>
                    <a:pt x="4293902" y="2337192"/>
                    <a:pt x="4410319" y="2356242"/>
                    <a:pt x="4589177" y="2381642"/>
                  </a:cubicBezTo>
                  <a:cubicBezTo>
                    <a:pt x="4768035" y="2407042"/>
                    <a:pt x="4950069" y="2435617"/>
                    <a:pt x="5186077" y="2451492"/>
                  </a:cubicBezTo>
                  <a:cubicBezTo>
                    <a:pt x="5422085" y="2467367"/>
                    <a:pt x="5706777" y="2488534"/>
                    <a:pt x="6005227" y="2476892"/>
                  </a:cubicBezTo>
                  <a:cubicBezTo>
                    <a:pt x="6303677" y="2465250"/>
                    <a:pt x="6700552" y="2417625"/>
                    <a:pt x="6976777" y="2381642"/>
                  </a:cubicBezTo>
                  <a:cubicBezTo>
                    <a:pt x="7253002" y="2345659"/>
                    <a:pt x="7413869" y="2319200"/>
                    <a:pt x="7662577" y="2260992"/>
                  </a:cubicBezTo>
                  <a:cubicBezTo>
                    <a:pt x="7911285" y="2202784"/>
                    <a:pt x="8249952" y="2101184"/>
                    <a:pt x="8469027" y="2032392"/>
                  </a:cubicBezTo>
                  <a:cubicBezTo>
                    <a:pt x="8688102" y="1963600"/>
                    <a:pt x="8853202" y="1896925"/>
                    <a:pt x="8977027" y="1848242"/>
                  </a:cubicBezTo>
                  <a:cubicBezTo>
                    <a:pt x="9100852" y="1799559"/>
                    <a:pt x="9171761" y="1769925"/>
                    <a:pt x="9211977" y="1740292"/>
                  </a:cubicBezTo>
                  <a:cubicBezTo>
                    <a:pt x="9252193" y="1710659"/>
                    <a:pt x="9271515" y="1651789"/>
                    <a:pt x="9218327" y="1670442"/>
                  </a:cubicBezTo>
                  <a:cubicBezTo>
                    <a:pt x="9165139" y="1689095"/>
                    <a:pt x="9031933" y="1797349"/>
                    <a:pt x="8892848" y="1852208"/>
                  </a:cubicBezTo>
                  <a:cubicBezTo>
                    <a:pt x="8753763" y="1907067"/>
                    <a:pt x="8554889" y="1952758"/>
                    <a:pt x="8383816" y="1999598"/>
                  </a:cubicBezTo>
                  <a:cubicBezTo>
                    <a:pt x="8212743" y="2046438"/>
                    <a:pt x="8049397" y="2091160"/>
                    <a:pt x="7866411" y="2133248"/>
                  </a:cubicBezTo>
                  <a:cubicBezTo>
                    <a:pt x="7683425" y="2175336"/>
                    <a:pt x="7583599" y="2212956"/>
                    <a:pt x="7285898" y="2252127"/>
                  </a:cubicBezTo>
                  <a:cubicBezTo>
                    <a:pt x="6988197" y="2291298"/>
                    <a:pt x="6749063" y="2326061"/>
                    <a:pt x="6485510" y="2349524"/>
                  </a:cubicBezTo>
                  <a:cubicBezTo>
                    <a:pt x="6221957" y="2372988"/>
                    <a:pt x="5959335" y="2391695"/>
                    <a:pt x="5704578" y="2392908"/>
                  </a:cubicBezTo>
                  <a:cubicBezTo>
                    <a:pt x="5449821" y="2394121"/>
                    <a:pt x="5223173" y="2387820"/>
                    <a:pt x="4956970" y="2356802"/>
                  </a:cubicBezTo>
                  <a:cubicBezTo>
                    <a:pt x="4690767" y="2325784"/>
                    <a:pt x="4376239" y="2272052"/>
                    <a:pt x="4107357" y="2206797"/>
                  </a:cubicBezTo>
                  <a:cubicBezTo>
                    <a:pt x="3838475" y="2141542"/>
                    <a:pt x="3680153" y="2110782"/>
                    <a:pt x="3429524" y="2036248"/>
                  </a:cubicBezTo>
                  <a:cubicBezTo>
                    <a:pt x="3178895" y="1961714"/>
                    <a:pt x="2859817" y="1864639"/>
                    <a:pt x="2603585" y="1759594"/>
                  </a:cubicBezTo>
                  <a:cubicBezTo>
                    <a:pt x="2347353" y="1654549"/>
                    <a:pt x="2103218" y="1518585"/>
                    <a:pt x="1892134" y="1405976"/>
                  </a:cubicBezTo>
                  <a:cubicBezTo>
                    <a:pt x="1681050" y="1293367"/>
                    <a:pt x="1511313" y="1199133"/>
                    <a:pt x="1337081" y="1083940"/>
                  </a:cubicBezTo>
                  <a:cubicBezTo>
                    <a:pt x="1162849" y="968747"/>
                    <a:pt x="1023701" y="855732"/>
                    <a:pt x="846742" y="714819"/>
                  </a:cubicBezTo>
                  <a:cubicBezTo>
                    <a:pt x="669783" y="573906"/>
                    <a:pt x="410795" y="363344"/>
                    <a:pt x="275328" y="238461"/>
                  </a:cubicBezTo>
                  <a:cubicBezTo>
                    <a:pt x="139861" y="113578"/>
                    <a:pt x="68263" y="16081"/>
                    <a:pt x="31588" y="1803"/>
                  </a:cubicBezTo>
                  <a:cubicBezTo>
                    <a:pt x="-5087" y="-12475"/>
                    <a:pt x="-23813" y="59894"/>
                    <a:pt x="55277" y="15279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2" name="Rectangle 11"/>
          <p:cNvSpPr/>
          <p:nvPr userDrawn="1"/>
        </p:nvSpPr>
        <p:spPr>
          <a:xfrm>
            <a:off x="0" y="6418839"/>
            <a:ext cx="4715994" cy="18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prstClr val="white"/>
              </a:solidFill>
            </a:endParaRPr>
          </a:p>
        </p:txBody>
      </p:sp>
      <p:sp>
        <p:nvSpPr>
          <p:cNvPr id="13" name="Espace réservé du texte 5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6542343"/>
            <a:ext cx="9144000" cy="315656"/>
          </a:xfrm>
        </p:spPr>
        <p:txBody>
          <a:bodyPr vert="horz" anchor="ctr" anchorCtr="0">
            <a:noAutofit/>
          </a:bodyPr>
          <a:lstStyle>
            <a:lvl1pPr marL="0" indent="0" algn="l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cs typeface="Arial"/>
              </a:defRPr>
            </a:lvl1pPr>
            <a:lvl2pPr>
              <a:defRPr sz="900">
                <a:latin typeface="Verdana"/>
                <a:cs typeface="Verdana"/>
              </a:defRPr>
            </a:lvl2pPr>
            <a:lvl3pPr>
              <a:defRPr sz="900">
                <a:latin typeface="Verdana"/>
                <a:cs typeface="Verdana"/>
              </a:defRPr>
            </a:lvl3pPr>
            <a:lvl4pPr>
              <a:defRPr sz="900">
                <a:latin typeface="Verdana"/>
                <a:cs typeface="Verdana"/>
              </a:defRPr>
            </a:lvl4pPr>
            <a:lvl5pPr>
              <a:defRPr sz="900">
                <a:latin typeface="Verdana"/>
                <a:cs typeface="Verdana"/>
              </a:defRPr>
            </a:lvl5pPr>
          </a:lstStyle>
          <a:p>
            <a:pPr lvl="0"/>
            <a:r>
              <a:rPr lang="fr-FR" dirty="0" smtClean="0"/>
              <a:t>Cliquez pour ajouter des </a:t>
            </a:r>
            <a:r>
              <a:rPr lang="fr-FR" dirty="0" err="1" smtClean="0"/>
              <a:t>refs</a:t>
            </a:r>
            <a:endParaRPr lang="fr-FR" dirty="0"/>
          </a:p>
        </p:txBody>
      </p:sp>
      <p:sp>
        <p:nvSpPr>
          <p:cNvPr id="24" name="Titre 23"/>
          <p:cNvSpPr>
            <a:spLocks noGrp="1"/>
          </p:cNvSpPr>
          <p:nvPr>
            <p:ph type="title"/>
          </p:nvPr>
        </p:nvSpPr>
        <p:spPr>
          <a:xfrm>
            <a:off x="-2284" y="-57150"/>
            <a:ext cx="9147294" cy="481361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1E5389"/>
                </a:solidFill>
                <a:latin typeface="Cambria" panose="02040503050406030204" pitchFamily="18" charset="0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3"/>
          </p:nvPr>
        </p:nvSpPr>
        <p:spPr>
          <a:xfrm>
            <a:off x="7010400" y="6510729"/>
            <a:ext cx="2133600" cy="365125"/>
          </a:xfrm>
        </p:spPr>
        <p:txBody>
          <a:bodyPr/>
          <a:lstStyle>
            <a:lvl1pPr>
              <a:defRPr sz="1600" b="1">
                <a:latin typeface="Cambria" panose="02040503050406030204" pitchFamily="18" charset="0"/>
              </a:defRPr>
            </a:lvl1pPr>
          </a:lstStyle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0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Intercalaire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145425"/>
            <a:ext cx="9144000" cy="410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er 9"/>
          <p:cNvGrpSpPr/>
          <p:nvPr userDrawn="1"/>
        </p:nvGrpSpPr>
        <p:grpSpPr>
          <a:xfrm>
            <a:off x="-116622" y="1203758"/>
            <a:ext cx="9366719" cy="3142607"/>
            <a:chOff x="-116622" y="1203758"/>
            <a:chExt cx="9366719" cy="3142607"/>
          </a:xfrm>
        </p:grpSpPr>
        <p:sp>
          <p:nvSpPr>
            <p:cNvPr id="11" name="Forme libre 10"/>
            <p:cNvSpPr/>
            <p:nvPr/>
          </p:nvSpPr>
          <p:spPr>
            <a:xfrm>
              <a:off x="-6728" y="1395740"/>
              <a:ext cx="9155885" cy="2950625"/>
            </a:xfrm>
            <a:custGeom>
              <a:avLst/>
              <a:gdLst>
                <a:gd name="connsiteX0" fmla="*/ 38777 w 9616590"/>
                <a:gd name="connsiteY0" fmla="*/ 0 h 2956975"/>
                <a:gd name="connsiteX1" fmla="*/ 1095439 w 9616590"/>
                <a:gd name="connsiteY1" fmla="*/ 940415 h 2956975"/>
                <a:gd name="connsiteX2" fmla="*/ 2501089 w 9616590"/>
                <a:gd name="connsiteY2" fmla="*/ 1803270 h 2956975"/>
                <a:gd name="connsiteX3" fmla="*/ 3955211 w 9616590"/>
                <a:gd name="connsiteY3" fmla="*/ 2297715 h 2956975"/>
                <a:gd name="connsiteX4" fmla="*/ 5254226 w 9616590"/>
                <a:gd name="connsiteY4" fmla="*/ 2530395 h 2956975"/>
                <a:gd name="connsiteX5" fmla="*/ 6456299 w 9616590"/>
                <a:gd name="connsiteY5" fmla="*/ 2559480 h 2956975"/>
                <a:gd name="connsiteX6" fmla="*/ 7193054 w 9616590"/>
                <a:gd name="connsiteY6" fmla="*/ 2501310 h 2956975"/>
                <a:gd name="connsiteX7" fmla="*/ 7958892 w 9616590"/>
                <a:gd name="connsiteY7" fmla="*/ 2375275 h 2956975"/>
                <a:gd name="connsiteX8" fmla="*/ 8647176 w 9616590"/>
                <a:gd name="connsiteY8" fmla="*/ 2191070 h 2956975"/>
                <a:gd name="connsiteX9" fmla="*/ 9257907 w 9616590"/>
                <a:gd name="connsiteY9" fmla="*/ 1987475 h 2956975"/>
                <a:gd name="connsiteX10" fmla="*/ 9616590 w 9616590"/>
                <a:gd name="connsiteY10" fmla="*/ 1832355 h 2956975"/>
                <a:gd name="connsiteX11" fmla="*/ 9597202 w 9616590"/>
                <a:gd name="connsiteY11" fmla="*/ 2956975 h 2956975"/>
                <a:gd name="connsiteX12" fmla="*/ 0 w 9616590"/>
                <a:gd name="connsiteY12" fmla="*/ 2889110 h 2956975"/>
                <a:gd name="connsiteX13" fmla="*/ 38777 w 9616590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5698 w 9577813"/>
                <a:gd name="connsiteY12" fmla="*/ 2892285 h 2956975"/>
                <a:gd name="connsiteX13" fmla="*/ 0 w 9577813"/>
                <a:gd name="connsiteY13" fmla="*/ 0 h 2956975"/>
                <a:gd name="connsiteX0" fmla="*/ 0 w 9577813"/>
                <a:gd name="connsiteY0" fmla="*/ 0 h 2956975"/>
                <a:gd name="connsiteX1" fmla="*/ 1056662 w 9577813"/>
                <a:gd name="connsiteY1" fmla="*/ 940415 h 2956975"/>
                <a:gd name="connsiteX2" fmla="*/ 2462312 w 9577813"/>
                <a:gd name="connsiteY2" fmla="*/ 1803270 h 2956975"/>
                <a:gd name="connsiteX3" fmla="*/ 3916434 w 9577813"/>
                <a:gd name="connsiteY3" fmla="*/ 2297715 h 2956975"/>
                <a:gd name="connsiteX4" fmla="*/ 5215449 w 9577813"/>
                <a:gd name="connsiteY4" fmla="*/ 2530395 h 2956975"/>
                <a:gd name="connsiteX5" fmla="*/ 6417522 w 9577813"/>
                <a:gd name="connsiteY5" fmla="*/ 2559480 h 2956975"/>
                <a:gd name="connsiteX6" fmla="*/ 7154277 w 9577813"/>
                <a:gd name="connsiteY6" fmla="*/ 2501310 h 2956975"/>
                <a:gd name="connsiteX7" fmla="*/ 7920115 w 9577813"/>
                <a:gd name="connsiteY7" fmla="*/ 2375275 h 2956975"/>
                <a:gd name="connsiteX8" fmla="*/ 8608399 w 9577813"/>
                <a:gd name="connsiteY8" fmla="*/ 2191070 h 2956975"/>
                <a:gd name="connsiteX9" fmla="*/ 9219130 w 9577813"/>
                <a:gd name="connsiteY9" fmla="*/ 1987475 h 2956975"/>
                <a:gd name="connsiteX10" fmla="*/ 9577813 w 9577813"/>
                <a:gd name="connsiteY10" fmla="*/ 1832355 h 2956975"/>
                <a:gd name="connsiteX11" fmla="*/ 9558425 w 9577813"/>
                <a:gd name="connsiteY11" fmla="*/ 2956975 h 2956975"/>
                <a:gd name="connsiteX12" fmla="*/ 202523 w 9577813"/>
                <a:gd name="connsiteY12" fmla="*/ 2892285 h 2956975"/>
                <a:gd name="connsiteX13" fmla="*/ 0 w 9577813"/>
                <a:gd name="connsiteY13" fmla="*/ 0 h 2956975"/>
                <a:gd name="connsiteX0" fmla="*/ 0 w 9380963"/>
                <a:gd name="connsiteY0" fmla="*/ 0 h 2937925"/>
                <a:gd name="connsiteX1" fmla="*/ 859812 w 9380963"/>
                <a:gd name="connsiteY1" fmla="*/ 921365 h 2937925"/>
                <a:gd name="connsiteX2" fmla="*/ 2265462 w 9380963"/>
                <a:gd name="connsiteY2" fmla="*/ 1784220 h 2937925"/>
                <a:gd name="connsiteX3" fmla="*/ 3719584 w 9380963"/>
                <a:gd name="connsiteY3" fmla="*/ 2278665 h 2937925"/>
                <a:gd name="connsiteX4" fmla="*/ 5018599 w 9380963"/>
                <a:gd name="connsiteY4" fmla="*/ 2511345 h 2937925"/>
                <a:gd name="connsiteX5" fmla="*/ 6220672 w 9380963"/>
                <a:gd name="connsiteY5" fmla="*/ 2540430 h 2937925"/>
                <a:gd name="connsiteX6" fmla="*/ 6957427 w 9380963"/>
                <a:gd name="connsiteY6" fmla="*/ 2482260 h 2937925"/>
                <a:gd name="connsiteX7" fmla="*/ 7723265 w 9380963"/>
                <a:gd name="connsiteY7" fmla="*/ 2356225 h 2937925"/>
                <a:gd name="connsiteX8" fmla="*/ 8411549 w 9380963"/>
                <a:gd name="connsiteY8" fmla="*/ 2172020 h 2937925"/>
                <a:gd name="connsiteX9" fmla="*/ 9022280 w 9380963"/>
                <a:gd name="connsiteY9" fmla="*/ 1968425 h 2937925"/>
                <a:gd name="connsiteX10" fmla="*/ 9380963 w 9380963"/>
                <a:gd name="connsiteY10" fmla="*/ 1813305 h 2937925"/>
                <a:gd name="connsiteX11" fmla="*/ 9361575 w 9380963"/>
                <a:gd name="connsiteY11" fmla="*/ 2937925 h 2937925"/>
                <a:gd name="connsiteX12" fmla="*/ 5673 w 9380963"/>
                <a:gd name="connsiteY12" fmla="*/ 2873235 h 2937925"/>
                <a:gd name="connsiteX13" fmla="*/ 0 w 9380963"/>
                <a:gd name="connsiteY13" fmla="*/ 0 h 2937925"/>
                <a:gd name="connsiteX0" fmla="*/ 0 w 9361575"/>
                <a:gd name="connsiteY0" fmla="*/ 0 h 2937925"/>
                <a:gd name="connsiteX1" fmla="*/ 859812 w 9361575"/>
                <a:gd name="connsiteY1" fmla="*/ 921365 h 2937925"/>
                <a:gd name="connsiteX2" fmla="*/ 2265462 w 9361575"/>
                <a:gd name="connsiteY2" fmla="*/ 1784220 h 2937925"/>
                <a:gd name="connsiteX3" fmla="*/ 3719584 w 9361575"/>
                <a:gd name="connsiteY3" fmla="*/ 2278665 h 2937925"/>
                <a:gd name="connsiteX4" fmla="*/ 5018599 w 9361575"/>
                <a:gd name="connsiteY4" fmla="*/ 2511345 h 2937925"/>
                <a:gd name="connsiteX5" fmla="*/ 6220672 w 9361575"/>
                <a:gd name="connsiteY5" fmla="*/ 2540430 h 2937925"/>
                <a:gd name="connsiteX6" fmla="*/ 6957427 w 9361575"/>
                <a:gd name="connsiteY6" fmla="*/ 2482260 h 2937925"/>
                <a:gd name="connsiteX7" fmla="*/ 7723265 w 9361575"/>
                <a:gd name="connsiteY7" fmla="*/ 2356225 h 2937925"/>
                <a:gd name="connsiteX8" fmla="*/ 8411549 w 9361575"/>
                <a:gd name="connsiteY8" fmla="*/ 2172020 h 2937925"/>
                <a:gd name="connsiteX9" fmla="*/ 9022280 w 9361575"/>
                <a:gd name="connsiteY9" fmla="*/ 1968425 h 2937925"/>
                <a:gd name="connsiteX10" fmla="*/ 9161888 w 9361575"/>
                <a:gd name="connsiteY10" fmla="*/ 1889505 h 2937925"/>
                <a:gd name="connsiteX11" fmla="*/ 9361575 w 9361575"/>
                <a:gd name="connsiteY11" fmla="*/ 2937925 h 2937925"/>
                <a:gd name="connsiteX12" fmla="*/ 5673 w 9361575"/>
                <a:gd name="connsiteY12" fmla="*/ 2873235 h 2937925"/>
                <a:gd name="connsiteX13" fmla="*/ 0 w 9361575"/>
                <a:gd name="connsiteY13" fmla="*/ 0 h 2937925"/>
                <a:gd name="connsiteX0" fmla="*/ 0 w 9161888"/>
                <a:gd name="connsiteY0" fmla="*/ 0 h 2950625"/>
                <a:gd name="connsiteX1" fmla="*/ 859812 w 9161888"/>
                <a:gd name="connsiteY1" fmla="*/ 921365 h 2950625"/>
                <a:gd name="connsiteX2" fmla="*/ 2265462 w 9161888"/>
                <a:gd name="connsiteY2" fmla="*/ 1784220 h 2950625"/>
                <a:gd name="connsiteX3" fmla="*/ 3719584 w 9161888"/>
                <a:gd name="connsiteY3" fmla="*/ 2278665 h 2950625"/>
                <a:gd name="connsiteX4" fmla="*/ 5018599 w 9161888"/>
                <a:gd name="connsiteY4" fmla="*/ 2511345 h 2950625"/>
                <a:gd name="connsiteX5" fmla="*/ 6220672 w 9161888"/>
                <a:gd name="connsiteY5" fmla="*/ 2540430 h 2950625"/>
                <a:gd name="connsiteX6" fmla="*/ 6957427 w 9161888"/>
                <a:gd name="connsiteY6" fmla="*/ 2482260 h 2950625"/>
                <a:gd name="connsiteX7" fmla="*/ 7723265 w 9161888"/>
                <a:gd name="connsiteY7" fmla="*/ 2356225 h 2950625"/>
                <a:gd name="connsiteX8" fmla="*/ 8411549 w 9161888"/>
                <a:gd name="connsiteY8" fmla="*/ 2172020 h 2950625"/>
                <a:gd name="connsiteX9" fmla="*/ 9022280 w 9161888"/>
                <a:gd name="connsiteY9" fmla="*/ 1968425 h 2950625"/>
                <a:gd name="connsiteX10" fmla="*/ 9161888 w 9161888"/>
                <a:gd name="connsiteY10" fmla="*/ 1889505 h 2950625"/>
                <a:gd name="connsiteX11" fmla="*/ 9155200 w 9161888"/>
                <a:gd name="connsiteY11" fmla="*/ 2950625 h 2950625"/>
                <a:gd name="connsiteX12" fmla="*/ 5673 w 9161888"/>
                <a:gd name="connsiteY12" fmla="*/ 2873235 h 2950625"/>
                <a:gd name="connsiteX13" fmla="*/ 0 w 9161888"/>
                <a:gd name="connsiteY13" fmla="*/ 0 h 2950625"/>
                <a:gd name="connsiteX0" fmla="*/ 0 w 9155885"/>
                <a:gd name="connsiteY0" fmla="*/ 0 h 2950625"/>
                <a:gd name="connsiteX1" fmla="*/ 859812 w 9155885"/>
                <a:gd name="connsiteY1" fmla="*/ 921365 h 2950625"/>
                <a:gd name="connsiteX2" fmla="*/ 2265462 w 9155885"/>
                <a:gd name="connsiteY2" fmla="*/ 1784220 h 2950625"/>
                <a:gd name="connsiteX3" fmla="*/ 3719584 w 9155885"/>
                <a:gd name="connsiteY3" fmla="*/ 2278665 h 2950625"/>
                <a:gd name="connsiteX4" fmla="*/ 5018599 w 9155885"/>
                <a:gd name="connsiteY4" fmla="*/ 2511345 h 2950625"/>
                <a:gd name="connsiteX5" fmla="*/ 6220672 w 9155885"/>
                <a:gd name="connsiteY5" fmla="*/ 2540430 h 2950625"/>
                <a:gd name="connsiteX6" fmla="*/ 6957427 w 9155885"/>
                <a:gd name="connsiteY6" fmla="*/ 2482260 h 2950625"/>
                <a:gd name="connsiteX7" fmla="*/ 7723265 w 9155885"/>
                <a:gd name="connsiteY7" fmla="*/ 2356225 h 2950625"/>
                <a:gd name="connsiteX8" fmla="*/ 8411549 w 9155885"/>
                <a:gd name="connsiteY8" fmla="*/ 2172020 h 2950625"/>
                <a:gd name="connsiteX9" fmla="*/ 9022280 w 9155885"/>
                <a:gd name="connsiteY9" fmla="*/ 1968425 h 2950625"/>
                <a:gd name="connsiteX10" fmla="*/ 9155538 w 9155885"/>
                <a:gd name="connsiteY10" fmla="*/ 1899030 h 2950625"/>
                <a:gd name="connsiteX11" fmla="*/ 9155200 w 9155885"/>
                <a:gd name="connsiteY11" fmla="*/ 2950625 h 2950625"/>
                <a:gd name="connsiteX12" fmla="*/ 5673 w 9155885"/>
                <a:gd name="connsiteY12" fmla="*/ 2873235 h 2950625"/>
                <a:gd name="connsiteX13" fmla="*/ 0 w 9155885"/>
                <a:gd name="connsiteY13" fmla="*/ 0 h 295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55885" h="2950625">
                  <a:moveTo>
                    <a:pt x="0" y="0"/>
                  </a:moveTo>
                  <a:lnTo>
                    <a:pt x="859812" y="921365"/>
                  </a:lnTo>
                  <a:lnTo>
                    <a:pt x="2265462" y="1784220"/>
                  </a:lnTo>
                  <a:lnTo>
                    <a:pt x="3719584" y="2278665"/>
                  </a:lnTo>
                  <a:lnTo>
                    <a:pt x="5018599" y="2511345"/>
                  </a:lnTo>
                  <a:lnTo>
                    <a:pt x="6220672" y="2540430"/>
                  </a:lnTo>
                  <a:lnTo>
                    <a:pt x="6957427" y="2482260"/>
                  </a:lnTo>
                  <a:lnTo>
                    <a:pt x="7723265" y="2356225"/>
                  </a:lnTo>
                  <a:lnTo>
                    <a:pt x="8411549" y="2172020"/>
                  </a:lnTo>
                  <a:lnTo>
                    <a:pt x="9022280" y="1968425"/>
                  </a:lnTo>
                  <a:lnTo>
                    <a:pt x="9155538" y="1899030"/>
                  </a:lnTo>
                  <a:cubicBezTo>
                    <a:pt x="9153309" y="2252737"/>
                    <a:pt x="9157429" y="2596918"/>
                    <a:pt x="9155200" y="2950625"/>
                  </a:cubicBezTo>
                  <a:lnTo>
                    <a:pt x="5673" y="2873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2" name="Forme libre 11"/>
            <p:cNvSpPr/>
            <p:nvPr/>
          </p:nvSpPr>
          <p:spPr>
            <a:xfrm>
              <a:off x="-116622" y="1203758"/>
              <a:ext cx="9366719" cy="283824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13" name="Titre 20"/>
          <p:cNvSpPr>
            <a:spLocks noGrp="1"/>
          </p:cNvSpPr>
          <p:nvPr>
            <p:ph type="title"/>
          </p:nvPr>
        </p:nvSpPr>
        <p:spPr>
          <a:xfrm>
            <a:off x="1193591" y="4244263"/>
            <a:ext cx="6756818" cy="1970549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1E5389"/>
                </a:solidFill>
                <a:latin typeface="Cambria" panose="02040503050406030204" pitchFamily="18" charset="0"/>
                <a:cs typeface="Cambria" panose="02040503050406030204" pitchFamily="18" charset="0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9" name="Image 8" descr="logoICSM-nb-2d-700px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88952" y="3060532"/>
            <a:ext cx="754487" cy="755999"/>
          </a:xfrm>
          <a:prstGeom prst="rect">
            <a:avLst/>
          </a:prstGeom>
        </p:spPr>
      </p:pic>
      <p:sp>
        <p:nvSpPr>
          <p:cNvPr id="15" name="Espace réservé du numéro de diapositive 7"/>
          <p:cNvSpPr>
            <a:spLocks noGrp="1"/>
          </p:cNvSpPr>
          <p:nvPr>
            <p:ph type="sldNum" sz="quarter" idx="14"/>
          </p:nvPr>
        </p:nvSpPr>
        <p:spPr>
          <a:xfrm>
            <a:off x="8041602" y="6411464"/>
            <a:ext cx="1107555" cy="446276"/>
          </a:xfrm>
        </p:spPr>
        <p:txBody>
          <a:bodyPr/>
          <a:lstStyle>
            <a:lvl1pPr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cs typeface="Arial"/>
              </a:defRPr>
            </a:lvl1pPr>
          </a:lstStyle>
          <a:p>
            <a:fld id="{1F8D13E0-73AC-0C49-A65E-8709B58EF868}" type="slidenum">
              <a:rPr lang="fr-FR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‹N°›</a:t>
            </a:fld>
            <a:endParaRPr lang="fr-FR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24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_Fin 20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>
            <a:off x="0" y="6039955"/>
            <a:ext cx="91423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Institut de Chimie Séparative de Marcoule</a:t>
            </a:r>
          </a:p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UMR 5257 | CEA – CNRS – UM – ENSCM </a:t>
            </a:r>
          </a:p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Site de Marcoule | Bâtiment </a:t>
            </a:r>
            <a:r>
              <a:rPr lang="fr-FR" sz="1000" dirty="0">
                <a:solidFill>
                  <a:srgbClr val="1E5389"/>
                </a:solidFill>
                <a:latin typeface="Arial"/>
                <a:cs typeface="Arial"/>
              </a:rPr>
              <a:t>426 </a:t>
            </a:r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| BP 17171 | F-30207 Bagnols-sur-Cèze Cedex</a:t>
            </a:r>
          </a:p>
          <a:p>
            <a:pPr algn="r"/>
            <a:r>
              <a:rPr lang="fr-FR" sz="1000" dirty="0" err="1" smtClean="0">
                <a:solidFill>
                  <a:srgbClr val="1E5389"/>
                </a:solidFill>
                <a:latin typeface="Arial"/>
                <a:cs typeface="Arial"/>
              </a:rPr>
              <a:t>T</a:t>
            </a:r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. +33 (0)4 66 33 92 87 </a:t>
            </a:r>
            <a:r>
              <a:rPr lang="fr-FR" sz="1000" b="1" dirty="0" smtClean="0">
                <a:solidFill>
                  <a:srgbClr val="1E5389"/>
                </a:solidFill>
                <a:latin typeface="Arial"/>
                <a:cs typeface="Arial"/>
              </a:rPr>
              <a:t>|</a:t>
            </a:r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 F. +33 (0)4 66 79 76 11</a:t>
            </a:r>
          </a:p>
          <a:p>
            <a:pPr algn="r"/>
            <a:r>
              <a:rPr lang="fr-FR" sz="1000" dirty="0" smtClean="0">
                <a:solidFill>
                  <a:srgbClr val="1E5389"/>
                </a:solidFill>
                <a:latin typeface="Arial"/>
                <a:cs typeface="Arial"/>
              </a:rPr>
              <a:t>http://</a:t>
            </a:r>
            <a:r>
              <a:rPr lang="fr-FR" sz="1000" dirty="0" err="1" smtClean="0">
                <a:solidFill>
                  <a:srgbClr val="1E5389"/>
                </a:solidFill>
                <a:latin typeface="Arial"/>
                <a:cs typeface="Arial"/>
              </a:rPr>
              <a:t>www.icsm.fr</a:t>
            </a:r>
            <a:endParaRPr lang="fr-FR" sz="1000" dirty="0" smtClean="0">
              <a:solidFill>
                <a:srgbClr val="1E5389"/>
              </a:solidFill>
              <a:latin typeface="Arial"/>
              <a:cs typeface="Arial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14421" y="6033676"/>
            <a:ext cx="4715994" cy="36000"/>
          </a:xfrm>
          <a:prstGeom prst="rect">
            <a:avLst/>
          </a:prstGeom>
          <a:gradFill flip="none" rotWithShape="1">
            <a:gsLst>
              <a:gs pos="0">
                <a:srgbClr val="1E5389"/>
              </a:gs>
              <a:gs pos="100000">
                <a:srgbClr val="EFC734"/>
              </a:gs>
            </a:gsLst>
            <a:lin ang="0" scaled="1"/>
            <a:tileRect/>
          </a:gradFill>
          <a:ln>
            <a:noFill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pic>
        <p:nvPicPr>
          <p:cNvPr id="19" name="Picture 7" descr="C:\Users\sp222919\AppData\Local\Microsoft\Windows\Temporary Internet Files\Content.Outlook\MBZNUMYS\IMG_1558.JPG"/>
          <p:cNvPicPr>
            <a:picLocks noChangeAspect="1" noChangeArrowheads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2284" y="-22223"/>
            <a:ext cx="9147294" cy="1671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er 12"/>
          <p:cNvGrpSpPr/>
          <p:nvPr userDrawn="1"/>
        </p:nvGrpSpPr>
        <p:grpSpPr>
          <a:xfrm>
            <a:off x="-478553" y="-1018680"/>
            <a:ext cx="9730408" cy="2787756"/>
            <a:chOff x="-478553" y="-1018680"/>
            <a:chExt cx="9730408" cy="2787756"/>
          </a:xfrm>
        </p:grpSpPr>
        <p:sp>
          <p:nvSpPr>
            <p:cNvPr id="16" name="Forme libre 15"/>
            <p:cNvSpPr/>
            <p:nvPr/>
          </p:nvSpPr>
          <p:spPr>
            <a:xfrm>
              <a:off x="-2284" y="-113490"/>
              <a:ext cx="9147294" cy="1882566"/>
            </a:xfrm>
            <a:custGeom>
              <a:avLst/>
              <a:gdLst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170606 w 9601319"/>
                <a:gd name="connsiteY0" fmla="*/ 66341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170606 w 9601319"/>
                <a:gd name="connsiteY13" fmla="*/ 66341 h 1933366"/>
                <a:gd name="connsiteX0" fmla="*/ 526206 w 9601319"/>
                <a:gd name="connsiteY0" fmla="*/ 228266 h 1933366"/>
                <a:gd name="connsiteX1" fmla="*/ 1336413 w 9601319"/>
                <a:gd name="connsiteY1" fmla="*/ 625501 h 1933366"/>
                <a:gd name="connsiteX2" fmla="*/ 3051949 w 9601319"/>
                <a:gd name="connsiteY2" fmla="*/ 1146752 h 1933366"/>
                <a:gd name="connsiteX3" fmla="*/ 4606358 w 9601319"/>
                <a:gd name="connsiteY3" fmla="*/ 1317343 h 1933366"/>
                <a:gd name="connsiteX4" fmla="*/ 6084942 w 9601319"/>
                <a:gd name="connsiteY4" fmla="*/ 1298388 h 1933366"/>
                <a:gd name="connsiteX5" fmla="*/ 7544570 w 9601319"/>
                <a:gd name="connsiteY5" fmla="*/ 1080411 h 1933366"/>
                <a:gd name="connsiteX6" fmla="*/ 8075344 w 9601319"/>
                <a:gd name="connsiteY6" fmla="*/ 938251 h 1933366"/>
                <a:gd name="connsiteX7" fmla="*/ 8539771 w 9601319"/>
                <a:gd name="connsiteY7" fmla="*/ 796092 h 1933366"/>
                <a:gd name="connsiteX8" fmla="*/ 9136891 w 9601319"/>
                <a:gd name="connsiteY8" fmla="*/ 578115 h 1933366"/>
                <a:gd name="connsiteX9" fmla="*/ 9601319 w 9601319"/>
                <a:gd name="connsiteY9" fmla="*/ 417001 h 1933366"/>
                <a:gd name="connsiteX10" fmla="*/ 9572884 w 9601319"/>
                <a:gd name="connsiteY10" fmla="*/ 1923889 h 1933366"/>
                <a:gd name="connsiteX11" fmla="*/ 177800 w 9601319"/>
                <a:gd name="connsiteY11" fmla="*/ 1933366 h 1933366"/>
                <a:gd name="connsiteX12" fmla="*/ 0 w 9601319"/>
                <a:gd name="connsiteY12" fmla="*/ 0 h 1933366"/>
                <a:gd name="connsiteX13" fmla="*/ 526206 w 9601319"/>
                <a:gd name="connsiteY13" fmla="*/ 228266 h 1933366"/>
                <a:gd name="connsiteX0" fmla="*/ 348406 w 9423519"/>
                <a:gd name="connsiteY0" fmla="*/ 164766 h 1869866"/>
                <a:gd name="connsiteX1" fmla="*/ 1158613 w 9423519"/>
                <a:gd name="connsiteY1" fmla="*/ 562001 h 1869866"/>
                <a:gd name="connsiteX2" fmla="*/ 2874149 w 9423519"/>
                <a:gd name="connsiteY2" fmla="*/ 1083252 h 1869866"/>
                <a:gd name="connsiteX3" fmla="*/ 4428558 w 9423519"/>
                <a:gd name="connsiteY3" fmla="*/ 1253843 h 1869866"/>
                <a:gd name="connsiteX4" fmla="*/ 5907142 w 9423519"/>
                <a:gd name="connsiteY4" fmla="*/ 1234888 h 1869866"/>
                <a:gd name="connsiteX5" fmla="*/ 7366770 w 9423519"/>
                <a:gd name="connsiteY5" fmla="*/ 1016911 h 1869866"/>
                <a:gd name="connsiteX6" fmla="*/ 7897544 w 9423519"/>
                <a:gd name="connsiteY6" fmla="*/ 874751 h 1869866"/>
                <a:gd name="connsiteX7" fmla="*/ 8361971 w 9423519"/>
                <a:gd name="connsiteY7" fmla="*/ 732592 h 1869866"/>
                <a:gd name="connsiteX8" fmla="*/ 8959091 w 9423519"/>
                <a:gd name="connsiteY8" fmla="*/ 514615 h 1869866"/>
                <a:gd name="connsiteX9" fmla="*/ 9423519 w 9423519"/>
                <a:gd name="connsiteY9" fmla="*/ 353501 h 1869866"/>
                <a:gd name="connsiteX10" fmla="*/ 9395084 w 9423519"/>
                <a:gd name="connsiteY10" fmla="*/ 1860389 h 1869866"/>
                <a:gd name="connsiteX11" fmla="*/ 0 w 9423519"/>
                <a:gd name="connsiteY11" fmla="*/ 1869866 h 1869866"/>
                <a:gd name="connsiteX12" fmla="*/ 31750 w 9423519"/>
                <a:gd name="connsiteY12" fmla="*/ 0 h 1869866"/>
                <a:gd name="connsiteX13" fmla="*/ 348406 w 9423519"/>
                <a:gd name="connsiteY13" fmla="*/ 164766 h 1869866"/>
                <a:gd name="connsiteX0" fmla="*/ 348406 w 9423519"/>
                <a:gd name="connsiteY0" fmla="*/ 171116 h 1876216"/>
                <a:gd name="connsiteX1" fmla="*/ 1158613 w 9423519"/>
                <a:gd name="connsiteY1" fmla="*/ 568351 h 1876216"/>
                <a:gd name="connsiteX2" fmla="*/ 2874149 w 9423519"/>
                <a:gd name="connsiteY2" fmla="*/ 1089602 h 1876216"/>
                <a:gd name="connsiteX3" fmla="*/ 4428558 w 9423519"/>
                <a:gd name="connsiteY3" fmla="*/ 1260193 h 1876216"/>
                <a:gd name="connsiteX4" fmla="*/ 5907142 w 9423519"/>
                <a:gd name="connsiteY4" fmla="*/ 1241238 h 1876216"/>
                <a:gd name="connsiteX5" fmla="*/ 7366770 w 9423519"/>
                <a:gd name="connsiteY5" fmla="*/ 1023261 h 1876216"/>
                <a:gd name="connsiteX6" fmla="*/ 7897544 w 9423519"/>
                <a:gd name="connsiteY6" fmla="*/ 881101 h 1876216"/>
                <a:gd name="connsiteX7" fmla="*/ 8361971 w 9423519"/>
                <a:gd name="connsiteY7" fmla="*/ 738942 h 1876216"/>
                <a:gd name="connsiteX8" fmla="*/ 8959091 w 9423519"/>
                <a:gd name="connsiteY8" fmla="*/ 520965 h 1876216"/>
                <a:gd name="connsiteX9" fmla="*/ 9423519 w 9423519"/>
                <a:gd name="connsiteY9" fmla="*/ 359851 h 1876216"/>
                <a:gd name="connsiteX10" fmla="*/ 9395084 w 9423519"/>
                <a:gd name="connsiteY10" fmla="*/ 1866739 h 1876216"/>
                <a:gd name="connsiteX11" fmla="*/ 0 w 9423519"/>
                <a:gd name="connsiteY11" fmla="*/ 1876216 h 1876216"/>
                <a:gd name="connsiteX12" fmla="*/ 0 w 9423519"/>
                <a:gd name="connsiteY12" fmla="*/ 0 h 1876216"/>
                <a:gd name="connsiteX13" fmla="*/ 348406 w 9423519"/>
                <a:gd name="connsiteY13" fmla="*/ 171116 h 1876216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952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71116 h 1873041"/>
                <a:gd name="connsiteX1" fmla="*/ 1158613 w 9423519"/>
                <a:gd name="connsiteY1" fmla="*/ 568351 h 1873041"/>
                <a:gd name="connsiteX2" fmla="*/ 2874149 w 9423519"/>
                <a:gd name="connsiteY2" fmla="*/ 1089602 h 1873041"/>
                <a:gd name="connsiteX3" fmla="*/ 4428558 w 9423519"/>
                <a:gd name="connsiteY3" fmla="*/ 1260193 h 1873041"/>
                <a:gd name="connsiteX4" fmla="*/ 5907142 w 9423519"/>
                <a:gd name="connsiteY4" fmla="*/ 1241238 h 1873041"/>
                <a:gd name="connsiteX5" fmla="*/ 7366770 w 9423519"/>
                <a:gd name="connsiteY5" fmla="*/ 1023261 h 1873041"/>
                <a:gd name="connsiteX6" fmla="*/ 7897544 w 9423519"/>
                <a:gd name="connsiteY6" fmla="*/ 881101 h 1873041"/>
                <a:gd name="connsiteX7" fmla="*/ 8361971 w 9423519"/>
                <a:gd name="connsiteY7" fmla="*/ 738942 h 1873041"/>
                <a:gd name="connsiteX8" fmla="*/ 8959091 w 9423519"/>
                <a:gd name="connsiteY8" fmla="*/ 520965 h 1873041"/>
                <a:gd name="connsiteX9" fmla="*/ 9423519 w 9423519"/>
                <a:gd name="connsiteY9" fmla="*/ 359851 h 1873041"/>
                <a:gd name="connsiteX10" fmla="*/ 9395084 w 9423519"/>
                <a:gd name="connsiteY10" fmla="*/ 1866739 h 1873041"/>
                <a:gd name="connsiteX11" fmla="*/ 3175 w 9423519"/>
                <a:gd name="connsiteY11" fmla="*/ 1873041 h 1873041"/>
                <a:gd name="connsiteX12" fmla="*/ 0 w 9423519"/>
                <a:gd name="connsiteY12" fmla="*/ 0 h 1873041"/>
                <a:gd name="connsiteX13" fmla="*/ 348406 w 9423519"/>
                <a:gd name="connsiteY13" fmla="*/ 171116 h 1873041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395084 w 9423519"/>
                <a:gd name="connsiteY10" fmla="*/ 1876264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959091 w 9423519"/>
                <a:gd name="connsiteY8" fmla="*/ 5304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423519"/>
                <a:gd name="connsiteY0" fmla="*/ 180641 h 1882566"/>
                <a:gd name="connsiteX1" fmla="*/ 1158613 w 9423519"/>
                <a:gd name="connsiteY1" fmla="*/ 577876 h 1882566"/>
                <a:gd name="connsiteX2" fmla="*/ 2874149 w 9423519"/>
                <a:gd name="connsiteY2" fmla="*/ 1099127 h 1882566"/>
                <a:gd name="connsiteX3" fmla="*/ 4428558 w 9423519"/>
                <a:gd name="connsiteY3" fmla="*/ 1269718 h 1882566"/>
                <a:gd name="connsiteX4" fmla="*/ 5907142 w 9423519"/>
                <a:gd name="connsiteY4" fmla="*/ 1250763 h 1882566"/>
                <a:gd name="connsiteX5" fmla="*/ 7366770 w 9423519"/>
                <a:gd name="connsiteY5" fmla="*/ 1032786 h 1882566"/>
                <a:gd name="connsiteX6" fmla="*/ 7897544 w 9423519"/>
                <a:gd name="connsiteY6" fmla="*/ 890626 h 1882566"/>
                <a:gd name="connsiteX7" fmla="*/ 8361971 w 9423519"/>
                <a:gd name="connsiteY7" fmla="*/ 748467 h 1882566"/>
                <a:gd name="connsiteX8" fmla="*/ 8651116 w 9423519"/>
                <a:gd name="connsiteY8" fmla="*/ 644790 h 1882566"/>
                <a:gd name="connsiteX9" fmla="*/ 9423519 w 9423519"/>
                <a:gd name="connsiteY9" fmla="*/ 369376 h 1882566"/>
                <a:gd name="connsiteX10" fmla="*/ 9144259 w 9423519"/>
                <a:gd name="connsiteY10" fmla="*/ 1879439 h 1882566"/>
                <a:gd name="connsiteX11" fmla="*/ 3175 w 9423519"/>
                <a:gd name="connsiteY11" fmla="*/ 1882566 h 1882566"/>
                <a:gd name="connsiteX12" fmla="*/ 0 w 9423519"/>
                <a:gd name="connsiteY12" fmla="*/ 0 h 1882566"/>
                <a:gd name="connsiteX13" fmla="*/ 348406 w 9423519"/>
                <a:gd name="connsiteY13" fmla="*/ 180641 h 1882566"/>
                <a:gd name="connsiteX0" fmla="*/ 348406 w 9147294"/>
                <a:gd name="connsiteY0" fmla="*/ 180641 h 1882566"/>
                <a:gd name="connsiteX1" fmla="*/ 1158613 w 9147294"/>
                <a:gd name="connsiteY1" fmla="*/ 577876 h 1882566"/>
                <a:gd name="connsiteX2" fmla="*/ 2874149 w 9147294"/>
                <a:gd name="connsiteY2" fmla="*/ 1099127 h 1882566"/>
                <a:gd name="connsiteX3" fmla="*/ 4428558 w 9147294"/>
                <a:gd name="connsiteY3" fmla="*/ 1269718 h 1882566"/>
                <a:gd name="connsiteX4" fmla="*/ 5907142 w 9147294"/>
                <a:gd name="connsiteY4" fmla="*/ 1250763 h 1882566"/>
                <a:gd name="connsiteX5" fmla="*/ 7366770 w 9147294"/>
                <a:gd name="connsiteY5" fmla="*/ 1032786 h 1882566"/>
                <a:gd name="connsiteX6" fmla="*/ 7897544 w 9147294"/>
                <a:gd name="connsiteY6" fmla="*/ 890626 h 1882566"/>
                <a:gd name="connsiteX7" fmla="*/ 8361971 w 9147294"/>
                <a:gd name="connsiteY7" fmla="*/ 748467 h 1882566"/>
                <a:gd name="connsiteX8" fmla="*/ 8651116 w 9147294"/>
                <a:gd name="connsiteY8" fmla="*/ 644790 h 1882566"/>
                <a:gd name="connsiteX9" fmla="*/ 9147294 w 9147294"/>
                <a:gd name="connsiteY9" fmla="*/ 461451 h 1882566"/>
                <a:gd name="connsiteX10" fmla="*/ 9144259 w 9147294"/>
                <a:gd name="connsiteY10" fmla="*/ 1879439 h 1882566"/>
                <a:gd name="connsiteX11" fmla="*/ 3175 w 9147294"/>
                <a:gd name="connsiteY11" fmla="*/ 1882566 h 1882566"/>
                <a:gd name="connsiteX12" fmla="*/ 0 w 9147294"/>
                <a:gd name="connsiteY12" fmla="*/ 0 h 1882566"/>
                <a:gd name="connsiteX13" fmla="*/ 348406 w 9147294"/>
                <a:gd name="connsiteY13" fmla="*/ 180641 h 188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147294" h="1882566">
                  <a:moveTo>
                    <a:pt x="348406" y="180641"/>
                  </a:moveTo>
                  <a:lnTo>
                    <a:pt x="1158613" y="577876"/>
                  </a:lnTo>
                  <a:lnTo>
                    <a:pt x="2874149" y="1099127"/>
                  </a:lnTo>
                  <a:lnTo>
                    <a:pt x="4428558" y="1269718"/>
                  </a:lnTo>
                  <a:lnTo>
                    <a:pt x="5907142" y="1250763"/>
                  </a:lnTo>
                  <a:lnTo>
                    <a:pt x="7366770" y="1032786"/>
                  </a:lnTo>
                  <a:lnTo>
                    <a:pt x="7897544" y="890626"/>
                  </a:lnTo>
                  <a:lnTo>
                    <a:pt x="8361971" y="748467"/>
                  </a:lnTo>
                  <a:lnTo>
                    <a:pt x="8651116" y="644790"/>
                  </a:lnTo>
                  <a:lnTo>
                    <a:pt x="9147294" y="461451"/>
                  </a:lnTo>
                  <a:cubicBezTo>
                    <a:pt x="9146282" y="934114"/>
                    <a:pt x="9145271" y="1406776"/>
                    <a:pt x="9144259" y="1879439"/>
                  </a:cubicBezTo>
                  <a:lnTo>
                    <a:pt x="3175" y="1882566"/>
                  </a:lnTo>
                  <a:cubicBezTo>
                    <a:pt x="2117" y="1258219"/>
                    <a:pt x="1058" y="624347"/>
                    <a:pt x="0" y="0"/>
                  </a:cubicBezTo>
                  <a:lnTo>
                    <a:pt x="348406" y="1806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  <p:sp>
          <p:nvSpPr>
            <p:cNvPr id="18" name="Forme libre 17"/>
            <p:cNvSpPr/>
            <p:nvPr/>
          </p:nvSpPr>
          <p:spPr>
            <a:xfrm rot="21335072">
              <a:off x="-478553" y="-1018680"/>
              <a:ext cx="9730408" cy="2339485"/>
            </a:xfrm>
            <a:custGeom>
              <a:avLst/>
              <a:gdLst>
                <a:gd name="connsiteX0" fmla="*/ 62302 w 9262191"/>
                <a:gd name="connsiteY0" fmla="*/ 510793 h 2838245"/>
                <a:gd name="connsiteX1" fmla="*/ 513152 w 9262191"/>
                <a:gd name="connsiteY1" fmla="*/ 917193 h 2838245"/>
                <a:gd name="connsiteX2" fmla="*/ 1129102 w 9262191"/>
                <a:gd name="connsiteY2" fmla="*/ 1387093 h 2838245"/>
                <a:gd name="connsiteX3" fmla="*/ 1656152 w 9262191"/>
                <a:gd name="connsiteY3" fmla="*/ 1723643 h 2838245"/>
                <a:gd name="connsiteX4" fmla="*/ 2291152 w 9262191"/>
                <a:gd name="connsiteY4" fmla="*/ 2053843 h 2838245"/>
                <a:gd name="connsiteX5" fmla="*/ 2767402 w 9262191"/>
                <a:gd name="connsiteY5" fmla="*/ 2263393 h 2838245"/>
                <a:gd name="connsiteX6" fmla="*/ 3510352 w 9262191"/>
                <a:gd name="connsiteY6" fmla="*/ 2511043 h 2838245"/>
                <a:gd name="connsiteX7" fmla="*/ 4119952 w 9262191"/>
                <a:gd name="connsiteY7" fmla="*/ 2657093 h 2838245"/>
                <a:gd name="connsiteX8" fmla="*/ 4596202 w 9262191"/>
                <a:gd name="connsiteY8" fmla="*/ 2739643 h 2838245"/>
                <a:gd name="connsiteX9" fmla="*/ 5193102 w 9262191"/>
                <a:gd name="connsiteY9" fmla="*/ 2809493 h 2838245"/>
                <a:gd name="connsiteX10" fmla="*/ 6012252 w 9262191"/>
                <a:gd name="connsiteY10" fmla="*/ 2834893 h 2838245"/>
                <a:gd name="connsiteX11" fmla="*/ 6983802 w 9262191"/>
                <a:gd name="connsiteY11" fmla="*/ 2739643 h 2838245"/>
                <a:gd name="connsiteX12" fmla="*/ 7669602 w 9262191"/>
                <a:gd name="connsiteY12" fmla="*/ 2618993 h 2838245"/>
                <a:gd name="connsiteX13" fmla="*/ 8476052 w 9262191"/>
                <a:gd name="connsiteY13" fmla="*/ 2390393 h 2838245"/>
                <a:gd name="connsiteX14" fmla="*/ 8984052 w 9262191"/>
                <a:gd name="connsiteY14" fmla="*/ 2206243 h 2838245"/>
                <a:gd name="connsiteX15" fmla="*/ 9219002 w 9262191"/>
                <a:gd name="connsiteY15" fmla="*/ 2098293 h 2838245"/>
                <a:gd name="connsiteX16" fmla="*/ 9225352 w 9262191"/>
                <a:gd name="connsiteY16" fmla="*/ 2028443 h 2838245"/>
                <a:gd name="connsiteX17" fmla="*/ 8838002 w 9262191"/>
                <a:gd name="connsiteY17" fmla="*/ 2174493 h 2838245"/>
                <a:gd name="connsiteX18" fmla="*/ 8336352 w 9262191"/>
                <a:gd name="connsiteY18" fmla="*/ 2326893 h 2838245"/>
                <a:gd name="connsiteX19" fmla="*/ 7834702 w 9262191"/>
                <a:gd name="connsiteY19" fmla="*/ 2447543 h 2838245"/>
                <a:gd name="connsiteX20" fmla="*/ 7167952 w 9262191"/>
                <a:gd name="connsiteY20" fmla="*/ 2561843 h 2838245"/>
                <a:gd name="connsiteX21" fmla="*/ 6418652 w 9262191"/>
                <a:gd name="connsiteY21" fmla="*/ 2618993 h 2838245"/>
                <a:gd name="connsiteX22" fmla="*/ 5599502 w 9262191"/>
                <a:gd name="connsiteY22" fmla="*/ 2612643 h 2838245"/>
                <a:gd name="connsiteX23" fmla="*/ 4780352 w 9262191"/>
                <a:gd name="connsiteY23" fmla="*/ 2517393 h 2838245"/>
                <a:gd name="connsiteX24" fmla="*/ 4043752 w 9262191"/>
                <a:gd name="connsiteY24" fmla="*/ 2358643 h 2838245"/>
                <a:gd name="connsiteX25" fmla="*/ 3415102 w 9262191"/>
                <a:gd name="connsiteY25" fmla="*/ 2174493 h 2838245"/>
                <a:gd name="connsiteX26" fmla="*/ 2595952 w 9262191"/>
                <a:gd name="connsiteY26" fmla="*/ 1844293 h 2838245"/>
                <a:gd name="connsiteX27" fmla="*/ 1903802 w 9262191"/>
                <a:gd name="connsiteY27" fmla="*/ 1482343 h 2838245"/>
                <a:gd name="connsiteX28" fmla="*/ 1325952 w 9262191"/>
                <a:gd name="connsiteY28" fmla="*/ 1107693 h 2838245"/>
                <a:gd name="connsiteX29" fmla="*/ 849702 w 9262191"/>
                <a:gd name="connsiteY29" fmla="*/ 752093 h 2838245"/>
                <a:gd name="connsiteX30" fmla="*/ 373452 w 9262191"/>
                <a:gd name="connsiteY30" fmla="*/ 326643 h 2838245"/>
                <a:gd name="connsiteX31" fmla="*/ 36902 w 9262191"/>
                <a:gd name="connsiteY31" fmla="*/ 2793 h 2838245"/>
                <a:gd name="connsiteX32" fmla="*/ 62302 w 9262191"/>
                <a:gd name="connsiteY32" fmla="*/ 510793 h 2838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262191" h="2838245">
                  <a:moveTo>
                    <a:pt x="62302" y="510793"/>
                  </a:moveTo>
                  <a:cubicBezTo>
                    <a:pt x="141677" y="663193"/>
                    <a:pt x="335352" y="771143"/>
                    <a:pt x="513152" y="917193"/>
                  </a:cubicBezTo>
                  <a:cubicBezTo>
                    <a:pt x="690952" y="1063243"/>
                    <a:pt x="938602" y="1252685"/>
                    <a:pt x="1129102" y="1387093"/>
                  </a:cubicBezTo>
                  <a:cubicBezTo>
                    <a:pt x="1319602" y="1521501"/>
                    <a:pt x="1462477" y="1612518"/>
                    <a:pt x="1656152" y="1723643"/>
                  </a:cubicBezTo>
                  <a:cubicBezTo>
                    <a:pt x="1849827" y="1834768"/>
                    <a:pt x="2105944" y="1963885"/>
                    <a:pt x="2291152" y="2053843"/>
                  </a:cubicBezTo>
                  <a:cubicBezTo>
                    <a:pt x="2476360" y="2143801"/>
                    <a:pt x="2564202" y="2187193"/>
                    <a:pt x="2767402" y="2263393"/>
                  </a:cubicBezTo>
                  <a:cubicBezTo>
                    <a:pt x="2970602" y="2339593"/>
                    <a:pt x="3284927" y="2445426"/>
                    <a:pt x="3510352" y="2511043"/>
                  </a:cubicBezTo>
                  <a:cubicBezTo>
                    <a:pt x="3735777" y="2576660"/>
                    <a:pt x="3938977" y="2618993"/>
                    <a:pt x="4119952" y="2657093"/>
                  </a:cubicBezTo>
                  <a:cubicBezTo>
                    <a:pt x="4300927" y="2695193"/>
                    <a:pt x="4417344" y="2714243"/>
                    <a:pt x="4596202" y="2739643"/>
                  </a:cubicBezTo>
                  <a:cubicBezTo>
                    <a:pt x="4775060" y="2765043"/>
                    <a:pt x="4957094" y="2793618"/>
                    <a:pt x="5193102" y="2809493"/>
                  </a:cubicBezTo>
                  <a:cubicBezTo>
                    <a:pt x="5429110" y="2825368"/>
                    <a:pt x="5713802" y="2846535"/>
                    <a:pt x="6012252" y="2834893"/>
                  </a:cubicBezTo>
                  <a:cubicBezTo>
                    <a:pt x="6310702" y="2823251"/>
                    <a:pt x="6707577" y="2775626"/>
                    <a:pt x="6983802" y="2739643"/>
                  </a:cubicBezTo>
                  <a:cubicBezTo>
                    <a:pt x="7260027" y="2703660"/>
                    <a:pt x="7420894" y="2677201"/>
                    <a:pt x="7669602" y="2618993"/>
                  </a:cubicBezTo>
                  <a:cubicBezTo>
                    <a:pt x="7918310" y="2560785"/>
                    <a:pt x="8256977" y="2459185"/>
                    <a:pt x="8476052" y="2390393"/>
                  </a:cubicBezTo>
                  <a:cubicBezTo>
                    <a:pt x="8695127" y="2321601"/>
                    <a:pt x="8860227" y="2254926"/>
                    <a:pt x="8984052" y="2206243"/>
                  </a:cubicBezTo>
                  <a:cubicBezTo>
                    <a:pt x="9107877" y="2157560"/>
                    <a:pt x="9178786" y="2127926"/>
                    <a:pt x="9219002" y="2098293"/>
                  </a:cubicBezTo>
                  <a:cubicBezTo>
                    <a:pt x="9259218" y="2068660"/>
                    <a:pt x="9288852" y="2015743"/>
                    <a:pt x="9225352" y="2028443"/>
                  </a:cubicBezTo>
                  <a:cubicBezTo>
                    <a:pt x="9161852" y="2041143"/>
                    <a:pt x="8986168" y="2124751"/>
                    <a:pt x="8838002" y="2174493"/>
                  </a:cubicBezTo>
                  <a:cubicBezTo>
                    <a:pt x="8689836" y="2224235"/>
                    <a:pt x="8503569" y="2281385"/>
                    <a:pt x="8336352" y="2326893"/>
                  </a:cubicBezTo>
                  <a:cubicBezTo>
                    <a:pt x="8169135" y="2372401"/>
                    <a:pt x="8029435" y="2408385"/>
                    <a:pt x="7834702" y="2447543"/>
                  </a:cubicBezTo>
                  <a:cubicBezTo>
                    <a:pt x="7639969" y="2486701"/>
                    <a:pt x="7403960" y="2533268"/>
                    <a:pt x="7167952" y="2561843"/>
                  </a:cubicBezTo>
                  <a:cubicBezTo>
                    <a:pt x="6931944" y="2590418"/>
                    <a:pt x="6680060" y="2610526"/>
                    <a:pt x="6418652" y="2618993"/>
                  </a:cubicBezTo>
                  <a:cubicBezTo>
                    <a:pt x="6157244" y="2627460"/>
                    <a:pt x="5872552" y="2629576"/>
                    <a:pt x="5599502" y="2612643"/>
                  </a:cubicBezTo>
                  <a:cubicBezTo>
                    <a:pt x="5326452" y="2595710"/>
                    <a:pt x="5039644" y="2559726"/>
                    <a:pt x="4780352" y="2517393"/>
                  </a:cubicBezTo>
                  <a:cubicBezTo>
                    <a:pt x="4521060" y="2475060"/>
                    <a:pt x="4271294" y="2415793"/>
                    <a:pt x="4043752" y="2358643"/>
                  </a:cubicBezTo>
                  <a:cubicBezTo>
                    <a:pt x="3816210" y="2301493"/>
                    <a:pt x="3656402" y="2260218"/>
                    <a:pt x="3415102" y="2174493"/>
                  </a:cubicBezTo>
                  <a:cubicBezTo>
                    <a:pt x="3173802" y="2088768"/>
                    <a:pt x="2847835" y="1959651"/>
                    <a:pt x="2595952" y="1844293"/>
                  </a:cubicBezTo>
                  <a:cubicBezTo>
                    <a:pt x="2344069" y="1728935"/>
                    <a:pt x="2115469" y="1605110"/>
                    <a:pt x="1903802" y="1482343"/>
                  </a:cubicBezTo>
                  <a:cubicBezTo>
                    <a:pt x="1692135" y="1359576"/>
                    <a:pt x="1501635" y="1229401"/>
                    <a:pt x="1325952" y="1107693"/>
                  </a:cubicBezTo>
                  <a:cubicBezTo>
                    <a:pt x="1150269" y="985985"/>
                    <a:pt x="1008452" y="882268"/>
                    <a:pt x="849702" y="752093"/>
                  </a:cubicBezTo>
                  <a:cubicBezTo>
                    <a:pt x="690952" y="621918"/>
                    <a:pt x="508919" y="451526"/>
                    <a:pt x="373452" y="326643"/>
                  </a:cubicBezTo>
                  <a:cubicBezTo>
                    <a:pt x="237985" y="201760"/>
                    <a:pt x="88760" y="-27899"/>
                    <a:pt x="36902" y="2793"/>
                  </a:cubicBezTo>
                  <a:cubicBezTo>
                    <a:pt x="-14956" y="33485"/>
                    <a:pt x="-17073" y="358393"/>
                    <a:pt x="62302" y="510793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1E5389"/>
                </a:gs>
                <a:gs pos="100000">
                  <a:srgbClr val="EFC734"/>
                </a:gs>
              </a:gsLst>
              <a:lin ang="0" scaled="1"/>
              <a:tileRect/>
            </a:gradFill>
            <a:ln>
              <a:noFill/>
            </a:ln>
            <a:effectLst>
              <a:outerShdw blurRad="76200" dist="76200" dir="2700000" algn="tl" rotWithShape="0">
                <a:prstClr val="black">
                  <a:alpha val="5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prstClr val="white"/>
                </a:solidFill>
              </a:endParaRPr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696466" y="116500"/>
            <a:ext cx="6416790" cy="505435"/>
          </a:xfrm>
        </p:spPr>
        <p:txBody>
          <a:bodyPr anchor="t" anchorCtr="0">
            <a:noAutofit/>
          </a:bodyPr>
          <a:lstStyle>
            <a:lvl1pPr>
              <a:defRPr sz="2400" b="1">
                <a:solidFill>
                  <a:srgbClr val="1E5389"/>
                </a:solidFill>
                <a:latin typeface="Cambria" panose="02040503050406030204" pitchFamily="18" charset="0"/>
                <a:cs typeface="Cambria" panose="02040503050406030204" pitchFamily="18" charset="0"/>
              </a:defRPr>
            </a:lvl1pPr>
          </a:lstStyle>
          <a:p>
            <a:r>
              <a:rPr lang="fr-FR" dirty="0" smtClean="0"/>
              <a:t>Cliquez et modifiez le titre</a:t>
            </a:r>
            <a:endParaRPr lang="fr-FR" dirty="0"/>
          </a:p>
        </p:txBody>
      </p:sp>
      <p:pic>
        <p:nvPicPr>
          <p:cNvPr id="12" name="Image 11" descr="logoICSM-nb-2d-700px.png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60072" y="85725"/>
            <a:ext cx="718559" cy="7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25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990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34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49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482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05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28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14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3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05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C99CF-68C2-2244-A84D-2354DFB9639B}" type="datetime3">
              <a:rPr lang="fr-FR" smtClean="0"/>
              <a:t>30.10.17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0A389-D1D9-294F-AEE2-0D24E5C640E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520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8" r:id="rId3"/>
    <p:sldLayoutId id="2147483665" r:id="rId4"/>
    <p:sldLayoutId id="2147483666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6"/>
        </a:buBlip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75000"/>
        <a:buFontTx/>
        <a:buBlip>
          <a:blip r:embed="rId17"/>
        </a:buBlip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et modifiez le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947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5"/>
        </a:buBlip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SzPct val="75000"/>
        <a:buFontTx/>
        <a:buBlip>
          <a:blip r:embed="rId16"/>
        </a:buBlip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tiff"/><Relationship Id="rId3" Type="http://schemas.openxmlformats.org/officeDocument/2006/relationships/image" Target="../media/image2.png"/><Relationship Id="rId7" Type="http://schemas.openxmlformats.org/officeDocument/2006/relationships/image" Target="../media/image33.tif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tiff"/><Relationship Id="rId11" Type="http://schemas.openxmlformats.org/officeDocument/2006/relationships/image" Target="../media/image35.jpeg"/><Relationship Id="rId5" Type="http://schemas.openxmlformats.org/officeDocument/2006/relationships/image" Target="../media/image31.png"/><Relationship Id="rId10" Type="http://schemas.openxmlformats.org/officeDocument/2006/relationships/image" Target="../media/image29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2.png"/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41.tif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98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tif"/><Relationship Id="rId7" Type="http://schemas.openxmlformats.org/officeDocument/2006/relationships/image" Target="../media/image42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7" Type="http://schemas.openxmlformats.org/officeDocument/2006/relationships/image" Target="../media/image45.tiff"/><Relationship Id="rId2" Type="http://schemas.openxmlformats.org/officeDocument/2006/relationships/image" Target="../media/image44.ti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52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5.bin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7.png"/><Relationship Id="rId5" Type="http://schemas.openxmlformats.org/officeDocument/2006/relationships/image" Target="../media/image51.png"/><Relationship Id="rId4" Type="http://schemas.openxmlformats.org/officeDocument/2006/relationships/image" Target="../media/image46.wmf"/><Relationship Id="rId9" Type="http://schemas.openxmlformats.org/officeDocument/2006/relationships/image" Target="../media/image4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8" Type="http://schemas.openxmlformats.org/officeDocument/2006/relationships/image" Target="../media/image67.png"/><Relationship Id="rId26" Type="http://schemas.openxmlformats.org/officeDocument/2006/relationships/image" Target="../media/image55.wmf"/><Relationship Id="rId3" Type="http://schemas.openxmlformats.org/officeDocument/2006/relationships/image" Target="../media/image56.jpeg"/><Relationship Id="rId21" Type="http://schemas.openxmlformats.org/officeDocument/2006/relationships/oleObject" Target="../embeddings/oleObject9.bin"/><Relationship Id="rId7" Type="http://schemas.openxmlformats.org/officeDocument/2006/relationships/image" Target="../media/image52.wmf"/><Relationship Id="rId12" Type="http://schemas.openxmlformats.org/officeDocument/2006/relationships/image" Target="../media/image65.png"/><Relationship Id="rId25" Type="http://schemas.openxmlformats.org/officeDocument/2006/relationships/oleObject" Target="../embeddings/oleObject10.bin"/><Relationship Id="rId17" Type="http://schemas.openxmlformats.org/officeDocument/2006/relationships/image" Target="../media/image66.png"/><Relationship Id="rId2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6" Type="http://schemas.openxmlformats.org/officeDocument/2006/relationships/image" Target="../media/image55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24" Type="http://schemas.openxmlformats.org/officeDocument/2006/relationships/image" Target="../media/image54.wmf"/><Relationship Id="rId5" Type="http://schemas.microsoft.com/office/2007/relationships/hdphoto" Target="../media/hdphoto1.wdp"/><Relationship Id="rId23" Type="http://schemas.openxmlformats.org/officeDocument/2006/relationships/oleObject" Target="../embeddings/oleObject9.bin"/><Relationship Id="rId15" Type="http://schemas.openxmlformats.org/officeDocument/2006/relationships/oleObject" Target="../embeddings/oleObject100.bin"/><Relationship Id="rId19" Type="http://schemas.openxmlformats.org/officeDocument/2006/relationships/image" Target="../media/image60.jpeg"/><Relationship Id="rId4" Type="http://schemas.openxmlformats.org/officeDocument/2006/relationships/image" Target="../media/image59.png"/><Relationship Id="rId9" Type="http://schemas.openxmlformats.org/officeDocument/2006/relationships/image" Target="../media/image53.wmf"/><Relationship Id="rId22" Type="http://schemas.openxmlformats.org/officeDocument/2006/relationships/image" Target="../media/image54.wmf"/><Relationship Id="rId27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oleObject" Target="../embeddings/oleObject11.bin"/><Relationship Id="rId7" Type="http://schemas.openxmlformats.org/officeDocument/2006/relationships/image" Target="../media/image73.pn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72.png"/><Relationship Id="rId11" Type="http://schemas.openxmlformats.org/officeDocument/2006/relationships/image" Target="../media/image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62.wmf"/><Relationship Id="rId9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png"/><Relationship Id="rId4" Type="http://schemas.openxmlformats.org/officeDocument/2006/relationships/image" Target="../media/image6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6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64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67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66.w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tif"/><Relationship Id="rId7" Type="http://schemas.openxmlformats.org/officeDocument/2006/relationships/image" Target="../media/image80.png"/><Relationship Id="rId2" Type="http://schemas.openxmlformats.org/officeDocument/2006/relationships/image" Target="../media/image69.tiff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70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1.png"/><Relationship Id="rId4" Type="http://schemas.microsoft.com/office/2007/relationships/hdphoto" Target="../media/hdphoto2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image" Target="../media/image87.tiff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0.tiff"/><Relationship Id="rId4" Type="http://schemas.openxmlformats.org/officeDocument/2006/relationships/image" Target="../media/image89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17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95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9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7" Type="http://schemas.openxmlformats.org/officeDocument/2006/relationships/image" Target="../media/image101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.jpg"/><Relationship Id="rId5" Type="http://schemas.openxmlformats.org/officeDocument/2006/relationships/image" Target="../media/image99.png"/><Relationship Id="rId4" Type="http://schemas.openxmlformats.org/officeDocument/2006/relationships/image" Target="../media/image98.gi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wmf"/><Relationship Id="rId3" Type="http://schemas.openxmlformats.org/officeDocument/2006/relationships/image" Target="../media/image71.jpeg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10" Type="http://schemas.openxmlformats.org/officeDocument/2006/relationships/image" Target="../media/image107.tiff"/><Relationship Id="rId4" Type="http://schemas.openxmlformats.org/officeDocument/2006/relationships/image" Target="../media/image103.jpeg"/><Relationship Id="rId9" Type="http://schemas.openxmlformats.org/officeDocument/2006/relationships/image" Target="../media/image106.tif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>
            <a:spLocks/>
          </p:cNvSpPr>
          <p:nvPr/>
        </p:nvSpPr>
        <p:spPr>
          <a:xfrm>
            <a:off x="1955491" y="5690987"/>
            <a:ext cx="7188509" cy="808059"/>
          </a:xfrm>
          <a:prstGeom prst="rect">
            <a:avLst/>
          </a:prstGeom>
          <a:noFill/>
          <a:ln w="76200" cmpd="sng">
            <a:noFill/>
          </a:ln>
        </p:spPr>
        <p:txBody>
          <a:bodyPr wrap="square" lIns="0" rIns="0" rtlCol="0" anchor="ctr" anchorCtr="0">
            <a:noAutofit/>
          </a:bodyPr>
          <a:lstStyle/>
          <a:p>
            <a:pPr algn="ctr"/>
            <a:r>
              <a:rPr lang="fr-FR" sz="1400" b="1" i="1" baseline="30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fr-FR" sz="14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fr-FR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CEA, ICSM – UMR 5257 CEA-CNRS-UM-ENSCM, </a:t>
            </a:r>
            <a:r>
              <a:rPr lang="fr-FR" sz="14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Bagnols-sur-Cèze, </a:t>
            </a:r>
            <a:r>
              <a:rPr lang="fr-FR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France</a:t>
            </a:r>
          </a:p>
          <a:p>
            <a:pPr algn="ctr"/>
            <a:r>
              <a:rPr lang="fr-FR" sz="1400" b="1" i="1" baseline="30000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b</a:t>
            </a:r>
            <a:r>
              <a:rPr lang="fr-FR" sz="14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Forschungszentrum Jülich, Institute </a:t>
            </a:r>
            <a:r>
              <a:rPr lang="de-DE" sz="1400" b="1" i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de-DE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400" b="1" i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Energy</a:t>
            </a:r>
            <a:r>
              <a:rPr lang="de-DE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400" b="1" i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and</a:t>
            </a:r>
            <a:r>
              <a:rPr lang="de-DE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de-DE" sz="1400" b="1" i="1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Climate</a:t>
            </a:r>
            <a:r>
              <a:rPr lang="de-DE" sz="1400" b="1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de-DE" sz="1400" b="1" i="1" dirty="0" smtClean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Verdana" panose="020B0604030504040204" pitchFamily="34" charset="0"/>
                <a:cs typeface="Verdana" panose="020B0604030504040204" pitchFamily="34" charset="0"/>
              </a:rPr>
              <a:t>Jülich, Germany</a:t>
            </a:r>
            <a:endParaRPr lang="fr-FR" sz="1400" b="1" i="1" dirty="0">
              <a:solidFill>
                <a:schemeClr val="accent1">
                  <a:lumMod val="75000"/>
                </a:schemeClr>
              </a:solidFill>
              <a:latin typeface="Cambria" panose="02040503050406030204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39405" y="1172419"/>
            <a:ext cx="6820678" cy="1970549"/>
          </a:xfrm>
        </p:spPr>
        <p:txBody>
          <a:bodyPr/>
          <a:lstStyle/>
          <a:p>
            <a:r>
              <a:rPr lang="en-US" dirty="0">
                <a:latin typeface="Cambria" panose="02040503050406030204" pitchFamily="18" charset="0"/>
              </a:rPr>
              <a:t>Solubility of the </a:t>
            </a:r>
            <a:r>
              <a:rPr lang="en-US" dirty="0" err="1">
                <a:latin typeface="Cambria" panose="02040503050406030204" pitchFamily="18" charset="0"/>
              </a:rPr>
              <a:t>rhabdophane</a:t>
            </a:r>
            <a:r>
              <a:rPr lang="en-US" dirty="0">
                <a:latin typeface="Cambria" panose="02040503050406030204" pitchFamily="18" charset="0"/>
              </a:rPr>
              <a:t>, </a:t>
            </a:r>
            <a:r>
              <a:rPr lang="en-US" dirty="0" err="1" smtClean="0">
                <a:latin typeface="Cambria" panose="02040503050406030204" pitchFamily="18" charset="0"/>
              </a:rPr>
              <a:t>LnPO</a:t>
            </a:r>
            <a:r>
              <a:rPr lang="en-US" baseline="-25000" dirty="0" err="1" smtClean="0">
                <a:latin typeface="Cambria" panose="02040503050406030204" pitchFamily="18" charset="0"/>
              </a:rPr>
              <a:t>4</a:t>
            </a:r>
            <a:r>
              <a:rPr lang="en-US" dirty="0" err="1" smtClean="0">
                <a:latin typeface="Cambria" panose="02040503050406030204" pitchFamily="18" charset="0"/>
              </a:rPr>
              <a:t>·0.667</a:t>
            </a:r>
            <a:r>
              <a:rPr lang="en-US" dirty="0" smtClean="0">
                <a:latin typeface="Cambria" panose="02040503050406030204" pitchFamily="18" charset="0"/>
              </a:rPr>
              <a:t> </a:t>
            </a:r>
            <a:r>
              <a:rPr lang="en-US" dirty="0">
                <a:latin typeface="Cambria" panose="02040503050406030204" pitchFamily="18" charset="0"/>
              </a:rPr>
              <a:t>H</a:t>
            </a:r>
            <a:r>
              <a:rPr lang="en-US" baseline="-25000" dirty="0">
                <a:latin typeface="Cambria" panose="02040503050406030204" pitchFamily="18" charset="0"/>
              </a:rPr>
              <a:t>2</a:t>
            </a:r>
            <a:r>
              <a:rPr lang="en-US" dirty="0">
                <a:latin typeface="Cambria" panose="02040503050406030204" pitchFamily="18" charset="0"/>
              </a:rPr>
              <a:t>O (Ln = La to </a:t>
            </a:r>
            <a:r>
              <a:rPr lang="en-US" dirty="0" err="1">
                <a:latin typeface="Cambria" panose="02040503050406030204" pitchFamily="18" charset="0"/>
              </a:rPr>
              <a:t>Dy</a:t>
            </a:r>
            <a:r>
              <a:rPr lang="en-US" dirty="0">
                <a:latin typeface="Cambria" panose="02040503050406030204" pitchFamily="18" charset="0"/>
              </a:rPr>
              <a:t>): implications for the long-term stability of monazite matrices.</a:t>
            </a:r>
            <a:endParaRPr lang="fr-FR" dirty="0">
              <a:latin typeface="Cambria" panose="02040503050406030204" pitchFamily="18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856795" y="4251927"/>
            <a:ext cx="7287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smtClean="0">
                <a:latin typeface="Cambria" panose="02040503050406030204" pitchFamily="18" charset="0"/>
              </a:rPr>
              <a:t>S. </a:t>
            </a:r>
            <a:r>
              <a:rPr lang="fr-FR" sz="2400" b="1" dirty="0" err="1" smtClean="0">
                <a:latin typeface="Cambria" panose="02040503050406030204" pitchFamily="18" charset="0"/>
              </a:rPr>
              <a:t>Szenknect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a</a:t>
            </a:r>
            <a:r>
              <a:rPr lang="fr-FR" sz="2400" b="1" dirty="0" smtClean="0">
                <a:latin typeface="Cambria" panose="02040503050406030204" pitchFamily="18" charset="0"/>
              </a:rPr>
              <a:t>; C. </a:t>
            </a:r>
            <a:r>
              <a:rPr lang="fr-FR" sz="2400" b="1" dirty="0" err="1" smtClean="0">
                <a:latin typeface="Cambria" panose="02040503050406030204" pitchFamily="18" charset="0"/>
              </a:rPr>
              <a:t>Gausse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a</a:t>
            </a:r>
            <a:r>
              <a:rPr lang="fr-FR" sz="2400" b="1" dirty="0" smtClean="0">
                <a:latin typeface="Cambria" panose="02040503050406030204" pitchFamily="18" charset="0"/>
              </a:rPr>
              <a:t>; A. </a:t>
            </a:r>
            <a:r>
              <a:rPr lang="fr-FR" sz="2400" b="1" dirty="0" err="1" smtClean="0">
                <a:latin typeface="Cambria" panose="02040503050406030204" pitchFamily="18" charset="0"/>
              </a:rPr>
              <a:t>Mesbah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a</a:t>
            </a:r>
            <a:r>
              <a:rPr lang="fr-FR" sz="2400" b="1" dirty="0" smtClean="0">
                <a:latin typeface="Cambria" panose="02040503050406030204" pitchFamily="18" charset="0"/>
              </a:rPr>
              <a:t>;</a:t>
            </a:r>
          </a:p>
          <a:p>
            <a:pPr algn="ctr"/>
            <a:r>
              <a:rPr lang="fr-FR" sz="2400" b="1" dirty="0" smtClean="0">
                <a:latin typeface="Cambria" panose="02040503050406030204" pitchFamily="18" charset="0"/>
              </a:rPr>
              <a:t>N. </a:t>
            </a:r>
            <a:r>
              <a:rPr lang="fr-FR" sz="2400" b="1" dirty="0" err="1" smtClean="0">
                <a:latin typeface="Cambria" panose="02040503050406030204" pitchFamily="18" charset="0"/>
              </a:rPr>
              <a:t>Clavier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a</a:t>
            </a:r>
            <a:r>
              <a:rPr lang="fr-FR" sz="2400" b="1" dirty="0" smtClean="0">
                <a:latin typeface="Cambria" panose="02040503050406030204" pitchFamily="18" charset="0"/>
              </a:rPr>
              <a:t>; S. </a:t>
            </a:r>
            <a:r>
              <a:rPr lang="fr-FR" sz="2400" b="1" dirty="0" err="1" smtClean="0">
                <a:latin typeface="Cambria" panose="02040503050406030204" pitchFamily="18" charset="0"/>
              </a:rPr>
              <a:t>Neumeier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b</a:t>
            </a:r>
            <a:r>
              <a:rPr lang="fr-FR" sz="2400" b="1" dirty="0" smtClean="0">
                <a:latin typeface="Cambria" panose="02040503050406030204" pitchFamily="18" charset="0"/>
              </a:rPr>
              <a:t>; N. </a:t>
            </a:r>
            <a:r>
              <a:rPr lang="fr-FR" sz="2400" b="1" dirty="0" err="1" smtClean="0">
                <a:latin typeface="Cambria" panose="02040503050406030204" pitchFamily="18" charset="0"/>
              </a:rPr>
              <a:t>Dacheux</a:t>
            </a:r>
            <a:r>
              <a:rPr lang="fr-FR" sz="2400" b="1" baseline="30000" dirty="0" err="1" smtClean="0">
                <a:latin typeface="Cambria" panose="02040503050406030204" pitchFamily="18" charset="0"/>
              </a:rPr>
              <a:t>a</a:t>
            </a:r>
            <a:r>
              <a:rPr lang="fr-FR" sz="2400" b="1" dirty="0" smtClean="0">
                <a:latin typeface="Cambria" panose="02040503050406030204" pitchFamily="18" charset="0"/>
              </a:rPr>
              <a:t>.</a:t>
            </a:r>
            <a:endParaRPr lang="fr-FR" sz="2400" b="1" dirty="0">
              <a:latin typeface="Cambria" panose="02040503050406030204" pitchFamily="18" charset="0"/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949" y="5184705"/>
            <a:ext cx="1475599" cy="49186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378" y="147746"/>
            <a:ext cx="3462828" cy="646232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0" y="6533376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01/11/2017, Sydney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218326" y="6533243"/>
            <a:ext cx="29256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stephanie.szenknect@cea.fr</a:t>
            </a:r>
            <a:endParaRPr lang="fr-FR" sz="1400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58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-17652" y="6667783"/>
            <a:ext cx="9144000" cy="315656"/>
          </a:xfrm>
        </p:spPr>
        <p:txBody>
          <a:bodyPr/>
          <a:lstStyle/>
          <a:p>
            <a:r>
              <a:rPr lang="fr-FR" i="1" dirty="0" smtClean="0"/>
              <a:t>[1] </a:t>
            </a:r>
            <a:r>
              <a:rPr lang="fr-FR" i="1" dirty="0" err="1"/>
              <a:t>Cuney</a:t>
            </a:r>
            <a:r>
              <a:rPr lang="fr-FR" i="1" dirty="0"/>
              <a:t> M. et al </a:t>
            </a:r>
            <a:r>
              <a:rPr lang="fr-FR" i="1" dirty="0" err="1"/>
              <a:t>Geology</a:t>
            </a:r>
            <a:r>
              <a:rPr lang="fr-FR" i="1" dirty="0"/>
              <a:t> (</a:t>
            </a:r>
            <a:r>
              <a:rPr lang="fr-FR" i="1" dirty="0" smtClean="0"/>
              <a:t>2000) [2] </a:t>
            </a:r>
            <a:r>
              <a:rPr lang="fr-FR" i="1" dirty="0"/>
              <a:t>Lumpkin </a:t>
            </a:r>
            <a:r>
              <a:rPr lang="fr-FR" i="1" dirty="0" err="1"/>
              <a:t>G.R</a:t>
            </a:r>
            <a:r>
              <a:rPr lang="fr-FR" i="1" dirty="0"/>
              <a:t>. The Canadian </a:t>
            </a:r>
            <a:r>
              <a:rPr lang="fr-FR" i="1" dirty="0" err="1"/>
              <a:t>Mineralogist</a:t>
            </a:r>
            <a:r>
              <a:rPr lang="fr-FR" i="1" dirty="0"/>
              <a:t> (1998) </a:t>
            </a:r>
            <a:r>
              <a:rPr lang="fr-FR" i="1" dirty="0" smtClean="0"/>
              <a:t>[3] </a:t>
            </a:r>
            <a:r>
              <a:rPr lang="fr-FR" i="1" dirty="0" err="1"/>
              <a:t>Gramaccioli</a:t>
            </a:r>
            <a:r>
              <a:rPr lang="fr-FR" i="1" dirty="0"/>
              <a:t> C. et al. American </a:t>
            </a:r>
            <a:r>
              <a:rPr lang="fr-FR" i="1" dirty="0" err="1"/>
              <a:t>Mineralogist</a:t>
            </a:r>
            <a:r>
              <a:rPr lang="fr-FR" i="1" dirty="0"/>
              <a:t> (1978</a:t>
            </a:r>
            <a:r>
              <a:rPr lang="fr-FR" i="1" dirty="0" smtClean="0"/>
              <a:t>)</a:t>
            </a:r>
          </a:p>
          <a:p>
            <a:r>
              <a:rPr lang="fr-FR" i="1" dirty="0" smtClean="0"/>
              <a:t>[4] Ewing </a:t>
            </a:r>
            <a:r>
              <a:rPr lang="fr-FR" i="1" dirty="0" err="1"/>
              <a:t>R.C</a:t>
            </a:r>
            <a:r>
              <a:rPr lang="fr-FR" i="1" dirty="0"/>
              <a:t>. et al. </a:t>
            </a:r>
            <a:r>
              <a:rPr lang="en-US" i="1" dirty="0"/>
              <a:t>Reviews in Mineralogy and Geochemistry (2002</a:t>
            </a:r>
            <a:r>
              <a:rPr lang="en-US" i="1" dirty="0" smtClean="0"/>
              <a:t>) [5] </a:t>
            </a:r>
            <a:r>
              <a:rPr lang="fr-FR" i="1" dirty="0"/>
              <a:t>Clavier N. et al.  Journal of  </a:t>
            </a:r>
            <a:r>
              <a:rPr lang="fr-FR" i="1" dirty="0" err="1"/>
              <a:t>European</a:t>
            </a:r>
            <a:r>
              <a:rPr lang="fr-FR" i="1" dirty="0"/>
              <a:t> </a:t>
            </a:r>
            <a:r>
              <a:rPr lang="fr-FR" i="1" dirty="0" err="1"/>
              <a:t>Ceramic</a:t>
            </a:r>
            <a:r>
              <a:rPr lang="fr-FR" i="1" dirty="0"/>
              <a:t> Society (2011) </a:t>
            </a:r>
          </a:p>
          <a:p>
            <a:endParaRPr lang="fr-FR" i="1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1810058" y="957762"/>
            <a:ext cx="6988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Most abundant lanthanides phosphate containing </a:t>
            </a:r>
            <a:r>
              <a:rPr lang="en-US" sz="1600" b="1" i="1" dirty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large </a:t>
            </a:r>
            <a:r>
              <a:rPr lang="en-US" sz="1600" b="1" i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amounts </a:t>
            </a:r>
            <a:r>
              <a:rPr lang="en-US" sz="1600" b="1" i="1" dirty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of </a:t>
            </a:r>
            <a:r>
              <a:rPr lang="en-US" sz="1600" b="1" i="1" dirty="0" err="1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Th</a:t>
            </a:r>
            <a:r>
              <a:rPr lang="en-US" sz="1600" b="1" i="1" dirty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 and </a:t>
            </a:r>
            <a:r>
              <a:rPr lang="en-US" sz="1600" b="1" i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U </a:t>
            </a:r>
            <a:r>
              <a:rPr lang="en-US" sz="1600" b="1" i="1" baseline="30000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[1] </a:t>
            </a:r>
            <a:r>
              <a:rPr lang="en-US" sz="1600" b="1" i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(</a:t>
            </a:r>
            <a:r>
              <a:rPr lang="en-US" alt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up to 29 wt.% </a:t>
            </a:r>
            <a:r>
              <a:rPr lang="en-US" altLang="fr-FR" sz="16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ThO</a:t>
            </a:r>
            <a:r>
              <a:rPr lang="en-US" altLang="fr-FR" sz="1600" baseline="-25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2</a:t>
            </a:r>
            <a:r>
              <a:rPr lang="en-US" altLang="fr-FR" sz="1600" baseline="-25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fr-FR" sz="1600" baseline="300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[2]  </a:t>
            </a: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up </a:t>
            </a:r>
            <a:r>
              <a:rPr lang="en-US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16 wt.% </a:t>
            </a:r>
            <a:r>
              <a:rPr lang="en-US" altLang="fr-FR" sz="1600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[3]</a:t>
            </a:r>
            <a:r>
              <a:rPr lang="en-US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US" sz="1600" b="1" i="1" dirty="0">
              <a:solidFill>
                <a:srgbClr val="C00000"/>
              </a:solidFill>
              <a:latin typeface="Cambria" panose="02040503050406030204" pitchFamily="18" charset="0"/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2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Why</a:t>
            </a:r>
            <a:r>
              <a:rPr lang="fr-FR" dirty="0" smtClean="0"/>
              <a:t> </a:t>
            </a:r>
            <a:r>
              <a:rPr lang="fr-FR" dirty="0" err="1" smtClean="0"/>
              <a:t>studying</a:t>
            </a:r>
            <a:r>
              <a:rPr lang="fr-FR" dirty="0" smtClean="0"/>
              <a:t> monazite ?</a:t>
            </a:r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074946" y="1813161"/>
            <a:ext cx="572382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altLang="fr-FR" sz="1600" b="1" i="1" dirty="0" smtClean="0">
                <a:solidFill>
                  <a:srgbClr val="C00000"/>
                </a:solidFill>
              </a:rPr>
              <a:t>Unaltered</a:t>
            </a:r>
            <a:r>
              <a:rPr lang="en-US" alt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fr-FR" sz="1600" b="1" i="1" dirty="0">
                <a:solidFill>
                  <a:srgbClr val="C00000"/>
                </a:solidFill>
              </a:rPr>
              <a:t>chemical composition </a:t>
            </a:r>
            <a:r>
              <a:rPr lang="en-US" altLang="fr-FR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over 100 millions </a:t>
            </a:r>
            <a:r>
              <a:rPr lang="en-US" altLang="fr-FR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years </a:t>
            </a:r>
            <a:r>
              <a:rPr lang="en-US" altLang="fr-FR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useful for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geochronology)</a:t>
            </a:r>
          </a:p>
          <a:p>
            <a:pPr marL="342900" indent="-342900">
              <a:buClr>
                <a:srgbClr val="F0C833"/>
              </a:buClr>
              <a:buFont typeface="Wingdings" panose="05000000000000000000" pitchFamily="2" charset="2"/>
              <a:buChar char="ü"/>
            </a:pPr>
            <a:endParaRPr lang="en-US" altLang="fr-FR" sz="16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1600" b="1" i="1" dirty="0" smtClean="0">
              <a:solidFill>
                <a:srgbClr val="C00000"/>
              </a:solidFill>
            </a:endParaRPr>
          </a:p>
          <a:p>
            <a:pPr marL="342900" indent="-342900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Very </a:t>
            </a: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high </a:t>
            </a:r>
            <a:r>
              <a:rPr lang="en-US" sz="1600" b="1" i="1" dirty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resistance to </a:t>
            </a:r>
            <a:r>
              <a:rPr lang="en-US" sz="1600" b="1" i="1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irradiation </a:t>
            </a:r>
            <a:r>
              <a:rPr lang="en-US" sz="1600" b="1" i="1" baseline="30000" dirty="0" smtClean="0">
                <a:solidFill>
                  <a:srgbClr val="C00000"/>
                </a:solidFill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[4]</a:t>
            </a:r>
          </a:p>
          <a:p>
            <a:pPr indent="354013">
              <a:buClr>
                <a:srgbClr val="F0C833"/>
              </a:buClr>
            </a:pP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(self-annealing, low temperature of recrystallization)</a:t>
            </a:r>
            <a:endParaRPr lang="en-US" sz="1600" b="1" i="1" dirty="0">
              <a:solidFill>
                <a:srgbClr val="C00000"/>
              </a:solidFill>
              <a:latin typeface="Cambria" panose="02040503050406030204" pitchFamily="18" charset="0"/>
              <a:ea typeface="ＭＳ Ｐゴシック" pitchFamily="34" charset="-128"/>
              <a:cs typeface="Calibri" panose="020F0502020204030204" pitchFamily="34" charset="0"/>
            </a:endParaRPr>
          </a:p>
          <a:p>
            <a:pPr marL="342900" indent="-342900">
              <a:buClr>
                <a:srgbClr val="F0C833"/>
              </a:buClr>
              <a:buFont typeface="Wingdings" panose="05000000000000000000" pitchFamily="2" charset="2"/>
              <a:buChar char="ü"/>
            </a:pPr>
            <a:endParaRPr lang="en-US" sz="1600" b="1" i="1" dirty="0">
              <a:solidFill>
                <a:srgbClr val="C00000"/>
              </a:solidFill>
            </a:endParaRPr>
          </a:p>
        </p:txBody>
      </p:sp>
      <p:sp>
        <p:nvSpPr>
          <p:cNvPr id="26" name="Forme libre 25"/>
          <p:cNvSpPr/>
          <p:nvPr/>
        </p:nvSpPr>
        <p:spPr>
          <a:xfrm flipH="1">
            <a:off x="1504990" y="1850458"/>
            <a:ext cx="1716912" cy="1447399"/>
          </a:xfrm>
          <a:custGeom>
            <a:avLst/>
            <a:gdLst>
              <a:gd name="connsiteX0" fmla="*/ 0 w 1712976"/>
              <a:gd name="connsiteY0" fmla="*/ 738442 h 1476884"/>
              <a:gd name="connsiteX1" fmla="*/ 369221 w 1712976"/>
              <a:gd name="connsiteY1" fmla="*/ 0 h 1476884"/>
              <a:gd name="connsiteX2" fmla="*/ 1343755 w 1712976"/>
              <a:gd name="connsiteY2" fmla="*/ 0 h 1476884"/>
              <a:gd name="connsiteX3" fmla="*/ 1712976 w 1712976"/>
              <a:gd name="connsiteY3" fmla="*/ 738442 h 1476884"/>
              <a:gd name="connsiteX4" fmla="*/ 1343755 w 1712976"/>
              <a:gd name="connsiteY4" fmla="*/ 1476884 h 1476884"/>
              <a:gd name="connsiteX5" fmla="*/ 369221 w 1712976"/>
              <a:gd name="connsiteY5" fmla="*/ 1476884 h 1476884"/>
              <a:gd name="connsiteX6" fmla="*/ 0 w 1712976"/>
              <a:gd name="connsiteY6" fmla="*/ 738442 h 147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2976" h="1476884">
                <a:moveTo>
                  <a:pt x="0" y="738442"/>
                </a:moveTo>
                <a:lnTo>
                  <a:pt x="369221" y="0"/>
                </a:lnTo>
                <a:lnTo>
                  <a:pt x="1343755" y="0"/>
                </a:lnTo>
                <a:lnTo>
                  <a:pt x="1712976" y="738442"/>
                </a:lnTo>
                <a:lnTo>
                  <a:pt x="1343755" y="1476884"/>
                </a:lnTo>
                <a:lnTo>
                  <a:pt x="369221" y="1476884"/>
                </a:lnTo>
                <a:lnTo>
                  <a:pt x="0" y="738442"/>
                </a:lnTo>
                <a:close/>
              </a:path>
            </a:pathLst>
          </a:custGeom>
          <a:noFill/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5822" tIns="254585" rIns="265822" bIns="254585" numCol="1" spcCol="1270" anchor="ctr" anchorCtr="0">
            <a:noAutofit/>
          </a:bodyPr>
          <a:lstStyle/>
          <a:p>
            <a:pPr algn="ctr" defTabSz="889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b="1" dirty="0" smtClean="0">
                <a:solidFill>
                  <a:srgbClr val="4E8542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Monazite</a:t>
            </a:r>
          </a:p>
          <a:p>
            <a:pPr algn="ctr" defTabSz="889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LnPO</a:t>
            </a:r>
            <a:r>
              <a:rPr lang="en-US" b="1" baseline="-250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4</a:t>
            </a:r>
          </a:p>
          <a:p>
            <a:pPr algn="ctr" defTabSz="889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Monoclinic system P2</a:t>
            </a:r>
            <a:r>
              <a:rPr lang="en-US" sz="1200" b="1" i="1" baseline="-25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1</a:t>
            </a:r>
            <a:r>
              <a:rPr lang="en-US" sz="1200" b="1" i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/n</a:t>
            </a:r>
            <a:endParaRPr lang="en-US" sz="1200" b="1" i="1" dirty="0">
              <a:solidFill>
                <a:prstClr val="black">
                  <a:lumMod val="65000"/>
                  <a:lumOff val="35000"/>
                </a:prstClr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Forme libre 26"/>
          <p:cNvSpPr/>
          <p:nvPr/>
        </p:nvSpPr>
        <p:spPr>
          <a:xfrm>
            <a:off x="108684" y="2605348"/>
            <a:ext cx="1701373" cy="1411346"/>
          </a:xfrm>
          <a:custGeom>
            <a:avLst/>
            <a:gdLst>
              <a:gd name="connsiteX0" fmla="*/ 0 w 1712976"/>
              <a:gd name="connsiteY0" fmla="*/ 738442 h 1476884"/>
              <a:gd name="connsiteX1" fmla="*/ 369221 w 1712976"/>
              <a:gd name="connsiteY1" fmla="*/ 0 h 1476884"/>
              <a:gd name="connsiteX2" fmla="*/ 1343755 w 1712976"/>
              <a:gd name="connsiteY2" fmla="*/ 0 h 1476884"/>
              <a:gd name="connsiteX3" fmla="*/ 1712976 w 1712976"/>
              <a:gd name="connsiteY3" fmla="*/ 738442 h 1476884"/>
              <a:gd name="connsiteX4" fmla="*/ 1343755 w 1712976"/>
              <a:gd name="connsiteY4" fmla="*/ 1476884 h 1476884"/>
              <a:gd name="connsiteX5" fmla="*/ 369221 w 1712976"/>
              <a:gd name="connsiteY5" fmla="*/ 1476884 h 1476884"/>
              <a:gd name="connsiteX6" fmla="*/ 0 w 1712976"/>
              <a:gd name="connsiteY6" fmla="*/ 738442 h 147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12976" h="1476884">
                <a:moveTo>
                  <a:pt x="0" y="738442"/>
                </a:moveTo>
                <a:lnTo>
                  <a:pt x="369221" y="0"/>
                </a:lnTo>
                <a:lnTo>
                  <a:pt x="1343755" y="0"/>
                </a:lnTo>
                <a:lnTo>
                  <a:pt x="1712976" y="738442"/>
                </a:lnTo>
                <a:lnTo>
                  <a:pt x="1343755" y="1476884"/>
                </a:lnTo>
                <a:lnTo>
                  <a:pt x="369221" y="1476884"/>
                </a:lnTo>
                <a:lnTo>
                  <a:pt x="0" y="738442"/>
                </a:lnTo>
                <a:close/>
              </a:path>
            </a:pathLst>
          </a:cu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3000" t="2000" r="13000" b="2000"/>
            </a:stretch>
          </a:blip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5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5822" tIns="254585" rIns="265822" bIns="254585" numCol="1" spcCol="1270" anchor="ctr" anchorCtr="0">
            <a:noAutofit/>
          </a:bodyPr>
          <a:lstStyle/>
          <a:p>
            <a:pPr algn="ctr" defTabSz="8890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0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84" y="1117665"/>
            <a:ext cx="1701374" cy="144373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810058" y="3632789"/>
            <a:ext cx="69887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6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High capacity to incorporate </a:t>
            </a:r>
            <a:r>
              <a:rPr lang="en-US" sz="1600" b="1" i="1" dirty="0">
                <a:solidFill>
                  <a:srgbClr val="C00000"/>
                </a:solidFill>
              </a:rPr>
              <a:t>various cations &amp; </a:t>
            </a:r>
            <a:r>
              <a:rPr lang="en-US" sz="1600" b="1" i="1" dirty="0" err="1" smtClean="0">
                <a:solidFill>
                  <a:srgbClr val="C00000"/>
                </a:solidFill>
              </a:rPr>
              <a:t>polyoxoanions</a:t>
            </a:r>
            <a:r>
              <a:rPr lang="en-US" sz="1600" b="1" i="1" dirty="0" smtClean="0">
                <a:solidFill>
                  <a:srgbClr val="C00000"/>
                </a:solidFill>
              </a:rPr>
              <a:t> </a:t>
            </a:r>
            <a:r>
              <a:rPr lang="en-US" sz="1600" b="1" i="1" baseline="30000" dirty="0" smtClean="0">
                <a:solidFill>
                  <a:srgbClr val="C00000"/>
                </a:solidFill>
              </a:rPr>
              <a:t>[5]</a:t>
            </a:r>
          </a:p>
          <a:p>
            <a:pPr marL="269875">
              <a:buClr>
                <a:srgbClr val="FFCC00"/>
              </a:buClr>
            </a:pPr>
            <a:r>
              <a:rPr lang="en-US" altLang="fr-FR" sz="1600" dirty="0">
                <a:solidFill>
                  <a:srgbClr val="C00000"/>
                </a:solidFill>
              </a:rPr>
              <a:t>M</a:t>
            </a:r>
            <a:r>
              <a:rPr lang="en-US" altLang="fr-FR" sz="1600" baseline="24000" dirty="0">
                <a:solidFill>
                  <a:srgbClr val="C00000"/>
                </a:solidFill>
              </a:rPr>
              <a:t>III</a:t>
            </a:r>
            <a:r>
              <a:rPr lang="en-US" altLang="fr-FR" sz="1600" dirty="0">
                <a:solidFill>
                  <a:srgbClr val="C00000"/>
                </a:solidFill>
              </a:rPr>
              <a:t>/M</a:t>
            </a:r>
            <a:r>
              <a:rPr lang="en-US" altLang="fr-FR" sz="1600" baseline="24000" dirty="0">
                <a:solidFill>
                  <a:srgbClr val="C00000"/>
                </a:solidFill>
              </a:rPr>
              <a:t>III </a:t>
            </a:r>
            <a:r>
              <a:rPr lang="en-US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direct </a:t>
            </a: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substitution</a:t>
            </a:r>
          </a:p>
          <a:p>
            <a:pPr marL="269875">
              <a:buClr>
                <a:srgbClr val="FFCC00"/>
              </a:buClr>
            </a:pPr>
            <a:r>
              <a:rPr lang="en-US" altLang="fr-FR" sz="1600" dirty="0" smtClean="0">
                <a:solidFill>
                  <a:srgbClr val="C00000"/>
                </a:solidFill>
              </a:rPr>
              <a:t>M</a:t>
            </a:r>
            <a:r>
              <a:rPr lang="en-US" altLang="fr-FR" sz="1600" baseline="24000" dirty="0" smtClean="0">
                <a:solidFill>
                  <a:srgbClr val="C00000"/>
                </a:solidFill>
              </a:rPr>
              <a:t>IV</a:t>
            </a:r>
            <a:r>
              <a:rPr lang="en-US" altLang="fr-FR" sz="1600" dirty="0" smtClean="0">
                <a:solidFill>
                  <a:srgbClr val="C00000"/>
                </a:solidFill>
              </a:rPr>
              <a:t>/M</a:t>
            </a:r>
            <a:r>
              <a:rPr lang="en-US" altLang="fr-FR" sz="1600" baseline="24000" dirty="0" smtClean="0">
                <a:solidFill>
                  <a:srgbClr val="C00000"/>
                </a:solidFill>
              </a:rPr>
              <a:t>III </a:t>
            </a:r>
            <a:r>
              <a:rPr lang="en-US" altLang="fr-FR" sz="1600" dirty="0">
                <a:solidFill>
                  <a:prstClr val="black">
                    <a:lumMod val="75000"/>
                    <a:lumOff val="25000"/>
                  </a:prstClr>
                </a:solidFill>
              </a:rPr>
              <a:t>: single substitution (limited to few </a:t>
            </a:r>
            <a:r>
              <a:rPr lang="en-US" altLang="fr-FR" sz="16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%)</a:t>
            </a:r>
          </a:p>
          <a:p>
            <a:pPr marL="269875">
              <a:buClr>
                <a:srgbClr val="FFCC00"/>
              </a:buClr>
            </a:pPr>
            <a:r>
              <a:rPr lang="en-US" altLang="fr-FR" sz="1600" dirty="0" smtClean="0">
                <a:solidFill>
                  <a:srgbClr val="C00000"/>
                </a:solidFill>
              </a:rPr>
              <a:t>M</a:t>
            </a:r>
            <a:r>
              <a:rPr lang="en-US" altLang="fr-FR" sz="1600" baseline="24000" dirty="0" smtClean="0">
                <a:solidFill>
                  <a:srgbClr val="C00000"/>
                </a:solidFill>
              </a:rPr>
              <a:t>II </a:t>
            </a:r>
            <a:r>
              <a:rPr lang="en-US" altLang="fr-FR" sz="1600" dirty="0">
                <a:solidFill>
                  <a:srgbClr val="C00000"/>
                </a:solidFill>
              </a:rPr>
              <a:t>+ M</a:t>
            </a:r>
            <a:r>
              <a:rPr lang="en-US" altLang="fr-FR" sz="1600" baseline="24000" dirty="0">
                <a:solidFill>
                  <a:srgbClr val="C00000"/>
                </a:solidFill>
              </a:rPr>
              <a:t>IV</a:t>
            </a:r>
            <a:r>
              <a:rPr lang="en-US" altLang="fr-FR" sz="1600" dirty="0">
                <a:solidFill>
                  <a:srgbClr val="C00000"/>
                </a:solidFill>
              </a:rPr>
              <a:t>/M</a:t>
            </a:r>
            <a:r>
              <a:rPr lang="en-US" altLang="fr-FR" sz="1600" baseline="24000" dirty="0">
                <a:solidFill>
                  <a:srgbClr val="C00000"/>
                </a:solidFill>
              </a:rPr>
              <a:t>III</a:t>
            </a:r>
            <a:r>
              <a:rPr lang="en-US" altLang="fr-FR" sz="1600" baseline="24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coupled </a:t>
            </a: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substitution</a:t>
            </a:r>
          </a:p>
          <a:p>
            <a:pPr marL="269875">
              <a:buClr>
                <a:srgbClr val="FFCC00"/>
              </a:buClr>
            </a:pPr>
            <a:r>
              <a:rPr lang="en-US" altLang="fr-FR" sz="1600" dirty="0" smtClean="0">
                <a:solidFill>
                  <a:srgbClr val="C00000"/>
                </a:solidFill>
              </a:rPr>
              <a:t>(</a:t>
            </a:r>
            <a:r>
              <a:rPr lang="en-US" altLang="fr-FR" sz="1600" dirty="0" err="1" smtClean="0">
                <a:solidFill>
                  <a:srgbClr val="C00000"/>
                </a:solidFill>
              </a:rPr>
              <a:t>M</a:t>
            </a:r>
            <a:r>
              <a:rPr lang="en-US" altLang="fr-FR" sz="1600" baseline="24000" dirty="0" err="1" smtClean="0">
                <a:solidFill>
                  <a:srgbClr val="C00000"/>
                </a:solidFill>
              </a:rPr>
              <a:t>III</a:t>
            </a:r>
            <a:r>
              <a:rPr lang="en-US" altLang="fr-FR" sz="1600" dirty="0" err="1" smtClean="0">
                <a:solidFill>
                  <a:srgbClr val="C00000"/>
                </a:solidFill>
              </a:rPr>
              <a:t>+PO</a:t>
            </a:r>
            <a:r>
              <a:rPr lang="en-US" altLang="fr-FR" sz="1600" baseline="-22000" dirty="0" err="1" smtClean="0">
                <a:solidFill>
                  <a:srgbClr val="C00000"/>
                </a:solidFill>
              </a:rPr>
              <a:t>4</a:t>
            </a:r>
            <a:r>
              <a:rPr lang="en-US" altLang="fr-FR" sz="1600" dirty="0">
                <a:solidFill>
                  <a:srgbClr val="C00000"/>
                </a:solidFill>
              </a:rPr>
              <a:t>)/(</a:t>
            </a:r>
            <a:r>
              <a:rPr lang="en-US" altLang="fr-FR" sz="1600" dirty="0" err="1">
                <a:solidFill>
                  <a:srgbClr val="C00000"/>
                </a:solidFill>
              </a:rPr>
              <a:t>M</a:t>
            </a:r>
            <a:r>
              <a:rPr lang="en-US" altLang="fr-FR" sz="1600" baseline="24000" dirty="0" err="1">
                <a:solidFill>
                  <a:srgbClr val="C00000"/>
                </a:solidFill>
              </a:rPr>
              <a:t>IV</a:t>
            </a:r>
            <a:r>
              <a:rPr lang="en-US" altLang="fr-FR" sz="1600" dirty="0" err="1">
                <a:solidFill>
                  <a:srgbClr val="C00000"/>
                </a:solidFill>
              </a:rPr>
              <a:t>+SiO</a:t>
            </a:r>
            <a:r>
              <a:rPr lang="en-US" altLang="fr-FR" sz="1600" baseline="-22000" dirty="0" err="1">
                <a:solidFill>
                  <a:srgbClr val="C00000"/>
                </a:solidFill>
              </a:rPr>
              <a:t>4</a:t>
            </a:r>
            <a:r>
              <a:rPr lang="en-US" altLang="fr-FR" sz="1600" dirty="0" smtClean="0">
                <a:solidFill>
                  <a:srgbClr val="C00000"/>
                </a:solidFill>
              </a:rPr>
              <a:t>)</a:t>
            </a: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n-US" altLang="fr-FR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coupled mixed </a:t>
            </a:r>
            <a:r>
              <a:rPr lang="en-US" altLang="fr-FR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substitution</a:t>
            </a:r>
            <a:endParaRPr lang="en-US" sz="1600" b="1" i="1" dirty="0">
              <a:solidFill>
                <a:srgbClr val="C00000"/>
              </a:solidFill>
            </a:endParaRPr>
          </a:p>
        </p:txBody>
      </p:sp>
      <p:grpSp>
        <p:nvGrpSpPr>
          <p:cNvPr id="28" name="Groupe 27"/>
          <p:cNvGrpSpPr/>
          <p:nvPr/>
        </p:nvGrpSpPr>
        <p:grpSpPr>
          <a:xfrm>
            <a:off x="959370" y="5344413"/>
            <a:ext cx="7122541" cy="646332"/>
            <a:chOff x="108684" y="5159068"/>
            <a:chExt cx="7122541" cy="646332"/>
          </a:xfrm>
        </p:grpSpPr>
        <p:sp>
          <p:nvSpPr>
            <p:cNvPr id="22" name="ZoneTexte 21"/>
            <p:cNvSpPr txBox="1"/>
            <p:nvPr/>
          </p:nvSpPr>
          <p:spPr>
            <a:xfrm>
              <a:off x="108685" y="5159069"/>
              <a:ext cx="71225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Identified as a promising </a:t>
              </a:r>
              <a:r>
                <a:rPr lang="en-US" b="1" i="1" dirty="0" err="1" smtClean="0">
                  <a:solidFill>
                    <a:srgbClr val="C00000"/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radwaste</a:t>
              </a:r>
              <a:r>
                <a:rPr lang="en-US" b="1" i="1" dirty="0" smtClean="0">
                  <a:solidFill>
                    <a:srgbClr val="C00000"/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matrix  </a:t>
              </a:r>
              <a:r>
                <a:rPr lang="en-US" b="1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for the specific conditioning of trivalent or tetravalent </a:t>
              </a:r>
              <a:r>
                <a:rPr lang="en-US" b="1" i="1" dirty="0" smtClean="0">
                  <a:solidFill>
                    <a:srgbClr val="C00000"/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actinides </a:t>
              </a:r>
              <a:r>
                <a:rPr lang="en-US" b="1" i="1" baseline="30000" dirty="0" smtClean="0">
                  <a:solidFill>
                    <a:srgbClr val="C00000"/>
                  </a:solidFill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[4]</a:t>
              </a:r>
            </a:p>
          </p:txBody>
        </p:sp>
        <p:sp>
          <p:nvSpPr>
            <p:cNvPr id="16" name="Rectangle à coins arrondis 15"/>
            <p:cNvSpPr/>
            <p:nvPr/>
          </p:nvSpPr>
          <p:spPr>
            <a:xfrm>
              <a:off x="108684" y="5159068"/>
              <a:ext cx="7122540" cy="646331"/>
            </a:xfrm>
            <a:prstGeom prst="roundRect">
              <a:avLst/>
            </a:prstGeom>
            <a:noFill/>
            <a:ln w="28575">
              <a:solidFill>
                <a:srgbClr val="1E5389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11048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-2284" y="-75812"/>
            <a:ext cx="9147294" cy="481361"/>
          </a:xfrm>
        </p:spPr>
        <p:txBody>
          <a:bodyPr>
            <a:normAutofit/>
          </a:bodyPr>
          <a:lstStyle/>
          <a:p>
            <a:r>
              <a:rPr lang="fr-FR" sz="2200" dirty="0" err="1" smtClean="0"/>
              <a:t>What</a:t>
            </a:r>
            <a:r>
              <a:rPr lang="fr-FR" sz="2200" dirty="0" smtClean="0"/>
              <a:t> </a:t>
            </a:r>
            <a:r>
              <a:rPr lang="fr-FR" sz="2200" dirty="0" err="1" smtClean="0"/>
              <a:t>is</a:t>
            </a:r>
            <a:r>
              <a:rPr lang="fr-FR" sz="2200" dirty="0" smtClean="0"/>
              <a:t> </a:t>
            </a:r>
            <a:r>
              <a:rPr lang="fr-FR" sz="2200" dirty="0" err="1" smtClean="0"/>
              <a:t>known</a:t>
            </a:r>
            <a:r>
              <a:rPr lang="fr-FR" sz="2200" dirty="0" smtClean="0"/>
              <a:t> about </a:t>
            </a:r>
            <a:r>
              <a:rPr lang="fr-FR" sz="2200" dirty="0" err="1" smtClean="0"/>
              <a:t>chemical</a:t>
            </a:r>
            <a:r>
              <a:rPr lang="fr-FR" sz="2200" dirty="0" smtClean="0"/>
              <a:t> </a:t>
            </a:r>
            <a:r>
              <a:rPr lang="fr-FR" sz="2200" dirty="0" err="1" smtClean="0"/>
              <a:t>durability</a:t>
            </a:r>
            <a:r>
              <a:rPr lang="fr-FR" sz="2200" dirty="0" smtClean="0"/>
              <a:t> ?</a:t>
            </a:r>
            <a:endParaRPr lang="fr-FR" sz="2200" dirty="0"/>
          </a:p>
        </p:txBody>
      </p:sp>
      <p:sp>
        <p:nvSpPr>
          <p:cNvPr id="6" name="Espace réservé du texte 1"/>
          <p:cNvSpPr txBox="1">
            <a:spLocks/>
          </p:cNvSpPr>
          <p:nvPr/>
        </p:nvSpPr>
        <p:spPr>
          <a:xfrm>
            <a:off x="1010" y="6559760"/>
            <a:ext cx="9157845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3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dirty="0" smtClean="0"/>
              <a:t>Ma, J. et al. , </a:t>
            </a:r>
            <a:r>
              <a:rPr lang="en-US" sz="1050" i="1" dirty="0" smtClean="0"/>
              <a:t>J. </a:t>
            </a:r>
            <a:r>
              <a:rPr lang="en-US" sz="1050" i="1" dirty="0" err="1" smtClean="0"/>
              <a:t>Nucl</a:t>
            </a:r>
            <a:r>
              <a:rPr lang="en-US" sz="1050" i="1" dirty="0" smtClean="0"/>
              <a:t>. Mat. </a:t>
            </a:r>
            <a:r>
              <a:rPr lang="en-US" sz="1050" b="1" dirty="0" smtClean="0"/>
              <a:t>2015,</a:t>
            </a:r>
            <a:r>
              <a:rPr lang="en-US" sz="1050" dirty="0" smtClean="0"/>
              <a:t> </a:t>
            </a:r>
            <a:r>
              <a:rPr lang="en-US" sz="1050" i="1" dirty="0" smtClean="0"/>
              <a:t>465</a:t>
            </a:r>
            <a:r>
              <a:rPr lang="en-US" sz="1050" dirty="0" smtClean="0"/>
              <a:t>, 550-555. </a:t>
            </a:r>
            <a:r>
              <a:rPr lang="fr-FR" sz="1050" dirty="0" err="1" smtClean="0"/>
              <a:t>Oelkers</a:t>
            </a:r>
            <a:r>
              <a:rPr lang="fr-FR" sz="1050" dirty="0" smtClean="0"/>
              <a:t>, E. H.; </a:t>
            </a:r>
            <a:r>
              <a:rPr lang="fr-FR" sz="1050" dirty="0" err="1" smtClean="0"/>
              <a:t>Poitrasson</a:t>
            </a:r>
            <a:r>
              <a:rPr lang="fr-FR" sz="1050" dirty="0" smtClean="0"/>
              <a:t>, F., </a:t>
            </a:r>
            <a:r>
              <a:rPr lang="fr-FR" sz="1050" i="1" dirty="0" err="1" smtClean="0"/>
              <a:t>Chem</a:t>
            </a:r>
            <a:r>
              <a:rPr lang="fr-FR" sz="1050" i="1" dirty="0" smtClean="0"/>
              <a:t>. </a:t>
            </a:r>
            <a:r>
              <a:rPr lang="fr-FR" sz="1050" i="1" dirty="0" err="1" smtClean="0"/>
              <a:t>Geol</a:t>
            </a:r>
            <a:r>
              <a:rPr lang="fr-FR" sz="1050" i="1" dirty="0" smtClean="0"/>
              <a:t>. </a:t>
            </a:r>
            <a:r>
              <a:rPr lang="fr-FR" sz="1050" b="1" dirty="0" smtClean="0"/>
              <a:t>2002,</a:t>
            </a:r>
            <a:r>
              <a:rPr lang="fr-FR" sz="1050" dirty="0" smtClean="0"/>
              <a:t> </a:t>
            </a:r>
            <a:r>
              <a:rPr lang="fr-FR" sz="1050" i="1" dirty="0" smtClean="0"/>
              <a:t>191</a:t>
            </a:r>
            <a:r>
              <a:rPr lang="fr-FR" sz="1050" dirty="0" smtClean="0"/>
              <a:t>, 73-87. </a:t>
            </a:r>
            <a:r>
              <a:rPr lang="en-US" sz="1050" dirty="0" err="1" smtClean="0"/>
              <a:t>Teng</a:t>
            </a:r>
            <a:r>
              <a:rPr lang="en-US" sz="1050" dirty="0" smtClean="0"/>
              <a:t>, Y. et al., </a:t>
            </a:r>
            <a:r>
              <a:rPr lang="en-US" sz="1050" i="1" dirty="0" smtClean="0"/>
              <a:t>Ceram. Inter. </a:t>
            </a:r>
            <a:r>
              <a:rPr lang="en-US" sz="1050" b="1" dirty="0" smtClean="0"/>
              <a:t>2015,</a:t>
            </a:r>
            <a:r>
              <a:rPr lang="en-US" sz="1050" dirty="0" smtClean="0"/>
              <a:t> </a:t>
            </a:r>
            <a:r>
              <a:rPr lang="en-US" sz="1050" i="1" dirty="0" smtClean="0"/>
              <a:t>41</a:t>
            </a:r>
            <a:r>
              <a:rPr lang="en-US" sz="1050" dirty="0" smtClean="0"/>
              <a:t>, 10057-10062. Terra, O. et al., </a:t>
            </a:r>
            <a:r>
              <a:rPr lang="en-US" sz="1050" i="1" dirty="0" smtClean="0"/>
              <a:t>New J. Chem. </a:t>
            </a:r>
            <a:r>
              <a:rPr lang="en-US" sz="1050" b="1" dirty="0" smtClean="0"/>
              <a:t>2003,</a:t>
            </a:r>
            <a:r>
              <a:rPr lang="en-US" sz="1050" dirty="0" smtClean="0"/>
              <a:t> </a:t>
            </a:r>
            <a:r>
              <a:rPr lang="en-US" sz="1050" i="1" dirty="0" smtClean="0"/>
              <a:t>27</a:t>
            </a:r>
            <a:r>
              <a:rPr lang="en-US" sz="1050" dirty="0" smtClean="0"/>
              <a:t>, 957-967. </a:t>
            </a:r>
            <a:r>
              <a:rPr lang="fr-FR" sz="1050" dirty="0" err="1" smtClean="0"/>
              <a:t>Veilly</a:t>
            </a:r>
            <a:r>
              <a:rPr lang="fr-FR" sz="1050" dirty="0" smtClean="0"/>
              <a:t>, E. et al., </a:t>
            </a:r>
            <a:r>
              <a:rPr lang="fr-FR" sz="1050" i="1" dirty="0" err="1" smtClean="0"/>
              <a:t>Inorg</a:t>
            </a:r>
            <a:r>
              <a:rPr lang="fr-FR" sz="1050" i="1" dirty="0" smtClean="0"/>
              <a:t>. </a:t>
            </a:r>
            <a:r>
              <a:rPr lang="fr-FR" sz="1050" i="1" dirty="0" err="1" smtClean="0"/>
              <a:t>Chem</a:t>
            </a:r>
            <a:r>
              <a:rPr lang="fr-FR" sz="1050" i="1" dirty="0" smtClean="0"/>
              <a:t>. </a:t>
            </a:r>
            <a:r>
              <a:rPr lang="fr-FR" sz="1050" b="1" dirty="0" smtClean="0"/>
              <a:t>2008,</a:t>
            </a:r>
            <a:r>
              <a:rPr lang="fr-FR" sz="1050" dirty="0" smtClean="0"/>
              <a:t> </a:t>
            </a:r>
            <a:r>
              <a:rPr lang="fr-FR" sz="1050" i="1" dirty="0" smtClean="0"/>
              <a:t>47</a:t>
            </a:r>
            <a:r>
              <a:rPr lang="fr-FR" sz="1050" dirty="0" smtClean="0"/>
              <a:t>, 10971-10979. </a:t>
            </a:r>
            <a:r>
              <a:rPr lang="en-US" sz="1050" dirty="0" smtClean="0"/>
              <a:t>Zhao, X. et al., </a:t>
            </a:r>
            <a:r>
              <a:rPr lang="en-US" sz="1050" i="1" dirty="0" smtClean="0"/>
              <a:t>Ceram. Inter. </a:t>
            </a:r>
            <a:r>
              <a:rPr lang="en-US" sz="1050" b="1" dirty="0" smtClean="0"/>
              <a:t>2015,</a:t>
            </a:r>
            <a:r>
              <a:rPr lang="en-US" sz="1050" dirty="0" smtClean="0"/>
              <a:t> </a:t>
            </a:r>
            <a:r>
              <a:rPr lang="en-US" sz="1050" i="1" dirty="0" smtClean="0"/>
              <a:t>41</a:t>
            </a:r>
            <a:r>
              <a:rPr lang="en-US" sz="1050" dirty="0" smtClean="0"/>
              <a:t>, 11062-11068.</a:t>
            </a:r>
          </a:p>
          <a:p>
            <a:endParaRPr lang="en-US" sz="105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1" y="915717"/>
                <a:ext cx="9144000" cy="442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𝑹</m:t>
                        </m:r>
                      </m:e>
                      <m:sub>
                        <m:r>
                          <a:rPr lang="fr-FR" b="1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𝑳</m:t>
                        </m:r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fr-FR" b="1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1" i="1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𝒊</m:t>
                        </m:r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</a:rPr>
                          <m:t>𝑻</m:t>
                        </m:r>
                      </m:e>
                    </m:d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</a:rPr>
                      <m:t>=</m:t>
                    </m:r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</a:rPr>
                      <m:t>𝒌</m:t>
                    </m:r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𝒆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𝒂</m:t>
                                </m:r>
                              </m:sub>
                            </m:sSub>
                          </m:num>
                          <m:den>
                            <m: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𝑹𝑻</m:t>
                            </m:r>
                          </m:den>
                        </m:f>
                      </m:sup>
                    </m:sSup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𝟑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𝑶</m:t>
                                </m:r>
                              </m:e>
                              <m:sup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𝒏</m:t>
                        </m:r>
                      </m:sup>
                    </m:sSup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𝒈</m:t>
                    </m:r>
                    <m:d>
                      <m:dPr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𝑰</m:t>
                        </m:r>
                      </m:e>
                    </m:d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×</m:t>
                    </m:r>
                    <m:nary>
                      <m:naryPr>
                        <m:chr m:val="∏"/>
                        <m:supHide m:val="on"/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𝒊</m:t>
                        </m:r>
                      </m:sub>
                      <m:sup/>
                      <m:e>
                        <m:sSup>
                          <m:sSupPr>
                            <m:ctrlP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fr-FR" b="1" i="1" smtClean="0">
                                        <a:solidFill>
                                          <a:schemeClr val="tx1">
                                            <a:lumMod val="85000"/>
                                            <a:lumOff val="1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sSub>
                              <m:sSubPr>
                                <m:ctrlP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lang="fr-FR" b="1" i="1" smtClean="0">
                                    <a:solidFill>
                                      <a:schemeClr val="tx1">
                                        <a:lumMod val="85000"/>
                                        <a:lumOff val="1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𝒊</m:t>
                                </m:r>
                              </m:sub>
                            </m:sSub>
                          </m:sup>
                        </m:sSup>
                      </m:e>
                    </m:nary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fr-FR" b="1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/>
                        <a:ea typeface="Cambria Math"/>
                      </a:rPr>
                      <m:t>𝒇</m:t>
                    </m:r>
                    <m:d>
                      <m:dPr>
                        <m:ctrlP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</m:e>
                          <m:sub>
                            <m:r>
                              <a:rPr lang="fr-FR" b="1" i="1" smtClean="0">
                                <a:solidFill>
                                  <a:schemeClr val="tx1">
                                    <a:lumMod val="85000"/>
                                    <a:lumOff val="1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𝑹</m:t>
                            </m:r>
                          </m:sub>
                        </m:sSub>
                        <m:r>
                          <a:rPr lang="fr-FR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𝑮</m:t>
                        </m:r>
                      </m:e>
                    </m:d>
                  </m:oMath>
                </a14:m>
                <a:r>
                  <a:rPr lang="fr-FR" b="1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[1]</a:t>
                </a:r>
                <a14:m>
                  <m:oMath xmlns:m="http://schemas.openxmlformats.org/officeDocument/2006/math">
                    <m:r>
                      <a:rPr lang="fr-FR" b="1" i="1" baseline="30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" y="915717"/>
                <a:ext cx="9144000" cy="442493"/>
              </a:xfrm>
              <a:prstGeom prst="rect">
                <a:avLst/>
              </a:prstGeom>
              <a:blipFill rotWithShape="0">
                <a:blip r:embed="rId4"/>
                <a:stretch>
                  <a:fillRect t="-89041" b="-15479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e 8"/>
          <p:cNvGrpSpPr/>
          <p:nvPr/>
        </p:nvGrpSpPr>
        <p:grpSpPr>
          <a:xfrm>
            <a:off x="2435291" y="906353"/>
            <a:ext cx="4077479" cy="935415"/>
            <a:chOff x="2348153" y="711263"/>
            <a:chExt cx="5124921" cy="1032859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2348153" y="711263"/>
              <a:ext cx="5124920" cy="601372"/>
            </a:xfrm>
            <a:prstGeom prst="roundRect">
              <a:avLst/>
            </a:prstGeom>
            <a:noFill/>
            <a:ln w="190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1400" b="1">
                <a:solidFill>
                  <a:prstClr val="white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348153" y="1302332"/>
              <a:ext cx="5124921" cy="441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i="1" dirty="0" smtClean="0">
                  <a:solidFill>
                    <a:srgbClr val="B32C16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rPr>
                <a:t>  Far from equilibrium : </a:t>
              </a:r>
              <a:r>
                <a:rPr lang="en-US" sz="2000" b="1" i="1" dirty="0" err="1" smtClean="0">
                  <a:solidFill>
                    <a:srgbClr val="B32C16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rPr>
                <a:t>R</a:t>
              </a:r>
              <a:r>
                <a:rPr lang="en-US" sz="2000" b="1" i="1" baseline="-25000" dirty="0" err="1" smtClean="0">
                  <a:solidFill>
                    <a:srgbClr val="B32C16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rPr>
                <a:t>L,0</a:t>
              </a:r>
              <a:endParaRPr lang="en-US" sz="2000" b="1" i="1" baseline="-25000" dirty="0">
                <a:solidFill>
                  <a:srgbClr val="B32C16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5179854" y="3277927"/>
            <a:ext cx="3979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333333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rPr>
              <a:t>Lack of reliable kinetic data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858946" y="3635217"/>
            <a:ext cx="329990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Wingdings" panose="05000000000000000000" pitchFamily="2" charset="2"/>
              <a:buChar char="Ä"/>
            </a:pP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Various protocols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Wingdings" panose="05000000000000000000" pitchFamily="2" charset="2"/>
              <a:buChar char="Ä"/>
            </a:pP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Different solid compositions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Wingdings" panose="05000000000000000000" pitchFamily="2" charset="2"/>
              <a:buChar char="Ä"/>
            </a:pP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Various temperatures</a:t>
            </a:r>
          </a:p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Wingdings" panose="05000000000000000000" pitchFamily="2" charset="2"/>
              <a:buChar char="Ä"/>
            </a:pP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Numerous dissolution media</a:t>
            </a:r>
            <a:endParaRPr lang="en-US" sz="1600" dirty="0">
              <a:solidFill>
                <a:srgbClr val="333333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179854" y="2296929"/>
            <a:ext cx="39790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CC00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333333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rPr>
              <a:t>Very low dissolution rates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58945" y="2655875"/>
            <a:ext cx="32999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Wingdings" panose="05000000000000000000" pitchFamily="2" charset="2"/>
              <a:buChar char="Ä"/>
            </a:pP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10</a:t>
            </a:r>
            <a:r>
              <a:rPr lang="en-US" sz="1600" baseline="300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-6</a:t>
            </a: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 &lt; </a:t>
            </a:r>
            <a:r>
              <a:rPr lang="en-US" sz="1600" i="1" dirty="0" err="1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R</a:t>
            </a:r>
            <a:r>
              <a:rPr lang="en-US" sz="1600" i="1" baseline="-25000" dirty="0" err="1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L,0</a:t>
            </a: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 &lt; 10</a:t>
            </a:r>
            <a:r>
              <a:rPr lang="en-US" sz="1600" baseline="300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-3 </a:t>
            </a:r>
            <a:r>
              <a:rPr lang="en-US" sz="1600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g.m</a:t>
            </a:r>
            <a:r>
              <a:rPr lang="en-US" sz="1600" baseline="30000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-2</a:t>
            </a:r>
            <a:r>
              <a:rPr lang="en-US" sz="1600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.d</a:t>
            </a:r>
            <a:r>
              <a:rPr lang="en-US" sz="1600" baseline="30000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-1</a:t>
            </a:r>
            <a:r>
              <a:rPr lang="en-US" sz="1600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  <a:endParaRPr lang="en-US" sz="1600" dirty="0">
              <a:solidFill>
                <a:srgbClr val="333333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275519" y="2788736"/>
            <a:ext cx="4822386" cy="3476580"/>
            <a:chOff x="275519" y="3023540"/>
            <a:chExt cx="4822386" cy="3476580"/>
          </a:xfrm>
        </p:grpSpPr>
        <p:sp>
          <p:nvSpPr>
            <p:cNvPr id="17" name="Rectangle à coins arrondis 16"/>
            <p:cNvSpPr/>
            <p:nvPr/>
          </p:nvSpPr>
          <p:spPr>
            <a:xfrm>
              <a:off x="275519" y="3023540"/>
              <a:ext cx="4822386" cy="3467354"/>
            </a:xfrm>
            <a:prstGeom prst="roundRect">
              <a:avLst>
                <a:gd name="adj" fmla="val 12900"/>
              </a:avLst>
            </a:prstGeom>
            <a:noFill/>
            <a:ln w="190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>
                <a:solidFill>
                  <a:prstClr val="white"/>
                </a:solidFill>
                <a:latin typeface="+mj-lt"/>
              </a:endParaRPr>
            </a:p>
          </p:txBody>
        </p:sp>
        <p:graphicFrame>
          <p:nvGraphicFramePr>
            <p:cNvPr id="18" name="Objet 1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3104602"/>
                </p:ext>
              </p:extLst>
            </p:nvPr>
          </p:nvGraphicFramePr>
          <p:xfrm>
            <a:off x="296245" y="3188595"/>
            <a:ext cx="4714875" cy="33115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6" name="Graph" r:id="rId5" imgW="4131720" imgH="2901600" progId="Origin50.Graph">
                    <p:embed/>
                  </p:oleObj>
                </mc:Choice>
                <mc:Fallback>
                  <p:oleObj name="Graph" r:id="rId5" imgW="413172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96245" y="3188595"/>
                          <a:ext cx="4714875" cy="33115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" name="Groupe 18"/>
          <p:cNvGrpSpPr/>
          <p:nvPr/>
        </p:nvGrpSpPr>
        <p:grpSpPr>
          <a:xfrm>
            <a:off x="2668555" y="1766150"/>
            <a:ext cx="1749899" cy="982884"/>
            <a:chOff x="2880782" y="2492529"/>
            <a:chExt cx="1719618" cy="467998"/>
          </a:xfrm>
        </p:grpSpPr>
        <p:cxnSp>
          <p:nvCxnSpPr>
            <p:cNvPr id="20" name="Connecteur droit 19"/>
            <p:cNvCxnSpPr/>
            <p:nvPr/>
          </p:nvCxnSpPr>
          <p:spPr>
            <a:xfrm flipH="1">
              <a:off x="4594668" y="2492528"/>
              <a:ext cx="5732" cy="209728"/>
            </a:xfrm>
            <a:prstGeom prst="line">
              <a:avLst/>
            </a:prstGeom>
            <a:ln w="19050" cmpd="sng">
              <a:solidFill>
                <a:schemeClr val="accent3"/>
              </a:solidFill>
              <a:prstDash val="das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>
              <a:off x="2894430" y="2697089"/>
              <a:ext cx="1705970" cy="0"/>
            </a:xfrm>
            <a:prstGeom prst="line">
              <a:avLst/>
            </a:prstGeom>
            <a:ln w="19050" cmpd="sng">
              <a:solidFill>
                <a:schemeClr val="accent3"/>
              </a:solidFill>
              <a:prstDash val="das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2880782" y="2697089"/>
              <a:ext cx="0" cy="263438"/>
            </a:xfrm>
            <a:prstGeom prst="line">
              <a:avLst/>
            </a:prstGeom>
            <a:ln w="19050" cmpd="sng">
              <a:solidFill>
                <a:schemeClr val="accent3"/>
              </a:solidFill>
              <a:prstDash val="dash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à coins arrondis 22"/>
          <p:cNvSpPr/>
          <p:nvPr/>
        </p:nvSpPr>
        <p:spPr>
          <a:xfrm>
            <a:off x="5903185" y="4993536"/>
            <a:ext cx="3025746" cy="1212827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fr-F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Need</a:t>
            </a:r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for a </a:t>
            </a:r>
            <a:r>
              <a:rPr lang="fr-FR" sz="2000" b="1" dirty="0" err="1" smtClean="0">
                <a:solidFill>
                  <a:srgbClr val="C00000"/>
                </a:solidFill>
              </a:rPr>
              <a:t>systematic</a:t>
            </a:r>
            <a:r>
              <a:rPr lang="fr-FR" sz="2000" b="1" dirty="0" smtClean="0">
                <a:solidFill>
                  <a:srgbClr val="C00000"/>
                </a:solidFill>
              </a:rPr>
              <a:t> </a:t>
            </a:r>
            <a:r>
              <a:rPr lang="fr-FR" sz="2000" b="1" dirty="0" err="1" smtClean="0">
                <a:solidFill>
                  <a:srgbClr val="C00000"/>
                </a:solidFill>
              </a:rPr>
              <a:t>study</a:t>
            </a:r>
            <a:r>
              <a:rPr lang="fr-FR" sz="2000" b="1" dirty="0" smtClean="0">
                <a:solidFill>
                  <a:srgbClr val="C00000"/>
                </a:solidFill>
              </a:rPr>
              <a:t> </a:t>
            </a:r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of the </a:t>
            </a:r>
            <a:r>
              <a:rPr lang="fr-FR" sz="20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kinetics</a:t>
            </a:r>
            <a:r>
              <a:rPr lang="fr-FR" sz="2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of dissolution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5170937" y="5280368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997019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texte 1"/>
          <p:cNvSpPr txBox="1">
            <a:spLocks/>
          </p:cNvSpPr>
          <p:nvPr/>
        </p:nvSpPr>
        <p:spPr>
          <a:xfrm>
            <a:off x="19478" y="6496041"/>
            <a:ext cx="8705416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3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1050" i="1" dirty="0" smtClean="0"/>
          </a:p>
          <a:p>
            <a:r>
              <a:rPr lang="en-US" sz="1050" dirty="0" smtClean="0"/>
              <a:t>[1] </a:t>
            </a:r>
            <a:r>
              <a:rPr lang="en-US" sz="1050" dirty="0" err="1" smtClean="0"/>
              <a:t>Lasaga</a:t>
            </a:r>
            <a:r>
              <a:rPr lang="en-US" sz="1050" dirty="0" smtClean="0"/>
              <a:t>, A. C., Fundamental approaches in describing mineral dissolution and precipitation rates. In </a:t>
            </a:r>
            <a:r>
              <a:rPr lang="en-US" sz="1050" i="1" dirty="0" smtClean="0"/>
              <a:t>Chemical Weathering Rates of Silicate Minerals</a:t>
            </a:r>
            <a:r>
              <a:rPr lang="nl-NL" sz="1050" dirty="0" smtClean="0"/>
              <a:t>, White, A. F.; </a:t>
            </a:r>
            <a:r>
              <a:rPr lang="nl-NL" sz="1050" dirty="0" err="1" smtClean="0"/>
              <a:t>Brantley</a:t>
            </a:r>
            <a:r>
              <a:rPr lang="nl-NL" sz="1050" dirty="0" smtClean="0"/>
              <a:t>, S. L., Eds.</a:t>
            </a:r>
            <a:r>
              <a:rPr lang="nl-NL" sz="1050" b="1" dirty="0" smtClean="0"/>
              <a:t> 1995</a:t>
            </a:r>
            <a:r>
              <a:rPr lang="nl-NL" sz="1050" dirty="0" smtClean="0"/>
              <a:t>; Vol. 31, pp 23-86.  </a:t>
            </a:r>
            <a:r>
              <a:rPr lang="fr-FR" sz="1050" dirty="0" smtClean="0"/>
              <a:t>[2] Dacheux, N.; Clavier, N.; Podor, R., </a:t>
            </a:r>
            <a:r>
              <a:rPr lang="fr-FR" sz="1050" i="1" dirty="0" smtClean="0"/>
              <a:t>American </a:t>
            </a:r>
            <a:r>
              <a:rPr lang="fr-FR" sz="1050" i="1" dirty="0" err="1" smtClean="0"/>
              <a:t>Mineralogist</a:t>
            </a:r>
            <a:r>
              <a:rPr lang="fr-FR" sz="1050" i="1" dirty="0" smtClean="0"/>
              <a:t> </a:t>
            </a:r>
            <a:r>
              <a:rPr lang="fr-FR" sz="1050" b="1" dirty="0" smtClean="0"/>
              <a:t>2013,</a:t>
            </a:r>
            <a:r>
              <a:rPr lang="fr-FR" sz="1050" dirty="0" smtClean="0"/>
              <a:t> </a:t>
            </a:r>
            <a:r>
              <a:rPr lang="fr-FR" sz="1050" i="1" dirty="0" smtClean="0"/>
              <a:t>98</a:t>
            </a:r>
            <a:r>
              <a:rPr lang="fr-FR" sz="1050" dirty="0" smtClean="0"/>
              <a:t> (5-6), 833-847.</a:t>
            </a:r>
          </a:p>
          <a:p>
            <a:endParaRPr lang="fr-FR" sz="1050" i="1" dirty="0"/>
          </a:p>
        </p:txBody>
      </p:sp>
      <p:grpSp>
        <p:nvGrpSpPr>
          <p:cNvPr id="7" name="Group 39"/>
          <p:cNvGrpSpPr>
            <a:grpSpLocks noChangeAspect="1"/>
          </p:cNvGrpSpPr>
          <p:nvPr/>
        </p:nvGrpSpPr>
        <p:grpSpPr bwMode="auto">
          <a:xfrm>
            <a:off x="19478" y="3702203"/>
            <a:ext cx="6105004" cy="2665477"/>
            <a:chOff x="274" y="2241"/>
            <a:chExt cx="4849" cy="1819"/>
          </a:xfrm>
        </p:grpSpPr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849" y="2521"/>
              <a:ext cx="2274" cy="189"/>
            </a:xfrm>
            <a:prstGeom prst="rect">
              <a:avLst/>
            </a:prstGeom>
            <a:noFill/>
            <a:ln w="9525">
              <a:solidFill>
                <a:srgbClr val="C00000"/>
              </a:solidFill>
              <a:prstDash val="sysDot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200" i="1" dirty="0" err="1">
                  <a:latin typeface="+mj-lt"/>
                </a:rPr>
                <a:t>T</a:t>
              </a:r>
              <a:r>
                <a:rPr lang="fr-FR" altLang="fr-FR" sz="1200" i="1" baseline="-25000" dirty="0" err="1">
                  <a:latin typeface="+mj-lt"/>
                </a:rPr>
                <a:t>lim</a:t>
              </a:r>
              <a:r>
                <a:rPr lang="fr-FR" altLang="fr-FR" sz="1200" dirty="0">
                  <a:latin typeface="+mj-lt"/>
                </a:rPr>
                <a:t> = 90°C (La), 120°C (Ce), 150°C (Pr)</a:t>
              </a: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flipV="1">
              <a:off x="1094" y="3243"/>
              <a:ext cx="1851" cy="1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3255" y="2793"/>
              <a:ext cx="970" cy="872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629" y="2619"/>
              <a:ext cx="2655" cy="1157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274" y="3054"/>
              <a:ext cx="817" cy="38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LnPO</a:t>
              </a:r>
              <a:r>
                <a:rPr lang="fr-FR" altLang="fr-FR" sz="1200" baseline="-25000" dirty="0">
                  <a:latin typeface="+mj-lt"/>
                </a:rPr>
                <a:t>4 </a:t>
              </a:r>
              <a:r>
                <a:rPr lang="fr-FR" altLang="fr-FR" sz="1200" dirty="0">
                  <a:latin typeface="+mj-lt"/>
                </a:rPr>
                <a:t>. ½ H</a:t>
              </a:r>
              <a:r>
                <a:rPr lang="fr-FR" altLang="fr-FR" sz="1200" baseline="-25000" dirty="0">
                  <a:latin typeface="+mj-lt"/>
                </a:rPr>
                <a:t>2</a:t>
              </a:r>
              <a:r>
                <a:rPr lang="fr-FR" altLang="fr-FR" sz="1200" dirty="0">
                  <a:latin typeface="+mj-lt"/>
                </a:rPr>
                <a:t>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Rhabdophane</a:t>
              </a: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945" y="3092"/>
              <a:ext cx="638" cy="31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LnPO</a:t>
              </a:r>
              <a:r>
                <a:rPr lang="fr-FR" altLang="fr-FR" sz="1200" baseline="-25000" dirty="0">
                  <a:latin typeface="+mj-lt"/>
                </a:rPr>
                <a:t>4</a:t>
              </a:r>
              <a:endParaRPr lang="fr-FR" altLang="fr-FR" sz="1200" dirty="0"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Monazite</a:t>
              </a: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626" y="2501"/>
              <a:ext cx="786" cy="27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58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LnPO</a:t>
              </a:r>
              <a:r>
                <a:rPr lang="fr-FR" altLang="fr-FR" sz="1200" baseline="-25000" dirty="0">
                  <a:latin typeface="+mj-lt"/>
                </a:rPr>
                <a:t>4</a:t>
              </a:r>
              <a:endParaRPr lang="fr-FR" altLang="fr-FR" sz="1200" dirty="0">
                <a:latin typeface="+mj-lt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latin typeface="+mj-lt"/>
                </a:rPr>
                <a:t>Rhabdophane</a:t>
              </a: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1951" y="3132"/>
              <a:ext cx="563" cy="204"/>
            </a:xfrm>
            <a:prstGeom prst="rect">
              <a:avLst/>
            </a:prstGeom>
            <a:solidFill>
              <a:schemeClr val="bg1"/>
            </a:solidFill>
            <a:ln w="158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Nd</a:t>
              </a:r>
              <a:r>
                <a:rPr lang="fr-FR" alt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 </a:t>
              </a:r>
              <a:r>
                <a:rPr lang="fr-FR" altLang="fr-FR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– </a:t>
              </a:r>
              <a:r>
                <a:rPr lang="fr-FR" alt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Dy</a:t>
              </a:r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011" y="3638"/>
              <a:ext cx="491" cy="226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i="1" dirty="0">
                  <a:latin typeface="+mj-lt"/>
                </a:rPr>
                <a:t>T</a:t>
              </a:r>
              <a:r>
                <a:rPr lang="fr-FR" altLang="fr-FR" sz="1200" dirty="0">
                  <a:latin typeface="+mj-lt"/>
                </a:rPr>
                <a:t> &lt; </a:t>
              </a:r>
              <a:r>
                <a:rPr lang="fr-FR" altLang="fr-FR" sz="1200" i="1" dirty="0" err="1">
                  <a:latin typeface="+mj-lt"/>
                </a:rPr>
                <a:t>T</a:t>
              </a:r>
              <a:r>
                <a:rPr lang="fr-FR" altLang="fr-FR" sz="1200" i="1" baseline="-25000" dirty="0" err="1">
                  <a:latin typeface="+mj-lt"/>
                </a:rPr>
                <a:t>lim</a:t>
              </a:r>
              <a:endParaRPr lang="fr-FR" altLang="fr-FR" sz="1200" i="1" baseline="-25000" dirty="0">
                <a:latin typeface="+mj-lt"/>
              </a:endParaRPr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3981" y="3100"/>
              <a:ext cx="453" cy="238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i="1" dirty="0">
                  <a:latin typeface="+mj-lt"/>
                </a:rPr>
                <a:t>T</a:t>
              </a:r>
              <a:r>
                <a:rPr lang="fr-FR" altLang="fr-FR" sz="1200" dirty="0">
                  <a:latin typeface="+mj-lt"/>
                </a:rPr>
                <a:t> &gt; </a:t>
              </a:r>
              <a:r>
                <a:rPr lang="fr-FR" altLang="fr-FR" sz="1200" i="1" dirty="0" err="1">
                  <a:latin typeface="+mj-lt"/>
                </a:rPr>
                <a:t>T</a:t>
              </a:r>
              <a:r>
                <a:rPr lang="fr-FR" altLang="fr-FR" sz="1200" i="1" baseline="-25000" dirty="0" err="1">
                  <a:latin typeface="+mj-lt"/>
                </a:rPr>
                <a:t>lim</a:t>
              </a:r>
              <a:endParaRPr lang="fr-FR" altLang="fr-FR" sz="1200" i="1" baseline="-25000" dirty="0">
                <a:latin typeface="+mj-lt"/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1429" y="3405"/>
              <a:ext cx="328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>
                  <a:solidFill>
                    <a:srgbClr val="4D4D4D"/>
                  </a:solidFill>
                  <a:latin typeface="+mj-lt"/>
                </a:rPr>
                <a:t>H</a:t>
              </a:r>
              <a:r>
                <a:rPr lang="fr-FR" altLang="fr-FR" sz="1200" baseline="-25000">
                  <a:solidFill>
                    <a:srgbClr val="4D4D4D"/>
                  </a:solidFill>
                  <a:latin typeface="+mj-lt"/>
                </a:rPr>
                <a:t>2</a:t>
              </a:r>
              <a:r>
                <a:rPr lang="fr-FR" altLang="fr-FR" sz="1200">
                  <a:solidFill>
                    <a:srgbClr val="4D4D4D"/>
                  </a:solidFill>
                  <a:latin typeface="+mj-lt"/>
                </a:rPr>
                <a:t>O</a:t>
              </a:r>
            </a:p>
          </p:txBody>
        </p:sp>
        <p:grpSp>
          <p:nvGrpSpPr>
            <p:cNvPr id="19" name="Group 17"/>
            <p:cNvGrpSpPr>
              <a:grpSpLocks/>
            </p:cNvGrpSpPr>
            <p:nvPr/>
          </p:nvGrpSpPr>
          <p:grpSpPr bwMode="auto">
            <a:xfrm>
              <a:off x="1737" y="3267"/>
              <a:ext cx="155" cy="494"/>
              <a:chOff x="2459" y="2846"/>
              <a:chExt cx="182" cy="694"/>
            </a:xfrm>
          </p:grpSpPr>
          <p:sp>
            <p:nvSpPr>
              <p:cNvPr id="37" name="AutoShape 18"/>
              <p:cNvSpPr>
                <a:spLocks noChangeArrowheads="1"/>
              </p:cNvSpPr>
              <p:nvPr/>
            </p:nvSpPr>
            <p:spPr bwMode="auto">
              <a:xfrm rot="-5537153">
                <a:off x="2368" y="2937"/>
                <a:ext cx="363" cy="181"/>
              </a:xfrm>
              <a:prstGeom prst="curvedUpArrow">
                <a:avLst>
                  <a:gd name="adj1" fmla="val 23240"/>
                  <a:gd name="adj2" fmla="val 63350"/>
                  <a:gd name="adj3" fmla="val 58241"/>
                </a:avLst>
              </a:prstGeom>
              <a:solidFill>
                <a:srgbClr val="FFCC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fr-FR" sz="1800">
                  <a:latin typeface="+mj-lt"/>
                </a:endParaRPr>
              </a:p>
            </p:txBody>
          </p:sp>
          <p:sp>
            <p:nvSpPr>
              <p:cNvPr id="38" name="AutoShape 19"/>
              <p:cNvSpPr>
                <a:spLocks noChangeArrowheads="1"/>
              </p:cNvSpPr>
              <p:nvPr/>
            </p:nvSpPr>
            <p:spPr bwMode="auto">
              <a:xfrm rot="5537153" flipV="1">
                <a:off x="2369" y="3268"/>
                <a:ext cx="363" cy="181"/>
              </a:xfrm>
              <a:prstGeom prst="curvedUpArrow">
                <a:avLst>
                  <a:gd name="adj1" fmla="val 23240"/>
                  <a:gd name="adj2" fmla="val 63350"/>
                  <a:gd name="adj3" fmla="val 58241"/>
                </a:avLst>
              </a:prstGeom>
              <a:solidFill>
                <a:srgbClr val="FFCC00"/>
              </a:solidFill>
              <a:ln w="9525">
                <a:noFill/>
                <a:miter lim="800000"/>
                <a:headEnd/>
                <a:tailEnd/>
              </a:ln>
              <a:effectLst/>
              <a:ex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+mj-lt"/>
                </a:endParaRPr>
              </a:p>
            </p:txBody>
          </p:sp>
        </p:grp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943" y="2241"/>
              <a:ext cx="328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solidFill>
                    <a:srgbClr val="4D4D4D"/>
                  </a:solidFill>
                  <a:latin typeface="+mj-lt"/>
                </a:rPr>
                <a:t>H</a:t>
              </a:r>
              <a:r>
                <a:rPr lang="fr-FR" altLang="fr-FR" sz="1200" baseline="-25000" dirty="0">
                  <a:solidFill>
                    <a:srgbClr val="4D4D4D"/>
                  </a:solidFill>
                  <a:latin typeface="+mj-lt"/>
                </a:rPr>
                <a:t>2</a:t>
              </a:r>
              <a:r>
                <a:rPr lang="fr-FR" altLang="fr-FR" sz="1200" dirty="0">
                  <a:solidFill>
                    <a:srgbClr val="4D4D4D"/>
                  </a:solidFill>
                  <a:latin typeface="+mj-lt"/>
                </a:rPr>
                <a:t>O</a:t>
              </a:r>
            </a:p>
          </p:txBody>
        </p:sp>
        <p:sp>
          <p:nvSpPr>
            <p:cNvPr id="21" name="AutoShape 21"/>
            <p:cNvSpPr>
              <a:spLocks noChangeArrowheads="1"/>
            </p:cNvSpPr>
            <p:nvPr/>
          </p:nvSpPr>
          <p:spPr bwMode="auto">
            <a:xfrm rot="16062847">
              <a:off x="1190" y="2360"/>
              <a:ext cx="300" cy="159"/>
            </a:xfrm>
            <a:prstGeom prst="curvedUpArrow">
              <a:avLst>
                <a:gd name="adj1" fmla="val 21864"/>
                <a:gd name="adj2" fmla="val 59600"/>
                <a:gd name="adj3" fmla="val 58241"/>
              </a:avLst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2" name="Oval 22"/>
            <p:cNvSpPr>
              <a:spLocks noChangeArrowheads="1"/>
            </p:cNvSpPr>
            <p:nvPr/>
          </p:nvSpPr>
          <p:spPr bwMode="auto">
            <a:xfrm>
              <a:off x="624" y="2775"/>
              <a:ext cx="543" cy="169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000" dirty="0" smtClean="0">
                  <a:latin typeface="+mj-lt"/>
                </a:rPr>
                <a:t>180-250°C</a:t>
              </a:r>
              <a:endParaRPr lang="fr-FR" altLang="fr-FR" sz="1000" dirty="0">
                <a:latin typeface="+mj-lt"/>
              </a:endParaRPr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763" y="2790"/>
              <a:ext cx="518" cy="154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rgbClr val="C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000" dirty="0" smtClean="0">
                  <a:latin typeface="+mj-lt"/>
                </a:rPr>
                <a:t>700-900°C</a:t>
              </a:r>
              <a:endParaRPr lang="fr-FR" altLang="fr-FR" sz="1000" dirty="0">
                <a:latin typeface="+mj-lt"/>
              </a:endParaRPr>
            </a:p>
          </p:txBody>
        </p:sp>
        <p:sp>
          <p:nvSpPr>
            <p:cNvPr id="24" name="AutoShape 24"/>
            <p:cNvSpPr>
              <a:spLocks noChangeArrowheads="1"/>
            </p:cNvSpPr>
            <p:nvPr/>
          </p:nvSpPr>
          <p:spPr bwMode="auto">
            <a:xfrm rot="3917542">
              <a:off x="3953" y="3555"/>
              <a:ext cx="75" cy="9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5" name="AutoShape 25"/>
            <p:cNvSpPr>
              <a:spLocks noChangeArrowheads="1"/>
            </p:cNvSpPr>
            <p:nvPr/>
          </p:nvSpPr>
          <p:spPr bwMode="auto">
            <a:xfrm rot="-4731800">
              <a:off x="1358" y="3672"/>
              <a:ext cx="74" cy="9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6" name="AutoShape 26"/>
            <p:cNvSpPr>
              <a:spLocks noChangeArrowheads="1"/>
            </p:cNvSpPr>
            <p:nvPr/>
          </p:nvSpPr>
          <p:spPr bwMode="auto">
            <a:xfrm rot="4640875">
              <a:off x="1171" y="2671"/>
              <a:ext cx="75" cy="93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 rot="6590423">
              <a:off x="2692" y="2682"/>
              <a:ext cx="74" cy="9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8" name="AutoShape 28"/>
            <p:cNvSpPr>
              <a:spLocks noChangeArrowheads="1"/>
            </p:cNvSpPr>
            <p:nvPr/>
          </p:nvSpPr>
          <p:spPr bwMode="auto">
            <a:xfrm rot="-5291822">
              <a:off x="1599" y="3197"/>
              <a:ext cx="75" cy="93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29" name="AutoShape 29"/>
            <p:cNvSpPr>
              <a:spLocks noChangeArrowheads="1"/>
            </p:cNvSpPr>
            <p:nvPr/>
          </p:nvSpPr>
          <p:spPr bwMode="auto">
            <a:xfrm rot="-4731800">
              <a:off x="3716" y="2750"/>
              <a:ext cx="74" cy="93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3828" y="3885"/>
              <a:ext cx="328" cy="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200" dirty="0">
                  <a:solidFill>
                    <a:srgbClr val="4D4D4D"/>
                  </a:solidFill>
                  <a:latin typeface="+mj-lt"/>
                </a:rPr>
                <a:t>H</a:t>
              </a:r>
              <a:r>
                <a:rPr lang="fr-FR" altLang="fr-FR" sz="1200" baseline="-25000" dirty="0">
                  <a:solidFill>
                    <a:srgbClr val="4D4D4D"/>
                  </a:solidFill>
                  <a:latin typeface="+mj-lt"/>
                </a:rPr>
                <a:t>2</a:t>
              </a:r>
              <a:r>
                <a:rPr lang="fr-FR" altLang="fr-FR" sz="1200" dirty="0">
                  <a:solidFill>
                    <a:srgbClr val="4D4D4D"/>
                  </a:solidFill>
                  <a:latin typeface="+mj-lt"/>
                </a:rPr>
                <a:t>O</a:t>
              </a:r>
            </a:p>
          </p:txBody>
        </p:sp>
        <p:sp>
          <p:nvSpPr>
            <p:cNvPr id="31" name="AutoShape 31"/>
            <p:cNvSpPr>
              <a:spLocks noChangeArrowheads="1"/>
            </p:cNvSpPr>
            <p:nvPr/>
          </p:nvSpPr>
          <p:spPr bwMode="auto">
            <a:xfrm rot="5537153" flipH="1">
              <a:off x="3603" y="3787"/>
              <a:ext cx="300" cy="159"/>
            </a:xfrm>
            <a:prstGeom prst="curvedUpArrow">
              <a:avLst>
                <a:gd name="adj1" fmla="val 21864"/>
                <a:gd name="adj2" fmla="val 59600"/>
                <a:gd name="adj3" fmla="val 58241"/>
              </a:avLst>
            </a:prstGeom>
            <a:solidFill>
              <a:srgbClr val="FFCC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fr-FR" sz="1800">
                <a:latin typeface="+mj-lt"/>
              </a:endParaRPr>
            </a:p>
          </p:txBody>
        </p:sp>
        <p:sp>
          <p:nvSpPr>
            <p:cNvPr id="32" name="Line 33"/>
            <p:cNvSpPr>
              <a:spLocks noChangeShapeType="1"/>
            </p:cNvSpPr>
            <p:nvPr/>
          </p:nvSpPr>
          <p:spPr bwMode="auto">
            <a:xfrm>
              <a:off x="3265" y="3412"/>
              <a:ext cx="1" cy="84"/>
            </a:xfrm>
            <a:prstGeom prst="line">
              <a:avLst/>
            </a:prstGeom>
            <a:noFill/>
            <a:ln w="19050">
              <a:solidFill>
                <a:srgbClr val="F89216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>
                <a:latin typeface="+mj-lt"/>
              </a:endParaRPr>
            </a:p>
          </p:txBody>
        </p:sp>
        <p:sp>
          <p:nvSpPr>
            <p:cNvPr id="33" name="Text Box 35"/>
            <p:cNvSpPr txBox="1">
              <a:spLocks noChangeArrowheads="1"/>
            </p:cNvSpPr>
            <p:nvPr/>
          </p:nvSpPr>
          <p:spPr bwMode="auto">
            <a:xfrm>
              <a:off x="1564" y="2247"/>
              <a:ext cx="1012" cy="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i="1" dirty="0" err="1">
                  <a:solidFill>
                    <a:srgbClr val="000066"/>
                  </a:solidFill>
                  <a:latin typeface="+mj-lt"/>
                </a:rPr>
                <a:t>Heating</a:t>
              </a:r>
              <a:endParaRPr lang="fr-FR" altLang="fr-FR" sz="1400" i="1" dirty="0">
                <a:solidFill>
                  <a:srgbClr val="000066"/>
                </a:solidFill>
                <a:latin typeface="+mj-lt"/>
              </a:endParaRPr>
            </a:p>
          </p:txBody>
        </p:sp>
        <p:sp>
          <p:nvSpPr>
            <p:cNvPr id="34" name="Text Box 36"/>
            <p:cNvSpPr txBox="1">
              <a:spLocks noChangeArrowheads="1"/>
            </p:cNvSpPr>
            <p:nvPr/>
          </p:nvSpPr>
          <p:spPr bwMode="auto">
            <a:xfrm>
              <a:off x="3897" y="3577"/>
              <a:ext cx="84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400" i="1" dirty="0" err="1">
                  <a:solidFill>
                    <a:srgbClr val="000066"/>
                  </a:solidFill>
                  <a:latin typeface="+mj-lt"/>
                </a:rPr>
                <a:t>Leaching</a:t>
              </a:r>
              <a:endParaRPr lang="fr-FR" altLang="fr-FR" sz="1400" i="1" dirty="0">
                <a:solidFill>
                  <a:srgbClr val="000066"/>
                </a:solidFill>
                <a:latin typeface="+mj-lt"/>
              </a:endParaRPr>
            </a:p>
          </p:txBody>
        </p:sp>
        <p:sp>
          <p:nvSpPr>
            <p:cNvPr id="35" name="Text Box 37"/>
            <p:cNvSpPr txBox="1">
              <a:spLocks noChangeArrowheads="1"/>
            </p:cNvSpPr>
            <p:nvPr/>
          </p:nvSpPr>
          <p:spPr bwMode="auto">
            <a:xfrm>
              <a:off x="516" y="3771"/>
              <a:ext cx="879" cy="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fr-FR" altLang="fr-FR" sz="1400" i="1" dirty="0" err="1">
                  <a:solidFill>
                    <a:srgbClr val="000066"/>
                  </a:solidFill>
                  <a:latin typeface="+mj-lt"/>
                </a:rPr>
                <a:t>Leaching</a:t>
              </a:r>
              <a:endParaRPr lang="fr-FR" altLang="fr-FR" sz="1400" i="1" dirty="0">
                <a:solidFill>
                  <a:srgbClr val="000066"/>
                </a:solidFill>
                <a:latin typeface="+mj-lt"/>
              </a:endParaRPr>
            </a:p>
          </p:txBody>
        </p:sp>
        <p:sp>
          <p:nvSpPr>
            <p:cNvPr id="36" name="Rectangle 12"/>
            <p:cNvSpPr>
              <a:spLocks noChangeArrowheads="1"/>
            </p:cNvSpPr>
            <p:nvPr/>
          </p:nvSpPr>
          <p:spPr bwMode="auto">
            <a:xfrm>
              <a:off x="2910" y="3471"/>
              <a:ext cx="688" cy="185"/>
            </a:xfrm>
            <a:prstGeom prst="rect">
              <a:avLst/>
            </a:prstGeom>
            <a:solidFill>
              <a:schemeClr val="bg1"/>
            </a:solidFill>
            <a:ln w="1587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r-FR" altLang="fr-FR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lt"/>
                </a:rPr>
                <a:t>La, Ce, Pr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ZoneTexte 38"/>
              <p:cNvSpPr txBox="1"/>
              <p:nvPr/>
            </p:nvSpPr>
            <p:spPr>
              <a:xfrm>
                <a:off x="1667040" y="576396"/>
                <a:ext cx="9144000" cy="6896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fr-FR" sz="1600" b="1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𝑳</m:t>
                          </m:r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 </m:t>
                          </m:r>
                        </m:sub>
                      </m:sSub>
                      <m:d>
                        <m:dPr>
                          <m:ctrlPr>
                            <a:rPr lang="fr-FR" sz="1600" b="1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1" i="1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𝒊</m:t>
                          </m:r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</a:rPr>
                            <m:t>𝑻</m:t>
                          </m:r>
                        </m:e>
                      </m:d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</a:rPr>
                        <m:t>𝒌</m:t>
                      </m:r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/>
                                  <a:ea typeface="Cambria Math"/>
                                </a:rPr>
                                <m:t>𝑹𝑻</m:t>
                              </m:r>
                            </m:den>
                          </m:f>
                        </m:sup>
                      </m:sSup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𝑶</m:t>
                                  </m:r>
                                </m:e>
                                <m:sup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𝒈</m:t>
                      </m:r>
                      <m:d>
                        <m:dPr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𝑰</m:t>
                          </m:r>
                        </m:e>
                      </m:d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nary>
                        <m:naryPr>
                          <m:chr m:val="∏"/>
                          <m:supHide m:val="on"/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sz="1600" b="1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1600" b="1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fr-FR" sz="1600" b="1" i="1" smtClean="0">
                                          <a:solidFill>
                                            <a:schemeClr val="tx1">
                                              <a:lumMod val="85000"/>
                                              <a:lumOff val="15000"/>
                                            </a:scheme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fr-FR" sz="1600" b="1" i="1" smtClean="0">
                                      <a:solidFill>
                                        <a:schemeClr val="tx1">
                                          <a:lumMod val="85000"/>
                                          <a:lumOff val="15000"/>
                                        </a:scheme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𝒊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sz="1600" b="1" i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Cambria Math"/>
                          <a:ea typeface="Cambria Math"/>
                        </a:rPr>
                        <m:t>𝒇</m:t>
                      </m:r>
                      <m:d>
                        <m:dPr>
                          <m:ctrlP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b="1" i="1" smtClean="0">
                                  <a:solidFill>
                                    <a:schemeClr val="tx1">
                                      <a:lumMod val="85000"/>
                                      <a:lumOff val="1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𝑹</m:t>
                              </m:r>
                            </m:sub>
                          </m:sSub>
                          <m:r>
                            <a:rPr lang="fr-FR" sz="1600" b="1" i="1" smtClean="0">
                              <a:solidFill>
                                <a:schemeClr val="tx1">
                                  <a:lumMod val="85000"/>
                                  <a:lumOff val="1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𝑮</m:t>
                          </m:r>
                        </m:e>
                      </m:d>
                    </m:oMath>
                  </m:oMathPara>
                </a14:m>
                <a:endParaRPr lang="fr-F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39" name="ZoneTexte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7040" y="576396"/>
                <a:ext cx="9144000" cy="68967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e 39"/>
          <p:cNvGrpSpPr/>
          <p:nvPr/>
        </p:nvGrpSpPr>
        <p:grpSpPr>
          <a:xfrm>
            <a:off x="5295906" y="693469"/>
            <a:ext cx="3428988" cy="877413"/>
            <a:chOff x="5890103" y="735751"/>
            <a:chExt cx="3428988" cy="877413"/>
          </a:xfrm>
        </p:grpSpPr>
        <p:sp>
          <p:nvSpPr>
            <p:cNvPr id="41" name="Rectangle à coins arrondis 40"/>
            <p:cNvSpPr/>
            <p:nvPr/>
          </p:nvSpPr>
          <p:spPr>
            <a:xfrm>
              <a:off x="7265936" y="735751"/>
              <a:ext cx="764757" cy="547186"/>
            </a:xfrm>
            <a:prstGeom prst="roundRect">
              <a:avLst/>
            </a:prstGeom>
            <a:noFill/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fr-FR" sz="1400" b="1">
                <a:solidFill>
                  <a:prstClr val="white"/>
                </a:solidFill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5890103" y="1289999"/>
              <a:ext cx="3428988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500" b="1" i="1" dirty="0" smtClean="0">
                  <a:solidFill>
                    <a:srgbClr val="4E8542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rPr>
                <a:t>Near equilibrium: impact of saturatio</a:t>
              </a:r>
              <a:r>
                <a:rPr lang="en-US" sz="1500" b="1" i="1" dirty="0">
                  <a:solidFill>
                    <a:srgbClr val="4E8542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rPr>
                <a:t>n</a:t>
              </a:r>
            </a:p>
          </p:txBody>
        </p:sp>
      </p:grpSp>
      <p:sp>
        <p:nvSpPr>
          <p:cNvPr id="46" name="Rectangle à coins arrondis 45"/>
          <p:cNvSpPr/>
          <p:nvPr/>
        </p:nvSpPr>
        <p:spPr>
          <a:xfrm>
            <a:off x="6332118" y="4183289"/>
            <a:ext cx="2716631" cy="2045182"/>
          </a:xfrm>
          <a:prstGeom prst="roundRect">
            <a:avLst/>
          </a:prstGeom>
          <a:noFill/>
          <a:ln w="19050">
            <a:solidFill>
              <a:srgbClr val="C00000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Clr>
                <a:srgbClr val="C00000"/>
              </a:buClr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Need for a </a:t>
            </a:r>
            <a:r>
              <a:rPr lang="en-US" sz="1600" b="1" dirty="0" smtClean="0">
                <a:solidFill>
                  <a:srgbClr val="C00000"/>
                </a:solidFill>
              </a:rPr>
              <a:t>systematic study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of the solubility of rhabdophane </a:t>
            </a:r>
          </a:p>
          <a:p>
            <a:pPr marL="285750" indent="-285750">
              <a:buClr>
                <a:srgbClr val="C00000"/>
              </a:buClr>
              <a:buFont typeface="Cambria" panose="02040503050406030204" pitchFamily="18" charset="0"/>
              <a:buChar char="↠"/>
            </a:pPr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Clr>
                <a:srgbClr val="C00000"/>
              </a:buClr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Better constrain the relative </a:t>
            </a:r>
            <a:r>
              <a:rPr lang="en-US" sz="1600" b="1" dirty="0" smtClean="0">
                <a:solidFill>
                  <a:srgbClr val="C00000"/>
                </a:solidFill>
              </a:rPr>
              <a:t>stability domains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of rhabdophane &amp; monazite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200" dirty="0" err="1" smtClean="0"/>
              <a:t>What</a:t>
            </a:r>
            <a:r>
              <a:rPr lang="fr-FR" sz="2200" dirty="0" smtClean="0"/>
              <a:t> </a:t>
            </a:r>
            <a:r>
              <a:rPr lang="fr-FR" sz="2200" dirty="0" err="1" smtClean="0"/>
              <a:t>is</a:t>
            </a:r>
            <a:r>
              <a:rPr lang="fr-FR" sz="2200" dirty="0" smtClean="0"/>
              <a:t> </a:t>
            </a:r>
            <a:r>
              <a:rPr lang="fr-FR" sz="2200" dirty="0" err="1" smtClean="0"/>
              <a:t>known</a:t>
            </a:r>
            <a:r>
              <a:rPr lang="fr-FR" sz="2200" dirty="0" smtClean="0"/>
              <a:t> about </a:t>
            </a:r>
            <a:r>
              <a:rPr lang="fr-FR" sz="2200" dirty="0" err="1" smtClean="0"/>
              <a:t>chemical</a:t>
            </a:r>
            <a:r>
              <a:rPr lang="fr-FR" sz="2200" dirty="0" smtClean="0"/>
              <a:t> </a:t>
            </a:r>
            <a:r>
              <a:rPr lang="fr-FR" sz="2200" dirty="0" err="1" smtClean="0"/>
              <a:t>durability</a:t>
            </a:r>
            <a:r>
              <a:rPr lang="fr-FR" sz="2200" dirty="0" smtClean="0"/>
              <a:t> ?</a:t>
            </a:r>
            <a:endParaRPr lang="fr-FR" sz="2200" dirty="0"/>
          </a:p>
        </p:txBody>
      </p:sp>
      <p:grpSp>
        <p:nvGrpSpPr>
          <p:cNvPr id="51" name="Groupe 50"/>
          <p:cNvGrpSpPr/>
          <p:nvPr/>
        </p:nvGrpSpPr>
        <p:grpSpPr>
          <a:xfrm>
            <a:off x="116349" y="1605431"/>
            <a:ext cx="7320147" cy="2071975"/>
            <a:chOff x="82700" y="1793884"/>
            <a:chExt cx="7320147" cy="2071975"/>
          </a:xfrm>
        </p:grpSpPr>
        <p:sp>
          <p:nvSpPr>
            <p:cNvPr id="44" name="ZoneTexte 43"/>
            <p:cNvSpPr txBox="1"/>
            <p:nvPr/>
          </p:nvSpPr>
          <p:spPr>
            <a:xfrm>
              <a:off x="2069225" y="1885919"/>
              <a:ext cx="494117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CC00"/>
                </a:buClr>
                <a:buFont typeface="Wingdings" panose="05000000000000000000" pitchFamily="2" charset="2"/>
                <a:buChar char="ü"/>
              </a:pPr>
              <a:r>
                <a:rPr lang="en-US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Identification of neoformed phosphate-based phases</a:t>
              </a:r>
            </a:p>
            <a:p>
              <a:pPr marL="742950" lvl="1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Ä"/>
              </a:pP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LnPO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4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·0.5H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O</a:t>
              </a:r>
            </a:p>
            <a:p>
              <a:pPr marL="742950" lvl="1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Ä"/>
              </a:pP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Th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(PO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4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)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(HPO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4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)·H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O</a:t>
              </a:r>
            </a:p>
            <a:p>
              <a:pPr marL="742950" lvl="1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chemeClr val="accent1"/>
                </a:buClr>
                <a:buFont typeface="Wingdings" panose="05000000000000000000" pitchFamily="2" charset="2"/>
                <a:buChar char="Ä"/>
              </a:pP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(UO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)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3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(PO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4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)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·5H</a:t>
              </a:r>
              <a:r>
                <a:rPr lang="fr-FR" sz="1600" baseline="-250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2</a:t>
              </a:r>
              <a:r>
                <a:rPr lang="fr-FR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O…</a:t>
              </a:r>
              <a:endParaRPr lang="en-US" sz="1600" dirty="0" smtClean="0">
                <a:solidFill>
                  <a:srgbClr val="333333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94509" y="3182806"/>
              <a:ext cx="530833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CC00"/>
                </a:buClr>
                <a:buFont typeface="Wingdings" panose="05000000000000000000" pitchFamily="2" charset="2"/>
                <a:buChar char="ü"/>
              </a:pPr>
              <a:r>
                <a:rPr lang="en-US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T</a:t>
              </a:r>
              <a:r>
                <a:rPr lang="en-US" sz="1600" dirty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, saturation index and ionic radius </a:t>
              </a:r>
              <a:r>
                <a:rPr lang="en-US" sz="1600" dirty="0" smtClean="0">
                  <a:solidFill>
                    <a:srgbClr val="333333"/>
                  </a:solidFill>
                  <a:latin typeface="+mj-lt"/>
                  <a:ea typeface="ＭＳ Ｐゴシック" pitchFamily="34" charset="-128"/>
                  <a:cs typeface="Calibri" panose="020F0502020204030204" pitchFamily="34" charset="0"/>
                </a:rPr>
                <a:t>dependency</a:t>
              </a:r>
              <a:endParaRPr lang="en-US" sz="1600" dirty="0">
                <a:solidFill>
                  <a:srgbClr val="333333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1438" y="1838585"/>
              <a:ext cx="1835237" cy="1979886"/>
            </a:xfrm>
            <a:prstGeom prst="rect">
              <a:avLst/>
            </a:prstGeom>
          </p:spPr>
        </p:pic>
        <p:sp>
          <p:nvSpPr>
            <p:cNvPr id="49" name="Rectangle à coins arrondis 48"/>
            <p:cNvSpPr/>
            <p:nvPr/>
          </p:nvSpPr>
          <p:spPr>
            <a:xfrm>
              <a:off x="82700" y="1793884"/>
              <a:ext cx="6589040" cy="2071975"/>
            </a:xfrm>
            <a:prstGeom prst="roundRect">
              <a:avLst>
                <a:gd name="adj" fmla="val 11610"/>
              </a:avLst>
            </a:prstGeom>
            <a:noFill/>
            <a:ln w="1905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0" name="ZoneTexte 49"/>
          <p:cNvSpPr txBox="1"/>
          <p:nvPr/>
        </p:nvSpPr>
        <p:spPr>
          <a:xfrm>
            <a:off x="5704265" y="4913461"/>
            <a:ext cx="6880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4400" dirty="0"/>
          </a:p>
        </p:txBody>
      </p:sp>
      <p:grpSp>
        <p:nvGrpSpPr>
          <p:cNvPr id="52" name="Groupe 51"/>
          <p:cNvGrpSpPr/>
          <p:nvPr/>
        </p:nvGrpSpPr>
        <p:grpSpPr>
          <a:xfrm>
            <a:off x="6777167" y="1551832"/>
            <a:ext cx="785683" cy="683763"/>
            <a:chOff x="2894430" y="2492528"/>
            <a:chExt cx="1705970" cy="209728"/>
          </a:xfrm>
        </p:grpSpPr>
        <p:cxnSp>
          <p:nvCxnSpPr>
            <p:cNvPr id="53" name="Connecteur droit 52"/>
            <p:cNvCxnSpPr/>
            <p:nvPr/>
          </p:nvCxnSpPr>
          <p:spPr>
            <a:xfrm flipH="1">
              <a:off x="4594668" y="2492528"/>
              <a:ext cx="5732" cy="209728"/>
            </a:xfrm>
            <a:prstGeom prst="line">
              <a:avLst/>
            </a:prstGeom>
            <a:ln w="19050" cmpd="sng">
              <a:solidFill>
                <a:schemeClr val="accent1"/>
              </a:solidFill>
              <a:prstDash val="dash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eur droit 53"/>
            <p:cNvCxnSpPr/>
            <p:nvPr/>
          </p:nvCxnSpPr>
          <p:spPr>
            <a:xfrm flipH="1">
              <a:off x="2894430" y="2697089"/>
              <a:ext cx="1705970" cy="0"/>
            </a:xfrm>
            <a:prstGeom prst="line">
              <a:avLst/>
            </a:prstGeom>
            <a:ln w="19050" cmpd="sng">
              <a:solidFill>
                <a:schemeClr val="accent1"/>
              </a:solidFill>
              <a:prstDash val="dash"/>
              <a:headEnd type="none" w="med" len="med"/>
              <a:tailEnd type="arrow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479478" y="670341"/>
                <a:ext cx="42191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baseline="30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[1]</a:t>
                </a:r>
                <a14:m>
                  <m:oMath xmlns:m="http://schemas.openxmlformats.org/officeDocument/2006/math">
                    <m:r>
                      <a:rPr lang="fr-FR" b="1" i="1" baseline="300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9478" y="670341"/>
                <a:ext cx="421910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195919" y="4069857"/>
                <a:ext cx="54213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[</a:t>
                </a:r>
                <a:r>
                  <a:rPr lang="fr-FR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</a:t>
                </a:r>
                <a:r>
                  <a:rPr lang="fr-FR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]</a:t>
                </a:r>
                <a14:m>
                  <m:oMath xmlns:m="http://schemas.openxmlformats.org/officeDocument/2006/math">
                    <m:r>
                      <a:rPr lang="fr-FR" b="1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Times New Roman" pitchFamily="18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19" y="4069857"/>
                <a:ext cx="542136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8989" t="-11667" r="-1124" b="-2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47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2284" y="-10495"/>
            <a:ext cx="9147294" cy="481361"/>
          </a:xfrm>
        </p:spPr>
        <p:txBody>
          <a:bodyPr/>
          <a:lstStyle/>
          <a:p>
            <a:r>
              <a:rPr lang="fr-FR" sz="2800" dirty="0" err="1" smtClean="0"/>
              <a:t>Outline</a:t>
            </a:r>
            <a:endParaRPr lang="fr-FR" sz="28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5164171" y="1954620"/>
            <a:ext cx="3853821" cy="2734753"/>
            <a:chOff x="106936" y="1325981"/>
            <a:chExt cx="3853821" cy="2734753"/>
          </a:xfrm>
        </p:grpSpPr>
        <p:sp>
          <p:nvSpPr>
            <p:cNvPr id="6" name="Hexagone 5"/>
            <p:cNvSpPr/>
            <p:nvPr/>
          </p:nvSpPr>
          <p:spPr>
            <a:xfrm>
              <a:off x="106936" y="1325981"/>
              <a:ext cx="2111798" cy="1785622"/>
            </a:xfrm>
            <a:prstGeom prst="hexagon">
              <a:avLst>
                <a:gd name="adj" fmla="val 25000"/>
                <a:gd name="vf" fmla="val 115470"/>
              </a:avLst>
            </a:prstGeom>
            <a:blipFill>
              <a:blip r:embed="rId2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e libre 6"/>
            <p:cNvSpPr/>
            <p:nvPr/>
          </p:nvSpPr>
          <p:spPr>
            <a:xfrm>
              <a:off x="1848959" y="2275112"/>
              <a:ext cx="2111798" cy="1785622"/>
            </a:xfrm>
            <a:custGeom>
              <a:avLst/>
              <a:gdLst>
                <a:gd name="connsiteX0" fmla="*/ 0 w 1712976"/>
                <a:gd name="connsiteY0" fmla="*/ 738442 h 1476884"/>
                <a:gd name="connsiteX1" fmla="*/ 369221 w 1712976"/>
                <a:gd name="connsiteY1" fmla="*/ 0 h 1476884"/>
                <a:gd name="connsiteX2" fmla="*/ 1343755 w 1712976"/>
                <a:gd name="connsiteY2" fmla="*/ 0 h 1476884"/>
                <a:gd name="connsiteX3" fmla="*/ 1712976 w 1712976"/>
                <a:gd name="connsiteY3" fmla="*/ 738442 h 1476884"/>
                <a:gd name="connsiteX4" fmla="*/ 1343755 w 1712976"/>
                <a:gd name="connsiteY4" fmla="*/ 1476884 h 1476884"/>
                <a:gd name="connsiteX5" fmla="*/ 369221 w 1712976"/>
                <a:gd name="connsiteY5" fmla="*/ 1476884 h 1476884"/>
                <a:gd name="connsiteX6" fmla="*/ 0 w 1712976"/>
                <a:gd name="connsiteY6" fmla="*/ 738442 h 147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2976" h="1476884">
                  <a:moveTo>
                    <a:pt x="0" y="738442"/>
                  </a:moveTo>
                  <a:lnTo>
                    <a:pt x="369221" y="0"/>
                  </a:lnTo>
                  <a:lnTo>
                    <a:pt x="1343755" y="0"/>
                  </a:lnTo>
                  <a:lnTo>
                    <a:pt x="1712976" y="738442"/>
                  </a:lnTo>
                  <a:lnTo>
                    <a:pt x="1343755" y="1476884"/>
                  </a:lnTo>
                  <a:lnTo>
                    <a:pt x="369221" y="1476884"/>
                  </a:lnTo>
                  <a:lnTo>
                    <a:pt x="0" y="73844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5822" tIns="254585" rIns="265822" bIns="254585" numCol="1" spcCol="1270" anchor="ctr" anchorCtr="0">
              <a:noAutofit/>
            </a:bodyPr>
            <a:lstStyle/>
            <a:p>
              <a:pPr algn="ctr" defTabSz="8890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 smtClean="0">
                  <a:solidFill>
                    <a:srgbClr val="4E8542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Monazite</a:t>
              </a:r>
            </a:p>
            <a:p>
              <a:pPr algn="ctr" defTabSz="8890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LnPO</a:t>
              </a:r>
              <a:r>
                <a:rPr lang="en-US" sz="1600" b="1" baseline="-25000" dirty="0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4</a:t>
              </a:r>
            </a:p>
            <a:p>
              <a:pPr algn="ctr" defTabSz="8890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00" b="1" i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Monoclinic system P2</a:t>
              </a:r>
              <a:r>
                <a:rPr lang="en-US" sz="1100" b="1" i="1" baseline="-25000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1</a:t>
              </a:r>
              <a:r>
                <a:rPr lang="en-US" sz="1100" b="1" i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/n</a:t>
              </a:r>
              <a:endParaRPr lang="en-US" sz="11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234122" y="1954621"/>
            <a:ext cx="3867374" cy="2734752"/>
            <a:chOff x="5634139" y="4312220"/>
            <a:chExt cx="3643471" cy="2643983"/>
          </a:xfrm>
        </p:grpSpPr>
        <p:sp>
          <p:nvSpPr>
            <p:cNvPr id="9" name="Forme libre 8"/>
            <p:cNvSpPr>
              <a:spLocks noChangeAspect="1"/>
            </p:cNvSpPr>
            <p:nvPr/>
          </p:nvSpPr>
          <p:spPr>
            <a:xfrm>
              <a:off x="5634139" y="5229869"/>
              <a:ext cx="2002303" cy="1726334"/>
            </a:xfrm>
            <a:custGeom>
              <a:avLst/>
              <a:gdLst>
                <a:gd name="connsiteX0" fmla="*/ 0 w 1712976"/>
                <a:gd name="connsiteY0" fmla="*/ 738442 h 1476884"/>
                <a:gd name="connsiteX1" fmla="*/ 369221 w 1712976"/>
                <a:gd name="connsiteY1" fmla="*/ 0 h 1476884"/>
                <a:gd name="connsiteX2" fmla="*/ 1343755 w 1712976"/>
                <a:gd name="connsiteY2" fmla="*/ 0 h 1476884"/>
                <a:gd name="connsiteX3" fmla="*/ 1712976 w 1712976"/>
                <a:gd name="connsiteY3" fmla="*/ 738442 h 1476884"/>
                <a:gd name="connsiteX4" fmla="*/ 1343755 w 1712976"/>
                <a:gd name="connsiteY4" fmla="*/ 1476884 h 1476884"/>
                <a:gd name="connsiteX5" fmla="*/ 369221 w 1712976"/>
                <a:gd name="connsiteY5" fmla="*/ 1476884 h 1476884"/>
                <a:gd name="connsiteX6" fmla="*/ 0 w 1712976"/>
                <a:gd name="connsiteY6" fmla="*/ 738442 h 1476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2976" h="1476884">
                  <a:moveTo>
                    <a:pt x="0" y="738442"/>
                  </a:moveTo>
                  <a:lnTo>
                    <a:pt x="369221" y="0"/>
                  </a:lnTo>
                  <a:lnTo>
                    <a:pt x="1343755" y="0"/>
                  </a:lnTo>
                  <a:lnTo>
                    <a:pt x="1712976" y="738442"/>
                  </a:lnTo>
                  <a:lnTo>
                    <a:pt x="1343755" y="1476884"/>
                  </a:lnTo>
                  <a:lnTo>
                    <a:pt x="369221" y="1476884"/>
                  </a:lnTo>
                  <a:lnTo>
                    <a:pt x="0" y="738442"/>
                  </a:lnTo>
                  <a:close/>
                </a:path>
              </a:pathLst>
            </a:custGeom>
            <a:no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5">
                <a:hueOff val="-277017"/>
                <a:satOff val="-26528"/>
                <a:lumOff val="-26667"/>
                <a:alphaOff val="0"/>
              </a:schemeClr>
            </a:lnRef>
            <a:fillRef idx="1">
              <a:schemeClr val="accent5">
                <a:hueOff val="-277017"/>
                <a:satOff val="-26528"/>
                <a:lumOff val="-26667"/>
                <a:alphaOff val="0"/>
              </a:schemeClr>
            </a:fillRef>
            <a:effectRef idx="0">
              <a:schemeClr val="accent5">
                <a:hueOff val="-277017"/>
                <a:satOff val="-26528"/>
                <a:lumOff val="-2666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65822" tIns="244425" rIns="265822" bIns="244425" numCol="1" spcCol="1270" anchor="ctr" anchorCtr="0">
              <a:noAutofit/>
            </a:bodyPr>
            <a:lstStyle/>
            <a:p>
              <a:pPr lvl="0" algn="ctr" defTabSz="51117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>
                  <a:solidFill>
                    <a:srgbClr val="4E8542"/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Rhabdophane</a:t>
              </a:r>
            </a:p>
            <a:p>
              <a:pPr defTabSz="511175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LnPO</a:t>
              </a:r>
              <a:r>
                <a:rPr lang="en-US" sz="1600" b="1" baseline="-25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4</a:t>
              </a:r>
              <a:r>
                <a:rPr lang="en-US" sz="1600" b="1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· </a:t>
              </a:r>
              <a:r>
                <a:rPr lang="en-US" sz="1600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0.667H</a:t>
              </a:r>
              <a:r>
                <a:rPr lang="en-US" sz="1600" b="1" baseline="-25000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2</a:t>
              </a:r>
              <a:r>
                <a:rPr lang="en-US" sz="1600" b="1" dirty="0" err="1" smtClean="0">
                  <a:solidFill>
                    <a:prstClr val="black">
                      <a:lumMod val="85000"/>
                      <a:lumOff val="1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O</a:t>
              </a:r>
              <a:endPara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Calibri" panose="020F0502020204030204" pitchFamily="34" charset="0"/>
              </a:endParaRPr>
            </a:p>
            <a:p>
              <a:pPr algn="ctr" defTabSz="511175">
                <a:lnSpc>
                  <a:spcPct val="90000"/>
                </a:lnSpc>
                <a:spcAft>
                  <a:spcPct val="35000"/>
                </a:spcAft>
              </a:pPr>
              <a:r>
                <a:rPr lang="en-US" sz="1100" b="1" i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Monoclinic </a:t>
              </a:r>
              <a:r>
                <a:rPr lang="en-US" sz="1100" b="1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system </a:t>
              </a:r>
              <a:r>
                <a:rPr lang="en-US" sz="1100" b="1" i="1" dirty="0" err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Cambria" panose="02040503050406030204" pitchFamily="18" charset="0"/>
                  <a:cs typeface="Calibri" panose="020F0502020204030204" pitchFamily="34" charset="0"/>
                </a:rPr>
                <a:t>C2</a:t>
              </a:r>
              <a:endParaRPr lang="en-US" sz="1100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mbria" panose="02040503050406030204" pitchFamily="18" charset="0"/>
                <a:cs typeface="Calibri" panose="020F0502020204030204" pitchFamily="34" charset="0"/>
              </a:endParaRPr>
            </a:p>
          </p:txBody>
        </p:sp>
        <p:sp>
          <p:nvSpPr>
            <p:cNvPr id="10" name="Hexagone 9"/>
            <p:cNvSpPr>
              <a:spLocks noChangeAspect="1"/>
            </p:cNvSpPr>
            <p:nvPr/>
          </p:nvSpPr>
          <p:spPr>
            <a:xfrm>
              <a:off x="7275307" y="4312220"/>
              <a:ext cx="2002303" cy="1726334"/>
            </a:xfrm>
            <a:prstGeom prst="hexagon">
              <a:avLst>
                <a:gd name="adj" fmla="val 25000"/>
                <a:gd name="vf" fmla="val 115470"/>
              </a:avLst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000" r="2000" b="6000"/>
              </a:stretch>
            </a:blip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5">
                <a:hueOff val="-277017"/>
                <a:satOff val="-26528"/>
                <a:lumOff val="-26667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2" name="Rectangle 11"/>
          <p:cNvSpPr/>
          <p:nvPr/>
        </p:nvSpPr>
        <p:spPr>
          <a:xfrm>
            <a:off x="2215794" y="3890525"/>
            <a:ext cx="17420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</a:pPr>
            <a:r>
              <a:rPr lang="en-US" b="1" i="1" dirty="0" smtClean="0">
                <a:solidFill>
                  <a:schemeClr val="accent1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rPr>
              <a:t>Study of the solubility</a:t>
            </a:r>
            <a:endParaRPr lang="en-US" b="1" i="1" dirty="0">
              <a:solidFill>
                <a:schemeClr val="accent1"/>
              </a:solidFill>
              <a:latin typeface="+mj-lt"/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79694" y="1643033"/>
            <a:ext cx="21886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</a:pPr>
            <a:r>
              <a:rPr lang="en-US" b="1" i="1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rPr>
              <a:t>Multiparametric study of the kinetics of dissolution</a:t>
            </a:r>
            <a:endParaRPr lang="en-US" b="1" i="1" dirty="0">
              <a:solidFill>
                <a:srgbClr val="C00000"/>
              </a:solidFill>
              <a:latin typeface="+mj-lt"/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315040" y="3835162"/>
            <a:ext cx="18743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</a:pPr>
            <a:r>
              <a:rPr lang="en-US" sz="1600" i="1" dirty="0" smtClean="0">
                <a:solidFill>
                  <a:srgbClr val="C00000"/>
                </a:solidFill>
                <a:latin typeface="+mj-lt"/>
                <a:ea typeface="ＭＳ Ｐゴシック" pitchFamily="34" charset="-128"/>
                <a:cs typeface="Calibri" panose="020F0502020204030204" pitchFamily="34" charset="0"/>
              </a:rPr>
              <a:t>Microstructural evolution at the surface of pellet during dissolution</a:t>
            </a:r>
            <a:endParaRPr lang="en-US" sz="1600" i="1" dirty="0">
              <a:solidFill>
                <a:srgbClr val="C00000"/>
              </a:solidFill>
              <a:latin typeface="+mj-lt"/>
              <a:ea typeface="ＭＳ Ｐゴシック" pitchFamily="34" charset="-128"/>
              <a:cs typeface="Calibri" panose="020F0502020204030204" pitchFamily="34" charset="0"/>
            </a:endParaRPr>
          </a:p>
        </p:txBody>
      </p:sp>
      <p:grpSp>
        <p:nvGrpSpPr>
          <p:cNvPr id="16" name="Groupe 15"/>
          <p:cNvGrpSpPr>
            <a:grpSpLocks noChangeAspect="1"/>
          </p:cNvGrpSpPr>
          <p:nvPr/>
        </p:nvGrpSpPr>
        <p:grpSpPr>
          <a:xfrm rot="696814">
            <a:off x="3339246" y="2812808"/>
            <a:ext cx="2818702" cy="2816910"/>
            <a:chOff x="3728540" y="-58889"/>
            <a:chExt cx="2676828" cy="2753925"/>
          </a:xfrm>
        </p:grpSpPr>
        <p:sp>
          <p:nvSpPr>
            <p:cNvPr id="17" name="Arc 16"/>
            <p:cNvSpPr/>
            <p:nvPr/>
          </p:nvSpPr>
          <p:spPr bwMode="auto">
            <a:xfrm rot="9175609">
              <a:off x="3728540" y="-58889"/>
              <a:ext cx="2676828" cy="2524552"/>
            </a:xfrm>
            <a:prstGeom prst="arc">
              <a:avLst>
                <a:gd name="adj1" fmla="val 14265999"/>
                <a:gd name="adj2" fmla="val 20636847"/>
              </a:avLst>
            </a:prstGeom>
            <a:ln w="15875">
              <a:solidFill>
                <a:srgbClr val="1E5389"/>
              </a:solidFill>
              <a:prstDash val="sysDash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9142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 dirty="0">
                <a:solidFill>
                  <a:srgbClr val="C00000"/>
                </a:solidFill>
                <a:latin typeface="+mj-lt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 rot="21290530">
              <a:off x="3815723" y="20237"/>
              <a:ext cx="2257823" cy="26747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1" tIns="45711" rIns="91421" bIns="45711">
              <a:prstTxWarp prst="textArchDown">
                <a:avLst>
                  <a:gd name="adj" fmla="val 16474204"/>
                </a:avLst>
              </a:prstTxWarp>
              <a:spAutoFit/>
            </a:bodyPr>
            <a:lstStyle/>
            <a:p>
              <a:pPr algn="ctr" defTabSz="4175613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ln w="12700">
                    <a:noFill/>
                    <a:prstDash val="solid"/>
                  </a:ln>
                  <a:solidFill>
                    <a:srgbClr val="1E5389"/>
                  </a:solidFill>
                  <a:latin typeface="+mj-lt"/>
                </a:rPr>
                <a:t>Leaching</a:t>
              </a:r>
              <a:endParaRPr lang="en-US" b="1" dirty="0">
                <a:ln w="12700">
                  <a:noFill/>
                  <a:prstDash val="solid"/>
                </a:ln>
                <a:solidFill>
                  <a:srgbClr val="1E5389"/>
                </a:solidFill>
                <a:latin typeface="+mj-lt"/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3224312" y="1070046"/>
            <a:ext cx="2818702" cy="2702980"/>
            <a:chOff x="3479805" y="612848"/>
            <a:chExt cx="2818702" cy="2702980"/>
          </a:xfrm>
        </p:grpSpPr>
        <p:sp>
          <p:nvSpPr>
            <p:cNvPr id="20" name="Rectangle 19"/>
            <p:cNvSpPr/>
            <p:nvPr/>
          </p:nvSpPr>
          <p:spPr bwMode="auto">
            <a:xfrm rot="16024471">
              <a:off x="3695764" y="417614"/>
              <a:ext cx="2386785" cy="27772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>
              <a:prstTxWarp prst="textCircle">
                <a:avLst>
                  <a:gd name="adj" fmla="val 12998270"/>
                </a:avLst>
              </a:prstTxWarp>
              <a:spAutoFit/>
            </a:bodyPr>
            <a:lstStyle/>
            <a:p>
              <a:pPr algn="ctr" defTabSz="914221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 smtClean="0">
                  <a:ln w="12700">
                    <a:noFill/>
                    <a:prstDash val="solid"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Homogeneous thermal conversion</a:t>
              </a:r>
              <a:endParaRPr lang="en-US" sz="1400" b="1" dirty="0">
                <a:ln w="12700">
                  <a:noFill/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1" name="Arc 20"/>
            <p:cNvSpPr/>
            <p:nvPr/>
          </p:nvSpPr>
          <p:spPr bwMode="auto">
            <a:xfrm rot="9872423" flipH="1" flipV="1">
              <a:off x="3479805" y="733540"/>
              <a:ext cx="2818702" cy="2582288"/>
            </a:xfrm>
            <a:prstGeom prst="arc">
              <a:avLst>
                <a:gd name="adj1" fmla="val 13461080"/>
                <a:gd name="adj2" fmla="val 20514324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ysDash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defTabSz="914221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Corps)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417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97686" y="735953"/>
            <a:ext cx="6756818" cy="1970549"/>
          </a:xfrm>
        </p:spPr>
        <p:txBody>
          <a:bodyPr/>
          <a:lstStyle/>
          <a:p>
            <a:pPr defTabSz="914400" eaLnBrk="0" fontAlgn="base" hangingPunct="0">
              <a:spcAft>
                <a:spcPct val="0"/>
              </a:spcAft>
              <a:buClr>
                <a:srgbClr val="006600"/>
              </a:buClr>
            </a:pPr>
            <a:r>
              <a:rPr lang="en-US" sz="3200" i="1" dirty="0" err="1"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Multiparametric</a:t>
            </a:r>
            <a:r>
              <a:rPr lang="en-US" sz="3200" i="1" dirty="0"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 study of the kinetics of </a:t>
            </a:r>
            <a:r>
              <a:rPr lang="en-US" sz="3200" i="1" dirty="0" smtClean="0"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  <a:t>dissolution of monazite, </a:t>
            </a:r>
            <a:br>
              <a:rPr lang="en-US" sz="3200" i="1" dirty="0" smtClean="0"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rPr>
            </a:br>
            <a:r>
              <a:rPr lang="en-US" sz="3200" i="1" dirty="0" err="1" smtClean="0">
                <a:latin typeface="Cambria" panose="02040503050406030204" pitchFamily="18" charset="0"/>
              </a:rPr>
              <a:t>LnPO</a:t>
            </a:r>
            <a:r>
              <a:rPr lang="en-US" sz="3200" i="1" baseline="-25000" dirty="0" err="1" smtClean="0">
                <a:latin typeface="Cambria" panose="02040503050406030204" pitchFamily="18" charset="0"/>
              </a:rPr>
              <a:t>4</a:t>
            </a:r>
            <a:r>
              <a:rPr lang="en-US" sz="3200" i="1" dirty="0" smtClean="0">
                <a:latin typeface="Cambria" panose="02040503050406030204" pitchFamily="18" charset="0"/>
              </a:rPr>
              <a:t> </a:t>
            </a:r>
            <a:r>
              <a:rPr lang="en-US" sz="3200" i="1" dirty="0">
                <a:latin typeface="Cambria" panose="02040503050406030204" pitchFamily="18" charset="0"/>
              </a:rPr>
              <a:t>(Ln = La to </a:t>
            </a:r>
            <a:r>
              <a:rPr lang="en-US" sz="3200" i="1" dirty="0" err="1" smtClean="0">
                <a:latin typeface="Cambria" panose="02040503050406030204" pitchFamily="18" charset="0"/>
              </a:rPr>
              <a:t>Gd</a:t>
            </a:r>
            <a:r>
              <a:rPr lang="en-US" sz="3200" i="1" dirty="0" smtClean="0">
                <a:latin typeface="Cambria" panose="02040503050406030204" pitchFamily="18" charset="0"/>
              </a:rPr>
              <a:t>)</a:t>
            </a:r>
            <a:endParaRPr lang="en-US" sz="3200" i="1" dirty="0">
              <a:latin typeface="Cambria" panose="02040503050406030204" pitchFamily="18" charset="0"/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5</a:t>
            </a:fld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21297" y="4799556"/>
                <a:ext cx="9144000" cy="7643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𝑹</m:t>
                          </m:r>
                        </m:e>
                        <m:sub>
                          <m:r>
                            <a:rPr lang="fr-FR" b="1" i="1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𝑳</m:t>
                          </m:r>
                          <m: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 </m:t>
                          </m:r>
                        </m:sub>
                      </m:sSub>
                      <m:d>
                        <m:dPr>
                          <m:ctrlPr>
                            <a:rPr lang="fr-FR" b="1" i="1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1" i="1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𝒊</m:t>
                          </m:r>
                          <m: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</a:rPr>
                            <m:t>𝑻</m:t>
                          </m:r>
                        </m:e>
                      </m:d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</a:rPr>
                        <m:t>𝒌</m:t>
                      </m:r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type m:val="skw"/>
                              <m:ctrlP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𝑬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𝒂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𝑹𝑻</m:t>
                              </m:r>
                            </m:den>
                          </m:f>
                        </m:sup>
                      </m:sSup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𝟑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𝑶</m:t>
                                  </m:r>
                                </m:e>
                                <m:sup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𝒏</m:t>
                          </m:r>
                        </m:sup>
                      </m:sSup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𝒈</m:t>
                      </m:r>
                      <m:d>
                        <m:dPr>
                          <m:ctrlP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𝑰</m:t>
                          </m:r>
                        </m:e>
                      </m:d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nary>
                        <m:naryPr>
                          <m:chr m:val="∏"/>
                          <m:supHide m:val="on"/>
                          <m:ctrlP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fr-FR" b="1" i="1" smtClean="0">
                              <a:solidFill>
                                <a:srgbClr val="777C84">
                                  <a:lumMod val="75000"/>
                                </a:srgbClr>
                              </a:solidFill>
                              <a:latin typeface="Cambria Math"/>
                              <a:ea typeface="Cambria Math"/>
                            </a:rPr>
                            <m:t>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fr-FR" b="1" i="1" smtClean="0">
                                  <a:solidFill>
                                    <a:srgbClr val="777C84">
                                      <a:lumMod val="75000"/>
                                    </a:srgbClr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b="1" i="1" smtClean="0">
                                      <a:solidFill>
                                        <a:srgbClr val="777C84">
                                          <a:lumMod val="75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FR" b="1" i="1" smtClean="0">
                                          <a:solidFill>
                                            <a:srgbClr val="777C84">
                                              <a:lumMod val="75000"/>
                                            </a:srgbClr>
                                          </a:solidFill>
                                          <a:latin typeface="Cambria Math" panose="02040503050406030204" pitchFamily="18" charset="0"/>
                                          <a:ea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1" i="1" smtClean="0">
                                          <a:solidFill>
                                            <a:srgbClr val="777C84">
                                              <a:lumMod val="75000"/>
                                            </a:srgb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𝒂</m:t>
                                      </m:r>
                                    </m:e>
                                    <m:sub>
                                      <m:r>
                                        <a:rPr lang="fr-FR" b="1" i="1" smtClean="0">
                                          <a:solidFill>
                                            <a:srgbClr val="777C84">
                                              <a:lumMod val="75000"/>
                                            </a:srgbClr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rgbClr val="777C84">
                                          <a:lumMod val="75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rgbClr val="777C84">
                                          <a:lumMod val="75000"/>
                                        </a:srgb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rgbClr val="777C84">
                                          <a:lumMod val="75000"/>
                                        </a:srgbClr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𝒊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fr-FR" b="1" i="1" smtClean="0">
                          <a:solidFill>
                            <a:srgbClr val="777C84">
                              <a:lumMod val="75000"/>
                            </a:srgbClr>
                          </a:solidFill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fr-FR" b="1" i="1" smtClean="0">
                          <a:solidFill>
                            <a:srgbClr val="006600"/>
                          </a:solidFill>
                          <a:latin typeface="Cambria Math"/>
                          <a:ea typeface="Cambria Math"/>
                        </a:rPr>
                        <m:t>𝒇</m:t>
                      </m:r>
                      <m:d>
                        <m:dPr>
                          <m:ctrlPr>
                            <a:rPr lang="fr-FR" b="1" i="1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b="1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b="1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b="1" i="1" smtClean="0">
                                  <a:solidFill>
                                    <a:srgbClr val="0066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𝑹</m:t>
                              </m:r>
                            </m:sub>
                          </m:sSub>
                          <m:r>
                            <a:rPr lang="fr-FR" b="1" i="1" smtClean="0">
                              <a:solidFill>
                                <a:srgbClr val="0066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𝑮</m:t>
                          </m:r>
                        </m:e>
                      </m:d>
                    </m:oMath>
                  </m:oMathPara>
                </a14:m>
                <a:endParaRPr lang="fr-FR" b="1" dirty="0">
                  <a:solidFill>
                    <a:srgbClr val="333333"/>
                  </a:solidFill>
                  <a:latin typeface="Times New Roman" pitchFamily="18" charset="0"/>
                  <a:ea typeface="ＭＳ Ｐゴシック" pitchFamily="34" charset="-128"/>
                </a:endParaRP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297" y="4799556"/>
                <a:ext cx="9144000" cy="76431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959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texte 1"/>
          <p:cNvSpPr txBox="1">
            <a:spLocks/>
          </p:cNvSpPr>
          <p:nvPr/>
        </p:nvSpPr>
        <p:spPr>
          <a:xfrm>
            <a:off x="0" y="6510729"/>
            <a:ext cx="9144000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3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altLang="fr-FR" dirty="0" smtClean="0"/>
              <a:t>[1] </a:t>
            </a:r>
            <a:r>
              <a:rPr lang="fr-FR" altLang="fr-FR" dirty="0" err="1" smtClean="0"/>
              <a:t>Jonasson</a:t>
            </a:r>
            <a:r>
              <a:rPr lang="fr-FR" altLang="fr-FR" dirty="0" smtClean="0"/>
              <a:t>, R.; Vance, E., </a:t>
            </a:r>
            <a:r>
              <a:rPr lang="fr-FR" altLang="fr-FR" i="1" dirty="0" err="1" smtClean="0"/>
              <a:t>Thermochimica</a:t>
            </a:r>
            <a:r>
              <a:rPr lang="fr-FR" altLang="fr-FR" i="1" dirty="0" smtClean="0"/>
              <a:t> acta </a:t>
            </a:r>
            <a:r>
              <a:rPr lang="fr-FR" altLang="fr-FR" b="1" dirty="0" smtClean="0"/>
              <a:t>1986,</a:t>
            </a:r>
            <a:r>
              <a:rPr lang="fr-FR" altLang="fr-FR" dirty="0" smtClean="0"/>
              <a:t> </a:t>
            </a:r>
            <a:r>
              <a:rPr lang="fr-FR" altLang="fr-FR" i="1" dirty="0" smtClean="0"/>
              <a:t>108</a:t>
            </a:r>
            <a:r>
              <a:rPr lang="fr-FR" altLang="fr-FR" dirty="0" smtClean="0"/>
              <a:t>, 65-72.</a:t>
            </a:r>
          </a:p>
          <a:p>
            <a:endParaRPr lang="fr-FR" altLang="fr-FR" i="1" dirty="0"/>
          </a:p>
        </p:txBody>
      </p:sp>
      <p:sp>
        <p:nvSpPr>
          <p:cNvPr id="6" name="Titre 2"/>
          <p:cNvSpPr txBox="1">
            <a:spLocks/>
          </p:cNvSpPr>
          <p:nvPr/>
        </p:nvSpPr>
        <p:spPr>
          <a:xfrm>
            <a:off x="-2284" y="-57150"/>
            <a:ext cx="9147294" cy="4813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1E5389"/>
                </a:solidFill>
                <a:latin typeface="Cambria" panose="02040503050406030204" pitchFamily="18" charset="0"/>
                <a:ea typeface="+mj-ea"/>
                <a:cs typeface="Arial"/>
              </a:defRPr>
            </a:lvl1pPr>
          </a:lstStyle>
          <a:p>
            <a:r>
              <a:rPr lang="fr-FR" sz="2000" dirty="0" smtClean="0"/>
              <a:t>Dissolution </a:t>
            </a:r>
            <a:r>
              <a:rPr lang="fr-FR" sz="2000" dirty="0" err="1" smtClean="0"/>
              <a:t>kinetics</a:t>
            </a:r>
            <a:r>
              <a:rPr lang="fr-FR" sz="2000" dirty="0" smtClean="0"/>
              <a:t> of monazite : </a:t>
            </a:r>
            <a:r>
              <a:rPr lang="fr-FR" sz="2000" dirty="0" err="1" smtClean="0"/>
              <a:t>synthesis</a:t>
            </a:r>
            <a:endParaRPr lang="fr-FR" sz="2000" dirty="0"/>
          </a:p>
        </p:txBody>
      </p:sp>
      <p:grpSp>
        <p:nvGrpSpPr>
          <p:cNvPr id="7" name="Groupe 6"/>
          <p:cNvGrpSpPr/>
          <p:nvPr/>
        </p:nvGrpSpPr>
        <p:grpSpPr>
          <a:xfrm>
            <a:off x="2699579" y="705047"/>
            <a:ext cx="6321179" cy="2362003"/>
            <a:chOff x="1860796" y="866972"/>
            <a:chExt cx="6321179" cy="2362003"/>
          </a:xfrm>
        </p:grpSpPr>
        <p:grpSp>
          <p:nvGrpSpPr>
            <p:cNvPr id="8" name="Groupe 7"/>
            <p:cNvGrpSpPr/>
            <p:nvPr/>
          </p:nvGrpSpPr>
          <p:grpSpPr>
            <a:xfrm>
              <a:off x="1860796" y="866972"/>
              <a:ext cx="5291128" cy="2362003"/>
              <a:chOff x="761233" y="-202519"/>
              <a:chExt cx="5291128" cy="2362003"/>
            </a:xfrm>
          </p:grpSpPr>
          <p:sp>
            <p:nvSpPr>
              <p:cNvPr id="12" name="ZoneTexte 37"/>
              <p:cNvSpPr txBox="1">
                <a:spLocks noChangeArrowheads="1"/>
              </p:cNvSpPr>
              <p:nvPr/>
            </p:nvSpPr>
            <p:spPr bwMode="auto">
              <a:xfrm>
                <a:off x="2303801" y="333428"/>
                <a:ext cx="1371827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146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1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11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defTabSz="41751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defTabSz="41751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defTabSz="41751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defTabSz="4175125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91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T = </a:t>
                </a:r>
                <a:r>
                  <a:rPr kumimoji="0" lang="en-US" altLang="fr-FR" sz="1600" b="0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900°C</a:t>
                </a:r>
                <a:r>
                  <a:rPr kumimoji="0" lang="en-US" altLang="fr-FR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0" lang="en-US" altLang="fr-FR" sz="1600" b="0" i="0" u="none" strike="noStrike" kern="0" cap="none" spc="0" normalizeH="0" baseline="30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[1]</a:t>
                </a:r>
                <a:endParaRPr kumimoji="0" lang="en-US" altLang="fr-F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 t = </a:t>
                </a:r>
                <a:r>
                  <a:rPr kumimoji="0" lang="en-US" altLang="fr-FR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rPr>
                  <a:t>6 h</a:t>
                </a:r>
                <a:endParaRPr kumimoji="0" lang="en-US" altLang="fr-F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  <p:grpSp>
            <p:nvGrpSpPr>
              <p:cNvPr id="13" name="Groupe 12"/>
              <p:cNvGrpSpPr/>
              <p:nvPr/>
            </p:nvGrpSpPr>
            <p:grpSpPr>
              <a:xfrm>
                <a:off x="761233" y="-202519"/>
                <a:ext cx="5291128" cy="2362003"/>
                <a:chOff x="761233" y="-202519"/>
                <a:chExt cx="5291128" cy="2362003"/>
              </a:xfrm>
            </p:grpSpPr>
            <p:grpSp>
              <p:nvGrpSpPr>
                <p:cNvPr id="15" name="Groupe 34"/>
                <p:cNvGrpSpPr>
                  <a:grpSpLocks/>
                </p:cNvGrpSpPr>
                <p:nvPr/>
              </p:nvGrpSpPr>
              <p:grpSpPr bwMode="auto">
                <a:xfrm>
                  <a:off x="761233" y="497760"/>
                  <a:ext cx="3085788" cy="1332000"/>
                  <a:chOff x="-1081105" y="970832"/>
                  <a:chExt cx="2095970" cy="1139663"/>
                </a:xfrm>
              </p:grpSpPr>
              <p:sp>
                <p:nvSpPr>
                  <p:cNvPr id="17" name="Forme libre 16"/>
                  <p:cNvSpPr/>
                  <p:nvPr/>
                </p:nvSpPr>
                <p:spPr>
                  <a:xfrm>
                    <a:off x="-645805" y="1541058"/>
                    <a:ext cx="1660670" cy="545051"/>
                  </a:xfrm>
                  <a:custGeom>
                    <a:avLst/>
                    <a:gdLst>
                      <a:gd name="connsiteX0" fmla="*/ 0 w 2392840"/>
                      <a:gd name="connsiteY0" fmla="*/ 78647 h 471871"/>
                      <a:gd name="connsiteX1" fmla="*/ 78647 w 2392840"/>
                      <a:gd name="connsiteY1" fmla="*/ 0 h 471871"/>
                      <a:gd name="connsiteX2" fmla="*/ 2314193 w 2392840"/>
                      <a:gd name="connsiteY2" fmla="*/ 0 h 471871"/>
                      <a:gd name="connsiteX3" fmla="*/ 2392840 w 2392840"/>
                      <a:gd name="connsiteY3" fmla="*/ 78647 h 471871"/>
                      <a:gd name="connsiteX4" fmla="*/ 2392840 w 2392840"/>
                      <a:gd name="connsiteY4" fmla="*/ 393224 h 471871"/>
                      <a:gd name="connsiteX5" fmla="*/ 2314193 w 2392840"/>
                      <a:gd name="connsiteY5" fmla="*/ 471871 h 471871"/>
                      <a:gd name="connsiteX6" fmla="*/ 78647 w 2392840"/>
                      <a:gd name="connsiteY6" fmla="*/ 471871 h 471871"/>
                      <a:gd name="connsiteX7" fmla="*/ 0 w 2392840"/>
                      <a:gd name="connsiteY7" fmla="*/ 393224 h 471871"/>
                      <a:gd name="connsiteX8" fmla="*/ 0 w 2392840"/>
                      <a:gd name="connsiteY8" fmla="*/ 78647 h 47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92840" h="471871">
                        <a:moveTo>
                          <a:pt x="0" y="78647"/>
                        </a:moveTo>
                        <a:cubicBezTo>
                          <a:pt x="0" y="35211"/>
                          <a:pt x="35211" y="0"/>
                          <a:pt x="78647" y="0"/>
                        </a:cubicBezTo>
                        <a:lnTo>
                          <a:pt x="2314193" y="0"/>
                        </a:lnTo>
                        <a:cubicBezTo>
                          <a:pt x="2357629" y="0"/>
                          <a:pt x="2392840" y="35211"/>
                          <a:pt x="2392840" y="78647"/>
                        </a:cubicBezTo>
                        <a:lnTo>
                          <a:pt x="2392840" y="393224"/>
                        </a:lnTo>
                        <a:cubicBezTo>
                          <a:pt x="2392840" y="436660"/>
                          <a:pt x="2357629" y="471871"/>
                          <a:pt x="2314193" y="471871"/>
                        </a:cubicBezTo>
                        <a:lnTo>
                          <a:pt x="78647" y="471871"/>
                        </a:lnTo>
                        <a:cubicBezTo>
                          <a:pt x="35211" y="471871"/>
                          <a:pt x="0" y="436660"/>
                          <a:pt x="0" y="393224"/>
                        </a:cubicBezTo>
                        <a:lnTo>
                          <a:pt x="0" y="78647"/>
                        </a:lnTo>
                        <a:close/>
                      </a:path>
                    </a:pathLst>
                  </a:custGeom>
                  <a:solidFill>
                    <a:sysClr val="window" lastClr="FFFFFF"/>
                  </a:solidFill>
                  <a:ln w="12700" cap="flat" cmpd="sng" algn="ctr">
                    <a:solidFill>
                      <a:srgbClr val="FFC000"/>
                    </a:solidFill>
                    <a:prstDash val="solid"/>
                    <a:miter lim="800000"/>
                  </a:ln>
                  <a:effectLst/>
                </p:spPr>
                <p:txBody>
                  <a:bodyPr lIns="373667" tIns="57325" rIns="57325" bIns="57325" spcCol="1270" anchor="ctr"/>
                  <a:lstStyle/>
                  <a:p>
                    <a:pPr marL="0" marR="0" lvl="0" indent="0" algn="ctr" defTabSz="87571" eaLnBrk="0" fontAlgn="auto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fr-FR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    </a:t>
                    </a:r>
                    <a:r>
                      <a:rPr kumimoji="0" lang="en-US" altLang="fr-FR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LnPO</a:t>
                    </a:r>
                    <a:r>
                      <a:rPr kumimoji="0" lang="en-US" altLang="fr-FR" sz="1400" b="0" i="0" u="none" strike="noStrike" kern="0" cap="none" spc="0" normalizeH="0" baseline="-2500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4 </a:t>
                    </a:r>
                    <a:r>
                      <a:rPr kumimoji="0" lang="en-US" altLang="fr-FR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· 0.667H</a:t>
                    </a:r>
                    <a:r>
                      <a:rPr kumimoji="0" lang="en-US" altLang="fr-FR" sz="1400" b="0" i="0" u="none" strike="noStrike" kern="0" cap="none" spc="0" normalizeH="0" baseline="-2500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2</a:t>
                    </a:r>
                    <a:r>
                      <a:rPr kumimoji="0" lang="en-US" altLang="fr-FR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O</a:t>
                    </a:r>
                    <a:r>
                      <a:rPr kumimoji="0" lang="en-US" altLang="fr-FR" sz="1400" b="0" i="0" u="none" strike="noStrike" kern="0" cap="none" spc="0" normalizeH="0" baseline="-2500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 </a:t>
                    </a:r>
                    <a:r>
                      <a:rPr kumimoji="0" lang="en-US" altLang="fr-FR" sz="14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575F6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</a:t>
                    </a:r>
                  </a:p>
                  <a:p>
                    <a:pPr marL="0" marR="0" lvl="0" indent="0" algn="ctr" defTabSz="87571" eaLnBrk="0" fontAlgn="auto" latinLnBrk="0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1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1E5389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  <a:sym typeface="Symbol" pitchFamily="18" charset="2"/>
                      </a:rPr>
                      <a:t>Rhabdophane</a:t>
                    </a:r>
                    <a:endParaRPr kumimoji="0" lang="en-US" sz="12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E5389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+mn-cs"/>
                    </a:endParaRPr>
                  </a:p>
                </p:txBody>
              </p:sp>
              <p:sp>
                <p:nvSpPr>
                  <p:cNvPr id="18" name="Ellipse 17"/>
                  <p:cNvSpPr>
                    <a:spLocks noChangeAspect="1"/>
                  </p:cNvSpPr>
                  <p:nvPr/>
                </p:nvSpPr>
                <p:spPr>
                  <a:xfrm>
                    <a:off x="-1081105" y="970832"/>
                    <a:ext cx="905106" cy="1139663"/>
                  </a:xfrm>
                  <a:prstGeom prst="ellipse">
                    <a:avLst/>
                  </a:prstGeom>
                  <a:blipFill dpi="0" rotWithShape="1">
                    <a:blip r:embed="rId4" cstate="email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rcRect/>
                    <a:stretch>
                      <a:fillRect b="1000"/>
                    </a:stretch>
                  </a:blipFill>
                  <a:ln w="12700" cap="flat" cmpd="sng" algn="ctr">
                    <a:solidFill>
                      <a:sysClr val="window" lastClr="FFFFFF">
                        <a:hueOff val="0"/>
                        <a:satOff val="0"/>
                        <a:lumOff val="0"/>
                        <a:alphaOff val="0"/>
                      </a:sysClr>
                    </a:solidFill>
                    <a:prstDash val="solid"/>
                    <a:miter lim="800000"/>
                  </a:ln>
                  <a:effectLst/>
                </p:spPr>
              </p:sp>
            </p:grpSp>
            <p:sp>
              <p:nvSpPr>
                <p:cNvPr id="16" name="ZoneTexte 15"/>
                <p:cNvSpPr txBox="1"/>
                <p:nvPr/>
              </p:nvSpPr>
              <p:spPr bwMode="auto">
                <a:xfrm rot="16200000">
                  <a:off x="3748085" y="-144792"/>
                  <a:ext cx="2362003" cy="2246549"/>
                </a:xfrm>
                <a:prstGeom prst="rect">
                  <a:avLst/>
                </a:prstGeom>
                <a:noFill/>
              </p:spPr>
              <p:txBody>
                <a:bodyPr spcFirstLastPara="1">
                  <a:prstTxWarp prst="textCircle">
                    <a:avLst>
                      <a:gd name="adj" fmla="val 11778271"/>
                    </a:avLst>
                  </a:prstTxWarp>
                  <a:spAutoFit/>
                </a:bodyPr>
                <a:lstStyle/>
                <a:p>
                  <a:pPr marL="0" marR="0" lvl="0" indent="0" algn="ctr" defTabSz="914221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7598D9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Characterization by XRD, SEM…</a:t>
                  </a:r>
                  <a:endParaRPr kumimoji="0" lang="en-US" sz="1600" b="1" i="1" u="none" strike="noStrike" kern="0" cap="none" spc="0" normalizeH="0" baseline="0" noProof="0" dirty="0">
                    <a:ln>
                      <a:noFill/>
                    </a:ln>
                    <a:solidFill>
                      <a:srgbClr val="7598D9">
                        <a:lumMod val="50000"/>
                      </a:srgbClr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p:grpSp>
          <p:cxnSp>
            <p:nvCxnSpPr>
              <p:cNvPr id="14" name="Connecteur droit avec flèche 13"/>
              <p:cNvCxnSpPr/>
              <p:nvPr/>
            </p:nvCxnSpPr>
            <p:spPr>
              <a:xfrm>
                <a:off x="2363065" y="892302"/>
                <a:ext cx="1237250" cy="0"/>
              </a:xfrm>
              <a:prstGeom prst="straightConnector1">
                <a:avLst/>
              </a:prstGeom>
              <a:noFill/>
              <a:ln w="19050" cap="flat" cmpd="sng" algn="ctr">
                <a:solidFill>
                  <a:srgbClr val="FFC000"/>
                </a:solidFill>
                <a:prstDash val="solid"/>
                <a:miter lim="800000"/>
                <a:tailEnd type="arrow"/>
              </a:ln>
              <a:effectLst/>
            </p:spPr>
          </p:cxnSp>
        </p:grpSp>
        <p:grpSp>
          <p:nvGrpSpPr>
            <p:cNvPr id="9" name="Groupe 8"/>
            <p:cNvGrpSpPr/>
            <p:nvPr/>
          </p:nvGrpSpPr>
          <p:grpSpPr>
            <a:xfrm>
              <a:off x="5037880" y="957964"/>
              <a:ext cx="3144095" cy="1980000"/>
              <a:chOff x="5256955" y="1181815"/>
              <a:chExt cx="3144095" cy="1980000"/>
            </a:xfrm>
          </p:grpSpPr>
          <p:sp>
            <p:nvSpPr>
              <p:cNvPr id="10" name="Forme libre 9"/>
              <p:cNvSpPr/>
              <p:nvPr/>
            </p:nvSpPr>
            <p:spPr bwMode="auto">
              <a:xfrm>
                <a:off x="6340949" y="2509383"/>
                <a:ext cx="2060101" cy="637041"/>
              </a:xfrm>
              <a:custGeom>
                <a:avLst/>
                <a:gdLst>
                  <a:gd name="connsiteX0" fmla="*/ 0 w 2392840"/>
                  <a:gd name="connsiteY0" fmla="*/ 78647 h 471871"/>
                  <a:gd name="connsiteX1" fmla="*/ 78647 w 2392840"/>
                  <a:gd name="connsiteY1" fmla="*/ 0 h 471871"/>
                  <a:gd name="connsiteX2" fmla="*/ 2314193 w 2392840"/>
                  <a:gd name="connsiteY2" fmla="*/ 0 h 471871"/>
                  <a:gd name="connsiteX3" fmla="*/ 2392840 w 2392840"/>
                  <a:gd name="connsiteY3" fmla="*/ 78647 h 471871"/>
                  <a:gd name="connsiteX4" fmla="*/ 2392840 w 2392840"/>
                  <a:gd name="connsiteY4" fmla="*/ 393224 h 471871"/>
                  <a:gd name="connsiteX5" fmla="*/ 2314193 w 2392840"/>
                  <a:gd name="connsiteY5" fmla="*/ 471871 h 471871"/>
                  <a:gd name="connsiteX6" fmla="*/ 78647 w 2392840"/>
                  <a:gd name="connsiteY6" fmla="*/ 471871 h 471871"/>
                  <a:gd name="connsiteX7" fmla="*/ 0 w 2392840"/>
                  <a:gd name="connsiteY7" fmla="*/ 393224 h 471871"/>
                  <a:gd name="connsiteX8" fmla="*/ 0 w 2392840"/>
                  <a:gd name="connsiteY8" fmla="*/ 78647 h 471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92840" h="471871">
                    <a:moveTo>
                      <a:pt x="0" y="78647"/>
                    </a:moveTo>
                    <a:cubicBezTo>
                      <a:pt x="0" y="35211"/>
                      <a:pt x="35211" y="0"/>
                      <a:pt x="78647" y="0"/>
                    </a:cubicBezTo>
                    <a:lnTo>
                      <a:pt x="2314193" y="0"/>
                    </a:lnTo>
                    <a:cubicBezTo>
                      <a:pt x="2357629" y="0"/>
                      <a:pt x="2392840" y="35211"/>
                      <a:pt x="2392840" y="78647"/>
                    </a:cubicBezTo>
                    <a:lnTo>
                      <a:pt x="2392840" y="393224"/>
                    </a:lnTo>
                    <a:cubicBezTo>
                      <a:pt x="2392840" y="436660"/>
                      <a:pt x="2357629" y="471871"/>
                      <a:pt x="2314193" y="471871"/>
                    </a:cubicBezTo>
                    <a:lnTo>
                      <a:pt x="78647" y="471871"/>
                    </a:lnTo>
                    <a:cubicBezTo>
                      <a:pt x="35211" y="471871"/>
                      <a:pt x="0" y="436660"/>
                      <a:pt x="0" y="393224"/>
                    </a:cubicBezTo>
                    <a:lnTo>
                      <a:pt x="0" y="7864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12700" cap="flat" cmpd="sng" algn="ctr">
                <a:solidFill>
                  <a:srgbClr val="EFC734"/>
                </a:solidFill>
                <a:prstDash val="solid"/>
              </a:ln>
              <a:effectLst/>
            </p:spPr>
            <p:txBody>
              <a:bodyPr lIns="373667" tIns="57325" rIns="57325" bIns="57325" spcCol="1270" anchor="ctr"/>
              <a:lstStyle/>
              <a:p>
                <a:pPr marL="0" marR="0" lvl="0" indent="0" algn="ctr" defTabSz="87571" eaLnBrk="0" fontAlgn="auto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fr-FR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6600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       </a:t>
                </a:r>
                <a:r>
                  <a:rPr kumimoji="0" lang="en-US" altLang="fr-FR" sz="16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75F6D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LnPO</a:t>
                </a:r>
                <a:r>
                  <a:rPr kumimoji="0" lang="en-US" altLang="fr-FR" sz="160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575F6D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4 </a:t>
                </a:r>
                <a:r>
                  <a:rPr kumimoji="0" lang="en-US" altLang="fr-FR" sz="160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575F6D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 </a:t>
                </a:r>
              </a:p>
              <a:p>
                <a:pPr marL="0" marR="0" lvl="0" indent="0" algn="ctr" defTabSz="87571" eaLnBrk="0" fontAlgn="auto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    </a:t>
                </a:r>
                <a:r>
                  <a:rPr kumimoji="0" lang="en-US" sz="1600" b="1" i="1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C40606"/>
                    </a:solidFill>
                    <a:effectLst/>
                    <a:uLnTx/>
                    <a:uFillTx/>
                    <a:ea typeface="+mn-ea"/>
                    <a:cs typeface="+mn-cs"/>
                    <a:sym typeface="Symbol" pitchFamily="18" charset="2"/>
                  </a:rPr>
                  <a:t>Monazite</a:t>
                </a:r>
                <a:endParaRPr kumimoji="0" lang="en-US" sz="1600" b="1" i="1" u="none" strike="noStrike" kern="0" cap="none" spc="0" normalizeH="0" baseline="0" noProof="0" dirty="0">
                  <a:ln>
                    <a:noFill/>
                  </a:ln>
                  <a:solidFill>
                    <a:srgbClr val="C4060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11" name="Organigramme : Connecteur 10"/>
              <p:cNvSpPr>
                <a:spLocks noChangeAspect="1"/>
              </p:cNvSpPr>
              <p:nvPr/>
            </p:nvSpPr>
            <p:spPr>
              <a:xfrm>
                <a:off x="5256955" y="1181815"/>
                <a:ext cx="1980000" cy="1980000"/>
              </a:xfrm>
              <a:prstGeom prst="flowChartConnector">
                <a:avLst/>
              </a:prstGeom>
              <a:blipFill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9525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1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9" name="Groupe 18"/>
          <p:cNvGrpSpPr/>
          <p:nvPr/>
        </p:nvGrpSpPr>
        <p:grpSpPr>
          <a:xfrm>
            <a:off x="155463" y="3749255"/>
            <a:ext cx="5253247" cy="2604856"/>
            <a:chOff x="193563" y="3558755"/>
            <a:chExt cx="5253247" cy="2604856"/>
          </a:xfrm>
        </p:grpSpPr>
        <p:grpSp>
          <p:nvGrpSpPr>
            <p:cNvPr id="20" name="Groupe 19"/>
            <p:cNvGrpSpPr/>
            <p:nvPr/>
          </p:nvGrpSpPr>
          <p:grpSpPr>
            <a:xfrm>
              <a:off x="193563" y="3558755"/>
              <a:ext cx="5253247" cy="2604856"/>
              <a:chOff x="217085" y="3805520"/>
              <a:chExt cx="5093635" cy="2443594"/>
            </a:xfrm>
          </p:grpSpPr>
          <p:pic>
            <p:nvPicPr>
              <p:cNvPr id="24" name="Image 23"/>
              <p:cNvPicPr>
                <a:picLocks noChangeAspect="1"/>
              </p:cNvPicPr>
              <p:nvPr/>
            </p:nvPicPr>
            <p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7085" y="3828926"/>
                <a:ext cx="1672006" cy="1394903"/>
              </a:xfrm>
              <a:prstGeom prst="roundRect">
                <a:avLst>
                  <a:gd name="adj" fmla="val 8594"/>
                </a:avLst>
              </a:prstGeom>
            </p:spPr>
          </p:pic>
          <p:sp>
            <p:nvSpPr>
              <p:cNvPr id="25" name="ZoneTexte 24"/>
              <p:cNvSpPr txBox="1"/>
              <p:nvPr/>
            </p:nvSpPr>
            <p:spPr>
              <a:xfrm>
                <a:off x="217085" y="5245519"/>
                <a:ext cx="1672006" cy="288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CePO</a:t>
                </a:r>
                <a:r>
                  <a:rPr lang="en-US" sz="1400" i="1" baseline="-25000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4</a:t>
                </a:r>
                <a:endParaRPr lang="en-US" sz="1400" i="1" dirty="0">
                  <a:solidFill>
                    <a:schemeClr val="accent6">
                      <a:lumMod val="50000"/>
                    </a:schemeClr>
                  </a:solidFill>
                  <a:cs typeface="Calibri" panose="020F0502020204030204" pitchFamily="34" charset="0"/>
                </a:endParaRPr>
              </a:p>
            </p:txBody>
          </p:sp>
          <p:pic>
            <p:nvPicPr>
              <p:cNvPr id="26" name="Image 25"/>
              <p:cNvPicPr>
                <a:picLocks noChangeAspect="1"/>
              </p:cNvPicPr>
              <p:nvPr/>
            </p:nvPicPr>
            <p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935944" y="4534278"/>
                <a:ext cx="1672006" cy="1394903"/>
              </a:xfrm>
              <a:prstGeom prst="roundRect">
                <a:avLst>
                  <a:gd name="adj" fmla="val 8594"/>
                </a:avLst>
              </a:prstGeom>
            </p:spPr>
          </p:pic>
          <p:sp>
            <p:nvSpPr>
              <p:cNvPr id="27" name="ZoneTexte 26"/>
              <p:cNvSpPr txBox="1"/>
              <p:nvPr/>
            </p:nvSpPr>
            <p:spPr>
              <a:xfrm>
                <a:off x="1935944" y="5960391"/>
                <a:ext cx="1672007" cy="288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NdPO</a:t>
                </a:r>
                <a:r>
                  <a:rPr lang="en-US" sz="1400" i="1" baseline="-25000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4</a:t>
                </a:r>
                <a:endParaRPr lang="en-US" sz="1400" i="1" dirty="0">
                  <a:solidFill>
                    <a:schemeClr val="accent6">
                      <a:lumMod val="50000"/>
                    </a:schemeClr>
                  </a:solidFill>
                  <a:cs typeface="Calibri" panose="020F0502020204030204" pitchFamily="34" charset="0"/>
                </a:endParaRPr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3638089" y="5273943"/>
                <a:ext cx="1672631" cy="288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EuPO</a:t>
                </a:r>
                <a:r>
                  <a:rPr lang="en-US" sz="1400" i="1" baseline="-25000" dirty="0" smtClean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rPr>
                  <a:t>4 </a:t>
                </a:r>
                <a:endParaRPr lang="en-US" sz="1400" i="1" dirty="0">
                  <a:solidFill>
                    <a:schemeClr val="accent6">
                      <a:lumMod val="50000"/>
                    </a:schemeClr>
                  </a:solidFill>
                  <a:cs typeface="Calibri" panose="020F0502020204030204" pitchFamily="34" charset="0"/>
                </a:endParaRPr>
              </a:p>
            </p:txBody>
          </p:sp>
          <p:pic>
            <p:nvPicPr>
              <p:cNvPr id="29" name="Image 28"/>
              <p:cNvPicPr>
                <a:picLocks noChangeAspect="1"/>
              </p:cNvPicPr>
              <p:nvPr/>
            </p:nvPicPr>
            <p:blipFill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638089" y="3805520"/>
                <a:ext cx="1672630" cy="1395424"/>
              </a:xfrm>
              <a:prstGeom prst="roundRect">
                <a:avLst>
                  <a:gd name="adj" fmla="val 8594"/>
                </a:avLst>
              </a:prstGeom>
            </p:spPr>
          </p:pic>
        </p:grpSp>
        <p:sp>
          <p:nvSpPr>
            <p:cNvPr id="21" name="ZoneTexte 20"/>
            <p:cNvSpPr txBox="1"/>
            <p:nvPr/>
          </p:nvSpPr>
          <p:spPr>
            <a:xfrm>
              <a:off x="193563" y="3565463"/>
              <a:ext cx="17243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15.1 m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2</a:t>
              </a:r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.g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-1</a:t>
              </a:r>
              <a:endParaRPr lang="fr-FR" sz="1400" b="1" baseline="300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963843" y="4335606"/>
              <a:ext cx="17243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8.3 m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2</a:t>
              </a:r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.g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-1</a:t>
              </a:r>
              <a:endParaRPr lang="fr-FR" sz="1400" b="1" baseline="300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3721766" y="3563974"/>
              <a:ext cx="17243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2.9 m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2</a:t>
              </a:r>
              <a:r>
                <a:rPr lang="fr-FR" sz="1400" b="1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.g</a:t>
              </a:r>
              <a:r>
                <a:rPr lang="fr-FR" sz="1400" b="1" baseline="30000" dirty="0" smtClean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rPr>
                <a:t>-1</a:t>
              </a:r>
              <a:endParaRPr lang="fr-FR" sz="1400" b="1" baseline="30000" dirty="0">
                <a:solidFill>
                  <a:schemeClr val="bg2">
                    <a:lumMod val="75000"/>
                  </a:schemeClr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30" name="ZoneTexte 29"/>
          <p:cNvSpPr txBox="1"/>
          <p:nvPr/>
        </p:nvSpPr>
        <p:spPr>
          <a:xfrm>
            <a:off x="924546" y="3252006"/>
            <a:ext cx="55883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Similar morphology but different size of needle like crystal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593183" y="2850615"/>
            <a:ext cx="6357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chemeClr val="accent4"/>
              </a:buClr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Pure Monazite obtained whatever the lanthanide element (La →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Gd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)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</p:txBody>
      </p:sp>
      <p:graphicFrame>
        <p:nvGraphicFramePr>
          <p:cNvPr id="32" name="Obje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3453511"/>
              </p:ext>
            </p:extLst>
          </p:nvPr>
        </p:nvGraphicFramePr>
        <p:xfrm>
          <a:off x="5510999" y="3886733"/>
          <a:ext cx="3639640" cy="2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Graph" r:id="rId9" imgW="4131720" imgH="2901600" progId="Origin50.Graph">
                  <p:embed/>
                </p:oleObj>
              </mc:Choice>
              <mc:Fallback>
                <p:oleObj name="Graph" r:id="rId9" imgW="413172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10999" y="3886733"/>
                        <a:ext cx="3639640" cy="255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Forme libre 33"/>
          <p:cNvSpPr/>
          <p:nvPr/>
        </p:nvSpPr>
        <p:spPr bwMode="auto">
          <a:xfrm>
            <a:off x="784810" y="2330764"/>
            <a:ext cx="1806637" cy="349824"/>
          </a:xfrm>
          <a:custGeom>
            <a:avLst/>
            <a:gdLst>
              <a:gd name="connsiteX0" fmla="*/ 0 w 1274870"/>
              <a:gd name="connsiteY0" fmla="*/ 41134 h 246798"/>
              <a:gd name="connsiteX1" fmla="*/ 41134 w 1274870"/>
              <a:gd name="connsiteY1" fmla="*/ 0 h 246798"/>
              <a:gd name="connsiteX2" fmla="*/ 1233736 w 1274870"/>
              <a:gd name="connsiteY2" fmla="*/ 0 h 246798"/>
              <a:gd name="connsiteX3" fmla="*/ 1274870 w 1274870"/>
              <a:gd name="connsiteY3" fmla="*/ 41134 h 246798"/>
              <a:gd name="connsiteX4" fmla="*/ 1274870 w 1274870"/>
              <a:gd name="connsiteY4" fmla="*/ 205664 h 246798"/>
              <a:gd name="connsiteX5" fmla="*/ 1233736 w 1274870"/>
              <a:gd name="connsiteY5" fmla="*/ 246798 h 246798"/>
              <a:gd name="connsiteX6" fmla="*/ 41134 w 1274870"/>
              <a:gd name="connsiteY6" fmla="*/ 246798 h 246798"/>
              <a:gd name="connsiteX7" fmla="*/ 0 w 1274870"/>
              <a:gd name="connsiteY7" fmla="*/ 205664 h 246798"/>
              <a:gd name="connsiteX8" fmla="*/ 0 w 1274870"/>
              <a:gd name="connsiteY8" fmla="*/ 41134 h 246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74870" h="246798">
                <a:moveTo>
                  <a:pt x="0" y="41134"/>
                </a:moveTo>
                <a:cubicBezTo>
                  <a:pt x="0" y="18416"/>
                  <a:pt x="18416" y="0"/>
                  <a:pt x="41134" y="0"/>
                </a:cubicBezTo>
                <a:lnTo>
                  <a:pt x="1233736" y="0"/>
                </a:lnTo>
                <a:cubicBezTo>
                  <a:pt x="1256454" y="0"/>
                  <a:pt x="1274870" y="18416"/>
                  <a:pt x="1274870" y="41134"/>
                </a:cubicBezTo>
                <a:lnTo>
                  <a:pt x="1274870" y="205664"/>
                </a:lnTo>
                <a:cubicBezTo>
                  <a:pt x="1274870" y="228382"/>
                  <a:pt x="1256454" y="246798"/>
                  <a:pt x="1233736" y="246798"/>
                </a:cubicBezTo>
                <a:lnTo>
                  <a:pt x="41134" y="246798"/>
                </a:lnTo>
                <a:cubicBezTo>
                  <a:pt x="18416" y="246798"/>
                  <a:pt x="0" y="228382"/>
                  <a:pt x="0" y="205664"/>
                </a:cubicBezTo>
                <a:lnTo>
                  <a:pt x="0" y="41134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lIns="366635" tIns="46338" rIns="46338" bIns="46338" spcCol="1270" anchor="ctr"/>
          <a:lstStyle/>
          <a:p>
            <a:pPr marL="0" marR="0" lvl="0" indent="0" defTabSz="82706" eaLnBrk="0" fontAlgn="auto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66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    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LnCl</a:t>
            </a:r>
            <a:r>
              <a:rPr kumimoji="0" lang="en-US" altLang="fr-FR" sz="1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3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+ H</a:t>
            </a:r>
            <a:r>
              <a:rPr kumimoji="0" lang="en-US" altLang="fr-FR" sz="1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3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PO</a:t>
            </a:r>
            <a:r>
              <a:rPr kumimoji="0" lang="en-US" altLang="fr-FR" sz="1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4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 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575F6D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35" name="Ellipse 34"/>
          <p:cNvSpPr>
            <a:spLocks noChangeAspect="1"/>
          </p:cNvSpPr>
          <p:nvPr/>
        </p:nvSpPr>
        <p:spPr bwMode="auto">
          <a:xfrm>
            <a:off x="315273" y="1613288"/>
            <a:ext cx="1080000" cy="1080000"/>
          </a:xfrm>
          <a:prstGeom prst="ellipse">
            <a:avLst/>
          </a:pr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37" name="ZoneTexte 36"/>
          <p:cNvSpPr txBox="1"/>
          <p:nvPr/>
        </p:nvSpPr>
        <p:spPr>
          <a:xfrm>
            <a:off x="155463" y="722707"/>
            <a:ext cx="2196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8000"/>
              </a:buClr>
              <a:buSzPct val="115000"/>
            </a:pPr>
            <a:r>
              <a:rPr lang="fr-FR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Wet</a:t>
            </a:r>
            <a:r>
              <a:rPr lang="fr-FR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fr-FR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chemistry</a:t>
            </a:r>
            <a:r>
              <a:rPr lang="fr-FR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route</a:t>
            </a:r>
            <a:endParaRPr lang="fr-FR" i="1" dirty="0">
              <a:solidFill>
                <a:schemeClr val="tx1">
                  <a:lumMod val="85000"/>
                  <a:lumOff val="15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ZoneTexte 37"/>
          <p:cNvSpPr txBox="1">
            <a:spLocks noChangeArrowheads="1"/>
          </p:cNvSpPr>
          <p:nvPr/>
        </p:nvSpPr>
        <p:spPr bwMode="auto">
          <a:xfrm>
            <a:off x="1395273" y="1498137"/>
            <a:ext cx="110231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14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1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11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9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9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175125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9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T = 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90°C</a:t>
            </a:r>
            <a:endParaRPr kumimoji="0" lang="en-US" altLang="fr-F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fr-FR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 t = 14 </a:t>
            </a:r>
            <a:r>
              <a:rPr kumimoji="0" lang="en-US" altLang="fr-F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d</a:t>
            </a:r>
            <a:endParaRPr kumimoji="0" lang="en-US" altLang="fr-FR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39" name="Connecteur droit avec flèche 38"/>
          <p:cNvCxnSpPr/>
          <p:nvPr/>
        </p:nvCxnSpPr>
        <p:spPr>
          <a:xfrm>
            <a:off x="1490866" y="2015720"/>
            <a:ext cx="897771" cy="0"/>
          </a:xfrm>
          <a:prstGeom prst="straightConnector1">
            <a:avLst/>
          </a:prstGeom>
          <a:noFill/>
          <a:ln w="19050" cap="flat" cmpd="sng" algn="ctr">
            <a:solidFill>
              <a:srgbClr val="FFC000"/>
            </a:solidFill>
            <a:prstDash val="solid"/>
            <a:miter lim="800000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547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lèche en arc 48"/>
          <p:cNvSpPr/>
          <p:nvPr/>
        </p:nvSpPr>
        <p:spPr>
          <a:xfrm rot="16904841">
            <a:off x="533491" y="875113"/>
            <a:ext cx="2559461" cy="2545344"/>
          </a:xfrm>
          <a:prstGeom prst="circularArrow">
            <a:avLst>
              <a:gd name="adj1" fmla="val 7929"/>
              <a:gd name="adj2" fmla="val 1142322"/>
              <a:gd name="adj3" fmla="val 4541021"/>
              <a:gd name="adj4" fmla="val 12402198"/>
              <a:gd name="adj5" fmla="val 11107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48" name="Image 4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4" r="20713"/>
          <a:stretch/>
        </p:blipFill>
        <p:spPr>
          <a:xfrm>
            <a:off x="5156940" y="1176957"/>
            <a:ext cx="3817938" cy="5148962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40384" y="-57150"/>
            <a:ext cx="9147294" cy="481361"/>
          </a:xfrm>
        </p:spPr>
        <p:txBody>
          <a:bodyPr/>
          <a:lstStyle/>
          <a:p>
            <a:r>
              <a:rPr lang="fr-FR" sz="2000" dirty="0"/>
              <a:t>Dissolution </a:t>
            </a:r>
            <a:r>
              <a:rPr lang="fr-FR" sz="2000" dirty="0" err="1"/>
              <a:t>kinetics</a:t>
            </a:r>
            <a:r>
              <a:rPr lang="fr-FR" sz="2000" dirty="0"/>
              <a:t> of monazite: </a:t>
            </a:r>
            <a:r>
              <a:rPr lang="fr-FR" sz="2000" dirty="0" err="1"/>
              <a:t>methodology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>
          <a:xfrm>
            <a:off x="7010400" y="6519447"/>
            <a:ext cx="2133600" cy="365125"/>
          </a:xfrm>
        </p:spPr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769466" y="889432"/>
            <a:ext cx="2085990" cy="2399313"/>
            <a:chOff x="221683" y="581952"/>
            <a:chExt cx="2085990" cy="2399313"/>
          </a:xfrm>
        </p:grpSpPr>
        <p:sp>
          <p:nvSpPr>
            <p:cNvPr id="8" name="ZoneTexte 7"/>
            <p:cNvSpPr txBox="1"/>
            <p:nvPr/>
          </p:nvSpPr>
          <p:spPr>
            <a:xfrm rot="15311380">
              <a:off x="141867" y="661768"/>
              <a:ext cx="2088000" cy="1928368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>
                  <a:gd name="adj" fmla="val 18398943"/>
                </a:avLst>
              </a:prstTxWarp>
              <a:spAutoFit/>
            </a:bodyPr>
            <a:lstStyle/>
            <a:p>
              <a:pPr algn="l"/>
              <a:r>
                <a:rPr lang="en-US" sz="1400" i="1" dirty="0" smtClean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</a:rPr>
                <a:t>       0.1-0.5-1M HNO</a:t>
              </a:r>
              <a:r>
                <a:rPr lang="en-US" sz="1400" i="1" baseline="-25000" dirty="0" smtClean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</a:rPr>
                <a:t>3 </a:t>
              </a:r>
            </a:p>
            <a:p>
              <a:pPr algn="l"/>
              <a:r>
                <a:rPr lang="en-US" sz="1400" i="1" baseline="-25000" dirty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</a:rPr>
                <a:t> </a:t>
              </a:r>
              <a:r>
                <a:rPr lang="en-US" sz="1400" i="1" baseline="-25000" dirty="0" smtClean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</a:rPr>
                <a:t>                      </a:t>
              </a:r>
              <a:r>
                <a:rPr lang="en-US" sz="1400" i="1" dirty="0" smtClean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</a:rPr>
                <a:t>298  </a:t>
              </a:r>
              <a:r>
                <a:rPr lang="en-US" sz="1400" i="1" dirty="0" smtClean="0">
                  <a:solidFill>
                    <a:schemeClr val="tx2">
                      <a:lumMod val="75000"/>
                    </a:schemeClr>
                  </a:solidFill>
                  <a:cs typeface="Calibri" panose="020F0502020204030204" pitchFamily="34" charset="0"/>
                  <a:sym typeface="SymbolPS"/>
                </a:rPr>
                <a:t>-  363 K</a:t>
              </a:r>
              <a:endParaRPr lang="en-US" sz="1400" i="1" dirty="0">
                <a:solidFill>
                  <a:schemeClr val="tx2">
                    <a:lumMod val="75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 rot="19610863">
              <a:off x="316311" y="846857"/>
              <a:ext cx="1991362" cy="2134408"/>
            </a:xfrm>
            <a:prstGeom prst="rect">
              <a:avLst/>
            </a:prstGeom>
            <a:noFill/>
          </p:spPr>
          <p:txBody>
            <a:bodyPr spcFirstLastPara="1" wrap="square" numCol="1" rtlCol="0">
              <a:prstTxWarp prst="textArchUp">
                <a:avLst>
                  <a:gd name="adj" fmla="val 12388688"/>
                </a:avLst>
              </a:prstTxWarp>
              <a:spAutoFit/>
            </a:bodyPr>
            <a:lstStyle>
              <a:defPPr>
                <a:defRPr lang="fr-FR"/>
              </a:defPPr>
              <a:lvl1pPr algn="l">
                <a:defRPr sz="1100" i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800" dirty="0" smtClean="0">
                  <a:solidFill>
                    <a:schemeClr val="accent6">
                      <a:lumMod val="50000"/>
                    </a:schemeClr>
                  </a:solidFill>
                  <a:latin typeface="+mn-lt"/>
                </a:rPr>
                <a:t>Dynamic conditions</a:t>
              </a:r>
              <a:endParaRPr lang="en-US" sz="1800" dirty="0">
                <a:solidFill>
                  <a:schemeClr val="accent6">
                    <a:lumMod val="50000"/>
                  </a:schemeClr>
                </a:solidFill>
                <a:latin typeface="+mn-lt"/>
              </a:endParaRPr>
            </a:p>
          </p:txBody>
        </p:sp>
        <p:sp>
          <p:nvSpPr>
            <p:cNvPr id="10" name="Organigramme : Connecteur 9"/>
            <p:cNvSpPr/>
            <p:nvPr/>
          </p:nvSpPr>
          <p:spPr>
            <a:xfrm>
              <a:off x="477091" y="1017612"/>
              <a:ext cx="1517873" cy="1498819"/>
            </a:xfrm>
            <a:prstGeom prst="flowChartConnector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r="2000"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Flèche en arc 10"/>
          <p:cNvSpPr/>
          <p:nvPr/>
        </p:nvSpPr>
        <p:spPr>
          <a:xfrm rot="11826525">
            <a:off x="671582" y="3216346"/>
            <a:ext cx="2628001" cy="2628000"/>
          </a:xfrm>
          <a:prstGeom prst="circularArrow">
            <a:avLst>
              <a:gd name="adj1" fmla="val 7929"/>
              <a:gd name="adj2" fmla="val 1142322"/>
              <a:gd name="adj3" fmla="val 4541021"/>
              <a:gd name="adj4" fmla="val 15944213"/>
              <a:gd name="adj5" fmla="val 125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rganigramme : Connecteur 12"/>
          <p:cNvSpPr/>
          <p:nvPr/>
        </p:nvSpPr>
        <p:spPr>
          <a:xfrm rot="21508554">
            <a:off x="1259825" y="3820524"/>
            <a:ext cx="1440000" cy="1440000"/>
          </a:xfrm>
          <a:prstGeom prst="flowChartConnector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e 14"/>
          <p:cNvGrpSpPr/>
          <p:nvPr/>
        </p:nvGrpSpPr>
        <p:grpSpPr>
          <a:xfrm>
            <a:off x="2432984" y="1912525"/>
            <a:ext cx="2628000" cy="2627999"/>
            <a:chOff x="2240038" y="1516163"/>
            <a:chExt cx="2628000" cy="2627999"/>
          </a:xfrm>
        </p:grpSpPr>
        <p:sp>
          <p:nvSpPr>
            <p:cNvPr id="16" name="Organigramme : Connecteur 15"/>
            <p:cNvSpPr/>
            <p:nvPr/>
          </p:nvSpPr>
          <p:spPr>
            <a:xfrm>
              <a:off x="2834037" y="2104549"/>
              <a:ext cx="1440000" cy="1440000"/>
            </a:xfrm>
            <a:prstGeom prst="flowChartConnector">
              <a:avLst/>
            </a:prstGeom>
            <a:blipFill dpi="0" rotWithShape="1"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000"/>
              </a:stretch>
            </a:blip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3075848" y="3010356"/>
              <a:ext cx="956378" cy="525849"/>
            </a:xfrm>
            <a:custGeom>
              <a:avLst/>
              <a:gdLst>
                <a:gd name="connsiteX0" fmla="*/ 0 w 831339"/>
                <a:gd name="connsiteY0" fmla="*/ 0 h 339755"/>
                <a:gd name="connsiteX1" fmla="*/ 831339 w 831339"/>
                <a:gd name="connsiteY1" fmla="*/ 0 h 339755"/>
                <a:gd name="connsiteX2" fmla="*/ 831339 w 831339"/>
                <a:gd name="connsiteY2" fmla="*/ 339755 h 339755"/>
                <a:gd name="connsiteX3" fmla="*/ 0 w 831339"/>
                <a:gd name="connsiteY3" fmla="*/ 339755 h 339755"/>
                <a:gd name="connsiteX4" fmla="*/ 0 w 831339"/>
                <a:gd name="connsiteY4" fmla="*/ 0 h 33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1339" h="339755">
                  <a:moveTo>
                    <a:pt x="0" y="0"/>
                  </a:moveTo>
                  <a:lnTo>
                    <a:pt x="831339" y="0"/>
                  </a:lnTo>
                  <a:lnTo>
                    <a:pt x="831339" y="339755"/>
                  </a:lnTo>
                  <a:lnTo>
                    <a:pt x="0" y="33975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kern="1200" dirty="0" smtClean="0">
                  <a:solidFill>
                    <a:schemeClr val="bg1">
                      <a:lumMod val="85000"/>
                    </a:schemeClr>
                  </a:solidFill>
                  <a:cs typeface="Calibri" panose="020F0502020204030204" pitchFamily="34" charset="0"/>
                </a:rPr>
                <a:t>ICP-AES</a:t>
              </a:r>
              <a:endParaRPr lang="en-US" sz="1400" kern="1200" dirty="0">
                <a:solidFill>
                  <a:schemeClr val="bg1">
                    <a:lumMod val="85000"/>
                  </a:schemeClr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8" name="Forme 17"/>
            <p:cNvSpPr/>
            <p:nvPr/>
          </p:nvSpPr>
          <p:spPr>
            <a:xfrm rot="15812896">
              <a:off x="2240038" y="1516163"/>
              <a:ext cx="2627999" cy="2628000"/>
            </a:xfrm>
            <a:prstGeom prst="leftCircularArrow">
              <a:avLst>
                <a:gd name="adj1" fmla="val 7548"/>
                <a:gd name="adj2" fmla="val 1142322"/>
                <a:gd name="adj3" fmla="val 6333437"/>
                <a:gd name="adj4" fmla="val 18900000"/>
                <a:gd name="adj5" fmla="val 11225"/>
              </a:avLst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ZoneTexte 18"/>
            <p:cNvSpPr txBox="1"/>
            <p:nvPr/>
          </p:nvSpPr>
          <p:spPr>
            <a:xfrm rot="18145231">
              <a:off x="2508570" y="1741501"/>
              <a:ext cx="2088000" cy="2088000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>
                  <a:gd name="adj" fmla="val 18962121"/>
                </a:avLst>
              </a:prstTxWarp>
              <a:spAutoFit/>
            </a:bodyPr>
            <a:lstStyle/>
            <a:p>
              <a:pPr algn="l"/>
              <a:r>
                <a:rPr lang="en-US" sz="1200" i="1" dirty="0" smtClean="0">
                  <a:solidFill>
                    <a:schemeClr val="tx2">
                      <a:lumMod val="20000"/>
                      <a:lumOff val="80000"/>
                    </a:schemeClr>
                  </a:solidFill>
                  <a:cs typeface="Calibri" panose="020F0502020204030204" pitchFamily="34" charset="0"/>
                </a:rPr>
                <a:t>Analysis of the elementary concentrations</a:t>
              </a:r>
              <a:endParaRPr lang="en-US" sz="1200" i="1" dirty="0">
                <a:solidFill>
                  <a:schemeClr val="tx2">
                    <a:lumMod val="20000"/>
                    <a:lumOff val="80000"/>
                  </a:schemeClr>
                </a:solidFill>
                <a:cs typeface="Calibri" panose="020F0502020204030204" pitchFamily="34" charset="0"/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114324" y="5322582"/>
            <a:ext cx="6285037" cy="1431364"/>
            <a:chOff x="4180663" y="4806186"/>
            <a:chExt cx="6285037" cy="143136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ZoneTexte 20"/>
                <p:cNvSpPr txBox="1"/>
                <p:nvPr/>
              </p:nvSpPr>
              <p:spPr>
                <a:xfrm>
                  <a:off x="4626541" y="5305487"/>
                  <a:ext cx="3668440" cy="64556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6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𝑳</m:t>
                            </m:r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𝟎</m:t>
                            </m:r>
                          </m:sub>
                        </m:sSub>
                        <m:d>
                          <m:dPr>
                            <m:ctrlPr>
                              <a:rPr lang="fr-FR" sz="160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𝒊</m:t>
                            </m:r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𝑻</m:t>
                            </m:r>
                          </m:e>
                        </m:d>
                        <m:r>
                          <a:rPr lang="fr-FR" sz="1600" b="1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𝒅𝑵</m:t>
                                </m:r>
                              </m:e>
                              <m:sub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𝑳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e>
                            </m:d>
                          </m:num>
                          <m:den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𝒅𝒕</m:t>
                            </m:r>
                          </m:den>
                        </m:f>
                        <m:r>
                          <a:rPr lang="fr-FR" sz="1600" b="1" i="0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/>
                          </a:rPr>
                          <m:t>=</m:t>
                        </m:r>
                        <m:f>
                          <m:fPr>
                            <m:ctrlP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</a:rPr>
                              <m:t>𝟏</m:t>
                            </m:r>
                          </m:num>
                          <m:den>
                            <m:sSub>
                              <m:sSubPr>
                                <m:ctrlP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𝒇</m:t>
                                </m:r>
                              </m:e>
                              <m:sub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</a:rPr>
                                  <m:t>𝒊</m:t>
                                </m:r>
                              </m:sub>
                            </m:sSub>
                          </m:den>
                        </m:f>
                        <m:r>
                          <a:rPr lang="fr-FR" sz="1600" b="1" i="1" smtClean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f>
                          <m:fPr>
                            <m:ctrlP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𝒅</m:t>
                            </m:r>
                          </m:num>
                          <m:den>
                            <m: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𝒅𝒕</m:t>
                            </m:r>
                          </m:den>
                        </m:f>
                        <m:d>
                          <m:dPr>
                            <m:ctrlPr>
                              <a:rPr lang="fr-FR" sz="1600" b="1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fr-FR" sz="1600" b="1" i="1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1" i="1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𝑪</m:t>
                                    </m:r>
                                  </m:e>
                                  <m:sub>
                                    <m:r>
                                      <a:rPr lang="fr-FR" sz="1600" b="1" i="1" smtClean="0">
                                        <a:solidFill>
                                          <a:schemeClr val="tx1">
                                            <a:lumMod val="75000"/>
                                            <a:lumOff val="25000"/>
                                          </a:schemeClr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𝒊</m:t>
                                    </m:r>
                                  </m:sub>
                                </m:sSub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×</m:t>
                                </m:r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𝑽</m:t>
                                </m:r>
                              </m:num>
                              <m:den>
                                <m:r>
                                  <a:rPr lang="fr-FR" sz="1600" b="1" i="1" smtClean="0">
                                    <a:solidFill>
                                      <a:schemeClr val="tx1">
                                        <a:lumMod val="75000"/>
                                        <a:lumOff val="2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𝑺</m:t>
                                </m:r>
                              </m:den>
                            </m:f>
                          </m:e>
                        </m:d>
                      </m:oMath>
                    </m:oMathPara>
                  </a14:m>
                  <a:endParaRPr lang="fr-FR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1" name="ZoneTexte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26541" y="5305487"/>
                  <a:ext cx="3668440" cy="645561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 Box 47"/>
            <p:cNvSpPr txBox="1">
              <a:spLocks noChangeArrowheads="1"/>
            </p:cNvSpPr>
            <p:nvPr/>
          </p:nvSpPr>
          <p:spPr bwMode="auto">
            <a:xfrm>
              <a:off x="8172134" y="5945162"/>
              <a:ext cx="2293566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Reactive </a:t>
              </a: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surface area (m</a:t>
              </a:r>
              <a:r>
                <a:rPr lang="en-US" altLang="fr-FR" sz="1300" i="1" baseline="30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2</a:t>
              </a: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)</a:t>
              </a:r>
            </a:p>
          </p:txBody>
        </p:sp>
        <p:sp>
          <p:nvSpPr>
            <p:cNvPr id="23" name="Text Box 48"/>
            <p:cNvSpPr txBox="1">
              <a:spLocks noChangeArrowheads="1"/>
            </p:cNvSpPr>
            <p:nvPr/>
          </p:nvSpPr>
          <p:spPr bwMode="auto">
            <a:xfrm>
              <a:off x="6865225" y="4806186"/>
              <a:ext cx="2497208" cy="29238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Concentration in </a:t>
              </a: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solution </a:t>
              </a: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(</a:t>
              </a: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g</a:t>
              </a: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.L</a:t>
              </a:r>
              <a:r>
                <a:rPr lang="en-US" altLang="fr-FR" sz="1300" i="1" baseline="30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-1</a:t>
              </a: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)</a:t>
              </a:r>
              <a:endParaRPr lang="en-US" altLang="fr-FR" sz="13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Calibri" panose="020F0502020204030204" pitchFamily="34" charset="0"/>
              </a:endParaRPr>
            </a:p>
          </p:txBody>
        </p:sp>
        <p:sp>
          <p:nvSpPr>
            <p:cNvPr id="24" name="Text Box 49"/>
            <p:cNvSpPr txBox="1">
              <a:spLocks noChangeArrowheads="1"/>
            </p:cNvSpPr>
            <p:nvPr/>
          </p:nvSpPr>
          <p:spPr bwMode="auto">
            <a:xfrm>
              <a:off x="4180663" y="5939066"/>
              <a:ext cx="2768387" cy="2923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Mass ratio of </a:t>
              </a:r>
              <a:r>
                <a:rPr lang="en-US" altLang="fr-FR" sz="1300" i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(</a:t>
              </a:r>
              <a:r>
                <a:rPr lang="en-US" altLang="fr-FR" sz="1300" i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E</a:t>
              </a:r>
              <a:r>
                <a:rPr lang="en-US" altLang="fr-FR" sz="1300" i="1" baseline="-250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i</a:t>
              </a:r>
              <a:r>
                <a:rPr lang="en-US" altLang="fr-FR" sz="13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cs typeface="Calibri" panose="020F0502020204030204" pitchFamily="34" charset="0"/>
                </a:rPr>
                <a:t>) in the solid</a:t>
              </a:r>
            </a:p>
          </p:txBody>
        </p:sp>
        <p:sp>
          <p:nvSpPr>
            <p:cNvPr id="25" name="Freeform 51"/>
            <p:cNvSpPr>
              <a:spLocks/>
            </p:cNvSpPr>
            <p:nvPr/>
          </p:nvSpPr>
          <p:spPr bwMode="auto">
            <a:xfrm rot="2136914" flipV="1">
              <a:off x="7756427" y="5954186"/>
              <a:ext cx="483749" cy="101694"/>
            </a:xfrm>
            <a:custGeom>
              <a:avLst/>
              <a:gdLst>
                <a:gd name="T0" fmla="*/ 1001068888 w 145"/>
                <a:gd name="T1" fmla="*/ 2147482346 h 83"/>
                <a:gd name="T2" fmla="*/ 1001068888 w 145"/>
                <a:gd name="T3" fmla="*/ 2147482346 h 83"/>
                <a:gd name="T4" fmla="*/ 0 w 145"/>
                <a:gd name="T5" fmla="*/ 2147482346 h 83"/>
                <a:gd name="T6" fmla="*/ 0 60000 65536"/>
                <a:gd name="T7" fmla="*/ 0 60000 65536"/>
                <a:gd name="T8" fmla="*/ 0 60000 65536"/>
                <a:gd name="T9" fmla="*/ 0 w 145"/>
                <a:gd name="T10" fmla="*/ 0 h 83"/>
                <a:gd name="T11" fmla="*/ 145 w 145"/>
                <a:gd name="T12" fmla="*/ 83 h 8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5" h="83">
                  <a:moveTo>
                    <a:pt x="145" y="83"/>
                  </a:moveTo>
                  <a:cubicBezTo>
                    <a:pt x="137" y="70"/>
                    <a:pt x="122" y="14"/>
                    <a:pt x="98" y="7"/>
                  </a:cubicBezTo>
                  <a:cubicBezTo>
                    <a:pt x="74" y="0"/>
                    <a:pt x="20" y="34"/>
                    <a:pt x="0" y="41"/>
                  </a:cubicBezTo>
                </a:path>
              </a:pathLst>
            </a:custGeom>
            <a:noFill/>
            <a:ln w="9525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>
                <a:cs typeface="Calibri" panose="020F0502020204030204" pitchFamily="34" charset="0"/>
              </a:endParaRPr>
            </a:p>
          </p:txBody>
        </p:sp>
        <p:sp>
          <p:nvSpPr>
            <p:cNvPr id="26" name="Freeform 52"/>
            <p:cNvSpPr>
              <a:spLocks/>
            </p:cNvSpPr>
            <p:nvPr/>
          </p:nvSpPr>
          <p:spPr bwMode="auto">
            <a:xfrm rot="6206567" flipH="1" flipV="1">
              <a:off x="7436271" y="5150683"/>
              <a:ext cx="316697" cy="107926"/>
            </a:xfrm>
            <a:custGeom>
              <a:avLst/>
              <a:gdLst>
                <a:gd name="T0" fmla="*/ 2147482503 w 207"/>
                <a:gd name="T1" fmla="*/ 2147482296 h 78"/>
                <a:gd name="T2" fmla="*/ 2147482503 w 207"/>
                <a:gd name="T3" fmla="*/ 2147482296 h 78"/>
                <a:gd name="T4" fmla="*/ 0 w 207"/>
                <a:gd name="T5" fmla="*/ 2147482296 h 78"/>
                <a:gd name="T6" fmla="*/ 0 60000 65536"/>
                <a:gd name="T7" fmla="*/ 0 60000 65536"/>
                <a:gd name="T8" fmla="*/ 0 60000 65536"/>
                <a:gd name="T9" fmla="*/ 0 w 207"/>
                <a:gd name="T10" fmla="*/ 0 h 78"/>
                <a:gd name="T11" fmla="*/ 207 w 207"/>
                <a:gd name="T12" fmla="*/ 78 h 7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7" h="78">
                  <a:moveTo>
                    <a:pt x="207" y="78"/>
                  </a:moveTo>
                  <a:cubicBezTo>
                    <a:pt x="194" y="65"/>
                    <a:pt x="165" y="4"/>
                    <a:pt x="131" y="2"/>
                  </a:cubicBezTo>
                  <a:cubicBezTo>
                    <a:pt x="97" y="0"/>
                    <a:pt x="27" y="51"/>
                    <a:pt x="0" y="64"/>
                  </a:cubicBezTo>
                </a:path>
              </a:pathLst>
            </a:custGeom>
            <a:noFill/>
            <a:ln w="12700">
              <a:solidFill>
                <a:srgbClr val="C00000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fr-FR">
                <a:cs typeface="Calibri" panose="020F0502020204030204" pitchFamily="34" charset="0"/>
              </a:endParaRPr>
            </a:p>
          </p:txBody>
        </p:sp>
      </p:grpSp>
      <p:sp>
        <p:nvSpPr>
          <p:cNvPr id="33" name="ZoneTexte 32"/>
          <p:cNvSpPr txBox="1"/>
          <p:nvPr/>
        </p:nvSpPr>
        <p:spPr>
          <a:xfrm>
            <a:off x="-18909" y="969624"/>
            <a:ext cx="1312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Far </a:t>
            </a:r>
            <a:r>
              <a:rPr lang="fr-FR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from</a:t>
            </a:r>
            <a:r>
              <a:rPr lang="fr-FR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equilibrium</a:t>
            </a:r>
            <a:endParaRPr lang="fr-FR" sz="14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0" y="3366375"/>
            <a:ext cx="1396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Near </a:t>
            </a:r>
            <a:r>
              <a:rPr lang="fr-FR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equilibrium</a:t>
            </a:r>
            <a:endParaRPr lang="fr-FR" sz="1400" b="1" i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ZoneTexte 34"/>
              <p:cNvSpPr txBox="1"/>
              <p:nvPr/>
            </p:nvSpPr>
            <p:spPr>
              <a:xfrm>
                <a:off x="1147763" y="2051938"/>
                <a:ext cx="1477792" cy="296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cs typeface="Calibri" panose="020F0502020204030204" pitchFamily="34" charset="0"/>
                        </a:rPr>
                        <m:t>𝑸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~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𝟐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𝟒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𝒎𝑳</m:t>
                      </m:r>
                      <m:r>
                        <a:rPr lang="fr-FR" sz="1300" b="1" i="1" smtClean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  <a:cs typeface="Calibri" panose="020F0502020204030204" pitchFamily="34" charset="0"/>
                        </a:rPr>
                        <m:t>.</m:t>
                      </m:r>
                      <m:sSup>
                        <m:sSupPr>
                          <m:ctrlPr>
                            <a:rPr lang="fr-FR" sz="1300" b="1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fr-FR" sz="1300" b="1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  <a:cs typeface="Calibri" panose="020F0502020204030204" pitchFamily="34" charset="0"/>
                            </a:rPr>
                            <m:t>𝒉</m:t>
                          </m:r>
                        </m:e>
                        <m:sup>
                          <m:r>
                            <a:rPr lang="fr-FR" sz="1300" b="1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fr-FR" sz="1300" b="1" i="1" smtClean="0">
                              <a:solidFill>
                                <a:schemeClr val="bg2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  <a:cs typeface="Calibri" panose="020F0502020204030204" pitchFamily="34" charset="0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1300" dirty="0">
                  <a:solidFill>
                    <a:schemeClr val="bg2">
                      <a:lumMod val="75000"/>
                    </a:schemeClr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5" name="ZoneTexte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763" y="2051938"/>
                <a:ext cx="1477792" cy="296941"/>
              </a:xfrm>
              <a:prstGeom prst="rect">
                <a:avLst/>
              </a:prstGeom>
              <a:blipFill rotWithShape="0">
                <a:blip r:embed="rId7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ZoneTexte 45"/>
          <p:cNvSpPr txBox="1"/>
          <p:nvPr/>
        </p:nvSpPr>
        <p:spPr>
          <a:xfrm>
            <a:off x="0" y="633799"/>
            <a:ext cx="9145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5CD2D"/>
              </a:buClr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Study of the effect of the </a:t>
            </a:r>
            <a:r>
              <a:rPr lang="en-US" dirty="0" smtClean="0">
                <a:solidFill>
                  <a:srgbClr val="C00000"/>
                </a:solidFill>
                <a:ea typeface="ＭＳ Ｐゴシック" pitchFamily="34" charset="-128"/>
                <a:cs typeface="Calibri" panose="020F0502020204030204" pitchFamily="34" charset="0"/>
              </a:rPr>
              <a:t>temperature</a:t>
            </a:r>
            <a:r>
              <a:rPr lang="en-US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, </a:t>
            </a:r>
            <a:r>
              <a:rPr lang="en-US" dirty="0" smtClean="0">
                <a:solidFill>
                  <a:srgbClr val="C00000"/>
                </a:solidFill>
                <a:ea typeface="ＭＳ Ｐゴシック" pitchFamily="34" charset="-128"/>
                <a:cs typeface="Calibri" panose="020F0502020204030204" pitchFamily="34" charset="0"/>
              </a:rPr>
              <a:t>pH</a:t>
            </a:r>
            <a:r>
              <a:rPr lang="en-US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and </a:t>
            </a:r>
            <a:r>
              <a:rPr lang="en-US" dirty="0" smtClean="0">
                <a:solidFill>
                  <a:srgbClr val="C00000"/>
                </a:solidFill>
                <a:ea typeface="ＭＳ Ｐゴシック" pitchFamily="34" charset="-128"/>
                <a:cs typeface="Calibri" panose="020F0502020204030204" pitchFamily="34" charset="0"/>
                <a:sym typeface="Symbol" panose="05050102010706020507" pitchFamily="18" charset="2"/>
              </a:rPr>
              <a:t></a:t>
            </a:r>
            <a:r>
              <a:rPr lang="en-US" baseline="-25000" dirty="0" err="1" smtClean="0">
                <a:solidFill>
                  <a:srgbClr val="C00000"/>
                </a:solidFill>
                <a:ea typeface="ＭＳ Ｐゴシック" pitchFamily="34" charset="-128"/>
                <a:cs typeface="Calibri" panose="020F0502020204030204" pitchFamily="34" charset="0"/>
              </a:rPr>
              <a:t>R</a:t>
            </a:r>
            <a:r>
              <a:rPr lang="en-US" dirty="0" err="1" smtClean="0">
                <a:solidFill>
                  <a:srgbClr val="C00000"/>
                </a:solidFill>
                <a:ea typeface="ＭＳ Ｐゴシック" pitchFamily="34" charset="-128"/>
                <a:cs typeface="Calibri" panose="020F0502020204030204" pitchFamily="34" charset="0"/>
              </a:rPr>
              <a:t>G</a:t>
            </a:r>
            <a:r>
              <a:rPr lang="en-US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on the normalized dissolution rate, </a:t>
            </a:r>
            <a:r>
              <a:rPr lang="fr-FR" i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</a:t>
            </a:r>
            <a:r>
              <a:rPr lang="fr-FR" i="1" baseline="-25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</a:t>
            </a:r>
            <a:r>
              <a:rPr lang="fr-F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(i)</a:t>
            </a:r>
            <a:endParaRPr lang="en-US" baseline="30000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50" name="ZoneTexte 49"/>
          <p:cNvSpPr txBox="1"/>
          <p:nvPr/>
        </p:nvSpPr>
        <p:spPr>
          <a:xfrm rot="19267372">
            <a:off x="1012933" y="3553553"/>
            <a:ext cx="1992992" cy="1935841"/>
          </a:xfrm>
          <a:prstGeom prst="rect">
            <a:avLst/>
          </a:prstGeom>
          <a:noFill/>
        </p:spPr>
        <p:txBody>
          <a:bodyPr spcFirstLastPara="1" wrap="square" numCol="1" rtlCol="0">
            <a:prstTxWarp prst="textArchUp">
              <a:avLst>
                <a:gd name="adj" fmla="val 12388688"/>
              </a:avLst>
            </a:prstTxWarp>
            <a:spAutoFit/>
          </a:bodyPr>
          <a:lstStyle>
            <a:defPPr>
              <a:defRPr lang="fr-FR"/>
            </a:defPPr>
            <a:lvl1pPr algn="l">
              <a:defRPr sz="1100" i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180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Static conditions</a:t>
            </a:r>
            <a:endParaRPr lang="en-US" sz="1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" name="ZoneTexte 51"/>
          <p:cNvSpPr txBox="1"/>
          <p:nvPr/>
        </p:nvSpPr>
        <p:spPr>
          <a:xfrm rot="19325319">
            <a:off x="1563944" y="4532194"/>
            <a:ext cx="1310065" cy="955374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636260"/>
              </a:avLst>
            </a:prstTxWarp>
            <a:spAutoFit/>
          </a:bodyPr>
          <a:lstStyle/>
          <a:p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0.1 M </a:t>
            </a:r>
            <a:r>
              <a:rPr lang="fr-FR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HNO</a:t>
            </a:r>
            <a:r>
              <a:rPr lang="fr-FR" sz="2400" baseline="-25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</a:t>
            </a:r>
            <a:r>
              <a:rPr lang="fr-FR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298 K</a:t>
            </a:r>
            <a:endParaRPr lang="fr-FR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Freeform 51"/>
          <p:cNvSpPr>
            <a:spLocks/>
          </p:cNvSpPr>
          <p:nvPr/>
        </p:nvSpPr>
        <p:spPr bwMode="auto">
          <a:xfrm rot="8866822">
            <a:off x="2207609" y="6497481"/>
            <a:ext cx="483749" cy="97077"/>
          </a:xfrm>
          <a:custGeom>
            <a:avLst/>
            <a:gdLst>
              <a:gd name="T0" fmla="*/ 1001068888 w 145"/>
              <a:gd name="T1" fmla="*/ 2147482346 h 83"/>
              <a:gd name="T2" fmla="*/ 1001068888 w 145"/>
              <a:gd name="T3" fmla="*/ 2147482346 h 83"/>
              <a:gd name="T4" fmla="*/ 0 w 145"/>
              <a:gd name="T5" fmla="*/ 2147482346 h 83"/>
              <a:gd name="T6" fmla="*/ 0 60000 65536"/>
              <a:gd name="T7" fmla="*/ 0 60000 65536"/>
              <a:gd name="T8" fmla="*/ 0 60000 65536"/>
              <a:gd name="T9" fmla="*/ 0 w 145"/>
              <a:gd name="T10" fmla="*/ 0 h 83"/>
              <a:gd name="T11" fmla="*/ 145 w 145"/>
              <a:gd name="T12" fmla="*/ 83 h 8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5" h="83">
                <a:moveTo>
                  <a:pt x="145" y="83"/>
                </a:moveTo>
                <a:cubicBezTo>
                  <a:pt x="137" y="70"/>
                  <a:pt x="122" y="14"/>
                  <a:pt x="98" y="7"/>
                </a:cubicBezTo>
                <a:cubicBezTo>
                  <a:pt x="74" y="0"/>
                  <a:pt x="20" y="34"/>
                  <a:pt x="0" y="41"/>
                </a:cubicBezTo>
              </a:path>
            </a:pathLst>
          </a:custGeom>
          <a:noFill/>
          <a:ln w="9525">
            <a:solidFill>
              <a:srgbClr val="C000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fr-FR">
              <a:cs typeface="Calibri" panose="020F0502020204030204" pitchFamily="34" charset="0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7010400" y="1160592"/>
            <a:ext cx="20076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6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600" b="1" i="1" baseline="-25000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fr-FR" sz="16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0.1 M -298 K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Dynamic</a:t>
            </a:r>
            <a:r>
              <a:rPr lang="fr-FR" sz="16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conditions</a:t>
            </a:r>
            <a:endParaRPr lang="fr-FR" sz="1600" b="1" i="1" dirty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46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Dissolution kinetics of </a:t>
            </a:r>
            <a:r>
              <a:rPr lang="en-US" sz="2000" dirty="0" err="1" smtClean="0"/>
              <a:t>LnPO</a:t>
            </a:r>
            <a:r>
              <a:rPr lang="en-US" sz="2000" baseline="-25000" dirty="0" err="1" smtClean="0"/>
              <a:t>4</a:t>
            </a:r>
            <a:r>
              <a:rPr lang="en-US" sz="2000" dirty="0" smtClean="0"/>
              <a:t>: </a:t>
            </a:r>
            <a:r>
              <a:rPr lang="en-US" sz="2000" dirty="0"/>
              <a:t>effect of </a:t>
            </a:r>
            <a:r>
              <a:rPr lang="en-US" sz="2000" dirty="0" smtClean="0"/>
              <a:t>T</a:t>
            </a:r>
            <a:endParaRPr lang="en-US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855"/>
            <a:ext cx="4295775" cy="299183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846565" y="1274927"/>
            <a:ext cx="1781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LaPO</a:t>
            </a:r>
            <a:r>
              <a:rPr lang="fr-FR" sz="14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400" b="1" i="1" baseline="-25000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0.1 M </a:t>
            </a: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HNO</a:t>
            </a:r>
            <a:r>
              <a:rPr lang="fr-FR" sz="14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3</a:t>
            </a:r>
            <a:endParaRPr lang="fr-FR" sz="1400" b="1" i="1" baseline="-25000" dirty="0" smtClean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Dynamic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conditions</a:t>
            </a:r>
            <a:endParaRPr lang="fr-FR" sz="1400" b="1" i="1" dirty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14312" y="83897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Increase</a:t>
            </a:r>
            <a:r>
              <a:rPr lang="fr-FR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 of  the dissolution rate </a:t>
            </a:r>
            <a:r>
              <a:rPr lang="fr-FR" sz="16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with</a:t>
            </a:r>
            <a:r>
              <a:rPr lang="fr-FR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 T</a:t>
            </a:r>
            <a:endParaRPr lang="fr-FR" sz="1600" i="1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grpSp>
        <p:nvGrpSpPr>
          <p:cNvPr id="14" name="Groupe 13"/>
          <p:cNvGrpSpPr/>
          <p:nvPr/>
        </p:nvGrpSpPr>
        <p:grpSpPr>
          <a:xfrm>
            <a:off x="4633912" y="841710"/>
            <a:ext cx="4819574" cy="5619256"/>
            <a:chOff x="4633912" y="841710"/>
            <a:chExt cx="4819574" cy="5619256"/>
          </a:xfrm>
        </p:grpSpPr>
        <p:sp>
          <p:nvSpPr>
            <p:cNvPr id="26" name="ZoneTexte 25"/>
            <p:cNvSpPr txBox="1"/>
            <p:nvPr/>
          </p:nvSpPr>
          <p:spPr>
            <a:xfrm>
              <a:off x="4892854" y="4471634"/>
              <a:ext cx="456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285750" indent="-285750" defTabSz="9144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B32C16"/>
                </a:buClr>
                <a:buFont typeface="Arial" panose="020B0604020202020204" pitchFamily="34" charset="0"/>
                <a:buChar char="•"/>
                <a:defRPr b="1">
                  <a:solidFill>
                    <a:srgbClr val="333333"/>
                  </a:solidFill>
                  <a:latin typeface="Calibri" panose="020F0502020204030204" pitchFamily="34" charset="0"/>
                  <a:ea typeface="ＭＳ Ｐゴシック" pitchFamily="34" charset="-128"/>
                  <a:cs typeface="Calibri" panose="020F0502020204030204" pitchFamily="34" charset="0"/>
                </a:defRPr>
              </a:lvl1pPr>
            </a:lstStyle>
            <a:p>
              <a:pPr marL="0" indent="0" algn="ctr">
                <a:buClr>
                  <a:srgbClr val="C00000"/>
                </a:buClr>
                <a:buNone/>
              </a:pPr>
              <a:r>
                <a:rPr lang="fr-FR" b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Change in the rate-</a:t>
              </a:r>
              <a:r>
                <a:rPr lang="fr-FR" b="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limiting</a:t>
              </a:r>
              <a:r>
                <a:rPr lang="fr-FR" b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 </a:t>
              </a:r>
              <a:r>
                <a:rPr lang="fr-FR" b="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step</a:t>
              </a:r>
              <a:r>
                <a:rPr lang="fr-FR" b="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j-lt"/>
                </a:rPr>
                <a:t>?</a:t>
              </a:r>
            </a:p>
          </p:txBody>
        </p:sp>
        <p:grpSp>
          <p:nvGrpSpPr>
            <p:cNvPr id="13" name="Groupe 12"/>
            <p:cNvGrpSpPr/>
            <p:nvPr/>
          </p:nvGrpSpPr>
          <p:grpSpPr>
            <a:xfrm>
              <a:off x="4633912" y="841710"/>
              <a:ext cx="4572000" cy="5619256"/>
              <a:chOff x="4633912" y="841710"/>
              <a:chExt cx="4572000" cy="5619256"/>
            </a:xfrm>
          </p:grpSpPr>
          <p:grpSp>
            <p:nvGrpSpPr>
              <p:cNvPr id="8" name="Groupe 7"/>
              <p:cNvGrpSpPr/>
              <p:nvPr/>
            </p:nvGrpSpPr>
            <p:grpSpPr>
              <a:xfrm>
                <a:off x="4698273" y="1354089"/>
                <a:ext cx="4443278" cy="3096000"/>
                <a:chOff x="4802540" y="1720162"/>
                <a:chExt cx="4443278" cy="3096000"/>
              </a:xfrm>
            </p:grpSpPr>
            <p:grpSp>
              <p:nvGrpSpPr>
                <p:cNvPr id="11" name="Groupe 10"/>
                <p:cNvGrpSpPr>
                  <a:grpSpLocks noChangeAspect="1"/>
                </p:cNvGrpSpPr>
                <p:nvPr/>
              </p:nvGrpSpPr>
              <p:grpSpPr>
                <a:xfrm>
                  <a:off x="4802540" y="1720162"/>
                  <a:ext cx="4443278" cy="3096000"/>
                  <a:chOff x="-185276" y="210813"/>
                  <a:chExt cx="9605502" cy="6692948"/>
                </a:xfrm>
              </p:grpSpPr>
              <p:sp>
                <p:nvSpPr>
                  <p:cNvPr id="16" name="Rectangle 15"/>
                  <p:cNvSpPr/>
                  <p:nvPr/>
                </p:nvSpPr>
                <p:spPr>
                  <a:xfrm>
                    <a:off x="981075" y="485775"/>
                    <a:ext cx="5429250" cy="5267325"/>
                  </a:xfrm>
                  <a:prstGeom prst="rect">
                    <a:avLst/>
                  </a:prstGeom>
                  <a:gradFill>
                    <a:gsLst>
                      <a:gs pos="0">
                        <a:srgbClr val="1E5389">
                          <a:alpha val="0"/>
                        </a:srgbClr>
                      </a:gs>
                      <a:gs pos="99000">
                        <a:srgbClr val="D70000">
                          <a:alpha val="7000"/>
                        </a:srgbClr>
                      </a:gs>
                    </a:gsLst>
                    <a:lin ang="108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17" name="Rectangle 16"/>
                  <p:cNvSpPr/>
                  <p:nvPr/>
                </p:nvSpPr>
                <p:spPr>
                  <a:xfrm>
                    <a:off x="6410325" y="485775"/>
                    <a:ext cx="2076450" cy="5267325"/>
                  </a:xfrm>
                  <a:prstGeom prst="rect">
                    <a:avLst/>
                  </a:prstGeom>
                  <a:gradFill flip="none" rotWithShape="1">
                    <a:gsLst>
                      <a:gs pos="100000">
                        <a:schemeClr val="accent5">
                          <a:alpha val="50000"/>
                        </a:schemeClr>
                      </a:gs>
                      <a:gs pos="0">
                        <a:srgbClr val="1E5389">
                          <a:alpha val="0"/>
                        </a:srgbClr>
                      </a:gs>
                    </a:gsLst>
                    <a:lin ang="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graphicFrame>
                    <p:nvGraphicFramePr>
                      <p:cNvPr id="18" name="Objet 17"/>
                      <p:cNvGraphicFramePr>
                        <a:graphicFrameLocks noChangeAspect="1"/>
                      </p:cNvGraphicFramePr>
                      <p:nvPr>
                        <p:extLst>
                          <p:ext uri="{D42A27DB-BD31-4B8C-83A1-F6EECF244321}">
                            <p14:modId xmlns:p14="http://schemas.microsoft.com/office/powerpoint/2010/main" val="1488028766"/>
                          </p:ext>
                        </p:extLst>
                      </p:nvPr>
                    </p:nvGraphicFramePr>
                    <p:xfrm>
                      <a:off x="-185276" y="210813"/>
                      <a:ext cx="9605502" cy="6692948"/>
                    </p:xfrm>
                    <a:graphic>
                      <a:graphicData uri="http://schemas.openxmlformats.org/presentationml/2006/ole">
                        <mc:AlternateContent>
                          <mc:Choice xmlns:v="urn:schemas-microsoft-com:vml" Requires="v">
                            <p:oleObj spid="_x0000_s3115" name="Graph" r:id="rId4" imgW="4131720" imgH="2879640" progId="Origin50.Graph">
                              <p:embed/>
                            </p:oleObj>
                          </mc:Choice>
                          <mc:Fallback>
                            <p:oleObj name="Graph" r:id="rId4" imgW="4131720" imgH="2879640" progId="Origin50.Graph">
                              <p:embed/>
                              <p:pic>
                                <p:nvPicPr>
                                  <p:cNvPr id="0" name="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5"/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-185276" y="210813"/>
                                    <a:ext cx="9605502" cy="669294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</p:spPr>
                              </p:pic>
                            </p:oleObj>
                          </mc:Fallback>
                        </mc:AlternateContent>
                      </a:graphicData>
                    </a:graphic>
                  </p:graphicFrame>
                </mc:Choice>
                <mc:Fallback xmlns="">
                  <p:graphicFrame>
                    <p:nvGraphicFramePr>
                      <p:cNvPr id="18" name="Objet 17"/>
                      <p:cNvGraphicFramePr>
                        <a:graphicFrameLocks noChangeAspect="1"/>
                      </p:cNvGraphicFramePr>
                      <p:nvPr>
                        <p:extLst>
                          <p:ext uri="{D42A27DB-BD31-4B8C-83A1-F6EECF244321}">
                            <p14:modId xmlns:p14="http://schemas.microsoft.com/office/powerpoint/2010/main" val="1488028766"/>
                          </p:ext>
                        </p:extLst>
                      </p:nvPr>
                    </p:nvGraphicFramePr>
                    <p:xfrm>
                      <a:off x="-185276" y="210813"/>
                      <a:ext cx="9605502" cy="6692948"/>
                    </p:xfrm>
                    <a:graphic>
                      <a:graphicData uri="http://schemas.openxmlformats.org/presentationml/2006/ole">
                        <mc:AlternateContent>
                          <mc:Choice xmlns:v="urn:schemas-microsoft-com:vml" Requires="v">
                            <p:oleObj spid="_x0000_s3113" name="Graph" r:id="rId6" imgW="4131720" imgH="2879640" progId="Origin50.Graph">
                              <p:embed/>
                            </p:oleObj>
                          </mc:Choice>
                          <mc:Fallback>
                            <p:oleObj name="Graph" r:id="rId6" imgW="4131720" imgH="2879640" progId="Origin50.Graph">
                              <p:embed/>
                              <p:pic>
                                <p:nvPicPr>
                                  <p:cNvPr id="0" name=""/>
                                  <p:cNvPicPr>
                                    <a:picLocks noChangeAspect="1" noChangeArrowheads="1"/>
                                  </p:cNvPicPr>
                                  <p:nvPr/>
                                </p:nvPicPr>
                                <p:blipFill>
                                  <a:blip r:embed="rId7"/>
                                  <a:srcRect/>
                                  <a:stretch>
                                    <a:fillRect/>
                                  </a:stretch>
                                </p:blipFill>
                                <p:spPr bwMode="auto">
                                  <a:xfrm>
                                    <a:off x="-185276" y="210813"/>
                                    <a:ext cx="9605502" cy="6692948"/>
                                  </a:xfrm>
                                  <a:prstGeom prst="rect">
                                    <a:avLst/>
                                  </a:prstGeom>
                                  <a:noFill/>
                                  <a:ln>
                                    <a:noFill/>
                                  </a:ln>
                                </p:spPr>
                              </p:pic>
                            </p:oleObj>
                          </mc:Fallback>
                        </mc:AlternateContent>
                      </a:graphicData>
                    </a:graphic>
                  </p:graphicFrame>
                </mc:Fallback>
              </mc:AlternateContent>
              <p:cxnSp>
                <p:nvCxnSpPr>
                  <p:cNvPr id="19" name="Connecteur droit 18"/>
                  <p:cNvCxnSpPr/>
                  <p:nvPr/>
                </p:nvCxnSpPr>
                <p:spPr>
                  <a:xfrm>
                    <a:off x="2602806" y="930089"/>
                    <a:ext cx="5424728" cy="3021795"/>
                  </a:xfrm>
                  <a:prstGeom prst="line">
                    <a:avLst/>
                  </a:prstGeom>
                  <a:ln w="12700">
                    <a:solidFill>
                      <a:srgbClr val="0066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Flèche courbée vers la droite 19"/>
                  <p:cNvSpPr/>
                  <p:nvPr/>
                </p:nvSpPr>
                <p:spPr>
                  <a:xfrm>
                    <a:off x="1294584" y="991862"/>
                    <a:ext cx="566633" cy="1686567"/>
                  </a:xfrm>
                  <a:prstGeom prst="curvedRightArrow">
                    <a:avLst>
                      <a:gd name="adj1" fmla="val 20484"/>
                      <a:gd name="adj2" fmla="val 50000"/>
                      <a:gd name="adj3" fmla="val 25000"/>
                    </a:avLst>
                  </a:prstGeom>
                  <a:solidFill>
                    <a:srgbClr val="006600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1" name="ZoneTexte 20"/>
                  <p:cNvSpPr txBox="1"/>
                  <p:nvPr/>
                </p:nvSpPr>
                <p:spPr>
                  <a:xfrm>
                    <a:off x="1421773" y="1292699"/>
                    <a:ext cx="2172286" cy="9980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200" b="1" dirty="0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Impact of </a:t>
                    </a:r>
                    <a:r>
                      <a:rPr lang="fr-FR" sz="1200" b="1" i="1" dirty="0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f</a:t>
                    </a:r>
                    <a:r>
                      <a:rPr lang="fr-FR" sz="1200" b="1" dirty="0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(</a:t>
                    </a:r>
                    <a:r>
                      <a:rPr lang="fr-FR" sz="1200" b="1" dirty="0" err="1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Δ</a:t>
                    </a:r>
                    <a:r>
                      <a:rPr lang="fr-FR" sz="1200" b="1" dirty="0" err="1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G</a:t>
                    </a:r>
                    <a:r>
                      <a:rPr lang="fr-FR" sz="1200" b="1" baseline="-25000" dirty="0" err="1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r</a:t>
                    </a:r>
                    <a:r>
                      <a:rPr lang="fr-FR" sz="1200" b="1" dirty="0" smtClean="0">
                        <a:solidFill>
                          <a:srgbClr val="006600"/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rPr>
                      <a:t>) ?</a:t>
                    </a:r>
                    <a:endParaRPr lang="fr-FR" sz="1200" b="1" dirty="0">
                      <a:solidFill>
                        <a:srgbClr val="006600"/>
                      </a:solidFill>
                      <a:latin typeface="Cambria" panose="020405030504060302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0" name="ZoneTexte 9"/>
                <p:cNvSpPr txBox="1"/>
                <p:nvPr/>
              </p:nvSpPr>
              <p:spPr>
                <a:xfrm>
                  <a:off x="8070801" y="2282172"/>
                  <a:ext cx="665567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600" dirty="0" smtClean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</a:rPr>
                    <a:t>0.1 M</a:t>
                  </a:r>
                  <a:endParaRPr lang="fr-F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24" name="Rectangle 23"/>
              <p:cNvSpPr/>
              <p:nvPr/>
            </p:nvSpPr>
            <p:spPr>
              <a:xfrm>
                <a:off x="4633912" y="841710"/>
                <a:ext cx="4572000" cy="33855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fr-FR" sz="1600" i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ＭＳ Ｐゴシック" pitchFamily="34" charset="-128"/>
                    <a:cs typeface="Calibri" panose="020F0502020204030204" pitchFamily="34" charset="0"/>
                  </a:rPr>
                  <a:t>Determination</a:t>
                </a:r>
                <a:r>
                  <a:rPr lang="fr-FR" sz="1600" i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ＭＳ Ｐゴシック" pitchFamily="34" charset="-128"/>
                    <a:cs typeface="Calibri" panose="020F0502020204030204" pitchFamily="34" charset="0"/>
                  </a:rPr>
                  <a:t> of </a:t>
                </a:r>
                <a:r>
                  <a:rPr lang="fr-FR" sz="1600" i="1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ＭＳ Ｐゴシック" pitchFamily="34" charset="-128"/>
                    <a:cs typeface="Calibri" panose="020F0502020204030204" pitchFamily="34" charset="0"/>
                  </a:rPr>
                  <a:t>E</a:t>
                </a:r>
                <a:r>
                  <a:rPr lang="fr-FR" sz="1600" i="1" baseline="-25000" dirty="0" err="1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ＭＳ Ｐゴシック" pitchFamily="34" charset="-128"/>
                    <a:cs typeface="Calibri" panose="020F0502020204030204" pitchFamily="34" charset="0"/>
                  </a:rPr>
                  <a:t>app</a:t>
                </a:r>
                <a:r>
                  <a:rPr lang="fr-FR" sz="1600" i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ＭＳ Ｐゴシック" pitchFamily="34" charset="-128"/>
                    <a:cs typeface="Calibri" panose="020F0502020204030204" pitchFamily="34" charset="0"/>
                  </a:rPr>
                  <a:t> : Arrhenius plot</a:t>
                </a:r>
                <a:endParaRPr lang="fr-FR" sz="1600" i="1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ＭＳ Ｐゴシック" pitchFamily="34" charset="-128"/>
                  <a:cs typeface="Calibri" panose="020F0502020204030204" pitchFamily="34" charset="0"/>
                </a:endParaRPr>
              </a:p>
            </p:txBody>
          </p:sp>
          <p:grpSp>
            <p:nvGrpSpPr>
              <p:cNvPr id="27" name="Groupe 26"/>
              <p:cNvGrpSpPr/>
              <p:nvPr/>
            </p:nvGrpSpPr>
            <p:grpSpPr>
              <a:xfrm>
                <a:off x="5159018" y="5143237"/>
                <a:ext cx="3914790" cy="371833"/>
                <a:chOff x="107064" y="4443756"/>
                <a:chExt cx="3914790" cy="371833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8" name="ZoneTexte 27"/>
                    <p:cNvSpPr txBox="1"/>
                    <p:nvPr/>
                  </p:nvSpPr>
                  <p:spPr>
                    <a:xfrm>
                      <a:off x="107064" y="4443756"/>
                      <a:ext cx="3914790" cy="371833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</a:rPr>
                              <m:t>𝟓𝟒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</a:rPr>
                                  <m:t>𝒂𝒑𝒑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</a:rPr>
                                  <m:t>𝟏</m:t>
                                </m:r>
                              </m:e>
                            </m:d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</a:rPr>
                              <m:t>≤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𝟏𝟎𝟑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𝟐𝟓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𝐤𝐉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.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𝐦𝐨</m:t>
                            </m:r>
                            <m:sSup>
                              <m:sSupPr>
                                <m:ctrlP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𝐥</m:t>
                                </m:r>
                              </m:e>
                              <m:sup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</m:sup>
                            </m:sSup>
                          </m:oMath>
                        </m:oMathPara>
                      </a14:m>
                      <a:endParaRPr lang="fr-FR" sz="1600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itchFamily="18" charset="0"/>
                        <a:ea typeface="ＭＳ Ｐゴシック" pitchFamily="34" charset="-128"/>
                      </a:endParaRPr>
                    </a:p>
                  </p:txBody>
                </p:sp>
              </mc:Choice>
              <mc:Fallback xmlns="">
                <p:sp>
                  <p:nvSpPr>
                    <p:cNvPr id="14" name="ZoneTexte 1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7064" y="4443756"/>
                      <a:ext cx="3914790" cy="371833"/>
                    </a:xfrm>
                    <a:prstGeom prst="rect">
                      <a:avLst/>
                    </a:prstGeom>
                    <a:blipFill rotWithShape="1">
                      <a:blip r:embed="rId8"/>
                      <a:stretch>
                        <a:fillRect b="-327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29" name="Rectangle à coins arrondis 28"/>
                <p:cNvSpPr/>
                <p:nvPr/>
              </p:nvSpPr>
              <p:spPr>
                <a:xfrm>
                  <a:off x="194728" y="4443756"/>
                  <a:ext cx="3739457" cy="371833"/>
                </a:xfrm>
                <a:prstGeom prst="roundRect">
                  <a:avLst/>
                </a:prstGeom>
                <a:noFill/>
                <a:ln w="19050">
                  <a:solidFill>
                    <a:srgbClr val="C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0" name="Groupe 29"/>
              <p:cNvGrpSpPr/>
              <p:nvPr/>
            </p:nvGrpSpPr>
            <p:grpSpPr>
              <a:xfrm>
                <a:off x="5246682" y="6083985"/>
                <a:ext cx="3827126" cy="376981"/>
                <a:chOff x="293102" y="4921919"/>
                <a:chExt cx="3577638" cy="37698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1" name="ZoneTexte 30"/>
                    <p:cNvSpPr txBox="1"/>
                    <p:nvPr/>
                  </p:nvSpPr>
                  <p:spPr>
                    <a:xfrm>
                      <a:off x="293102" y="4921919"/>
                      <a:ext cx="3577638" cy="37183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𝟔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.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𝟎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.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𝟐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sSub>
                              <m:sSubPr>
                                <m:ctrlP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</a:rPr>
                                  <m:t>𝒂𝒑𝒑</m:t>
                                </m:r>
                              </m:sub>
                            </m:sSub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</a:rPr>
                              <m:t>𝟐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</a:rPr>
                              <m:t>)≤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𝟏𝟕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fr-FR" sz="1600" b="1" i="1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𝟏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 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𝐤𝐉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.</m:t>
                            </m:r>
                            <m:r>
                              <a:rPr lang="fr-FR" sz="1600" b="1" i="0" smtClean="0">
                                <a:solidFill>
                                  <a:prstClr val="black">
                                    <a:lumMod val="65000"/>
                                    <a:lumOff val="35000"/>
                                  </a:prstClr>
                                </a:solidFill>
                                <a:latin typeface="Cambria Math"/>
                                <a:ea typeface="Cambria Math"/>
                              </a:rPr>
                              <m:t>𝐦𝐨</m:t>
                            </m:r>
                            <m:sSup>
                              <m:sSupPr>
                                <m:ctrlPr>
                                  <a:rPr lang="fr-FR" sz="1600" b="1" i="1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𝐥</m:t>
                                </m:r>
                              </m:e>
                              <m:sup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r>
                                  <a:rPr lang="fr-FR" sz="1600" b="1" i="0" smtClean="0">
                                    <a:solidFill>
                                      <a:prstClr val="black">
                                        <a:lumMod val="65000"/>
                                        <a:lumOff val="35000"/>
                                      </a:prstClr>
                                    </a:solidFill>
                                    <a:latin typeface="Cambria Math"/>
                                    <a:ea typeface="Cambria Math"/>
                                  </a:rPr>
                                  <m:t>𝟏</m:t>
                                </m:r>
                              </m:sup>
                            </m:sSup>
                          </m:oMath>
                        </m:oMathPara>
                      </a14:m>
                      <a:endParaRPr lang="fr-FR" sz="1600" b="1" dirty="0"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latin typeface="Times New Roman" pitchFamily="18" charset="0"/>
                        <a:ea typeface="ＭＳ Ｐゴシック" pitchFamily="34" charset="-128"/>
                      </a:endParaRPr>
                    </a:p>
                  </p:txBody>
                </p:sp>
              </mc:Choice>
              <mc:Fallback xmlns="">
                <p:sp>
                  <p:nvSpPr>
                    <p:cNvPr id="17" name="ZoneTexte 1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93102" y="4921919"/>
                      <a:ext cx="3577638" cy="371833"/>
                    </a:xfrm>
                    <a:prstGeom prst="rect">
                      <a:avLst/>
                    </a:prstGeom>
                    <a:blipFill rotWithShape="1">
                      <a:blip r:embed="rId9"/>
                      <a:stretch>
                        <a:fillRect b="-491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2" name="Rectangle à coins arrondis 31"/>
                <p:cNvSpPr/>
                <p:nvPr/>
              </p:nvSpPr>
              <p:spPr>
                <a:xfrm>
                  <a:off x="293104" y="4927067"/>
                  <a:ext cx="3507153" cy="371833"/>
                </a:xfrm>
                <a:prstGeom prst="roundRect">
                  <a:avLst/>
                </a:prstGeom>
                <a:noFill/>
                <a:ln w="19050">
                  <a:solidFill>
                    <a:srgbClr val="C40606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33" name="Flèche vers le bas 32"/>
              <p:cNvSpPr/>
              <p:nvPr/>
            </p:nvSpPr>
            <p:spPr>
              <a:xfrm>
                <a:off x="6846571" y="5639536"/>
                <a:ext cx="326599" cy="404514"/>
              </a:xfrm>
              <a:prstGeom prst="downArrow">
                <a:avLst/>
              </a:prstGeom>
              <a:solidFill>
                <a:srgbClr val="0066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4" name="ZoneTexte 33"/>
              <p:cNvSpPr txBox="1"/>
              <p:nvPr/>
            </p:nvSpPr>
            <p:spPr>
              <a:xfrm>
                <a:off x="7148226" y="5603287"/>
                <a:ext cx="113204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T </a:t>
                </a:r>
                <a:r>
                  <a:rPr lang="fr-FR" dirty="0" smtClean="0">
                    <a:sym typeface="Symbol" panose="05050102010706020507" pitchFamily="18" charset="2"/>
                  </a:rPr>
                  <a:t> 313 K</a:t>
                </a:r>
                <a:endParaRPr lang="fr-FR" dirty="0"/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5094781" y="4363293"/>
                <a:ext cx="55015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3200" dirty="0">
                    <a:solidFill>
                      <a:srgbClr val="C00000"/>
                    </a:solidFill>
                    <a:sym typeface="Wingdings" panose="05000000000000000000" pitchFamily="2" charset="2"/>
                  </a:rPr>
                  <a:t></a:t>
                </a:r>
                <a:endParaRPr lang="fr-FR" sz="3200" dirty="0"/>
              </a:p>
            </p:txBody>
          </p:sp>
        </p:grpSp>
      </p:grpSp>
      <p:sp>
        <p:nvSpPr>
          <p:cNvPr id="36" name="ZoneTexte 35"/>
          <p:cNvSpPr txBox="1"/>
          <p:nvPr/>
        </p:nvSpPr>
        <p:spPr>
          <a:xfrm>
            <a:off x="253084" y="5365658"/>
            <a:ext cx="4348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Similar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 of all the lanthanides</a:t>
            </a:r>
          </a:p>
          <a:p>
            <a:pPr algn="ctr"/>
            <a:r>
              <a:rPr lang="fr-FR" dirty="0" smtClean="0"/>
              <a:t>(La → Gd)</a:t>
            </a:r>
            <a:endParaRPr lang="en-US" dirty="0"/>
          </a:p>
        </p:txBody>
      </p:sp>
      <p:sp>
        <p:nvSpPr>
          <p:cNvPr id="37" name="ZoneTexte 36"/>
          <p:cNvSpPr txBox="1"/>
          <p:nvPr/>
        </p:nvSpPr>
        <p:spPr>
          <a:xfrm>
            <a:off x="9217" y="5285029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3200" dirty="0"/>
          </a:p>
        </p:txBody>
      </p:sp>
      <p:sp>
        <p:nvSpPr>
          <p:cNvPr id="38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6482408"/>
            <a:ext cx="9144000" cy="315656"/>
          </a:xfrm>
        </p:spPr>
        <p:txBody>
          <a:bodyPr/>
          <a:lstStyle/>
          <a:p>
            <a:pPr lvl="0"/>
            <a:r>
              <a:rPr lang="fr-FR" i="1" dirty="0"/>
              <a:t>Gausse et al. </a:t>
            </a:r>
            <a:r>
              <a:rPr lang="fr-FR" i="1" dirty="0" smtClean="0"/>
              <a:t>Dissolution </a:t>
            </a:r>
            <a:r>
              <a:rPr lang="fr-FR" i="1" dirty="0" err="1" smtClean="0"/>
              <a:t>Kinetics</a:t>
            </a:r>
            <a:r>
              <a:rPr lang="fr-FR" i="1" dirty="0" smtClean="0"/>
              <a:t> of Monazite: a </a:t>
            </a:r>
            <a:r>
              <a:rPr lang="fr-FR" i="1" dirty="0" err="1" smtClean="0"/>
              <a:t>multiparametric</a:t>
            </a:r>
            <a:r>
              <a:rPr lang="fr-FR" i="1" dirty="0" smtClean="0"/>
              <a:t> </a:t>
            </a:r>
            <a:r>
              <a:rPr lang="fr-FR" i="1" dirty="0" err="1" smtClean="0"/>
              <a:t>study</a:t>
            </a:r>
            <a:r>
              <a:rPr lang="fr-FR" i="1" dirty="0" smtClean="0"/>
              <a:t> (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submitted </a:t>
            </a:r>
            <a:r>
              <a:rPr lang="en-US" altLang="fr-FR" i="1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to 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Applied Geochemistry)</a:t>
            </a:r>
          </a:p>
        </p:txBody>
      </p:sp>
      <p:grpSp>
        <p:nvGrpSpPr>
          <p:cNvPr id="12" name="Groupe 11"/>
          <p:cNvGrpSpPr/>
          <p:nvPr/>
        </p:nvGrpSpPr>
        <p:grpSpPr>
          <a:xfrm>
            <a:off x="55685" y="4556688"/>
            <a:ext cx="4799920" cy="639159"/>
            <a:chOff x="214312" y="4407392"/>
            <a:chExt cx="4799920" cy="639159"/>
          </a:xfrm>
        </p:grpSpPr>
        <p:sp>
          <p:nvSpPr>
            <p:cNvPr id="2" name="ZoneTexte 1"/>
            <p:cNvSpPr txBox="1"/>
            <p:nvPr/>
          </p:nvSpPr>
          <p:spPr>
            <a:xfrm>
              <a:off x="246580" y="4422331"/>
              <a:ext cx="47676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ym typeface="Symbol" panose="05050102010706020507" pitchFamily="18" charset="2"/>
                </a:rPr>
                <a:t>(4 </a:t>
              </a:r>
              <a:r>
                <a:rPr lang="fr-FR" sz="1400" dirty="0">
                  <a:sym typeface="Symbol" panose="05050102010706020507" pitchFamily="18" charset="2"/>
                </a:rPr>
                <a:t>± 2</a:t>
              </a:r>
              <a:r>
                <a:rPr lang="fr-FR" sz="1400" dirty="0" smtClean="0">
                  <a:sym typeface="Symbol" panose="05050102010706020507" pitchFamily="18" charset="2"/>
                </a:rPr>
                <a:t>) </a:t>
              </a:r>
              <a:r>
                <a:rPr lang="fr-FR" sz="1400" dirty="0">
                  <a:sym typeface="Symbol" panose="05050102010706020507" pitchFamily="18" charset="2"/>
                </a:rPr>
                <a:t>×</a:t>
              </a:r>
              <a:r>
                <a:rPr lang="fr-FR" sz="1400" dirty="0" smtClean="0">
                  <a:sym typeface="Symbol" panose="05050102010706020507" pitchFamily="18" charset="2"/>
                </a:rPr>
                <a:t>10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-5</a:t>
              </a:r>
              <a:r>
                <a:rPr lang="fr-FR" sz="1400" dirty="0" smtClean="0">
                  <a:sym typeface="Symbol" panose="05050102010706020507" pitchFamily="18" charset="2"/>
                </a:rPr>
                <a:t>  </a:t>
              </a:r>
              <a:r>
                <a:rPr lang="fr-FR" sz="1400" dirty="0">
                  <a:sym typeface="Symbol" panose="05050102010706020507" pitchFamily="18" charset="2"/>
                </a:rPr>
                <a:t>g.m</a:t>
              </a:r>
              <a:r>
                <a:rPr lang="fr-FR" sz="1400" baseline="30000" dirty="0">
                  <a:sym typeface="Symbol" panose="05050102010706020507" pitchFamily="18" charset="2"/>
                </a:rPr>
                <a:t>-2</a:t>
              </a:r>
              <a:r>
                <a:rPr lang="fr-FR" sz="1400" dirty="0">
                  <a:sym typeface="Symbol" panose="05050102010706020507" pitchFamily="18" charset="2"/>
                </a:rPr>
                <a:t>.d</a:t>
              </a:r>
              <a:r>
                <a:rPr lang="fr-FR" sz="1400" baseline="30000" dirty="0">
                  <a:sym typeface="Symbol" panose="05050102010706020507" pitchFamily="18" charset="2"/>
                </a:rPr>
                <a:t>-1</a:t>
              </a:r>
              <a:r>
                <a:rPr lang="fr-FR" sz="1400" dirty="0">
                  <a:sym typeface="Symbol" panose="05050102010706020507" pitchFamily="18" charset="2"/>
                </a:rPr>
                <a:t> </a:t>
              </a:r>
              <a:r>
                <a:rPr lang="fr-FR" sz="1400" dirty="0" smtClean="0">
                  <a:sym typeface="Symbol" panose="05050102010706020507" pitchFamily="18" charset="2"/>
                </a:rPr>
                <a:t>  </a:t>
              </a:r>
              <a:r>
                <a:rPr lang="fr-FR" sz="1400" i="1" dirty="0" smtClean="0"/>
                <a:t>R</a:t>
              </a:r>
              <a:r>
                <a:rPr lang="fr-FR" sz="1400" i="1" baseline="-25000" dirty="0" smtClean="0"/>
                <a:t>L,0</a:t>
              </a:r>
              <a:r>
                <a:rPr lang="fr-FR" sz="1400" dirty="0" smtClean="0"/>
                <a:t> (Ln) </a:t>
              </a:r>
              <a:r>
                <a:rPr lang="fr-FR" sz="1400" dirty="0" smtClean="0">
                  <a:sym typeface="Symbol" panose="05050102010706020507" pitchFamily="18" charset="2"/>
                </a:rPr>
                <a:t> (4.0 ± 0.1)×10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-3</a:t>
              </a:r>
              <a:r>
                <a:rPr lang="fr-FR" sz="1400" dirty="0" smtClean="0">
                  <a:sym typeface="Symbol" panose="05050102010706020507" pitchFamily="18" charset="2"/>
                </a:rPr>
                <a:t>  g.m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-2</a:t>
              </a:r>
              <a:r>
                <a:rPr lang="fr-FR" sz="1400" dirty="0" smtClean="0">
                  <a:sym typeface="Symbol" panose="05050102010706020507" pitchFamily="18" charset="2"/>
                </a:rPr>
                <a:t>.d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-1</a:t>
              </a:r>
              <a:endParaRPr lang="fr-FR" sz="1400" dirty="0"/>
            </a:p>
          </p:txBody>
        </p:sp>
        <p:sp>
          <p:nvSpPr>
            <p:cNvPr id="3" name="ZoneTexte 2"/>
            <p:cNvSpPr txBox="1"/>
            <p:nvPr/>
          </p:nvSpPr>
          <p:spPr>
            <a:xfrm>
              <a:off x="656123" y="4726860"/>
              <a:ext cx="10390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ym typeface="Symbol" panose="05050102010706020507" pitchFamily="18" charset="2"/>
                </a:rPr>
                <a:t>(Ce, 298 K)</a:t>
              </a:r>
              <a:endParaRPr lang="fr-FR" sz="1400" dirty="0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3221844" y="4708767"/>
              <a:ext cx="10583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ym typeface="Symbol" panose="05050102010706020507" pitchFamily="18" charset="2"/>
                </a:rPr>
                <a:t>(Gd, 363 K</a:t>
              </a:r>
              <a:r>
                <a:rPr lang="fr-FR" sz="1400" dirty="0" smtClean="0">
                  <a:sym typeface="Symbol" panose="05050102010706020507" pitchFamily="18" charset="2"/>
                </a:rPr>
                <a:t>)</a:t>
              </a:r>
              <a:endParaRPr lang="fr-FR" sz="1400" dirty="0"/>
            </a:p>
          </p:txBody>
        </p:sp>
        <p:sp>
          <p:nvSpPr>
            <p:cNvPr id="39" name="Rectangle à coins arrondis 38"/>
            <p:cNvSpPr/>
            <p:nvPr/>
          </p:nvSpPr>
          <p:spPr>
            <a:xfrm>
              <a:off x="214312" y="4407392"/>
              <a:ext cx="4713358" cy="639159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5849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-48939" y="5605743"/>
            <a:ext cx="5003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 smtClean="0"/>
              <a:t>Similar</a:t>
            </a:r>
            <a:r>
              <a:rPr lang="fr-FR" dirty="0" smtClean="0"/>
              <a:t> </a:t>
            </a:r>
            <a:r>
              <a:rPr lang="fr-FR" dirty="0" err="1" smtClean="0"/>
              <a:t>behavior</a:t>
            </a:r>
            <a:r>
              <a:rPr lang="fr-FR" dirty="0" smtClean="0"/>
              <a:t> of all the lanthanides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(La → Gd)</a:t>
            </a:r>
            <a:endParaRPr lang="en-US" dirty="0"/>
          </a:p>
        </p:txBody>
      </p:sp>
      <p:sp>
        <p:nvSpPr>
          <p:cNvPr id="12" name="ZoneTexte 11"/>
          <p:cNvSpPr txBox="1"/>
          <p:nvPr/>
        </p:nvSpPr>
        <p:spPr>
          <a:xfrm>
            <a:off x="716857" y="778118"/>
            <a:ext cx="4560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285750" indent="-285750" defTabSz="9144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B32C16"/>
              </a:buClr>
              <a:buFont typeface="Arial" panose="020B0604020202020204" pitchFamily="34" charset="0"/>
              <a:buChar char="•"/>
              <a:defRPr b="1">
                <a:solidFill>
                  <a:srgbClr val="333333"/>
                </a:solidFill>
                <a:latin typeface="Calibri" panose="020F0502020204030204" pitchFamily="34" charset="0"/>
                <a:ea typeface="ＭＳ Ｐゴシック" pitchFamily="34" charset="-128"/>
                <a:cs typeface="Calibri" panose="020F0502020204030204" pitchFamily="34" charset="0"/>
              </a:defRPr>
            </a:lvl1pPr>
          </a:lstStyle>
          <a:p>
            <a:pPr marL="0" indent="0">
              <a:buClr>
                <a:srgbClr val="C00000"/>
              </a:buClr>
              <a:buNone/>
            </a:pPr>
            <a:r>
              <a:rPr lang="fr-FR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298 K: far </a:t>
            </a:r>
            <a:r>
              <a:rPr lang="fr-FR" sz="16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from</a:t>
            </a:r>
            <a:r>
              <a:rPr lang="fr-FR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fr-FR" sz="16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thermodynamic</a:t>
            </a:r>
            <a:r>
              <a:rPr lang="fr-FR" sz="1600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fr-FR" sz="1600" b="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equilibrium</a:t>
            </a:r>
            <a:endParaRPr lang="fr-FR" sz="1600" b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6" y="1728327"/>
            <a:ext cx="4287661" cy="2986185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967864" y="1827982"/>
            <a:ext cx="1781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LaPO</a:t>
            </a:r>
            <a:r>
              <a:rPr lang="fr-FR" sz="14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-298 K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Dynamic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conditions</a:t>
            </a:r>
            <a:endParaRPr lang="fr-FR" sz="1400" b="1" i="1" dirty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16" name="Titre 2"/>
          <p:cNvSpPr>
            <a:spLocks noGrp="1"/>
          </p:cNvSpPr>
          <p:nvPr>
            <p:ph type="title"/>
          </p:nvPr>
        </p:nvSpPr>
        <p:spPr>
          <a:xfrm>
            <a:off x="-48939" y="-85143"/>
            <a:ext cx="9147294" cy="481361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Dissolution kinetics of </a:t>
            </a:r>
            <a:r>
              <a:rPr lang="en-US" sz="2000" dirty="0" err="1" smtClean="0"/>
              <a:t>LnPO</a:t>
            </a:r>
            <a:r>
              <a:rPr lang="en-US" sz="2000" baseline="-25000" dirty="0" err="1" smtClean="0"/>
              <a:t>4</a:t>
            </a:r>
            <a:r>
              <a:rPr lang="en-US" sz="2000" dirty="0" smtClean="0"/>
              <a:t>: </a:t>
            </a:r>
            <a:r>
              <a:rPr lang="en-US" sz="2000" dirty="0"/>
              <a:t>effect of (H</a:t>
            </a:r>
            <a:r>
              <a:rPr lang="en-US" sz="2000" baseline="-25000" dirty="0"/>
              <a:t>3</a:t>
            </a:r>
            <a:r>
              <a:rPr lang="en-US" sz="2000" dirty="0"/>
              <a:t>O</a:t>
            </a:r>
            <a:r>
              <a:rPr lang="en-US" sz="2000" baseline="30000" dirty="0"/>
              <a:t>+</a:t>
            </a:r>
            <a:r>
              <a:rPr lang="en-US" sz="2000" dirty="0"/>
              <a:t>)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4270808" y="754222"/>
            <a:ext cx="4962913" cy="5656512"/>
            <a:chOff x="4270808" y="754222"/>
            <a:chExt cx="4962913" cy="5656512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1" name="Objet 1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86824145"/>
                    </p:ext>
                  </p:extLst>
                </p:nvPr>
              </p:nvGraphicFramePr>
              <p:xfrm>
                <a:off x="4270808" y="1462050"/>
                <a:ext cx="4827040" cy="338986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138" name="Graph" r:id="rId4" imgW="4131720" imgH="2901600" progId="Origin50.Graph">
                        <p:embed/>
                      </p:oleObj>
                    </mc:Choice>
                    <mc:Fallback>
                      <p:oleObj name="Graph" r:id="rId4" imgW="4131720" imgH="2901600" progId="Origin50.Graph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270808" y="1462050"/>
                              <a:ext cx="4827040" cy="338986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1" name="Objet 10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86824145"/>
                    </p:ext>
                  </p:extLst>
                </p:nvPr>
              </p:nvGraphicFramePr>
              <p:xfrm>
                <a:off x="4270808" y="1462050"/>
                <a:ext cx="4827040" cy="3389868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4136" name="Graph" r:id="rId6" imgW="4131720" imgH="2901600" progId="Origin50.Graph">
                        <p:embed/>
                      </p:oleObj>
                    </mc:Choice>
                    <mc:Fallback>
                      <p:oleObj name="Graph" r:id="rId6" imgW="4131720" imgH="2901600" progId="Origin50.Graph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270808" y="1462050"/>
                              <a:ext cx="4827040" cy="338986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5" name="ZoneTexte 4"/>
            <p:cNvSpPr txBox="1"/>
            <p:nvPr/>
          </p:nvSpPr>
          <p:spPr>
            <a:xfrm>
              <a:off x="5010538" y="754222"/>
              <a:ext cx="4087309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sz="1600" i="1" dirty="0" err="1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Determination</a:t>
              </a:r>
              <a:r>
                <a:rPr lang="fr-FR" sz="1600" i="1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 of the partial </a:t>
              </a:r>
              <a:r>
                <a:rPr lang="fr-FR" sz="1600" i="1" dirty="0" err="1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order</a:t>
              </a:r>
              <a:r>
                <a:rPr lang="fr-FR" sz="1600" i="1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 of the </a:t>
              </a:r>
              <a:r>
                <a:rPr lang="fr-FR" sz="1600" i="1" dirty="0" err="1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reaction</a:t>
              </a:r>
              <a:r>
                <a:rPr lang="fr-FR" sz="1600" i="1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 relative to (H</a:t>
              </a:r>
              <a:r>
                <a:rPr lang="fr-FR" sz="1600" i="1" baseline="-25000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3</a:t>
              </a:r>
              <a:r>
                <a:rPr lang="fr-FR" sz="1600" i="1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O</a:t>
              </a:r>
              <a:r>
                <a:rPr lang="fr-FR" i="1" baseline="30000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+</a:t>
              </a:r>
              <a:r>
                <a:rPr lang="fr-FR" i="1" dirty="0">
                  <a:solidFill>
                    <a:srgbClr val="333333"/>
                  </a:solidFill>
                  <a:ea typeface="ＭＳ Ｐゴシック" pitchFamily="34" charset="-128"/>
                  <a:cs typeface="Calibri" panose="020F0502020204030204" pitchFamily="34" charset="0"/>
                </a:rPr>
                <a:t>)</a:t>
              </a:r>
              <a:endParaRPr lang="fr-FR" sz="1600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endParaRPr>
            </a:p>
          </p:txBody>
        </p:sp>
        <p:grpSp>
          <p:nvGrpSpPr>
            <p:cNvPr id="7" name="Groupe 6"/>
            <p:cNvGrpSpPr/>
            <p:nvPr/>
          </p:nvGrpSpPr>
          <p:grpSpPr>
            <a:xfrm>
              <a:off x="5827574" y="5393576"/>
              <a:ext cx="2453236" cy="381515"/>
              <a:chOff x="3345166" y="5462587"/>
              <a:chExt cx="2453236" cy="38151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ZoneTexte 7"/>
                  <p:cNvSpPr txBox="1"/>
                  <p:nvPr/>
                </p:nvSpPr>
                <p:spPr>
                  <a:xfrm>
                    <a:off x="3345166" y="5462587"/>
                    <a:ext cx="2453236" cy="338554"/>
                  </a:xfrm>
                  <a:prstGeom prst="rect">
                    <a:avLst/>
                  </a:prstGeom>
                  <a:noFill/>
                  <a:ln>
                    <a:noFill/>
                    <a:prstDash val="solid"/>
                  </a:ln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sz="1600" b="0" i="1" smtClean="0">
                              <a:latin typeface="Cambria Math"/>
                            </a:rPr>
                            <m:t>0.7</m:t>
                          </m:r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±0.2≤</m:t>
                          </m:r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  <m:r>
                            <a:rPr lang="fr-FR" sz="1600" b="0" i="1" smtClean="0">
                              <a:latin typeface="Cambria Math"/>
                              <a:ea typeface="Cambria Math"/>
                            </a:rPr>
                            <m:t>≤1.5±0.3</m:t>
                          </m:r>
                        </m:oMath>
                      </m:oMathPara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8" name="ZoneTexte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45166" y="5462587"/>
                    <a:ext cx="2453236" cy="33855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/>
                    </a:stretch>
                  </a:blipFill>
                  <a:ln>
                    <a:noFill/>
                    <a:prstDash val="solid"/>
                  </a:ln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" name="Rectangle à coins arrondis 8"/>
              <p:cNvSpPr/>
              <p:nvPr/>
            </p:nvSpPr>
            <p:spPr>
              <a:xfrm>
                <a:off x="3347261" y="5462587"/>
                <a:ext cx="2451141" cy="381515"/>
              </a:xfrm>
              <a:prstGeom prst="roundRect">
                <a:avLst/>
              </a:prstGeom>
              <a:noFill/>
              <a:ln w="19050">
                <a:solidFill>
                  <a:schemeClr val="accent3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fr-FR" sz="1600" b="1">
                  <a:solidFill>
                    <a:prstClr val="white"/>
                  </a:solidFill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5299760" y="4859576"/>
                  <a:ext cx="346582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b="1" i="1" smtClean="0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/>
                              </a:rPr>
                              <m:t>𝑹</m:t>
                            </m:r>
                          </m:e>
                          <m:sub>
                            <m:r>
                              <a:rPr lang="fr-FR" b="1" i="1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/>
                              </a:rPr>
                              <m:t>𝑳</m:t>
                            </m:r>
                            <m:r>
                              <a:rPr lang="fr-FR" b="1" i="1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d>
                          <m:dPr>
                            <m:ctrlPr>
                              <a:rPr lang="fr-FR" b="1" i="1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1" i="1" smtClean="0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𝑳𝒏</m:t>
                            </m:r>
                            <m:r>
                              <a:rPr lang="fr-FR" b="1" i="1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/>
                              </a:rPr>
                              <m:t>,</m:t>
                            </m:r>
                            <m:r>
                              <a:rPr lang="fr-FR" b="1" i="1" smtClean="0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𝟐𝟗𝟖</m:t>
                            </m:r>
                            <m:r>
                              <a:rPr lang="fr-FR" b="1" i="1" smtClean="0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b="1" i="1" smtClean="0">
                                <a:solidFill>
                                  <a:srgbClr val="777C84">
                                    <a:lumMod val="75000"/>
                                  </a:srgbClr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</m:d>
                        <m:r>
                          <a:rPr lang="fr-FR" b="1" i="1">
                            <a:solidFill>
                              <a:srgbClr val="777C84">
                                <a:lumMod val="75000"/>
                              </a:srgbClr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b="1" i="1">
                            <a:solidFill>
                              <a:srgbClr val="777C84">
                                <a:lumMod val="75000"/>
                              </a:srgbClr>
                            </a:solidFill>
                            <a:latin typeface="Cambria Math"/>
                          </a:rPr>
                          <m:t>𝒌</m:t>
                        </m:r>
                        <m:r>
                          <a:rPr lang="fr-FR" b="1" i="1" smtClean="0">
                            <a:solidFill>
                              <a:srgbClr val="777C84">
                                <a:lumMod val="75000"/>
                              </a:srgbClr>
                            </a:solidFill>
                            <a:latin typeface="Cambria Math" panose="02040503050406030204" pitchFamily="18" charset="0"/>
                          </a:rPr>
                          <m:t>′′</m:t>
                        </m:r>
                        <m:r>
                          <a:rPr lang="fr-FR" b="1" i="1">
                            <a:solidFill>
                              <a:srgbClr val="777C84">
                                <a:lumMod val="75000"/>
                              </a:srgbClr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𝑯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𝟑</m:t>
                                    </m:r>
                                  </m:sub>
                                </m:sSub>
                                <m:sSup>
                                  <m:sSupPr>
                                    <m:ctrlP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𝑶</m:t>
                                    </m:r>
                                  </m:e>
                                  <m:sup>
                                    <m:r>
                                      <a:rPr lang="fr-FR" b="1" i="1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𝒏</m:t>
                            </m:r>
                          </m:sup>
                        </m:sSup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99760" y="4859576"/>
                  <a:ext cx="3465821" cy="369332"/>
                </a:xfrm>
                <a:prstGeom prst="rect">
                  <a:avLst/>
                </a:prstGeom>
                <a:blipFill>
                  <a:blip r:embed="rId9"/>
                  <a:stretch>
                    <a:fillRect b="-163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ZoneTexte 17"/>
            <p:cNvSpPr txBox="1"/>
            <p:nvPr/>
          </p:nvSpPr>
          <p:spPr>
            <a:xfrm>
              <a:off x="4831618" y="5922541"/>
              <a:ext cx="4402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Dissolution controlled by surface reactions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4460387" y="5825959"/>
              <a:ext cx="5501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C00000"/>
                  </a:solidFill>
                  <a:sym typeface="Wingdings" panose="05000000000000000000" pitchFamily="2" charset="2"/>
                </a:rPr>
                <a:t></a:t>
              </a:r>
              <a:endParaRPr lang="fr-FR" sz="3200" dirty="0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0" y="5533656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3200" dirty="0"/>
          </a:p>
        </p:txBody>
      </p:sp>
      <p:grpSp>
        <p:nvGrpSpPr>
          <p:cNvPr id="21" name="Groupe 20"/>
          <p:cNvGrpSpPr/>
          <p:nvPr/>
        </p:nvGrpSpPr>
        <p:grpSpPr>
          <a:xfrm>
            <a:off x="55685" y="4828442"/>
            <a:ext cx="4713358" cy="639159"/>
            <a:chOff x="214312" y="4407392"/>
            <a:chExt cx="4713358" cy="639159"/>
          </a:xfrm>
        </p:grpSpPr>
        <p:sp>
          <p:nvSpPr>
            <p:cNvPr id="22" name="ZoneTexte 21"/>
            <p:cNvSpPr txBox="1"/>
            <p:nvPr/>
          </p:nvSpPr>
          <p:spPr>
            <a:xfrm>
              <a:off x="246580" y="4422331"/>
              <a:ext cx="46810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ym typeface="Symbol" panose="05050102010706020507" pitchFamily="18" charset="2"/>
                </a:rPr>
                <a:t>(4 </a:t>
              </a:r>
              <a:r>
                <a:rPr lang="fr-FR" sz="1400" dirty="0">
                  <a:sym typeface="Symbol" panose="05050102010706020507" pitchFamily="18" charset="2"/>
                </a:rPr>
                <a:t>± 2</a:t>
              </a:r>
              <a:r>
                <a:rPr lang="fr-FR" sz="1400" dirty="0" smtClean="0">
                  <a:sym typeface="Symbol" panose="05050102010706020507" pitchFamily="18" charset="2"/>
                </a:rPr>
                <a:t>) </a:t>
              </a:r>
              <a:r>
                <a:rPr lang="fr-FR" sz="1400" dirty="0">
                  <a:sym typeface="Symbol" panose="05050102010706020507" pitchFamily="18" charset="2"/>
                </a:rPr>
                <a:t>×</a:t>
              </a:r>
              <a:r>
                <a:rPr lang="fr-FR" sz="1400" dirty="0" smtClean="0">
                  <a:sym typeface="Symbol" panose="05050102010706020507" pitchFamily="18" charset="2"/>
                </a:rPr>
                <a:t>10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-5</a:t>
              </a:r>
              <a:r>
                <a:rPr lang="fr-FR" sz="1400" dirty="0" smtClean="0">
                  <a:sym typeface="Symbol" panose="05050102010706020507" pitchFamily="18" charset="2"/>
                </a:rPr>
                <a:t>  </a:t>
              </a:r>
              <a:r>
                <a:rPr lang="fr-FR" sz="1400" dirty="0" err="1">
                  <a:sym typeface="Symbol" panose="05050102010706020507" pitchFamily="18" charset="2"/>
                </a:rPr>
                <a:t>g.m</a:t>
              </a:r>
              <a:r>
                <a:rPr lang="fr-FR" sz="1400" baseline="30000" dirty="0">
                  <a:sym typeface="Symbol" panose="05050102010706020507" pitchFamily="18" charset="2"/>
                </a:rPr>
                <a:t>-</a:t>
              </a:r>
              <a:r>
                <a:rPr lang="fr-FR" sz="1400" baseline="30000" dirty="0" err="1">
                  <a:sym typeface="Symbol" panose="05050102010706020507" pitchFamily="18" charset="2"/>
                </a:rPr>
                <a:t>2</a:t>
              </a:r>
              <a:r>
                <a:rPr lang="fr-FR" sz="1400" dirty="0" err="1">
                  <a:sym typeface="Symbol" panose="05050102010706020507" pitchFamily="18" charset="2"/>
                </a:rPr>
                <a:t>.d</a:t>
              </a:r>
              <a:r>
                <a:rPr lang="fr-FR" sz="1400" baseline="30000" dirty="0" err="1">
                  <a:sym typeface="Symbol" panose="05050102010706020507" pitchFamily="18" charset="2"/>
                </a:rPr>
                <a:t>-1</a:t>
              </a:r>
              <a:r>
                <a:rPr lang="fr-FR" sz="1400" dirty="0">
                  <a:sym typeface="Symbol" panose="05050102010706020507" pitchFamily="18" charset="2"/>
                </a:rPr>
                <a:t> </a:t>
              </a:r>
              <a:r>
                <a:rPr lang="fr-FR" sz="1400" dirty="0" smtClean="0">
                  <a:sym typeface="Symbol" panose="05050102010706020507" pitchFamily="18" charset="2"/>
                </a:rPr>
                <a:t>  </a:t>
              </a:r>
              <a:r>
                <a:rPr lang="fr-FR" sz="1400" i="1" dirty="0" err="1" smtClean="0"/>
                <a:t>R</a:t>
              </a:r>
              <a:r>
                <a:rPr lang="fr-FR" sz="1400" i="1" baseline="-25000" dirty="0" err="1" smtClean="0"/>
                <a:t>L</a:t>
              </a:r>
              <a:r>
                <a:rPr lang="fr-FR" sz="1400" dirty="0" smtClean="0"/>
                <a:t> (Ln) </a:t>
              </a:r>
              <a:r>
                <a:rPr lang="fr-FR" sz="1400" dirty="0" smtClean="0">
                  <a:sym typeface="Symbol" panose="05050102010706020507" pitchFamily="18" charset="2"/>
                </a:rPr>
                <a:t> (4.8 ± 0.4)×10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-3</a:t>
              </a:r>
              <a:r>
                <a:rPr lang="fr-FR" sz="1400" dirty="0" smtClean="0">
                  <a:sym typeface="Symbol" panose="05050102010706020507" pitchFamily="18" charset="2"/>
                </a:rPr>
                <a:t>  </a:t>
              </a:r>
              <a:r>
                <a:rPr lang="fr-FR" sz="1400" dirty="0" err="1" smtClean="0">
                  <a:sym typeface="Symbol" panose="05050102010706020507" pitchFamily="18" charset="2"/>
                </a:rPr>
                <a:t>g.m</a:t>
              </a:r>
              <a:r>
                <a:rPr lang="fr-FR" sz="1400" baseline="30000" dirty="0" smtClean="0">
                  <a:sym typeface="Symbol" panose="05050102010706020507" pitchFamily="18" charset="2"/>
                </a:rPr>
                <a:t>-</a:t>
              </a:r>
              <a:r>
                <a:rPr lang="fr-FR" sz="1400" baseline="30000" dirty="0" err="1" smtClean="0">
                  <a:sym typeface="Symbol" panose="05050102010706020507" pitchFamily="18" charset="2"/>
                </a:rPr>
                <a:t>2</a:t>
              </a:r>
              <a:r>
                <a:rPr lang="fr-FR" sz="1400" dirty="0" err="1" smtClean="0">
                  <a:sym typeface="Symbol" panose="05050102010706020507" pitchFamily="18" charset="2"/>
                </a:rPr>
                <a:t>.d</a:t>
              </a:r>
              <a:r>
                <a:rPr lang="fr-FR" sz="1400" baseline="30000" dirty="0" err="1" smtClean="0">
                  <a:sym typeface="Symbol" panose="05050102010706020507" pitchFamily="18" charset="2"/>
                </a:rPr>
                <a:t>-1</a:t>
              </a:r>
              <a:endParaRPr lang="fr-FR" sz="1400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656123" y="4726860"/>
              <a:ext cx="1010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ym typeface="Symbol" panose="05050102010706020507" pitchFamily="18" charset="2"/>
                </a:rPr>
                <a:t>(Ce, </a:t>
              </a:r>
              <a:r>
                <a:rPr lang="fr-FR" sz="1400" dirty="0" smtClean="0">
                  <a:sym typeface="Symbol" panose="05050102010706020507" pitchFamily="18" charset="2"/>
                </a:rPr>
                <a:t>0.1 M)</a:t>
              </a:r>
              <a:endParaRPr lang="fr-FR" sz="1400" dirty="0"/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3221844" y="4708767"/>
              <a:ext cx="8931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ym typeface="Symbol" panose="05050102010706020507" pitchFamily="18" charset="2"/>
                </a:rPr>
                <a:t>(Gd, </a:t>
              </a:r>
              <a:r>
                <a:rPr lang="fr-FR" sz="1400" dirty="0" smtClean="0">
                  <a:sym typeface="Symbol" panose="05050102010706020507" pitchFamily="18" charset="2"/>
                </a:rPr>
                <a:t>1 M)</a:t>
              </a:r>
              <a:endParaRPr lang="fr-FR" sz="1400" dirty="0"/>
            </a:p>
          </p:txBody>
        </p:sp>
        <p:sp>
          <p:nvSpPr>
            <p:cNvPr id="25" name="Rectangle à coins arrondis 24"/>
            <p:cNvSpPr/>
            <p:nvPr/>
          </p:nvSpPr>
          <p:spPr>
            <a:xfrm>
              <a:off x="214312" y="4407392"/>
              <a:ext cx="4713358" cy="639159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6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0" y="6485167"/>
            <a:ext cx="9144000" cy="315656"/>
          </a:xfrm>
        </p:spPr>
        <p:txBody>
          <a:bodyPr/>
          <a:lstStyle/>
          <a:p>
            <a:pPr lvl="0"/>
            <a:r>
              <a:rPr lang="fr-FR" i="1" dirty="0"/>
              <a:t>Gausse et al. </a:t>
            </a:r>
            <a:r>
              <a:rPr lang="fr-FR" i="1" dirty="0" smtClean="0"/>
              <a:t>Dissolution </a:t>
            </a:r>
            <a:r>
              <a:rPr lang="fr-FR" i="1" dirty="0" err="1" smtClean="0"/>
              <a:t>Kinetics</a:t>
            </a:r>
            <a:r>
              <a:rPr lang="fr-FR" i="1" dirty="0" smtClean="0"/>
              <a:t> of Monazite: a </a:t>
            </a:r>
            <a:r>
              <a:rPr lang="fr-FR" i="1" dirty="0" err="1" smtClean="0"/>
              <a:t>multiparametric</a:t>
            </a:r>
            <a:r>
              <a:rPr lang="fr-FR" i="1" dirty="0" smtClean="0"/>
              <a:t> </a:t>
            </a:r>
            <a:r>
              <a:rPr lang="fr-FR" i="1" dirty="0" err="1" smtClean="0"/>
              <a:t>study</a:t>
            </a:r>
            <a:r>
              <a:rPr lang="fr-FR" i="1" dirty="0" smtClean="0"/>
              <a:t> (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submitted </a:t>
            </a:r>
            <a:r>
              <a:rPr lang="en-US" altLang="fr-FR" i="1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to 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Applied Geochemistry)</a:t>
            </a:r>
          </a:p>
        </p:txBody>
      </p:sp>
    </p:spTree>
    <p:extLst>
      <p:ext uri="{BB962C8B-B14F-4D97-AF65-F5344CB8AC3E}">
        <p14:creationId xmlns:p14="http://schemas.microsoft.com/office/powerpoint/2010/main" val="2511471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1276304"/>
            <a:ext cx="5418396" cy="4063797"/>
          </a:xfrm>
          <a:prstGeom prst="rect">
            <a:avLst/>
          </a:prstGeom>
        </p:spPr>
      </p:pic>
      <p:grpSp>
        <p:nvGrpSpPr>
          <p:cNvPr id="29" name="Groupe 28"/>
          <p:cNvGrpSpPr/>
          <p:nvPr/>
        </p:nvGrpSpPr>
        <p:grpSpPr>
          <a:xfrm>
            <a:off x="2781990" y="615367"/>
            <a:ext cx="4001416" cy="648477"/>
            <a:chOff x="3608839" y="818580"/>
            <a:chExt cx="4001416" cy="6484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/>
                <p:cNvSpPr txBox="1"/>
                <p:nvPr/>
              </p:nvSpPr>
              <p:spPr>
                <a:xfrm>
                  <a:off x="3878742" y="1097725"/>
                  <a:ext cx="345077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𝑵𝒅</m:t>
                            </m:r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𝑷𝑶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𝟒</m:t>
                            </m:r>
                          </m:sub>
                        </m:sSub>
                        <m: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fr-FR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sSup>
                          <m:sSupPr>
                            <m:ctrlPr>
                              <a:rPr lang="fr-FR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fr-FR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⇋</m:t>
                        </m:r>
                        <m:sSup>
                          <m:sSupPr>
                            <m:ctrlPr>
                              <a:rPr lang="en-US" sz="16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𝑵𝒅</m:t>
                            </m:r>
                          </m:e>
                          <m:sup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𝟑</m:t>
                            </m:r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en-US" sz="1600" b="1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sz="160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𝑷𝑶</m:t>
                            </m:r>
                          </m:e>
                          <m:sub>
                            <m:r>
                              <a:rPr lang="en-US" sz="16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sub>
                          <m:sup/>
                        </m:sSubSup>
                      </m:oMath>
                    </m:oMathPara>
                  </a14:m>
                  <a:endParaRPr lang="en-US" sz="1600" dirty="0">
                    <a:solidFill>
                      <a:srgbClr val="C00000"/>
                    </a:solidFill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11" name="ZoneText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8742" y="1097725"/>
                  <a:ext cx="3450774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ZoneTexte 11"/>
            <p:cNvSpPr txBox="1"/>
            <p:nvPr/>
          </p:nvSpPr>
          <p:spPr>
            <a:xfrm>
              <a:off x="3608839" y="818580"/>
              <a:ext cx="4001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Dissolution of monazite in </a:t>
              </a:r>
              <a:r>
                <a:rPr lang="fr-FR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acidic</a:t>
              </a:r>
              <a:r>
                <a:rPr lang="fr-FR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media:</a:t>
              </a:r>
              <a:endParaRPr lang="fr-FR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itre 2"/>
              <p:cNvSpPr>
                <a:spLocks noGrp="1"/>
              </p:cNvSpPr>
              <p:nvPr>
                <p:ph type="title"/>
              </p:nvPr>
            </p:nvSpPr>
            <p:spPr>
              <a:xfrm>
                <a:off x="-97534" y="-85725"/>
                <a:ext cx="9147294" cy="48136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Dissolution kinetics of </a:t>
                </a:r>
                <a:r>
                  <a:rPr lang="en-US" sz="2000" dirty="0" err="1" smtClean="0"/>
                  <a:t>NdPO</a:t>
                </a:r>
                <a:r>
                  <a:rPr lang="en-US" sz="2000" baseline="-25000" dirty="0" err="1" smtClean="0"/>
                  <a:t>4</a:t>
                </a:r>
                <a:r>
                  <a:rPr lang="en-US" sz="2000" dirty="0" smtClean="0"/>
                  <a:t>: </a:t>
                </a:r>
                <a:r>
                  <a:rPr lang="en-US" sz="2000" dirty="0"/>
                  <a:t>effect of </a:t>
                </a:r>
                <a:r>
                  <a:rPr lang="en-US" sz="2000" i="1" dirty="0" smtClean="0">
                    <a:solidFill>
                      <a:srgbClr val="1E5389"/>
                    </a:solidFill>
                  </a:rPr>
                  <a:t>f</a:t>
                </a:r>
                <a:r>
                  <a:rPr lang="en-US" sz="2000" dirty="0" smtClean="0">
                    <a:solidFill>
                      <a:srgbClr val="1E5389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solidFill>
                              <a:srgbClr val="1E5389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solidFill>
                              <a:srgbClr val="1E5389"/>
                            </a:solidFill>
                            <a:latin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2000" i="1">
                            <a:solidFill>
                              <a:srgbClr val="1E5389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fr-FR" sz="2000" i="1">
                        <a:solidFill>
                          <a:srgbClr val="1E5389"/>
                        </a:solidFill>
                        <a:latin typeface="Cambria Math" panose="02040503050406030204" pitchFamily="18" charset="0"/>
                      </a:rPr>
                      <m:t>𝑮</m:t>
                    </m:r>
                  </m:oMath>
                </a14:m>
                <a:r>
                  <a:rPr lang="en-US" sz="2000" dirty="0" smtClean="0">
                    <a:solidFill>
                      <a:srgbClr val="1E5389"/>
                    </a:solidFill>
                  </a:rPr>
                  <a:t>)</a:t>
                </a:r>
                <a:endParaRPr lang="en-US" sz="2000" dirty="0"/>
              </a:p>
            </p:txBody>
          </p:sp>
        </mc:Choice>
        <mc:Fallback xmlns="">
          <p:sp>
            <p:nvSpPr>
              <p:cNvPr id="14" name="Titre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-97534" y="-85725"/>
                <a:ext cx="9147294" cy="481361"/>
              </a:xfrm>
              <a:blipFill rotWithShape="0">
                <a:blip r:embed="rId6"/>
                <a:stretch>
                  <a:fillRect b="-139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2164579" y="1540332"/>
            <a:ext cx="194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4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– 0.1 </a:t>
            </a:r>
            <a:r>
              <a:rPr lang="fr-FR" sz="1400" b="1" i="1" dirty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M – 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298 K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Static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conditions</a:t>
            </a:r>
            <a:endParaRPr lang="fr-FR" sz="1400" b="1" i="1" dirty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903818" y="1342147"/>
            <a:ext cx="1169555" cy="1021617"/>
            <a:chOff x="575948" y="4981657"/>
            <a:chExt cx="1169555" cy="102161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799" y="4999512"/>
              <a:ext cx="1161704" cy="1003762"/>
            </a:xfrm>
            <a:prstGeom prst="rect">
              <a:avLst/>
            </a:prstGeom>
          </p:spPr>
        </p:pic>
        <p:sp>
          <p:nvSpPr>
            <p:cNvPr id="10" name="ZoneTexte 9"/>
            <p:cNvSpPr txBox="1"/>
            <p:nvPr/>
          </p:nvSpPr>
          <p:spPr>
            <a:xfrm>
              <a:off x="575948" y="4981657"/>
              <a:ext cx="5180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i="1" dirty="0" smtClean="0">
                  <a:solidFill>
                    <a:srgbClr val="FFFF00"/>
                  </a:solidFill>
                </a:rPr>
                <a:t>t = 0 </a:t>
              </a:r>
              <a:endParaRPr lang="fr-FR" sz="1200" b="1" i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985989" y="5505101"/>
            <a:ext cx="3099925" cy="879204"/>
            <a:chOff x="55684" y="5262313"/>
            <a:chExt cx="3099925" cy="879204"/>
          </a:xfrm>
        </p:grpSpPr>
        <p:sp>
          <p:nvSpPr>
            <p:cNvPr id="18" name="Rectangle 17"/>
            <p:cNvSpPr/>
            <p:nvPr/>
          </p:nvSpPr>
          <p:spPr>
            <a:xfrm>
              <a:off x="75419" y="5278475"/>
              <a:ext cx="3060453" cy="800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fr-FR" sz="1400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R</a:t>
              </a:r>
              <a:r>
                <a:rPr lang="fr-FR" sz="1400" i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L,0</a:t>
              </a:r>
              <a:r>
                <a:rPr lang="fr-FR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 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(</a:t>
              </a:r>
              <a:r>
                <a:rPr lang="fr-FR" sz="14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Nd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) = </a:t>
              </a:r>
              <a:r>
                <a:rPr lang="fr-FR" sz="1400" dirty="0" smtClean="0">
                  <a:solidFill>
                    <a:srgbClr val="006600"/>
                  </a:solidFill>
                  <a:sym typeface="Symbol" panose="05050102010706020507" pitchFamily="18" charset="2"/>
                </a:rPr>
                <a:t>(2.2 </a:t>
              </a:r>
              <a:r>
                <a:rPr lang="fr-FR" sz="1400" dirty="0">
                  <a:solidFill>
                    <a:srgbClr val="006600"/>
                  </a:solidFill>
                  <a:sym typeface="Symbol" panose="05050102010706020507" pitchFamily="18" charset="2"/>
                </a:rPr>
                <a:t>± </a:t>
              </a:r>
              <a:r>
                <a:rPr lang="fr-FR" sz="1400" dirty="0" smtClean="0">
                  <a:solidFill>
                    <a:srgbClr val="006600"/>
                  </a:solidFill>
                  <a:sym typeface="Symbol" panose="05050102010706020507" pitchFamily="18" charset="2"/>
                </a:rPr>
                <a:t>0.4) </a:t>
              </a:r>
              <a:r>
                <a:rPr lang="fr-FR" sz="1400" dirty="0">
                  <a:solidFill>
                    <a:srgbClr val="006600"/>
                  </a:solidFill>
                  <a:sym typeface="Symbol" panose="05050102010706020507" pitchFamily="18" charset="2"/>
                </a:rPr>
                <a:t>×</a:t>
              </a:r>
              <a:r>
                <a:rPr lang="fr-FR" sz="1600" b="1" dirty="0" smtClean="0">
                  <a:solidFill>
                    <a:srgbClr val="006600"/>
                  </a:solidFill>
                  <a:sym typeface="Symbol" panose="05050102010706020507" pitchFamily="18" charset="2"/>
                </a:rPr>
                <a:t>10</a:t>
              </a:r>
              <a:r>
                <a:rPr lang="fr-FR" sz="1600" b="1" baseline="30000" dirty="0" smtClean="0">
                  <a:solidFill>
                    <a:srgbClr val="006600"/>
                  </a:solidFill>
                  <a:sym typeface="Symbol" panose="05050102010706020507" pitchFamily="18" charset="2"/>
                </a:rPr>
                <a:t>-4</a:t>
              </a:r>
              <a:r>
                <a:rPr lang="fr-FR" sz="1400" dirty="0" smtClean="0">
                  <a:solidFill>
                    <a:srgbClr val="006600"/>
                  </a:solidFill>
                  <a:sym typeface="Symbol" panose="05050102010706020507" pitchFamily="18" charset="2"/>
                </a:rPr>
                <a:t>  </a:t>
              </a:r>
              <a:r>
                <a:rPr lang="fr-FR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g.m</a:t>
              </a:r>
              <a:r>
                <a:rPr lang="fr-FR" sz="1400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-</a:t>
              </a:r>
              <a:r>
                <a:rPr lang="fr-FR" sz="1400" baseline="30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2</a:t>
              </a:r>
              <a:r>
                <a:rPr lang="fr-FR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.d</a:t>
              </a:r>
              <a:r>
                <a:rPr lang="fr-FR" sz="1400" baseline="30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-1</a:t>
              </a:r>
              <a:r>
                <a:rPr lang="fr-F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 </a:t>
              </a:r>
              <a:endParaRPr lang="fr-FR" sz="1400" dirty="0" smtClean="0">
                <a:solidFill>
                  <a:schemeClr val="tx1">
                    <a:lumMod val="95000"/>
                    <a:lumOff val="5000"/>
                  </a:schemeClr>
                </a:solidFill>
                <a:sym typeface="Symbol" panose="05050102010706020507" pitchFamily="18" charset="2"/>
              </a:endParaRPr>
            </a:p>
            <a:p>
              <a:pPr algn="ctr"/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 </a:t>
              </a:r>
            </a:p>
            <a:p>
              <a:pPr algn="ctr"/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Wingdings" panose="05000000000000000000" pitchFamily="2" charset="2"/>
                </a:rPr>
                <a:t> </a:t>
              </a:r>
              <a:r>
                <a:rPr lang="fr-FR" sz="1400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R</a:t>
              </a:r>
              <a:r>
                <a:rPr lang="fr-FR" sz="1400" i="1" baseline="-2500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L</a:t>
              </a:r>
              <a:r>
                <a:rPr lang="fr-FR" sz="1400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 </a:t>
              </a:r>
              <a:r>
                <a:rPr lang="fr-F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(</a:t>
              </a:r>
              <a:r>
                <a:rPr lang="fr-FR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Nd</a:t>
              </a:r>
              <a:r>
                <a:rPr lang="fr-F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) = 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(6 </a:t>
              </a:r>
              <a:r>
                <a:rPr lang="fr-F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± 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1) </a:t>
              </a:r>
              <a:r>
                <a:rPr lang="fr-FR" sz="14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×</a:t>
              </a:r>
              <a:r>
                <a:rPr lang="fr-F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10</a:t>
              </a:r>
              <a:r>
                <a:rPr lang="fr-FR" sz="1600" b="1" baseline="300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-6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  </a:t>
              </a:r>
              <a:r>
                <a:rPr lang="fr-FR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g.m</a:t>
              </a:r>
              <a:r>
                <a:rPr lang="fr-FR" sz="1400" baseline="30000" dirty="0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-</a:t>
              </a:r>
              <a:r>
                <a:rPr lang="fr-FR" sz="1400" baseline="30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2</a:t>
              </a:r>
              <a:r>
                <a:rPr lang="fr-FR" sz="14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.d</a:t>
              </a:r>
              <a:r>
                <a:rPr lang="fr-FR" sz="1400" baseline="30000" dirty="0" err="1">
                  <a:solidFill>
                    <a:schemeClr val="tx1">
                      <a:lumMod val="95000"/>
                      <a:lumOff val="5000"/>
                    </a:schemeClr>
                  </a:solidFill>
                  <a:sym typeface="Symbol" panose="05050102010706020507" pitchFamily="18" charset="2"/>
                </a:rPr>
                <a:t>-1</a:t>
              </a:r>
              <a:r>
                <a:rPr lang="fr-FR" sz="14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sym typeface="Wingdings" panose="05000000000000000000" pitchFamily="2" charset="2"/>
                </a:rPr>
                <a:t> </a:t>
              </a:r>
              <a:endParaRPr lang="fr-FR" sz="1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55684" y="5262313"/>
              <a:ext cx="3099925" cy="879204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2" name="ZoneTexte 21"/>
          <p:cNvSpPr txBox="1"/>
          <p:nvPr/>
        </p:nvSpPr>
        <p:spPr>
          <a:xfrm>
            <a:off x="473139" y="5055599"/>
            <a:ext cx="44789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Strong</a:t>
            </a:r>
            <a:r>
              <a:rPr lang="fr-FR" sz="1600" dirty="0" smtClean="0"/>
              <a:t> </a:t>
            </a:r>
            <a:r>
              <a:rPr lang="fr-FR" sz="1600" dirty="0" err="1" smtClean="0"/>
              <a:t>decrease</a:t>
            </a:r>
            <a:r>
              <a:rPr lang="fr-FR" sz="1600" dirty="0" smtClean="0"/>
              <a:t> of the dissolution rate </a:t>
            </a:r>
            <a:r>
              <a:rPr lang="fr-FR" sz="1600" dirty="0" err="1" smtClean="0"/>
              <a:t>with</a:t>
            </a:r>
            <a:r>
              <a:rPr lang="fr-FR" sz="1600" dirty="0" smtClean="0"/>
              <a:t> time:</a:t>
            </a:r>
            <a:endParaRPr lang="fr-FR" sz="16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8112" y="4926857"/>
            <a:ext cx="55015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3200" dirty="0"/>
          </a:p>
        </p:txBody>
      </p:sp>
      <p:grpSp>
        <p:nvGrpSpPr>
          <p:cNvPr id="2" name="Groupe 1"/>
          <p:cNvGrpSpPr/>
          <p:nvPr/>
        </p:nvGrpSpPr>
        <p:grpSpPr>
          <a:xfrm>
            <a:off x="4088886" y="1681601"/>
            <a:ext cx="5456853" cy="4450251"/>
            <a:chOff x="4088886" y="1681601"/>
            <a:chExt cx="5456853" cy="445025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/>
                <p:cNvSpPr/>
                <p:nvPr/>
              </p:nvSpPr>
              <p:spPr>
                <a:xfrm>
                  <a:off x="5607029" y="3482867"/>
                  <a:ext cx="2620268" cy="65768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∆</m:t>
                            </m:r>
                          </m:e>
                          <m:sub>
                            <m:r>
                              <a:rPr lang="fr-FR" sz="1600" b="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  <m:r>
                          <a:rPr lang="fr-FR" sz="1600" b="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𝐺</m:t>
                        </m:r>
                        <m:d>
                          <m:dPr>
                            <m:ctrlPr>
                              <a:rPr lang="fr-FR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600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</m:d>
                        <m:r>
                          <a:rPr lang="fr-FR" sz="1600" b="0" i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sz="1600" b="0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𝑅𝑇</m:t>
                        </m:r>
                        <m:r>
                          <a:rPr lang="fr-FR" sz="1600" b="0" i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sty m:val="p"/>
                          </m:rPr>
                          <a:rPr lang="fr-FR" sz="1600" b="0" i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l</m:t>
                        </m:r>
                        <m:func>
                          <m:funcPr>
                            <m:ctrlPr>
                              <a:rPr lang="fr-FR" sz="1600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1600" b="0" i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</m:fName>
                          <m:e>
                            <m:d>
                              <m:dPr>
                                <m:ctrlPr>
                                  <a:rPr lang="fr-FR" sz="1600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fr-FR" sz="1600" i="1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fr-FR" sz="1600" i="1">
                                            <a:solidFill>
                                              <a:schemeClr val="accent6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fr-FR" sz="1600" b="0" i="1">
                                            <a:solidFill>
                                              <a:schemeClr val="accent6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𝐼𝐴𝑃</m:t>
                                        </m:r>
                                      </m:e>
                                      <m:sup>
                                        <m:r>
                                          <a:rPr lang="fr-FR" sz="1600" b="0" i="0">
                                            <a:solidFill>
                                              <a:schemeClr val="accent6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num>
                                  <m:den>
                                    <m:sPre>
                                      <m:sPrePr>
                                        <m:ctrlPr>
                                          <a:rPr lang="fr-FR" sz="1600" i="1">
                                            <a:solidFill>
                                              <a:schemeClr val="accent6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PrePr>
                                      <m:sub/>
                                      <m:sup>
                                        <m:r>
                                          <a:rPr lang="fr-FR" sz="1600" b="0" i="0">
                                            <a:solidFill>
                                              <a:schemeClr val="accent6">
                                                <a:lumMod val="50000"/>
                                              </a:schemeClr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  <m:e>
                                        <m:sSubSup>
                                          <m:sSubSupPr>
                                            <m:ctrlPr>
                                              <a:rPr lang="fr-FR" sz="1600" i="1">
                                                <a:solidFill>
                                                  <a:schemeClr val="accent6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SupPr>
                                          <m:e>
                                            <m:r>
                                              <a:rPr lang="fr-FR" sz="1600" b="0" i="1">
                                                <a:solidFill>
                                                  <a:schemeClr val="accent6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𝐾</m:t>
                                            </m:r>
                                          </m:e>
                                          <m:sub>
                                            <m:r>
                                              <a:rPr lang="fr-FR" sz="1600" b="0" i="1">
                                                <a:solidFill>
                                                  <a:schemeClr val="accent6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sub>
                                          <m:sup>
                                            <m:r>
                                              <a:rPr lang="fr-FR" sz="1600" b="0" i="0">
                                                <a:solidFill>
                                                  <a:schemeClr val="accent6">
                                                    <a:lumMod val="50000"/>
                                                  </a:schemeClr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°</m:t>
                                            </m:r>
                                          </m:sup>
                                        </m:sSubSup>
                                      </m:e>
                                    </m:sPre>
                                  </m:den>
                                </m:f>
                              </m:e>
                            </m:d>
                          </m:e>
                        </m:func>
                      </m:oMath>
                    </m:oMathPara>
                  </a14:m>
                  <a:endParaRPr lang="fr-FR" sz="1600" dirty="0">
                    <a:solidFill>
                      <a:schemeClr val="accent6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7" name="Rectangle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07029" y="3482867"/>
                  <a:ext cx="2620268" cy="65768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ZoneTexte 7"/>
            <p:cNvSpPr txBox="1"/>
            <p:nvPr/>
          </p:nvSpPr>
          <p:spPr>
            <a:xfrm>
              <a:off x="5052434" y="1687055"/>
              <a:ext cx="369671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Impact of the </a:t>
              </a:r>
              <a:r>
                <a:rPr lang="fr-FR" sz="1600" b="1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saturation of the solution relative to the </a:t>
              </a:r>
              <a:r>
                <a:rPr lang="fr-FR" sz="1600" b="1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rhabdophane</a:t>
              </a:r>
              <a:r>
                <a:rPr lang="fr-FR" sz="1600" b="1" i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:</a:t>
              </a:r>
              <a:r>
                <a:rPr lang="fr-FR" sz="1600" b="1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more stable </a:t>
              </a:r>
              <a:r>
                <a:rPr lang="fr-FR" sz="1600" b="1" i="1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than</a:t>
              </a:r>
              <a:r>
                <a:rPr lang="fr-FR" sz="1600" b="1" i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monazite at 298 K ?</a:t>
              </a:r>
              <a:endParaRPr lang="fr-FR" sz="1600" b="1" i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ZoneTexte 8"/>
                <p:cNvSpPr txBox="1"/>
                <p:nvPr/>
              </p:nvSpPr>
              <p:spPr>
                <a:xfrm>
                  <a:off x="5125741" y="4153008"/>
                  <a:ext cx="3842142" cy="35522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4572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Pre>
                          <m:sPrePr>
                            <m:ctrlPr>
                              <a:rPr lang="fr-FR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PrePr>
                          <m:sub/>
                          <m:sup>
                            <m:r>
                              <a:rPr lang="fr-FR" sz="1600" b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  <m:e>
                            <m:sSubSup>
                              <m:sSubSupPr>
                                <m:ctrlPr>
                                  <a:rPr lang="fr-FR" sz="1600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1600" b="0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fr-FR" sz="1600" b="0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  <m:sup>
                                <m:r>
                                  <a:rPr lang="fr-FR" sz="1600" b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°</m:t>
                                </m:r>
                              </m:sup>
                            </m:sSubSup>
                          </m:e>
                        </m:sPre>
                        <m:r>
                          <a:rPr lang="en-US" sz="16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=</m:t>
                        </m:r>
                        <m:d>
                          <m:dPr>
                            <m:ctrlPr>
                              <a:rPr lang="en-US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60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𝑁𝑑</m:t>
                                </m:r>
                              </m:e>
                              <m:sup>
                                <m:r>
                                  <a:rPr lang="en-US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3+</m:t>
                                </m:r>
                              </m:sup>
                            </m:sSup>
                          </m:e>
                        </m:d>
                        <m:d>
                          <m:dPr>
                            <m:ctrlPr>
                              <a:rPr lang="en-US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3</m:t>
                                </m:r>
                              </m:sub>
                            </m:sSub>
                            <m:r>
                              <a:rPr lang="fr-FR" sz="1600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𝑃</m:t>
                            </m:r>
                            <m:sSub>
                              <m:sSubPr>
                                <m:ctrlPr>
                                  <a:rPr lang="fr-FR" sz="160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4</m:t>
                                </m:r>
                              </m:sub>
                            </m:sSub>
                          </m:e>
                        </m:d>
                        <m:sSup>
                          <m:sSupPr>
                            <m:ctrlPr>
                              <a:rPr lang="en-US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sz="1600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fr-FR" sz="1600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fr-FR" sz="1600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𝑂</m:t>
                                </m:r>
                              </m:e>
                            </m:d>
                          </m:e>
                          <m:sup>
                            <m:r>
                              <a:rPr lang="fr-FR" sz="1600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0.667</m:t>
                            </m:r>
                          </m:sup>
                        </m:sSup>
                        <m:sSup>
                          <m:sSupPr>
                            <m:ctrlPr>
                              <a:rPr lang="en-US" sz="160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60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1600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𝐻</m:t>
                                    </m:r>
                                  </m:e>
                                  <m:sup>
                                    <m:r>
                                      <a:rPr lang="fr-FR" sz="1600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  <m:t>+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fr-FR" sz="1600" b="0" i="1" smtClean="0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−3</m:t>
                            </m:r>
                          </m:sup>
                        </m:sSup>
                      </m:oMath>
                    </m:oMathPara>
                  </a14:m>
                  <a:endParaRPr lang="en-US" sz="1600" dirty="0">
                    <a:solidFill>
                      <a:schemeClr val="accent6">
                        <a:lumMod val="50000"/>
                      </a:schemeClr>
                    </a:solidFill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9" name="ZoneTexte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25741" y="4153008"/>
                  <a:ext cx="3842142" cy="355225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Rectangle à coins arrondis 23"/>
            <p:cNvSpPr/>
            <p:nvPr/>
          </p:nvSpPr>
          <p:spPr>
            <a:xfrm>
              <a:off x="5113173" y="1681601"/>
              <a:ext cx="3607980" cy="847995"/>
            </a:xfrm>
            <a:prstGeom prst="roundRect">
              <a:avLst/>
            </a:prstGeom>
            <a:noFill/>
            <a:ln w="19050">
              <a:solidFill>
                <a:srgbClr val="00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0" name="Groupe 29"/>
            <p:cNvGrpSpPr/>
            <p:nvPr/>
          </p:nvGrpSpPr>
          <p:grpSpPr>
            <a:xfrm>
              <a:off x="4088886" y="2723779"/>
              <a:ext cx="5456853" cy="719548"/>
              <a:chOff x="4159164" y="2928679"/>
              <a:chExt cx="5456853" cy="719548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ZoneTexte 12"/>
                  <p:cNvSpPr txBox="1"/>
                  <p:nvPr/>
                </p:nvSpPr>
                <p:spPr>
                  <a:xfrm>
                    <a:off x="4159164" y="3313584"/>
                    <a:ext cx="5456853" cy="33464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sz="1400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  <m:t>𝑵𝒅</m:t>
                            </m:r>
                          </m:e>
                          <m:sup>
                            <m:r>
                              <a:rPr lang="en-US" sz="1400" b="1" i="1" smtClean="0">
                                <a:solidFill>
                                  <a:srgbClr val="006600"/>
                                </a:solidFill>
                                <a:latin typeface="Cambria Math"/>
                                <a:ea typeface="Cambria Math"/>
                              </a:rPr>
                              <m:t>𝟑</m:t>
                            </m:r>
                            <m:r>
                              <a:rPr lang="en-US" sz="1400" b="1" i="1" smtClean="0">
                                <a:solidFill>
                                  <a:srgbClr val="00660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en-US" sz="1400" b="1" i="1" smtClean="0">
                            <a:solidFill>
                              <a:srgbClr val="006600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bSup>
                          <m:sSubSupPr>
                            <m:ctrlPr>
                              <a:rPr lang="en-US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bSupPr>
                          <m:e>
                            <m:sSub>
                              <m:sSubPr>
                                <m:ctrlPr>
                                  <a:rPr lang="en-US" sz="1400" b="1" i="1" smtClean="0">
                                    <a:solidFill>
                                      <a:srgbClr val="0066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1400" b="1" i="1" smtClean="0">
                                    <a:solidFill>
                                      <a:srgbClr val="0066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fr-FR" sz="1400" b="1" i="1" smtClean="0">
                                    <a:solidFill>
                                      <a:srgbClr val="006600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  <m:t>𝟑</m:t>
                                </m:r>
                              </m:sub>
                            </m:sSub>
                            <m:r>
                              <a:rPr lang="en-US" sz="1400" b="1" i="1" smtClean="0">
                                <a:solidFill>
                                  <a:srgbClr val="006600"/>
                                </a:solidFill>
                                <a:latin typeface="Cambria Math"/>
                                <a:ea typeface="Cambria Math"/>
                              </a:rPr>
                              <m:t>𝑷𝑶</m:t>
                            </m:r>
                          </m:e>
                          <m:sub>
                            <m:r>
                              <a:rPr lang="en-US" sz="1400" b="1" i="1" smtClean="0">
                                <a:solidFill>
                                  <a:srgbClr val="006600"/>
                                </a:solidFill>
                                <a:latin typeface="Cambria Math"/>
                                <a:ea typeface="Cambria Math"/>
                              </a:rPr>
                              <m:t>𝟒</m:t>
                            </m:r>
                          </m:sub>
                          <m:sup/>
                        </m:sSubSup>
                      </m:oMath>
                    </a14:m>
                    <a:r>
                      <a:rPr lang="en-US" sz="1400" b="1" dirty="0">
                        <a:solidFill>
                          <a:srgbClr val="006600"/>
                        </a:solidFill>
                        <a:ea typeface="Cambria Math"/>
                      </a:rPr>
                      <a:t> </a:t>
                    </a:r>
                    <a:r>
                      <a:rPr lang="en-US" sz="1400" b="1" dirty="0" smtClean="0">
                        <a:solidFill>
                          <a:srgbClr val="006600"/>
                        </a:solidFill>
                        <a:ea typeface="Cambria Math"/>
                      </a:rPr>
                      <a:t>+ </a:t>
                    </a: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lang="fr-FR" sz="1400" b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0.667 </m:t>
                        </m:r>
                        <m:sSub>
                          <m:sSubPr>
                            <m:ctrlPr>
                              <a:rPr lang="fr-FR" sz="1400" b="1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1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fr-FR" sz="1400" b="1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fr-FR" sz="14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𝑶</m:t>
                        </m:r>
                        <m:r>
                          <a:rPr lang="fr-FR" sz="1400" b="1" i="1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⇋</m:t>
                        </m:r>
                        <m:sSub>
                          <m:sSubPr>
                            <m:ctrlPr>
                              <a:rPr lang="en-US" sz="1400" i="1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</a:rPr>
                              <m:t>𝑵𝒅</m:t>
                            </m:r>
                            <m:r>
                              <a:rPr lang="en-US" sz="1400" b="1" i="1">
                                <a:solidFill>
                                  <a:srgbClr val="006600"/>
                                </a:solidFill>
                                <a:latin typeface="Cambria Math"/>
                              </a:rPr>
                              <m:t>𝑷𝑶</m:t>
                            </m:r>
                          </m:e>
                          <m:sub>
                            <m:r>
                              <a:rPr lang="en-US" sz="1400" b="1" i="1">
                                <a:solidFill>
                                  <a:srgbClr val="006600"/>
                                </a:solidFill>
                                <a:latin typeface="Cambria Math"/>
                              </a:rPr>
                              <m:t>𝟒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1400" b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r>
                          <m:rPr>
                            <m:nor/>
                          </m:rPr>
                          <a:rPr lang="fr-FR" sz="1400" b="1" i="0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0.667 </m:t>
                        </m:r>
                        <m:sSub>
                          <m:sSubPr>
                            <m:ctrlP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  <m:r>
                          <a:rPr lang="fr-FR" sz="14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𝑶</m:t>
                        </m:r>
                        <m:r>
                          <a:rPr lang="fr-FR" sz="14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fr-FR" sz="14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  <m:r>
                          <a:rPr lang="fr-FR" sz="1400" b="1" i="1" smtClean="0">
                            <a:solidFill>
                              <a:srgbClr val="0066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𝑯</m:t>
                            </m:r>
                          </m:e>
                          <m:sup>
                            <m:r>
                              <a:rPr lang="fr-FR" sz="1400" b="1" i="1" smtClean="0">
                                <a:solidFill>
                                  <a:srgbClr val="0066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a14:m>
                    <a:endParaRPr lang="en-US" sz="1400" baseline="30000" dirty="0">
                      <a:solidFill>
                        <a:srgbClr val="006600"/>
                      </a:solidFill>
                      <a:cs typeface="Calibri" panose="020F0502020204030204" pitchFamily="34" charset="0"/>
                    </a:endParaRPr>
                  </a:p>
                </p:txBody>
              </p:sp>
            </mc:Choice>
            <mc:Fallback xmlns="">
              <p:sp>
                <p:nvSpPr>
                  <p:cNvPr id="13" name="ZoneTexte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59164" y="3313584"/>
                    <a:ext cx="5456853" cy="334643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 b="-14545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5" name="ZoneTexte 24"/>
              <p:cNvSpPr txBox="1"/>
              <p:nvPr/>
            </p:nvSpPr>
            <p:spPr>
              <a:xfrm>
                <a:off x="4797115" y="2928679"/>
                <a:ext cx="41809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i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Precipitation</a:t>
                </a:r>
                <a:r>
                  <a:rPr lang="fr-FR" sz="1600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of </a:t>
                </a:r>
                <a:r>
                  <a:rPr lang="fr-FR" sz="1600" i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rhabdophane</a:t>
                </a:r>
                <a:r>
                  <a:rPr lang="fr-FR" sz="1600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in </a:t>
                </a:r>
                <a:r>
                  <a:rPr lang="fr-FR" sz="1600" i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acidic</a:t>
                </a:r>
                <a:r>
                  <a:rPr lang="fr-FR" sz="1600" i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media:</a:t>
                </a:r>
                <a:endParaRPr lang="fr-FR" sz="1600" i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26" name="ZoneTexte 25"/>
            <p:cNvSpPr txBox="1"/>
            <p:nvPr/>
          </p:nvSpPr>
          <p:spPr>
            <a:xfrm>
              <a:off x="5342952" y="5026640"/>
              <a:ext cx="337246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fr-FR" sz="1600" dirty="0" err="1" smtClean="0"/>
                <a:t>Need</a:t>
              </a:r>
              <a:r>
                <a:rPr lang="fr-FR" sz="1600" dirty="0" smtClean="0"/>
                <a:t> to </a:t>
              </a:r>
              <a:r>
                <a:rPr lang="fr-FR" sz="1600" dirty="0" err="1" smtClean="0"/>
                <a:t>determine</a:t>
              </a:r>
              <a:r>
                <a:rPr lang="fr-FR" sz="1600" dirty="0" smtClean="0"/>
                <a:t> the </a:t>
              </a:r>
              <a:r>
                <a:rPr lang="fr-FR" sz="1600" dirty="0" err="1" smtClean="0">
                  <a:solidFill>
                    <a:srgbClr val="C00000"/>
                  </a:solidFill>
                </a:rPr>
                <a:t>solubility</a:t>
              </a:r>
              <a:r>
                <a:rPr lang="fr-FR" sz="1600" dirty="0" smtClean="0">
                  <a:solidFill>
                    <a:srgbClr val="C00000"/>
                  </a:solidFill>
                </a:rPr>
                <a:t> </a:t>
              </a:r>
              <a:r>
                <a:rPr lang="fr-FR" sz="1600" dirty="0" err="1" smtClean="0">
                  <a:solidFill>
                    <a:srgbClr val="C00000"/>
                  </a:solidFill>
                </a:rPr>
                <a:t>products</a:t>
              </a:r>
              <a:r>
                <a:rPr lang="fr-FR" sz="1600" dirty="0" smtClean="0"/>
                <a:t> of </a:t>
              </a:r>
              <a:r>
                <a:rPr lang="fr-FR" sz="1600" dirty="0" err="1" smtClean="0"/>
                <a:t>rhabdophanes</a:t>
              </a:r>
              <a:endParaRPr lang="fr-FR" sz="1600" dirty="0" smtClean="0"/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r>
                <a:rPr lang="fr-FR" sz="1600" dirty="0" err="1" smtClean="0"/>
                <a:t>Evidence</a:t>
              </a:r>
              <a:r>
                <a:rPr lang="fr-FR" sz="1600" dirty="0" smtClean="0"/>
                <a:t> the </a:t>
              </a:r>
              <a:r>
                <a:rPr lang="fr-FR" sz="1600" dirty="0" err="1" smtClean="0"/>
                <a:t>precipitation</a:t>
              </a:r>
              <a:r>
                <a:rPr lang="fr-FR" sz="1600" dirty="0" smtClean="0"/>
                <a:t> of a </a:t>
              </a:r>
              <a:r>
                <a:rPr lang="fr-FR" sz="1600" dirty="0" err="1" smtClean="0"/>
                <a:t>neoformed</a:t>
              </a:r>
              <a:r>
                <a:rPr lang="fr-FR" sz="1600" dirty="0" smtClean="0"/>
                <a:t> phase </a:t>
              </a:r>
              <a:endParaRPr lang="fr-FR" sz="1600" dirty="0"/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4851861" y="5296650"/>
              <a:ext cx="5501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3200" dirty="0">
                  <a:solidFill>
                    <a:srgbClr val="C00000"/>
                  </a:solidFill>
                  <a:sym typeface="Wingdings" panose="05000000000000000000" pitchFamily="2" charset="2"/>
                </a:rPr>
                <a:t></a:t>
              </a:r>
              <a:endParaRPr lang="fr-FR" sz="3200" dirty="0"/>
            </a:p>
          </p:txBody>
        </p:sp>
        <p:sp>
          <p:nvSpPr>
            <p:cNvPr id="28" name="Rectangle à coins arrondis 27"/>
            <p:cNvSpPr/>
            <p:nvPr/>
          </p:nvSpPr>
          <p:spPr>
            <a:xfrm>
              <a:off x="5372463" y="4987100"/>
              <a:ext cx="3352283" cy="114475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1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fr-FR" i="1" dirty="0"/>
              <a:t>Gausse et al. </a:t>
            </a:r>
            <a:r>
              <a:rPr lang="fr-FR" i="1" dirty="0" smtClean="0"/>
              <a:t>Dissolution </a:t>
            </a:r>
            <a:r>
              <a:rPr lang="fr-FR" i="1" dirty="0" err="1" smtClean="0"/>
              <a:t>Kinetics</a:t>
            </a:r>
            <a:r>
              <a:rPr lang="fr-FR" i="1" dirty="0" smtClean="0"/>
              <a:t> of Monazite: a </a:t>
            </a:r>
            <a:r>
              <a:rPr lang="fr-FR" i="1" dirty="0" err="1" smtClean="0"/>
              <a:t>multiparametric</a:t>
            </a:r>
            <a:r>
              <a:rPr lang="fr-FR" i="1" dirty="0" smtClean="0"/>
              <a:t> </a:t>
            </a:r>
            <a:r>
              <a:rPr lang="fr-FR" i="1" dirty="0" err="1" smtClean="0"/>
              <a:t>study</a:t>
            </a:r>
            <a:r>
              <a:rPr lang="fr-FR" i="1" dirty="0" smtClean="0"/>
              <a:t> (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submitted </a:t>
            </a:r>
            <a:r>
              <a:rPr lang="en-US" altLang="fr-FR" i="1" dirty="0" smtClean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to </a:t>
            </a:r>
            <a:r>
              <a:rPr lang="en-US" altLang="fr-FR" i="1" dirty="0">
                <a:solidFill>
                  <a:srgbClr val="333333"/>
                </a:solidFill>
                <a:ea typeface="ＭＳ Ｐゴシック" pitchFamily="34" charset="-128"/>
                <a:cs typeface="Calibri" panose="020F0502020204030204" pitchFamily="34" charset="0"/>
              </a:rPr>
              <a:t>Applied Geochemistry)</a:t>
            </a:r>
          </a:p>
        </p:txBody>
      </p:sp>
    </p:spTree>
    <p:extLst>
      <p:ext uri="{BB962C8B-B14F-4D97-AF65-F5344CB8AC3E}">
        <p14:creationId xmlns:p14="http://schemas.microsoft.com/office/powerpoint/2010/main" val="305015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1445759" y="941226"/>
            <a:ext cx="6756818" cy="19705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1E5389"/>
                </a:solidFill>
                <a:latin typeface="Cambria" panose="02040503050406030204" pitchFamily="18" charset="0"/>
                <a:ea typeface="+mj-ea"/>
                <a:cs typeface="Cambria" panose="02040503050406030204" pitchFamily="18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Determination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of the 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solubility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products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of 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rhabdophane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LnPO</a:t>
            </a:r>
            <a:r>
              <a:rPr kumimoji="0" lang="fr-FR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4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·0.667H</a:t>
            </a:r>
            <a:r>
              <a:rPr kumimoji="0" lang="fr-FR" sz="3200" b="1" i="0" u="none" strike="noStrike" kern="1200" cap="none" spc="0" normalizeH="0" baseline="-2500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2</a:t>
            </a:r>
            <a:r>
              <a:rPr kumimoji="0" lang="fr-FR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O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/>
            </a:r>
            <a:b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</a:b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(Ln = La to Dy)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srgbClr val="1E5389"/>
              </a:solidFill>
              <a:effectLst/>
              <a:uLnTx/>
              <a:uFillTx/>
              <a:latin typeface="Cambria" panose="02040503050406030204" pitchFamily="18" charset="0"/>
              <a:ea typeface="ＭＳ Ｐゴシック" pitchFamily="34" charset="-128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2331770" y="4793167"/>
                <a:ext cx="4945265" cy="4397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fr-FR" sz="2000" b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  <m:e>
                          <m:sSubSup>
                            <m:sSubSupPr>
                              <m:ctrlPr>
                                <a:rPr lang="fr-FR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fr-FR" sz="20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  <m:sup>
                              <m:r>
                                <a:rPr lang="fr-FR" sz="2000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</m:e>
                      </m:sPre>
                      <m:r>
                        <a:rPr lang="en-US" sz="2000" b="1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𝑳𝒏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  <m: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𝑯</m:t>
                              </m:r>
                            </m:e>
                            <m:sub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𝟑</m:t>
                              </m:r>
                            </m:sub>
                          </m:sSub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𝑷</m:t>
                          </m:r>
                          <m:sSub>
                            <m:sSubPr>
                              <m:ctrlP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𝟒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fr-FR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𝑶</m:t>
                              </m:r>
                            </m:e>
                          </m:d>
                        </m:e>
                        <m:sup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𝟎</m:t>
                          </m:r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.</m:t>
                          </m:r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𝟔𝟔𝟕</m:t>
                          </m:r>
                        </m:sup>
                      </m:sSup>
                      <m:sSup>
                        <m:sSupPr>
                          <m:ctrlPr>
                            <a:rPr lang="en-US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𝑯</m:t>
                                  </m:r>
                                </m:e>
                                <m:sup>
                                  <m:r>
                                    <a:rPr lang="fr-FR" sz="20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−</m:t>
                          </m:r>
                          <m:r>
                            <a:rPr lang="fr-FR" sz="20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US" sz="2000" b="1" dirty="0">
                  <a:solidFill>
                    <a:schemeClr val="tx1"/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770" y="4793167"/>
                <a:ext cx="4945265" cy="43973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55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re 2"/>
          <p:cNvSpPr>
            <a:spLocks noGrp="1"/>
          </p:cNvSpPr>
          <p:nvPr>
            <p:ph type="title"/>
          </p:nvPr>
        </p:nvSpPr>
        <p:spPr>
          <a:xfrm>
            <a:off x="0" y="0"/>
            <a:ext cx="9147294" cy="481361"/>
          </a:xfrm>
        </p:spPr>
        <p:txBody>
          <a:bodyPr>
            <a:noAutofit/>
          </a:bodyPr>
          <a:lstStyle/>
          <a:p>
            <a:r>
              <a:rPr lang="fr-FR" sz="1800" dirty="0" err="1" smtClean="0"/>
              <a:t>Determination</a:t>
            </a:r>
            <a:r>
              <a:rPr lang="fr-FR" sz="1800" dirty="0" smtClean="0"/>
              <a:t> of the </a:t>
            </a:r>
            <a:r>
              <a:rPr lang="fr-FR" sz="1800" dirty="0" err="1" smtClean="0"/>
              <a:t>thermodynamic</a:t>
            </a:r>
            <a:r>
              <a:rPr lang="fr-FR" sz="1800" dirty="0" smtClean="0"/>
              <a:t> </a:t>
            </a:r>
            <a:r>
              <a:rPr lang="fr-FR" sz="1800" dirty="0" err="1" smtClean="0"/>
              <a:t>properties</a:t>
            </a:r>
            <a:r>
              <a:rPr lang="fr-FR" sz="1800" dirty="0" smtClean="0"/>
              <a:t>:</a:t>
            </a:r>
            <a:r>
              <a:rPr lang="fr-FR" sz="1800" dirty="0"/>
              <a:t/>
            </a:r>
            <a:br>
              <a:rPr lang="fr-FR" sz="1800" dirty="0"/>
            </a:br>
            <a:r>
              <a:rPr lang="fr-FR" sz="1800" dirty="0" err="1"/>
              <a:t>m</a:t>
            </a:r>
            <a:r>
              <a:rPr lang="fr-FR" sz="1800" dirty="0" err="1" smtClean="0"/>
              <a:t>ethodology</a:t>
            </a:r>
            <a:endParaRPr lang="fr-FR" sz="1800" dirty="0"/>
          </a:p>
        </p:txBody>
      </p:sp>
      <p:sp>
        <p:nvSpPr>
          <p:cNvPr id="7" name="ZoneTexte 6"/>
          <p:cNvSpPr txBox="1"/>
          <p:nvPr/>
        </p:nvSpPr>
        <p:spPr>
          <a:xfrm>
            <a:off x="6169498" y="1043341"/>
            <a:ext cx="29532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Reversibility of the equilibrium</a:t>
            </a:r>
          </a:p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Stability of the phase of interest</a:t>
            </a:r>
          </a:p>
          <a:p>
            <a:pPr marL="468313" lvl="1" indent="-285750" algn="l">
              <a:buClr>
                <a:srgbClr val="C00000"/>
              </a:buClr>
              <a:buFont typeface="Wingdings" panose="05000000000000000000" pitchFamily="2" charset="2"/>
              <a:buChar char="ª"/>
            </a:pP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Polyphased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samples</a:t>
            </a:r>
          </a:p>
          <a:p>
            <a:pPr marL="468313" lvl="1" indent="-285750" algn="l">
              <a:buClr>
                <a:srgbClr val="C00000"/>
              </a:buClr>
              <a:buFont typeface="Wingdings" panose="05000000000000000000" pitchFamily="2" charset="2"/>
              <a:buChar char="ª"/>
            </a:pPr>
            <a:r>
              <a:rPr lang="en-US" sz="1400" dirty="0" err="1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Neoformed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 phases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156490" y="5651480"/>
            <a:ext cx="2747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Consistency of the database</a:t>
            </a:r>
          </a:p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Assessment of uncertainties</a:t>
            </a:r>
          </a:p>
        </p:txBody>
      </p:sp>
      <p:sp>
        <p:nvSpPr>
          <p:cNvPr id="9" name="Forme libre 8"/>
          <p:cNvSpPr/>
          <p:nvPr/>
        </p:nvSpPr>
        <p:spPr>
          <a:xfrm rot="5400000">
            <a:off x="112644" y="1027711"/>
            <a:ext cx="1625998" cy="1243857"/>
          </a:xfrm>
          <a:custGeom>
            <a:avLst/>
            <a:gdLst>
              <a:gd name="connsiteX0" fmla="*/ 0 w 2175867"/>
              <a:gd name="connsiteY0" fmla="*/ 0 h 870346"/>
              <a:gd name="connsiteX1" fmla="*/ 1740694 w 2175867"/>
              <a:gd name="connsiteY1" fmla="*/ 0 h 870346"/>
              <a:gd name="connsiteX2" fmla="*/ 2175867 w 2175867"/>
              <a:gd name="connsiteY2" fmla="*/ 435173 h 870346"/>
              <a:gd name="connsiteX3" fmla="*/ 1740694 w 2175867"/>
              <a:gd name="connsiteY3" fmla="*/ 870346 h 870346"/>
              <a:gd name="connsiteX4" fmla="*/ 0 w 2175867"/>
              <a:gd name="connsiteY4" fmla="*/ 870346 h 870346"/>
              <a:gd name="connsiteX5" fmla="*/ 435173 w 2175867"/>
              <a:gd name="connsiteY5" fmla="*/ 435173 h 870346"/>
              <a:gd name="connsiteX6" fmla="*/ 0 w 2175867"/>
              <a:gd name="connsiteY6" fmla="*/ 0 h 87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5867" h="870346">
                <a:moveTo>
                  <a:pt x="0" y="0"/>
                </a:moveTo>
                <a:lnTo>
                  <a:pt x="1740694" y="0"/>
                </a:lnTo>
                <a:lnTo>
                  <a:pt x="2175867" y="435173"/>
                </a:lnTo>
                <a:lnTo>
                  <a:pt x="1740694" y="870346"/>
                </a:lnTo>
                <a:lnTo>
                  <a:pt x="0" y="870346"/>
                </a:lnTo>
                <a:lnTo>
                  <a:pt x="435173" y="4351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499181" tIns="21336" rIns="456509" bIns="2133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Solubility experiments</a:t>
            </a:r>
            <a:endParaRPr lang="en-US" sz="1400" b="1" kern="12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0" name="Forme libre 9"/>
          <p:cNvSpPr/>
          <p:nvPr/>
        </p:nvSpPr>
        <p:spPr>
          <a:xfrm rot="5400000">
            <a:off x="158295" y="3069660"/>
            <a:ext cx="1534702" cy="1243857"/>
          </a:xfrm>
          <a:custGeom>
            <a:avLst/>
            <a:gdLst>
              <a:gd name="connsiteX0" fmla="*/ 0 w 2175867"/>
              <a:gd name="connsiteY0" fmla="*/ 0 h 870346"/>
              <a:gd name="connsiteX1" fmla="*/ 1740694 w 2175867"/>
              <a:gd name="connsiteY1" fmla="*/ 0 h 870346"/>
              <a:gd name="connsiteX2" fmla="*/ 2175867 w 2175867"/>
              <a:gd name="connsiteY2" fmla="*/ 435173 h 870346"/>
              <a:gd name="connsiteX3" fmla="*/ 1740694 w 2175867"/>
              <a:gd name="connsiteY3" fmla="*/ 870346 h 870346"/>
              <a:gd name="connsiteX4" fmla="*/ 0 w 2175867"/>
              <a:gd name="connsiteY4" fmla="*/ 870346 h 870346"/>
              <a:gd name="connsiteX5" fmla="*/ 435173 w 2175867"/>
              <a:gd name="connsiteY5" fmla="*/ 435173 h 870346"/>
              <a:gd name="connsiteX6" fmla="*/ 0 w 2175867"/>
              <a:gd name="connsiteY6" fmla="*/ 0 h 87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5867" h="870346">
                <a:moveTo>
                  <a:pt x="0" y="0"/>
                </a:moveTo>
                <a:lnTo>
                  <a:pt x="1740694" y="0"/>
                </a:lnTo>
                <a:lnTo>
                  <a:pt x="2175867" y="435173"/>
                </a:lnTo>
                <a:lnTo>
                  <a:pt x="1740694" y="870346"/>
                </a:lnTo>
                <a:lnTo>
                  <a:pt x="0" y="870346"/>
                </a:lnTo>
                <a:lnTo>
                  <a:pt x="435173" y="4351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499181" tIns="21336" rIns="456509" bIns="2133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Speciation</a:t>
            </a: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 Corrections of the activities</a:t>
            </a:r>
            <a:endParaRPr lang="en-US" sz="1400" b="1" kern="12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Forme libre 10"/>
          <p:cNvSpPr/>
          <p:nvPr/>
        </p:nvSpPr>
        <p:spPr>
          <a:xfrm rot="5400000">
            <a:off x="210118" y="5013440"/>
            <a:ext cx="1431057" cy="1243857"/>
          </a:xfrm>
          <a:custGeom>
            <a:avLst/>
            <a:gdLst>
              <a:gd name="connsiteX0" fmla="*/ 0 w 2175867"/>
              <a:gd name="connsiteY0" fmla="*/ 0 h 870346"/>
              <a:gd name="connsiteX1" fmla="*/ 1740694 w 2175867"/>
              <a:gd name="connsiteY1" fmla="*/ 0 h 870346"/>
              <a:gd name="connsiteX2" fmla="*/ 2175867 w 2175867"/>
              <a:gd name="connsiteY2" fmla="*/ 435173 h 870346"/>
              <a:gd name="connsiteX3" fmla="*/ 1740694 w 2175867"/>
              <a:gd name="connsiteY3" fmla="*/ 870346 h 870346"/>
              <a:gd name="connsiteX4" fmla="*/ 0 w 2175867"/>
              <a:gd name="connsiteY4" fmla="*/ 870346 h 870346"/>
              <a:gd name="connsiteX5" fmla="*/ 435173 w 2175867"/>
              <a:gd name="connsiteY5" fmla="*/ 435173 h 870346"/>
              <a:gd name="connsiteX6" fmla="*/ 0 w 2175867"/>
              <a:gd name="connsiteY6" fmla="*/ 0 h 870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75867" h="870346">
                <a:moveTo>
                  <a:pt x="0" y="0"/>
                </a:moveTo>
                <a:lnTo>
                  <a:pt x="1740694" y="0"/>
                </a:lnTo>
                <a:lnTo>
                  <a:pt x="2175867" y="435173"/>
                </a:lnTo>
                <a:lnTo>
                  <a:pt x="1740694" y="870346"/>
                </a:lnTo>
                <a:lnTo>
                  <a:pt x="0" y="870346"/>
                </a:lnTo>
                <a:lnTo>
                  <a:pt x="435173" y="43517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vert270" wrap="square" lIns="499181" tIns="21336" rIns="456509" bIns="21336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b="1" i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K</a:t>
            </a:r>
            <a:r>
              <a:rPr lang="en-US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°</a:t>
            </a:r>
            <a:r>
              <a:rPr lang="en-US" sz="1500" b="1" i="1" kern="1200" baseline="-25000" dirty="0" smtClean="0">
                <a:latin typeface="Cambria" panose="02040503050406030204" pitchFamily="18" charset="0"/>
                <a:cs typeface="Calibri" panose="020F0502020204030204" pitchFamily="34" charset="0"/>
              </a:rPr>
              <a:t>s,0</a:t>
            </a:r>
            <a:endParaRPr lang="en-US" sz="1500" b="1" i="1" kern="1200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l-GR" sz="1500" b="1" i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Δ</a:t>
            </a:r>
            <a:r>
              <a:rPr lang="en-US" sz="1500" b="1" i="1" kern="1200" baseline="-25000" dirty="0" smtClean="0">
                <a:latin typeface="Cambria" panose="02040503050406030204" pitchFamily="18" charset="0"/>
                <a:cs typeface="Calibri" panose="020F0502020204030204" pitchFamily="34" charset="0"/>
              </a:rPr>
              <a:t>R</a:t>
            </a:r>
            <a:r>
              <a:rPr lang="en-US" sz="1500" b="1" i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G°</a:t>
            </a:r>
          </a:p>
          <a:p>
            <a:pPr lvl="0" algn="ctr" defTabSz="711200">
              <a:lnSpc>
                <a:spcPct val="90000"/>
              </a:lnSpc>
              <a:spcAft>
                <a:spcPct val="35000"/>
              </a:spcAft>
            </a:pPr>
            <a:r>
              <a:rPr lang="el-GR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Δ</a:t>
            </a:r>
            <a:r>
              <a:rPr lang="en-US" sz="1500" b="1" i="1" baseline="-25000" dirty="0" smtClean="0">
                <a:latin typeface="Cambria" panose="02040503050406030204" pitchFamily="18" charset="0"/>
                <a:cs typeface="Calibri" panose="020F0502020204030204" pitchFamily="34" charset="0"/>
              </a:rPr>
              <a:t>R</a:t>
            </a:r>
            <a:r>
              <a:rPr lang="en-US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H</a:t>
            </a:r>
            <a:r>
              <a:rPr lang="en-US" sz="1500" b="1" i="1" dirty="0">
                <a:latin typeface="Cambria" panose="02040503050406030204" pitchFamily="18" charset="0"/>
                <a:cs typeface="Calibri" panose="020F0502020204030204" pitchFamily="34" charset="0"/>
              </a:rPr>
              <a:t>°</a:t>
            </a:r>
            <a:r>
              <a:rPr lang="en-US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l-GR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Δ</a:t>
            </a:r>
            <a:r>
              <a:rPr lang="en-US" sz="1500" b="1" i="1" baseline="-25000" dirty="0" smtClean="0">
                <a:latin typeface="Cambria" panose="02040503050406030204" pitchFamily="18" charset="0"/>
                <a:cs typeface="Calibri" panose="020F0502020204030204" pitchFamily="34" charset="0"/>
              </a:rPr>
              <a:t>R</a:t>
            </a:r>
            <a:r>
              <a:rPr lang="en-US" sz="1500" b="1" i="1" dirty="0" smtClean="0">
                <a:latin typeface="Cambria" panose="02040503050406030204" pitchFamily="18" charset="0"/>
                <a:cs typeface="Calibri" panose="020F0502020204030204" pitchFamily="34" charset="0"/>
              </a:rPr>
              <a:t>S°</a:t>
            </a:r>
            <a:r>
              <a:rPr lang="en-US" sz="1500" b="1" i="1" kern="1200" dirty="0" smtClean="0">
                <a:latin typeface="Cambria" panose="02040503050406030204" pitchFamily="18" charset="0"/>
                <a:cs typeface="Calibri" panose="020F0502020204030204" pitchFamily="34" charset="0"/>
              </a:rPr>
              <a:t> </a:t>
            </a:r>
            <a:endParaRPr lang="en-US" sz="1500" b="1" i="1" kern="12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1691622" y="611110"/>
            <a:ext cx="4477876" cy="2119639"/>
          </a:xfrm>
          <a:prstGeom prst="roundRect">
            <a:avLst>
              <a:gd name="adj" fmla="val 13502"/>
            </a:avLst>
          </a:prstGeom>
          <a:solidFill>
            <a:schemeClr val="bg1"/>
          </a:solidFill>
          <a:ln w="190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e 12"/>
          <p:cNvGrpSpPr/>
          <p:nvPr/>
        </p:nvGrpSpPr>
        <p:grpSpPr>
          <a:xfrm>
            <a:off x="1736733" y="2756062"/>
            <a:ext cx="4432765" cy="2177342"/>
            <a:chOff x="1728074" y="2757926"/>
            <a:chExt cx="4405198" cy="2177342"/>
          </a:xfrm>
        </p:grpSpPr>
        <p:graphicFrame>
          <p:nvGraphicFramePr>
            <p:cNvPr id="14" name="Obje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4889254"/>
                </p:ext>
              </p:extLst>
            </p:nvPr>
          </p:nvGraphicFramePr>
          <p:xfrm>
            <a:off x="2020187" y="2757926"/>
            <a:ext cx="3657511" cy="2177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4" name="Graph" r:id="rId3" imgW="3718440" imgH="2895480" progId="Origin50.Graph">
                    <p:embed/>
                  </p:oleObj>
                </mc:Choice>
                <mc:Fallback>
                  <p:oleObj name="Graph" r:id="rId3" imgW="3718440" imgH="289548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020187" y="2757926"/>
                          <a:ext cx="3657511" cy="217734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0574" y="2861388"/>
              <a:ext cx="1647759" cy="3567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Rectangle à coins arrondis 15"/>
            <p:cNvSpPr/>
            <p:nvPr/>
          </p:nvSpPr>
          <p:spPr>
            <a:xfrm>
              <a:off x="1728074" y="2774913"/>
              <a:ext cx="4405198" cy="2062290"/>
            </a:xfrm>
            <a:prstGeom prst="roundRect">
              <a:avLst>
                <a:gd name="adj" fmla="val 13502"/>
              </a:avLst>
            </a:prstGeom>
            <a:noFill/>
            <a:ln w="19050">
              <a:solidFill>
                <a:srgbClr val="1E53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e 16"/>
          <p:cNvGrpSpPr>
            <a:grpSpLocks noChangeAspect="1"/>
          </p:cNvGrpSpPr>
          <p:nvPr/>
        </p:nvGrpSpPr>
        <p:grpSpPr>
          <a:xfrm>
            <a:off x="1438857" y="493921"/>
            <a:ext cx="4692100" cy="2321778"/>
            <a:chOff x="-239300" y="3672853"/>
            <a:chExt cx="4392170" cy="2844399"/>
          </a:xfrm>
        </p:grpSpPr>
        <p:grpSp>
          <p:nvGrpSpPr>
            <p:cNvPr id="18" name="Groupe 17"/>
            <p:cNvGrpSpPr/>
            <p:nvPr/>
          </p:nvGrpSpPr>
          <p:grpSpPr>
            <a:xfrm>
              <a:off x="-239300" y="3672853"/>
              <a:ext cx="4392170" cy="2844399"/>
              <a:chOff x="-8643" y="3389257"/>
              <a:chExt cx="4325660" cy="2682875"/>
            </a:xfrm>
          </p:grpSpPr>
          <p:sp>
            <p:nvSpPr>
              <p:cNvPr id="23" name="Line 29"/>
              <p:cNvSpPr>
                <a:spLocks noChangeShapeType="1"/>
              </p:cNvSpPr>
              <p:nvPr/>
            </p:nvSpPr>
            <p:spPr bwMode="auto">
              <a:xfrm>
                <a:off x="1992418" y="4573665"/>
                <a:ext cx="1284220" cy="0"/>
              </a:xfrm>
              <a:prstGeom prst="line">
                <a:avLst/>
              </a:prstGeom>
              <a:noFill/>
              <a:ln w="23813" cap="flat">
                <a:solidFill>
                  <a:srgbClr val="00660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4" name="Line 12"/>
              <p:cNvSpPr>
                <a:spLocks noChangeShapeType="1"/>
              </p:cNvSpPr>
              <p:nvPr/>
            </p:nvSpPr>
            <p:spPr bwMode="auto">
              <a:xfrm flipV="1">
                <a:off x="2084727" y="4581450"/>
                <a:ext cx="1192672" cy="1272"/>
              </a:xfrm>
              <a:prstGeom prst="line">
                <a:avLst/>
              </a:prstGeom>
              <a:noFill/>
              <a:ln w="23813" cap="flat">
                <a:solidFill>
                  <a:srgbClr val="00D73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-8643" y="3389257"/>
                <a:ext cx="4325660" cy="2682875"/>
              </a:xfrm>
              <a:prstGeom prst="rect">
                <a:avLst/>
              </a:prstGeom>
              <a:noFill/>
              <a:ln w="15875">
                <a:noFill/>
                <a:prstDash val="sysDot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34626" y="3524673"/>
                <a:ext cx="55946" cy="2190803"/>
              </a:xfrm>
              <a:custGeom>
                <a:avLst/>
                <a:gdLst>
                  <a:gd name="T0" fmla="*/ 30 w 44"/>
                  <a:gd name="T1" fmla="*/ 37 h 1723"/>
                  <a:gd name="T2" fmla="*/ 30 w 44"/>
                  <a:gd name="T3" fmla="*/ 1723 h 1723"/>
                  <a:gd name="T4" fmla="*/ 15 w 44"/>
                  <a:gd name="T5" fmla="*/ 1723 h 1723"/>
                  <a:gd name="T6" fmla="*/ 15 w 44"/>
                  <a:gd name="T7" fmla="*/ 37 h 1723"/>
                  <a:gd name="T8" fmla="*/ 30 w 44"/>
                  <a:gd name="T9" fmla="*/ 37 h 1723"/>
                  <a:gd name="T10" fmla="*/ 0 w 44"/>
                  <a:gd name="T11" fmla="*/ 44 h 1723"/>
                  <a:gd name="T12" fmla="*/ 22 w 44"/>
                  <a:gd name="T13" fmla="*/ 0 h 1723"/>
                  <a:gd name="T14" fmla="*/ 44 w 44"/>
                  <a:gd name="T15" fmla="*/ 44 h 1723"/>
                  <a:gd name="T16" fmla="*/ 0 w 44"/>
                  <a:gd name="T17" fmla="*/ 44 h 1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1723">
                    <a:moveTo>
                      <a:pt x="30" y="37"/>
                    </a:moveTo>
                    <a:lnTo>
                      <a:pt x="30" y="1723"/>
                    </a:lnTo>
                    <a:lnTo>
                      <a:pt x="15" y="1723"/>
                    </a:lnTo>
                    <a:lnTo>
                      <a:pt x="15" y="37"/>
                    </a:lnTo>
                    <a:lnTo>
                      <a:pt x="30" y="37"/>
                    </a:lnTo>
                    <a:close/>
                    <a:moveTo>
                      <a:pt x="0" y="44"/>
                    </a:moveTo>
                    <a:lnTo>
                      <a:pt x="22" y="0"/>
                    </a:lnTo>
                    <a:lnTo>
                      <a:pt x="44" y="44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00279F"/>
              </a:solidFill>
              <a:ln w="9525" cap="flat">
                <a:solidFill>
                  <a:schemeClr val="tx1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 rot="16200000">
                <a:off x="185193" y="4463786"/>
                <a:ext cx="379724" cy="2197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400" i="0" u="none" strike="noStrike" cap="none" normalizeH="0" baseline="0" dirty="0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C(</a:t>
                </a:r>
                <a:r>
                  <a:rPr kumimoji="0" lang="fr-FR" altLang="fr-FR" sz="1400" u="none" strike="noStrike" cap="none" normalizeH="0" baseline="0" dirty="0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i</a:t>
                </a:r>
                <a:r>
                  <a:rPr kumimoji="0" lang="fr-FR" altLang="fr-FR" sz="1400" i="0" u="none" strike="noStrike" cap="none" normalizeH="0" baseline="0" dirty="0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) </a:t>
                </a:r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71499" y="5687502"/>
                <a:ext cx="3611117" cy="52829"/>
              </a:xfrm>
              <a:custGeom>
                <a:avLst/>
                <a:gdLst>
                  <a:gd name="T0" fmla="*/ 0 w 2922"/>
                  <a:gd name="T1" fmla="*/ 15 h 44"/>
                  <a:gd name="T2" fmla="*/ 2885 w 2922"/>
                  <a:gd name="T3" fmla="*/ 15 h 44"/>
                  <a:gd name="T4" fmla="*/ 2885 w 2922"/>
                  <a:gd name="T5" fmla="*/ 29 h 44"/>
                  <a:gd name="T6" fmla="*/ 0 w 2922"/>
                  <a:gd name="T7" fmla="*/ 29 h 44"/>
                  <a:gd name="T8" fmla="*/ 0 w 2922"/>
                  <a:gd name="T9" fmla="*/ 15 h 44"/>
                  <a:gd name="T10" fmla="*/ 2878 w 2922"/>
                  <a:gd name="T11" fmla="*/ 0 h 44"/>
                  <a:gd name="T12" fmla="*/ 2922 w 2922"/>
                  <a:gd name="T13" fmla="*/ 22 h 44"/>
                  <a:gd name="T14" fmla="*/ 2878 w 2922"/>
                  <a:gd name="T15" fmla="*/ 44 h 44"/>
                  <a:gd name="T16" fmla="*/ 2878 w 2922"/>
                  <a:gd name="T1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22" h="44">
                    <a:moveTo>
                      <a:pt x="0" y="15"/>
                    </a:moveTo>
                    <a:lnTo>
                      <a:pt x="2885" y="15"/>
                    </a:lnTo>
                    <a:lnTo>
                      <a:pt x="2885" y="29"/>
                    </a:lnTo>
                    <a:lnTo>
                      <a:pt x="0" y="29"/>
                    </a:lnTo>
                    <a:lnTo>
                      <a:pt x="0" y="15"/>
                    </a:lnTo>
                    <a:close/>
                    <a:moveTo>
                      <a:pt x="2878" y="0"/>
                    </a:moveTo>
                    <a:lnTo>
                      <a:pt x="2922" y="22"/>
                    </a:lnTo>
                    <a:lnTo>
                      <a:pt x="2878" y="44"/>
                    </a:lnTo>
                    <a:lnTo>
                      <a:pt x="2878" y="0"/>
                    </a:lnTo>
                    <a:close/>
                  </a:path>
                </a:pathLst>
              </a:custGeom>
              <a:solidFill>
                <a:srgbClr val="00279F"/>
              </a:solidFill>
              <a:ln w="19050" cap="flat">
                <a:solidFill>
                  <a:schemeClr val="tx1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Rectangle 14"/>
              <p:cNvSpPr>
                <a:spLocks noChangeArrowheads="1"/>
              </p:cNvSpPr>
              <p:nvPr/>
            </p:nvSpPr>
            <p:spPr bwMode="auto">
              <a:xfrm>
                <a:off x="1990434" y="5743449"/>
                <a:ext cx="891021" cy="1539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200" b="1" i="0" u="none" strike="noStrike" cap="none" normalizeH="0" baseline="0" dirty="0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Time (</a:t>
                </a:r>
                <a:r>
                  <a:rPr kumimoji="0" lang="fr-FR" altLang="fr-FR" sz="1200" b="1" i="0" u="none" strike="noStrike" cap="none" normalizeH="0" baseline="0" dirty="0" err="1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days</a:t>
                </a:r>
                <a:r>
                  <a:rPr kumimoji="0" lang="fr-FR" altLang="fr-FR" sz="1200" b="1" i="0" u="none" strike="noStrike" cap="none" normalizeH="0" baseline="0" dirty="0" smtClean="0">
                    <a:ln>
                      <a:noFill/>
                    </a:ln>
                    <a:effectLst/>
                    <a:latin typeface="Cambria" panose="02040503050406030204" pitchFamily="18" charset="0"/>
                  </a:rPr>
                  <a:t>)</a:t>
                </a:r>
              </a:p>
            </p:txBody>
          </p:sp>
          <p:sp>
            <p:nvSpPr>
              <p:cNvPr id="32" name="Freeform 21"/>
              <p:cNvSpPr>
                <a:spLocks/>
              </p:cNvSpPr>
              <p:nvPr/>
            </p:nvSpPr>
            <p:spPr bwMode="auto">
              <a:xfrm>
                <a:off x="580400" y="4582565"/>
                <a:ext cx="1504190" cy="1121467"/>
              </a:xfrm>
              <a:custGeom>
                <a:avLst/>
                <a:gdLst>
                  <a:gd name="T0" fmla="*/ 9 w 1183"/>
                  <a:gd name="T1" fmla="*/ 882 h 882"/>
                  <a:gd name="T2" fmla="*/ 9 w 1183"/>
                  <a:gd name="T3" fmla="*/ 881 h 882"/>
                  <a:gd name="T4" fmla="*/ 1183 w 1183"/>
                  <a:gd name="T5" fmla="*/ 0 h 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3" h="882">
                    <a:moveTo>
                      <a:pt x="9" y="882"/>
                    </a:moveTo>
                    <a:cubicBezTo>
                      <a:pt x="9" y="882"/>
                      <a:pt x="9" y="882"/>
                      <a:pt x="9" y="881"/>
                    </a:cubicBezTo>
                    <a:cubicBezTo>
                      <a:pt x="0" y="406"/>
                      <a:pt x="526" y="12"/>
                      <a:pt x="1183" y="0"/>
                    </a:cubicBezTo>
                  </a:path>
                </a:pathLst>
              </a:custGeom>
              <a:noFill/>
              <a:ln w="23813" cap="rnd">
                <a:solidFill>
                  <a:srgbClr val="00D73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3" name="Line 22"/>
              <p:cNvSpPr>
                <a:spLocks noChangeShapeType="1"/>
              </p:cNvSpPr>
              <p:nvPr/>
            </p:nvSpPr>
            <p:spPr bwMode="auto">
              <a:xfrm flipH="1">
                <a:off x="1791209" y="4559842"/>
                <a:ext cx="1483846" cy="0"/>
              </a:xfrm>
              <a:prstGeom prst="line">
                <a:avLst/>
              </a:prstGeom>
              <a:noFill/>
              <a:ln w="23813" cap="flat">
                <a:solidFill>
                  <a:srgbClr val="D7000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4" name="Freeform 23"/>
              <p:cNvSpPr>
                <a:spLocks/>
              </p:cNvSpPr>
              <p:nvPr/>
            </p:nvSpPr>
            <p:spPr bwMode="auto">
              <a:xfrm>
                <a:off x="579128" y="3636566"/>
                <a:ext cx="1211744" cy="919298"/>
              </a:xfrm>
              <a:custGeom>
                <a:avLst/>
                <a:gdLst>
                  <a:gd name="T0" fmla="*/ 953 w 953"/>
                  <a:gd name="T1" fmla="*/ 723 h 723"/>
                  <a:gd name="T2" fmla="*/ 0 w 953"/>
                  <a:gd name="T3" fmla="*/ 0 h 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53" h="723">
                    <a:moveTo>
                      <a:pt x="953" y="723"/>
                    </a:moveTo>
                    <a:cubicBezTo>
                      <a:pt x="426" y="720"/>
                      <a:pt x="0" y="397"/>
                      <a:pt x="0" y="0"/>
                    </a:cubicBezTo>
                  </a:path>
                </a:pathLst>
              </a:custGeom>
              <a:noFill/>
              <a:ln w="23813" cap="rnd">
                <a:solidFill>
                  <a:srgbClr val="D70000"/>
                </a:solidFill>
                <a:prstDash val="solid"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D70000"/>
                  </a:solidFill>
                </a:endParaRPr>
              </a:p>
            </p:txBody>
          </p:sp>
          <p:sp>
            <p:nvSpPr>
              <p:cNvPr id="35" name="Rectangle 24"/>
              <p:cNvSpPr>
                <a:spLocks noChangeArrowheads="1"/>
              </p:cNvSpPr>
              <p:nvPr/>
            </p:nvSpPr>
            <p:spPr bwMode="auto">
              <a:xfrm>
                <a:off x="263795" y="3608593"/>
                <a:ext cx="268441" cy="2052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1600" b="0" i="0" u="none" strike="noStrike" cap="none" normalizeH="0" baseline="0" dirty="0" err="1" smtClean="0">
                    <a:ln>
                      <a:noFill/>
                    </a:ln>
                    <a:solidFill>
                      <a:srgbClr val="D70000"/>
                    </a:solidFill>
                    <a:effectLst/>
                    <a:latin typeface="Cambria" panose="02040503050406030204" pitchFamily="18" charset="0"/>
                  </a:rPr>
                  <a:t>C</a:t>
                </a:r>
                <a:r>
                  <a:rPr kumimoji="0" lang="fr-FR" altLang="fr-FR" sz="1600" b="0" i="0" u="none" strike="noStrike" cap="none" normalizeH="0" baseline="-25000" dirty="0" err="1" smtClean="0">
                    <a:ln>
                      <a:noFill/>
                    </a:ln>
                    <a:solidFill>
                      <a:srgbClr val="D70000"/>
                    </a:solidFill>
                    <a:effectLst/>
                    <a:latin typeface="Cambria" panose="02040503050406030204" pitchFamily="18" charset="0"/>
                  </a:rPr>
                  <a:t>i,o</a:t>
                </a:r>
                <a:endParaRPr kumimoji="0" lang="fr-FR" altLang="fr-FR" sz="1600" b="0" i="0" u="none" strike="noStrike" cap="none" normalizeH="0" baseline="-25000" dirty="0" smtClean="0">
                  <a:ln>
                    <a:noFill/>
                  </a:ln>
                  <a:solidFill>
                    <a:srgbClr val="D70000"/>
                  </a:solidFill>
                  <a:effectLst/>
                  <a:latin typeface="Cambria" panose="02040503050406030204" pitchFamily="18" charset="0"/>
                </a:endParaRPr>
              </a:p>
            </p:txBody>
          </p:sp>
          <p:sp>
            <p:nvSpPr>
              <p:cNvPr id="36" name="Freeform 27"/>
              <p:cNvSpPr>
                <a:spLocks/>
              </p:cNvSpPr>
              <p:nvPr/>
            </p:nvSpPr>
            <p:spPr bwMode="auto">
              <a:xfrm>
                <a:off x="580400" y="4380396"/>
                <a:ext cx="181825" cy="1323636"/>
              </a:xfrm>
              <a:custGeom>
                <a:avLst/>
                <a:gdLst>
                  <a:gd name="T0" fmla="*/ 0 w 143"/>
                  <a:gd name="T1" fmla="*/ 1041 h 1041"/>
                  <a:gd name="T2" fmla="*/ 143 w 143"/>
                  <a:gd name="T3" fmla="*/ 0 h 10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43" h="1041">
                    <a:moveTo>
                      <a:pt x="0" y="1041"/>
                    </a:moveTo>
                    <a:cubicBezTo>
                      <a:pt x="0" y="468"/>
                      <a:pt x="64" y="3"/>
                      <a:pt x="143" y="0"/>
                    </a:cubicBezTo>
                  </a:path>
                </a:pathLst>
              </a:custGeom>
              <a:noFill/>
              <a:ln w="23813" cap="rnd">
                <a:solidFill>
                  <a:srgbClr val="00660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7" name="Freeform 28"/>
              <p:cNvSpPr>
                <a:spLocks/>
              </p:cNvSpPr>
              <p:nvPr/>
            </p:nvSpPr>
            <p:spPr bwMode="auto">
              <a:xfrm>
                <a:off x="760953" y="4388025"/>
                <a:ext cx="1242260" cy="185640"/>
              </a:xfrm>
              <a:custGeom>
                <a:avLst/>
                <a:gdLst>
                  <a:gd name="T0" fmla="*/ 977 w 977"/>
                  <a:gd name="T1" fmla="*/ 146 h 146"/>
                  <a:gd name="T2" fmla="*/ 0 w 977"/>
                  <a:gd name="T3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977" h="146">
                    <a:moveTo>
                      <a:pt x="977" y="146"/>
                    </a:moveTo>
                    <a:cubicBezTo>
                      <a:pt x="437" y="146"/>
                      <a:pt x="0" y="81"/>
                      <a:pt x="0" y="0"/>
                    </a:cubicBezTo>
                  </a:path>
                </a:pathLst>
              </a:custGeom>
              <a:noFill/>
              <a:ln w="23813" cap="rnd">
                <a:solidFill>
                  <a:srgbClr val="006600"/>
                </a:solidFill>
                <a:prstDash val="solid"/>
                <a:round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8" name="Rectangle 30"/>
              <p:cNvSpPr>
                <a:spLocks noChangeArrowheads="1"/>
              </p:cNvSpPr>
              <p:nvPr/>
            </p:nvSpPr>
            <p:spPr bwMode="auto">
              <a:xfrm>
                <a:off x="3378084" y="4461465"/>
                <a:ext cx="816522" cy="2133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fr-FR" altLang="fr-FR" sz="1200" b="1" dirty="0" err="1" smtClean="0">
                    <a:latin typeface="Cambria" panose="02040503050406030204" pitchFamily="18" charset="0"/>
                  </a:rPr>
                  <a:t>Equilibrium</a:t>
                </a:r>
                <a:r>
                  <a:rPr lang="fr-FR" altLang="fr-FR" sz="1200" b="1" dirty="0" smtClean="0">
                    <a:latin typeface="Cambria" panose="02040503050406030204" pitchFamily="18" charset="0"/>
                  </a:rPr>
                  <a:t> </a:t>
                </a:r>
                <a:endParaRPr kumimoji="0" lang="fr-FR" altLang="fr-FR" sz="1200" b="1" i="0" u="none" strike="noStrike" cap="none" normalizeH="0" baseline="0" dirty="0" smtClean="0">
                  <a:ln>
                    <a:noFill/>
                  </a:ln>
                  <a:effectLst/>
                  <a:latin typeface="Cambria" panose="02040503050406030204" pitchFamily="18" charset="0"/>
                </a:endParaRPr>
              </a:p>
            </p:txBody>
          </p:sp>
          <p:sp>
            <p:nvSpPr>
              <p:cNvPr id="39" name="Rectangle 63"/>
              <p:cNvSpPr>
                <a:spLocks noChangeArrowheads="1"/>
              </p:cNvSpPr>
              <p:nvPr/>
            </p:nvSpPr>
            <p:spPr bwMode="auto">
              <a:xfrm>
                <a:off x="2032904" y="3955282"/>
                <a:ext cx="64" cy="152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algn="l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altLang="fr-FR" sz="1050" b="0" i="0" u="none" strike="noStrike" cap="none" normalizeH="0" baseline="0" dirty="0" smtClean="0">
                  <a:ln>
                    <a:noFill/>
                  </a:ln>
                  <a:solidFill>
                    <a:srgbClr val="C00000"/>
                  </a:solidFill>
                  <a:effectLst/>
                  <a:cs typeface="Arial" pitchFamily="34" charset="0"/>
                </a:endParaRPr>
              </a:p>
            </p:txBody>
          </p:sp>
          <p:sp>
            <p:nvSpPr>
              <p:cNvPr id="40" name="Freeform 70"/>
              <p:cNvSpPr>
                <a:spLocks noEditPoints="1"/>
              </p:cNvSpPr>
              <p:nvPr/>
            </p:nvSpPr>
            <p:spPr bwMode="auto">
              <a:xfrm>
                <a:off x="1267725" y="4169507"/>
                <a:ext cx="681370" cy="274547"/>
              </a:xfrm>
              <a:custGeom>
                <a:avLst/>
                <a:gdLst>
                  <a:gd name="T0" fmla="*/ 59 w 670"/>
                  <a:gd name="T1" fmla="*/ 227 h 268"/>
                  <a:gd name="T2" fmla="*/ 49 w 670"/>
                  <a:gd name="T3" fmla="*/ 249 h 268"/>
                  <a:gd name="T4" fmla="*/ 74 w 670"/>
                  <a:gd name="T5" fmla="*/ 221 h 268"/>
                  <a:gd name="T6" fmla="*/ 96 w 670"/>
                  <a:gd name="T7" fmla="*/ 231 h 268"/>
                  <a:gd name="T8" fmla="*/ 74 w 670"/>
                  <a:gd name="T9" fmla="*/ 221 h 268"/>
                  <a:gd name="T10" fmla="*/ 121 w 670"/>
                  <a:gd name="T11" fmla="*/ 204 h 268"/>
                  <a:gd name="T12" fmla="*/ 111 w 670"/>
                  <a:gd name="T13" fmla="*/ 225 h 268"/>
                  <a:gd name="T14" fmla="*/ 136 w 670"/>
                  <a:gd name="T15" fmla="*/ 198 h 268"/>
                  <a:gd name="T16" fmla="*/ 158 w 670"/>
                  <a:gd name="T17" fmla="*/ 208 h 268"/>
                  <a:gd name="T18" fmla="*/ 136 w 670"/>
                  <a:gd name="T19" fmla="*/ 198 h 268"/>
                  <a:gd name="T20" fmla="*/ 183 w 670"/>
                  <a:gd name="T21" fmla="*/ 181 h 268"/>
                  <a:gd name="T22" fmla="*/ 173 w 670"/>
                  <a:gd name="T23" fmla="*/ 202 h 268"/>
                  <a:gd name="T24" fmla="*/ 198 w 670"/>
                  <a:gd name="T25" fmla="*/ 175 h 268"/>
                  <a:gd name="T26" fmla="*/ 220 w 670"/>
                  <a:gd name="T27" fmla="*/ 185 h 268"/>
                  <a:gd name="T28" fmla="*/ 198 w 670"/>
                  <a:gd name="T29" fmla="*/ 175 h 268"/>
                  <a:gd name="T30" fmla="*/ 245 w 670"/>
                  <a:gd name="T31" fmla="*/ 158 h 268"/>
                  <a:gd name="T32" fmla="*/ 235 w 670"/>
                  <a:gd name="T33" fmla="*/ 179 h 268"/>
                  <a:gd name="T34" fmla="*/ 260 w 670"/>
                  <a:gd name="T35" fmla="*/ 152 h 268"/>
                  <a:gd name="T36" fmla="*/ 282 w 670"/>
                  <a:gd name="T37" fmla="*/ 161 h 268"/>
                  <a:gd name="T38" fmla="*/ 260 w 670"/>
                  <a:gd name="T39" fmla="*/ 152 h 268"/>
                  <a:gd name="T40" fmla="*/ 307 w 670"/>
                  <a:gd name="T41" fmla="*/ 134 h 268"/>
                  <a:gd name="T42" fmla="*/ 297 w 670"/>
                  <a:gd name="T43" fmla="*/ 156 h 268"/>
                  <a:gd name="T44" fmla="*/ 322 w 670"/>
                  <a:gd name="T45" fmla="*/ 128 h 268"/>
                  <a:gd name="T46" fmla="*/ 344 w 670"/>
                  <a:gd name="T47" fmla="*/ 138 h 268"/>
                  <a:gd name="T48" fmla="*/ 322 w 670"/>
                  <a:gd name="T49" fmla="*/ 128 h 268"/>
                  <a:gd name="T50" fmla="*/ 369 w 670"/>
                  <a:gd name="T51" fmla="*/ 111 h 268"/>
                  <a:gd name="T52" fmla="*/ 359 w 670"/>
                  <a:gd name="T53" fmla="*/ 132 h 268"/>
                  <a:gd name="T54" fmla="*/ 384 w 670"/>
                  <a:gd name="T55" fmla="*/ 105 h 268"/>
                  <a:gd name="T56" fmla="*/ 406 w 670"/>
                  <a:gd name="T57" fmla="*/ 115 h 268"/>
                  <a:gd name="T58" fmla="*/ 384 w 670"/>
                  <a:gd name="T59" fmla="*/ 105 h 268"/>
                  <a:gd name="T60" fmla="*/ 431 w 670"/>
                  <a:gd name="T61" fmla="*/ 88 h 268"/>
                  <a:gd name="T62" fmla="*/ 421 w 670"/>
                  <a:gd name="T63" fmla="*/ 109 h 268"/>
                  <a:gd name="T64" fmla="*/ 447 w 670"/>
                  <a:gd name="T65" fmla="*/ 82 h 268"/>
                  <a:gd name="T66" fmla="*/ 468 w 670"/>
                  <a:gd name="T67" fmla="*/ 92 h 268"/>
                  <a:gd name="T68" fmla="*/ 447 w 670"/>
                  <a:gd name="T69" fmla="*/ 82 h 268"/>
                  <a:gd name="T70" fmla="*/ 493 w 670"/>
                  <a:gd name="T71" fmla="*/ 64 h 268"/>
                  <a:gd name="T72" fmla="*/ 483 w 670"/>
                  <a:gd name="T73" fmla="*/ 86 h 268"/>
                  <a:gd name="T74" fmla="*/ 508 w 670"/>
                  <a:gd name="T75" fmla="*/ 59 h 268"/>
                  <a:gd name="T76" fmla="*/ 530 w 670"/>
                  <a:gd name="T77" fmla="*/ 68 h 268"/>
                  <a:gd name="T78" fmla="*/ 508 w 670"/>
                  <a:gd name="T79" fmla="*/ 59 h 268"/>
                  <a:gd name="T80" fmla="*/ 555 w 670"/>
                  <a:gd name="T81" fmla="*/ 41 h 268"/>
                  <a:gd name="T82" fmla="*/ 545 w 670"/>
                  <a:gd name="T83" fmla="*/ 62 h 268"/>
                  <a:gd name="T84" fmla="*/ 570 w 670"/>
                  <a:gd name="T85" fmla="*/ 35 h 268"/>
                  <a:gd name="T86" fmla="*/ 592 w 670"/>
                  <a:gd name="T87" fmla="*/ 45 h 268"/>
                  <a:gd name="T88" fmla="*/ 570 w 670"/>
                  <a:gd name="T89" fmla="*/ 35 h 268"/>
                  <a:gd name="T90" fmla="*/ 617 w 670"/>
                  <a:gd name="T91" fmla="*/ 18 h 268"/>
                  <a:gd name="T92" fmla="*/ 607 w 670"/>
                  <a:gd name="T93" fmla="*/ 39 h 268"/>
                  <a:gd name="T94" fmla="*/ 633 w 670"/>
                  <a:gd name="T95" fmla="*/ 12 h 268"/>
                  <a:gd name="T96" fmla="*/ 654 w 670"/>
                  <a:gd name="T97" fmla="*/ 22 h 268"/>
                  <a:gd name="T98" fmla="*/ 633 w 670"/>
                  <a:gd name="T99" fmla="*/ 12 h 268"/>
                  <a:gd name="T100" fmla="*/ 664 w 670"/>
                  <a:gd name="T101" fmla="*/ 0 h 268"/>
                  <a:gd name="T102" fmla="*/ 669 w 670"/>
                  <a:gd name="T103" fmla="*/ 16 h 268"/>
                  <a:gd name="T104" fmla="*/ 46 w 670"/>
                  <a:gd name="T105" fmla="*/ 241 h 268"/>
                  <a:gd name="T106" fmla="*/ 0 w 670"/>
                  <a:gd name="T107" fmla="*/ 258 h 268"/>
                  <a:gd name="T108" fmla="*/ 46 w 670"/>
                  <a:gd name="T109" fmla="*/ 24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70" h="268">
                    <a:moveTo>
                      <a:pt x="43" y="233"/>
                    </a:moveTo>
                    <a:lnTo>
                      <a:pt x="59" y="227"/>
                    </a:lnTo>
                    <a:lnTo>
                      <a:pt x="65" y="243"/>
                    </a:lnTo>
                    <a:lnTo>
                      <a:pt x="49" y="249"/>
                    </a:lnTo>
                    <a:lnTo>
                      <a:pt x="43" y="233"/>
                    </a:lnTo>
                    <a:close/>
                    <a:moveTo>
                      <a:pt x="74" y="221"/>
                    </a:moveTo>
                    <a:lnTo>
                      <a:pt x="90" y="216"/>
                    </a:lnTo>
                    <a:lnTo>
                      <a:pt x="96" y="231"/>
                    </a:lnTo>
                    <a:lnTo>
                      <a:pt x="80" y="237"/>
                    </a:lnTo>
                    <a:lnTo>
                      <a:pt x="74" y="221"/>
                    </a:lnTo>
                    <a:close/>
                    <a:moveTo>
                      <a:pt x="105" y="210"/>
                    </a:moveTo>
                    <a:lnTo>
                      <a:pt x="121" y="204"/>
                    </a:lnTo>
                    <a:lnTo>
                      <a:pt x="127" y="219"/>
                    </a:lnTo>
                    <a:lnTo>
                      <a:pt x="111" y="225"/>
                    </a:lnTo>
                    <a:lnTo>
                      <a:pt x="105" y="210"/>
                    </a:lnTo>
                    <a:close/>
                    <a:moveTo>
                      <a:pt x="136" y="198"/>
                    </a:moveTo>
                    <a:lnTo>
                      <a:pt x="152" y="192"/>
                    </a:lnTo>
                    <a:lnTo>
                      <a:pt x="158" y="208"/>
                    </a:lnTo>
                    <a:lnTo>
                      <a:pt x="142" y="214"/>
                    </a:lnTo>
                    <a:lnTo>
                      <a:pt x="136" y="198"/>
                    </a:lnTo>
                    <a:close/>
                    <a:moveTo>
                      <a:pt x="167" y="187"/>
                    </a:moveTo>
                    <a:lnTo>
                      <a:pt x="183" y="181"/>
                    </a:lnTo>
                    <a:lnTo>
                      <a:pt x="189" y="196"/>
                    </a:lnTo>
                    <a:lnTo>
                      <a:pt x="173" y="202"/>
                    </a:lnTo>
                    <a:lnTo>
                      <a:pt x="167" y="187"/>
                    </a:lnTo>
                    <a:close/>
                    <a:moveTo>
                      <a:pt x="198" y="175"/>
                    </a:moveTo>
                    <a:lnTo>
                      <a:pt x="214" y="169"/>
                    </a:lnTo>
                    <a:lnTo>
                      <a:pt x="220" y="185"/>
                    </a:lnTo>
                    <a:lnTo>
                      <a:pt x="204" y="190"/>
                    </a:lnTo>
                    <a:lnTo>
                      <a:pt x="198" y="175"/>
                    </a:lnTo>
                    <a:close/>
                    <a:moveTo>
                      <a:pt x="229" y="163"/>
                    </a:moveTo>
                    <a:lnTo>
                      <a:pt x="245" y="158"/>
                    </a:lnTo>
                    <a:lnTo>
                      <a:pt x="251" y="173"/>
                    </a:lnTo>
                    <a:lnTo>
                      <a:pt x="235" y="179"/>
                    </a:lnTo>
                    <a:lnTo>
                      <a:pt x="229" y="163"/>
                    </a:lnTo>
                    <a:close/>
                    <a:moveTo>
                      <a:pt x="260" y="152"/>
                    </a:moveTo>
                    <a:lnTo>
                      <a:pt x="276" y="146"/>
                    </a:lnTo>
                    <a:lnTo>
                      <a:pt x="282" y="161"/>
                    </a:lnTo>
                    <a:lnTo>
                      <a:pt x="266" y="167"/>
                    </a:lnTo>
                    <a:lnTo>
                      <a:pt x="260" y="152"/>
                    </a:lnTo>
                    <a:close/>
                    <a:moveTo>
                      <a:pt x="291" y="140"/>
                    </a:moveTo>
                    <a:lnTo>
                      <a:pt x="307" y="134"/>
                    </a:lnTo>
                    <a:lnTo>
                      <a:pt x="313" y="150"/>
                    </a:lnTo>
                    <a:lnTo>
                      <a:pt x="297" y="156"/>
                    </a:lnTo>
                    <a:lnTo>
                      <a:pt x="291" y="140"/>
                    </a:lnTo>
                    <a:close/>
                    <a:moveTo>
                      <a:pt x="322" y="128"/>
                    </a:moveTo>
                    <a:lnTo>
                      <a:pt x="338" y="123"/>
                    </a:lnTo>
                    <a:lnTo>
                      <a:pt x="344" y="138"/>
                    </a:lnTo>
                    <a:lnTo>
                      <a:pt x="328" y="144"/>
                    </a:lnTo>
                    <a:lnTo>
                      <a:pt x="322" y="128"/>
                    </a:lnTo>
                    <a:close/>
                    <a:moveTo>
                      <a:pt x="353" y="117"/>
                    </a:moveTo>
                    <a:lnTo>
                      <a:pt x="369" y="111"/>
                    </a:lnTo>
                    <a:lnTo>
                      <a:pt x="375" y="126"/>
                    </a:lnTo>
                    <a:lnTo>
                      <a:pt x="359" y="132"/>
                    </a:lnTo>
                    <a:lnTo>
                      <a:pt x="353" y="117"/>
                    </a:lnTo>
                    <a:close/>
                    <a:moveTo>
                      <a:pt x="384" y="105"/>
                    </a:moveTo>
                    <a:lnTo>
                      <a:pt x="400" y="99"/>
                    </a:lnTo>
                    <a:lnTo>
                      <a:pt x="406" y="115"/>
                    </a:lnTo>
                    <a:lnTo>
                      <a:pt x="390" y="121"/>
                    </a:lnTo>
                    <a:lnTo>
                      <a:pt x="384" y="105"/>
                    </a:lnTo>
                    <a:close/>
                    <a:moveTo>
                      <a:pt x="415" y="94"/>
                    </a:moveTo>
                    <a:lnTo>
                      <a:pt x="431" y="88"/>
                    </a:lnTo>
                    <a:lnTo>
                      <a:pt x="437" y="103"/>
                    </a:lnTo>
                    <a:lnTo>
                      <a:pt x="421" y="109"/>
                    </a:lnTo>
                    <a:lnTo>
                      <a:pt x="415" y="94"/>
                    </a:lnTo>
                    <a:close/>
                    <a:moveTo>
                      <a:pt x="447" y="82"/>
                    </a:moveTo>
                    <a:lnTo>
                      <a:pt x="462" y="76"/>
                    </a:lnTo>
                    <a:lnTo>
                      <a:pt x="468" y="92"/>
                    </a:lnTo>
                    <a:lnTo>
                      <a:pt x="452" y="97"/>
                    </a:lnTo>
                    <a:lnTo>
                      <a:pt x="447" y="82"/>
                    </a:lnTo>
                    <a:close/>
                    <a:moveTo>
                      <a:pt x="477" y="70"/>
                    </a:moveTo>
                    <a:lnTo>
                      <a:pt x="493" y="64"/>
                    </a:lnTo>
                    <a:lnTo>
                      <a:pt x="499" y="80"/>
                    </a:lnTo>
                    <a:lnTo>
                      <a:pt x="483" y="86"/>
                    </a:lnTo>
                    <a:lnTo>
                      <a:pt x="477" y="70"/>
                    </a:lnTo>
                    <a:close/>
                    <a:moveTo>
                      <a:pt x="508" y="59"/>
                    </a:moveTo>
                    <a:lnTo>
                      <a:pt x="524" y="53"/>
                    </a:lnTo>
                    <a:lnTo>
                      <a:pt x="530" y="68"/>
                    </a:lnTo>
                    <a:lnTo>
                      <a:pt x="514" y="74"/>
                    </a:lnTo>
                    <a:lnTo>
                      <a:pt x="508" y="59"/>
                    </a:lnTo>
                    <a:close/>
                    <a:moveTo>
                      <a:pt x="539" y="47"/>
                    </a:moveTo>
                    <a:lnTo>
                      <a:pt x="555" y="41"/>
                    </a:lnTo>
                    <a:lnTo>
                      <a:pt x="561" y="57"/>
                    </a:lnTo>
                    <a:lnTo>
                      <a:pt x="545" y="62"/>
                    </a:lnTo>
                    <a:lnTo>
                      <a:pt x="539" y="47"/>
                    </a:lnTo>
                    <a:close/>
                    <a:moveTo>
                      <a:pt x="570" y="35"/>
                    </a:moveTo>
                    <a:lnTo>
                      <a:pt x="586" y="29"/>
                    </a:lnTo>
                    <a:lnTo>
                      <a:pt x="592" y="45"/>
                    </a:lnTo>
                    <a:lnTo>
                      <a:pt x="576" y="51"/>
                    </a:lnTo>
                    <a:lnTo>
                      <a:pt x="570" y="35"/>
                    </a:lnTo>
                    <a:close/>
                    <a:moveTo>
                      <a:pt x="602" y="24"/>
                    </a:moveTo>
                    <a:lnTo>
                      <a:pt x="617" y="18"/>
                    </a:lnTo>
                    <a:lnTo>
                      <a:pt x="623" y="33"/>
                    </a:lnTo>
                    <a:lnTo>
                      <a:pt x="607" y="39"/>
                    </a:lnTo>
                    <a:lnTo>
                      <a:pt x="602" y="24"/>
                    </a:lnTo>
                    <a:close/>
                    <a:moveTo>
                      <a:pt x="633" y="12"/>
                    </a:moveTo>
                    <a:lnTo>
                      <a:pt x="648" y="6"/>
                    </a:lnTo>
                    <a:lnTo>
                      <a:pt x="654" y="22"/>
                    </a:lnTo>
                    <a:lnTo>
                      <a:pt x="638" y="28"/>
                    </a:lnTo>
                    <a:lnTo>
                      <a:pt x="633" y="12"/>
                    </a:lnTo>
                    <a:close/>
                    <a:moveTo>
                      <a:pt x="664" y="0"/>
                    </a:moveTo>
                    <a:lnTo>
                      <a:pt x="664" y="0"/>
                    </a:lnTo>
                    <a:lnTo>
                      <a:pt x="670" y="16"/>
                    </a:lnTo>
                    <a:lnTo>
                      <a:pt x="669" y="16"/>
                    </a:lnTo>
                    <a:lnTo>
                      <a:pt x="664" y="0"/>
                    </a:lnTo>
                    <a:close/>
                    <a:moveTo>
                      <a:pt x="46" y="241"/>
                    </a:moveTo>
                    <a:lnTo>
                      <a:pt x="92" y="268"/>
                    </a:lnTo>
                    <a:lnTo>
                      <a:pt x="0" y="258"/>
                    </a:lnTo>
                    <a:lnTo>
                      <a:pt x="63" y="190"/>
                    </a:lnTo>
                    <a:lnTo>
                      <a:pt x="46" y="241"/>
                    </a:lnTo>
                    <a:close/>
                  </a:path>
                </a:pathLst>
              </a:custGeom>
              <a:solidFill>
                <a:srgbClr val="D70000"/>
              </a:solidFill>
              <a:ln w="6350" cap="flat">
                <a:solidFill>
                  <a:srgbClr val="D70000"/>
                </a:solidFill>
                <a:prstDash val="solid"/>
                <a:beve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D70000"/>
                  </a:solidFill>
                </a:endParaRPr>
              </a:p>
            </p:txBody>
          </p:sp>
          <p:sp>
            <p:nvSpPr>
              <p:cNvPr id="41" name="Freeform 71"/>
              <p:cNvSpPr>
                <a:spLocks noEditPoints="1"/>
              </p:cNvSpPr>
              <p:nvPr/>
            </p:nvSpPr>
            <p:spPr bwMode="auto">
              <a:xfrm>
                <a:off x="675763" y="4600366"/>
                <a:ext cx="1672029" cy="473000"/>
              </a:xfrm>
              <a:custGeom>
                <a:avLst/>
                <a:gdLst>
                  <a:gd name="T0" fmla="*/ 46 w 1315"/>
                  <a:gd name="T1" fmla="*/ 39 h 372"/>
                  <a:gd name="T2" fmla="*/ 94 w 1315"/>
                  <a:gd name="T3" fmla="*/ 52 h 372"/>
                  <a:gd name="T4" fmla="*/ 130 w 1315"/>
                  <a:gd name="T5" fmla="*/ 44 h 372"/>
                  <a:gd name="T6" fmla="*/ 146 w 1315"/>
                  <a:gd name="T7" fmla="*/ 49 h 372"/>
                  <a:gd name="T8" fmla="*/ 146 w 1315"/>
                  <a:gd name="T9" fmla="*/ 49 h 372"/>
                  <a:gd name="T10" fmla="*/ 174 w 1315"/>
                  <a:gd name="T11" fmla="*/ 73 h 372"/>
                  <a:gd name="T12" fmla="*/ 222 w 1315"/>
                  <a:gd name="T13" fmla="*/ 86 h 372"/>
                  <a:gd name="T14" fmla="*/ 258 w 1315"/>
                  <a:gd name="T15" fmla="*/ 78 h 372"/>
                  <a:gd name="T16" fmla="*/ 274 w 1315"/>
                  <a:gd name="T17" fmla="*/ 82 h 372"/>
                  <a:gd name="T18" fmla="*/ 274 w 1315"/>
                  <a:gd name="T19" fmla="*/ 82 h 372"/>
                  <a:gd name="T20" fmla="*/ 302 w 1315"/>
                  <a:gd name="T21" fmla="*/ 107 h 372"/>
                  <a:gd name="T22" fmla="*/ 350 w 1315"/>
                  <a:gd name="T23" fmla="*/ 119 h 372"/>
                  <a:gd name="T24" fmla="*/ 386 w 1315"/>
                  <a:gd name="T25" fmla="*/ 112 h 372"/>
                  <a:gd name="T26" fmla="*/ 402 w 1315"/>
                  <a:gd name="T27" fmla="*/ 116 h 372"/>
                  <a:gd name="T28" fmla="*/ 402 w 1315"/>
                  <a:gd name="T29" fmla="*/ 116 h 372"/>
                  <a:gd name="T30" fmla="*/ 430 w 1315"/>
                  <a:gd name="T31" fmla="*/ 141 h 372"/>
                  <a:gd name="T32" fmla="*/ 478 w 1315"/>
                  <a:gd name="T33" fmla="*/ 153 h 372"/>
                  <a:gd name="T34" fmla="*/ 514 w 1315"/>
                  <a:gd name="T35" fmla="*/ 146 h 372"/>
                  <a:gd name="T36" fmla="*/ 530 w 1315"/>
                  <a:gd name="T37" fmla="*/ 150 h 372"/>
                  <a:gd name="T38" fmla="*/ 530 w 1315"/>
                  <a:gd name="T39" fmla="*/ 150 h 372"/>
                  <a:gd name="T40" fmla="*/ 558 w 1315"/>
                  <a:gd name="T41" fmla="*/ 174 h 372"/>
                  <a:gd name="T42" fmla="*/ 606 w 1315"/>
                  <a:gd name="T43" fmla="*/ 187 h 372"/>
                  <a:gd name="T44" fmla="*/ 642 w 1315"/>
                  <a:gd name="T45" fmla="*/ 179 h 372"/>
                  <a:gd name="T46" fmla="*/ 658 w 1315"/>
                  <a:gd name="T47" fmla="*/ 184 h 372"/>
                  <a:gd name="T48" fmla="*/ 658 w 1315"/>
                  <a:gd name="T49" fmla="*/ 184 h 372"/>
                  <a:gd name="T50" fmla="*/ 686 w 1315"/>
                  <a:gd name="T51" fmla="*/ 208 h 372"/>
                  <a:gd name="T52" fmla="*/ 734 w 1315"/>
                  <a:gd name="T53" fmla="*/ 221 h 372"/>
                  <a:gd name="T54" fmla="*/ 771 w 1315"/>
                  <a:gd name="T55" fmla="*/ 213 h 372"/>
                  <a:gd name="T56" fmla="*/ 787 w 1315"/>
                  <a:gd name="T57" fmla="*/ 217 h 372"/>
                  <a:gd name="T58" fmla="*/ 787 w 1315"/>
                  <a:gd name="T59" fmla="*/ 217 h 372"/>
                  <a:gd name="T60" fmla="*/ 814 w 1315"/>
                  <a:gd name="T61" fmla="*/ 242 h 372"/>
                  <a:gd name="T62" fmla="*/ 862 w 1315"/>
                  <a:gd name="T63" fmla="*/ 254 h 372"/>
                  <a:gd name="T64" fmla="*/ 899 w 1315"/>
                  <a:gd name="T65" fmla="*/ 247 h 372"/>
                  <a:gd name="T66" fmla="*/ 915 w 1315"/>
                  <a:gd name="T67" fmla="*/ 251 h 372"/>
                  <a:gd name="T68" fmla="*/ 915 w 1315"/>
                  <a:gd name="T69" fmla="*/ 251 h 372"/>
                  <a:gd name="T70" fmla="*/ 942 w 1315"/>
                  <a:gd name="T71" fmla="*/ 275 h 372"/>
                  <a:gd name="T72" fmla="*/ 990 w 1315"/>
                  <a:gd name="T73" fmla="*/ 288 h 372"/>
                  <a:gd name="T74" fmla="*/ 1027 w 1315"/>
                  <a:gd name="T75" fmla="*/ 281 h 372"/>
                  <a:gd name="T76" fmla="*/ 1043 w 1315"/>
                  <a:gd name="T77" fmla="*/ 285 h 372"/>
                  <a:gd name="T78" fmla="*/ 1043 w 1315"/>
                  <a:gd name="T79" fmla="*/ 285 h 372"/>
                  <a:gd name="T80" fmla="*/ 1071 w 1315"/>
                  <a:gd name="T81" fmla="*/ 309 h 372"/>
                  <a:gd name="T82" fmla="*/ 1119 w 1315"/>
                  <a:gd name="T83" fmla="*/ 322 h 372"/>
                  <a:gd name="T84" fmla="*/ 1155 w 1315"/>
                  <a:gd name="T85" fmla="*/ 314 h 372"/>
                  <a:gd name="T86" fmla="*/ 1171 w 1315"/>
                  <a:gd name="T87" fmla="*/ 319 h 372"/>
                  <a:gd name="T88" fmla="*/ 1171 w 1315"/>
                  <a:gd name="T89" fmla="*/ 319 h 372"/>
                  <a:gd name="T90" fmla="*/ 1199 w 1315"/>
                  <a:gd name="T91" fmla="*/ 343 h 372"/>
                  <a:gd name="T92" fmla="*/ 1247 w 1315"/>
                  <a:gd name="T93" fmla="*/ 356 h 372"/>
                  <a:gd name="T94" fmla="*/ 1283 w 1315"/>
                  <a:gd name="T95" fmla="*/ 348 h 372"/>
                  <a:gd name="T96" fmla="*/ 1299 w 1315"/>
                  <a:gd name="T97" fmla="*/ 352 h 372"/>
                  <a:gd name="T98" fmla="*/ 1299 w 1315"/>
                  <a:gd name="T99" fmla="*/ 352 h 372"/>
                  <a:gd name="T100" fmla="*/ 90 w 1315"/>
                  <a:gd name="T101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15" h="372">
                    <a:moveTo>
                      <a:pt x="50" y="23"/>
                    </a:moveTo>
                    <a:lnTo>
                      <a:pt x="66" y="28"/>
                    </a:lnTo>
                    <a:lnTo>
                      <a:pt x="62" y="44"/>
                    </a:lnTo>
                    <a:lnTo>
                      <a:pt x="46" y="39"/>
                    </a:lnTo>
                    <a:lnTo>
                      <a:pt x="50" y="23"/>
                    </a:lnTo>
                    <a:close/>
                    <a:moveTo>
                      <a:pt x="82" y="32"/>
                    </a:moveTo>
                    <a:lnTo>
                      <a:pt x="98" y="36"/>
                    </a:lnTo>
                    <a:lnTo>
                      <a:pt x="94" y="52"/>
                    </a:lnTo>
                    <a:lnTo>
                      <a:pt x="78" y="48"/>
                    </a:lnTo>
                    <a:lnTo>
                      <a:pt x="82" y="32"/>
                    </a:lnTo>
                    <a:close/>
                    <a:moveTo>
                      <a:pt x="114" y="40"/>
                    </a:moveTo>
                    <a:lnTo>
                      <a:pt x="130" y="44"/>
                    </a:lnTo>
                    <a:lnTo>
                      <a:pt x="126" y="61"/>
                    </a:lnTo>
                    <a:lnTo>
                      <a:pt x="110" y="56"/>
                    </a:lnTo>
                    <a:lnTo>
                      <a:pt x="114" y="40"/>
                    </a:lnTo>
                    <a:close/>
                    <a:moveTo>
                      <a:pt x="146" y="49"/>
                    </a:moveTo>
                    <a:lnTo>
                      <a:pt x="162" y="53"/>
                    </a:lnTo>
                    <a:lnTo>
                      <a:pt x="158" y="69"/>
                    </a:lnTo>
                    <a:lnTo>
                      <a:pt x="142" y="65"/>
                    </a:lnTo>
                    <a:lnTo>
                      <a:pt x="146" y="49"/>
                    </a:lnTo>
                    <a:close/>
                    <a:moveTo>
                      <a:pt x="178" y="57"/>
                    </a:moveTo>
                    <a:lnTo>
                      <a:pt x="194" y="61"/>
                    </a:lnTo>
                    <a:lnTo>
                      <a:pt x="190" y="77"/>
                    </a:lnTo>
                    <a:lnTo>
                      <a:pt x="174" y="73"/>
                    </a:lnTo>
                    <a:lnTo>
                      <a:pt x="178" y="57"/>
                    </a:lnTo>
                    <a:close/>
                    <a:moveTo>
                      <a:pt x="210" y="66"/>
                    </a:moveTo>
                    <a:lnTo>
                      <a:pt x="226" y="70"/>
                    </a:lnTo>
                    <a:lnTo>
                      <a:pt x="222" y="86"/>
                    </a:lnTo>
                    <a:lnTo>
                      <a:pt x="206" y="82"/>
                    </a:lnTo>
                    <a:lnTo>
                      <a:pt x="210" y="66"/>
                    </a:lnTo>
                    <a:close/>
                    <a:moveTo>
                      <a:pt x="242" y="74"/>
                    </a:moveTo>
                    <a:lnTo>
                      <a:pt x="258" y="78"/>
                    </a:lnTo>
                    <a:lnTo>
                      <a:pt x="254" y="94"/>
                    </a:lnTo>
                    <a:lnTo>
                      <a:pt x="238" y="90"/>
                    </a:lnTo>
                    <a:lnTo>
                      <a:pt x="242" y="74"/>
                    </a:lnTo>
                    <a:close/>
                    <a:moveTo>
                      <a:pt x="274" y="82"/>
                    </a:moveTo>
                    <a:lnTo>
                      <a:pt x="290" y="87"/>
                    </a:lnTo>
                    <a:lnTo>
                      <a:pt x="286" y="103"/>
                    </a:lnTo>
                    <a:lnTo>
                      <a:pt x="270" y="98"/>
                    </a:lnTo>
                    <a:lnTo>
                      <a:pt x="274" y="82"/>
                    </a:lnTo>
                    <a:close/>
                    <a:moveTo>
                      <a:pt x="306" y="91"/>
                    </a:moveTo>
                    <a:lnTo>
                      <a:pt x="322" y="95"/>
                    </a:lnTo>
                    <a:lnTo>
                      <a:pt x="318" y="111"/>
                    </a:lnTo>
                    <a:lnTo>
                      <a:pt x="302" y="107"/>
                    </a:lnTo>
                    <a:lnTo>
                      <a:pt x="306" y="91"/>
                    </a:lnTo>
                    <a:close/>
                    <a:moveTo>
                      <a:pt x="338" y="99"/>
                    </a:moveTo>
                    <a:lnTo>
                      <a:pt x="354" y="103"/>
                    </a:lnTo>
                    <a:lnTo>
                      <a:pt x="350" y="119"/>
                    </a:lnTo>
                    <a:lnTo>
                      <a:pt x="334" y="115"/>
                    </a:lnTo>
                    <a:lnTo>
                      <a:pt x="338" y="99"/>
                    </a:lnTo>
                    <a:close/>
                    <a:moveTo>
                      <a:pt x="370" y="108"/>
                    </a:moveTo>
                    <a:lnTo>
                      <a:pt x="386" y="112"/>
                    </a:lnTo>
                    <a:lnTo>
                      <a:pt x="382" y="128"/>
                    </a:lnTo>
                    <a:lnTo>
                      <a:pt x="366" y="124"/>
                    </a:lnTo>
                    <a:lnTo>
                      <a:pt x="370" y="108"/>
                    </a:lnTo>
                    <a:close/>
                    <a:moveTo>
                      <a:pt x="402" y="116"/>
                    </a:moveTo>
                    <a:lnTo>
                      <a:pt x="418" y="120"/>
                    </a:lnTo>
                    <a:lnTo>
                      <a:pt x="414" y="136"/>
                    </a:lnTo>
                    <a:lnTo>
                      <a:pt x="398" y="132"/>
                    </a:lnTo>
                    <a:lnTo>
                      <a:pt x="402" y="116"/>
                    </a:lnTo>
                    <a:close/>
                    <a:moveTo>
                      <a:pt x="434" y="125"/>
                    </a:moveTo>
                    <a:lnTo>
                      <a:pt x="450" y="129"/>
                    </a:lnTo>
                    <a:lnTo>
                      <a:pt x="446" y="145"/>
                    </a:lnTo>
                    <a:lnTo>
                      <a:pt x="430" y="141"/>
                    </a:lnTo>
                    <a:lnTo>
                      <a:pt x="434" y="125"/>
                    </a:lnTo>
                    <a:close/>
                    <a:moveTo>
                      <a:pt x="466" y="133"/>
                    </a:moveTo>
                    <a:lnTo>
                      <a:pt x="482" y="137"/>
                    </a:lnTo>
                    <a:lnTo>
                      <a:pt x="478" y="153"/>
                    </a:lnTo>
                    <a:lnTo>
                      <a:pt x="462" y="149"/>
                    </a:lnTo>
                    <a:lnTo>
                      <a:pt x="466" y="133"/>
                    </a:lnTo>
                    <a:close/>
                    <a:moveTo>
                      <a:pt x="498" y="141"/>
                    </a:moveTo>
                    <a:lnTo>
                      <a:pt x="514" y="146"/>
                    </a:lnTo>
                    <a:lnTo>
                      <a:pt x="510" y="162"/>
                    </a:lnTo>
                    <a:lnTo>
                      <a:pt x="494" y="157"/>
                    </a:lnTo>
                    <a:lnTo>
                      <a:pt x="498" y="141"/>
                    </a:lnTo>
                    <a:close/>
                    <a:moveTo>
                      <a:pt x="530" y="150"/>
                    </a:moveTo>
                    <a:lnTo>
                      <a:pt x="546" y="154"/>
                    </a:lnTo>
                    <a:lnTo>
                      <a:pt x="542" y="170"/>
                    </a:lnTo>
                    <a:lnTo>
                      <a:pt x="526" y="166"/>
                    </a:lnTo>
                    <a:lnTo>
                      <a:pt x="530" y="150"/>
                    </a:lnTo>
                    <a:close/>
                    <a:moveTo>
                      <a:pt x="562" y="158"/>
                    </a:moveTo>
                    <a:lnTo>
                      <a:pt x="578" y="163"/>
                    </a:lnTo>
                    <a:lnTo>
                      <a:pt x="574" y="179"/>
                    </a:lnTo>
                    <a:lnTo>
                      <a:pt x="558" y="174"/>
                    </a:lnTo>
                    <a:lnTo>
                      <a:pt x="562" y="158"/>
                    </a:lnTo>
                    <a:close/>
                    <a:moveTo>
                      <a:pt x="594" y="167"/>
                    </a:moveTo>
                    <a:lnTo>
                      <a:pt x="610" y="171"/>
                    </a:lnTo>
                    <a:lnTo>
                      <a:pt x="606" y="187"/>
                    </a:lnTo>
                    <a:lnTo>
                      <a:pt x="590" y="183"/>
                    </a:lnTo>
                    <a:lnTo>
                      <a:pt x="594" y="167"/>
                    </a:lnTo>
                    <a:close/>
                    <a:moveTo>
                      <a:pt x="626" y="175"/>
                    </a:moveTo>
                    <a:lnTo>
                      <a:pt x="642" y="179"/>
                    </a:lnTo>
                    <a:lnTo>
                      <a:pt x="638" y="195"/>
                    </a:lnTo>
                    <a:lnTo>
                      <a:pt x="622" y="191"/>
                    </a:lnTo>
                    <a:lnTo>
                      <a:pt x="626" y="175"/>
                    </a:lnTo>
                    <a:close/>
                    <a:moveTo>
                      <a:pt x="658" y="184"/>
                    </a:moveTo>
                    <a:lnTo>
                      <a:pt x="674" y="188"/>
                    </a:lnTo>
                    <a:lnTo>
                      <a:pt x="670" y="204"/>
                    </a:lnTo>
                    <a:lnTo>
                      <a:pt x="654" y="200"/>
                    </a:lnTo>
                    <a:lnTo>
                      <a:pt x="658" y="184"/>
                    </a:lnTo>
                    <a:close/>
                    <a:moveTo>
                      <a:pt x="690" y="192"/>
                    </a:moveTo>
                    <a:lnTo>
                      <a:pt x="706" y="196"/>
                    </a:lnTo>
                    <a:lnTo>
                      <a:pt x="702" y="212"/>
                    </a:lnTo>
                    <a:lnTo>
                      <a:pt x="686" y="208"/>
                    </a:lnTo>
                    <a:lnTo>
                      <a:pt x="690" y="192"/>
                    </a:lnTo>
                    <a:close/>
                    <a:moveTo>
                      <a:pt x="722" y="200"/>
                    </a:moveTo>
                    <a:lnTo>
                      <a:pt x="738" y="205"/>
                    </a:lnTo>
                    <a:lnTo>
                      <a:pt x="734" y="221"/>
                    </a:lnTo>
                    <a:lnTo>
                      <a:pt x="718" y="216"/>
                    </a:lnTo>
                    <a:lnTo>
                      <a:pt x="722" y="200"/>
                    </a:lnTo>
                    <a:close/>
                    <a:moveTo>
                      <a:pt x="754" y="209"/>
                    </a:moveTo>
                    <a:lnTo>
                      <a:pt x="771" y="213"/>
                    </a:lnTo>
                    <a:lnTo>
                      <a:pt x="766" y="229"/>
                    </a:lnTo>
                    <a:lnTo>
                      <a:pt x="750" y="225"/>
                    </a:lnTo>
                    <a:lnTo>
                      <a:pt x="754" y="209"/>
                    </a:lnTo>
                    <a:close/>
                    <a:moveTo>
                      <a:pt x="787" y="217"/>
                    </a:moveTo>
                    <a:lnTo>
                      <a:pt x="803" y="221"/>
                    </a:lnTo>
                    <a:lnTo>
                      <a:pt x="798" y="237"/>
                    </a:lnTo>
                    <a:lnTo>
                      <a:pt x="782" y="233"/>
                    </a:lnTo>
                    <a:lnTo>
                      <a:pt x="787" y="217"/>
                    </a:lnTo>
                    <a:close/>
                    <a:moveTo>
                      <a:pt x="819" y="226"/>
                    </a:moveTo>
                    <a:lnTo>
                      <a:pt x="835" y="230"/>
                    </a:lnTo>
                    <a:lnTo>
                      <a:pt x="830" y="246"/>
                    </a:lnTo>
                    <a:lnTo>
                      <a:pt x="814" y="242"/>
                    </a:lnTo>
                    <a:lnTo>
                      <a:pt x="819" y="226"/>
                    </a:lnTo>
                    <a:close/>
                    <a:moveTo>
                      <a:pt x="851" y="234"/>
                    </a:moveTo>
                    <a:lnTo>
                      <a:pt x="867" y="238"/>
                    </a:lnTo>
                    <a:lnTo>
                      <a:pt x="862" y="254"/>
                    </a:lnTo>
                    <a:lnTo>
                      <a:pt x="846" y="250"/>
                    </a:lnTo>
                    <a:lnTo>
                      <a:pt x="851" y="234"/>
                    </a:lnTo>
                    <a:close/>
                    <a:moveTo>
                      <a:pt x="883" y="243"/>
                    </a:moveTo>
                    <a:lnTo>
                      <a:pt x="899" y="247"/>
                    </a:lnTo>
                    <a:lnTo>
                      <a:pt x="894" y="263"/>
                    </a:lnTo>
                    <a:lnTo>
                      <a:pt x="878" y="259"/>
                    </a:lnTo>
                    <a:lnTo>
                      <a:pt x="883" y="243"/>
                    </a:lnTo>
                    <a:close/>
                    <a:moveTo>
                      <a:pt x="915" y="251"/>
                    </a:moveTo>
                    <a:lnTo>
                      <a:pt x="931" y="255"/>
                    </a:lnTo>
                    <a:lnTo>
                      <a:pt x="926" y="271"/>
                    </a:lnTo>
                    <a:lnTo>
                      <a:pt x="910" y="267"/>
                    </a:lnTo>
                    <a:lnTo>
                      <a:pt x="915" y="251"/>
                    </a:lnTo>
                    <a:close/>
                    <a:moveTo>
                      <a:pt x="947" y="259"/>
                    </a:moveTo>
                    <a:lnTo>
                      <a:pt x="963" y="264"/>
                    </a:lnTo>
                    <a:lnTo>
                      <a:pt x="958" y="280"/>
                    </a:lnTo>
                    <a:lnTo>
                      <a:pt x="942" y="275"/>
                    </a:lnTo>
                    <a:lnTo>
                      <a:pt x="947" y="259"/>
                    </a:lnTo>
                    <a:close/>
                    <a:moveTo>
                      <a:pt x="979" y="268"/>
                    </a:moveTo>
                    <a:lnTo>
                      <a:pt x="995" y="272"/>
                    </a:lnTo>
                    <a:lnTo>
                      <a:pt x="990" y="288"/>
                    </a:lnTo>
                    <a:lnTo>
                      <a:pt x="974" y="284"/>
                    </a:lnTo>
                    <a:lnTo>
                      <a:pt x="979" y="268"/>
                    </a:lnTo>
                    <a:close/>
                    <a:moveTo>
                      <a:pt x="1011" y="276"/>
                    </a:moveTo>
                    <a:lnTo>
                      <a:pt x="1027" y="281"/>
                    </a:lnTo>
                    <a:lnTo>
                      <a:pt x="1022" y="297"/>
                    </a:lnTo>
                    <a:lnTo>
                      <a:pt x="1006" y="292"/>
                    </a:lnTo>
                    <a:lnTo>
                      <a:pt x="1011" y="276"/>
                    </a:lnTo>
                    <a:close/>
                    <a:moveTo>
                      <a:pt x="1043" y="285"/>
                    </a:moveTo>
                    <a:lnTo>
                      <a:pt x="1059" y="289"/>
                    </a:lnTo>
                    <a:lnTo>
                      <a:pt x="1054" y="305"/>
                    </a:lnTo>
                    <a:lnTo>
                      <a:pt x="1038" y="301"/>
                    </a:lnTo>
                    <a:lnTo>
                      <a:pt x="1043" y="285"/>
                    </a:lnTo>
                    <a:close/>
                    <a:moveTo>
                      <a:pt x="1075" y="293"/>
                    </a:moveTo>
                    <a:lnTo>
                      <a:pt x="1091" y="297"/>
                    </a:lnTo>
                    <a:lnTo>
                      <a:pt x="1087" y="313"/>
                    </a:lnTo>
                    <a:lnTo>
                      <a:pt x="1071" y="309"/>
                    </a:lnTo>
                    <a:lnTo>
                      <a:pt x="1075" y="293"/>
                    </a:lnTo>
                    <a:close/>
                    <a:moveTo>
                      <a:pt x="1107" y="302"/>
                    </a:moveTo>
                    <a:lnTo>
                      <a:pt x="1123" y="306"/>
                    </a:lnTo>
                    <a:lnTo>
                      <a:pt x="1119" y="322"/>
                    </a:lnTo>
                    <a:lnTo>
                      <a:pt x="1103" y="318"/>
                    </a:lnTo>
                    <a:lnTo>
                      <a:pt x="1107" y="302"/>
                    </a:lnTo>
                    <a:close/>
                    <a:moveTo>
                      <a:pt x="1139" y="310"/>
                    </a:moveTo>
                    <a:lnTo>
                      <a:pt x="1155" y="314"/>
                    </a:lnTo>
                    <a:lnTo>
                      <a:pt x="1151" y="330"/>
                    </a:lnTo>
                    <a:lnTo>
                      <a:pt x="1135" y="326"/>
                    </a:lnTo>
                    <a:lnTo>
                      <a:pt x="1139" y="310"/>
                    </a:lnTo>
                    <a:close/>
                    <a:moveTo>
                      <a:pt x="1171" y="319"/>
                    </a:moveTo>
                    <a:lnTo>
                      <a:pt x="1187" y="323"/>
                    </a:lnTo>
                    <a:lnTo>
                      <a:pt x="1183" y="339"/>
                    </a:lnTo>
                    <a:lnTo>
                      <a:pt x="1167" y="335"/>
                    </a:lnTo>
                    <a:lnTo>
                      <a:pt x="1171" y="319"/>
                    </a:lnTo>
                    <a:close/>
                    <a:moveTo>
                      <a:pt x="1203" y="327"/>
                    </a:moveTo>
                    <a:lnTo>
                      <a:pt x="1219" y="331"/>
                    </a:lnTo>
                    <a:lnTo>
                      <a:pt x="1215" y="347"/>
                    </a:lnTo>
                    <a:lnTo>
                      <a:pt x="1199" y="343"/>
                    </a:lnTo>
                    <a:lnTo>
                      <a:pt x="1203" y="327"/>
                    </a:lnTo>
                    <a:close/>
                    <a:moveTo>
                      <a:pt x="1235" y="335"/>
                    </a:moveTo>
                    <a:lnTo>
                      <a:pt x="1251" y="340"/>
                    </a:lnTo>
                    <a:lnTo>
                      <a:pt x="1247" y="356"/>
                    </a:lnTo>
                    <a:lnTo>
                      <a:pt x="1231" y="351"/>
                    </a:lnTo>
                    <a:lnTo>
                      <a:pt x="1235" y="335"/>
                    </a:lnTo>
                    <a:close/>
                    <a:moveTo>
                      <a:pt x="1267" y="344"/>
                    </a:moveTo>
                    <a:lnTo>
                      <a:pt x="1283" y="348"/>
                    </a:lnTo>
                    <a:lnTo>
                      <a:pt x="1279" y="364"/>
                    </a:lnTo>
                    <a:lnTo>
                      <a:pt x="1263" y="360"/>
                    </a:lnTo>
                    <a:lnTo>
                      <a:pt x="1267" y="344"/>
                    </a:lnTo>
                    <a:close/>
                    <a:moveTo>
                      <a:pt x="1299" y="352"/>
                    </a:moveTo>
                    <a:lnTo>
                      <a:pt x="1315" y="356"/>
                    </a:lnTo>
                    <a:lnTo>
                      <a:pt x="1311" y="372"/>
                    </a:lnTo>
                    <a:lnTo>
                      <a:pt x="1295" y="368"/>
                    </a:lnTo>
                    <a:lnTo>
                      <a:pt x="1299" y="352"/>
                    </a:lnTo>
                    <a:close/>
                    <a:moveTo>
                      <a:pt x="48" y="31"/>
                    </a:moveTo>
                    <a:lnTo>
                      <a:pt x="69" y="80"/>
                    </a:lnTo>
                    <a:lnTo>
                      <a:pt x="0" y="19"/>
                    </a:lnTo>
                    <a:lnTo>
                      <a:pt x="90" y="0"/>
                    </a:lnTo>
                    <a:lnTo>
                      <a:pt x="48" y="31"/>
                    </a:lnTo>
                    <a:close/>
                  </a:path>
                </a:pathLst>
              </a:custGeom>
              <a:solidFill>
                <a:srgbClr val="006600"/>
              </a:solidFill>
              <a:ln w="6350" cap="flat">
                <a:noFill/>
                <a:prstDash val="solid"/>
                <a:beve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Freeform 72"/>
              <p:cNvSpPr>
                <a:spLocks noEditPoints="1"/>
              </p:cNvSpPr>
              <p:nvPr/>
            </p:nvSpPr>
            <p:spPr bwMode="auto">
              <a:xfrm>
                <a:off x="1684066" y="4624525"/>
                <a:ext cx="658640" cy="434855"/>
              </a:xfrm>
              <a:custGeom>
                <a:avLst/>
                <a:gdLst>
                  <a:gd name="T0" fmla="*/ 60 w 518"/>
                  <a:gd name="T1" fmla="*/ 29 h 342"/>
                  <a:gd name="T2" fmla="*/ 37 w 518"/>
                  <a:gd name="T3" fmla="*/ 34 h 342"/>
                  <a:gd name="T4" fmla="*/ 74 w 518"/>
                  <a:gd name="T5" fmla="*/ 38 h 342"/>
                  <a:gd name="T6" fmla="*/ 78 w 518"/>
                  <a:gd name="T7" fmla="*/ 61 h 342"/>
                  <a:gd name="T8" fmla="*/ 74 w 518"/>
                  <a:gd name="T9" fmla="*/ 38 h 342"/>
                  <a:gd name="T10" fmla="*/ 115 w 518"/>
                  <a:gd name="T11" fmla="*/ 65 h 342"/>
                  <a:gd name="T12" fmla="*/ 92 w 518"/>
                  <a:gd name="T13" fmla="*/ 70 h 342"/>
                  <a:gd name="T14" fmla="*/ 129 w 518"/>
                  <a:gd name="T15" fmla="*/ 74 h 342"/>
                  <a:gd name="T16" fmla="*/ 134 w 518"/>
                  <a:gd name="T17" fmla="*/ 97 h 342"/>
                  <a:gd name="T18" fmla="*/ 129 w 518"/>
                  <a:gd name="T19" fmla="*/ 74 h 342"/>
                  <a:gd name="T20" fmla="*/ 171 w 518"/>
                  <a:gd name="T21" fmla="*/ 102 h 342"/>
                  <a:gd name="T22" fmla="*/ 148 w 518"/>
                  <a:gd name="T23" fmla="*/ 106 h 342"/>
                  <a:gd name="T24" fmla="*/ 184 w 518"/>
                  <a:gd name="T25" fmla="*/ 111 h 342"/>
                  <a:gd name="T26" fmla="*/ 189 w 518"/>
                  <a:gd name="T27" fmla="*/ 134 h 342"/>
                  <a:gd name="T28" fmla="*/ 184 w 518"/>
                  <a:gd name="T29" fmla="*/ 111 h 342"/>
                  <a:gd name="T30" fmla="*/ 226 w 518"/>
                  <a:gd name="T31" fmla="*/ 138 h 342"/>
                  <a:gd name="T32" fmla="*/ 203 w 518"/>
                  <a:gd name="T33" fmla="*/ 143 h 342"/>
                  <a:gd name="T34" fmla="*/ 240 w 518"/>
                  <a:gd name="T35" fmla="*/ 147 h 342"/>
                  <a:gd name="T36" fmla="*/ 245 w 518"/>
                  <a:gd name="T37" fmla="*/ 170 h 342"/>
                  <a:gd name="T38" fmla="*/ 240 w 518"/>
                  <a:gd name="T39" fmla="*/ 147 h 342"/>
                  <a:gd name="T40" fmla="*/ 281 w 518"/>
                  <a:gd name="T41" fmla="*/ 174 h 342"/>
                  <a:gd name="T42" fmla="*/ 258 w 518"/>
                  <a:gd name="T43" fmla="*/ 179 h 342"/>
                  <a:gd name="T44" fmla="*/ 295 w 518"/>
                  <a:gd name="T45" fmla="*/ 183 h 342"/>
                  <a:gd name="T46" fmla="*/ 300 w 518"/>
                  <a:gd name="T47" fmla="*/ 206 h 342"/>
                  <a:gd name="T48" fmla="*/ 295 w 518"/>
                  <a:gd name="T49" fmla="*/ 183 h 342"/>
                  <a:gd name="T50" fmla="*/ 337 w 518"/>
                  <a:gd name="T51" fmla="*/ 210 h 342"/>
                  <a:gd name="T52" fmla="*/ 314 w 518"/>
                  <a:gd name="T53" fmla="*/ 215 h 342"/>
                  <a:gd name="T54" fmla="*/ 351 w 518"/>
                  <a:gd name="T55" fmla="*/ 219 h 342"/>
                  <a:gd name="T56" fmla="*/ 356 w 518"/>
                  <a:gd name="T57" fmla="*/ 242 h 342"/>
                  <a:gd name="T58" fmla="*/ 351 w 518"/>
                  <a:gd name="T59" fmla="*/ 219 h 342"/>
                  <a:gd name="T60" fmla="*/ 392 w 518"/>
                  <a:gd name="T61" fmla="*/ 247 h 342"/>
                  <a:gd name="T62" fmla="*/ 369 w 518"/>
                  <a:gd name="T63" fmla="*/ 251 h 342"/>
                  <a:gd name="T64" fmla="*/ 406 w 518"/>
                  <a:gd name="T65" fmla="*/ 256 h 342"/>
                  <a:gd name="T66" fmla="*/ 411 w 518"/>
                  <a:gd name="T67" fmla="*/ 279 h 342"/>
                  <a:gd name="T68" fmla="*/ 406 w 518"/>
                  <a:gd name="T69" fmla="*/ 256 h 342"/>
                  <a:gd name="T70" fmla="*/ 448 w 518"/>
                  <a:gd name="T71" fmla="*/ 283 h 342"/>
                  <a:gd name="T72" fmla="*/ 425 w 518"/>
                  <a:gd name="T73" fmla="*/ 288 h 342"/>
                  <a:gd name="T74" fmla="*/ 462 w 518"/>
                  <a:gd name="T75" fmla="*/ 292 h 342"/>
                  <a:gd name="T76" fmla="*/ 466 w 518"/>
                  <a:gd name="T77" fmla="*/ 315 h 342"/>
                  <a:gd name="T78" fmla="*/ 462 w 518"/>
                  <a:gd name="T79" fmla="*/ 292 h 342"/>
                  <a:gd name="T80" fmla="*/ 503 w 518"/>
                  <a:gd name="T81" fmla="*/ 319 h 342"/>
                  <a:gd name="T82" fmla="*/ 480 w 518"/>
                  <a:gd name="T83" fmla="*/ 324 h 342"/>
                  <a:gd name="T84" fmla="*/ 517 w 518"/>
                  <a:gd name="T85" fmla="*/ 328 h 342"/>
                  <a:gd name="T86" fmla="*/ 509 w 518"/>
                  <a:gd name="T87" fmla="*/ 342 h 342"/>
                  <a:gd name="T88" fmla="*/ 517 w 518"/>
                  <a:gd name="T89" fmla="*/ 328 h 342"/>
                  <a:gd name="T90" fmla="*/ 46 w 518"/>
                  <a:gd name="T91" fmla="*/ 80 h 342"/>
                  <a:gd name="T92" fmla="*/ 92 w 518"/>
                  <a:gd name="T93" fmla="*/ 10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518" h="342">
                    <a:moveTo>
                      <a:pt x="46" y="20"/>
                    </a:moveTo>
                    <a:lnTo>
                      <a:pt x="60" y="29"/>
                    </a:lnTo>
                    <a:lnTo>
                      <a:pt x="51" y="43"/>
                    </a:lnTo>
                    <a:lnTo>
                      <a:pt x="37" y="34"/>
                    </a:lnTo>
                    <a:lnTo>
                      <a:pt x="46" y="20"/>
                    </a:lnTo>
                    <a:close/>
                    <a:moveTo>
                      <a:pt x="74" y="38"/>
                    </a:moveTo>
                    <a:lnTo>
                      <a:pt x="87" y="47"/>
                    </a:lnTo>
                    <a:lnTo>
                      <a:pt x="78" y="61"/>
                    </a:lnTo>
                    <a:lnTo>
                      <a:pt x="64" y="52"/>
                    </a:lnTo>
                    <a:lnTo>
                      <a:pt x="74" y="38"/>
                    </a:lnTo>
                    <a:close/>
                    <a:moveTo>
                      <a:pt x="101" y="56"/>
                    </a:moveTo>
                    <a:lnTo>
                      <a:pt x="115" y="65"/>
                    </a:lnTo>
                    <a:lnTo>
                      <a:pt x="106" y="79"/>
                    </a:lnTo>
                    <a:lnTo>
                      <a:pt x="92" y="70"/>
                    </a:lnTo>
                    <a:lnTo>
                      <a:pt x="101" y="56"/>
                    </a:lnTo>
                    <a:close/>
                    <a:moveTo>
                      <a:pt x="129" y="74"/>
                    </a:moveTo>
                    <a:lnTo>
                      <a:pt x="143" y="83"/>
                    </a:lnTo>
                    <a:lnTo>
                      <a:pt x="134" y="97"/>
                    </a:lnTo>
                    <a:lnTo>
                      <a:pt x="120" y="88"/>
                    </a:lnTo>
                    <a:lnTo>
                      <a:pt x="129" y="74"/>
                    </a:lnTo>
                    <a:close/>
                    <a:moveTo>
                      <a:pt x="157" y="93"/>
                    </a:moveTo>
                    <a:lnTo>
                      <a:pt x="171" y="102"/>
                    </a:lnTo>
                    <a:lnTo>
                      <a:pt x="161" y="115"/>
                    </a:lnTo>
                    <a:lnTo>
                      <a:pt x="148" y="106"/>
                    </a:lnTo>
                    <a:lnTo>
                      <a:pt x="157" y="93"/>
                    </a:lnTo>
                    <a:close/>
                    <a:moveTo>
                      <a:pt x="184" y="111"/>
                    </a:moveTo>
                    <a:lnTo>
                      <a:pt x="198" y="120"/>
                    </a:lnTo>
                    <a:lnTo>
                      <a:pt x="189" y="134"/>
                    </a:lnTo>
                    <a:lnTo>
                      <a:pt x="175" y="125"/>
                    </a:lnTo>
                    <a:lnTo>
                      <a:pt x="184" y="111"/>
                    </a:lnTo>
                    <a:close/>
                    <a:moveTo>
                      <a:pt x="212" y="129"/>
                    </a:moveTo>
                    <a:lnTo>
                      <a:pt x="226" y="138"/>
                    </a:lnTo>
                    <a:lnTo>
                      <a:pt x="217" y="152"/>
                    </a:lnTo>
                    <a:lnTo>
                      <a:pt x="203" y="143"/>
                    </a:lnTo>
                    <a:lnTo>
                      <a:pt x="212" y="129"/>
                    </a:lnTo>
                    <a:close/>
                    <a:moveTo>
                      <a:pt x="240" y="147"/>
                    </a:moveTo>
                    <a:lnTo>
                      <a:pt x="254" y="156"/>
                    </a:lnTo>
                    <a:lnTo>
                      <a:pt x="245" y="170"/>
                    </a:lnTo>
                    <a:lnTo>
                      <a:pt x="231" y="161"/>
                    </a:lnTo>
                    <a:lnTo>
                      <a:pt x="240" y="147"/>
                    </a:lnTo>
                    <a:close/>
                    <a:moveTo>
                      <a:pt x="268" y="165"/>
                    </a:moveTo>
                    <a:lnTo>
                      <a:pt x="281" y="174"/>
                    </a:lnTo>
                    <a:lnTo>
                      <a:pt x="272" y="188"/>
                    </a:lnTo>
                    <a:lnTo>
                      <a:pt x="258" y="179"/>
                    </a:lnTo>
                    <a:lnTo>
                      <a:pt x="268" y="165"/>
                    </a:lnTo>
                    <a:close/>
                    <a:moveTo>
                      <a:pt x="295" y="183"/>
                    </a:moveTo>
                    <a:lnTo>
                      <a:pt x="309" y="192"/>
                    </a:lnTo>
                    <a:lnTo>
                      <a:pt x="300" y="206"/>
                    </a:lnTo>
                    <a:lnTo>
                      <a:pt x="286" y="197"/>
                    </a:lnTo>
                    <a:lnTo>
                      <a:pt x="295" y="183"/>
                    </a:lnTo>
                    <a:close/>
                    <a:moveTo>
                      <a:pt x="323" y="201"/>
                    </a:moveTo>
                    <a:lnTo>
                      <a:pt x="337" y="210"/>
                    </a:lnTo>
                    <a:lnTo>
                      <a:pt x="328" y="224"/>
                    </a:lnTo>
                    <a:lnTo>
                      <a:pt x="314" y="215"/>
                    </a:lnTo>
                    <a:lnTo>
                      <a:pt x="323" y="201"/>
                    </a:lnTo>
                    <a:close/>
                    <a:moveTo>
                      <a:pt x="351" y="219"/>
                    </a:moveTo>
                    <a:lnTo>
                      <a:pt x="365" y="229"/>
                    </a:lnTo>
                    <a:lnTo>
                      <a:pt x="356" y="242"/>
                    </a:lnTo>
                    <a:lnTo>
                      <a:pt x="342" y="233"/>
                    </a:lnTo>
                    <a:lnTo>
                      <a:pt x="351" y="219"/>
                    </a:lnTo>
                    <a:close/>
                    <a:moveTo>
                      <a:pt x="378" y="238"/>
                    </a:moveTo>
                    <a:lnTo>
                      <a:pt x="392" y="247"/>
                    </a:lnTo>
                    <a:lnTo>
                      <a:pt x="383" y="260"/>
                    </a:lnTo>
                    <a:lnTo>
                      <a:pt x="369" y="251"/>
                    </a:lnTo>
                    <a:lnTo>
                      <a:pt x="378" y="238"/>
                    </a:lnTo>
                    <a:close/>
                    <a:moveTo>
                      <a:pt x="406" y="256"/>
                    </a:moveTo>
                    <a:lnTo>
                      <a:pt x="420" y="265"/>
                    </a:lnTo>
                    <a:lnTo>
                      <a:pt x="411" y="279"/>
                    </a:lnTo>
                    <a:lnTo>
                      <a:pt x="397" y="269"/>
                    </a:lnTo>
                    <a:lnTo>
                      <a:pt x="406" y="256"/>
                    </a:lnTo>
                    <a:close/>
                    <a:moveTo>
                      <a:pt x="434" y="274"/>
                    </a:moveTo>
                    <a:lnTo>
                      <a:pt x="448" y="283"/>
                    </a:lnTo>
                    <a:lnTo>
                      <a:pt x="439" y="297"/>
                    </a:lnTo>
                    <a:lnTo>
                      <a:pt x="425" y="288"/>
                    </a:lnTo>
                    <a:lnTo>
                      <a:pt x="434" y="274"/>
                    </a:lnTo>
                    <a:close/>
                    <a:moveTo>
                      <a:pt x="462" y="292"/>
                    </a:moveTo>
                    <a:lnTo>
                      <a:pt x="475" y="301"/>
                    </a:lnTo>
                    <a:lnTo>
                      <a:pt x="466" y="315"/>
                    </a:lnTo>
                    <a:lnTo>
                      <a:pt x="453" y="306"/>
                    </a:lnTo>
                    <a:lnTo>
                      <a:pt x="462" y="292"/>
                    </a:lnTo>
                    <a:close/>
                    <a:moveTo>
                      <a:pt x="489" y="310"/>
                    </a:moveTo>
                    <a:lnTo>
                      <a:pt x="503" y="319"/>
                    </a:lnTo>
                    <a:lnTo>
                      <a:pt x="494" y="333"/>
                    </a:lnTo>
                    <a:lnTo>
                      <a:pt x="480" y="324"/>
                    </a:lnTo>
                    <a:lnTo>
                      <a:pt x="489" y="310"/>
                    </a:lnTo>
                    <a:close/>
                    <a:moveTo>
                      <a:pt x="517" y="328"/>
                    </a:moveTo>
                    <a:lnTo>
                      <a:pt x="518" y="329"/>
                    </a:lnTo>
                    <a:lnTo>
                      <a:pt x="509" y="342"/>
                    </a:lnTo>
                    <a:lnTo>
                      <a:pt x="508" y="342"/>
                    </a:lnTo>
                    <a:lnTo>
                      <a:pt x="517" y="328"/>
                    </a:lnTo>
                    <a:close/>
                    <a:moveTo>
                      <a:pt x="41" y="27"/>
                    </a:moveTo>
                    <a:lnTo>
                      <a:pt x="46" y="80"/>
                    </a:lnTo>
                    <a:lnTo>
                      <a:pt x="0" y="0"/>
                    </a:lnTo>
                    <a:lnTo>
                      <a:pt x="92" y="10"/>
                    </a:lnTo>
                    <a:lnTo>
                      <a:pt x="41" y="27"/>
                    </a:lnTo>
                    <a:close/>
                  </a:path>
                </a:pathLst>
              </a:custGeom>
              <a:solidFill>
                <a:srgbClr val="00D730"/>
              </a:solidFill>
              <a:ln w="6350" cap="flat">
                <a:solidFill>
                  <a:srgbClr val="00D730"/>
                </a:solidFill>
                <a:prstDash val="solid"/>
                <a:bevel/>
                <a:headEnd/>
                <a:tailEnd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00B050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ZoneTexte 42"/>
                  <p:cNvSpPr txBox="1"/>
                  <p:nvPr/>
                </p:nvSpPr>
                <p:spPr>
                  <a:xfrm>
                    <a:off x="887653" y="3602966"/>
                    <a:ext cx="3014255" cy="2963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fr-FR" sz="1000" b="1" i="1" smtClean="0">
                                  <a:solidFill>
                                    <a:srgbClr val="D7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𝐋𝐧</m:t>
                              </m:r>
                            </m:e>
                            <m:sup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fr-FR" sz="1000" b="1" i="1" smtClean="0">
                                  <a:solidFill>
                                    <a:srgbClr val="D7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𝐏𝐎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sub>
                            <m:sup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𝟑</m:t>
                              </m:r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bSup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𝟔𝟔𝟕</m:t>
                          </m:r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D7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</a:rPr>
                            <m:t>𝐎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→</m:t>
                          </m:r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D7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  <a:ea typeface="Cambria Math"/>
                                </a:rPr>
                                <m:t>𝐋𝐧𝐏𝐎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𝟔𝟔𝟕</m:t>
                          </m:r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D7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  <a:ea typeface="Cambria Math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D70000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D70000"/>
                              </a:solidFill>
                              <a:latin typeface="Cambria Math"/>
                              <a:ea typeface="Cambria Math"/>
                            </a:rPr>
                            <m:t>𝐎</m:t>
                          </m:r>
                        </m:oMath>
                      </m:oMathPara>
                    </a14:m>
                    <a:endParaRPr lang="fr-FR" sz="1000" b="1" dirty="0">
                      <a:solidFill>
                        <a:srgbClr val="D7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3" name="ZoneTexte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7653" y="3602966"/>
                    <a:ext cx="3014255" cy="296369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ZoneTexte 43"/>
                  <p:cNvSpPr txBox="1"/>
                  <p:nvPr/>
                </p:nvSpPr>
                <p:spPr>
                  <a:xfrm>
                    <a:off x="855890" y="5388016"/>
                    <a:ext cx="3014255" cy="29636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00D73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  <a:ea typeface="Cambria Math"/>
                                </a:rPr>
                                <m:t>𝐋𝐧𝐏𝐎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  <a:ea typeface="Cambria Math"/>
                                </a:rPr>
                                <m:t>𝟒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∙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𝟎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𝟔𝟔𝟕</m:t>
                          </m:r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00D73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  <a:ea typeface="Cambria Math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  <a:ea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𝐎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  <a:ea typeface="Cambria Math"/>
                            </a:rPr>
                            <m:t>→</m:t>
                          </m:r>
                          <m:sSup>
                            <m:sSupPr>
                              <m:ctrlPr>
                                <a:rPr lang="fr-FR" sz="1000" b="1" i="1">
                                  <a:solidFill>
                                    <a:srgbClr val="00D73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𝐋𝐧</m:t>
                              </m:r>
                            </m:e>
                            <m:sup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𝟑</m:t>
                              </m:r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+</m:t>
                              </m:r>
                            </m:sup>
                          </m:sSup>
                          <m:r>
                            <a:rPr lang="fr-FR" sz="1000" b="1" i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fr-FR" sz="1000" b="1" i="1">
                                  <a:solidFill>
                                    <a:srgbClr val="00D73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𝐏𝐎</m:t>
                              </m:r>
                            </m:e>
                            <m:sub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𝟒</m:t>
                              </m:r>
                            </m:sub>
                            <m:sup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𝟑</m:t>
                              </m:r>
                              <m:r>
                                <a:rPr lang="fr-FR" sz="1000" b="1" i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bSup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𝟎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.</m:t>
                          </m:r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𝟔𝟔𝟕</m:t>
                          </m:r>
                          <m:sSub>
                            <m:sSubPr>
                              <m:ctrlPr>
                                <a:rPr lang="fr-FR" sz="1000" b="1" i="1" smtClean="0">
                                  <a:solidFill>
                                    <a:srgbClr val="00D73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𝐇</m:t>
                              </m:r>
                            </m:e>
                            <m:sub>
                              <m:r>
                                <a:rPr lang="fr-FR" sz="1000" b="1" i="0" smtClean="0">
                                  <a:solidFill>
                                    <a:srgbClr val="00D730"/>
                                  </a:solidFill>
                                  <a:latin typeface="Cambria Math"/>
                                </a:rPr>
                                <m:t>𝟐</m:t>
                              </m:r>
                            </m:sub>
                          </m:sSub>
                          <m:r>
                            <a:rPr lang="fr-FR" sz="1000" b="1" i="0" smtClean="0">
                              <a:solidFill>
                                <a:srgbClr val="00D730"/>
                              </a:solidFill>
                              <a:latin typeface="Cambria Math"/>
                            </a:rPr>
                            <m:t>𝐎</m:t>
                          </m:r>
                        </m:oMath>
                      </m:oMathPara>
                    </a14:m>
                    <a:endParaRPr lang="fr-FR" sz="1000" b="1" dirty="0">
                      <a:solidFill>
                        <a:srgbClr val="00D73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4" name="ZoneTexte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5890" y="5388016"/>
                    <a:ext cx="3014255" cy="296369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9" name="ZoneTexte 18"/>
            <p:cNvSpPr txBox="1"/>
            <p:nvPr/>
          </p:nvSpPr>
          <p:spPr>
            <a:xfrm>
              <a:off x="1740071" y="4497025"/>
              <a:ext cx="2221121" cy="245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rgbClr val="D70000"/>
                  </a:solidFill>
                  <a:latin typeface="Cambria" panose="02040503050406030204" pitchFamily="18" charset="0"/>
                </a:rPr>
                <a:t>RT ; 60°C ; 70°C ; 90°C</a:t>
              </a:r>
              <a:endParaRPr lang="fr-FR" sz="700" b="1" dirty="0">
                <a:solidFill>
                  <a:srgbClr val="D7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155516" y="5591595"/>
              <a:ext cx="1860886" cy="2450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 smtClean="0">
                  <a:solidFill>
                    <a:srgbClr val="00D730"/>
                  </a:solidFill>
                  <a:latin typeface="Cambria" panose="02040503050406030204" pitchFamily="18" charset="0"/>
                </a:rPr>
                <a:t>RT ; 70°C</a:t>
              </a:r>
              <a:endParaRPr lang="fr-FR" sz="700" b="1" dirty="0">
                <a:solidFill>
                  <a:srgbClr val="00D73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1735750" y="4286423"/>
              <a:ext cx="2225441" cy="230268"/>
            </a:xfrm>
            <a:custGeom>
              <a:avLst/>
              <a:gdLst>
                <a:gd name="connsiteX0" fmla="*/ 0 w 2225441"/>
                <a:gd name="connsiteY0" fmla="*/ 23027 h 230268"/>
                <a:gd name="connsiteX1" fmla="*/ 23027 w 2225441"/>
                <a:gd name="connsiteY1" fmla="*/ 0 h 230268"/>
                <a:gd name="connsiteX2" fmla="*/ 2202414 w 2225441"/>
                <a:gd name="connsiteY2" fmla="*/ 0 h 230268"/>
                <a:gd name="connsiteX3" fmla="*/ 2225441 w 2225441"/>
                <a:gd name="connsiteY3" fmla="*/ 23027 h 230268"/>
                <a:gd name="connsiteX4" fmla="*/ 2225441 w 2225441"/>
                <a:gd name="connsiteY4" fmla="*/ 207241 h 230268"/>
                <a:gd name="connsiteX5" fmla="*/ 2202414 w 2225441"/>
                <a:gd name="connsiteY5" fmla="*/ 230268 h 230268"/>
                <a:gd name="connsiteX6" fmla="*/ 23027 w 2225441"/>
                <a:gd name="connsiteY6" fmla="*/ 230268 h 230268"/>
                <a:gd name="connsiteX7" fmla="*/ 0 w 2225441"/>
                <a:gd name="connsiteY7" fmla="*/ 207241 h 230268"/>
                <a:gd name="connsiteX8" fmla="*/ 0 w 2225441"/>
                <a:gd name="connsiteY8" fmla="*/ 23027 h 230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25441" h="230268">
                  <a:moveTo>
                    <a:pt x="0" y="23027"/>
                  </a:moveTo>
                  <a:cubicBezTo>
                    <a:pt x="0" y="10310"/>
                    <a:pt x="10310" y="0"/>
                    <a:pt x="23027" y="0"/>
                  </a:cubicBezTo>
                  <a:lnTo>
                    <a:pt x="2202414" y="0"/>
                  </a:lnTo>
                  <a:cubicBezTo>
                    <a:pt x="2215131" y="0"/>
                    <a:pt x="2225441" y="10310"/>
                    <a:pt x="2225441" y="23027"/>
                  </a:cubicBezTo>
                  <a:lnTo>
                    <a:pt x="2225441" y="207241"/>
                  </a:lnTo>
                  <a:cubicBezTo>
                    <a:pt x="2225441" y="219958"/>
                    <a:pt x="2215131" y="230268"/>
                    <a:pt x="2202414" y="230268"/>
                  </a:cubicBezTo>
                  <a:lnTo>
                    <a:pt x="23027" y="230268"/>
                  </a:lnTo>
                  <a:cubicBezTo>
                    <a:pt x="10310" y="230268"/>
                    <a:pt x="0" y="219958"/>
                    <a:pt x="0" y="207241"/>
                  </a:cubicBezTo>
                  <a:lnTo>
                    <a:pt x="0" y="23027"/>
                  </a:lnTo>
                  <a:close/>
                </a:path>
              </a:pathLst>
            </a:custGeom>
            <a:noFill/>
            <a:ln>
              <a:solidFill>
                <a:srgbClr val="C00000"/>
              </a:solidFill>
            </a:ln>
            <a:effectLst/>
          </p:spPr>
          <p:style>
            <a:lnRef idx="0">
              <a:scrgbClr r="0" g="0" b="0"/>
            </a:lnRef>
            <a:fillRef idx="3">
              <a:scrgbClr r="0" g="0" b="0"/>
            </a:fillRef>
            <a:effectRef idx="3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8654" tIns="48654" rIns="48654" bIns="48654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FR" altLang="fr-FR" sz="1200" b="1" i="0" u="none" strike="noStrike" kern="1200" cap="none" normalizeH="0" baseline="0" dirty="0" smtClean="0">
                  <a:solidFill>
                    <a:srgbClr val="C00000"/>
                  </a:solidFill>
                  <a:effectLst/>
                  <a:latin typeface="Cambria" panose="02040503050406030204" pitchFamily="18" charset="0"/>
                  <a:cs typeface="Arial" pitchFamily="34" charset="0"/>
                </a:rPr>
                <a:t>Over-saturation </a:t>
              </a:r>
              <a:r>
                <a:rPr kumimoji="0" lang="fr-FR" altLang="fr-FR" sz="1200" b="1" i="0" u="none" strike="noStrike" kern="1200" cap="none" normalizeH="0" baseline="0" dirty="0" err="1" smtClean="0">
                  <a:solidFill>
                    <a:srgbClr val="C00000"/>
                  </a:solidFill>
                  <a:effectLst/>
                  <a:latin typeface="Cambria" panose="02040503050406030204" pitchFamily="18" charset="0"/>
                  <a:cs typeface="Arial" pitchFamily="34" charset="0"/>
                </a:rPr>
                <a:t>experiments</a:t>
              </a:r>
              <a:endParaRPr lang="fr-FR" sz="1200" b="1" kern="1200" dirty="0">
                <a:solidFill>
                  <a:srgbClr val="C0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2155516" y="5352073"/>
              <a:ext cx="1856909" cy="241906"/>
            </a:xfrm>
            <a:custGeom>
              <a:avLst/>
              <a:gdLst>
                <a:gd name="connsiteX0" fmla="*/ 0 w 2445231"/>
                <a:gd name="connsiteY0" fmla="*/ 29551 h 295513"/>
                <a:gd name="connsiteX1" fmla="*/ 29551 w 2445231"/>
                <a:gd name="connsiteY1" fmla="*/ 0 h 295513"/>
                <a:gd name="connsiteX2" fmla="*/ 2415680 w 2445231"/>
                <a:gd name="connsiteY2" fmla="*/ 0 h 295513"/>
                <a:gd name="connsiteX3" fmla="*/ 2445231 w 2445231"/>
                <a:gd name="connsiteY3" fmla="*/ 29551 h 295513"/>
                <a:gd name="connsiteX4" fmla="*/ 2445231 w 2445231"/>
                <a:gd name="connsiteY4" fmla="*/ 265962 h 295513"/>
                <a:gd name="connsiteX5" fmla="*/ 2415680 w 2445231"/>
                <a:gd name="connsiteY5" fmla="*/ 295513 h 295513"/>
                <a:gd name="connsiteX6" fmla="*/ 29551 w 2445231"/>
                <a:gd name="connsiteY6" fmla="*/ 295513 h 295513"/>
                <a:gd name="connsiteX7" fmla="*/ 0 w 2445231"/>
                <a:gd name="connsiteY7" fmla="*/ 265962 h 295513"/>
                <a:gd name="connsiteX8" fmla="*/ 0 w 2445231"/>
                <a:gd name="connsiteY8" fmla="*/ 29551 h 295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45231" h="295513">
                  <a:moveTo>
                    <a:pt x="0" y="29551"/>
                  </a:moveTo>
                  <a:cubicBezTo>
                    <a:pt x="0" y="13230"/>
                    <a:pt x="13230" y="0"/>
                    <a:pt x="29551" y="0"/>
                  </a:cubicBezTo>
                  <a:lnTo>
                    <a:pt x="2415680" y="0"/>
                  </a:lnTo>
                  <a:cubicBezTo>
                    <a:pt x="2432001" y="0"/>
                    <a:pt x="2445231" y="13230"/>
                    <a:pt x="2445231" y="29551"/>
                  </a:cubicBezTo>
                  <a:lnTo>
                    <a:pt x="2445231" y="265962"/>
                  </a:lnTo>
                  <a:cubicBezTo>
                    <a:pt x="2445231" y="282283"/>
                    <a:pt x="2432001" y="295513"/>
                    <a:pt x="2415680" y="295513"/>
                  </a:cubicBezTo>
                  <a:lnTo>
                    <a:pt x="29551" y="295513"/>
                  </a:lnTo>
                  <a:cubicBezTo>
                    <a:pt x="13230" y="295513"/>
                    <a:pt x="0" y="282283"/>
                    <a:pt x="0" y="265962"/>
                  </a:cubicBezTo>
                  <a:lnTo>
                    <a:pt x="0" y="29551"/>
                  </a:lnTo>
                  <a:close/>
                </a:path>
              </a:pathLst>
            </a:custGeom>
            <a:noFill/>
            <a:ln>
              <a:solidFill>
                <a:srgbClr val="006600"/>
              </a:solidFill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565" tIns="50565" rIns="50565" bIns="50565" numCol="1" spcCol="1270" anchor="ctr" anchorCtr="0">
              <a:noAutofit/>
            </a:bodyPr>
            <a:lstStyle/>
            <a:p>
              <a:pPr lvl="0" algn="ctr" defTabSz="4889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fr-FR" altLang="fr-FR" sz="1000" b="1" i="0" u="none" strike="noStrike" kern="1200" cap="none" normalizeH="0" baseline="0" dirty="0" smtClean="0">
                  <a:ln/>
                  <a:solidFill>
                    <a:srgbClr val="006600"/>
                  </a:solidFill>
                  <a:effectLst/>
                  <a:latin typeface="Cambria" panose="02040503050406030204" pitchFamily="18" charset="0"/>
                  <a:cs typeface="Arial" pitchFamily="34" charset="0"/>
                </a:rPr>
                <a:t>Under-saturation </a:t>
              </a:r>
              <a:r>
                <a:rPr kumimoji="0" lang="fr-FR" altLang="fr-FR" sz="1000" b="1" i="0" u="none" strike="noStrike" kern="1200" cap="none" normalizeH="0" baseline="0" dirty="0" err="1" smtClean="0">
                  <a:ln/>
                  <a:solidFill>
                    <a:srgbClr val="006600"/>
                  </a:solidFill>
                  <a:effectLst/>
                  <a:latin typeface="Cambria" panose="02040503050406030204" pitchFamily="18" charset="0"/>
                  <a:cs typeface="Arial" pitchFamily="34" charset="0"/>
                </a:rPr>
                <a:t>experiments</a:t>
              </a:r>
              <a:endParaRPr lang="fr-FR" sz="1000" b="1" kern="1200" dirty="0">
                <a:solidFill>
                  <a:srgbClr val="0066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45" name="Flèche courbée vers la gauche 44"/>
          <p:cNvSpPr/>
          <p:nvPr/>
        </p:nvSpPr>
        <p:spPr>
          <a:xfrm>
            <a:off x="6197365" y="1955414"/>
            <a:ext cx="946748" cy="3623160"/>
          </a:xfrm>
          <a:prstGeom prst="curvedLeftArrow">
            <a:avLst>
              <a:gd name="adj1" fmla="val 17817"/>
              <a:gd name="adj2" fmla="val 50000"/>
              <a:gd name="adj3" fmla="val 36742"/>
            </a:avLst>
          </a:prstGeom>
          <a:solidFill>
            <a:schemeClr val="accent4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6205951" y="3269305"/>
            <a:ext cx="2938050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Composition of the </a:t>
            </a: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solution </a:t>
            </a:r>
          </a:p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Non-ideality of the solution</a:t>
            </a:r>
          </a:p>
          <a:p>
            <a:pPr marL="285750" indent="-285750" algn="l">
              <a:buClr>
                <a:srgbClr val="F0C833"/>
              </a:buClr>
              <a:buFont typeface="Wingdings" panose="05000000000000000000" pitchFamily="2" charset="2"/>
              <a:buChar char="ü"/>
            </a:pPr>
            <a:r>
              <a:rPr lang="en-US" sz="1400" dirty="0" smtClean="0">
                <a:solidFill>
                  <a:schemeClr val="accent6">
                    <a:lumMod val="50000"/>
                  </a:schemeClr>
                </a:solidFill>
                <a:latin typeface="Cambria" panose="02040503050406030204" pitchFamily="18" charset="0"/>
              </a:rPr>
              <a:t>Choosing the thermodynamic database (LLNL)</a:t>
            </a:r>
            <a:endParaRPr lang="en-US" sz="1400" dirty="0">
              <a:solidFill>
                <a:schemeClr val="accent6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  <p:grpSp>
        <p:nvGrpSpPr>
          <p:cNvPr id="47" name="Groupe 46"/>
          <p:cNvGrpSpPr/>
          <p:nvPr/>
        </p:nvGrpSpPr>
        <p:grpSpPr>
          <a:xfrm>
            <a:off x="1731972" y="4867551"/>
            <a:ext cx="4424518" cy="1952625"/>
            <a:chOff x="1731972" y="4876882"/>
            <a:chExt cx="4424518" cy="1952625"/>
          </a:xfrm>
        </p:grpSpPr>
        <p:sp>
          <p:nvSpPr>
            <p:cNvPr id="48" name="Rectangle à coins arrondis 47"/>
            <p:cNvSpPr/>
            <p:nvPr/>
          </p:nvSpPr>
          <p:spPr>
            <a:xfrm>
              <a:off x="1731972" y="4876882"/>
              <a:ext cx="4424518" cy="1936588"/>
            </a:xfrm>
            <a:prstGeom prst="roundRect">
              <a:avLst>
                <a:gd name="adj" fmla="val 13502"/>
              </a:avLst>
            </a:prstGeom>
            <a:solidFill>
              <a:schemeClr val="bg1"/>
            </a:solidFill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aphicFrame>
          <p:nvGraphicFramePr>
            <p:cNvPr id="50" name="Objet 4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9118835"/>
                </p:ext>
              </p:extLst>
            </p:nvPr>
          </p:nvGraphicFramePr>
          <p:xfrm>
            <a:off x="2048574" y="4876882"/>
            <a:ext cx="3637784" cy="1952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85" name="Graph" r:id="rId8" imgW="4131720" imgH="2901600" progId="Origin50.Graph">
                    <p:embed/>
                  </p:oleObj>
                </mc:Choice>
                <mc:Fallback>
                  <p:oleObj name="Graph" r:id="rId8" imgW="4131720" imgH="290160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2048574" y="4876882"/>
                          <a:ext cx="3637784" cy="1952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0672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481361"/>
          </a:xfrm>
        </p:spPr>
        <p:txBody>
          <a:bodyPr>
            <a:normAutofit/>
          </a:bodyPr>
          <a:lstStyle/>
          <a:p>
            <a:r>
              <a:rPr lang="fr-FR" dirty="0" err="1" smtClean="0"/>
              <a:t>Solubility</a:t>
            </a:r>
            <a:r>
              <a:rPr lang="fr-FR" dirty="0" smtClean="0"/>
              <a:t> </a:t>
            </a:r>
            <a:r>
              <a:rPr lang="fr-FR" dirty="0" err="1" smtClean="0"/>
              <a:t>experiments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pPr/>
              <a:t>13</a:t>
            </a:fld>
            <a:endParaRPr lang="fr-FR" dirty="0"/>
          </a:p>
        </p:txBody>
      </p:sp>
      <p:grpSp>
        <p:nvGrpSpPr>
          <p:cNvPr id="27" name="Groupe 26"/>
          <p:cNvGrpSpPr/>
          <p:nvPr/>
        </p:nvGrpSpPr>
        <p:grpSpPr>
          <a:xfrm>
            <a:off x="1142321" y="2404548"/>
            <a:ext cx="1971000" cy="1971000"/>
            <a:chOff x="2240038" y="1516163"/>
            <a:chExt cx="2628000" cy="2627999"/>
          </a:xfrm>
        </p:grpSpPr>
        <p:sp>
          <p:nvSpPr>
            <p:cNvPr id="29" name="Organigramme : Connecteur 28"/>
            <p:cNvSpPr/>
            <p:nvPr/>
          </p:nvSpPr>
          <p:spPr>
            <a:xfrm>
              <a:off x="2834037" y="2104549"/>
              <a:ext cx="1440000" cy="1440000"/>
            </a:xfrm>
            <a:prstGeom prst="flowChartConnector">
              <a:avLst/>
            </a:prstGeom>
            <a:blipFill dpi="0"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2000"/>
              </a:stretch>
            </a:blip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30" name="Forme libre 29"/>
            <p:cNvSpPr/>
            <p:nvPr/>
          </p:nvSpPr>
          <p:spPr>
            <a:xfrm>
              <a:off x="3075848" y="3010356"/>
              <a:ext cx="956378" cy="525849"/>
            </a:xfrm>
            <a:custGeom>
              <a:avLst/>
              <a:gdLst>
                <a:gd name="connsiteX0" fmla="*/ 0 w 831339"/>
                <a:gd name="connsiteY0" fmla="*/ 0 h 339755"/>
                <a:gd name="connsiteX1" fmla="*/ 831339 w 831339"/>
                <a:gd name="connsiteY1" fmla="*/ 0 h 339755"/>
                <a:gd name="connsiteX2" fmla="*/ 831339 w 831339"/>
                <a:gd name="connsiteY2" fmla="*/ 339755 h 339755"/>
                <a:gd name="connsiteX3" fmla="*/ 0 w 831339"/>
                <a:gd name="connsiteY3" fmla="*/ 339755 h 339755"/>
                <a:gd name="connsiteX4" fmla="*/ 0 w 831339"/>
                <a:gd name="connsiteY4" fmla="*/ 0 h 339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1339" h="339755">
                  <a:moveTo>
                    <a:pt x="0" y="0"/>
                  </a:moveTo>
                  <a:lnTo>
                    <a:pt x="831339" y="0"/>
                  </a:lnTo>
                  <a:lnTo>
                    <a:pt x="831339" y="339755"/>
                  </a:lnTo>
                  <a:lnTo>
                    <a:pt x="0" y="33975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marL="0" marR="0" lvl="0" indent="0" algn="ctr" defTabSz="62230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cs typeface="Calibri" panose="020F0502020204030204" pitchFamily="34" charset="0"/>
                </a:rPr>
                <a:t>ICP-AES</a:t>
              </a:r>
            </a:p>
          </p:txBody>
        </p:sp>
        <p:sp>
          <p:nvSpPr>
            <p:cNvPr id="31" name="Forme 30"/>
            <p:cNvSpPr/>
            <p:nvPr/>
          </p:nvSpPr>
          <p:spPr>
            <a:xfrm rot="15812896">
              <a:off x="2240038" y="1516163"/>
              <a:ext cx="2627999" cy="2628000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chemeClr val="accent2">
                <a:lumMod val="40000"/>
                <a:lumOff val="60000"/>
              </a:schemeClr>
            </a:solidFill>
            <a:ln w="25400" cap="flat" cmpd="sng" algn="ctr">
              <a:noFill/>
              <a:prstDash val="solid"/>
            </a:ln>
            <a:effectLst/>
          </p:spPr>
        </p:sp>
        <p:sp>
          <p:nvSpPr>
            <p:cNvPr id="32" name="ZoneTexte 31"/>
            <p:cNvSpPr txBox="1"/>
            <p:nvPr/>
          </p:nvSpPr>
          <p:spPr>
            <a:xfrm rot="17478489">
              <a:off x="2510038" y="1756292"/>
              <a:ext cx="2088001" cy="2036575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>
                  <a:gd name="adj" fmla="val 18027439"/>
                </a:avLst>
              </a:prstTxWarp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1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Analysis of the elementary concentrations</a:t>
              </a: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-88713" y="1044699"/>
            <a:ext cx="1971000" cy="1971002"/>
            <a:chOff x="-85725" y="1108500"/>
            <a:chExt cx="1971000" cy="1971002"/>
          </a:xfrm>
        </p:grpSpPr>
        <p:sp>
          <p:nvSpPr>
            <p:cNvPr id="16" name="Organigramme : Connecteur 15"/>
            <p:cNvSpPr>
              <a:spLocks noChangeAspect="1"/>
            </p:cNvSpPr>
            <p:nvPr/>
          </p:nvSpPr>
          <p:spPr>
            <a:xfrm>
              <a:off x="356353" y="1509965"/>
              <a:ext cx="1105972" cy="1107000"/>
            </a:xfrm>
            <a:prstGeom prst="flowChartConnector">
              <a:avLst/>
            </a:prstGeom>
            <a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24" name="Flèche en arc 23"/>
            <p:cNvSpPr/>
            <p:nvPr/>
          </p:nvSpPr>
          <p:spPr>
            <a:xfrm rot="15419107">
              <a:off x="-85726" y="1108501"/>
              <a:ext cx="1971002" cy="1971000"/>
            </a:xfrm>
            <a:prstGeom prst="circularArrow">
              <a:avLst>
                <a:gd name="adj1" fmla="val 11732"/>
                <a:gd name="adj2" fmla="val 1039789"/>
                <a:gd name="adj3" fmla="val 4458855"/>
                <a:gd name="adj4" fmla="val 13987966"/>
                <a:gd name="adj5" fmla="val 125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ZoneTexte 25"/>
            <p:cNvSpPr txBox="1"/>
            <p:nvPr/>
          </p:nvSpPr>
          <p:spPr>
            <a:xfrm rot="19606361">
              <a:off x="234039" y="1344412"/>
              <a:ext cx="1512462" cy="1706981"/>
            </a:xfrm>
            <a:prstGeom prst="rect">
              <a:avLst/>
            </a:prstGeom>
            <a:noFill/>
          </p:spPr>
          <p:txBody>
            <a:bodyPr spcFirstLastPara="1" wrap="square" numCol="1" rtlCol="0">
              <a:prstTxWarp prst="textArchUp">
                <a:avLst>
                  <a:gd name="adj" fmla="val 11143919"/>
                </a:avLst>
              </a:prstTxWarp>
              <a:spAutoFit/>
            </a:bodyPr>
            <a:lstStyle>
              <a:defPPr>
                <a:defRPr lang="fr-FR"/>
              </a:defPPr>
              <a:lvl1pPr algn="l">
                <a:defRPr sz="1100" i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0" marR="0" lvl="0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777C84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</a:rPr>
                <a:t>Over-saturation Conditions</a:t>
              </a:r>
              <a:endParaRPr kumimoji="0" lang="en-US" sz="3200" b="1" i="1" u="none" strike="noStrike" kern="0" cap="none" spc="0" normalizeH="0" baseline="0" noProof="0" dirty="0">
                <a:ln>
                  <a:noFill/>
                </a:ln>
                <a:solidFill>
                  <a:srgbClr val="777C8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 rot="19558126">
              <a:off x="58087" y="1294350"/>
              <a:ext cx="1566003" cy="1501768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>
                  <a:gd name="adj" fmla="val 21447151"/>
                </a:avLst>
              </a:prstTxWarp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                </a:t>
              </a:r>
              <a:r>
                <a:rPr kumimoji="0" lang="en-US" sz="11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0.1M</a:t>
              </a:r>
              <a:r>
                <a:rPr kumimoji="0" lang="en-US" sz="11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</a:t>
              </a:r>
              <a:r>
                <a:rPr kumimoji="0" lang="en-US" sz="110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HCl</a:t>
              </a:r>
              <a:endParaRPr kumimoji="0" lang="en-US" sz="110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575F6D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endParaRP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1" u="none" strike="noStrike" kern="0" cap="none" spc="0" normalizeH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                  </a:t>
              </a:r>
              <a:r>
                <a:rPr kumimoji="0" lang="en-US" sz="1200" b="1" i="1" u="none" strike="noStrike" kern="0" cap="none" spc="0" normalizeH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295–333</a:t>
              </a:r>
              <a:r>
                <a:rPr kumimoji="0" lang="en-US" sz="1100" b="1" i="1" u="none" strike="noStrike" kern="0" cap="none" spc="0" normalizeH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-343-363 K</a:t>
              </a:r>
            </a:p>
          </p:txBody>
        </p:sp>
      </p:grpSp>
      <p:sp>
        <p:nvSpPr>
          <p:cNvPr id="28" name="Forme libre 27"/>
          <p:cNvSpPr/>
          <p:nvPr/>
        </p:nvSpPr>
        <p:spPr>
          <a:xfrm rot="16200000">
            <a:off x="3148776" y="1994214"/>
            <a:ext cx="937846" cy="630726"/>
          </a:xfrm>
          <a:custGeom>
            <a:avLst/>
            <a:gdLst>
              <a:gd name="connsiteX0" fmla="*/ 0 w 1086973"/>
              <a:gd name="connsiteY0" fmla="*/ 0 h 543356"/>
              <a:gd name="connsiteX1" fmla="*/ 1086973 w 1086973"/>
              <a:gd name="connsiteY1" fmla="*/ 0 h 543356"/>
              <a:gd name="connsiteX2" fmla="*/ 1086973 w 1086973"/>
              <a:gd name="connsiteY2" fmla="*/ 543356 h 543356"/>
              <a:gd name="connsiteX3" fmla="*/ 0 w 1086973"/>
              <a:gd name="connsiteY3" fmla="*/ 543356 h 543356"/>
              <a:gd name="connsiteX4" fmla="*/ 0 w 1086973"/>
              <a:gd name="connsiteY4" fmla="*/ 0 h 5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6973" h="543356">
                <a:moveTo>
                  <a:pt x="0" y="0"/>
                </a:moveTo>
                <a:lnTo>
                  <a:pt x="1086973" y="0"/>
                </a:lnTo>
                <a:lnTo>
                  <a:pt x="1086973" y="543356"/>
                </a:lnTo>
                <a:lnTo>
                  <a:pt x="0" y="54335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marR="0" lvl="0" indent="0" algn="ctr" defTabSz="124460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4964959"/>
              </p:ext>
            </p:extLst>
          </p:nvPr>
        </p:nvGraphicFramePr>
        <p:xfrm>
          <a:off x="2816116" y="1146294"/>
          <a:ext cx="3309077" cy="2323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6" name="Graph" r:id="rId6" imgW="4131720" imgH="2901600" progId="Origin50.Graph">
                  <p:embed/>
                </p:oleObj>
              </mc:Choice>
              <mc:Fallback>
                <p:oleObj name="Graph" r:id="rId6" imgW="413172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816116" y="1146294"/>
                        <a:ext cx="3309077" cy="23238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orme libre 9"/>
          <p:cNvSpPr/>
          <p:nvPr/>
        </p:nvSpPr>
        <p:spPr>
          <a:xfrm rot="16200000">
            <a:off x="3062196" y="1465399"/>
            <a:ext cx="937846" cy="630726"/>
          </a:xfrm>
          <a:custGeom>
            <a:avLst/>
            <a:gdLst>
              <a:gd name="connsiteX0" fmla="*/ 0 w 1086973"/>
              <a:gd name="connsiteY0" fmla="*/ 0 h 543356"/>
              <a:gd name="connsiteX1" fmla="*/ 1086973 w 1086973"/>
              <a:gd name="connsiteY1" fmla="*/ 0 h 543356"/>
              <a:gd name="connsiteX2" fmla="*/ 1086973 w 1086973"/>
              <a:gd name="connsiteY2" fmla="*/ 543356 h 543356"/>
              <a:gd name="connsiteX3" fmla="*/ 0 w 1086973"/>
              <a:gd name="connsiteY3" fmla="*/ 543356 h 543356"/>
              <a:gd name="connsiteX4" fmla="*/ 0 w 1086973"/>
              <a:gd name="connsiteY4" fmla="*/ 0 h 543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6973" h="543356">
                <a:moveTo>
                  <a:pt x="0" y="0"/>
                </a:moveTo>
                <a:lnTo>
                  <a:pt x="1086973" y="0"/>
                </a:lnTo>
                <a:lnTo>
                  <a:pt x="1086973" y="543356"/>
                </a:lnTo>
                <a:lnTo>
                  <a:pt x="0" y="543356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spcFirstLastPara="0" vert="horz" wrap="square" lIns="17780" tIns="17780" rIns="17780" bIns="17780" numCol="1" spcCol="1270" anchor="ctr" anchorCtr="0">
            <a:noAutofit/>
          </a:bodyPr>
          <a:lstStyle/>
          <a:p>
            <a:pPr marL="0" marR="0" lvl="0" indent="0" algn="ctr" defTabSz="124460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116093" y="2460413"/>
            <a:ext cx="17638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0" cap="none" spc="0" normalizeH="0" baseline="0" noProof="0" dirty="0" smtClean="0">
                <a:ln>
                  <a:noFill/>
                </a:ln>
                <a:solidFill>
                  <a:srgbClr val="575F6D"/>
                </a:solidFill>
                <a:effectLst/>
                <a:uLnTx/>
                <a:uFillTx/>
                <a:latin typeface="Cambria" panose="02040503050406030204" pitchFamily="18" charset="0"/>
                <a:cs typeface="Calibri" panose="020F0502020204030204" pitchFamily="34" charset="0"/>
              </a:rPr>
              <a:t>Steady state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4116093" y="2778500"/>
            <a:ext cx="1763811" cy="282431"/>
          </a:xfrm>
          <a:prstGeom prst="roundRect">
            <a:avLst/>
          </a:prstGeom>
          <a:noFill/>
          <a:ln w="28575" cap="flat" cmpd="sng" algn="ctr">
            <a:solidFill>
              <a:srgbClr val="B32C16"/>
            </a:solidFill>
            <a:prstDash val="sysDot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35" name="Obje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4780006"/>
              </p:ext>
            </p:extLst>
          </p:nvPr>
        </p:nvGraphicFramePr>
        <p:xfrm>
          <a:off x="6109943" y="1332453"/>
          <a:ext cx="2973566" cy="2088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7" name="Graph" r:id="rId8" imgW="4131720" imgH="2901600" progId="Origin50.Graph">
                  <p:embed/>
                </p:oleObj>
              </mc:Choice>
              <mc:Fallback>
                <p:oleObj name="Graph" r:id="rId8" imgW="413172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109943" y="1332453"/>
                        <a:ext cx="2973566" cy="2088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ZoneTexte 43"/>
          <p:cNvSpPr txBox="1"/>
          <p:nvPr/>
        </p:nvSpPr>
        <p:spPr>
          <a:xfrm rot="20045930">
            <a:off x="6160787" y="1971923"/>
            <a:ext cx="2849122" cy="584775"/>
          </a:xfrm>
          <a:prstGeom prst="rect">
            <a:avLst/>
          </a:prstGeom>
          <a:solidFill>
            <a:schemeClr val="bg1"/>
          </a:solidFill>
          <a:ln w="28575">
            <a:solidFill>
              <a:srgbClr val="D3392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D3392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Solubility Controlled</a:t>
            </a:r>
          </a:p>
          <a:p>
            <a:pPr algn="ctr"/>
            <a:r>
              <a:rPr lang="en-US" sz="1600" b="1" dirty="0" smtClean="0">
                <a:solidFill>
                  <a:srgbClr val="D3392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by rhabdophane</a:t>
            </a:r>
            <a:endParaRPr lang="en-US" sz="1600" b="1" dirty="0">
              <a:solidFill>
                <a:srgbClr val="D3392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1812116" y="665747"/>
                <a:ext cx="5973165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b="1" i="1">
                    <a:solidFill>
                      <a:schemeClr val="tx2">
                        <a:lumMod val="75000"/>
                      </a:schemeClr>
                    </a:solidFill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b="1" i="1">
                          <a:latin typeface="Cambria Math" panose="02040503050406030204" pitchFamily="18" charset="0"/>
                        </a:rPr>
                        <m:t>𝑵𝒅𝑷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fr-FR" b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𝟔𝟔𝟕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fr-FR" b="1" i="1"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⇋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𝑵𝒅</m:t>
                          </m:r>
                        </m:e>
                        <m:sup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b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b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𝑷𝑶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  <m:sup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b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𝟔𝟔𝟕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fr-FR" b="1" i="1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2116" y="665747"/>
                <a:ext cx="5973165" cy="387798"/>
              </a:xfrm>
              <a:prstGeom prst="rect">
                <a:avLst/>
              </a:prstGeom>
              <a:blipFill rotWithShape="0">
                <a:blip r:embed="rId12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4346132" y="2249685"/>
                <a:ext cx="127554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1200" i="1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pH = 0.70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chemeClr val="tx1"/>
                        </a:solidFill>
                        <a:latin typeface="Cambria Math"/>
                      </a:rPr>
                      <m:t>±</m:t>
                    </m:r>
                  </m:oMath>
                </a14:m>
                <a:r>
                  <a:rPr lang="en-US" sz="1200" i="1" dirty="0" smtClean="0">
                    <a:latin typeface="Calibri" panose="020F0502020204030204" pitchFamily="34" charset="0"/>
                    <a:cs typeface="Calibri" panose="020F0502020204030204" pitchFamily="34" charset="0"/>
                    <a:sym typeface="SymbolPS"/>
                  </a:rPr>
                  <a:t> 0.05</a:t>
                </a:r>
                <a:endParaRPr lang="en-US" sz="1200" i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6132" y="2249685"/>
                <a:ext cx="1275549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478" b="-17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-70735" y="3900102"/>
            <a:ext cx="1971003" cy="1971004"/>
            <a:chOff x="-70735" y="3256281"/>
            <a:chExt cx="1971003" cy="1971004"/>
          </a:xfrm>
        </p:grpSpPr>
        <p:sp>
          <p:nvSpPr>
            <p:cNvPr id="20" name="Organigramme : Connecteur 19"/>
            <p:cNvSpPr/>
            <p:nvPr/>
          </p:nvSpPr>
          <p:spPr>
            <a:xfrm>
              <a:off x="356786" y="3710438"/>
              <a:ext cx="1080002" cy="1080001"/>
            </a:xfrm>
            <a:prstGeom prst="flowChartConnector">
              <a:avLst/>
            </a:prstGeom>
            <a:blipFill>
              <a:blip r:embed="rId19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  <p:sp>
          <p:nvSpPr>
            <p:cNvPr id="18" name="Flèche en arc 17"/>
            <p:cNvSpPr/>
            <p:nvPr/>
          </p:nvSpPr>
          <p:spPr>
            <a:xfrm rot="13601794">
              <a:off x="-70735" y="3256281"/>
              <a:ext cx="1971004" cy="1971003"/>
            </a:xfrm>
            <a:prstGeom prst="circularArrow">
              <a:avLst>
                <a:gd name="adj1" fmla="val 11102"/>
                <a:gd name="adj2" fmla="val 1142322"/>
                <a:gd name="adj3" fmla="val 4553140"/>
                <a:gd name="adj4" fmla="val 14135767"/>
                <a:gd name="adj5" fmla="val 1250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</p:sp>
        <p:sp>
          <p:nvSpPr>
            <p:cNvPr id="22" name="ZoneTexte 21"/>
            <p:cNvSpPr txBox="1"/>
            <p:nvPr/>
          </p:nvSpPr>
          <p:spPr>
            <a:xfrm rot="18692546">
              <a:off x="262924" y="3465366"/>
              <a:ext cx="1481002" cy="1696344"/>
            </a:xfrm>
            <a:prstGeom prst="rect">
              <a:avLst/>
            </a:prstGeom>
            <a:noFill/>
          </p:spPr>
          <p:txBody>
            <a:bodyPr spcFirstLastPara="1" wrap="square" numCol="1" rtlCol="0">
              <a:prstTxWarp prst="textArchUp">
                <a:avLst>
                  <a:gd name="adj" fmla="val 11136136"/>
                </a:avLst>
              </a:prstTxWarp>
              <a:spAutoFit/>
            </a:bodyPr>
            <a:lstStyle>
              <a:defPPr>
                <a:defRPr lang="fr-FR"/>
              </a:defPPr>
              <a:lvl1pPr algn="l">
                <a:defRPr sz="1100" i="1">
                  <a:latin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pPr marL="0" marR="0" lvl="0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777C84">
                      <a:lumMod val="50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</a:rPr>
                <a:t>Under-saturation  Conditions</a:t>
              </a:r>
              <a:endParaRPr kumimoji="0" lang="en-US" sz="2400" b="1" i="1" u="none" strike="noStrike" kern="0" cap="none" spc="0" normalizeH="0" baseline="0" noProof="0" dirty="0">
                <a:ln>
                  <a:noFill/>
                </a:ln>
                <a:solidFill>
                  <a:srgbClr val="777C84">
                    <a:lumMod val="5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 rot="18853962">
              <a:off x="133814" y="3389322"/>
              <a:ext cx="1566003" cy="1501770"/>
            </a:xfrm>
            <a:prstGeom prst="rect">
              <a:avLst/>
            </a:prstGeom>
            <a:noFill/>
          </p:spPr>
          <p:txBody>
            <a:bodyPr wrap="square" rtlCol="0">
              <a:prstTxWarp prst="textArchDown">
                <a:avLst>
                  <a:gd name="adj" fmla="val 977589"/>
                </a:avLst>
              </a:prstTxWarp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                </a:t>
              </a:r>
              <a:r>
                <a:rPr kumimoji="0" lang="en-US" sz="105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0.1M</a:t>
              </a:r>
              <a:r>
                <a:rPr kumimoji="0" lang="en-US" sz="1050" b="1" i="1" u="none" strike="noStrike" kern="0" cap="none" spc="0" normalizeH="0" baseline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</a:t>
              </a:r>
              <a:r>
                <a:rPr kumimoji="0" lang="en-US" sz="1050" b="1" i="1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HCl</a:t>
              </a:r>
              <a:endParaRPr kumimoji="0" lang="en-US" sz="1050" b="1" i="1" u="none" strike="noStrike" kern="0" cap="none" spc="0" normalizeH="0" baseline="-25000" noProof="0" dirty="0" smtClean="0">
                <a:ln>
                  <a:noFill/>
                </a:ln>
                <a:solidFill>
                  <a:srgbClr val="575F6D">
                    <a:lumMod val="75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ＭＳ Ｐゴシック" pitchFamily="34" charset="-128"/>
                <a:cs typeface="Calibri" panose="020F0502020204030204" pitchFamily="34" charset="0"/>
              </a:endParaRPr>
            </a:p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1" u="none" strike="noStrike" kern="0" cap="none" spc="0" normalizeH="0" noProof="0" dirty="0" smtClean="0">
                  <a:ln>
                    <a:noFill/>
                  </a:ln>
                  <a:solidFill>
                    <a:srgbClr val="575F6D">
                      <a:lumMod val="75000"/>
                    </a:srgbClr>
                  </a:solidFill>
                  <a:effectLst/>
                  <a:uLnTx/>
                  <a:uFillTx/>
                  <a:latin typeface="Cambria" panose="02040503050406030204" pitchFamily="18" charset="0"/>
                  <a:ea typeface="ＭＳ Ｐゴシック" pitchFamily="34" charset="-128"/>
                  <a:cs typeface="Calibri" panose="020F0502020204030204" pitchFamily="34" charset="0"/>
                </a:rPr>
                <a:t>                   295 - 343 K</a:t>
              </a:r>
            </a:p>
          </p:txBody>
        </p:sp>
      </p:grpSp>
      <p:sp>
        <p:nvSpPr>
          <p:cNvPr id="40" name="ZoneTexte 39"/>
          <p:cNvSpPr txBox="1"/>
          <p:nvPr/>
        </p:nvSpPr>
        <p:spPr>
          <a:xfrm>
            <a:off x="34522" y="5840109"/>
            <a:ext cx="346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 smtClean="0"/>
              <a:t>Use of </a:t>
            </a:r>
            <a:r>
              <a:rPr lang="fr-FR" sz="1600" dirty="0" err="1" smtClean="0"/>
              <a:t>synthesized</a:t>
            </a:r>
            <a:r>
              <a:rPr lang="fr-FR" sz="1600" dirty="0" smtClean="0"/>
              <a:t> pure </a:t>
            </a:r>
            <a:r>
              <a:rPr lang="fr-FR" sz="1600" dirty="0" err="1" smtClean="0"/>
              <a:t>rhabdophane</a:t>
            </a:r>
            <a:endParaRPr lang="fr-FR" sz="1600" dirty="0" smtClean="0"/>
          </a:p>
          <a:p>
            <a:pPr algn="ctr"/>
            <a:r>
              <a:rPr lang="fr-FR" sz="1600" dirty="0"/>
              <a:t>f</a:t>
            </a:r>
            <a:r>
              <a:rPr lang="fr-FR" sz="1600" dirty="0" smtClean="0"/>
              <a:t>or La to Dy (</a:t>
            </a:r>
            <a:r>
              <a:rPr lang="fr-FR" sz="1600" dirty="0" err="1" smtClean="0"/>
              <a:t>except</a:t>
            </a:r>
            <a:r>
              <a:rPr lang="fr-FR" sz="1600" dirty="0" smtClean="0"/>
              <a:t> Tb)</a:t>
            </a:r>
            <a:endParaRPr lang="fr-FR" sz="1600" dirty="0"/>
          </a:p>
        </p:txBody>
      </p:sp>
      <p:sp>
        <p:nvSpPr>
          <p:cNvPr id="43" name="Espace réservé du texte 6"/>
          <p:cNvSpPr txBox="1">
            <a:spLocks/>
          </p:cNvSpPr>
          <p:nvPr/>
        </p:nvSpPr>
        <p:spPr>
          <a:xfrm>
            <a:off x="0" y="6542343"/>
            <a:ext cx="8763000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20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Gausse, C.; Szenknect, S.; Qin, D. W.; Mesbah, A.; Clavier, N.; Neumeier, S.; Bosbach, D.; Dacheux, N., </a:t>
            </a:r>
            <a:r>
              <a:rPr lang="en-US" i="1" dirty="0" smtClean="0"/>
              <a:t>European Journal of Inorganic Chemistry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b="1" i="1" dirty="0" smtClean="0"/>
              <a:t>2016</a:t>
            </a:r>
            <a:r>
              <a:rPr lang="en-US" dirty="0" smtClean="0"/>
              <a:t> (28), 4615-4630.</a:t>
            </a:r>
          </a:p>
          <a:p>
            <a:endParaRPr lang="fr-FR" i="1" dirty="0"/>
          </a:p>
        </p:txBody>
      </p:sp>
      <p:grpSp>
        <p:nvGrpSpPr>
          <p:cNvPr id="17" name="Groupe 16"/>
          <p:cNvGrpSpPr/>
          <p:nvPr/>
        </p:nvGrpSpPr>
        <p:grpSpPr>
          <a:xfrm>
            <a:off x="2787136" y="4000047"/>
            <a:ext cx="6191757" cy="2270717"/>
            <a:chOff x="2787136" y="4000047"/>
            <a:chExt cx="6191757" cy="2270717"/>
          </a:xfrm>
        </p:grpSpPr>
        <p:grpSp>
          <p:nvGrpSpPr>
            <p:cNvPr id="9" name="Groupe 8"/>
            <p:cNvGrpSpPr/>
            <p:nvPr/>
          </p:nvGrpSpPr>
          <p:grpSpPr>
            <a:xfrm>
              <a:off x="2787136" y="4000047"/>
              <a:ext cx="6191757" cy="2270717"/>
              <a:chOff x="2787136" y="4000047"/>
              <a:chExt cx="6191757" cy="2270717"/>
            </a:xfrm>
          </p:grpSpPr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46" name="Objet 4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837494389"/>
                      </p:ext>
                    </p:extLst>
                  </p:nvPr>
                </p:nvGraphicFramePr>
                <p:xfrm>
                  <a:off x="6105375" y="4029507"/>
                  <a:ext cx="2873518" cy="2017973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308" name="Graph" r:id="rId21" imgW="4131720" imgH="2901600" progId="Origin50.Graph">
                          <p:embed/>
                        </p:oleObj>
                      </mc:Choice>
                      <mc:Fallback>
                        <p:oleObj name="Graph" r:id="rId21" imgW="4131720" imgH="2901600" progId="Origin50.Graph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22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105375" y="4029507"/>
                                <a:ext cx="2873518" cy="2017973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46" name="Objet 4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837494389"/>
                      </p:ext>
                    </p:extLst>
                  </p:nvPr>
                </p:nvGraphicFramePr>
                <p:xfrm>
                  <a:off x="6105375" y="4029507"/>
                  <a:ext cx="2873518" cy="2017973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6300" name="Graph" r:id="rId23" imgW="4131720" imgH="2901600" progId="Origin50.Graph">
                          <p:embed/>
                        </p:oleObj>
                      </mc:Choice>
                      <mc:Fallback>
                        <p:oleObj name="Graph" r:id="rId23" imgW="4131720" imgH="2901600" progId="Origin50.Graph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2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105375" y="4029507"/>
                                <a:ext cx="2873518" cy="2017973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p:grpSp>
            <p:nvGrpSpPr>
              <p:cNvPr id="25" name="Groupe 24"/>
              <p:cNvGrpSpPr/>
              <p:nvPr/>
            </p:nvGrpSpPr>
            <p:grpSpPr>
              <a:xfrm>
                <a:off x="2787136" y="4000047"/>
                <a:ext cx="3299285" cy="2270717"/>
                <a:chOff x="2878091" y="3238540"/>
                <a:chExt cx="3299285" cy="227071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graphicFrame>
                  <p:nvGraphicFramePr>
                    <p:cNvPr id="6" name="Objet 5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284783656"/>
                        </p:ext>
                      </p:extLst>
                    </p:nvPr>
                  </p:nvGraphicFramePr>
                  <p:xfrm>
                    <a:off x="2878091" y="3242075"/>
                    <a:ext cx="3299285" cy="2267182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6309" name="Graph" r:id="rId25" imgW="4131720" imgH="2879640" progId="Origin50.Graph">
                            <p:embed/>
                          </p:oleObj>
                        </mc:Choice>
                        <mc:Fallback>
                          <p:oleObj name="Graph" r:id="rId25" imgW="4131720" imgH="2879640" progId="Origin50.Graph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26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878091" y="3242075"/>
                                  <a:ext cx="3299285" cy="2267182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mc:Choice>
              <mc:Fallback xmlns="">
                <p:graphicFrame>
                  <p:nvGraphicFramePr>
                    <p:cNvPr id="6" name="Objet 5"/>
                    <p:cNvGraphicFramePr>
                      <a:graphicFrameLocks noChangeAspect="1"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284783656"/>
                        </p:ext>
                      </p:extLst>
                    </p:nvPr>
                  </p:nvGraphicFramePr>
                  <p:xfrm>
                    <a:off x="2878091" y="3242075"/>
                    <a:ext cx="3299285" cy="2267182"/>
                  </p:xfrm>
                  <a:graphic>
                    <a:graphicData uri="http://schemas.openxmlformats.org/presentationml/2006/ole">
                      <mc:AlternateContent>
                        <mc:Choice xmlns:v="urn:schemas-microsoft-com:vml" Requires="v">
                          <p:oleObj spid="_x0000_s6189" name="Graph" r:id="rId15" imgW="4131720" imgH="2879640" progId="Origin50.Graph">
                            <p:embed/>
                          </p:oleObj>
                        </mc:Choice>
                        <mc:Fallback>
                          <p:oleObj name="Graph" r:id="rId15" imgW="4131720" imgH="2879640" progId="Origin50.Graph">
                            <p:embed/>
                            <p:pic>
                              <p:nvPicPr>
                                <p:cNvPr id="0" name=""/>
                                <p:cNvPicPr>
                                  <a:picLocks noChangeAspect="1" noChangeArrowheads="1"/>
                                </p:cNvPicPr>
                                <p:nvPr/>
                              </p:nvPicPr>
                              <p:blipFill>
                                <a:blip r:embed="rId16"/>
                                <a:srcRect/>
                                <a:stretch>
                                  <a:fillRect/>
                                </a:stretch>
                              </p:blipFill>
                              <p:spPr bwMode="auto">
                                <a:xfrm>
                                  <a:off x="2878091" y="3242075"/>
                                  <a:ext cx="3299285" cy="2267182"/>
                                </a:xfrm>
                                <a:prstGeom prst="rect">
                                  <a:avLst/>
                                </a:prstGeom>
                                <a:noFill/>
                                <a:ln>
                                  <a:noFill/>
                                </a:ln>
                                <a:extLst/>
                              </p:spPr>
                            </p:pic>
                          </p:oleObj>
                        </mc:Fallback>
                      </mc:AlternateContent>
                    </a:graphicData>
                  </a:graphic>
                </p:graphicFrame>
              </mc:Fallback>
            </mc:AlternateContent>
            <p:sp>
              <p:nvSpPr>
                <p:cNvPr id="12" name="Rectangle à coins arrondis 11"/>
                <p:cNvSpPr/>
                <p:nvPr/>
              </p:nvSpPr>
              <p:spPr>
                <a:xfrm>
                  <a:off x="3937437" y="3581155"/>
                  <a:ext cx="1899749" cy="303480"/>
                </a:xfrm>
                <a:prstGeom prst="roundRect">
                  <a:avLst/>
                </a:prstGeom>
                <a:noFill/>
                <a:ln w="28575" cap="flat" cmpd="sng" algn="ctr">
                  <a:solidFill>
                    <a:srgbClr val="B32C16"/>
                  </a:solidFill>
                  <a:prstDash val="sysDot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13" name="ZoneTexte 12"/>
                <p:cNvSpPr txBox="1"/>
                <p:nvPr/>
              </p:nvSpPr>
              <p:spPr>
                <a:xfrm>
                  <a:off x="4078490" y="3238540"/>
                  <a:ext cx="172109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4572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1" i="1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575F6D"/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cs typeface="Calibri" panose="020F0502020204030204" pitchFamily="34" charset="0"/>
                    </a:rPr>
                    <a:t>Steady state</a:t>
                  </a: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ZoneTexte 36"/>
                    <p:cNvSpPr txBox="1"/>
                    <p:nvPr/>
                  </p:nvSpPr>
                  <p:spPr>
                    <a:xfrm>
                      <a:off x="4289445" y="3985596"/>
                      <a:ext cx="1275549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l"/>
                      <a:r>
                        <a:rPr lang="en-US" sz="1200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pH = 1.05 </a:t>
                      </a:r>
                      <a14:m>
                        <m:oMath xmlns:m="http://schemas.openxmlformats.org/officeDocument/2006/math">
                          <m:r>
                            <a:rPr lang="en-US" sz="1200" i="1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±</m:t>
                          </m:r>
                        </m:oMath>
                      </a14:m>
                      <a:r>
                        <a:rPr lang="en-US" sz="1200" i="1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sym typeface="SymbolPS"/>
                        </a:rPr>
                        <a:t> 0.05</a:t>
                      </a:r>
                      <a:endParaRPr lang="en-US" sz="1200" i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7" name="ZoneTexte 3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289445" y="3985596"/>
                      <a:ext cx="1275549" cy="276999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478" t="-2222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45" name="ZoneTexte 44"/>
            <p:cNvSpPr txBox="1"/>
            <p:nvPr/>
          </p:nvSpPr>
          <p:spPr>
            <a:xfrm>
              <a:off x="8637264" y="4605002"/>
              <a:ext cx="290144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rIns="0" rtlCol="0">
              <a:spAutoFit/>
            </a:bodyPr>
            <a:lstStyle/>
            <a:p>
              <a:r>
                <a:rPr lang="fr-FR" sz="900" dirty="0" smtClean="0">
                  <a:solidFill>
                    <a:srgbClr val="C00000"/>
                  </a:solidFill>
                </a:rPr>
                <a:t>343 K</a:t>
              </a:r>
              <a:endParaRPr lang="fr-FR" sz="900" dirty="0">
                <a:solidFill>
                  <a:srgbClr val="C00000"/>
                </a:solidFill>
              </a:endParaRPr>
            </a:p>
          </p:txBody>
        </p:sp>
        <p:sp>
          <p:nvSpPr>
            <p:cNvPr id="53" name="ZoneTexte 52"/>
            <p:cNvSpPr txBox="1"/>
            <p:nvPr/>
          </p:nvSpPr>
          <p:spPr>
            <a:xfrm rot="20032059">
              <a:off x="6196987" y="4561661"/>
              <a:ext cx="2776722" cy="5847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D3392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D3392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Solubility Controlled</a:t>
              </a:r>
            </a:p>
            <a:p>
              <a:pPr algn="ctr"/>
              <a:r>
                <a:rPr lang="en-US" sz="1600" b="1" dirty="0" smtClean="0">
                  <a:solidFill>
                    <a:srgbClr val="D3392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by rhabdophane</a:t>
              </a:r>
              <a:endParaRPr lang="en-US" sz="1600" b="1" dirty="0">
                <a:solidFill>
                  <a:srgbClr val="D33921"/>
                </a:solidFill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6081985" y="964519"/>
            <a:ext cx="3071546" cy="2515894"/>
            <a:chOff x="6081985" y="964519"/>
            <a:chExt cx="3071546" cy="2515894"/>
          </a:xfrm>
        </p:grpSpPr>
        <p:grpSp>
          <p:nvGrpSpPr>
            <p:cNvPr id="42" name="Groupe 41"/>
            <p:cNvGrpSpPr/>
            <p:nvPr/>
          </p:nvGrpSpPr>
          <p:grpSpPr>
            <a:xfrm>
              <a:off x="6081985" y="964519"/>
              <a:ext cx="3071546" cy="2515894"/>
              <a:chOff x="-1642189" y="-390722"/>
              <a:chExt cx="2630175" cy="2146315"/>
            </a:xfrm>
          </p:grpSpPr>
          <p:pic>
            <p:nvPicPr>
              <p:cNvPr id="36" name="Image 35"/>
              <p:cNvPicPr>
                <a:picLocks noChangeAspect="1"/>
              </p:cNvPicPr>
              <p:nvPr/>
            </p:nvPicPr>
            <p:blipFill rotWithShape="1">
              <a:blip r:embed="rId27"/>
              <a:srcRect l="10070"/>
              <a:stretch/>
            </p:blipFill>
            <p:spPr>
              <a:xfrm>
                <a:off x="-1642189" y="-390722"/>
                <a:ext cx="2630175" cy="2146315"/>
              </a:xfrm>
              <a:prstGeom prst="rect">
                <a:avLst/>
              </a:prstGeom>
            </p:spPr>
          </p:pic>
          <p:sp>
            <p:nvSpPr>
              <p:cNvPr id="41" name="ZoneTexte 40"/>
              <p:cNvSpPr txBox="1"/>
              <p:nvPr/>
            </p:nvSpPr>
            <p:spPr>
              <a:xfrm>
                <a:off x="159392" y="1216095"/>
                <a:ext cx="5693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/>
                  <a:t>295 K</a:t>
                </a:r>
                <a:endParaRPr lang="fr-FR" sz="1200" dirty="0"/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159391" y="50522"/>
                <a:ext cx="5693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rgbClr val="FF00FF"/>
                    </a:solidFill>
                  </a:rPr>
                  <a:t>363 K</a:t>
                </a:r>
                <a:endParaRPr lang="fr-FR" sz="1200" dirty="0">
                  <a:solidFill>
                    <a:srgbClr val="FF00FF"/>
                  </a:solidFill>
                </a:endParaRPr>
              </a:p>
            </p:txBody>
          </p:sp>
        </p:grpSp>
        <p:sp>
          <p:nvSpPr>
            <p:cNvPr id="48" name="ZoneTexte 47"/>
            <p:cNvSpPr txBox="1"/>
            <p:nvPr/>
          </p:nvSpPr>
          <p:spPr>
            <a:xfrm>
              <a:off x="8185890" y="2523788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olidFill>
                    <a:srgbClr val="C00000"/>
                  </a:solidFill>
                </a:rPr>
                <a:t>333 K</a:t>
              </a:r>
              <a:endParaRPr lang="fr-FR" sz="1200" dirty="0">
                <a:solidFill>
                  <a:srgbClr val="C00000"/>
                </a:solidFill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8195046" y="2020247"/>
              <a:ext cx="5693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>
                  <a:solidFill>
                    <a:srgbClr val="1E5389"/>
                  </a:solidFill>
                </a:rPr>
                <a:t>343 K</a:t>
              </a:r>
              <a:endParaRPr lang="fr-FR" sz="1200" dirty="0">
                <a:solidFill>
                  <a:srgbClr val="1E538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2249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292059"/>
              </p:ext>
            </p:extLst>
          </p:nvPr>
        </p:nvGraphicFramePr>
        <p:xfrm>
          <a:off x="238125" y="881063"/>
          <a:ext cx="5486400" cy="385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Graph" r:id="rId3" imgW="4131720" imgH="2901600" progId="Origin50.Graph">
                  <p:embed/>
                </p:oleObj>
              </mc:Choice>
              <mc:Fallback>
                <p:oleObj name="Graph" r:id="rId3" imgW="413172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125" y="881063"/>
                        <a:ext cx="5486400" cy="3852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0" y="-76200"/>
            <a:ext cx="9144000" cy="481361"/>
          </a:xfrm>
        </p:spPr>
        <p:txBody>
          <a:bodyPr>
            <a:normAutofit/>
          </a:bodyPr>
          <a:lstStyle/>
          <a:p>
            <a:r>
              <a:rPr lang="fr-FR" sz="2200" dirty="0" err="1" smtClean="0"/>
              <a:t>Thermodynamic</a:t>
            </a:r>
            <a:r>
              <a:rPr lang="fr-FR" sz="2200" dirty="0" smtClean="0"/>
              <a:t> constants of </a:t>
            </a:r>
            <a:r>
              <a:rPr lang="fr-FR" sz="2200" dirty="0" err="1" smtClean="0"/>
              <a:t>Nd</a:t>
            </a:r>
            <a:r>
              <a:rPr lang="fr-FR" sz="2200" dirty="0" smtClean="0"/>
              <a:t>-Rhabdophane</a:t>
            </a:r>
            <a:endParaRPr lang="fr-FR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81" name="ZoneTexte 80"/>
          <p:cNvSpPr txBox="1"/>
          <p:nvPr/>
        </p:nvSpPr>
        <p:spPr>
          <a:xfrm>
            <a:off x="2329650" y="2736355"/>
            <a:ext cx="1709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solidFill>
                  <a:srgbClr val="C00000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Under-saturation</a:t>
            </a:r>
            <a:endParaRPr lang="fr-FR" sz="1400" b="1" i="1" dirty="0">
              <a:solidFill>
                <a:srgbClr val="C00000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2508515" y="1679314"/>
            <a:ext cx="18348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dirty="0" smtClean="0">
                <a:solidFill>
                  <a:schemeClr val="accent1"/>
                </a:solidFill>
                <a:latin typeface="Cambria" panose="02040503050406030204" pitchFamily="18" charset="0"/>
                <a:cs typeface="Calibri" panose="020F0502020204030204" pitchFamily="34" charset="0"/>
              </a:rPr>
              <a:t>Over-saturation</a:t>
            </a:r>
            <a:endParaRPr lang="fr-FR" sz="1400" b="1" i="1" dirty="0">
              <a:solidFill>
                <a:schemeClr val="accent1"/>
              </a:solidFill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ZoneTexte 82"/>
              <p:cNvSpPr txBox="1"/>
              <p:nvPr/>
            </p:nvSpPr>
            <p:spPr>
              <a:xfrm>
                <a:off x="5515670" y="3173321"/>
                <a:ext cx="2374538" cy="356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𝑹</m:t>
                          </m:r>
                        </m:sub>
                      </m:sSub>
                      <m:sSup>
                        <m:sSupPr>
                          <m:ctrlPr>
                            <a:rPr lang="fr-FR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𝑮</m:t>
                          </m:r>
                        </m:e>
                        <m:sup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𝒐</m:t>
                          </m:r>
                        </m:sup>
                      </m:sSup>
                      <m:r>
                        <a:rPr lang="fr-FR" sz="16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16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𝑹𝑻</m:t>
                      </m:r>
                      <m:func>
                        <m:funcPr>
                          <m:ctrlPr>
                            <a:rPr lang="fr-FR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fr-FR" sz="1600" b="1" i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𝐥𝐧</m:t>
                          </m:r>
                        </m:fName>
                        <m:e>
                          <m:sSubSup>
                            <m:sSubSupPr>
                              <m:ctrlPr>
                                <a:rPr lang="fr-FR" sz="160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fr-FR" sz="1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𝒔</m:t>
                              </m:r>
                              <m:r>
                                <a:rPr lang="fr-FR" sz="1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1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fr-FR" sz="1600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𝒐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fr-FR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3" name="ZoneTexte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670" y="3173321"/>
                <a:ext cx="2374538" cy="356957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Rectangle à coins arrondis 87"/>
              <p:cNvSpPr/>
              <p:nvPr/>
            </p:nvSpPr>
            <p:spPr>
              <a:xfrm>
                <a:off x="769209" y="4799370"/>
                <a:ext cx="3241991" cy="1410241"/>
              </a:xfrm>
              <a:prstGeom prst="roundRect">
                <a:avLst/>
              </a:prstGeom>
              <a:noFill/>
              <a:ln w="19050">
                <a:solidFill>
                  <a:srgbClr val="C00000"/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𝑹</m:t>
                          </m:r>
                        </m:sub>
                      </m:sSub>
                      <m:sSup>
                        <m:sSupPr>
                          <m:ctrlP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𝑯</m:t>
                          </m:r>
                        </m:e>
                        <m:sup>
                          <m: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𝒐</m:t>
                          </m:r>
                        </m:sup>
                      </m:sSup>
                      <m:r>
                        <a:rPr lang="fr-FR" sz="1600" b="1" i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1600" b="1" i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𝟐𝟐</m:t>
                      </m:r>
                      <m:r>
                        <a:rPr lang="fr-FR" sz="1600" b="1" i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fr-FR" sz="1600" b="1" i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𝟒</m:t>
                      </m:r>
                      <m:r>
                        <a:rPr lang="fr-FR" sz="1600" b="1" i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1600" b="1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1" i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𝐤𝐉</m:t>
                          </m:r>
                          <m:r>
                            <a:rPr lang="fr-FR" sz="1600" b="1" i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1600" b="1" i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𝐦𝐨𝐥</m:t>
                          </m:r>
                        </m:e>
                        <m:sup>
                          <m:r>
                            <a:rPr lang="fr-FR" sz="1600" b="1" i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1600" b="1" i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mbria Math"/>
                  <a:ea typeface="Cambria Math"/>
                </a:endParaRPr>
              </a:p>
              <a:p>
                <a:endParaRPr lang="fr-F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</m:e>
                        <m:sub>
                          <m: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𝑹</m:t>
                          </m:r>
                        </m:sub>
                      </m:sSub>
                      <m:sSup>
                        <m:sSupPr>
                          <m:ctrlP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𝑺</m:t>
                          </m:r>
                        </m:e>
                        <m:sup>
                          <m: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</a:rPr>
                            <m:t>𝒐</m:t>
                          </m:r>
                        </m:sup>
                      </m:sSup>
                      <m:r>
                        <a:rPr lang="fr-FR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=−</m:t>
                      </m:r>
                      <m:r>
                        <a:rPr lang="fr-FR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</a:rPr>
                        <m:t>𝟓𝟔𝟐</m:t>
                      </m:r>
                      <m:r>
                        <a:rPr lang="fr-FR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fr-FR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𝟏𝟏</m:t>
                      </m:r>
                      <m:r>
                        <a:rPr lang="fr-FR" sz="1600" b="1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  <m:sSup>
                        <m:sSupPr>
                          <m:ctrlP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𝐉</m:t>
                          </m:r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𝐦𝐨𝐥</m:t>
                          </m:r>
                        </m:e>
                        <m:sup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  <m:sSup>
                        <m:sSupPr>
                          <m:ctrlPr>
                            <a:rPr lang="fr-FR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.</m:t>
                          </m:r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𝐊</m:t>
                          </m:r>
                        </m:e>
                        <m:sup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1600" b="1" i="0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𝟏</m:t>
                          </m:r>
                        </m:sup>
                      </m:sSup>
                    </m:oMath>
                  </m:oMathPara>
                </a14:m>
                <a:endParaRPr lang="fr-FR" sz="16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/>
                </a:endParaRPr>
              </a:p>
              <a:p>
                <a:endParaRPr lang="fr-FR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ea typeface="Cambria Math"/>
                </a:endParaRPr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𝑲</m:t>
                        </m:r>
                      </m:e>
                      <m:sub>
                        <m: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𝒔</m:t>
                        </m:r>
                        <m: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,</m:t>
                        </m:r>
                        <m: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𝟎</m:t>
                        </m:r>
                      </m:sub>
                      <m:sup>
                        <m:r>
                          <a:rPr lang="fr-FR" sz="1600" b="1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𝒐</m:t>
                        </m:r>
                      </m:sup>
                    </m:sSubSup>
                    <m:r>
                      <a:rPr lang="fr-FR" sz="1600" b="1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↘</m:t>
                    </m:r>
                    <m:r>
                      <a:rPr lang="fr-FR" sz="16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𝒘𝒉𝒆𝒏</m:t>
                    </m:r>
                    <m:r>
                      <a:rPr lang="fr-FR" sz="16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𝑻</m:t>
                    </m:r>
                    <m:r>
                      <a:rPr lang="fr-FR" sz="1600" b="1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↗</m:t>
                    </m:r>
                  </m:oMath>
                </a14:m>
                <a:r>
                  <a:rPr lang="fr-FR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Cambria Math"/>
                  </a:rPr>
                  <a:t> (</a:t>
                </a:r>
                <a:r>
                  <a:rPr lang="fr-FR" sz="1600" b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Cambria Math"/>
                  </a:rPr>
                  <a:t>low</a:t>
                </a:r>
                <a:r>
                  <a:rPr lang="fr-FR" sz="16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a typeface="Cambria Math"/>
                  </a:rPr>
                  <a:t> impact)</a:t>
                </a:r>
              </a:p>
            </p:txBody>
          </p:sp>
        </mc:Choice>
        <mc:Fallback xmlns="">
          <p:sp>
            <p:nvSpPr>
              <p:cNvPr id="88" name="Rectangle à coins arrondis 8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09" y="4799370"/>
                <a:ext cx="3241991" cy="1410241"/>
              </a:xfrm>
              <a:prstGeom prst="roundRect">
                <a:avLst/>
              </a:prstGeom>
              <a:blipFill rotWithShape="0">
                <a:blip r:embed="rId6"/>
                <a:stretch>
                  <a:fillRect b="-2979"/>
                </a:stretch>
              </a:blipFill>
              <a:ln w="19050">
                <a:solidFill>
                  <a:srgbClr val="C00000"/>
                </a:solidFill>
                <a:prstDash val="solid"/>
              </a:ln>
              <a:effec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5521194" y="3592185"/>
                <a:ext cx="2302875" cy="34496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fr-FR" sz="160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1600" b="1" i="1" baseline="-25000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𝑹</m:t>
                          </m:r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𝑮</m:t>
                          </m:r>
                        </m:e>
                        <m:sub/>
                        <m:sup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𝒐</m:t>
                          </m:r>
                        </m:sup>
                      </m:sSubSup>
                      <m:r>
                        <a:rPr lang="fr-FR" sz="16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sSubSup>
                        <m:sSubSupPr>
                          <m:ctrlPr>
                            <a:rPr lang="fr-FR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1600" i="1" baseline="-2500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𝑯</m:t>
                          </m:r>
                        </m:e>
                        <m:sub/>
                        <m:sup>
                          <m:r>
                            <a:rPr lang="fr-FR" sz="1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𝑜</m:t>
                          </m:r>
                        </m:sup>
                      </m:sSubSup>
                      <m:r>
                        <a:rPr lang="fr-FR" sz="16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−</m:t>
                      </m:r>
                      <m:r>
                        <a:rPr lang="fr-FR" sz="16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𝑻</m:t>
                      </m:r>
                      <m:sSubSup>
                        <m:sSubSupPr>
                          <m:ctrlPr>
                            <a:rPr lang="fr-FR" sz="16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1600" i="1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1600" i="1" baseline="-2500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𝑅</m:t>
                          </m:r>
                          <m:r>
                            <a:rPr lang="fr-FR" sz="1600" b="1" i="1" smtClean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</a:rPr>
                            <m:t>𝑺</m:t>
                          </m:r>
                        </m:e>
                        <m:sub/>
                        <m:sup>
                          <m:r>
                            <a:rPr lang="fr-FR" sz="16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𝑜</m:t>
                          </m:r>
                        </m:sup>
                      </m:sSubSup>
                    </m:oMath>
                  </m:oMathPara>
                </a14:m>
                <a:endParaRPr lang="fr-FR" sz="1600" i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1194" y="3592185"/>
                <a:ext cx="2302875" cy="34496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/>
          <p:cNvSpPr txBox="1"/>
          <p:nvPr/>
        </p:nvSpPr>
        <p:spPr>
          <a:xfrm>
            <a:off x="5076825" y="454281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roupe 7"/>
          <p:cNvGrpSpPr/>
          <p:nvPr/>
        </p:nvGrpSpPr>
        <p:grpSpPr>
          <a:xfrm>
            <a:off x="2980569" y="2148475"/>
            <a:ext cx="1908437" cy="313715"/>
            <a:chOff x="4988856" y="1987923"/>
            <a:chExt cx="1908437" cy="313715"/>
          </a:xfrm>
        </p:grpSpPr>
        <p:sp>
          <p:nvSpPr>
            <p:cNvPr id="15" name="ZoneTexte 14"/>
            <p:cNvSpPr txBox="1"/>
            <p:nvPr/>
          </p:nvSpPr>
          <p:spPr>
            <a:xfrm>
              <a:off x="5806081" y="1987923"/>
              <a:ext cx="10912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chemeClr val="tx2"/>
                  </a:solidFill>
                  <a:latin typeface="+mj-lt"/>
                </a:rPr>
                <a:t>–</a:t>
              </a:r>
              <a:r>
                <a:rPr lang="el-GR" sz="1400" b="1" dirty="0" smtClean="0">
                  <a:solidFill>
                    <a:schemeClr val="tx2"/>
                  </a:solidFill>
                  <a:latin typeface="+mj-lt"/>
                </a:rPr>
                <a:t>Δ</a:t>
              </a:r>
              <a:r>
                <a:rPr lang="fr-FR" sz="1400" b="1" i="1" baseline="-25000" dirty="0" smtClean="0">
                  <a:solidFill>
                    <a:schemeClr val="tx2"/>
                  </a:solidFill>
                  <a:latin typeface="+mj-lt"/>
                </a:rPr>
                <a:t>R</a:t>
              </a:r>
              <a:r>
                <a:rPr lang="fr-FR" sz="1400" b="1" i="1" dirty="0" smtClean="0">
                  <a:solidFill>
                    <a:schemeClr val="tx2"/>
                  </a:solidFill>
                  <a:latin typeface="+mj-lt"/>
                </a:rPr>
                <a:t>H</a:t>
              </a:r>
              <a:r>
                <a:rPr lang="en-US" sz="1400" b="1" dirty="0" smtClean="0">
                  <a:latin typeface="+mj-lt"/>
                </a:rPr>
                <a:t>˚</a:t>
              </a:r>
              <a:r>
                <a:rPr lang="en-US" sz="1400" b="1" dirty="0">
                  <a:solidFill>
                    <a:schemeClr val="tx2"/>
                  </a:solidFill>
                  <a:latin typeface="+mj-lt"/>
                </a:rPr>
                <a:t>/R</a:t>
              </a:r>
              <a:endParaRPr lang="fr-FR" sz="1400" b="1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16" name="Connecteur droit 15"/>
            <p:cNvCxnSpPr/>
            <p:nvPr/>
          </p:nvCxnSpPr>
          <p:spPr>
            <a:xfrm>
              <a:off x="4988856" y="2301638"/>
              <a:ext cx="98717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5540894" y="2095808"/>
              <a:ext cx="0" cy="20583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ZoneTexte 20"/>
              <p:cNvSpPr txBox="1"/>
              <p:nvPr/>
            </p:nvSpPr>
            <p:spPr>
              <a:xfrm>
                <a:off x="2175390" y="668410"/>
                <a:ext cx="5427231" cy="3877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fr-FR"/>
                </a:defPPr>
                <a:lvl1pPr>
                  <a:defRPr b="1" i="1">
                    <a:solidFill>
                      <a:schemeClr val="tx2">
                        <a:lumMod val="75000"/>
                      </a:schemeClr>
                    </a:solidFill>
                    <a:latin typeface="Cambria Math" panose="02040503050406030204" pitchFamily="18" charset="0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b="1" i="1">
                          <a:latin typeface="Cambria Math" panose="02040503050406030204" pitchFamily="18" charset="0"/>
                        </a:rPr>
                        <m:t>𝑵𝒅𝑷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fr-FR" b="1"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𝟔𝟔𝟕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fr-FR" b="1" i="1">
                          <a:latin typeface="Cambria Math" panose="02040503050406030204" pitchFamily="18" charset="0"/>
                        </a:rPr>
                        <m:t>𝑶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⇋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𝑵𝒅</m:t>
                          </m:r>
                        </m:e>
                        <m:sup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b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b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𝑷𝑶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  <m:sup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fr-FR" b="1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  <m:r>
                        <a:rPr lang="fr-FR" b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fr-FR" b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fr-FR" b="1" i="1">
                          <a:latin typeface="Cambria Math" panose="02040503050406030204" pitchFamily="18" charset="0"/>
                        </a:rPr>
                        <m:t>𝟔𝟔𝟕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fr-FR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fr-FR" b="1" i="1">
                          <a:latin typeface="Cambria Math" panose="02040503050406030204" pitchFamily="18" charset="0"/>
                        </a:rPr>
                        <m:t>𝑶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ZoneTexte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5390" y="668410"/>
                <a:ext cx="5427231" cy="387798"/>
              </a:xfrm>
              <a:prstGeom prst="rect">
                <a:avLst/>
              </a:prstGeom>
              <a:blipFill rotWithShape="0">
                <a:blip r:embed="rId8"/>
                <a:stretch>
                  <a:fillRect b="-31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ZoneTexte 22"/>
              <p:cNvSpPr txBox="1"/>
              <p:nvPr/>
            </p:nvSpPr>
            <p:spPr>
              <a:xfrm>
                <a:off x="5415592" y="1356622"/>
                <a:ext cx="3728408" cy="43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/>
                        <m:e>
                          <m:sSubSup>
                            <m:sSubSupPr>
                              <m:ctrlPr>
                                <a:rPr lang="fr-FR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  <m:sup>
                              <m:r>
                                <a:rPr lang="fr-FR" b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</m:e>
                      </m:sPre>
                      <m:r>
                        <a:rPr lang="en-US" b="1" i="1" smtClean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d>
                        <m:d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𝑵𝒅</m:t>
                              </m:r>
                            </m:e>
                            <m:sup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𝟑</m:t>
                              </m:r>
                              <m: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𝑷</m:t>
                          </m:r>
                          <m:sSubSup>
                            <m:sSubSupPr>
                              <m:ctrlP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𝑶</m:t>
                              </m:r>
                            </m:e>
                            <m:sub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𝟒</m:t>
                              </m:r>
                            </m:sub>
                            <m:sup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𝟑</m:t>
                              </m:r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−</m:t>
                              </m:r>
                            </m:sup>
                          </m:sSubSup>
                        </m:e>
                      </m:d>
                      <m:sSup>
                        <m:sSupPr>
                          <m:ctrlPr>
                            <a:rPr lang="en-US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𝑯</m:t>
                                  </m:r>
                                </m:e>
                                <m:sub>
                                  <m: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  <m:t>𝟐</m:t>
                                  </m:r>
                                </m:sub>
                              </m:sSub>
                              <m:r>
                                <a:rPr lang="fr-FR" b="1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𝑶</m:t>
                              </m:r>
                            </m:e>
                          </m:d>
                        </m:e>
                        <m:sup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𝟎</m:t>
                          </m:r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.</m:t>
                          </m:r>
                          <m:r>
                            <a:rPr lang="fr-FR" b="1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  <m:t>𝟔𝟔𝟕</m:t>
                          </m:r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C00000"/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3" name="ZoneTexte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592" y="1356622"/>
                <a:ext cx="3728408" cy="43601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ZoneTexte 23"/>
          <p:cNvSpPr txBox="1"/>
          <p:nvPr/>
        </p:nvSpPr>
        <p:spPr>
          <a:xfrm>
            <a:off x="4245693" y="5155736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360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5110998" y="4787203"/>
            <a:ext cx="4646529" cy="1383395"/>
            <a:chOff x="5649996" y="3290738"/>
            <a:chExt cx="4646529" cy="1383395"/>
          </a:xfrm>
        </p:grpSpPr>
        <p:sp>
          <p:nvSpPr>
            <p:cNvPr id="6" name="ZoneTexte 5"/>
            <p:cNvSpPr txBox="1"/>
            <p:nvPr/>
          </p:nvSpPr>
          <p:spPr>
            <a:xfrm>
              <a:off x="5724525" y="3302905"/>
              <a:ext cx="432435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FFCC00"/>
                </a:buClr>
                <a:buFont typeface="Wingdings" panose="05000000000000000000" pitchFamily="2" charset="2"/>
                <a:buChar char="ü"/>
              </a:pPr>
              <a:r>
                <a:rPr 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Demonstration of the thermodynamic equilibrium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5724525" y="4300121"/>
              <a:ext cx="43243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Clr>
                  <a:srgbClr val="FFCC00"/>
                </a:buClr>
                <a:buFont typeface="Wingdings" panose="05000000000000000000" pitchFamily="2" charset="2"/>
                <a:buChar char="ü"/>
              </a:pPr>
              <a:r>
                <a:rPr 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Retrograde solubility 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724525" y="3887680"/>
              <a:ext cx="4572000" cy="3385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lvl="0" indent="-285750">
                <a:buClr>
                  <a:srgbClr val="FFCC00"/>
                </a:buClr>
                <a:buFont typeface="Wingdings" panose="05000000000000000000" pitchFamily="2" charset="2"/>
                <a:buChar char="ü"/>
              </a:pPr>
              <a:r>
                <a:rPr 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Dissolution </a:t>
              </a:r>
              <a:r>
                <a: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reaction: exothermic</a:t>
              </a:r>
            </a:p>
          </p:txBody>
        </p:sp>
        <p:sp>
          <p:nvSpPr>
            <p:cNvPr id="10" name="Rectangle à coins arrondis 9"/>
            <p:cNvSpPr/>
            <p:nvPr/>
          </p:nvSpPr>
          <p:spPr>
            <a:xfrm>
              <a:off x="5649996" y="3290738"/>
              <a:ext cx="3905250" cy="1383395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3967745" y="2534332"/>
                <a:ext cx="5048250" cy="6455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60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bSup>
                        </m:e>
                      </m:func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fr-FR" sz="1600" i="0">
                          <a:latin typeface="Cambria Math" panose="02040503050406030204" pitchFamily="18" charset="0"/>
                        </a:rPr>
                        <m:t>− </m:t>
                      </m:r>
                      <m:func>
                        <m:func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600" i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sSubSup>
                            <m:sSub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,0</m:t>
                              </m:r>
                            </m:sub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bSup>
                        </m:e>
                      </m:func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1600" i="0">
                          <a:latin typeface="Cambria Math" panose="02040503050406030204" pitchFamily="18" charset="0"/>
                        </a:rPr>
                        <m:t> =−</m:t>
                      </m:r>
                      <m:f>
                        <m:f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fr-FR" sz="1600" i="0"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</m:sub>
                          </m:sSub>
                          <m:sSup>
                            <m:sSup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p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p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sz="16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fr-FR" sz="1600" i="0">
                              <a:latin typeface="Cambria Math" panose="02040503050406030204" pitchFamily="18" charset="0"/>
                            </a:rPr>
                            <m:t>R</m:t>
                          </m:r>
                        </m:den>
                      </m:f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fr-FR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600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fr-FR" sz="1600" i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745" y="2534332"/>
                <a:ext cx="5048250" cy="645561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Espace réservé du texte 6"/>
          <p:cNvSpPr txBox="1">
            <a:spLocks/>
          </p:cNvSpPr>
          <p:nvPr/>
        </p:nvSpPr>
        <p:spPr>
          <a:xfrm>
            <a:off x="0" y="6542343"/>
            <a:ext cx="8763000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11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Gausse, C.; Szenknect, S.; Qin, D. W.; Mesbah, A.; Clavier, N.; Neumeier, S.; Bosbach, D.; Dacheux, N., </a:t>
            </a:r>
            <a:r>
              <a:rPr lang="en-US" i="1" dirty="0" smtClean="0"/>
              <a:t>European Journal of Inorganic Chemistry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b="1" i="1" dirty="0" smtClean="0"/>
              <a:t>2016</a:t>
            </a:r>
            <a:r>
              <a:rPr lang="en-US" dirty="0" smtClean="0"/>
              <a:t> (28), 4615-4630.</a:t>
            </a:r>
          </a:p>
          <a:p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19467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2098357"/>
              </p:ext>
            </p:extLst>
          </p:nvPr>
        </p:nvGraphicFramePr>
        <p:xfrm>
          <a:off x="103203" y="476755"/>
          <a:ext cx="7203264" cy="50198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0" name="Graph" r:id="rId3" imgW="4131720" imgH="2879640" progId="Origin50.Graph">
                  <p:embed/>
                </p:oleObj>
              </mc:Choice>
              <mc:Fallback>
                <p:oleObj name="Graph" r:id="rId3" imgW="4131720" imgH="287964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203" y="476755"/>
                        <a:ext cx="7203264" cy="50198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0" y="-92890"/>
            <a:ext cx="9143999" cy="481361"/>
          </a:xfrm>
        </p:spPr>
        <p:txBody>
          <a:bodyPr>
            <a:normAutofit/>
          </a:bodyPr>
          <a:lstStyle/>
          <a:p>
            <a:r>
              <a:rPr lang="en-US" sz="2200" dirty="0" smtClean="0"/>
              <a:t>Comparison with literature data for </a:t>
            </a:r>
            <a:r>
              <a:rPr lang="en-US" sz="2200" dirty="0" err="1" smtClean="0"/>
              <a:t>Nd</a:t>
            </a:r>
            <a:r>
              <a:rPr lang="en-US" sz="2200" dirty="0" smtClean="0"/>
              <a:t>-monazite</a:t>
            </a:r>
            <a:endParaRPr lang="en-US" sz="2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829299" y="2138654"/>
            <a:ext cx="32617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>
              <a:buClr>
                <a:srgbClr val="FFCC00"/>
              </a:buClr>
            </a:pPr>
            <a:r>
              <a:rPr lang="fr-FR" dirty="0" smtClean="0"/>
              <a:t>Values </a:t>
            </a:r>
            <a:r>
              <a:rPr lang="fr-FR" dirty="0" err="1" smtClean="0"/>
              <a:t>previously</a:t>
            </a:r>
            <a:r>
              <a:rPr lang="fr-FR" dirty="0" smtClean="0"/>
              <a:t> </a:t>
            </a:r>
            <a:r>
              <a:rPr lang="fr-FR" dirty="0" err="1" smtClean="0"/>
              <a:t>assigned</a:t>
            </a:r>
            <a:r>
              <a:rPr lang="fr-FR" dirty="0" smtClean="0"/>
              <a:t> to monazite </a:t>
            </a:r>
            <a:r>
              <a:rPr lang="fr-FR" b="1" dirty="0" smtClean="0">
                <a:solidFill>
                  <a:srgbClr val="C00000"/>
                </a:solidFill>
              </a:rPr>
              <a:t>on the </a:t>
            </a:r>
            <a:r>
              <a:rPr lang="fr-FR" b="1" dirty="0" err="1" smtClean="0">
                <a:solidFill>
                  <a:srgbClr val="C00000"/>
                </a:solidFill>
              </a:rPr>
              <a:t>entire</a:t>
            </a:r>
            <a:r>
              <a:rPr lang="fr-FR" b="1" dirty="0" smtClean="0">
                <a:solidFill>
                  <a:srgbClr val="C00000"/>
                </a:solidFill>
              </a:rPr>
              <a:t> range of </a:t>
            </a:r>
            <a:r>
              <a:rPr lang="fr-FR" b="1" dirty="0" err="1" smtClean="0">
                <a:solidFill>
                  <a:srgbClr val="C00000"/>
                </a:solidFill>
              </a:rPr>
              <a:t>temperatures</a:t>
            </a:r>
            <a:endParaRPr lang="en-US" b="1" dirty="0">
              <a:solidFill>
                <a:srgbClr val="C00000"/>
              </a:solidFill>
            </a:endParaRPr>
          </a:p>
          <a:p>
            <a:pPr marL="285750" lvl="1" indent="-285750" algn="just">
              <a:buClr>
                <a:srgbClr val="FFCC00"/>
              </a:buClr>
              <a:buFont typeface="Wingdings" panose="05000000000000000000" pitchFamily="2" charset="2"/>
              <a:buChar char="ü"/>
            </a:pPr>
            <a:endParaRPr lang="fr-FR" dirty="0" smtClean="0"/>
          </a:p>
        </p:txBody>
      </p:sp>
      <p:sp>
        <p:nvSpPr>
          <p:cNvPr id="10" name="ZoneTexte 9"/>
          <p:cNvSpPr txBox="1"/>
          <p:nvPr/>
        </p:nvSpPr>
        <p:spPr>
          <a:xfrm>
            <a:off x="200470" y="5460589"/>
            <a:ext cx="8590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1" indent="-269875">
              <a:buClr>
                <a:srgbClr val="C00000"/>
              </a:buClr>
              <a:buFont typeface="Wingdings" panose="05000000000000000000" pitchFamily="2" charset="2"/>
              <a:buChar char="Ä"/>
            </a:pPr>
            <a:r>
              <a:rPr lang="en-US" dirty="0" smtClean="0"/>
              <a:t>Demonstration of the control of the concentrations in solution by </a:t>
            </a:r>
            <a:r>
              <a:rPr lang="en-US" dirty="0" err="1" smtClean="0"/>
              <a:t>Nd-rhabdophane</a:t>
            </a:r>
            <a:r>
              <a:rPr lang="en-US" dirty="0" smtClean="0"/>
              <a:t> for T </a:t>
            </a:r>
            <a:r>
              <a:rPr lang="en-US" dirty="0" smtClean="0">
                <a:sym typeface="Symbol" panose="05050102010706020507" pitchFamily="18" charset="2"/>
              </a:rPr>
              <a:t> 363 K</a:t>
            </a:r>
            <a:r>
              <a:rPr lang="en-US" dirty="0" smtClean="0"/>
              <a:t> (thanks to over- </a:t>
            </a:r>
            <a:r>
              <a:rPr lang="en-US" dirty="0"/>
              <a:t>and under-saturation </a:t>
            </a:r>
            <a:r>
              <a:rPr lang="en-US" dirty="0" smtClean="0"/>
              <a:t>experiments)</a:t>
            </a:r>
            <a:endParaRPr lang="en-US" dirty="0"/>
          </a:p>
          <a:p>
            <a:pPr marL="269875" lvl="1" indent="-269875">
              <a:buClr>
                <a:srgbClr val="C00000"/>
              </a:buClr>
              <a:buFont typeface="Wingdings" panose="05000000000000000000" pitchFamily="2" charset="2"/>
              <a:buChar char="Ä"/>
            </a:pPr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5848349" y="3040153"/>
            <a:ext cx="34829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285750" indent="-285750">
              <a:buClr>
                <a:srgbClr val="C00000"/>
              </a:buClr>
              <a:buFont typeface="Wingdings" panose="05000000000000000000" pitchFamily="2" charset="2"/>
              <a:buChar char="Ä"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indent="0">
              <a:buNone/>
            </a:pPr>
            <a:r>
              <a:rPr lang="en-US" dirty="0"/>
              <a:t>Due to </a:t>
            </a:r>
            <a:r>
              <a:rPr lang="en-US" dirty="0" smtClean="0"/>
              <a:t>similarities </a:t>
            </a:r>
            <a:r>
              <a:rPr lang="en-US" dirty="0"/>
              <a:t>between the </a:t>
            </a:r>
            <a:r>
              <a:rPr lang="en-US" dirty="0" smtClean="0"/>
              <a:t>phases.</a:t>
            </a:r>
          </a:p>
          <a:p>
            <a:pPr marL="0" indent="0">
              <a:buNone/>
            </a:pPr>
            <a:r>
              <a:rPr lang="en-US" dirty="0" smtClean="0"/>
              <a:t>Due to the very low amount of dissolved monazite. 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3975040" y="2850680"/>
            <a:ext cx="1091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Monazite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9" name="Connecteur droit 8"/>
          <p:cNvCxnSpPr/>
          <p:nvPr/>
        </p:nvCxnSpPr>
        <p:spPr>
          <a:xfrm>
            <a:off x="10384971" y="6064898"/>
            <a:ext cx="914400" cy="914400"/>
          </a:xfrm>
          <a:prstGeom prst="line">
            <a:avLst/>
          </a:prstGeom>
          <a:ln w="19050" cmpd="sng"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ZoneTexte 16"/>
          <p:cNvSpPr txBox="1"/>
          <p:nvPr/>
        </p:nvSpPr>
        <p:spPr>
          <a:xfrm>
            <a:off x="995822" y="2992385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FF"/>
                </a:solidFill>
              </a:rPr>
              <a:t>Rhabdophane</a:t>
            </a:r>
            <a:endParaRPr lang="en-US" dirty="0">
              <a:solidFill>
                <a:srgbClr val="FF00FF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214604" y="5402424"/>
            <a:ext cx="8576097" cy="80243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/>
          <p:cNvSpPr txBox="1"/>
          <p:nvPr/>
        </p:nvSpPr>
        <p:spPr>
          <a:xfrm>
            <a:off x="5848349" y="1098497"/>
            <a:ext cx="3042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 smtClean="0"/>
              <a:t>Values </a:t>
            </a:r>
            <a:r>
              <a:rPr lang="fr-FR" dirty="0" err="1" smtClean="0"/>
              <a:t>reported</a:t>
            </a:r>
            <a:r>
              <a:rPr lang="fr-FR" dirty="0" smtClean="0"/>
              <a:t> in the </a:t>
            </a:r>
            <a:r>
              <a:rPr lang="fr-FR" dirty="0" err="1" smtClean="0"/>
              <a:t>litterature</a:t>
            </a:r>
            <a:r>
              <a:rPr lang="fr-FR" dirty="0" smtClean="0"/>
              <a:t> </a:t>
            </a:r>
            <a:r>
              <a:rPr lang="fr-FR" dirty="0" err="1" smtClean="0"/>
              <a:t>determined</a:t>
            </a:r>
            <a:r>
              <a:rPr lang="fr-FR" dirty="0" smtClean="0"/>
              <a:t> by </a:t>
            </a:r>
            <a:r>
              <a:rPr lang="fr-FR" b="1" dirty="0" smtClean="0">
                <a:solidFill>
                  <a:srgbClr val="C00000"/>
                </a:solidFill>
              </a:rPr>
              <a:t>dissolution of </a:t>
            </a:r>
            <a:r>
              <a:rPr lang="fr-FR" b="1" dirty="0" err="1" smtClean="0">
                <a:solidFill>
                  <a:srgbClr val="C00000"/>
                </a:solidFill>
              </a:rPr>
              <a:t>Nd</a:t>
            </a:r>
            <a:r>
              <a:rPr lang="fr-FR" b="1" dirty="0" smtClean="0">
                <a:solidFill>
                  <a:srgbClr val="C00000"/>
                </a:solidFill>
              </a:rPr>
              <a:t>-monazite  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487074" y="2096142"/>
            <a:ext cx="4138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</a:t>
            </a:r>
            <a:endParaRPr lang="fr-FR" sz="2000" dirty="0"/>
          </a:p>
        </p:txBody>
      </p:sp>
      <p:sp>
        <p:nvSpPr>
          <p:cNvPr id="22" name="Espace réservé du texte 6"/>
          <p:cNvSpPr txBox="1">
            <a:spLocks/>
          </p:cNvSpPr>
          <p:nvPr/>
        </p:nvSpPr>
        <p:spPr>
          <a:xfrm>
            <a:off x="0" y="6542343"/>
            <a:ext cx="8763000" cy="315656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1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SzPct val="75000"/>
              <a:buFontTx/>
              <a:buBlip>
                <a:blip r:embed="rId5"/>
              </a:buBlip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900" kern="1200">
                <a:solidFill>
                  <a:schemeClr val="tx1"/>
                </a:solidFill>
                <a:latin typeface="Verdana"/>
                <a:ea typeface="+mn-ea"/>
                <a:cs typeface="Verdan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/>
              <a:t>Gausse, C.; Szenknect, S.; Qin, D. W.; Mesbah, A.; Clavier, N.; Neumeier, S.; Bosbach, D.; Dacheux, N., </a:t>
            </a:r>
            <a:r>
              <a:rPr lang="en-US" i="1" dirty="0" smtClean="0"/>
              <a:t>European Journal of Inorganic Chemistry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b="1" i="1" dirty="0" smtClean="0"/>
              <a:t>2016</a:t>
            </a:r>
            <a:r>
              <a:rPr lang="en-US" dirty="0" smtClean="0"/>
              <a:t> (28), 4615-4630.</a:t>
            </a:r>
          </a:p>
          <a:p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50120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326875"/>
              </p:ext>
            </p:extLst>
          </p:nvPr>
        </p:nvGraphicFramePr>
        <p:xfrm>
          <a:off x="44838" y="1025525"/>
          <a:ext cx="4795838" cy="3341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4" name="Graph" r:id="rId3" imgW="4131720" imgH="2879640" progId="Origin50.Graph">
                  <p:embed/>
                </p:oleObj>
              </mc:Choice>
              <mc:Fallback>
                <p:oleObj name="Graph" r:id="rId3" imgW="4131720" imgH="287964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838" y="1025525"/>
                        <a:ext cx="4795838" cy="3341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-3294" y="2457"/>
            <a:ext cx="9147294" cy="481361"/>
          </a:xfrm>
        </p:spPr>
        <p:txBody>
          <a:bodyPr>
            <a:normAutofit fontScale="90000"/>
          </a:bodyPr>
          <a:lstStyle/>
          <a:p>
            <a:r>
              <a:rPr lang="fr-FR" sz="2000" dirty="0" err="1" smtClean="0"/>
              <a:t>Thermodynamic</a:t>
            </a:r>
            <a:r>
              <a:rPr lang="fr-FR" sz="2000" dirty="0" smtClean="0"/>
              <a:t> constants of </a:t>
            </a:r>
            <a:r>
              <a:rPr lang="fr-FR" sz="2000" dirty="0" err="1" smtClean="0"/>
              <a:t>LnPO</a:t>
            </a:r>
            <a:r>
              <a:rPr lang="fr-FR" sz="2000" baseline="-25000" dirty="0" err="1" smtClean="0"/>
              <a:t>4</a:t>
            </a:r>
            <a:r>
              <a:rPr lang="fr-FR" sz="2000" dirty="0" err="1" smtClean="0"/>
              <a:t>·0.667H</a:t>
            </a:r>
            <a:r>
              <a:rPr lang="fr-FR" sz="2000" baseline="-25000" dirty="0" err="1" smtClean="0"/>
              <a:t>2</a:t>
            </a:r>
            <a:r>
              <a:rPr lang="fr-FR" sz="2000" dirty="0" err="1" smtClean="0"/>
              <a:t>O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(La to Dy)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85726" y="847093"/>
            <a:ext cx="4646670" cy="3498781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à coins arrondis 9"/>
          <p:cNvSpPr/>
          <p:nvPr/>
        </p:nvSpPr>
        <p:spPr>
          <a:xfrm>
            <a:off x="4786082" y="809769"/>
            <a:ext cx="4311303" cy="3557444"/>
          </a:xfrm>
          <a:prstGeom prst="roundRect">
            <a:avLst/>
          </a:prstGeom>
          <a:noFill/>
          <a:ln w="28575">
            <a:solidFill>
              <a:srgbClr val="395A8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4"/>
          <p:cNvSpPr txBox="1"/>
          <p:nvPr/>
        </p:nvSpPr>
        <p:spPr>
          <a:xfrm>
            <a:off x="769779" y="3093176"/>
            <a:ext cx="9188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solidFill>
                  <a:srgbClr val="00D730"/>
                </a:solidFill>
                <a:sym typeface="Wingdings 2"/>
              </a:rPr>
              <a:t></a:t>
            </a:r>
            <a:r>
              <a:rPr lang="en-US" sz="1100" dirty="0" smtClean="0">
                <a:sym typeface="Wingdings 2"/>
              </a:rPr>
              <a:t>/</a:t>
            </a:r>
            <a:r>
              <a:rPr lang="en-US" sz="1100" dirty="0" smtClean="0">
                <a:solidFill>
                  <a:srgbClr val="00D730"/>
                </a:solidFill>
                <a:sym typeface="Wingdings 2"/>
              </a:rPr>
              <a:t> </a:t>
            </a:r>
            <a:r>
              <a:rPr lang="en-US" sz="1100" dirty="0" smtClean="0">
                <a:solidFill>
                  <a:schemeClr val="tx1">
                    <a:lumMod val="85000"/>
                    <a:lumOff val="15000"/>
                  </a:schemeClr>
                </a:solidFill>
                <a:sym typeface="Wingdings 2"/>
              </a:rPr>
              <a:t>295 K</a:t>
            </a:r>
          </a:p>
          <a:p>
            <a:pPr marL="285750" indent="-285750">
              <a:buFont typeface="Wingdings 2"/>
              <a:buChar char="¢"/>
            </a:pPr>
            <a:r>
              <a:rPr lang="en-US" sz="1100" dirty="0" smtClean="0">
                <a:sym typeface="Wingdings 2"/>
              </a:rPr>
              <a:t>   333 K</a:t>
            </a:r>
          </a:p>
          <a:p>
            <a:r>
              <a:rPr lang="en-US" sz="1100" dirty="0" smtClean="0">
                <a:solidFill>
                  <a:srgbClr val="FF0000"/>
                </a:solidFill>
                <a:sym typeface="Wingdings 2"/>
              </a:rPr>
              <a:t></a:t>
            </a:r>
            <a:r>
              <a:rPr lang="en-US" sz="1100" dirty="0" smtClean="0">
                <a:sym typeface="Wingdings 2"/>
              </a:rPr>
              <a:t>/</a:t>
            </a:r>
            <a:r>
              <a:rPr lang="en-US" sz="1100" dirty="0" smtClean="0">
                <a:solidFill>
                  <a:srgbClr val="FF0000"/>
                </a:solidFill>
                <a:sym typeface="Wingdings 2"/>
              </a:rPr>
              <a:t></a:t>
            </a:r>
            <a:r>
              <a:rPr lang="en-US" sz="1100" dirty="0" smtClean="0">
                <a:sym typeface="Wingdings 2"/>
              </a:rPr>
              <a:t>  343 K</a:t>
            </a:r>
            <a:endParaRPr lang="en-US" sz="1100" dirty="0" smtClean="0">
              <a:solidFill>
                <a:schemeClr val="tx1">
                  <a:lumMod val="85000"/>
                  <a:lumOff val="15000"/>
                </a:schemeClr>
              </a:solidFill>
              <a:sym typeface="Wingdings 2"/>
            </a:endParaRPr>
          </a:p>
          <a:p>
            <a:r>
              <a:rPr lang="en-US" sz="1100" dirty="0" smtClean="0">
                <a:solidFill>
                  <a:srgbClr val="0000FF"/>
                </a:solidFill>
                <a:sym typeface="Wingdings 3"/>
              </a:rPr>
              <a:t></a:t>
            </a:r>
            <a:r>
              <a:rPr lang="en-US" sz="1100" dirty="0" smtClean="0">
                <a:sym typeface="Wingdings 3"/>
              </a:rPr>
              <a:t>        363 K</a:t>
            </a:r>
            <a:endParaRPr lang="en-US" sz="1100" dirty="0"/>
          </a:p>
        </p:txBody>
      </p:sp>
      <p:sp>
        <p:nvSpPr>
          <p:cNvPr id="5" name="Rectangle 4"/>
          <p:cNvSpPr/>
          <p:nvPr/>
        </p:nvSpPr>
        <p:spPr>
          <a:xfrm>
            <a:off x="228598" y="5371643"/>
            <a:ext cx="89154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/>
          </a:p>
          <a:p>
            <a:pPr>
              <a:buClr>
                <a:srgbClr val="C00000"/>
              </a:buClr>
            </a:pPr>
            <a:endParaRPr lang="en-US" dirty="0"/>
          </a:p>
        </p:txBody>
      </p:sp>
      <p:sp>
        <p:nvSpPr>
          <p:cNvPr id="13" name="ZoneTexte 12"/>
          <p:cNvSpPr txBox="1"/>
          <p:nvPr/>
        </p:nvSpPr>
        <p:spPr>
          <a:xfrm>
            <a:off x="236418" y="4626832"/>
            <a:ext cx="830740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Minimum of solubility observed at the middle of the lanthanides series (</a:t>
            </a:r>
            <a:r>
              <a:rPr lang="en-US" dirty="0" err="1" smtClean="0"/>
              <a:t>Nd</a:t>
            </a:r>
            <a:r>
              <a:rPr lang="en-US" dirty="0" smtClean="0"/>
              <a:t>-Sm)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 -30 ± 8 </a:t>
            </a:r>
            <a:r>
              <a:rPr lang="en-US" dirty="0" err="1" smtClean="0"/>
              <a:t>kJ.mol</a:t>
            </a:r>
            <a:r>
              <a:rPr lang="en-US" baseline="30000" dirty="0" smtClean="0"/>
              <a:t>-1</a:t>
            </a:r>
            <a:r>
              <a:rPr lang="en-US" dirty="0" smtClean="0"/>
              <a:t> (</a:t>
            </a:r>
            <a:r>
              <a:rPr lang="en-US" dirty="0" err="1" smtClean="0"/>
              <a:t>Pr</a:t>
            </a:r>
            <a:r>
              <a:rPr lang="en-US" dirty="0" smtClean="0"/>
              <a:t>) </a:t>
            </a:r>
            <a:r>
              <a:rPr lang="en-US" dirty="0" smtClean="0">
                <a:sym typeface="Symbol" panose="05050102010706020507" pitchFamily="18" charset="2"/>
              </a:rPr>
              <a:t> </a:t>
            </a:r>
            <a:r>
              <a:rPr lang="en-US" i="1" baseline="-25000" dirty="0" smtClean="0">
                <a:sym typeface="Symbol" panose="05050102010706020507" pitchFamily="18" charset="2"/>
              </a:rPr>
              <a:t>R</a:t>
            </a:r>
            <a:r>
              <a:rPr lang="en-US" i="1" dirty="0" smtClean="0">
                <a:sym typeface="Symbol" panose="05050102010706020507" pitchFamily="18" charset="2"/>
              </a:rPr>
              <a:t>H</a:t>
            </a:r>
            <a:r>
              <a:rPr lang="en-US" dirty="0" smtClean="0">
                <a:sym typeface="Symbol" panose="05050102010706020507" pitchFamily="18" charset="2"/>
              </a:rPr>
              <a:t>°(</a:t>
            </a:r>
            <a:r>
              <a:rPr lang="en-US" dirty="0" err="1" smtClean="0">
                <a:sym typeface="Symbol" panose="05050102010706020507" pitchFamily="18" charset="2"/>
              </a:rPr>
              <a:t>LnPO</a:t>
            </a:r>
            <a:r>
              <a:rPr lang="en-US" baseline="-25000" dirty="0" err="1" smtClean="0">
                <a:sym typeface="Symbol" panose="05050102010706020507" pitchFamily="18" charset="2"/>
              </a:rPr>
              <a:t>4</a:t>
            </a:r>
            <a:r>
              <a:rPr lang="en-US" dirty="0" smtClean="0">
                <a:sym typeface="Symbol" panose="05050102010706020507" pitchFamily="18" charset="2"/>
              </a:rPr>
              <a:t>· 0.667 H</a:t>
            </a:r>
            <a:r>
              <a:rPr lang="en-US" baseline="-25000" dirty="0" smtClean="0">
                <a:sym typeface="Symbol" panose="05050102010706020507" pitchFamily="18" charset="2"/>
              </a:rPr>
              <a:t>2</a:t>
            </a:r>
            <a:r>
              <a:rPr lang="en-US" dirty="0" smtClean="0">
                <a:sym typeface="Symbol" panose="05050102010706020507" pitchFamily="18" charset="2"/>
              </a:rPr>
              <a:t>O)  -17 ± 7 </a:t>
            </a:r>
            <a:r>
              <a:rPr lang="en-US" dirty="0" err="1" smtClean="0">
                <a:sym typeface="Symbol" panose="05050102010706020507" pitchFamily="18" charset="2"/>
              </a:rPr>
              <a:t>kJ.mol</a:t>
            </a:r>
            <a:r>
              <a:rPr lang="en-US" baseline="30000" dirty="0" smtClean="0">
                <a:sym typeface="Symbol" panose="05050102010706020507" pitchFamily="18" charset="2"/>
              </a:rPr>
              <a:t>-1</a:t>
            </a:r>
            <a:r>
              <a:rPr lang="en-US" dirty="0" smtClean="0">
                <a:sym typeface="Symbol" panose="05050102010706020507" pitchFamily="18" charset="2"/>
              </a:rPr>
              <a:t> (</a:t>
            </a:r>
            <a:r>
              <a:rPr lang="en-US" dirty="0" err="1" smtClean="0">
                <a:sym typeface="Symbol" panose="05050102010706020507" pitchFamily="18" charset="2"/>
              </a:rPr>
              <a:t>Eu</a:t>
            </a:r>
            <a:r>
              <a:rPr lang="en-US" dirty="0" smtClean="0">
                <a:sym typeface="Symbol" panose="05050102010706020507" pitchFamily="18" charset="2"/>
              </a:rPr>
              <a:t>)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 smtClean="0">
              <a:sym typeface="Symbol" panose="05050102010706020507" pitchFamily="18" charset="2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-594 ± 23 </a:t>
            </a:r>
            <a:r>
              <a:rPr lang="en-US" dirty="0" err="1" smtClean="0"/>
              <a:t>J.mol</a:t>
            </a:r>
            <a:r>
              <a:rPr lang="en-US" baseline="30000" dirty="0" smtClean="0"/>
              <a:t>-</a:t>
            </a:r>
            <a:r>
              <a:rPr lang="en-US" baseline="30000" dirty="0" err="1" smtClean="0"/>
              <a:t>1</a:t>
            </a:r>
            <a:r>
              <a:rPr lang="en-US" dirty="0" err="1" smtClean="0"/>
              <a:t>.K</a:t>
            </a:r>
            <a:r>
              <a:rPr lang="en-US" baseline="30000" dirty="0" smtClean="0"/>
              <a:t>-1</a:t>
            </a:r>
            <a:r>
              <a:rPr lang="en-US" dirty="0" smtClean="0"/>
              <a:t>(</a:t>
            </a:r>
            <a:r>
              <a:rPr lang="en-US" dirty="0" err="1" smtClean="0"/>
              <a:t>Pr</a:t>
            </a:r>
            <a:r>
              <a:rPr lang="en-US" dirty="0"/>
              <a:t>) </a:t>
            </a:r>
            <a:r>
              <a:rPr lang="en-US" dirty="0">
                <a:sym typeface="Symbol" panose="05050102010706020507" pitchFamily="18" charset="2"/>
              </a:rPr>
              <a:t> </a:t>
            </a:r>
            <a:r>
              <a:rPr lang="en-US" i="1" baseline="-25000" dirty="0" smtClean="0">
                <a:sym typeface="Symbol" panose="05050102010706020507" pitchFamily="18" charset="2"/>
              </a:rPr>
              <a:t>R</a:t>
            </a:r>
            <a:r>
              <a:rPr lang="en-US" i="1" dirty="0" smtClean="0">
                <a:sym typeface="Symbol" panose="05050102010706020507" pitchFamily="18" charset="2"/>
              </a:rPr>
              <a:t>S</a:t>
            </a:r>
            <a:r>
              <a:rPr lang="en-US" dirty="0" smtClean="0">
                <a:sym typeface="Symbol" panose="05050102010706020507" pitchFamily="18" charset="2"/>
              </a:rPr>
              <a:t>°(</a:t>
            </a:r>
            <a:r>
              <a:rPr lang="en-US" dirty="0" err="1">
                <a:sym typeface="Symbol" panose="05050102010706020507" pitchFamily="18" charset="2"/>
              </a:rPr>
              <a:t>LnPO</a:t>
            </a:r>
            <a:r>
              <a:rPr lang="en-US" baseline="-25000" dirty="0" err="1">
                <a:sym typeface="Symbol" panose="05050102010706020507" pitchFamily="18" charset="2"/>
              </a:rPr>
              <a:t>4</a:t>
            </a:r>
            <a:r>
              <a:rPr lang="en-US" dirty="0">
                <a:sym typeface="Symbol" panose="05050102010706020507" pitchFamily="18" charset="2"/>
              </a:rPr>
              <a:t>· 0.667 H</a:t>
            </a:r>
            <a:r>
              <a:rPr lang="en-US" baseline="-25000" dirty="0">
                <a:sym typeface="Symbol" panose="05050102010706020507" pitchFamily="18" charset="2"/>
              </a:rPr>
              <a:t>2</a:t>
            </a:r>
            <a:r>
              <a:rPr lang="en-US" dirty="0">
                <a:sym typeface="Symbol" panose="05050102010706020507" pitchFamily="18" charset="2"/>
              </a:rPr>
              <a:t>O)  </a:t>
            </a:r>
            <a:r>
              <a:rPr lang="en-US" dirty="0" smtClean="0">
                <a:sym typeface="Symbol" panose="05050102010706020507" pitchFamily="18" charset="2"/>
              </a:rPr>
              <a:t>-546 </a:t>
            </a:r>
            <a:r>
              <a:rPr lang="en-US" dirty="0">
                <a:sym typeface="Symbol" panose="05050102010706020507" pitchFamily="18" charset="2"/>
              </a:rPr>
              <a:t>± </a:t>
            </a:r>
            <a:r>
              <a:rPr lang="en-US" dirty="0" smtClean="0">
                <a:sym typeface="Symbol" panose="05050102010706020507" pitchFamily="18" charset="2"/>
              </a:rPr>
              <a:t>19 </a:t>
            </a:r>
            <a:r>
              <a:rPr lang="en-US" dirty="0" err="1" smtClean="0">
                <a:sym typeface="Symbol" panose="05050102010706020507" pitchFamily="18" charset="2"/>
              </a:rPr>
              <a:t>J.mol</a:t>
            </a:r>
            <a:r>
              <a:rPr lang="en-US" baseline="30000" dirty="0" smtClean="0">
                <a:sym typeface="Symbol" panose="05050102010706020507" pitchFamily="18" charset="2"/>
              </a:rPr>
              <a:t>-</a:t>
            </a:r>
            <a:r>
              <a:rPr lang="en-US" baseline="30000" dirty="0" err="1" smtClean="0">
                <a:sym typeface="Symbol" panose="05050102010706020507" pitchFamily="18" charset="2"/>
              </a:rPr>
              <a:t>1</a:t>
            </a:r>
            <a:r>
              <a:rPr lang="en-US" dirty="0" err="1" smtClean="0">
                <a:sym typeface="Symbol" panose="05050102010706020507" pitchFamily="18" charset="2"/>
              </a:rPr>
              <a:t>.K</a:t>
            </a:r>
            <a:r>
              <a:rPr lang="en-US" baseline="30000" dirty="0" smtClean="0">
                <a:sym typeface="Symbol" panose="05050102010706020507" pitchFamily="18" charset="2"/>
              </a:rPr>
              <a:t>-1</a:t>
            </a:r>
            <a:r>
              <a:rPr lang="en-US" dirty="0" smtClean="0">
                <a:sym typeface="Symbol" panose="05050102010706020507" pitchFamily="18" charset="2"/>
              </a:rPr>
              <a:t>(</a:t>
            </a:r>
            <a:r>
              <a:rPr lang="en-US" dirty="0" err="1" smtClean="0">
                <a:sym typeface="Symbol" panose="05050102010706020507" pitchFamily="18" charset="2"/>
              </a:rPr>
              <a:t>Eu</a:t>
            </a:r>
            <a:r>
              <a:rPr lang="en-US" dirty="0">
                <a:sym typeface="Symbol" panose="05050102010706020507" pitchFamily="18" charset="2"/>
              </a:rPr>
              <a:t>)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 smtClean="0">
              <a:sym typeface="Symbol" panose="05050102010706020507" pitchFamily="18" charset="2"/>
            </a:endParaRP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endParaRPr lang="en-US" dirty="0" smtClean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890485"/>
              </p:ext>
            </p:extLst>
          </p:nvPr>
        </p:nvGraphicFramePr>
        <p:xfrm>
          <a:off x="4765560" y="1072180"/>
          <a:ext cx="4439818" cy="31179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85" name="Graph" r:id="rId5" imgW="4131720" imgH="2901600" progId="Origin50.Graph">
                  <p:embed/>
                </p:oleObj>
              </mc:Choice>
              <mc:Fallback>
                <p:oleObj name="Graph" r:id="rId5" imgW="4131720" imgH="29016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65560" y="1072180"/>
                        <a:ext cx="4439818" cy="31179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0" y="6542343"/>
            <a:ext cx="8763000" cy="315656"/>
          </a:xfrm>
        </p:spPr>
        <p:txBody>
          <a:bodyPr/>
          <a:lstStyle/>
          <a:p>
            <a:r>
              <a:rPr lang="fr-FR" dirty="0" smtClean="0"/>
              <a:t>Gausse, C.; Szenknect, S.; Qin, D. W.; Mesbah, A.; Clavier, N.; Neumeier, S.; Bosbach, D.; Dacheux, N., </a:t>
            </a:r>
            <a:r>
              <a:rPr lang="en-US" i="1" dirty="0" smtClean="0"/>
              <a:t>European Journal of Inorganic Chemistry</a:t>
            </a:r>
            <a:r>
              <a:rPr lang="en-US" b="1" dirty="0" smtClean="0"/>
              <a:t>,</a:t>
            </a:r>
            <a:r>
              <a:rPr lang="en-US" dirty="0" smtClean="0"/>
              <a:t> </a:t>
            </a:r>
            <a:r>
              <a:rPr lang="en-US" b="1" i="1" dirty="0" smtClean="0"/>
              <a:t>2016</a:t>
            </a:r>
            <a:r>
              <a:rPr lang="en-US" dirty="0" smtClean="0"/>
              <a:t> (28), 4615-4630.</a:t>
            </a:r>
          </a:p>
          <a:p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61352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59293" y="6259760"/>
            <a:ext cx="9144000" cy="615261"/>
          </a:xfrm>
        </p:spPr>
        <p:txBody>
          <a:bodyPr/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[1] </a:t>
            </a:r>
            <a:r>
              <a:rPr lang="fr-FR" dirty="0" err="1" smtClean="0"/>
              <a:t>Ushakov</a:t>
            </a:r>
            <a:r>
              <a:rPr lang="fr-FR" dirty="0"/>
              <a:t>, S. V.; </a:t>
            </a:r>
            <a:r>
              <a:rPr lang="fr-FR" dirty="0" err="1"/>
              <a:t>Helean</a:t>
            </a:r>
            <a:r>
              <a:rPr lang="fr-FR" dirty="0"/>
              <a:t>, K. B.; Navrotsky, A.; </a:t>
            </a:r>
            <a:r>
              <a:rPr lang="fr-FR" dirty="0" err="1"/>
              <a:t>Boatner</a:t>
            </a:r>
            <a:r>
              <a:rPr lang="fr-FR" dirty="0"/>
              <a:t>, L. A., </a:t>
            </a:r>
            <a:r>
              <a:rPr lang="fr-FR" i="1" dirty="0"/>
              <a:t>Journal of </a:t>
            </a:r>
            <a:r>
              <a:rPr lang="fr-FR" i="1" dirty="0" err="1"/>
              <a:t>Materials</a:t>
            </a:r>
            <a:r>
              <a:rPr lang="fr-FR" i="1" dirty="0"/>
              <a:t> </a:t>
            </a:r>
            <a:r>
              <a:rPr lang="fr-FR" i="1" dirty="0" err="1"/>
              <a:t>Research</a:t>
            </a:r>
            <a:r>
              <a:rPr lang="fr-FR" i="1" dirty="0"/>
              <a:t> </a:t>
            </a:r>
            <a:r>
              <a:rPr lang="fr-FR" b="1" dirty="0"/>
              <a:t>2001,</a:t>
            </a:r>
            <a:r>
              <a:rPr lang="fr-FR" dirty="0"/>
              <a:t> </a:t>
            </a:r>
            <a:r>
              <a:rPr lang="fr-FR" i="1" dirty="0"/>
              <a:t>16</a:t>
            </a:r>
            <a:r>
              <a:rPr lang="fr-FR" dirty="0"/>
              <a:t> (9), 2623-2633.</a:t>
            </a:r>
          </a:p>
          <a:p>
            <a:r>
              <a:rPr lang="fr-FR" dirty="0" smtClean="0"/>
              <a:t>[2] Mesbah, A.; Clavier, N.; </a:t>
            </a:r>
            <a:r>
              <a:rPr lang="fr-FR" dirty="0" err="1" smtClean="0"/>
              <a:t>Elkaim</a:t>
            </a:r>
            <a:r>
              <a:rPr lang="fr-FR" dirty="0" smtClean="0"/>
              <a:t>, E.; Szenknect, S.; Dacheux, N., </a:t>
            </a:r>
            <a:r>
              <a:rPr lang="fr-FR" i="1" dirty="0" smtClean="0"/>
              <a:t>J Solid State </a:t>
            </a:r>
            <a:r>
              <a:rPr lang="fr-FR" i="1" dirty="0" err="1" smtClean="0"/>
              <a:t>Chem</a:t>
            </a:r>
            <a:r>
              <a:rPr lang="fr-FR" i="1" dirty="0" smtClean="0"/>
              <a:t> </a:t>
            </a:r>
            <a:r>
              <a:rPr lang="fr-FR" b="1" dirty="0" smtClean="0"/>
              <a:t>2017,</a:t>
            </a:r>
            <a:r>
              <a:rPr lang="fr-FR" dirty="0" smtClean="0"/>
              <a:t> </a:t>
            </a:r>
            <a:r>
              <a:rPr lang="fr-FR" i="1" dirty="0" smtClean="0"/>
              <a:t>249</a:t>
            </a:r>
            <a:r>
              <a:rPr lang="fr-FR" dirty="0" smtClean="0"/>
              <a:t>, 221-227.</a:t>
            </a:r>
          </a:p>
          <a:p>
            <a:endParaRPr lang="fr-FR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Enthalpy</a:t>
            </a:r>
            <a:r>
              <a:rPr lang="fr-FR" dirty="0" smtClean="0"/>
              <a:t> of </a:t>
            </a:r>
            <a:r>
              <a:rPr lang="fr-FR" dirty="0" err="1" smtClean="0"/>
              <a:t>dehydration</a:t>
            </a:r>
            <a:r>
              <a:rPr lang="fr-FR" dirty="0" smtClean="0"/>
              <a:t> </a:t>
            </a:r>
            <a:r>
              <a:rPr lang="fr-FR" dirty="0" err="1" smtClean="0"/>
              <a:t>reaction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11" y="641709"/>
            <a:ext cx="9142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 </a:t>
            </a:r>
            <a:r>
              <a:rPr lang="fr-FR" b="1" dirty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fr-FR" b="1" i="1" baseline="-25000" dirty="0">
                <a:solidFill>
                  <a:srgbClr val="C00000"/>
                </a:solidFill>
              </a:rPr>
              <a:t>R</a:t>
            </a:r>
            <a:r>
              <a:rPr lang="fr-FR" b="1" i="1" dirty="0">
                <a:solidFill>
                  <a:srgbClr val="C00000"/>
                </a:solidFill>
              </a:rPr>
              <a:t>H</a:t>
            </a:r>
            <a:r>
              <a:rPr lang="fr-FR" b="1" dirty="0">
                <a:solidFill>
                  <a:srgbClr val="C00000"/>
                </a:solidFill>
              </a:rPr>
              <a:t>° </a:t>
            </a:r>
            <a:r>
              <a:rPr lang="fr-FR" b="1" dirty="0" smtClean="0">
                <a:solidFill>
                  <a:srgbClr val="C00000"/>
                </a:solidFill>
              </a:rPr>
              <a:t>(Rh </a:t>
            </a:r>
            <a:r>
              <a:rPr lang="fr-FR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fr-FR" b="1" dirty="0" smtClean="0">
                <a:solidFill>
                  <a:srgbClr val="C00000"/>
                </a:solidFill>
              </a:rPr>
              <a:t>M + 0.667 </a:t>
            </a:r>
            <a:r>
              <a:rPr lang="fr-FR" b="1" dirty="0" err="1" smtClean="0">
                <a:solidFill>
                  <a:srgbClr val="C00000"/>
                </a:solidFill>
              </a:rPr>
              <a:t>H</a:t>
            </a:r>
            <a:r>
              <a:rPr lang="fr-FR" b="1" baseline="-25000" dirty="0" err="1" smtClean="0">
                <a:solidFill>
                  <a:srgbClr val="C00000"/>
                </a:solidFill>
              </a:rPr>
              <a:t>2</a:t>
            </a:r>
            <a:r>
              <a:rPr lang="fr-FR" b="1" dirty="0" err="1" smtClean="0">
                <a:solidFill>
                  <a:srgbClr val="C00000"/>
                </a:solidFill>
              </a:rPr>
              <a:t>O</a:t>
            </a:r>
            <a:r>
              <a:rPr lang="fr-FR" b="1" dirty="0" smtClean="0">
                <a:solidFill>
                  <a:srgbClr val="C00000"/>
                </a:solidFill>
              </a:rPr>
              <a:t>)=  </a:t>
            </a:r>
            <a:r>
              <a:rPr lang="fr-FR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fr-FR" b="1" i="1" baseline="-25000" dirty="0" err="1" smtClean="0">
                <a:solidFill>
                  <a:srgbClr val="C00000"/>
                </a:solidFill>
              </a:rPr>
              <a:t>f</a:t>
            </a:r>
            <a:r>
              <a:rPr lang="fr-FR" b="1" i="1" dirty="0" err="1" smtClean="0">
                <a:solidFill>
                  <a:srgbClr val="C00000"/>
                </a:solidFill>
              </a:rPr>
              <a:t>H</a:t>
            </a:r>
            <a:r>
              <a:rPr lang="fr-FR" b="1" dirty="0">
                <a:solidFill>
                  <a:srgbClr val="C00000"/>
                </a:solidFill>
              </a:rPr>
              <a:t>°(</a:t>
            </a:r>
            <a:r>
              <a:rPr lang="fr-FR" b="1" dirty="0" err="1" smtClean="0">
                <a:solidFill>
                  <a:srgbClr val="C00000"/>
                </a:solidFill>
              </a:rPr>
              <a:t>LnPO</a:t>
            </a:r>
            <a:r>
              <a:rPr lang="fr-FR" b="1" baseline="-25000" dirty="0" err="1" smtClean="0">
                <a:solidFill>
                  <a:srgbClr val="C00000"/>
                </a:solidFill>
              </a:rPr>
              <a:t>4</a:t>
            </a:r>
            <a:r>
              <a:rPr lang="fr-FR" b="1" dirty="0" smtClean="0">
                <a:solidFill>
                  <a:srgbClr val="C00000"/>
                </a:solidFill>
              </a:rPr>
              <a:t>) </a:t>
            </a:r>
            <a:r>
              <a:rPr lang="fr-FR" b="1" dirty="0">
                <a:solidFill>
                  <a:srgbClr val="C00000"/>
                </a:solidFill>
              </a:rPr>
              <a:t>+ 0.667 </a:t>
            </a:r>
            <a:r>
              <a:rPr lang="fr-FR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fr-FR" b="1" i="1" baseline="-25000" dirty="0" err="1" smtClean="0">
                <a:solidFill>
                  <a:srgbClr val="C00000"/>
                </a:solidFill>
              </a:rPr>
              <a:t>f</a:t>
            </a:r>
            <a:r>
              <a:rPr lang="fr-FR" b="1" i="1" dirty="0" err="1" smtClean="0">
                <a:solidFill>
                  <a:srgbClr val="C00000"/>
                </a:solidFill>
              </a:rPr>
              <a:t>H</a:t>
            </a:r>
            <a:r>
              <a:rPr lang="fr-FR" b="1" dirty="0">
                <a:solidFill>
                  <a:srgbClr val="C00000"/>
                </a:solidFill>
              </a:rPr>
              <a:t>°(</a:t>
            </a:r>
            <a:r>
              <a:rPr lang="fr-FR" b="1" dirty="0" err="1">
                <a:solidFill>
                  <a:srgbClr val="C00000"/>
                </a:solidFill>
              </a:rPr>
              <a:t>H</a:t>
            </a:r>
            <a:r>
              <a:rPr lang="fr-FR" b="1" baseline="-25000" dirty="0" err="1">
                <a:solidFill>
                  <a:srgbClr val="C00000"/>
                </a:solidFill>
              </a:rPr>
              <a:t>2</a:t>
            </a:r>
            <a:r>
              <a:rPr lang="fr-FR" b="1" dirty="0" err="1">
                <a:solidFill>
                  <a:srgbClr val="C00000"/>
                </a:solidFill>
              </a:rPr>
              <a:t>O</a:t>
            </a:r>
            <a:r>
              <a:rPr lang="fr-FR" b="1" dirty="0" smtClean="0">
                <a:solidFill>
                  <a:srgbClr val="C00000"/>
                </a:solidFill>
              </a:rPr>
              <a:t>) </a:t>
            </a:r>
            <a:r>
              <a:rPr lang="fr-FR" b="1" dirty="0">
                <a:solidFill>
                  <a:srgbClr val="C00000"/>
                </a:solidFill>
              </a:rPr>
              <a:t>- </a:t>
            </a:r>
            <a:r>
              <a:rPr lang="fr-FR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fr-FR" b="1" i="1" baseline="-25000" dirty="0" err="1" smtClean="0">
                <a:solidFill>
                  <a:srgbClr val="C00000"/>
                </a:solidFill>
              </a:rPr>
              <a:t>f</a:t>
            </a:r>
            <a:r>
              <a:rPr lang="fr-FR" b="1" i="1" dirty="0" err="1" smtClean="0">
                <a:solidFill>
                  <a:srgbClr val="C00000"/>
                </a:solidFill>
              </a:rPr>
              <a:t>H</a:t>
            </a:r>
            <a:r>
              <a:rPr lang="fr-FR" b="1" dirty="0">
                <a:solidFill>
                  <a:srgbClr val="C00000"/>
                </a:solidFill>
              </a:rPr>
              <a:t>°(</a:t>
            </a:r>
            <a:r>
              <a:rPr lang="fr-FR" b="1" dirty="0" err="1" smtClean="0">
                <a:solidFill>
                  <a:srgbClr val="C00000"/>
                </a:solidFill>
              </a:rPr>
              <a:t>LnPO</a:t>
            </a:r>
            <a:r>
              <a:rPr lang="fr-FR" b="1" baseline="-25000" dirty="0" err="1" smtClean="0">
                <a:solidFill>
                  <a:srgbClr val="C00000"/>
                </a:solidFill>
              </a:rPr>
              <a:t>4</a:t>
            </a:r>
            <a:r>
              <a:rPr lang="fr-FR" b="1" dirty="0" smtClean="0">
                <a:solidFill>
                  <a:srgbClr val="C00000"/>
                </a:solidFill>
              </a:rPr>
              <a:t>· </a:t>
            </a:r>
            <a:r>
              <a:rPr lang="fr-FR" b="1" dirty="0">
                <a:solidFill>
                  <a:srgbClr val="C00000"/>
                </a:solidFill>
              </a:rPr>
              <a:t>0.667 </a:t>
            </a:r>
            <a:r>
              <a:rPr lang="fr-FR" b="1" dirty="0" err="1">
                <a:solidFill>
                  <a:srgbClr val="C00000"/>
                </a:solidFill>
              </a:rPr>
              <a:t>H</a:t>
            </a:r>
            <a:r>
              <a:rPr lang="fr-FR" b="1" baseline="-25000" dirty="0" err="1">
                <a:solidFill>
                  <a:srgbClr val="C00000"/>
                </a:solidFill>
              </a:rPr>
              <a:t>2</a:t>
            </a:r>
            <a:r>
              <a:rPr lang="fr-FR" b="1" dirty="0" err="1">
                <a:solidFill>
                  <a:srgbClr val="C00000"/>
                </a:solidFill>
              </a:rPr>
              <a:t>O</a:t>
            </a:r>
            <a:r>
              <a:rPr lang="fr-FR" b="1" dirty="0">
                <a:solidFill>
                  <a:srgbClr val="C00000"/>
                </a:solidFill>
              </a:rPr>
              <a:t>)</a:t>
            </a:r>
          </a:p>
        </p:txBody>
      </p:sp>
      <p:grpSp>
        <p:nvGrpSpPr>
          <p:cNvPr id="19" name="Groupe 18"/>
          <p:cNvGrpSpPr/>
          <p:nvPr/>
        </p:nvGrpSpPr>
        <p:grpSpPr>
          <a:xfrm>
            <a:off x="1827169" y="4090472"/>
            <a:ext cx="3313989" cy="2262842"/>
            <a:chOff x="2368353" y="4090472"/>
            <a:chExt cx="3313989" cy="2262842"/>
          </a:xfrm>
        </p:grpSpPr>
        <p:grpSp>
          <p:nvGrpSpPr>
            <p:cNvPr id="16" name="Groupe 15"/>
            <p:cNvGrpSpPr/>
            <p:nvPr/>
          </p:nvGrpSpPr>
          <p:grpSpPr>
            <a:xfrm>
              <a:off x="2368353" y="4090472"/>
              <a:ext cx="3313989" cy="2262842"/>
              <a:chOff x="2667475" y="4198922"/>
              <a:chExt cx="3201480" cy="2145270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67475" y="4198922"/>
                <a:ext cx="3201480" cy="2085655"/>
              </a:xfrm>
              <a:prstGeom prst="rect">
                <a:avLst/>
              </a:prstGeom>
            </p:spPr>
          </p:pic>
          <p:sp>
            <p:nvSpPr>
              <p:cNvPr id="12" name="Flèche droite 11"/>
              <p:cNvSpPr/>
              <p:nvPr/>
            </p:nvSpPr>
            <p:spPr>
              <a:xfrm>
                <a:off x="3831828" y="5977989"/>
                <a:ext cx="1225883" cy="366203"/>
              </a:xfrm>
              <a:prstGeom prst="rightArrow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4" name="ZoneTexte 13"/>
            <p:cNvSpPr txBox="1"/>
            <p:nvPr/>
          </p:nvSpPr>
          <p:spPr>
            <a:xfrm>
              <a:off x="3354354" y="5991699"/>
              <a:ext cx="16328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>
                  <a:solidFill>
                    <a:schemeClr val="bg1"/>
                  </a:solidFill>
                </a:rPr>
                <a:t> </a:t>
              </a:r>
              <a:r>
                <a:rPr lang="fr-FR" sz="1400" b="1" dirty="0">
                  <a:solidFill>
                    <a:schemeClr val="bg1"/>
                  </a:solidFill>
                  <a:sym typeface="Symbol" panose="05050102010706020507" pitchFamily="18" charset="2"/>
                </a:rPr>
                <a:t></a:t>
              </a:r>
              <a:r>
                <a:rPr lang="fr-FR" sz="1400" b="1" i="1" baseline="-25000" dirty="0">
                  <a:solidFill>
                    <a:schemeClr val="bg1"/>
                  </a:solidFill>
                </a:rPr>
                <a:t>R</a:t>
              </a:r>
              <a:r>
                <a:rPr lang="fr-FR" sz="1400" b="1" i="1" dirty="0">
                  <a:solidFill>
                    <a:schemeClr val="bg1"/>
                  </a:solidFill>
                </a:rPr>
                <a:t>H</a:t>
              </a:r>
              <a:r>
                <a:rPr lang="fr-FR" sz="1400" b="1" dirty="0">
                  <a:solidFill>
                    <a:schemeClr val="bg1"/>
                  </a:solidFill>
                </a:rPr>
                <a:t>° </a:t>
              </a:r>
              <a:r>
                <a:rPr lang="fr-FR" sz="1400" b="1" dirty="0" smtClean="0">
                  <a:solidFill>
                    <a:schemeClr val="bg1"/>
                  </a:solidFill>
                </a:rPr>
                <a:t>( 298 K)</a:t>
              </a:r>
              <a:endParaRPr lang="fr-FR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-2284" y="1011041"/>
            <a:ext cx="9205577" cy="3262928"/>
            <a:chOff x="159089" y="2970029"/>
            <a:chExt cx="9205577" cy="3262928"/>
          </a:xfrm>
        </p:grpSpPr>
        <p:graphicFrame>
          <p:nvGraphicFramePr>
            <p:cNvPr id="9" name="Obje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7141923"/>
                </p:ext>
              </p:extLst>
            </p:nvPr>
          </p:nvGraphicFramePr>
          <p:xfrm>
            <a:off x="4730179" y="2970029"/>
            <a:ext cx="4634487" cy="32297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6" name="Graph" r:id="rId4" imgW="4131720" imgH="2879640" progId="Origin50.Graph">
                    <p:embed/>
                  </p:oleObj>
                </mc:Choice>
                <mc:Fallback>
                  <p:oleObj name="Graph" r:id="rId4" imgW="4131720" imgH="2879640" progId="Origin50.Graph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4730179" y="2970029"/>
                          <a:ext cx="4634487" cy="322971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5" name="Groupe 14"/>
            <p:cNvGrpSpPr/>
            <p:nvPr/>
          </p:nvGrpSpPr>
          <p:grpSpPr>
            <a:xfrm>
              <a:off x="159089" y="3128617"/>
              <a:ext cx="8775361" cy="3104340"/>
              <a:chOff x="1010" y="1097914"/>
              <a:chExt cx="8775361" cy="3104340"/>
            </a:xfrm>
          </p:grpSpPr>
          <p:graphicFrame>
            <p:nvGraphicFramePr>
              <p:cNvPr id="7" name="Obje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6388900"/>
                  </p:ext>
                </p:extLst>
              </p:nvPr>
            </p:nvGraphicFramePr>
            <p:xfrm>
              <a:off x="1010" y="1149668"/>
              <a:ext cx="4380310" cy="30525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297" name="Graph" r:id="rId6" imgW="4131720" imgH="2879640" progId="Origin50.Graph">
                      <p:embed/>
                    </p:oleObj>
                  </mc:Choice>
                  <mc:Fallback>
                    <p:oleObj name="Graph" r:id="rId6" imgW="4131720" imgH="287964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1010" y="1149668"/>
                            <a:ext cx="4380310" cy="305258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Rectangle à coins arrondis 10"/>
              <p:cNvSpPr/>
              <p:nvPr/>
            </p:nvSpPr>
            <p:spPr>
              <a:xfrm>
                <a:off x="4716820" y="1097914"/>
                <a:ext cx="4059551" cy="2995958"/>
              </a:xfrm>
              <a:prstGeom prst="round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2" name="Rectangle 21"/>
          <p:cNvSpPr/>
          <p:nvPr/>
        </p:nvSpPr>
        <p:spPr>
          <a:xfrm>
            <a:off x="5645020" y="4818147"/>
            <a:ext cx="337869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/>
              <a:t>Dehydration </a:t>
            </a:r>
            <a:r>
              <a:rPr lang="en-US" sz="1600" dirty="0"/>
              <a:t>process </a:t>
            </a:r>
            <a:r>
              <a:rPr lang="en-US" sz="1600" dirty="0" smtClean="0"/>
              <a:t>studied over </a:t>
            </a:r>
            <a:r>
              <a:rPr lang="en-US" sz="1600" dirty="0"/>
              <a:t>the combination of in situ high resolution synchrotron powder diffraction and </a:t>
            </a:r>
            <a:r>
              <a:rPr lang="en-US" sz="1600" dirty="0" err="1"/>
              <a:t>TGA</a:t>
            </a:r>
            <a:r>
              <a:rPr lang="en-US" sz="1600" dirty="0"/>
              <a:t> </a:t>
            </a:r>
            <a:r>
              <a:rPr lang="en-US" sz="1600" dirty="0" smtClean="0"/>
              <a:t>experiments [2]</a:t>
            </a:r>
            <a:endParaRPr lang="fr-FR" sz="1600" dirty="0"/>
          </a:p>
        </p:txBody>
      </p:sp>
      <p:sp>
        <p:nvSpPr>
          <p:cNvPr id="23" name="ZoneTexte 22"/>
          <p:cNvSpPr txBox="1"/>
          <p:nvPr/>
        </p:nvSpPr>
        <p:spPr>
          <a:xfrm>
            <a:off x="5048382" y="5033590"/>
            <a:ext cx="596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49781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lèche courbée vers le haut 21"/>
          <p:cNvSpPr/>
          <p:nvPr/>
        </p:nvSpPr>
        <p:spPr>
          <a:xfrm rot="2730743">
            <a:off x="775015" y="3789122"/>
            <a:ext cx="3141638" cy="1116662"/>
          </a:xfrm>
          <a:prstGeom prst="curvedUpArrow">
            <a:avLst>
              <a:gd name="adj1" fmla="val 27439"/>
              <a:gd name="adj2" fmla="val 57295"/>
              <a:gd name="adj3" fmla="val 25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[1] </a:t>
            </a:r>
            <a:r>
              <a:rPr lang="fr-FR" i="1" dirty="0" smtClean="0"/>
              <a:t>Johnson</a:t>
            </a:r>
            <a:r>
              <a:rPr lang="fr-FR" i="1" dirty="0"/>
              <a:t>, J. W. et al., Computers &amp; </a:t>
            </a:r>
            <a:r>
              <a:rPr lang="fr-FR" i="1" dirty="0" err="1"/>
              <a:t>Geosci</a:t>
            </a:r>
            <a:r>
              <a:rPr lang="fr-FR" i="1" dirty="0"/>
              <a:t>., </a:t>
            </a:r>
            <a:r>
              <a:rPr lang="fr-FR" b="1" i="1" dirty="0"/>
              <a:t>1992</a:t>
            </a:r>
            <a:r>
              <a:rPr lang="fr-FR" b="1" dirty="0"/>
              <a:t>,</a:t>
            </a:r>
            <a:r>
              <a:rPr lang="fr-FR" dirty="0"/>
              <a:t> 18, 899-947.</a:t>
            </a:r>
          </a:p>
          <a:p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451773" y="-105582"/>
            <a:ext cx="8240454" cy="481361"/>
          </a:xfrm>
        </p:spPr>
        <p:txBody>
          <a:bodyPr/>
          <a:lstStyle/>
          <a:p>
            <a:r>
              <a:rPr lang="fr-FR" sz="2000" dirty="0" smtClean="0"/>
              <a:t>Implication for the long-</a:t>
            </a:r>
            <a:r>
              <a:rPr lang="fr-FR" sz="2000" dirty="0" err="1" smtClean="0"/>
              <a:t>term</a:t>
            </a:r>
            <a:r>
              <a:rPr lang="fr-FR" sz="2000" dirty="0" smtClean="0"/>
              <a:t> </a:t>
            </a:r>
            <a:r>
              <a:rPr lang="fr-FR" sz="2000" dirty="0" err="1" smtClean="0"/>
              <a:t>behavior</a:t>
            </a:r>
            <a:r>
              <a:rPr lang="fr-FR" sz="2000" dirty="0" smtClean="0"/>
              <a:t> of </a:t>
            </a:r>
            <a:r>
              <a:rPr lang="fr-FR" sz="2000" dirty="0" err="1" smtClean="0"/>
              <a:t>Nd</a:t>
            </a:r>
            <a:r>
              <a:rPr lang="fr-FR" sz="2000" dirty="0" smtClean="0"/>
              <a:t>-monazite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0" name="Groupe 9"/>
          <p:cNvGrpSpPr>
            <a:grpSpLocks noChangeAspect="1"/>
          </p:cNvGrpSpPr>
          <p:nvPr/>
        </p:nvGrpSpPr>
        <p:grpSpPr>
          <a:xfrm>
            <a:off x="2954528" y="1016277"/>
            <a:ext cx="6170143" cy="4567481"/>
            <a:chOff x="696436" y="2596712"/>
            <a:chExt cx="5606539" cy="4047844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 rotWithShape="1"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96436" y="2596712"/>
              <a:ext cx="5606539" cy="404784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1596517" y="2716305"/>
              <a:ext cx="1376286" cy="3305881"/>
            </a:xfrm>
            <a:prstGeom prst="rect">
              <a:avLst/>
            </a:prstGeom>
            <a:gradFill flip="none" rotWithShape="1">
              <a:gsLst>
                <a:gs pos="100000">
                  <a:schemeClr val="accent5">
                    <a:lumMod val="20000"/>
                    <a:lumOff val="80000"/>
                    <a:alpha val="15000"/>
                  </a:schemeClr>
                </a:gs>
                <a:gs pos="19000">
                  <a:srgbClr val="D70000">
                    <a:alpha val="16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45106" y="2716306"/>
              <a:ext cx="1540778" cy="3305880"/>
            </a:xfrm>
            <a:prstGeom prst="rect">
              <a:avLst/>
            </a:prstGeom>
            <a:gradFill flip="none" rotWithShape="1">
              <a:gsLst>
                <a:gs pos="98000">
                  <a:schemeClr val="accent5">
                    <a:alpha val="14000"/>
                  </a:schemeClr>
                </a:gs>
                <a:gs pos="0">
                  <a:srgbClr val="008000">
                    <a:alpha val="31000"/>
                    <a:lumMod val="91000"/>
                  </a:srgb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972804" y="2716306"/>
              <a:ext cx="1572302" cy="3305880"/>
            </a:xfrm>
            <a:prstGeom prst="rect">
              <a:avLst/>
            </a:prstGeom>
            <a:gradFill flip="none" rotWithShape="1">
              <a:gsLst>
                <a:gs pos="100000">
                  <a:schemeClr val="accent5">
                    <a:alpha val="14000"/>
                  </a:schemeClr>
                </a:gs>
                <a:gs pos="26000">
                  <a:schemeClr val="accent5">
                    <a:lumMod val="100000"/>
                    <a:alpha val="41000"/>
                  </a:schemeClr>
                </a:gs>
                <a:gs pos="0">
                  <a:srgbClr val="D70000">
                    <a:alpha val="16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559859" y="4168590"/>
              <a:ext cx="14164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i="1" dirty="0" smtClean="0">
                  <a:solidFill>
                    <a:srgbClr val="D70000"/>
                  </a:solidFill>
                  <a:latin typeface="Cambria" panose="02040503050406030204" pitchFamily="18" charset="0"/>
                </a:rPr>
                <a:t>Far </a:t>
              </a:r>
              <a:r>
                <a:rPr lang="fr-FR" sz="1400" i="1" dirty="0" err="1" smtClean="0">
                  <a:solidFill>
                    <a:srgbClr val="D70000"/>
                  </a:solidFill>
                  <a:latin typeface="Cambria" panose="02040503050406030204" pitchFamily="18" charset="0"/>
                </a:rPr>
                <a:t>from</a:t>
              </a:r>
              <a:r>
                <a:rPr lang="fr-FR" sz="1400" i="1" dirty="0" smtClean="0">
                  <a:solidFill>
                    <a:srgbClr val="D70000"/>
                  </a:solidFill>
                  <a:latin typeface="Cambria" panose="02040503050406030204" pitchFamily="18" charset="0"/>
                </a:rPr>
                <a:t> </a:t>
              </a:r>
              <a:r>
                <a:rPr lang="fr-FR" sz="1400" i="1" dirty="0" err="1" smtClean="0">
                  <a:solidFill>
                    <a:srgbClr val="D70000"/>
                  </a:solidFill>
                  <a:latin typeface="Cambria" panose="02040503050406030204" pitchFamily="18" charset="0"/>
                </a:rPr>
                <a:t>equilibrium</a:t>
              </a:r>
              <a:endParaRPr lang="fr-FR" sz="1400" i="1" dirty="0">
                <a:solidFill>
                  <a:srgbClr val="D70000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468161" y="4168590"/>
              <a:ext cx="135889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i="1" dirty="0" smtClean="0">
                  <a:solidFill>
                    <a:srgbClr val="008000"/>
                  </a:solidFill>
                  <a:latin typeface="Cambria" panose="02040503050406030204" pitchFamily="18" charset="0"/>
                </a:rPr>
                <a:t>Near </a:t>
              </a:r>
              <a:r>
                <a:rPr lang="fr-FR" sz="1600" i="1" dirty="0" err="1" smtClean="0">
                  <a:solidFill>
                    <a:srgbClr val="008000"/>
                  </a:solidFill>
                  <a:latin typeface="Cambria" panose="02040503050406030204" pitchFamily="18" charset="0"/>
                </a:rPr>
                <a:t>equilibrium</a:t>
              </a:r>
              <a:endParaRPr lang="fr-FR" sz="1600" i="1" dirty="0">
                <a:solidFill>
                  <a:srgbClr val="008000"/>
                </a:solidFill>
                <a:latin typeface="Cambria" panose="02040503050406030204" pitchFamily="18" charset="0"/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5731686" y="5125339"/>
            <a:ext cx="15648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l-G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fr-FR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fr-FR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(kJ.mol</a:t>
            </a:r>
            <a:r>
              <a:rPr lang="fr-FR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7" t="9878" r="7517" b="6360"/>
          <a:stretch/>
        </p:blipFill>
        <p:spPr>
          <a:xfrm>
            <a:off x="118430" y="1097203"/>
            <a:ext cx="2681791" cy="18930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99479" y="2990232"/>
                <a:ext cx="2554867" cy="6576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fr-FR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fr-FR" sz="1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fr-FR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fr-FR" sz="1600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𝑅𝑇</m:t>
                      </m:r>
                      <m:r>
                        <a:rPr lang="fr-FR" sz="1600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m:rPr>
                          <m:sty m:val="p"/>
                        </m:rPr>
                        <a:rPr lang="fr-FR" sz="1600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  <m:func>
                        <m:funcPr>
                          <m:ctrlPr>
                            <a:rPr lang="fr-FR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fr-FR" sz="1600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fName>
                        <m:e>
                          <m:d>
                            <m:dPr>
                              <m:ctrlPr>
                                <a:rPr lang="fr-FR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1600" b="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𝐼𝐴𝑃</m:t>
                                      </m:r>
                                    </m:e>
                                    <m:sup>
                                      <m:r>
                                        <a:rPr lang="fr-FR" sz="1600" b="0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num>
                                <m:den>
                                  <m:sPre>
                                    <m:sPrePr>
                                      <m:ctrlPr>
                                        <a:rPr lang="fr-FR" sz="16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PrePr>
                                    <m:sub/>
                                    <m:sup>
                                      <m:r>
                                        <a:rPr lang="fr-FR" sz="1600" b="0" i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  <m:e>
                                      <m:sSubSup>
                                        <m:sSubSupPr>
                                          <m:ctrlPr>
                                            <a:rPr lang="fr-FR" sz="16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fr-FR" sz="16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fr-FR" sz="1600" b="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  <m:sup>
                                          <m:r>
                                            <a:rPr lang="fr-FR" sz="1600" b="0" i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°</m:t>
                                          </m:r>
                                        </m:sup>
                                      </m:sSubSup>
                                    </m:e>
                                  </m:sPre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479" y="2990232"/>
                <a:ext cx="2554867" cy="657681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ZoneTexte 19"/>
              <p:cNvSpPr txBox="1"/>
              <p:nvPr/>
            </p:nvSpPr>
            <p:spPr>
              <a:xfrm>
                <a:off x="474131" y="3602597"/>
                <a:ext cx="2057679" cy="3879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4572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lang="fr-FR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PrePr>
                        <m:sub/>
                        <m:sup>
                          <m:r>
                            <a:rPr lang="fr-FR" b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  <m:e>
                          <m:sSubSup>
                            <m:sSubSupPr>
                              <m:ctrlP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fr-FR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  <m:sup>
                              <m:r>
                                <a:rPr lang="fr-FR" b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sup>
                          </m:sSubSup>
                        </m:e>
                      </m:sPre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fr-FR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/>
                        </a:rPr>
                        <m:t>−3.7 ±0.6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0" name="ZoneTexte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31" y="3602597"/>
                <a:ext cx="2057679" cy="38799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/>
          <p:cNvSpPr txBox="1"/>
          <p:nvPr/>
        </p:nvSpPr>
        <p:spPr>
          <a:xfrm>
            <a:off x="610629" y="668213"/>
            <a:ext cx="19429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400" b="1" i="1" baseline="-25000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– 0.1 </a:t>
            </a:r>
            <a:r>
              <a:rPr lang="fr-FR" sz="1400" b="1" i="1" dirty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M – 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298 K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400" b="1" i="1" dirty="0" err="1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Static</a:t>
            </a:r>
            <a:r>
              <a:rPr lang="fr-FR" sz="1400" b="1" i="1" dirty="0" smtClean="0">
                <a:solidFill>
                  <a:srgbClr val="575F6D"/>
                </a:solidFill>
                <a:ea typeface="ＭＳ Ｐゴシック" pitchFamily="34" charset="-128"/>
                <a:cs typeface="Calibri" panose="020F0502020204030204" pitchFamily="34" charset="0"/>
              </a:rPr>
              <a:t> conditions</a:t>
            </a:r>
            <a:endParaRPr lang="fr-FR" sz="1400" b="1" i="1" dirty="0">
              <a:solidFill>
                <a:srgbClr val="575F6D"/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467" y="4133385"/>
            <a:ext cx="513186" cy="445200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541384" y="4528324"/>
            <a:ext cx="51547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/>
              <a:t>For the </a:t>
            </a:r>
            <a:r>
              <a:rPr lang="fr-FR" sz="1600" b="1" i="1" dirty="0" err="1" smtClean="0"/>
              <a:t>calculation</a:t>
            </a:r>
            <a:r>
              <a:rPr lang="fr-FR" sz="1600" b="1" i="1" dirty="0" smtClean="0"/>
              <a:t> of </a:t>
            </a:r>
            <a:r>
              <a:rPr lang="fr-FR" sz="1600" b="1" i="1" dirty="0" err="1" smtClean="0"/>
              <a:t>IAP</a:t>
            </a:r>
            <a:r>
              <a:rPr lang="fr-FR" sz="1600" b="1" i="1" baseline="30000" dirty="0" smtClean="0"/>
              <a:t>*</a:t>
            </a:r>
            <a:r>
              <a:rPr lang="fr-FR" sz="1600" b="1" i="1" dirty="0" smtClean="0"/>
              <a:t>:</a:t>
            </a:r>
          </a:p>
          <a:p>
            <a:r>
              <a:rPr lang="fr-FR" sz="1600" b="1" i="1" dirty="0" err="1" smtClean="0"/>
              <a:t>speciation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with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LLNL</a:t>
            </a:r>
            <a:r>
              <a:rPr lang="fr-FR" sz="1600" b="1" i="1" dirty="0" smtClean="0"/>
              <a:t> </a:t>
            </a:r>
            <a:r>
              <a:rPr lang="fr-FR" sz="1600" b="1" i="1" dirty="0" err="1" smtClean="0"/>
              <a:t>TDB</a:t>
            </a:r>
            <a:r>
              <a:rPr lang="fr-FR" sz="1600" b="1" i="1" dirty="0" smtClean="0"/>
              <a:t> </a:t>
            </a:r>
            <a:r>
              <a:rPr lang="fr-FR" sz="1600" b="1" i="1" baseline="30000" dirty="0" smtClean="0"/>
              <a:t>[1]</a:t>
            </a:r>
            <a:r>
              <a:rPr lang="fr-FR" sz="1600" b="1" i="1" dirty="0" smtClean="0"/>
              <a:t> </a:t>
            </a:r>
          </a:p>
        </p:txBody>
      </p:sp>
      <p:sp>
        <p:nvSpPr>
          <p:cNvPr id="27" name="Accolade ouvrante 26"/>
          <p:cNvSpPr/>
          <p:nvPr/>
        </p:nvSpPr>
        <p:spPr>
          <a:xfrm rot="5400000">
            <a:off x="6676558" y="340058"/>
            <a:ext cx="492230" cy="2080452"/>
          </a:xfrm>
          <a:prstGeom prst="leftBrace">
            <a:avLst>
              <a:gd name="adj1" fmla="val 28874"/>
              <a:gd name="adj2" fmla="val 50000"/>
            </a:avLst>
          </a:prstGeom>
          <a:ln w="19050" cmpd="sng"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4075143" y="3779585"/>
                <a:ext cx="2341731" cy="693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d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=1−</m:t>
                      </m:r>
                      <m:r>
                        <m:rPr>
                          <m:sty m:val="p"/>
                        </m:rPr>
                        <a:rPr lang="fr-FR" sz="1400" b="0" i="0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fr-FR" sz="1400" b="0" i="1" smtClean="0">
                          <a:latin typeface="Cambria Math" panose="02040503050406030204" pitchFamily="18" charset="0"/>
                        </a:rPr>
                        <m:t>⁡</m:t>
                      </m:r>
                      <m:d>
                        <m:dPr>
                          <m:ctrlPr>
                            <a:rPr lang="fr-FR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∆</m:t>
                                          </m:r>
                                        </m:e>
                                        <m:sub>
                                          <m:r>
                                            <a:rPr lang="fr-FR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sub>
                                      </m:sSub>
                                      <m:r>
                                        <a:rPr lang="fr-FR" sz="1400" b="0" i="1" smtClean="0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num>
                                    <m:den>
                                      <m:r>
                                        <a:rPr lang="fr-FR" sz="1400" b="0" i="1" smtClean="0">
                                          <a:latin typeface="Cambria Math" panose="02040503050406030204" pitchFamily="18" charset="0"/>
                                        </a:rPr>
                                        <m:t>𝑅𝑇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sz="1400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5143" y="3779585"/>
                <a:ext cx="2341731" cy="69358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/>
          <p:cNvSpPr txBox="1"/>
          <p:nvPr/>
        </p:nvSpPr>
        <p:spPr>
          <a:xfrm>
            <a:off x="5589063" y="552263"/>
            <a:ext cx="2669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006600"/>
                </a:solidFill>
              </a:rPr>
              <a:t>Strong</a:t>
            </a:r>
            <a:r>
              <a:rPr lang="fr-FR" sz="1600" b="1" dirty="0" smtClean="0">
                <a:solidFill>
                  <a:srgbClr val="006600"/>
                </a:solidFill>
              </a:rPr>
              <a:t> influence of the solution saturation state</a:t>
            </a:r>
            <a:endParaRPr lang="fr-FR" sz="1600" b="1" dirty="0">
              <a:solidFill>
                <a:srgbClr val="006600"/>
              </a:solidFill>
            </a:endParaRPr>
          </a:p>
        </p:txBody>
      </p:sp>
      <p:sp>
        <p:nvSpPr>
          <p:cNvPr id="31" name="Accolade ouvrante 30"/>
          <p:cNvSpPr/>
          <p:nvPr/>
        </p:nvSpPr>
        <p:spPr>
          <a:xfrm rot="5400000">
            <a:off x="4721218" y="514492"/>
            <a:ext cx="492230" cy="1720877"/>
          </a:xfrm>
          <a:prstGeom prst="leftBrace">
            <a:avLst>
              <a:gd name="adj1" fmla="val 28874"/>
              <a:gd name="adj2" fmla="val 50000"/>
            </a:avLst>
          </a:prstGeom>
          <a:ln w="19050" cmpd="sng">
            <a:solidFill>
              <a:srgbClr val="C00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2" name="ZoneTexte 31"/>
          <p:cNvSpPr txBox="1"/>
          <p:nvPr/>
        </p:nvSpPr>
        <p:spPr>
          <a:xfrm>
            <a:off x="4238511" y="778163"/>
            <a:ext cx="1457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>
                <a:solidFill>
                  <a:srgbClr val="C00000"/>
                </a:solidFill>
              </a:rPr>
              <a:t>Kinetic</a:t>
            </a:r>
            <a:r>
              <a:rPr lang="fr-FR" sz="1600" dirty="0" smtClean="0">
                <a:solidFill>
                  <a:srgbClr val="C00000"/>
                </a:solidFill>
              </a:rPr>
              <a:t> </a:t>
            </a:r>
            <a:r>
              <a:rPr lang="fr-FR" sz="1600" dirty="0" err="1" smtClean="0">
                <a:solidFill>
                  <a:srgbClr val="C00000"/>
                </a:solidFill>
              </a:rPr>
              <a:t>regime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846760" y="5455774"/>
            <a:ext cx="78792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 smtClean="0"/>
              <a:t>Strong</a:t>
            </a:r>
            <a:r>
              <a:rPr lang="fr-FR" dirty="0" smtClean="0"/>
              <a:t> </a:t>
            </a:r>
            <a:r>
              <a:rPr lang="fr-FR" dirty="0" err="1" smtClean="0"/>
              <a:t>decrease</a:t>
            </a:r>
            <a:r>
              <a:rPr lang="fr-FR" dirty="0" smtClean="0"/>
              <a:t> of the monazite dissolution rate </a:t>
            </a:r>
            <a:r>
              <a:rPr lang="fr-FR" dirty="0" err="1" smtClean="0"/>
              <a:t>approaching</a:t>
            </a:r>
            <a:r>
              <a:rPr lang="fr-FR" dirty="0" smtClean="0"/>
              <a:t> </a:t>
            </a:r>
            <a:r>
              <a:rPr lang="fr-FR" dirty="0" err="1" smtClean="0"/>
              <a:t>equilibrium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rhabdophane</a:t>
            </a:r>
            <a:r>
              <a:rPr lang="fr-FR" dirty="0" smtClean="0"/>
              <a:t> </a:t>
            </a:r>
          </a:p>
          <a:p>
            <a:r>
              <a:rPr lang="fr-FR" b="1" dirty="0" smtClean="0">
                <a:solidFill>
                  <a:srgbClr val="C00000"/>
                </a:solidFill>
              </a:rPr>
              <a:t>Favorable to the use of monazite as a </a:t>
            </a:r>
            <a:r>
              <a:rPr lang="fr-FR" b="1" dirty="0" err="1" smtClean="0">
                <a:solidFill>
                  <a:srgbClr val="C00000"/>
                </a:solidFill>
              </a:rPr>
              <a:t>radwaste</a:t>
            </a:r>
            <a:r>
              <a:rPr lang="fr-FR" b="1" dirty="0" smtClean="0">
                <a:solidFill>
                  <a:srgbClr val="C00000"/>
                </a:solidFill>
              </a:rPr>
              <a:t> matrix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34" name="Rectangle à coins arrondis 33"/>
          <p:cNvSpPr/>
          <p:nvPr/>
        </p:nvSpPr>
        <p:spPr>
          <a:xfrm>
            <a:off x="779322" y="5505126"/>
            <a:ext cx="7905588" cy="861522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/>
          <p:cNvSpPr txBox="1"/>
          <p:nvPr/>
        </p:nvSpPr>
        <p:spPr>
          <a:xfrm>
            <a:off x="105600" y="5612721"/>
            <a:ext cx="6415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000" dirty="0">
                <a:solidFill>
                  <a:srgbClr val="C00000"/>
                </a:solidFill>
                <a:sym typeface="Wingdings" panose="05000000000000000000" pitchFamily="2" charset="2"/>
              </a:rPr>
              <a:t>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720485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22106" y="683197"/>
            <a:ext cx="57663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Monitoring the 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microstructural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evolution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at monazite surface </a:t>
            </a:r>
            <a:r>
              <a:rPr kumimoji="0" lang="fr-FR" sz="3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during</a:t>
            </a:r>
            <a:r>
              <a:rPr kumimoji="0" lang="fr-FR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1E5389"/>
                </a:solidFill>
                <a:effectLst/>
                <a:uLnTx/>
                <a:uFillTx/>
                <a:latin typeface="Cambria" panose="02040503050406030204" pitchFamily="18" charset="0"/>
                <a:ea typeface="+mj-ea"/>
              </a:rPr>
              <a:t> dissolution</a:t>
            </a:r>
            <a:endParaRPr kumimoji="0" lang="fr-F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1" name="Groupe 10"/>
          <p:cNvGrpSpPr/>
          <p:nvPr/>
        </p:nvGrpSpPr>
        <p:grpSpPr>
          <a:xfrm>
            <a:off x="2579645" y="4844916"/>
            <a:ext cx="4093800" cy="1129185"/>
            <a:chOff x="2152570" y="5612695"/>
            <a:chExt cx="4093800" cy="1129185"/>
          </a:xfrm>
        </p:grpSpPr>
        <p:pic>
          <p:nvPicPr>
            <p:cNvPr id="12" name="Image 11" descr="D:\Téléchargements\Nd DHBQ THF (1).JPG"/>
            <p:cNvPicPr>
              <a:picLocks noChangeAspect="1"/>
            </p:cNvPicPr>
            <p:nvPr/>
          </p:nvPicPr>
          <p:blipFill>
            <a:blip r:embed="rId2" cstate="email">
              <a:lum bright="27000" contrast="27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2570" y="5655464"/>
              <a:ext cx="1008000" cy="75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3" cstate="email">
              <a:duotone>
                <a:srgbClr val="B32C16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2018" y="5612695"/>
              <a:ext cx="884352" cy="7987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4" name="Connecteur droit avec flèche 13"/>
            <p:cNvCxnSpPr/>
            <p:nvPr/>
          </p:nvCxnSpPr>
          <p:spPr>
            <a:xfrm>
              <a:off x="3442447" y="6030726"/>
              <a:ext cx="1694329" cy="2738"/>
            </a:xfrm>
            <a:prstGeom prst="straightConnector1">
              <a:avLst/>
            </a:prstGeom>
            <a:noFill/>
            <a:ln w="28575" cap="flat" cmpd="sng" algn="ctr">
              <a:solidFill>
                <a:srgbClr val="1E5389"/>
              </a:solidFill>
              <a:prstDash val="solid"/>
              <a:headEnd type="none" w="med" len="med"/>
              <a:tailEnd type="arrow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5" name="ZoneTexte 14"/>
            <p:cNvSpPr txBox="1"/>
            <p:nvPr/>
          </p:nvSpPr>
          <p:spPr>
            <a:xfrm>
              <a:off x="2201958" y="6372548"/>
              <a:ext cx="909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/>
                </a:rPr>
                <a:t>Powder</a:t>
              </a: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443486" y="6372080"/>
              <a:ext cx="721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0" i="1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Cambria"/>
                </a:rPr>
                <a:t>Pellet</a:t>
              </a:r>
            </a:p>
          </p:txBody>
        </p:sp>
      </p:grpSp>
      <p:pic>
        <p:nvPicPr>
          <p:cNvPr id="18" name="Imag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359" y="3655391"/>
            <a:ext cx="2328874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9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-40342" y="6587144"/>
            <a:ext cx="9144000" cy="315656"/>
          </a:xfrm>
        </p:spPr>
        <p:txBody>
          <a:bodyPr/>
          <a:lstStyle/>
          <a:p>
            <a:r>
              <a:rPr lang="fr-FR" dirty="0" smtClean="0"/>
              <a:t>Szenknect, S.; Finkeldei, S.; Brandt, F.; Ravaux, J.; </a:t>
            </a:r>
            <a:r>
              <a:rPr lang="fr-FR" dirty="0" err="1" smtClean="0"/>
              <a:t>Odorico</a:t>
            </a:r>
            <a:r>
              <a:rPr lang="fr-FR" dirty="0" smtClean="0"/>
              <a:t>, M.; Podor, R.; Dacheux, N.; Bosbach, D., </a:t>
            </a:r>
            <a:r>
              <a:rPr lang="en-US" i="1" dirty="0" smtClean="0"/>
              <a:t>J. </a:t>
            </a:r>
            <a:r>
              <a:rPr lang="en-US" i="1" dirty="0" err="1" smtClean="0"/>
              <a:t>Nucl</a:t>
            </a:r>
            <a:r>
              <a:rPr lang="en-US" i="1" dirty="0" smtClean="0"/>
              <a:t>. Mater. </a:t>
            </a:r>
            <a:r>
              <a:rPr lang="en-US" b="1" dirty="0" smtClean="0"/>
              <a:t>2017, </a:t>
            </a:r>
            <a:r>
              <a:rPr lang="en-US" i="1" dirty="0" smtClean="0"/>
              <a:t>496</a:t>
            </a:r>
            <a:r>
              <a:rPr lang="en-US" dirty="0" smtClean="0"/>
              <a:t>, 97-108.</a:t>
            </a:r>
          </a:p>
          <a:p>
            <a:r>
              <a:rPr lang="fr-FR" dirty="0" smtClean="0"/>
              <a:t>Szenknect, S.; Mesbah, A.; </a:t>
            </a:r>
            <a:r>
              <a:rPr lang="fr-FR" dirty="0" err="1" smtClean="0"/>
              <a:t>Horlait</a:t>
            </a:r>
            <a:r>
              <a:rPr lang="fr-FR" dirty="0" smtClean="0"/>
              <a:t>, D.; Clavier, N.; Dourdain, S.; Ravaux, J.; Dacheux, N., </a:t>
            </a:r>
            <a:r>
              <a:rPr lang="en-US" i="1" dirty="0" smtClean="0"/>
              <a:t>J. Phys. Chem. C </a:t>
            </a:r>
            <a:r>
              <a:rPr lang="en-US" b="1" dirty="0" smtClean="0"/>
              <a:t>2012,</a:t>
            </a:r>
            <a:r>
              <a:rPr lang="en-US" dirty="0" smtClean="0"/>
              <a:t> </a:t>
            </a:r>
            <a:r>
              <a:rPr lang="en-US" i="1" dirty="0" smtClean="0"/>
              <a:t>116</a:t>
            </a:r>
            <a:r>
              <a:rPr lang="en-US" dirty="0" smtClean="0"/>
              <a:t> (22), 12027-12037.</a:t>
            </a:r>
          </a:p>
          <a:p>
            <a:endParaRPr lang="fr-FR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26278" y="20502"/>
            <a:ext cx="9147294" cy="481361"/>
          </a:xfrm>
        </p:spPr>
        <p:txBody>
          <a:bodyPr/>
          <a:lstStyle/>
          <a:p>
            <a:r>
              <a:rPr lang="fr-FR" dirty="0" err="1" smtClean="0"/>
              <a:t>Methodology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>
          <a:xfrm>
            <a:off x="8096250" y="6510729"/>
            <a:ext cx="1047750" cy="365125"/>
          </a:xfrm>
        </p:spPr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08" descr="C:\TRAVAIL Renaud\ICSM\administration ICSM\Administration ICSM Général\AERES 2013\Présentation AERES 2013\Photo MEBE-petit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7528" y="1380282"/>
            <a:ext cx="2833134" cy="2124000"/>
          </a:xfrm>
          <a:prstGeom prst="roundRect">
            <a:avLst>
              <a:gd name="adj" fmla="val 7441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04671" y="1615350"/>
            <a:ext cx="3103823" cy="1703701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3457307" y="1649207"/>
            <a:ext cx="1939741" cy="1520442"/>
            <a:chOff x="3601323" y="1314071"/>
            <a:chExt cx="1939741" cy="1520442"/>
          </a:xfrm>
        </p:grpSpPr>
        <p:sp>
          <p:nvSpPr>
            <p:cNvPr id="8" name="Flèche courbée vers la gauche 7"/>
            <p:cNvSpPr/>
            <p:nvPr/>
          </p:nvSpPr>
          <p:spPr>
            <a:xfrm rot="5400000" flipV="1">
              <a:off x="4326581" y="1620031"/>
              <a:ext cx="550203" cy="1878762"/>
            </a:xfrm>
            <a:prstGeom prst="curvedLeftArrow">
              <a:avLst/>
            </a:prstGeom>
            <a:gradFill flip="none" rotWithShape="1">
              <a:gsLst>
                <a:gs pos="0">
                  <a:srgbClr val="FFC000">
                    <a:tint val="66000"/>
                    <a:satMod val="160000"/>
                  </a:srgbClr>
                </a:gs>
                <a:gs pos="50000">
                  <a:srgbClr val="FFC000">
                    <a:tint val="44500"/>
                    <a:satMod val="160000"/>
                  </a:srgbClr>
                </a:gs>
                <a:gs pos="100000">
                  <a:srgbClr val="FFC000">
                    <a:tint val="23500"/>
                    <a:satMod val="160000"/>
                  </a:srgbClr>
                </a:gs>
              </a:gsLst>
              <a:lin ang="2700000" scaled="1"/>
              <a:tileRect/>
            </a:gradFill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9" name="Flèche courbée vers la gauche 8"/>
            <p:cNvSpPr/>
            <p:nvPr/>
          </p:nvSpPr>
          <p:spPr>
            <a:xfrm rot="16200000" flipV="1">
              <a:off x="4265602" y="649792"/>
              <a:ext cx="550203" cy="1878762"/>
            </a:xfrm>
            <a:prstGeom prst="curvedLeftArrow">
              <a:avLst/>
            </a:prstGeom>
            <a:gradFill flip="none" rotWithShape="1">
              <a:gsLst>
                <a:gs pos="0">
                  <a:schemeClr val="tx2">
                    <a:lumMod val="75000"/>
                    <a:tint val="66000"/>
                    <a:satMod val="160000"/>
                  </a:schemeClr>
                </a:gs>
                <a:gs pos="50000">
                  <a:schemeClr val="tx2">
                    <a:lumMod val="75000"/>
                    <a:tint val="44500"/>
                    <a:satMod val="160000"/>
                  </a:schemeClr>
                </a:gs>
                <a:gs pos="100000">
                  <a:schemeClr val="tx2">
                    <a:lumMod val="75000"/>
                    <a:tint val="23500"/>
                    <a:satMod val="160000"/>
                  </a:schemeClr>
                </a:gs>
              </a:gsLst>
              <a:lin ang="2700000" scaled="1"/>
              <a:tileRect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pic>
        <p:nvPicPr>
          <p:cNvPr id="10" name="Picture 111"/>
          <p:cNvPicPr>
            <a:picLocks noChangeAspect="1" noChangeArrowheads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9" t="24478" r="10645" b="15028"/>
          <a:stretch/>
        </p:blipFill>
        <p:spPr bwMode="auto">
          <a:xfrm>
            <a:off x="5053686" y="2316902"/>
            <a:ext cx="466498" cy="288925"/>
          </a:xfrm>
          <a:prstGeom prst="ellipse">
            <a:avLst/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697" y="3918358"/>
            <a:ext cx="1187920" cy="2124000"/>
          </a:xfrm>
          <a:prstGeom prst="roundRect">
            <a:avLst>
              <a:gd name="adj" fmla="val 7441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" t="595" r="1651" b="1"/>
          <a:stretch/>
        </p:blipFill>
        <p:spPr>
          <a:xfrm>
            <a:off x="401123" y="3918358"/>
            <a:ext cx="2785943" cy="2124000"/>
          </a:xfrm>
          <a:prstGeom prst="roundRect">
            <a:avLst>
              <a:gd name="adj" fmla="val 7441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ZoneTexte 12"/>
          <p:cNvSpPr txBox="1"/>
          <p:nvPr/>
        </p:nvSpPr>
        <p:spPr>
          <a:xfrm>
            <a:off x="0" y="657007"/>
            <a:ext cx="9145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Monitoring microstructural evolution at the surface of </a:t>
            </a:r>
            <a:r>
              <a:rPr lang="en-US" dirty="0" err="1" smtClean="0"/>
              <a:t>Nd</a:t>
            </a:r>
            <a:r>
              <a:rPr lang="en-US" dirty="0" smtClean="0"/>
              <a:t>-monazite sintered pellet: </a:t>
            </a:r>
          </a:p>
          <a:p>
            <a:pPr algn="ctr"/>
            <a:r>
              <a:rPr lang="en-US" dirty="0"/>
              <a:t>u</a:t>
            </a:r>
            <a:r>
              <a:rPr lang="en-US" dirty="0" smtClean="0"/>
              <a:t>se of complementary techniques</a:t>
            </a:r>
            <a:endParaRPr lang="en-US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283059" y="677316"/>
            <a:ext cx="8525435" cy="620690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/>
          <p:cNvSpPr txBox="1"/>
          <p:nvPr/>
        </p:nvSpPr>
        <p:spPr>
          <a:xfrm>
            <a:off x="377529" y="3504282"/>
            <a:ext cx="283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ESEM</a:t>
            </a:r>
            <a:endParaRPr lang="fr-F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3518284" y="6065435"/>
            <a:ext cx="1210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AFM</a:t>
            </a:r>
            <a:endParaRPr lang="fr-F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01123" y="6053896"/>
            <a:ext cx="2785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Grazing</a:t>
            </a:r>
            <a:r>
              <a:rPr lang="fr-FR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Incidence X-rays</a:t>
            </a:r>
            <a:endParaRPr lang="fr-FR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5053686" y="4505856"/>
            <a:ext cx="409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Cambria" panose="02040503050406030204" pitchFamily="18" charset="0"/>
              <a:buChar char="↠"/>
            </a:pPr>
            <a:r>
              <a:rPr lang="en-US" sz="1600" i="1" dirty="0" smtClean="0"/>
              <a:t>AFM : track potential topographic changes of the surface of the solid at a </a:t>
            </a:r>
            <a:r>
              <a:rPr lang="en-US" sz="1600" i="1" dirty="0" err="1" smtClean="0"/>
              <a:t>nanometric</a:t>
            </a:r>
            <a:r>
              <a:rPr lang="en-US" sz="1600" i="1" dirty="0" smtClean="0"/>
              <a:t> scale</a:t>
            </a:r>
            <a:endParaRPr lang="en-US" sz="1600" i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5082248" y="3626063"/>
            <a:ext cx="409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Cambria" panose="02040503050406030204" pitchFamily="18" charset="0"/>
              <a:buChar char="↠"/>
            </a:pPr>
            <a:r>
              <a:rPr lang="en-US" sz="1600" i="1" dirty="0" smtClean="0"/>
              <a:t>ESEM : Monitoring of the evolution of the microstructure of the pellet at a submicron scale</a:t>
            </a:r>
            <a:endParaRPr lang="en-US" sz="1600" i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5052676" y="5306018"/>
            <a:ext cx="4091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Cambria" panose="02040503050406030204" pitchFamily="18" charset="0"/>
              <a:buChar char="↠"/>
            </a:pPr>
            <a:r>
              <a:rPr lang="en-US" sz="1600" i="1" dirty="0" smtClean="0"/>
              <a:t>GI-XRR : access to physical properties of the solid surface (electron density, roughness)</a:t>
            </a:r>
            <a:endParaRPr lang="en-US" sz="1600" i="1" dirty="0"/>
          </a:p>
        </p:txBody>
      </p:sp>
      <p:sp>
        <p:nvSpPr>
          <p:cNvPr id="22" name="ZoneTexte 21"/>
          <p:cNvSpPr txBox="1"/>
          <p:nvPr/>
        </p:nvSpPr>
        <p:spPr>
          <a:xfrm>
            <a:off x="6457950" y="1296984"/>
            <a:ext cx="198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0.25 M HNO</a:t>
            </a:r>
            <a:r>
              <a:rPr lang="en-US" i="1" baseline="-25000" dirty="0" smtClean="0"/>
              <a:t>3</a:t>
            </a:r>
            <a:r>
              <a:rPr lang="en-US" i="1" dirty="0" smtClean="0"/>
              <a:t> 90°C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7520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75000" decel="1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4.07407E-6 L -0.00104 -0.05024 L -0.01579 -0.07362 L -0.05121 -0.10371 L -0.09444 -0.11551 L -0.13524 -0.11042 L -0.17326 -0.07362 L -0.18854 -0.03264 L -0.18854 0.05416 L -0.17326 0.08402 L -0.12152 0.10926 L -0.06562 0.10787 L -0.03489 0.09513 L -0.01666 0.08356 L -0.00277 0.01088 " pathEditMode="relative" rAng="0" ptsTypes="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80269" y="29657"/>
            <a:ext cx="9147294" cy="481361"/>
          </a:xfrm>
        </p:spPr>
        <p:txBody>
          <a:bodyPr/>
          <a:lstStyle/>
          <a:p>
            <a:r>
              <a:rPr lang="fr-FR" sz="2000" dirty="0" smtClean="0"/>
              <a:t>Microstructural </a:t>
            </a:r>
            <a:r>
              <a:rPr lang="fr-FR" sz="2000" dirty="0" err="1" smtClean="0"/>
              <a:t>evolution</a:t>
            </a:r>
            <a:r>
              <a:rPr lang="fr-FR" sz="2000" dirty="0" smtClean="0"/>
              <a:t> at </a:t>
            </a:r>
            <a:r>
              <a:rPr lang="fr-FR" sz="2000" dirty="0"/>
              <a:t>the surface </a:t>
            </a:r>
            <a:r>
              <a:rPr lang="fr-FR" sz="2000" dirty="0" smtClean="0"/>
              <a:t>of </a:t>
            </a:r>
            <a:r>
              <a:rPr lang="fr-FR" sz="2000" dirty="0" err="1" smtClean="0"/>
              <a:t>Nd</a:t>
            </a:r>
            <a:r>
              <a:rPr lang="fr-FR" sz="2000" dirty="0" smtClean="0"/>
              <a:t>-monazite:</a:t>
            </a:r>
            <a:br>
              <a:rPr lang="fr-FR" sz="2000" dirty="0" smtClean="0"/>
            </a:br>
            <a:r>
              <a:rPr lang="fr-FR" sz="2000" dirty="0" err="1" smtClean="0"/>
              <a:t>ESEM</a:t>
            </a:r>
            <a:endParaRPr lang="fr-FR" sz="20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67458" y="1294938"/>
            <a:ext cx="9007809" cy="2061032"/>
            <a:chOff x="87835" y="4257685"/>
            <a:chExt cx="9007809" cy="206103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87835" y="4257685"/>
              <a:ext cx="2253600" cy="18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342707" y="4257685"/>
              <a:ext cx="2253600" cy="18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6842044" y="4257685"/>
              <a:ext cx="2253600" cy="18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7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4588444" y="4257685"/>
              <a:ext cx="2253600" cy="187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Connecteur droit avec flèche 9"/>
            <p:cNvCxnSpPr>
              <a:cxnSpLocks noChangeAspect="1"/>
            </p:cNvCxnSpPr>
            <p:nvPr/>
          </p:nvCxnSpPr>
          <p:spPr>
            <a:xfrm>
              <a:off x="6170475" y="6243722"/>
              <a:ext cx="130898" cy="74995"/>
            </a:xfrm>
            <a:prstGeom prst="straightConnector1">
              <a:avLst/>
            </a:prstGeom>
            <a:ln w="25400">
              <a:solidFill>
                <a:schemeClr val="bg1"/>
              </a:solidFill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784708" y="1240652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t</a:t>
            </a:r>
            <a:r>
              <a:rPr lang="fr-FR" b="1" dirty="0" smtClean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 = 0 d</a:t>
            </a:r>
            <a:endParaRPr lang="fr-FR" b="1" dirty="0">
              <a:solidFill>
                <a:srgbClr val="FFFF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7380312" y="1230692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t</a:t>
            </a:r>
            <a:r>
              <a:rPr lang="fr-FR" b="1" dirty="0" smtClean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 = 284 d</a:t>
            </a:r>
            <a:endParaRPr lang="fr-FR" b="1" dirty="0">
              <a:solidFill>
                <a:srgbClr val="FFFF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059832" y="1232942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t</a:t>
            </a:r>
            <a:r>
              <a:rPr lang="fr-FR" b="1" dirty="0" smtClean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 = 11 d</a:t>
            </a:r>
            <a:endParaRPr lang="fr-FR" b="1" dirty="0">
              <a:solidFill>
                <a:srgbClr val="FFFF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220072" y="1232942"/>
            <a:ext cx="1106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t</a:t>
            </a:r>
            <a:r>
              <a:rPr lang="fr-FR" b="1" dirty="0" smtClean="0">
                <a:solidFill>
                  <a:srgbClr val="FFFF00"/>
                </a:solidFill>
                <a:latin typeface="+mj-lt"/>
                <a:cs typeface="Calibri" panose="020F0502020204030204" pitchFamily="34" charset="0"/>
              </a:rPr>
              <a:t> = 162 d</a:t>
            </a:r>
            <a:endParaRPr lang="fr-FR" b="1" dirty="0">
              <a:solidFill>
                <a:srgbClr val="FFFF00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-7756" y="975158"/>
            <a:ext cx="3485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ESEM images of </a:t>
            </a:r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a </a:t>
            </a:r>
            <a:r>
              <a:rPr lang="fr-FR" sz="1600" b="1" i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selected</a:t>
            </a:r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area</a:t>
            </a:r>
            <a:endParaRPr lang="fr-FR" sz="1600" b="1" i="1" dirty="0">
              <a:solidFill>
                <a:schemeClr val="tx1">
                  <a:lumMod val="75000"/>
                  <a:lumOff val="2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329" y="380794"/>
            <a:ext cx="1771639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600" b="1" i="1" baseline="-25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600" b="1" i="1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0.25 M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HNO</a:t>
            </a:r>
            <a:r>
              <a:rPr lang="fr-FR" sz="1600" baseline="-250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3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90°C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b="1" i="1" baseline="-25000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94769" y="3222358"/>
            <a:ext cx="2646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</a:t>
            </a:r>
            <a:r>
              <a:rPr lang="fr-FR" sz="1600" b="1" i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m/</a:t>
            </a:r>
            <a:r>
              <a:rPr lang="fr-FR" sz="1600" b="1" i="1" dirty="0" err="1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m</a:t>
            </a:r>
            <a:r>
              <a:rPr lang="fr-FR" sz="1600" b="1" i="1" baseline="-25000" dirty="0" err="1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0</a:t>
            </a:r>
            <a:r>
              <a:rPr lang="fr-FR" sz="1600" b="1" i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= 0.32 </a:t>
            </a:r>
            <a:r>
              <a:rPr lang="fr-FR" sz="1600" b="1" dirty="0" smtClean="0">
                <a:solidFill>
                  <a:srgbClr val="C00000"/>
                </a:solidFill>
                <a:latin typeface="+mj-lt"/>
                <a:cs typeface="Times New Roman" panose="02020603050405020304" pitchFamily="18" charset="0"/>
              </a:rPr>
              <a:t>%</a:t>
            </a:r>
          </a:p>
          <a:p>
            <a:pPr algn="ctr"/>
            <a:r>
              <a:rPr lang="en-US" sz="1600" b="1" i="1" dirty="0">
                <a:solidFill>
                  <a:srgbClr val="C00000"/>
                </a:solidFill>
              </a:rPr>
              <a:t>SI</a:t>
            </a:r>
            <a:r>
              <a:rPr lang="en-US" sz="1600" b="1" dirty="0">
                <a:solidFill>
                  <a:srgbClr val="C00000"/>
                </a:solidFill>
              </a:rPr>
              <a:t>(</a:t>
            </a:r>
            <a:r>
              <a:rPr lang="en-US" sz="1600" b="1" dirty="0" err="1">
                <a:solidFill>
                  <a:srgbClr val="C00000"/>
                </a:solidFill>
              </a:rPr>
              <a:t>rhabdophane</a:t>
            </a:r>
            <a:r>
              <a:rPr lang="en-US" sz="1600" b="1" dirty="0">
                <a:solidFill>
                  <a:srgbClr val="C00000"/>
                </a:solidFill>
              </a:rPr>
              <a:t>) = </a:t>
            </a:r>
            <a:r>
              <a:rPr lang="fr-FR" sz="1600" b="1" dirty="0">
                <a:solidFill>
                  <a:srgbClr val="C00000"/>
                </a:solidFill>
              </a:rPr>
              <a:t>–</a:t>
            </a:r>
            <a:r>
              <a:rPr lang="fr-FR" sz="1600" b="1" dirty="0" smtClean="0">
                <a:solidFill>
                  <a:srgbClr val="C00000"/>
                </a:solidFill>
              </a:rPr>
              <a:t>0.07</a:t>
            </a:r>
          </a:p>
          <a:p>
            <a:pPr algn="ctr"/>
            <a:r>
              <a:rPr lang="fr-FR" sz="16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</a:t>
            </a:r>
            <a:r>
              <a:rPr lang="fr-FR" sz="1600" b="1" i="1" baseline="-25000" dirty="0" smtClean="0">
                <a:solidFill>
                  <a:srgbClr val="C00000"/>
                </a:solidFill>
                <a:sym typeface="Symbol" panose="05050102010706020507" pitchFamily="18" charset="2"/>
              </a:rPr>
              <a:t>R</a:t>
            </a:r>
            <a:r>
              <a:rPr lang="fr-FR" sz="1600" b="1" i="1" dirty="0" smtClean="0">
                <a:solidFill>
                  <a:srgbClr val="C00000"/>
                </a:solidFill>
                <a:sym typeface="Symbol" panose="05050102010706020507" pitchFamily="18" charset="2"/>
              </a:rPr>
              <a:t>G</a:t>
            </a:r>
            <a:r>
              <a:rPr lang="fr-FR" sz="16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 = -</a:t>
            </a:r>
            <a:r>
              <a:rPr lang="fr-FR" sz="1600" b="1" dirty="0" smtClean="0">
                <a:solidFill>
                  <a:srgbClr val="C00000"/>
                </a:solidFill>
                <a:sym typeface="Symbol" panose="05050102010706020507" pitchFamily="18" charset="2"/>
              </a:rPr>
              <a:t>0.4 kJ.mol</a:t>
            </a:r>
            <a:r>
              <a:rPr lang="fr-FR" sz="1600" b="1" baseline="30000" dirty="0" smtClean="0">
                <a:solidFill>
                  <a:srgbClr val="C00000"/>
                </a:solidFill>
                <a:sym typeface="Symbol" panose="05050102010706020507" pitchFamily="18" charset="2"/>
              </a:rPr>
              <a:t>-1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endParaRPr lang="fr-FR" sz="1600" b="1" dirty="0">
              <a:solidFill>
                <a:srgbClr val="C00000"/>
              </a:solidFill>
              <a:latin typeface="+mj-lt"/>
              <a:cs typeface="Times New Roman" panose="02020603050405020304" pitchFamily="18" charset="0"/>
            </a:endParaRPr>
          </a:p>
        </p:txBody>
      </p:sp>
      <p:grpSp>
        <p:nvGrpSpPr>
          <p:cNvPr id="19" name="Groupe 18"/>
          <p:cNvGrpSpPr/>
          <p:nvPr/>
        </p:nvGrpSpPr>
        <p:grpSpPr>
          <a:xfrm>
            <a:off x="991404" y="1876891"/>
            <a:ext cx="7322532" cy="1907116"/>
            <a:chOff x="991404" y="1876891"/>
            <a:chExt cx="7322532" cy="1907116"/>
          </a:xfrm>
        </p:grpSpPr>
        <p:sp>
          <p:nvSpPr>
            <p:cNvPr id="20" name="ZoneTexte 19"/>
            <p:cNvSpPr txBox="1"/>
            <p:nvPr/>
          </p:nvSpPr>
          <p:spPr>
            <a:xfrm>
              <a:off x="3168042" y="3383897"/>
              <a:ext cx="247279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 smtClean="0">
                  <a:latin typeface="+mj-lt"/>
                  <a:cs typeface="Calibri" panose="020F0502020204030204" pitchFamily="34" charset="0"/>
                </a:rPr>
                <a:t>Detachment of grains</a:t>
              </a:r>
              <a:endParaRPr lang="en-US" sz="2000" i="1" dirty="0">
                <a:latin typeface="+mj-lt"/>
                <a:cs typeface="Calibri" panose="020F0502020204030204" pitchFamily="34" charset="0"/>
              </a:endParaRPr>
            </a:p>
          </p:txBody>
        </p:sp>
        <p:grpSp>
          <p:nvGrpSpPr>
            <p:cNvPr id="21" name="Groupe 20"/>
            <p:cNvGrpSpPr/>
            <p:nvPr/>
          </p:nvGrpSpPr>
          <p:grpSpPr>
            <a:xfrm>
              <a:off x="991404" y="1876891"/>
              <a:ext cx="7322532" cy="1707061"/>
              <a:chOff x="991404" y="1863257"/>
              <a:chExt cx="7322532" cy="1707061"/>
            </a:xfrm>
          </p:grpSpPr>
          <p:sp>
            <p:nvSpPr>
              <p:cNvPr id="22" name="Organigramme : Connecteur 21"/>
              <p:cNvSpPr/>
              <p:nvPr/>
            </p:nvSpPr>
            <p:spPr>
              <a:xfrm>
                <a:off x="7852871" y="1863257"/>
                <a:ext cx="461065" cy="496014"/>
              </a:xfrm>
              <a:prstGeom prst="flowChartConnector">
                <a:avLst/>
              </a:prstGeom>
              <a:noFill/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+mj-lt"/>
                </a:endParaRPr>
              </a:p>
            </p:txBody>
          </p:sp>
          <p:sp>
            <p:nvSpPr>
              <p:cNvPr id="23" name="Organigramme : Connecteur 22"/>
              <p:cNvSpPr/>
              <p:nvPr/>
            </p:nvSpPr>
            <p:spPr>
              <a:xfrm>
                <a:off x="991404" y="2153152"/>
                <a:ext cx="345319" cy="310508"/>
              </a:xfrm>
              <a:prstGeom prst="flowChartConnector">
                <a:avLst/>
              </a:prstGeom>
              <a:noFill/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+mj-lt"/>
                </a:endParaRPr>
              </a:p>
            </p:txBody>
          </p:sp>
          <p:sp>
            <p:nvSpPr>
              <p:cNvPr id="24" name="Organigramme : Connecteur 23"/>
              <p:cNvSpPr/>
              <p:nvPr/>
            </p:nvSpPr>
            <p:spPr>
              <a:xfrm>
                <a:off x="3305105" y="2165123"/>
                <a:ext cx="345318" cy="310507"/>
              </a:xfrm>
              <a:prstGeom prst="flowChartConnector">
                <a:avLst/>
              </a:prstGeom>
              <a:noFill/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atin typeface="+mj-lt"/>
                </a:endParaRPr>
              </a:p>
            </p:txBody>
          </p:sp>
          <p:sp>
            <p:nvSpPr>
              <p:cNvPr id="25" name="Organigramme : Connecteur 24"/>
              <p:cNvSpPr>
                <a:spLocks noChangeAspect="1"/>
              </p:cNvSpPr>
              <p:nvPr/>
            </p:nvSpPr>
            <p:spPr>
              <a:xfrm>
                <a:off x="5570612" y="1992757"/>
                <a:ext cx="405312" cy="404614"/>
              </a:xfrm>
              <a:prstGeom prst="flowChartConnector">
                <a:avLst/>
              </a:prstGeom>
              <a:noFill/>
              <a:ln w="28575">
                <a:solidFill>
                  <a:srgbClr val="FF99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cxnSp>
            <p:nvCxnSpPr>
              <p:cNvPr id="26" name="Connecteur droit 25"/>
              <p:cNvCxnSpPr>
                <a:stCxn id="22" idx="3"/>
                <a:endCxn id="20" idx="3"/>
              </p:cNvCxnSpPr>
              <p:nvPr/>
            </p:nvCxnSpPr>
            <p:spPr>
              <a:xfrm flipH="1">
                <a:off x="5640835" y="2286631"/>
                <a:ext cx="2279557" cy="1283687"/>
              </a:xfrm>
              <a:prstGeom prst="line">
                <a:avLst/>
              </a:prstGeom>
              <a:ln>
                <a:solidFill>
                  <a:srgbClr val="FF9933"/>
                </a:solidFill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>
              <a:xfrm flipH="1">
                <a:off x="4653917" y="2418187"/>
                <a:ext cx="1040950" cy="924149"/>
              </a:xfrm>
              <a:prstGeom prst="line">
                <a:avLst/>
              </a:prstGeom>
              <a:ln>
                <a:solidFill>
                  <a:srgbClr val="FF9933"/>
                </a:solidFill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>
                <a:stCxn id="24" idx="4"/>
              </p:cNvCxnSpPr>
              <p:nvPr/>
            </p:nvCxnSpPr>
            <p:spPr>
              <a:xfrm>
                <a:off x="3477764" y="2475630"/>
                <a:ext cx="243319" cy="830756"/>
              </a:xfrm>
              <a:prstGeom prst="line">
                <a:avLst/>
              </a:prstGeom>
              <a:ln>
                <a:solidFill>
                  <a:srgbClr val="FF9933"/>
                </a:solidFill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>
                <a:stCxn id="23" idx="5"/>
                <a:endCxn id="20" idx="1"/>
              </p:cNvCxnSpPr>
              <p:nvPr/>
            </p:nvCxnSpPr>
            <p:spPr>
              <a:xfrm>
                <a:off x="1286152" y="2418187"/>
                <a:ext cx="1881890" cy="1152131"/>
              </a:xfrm>
              <a:prstGeom prst="line">
                <a:avLst/>
              </a:prstGeom>
              <a:ln>
                <a:solidFill>
                  <a:srgbClr val="FF9933"/>
                </a:solidFill>
                <a:headEnd type="arrow"/>
                <a:tailEnd type="non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5" name="Groupe 34"/>
          <p:cNvGrpSpPr/>
          <p:nvPr/>
        </p:nvGrpSpPr>
        <p:grpSpPr>
          <a:xfrm>
            <a:off x="653808" y="4375111"/>
            <a:ext cx="8000217" cy="878762"/>
            <a:chOff x="87835" y="4172265"/>
            <a:chExt cx="8000217" cy="878762"/>
          </a:xfrm>
        </p:grpSpPr>
        <p:sp>
          <p:nvSpPr>
            <p:cNvPr id="30" name="ZoneTexte 29"/>
            <p:cNvSpPr txBox="1"/>
            <p:nvPr/>
          </p:nvSpPr>
          <p:spPr>
            <a:xfrm>
              <a:off x="87835" y="4188538"/>
              <a:ext cx="78893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Preferential dissolution at grain </a:t>
              </a:r>
              <a:r>
                <a:rPr lang="en-US" sz="2000" dirty="0"/>
                <a:t>boundaries </a:t>
              </a:r>
              <a:r>
                <a:rPr lang="en-US" sz="2000" dirty="0" smtClean="0"/>
                <a:t>and </a:t>
              </a:r>
              <a:r>
                <a:rPr lang="en-US" sz="2000" dirty="0"/>
                <a:t>pre-existing defects</a:t>
              </a: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87835" y="4599746"/>
              <a:ext cx="64426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Chemo-mechanical corrosion </a:t>
              </a:r>
              <a:r>
                <a:rPr lang="en-US" sz="2000" dirty="0" smtClean="0">
                  <a:sym typeface="Wingdings" panose="05000000000000000000" pitchFamily="2" charset="2"/>
                </a:rPr>
                <a:t> </a:t>
              </a:r>
              <a:r>
                <a:rPr lang="en-US" sz="2000" dirty="0" smtClean="0"/>
                <a:t>Detachment of grains</a:t>
              </a:r>
              <a:endParaRPr lang="en-US" sz="2000" dirty="0"/>
            </a:p>
          </p:txBody>
        </p:sp>
        <p:sp>
          <p:nvSpPr>
            <p:cNvPr id="34" name="Rectangle à coins arrondis 33"/>
            <p:cNvSpPr/>
            <p:nvPr/>
          </p:nvSpPr>
          <p:spPr>
            <a:xfrm>
              <a:off x="87835" y="4172265"/>
              <a:ext cx="8000217" cy="87876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164893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/>
          <p:nvPr/>
        </p:nvGrpSpPr>
        <p:grpSpPr>
          <a:xfrm>
            <a:off x="653808" y="4375111"/>
            <a:ext cx="8000217" cy="878762"/>
            <a:chOff x="87835" y="4172265"/>
            <a:chExt cx="8000217" cy="878762"/>
          </a:xfrm>
        </p:grpSpPr>
        <p:sp>
          <p:nvSpPr>
            <p:cNvPr id="22" name="ZoneTexte 21"/>
            <p:cNvSpPr txBox="1"/>
            <p:nvPr/>
          </p:nvSpPr>
          <p:spPr>
            <a:xfrm>
              <a:off x="87835" y="4188538"/>
              <a:ext cx="78893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Preferential dissolution at grain </a:t>
              </a:r>
              <a:r>
                <a:rPr lang="en-US" sz="2000" dirty="0"/>
                <a:t>boundaries </a:t>
              </a:r>
              <a:r>
                <a:rPr lang="en-US" sz="2000" dirty="0" smtClean="0"/>
                <a:t>and </a:t>
              </a:r>
              <a:r>
                <a:rPr lang="en-US" sz="2000" dirty="0"/>
                <a:t>pre-existing defects</a:t>
              </a: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87835" y="4599746"/>
              <a:ext cx="64426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Chemo-mechanical corrosion </a:t>
              </a:r>
              <a:r>
                <a:rPr lang="en-US" sz="2000" dirty="0" smtClean="0">
                  <a:sym typeface="Wingdings" panose="05000000000000000000" pitchFamily="2" charset="2"/>
                </a:rPr>
                <a:t> </a:t>
              </a:r>
              <a:r>
                <a:rPr lang="en-US" sz="2000" dirty="0" smtClean="0"/>
                <a:t>Detachment of grains</a:t>
              </a:r>
              <a:endParaRPr lang="en-US" sz="2000" dirty="0"/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87835" y="4172265"/>
              <a:ext cx="8000217" cy="87876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2" descr="T:\ICSM\Collaborateurs\GAUSSE Clémence\Thèse\ChapV\ChapV_figures\b_AFM_NdPO4.png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102" y="637599"/>
            <a:ext cx="8473671" cy="232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19102" y="637599"/>
            <a:ext cx="423848" cy="26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re 2"/>
          <p:cNvSpPr>
            <a:spLocks noGrp="1"/>
          </p:cNvSpPr>
          <p:nvPr>
            <p:ph type="title"/>
          </p:nvPr>
        </p:nvSpPr>
        <p:spPr>
          <a:xfrm>
            <a:off x="24830" y="27603"/>
            <a:ext cx="9147294" cy="481361"/>
          </a:xfrm>
        </p:spPr>
        <p:txBody>
          <a:bodyPr/>
          <a:lstStyle/>
          <a:p>
            <a:r>
              <a:rPr lang="fr-FR" sz="2000" dirty="0" smtClean="0"/>
              <a:t>Microstructural </a:t>
            </a:r>
            <a:r>
              <a:rPr lang="fr-FR" sz="2000" dirty="0" err="1" smtClean="0"/>
              <a:t>evolution</a:t>
            </a:r>
            <a:r>
              <a:rPr lang="fr-FR" sz="2000" dirty="0" smtClean="0"/>
              <a:t> at </a:t>
            </a:r>
            <a:r>
              <a:rPr lang="fr-FR" sz="2000" dirty="0"/>
              <a:t>the surface </a:t>
            </a:r>
            <a:r>
              <a:rPr lang="fr-FR" sz="2000" dirty="0" smtClean="0"/>
              <a:t>of </a:t>
            </a:r>
            <a:r>
              <a:rPr lang="fr-FR" sz="2000" dirty="0" err="1" smtClean="0"/>
              <a:t>Nd</a:t>
            </a:r>
            <a:r>
              <a:rPr lang="fr-FR" sz="2000" dirty="0" smtClean="0"/>
              <a:t>-monazite:</a:t>
            </a:r>
            <a:br>
              <a:rPr lang="fr-FR" sz="2000" dirty="0" smtClean="0"/>
            </a:br>
            <a:r>
              <a:rPr lang="fr-FR" sz="2000" dirty="0" smtClean="0"/>
              <a:t>AFM</a:t>
            </a:r>
            <a:endParaRPr lang="fr-FR" sz="2000" dirty="0"/>
          </a:p>
        </p:txBody>
      </p:sp>
      <p:grpSp>
        <p:nvGrpSpPr>
          <p:cNvPr id="33" name="Groupe 32"/>
          <p:cNvGrpSpPr/>
          <p:nvPr/>
        </p:nvGrpSpPr>
        <p:grpSpPr>
          <a:xfrm>
            <a:off x="279450" y="3024660"/>
            <a:ext cx="8458201" cy="2609850"/>
            <a:chOff x="447674" y="3438525"/>
            <a:chExt cx="8458201" cy="2609850"/>
          </a:xfrm>
        </p:grpSpPr>
        <p:sp>
          <p:nvSpPr>
            <p:cNvPr id="32" name="Rectangle 31"/>
            <p:cNvSpPr/>
            <p:nvPr/>
          </p:nvSpPr>
          <p:spPr>
            <a:xfrm>
              <a:off x="447674" y="3438525"/>
              <a:ext cx="8458201" cy="26098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6" name="Groupe 25"/>
            <p:cNvGrpSpPr>
              <a:grpSpLocks noChangeAspect="1"/>
            </p:cNvGrpSpPr>
            <p:nvPr/>
          </p:nvGrpSpPr>
          <p:grpSpPr>
            <a:xfrm>
              <a:off x="5305424" y="3584742"/>
              <a:ext cx="3261335" cy="2304000"/>
              <a:chOff x="438623" y="4000500"/>
              <a:chExt cx="3210377" cy="2262690"/>
            </a:xfrm>
          </p:grpSpPr>
          <p:graphicFrame>
            <p:nvGraphicFramePr>
              <p:cNvPr id="27" name="Objet 2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4185397"/>
                  </p:ext>
                </p:extLst>
              </p:nvPr>
            </p:nvGraphicFramePr>
            <p:xfrm>
              <a:off x="438623" y="4000500"/>
              <a:ext cx="3203576" cy="22347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334" name="Graph" r:id="rId4" imgW="4131360" imgH="2880000" progId="Origin50.Graph">
                      <p:embed/>
                    </p:oleObj>
                  </mc:Choice>
                  <mc:Fallback>
                    <p:oleObj name="Graph" r:id="rId4" imgW="4131360" imgH="2880000" progId="Origin50.Graph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38623" y="4000500"/>
                            <a:ext cx="3203576" cy="22347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8" name="Rectangle à coins arrondis 27"/>
              <p:cNvSpPr/>
              <p:nvPr/>
            </p:nvSpPr>
            <p:spPr>
              <a:xfrm>
                <a:off x="447675" y="4000500"/>
                <a:ext cx="3201325" cy="2262690"/>
              </a:xfrm>
              <a:prstGeom prst="roundRect">
                <a:avLst/>
              </a:prstGeom>
              <a:noFill/>
              <a:ln w="28575">
                <a:solidFill>
                  <a:srgbClr val="FF0066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9" name="Groupe 28"/>
            <p:cNvGrpSpPr/>
            <p:nvPr/>
          </p:nvGrpSpPr>
          <p:grpSpPr>
            <a:xfrm>
              <a:off x="555250" y="3574496"/>
              <a:ext cx="3420000" cy="2304000"/>
              <a:chOff x="555250" y="3695519"/>
              <a:chExt cx="3420000" cy="2304000"/>
            </a:xfrm>
          </p:grpSpPr>
          <p:sp>
            <p:nvSpPr>
              <p:cNvPr id="30" name="Rectangle à coins arrondis 29"/>
              <p:cNvSpPr/>
              <p:nvPr/>
            </p:nvSpPr>
            <p:spPr>
              <a:xfrm>
                <a:off x="555250" y="3695519"/>
                <a:ext cx="3420000" cy="2304000"/>
              </a:xfrm>
              <a:prstGeom prst="roundRect">
                <a:avLst/>
              </a:prstGeom>
              <a:noFill/>
              <a:ln w="28575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31" name="Objet 30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0357210"/>
                  </p:ext>
                </p:extLst>
              </p:nvPr>
            </p:nvGraphicFramePr>
            <p:xfrm>
              <a:off x="650875" y="3751263"/>
              <a:ext cx="3211513" cy="22399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335" name="Graph" r:id="rId6" imgW="4131360" imgH="2880000" progId="Origin50.Graph">
                      <p:embed/>
                    </p:oleObj>
                  </mc:Choice>
                  <mc:Fallback>
                    <p:oleObj name="Graph" r:id="rId6" imgW="4131360" imgH="2880000" progId="Origin50.Graph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650875" y="3751263"/>
                            <a:ext cx="3211513" cy="22399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36" name="Groupe 35"/>
          <p:cNvGrpSpPr/>
          <p:nvPr/>
        </p:nvGrpSpPr>
        <p:grpSpPr>
          <a:xfrm>
            <a:off x="482651" y="5656284"/>
            <a:ext cx="8000217" cy="707886"/>
            <a:chOff x="319102" y="5761596"/>
            <a:chExt cx="8000217" cy="707886"/>
          </a:xfrm>
        </p:grpSpPr>
        <p:sp>
          <p:nvSpPr>
            <p:cNvPr id="34" name="ZoneTexte 33"/>
            <p:cNvSpPr txBox="1"/>
            <p:nvPr/>
          </p:nvSpPr>
          <p:spPr>
            <a:xfrm>
              <a:off x="319102" y="5761596"/>
              <a:ext cx="761445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20 to 162 days: </a:t>
              </a:r>
              <a:r>
                <a:rPr lang="en-US" sz="2000" dirty="0" smtClean="0"/>
                <a:t>holes </a:t>
              </a:r>
              <a:r>
                <a:rPr lang="en-US" sz="2000" dirty="0" smtClean="0"/>
                <a:t>created by grain </a:t>
              </a:r>
              <a:r>
                <a:rPr lang="en-US" sz="2000" dirty="0" smtClean="0"/>
                <a:t>detachment became wider</a:t>
              </a:r>
              <a:endParaRPr lang="en-US" sz="2000" dirty="0" smtClean="0"/>
            </a:p>
            <a:p>
              <a:pPr marL="342900" indent="-342900">
                <a:buClr>
                  <a:srgbClr val="C00000"/>
                </a:buClr>
                <a:buFont typeface="Wingdings" panose="05000000000000000000" pitchFamily="2" charset="2"/>
                <a:buChar char="ü"/>
              </a:pPr>
              <a:r>
                <a:rPr lang="en-US" sz="2000" dirty="0" smtClean="0"/>
                <a:t>162 to 284 days: evolution stopped </a:t>
              </a:r>
              <a:endParaRPr lang="en-US" sz="2000" dirty="0"/>
            </a:p>
          </p:txBody>
        </p:sp>
        <p:sp>
          <p:nvSpPr>
            <p:cNvPr id="35" name="Rectangle à coins arrondis 34"/>
            <p:cNvSpPr/>
            <p:nvPr/>
          </p:nvSpPr>
          <p:spPr>
            <a:xfrm>
              <a:off x="319102" y="5761596"/>
              <a:ext cx="8000217" cy="706757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7" name="ZoneTexte 36"/>
          <p:cNvSpPr txBox="1"/>
          <p:nvPr/>
        </p:nvSpPr>
        <p:spPr>
          <a:xfrm>
            <a:off x="0" y="301516"/>
            <a:ext cx="1374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200" b="1" i="1" baseline="-25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200" b="1" i="1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0.25 M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HNO</a:t>
            </a:r>
            <a:r>
              <a:rPr lang="fr-FR" sz="1200" baseline="-250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3</a:t>
            </a:r>
            <a:r>
              <a:rPr lang="fr-FR" sz="12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2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90°C</a:t>
            </a:r>
            <a:endParaRPr lang="fr-FR" sz="1200" dirty="0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200" b="1" i="1" baseline="-25000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69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534026" y="1560799"/>
            <a:ext cx="2964759" cy="3051513"/>
          </a:xfrm>
          <a:prstGeom prst="rect">
            <a:avLst/>
          </a:prstGeom>
          <a:gradFill flip="none" rotWithShape="1">
            <a:gsLst>
              <a:gs pos="98000">
                <a:schemeClr val="accent5">
                  <a:alpha val="14000"/>
                </a:schemeClr>
              </a:gs>
              <a:gs pos="0">
                <a:srgbClr val="008000">
                  <a:alpha val="31000"/>
                  <a:lumMod val="91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857107" y="1589525"/>
            <a:ext cx="676918" cy="3022787"/>
          </a:xfrm>
          <a:prstGeom prst="rect">
            <a:avLst/>
          </a:prstGeom>
          <a:gradFill flip="none" rotWithShape="1">
            <a:gsLst>
              <a:gs pos="100000">
                <a:schemeClr val="accent5">
                  <a:alpha val="14000"/>
                </a:schemeClr>
              </a:gs>
              <a:gs pos="26000">
                <a:schemeClr val="accent5">
                  <a:lumMod val="100000"/>
                  <a:alpha val="41000"/>
                </a:schemeClr>
              </a:gs>
              <a:gs pos="0">
                <a:srgbClr val="D70000">
                  <a:alpha val="16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Obje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4177771"/>
              </p:ext>
            </p:extLst>
          </p:nvPr>
        </p:nvGraphicFramePr>
        <p:xfrm>
          <a:off x="3895725" y="1533525"/>
          <a:ext cx="5368925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0" name="Graph" r:id="rId3" imgW="4131360" imgH="2880000" progId="Origin50.Graph">
                  <p:embed/>
                </p:oleObj>
              </mc:Choice>
              <mc:Fallback>
                <p:oleObj name="Graph" r:id="rId3" imgW="4131360" imgH="288000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95725" y="1533525"/>
                        <a:ext cx="5368925" cy="374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517467"/>
              </p:ext>
            </p:extLst>
          </p:nvPr>
        </p:nvGraphicFramePr>
        <p:xfrm>
          <a:off x="-410203" y="1454776"/>
          <a:ext cx="4736410" cy="3300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1" name="Graph" r:id="rId5" imgW="4131720" imgH="2879640" progId="Origin50.Graph">
                  <p:embed/>
                </p:oleObj>
              </mc:Choice>
              <mc:Fallback>
                <p:oleObj name="Graph" r:id="rId5" imgW="4131720" imgH="287964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-410203" y="1454776"/>
                        <a:ext cx="4736410" cy="3300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re 2"/>
          <p:cNvSpPr>
            <a:spLocks noGrp="1"/>
          </p:cNvSpPr>
          <p:nvPr>
            <p:ph type="title"/>
          </p:nvPr>
        </p:nvSpPr>
        <p:spPr>
          <a:xfrm>
            <a:off x="-2284" y="0"/>
            <a:ext cx="9147294" cy="481361"/>
          </a:xfrm>
        </p:spPr>
        <p:txBody>
          <a:bodyPr/>
          <a:lstStyle/>
          <a:p>
            <a:r>
              <a:rPr lang="fr-FR" sz="2000" dirty="0" smtClean="0"/>
              <a:t>Microstructural </a:t>
            </a:r>
            <a:r>
              <a:rPr lang="fr-FR" sz="2000" dirty="0" err="1" smtClean="0"/>
              <a:t>evolution</a:t>
            </a:r>
            <a:r>
              <a:rPr lang="fr-FR" sz="2000" dirty="0" smtClean="0"/>
              <a:t> at </a:t>
            </a:r>
            <a:r>
              <a:rPr lang="fr-FR" sz="2000" dirty="0"/>
              <a:t>the surface </a:t>
            </a:r>
            <a:r>
              <a:rPr lang="fr-FR" sz="2000" dirty="0" smtClean="0"/>
              <a:t>of </a:t>
            </a:r>
            <a:r>
              <a:rPr lang="fr-FR" sz="2000" dirty="0" err="1" smtClean="0"/>
              <a:t>Nd</a:t>
            </a:r>
            <a:r>
              <a:rPr lang="fr-FR" sz="2000" dirty="0" smtClean="0"/>
              <a:t>-monazite:</a:t>
            </a:r>
            <a:br>
              <a:rPr lang="fr-FR" sz="2000" dirty="0" smtClean="0"/>
            </a:br>
            <a:r>
              <a:rPr lang="fr-FR" sz="2000" dirty="0" smtClean="0"/>
              <a:t>GI-</a:t>
            </a:r>
            <a:r>
              <a:rPr lang="fr-FR" sz="2000" dirty="0" err="1" smtClean="0"/>
              <a:t>XRR</a:t>
            </a:r>
            <a:endParaRPr lang="fr-FR" sz="2000" dirty="0"/>
          </a:p>
        </p:txBody>
      </p:sp>
      <p:sp>
        <p:nvSpPr>
          <p:cNvPr id="8" name="Flèche droite 7"/>
          <p:cNvSpPr/>
          <p:nvPr/>
        </p:nvSpPr>
        <p:spPr>
          <a:xfrm>
            <a:off x="3775328" y="2947772"/>
            <a:ext cx="466725" cy="277565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7491375" y="3828532"/>
            <a:ext cx="11107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ym typeface="Symbol" panose="05050102010706020507" pitchFamily="18" charset="2"/>
              </a:rPr>
              <a:t></a:t>
            </a:r>
            <a:r>
              <a:rPr lang="fr-FR" sz="1400" b="1" i="1" baseline="-25000" dirty="0">
                <a:sym typeface="Symbol" panose="05050102010706020507" pitchFamily="18" charset="2"/>
              </a:rPr>
              <a:t>R</a:t>
            </a:r>
            <a:r>
              <a:rPr lang="fr-FR" sz="1400" b="1" i="1" dirty="0">
                <a:sym typeface="Symbol" panose="05050102010706020507" pitchFamily="18" charset="2"/>
              </a:rPr>
              <a:t>G</a:t>
            </a:r>
            <a:r>
              <a:rPr lang="fr-FR" sz="1400" b="1" dirty="0">
                <a:sym typeface="Symbol" panose="05050102010706020507" pitchFamily="18" charset="2"/>
              </a:rPr>
              <a:t> = -</a:t>
            </a:r>
            <a:r>
              <a:rPr lang="fr-FR" sz="1400" b="1" dirty="0" smtClean="0">
                <a:sym typeface="Symbol" panose="05050102010706020507" pitchFamily="18" charset="2"/>
              </a:rPr>
              <a:t>0.4 kJ.mol</a:t>
            </a:r>
            <a:r>
              <a:rPr lang="fr-FR" sz="1400" b="1" baseline="30000" dirty="0" smtClean="0">
                <a:sym typeface="Symbol" panose="05050102010706020507" pitchFamily="18" charset="2"/>
              </a:rPr>
              <a:t>-1</a:t>
            </a:r>
            <a:r>
              <a:rPr lang="en-US" sz="1400" b="1" dirty="0" smtClean="0"/>
              <a:t> </a:t>
            </a:r>
            <a:endParaRPr lang="fr-FR" sz="1400" b="1" dirty="0">
              <a:cs typeface="Times New Roman" panose="02020603050405020304" pitchFamily="18" charset="0"/>
            </a:endParaRPr>
          </a:p>
        </p:txBody>
      </p:sp>
      <p:sp>
        <p:nvSpPr>
          <p:cNvPr id="16" name="Accolade ouvrante 15"/>
          <p:cNvSpPr/>
          <p:nvPr/>
        </p:nvSpPr>
        <p:spPr>
          <a:xfrm rot="5400000">
            <a:off x="6548348" y="-126617"/>
            <a:ext cx="492230" cy="2978075"/>
          </a:xfrm>
          <a:prstGeom prst="leftBrace">
            <a:avLst>
              <a:gd name="adj1" fmla="val 28874"/>
              <a:gd name="adj2" fmla="val 50000"/>
            </a:avLst>
          </a:prstGeom>
          <a:ln w="19050" cmpd="sng"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4464358" y="777751"/>
            <a:ext cx="46602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err="1" smtClean="0">
                <a:solidFill>
                  <a:srgbClr val="006600"/>
                </a:solidFill>
              </a:rPr>
              <a:t>Strong</a:t>
            </a:r>
            <a:r>
              <a:rPr lang="fr-FR" sz="1600" b="1" dirty="0" smtClean="0">
                <a:solidFill>
                  <a:srgbClr val="006600"/>
                </a:solidFill>
              </a:rPr>
              <a:t> influence of the solution saturation state</a:t>
            </a:r>
            <a:endParaRPr lang="fr-FR" sz="1600" b="1" dirty="0">
              <a:solidFill>
                <a:srgbClr val="006600"/>
              </a:solidFill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369261" y="5012156"/>
            <a:ext cx="3678864" cy="1056302"/>
            <a:chOff x="285107" y="4895560"/>
            <a:chExt cx="3678864" cy="1056302"/>
          </a:xfrm>
        </p:grpSpPr>
        <p:sp>
          <p:nvSpPr>
            <p:cNvPr id="18" name="Rectangle 17"/>
            <p:cNvSpPr/>
            <p:nvPr/>
          </p:nvSpPr>
          <p:spPr>
            <a:xfrm>
              <a:off x="285107" y="4943593"/>
              <a:ext cx="367886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en-US" dirty="0"/>
                <a:t>No oscillation </a:t>
              </a:r>
              <a:r>
                <a:rPr lang="en-US" dirty="0" smtClean="0"/>
                <a:t>observed: absence </a:t>
              </a:r>
              <a:r>
                <a:rPr lang="en-US" dirty="0"/>
                <a:t>of surface layer or secondary phase precipitated </a:t>
              </a:r>
              <a:r>
                <a:rPr lang="en-US" dirty="0" smtClean="0"/>
                <a:t>at the </a:t>
              </a:r>
              <a:r>
                <a:rPr lang="en-US" dirty="0"/>
                <a:t>surface </a:t>
              </a:r>
              <a:r>
                <a:rPr lang="en-US" dirty="0" smtClean="0"/>
                <a:t>pellet  </a:t>
              </a:r>
              <a:endParaRPr lang="en-US" dirty="0"/>
            </a:p>
          </p:txBody>
        </p:sp>
        <p:sp>
          <p:nvSpPr>
            <p:cNvPr id="20" name="Rectangle à coins arrondis 19"/>
            <p:cNvSpPr/>
            <p:nvPr/>
          </p:nvSpPr>
          <p:spPr>
            <a:xfrm>
              <a:off x="304157" y="4895560"/>
              <a:ext cx="3583614" cy="1056302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2" name="Groupe 21"/>
          <p:cNvGrpSpPr/>
          <p:nvPr/>
        </p:nvGrpSpPr>
        <p:grpSpPr>
          <a:xfrm>
            <a:off x="4955031" y="5136316"/>
            <a:ext cx="3678864" cy="1556975"/>
            <a:chOff x="285107" y="4895559"/>
            <a:chExt cx="3678864" cy="1556975"/>
          </a:xfrm>
        </p:grpSpPr>
        <p:sp>
          <p:nvSpPr>
            <p:cNvPr id="23" name="Rectangle 22"/>
            <p:cNvSpPr/>
            <p:nvPr/>
          </p:nvSpPr>
          <p:spPr>
            <a:xfrm>
              <a:off x="285107" y="4943593"/>
              <a:ext cx="367886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C00000"/>
                </a:buClr>
              </a:pPr>
              <a:r>
                <a:rPr lang="en-US" dirty="0" smtClean="0"/>
                <a:t>Increase then stabilization of microstructural properties (roughness and porosity):</a:t>
              </a:r>
            </a:p>
            <a:p>
              <a:pPr>
                <a:buClr>
                  <a:srgbClr val="C00000"/>
                </a:buClr>
              </a:pPr>
              <a:r>
                <a:rPr lang="en-US" b="1" dirty="0" smtClean="0">
                  <a:solidFill>
                    <a:srgbClr val="006600"/>
                  </a:solidFill>
                </a:rPr>
                <a:t>Slow down linked to saturation state of the solution </a:t>
              </a:r>
              <a:endParaRPr lang="en-US" b="1" dirty="0">
                <a:solidFill>
                  <a:srgbClr val="006600"/>
                </a:solidFill>
              </a:endParaRPr>
            </a:p>
          </p:txBody>
        </p:sp>
        <p:sp>
          <p:nvSpPr>
            <p:cNvPr id="24" name="Rectangle à coins arrondis 23"/>
            <p:cNvSpPr/>
            <p:nvPr/>
          </p:nvSpPr>
          <p:spPr>
            <a:xfrm>
              <a:off x="304157" y="4895559"/>
              <a:ext cx="3583614" cy="1556975"/>
            </a:xfrm>
            <a:prstGeom prst="round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4008690" y="5189185"/>
            <a:ext cx="906907" cy="923330"/>
            <a:chOff x="4008690" y="5189185"/>
            <a:chExt cx="906907" cy="923330"/>
          </a:xfrm>
        </p:grpSpPr>
        <p:sp>
          <p:nvSpPr>
            <p:cNvPr id="25" name="Double flèche horizontale 24"/>
            <p:cNvSpPr/>
            <p:nvPr/>
          </p:nvSpPr>
          <p:spPr>
            <a:xfrm>
              <a:off x="4008690" y="5424098"/>
              <a:ext cx="906907" cy="392949"/>
            </a:xfrm>
            <a:prstGeom prst="leftRightArrow">
              <a:avLst/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4307826" y="5189185"/>
              <a:ext cx="3113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sym typeface="Symbol" panose="05050102010706020507" pitchFamily="18" charset="2"/>
                </a:rPr>
                <a:t></a:t>
              </a:r>
            </a:p>
            <a:p>
              <a:endParaRPr lang="fr-FR" b="1" dirty="0" smtClean="0">
                <a:solidFill>
                  <a:srgbClr val="C00000"/>
                </a:solidFill>
                <a:sym typeface="Symbol" panose="05050102010706020507" pitchFamily="18" charset="2"/>
              </a:endParaRPr>
            </a:p>
            <a:p>
              <a:r>
                <a:rPr lang="fr-FR" b="1" dirty="0" smtClean="0">
                  <a:solidFill>
                    <a:srgbClr val="C00000"/>
                  </a:solidFill>
                  <a:sym typeface="Symbol" panose="05050102010706020507" pitchFamily="18" charset="2"/>
                </a:rPr>
                <a:t>?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-2284" y="553520"/>
            <a:ext cx="1771639" cy="748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b="1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NdPO</a:t>
            </a:r>
            <a:r>
              <a:rPr lang="fr-FR" sz="1600" b="1" i="1" baseline="-25000" dirty="0" err="1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4</a:t>
            </a:r>
            <a:r>
              <a:rPr lang="fr-FR" sz="1600" b="1" i="1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ＭＳ Ｐゴシック" pitchFamily="34" charset="-128"/>
                <a:cs typeface="Calibri" panose="020F0502020204030204" pitchFamily="34" charset="0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0.25 M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HNO</a:t>
            </a:r>
            <a:r>
              <a:rPr lang="fr-FR" sz="1600" baseline="-250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3</a:t>
            </a:r>
            <a:r>
              <a:rPr lang="fr-FR" sz="1600" dirty="0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chemeClr val="tx1">
                    <a:lumMod val="85000"/>
                    <a:lumOff val="15000"/>
                  </a:schemeClr>
                </a:solidFill>
                <a:cs typeface="Calibri" panose="020F0502020204030204" pitchFamily="34" charset="0"/>
              </a:rPr>
              <a:t>90°C</a:t>
            </a:r>
            <a:endParaRPr lang="fr-FR" sz="1600" dirty="0">
              <a:solidFill>
                <a:schemeClr val="tx1">
                  <a:lumMod val="85000"/>
                  <a:lumOff val="15000"/>
                </a:schemeClr>
              </a:solidFill>
              <a:cs typeface="Calibri" panose="020F0502020204030204" pitchFamily="34" charset="0"/>
            </a:endParaRP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00" b="1" i="1" baseline="-25000" dirty="0">
              <a:solidFill>
                <a:schemeClr val="tx1">
                  <a:lumMod val="85000"/>
                  <a:lumOff val="15000"/>
                </a:schemeClr>
              </a:solidFill>
              <a:ea typeface="ＭＳ Ｐゴシック" pitchFamily="34" charset="-128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83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 smtClean="0"/>
              <a:t>[1] Qin, D.; Gausse, C.; Szenknect, S.; Mesbah, A.; Clavier, N.; Dacheux, N., </a:t>
            </a:r>
            <a:r>
              <a:rPr lang="en-US" i="1" dirty="0" smtClean="0"/>
              <a:t>The Journal of Chemical Thermodynamics </a:t>
            </a:r>
            <a:r>
              <a:rPr lang="en-US" b="1" dirty="0" smtClean="0"/>
              <a:t>2017,</a:t>
            </a:r>
            <a:r>
              <a:rPr lang="en-US" dirty="0" smtClean="0"/>
              <a:t> </a:t>
            </a:r>
            <a:r>
              <a:rPr lang="en-US" i="1" dirty="0" smtClean="0"/>
              <a:t>114</a:t>
            </a:r>
            <a:r>
              <a:rPr lang="en-US" dirty="0" smtClean="0"/>
              <a:t>, 151-164.</a:t>
            </a:r>
          </a:p>
          <a:p>
            <a:r>
              <a:rPr lang="fr-FR" dirty="0" smtClean="0"/>
              <a:t>[2] Qin, D. W.; Mesbah, A.; Gausse, C.; Szenknect, S.; Dacheux, N.; Clavier, N., </a:t>
            </a:r>
            <a:r>
              <a:rPr lang="fr-FR" i="1" dirty="0" smtClean="0"/>
              <a:t>Journal of </a:t>
            </a:r>
            <a:r>
              <a:rPr lang="fr-FR" i="1" dirty="0" err="1" smtClean="0"/>
              <a:t>Nuclear</a:t>
            </a:r>
            <a:r>
              <a:rPr lang="fr-FR" i="1" dirty="0" smtClean="0"/>
              <a:t> </a:t>
            </a:r>
            <a:r>
              <a:rPr lang="fr-FR" i="1" dirty="0" err="1" smtClean="0"/>
              <a:t>Materials</a:t>
            </a:r>
            <a:r>
              <a:rPr lang="fr-FR" i="1" dirty="0" smtClean="0"/>
              <a:t> </a:t>
            </a:r>
            <a:r>
              <a:rPr lang="fr-FR" b="1" dirty="0" smtClean="0"/>
              <a:t>2017,</a:t>
            </a:r>
            <a:r>
              <a:rPr lang="fr-FR" dirty="0" smtClean="0"/>
              <a:t> </a:t>
            </a:r>
            <a:r>
              <a:rPr lang="fr-FR" i="1" dirty="0" smtClean="0"/>
              <a:t>492</a:t>
            </a:r>
            <a:r>
              <a:rPr lang="fr-FR" dirty="0" smtClean="0"/>
              <a:t>, 88-96.</a:t>
            </a:r>
          </a:p>
          <a:p>
            <a:endParaRPr lang="fr-FR" i="1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Conclusions / prospects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58E0A389-D1D9-294F-AEE2-0D24E5C640EC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66700" y="989046"/>
            <a:ext cx="86296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b="1" dirty="0" err="1" smtClean="0">
                <a:solidFill>
                  <a:srgbClr val="C00000"/>
                </a:solidFill>
              </a:rPr>
              <a:t>Very</a:t>
            </a:r>
            <a:r>
              <a:rPr lang="fr-FR" b="1" dirty="0" smtClean="0">
                <a:solidFill>
                  <a:srgbClr val="C00000"/>
                </a:solidFill>
              </a:rPr>
              <a:t> high </a:t>
            </a:r>
            <a:r>
              <a:rPr lang="fr-FR" b="1" dirty="0" err="1" smtClean="0">
                <a:solidFill>
                  <a:srgbClr val="C00000"/>
                </a:solidFill>
              </a:rPr>
              <a:t>chemical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</a:rPr>
              <a:t>durability</a:t>
            </a:r>
            <a:r>
              <a:rPr lang="fr-FR" b="1" dirty="0" smtClean="0">
                <a:solidFill>
                  <a:srgbClr val="C00000"/>
                </a:solidFill>
              </a:rPr>
              <a:t> of </a:t>
            </a:r>
            <a:r>
              <a:rPr lang="fr-FR" b="1" dirty="0" err="1" smtClean="0">
                <a:solidFill>
                  <a:srgbClr val="C00000"/>
                </a:solidFill>
              </a:rPr>
              <a:t>LnPO</a:t>
            </a:r>
            <a:r>
              <a:rPr lang="fr-FR" b="1" baseline="-25000" dirty="0" err="1" smtClean="0">
                <a:solidFill>
                  <a:srgbClr val="C00000"/>
                </a:solidFill>
              </a:rPr>
              <a:t>4</a:t>
            </a:r>
            <a:r>
              <a:rPr lang="fr-FR" b="1" baseline="-25000" dirty="0" smtClean="0">
                <a:solidFill>
                  <a:srgbClr val="C00000"/>
                </a:solidFill>
              </a:rPr>
              <a:t> </a:t>
            </a:r>
            <a:r>
              <a:rPr lang="fr-FR" dirty="0" smtClean="0"/>
              <a:t>(Ln = La to Dy) monazite </a:t>
            </a:r>
            <a:r>
              <a:rPr lang="fr-FR" dirty="0" err="1" smtClean="0"/>
              <a:t>confirmed</a:t>
            </a:r>
            <a:r>
              <a:rPr lang="fr-FR" dirty="0" smtClean="0"/>
              <a:t> </a:t>
            </a:r>
            <a:r>
              <a:rPr lang="fr-FR" dirty="0" err="1" smtClean="0"/>
              <a:t>even</a:t>
            </a:r>
            <a:r>
              <a:rPr lang="fr-FR" dirty="0" smtClean="0"/>
              <a:t> in </a:t>
            </a:r>
            <a:r>
              <a:rPr lang="fr-FR" dirty="0" err="1" smtClean="0"/>
              <a:t>acidic</a:t>
            </a:r>
            <a:r>
              <a:rPr lang="fr-FR" dirty="0" smtClean="0"/>
              <a:t> media and far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thermodynamic</a:t>
            </a:r>
            <a:r>
              <a:rPr lang="fr-FR" dirty="0" smtClean="0"/>
              <a:t> </a:t>
            </a:r>
            <a:r>
              <a:rPr lang="fr-FR" dirty="0" err="1" smtClean="0"/>
              <a:t>equilibrium</a:t>
            </a:r>
            <a:r>
              <a:rPr lang="fr-FR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Relative </a:t>
            </a:r>
            <a:r>
              <a:rPr lang="fr-FR" dirty="0" err="1" smtClean="0"/>
              <a:t>stability</a:t>
            </a:r>
            <a:r>
              <a:rPr lang="fr-FR" dirty="0" smtClean="0"/>
              <a:t> </a:t>
            </a:r>
            <a:r>
              <a:rPr lang="fr-FR" dirty="0" err="1" smtClean="0"/>
              <a:t>domains</a:t>
            </a:r>
            <a:r>
              <a:rPr lang="fr-FR" dirty="0" smtClean="0"/>
              <a:t> of  monazite and </a:t>
            </a:r>
            <a:r>
              <a:rPr lang="fr-FR" dirty="0" err="1" smtClean="0"/>
              <a:t>rhabdophane</a:t>
            </a:r>
            <a:r>
              <a:rPr lang="fr-FR" dirty="0" smtClean="0"/>
              <a:t> </a:t>
            </a:r>
            <a:r>
              <a:rPr lang="fr-FR" dirty="0" err="1" smtClean="0"/>
              <a:t>better</a:t>
            </a:r>
            <a:r>
              <a:rPr lang="fr-FR" dirty="0" smtClean="0"/>
              <a:t> </a:t>
            </a:r>
            <a:r>
              <a:rPr lang="fr-FR" dirty="0" err="1" smtClean="0"/>
              <a:t>constrained</a:t>
            </a:r>
            <a:r>
              <a:rPr lang="fr-FR" dirty="0" smtClean="0"/>
              <a:t>: </a:t>
            </a:r>
          </a:p>
          <a:p>
            <a:pPr lvl="1"/>
            <a:r>
              <a:rPr lang="fr-FR" dirty="0"/>
              <a:t> </a:t>
            </a:r>
            <a:r>
              <a:rPr lang="fr-FR" dirty="0">
                <a:sym typeface="Wingdings" panose="05000000000000000000" pitchFamily="2" charset="2"/>
              </a:rPr>
              <a:t> </a:t>
            </a:r>
            <a:r>
              <a:rPr lang="fr-FR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c</a:t>
            </a:r>
            <a:r>
              <a:rPr lang="fr-FR" b="1" dirty="0" smtClean="0">
                <a:solidFill>
                  <a:srgbClr val="C00000"/>
                </a:solidFill>
              </a:rPr>
              <a:t>ontrol of the saturation state of the </a:t>
            </a:r>
            <a:r>
              <a:rPr lang="fr-FR" b="1" dirty="0" err="1" smtClean="0">
                <a:solidFill>
                  <a:srgbClr val="C00000"/>
                </a:solidFill>
              </a:rPr>
              <a:t>leaching</a:t>
            </a:r>
            <a:r>
              <a:rPr lang="fr-FR" b="1" dirty="0" smtClean="0">
                <a:solidFill>
                  <a:srgbClr val="C00000"/>
                </a:solidFill>
              </a:rPr>
              <a:t> solution by </a:t>
            </a:r>
            <a:r>
              <a:rPr lang="fr-FR" b="1" dirty="0" err="1" smtClean="0">
                <a:solidFill>
                  <a:srgbClr val="C00000"/>
                </a:solidFill>
              </a:rPr>
              <a:t>rhabdophane</a:t>
            </a:r>
            <a:r>
              <a:rPr lang="fr-FR" b="1" dirty="0" smtClean="0">
                <a:solidFill>
                  <a:srgbClr val="C00000"/>
                </a:solidFill>
              </a:rPr>
              <a:t> for T &lt; 363 K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Quantification of the impact of the saturation state of the solution relative to the </a:t>
            </a:r>
            <a:r>
              <a:rPr lang="fr-FR" dirty="0" err="1" smtClean="0"/>
              <a:t>rhabdophane</a:t>
            </a:r>
            <a:r>
              <a:rPr lang="fr-FR" dirty="0" smtClean="0"/>
              <a:t> on the </a:t>
            </a:r>
            <a:r>
              <a:rPr lang="fr-FR" dirty="0" err="1" smtClean="0"/>
              <a:t>normalized</a:t>
            </a:r>
            <a:r>
              <a:rPr lang="fr-FR" dirty="0" smtClean="0"/>
              <a:t> dissolution rate of monazite</a:t>
            </a:r>
          </a:p>
          <a:p>
            <a:pPr lvl="1"/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 </a:t>
            </a:r>
            <a:r>
              <a:rPr lang="fr-FR" dirty="0" err="1" smtClean="0"/>
              <a:t>decrease</a:t>
            </a:r>
            <a:r>
              <a:rPr lang="fr-FR" dirty="0" smtClean="0"/>
              <a:t> of the dissolution rate: </a:t>
            </a:r>
            <a:r>
              <a:rPr lang="fr-FR" b="1" dirty="0" smtClean="0">
                <a:solidFill>
                  <a:srgbClr val="C00000"/>
                </a:solidFill>
              </a:rPr>
              <a:t>positive impact in the </a:t>
            </a:r>
            <a:r>
              <a:rPr lang="fr-FR" b="1" dirty="0" err="1" smtClean="0">
                <a:solidFill>
                  <a:srgbClr val="C00000"/>
                </a:solidFill>
              </a:rPr>
              <a:t>context</a:t>
            </a:r>
            <a:r>
              <a:rPr lang="fr-FR" b="1" dirty="0" smtClean="0">
                <a:solidFill>
                  <a:srgbClr val="C00000"/>
                </a:solidFill>
              </a:rPr>
              <a:t> of </a:t>
            </a:r>
            <a:r>
              <a:rPr lang="fr-FR" b="1" dirty="0" err="1" smtClean="0">
                <a:solidFill>
                  <a:srgbClr val="C00000"/>
                </a:solidFill>
              </a:rPr>
              <a:t>nuclear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</a:rPr>
              <a:t>waste</a:t>
            </a:r>
            <a:r>
              <a:rPr lang="fr-FR" b="1" dirty="0" smtClean="0">
                <a:solidFill>
                  <a:srgbClr val="C00000"/>
                </a:solidFill>
              </a:rPr>
              <a:t> </a:t>
            </a:r>
            <a:r>
              <a:rPr lang="fr-FR" b="1" dirty="0" err="1" smtClean="0">
                <a:solidFill>
                  <a:srgbClr val="C00000"/>
                </a:solidFill>
              </a:rPr>
              <a:t>disposal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133350" y="989046"/>
            <a:ext cx="8839200" cy="2585323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66700" y="4097015"/>
            <a:ext cx="8705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/>
              <a:t>Impact of microstructural </a:t>
            </a:r>
            <a:r>
              <a:rPr lang="fr-FR" dirty="0" err="1" smtClean="0"/>
              <a:t>parameters</a:t>
            </a:r>
            <a:r>
              <a:rPr lang="fr-FR" dirty="0" smtClean="0"/>
              <a:t> on the </a:t>
            </a:r>
            <a:r>
              <a:rPr lang="fr-FR" dirty="0" err="1" smtClean="0"/>
              <a:t>chemical</a:t>
            </a:r>
            <a:r>
              <a:rPr lang="fr-FR" dirty="0" smtClean="0"/>
              <a:t> </a:t>
            </a:r>
            <a:r>
              <a:rPr lang="fr-FR" dirty="0" err="1" smtClean="0"/>
              <a:t>durability</a:t>
            </a:r>
            <a:r>
              <a:rPr lang="fr-FR" dirty="0" smtClean="0"/>
              <a:t> :</a:t>
            </a:r>
          </a:p>
          <a:p>
            <a:pPr marL="266700" lvl="1" algn="ctr"/>
            <a:r>
              <a:rPr lang="fr-FR" b="1" dirty="0" err="1" smtClean="0">
                <a:solidFill>
                  <a:srgbClr val="1E5389"/>
                </a:solidFill>
              </a:rPr>
              <a:t>Synthesis</a:t>
            </a:r>
            <a:r>
              <a:rPr lang="fr-FR" b="1" dirty="0" smtClean="0">
                <a:solidFill>
                  <a:srgbClr val="1E5389"/>
                </a:solidFill>
              </a:rPr>
              <a:t> </a:t>
            </a: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 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Sintering</a:t>
            </a: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 </a:t>
            </a:r>
            <a:r>
              <a:rPr lang="fr-FR" b="1" dirty="0">
                <a:solidFill>
                  <a:srgbClr val="1E5389"/>
                </a:solidFill>
              </a:rPr>
              <a:t> </a:t>
            </a:r>
            <a:r>
              <a:rPr lang="fr-FR" b="1" dirty="0">
                <a:solidFill>
                  <a:srgbClr val="1E5389"/>
                </a:solidFill>
                <a:sym typeface="Wingdings" panose="05000000000000000000" pitchFamily="2" charset="2"/>
              </a:rPr>
              <a:t> </a:t>
            </a: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Dissolution</a:t>
            </a:r>
          </a:p>
          <a:p>
            <a:pPr marL="266700" lvl="1" algn="ctr"/>
            <a:endParaRPr lang="fr-FR" b="1" dirty="0" smtClean="0">
              <a:solidFill>
                <a:srgbClr val="1E5389"/>
              </a:solidFill>
              <a:sym typeface="Wingdings" panose="05000000000000000000" pitchFamily="2" charset="2"/>
            </a:endParaRPr>
          </a:p>
          <a:p>
            <a:pPr marL="266700" lvl="1" indent="-266700">
              <a:buFont typeface="Wingdings" panose="05000000000000000000" pitchFamily="2" charset="2"/>
              <a:buChar char="ü"/>
            </a:pP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Transposition of the 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methodology</a:t>
            </a: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for the </a:t>
            </a:r>
            <a:r>
              <a:rPr lang="fr-FR" dirty="0" err="1" smtClean="0">
                <a:sym typeface="Wingdings" panose="05000000000000000000" pitchFamily="2" charset="2"/>
              </a:rPr>
              <a:t>study</a:t>
            </a:r>
            <a:r>
              <a:rPr lang="fr-FR" dirty="0" smtClean="0">
                <a:sym typeface="Wingdings" panose="05000000000000000000" pitchFamily="2" charset="2"/>
              </a:rPr>
              <a:t> of the </a:t>
            </a:r>
            <a:r>
              <a:rPr lang="fr-FR" dirty="0" err="1" smtClean="0">
                <a:sym typeface="Wingdings" panose="05000000000000000000" pitchFamily="2" charset="2"/>
              </a:rPr>
              <a:t>durability</a:t>
            </a:r>
            <a:r>
              <a:rPr lang="fr-FR" dirty="0" smtClean="0">
                <a:sym typeface="Wingdings" panose="05000000000000000000" pitchFamily="2" charset="2"/>
              </a:rPr>
              <a:t> of 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Ln</a:t>
            </a:r>
            <a:r>
              <a:rPr lang="fr-FR" b="1" baseline="-25000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1-x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Ca</a:t>
            </a:r>
            <a:r>
              <a:rPr lang="fr-FR" b="1" baseline="-25000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x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Th</a:t>
            </a:r>
            <a:r>
              <a:rPr lang="fr-FR" b="1" baseline="-25000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x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PO</a:t>
            </a:r>
            <a:r>
              <a:rPr lang="fr-FR" b="1" baseline="-25000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4</a:t>
            </a:r>
            <a:r>
              <a:rPr lang="fr-FR" b="1" dirty="0" smtClean="0">
                <a:solidFill>
                  <a:srgbClr val="1E5389"/>
                </a:solidFill>
                <a:sym typeface="Wingdings" panose="05000000000000000000" pitchFamily="2" charset="2"/>
              </a:rPr>
              <a:t> </a:t>
            </a:r>
            <a:r>
              <a:rPr lang="fr-FR" b="1" dirty="0" err="1" smtClean="0">
                <a:solidFill>
                  <a:srgbClr val="1E5389"/>
                </a:solidFill>
                <a:sym typeface="Wingdings" panose="05000000000000000000" pitchFamily="2" charset="2"/>
              </a:rPr>
              <a:t>cheralites</a:t>
            </a:r>
            <a:r>
              <a:rPr lang="fr-FR" b="1" dirty="0">
                <a:solidFill>
                  <a:srgbClr val="1E5389"/>
                </a:solidFill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(Ph. D. of </a:t>
            </a:r>
            <a:r>
              <a:rPr lang="fr-FR" dirty="0" err="1" smtClean="0">
                <a:sym typeface="Wingdings" panose="05000000000000000000" pitchFamily="2" charset="2"/>
              </a:rPr>
              <a:t>Danwei</a:t>
            </a:r>
            <a:r>
              <a:rPr lang="fr-FR" dirty="0" smtClean="0">
                <a:sym typeface="Wingdings" panose="05000000000000000000" pitchFamily="2" charset="2"/>
              </a:rPr>
              <a:t> Qin at ICSM 2016-2020) </a:t>
            </a:r>
            <a:r>
              <a:rPr lang="fr-FR" baseline="30000" dirty="0" smtClean="0">
                <a:sym typeface="Wingdings" panose="05000000000000000000" pitchFamily="2" charset="2"/>
              </a:rPr>
              <a:t>[1], [2]</a:t>
            </a:r>
            <a:r>
              <a:rPr lang="fr-FR" dirty="0" smtClean="0">
                <a:sym typeface="Wingdings" panose="05000000000000000000" pitchFamily="2" charset="2"/>
              </a:rPr>
              <a:t>.</a:t>
            </a:r>
            <a:endParaRPr lang="fr-FR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151763" y="3974841"/>
            <a:ext cx="8839200" cy="1754155"/>
          </a:xfrm>
          <a:prstGeom prst="roundRect">
            <a:avLst/>
          </a:prstGeom>
          <a:noFill/>
          <a:ln w="19050">
            <a:solidFill>
              <a:srgbClr val="1E538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20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3200" dirty="0" err="1" smtClean="0"/>
              <a:t>Thank</a:t>
            </a:r>
            <a:r>
              <a:rPr lang="fr-FR" sz="3200" dirty="0" smtClean="0"/>
              <a:t> </a:t>
            </a:r>
            <a:r>
              <a:rPr lang="fr-FR" sz="3200" dirty="0" err="1" smtClean="0"/>
              <a:t>you</a:t>
            </a:r>
            <a:r>
              <a:rPr lang="fr-FR" sz="3200" dirty="0" smtClean="0"/>
              <a:t> !</a:t>
            </a:r>
            <a:endParaRPr lang="fr-FR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95250" y="1262278"/>
            <a:ext cx="46464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1E5389"/>
                </a:solidFill>
                <a:latin typeface="+mj-lt"/>
                <a:ea typeface="ＭＳ Ｐゴシック" pitchFamily="34" charset="-128"/>
              </a:rPr>
              <a:t>Interfaces of Material in Evolution (LIME)</a:t>
            </a:r>
            <a:endParaRPr lang="en-US" sz="1400" b="1" dirty="0">
              <a:solidFill>
                <a:srgbClr val="1E5389"/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5" t="16619" b="6877"/>
          <a:stretch/>
        </p:blipFill>
        <p:spPr>
          <a:xfrm>
            <a:off x="95250" y="1570840"/>
            <a:ext cx="4646491" cy="2514012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29" y="4127681"/>
            <a:ext cx="1404437" cy="1404437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425" y="5218101"/>
            <a:ext cx="1382896" cy="681230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029" y="5594659"/>
            <a:ext cx="1404437" cy="4914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509" y="3715021"/>
            <a:ext cx="2278653" cy="3038204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4165162" y="4491576"/>
            <a:ext cx="26372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Dr. Clémence Gausse !</a:t>
            </a:r>
          </a:p>
          <a:p>
            <a:r>
              <a:rPr lang="fr-FR" sz="1600" dirty="0" err="1">
                <a:solidFill>
                  <a:srgbClr val="C00000"/>
                </a:solidFill>
              </a:rPr>
              <a:t>c</a:t>
            </a:r>
            <a:r>
              <a:rPr lang="fr-FR" sz="1600" dirty="0" err="1" smtClean="0">
                <a:solidFill>
                  <a:srgbClr val="C00000"/>
                </a:solidFill>
              </a:rPr>
              <a:t>lem.gausse@orange.fr</a:t>
            </a:r>
            <a:endParaRPr lang="fr-FR" sz="1600" dirty="0" smtClean="0">
              <a:solidFill>
                <a:srgbClr val="C00000"/>
              </a:solidFill>
            </a:endParaRPr>
          </a:p>
          <a:p>
            <a:endParaRPr lang="fr-FR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797181" y="1593288"/>
            <a:ext cx="42576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F0C833"/>
                </a:solidFill>
                <a:latin typeface="+mj-lt"/>
                <a:ea typeface="ＭＳ Ｐゴシック" pitchFamily="34" charset="-128"/>
              </a:rPr>
              <a:t>Study of Matter in Environmental conditions (</a:t>
            </a:r>
            <a:r>
              <a:rPr lang="en-US" sz="1400" b="1" dirty="0" err="1" smtClean="0">
                <a:solidFill>
                  <a:srgbClr val="F0C833"/>
                </a:solidFill>
                <a:latin typeface="+mj-lt"/>
                <a:ea typeface="ＭＳ Ｐゴシック" pitchFamily="34" charset="-128"/>
              </a:rPr>
              <a:t>L2ME</a:t>
            </a:r>
            <a:r>
              <a:rPr lang="en-US" sz="1400" b="1" dirty="0" smtClean="0">
                <a:solidFill>
                  <a:srgbClr val="F0C833"/>
                </a:solidFill>
                <a:latin typeface="+mj-lt"/>
                <a:ea typeface="ＭＳ Ｐゴシック" pitchFamily="34" charset="-128"/>
              </a:rPr>
              <a:t>)</a:t>
            </a:r>
            <a:endParaRPr lang="en-US" sz="1400" b="1" dirty="0">
              <a:solidFill>
                <a:srgbClr val="F0C833"/>
              </a:solidFill>
              <a:latin typeface="+mj-lt"/>
              <a:ea typeface="ＭＳ Ｐゴシック" pitchFamily="34" charset="-128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7181" y="2124864"/>
            <a:ext cx="4257675" cy="215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46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85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Preparation</a:t>
            </a:r>
            <a:r>
              <a:rPr lang="fr-FR" dirty="0" smtClean="0"/>
              <a:t> of the monazite pellet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294967295"/>
          </p:nvPr>
        </p:nvSpPr>
        <p:spPr>
          <a:xfrm>
            <a:off x="7010400" y="6510729"/>
            <a:ext cx="2133600" cy="365125"/>
          </a:xfrm>
          <a:prstGeom prst="rect">
            <a:avLst/>
          </a:prstGeom>
        </p:spPr>
        <p:txBody>
          <a:bodyPr/>
          <a:lstStyle/>
          <a:p>
            <a:fld id="{58E0A389-D1D9-294F-AEE2-0D24E5C640EC}" type="slidenum">
              <a:rPr lang="fr-FR" smtClean="0"/>
              <a:pPr/>
              <a:t>27</a:t>
            </a:fld>
            <a:endParaRPr lang="fr-FR" dirty="0"/>
          </a:p>
        </p:txBody>
      </p:sp>
      <p:pic>
        <p:nvPicPr>
          <p:cNvPr id="5" name="Image 4" descr="D:\Téléchargements\Nd DHBQ THF (1).JPG"/>
          <p:cNvPicPr>
            <a:picLocks noChangeAspect="1"/>
          </p:cNvPicPr>
          <p:nvPr/>
        </p:nvPicPr>
        <p:blipFill>
          <a:blip r:embed="rId3" cstate="email">
            <a:lum bright="27000" contrast="2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876" y="2728837"/>
            <a:ext cx="1008000" cy="7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38488" y="2186251"/>
            <a:ext cx="15247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NdPO</a:t>
            </a:r>
            <a:r>
              <a:rPr lang="fr-FR" sz="1400" b="1" baseline="-25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endParaRPr lang="fr-FR" sz="1400" b="1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Monazite </a:t>
            </a:r>
            <a:r>
              <a:rPr lang="fr-F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powder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34" descr="http://www.specac.com/assets/products/49903cab3b49e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6110" y="1274469"/>
            <a:ext cx="945484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2577527" y="1454469"/>
            <a:ext cx="960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6500" y="1273160"/>
            <a:ext cx="1158729" cy="108000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2162891" y="719496"/>
            <a:ext cx="19175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Mechanical</a:t>
            </a:r>
            <a:r>
              <a:rPr lang="fr-F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fr-FR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grinding</a:t>
            </a:r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algn="ctr"/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45 min – 30 Hz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144216" y="712336"/>
            <a:ext cx="1663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Uniaxial</a:t>
            </a:r>
            <a:r>
              <a:rPr lang="fr-FR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pressing</a:t>
            </a:r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algn="ctr"/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500 </a:t>
            </a:r>
            <a:r>
              <a:rPr lang="fr-FR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MPa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V="1">
            <a:off x="1371600" y="1923225"/>
            <a:ext cx="1146510" cy="1020000"/>
          </a:xfrm>
          <a:prstGeom prst="straightConnector1">
            <a:avLst/>
          </a:prstGeom>
          <a:ln w="1905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endCxn id="7" idx="1"/>
          </p:cNvCxnSpPr>
          <p:nvPr/>
        </p:nvCxnSpPr>
        <p:spPr>
          <a:xfrm>
            <a:off x="3676652" y="1814469"/>
            <a:ext cx="1889458" cy="0"/>
          </a:xfrm>
          <a:prstGeom prst="straightConnector1">
            <a:avLst/>
          </a:prstGeom>
          <a:ln w="19050" cmpd="sng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7435498" y="716344"/>
            <a:ext cx="15007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Sintering</a:t>
            </a:r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pPr algn="r"/>
            <a:r>
              <a:rPr lang="fr-FR" sz="1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1400°C – 8h – air</a:t>
            </a:r>
            <a:endParaRPr 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24" name="Objet 23"/>
          <p:cNvGraphicFramePr>
            <a:graphicFrameLocks noChangeAspect="1"/>
          </p:cNvGraphicFramePr>
          <p:nvPr>
            <p:extLst/>
          </p:nvPr>
        </p:nvGraphicFramePr>
        <p:xfrm>
          <a:off x="1352550" y="3225800"/>
          <a:ext cx="4114800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Graph" r:id="rId7" imgW="4131360" imgH="2880000" progId="Origin50.Graph">
                  <p:embed/>
                </p:oleObj>
              </mc:Choice>
              <mc:Fallback>
                <p:oleObj name="Graph" r:id="rId7" imgW="4131360" imgH="2880000" progId="Origin50.Grap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2550" y="3225800"/>
                        <a:ext cx="4114800" cy="286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Image 25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3252" y="3305253"/>
            <a:ext cx="2919096" cy="2520000"/>
          </a:xfrm>
          <a:prstGeom prst="rect">
            <a:avLst/>
          </a:prstGeom>
          <a:ln w="38100">
            <a:solidFill>
              <a:srgbClr val="D70000"/>
            </a:solidFill>
          </a:ln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190" y="1904469"/>
            <a:ext cx="1041356" cy="900000"/>
          </a:xfrm>
          <a:prstGeom prst="rect">
            <a:avLst/>
          </a:prstGeom>
        </p:spPr>
      </p:pic>
      <p:cxnSp>
        <p:nvCxnSpPr>
          <p:cNvPr id="33" name="Connecteur droit avec flèche 32"/>
          <p:cNvCxnSpPr/>
          <p:nvPr/>
        </p:nvCxnSpPr>
        <p:spPr>
          <a:xfrm flipV="1">
            <a:off x="6535046" y="1814468"/>
            <a:ext cx="914401" cy="1"/>
          </a:xfrm>
          <a:prstGeom prst="straightConnector1">
            <a:avLst/>
          </a:prstGeom>
          <a:ln w="19050" cmpd="sng">
            <a:solidFill>
              <a:srgbClr val="C00000"/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>
            <a:off x="5703252" y="2943225"/>
            <a:ext cx="29190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Homogeneous</a:t>
            </a:r>
            <a:r>
              <a:rPr lang="fr-FR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pellet</a:t>
            </a:r>
            <a:endParaRPr lang="en-US" sz="1400" i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0" y="6047065"/>
            <a:ext cx="9145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87% </a:t>
            </a:r>
            <a:r>
              <a:rPr lang="fr-FR" dirty="0" smtClean="0"/>
              <a:t>of total </a:t>
            </a:r>
            <a:r>
              <a:rPr lang="fr-FR" dirty="0" err="1" smtClean="0"/>
              <a:t>density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6% of open </a:t>
            </a:r>
            <a:r>
              <a:rPr lang="fr-FR" dirty="0" err="1" smtClean="0"/>
              <a:t>porosity</a:t>
            </a:r>
            <a:r>
              <a:rPr lang="fr-FR" dirty="0" smtClean="0"/>
              <a:t> and 7% of </a:t>
            </a:r>
            <a:r>
              <a:rPr lang="fr-FR" dirty="0" err="1" smtClean="0"/>
              <a:t>closed</a:t>
            </a:r>
            <a:r>
              <a:rPr lang="fr-FR" dirty="0" smtClean="0"/>
              <a:t> </a:t>
            </a:r>
            <a:r>
              <a:rPr lang="fr-FR" dirty="0" err="1" smtClean="0"/>
              <a:t>porosity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9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3" grpId="0"/>
      <p:bldP spid="34" grpId="0"/>
      <p:bldP spid="3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F8D13E0-73AC-0C49-A65E-8709B58EF868}" type="slidenum">
              <a:rPr lang="fr-FR" smtClean="0"/>
              <a:pPr/>
              <a:t>28</a:t>
            </a:fld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3749" y="-72140"/>
            <a:ext cx="5580755" cy="700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sm_new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28600" cmpd="sng">
          <a:gradFill flip="none" rotWithShape="1">
            <a:gsLst>
              <a:gs pos="0">
                <a:srgbClr val="EB7300"/>
              </a:gs>
              <a:gs pos="100000">
                <a:srgbClr val="55933D"/>
              </a:gs>
            </a:gsLst>
            <a:lin ang="0" scaled="1"/>
            <a:tileRect/>
          </a:gradFill>
          <a:tailEnd type="triangle" w="sm" len="med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icsm_new">
  <a:themeElements>
    <a:clrScheme name="Personnalisé 1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4E8542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Personnalisé 2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rgbClr val="FFC000"/>
          </a:solidFill>
          <a:tailEnd type="arrow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17587</TotalTime>
  <Words>2620</Words>
  <Application>Microsoft Office PowerPoint</Application>
  <PresentationFormat>Affichage à l'écran (4:3)</PresentationFormat>
  <Paragraphs>401</Paragraphs>
  <Slides>29</Slides>
  <Notes>1</Notes>
  <HiddenSlides>0</HiddenSlides>
  <MMClips>0</MMClips>
  <ScaleCrop>false</ScaleCrop>
  <HeadingPairs>
    <vt:vector size="8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47" baseType="lpstr">
      <vt:lpstr>ＭＳ Ｐゴシック</vt:lpstr>
      <vt:lpstr>Arial</vt:lpstr>
      <vt:lpstr>Arial Black</vt:lpstr>
      <vt:lpstr>Calibri</vt:lpstr>
      <vt:lpstr>Calibri (Corps)</vt:lpstr>
      <vt:lpstr>Cambria</vt:lpstr>
      <vt:lpstr>Cambria Math</vt:lpstr>
      <vt:lpstr>Courier New</vt:lpstr>
      <vt:lpstr>Symbol</vt:lpstr>
      <vt:lpstr>SymbolPS</vt:lpstr>
      <vt:lpstr>Times New Roman</vt:lpstr>
      <vt:lpstr>Verdana</vt:lpstr>
      <vt:lpstr>Wingdings</vt:lpstr>
      <vt:lpstr>Wingdings 2</vt:lpstr>
      <vt:lpstr>Wingdings 3</vt:lpstr>
      <vt:lpstr>icsm_new</vt:lpstr>
      <vt:lpstr>1_icsm_new</vt:lpstr>
      <vt:lpstr>Graph</vt:lpstr>
      <vt:lpstr>Solubility of the rhabdophane, LnPO4·0.667 H2O (Ln = La to Dy): implications for the long-term stability of monazite matrices.</vt:lpstr>
      <vt:lpstr>Why studying monazite ?</vt:lpstr>
      <vt:lpstr>What is known about chemical durability ?</vt:lpstr>
      <vt:lpstr>What is known about chemical durability ?</vt:lpstr>
      <vt:lpstr>Outline</vt:lpstr>
      <vt:lpstr>Multiparametric study of the kinetics of dissolution of monazite,  LnPO4 (Ln = La to Gd)</vt:lpstr>
      <vt:lpstr>Présentation PowerPoint</vt:lpstr>
      <vt:lpstr>Dissolution kinetics of monazite: methodology</vt:lpstr>
      <vt:lpstr>Dissolution kinetics of LnPO4: effect of T</vt:lpstr>
      <vt:lpstr>Dissolution kinetics of LnPO4: effect of (H3O+)</vt:lpstr>
      <vt:lpstr>Dissolution kinetics of NdPO4: effect of f(∆_R G)</vt:lpstr>
      <vt:lpstr>Présentation PowerPoint</vt:lpstr>
      <vt:lpstr>Determination of the thermodynamic properties: methodology</vt:lpstr>
      <vt:lpstr>Solubility experiments</vt:lpstr>
      <vt:lpstr>Thermodynamic constants of Nd-Rhabdophane</vt:lpstr>
      <vt:lpstr>Comparison with literature data for Nd-monazite</vt:lpstr>
      <vt:lpstr>Thermodynamic constants of LnPO4·0.667H2O (La to Dy)</vt:lpstr>
      <vt:lpstr>Enthalpy of dehydration reaction </vt:lpstr>
      <vt:lpstr>Implication for the long-term behavior of Nd-monazite</vt:lpstr>
      <vt:lpstr>Présentation PowerPoint</vt:lpstr>
      <vt:lpstr>Methodology</vt:lpstr>
      <vt:lpstr>Microstructural evolution at the surface of Nd-monazite: ESEM</vt:lpstr>
      <vt:lpstr>Microstructural evolution at the surface of Nd-monazite: AFM</vt:lpstr>
      <vt:lpstr>Microstructural evolution at the surface of Nd-monazite: GI-XRR</vt:lpstr>
      <vt:lpstr>Conclusions / prospects</vt:lpstr>
      <vt:lpstr>Thank you !</vt:lpstr>
      <vt:lpstr>Présentation PowerPoint</vt:lpstr>
      <vt:lpstr>Preparation of the monazite pellet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Magali DUVAIL</dc:creator>
  <cp:lastModifiedBy>PC-LIME-2</cp:lastModifiedBy>
  <cp:revision>1353</cp:revision>
  <cp:lastPrinted>2013-07-03T13:37:22Z</cp:lastPrinted>
  <dcterms:created xsi:type="dcterms:W3CDTF">2012-06-04T12:58:19Z</dcterms:created>
  <dcterms:modified xsi:type="dcterms:W3CDTF">2017-10-30T07:40:18Z</dcterms:modified>
</cp:coreProperties>
</file>