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1" r:id="rId2"/>
    <p:sldId id="343" r:id="rId3"/>
    <p:sldId id="342" r:id="rId4"/>
    <p:sldId id="344" r:id="rId5"/>
    <p:sldId id="361" r:id="rId6"/>
    <p:sldId id="364" r:id="rId7"/>
    <p:sldId id="351" r:id="rId8"/>
    <p:sldId id="362" r:id="rId9"/>
    <p:sldId id="363" r:id="rId10"/>
    <p:sldId id="347" r:id="rId11"/>
    <p:sldId id="259" r:id="rId12"/>
  </p:sldIdLst>
  <p:sldSz cx="10475913" cy="7559675"/>
  <p:notesSz cx="6858000" cy="9144000"/>
  <p:defaultTextStyle>
    <a:defPPr>
      <a:defRPr lang="sv-SE"/>
    </a:defPPr>
    <a:lvl1pPr marL="0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1pPr>
    <a:lvl2pPr marL="491856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2pPr>
    <a:lvl3pPr marL="983712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3pPr>
    <a:lvl4pPr marL="1475567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4pPr>
    <a:lvl5pPr marL="1967423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5pPr>
    <a:lvl6pPr marL="2459279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6pPr>
    <a:lvl7pPr marL="2951135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7pPr>
    <a:lvl8pPr marL="3442990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8pPr>
    <a:lvl9pPr marL="3934846" algn="l" defTabSz="983712" rtl="0" eaLnBrk="1" latinLnBrk="0" hangingPunct="1">
      <a:defRPr sz="193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00" userDrawn="1">
          <p15:clr>
            <a:srgbClr val="A4A3A4"/>
          </p15:clr>
        </p15:guide>
        <p15:guide id="3" orient="horz" pos="2774">
          <p15:clr>
            <a:srgbClr val="A4A3A4"/>
          </p15:clr>
        </p15:guide>
        <p15:guide id="4" orient="horz" pos="3082">
          <p15:clr>
            <a:srgbClr val="A4A3A4"/>
          </p15:clr>
        </p15:guide>
        <p15:guide id="5" pos="60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Granfors" initials="MG" lastIdx="2" clrIdx="0">
    <p:extLst>
      <p:ext uri="{19B8F6BF-5375-455C-9EA6-DF929625EA0E}">
        <p15:presenceInfo xmlns:p15="http://schemas.microsoft.com/office/powerpoint/2012/main" userId="S-1-5-21-1674911411-4263171466-1189254729-3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71" autoAdjust="0"/>
  </p:normalViewPr>
  <p:slideViewPr>
    <p:cSldViewPr snapToGrid="0">
      <p:cViewPr varScale="1">
        <p:scale>
          <a:sx n="98" d="100"/>
          <a:sy n="98" d="100"/>
        </p:scale>
        <p:origin x="1428" y="114"/>
      </p:cViewPr>
      <p:guideLst>
        <p:guide orient="horz" pos="2381"/>
        <p:guide pos="3300"/>
        <p:guide orient="horz" pos="2774"/>
        <p:guide orient="horz" pos="3082"/>
        <p:guide pos="60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E3A00-B020-49A4-AC1C-D15B3FF9DE3C}" type="datetimeFigureOut">
              <a:rPr lang="en-GB" smtClean="0"/>
              <a:t>28/10/2017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290638" y="1143000"/>
            <a:ext cx="427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B0F5-43CF-491A-B122-773408A3D8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563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 noChangeAspect="1"/>
          </p:cNvSpPr>
          <p:nvPr>
            <p:ph type="pic" sz="quarter" idx="10"/>
          </p:nvPr>
        </p:nvSpPr>
        <p:spPr>
          <a:xfrm>
            <a:off x="5468203" y="917928"/>
            <a:ext cx="7635600" cy="76356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Line 9"/>
          <p:cNvSpPr>
            <a:spLocks noChangeShapeType="1"/>
          </p:cNvSpPr>
          <p:nvPr userDrawn="1"/>
        </p:nvSpPr>
        <p:spPr bwMode="auto">
          <a:xfrm flipH="1">
            <a:off x="0" y="5385257"/>
            <a:ext cx="5843089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690" tIns="45345" rIns="90690" bIns="45345"/>
          <a:lstStyle/>
          <a:p>
            <a:endParaRPr lang="en-US" noProof="0" dirty="0"/>
          </a:p>
        </p:txBody>
      </p:sp>
      <p:sp>
        <p:nvSpPr>
          <p:cNvPr id="7" name="Text Box 19"/>
          <p:cNvSpPr txBox="1">
            <a:spLocks noChangeArrowheads="1"/>
          </p:cNvSpPr>
          <p:nvPr userDrawn="1"/>
        </p:nvSpPr>
        <p:spPr bwMode="auto">
          <a:xfrm>
            <a:off x="-1645521" y="4542471"/>
            <a:ext cx="1645522" cy="59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051" tIns="51526" rIns="103051" bIns="51526">
            <a:spAutoFit/>
          </a:bodyPr>
          <a:lstStyle>
            <a:lvl1pPr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600" noProof="0" dirty="0">
                <a:solidFill>
                  <a:schemeClr val="bg1"/>
                </a:solidFill>
              </a:rPr>
              <a:t>Slide title</a:t>
            </a:r>
          </a:p>
          <a:p>
            <a:pPr algn="r" eaLnBrk="1" hangingPunct="1">
              <a:defRPr/>
            </a:pPr>
            <a:r>
              <a:rPr lang="en-US" sz="1600" noProof="0" dirty="0">
                <a:solidFill>
                  <a:schemeClr val="bg1"/>
                </a:solidFill>
              </a:rPr>
              <a:t>36pt</a:t>
            </a:r>
          </a:p>
        </p:txBody>
      </p:sp>
      <p:sp>
        <p:nvSpPr>
          <p:cNvPr id="8" name="Text Box 20"/>
          <p:cNvSpPr txBox="1">
            <a:spLocks noChangeArrowheads="1"/>
          </p:cNvSpPr>
          <p:nvPr userDrawn="1"/>
        </p:nvSpPr>
        <p:spPr bwMode="auto">
          <a:xfrm>
            <a:off x="-1811483" y="5534451"/>
            <a:ext cx="1811483" cy="59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3051" tIns="51526" rIns="103051" bIns="51526">
            <a:spAutoFit/>
          </a:bodyPr>
          <a:lstStyle>
            <a:lvl1pPr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39813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398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600" noProof="0" dirty="0">
                <a:solidFill>
                  <a:schemeClr val="bg1"/>
                </a:solidFill>
              </a:rPr>
              <a:t>Slide subtitle</a:t>
            </a:r>
          </a:p>
          <a:p>
            <a:pPr algn="r" eaLnBrk="1" hangingPunct="1">
              <a:defRPr/>
            </a:pPr>
            <a:r>
              <a:rPr lang="en-US" sz="1600" noProof="0" dirty="0">
                <a:solidFill>
                  <a:schemeClr val="bg1"/>
                </a:solidFill>
              </a:rPr>
              <a:t>20pt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48654" y="3970678"/>
            <a:ext cx="4620298" cy="645119"/>
          </a:xfrm>
        </p:spPr>
        <p:txBody>
          <a:bodyPr anchor="t" anchorCtr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noProof="0"/>
              <a:t>Klicka här för att ändra format</a:t>
            </a:r>
            <a:endParaRPr 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61179" y="4660762"/>
            <a:ext cx="4620298" cy="733271"/>
          </a:xfrm>
        </p:spPr>
        <p:txBody>
          <a:bodyPr/>
          <a:lstStyle>
            <a:lvl1pPr marL="0" indent="0">
              <a:lnSpc>
                <a:spcPts val="2256"/>
              </a:lnSpc>
              <a:spcBef>
                <a:spcPct val="0"/>
              </a:spcBef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sv-SE" noProof="0"/>
              <a:t>Klicka här för att ändra format på underrubrik i bakgrunden</a:t>
            </a:r>
            <a:endParaRPr lang="en-US" noProof="0" dirty="0"/>
          </a:p>
        </p:txBody>
      </p:sp>
      <p:cxnSp>
        <p:nvCxnSpPr>
          <p:cNvPr id="10" name="Rak 9"/>
          <p:cNvCxnSpPr/>
          <p:nvPr userDrawn="1"/>
        </p:nvCxnSpPr>
        <p:spPr>
          <a:xfrm>
            <a:off x="1" y="4435200"/>
            <a:ext cx="548529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71" y="489071"/>
            <a:ext cx="1606296" cy="60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18370" y="2018014"/>
            <a:ext cx="9239174" cy="4905389"/>
          </a:xfrm>
          <a:prstGeom prst="rect">
            <a:avLst/>
          </a:prstGeom>
        </p:spPr>
        <p:txBody>
          <a:bodyPr/>
          <a:lstStyle>
            <a:lvl1pPr marL="179388" indent="-179388"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/>
            </a:lvl1pPr>
            <a:lvl2pPr marL="360363" indent="-180975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 marL="541338" indent="-18256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 marL="715963" indent="-174625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 marL="898525" indent="-182563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123674" y="7131095"/>
            <a:ext cx="3299500" cy="380960"/>
          </a:xfrm>
          <a:prstGeom prst="rect">
            <a:avLst/>
          </a:prstGeom>
        </p:spPr>
        <p:txBody>
          <a:bodyPr/>
          <a:lstStyle/>
          <a:p>
            <a:fld id="{7CD6625E-8701-4BF4-AA70-D7979D0A1F1C}" type="datetime1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10/28/2017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113582" y="7131095"/>
            <a:ext cx="8248750" cy="380960"/>
          </a:xfrm>
          <a:prstGeom prst="rect">
            <a:avLst/>
          </a:prstGeom>
        </p:spPr>
        <p:txBody>
          <a:bodyPr/>
          <a:lstStyle/>
          <a:p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052739" y="7131095"/>
            <a:ext cx="3299500" cy="380960"/>
          </a:xfrm>
          <a:prstGeom prst="rect">
            <a:avLst/>
          </a:prstGeom>
        </p:spPr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here to change format</a:t>
            </a:r>
          </a:p>
        </p:txBody>
      </p:sp>
    </p:spTree>
    <p:extLst>
      <p:ext uri="{BB962C8B-B14F-4D97-AF65-F5344CB8AC3E}">
        <p14:creationId xmlns:p14="http://schemas.microsoft.com/office/powerpoint/2010/main" val="4282212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>
          <a:xfrm>
            <a:off x="123674" y="7131095"/>
            <a:ext cx="3299500" cy="380960"/>
          </a:xfrm>
          <a:prstGeom prst="rect">
            <a:avLst/>
          </a:prstGeom>
        </p:spPr>
        <p:txBody>
          <a:bodyPr/>
          <a:lstStyle/>
          <a:p>
            <a:fld id="{2C54B006-DB40-45E5-A0DB-1746F630AAE9}" type="datetime1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10/28/2017</a:t>
            </a:fld>
            <a:endParaRPr lang="sv-SE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113582" y="7131095"/>
            <a:ext cx="8248750" cy="380960"/>
          </a:xfrm>
          <a:prstGeom prst="rect">
            <a:avLst/>
          </a:prstGeom>
        </p:spPr>
        <p:txBody>
          <a:bodyPr/>
          <a:lstStyle/>
          <a:p>
            <a:endParaRPr lang="sv-SE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>
          <a:xfrm>
            <a:off x="7052739" y="7131095"/>
            <a:ext cx="3299500" cy="380960"/>
          </a:xfrm>
          <a:prstGeom prst="rect">
            <a:avLst/>
          </a:prstGeom>
        </p:spPr>
        <p:txBody>
          <a:bodyPr/>
          <a:lstStyle/>
          <a:p>
            <a:fld id="{21E7E226-3302-4EC7-8987-CBB23418DEFF}" type="slidenum">
              <a:rPr lang="sv-S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ktangel 5"/>
          <p:cNvSpPr/>
          <p:nvPr userDrawn="1"/>
        </p:nvSpPr>
        <p:spPr>
          <a:xfrm>
            <a:off x="0" y="0"/>
            <a:ext cx="104759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>
              <a:solidFill>
                <a:prstClr val="white"/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578" y="2235298"/>
            <a:ext cx="7955552" cy="297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77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/>
          <p:cNvSpPr/>
          <p:nvPr/>
        </p:nvSpPr>
        <p:spPr>
          <a:xfrm>
            <a:off x="0" y="1"/>
            <a:ext cx="10475913" cy="5417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prstClr val="white"/>
              </a:solidFill>
            </a:endParaRPr>
          </a:p>
        </p:txBody>
      </p:sp>
      <p:grpSp>
        <p:nvGrpSpPr>
          <p:cNvPr id="22" name="Grupp 21"/>
          <p:cNvGrpSpPr>
            <a:grpSpLocks noChangeAspect="1"/>
          </p:cNvGrpSpPr>
          <p:nvPr/>
        </p:nvGrpSpPr>
        <p:grpSpPr>
          <a:xfrm>
            <a:off x="9533704" y="104217"/>
            <a:ext cx="888295" cy="333340"/>
            <a:chOff x="8312892" y="94149"/>
            <a:chExt cx="747884" cy="24307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Isosceles Triangle 23"/>
            <p:cNvSpPr/>
            <p:nvPr/>
          </p:nvSpPr>
          <p:spPr>
            <a:xfrm rot="16200000">
              <a:off x="8682776" y="170609"/>
              <a:ext cx="108000" cy="901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noProof="0" dirty="0">
                <a:solidFill>
                  <a:prstClr val="white"/>
                </a:solidFill>
              </a:endParaRPr>
            </a:p>
          </p:txBody>
        </p:sp>
        <p:sp>
          <p:nvSpPr>
            <p:cNvPr id="24" name="Isosceles Triangle 24"/>
            <p:cNvSpPr/>
            <p:nvPr/>
          </p:nvSpPr>
          <p:spPr>
            <a:xfrm rot="5400000">
              <a:off x="8898776" y="170608"/>
              <a:ext cx="108000" cy="901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noProof="0" dirty="0">
                <a:solidFill>
                  <a:prstClr val="white"/>
                </a:solidFill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8403776" y="115994"/>
              <a:ext cx="122477" cy="199380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9" y="9"/>
                </a:cxn>
                <a:cxn ang="0">
                  <a:pos x="0" y="0"/>
                </a:cxn>
                <a:cxn ang="0">
                  <a:pos x="0" y="26"/>
                </a:cxn>
                <a:cxn ang="0">
                  <a:pos x="25" y="26"/>
                </a:cxn>
                <a:cxn ang="0">
                  <a:pos x="17" y="18"/>
                </a:cxn>
                <a:cxn ang="0">
                  <a:pos x="26" y="14"/>
                </a:cxn>
                <a:cxn ang="0">
                  <a:pos x="40" y="27"/>
                </a:cxn>
                <a:cxn ang="0">
                  <a:pos x="26" y="41"/>
                </a:cxn>
                <a:cxn ang="0">
                  <a:pos x="17" y="37"/>
                </a:cxn>
                <a:cxn ang="0">
                  <a:pos x="8" y="37"/>
                </a:cxn>
                <a:cxn ang="0">
                  <a:pos x="8" y="45"/>
                </a:cxn>
                <a:cxn ang="0">
                  <a:pos x="26" y="53"/>
                </a:cxn>
                <a:cxn ang="0">
                  <a:pos x="52" y="27"/>
                </a:cxn>
                <a:cxn ang="0">
                  <a:pos x="26" y="2"/>
                </a:cxn>
              </a:cxnLst>
              <a:rect l="0" t="0" r="r" b="b"/>
              <a:pathLst>
                <a:path w="52" h="53">
                  <a:moveTo>
                    <a:pt x="26" y="2"/>
                  </a:moveTo>
                  <a:cubicBezTo>
                    <a:pt x="19" y="2"/>
                    <a:pt x="13" y="5"/>
                    <a:pt x="9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9" y="15"/>
                    <a:pt x="23" y="14"/>
                    <a:pt x="26" y="14"/>
                  </a:cubicBezTo>
                  <a:cubicBezTo>
                    <a:pt x="34" y="14"/>
                    <a:pt x="40" y="20"/>
                    <a:pt x="40" y="27"/>
                  </a:cubicBezTo>
                  <a:cubicBezTo>
                    <a:pt x="40" y="35"/>
                    <a:pt x="34" y="40"/>
                    <a:pt x="26" y="41"/>
                  </a:cubicBezTo>
                  <a:cubicBezTo>
                    <a:pt x="23" y="41"/>
                    <a:pt x="19" y="39"/>
                    <a:pt x="17" y="37"/>
                  </a:cubicBezTo>
                  <a:cubicBezTo>
                    <a:pt x="14" y="34"/>
                    <a:pt x="11" y="34"/>
                    <a:pt x="8" y="37"/>
                  </a:cubicBezTo>
                  <a:cubicBezTo>
                    <a:pt x="6" y="39"/>
                    <a:pt x="6" y="43"/>
                    <a:pt x="8" y="45"/>
                  </a:cubicBezTo>
                  <a:cubicBezTo>
                    <a:pt x="13" y="50"/>
                    <a:pt x="19" y="53"/>
                    <a:pt x="26" y="53"/>
                  </a:cubicBezTo>
                  <a:cubicBezTo>
                    <a:pt x="40" y="52"/>
                    <a:pt x="52" y="41"/>
                    <a:pt x="52" y="27"/>
                  </a:cubicBezTo>
                  <a:cubicBezTo>
                    <a:pt x="52" y="13"/>
                    <a:pt x="40" y="2"/>
                    <a:pt x="26" y="2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2000" tIns="72000" rIns="72000" bIns="54000" numCol="1" rtlCol="0" anchor="ctr" anchorCtr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eaLnBrk="0" hangingPunct="0">
                <a:lnSpc>
                  <a:spcPct val="95000"/>
                </a:lnSpc>
                <a:spcBef>
                  <a:spcPct val="10000"/>
                </a:spcBef>
                <a:spcAft>
                  <a:spcPct val="10000"/>
                </a:spcAft>
                <a:buClr>
                  <a:srgbClr val="3F3F3F"/>
                </a:buClr>
                <a:buFont typeface="Wingdings" pitchFamily="2" charset="2"/>
                <a:buNone/>
                <a:defRPr/>
              </a:pPr>
              <a:endParaRPr lang="en-US" sz="1000" noProof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ektangel 29">
              <a:hlinkClick r:id="" action="ppaction://hlinkshowjump?jump=lastslideviewed"/>
            </p:cNvPr>
            <p:cNvSpPr/>
            <p:nvPr/>
          </p:nvSpPr>
          <p:spPr bwMode="auto">
            <a:xfrm>
              <a:off x="8312892" y="94149"/>
              <a:ext cx="315884" cy="243071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eaLnBrk="0" hangingPunct="0"/>
              <a:endParaRPr lang="en-US" sz="1800" noProof="0" dirty="0">
                <a:solidFill>
                  <a:prstClr val="black"/>
                </a:solidFill>
                <a:latin typeface="Danske Text" pitchFamily="-107" charset="0"/>
              </a:endParaRPr>
            </a:p>
          </p:txBody>
        </p:sp>
        <p:sp>
          <p:nvSpPr>
            <p:cNvPr id="31" name="Rektangel 30">
              <a:hlinkClick r:id="" action="ppaction://hlinkshowjump?jump=previousslide"/>
            </p:cNvPr>
            <p:cNvSpPr/>
            <p:nvPr/>
          </p:nvSpPr>
          <p:spPr bwMode="auto">
            <a:xfrm>
              <a:off x="8628776" y="94149"/>
              <a:ext cx="216000" cy="243071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eaLnBrk="0" hangingPunct="0"/>
              <a:endParaRPr lang="en-US" sz="1800" noProof="0" dirty="0">
                <a:solidFill>
                  <a:prstClr val="black"/>
                </a:solidFill>
                <a:latin typeface="Danske Text" pitchFamily="-107" charset="0"/>
              </a:endParaRPr>
            </a:p>
          </p:txBody>
        </p:sp>
        <p:sp>
          <p:nvSpPr>
            <p:cNvPr id="32" name="Rektangel 31">
              <a:hlinkClick r:id="" action="ppaction://hlinkshowjump?jump=nextslide"/>
            </p:cNvPr>
            <p:cNvSpPr/>
            <p:nvPr/>
          </p:nvSpPr>
          <p:spPr bwMode="auto">
            <a:xfrm>
              <a:off x="8844776" y="94149"/>
              <a:ext cx="216000" cy="243071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5pPr>
              <a:lvl6pPr marL="22860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6pPr>
              <a:lvl7pPr marL="27432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7pPr>
              <a:lvl8pPr marL="32004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8pPr>
              <a:lvl9pPr marL="3657600" algn="l" defTabSz="457200" rtl="0" eaLnBrk="1" latinLnBrk="0" hangingPunct="1">
                <a:defRPr sz="2400" kern="1200">
                  <a:solidFill>
                    <a:schemeClr val="tx1"/>
                  </a:solidFill>
                  <a:latin typeface="Danske Text" charset="0"/>
                  <a:ea typeface="ＭＳ Ｐゴシック" charset="-128"/>
                  <a:cs typeface="ＭＳ Ｐゴシック" charset="-128"/>
                </a:defRPr>
              </a:lvl9pPr>
            </a:lstStyle>
            <a:p>
              <a:pPr eaLnBrk="0" hangingPunct="0"/>
              <a:endParaRPr lang="en-US" sz="1800" noProof="0" dirty="0">
                <a:solidFill>
                  <a:prstClr val="black"/>
                </a:solidFill>
                <a:latin typeface="Danske Text" pitchFamily="-107" charset="0"/>
              </a:endParaRPr>
            </a:p>
          </p:txBody>
        </p:sp>
      </p:grpSp>
      <p:sp>
        <p:nvSpPr>
          <p:cNvPr id="33" name="Femhörning 32"/>
          <p:cNvSpPr/>
          <p:nvPr/>
        </p:nvSpPr>
        <p:spPr>
          <a:xfrm>
            <a:off x="0" y="1"/>
            <a:ext cx="1525606" cy="541777"/>
          </a:xfrm>
          <a:prstGeom prst="homePlate">
            <a:avLst/>
          </a:prstGeom>
          <a:solidFill>
            <a:srgbClr val="B50026"/>
          </a:solidFill>
          <a:ln>
            <a:noFill/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prstClr val="white"/>
              </a:solidFill>
            </a:endParaRPr>
          </a:p>
        </p:txBody>
      </p:sp>
      <p:pic>
        <p:nvPicPr>
          <p:cNvPr id="34" name="Picture 2" descr="K:\kunder\2014\Studsvik\Logotyper\Studsvik-neg_konkret.png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8" y="8977"/>
            <a:ext cx="1229588" cy="52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18370" y="1161253"/>
            <a:ext cx="9239174" cy="645119"/>
          </a:xfrm>
          <a:prstGeom prst="rect">
            <a:avLst/>
          </a:prstGeom>
        </p:spPr>
        <p:txBody>
          <a:bodyPr vert="horz" wrap="square" lIns="0" tIns="36000" rIns="0" bIns="115200" rtlCol="0" anchor="t" anchorCtr="0">
            <a:spAutoFit/>
          </a:bodyPr>
          <a:lstStyle/>
          <a:p>
            <a:pPr lvl="0"/>
            <a:r>
              <a:rPr lang="en-US" noProof="0" dirty="0"/>
              <a:t>Click here to change format</a:t>
            </a:r>
          </a:p>
        </p:txBody>
      </p:sp>
      <p:sp>
        <p:nvSpPr>
          <p:cNvPr id="61" name="Rektangel 60"/>
          <p:cNvSpPr/>
          <p:nvPr/>
        </p:nvSpPr>
        <p:spPr>
          <a:xfrm>
            <a:off x="0" y="7494579"/>
            <a:ext cx="10475913" cy="65096"/>
          </a:xfrm>
          <a:prstGeom prst="rect">
            <a:avLst/>
          </a:prstGeom>
          <a:solidFill>
            <a:srgbClr val="B50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>
              <a:solidFill>
                <a:prstClr val="white"/>
              </a:solidFill>
            </a:endParaRPr>
          </a:p>
        </p:txBody>
      </p:sp>
      <p:sp>
        <p:nvSpPr>
          <p:cNvPr id="62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23674" y="7113619"/>
            <a:ext cx="3299500" cy="38096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CEE99E-6909-4B71-948E-38F029B6CD6F}" type="datetime1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10/28/2017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3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113582" y="7113619"/>
            <a:ext cx="8248750" cy="38096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4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052739" y="7113619"/>
            <a:ext cx="3299500" cy="38096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18370" y="2018014"/>
            <a:ext cx="9239174" cy="49053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</p:spTree>
    <p:extLst>
      <p:ext uri="{BB962C8B-B14F-4D97-AF65-F5344CB8AC3E}">
        <p14:creationId xmlns:p14="http://schemas.microsoft.com/office/powerpoint/2010/main" val="349643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3" r:id="rId2"/>
    <p:sldLayoutId id="2147483676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sv-SE" sz="3200" kern="1200" dirty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spcBef>
          <a:spcPts val="7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•"/>
        <a:defRPr lang="sv-SE" sz="1800" kern="1200" dirty="0" smtClean="0">
          <a:solidFill>
            <a:schemeClr val="tx2"/>
          </a:solidFill>
          <a:latin typeface="+mn-lt"/>
          <a:ea typeface="+mn-ea"/>
          <a:cs typeface="+mn-cs"/>
        </a:defRPr>
      </a:lvl1pPr>
      <a:lvl2pPr marL="358775" indent="-177800" algn="l" defTabSz="914400" rtl="0" eaLnBrk="1" latinLnBrk="0" hangingPunct="1">
        <a:spcBef>
          <a:spcPts val="3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•"/>
        <a:defRPr lang="sv-SE" sz="16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541338" indent="-182563" algn="l" defTabSz="914400" rtl="0" eaLnBrk="1" latinLnBrk="0" hangingPunct="1"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lang="sv-SE" sz="14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4625" algn="l" defTabSz="914400" rtl="0" eaLnBrk="1" latinLnBrk="0" hangingPunct="1">
        <a:spcBef>
          <a:spcPts val="2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lang="sv-SE" sz="12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898525" indent="-182563" algn="l" defTabSz="914400" rtl="0" eaLnBrk="1" latinLnBrk="0" hangingPunct="1">
        <a:spcBef>
          <a:spcPts val="20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lang="sv-SE" sz="12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0" y="482885"/>
            <a:ext cx="1749886" cy="654132"/>
          </a:xfrm>
          <a:prstGeom prst="rect">
            <a:avLst/>
          </a:prstGeom>
        </p:spPr>
      </p:pic>
      <p:sp>
        <p:nvSpPr>
          <p:cNvPr id="5" name="Rubrik 4"/>
          <p:cNvSpPr>
            <a:spLocks noGrp="1"/>
          </p:cNvSpPr>
          <p:nvPr>
            <p:ph type="ctrTitle"/>
          </p:nvPr>
        </p:nvSpPr>
        <p:spPr>
          <a:xfrm>
            <a:off x="174138" y="1697849"/>
            <a:ext cx="5997629" cy="3784440"/>
          </a:xfrm>
        </p:spPr>
        <p:txBody>
          <a:bodyPr/>
          <a:lstStyle/>
          <a:p>
            <a:r>
              <a:rPr lang="en-US" sz="2800" b="1" dirty="0"/>
              <a:t>Aqueous leaching of high burnup UO</a:t>
            </a:r>
            <a:r>
              <a:rPr lang="en-US" sz="2800" b="1" baseline="-25000" dirty="0"/>
              <a:t>2</a:t>
            </a:r>
            <a:r>
              <a:rPr lang="en-US" sz="2800" b="1" dirty="0"/>
              <a:t> fuel under hydrogen conditions</a:t>
            </a:r>
            <a:br>
              <a:rPr lang="en-US" sz="2800" b="1" dirty="0"/>
            </a:br>
            <a:br>
              <a:rPr lang="en-US" sz="2800" b="1" dirty="0"/>
            </a:br>
            <a:br>
              <a:rPr lang="en-GB" sz="2800" dirty="0"/>
            </a:br>
            <a:br>
              <a:rPr lang="en-GB" sz="2800" dirty="0"/>
            </a:br>
            <a:br>
              <a:rPr lang="en-GB" dirty="0"/>
            </a:br>
            <a:br>
              <a:rPr lang="en-GB" dirty="0"/>
            </a:br>
            <a:endParaRPr lang="sv-SE" dirty="0"/>
          </a:p>
        </p:txBody>
      </p:sp>
      <p:sp>
        <p:nvSpPr>
          <p:cNvPr id="7" name="Underrubrik 6"/>
          <p:cNvSpPr>
            <a:spLocks noGrp="1"/>
          </p:cNvSpPr>
          <p:nvPr>
            <p:ph type="subTitle" idx="1"/>
          </p:nvPr>
        </p:nvSpPr>
        <p:spPr>
          <a:xfrm>
            <a:off x="243683" y="4621000"/>
            <a:ext cx="5858540" cy="3932528"/>
          </a:xfrm>
        </p:spPr>
        <p:txBody>
          <a:bodyPr>
            <a:normAutofit/>
          </a:bodyPr>
          <a:lstStyle/>
          <a:p>
            <a:r>
              <a:rPr lang="fr-FR" dirty="0"/>
              <a:t>Anders Puranen</a:t>
            </a:r>
            <a:r>
              <a:rPr lang="fr-FR" baseline="30000" dirty="0"/>
              <a:t>1</a:t>
            </a:r>
            <a:r>
              <a:rPr lang="fr-FR" dirty="0"/>
              <a:t>, Olivia Roth</a:t>
            </a:r>
            <a:r>
              <a:rPr lang="fr-FR" baseline="30000" dirty="0"/>
              <a:t>1</a:t>
            </a:r>
            <a:r>
              <a:rPr lang="fr-FR" dirty="0"/>
              <a:t>, </a:t>
            </a:r>
          </a:p>
          <a:p>
            <a:r>
              <a:rPr lang="fr-FR" dirty="0"/>
              <a:t>Lena Evins</a:t>
            </a:r>
            <a:r>
              <a:rPr lang="fr-FR" baseline="30000" dirty="0"/>
              <a:t>2</a:t>
            </a:r>
            <a:r>
              <a:rPr lang="fr-FR" dirty="0"/>
              <a:t>, Kastriot Spahiu</a:t>
            </a:r>
            <a:r>
              <a:rPr lang="fr-FR" baseline="30000" dirty="0"/>
              <a:t>2</a:t>
            </a:r>
            <a:r>
              <a:rPr lang="fr-FR" dirty="0"/>
              <a:t> </a:t>
            </a:r>
          </a:p>
          <a:p>
            <a:endParaRPr lang="sv-SE" i="1" dirty="0"/>
          </a:p>
          <a:p>
            <a:r>
              <a:rPr lang="sv-SE" i="1" baseline="30000" dirty="0"/>
              <a:t>1</a:t>
            </a:r>
            <a:r>
              <a:rPr lang="sv-SE" i="1" dirty="0"/>
              <a:t>Studsvik </a:t>
            </a:r>
            <a:r>
              <a:rPr lang="sv-SE" i="1" dirty="0" err="1"/>
              <a:t>Nuclear</a:t>
            </a:r>
            <a:r>
              <a:rPr lang="sv-SE" i="1" dirty="0"/>
              <a:t> AB</a:t>
            </a:r>
          </a:p>
          <a:p>
            <a:r>
              <a:rPr lang="sv-SE" i="1" baseline="30000" dirty="0"/>
              <a:t>2</a:t>
            </a:r>
            <a:r>
              <a:rPr lang="sv-SE" i="1" dirty="0"/>
              <a:t>SKB Sweden</a:t>
            </a:r>
          </a:p>
          <a:p>
            <a:endParaRPr lang="sv-SE" i="1" dirty="0"/>
          </a:p>
          <a:p>
            <a:r>
              <a:rPr lang="en-US" b="1" dirty="0"/>
              <a:t>Scientific Basis for Nuclear Waste Management </a:t>
            </a:r>
          </a:p>
          <a:p>
            <a:r>
              <a:rPr lang="en-US" b="1" dirty="0"/>
              <a:t>Sydney 2017</a:t>
            </a:r>
            <a:endParaRPr lang="sv-SE" i="1" dirty="0"/>
          </a:p>
          <a:p>
            <a:endParaRPr lang="sv-SE" i="1" dirty="0"/>
          </a:p>
          <a:p>
            <a:endParaRPr lang="sv-SE" i="1" dirty="0"/>
          </a:p>
          <a:p>
            <a:endParaRPr lang="sv-SE" i="1" dirty="0"/>
          </a:p>
          <a:p>
            <a:endParaRPr lang="sv-SE" i="1" dirty="0"/>
          </a:p>
          <a:p>
            <a:pPr>
              <a:lnSpc>
                <a:spcPct val="100000"/>
              </a:lnSpc>
            </a:pPr>
            <a:endParaRPr lang="sv-SE" i="1" dirty="0"/>
          </a:p>
          <a:p>
            <a:endParaRPr lang="sv-SE" i="1" dirty="0"/>
          </a:p>
          <a:p>
            <a:endParaRPr lang="sv-SE" i="1" dirty="0"/>
          </a:p>
          <a:p>
            <a:endParaRPr lang="sv-SE" i="1" dirty="0"/>
          </a:p>
          <a:p>
            <a:endParaRPr lang="en-GB" i="1" dirty="0"/>
          </a:p>
          <a:p>
            <a:endParaRPr lang="en-GB" dirty="0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132" y="315572"/>
            <a:ext cx="1153959" cy="965283"/>
          </a:xfrm>
          <a:prstGeom prst="rect">
            <a:avLst/>
          </a:prstGeom>
        </p:spPr>
      </p:pic>
      <p:pic>
        <p:nvPicPr>
          <p:cNvPr id="4" name="Platshållare för bild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r="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572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46304" y="1166406"/>
            <a:ext cx="10205935" cy="6242474"/>
          </a:xfrm>
        </p:spPr>
        <p:txBody>
          <a:bodyPr>
            <a:normAutofit fontScale="92500" lnSpcReduction="10000"/>
          </a:bodyPr>
          <a:lstStyle/>
          <a:p>
            <a:r>
              <a:rPr lang="sv-SE" sz="2600" dirty="0"/>
              <a:t>The </a:t>
            </a:r>
            <a:r>
              <a:rPr lang="sv-SE" sz="2600" dirty="0" err="1"/>
              <a:t>majority</a:t>
            </a:r>
            <a:r>
              <a:rPr lang="sv-SE" sz="2600" dirty="0"/>
              <a:t> </a:t>
            </a:r>
            <a:r>
              <a:rPr lang="sv-SE" sz="2600" dirty="0" err="1"/>
              <a:t>of</a:t>
            </a:r>
            <a:r>
              <a:rPr lang="sv-SE" sz="2600" dirty="0"/>
              <a:t> </a:t>
            </a:r>
            <a:r>
              <a:rPr lang="sv-SE" sz="2600" dirty="0" err="1"/>
              <a:t>irradiated</a:t>
            </a:r>
            <a:r>
              <a:rPr lang="sv-SE" sz="2600" dirty="0"/>
              <a:t> </a:t>
            </a:r>
            <a:r>
              <a:rPr lang="sv-SE" sz="2600" dirty="0" err="1"/>
              <a:t>fuel</a:t>
            </a:r>
            <a:r>
              <a:rPr lang="sv-SE" sz="2600" dirty="0"/>
              <a:t> </a:t>
            </a:r>
            <a:r>
              <a:rPr lang="sv-SE" sz="2600" dirty="0" err="1"/>
              <a:t>leaching</a:t>
            </a:r>
            <a:r>
              <a:rPr lang="sv-SE" sz="2600" dirty="0"/>
              <a:t> studies </a:t>
            </a:r>
            <a:r>
              <a:rPr lang="sv-SE" sz="2600" dirty="0" err="1"/>
              <a:t>have</a:t>
            </a:r>
            <a:r>
              <a:rPr lang="sv-SE" sz="2600" dirty="0"/>
              <a:t> </a:t>
            </a:r>
            <a:r>
              <a:rPr lang="sv-SE" sz="2600" dirty="0" err="1"/>
              <a:t>been</a:t>
            </a:r>
            <a:r>
              <a:rPr lang="sv-SE" sz="2600" dirty="0"/>
              <a:t> </a:t>
            </a:r>
            <a:r>
              <a:rPr lang="sv-SE" sz="2600" dirty="0" err="1"/>
              <a:t>performed</a:t>
            </a:r>
            <a:r>
              <a:rPr lang="sv-SE" sz="2600" dirty="0"/>
              <a:t> under </a:t>
            </a:r>
            <a:r>
              <a:rPr lang="sv-SE" sz="2600" dirty="0" err="1"/>
              <a:t>oxidising</a:t>
            </a:r>
            <a:r>
              <a:rPr lang="sv-SE" sz="2600" dirty="0"/>
              <a:t> (</a:t>
            </a:r>
            <a:r>
              <a:rPr lang="sv-SE" sz="2600" dirty="0" err="1"/>
              <a:t>aerated</a:t>
            </a:r>
            <a:r>
              <a:rPr lang="sv-SE" sz="2600" dirty="0"/>
              <a:t>) </a:t>
            </a:r>
            <a:r>
              <a:rPr lang="sv-SE" sz="2600" dirty="0" err="1"/>
              <a:t>conditions</a:t>
            </a:r>
            <a:endParaRPr lang="sv-SE" sz="2600" dirty="0"/>
          </a:p>
          <a:p>
            <a:r>
              <a:rPr lang="sv-SE" sz="2600" dirty="0"/>
              <a:t>H</a:t>
            </a:r>
            <a:r>
              <a:rPr lang="sv-SE" sz="2600" baseline="-25000" dirty="0"/>
              <a:t>2</a:t>
            </a:r>
            <a:r>
              <a:rPr lang="sv-SE" sz="2600" dirty="0"/>
              <a:t> is </a:t>
            </a:r>
            <a:r>
              <a:rPr lang="sv-SE" sz="2600" dirty="0" err="1"/>
              <a:t>anticipated</a:t>
            </a:r>
            <a:r>
              <a:rPr lang="sv-SE" sz="2600" dirty="0"/>
              <a:t> to form in a </a:t>
            </a:r>
            <a:r>
              <a:rPr lang="sv-SE" sz="2600" dirty="0" err="1"/>
              <a:t>breached</a:t>
            </a:r>
            <a:r>
              <a:rPr lang="sv-SE" sz="2600" dirty="0"/>
              <a:t> </a:t>
            </a:r>
            <a:r>
              <a:rPr lang="sv-SE" sz="2600" dirty="0" err="1"/>
              <a:t>deep</a:t>
            </a:r>
            <a:r>
              <a:rPr lang="sv-SE" sz="2600" dirty="0"/>
              <a:t> </a:t>
            </a:r>
            <a:r>
              <a:rPr lang="sv-SE" sz="2600" dirty="0" err="1"/>
              <a:t>repository</a:t>
            </a:r>
            <a:r>
              <a:rPr lang="sv-SE" sz="2600" dirty="0"/>
              <a:t> container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In the Swedish KBS-3 repository design H</a:t>
            </a:r>
            <a:r>
              <a:rPr lang="en-GB" sz="2400" baseline="-25000" dirty="0"/>
              <a:t>2</a:t>
            </a:r>
            <a:r>
              <a:rPr lang="en-GB" sz="2400" dirty="0"/>
              <a:t> pressures of ~50 bar may occur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2200" dirty="0"/>
              <a:t>One H</a:t>
            </a:r>
            <a:r>
              <a:rPr lang="en-GB" sz="2200" baseline="-25000" dirty="0"/>
              <a:t>2</a:t>
            </a:r>
            <a:r>
              <a:rPr lang="en-GB" sz="2200" dirty="0"/>
              <a:t> source corrosion of iron components at deposition depth of ~500 m </a:t>
            </a:r>
          </a:p>
          <a:p>
            <a:pPr marL="358775" lvl="2" indent="0">
              <a:buNone/>
            </a:pPr>
            <a:r>
              <a:rPr lang="en-GB" sz="22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/>
              <a:t>Uranium </a:t>
            </a:r>
            <a:r>
              <a:rPr lang="sv-SE" sz="2200" dirty="0" err="1"/>
              <a:t>concentration</a:t>
            </a:r>
            <a:r>
              <a:rPr lang="sv-SE" sz="2200" dirty="0"/>
              <a:t> </a:t>
            </a:r>
            <a:r>
              <a:rPr lang="sv-SE" sz="2200" dirty="0" err="1"/>
              <a:t>expected</a:t>
            </a:r>
            <a:r>
              <a:rPr lang="sv-SE" sz="2200" dirty="0"/>
              <a:t> to be </a:t>
            </a:r>
            <a:r>
              <a:rPr lang="sv-SE" sz="2200" dirty="0" err="1"/>
              <a:t>controlled</a:t>
            </a:r>
            <a:r>
              <a:rPr lang="sv-SE" sz="2200" dirty="0"/>
              <a:t> by U(IV) </a:t>
            </a:r>
            <a:r>
              <a:rPr lang="sv-SE" sz="2200" dirty="0" err="1"/>
              <a:t>solubility</a:t>
            </a:r>
            <a:r>
              <a:rPr lang="sv-SE" sz="2200" dirty="0"/>
              <a:t> (</a:t>
            </a:r>
            <a:r>
              <a:rPr lang="sv-SE" sz="2200" dirty="0" err="1"/>
              <a:t>am</a:t>
            </a:r>
            <a:r>
              <a:rPr lang="sv-SE" sz="2200" dirty="0"/>
              <a:t>), ~3E-9 M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sv-SE" sz="2200" dirty="0"/>
              <a:t>Inhibition </a:t>
            </a:r>
            <a:r>
              <a:rPr lang="sv-SE" sz="2200" dirty="0" err="1"/>
              <a:t>of</a:t>
            </a:r>
            <a:r>
              <a:rPr lang="sv-SE" sz="2200" dirty="0"/>
              <a:t> UO</a:t>
            </a:r>
            <a:r>
              <a:rPr lang="sv-SE" sz="2200" baseline="-25000" dirty="0"/>
              <a:t>2</a:t>
            </a:r>
            <a:r>
              <a:rPr lang="sv-SE" sz="2200" dirty="0"/>
              <a:t> matrix dissolution</a:t>
            </a:r>
          </a:p>
          <a:p>
            <a:pPr marL="339725" indent="-342900"/>
            <a:r>
              <a:rPr lang="sv-SE" sz="2600" dirty="0" err="1"/>
              <a:t>Limited</a:t>
            </a:r>
            <a:r>
              <a:rPr lang="sv-SE" sz="2600" dirty="0"/>
              <a:t> data on </a:t>
            </a:r>
            <a:r>
              <a:rPr lang="sv-SE" sz="2600" dirty="0" err="1"/>
              <a:t>fuel</a:t>
            </a:r>
            <a:r>
              <a:rPr lang="sv-SE" sz="2600" dirty="0"/>
              <a:t> </a:t>
            </a:r>
            <a:r>
              <a:rPr lang="sv-SE" sz="2600" dirty="0" err="1"/>
              <a:t>behaviour</a:t>
            </a:r>
            <a:r>
              <a:rPr lang="sv-SE" sz="2600" dirty="0"/>
              <a:t> under strong hydrogen </a:t>
            </a:r>
            <a:r>
              <a:rPr lang="sv-SE" sz="2600" dirty="0" err="1"/>
              <a:t>pressures</a:t>
            </a:r>
            <a:r>
              <a:rPr lang="sv-SE" sz="2600" dirty="0"/>
              <a:t> </a:t>
            </a:r>
          </a:p>
          <a:p>
            <a:pPr marL="0" indent="0" algn="ctr">
              <a:buNone/>
            </a:pPr>
            <a:endParaRPr lang="sv-SE" sz="1300" i="1" dirty="0"/>
          </a:p>
          <a:p>
            <a:pPr marL="0" indent="0" algn="ctr">
              <a:buNone/>
            </a:pPr>
            <a:r>
              <a:rPr lang="sv-SE" sz="3500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This</a:t>
            </a:r>
            <a:r>
              <a:rPr lang="sv-SE" sz="35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experiment</a:t>
            </a:r>
          </a:p>
          <a:p>
            <a:pPr marL="0" indent="0" algn="ctr">
              <a:buNone/>
            </a:pPr>
            <a:r>
              <a:rPr lang="sv-SE" sz="2800" dirty="0" err="1"/>
              <a:t>Leaching</a:t>
            </a:r>
            <a:r>
              <a:rPr lang="sv-SE" sz="2800" dirty="0"/>
              <a:t> </a:t>
            </a:r>
            <a:r>
              <a:rPr lang="sv-SE" sz="2800" dirty="0" err="1"/>
              <a:t>of</a:t>
            </a:r>
            <a:r>
              <a:rPr lang="sv-SE" sz="2800" dirty="0"/>
              <a:t> </a:t>
            </a:r>
            <a:r>
              <a:rPr lang="sv-SE" sz="2800" dirty="0" err="1"/>
              <a:t>freshly</a:t>
            </a:r>
            <a:r>
              <a:rPr lang="sv-SE" sz="2800" dirty="0"/>
              <a:t> </a:t>
            </a:r>
            <a:r>
              <a:rPr lang="sv-SE" sz="2800" dirty="0" err="1"/>
              <a:t>crushed</a:t>
            </a:r>
            <a:r>
              <a:rPr lang="sv-SE" sz="2800" dirty="0"/>
              <a:t> </a:t>
            </a:r>
            <a:r>
              <a:rPr lang="sv-SE" sz="2800" dirty="0" err="1"/>
              <a:t>high</a:t>
            </a:r>
            <a:r>
              <a:rPr lang="sv-SE" sz="2800" dirty="0"/>
              <a:t> </a:t>
            </a:r>
            <a:r>
              <a:rPr lang="sv-SE" sz="2800" dirty="0" err="1"/>
              <a:t>burnup</a:t>
            </a:r>
            <a:r>
              <a:rPr lang="sv-SE" sz="2800" dirty="0"/>
              <a:t> UO</a:t>
            </a:r>
            <a:r>
              <a:rPr lang="sv-SE" sz="2800" baseline="-25000" dirty="0"/>
              <a:t>2</a:t>
            </a:r>
            <a:r>
              <a:rPr lang="sv-SE" sz="2800" dirty="0"/>
              <a:t> </a:t>
            </a:r>
            <a:r>
              <a:rPr lang="sv-SE" sz="2800" dirty="0" err="1"/>
              <a:t>fuel</a:t>
            </a:r>
            <a:r>
              <a:rPr lang="sv-SE" sz="2800" dirty="0"/>
              <a:t> to </a:t>
            </a:r>
            <a:r>
              <a:rPr lang="sv-SE" sz="2800" dirty="0" err="1"/>
              <a:t>assess</a:t>
            </a:r>
            <a:r>
              <a:rPr lang="sv-SE" sz="2800" dirty="0"/>
              <a:t> </a:t>
            </a:r>
            <a:r>
              <a:rPr lang="sv-SE" sz="2800" dirty="0" err="1"/>
              <a:t>radionuclide</a:t>
            </a:r>
            <a:r>
              <a:rPr lang="sv-SE" sz="2800" dirty="0"/>
              <a:t> release and dissolution rates under hydrogen </a:t>
            </a:r>
            <a:r>
              <a:rPr lang="sv-SE" sz="2800" dirty="0" err="1"/>
              <a:t>conditions</a:t>
            </a:r>
            <a:endParaRPr lang="sv-SE" sz="2800" dirty="0"/>
          </a:p>
          <a:p>
            <a:pPr marL="0" indent="0" algn="ctr">
              <a:buNone/>
            </a:pPr>
            <a:r>
              <a:rPr lang="sv-SE" sz="2800" dirty="0"/>
              <a:t>The </a:t>
            </a:r>
            <a:r>
              <a:rPr lang="sv-SE" sz="2800" dirty="0" err="1"/>
              <a:t>employed</a:t>
            </a:r>
            <a:r>
              <a:rPr lang="sv-SE" sz="2800" dirty="0"/>
              <a:t> </a:t>
            </a:r>
            <a:r>
              <a:rPr lang="sv-SE" sz="2800" dirty="0" err="1"/>
              <a:t>fuel</a:t>
            </a:r>
            <a:r>
              <a:rPr lang="sv-SE" sz="2800" dirty="0"/>
              <a:t> </a:t>
            </a:r>
            <a:r>
              <a:rPr lang="sv-SE" sz="2800" dirty="0" err="1"/>
              <a:t>was</a:t>
            </a:r>
            <a:r>
              <a:rPr lang="sv-SE" sz="2800" dirty="0"/>
              <a:t> </a:t>
            </a:r>
            <a:r>
              <a:rPr lang="sv-SE" sz="2800" dirty="0" err="1"/>
              <a:t>irradiated</a:t>
            </a:r>
            <a:r>
              <a:rPr lang="sv-SE" sz="2800" dirty="0"/>
              <a:t> in a </a:t>
            </a:r>
            <a:r>
              <a:rPr lang="sv-SE" sz="2800" dirty="0" err="1"/>
              <a:t>commercial</a:t>
            </a:r>
            <a:r>
              <a:rPr lang="sv-SE" sz="2800" dirty="0"/>
              <a:t> </a:t>
            </a:r>
            <a:r>
              <a:rPr lang="sv-SE" sz="2800" dirty="0" err="1"/>
              <a:t>power</a:t>
            </a:r>
            <a:r>
              <a:rPr lang="sv-SE" sz="2800" dirty="0"/>
              <a:t> </a:t>
            </a:r>
            <a:r>
              <a:rPr lang="sv-SE" sz="2800" dirty="0" err="1"/>
              <a:t>reactor</a:t>
            </a:r>
            <a:r>
              <a:rPr lang="sv-SE" sz="2800" dirty="0"/>
              <a:t> under standard operating </a:t>
            </a:r>
            <a:r>
              <a:rPr lang="sv-SE" sz="2800" dirty="0" err="1"/>
              <a:t>conditions</a:t>
            </a:r>
            <a:r>
              <a:rPr lang="sv-SE" sz="2800" dirty="0"/>
              <a:t> (FGR ~2.6%, </a:t>
            </a:r>
            <a:r>
              <a:rPr lang="sv-SE" sz="2800" dirty="0" err="1"/>
              <a:t>peak</a:t>
            </a:r>
            <a:r>
              <a:rPr lang="sv-SE" sz="2800" dirty="0"/>
              <a:t> </a:t>
            </a:r>
            <a:r>
              <a:rPr lang="sv-SE" sz="2800" dirty="0" err="1"/>
              <a:t>cycle</a:t>
            </a:r>
            <a:r>
              <a:rPr lang="sv-SE" sz="2800" dirty="0"/>
              <a:t> LHR ~24 kW/m) </a:t>
            </a:r>
            <a:endParaRPr lang="sv-SE" sz="24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267496" y="523300"/>
            <a:ext cx="9239174" cy="645119"/>
          </a:xfrm>
        </p:spPr>
        <p:txBody>
          <a:bodyPr/>
          <a:lstStyle/>
          <a:p>
            <a:r>
              <a:rPr lang="sv-SE" dirty="0" err="1"/>
              <a:t>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6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09728" y="1175365"/>
            <a:ext cx="10242511" cy="6212987"/>
          </a:xfrm>
        </p:spPr>
        <p:txBody>
          <a:bodyPr>
            <a:normAutofit/>
          </a:bodyPr>
          <a:lstStyle/>
          <a:p>
            <a:r>
              <a:rPr lang="sv-SE" sz="2400" b="1" dirty="0" err="1"/>
              <a:t>Fuel</a:t>
            </a:r>
            <a:r>
              <a:rPr lang="sv-SE" sz="2400" b="1" dirty="0"/>
              <a:t>: PWR, </a:t>
            </a:r>
            <a:r>
              <a:rPr lang="sv-SE" sz="2400" b="1" dirty="0" err="1"/>
              <a:t>local</a:t>
            </a:r>
            <a:r>
              <a:rPr lang="sv-SE" sz="2400" b="1" dirty="0"/>
              <a:t> pellet BU ~65 </a:t>
            </a:r>
            <a:r>
              <a:rPr lang="sv-SE" sz="2400" b="1" dirty="0" err="1"/>
              <a:t>MWd</a:t>
            </a:r>
            <a:r>
              <a:rPr lang="sv-SE" sz="2400" b="1" dirty="0"/>
              <a:t>/</a:t>
            </a:r>
            <a:r>
              <a:rPr lang="sv-SE" sz="2400" b="1" dirty="0" err="1"/>
              <a:t>kgU</a:t>
            </a:r>
            <a:r>
              <a:rPr lang="sv-SE" sz="2400" b="1" dirty="0"/>
              <a:t>, </a:t>
            </a:r>
            <a:r>
              <a:rPr lang="sv-SE" sz="2400" b="1" dirty="0" err="1"/>
              <a:t>irradiated</a:t>
            </a:r>
            <a:r>
              <a:rPr lang="sv-SE" sz="2400" b="1" dirty="0"/>
              <a:t> in Ringhals 3 (</a:t>
            </a:r>
            <a:r>
              <a:rPr lang="sv-SE" sz="2400" b="1" dirty="0" err="1"/>
              <a:t>rod</a:t>
            </a:r>
            <a:r>
              <a:rPr lang="sv-SE" sz="2400" b="1" dirty="0"/>
              <a:t> 3V5Q13)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 err="1"/>
              <a:t>Additional</a:t>
            </a:r>
            <a:r>
              <a:rPr lang="sv-SE" sz="2200" dirty="0"/>
              <a:t> </a:t>
            </a:r>
            <a:r>
              <a:rPr lang="sv-SE" sz="2200" dirty="0" err="1"/>
              <a:t>rod</a:t>
            </a:r>
            <a:r>
              <a:rPr lang="sv-SE" sz="2200" dirty="0"/>
              <a:t> data in SKB </a:t>
            </a:r>
            <a:r>
              <a:rPr lang="sv-SE" sz="2200" dirty="0" err="1"/>
              <a:t>Technical</a:t>
            </a:r>
            <a:r>
              <a:rPr lang="sv-SE" sz="2200" dirty="0"/>
              <a:t> </a:t>
            </a:r>
            <a:r>
              <a:rPr lang="sv-SE" sz="2200" dirty="0" err="1"/>
              <a:t>Report</a:t>
            </a:r>
            <a:r>
              <a:rPr lang="sv-SE" sz="2200" dirty="0"/>
              <a:t> TR-11-03</a:t>
            </a:r>
            <a:endParaRPr lang="sv-SE" sz="2200" b="1" dirty="0"/>
          </a:p>
          <a:p>
            <a:r>
              <a:rPr lang="sv-SE" sz="2400" b="1" dirty="0"/>
              <a:t>2 g </a:t>
            </a:r>
            <a:r>
              <a:rPr lang="sv-SE" sz="2400" b="1" dirty="0" err="1"/>
              <a:t>worth</a:t>
            </a:r>
            <a:r>
              <a:rPr lang="sv-SE" sz="2400" b="1" dirty="0"/>
              <a:t> </a:t>
            </a:r>
            <a:r>
              <a:rPr lang="sv-SE" sz="2400" b="1" dirty="0" err="1"/>
              <a:t>of</a:t>
            </a:r>
            <a:r>
              <a:rPr lang="sv-SE" sz="2400" b="1" dirty="0"/>
              <a:t> </a:t>
            </a:r>
            <a:r>
              <a:rPr lang="sv-SE" sz="2400" b="1" dirty="0" err="1"/>
              <a:t>freshly</a:t>
            </a:r>
            <a:r>
              <a:rPr lang="sv-SE" sz="2400" b="1" dirty="0"/>
              <a:t> </a:t>
            </a:r>
            <a:r>
              <a:rPr lang="sv-SE" sz="2400" b="1" dirty="0" err="1"/>
              <a:t>crushed</a:t>
            </a:r>
            <a:r>
              <a:rPr lang="sv-SE" sz="2400" b="1" dirty="0"/>
              <a:t> </a:t>
            </a:r>
            <a:r>
              <a:rPr lang="sv-SE" sz="2400" b="1" dirty="0" err="1"/>
              <a:t>fuel</a:t>
            </a:r>
            <a:r>
              <a:rPr lang="sv-SE" sz="2400" b="1" dirty="0"/>
              <a:t> fragments ~1-2 mm </a:t>
            </a:r>
            <a:r>
              <a:rPr lang="sv-SE" sz="2400" b="1" dirty="0" err="1"/>
              <a:t>size</a:t>
            </a:r>
            <a:r>
              <a:rPr lang="sv-SE" sz="2400" b="1" dirty="0"/>
              <a:t>, </a:t>
            </a:r>
            <a:r>
              <a:rPr lang="sv-SE" sz="2400" b="1" dirty="0" err="1"/>
              <a:t>placed</a:t>
            </a:r>
            <a:r>
              <a:rPr lang="sv-SE" sz="2400" b="1" dirty="0"/>
              <a:t> in a </a:t>
            </a:r>
            <a:r>
              <a:rPr lang="sv-SE" sz="2400" b="1" dirty="0" err="1"/>
              <a:t>gold</a:t>
            </a:r>
            <a:r>
              <a:rPr lang="sv-SE" sz="2400" b="1" dirty="0"/>
              <a:t> fine </a:t>
            </a:r>
            <a:r>
              <a:rPr lang="sv-SE" sz="2400" b="1" dirty="0" err="1"/>
              <a:t>mesh</a:t>
            </a:r>
            <a:r>
              <a:rPr lang="sv-SE" sz="2400" b="1" dirty="0"/>
              <a:t> basket and pre-</a:t>
            </a:r>
            <a:r>
              <a:rPr lang="sv-SE" sz="2400" b="1" dirty="0" err="1"/>
              <a:t>leached</a:t>
            </a:r>
            <a:r>
              <a:rPr lang="sv-SE" sz="2400" b="1" dirty="0"/>
              <a:t> (2 </a:t>
            </a:r>
            <a:r>
              <a:rPr lang="sv-SE" sz="2400" b="1" dirty="0" err="1"/>
              <a:t>mM</a:t>
            </a:r>
            <a:r>
              <a:rPr lang="sv-SE" sz="2400" b="1" dirty="0"/>
              <a:t> NaHCO</a:t>
            </a:r>
            <a:r>
              <a:rPr lang="sv-SE" sz="2400" b="1" baseline="-25000" dirty="0"/>
              <a:t>3</a:t>
            </a:r>
            <a:r>
              <a:rPr lang="sv-SE" sz="2400" b="1" dirty="0"/>
              <a:t> solution)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 err="1"/>
              <a:t>Cumulative</a:t>
            </a:r>
            <a:r>
              <a:rPr lang="sv-SE" sz="2200" dirty="0"/>
              <a:t> pre-</a:t>
            </a:r>
            <a:r>
              <a:rPr lang="sv-SE" sz="2200" dirty="0" err="1"/>
              <a:t>leaching</a:t>
            </a:r>
            <a:r>
              <a:rPr lang="sv-SE" sz="2200" dirty="0"/>
              <a:t> under argon bubbling (4 </a:t>
            </a:r>
            <a:r>
              <a:rPr lang="sv-SE" sz="2200" dirty="0" err="1"/>
              <a:t>contacts</a:t>
            </a:r>
            <a:r>
              <a:rPr lang="sv-SE" sz="2200" dirty="0">
                <a:solidFill>
                  <a:schemeClr val="tx1"/>
                </a:solidFill>
              </a:rPr>
              <a:t>, 6</a:t>
            </a:r>
            <a:r>
              <a:rPr lang="sv-SE" sz="2200" dirty="0"/>
              <a:t> </a:t>
            </a:r>
            <a:r>
              <a:rPr lang="sv-SE" sz="2200" dirty="0" err="1"/>
              <a:t>days</a:t>
            </a:r>
            <a:r>
              <a:rPr lang="sv-SE" sz="2200" dirty="0"/>
              <a:t> total) </a:t>
            </a:r>
          </a:p>
          <a:p>
            <a:pPr marL="339725" indent="-342900"/>
            <a:r>
              <a:rPr lang="sv-SE" sz="2400" b="1" dirty="0" err="1"/>
              <a:t>Autoclave</a:t>
            </a:r>
            <a:r>
              <a:rPr lang="sv-SE" sz="2400" b="1" dirty="0"/>
              <a:t> </a:t>
            </a:r>
            <a:r>
              <a:rPr lang="sv-SE" sz="2400" b="1" dirty="0" err="1"/>
              <a:t>leaching</a:t>
            </a:r>
            <a:r>
              <a:rPr lang="sv-SE" sz="2400" b="1" dirty="0"/>
              <a:t> (430 </a:t>
            </a:r>
            <a:r>
              <a:rPr lang="sv-SE" sz="2400" b="1" dirty="0" err="1"/>
              <a:t>days</a:t>
            </a:r>
            <a:r>
              <a:rPr lang="sv-SE" sz="2400" b="1" dirty="0"/>
              <a:t>)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/>
              <a:t>Argon </a:t>
            </a:r>
            <a:r>
              <a:rPr lang="sv-SE" sz="2200" dirty="0" err="1"/>
              <a:t>purging</a:t>
            </a:r>
            <a:r>
              <a:rPr lang="sv-SE" sz="2200" dirty="0"/>
              <a:t> </a:t>
            </a:r>
            <a:r>
              <a:rPr lang="sv-SE" sz="2200" dirty="0" err="1"/>
              <a:t>followed</a:t>
            </a:r>
            <a:r>
              <a:rPr lang="sv-SE" sz="2200" dirty="0"/>
              <a:t> by </a:t>
            </a:r>
            <a:r>
              <a:rPr lang="sv-SE" sz="2200" dirty="0" err="1"/>
              <a:t>pressurisation</a:t>
            </a:r>
            <a:r>
              <a:rPr lang="sv-SE" sz="2200" dirty="0"/>
              <a:t> </a:t>
            </a:r>
            <a:r>
              <a:rPr lang="sv-SE" sz="2200" dirty="0" err="1"/>
              <a:t>with</a:t>
            </a:r>
            <a:r>
              <a:rPr lang="sv-SE" sz="2200" dirty="0"/>
              <a:t> 100% hydrogen to 50 bar, no gas </a:t>
            </a:r>
            <a:r>
              <a:rPr lang="sv-SE" sz="2200" dirty="0" err="1"/>
              <a:t>replenishment</a:t>
            </a:r>
            <a:r>
              <a:rPr lang="sv-SE" sz="2200" dirty="0"/>
              <a:t>. Total </a:t>
            </a:r>
            <a:r>
              <a:rPr lang="sv-SE" sz="2200" dirty="0" err="1"/>
              <a:t>pressure</a:t>
            </a:r>
            <a:r>
              <a:rPr lang="sv-SE" sz="2200" dirty="0"/>
              <a:t> evolution ~50 -&gt; 29 bar. </a:t>
            </a:r>
            <a:r>
              <a:rPr lang="sv-SE" sz="2200" dirty="0" err="1"/>
              <a:t>Room</a:t>
            </a:r>
            <a:r>
              <a:rPr lang="sv-SE" sz="2200" dirty="0"/>
              <a:t> </a:t>
            </a:r>
            <a:r>
              <a:rPr lang="sv-SE" sz="2200" dirty="0" err="1"/>
              <a:t>temperature</a:t>
            </a:r>
            <a:r>
              <a:rPr lang="sv-SE" sz="2200" dirty="0"/>
              <a:t>. 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 err="1"/>
              <a:t>Simplified</a:t>
            </a:r>
            <a:r>
              <a:rPr lang="sv-SE" sz="2200" dirty="0"/>
              <a:t> </a:t>
            </a:r>
            <a:r>
              <a:rPr lang="sv-SE" sz="2200" dirty="0" err="1"/>
              <a:t>granitic</a:t>
            </a:r>
            <a:r>
              <a:rPr lang="sv-SE" sz="2200" dirty="0"/>
              <a:t> </a:t>
            </a:r>
            <a:r>
              <a:rPr lang="sv-SE" sz="2200" dirty="0" err="1"/>
              <a:t>groundwater</a:t>
            </a:r>
            <a:r>
              <a:rPr lang="sv-SE" sz="2200" dirty="0"/>
              <a:t>, 10 </a:t>
            </a:r>
            <a:r>
              <a:rPr lang="sv-SE" sz="2200" dirty="0" err="1"/>
              <a:t>mM</a:t>
            </a:r>
            <a:r>
              <a:rPr lang="sv-SE" sz="2200" dirty="0"/>
              <a:t> </a:t>
            </a:r>
            <a:r>
              <a:rPr lang="sv-SE" sz="2200" dirty="0" err="1"/>
              <a:t>NaCl</a:t>
            </a:r>
            <a:r>
              <a:rPr lang="sv-SE" sz="2200" dirty="0"/>
              <a:t>, 2 </a:t>
            </a:r>
            <a:r>
              <a:rPr lang="sv-SE" sz="2200" dirty="0" err="1"/>
              <a:t>mM</a:t>
            </a:r>
            <a:r>
              <a:rPr lang="sv-SE" sz="2200" dirty="0"/>
              <a:t> NaHCO</a:t>
            </a:r>
            <a:r>
              <a:rPr lang="sv-SE" sz="2200" baseline="-25000" dirty="0"/>
              <a:t>3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/>
              <a:t>No </a:t>
            </a:r>
            <a:r>
              <a:rPr lang="sv-SE" sz="2200" dirty="0" err="1"/>
              <a:t>replenishment</a:t>
            </a:r>
            <a:r>
              <a:rPr lang="sv-SE" sz="2200" dirty="0"/>
              <a:t> </a:t>
            </a:r>
            <a:r>
              <a:rPr lang="sv-SE" sz="2200" dirty="0" err="1"/>
              <a:t>of</a:t>
            </a:r>
            <a:r>
              <a:rPr lang="sv-SE" sz="2200" dirty="0"/>
              <a:t> </a:t>
            </a:r>
            <a:r>
              <a:rPr lang="sv-SE" sz="2200" dirty="0" err="1"/>
              <a:t>leaching</a:t>
            </a:r>
            <a:r>
              <a:rPr lang="sv-SE" sz="2200" dirty="0"/>
              <a:t> solution, 950 -&gt; 650 ml 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 err="1"/>
              <a:t>Liquid</a:t>
            </a:r>
            <a:r>
              <a:rPr lang="sv-SE" sz="2200" dirty="0"/>
              <a:t> sampling system </a:t>
            </a:r>
            <a:r>
              <a:rPr lang="sv-SE" sz="2200" dirty="0" err="1"/>
              <a:t>fitted</a:t>
            </a:r>
            <a:r>
              <a:rPr lang="sv-SE" sz="2200" dirty="0"/>
              <a:t> </a:t>
            </a:r>
            <a:r>
              <a:rPr lang="sv-SE" sz="2200" dirty="0" err="1"/>
              <a:t>with</a:t>
            </a:r>
            <a:r>
              <a:rPr lang="sv-SE" sz="2200" dirty="0"/>
              <a:t> an in </a:t>
            </a:r>
            <a:r>
              <a:rPr lang="sv-SE" sz="2200" dirty="0" err="1"/>
              <a:t>autoclave</a:t>
            </a:r>
            <a:r>
              <a:rPr lang="sv-SE" sz="2200" dirty="0"/>
              <a:t> </a:t>
            </a:r>
            <a:r>
              <a:rPr lang="sv-SE" sz="2200" dirty="0" err="1"/>
              <a:t>quartz</a:t>
            </a:r>
            <a:r>
              <a:rPr lang="sv-SE" sz="2200" dirty="0"/>
              <a:t> filter (P4 </a:t>
            </a:r>
            <a:r>
              <a:rPr lang="sv-SE" sz="2200" dirty="0" err="1"/>
              <a:t>frit</a:t>
            </a:r>
            <a:r>
              <a:rPr lang="sv-SE" sz="2200" dirty="0"/>
              <a:t>, 10-16 µm)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/>
              <a:t>Solution </a:t>
            </a:r>
            <a:r>
              <a:rPr lang="sv-SE" sz="2200" dirty="0" err="1"/>
              <a:t>samples</a:t>
            </a:r>
            <a:r>
              <a:rPr lang="sv-SE" sz="2200" dirty="0"/>
              <a:t> </a:t>
            </a:r>
            <a:r>
              <a:rPr lang="sv-SE" sz="2200" dirty="0" err="1"/>
              <a:t>centrifuged</a:t>
            </a:r>
            <a:r>
              <a:rPr lang="sv-SE" sz="2200" dirty="0"/>
              <a:t> and </a:t>
            </a:r>
            <a:r>
              <a:rPr lang="sv-SE" sz="2200" dirty="0" err="1"/>
              <a:t>analysed</a:t>
            </a:r>
            <a:r>
              <a:rPr lang="sv-SE" sz="2200" dirty="0"/>
              <a:t> by ICP-MS</a:t>
            </a:r>
          </a:p>
          <a:p>
            <a:pPr marL="520700" lvl="1" indent="-342900">
              <a:buFont typeface="Wingdings" panose="05000000000000000000" pitchFamily="2" charset="2"/>
              <a:buChar char="Ø"/>
            </a:pPr>
            <a:r>
              <a:rPr lang="sv-SE" sz="2200" dirty="0"/>
              <a:t>Gas-MS sampling </a:t>
            </a:r>
            <a:endParaRPr lang="en-GB" sz="22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320658" y="530246"/>
            <a:ext cx="9239174" cy="645119"/>
          </a:xfrm>
        </p:spPr>
        <p:txBody>
          <a:bodyPr/>
          <a:lstStyle/>
          <a:p>
            <a:r>
              <a:rPr lang="sv-SE" dirty="0"/>
              <a:t>Experimental </a:t>
            </a:r>
            <a:r>
              <a:rPr lang="sv-SE" dirty="0" err="1"/>
              <a:t>overview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96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988818" y="1209588"/>
            <a:ext cx="4258498" cy="5841121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GB" sz="2400" dirty="0"/>
              <a:t>Autoclave with quartz inner vessel and PEEK internals, without lower portion of the pressure vessel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387686" y="564469"/>
            <a:ext cx="9239174" cy="645119"/>
          </a:xfrm>
        </p:spPr>
        <p:txBody>
          <a:bodyPr/>
          <a:lstStyle/>
          <a:p>
            <a:r>
              <a:rPr lang="sv-SE" dirty="0" err="1"/>
              <a:t>Fuel</a:t>
            </a:r>
            <a:r>
              <a:rPr lang="sv-SE" dirty="0"/>
              <a:t> </a:t>
            </a:r>
            <a:r>
              <a:rPr lang="sv-SE" dirty="0" err="1"/>
              <a:t>crushing</a:t>
            </a:r>
            <a:r>
              <a:rPr lang="sv-SE" dirty="0"/>
              <a:t> and </a:t>
            </a:r>
            <a:r>
              <a:rPr lang="sv-SE" dirty="0" err="1"/>
              <a:t>autoclave</a:t>
            </a:r>
            <a:r>
              <a:rPr lang="sv-SE" dirty="0"/>
              <a:t> </a:t>
            </a:r>
            <a:r>
              <a:rPr lang="sv-SE" dirty="0" err="1"/>
              <a:t>overview</a:t>
            </a:r>
            <a:r>
              <a:rPr lang="sv-SE" dirty="0"/>
              <a:t> </a:t>
            </a:r>
            <a:endParaRPr lang="en-GB" dirty="0"/>
          </a:p>
        </p:txBody>
      </p:sp>
      <p:pic>
        <p:nvPicPr>
          <p:cNvPr id="5" name="Platshållare för innehåll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" b="9325"/>
          <a:stretch/>
        </p:blipFill>
        <p:spPr>
          <a:xfrm>
            <a:off x="7473767" y="2763297"/>
            <a:ext cx="2763716" cy="428741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9" t="56447" r="31245" b="8566"/>
          <a:stretch/>
        </p:blipFill>
        <p:spPr>
          <a:xfrm>
            <a:off x="6284063" y="4405832"/>
            <a:ext cx="1179871" cy="2644877"/>
          </a:xfrm>
          <a:prstGeom prst="rect">
            <a:avLst/>
          </a:prstGeom>
        </p:spPr>
      </p:pic>
      <p:sp>
        <p:nvSpPr>
          <p:cNvPr id="7" name="Rundad rektangulär 6"/>
          <p:cNvSpPr/>
          <p:nvPr/>
        </p:nvSpPr>
        <p:spPr>
          <a:xfrm>
            <a:off x="6259885" y="4376334"/>
            <a:ext cx="1199536" cy="2703871"/>
          </a:xfrm>
          <a:prstGeom prst="wedgeRoundRectCallout">
            <a:avLst>
              <a:gd name="adj1" fmla="val 76455"/>
              <a:gd name="adj2" fmla="val 21773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"/>
          <a:stretch/>
        </p:blipFill>
        <p:spPr>
          <a:xfrm>
            <a:off x="447976" y="3589515"/>
            <a:ext cx="4254652" cy="2634975"/>
          </a:xfrm>
          <a:prstGeom prst="rect">
            <a:avLst/>
          </a:prstGeom>
        </p:spPr>
      </p:pic>
      <p:sp>
        <p:nvSpPr>
          <p:cNvPr id="9" name="Platshållare för innehåll 1"/>
          <p:cNvSpPr txBox="1">
            <a:spLocks/>
          </p:cNvSpPr>
          <p:nvPr/>
        </p:nvSpPr>
        <p:spPr>
          <a:xfrm>
            <a:off x="387686" y="1239084"/>
            <a:ext cx="4375233" cy="584112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 dirty="0"/>
          </a:p>
          <a:p>
            <a:pPr algn="ctr"/>
            <a:r>
              <a:rPr lang="sv-SE" sz="2400" dirty="0"/>
              <a:t>~1-2 mm-</a:t>
            </a:r>
            <a:r>
              <a:rPr lang="sv-SE" sz="2400" dirty="0" err="1"/>
              <a:t>sized</a:t>
            </a:r>
            <a:r>
              <a:rPr lang="sv-SE" sz="2400" dirty="0"/>
              <a:t> fragments </a:t>
            </a:r>
            <a:r>
              <a:rPr lang="sv-SE" sz="2400" dirty="0" err="1"/>
              <a:t>was</a:t>
            </a:r>
            <a:r>
              <a:rPr lang="sv-SE" sz="2400" dirty="0"/>
              <a:t> </a:t>
            </a:r>
            <a:r>
              <a:rPr lang="sv-SE" sz="2400" dirty="0" err="1"/>
              <a:t>obtained</a:t>
            </a:r>
            <a:r>
              <a:rPr lang="sv-SE" sz="2400" dirty="0"/>
              <a:t> by </a:t>
            </a:r>
            <a:r>
              <a:rPr lang="sv-SE" sz="2400" dirty="0" err="1"/>
              <a:t>compression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the </a:t>
            </a:r>
            <a:r>
              <a:rPr lang="sv-SE" sz="2400" dirty="0" err="1"/>
              <a:t>cladding</a:t>
            </a:r>
            <a:r>
              <a:rPr lang="sv-SE" sz="2400" dirty="0"/>
              <a:t> and </a:t>
            </a:r>
            <a:r>
              <a:rPr lang="sv-SE" sz="2400" dirty="0" err="1"/>
              <a:t>fracturing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the </a:t>
            </a:r>
            <a:r>
              <a:rPr lang="sv-SE" sz="2400" dirty="0" err="1"/>
              <a:t>fuel</a:t>
            </a:r>
            <a:r>
              <a:rPr lang="sv-SE" sz="2400" dirty="0"/>
              <a:t> (no </a:t>
            </a:r>
            <a:r>
              <a:rPr lang="sv-SE" sz="2400" dirty="0" err="1"/>
              <a:t>milling</a:t>
            </a:r>
            <a:r>
              <a:rPr lang="sv-SE" sz="2400" dirty="0"/>
              <a:t>)</a:t>
            </a:r>
          </a:p>
          <a:p>
            <a:pPr marL="0" indent="0">
              <a:buNone/>
            </a:pPr>
            <a:endParaRPr lang="sv-SE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3139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03" y="1517578"/>
            <a:ext cx="7662886" cy="4536693"/>
          </a:xfrm>
          <a:prstGeom prst="rect">
            <a:avLst/>
          </a:prstGeom>
        </p:spPr>
      </p:pic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5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75918" y="554043"/>
            <a:ext cx="9239174" cy="645119"/>
          </a:xfrm>
        </p:spPr>
        <p:txBody>
          <a:bodyPr/>
          <a:lstStyle/>
          <a:p>
            <a:r>
              <a:rPr lang="sv-SE" dirty="0"/>
              <a:t>Pre-</a:t>
            </a:r>
            <a:r>
              <a:rPr lang="sv-SE" dirty="0" err="1"/>
              <a:t>leaching</a:t>
            </a:r>
            <a:r>
              <a:rPr lang="sv-SE" dirty="0"/>
              <a:t>, under argon bubbling</a:t>
            </a:r>
            <a:endParaRPr lang="en-GB" dirty="0"/>
          </a:p>
        </p:txBody>
      </p:sp>
      <p:sp>
        <p:nvSpPr>
          <p:cNvPr id="9" name="Platshållare för innehåll 1"/>
          <p:cNvSpPr txBox="1">
            <a:spLocks/>
          </p:cNvSpPr>
          <p:nvPr/>
        </p:nvSpPr>
        <p:spPr>
          <a:xfrm>
            <a:off x="0" y="1148882"/>
            <a:ext cx="10352239" cy="49053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2200" dirty="0" err="1"/>
              <a:t>Cumulative</a:t>
            </a:r>
            <a:r>
              <a:rPr lang="sv-SE" sz="2200" dirty="0"/>
              <a:t> pre-</a:t>
            </a:r>
            <a:r>
              <a:rPr lang="sv-SE" sz="2200" dirty="0" err="1"/>
              <a:t>leaching</a:t>
            </a:r>
            <a:r>
              <a:rPr lang="sv-SE" sz="2200" dirty="0"/>
              <a:t>, the </a:t>
            </a:r>
            <a:r>
              <a:rPr lang="sv-SE" sz="2200" dirty="0" err="1"/>
              <a:t>sample</a:t>
            </a:r>
            <a:r>
              <a:rPr lang="sv-SE" sz="2200" dirty="0"/>
              <a:t> is transferred to a new </a:t>
            </a:r>
            <a:r>
              <a:rPr lang="sv-SE" sz="2200" dirty="0" err="1"/>
              <a:t>flask</a:t>
            </a:r>
            <a:r>
              <a:rPr lang="sv-SE" sz="2200" dirty="0"/>
              <a:t> and </a:t>
            </a:r>
            <a:r>
              <a:rPr lang="sv-SE" sz="2200" dirty="0" err="1"/>
              <a:t>leaching</a:t>
            </a:r>
            <a:r>
              <a:rPr lang="sv-SE" sz="2200" dirty="0"/>
              <a:t> solution at </a:t>
            </a:r>
            <a:r>
              <a:rPr lang="sv-SE" sz="2200" dirty="0" err="1"/>
              <a:t>each</a:t>
            </a:r>
            <a:r>
              <a:rPr lang="sv-SE" sz="2200" dirty="0"/>
              <a:t> sampling </a:t>
            </a:r>
          </a:p>
          <a:p>
            <a:pPr marL="534988" lvl="3" indent="0">
              <a:buFont typeface="Arial" panose="020B0604020202020204" pitchFamily="34" charset="0"/>
              <a:buNone/>
            </a:pPr>
            <a:endParaRPr lang="en-GB" sz="1800" dirty="0"/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75917" y="5933738"/>
            <a:ext cx="10299995" cy="1317890"/>
          </a:xfrm>
        </p:spPr>
        <p:txBody>
          <a:bodyPr>
            <a:normAutofit/>
          </a:bodyPr>
          <a:lstStyle/>
          <a:p>
            <a:r>
              <a:rPr lang="sv-SE" sz="2200" dirty="0">
                <a:solidFill>
                  <a:schemeClr val="tx1"/>
                </a:solidFill>
              </a:rPr>
              <a:t>Note </a:t>
            </a:r>
            <a:r>
              <a:rPr lang="sv-SE" sz="2200" dirty="0" err="1">
                <a:solidFill>
                  <a:schemeClr val="tx1"/>
                </a:solidFill>
              </a:rPr>
              <a:t>near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constant</a:t>
            </a:r>
            <a:r>
              <a:rPr lang="sv-SE" sz="2200" dirty="0">
                <a:solidFill>
                  <a:schemeClr val="tx1"/>
                </a:solidFill>
              </a:rPr>
              <a:t> U &amp; Sr </a:t>
            </a:r>
            <a:r>
              <a:rPr lang="sv-SE" sz="2200" dirty="0" err="1">
                <a:solidFill>
                  <a:schemeClr val="tx1"/>
                </a:solidFill>
              </a:rPr>
              <a:t>concentration</a:t>
            </a:r>
            <a:r>
              <a:rPr lang="sv-SE" sz="2200" dirty="0">
                <a:solidFill>
                  <a:schemeClr val="tx1"/>
                </a:solidFill>
              </a:rPr>
              <a:t> in </a:t>
            </a:r>
            <a:r>
              <a:rPr lang="sv-SE" sz="2200" dirty="0" err="1">
                <a:solidFill>
                  <a:schemeClr val="tx1"/>
                </a:solidFill>
              </a:rPr>
              <a:t>each</a:t>
            </a:r>
            <a:r>
              <a:rPr lang="sv-SE" sz="2200" dirty="0">
                <a:solidFill>
                  <a:schemeClr val="tx1"/>
                </a:solidFill>
              </a:rPr>
              <a:t> sampling</a:t>
            </a:r>
          </a:p>
          <a:p>
            <a:r>
              <a:rPr lang="sv-SE" sz="2200" dirty="0" err="1">
                <a:solidFill>
                  <a:schemeClr val="tx1"/>
                </a:solidFill>
              </a:rPr>
              <a:t>Decreasing</a:t>
            </a:r>
            <a:r>
              <a:rPr lang="sv-SE" sz="2200" dirty="0">
                <a:solidFill>
                  <a:schemeClr val="tx1"/>
                </a:solidFill>
              </a:rPr>
              <a:t> Cs-133, 135, Tc-99 &amp; Mo-100 </a:t>
            </a:r>
            <a:r>
              <a:rPr lang="sv-SE" sz="2200" dirty="0" err="1">
                <a:solidFill>
                  <a:schemeClr val="tx1"/>
                </a:solidFill>
              </a:rPr>
              <a:t>concentrations</a:t>
            </a:r>
            <a:r>
              <a:rPr lang="sv-SE" sz="2200" dirty="0">
                <a:solidFill>
                  <a:schemeClr val="tx1"/>
                </a:solidFill>
              </a:rPr>
              <a:t> for </a:t>
            </a:r>
            <a:r>
              <a:rPr lang="sv-SE" sz="2200" dirty="0" err="1">
                <a:solidFill>
                  <a:schemeClr val="tx1"/>
                </a:solidFill>
              </a:rPr>
              <a:t>each</a:t>
            </a:r>
            <a:r>
              <a:rPr lang="sv-SE" sz="2200" dirty="0">
                <a:solidFill>
                  <a:schemeClr val="tx1"/>
                </a:solidFill>
              </a:rPr>
              <a:t> new </a:t>
            </a:r>
            <a:r>
              <a:rPr lang="sv-SE" sz="2200" dirty="0" err="1">
                <a:solidFill>
                  <a:schemeClr val="tx1"/>
                </a:solidFill>
              </a:rPr>
              <a:t>leaching</a:t>
            </a:r>
            <a:r>
              <a:rPr lang="sv-SE" sz="2200" dirty="0">
                <a:solidFill>
                  <a:schemeClr val="tx1"/>
                </a:solidFill>
              </a:rPr>
              <a:t> exposure   </a:t>
            </a:r>
          </a:p>
        </p:txBody>
      </p:sp>
    </p:spTree>
    <p:extLst>
      <p:ext uri="{BB962C8B-B14F-4D97-AF65-F5344CB8AC3E}">
        <p14:creationId xmlns:p14="http://schemas.microsoft.com/office/powerpoint/2010/main" val="548257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764" y="2020241"/>
            <a:ext cx="7086266" cy="4392050"/>
          </a:xfrm>
          <a:prstGeom prst="rect">
            <a:avLst/>
          </a:prstGeom>
        </p:spPr>
      </p:pic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6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75918" y="554043"/>
            <a:ext cx="9239174" cy="645119"/>
          </a:xfrm>
        </p:spPr>
        <p:txBody>
          <a:bodyPr/>
          <a:lstStyle/>
          <a:p>
            <a:r>
              <a:rPr lang="sv-SE" dirty="0"/>
              <a:t>Pre-</a:t>
            </a:r>
            <a:r>
              <a:rPr lang="sv-SE" dirty="0" err="1"/>
              <a:t>leaching</a:t>
            </a:r>
            <a:r>
              <a:rPr lang="sv-SE" dirty="0"/>
              <a:t>, under argon bubbling</a:t>
            </a:r>
            <a:endParaRPr lang="en-GB" dirty="0"/>
          </a:p>
        </p:txBody>
      </p:sp>
      <p:sp>
        <p:nvSpPr>
          <p:cNvPr id="9" name="Platshållare för innehåll 1"/>
          <p:cNvSpPr txBox="1">
            <a:spLocks/>
          </p:cNvSpPr>
          <p:nvPr/>
        </p:nvSpPr>
        <p:spPr>
          <a:xfrm>
            <a:off x="0" y="1148882"/>
            <a:ext cx="10352239" cy="49053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2200" dirty="0"/>
              <a:t>Pre-</a:t>
            </a:r>
            <a:r>
              <a:rPr lang="sv-SE" sz="2200" dirty="0" err="1"/>
              <a:t>leaching</a:t>
            </a:r>
            <a:r>
              <a:rPr lang="sv-SE" sz="2200" dirty="0"/>
              <a:t> </a:t>
            </a:r>
            <a:r>
              <a:rPr lang="sv-SE" sz="2200" dirty="0" err="1"/>
              <a:t>of</a:t>
            </a:r>
            <a:r>
              <a:rPr lang="sv-SE" sz="2200" dirty="0"/>
              <a:t> </a:t>
            </a:r>
            <a:r>
              <a:rPr lang="sv-SE" sz="2200" dirty="0" err="1"/>
              <a:t>freshy</a:t>
            </a:r>
            <a:r>
              <a:rPr lang="sv-SE" sz="2200" dirty="0"/>
              <a:t> </a:t>
            </a:r>
            <a:r>
              <a:rPr lang="sv-SE" sz="2200" dirty="0" err="1"/>
              <a:t>crushed</a:t>
            </a:r>
            <a:r>
              <a:rPr lang="sv-SE" sz="2200" dirty="0"/>
              <a:t> fragments to </a:t>
            </a:r>
            <a:r>
              <a:rPr lang="sv-SE" sz="2200" dirty="0" err="1"/>
              <a:t>remove</a:t>
            </a:r>
            <a:r>
              <a:rPr lang="sv-SE" sz="2200" dirty="0"/>
              <a:t> part </a:t>
            </a:r>
            <a:r>
              <a:rPr lang="sv-SE" sz="2200" dirty="0" err="1"/>
              <a:t>of</a:t>
            </a:r>
            <a:r>
              <a:rPr lang="sv-SE" sz="2200" dirty="0"/>
              <a:t> the </a:t>
            </a:r>
            <a:r>
              <a:rPr lang="sv-SE" sz="2200" dirty="0" err="1"/>
              <a:t>instant</a:t>
            </a:r>
            <a:r>
              <a:rPr lang="sv-SE" sz="2200" dirty="0"/>
              <a:t> release </a:t>
            </a:r>
            <a:r>
              <a:rPr lang="sv-SE" sz="2200" dirty="0" err="1"/>
              <a:t>inventory</a:t>
            </a:r>
            <a:endParaRPr lang="sv-SE" sz="2200" dirty="0"/>
          </a:p>
          <a:p>
            <a:pPr algn="ctr"/>
            <a:r>
              <a:rPr lang="sv-SE" sz="2200" dirty="0"/>
              <a:t> Same data as in </a:t>
            </a:r>
            <a:r>
              <a:rPr lang="sv-SE" sz="2200" dirty="0" err="1"/>
              <a:t>previous</a:t>
            </a:r>
            <a:r>
              <a:rPr lang="sv-SE" sz="2200" dirty="0"/>
              <a:t> </a:t>
            </a:r>
            <a:r>
              <a:rPr lang="sv-SE" sz="2200" dirty="0" err="1"/>
              <a:t>slide</a:t>
            </a:r>
            <a:r>
              <a:rPr lang="sv-SE" sz="2200" dirty="0"/>
              <a:t> </a:t>
            </a:r>
            <a:r>
              <a:rPr lang="sv-SE" sz="2200" dirty="0" err="1"/>
              <a:t>but</a:t>
            </a:r>
            <a:r>
              <a:rPr lang="sv-SE" sz="2200" dirty="0"/>
              <a:t> </a:t>
            </a:r>
            <a:r>
              <a:rPr lang="sv-SE" sz="2200" dirty="0" err="1"/>
              <a:t>plotted</a:t>
            </a:r>
            <a:r>
              <a:rPr lang="sv-SE" sz="2200" dirty="0"/>
              <a:t> as </a:t>
            </a:r>
            <a:r>
              <a:rPr lang="sv-SE" sz="2200" dirty="0" err="1"/>
              <a:t>cumulative</a:t>
            </a:r>
            <a:r>
              <a:rPr lang="sv-SE" sz="2200" dirty="0"/>
              <a:t> </a:t>
            </a:r>
            <a:r>
              <a:rPr lang="sv-SE" sz="2200" dirty="0" err="1"/>
              <a:t>fraction</a:t>
            </a:r>
            <a:r>
              <a:rPr lang="sv-SE" sz="2200" dirty="0"/>
              <a:t> </a:t>
            </a:r>
            <a:r>
              <a:rPr lang="sv-SE" sz="2200" dirty="0" err="1"/>
              <a:t>of</a:t>
            </a:r>
            <a:r>
              <a:rPr lang="sv-SE" sz="2200" dirty="0"/>
              <a:t> </a:t>
            </a:r>
            <a:r>
              <a:rPr lang="sv-SE" sz="2200" dirty="0" err="1"/>
              <a:t>inventory</a:t>
            </a:r>
            <a:r>
              <a:rPr lang="sv-SE" sz="2200" dirty="0"/>
              <a:t> </a:t>
            </a:r>
            <a:r>
              <a:rPr lang="sv-SE" sz="2200" dirty="0" err="1"/>
              <a:t>released</a:t>
            </a:r>
            <a:endParaRPr lang="sv-SE" sz="2200" dirty="0"/>
          </a:p>
          <a:p>
            <a:pPr marL="534988" lvl="3" indent="0">
              <a:buFont typeface="Arial" panose="020B0604020202020204" pitchFamily="34" charset="0"/>
              <a:buNone/>
            </a:pPr>
            <a:endParaRPr lang="en-GB" sz="1800" dirty="0"/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75918" y="6241785"/>
            <a:ext cx="10176320" cy="1317890"/>
          </a:xfrm>
        </p:spPr>
        <p:txBody>
          <a:bodyPr>
            <a:normAutofit/>
          </a:bodyPr>
          <a:lstStyle/>
          <a:p>
            <a:r>
              <a:rPr lang="sv-SE" sz="2200" dirty="0">
                <a:solidFill>
                  <a:schemeClr val="tx1"/>
                </a:solidFill>
              </a:rPr>
              <a:t>~0.45% </a:t>
            </a:r>
            <a:r>
              <a:rPr lang="sv-SE" sz="2200" dirty="0" err="1">
                <a:solidFill>
                  <a:schemeClr val="tx1"/>
                </a:solidFill>
              </a:rPr>
              <a:t>of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Cs</a:t>
            </a:r>
            <a:r>
              <a:rPr lang="sv-SE" sz="2200" dirty="0">
                <a:solidFill>
                  <a:schemeClr val="tx1"/>
                </a:solidFill>
              </a:rPr>
              <a:t>, ~0.1-0.04% </a:t>
            </a:r>
            <a:r>
              <a:rPr lang="sv-SE" sz="2200" dirty="0" err="1">
                <a:solidFill>
                  <a:schemeClr val="tx1"/>
                </a:solidFill>
              </a:rPr>
              <a:t>of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Tc</a:t>
            </a:r>
            <a:r>
              <a:rPr lang="sv-SE" sz="2200" dirty="0">
                <a:solidFill>
                  <a:schemeClr val="tx1"/>
                </a:solidFill>
              </a:rPr>
              <a:t>, Mo, Sr and U </a:t>
            </a:r>
            <a:r>
              <a:rPr lang="sv-SE" sz="2200" dirty="0" err="1">
                <a:solidFill>
                  <a:schemeClr val="tx1"/>
                </a:solidFill>
              </a:rPr>
              <a:t>inventory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released</a:t>
            </a:r>
            <a:r>
              <a:rPr lang="sv-SE" sz="2200" dirty="0">
                <a:solidFill>
                  <a:schemeClr val="tx1"/>
                </a:solidFill>
              </a:rPr>
              <a:t> in the 6 </a:t>
            </a:r>
            <a:r>
              <a:rPr lang="sv-SE" sz="2200" dirty="0" err="1">
                <a:solidFill>
                  <a:schemeClr val="tx1"/>
                </a:solidFill>
              </a:rPr>
              <a:t>day</a:t>
            </a:r>
            <a:r>
              <a:rPr lang="sv-SE" sz="2200" dirty="0">
                <a:solidFill>
                  <a:schemeClr val="tx1"/>
                </a:solidFill>
              </a:rPr>
              <a:t> pre-</a:t>
            </a:r>
            <a:r>
              <a:rPr lang="sv-SE" sz="2200" dirty="0" err="1">
                <a:solidFill>
                  <a:schemeClr val="tx1"/>
                </a:solidFill>
              </a:rPr>
              <a:t>leach</a:t>
            </a:r>
            <a:endParaRPr lang="sv-SE" sz="2200" dirty="0">
              <a:solidFill>
                <a:schemeClr val="tx1"/>
              </a:solidFill>
            </a:endParaRPr>
          </a:p>
          <a:p>
            <a:r>
              <a:rPr lang="sv-SE" sz="2200" dirty="0">
                <a:solidFill>
                  <a:schemeClr val="tx1"/>
                </a:solidFill>
              </a:rPr>
              <a:t>Note </a:t>
            </a:r>
            <a:r>
              <a:rPr lang="sv-SE" sz="2200" dirty="0" err="1">
                <a:solidFill>
                  <a:schemeClr val="tx1"/>
                </a:solidFill>
              </a:rPr>
              <a:t>coherent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fractional</a:t>
            </a:r>
            <a:r>
              <a:rPr lang="sv-SE" sz="2200" dirty="0">
                <a:solidFill>
                  <a:schemeClr val="tx1"/>
                </a:solidFill>
              </a:rPr>
              <a:t> releases for Cs-133 &amp; 135, Tc-99 &amp; Mo-100 and Sr-90 &amp; U-238  </a:t>
            </a:r>
          </a:p>
        </p:txBody>
      </p:sp>
      <p:sp>
        <p:nvSpPr>
          <p:cNvPr id="6" name="Rektangel: rundade hörn 5"/>
          <p:cNvSpPr/>
          <p:nvPr/>
        </p:nvSpPr>
        <p:spPr>
          <a:xfrm>
            <a:off x="4531809" y="6636163"/>
            <a:ext cx="1557494" cy="4771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: rundade hörn 7"/>
          <p:cNvSpPr/>
          <p:nvPr/>
        </p:nvSpPr>
        <p:spPr>
          <a:xfrm>
            <a:off x="6191460" y="6636163"/>
            <a:ext cx="1877365" cy="4771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rundade hörn 9"/>
          <p:cNvSpPr/>
          <p:nvPr/>
        </p:nvSpPr>
        <p:spPr>
          <a:xfrm>
            <a:off x="8571030" y="6662180"/>
            <a:ext cx="1688123" cy="4771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481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31025" y="537596"/>
            <a:ext cx="9239174" cy="645119"/>
          </a:xfrm>
        </p:spPr>
        <p:txBody>
          <a:bodyPr/>
          <a:lstStyle/>
          <a:p>
            <a:r>
              <a:rPr lang="sv-SE" dirty="0" err="1"/>
              <a:t>Results</a:t>
            </a:r>
            <a:r>
              <a:rPr lang="sv-SE" dirty="0"/>
              <a:t> from the </a:t>
            </a:r>
            <a:r>
              <a:rPr lang="sv-SE" dirty="0" err="1"/>
              <a:t>autoclave</a:t>
            </a:r>
            <a:r>
              <a:rPr lang="sv-SE" dirty="0"/>
              <a:t> exposure, </a:t>
            </a:r>
            <a:r>
              <a:rPr lang="sv-SE" dirty="0" err="1"/>
              <a:t>fill</a:t>
            </a:r>
            <a:r>
              <a:rPr lang="sv-SE" dirty="0"/>
              <a:t> gas 50 bar H</a:t>
            </a:r>
            <a:r>
              <a:rPr lang="sv-SE" baseline="-25000" dirty="0"/>
              <a:t>2 </a:t>
            </a:r>
            <a:endParaRPr lang="en-GB" baseline="-25000" dirty="0"/>
          </a:p>
        </p:txBody>
      </p:sp>
      <p:sp>
        <p:nvSpPr>
          <p:cNvPr id="10" name="Platshållare för innehåll 1"/>
          <p:cNvSpPr txBox="1">
            <a:spLocks/>
          </p:cNvSpPr>
          <p:nvPr/>
        </p:nvSpPr>
        <p:spPr>
          <a:xfrm>
            <a:off x="233106" y="4707217"/>
            <a:ext cx="10119133" cy="29834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Redox sensitive U </a:t>
            </a:r>
            <a:r>
              <a:rPr lang="sv-SE" sz="2400" dirty="0" err="1"/>
              <a:t>decreasing</a:t>
            </a:r>
            <a:r>
              <a:rPr lang="sv-SE" sz="2400" dirty="0"/>
              <a:t> to </a:t>
            </a:r>
            <a:r>
              <a:rPr lang="sv-SE" sz="2400" dirty="0" err="1"/>
              <a:t>solubility</a:t>
            </a:r>
            <a:r>
              <a:rPr lang="sv-SE" sz="2400" dirty="0"/>
              <a:t> </a:t>
            </a:r>
            <a:r>
              <a:rPr lang="sv-SE" sz="2400" dirty="0" err="1"/>
              <a:t>levels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UO</a:t>
            </a:r>
            <a:r>
              <a:rPr lang="sv-SE" sz="2400" baseline="-25000" dirty="0"/>
              <a:t>2(</a:t>
            </a:r>
            <a:r>
              <a:rPr lang="sv-SE" sz="2400" baseline="-25000" dirty="0" err="1"/>
              <a:t>am</a:t>
            </a:r>
            <a:r>
              <a:rPr lang="sv-SE" sz="2400" baseline="-25000" dirty="0"/>
              <a:t>)</a:t>
            </a:r>
            <a:r>
              <a:rPr lang="sv-SE" sz="2400" dirty="0"/>
              <a:t> ~2-4E-9 M</a:t>
            </a:r>
          </a:p>
          <a:p>
            <a:r>
              <a:rPr lang="sv-SE" sz="2400" dirty="0" err="1"/>
              <a:t>Gradually</a:t>
            </a:r>
            <a:r>
              <a:rPr lang="sv-SE" sz="2400" dirty="0"/>
              <a:t> </a:t>
            </a:r>
            <a:r>
              <a:rPr lang="sv-SE" sz="2400" dirty="0" err="1"/>
              <a:t>decreasing</a:t>
            </a:r>
            <a:r>
              <a:rPr lang="sv-SE" sz="2400" dirty="0"/>
              <a:t> release rates </a:t>
            </a:r>
            <a:r>
              <a:rPr lang="sv-SE" sz="2400" dirty="0" err="1"/>
              <a:t>of</a:t>
            </a:r>
            <a:r>
              <a:rPr lang="sv-SE" sz="2400" dirty="0"/>
              <a:t> </a:t>
            </a:r>
            <a:r>
              <a:rPr lang="sv-SE" sz="2400" dirty="0" err="1"/>
              <a:t>Cs</a:t>
            </a:r>
            <a:r>
              <a:rPr lang="sv-SE" sz="2400" dirty="0"/>
              <a:t> and Sr</a:t>
            </a:r>
          </a:p>
          <a:p>
            <a:r>
              <a:rPr lang="sv-SE" sz="2400" dirty="0"/>
              <a:t>Redox sensitive </a:t>
            </a:r>
            <a:r>
              <a:rPr lang="sv-SE" sz="2400" dirty="0" err="1"/>
              <a:t>Tc</a:t>
            </a:r>
            <a:r>
              <a:rPr lang="sv-SE" sz="2400" dirty="0"/>
              <a:t> at </a:t>
            </a:r>
            <a:r>
              <a:rPr lang="sv-SE" sz="2400" dirty="0" err="1"/>
              <a:t>very</a:t>
            </a:r>
            <a:r>
              <a:rPr lang="sv-SE" sz="2400" dirty="0"/>
              <a:t> </a:t>
            </a:r>
            <a:r>
              <a:rPr lang="sv-SE" sz="2400" dirty="0" err="1"/>
              <a:t>low</a:t>
            </a:r>
            <a:r>
              <a:rPr lang="sv-SE" sz="2400" dirty="0"/>
              <a:t> </a:t>
            </a:r>
            <a:r>
              <a:rPr lang="sv-SE" sz="2400" dirty="0" err="1"/>
              <a:t>concentrations</a:t>
            </a:r>
            <a:r>
              <a:rPr lang="sv-SE" sz="2400" dirty="0"/>
              <a:t> ~2-7E-10 M</a:t>
            </a:r>
            <a:endParaRPr lang="sv-SE" sz="2400" baseline="-25000" dirty="0"/>
          </a:p>
          <a:p>
            <a:r>
              <a:rPr lang="sv-SE" sz="2400" dirty="0"/>
              <a:t> Mo </a:t>
            </a:r>
            <a:r>
              <a:rPr lang="sv-SE" sz="2400" dirty="0" err="1"/>
              <a:t>concentration</a:t>
            </a:r>
            <a:r>
              <a:rPr lang="sv-SE" sz="2400" dirty="0"/>
              <a:t> </a:t>
            </a:r>
            <a:r>
              <a:rPr lang="sv-SE" sz="2400" dirty="0" err="1"/>
              <a:t>fairly</a:t>
            </a:r>
            <a:r>
              <a:rPr lang="sv-SE" sz="2400" dirty="0"/>
              <a:t> </a:t>
            </a:r>
            <a:r>
              <a:rPr lang="sv-SE" sz="2400" dirty="0" err="1"/>
              <a:t>constant</a:t>
            </a:r>
            <a:r>
              <a:rPr lang="sv-SE" sz="2400" dirty="0"/>
              <a:t>, </a:t>
            </a:r>
            <a:r>
              <a:rPr lang="sv-SE" sz="2400" dirty="0" err="1"/>
              <a:t>complex</a:t>
            </a:r>
            <a:r>
              <a:rPr lang="sv-SE" sz="2400" dirty="0"/>
              <a:t> redox </a:t>
            </a:r>
            <a:r>
              <a:rPr lang="sv-SE" sz="2400" dirty="0" err="1"/>
              <a:t>chemistry</a:t>
            </a:r>
            <a:r>
              <a:rPr lang="sv-SE" sz="2400" dirty="0"/>
              <a:t> </a:t>
            </a:r>
            <a:endParaRPr lang="en-GB" sz="2400" dirty="0"/>
          </a:p>
          <a:p>
            <a:endParaRPr lang="en-GB" dirty="0"/>
          </a:p>
        </p:txBody>
      </p:sp>
      <p:pic>
        <p:nvPicPr>
          <p:cNvPr id="16" name="Platshållare för innehåll 1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9070"/>
          <a:stretch/>
        </p:blipFill>
        <p:spPr>
          <a:xfrm>
            <a:off x="131025" y="1665037"/>
            <a:ext cx="4647184" cy="3601712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 rotWithShape="1">
          <a:blip r:embed="rId3"/>
          <a:srcRect r="18637"/>
          <a:stretch/>
        </p:blipFill>
        <p:spPr>
          <a:xfrm>
            <a:off x="5279224" y="1794217"/>
            <a:ext cx="4571999" cy="3490198"/>
          </a:xfrm>
          <a:prstGeom prst="rect">
            <a:avLst/>
          </a:prstGeom>
        </p:spPr>
      </p:pic>
      <p:sp>
        <p:nvSpPr>
          <p:cNvPr id="18" name="Platshållare för innehåll 1"/>
          <p:cNvSpPr txBox="1">
            <a:spLocks/>
          </p:cNvSpPr>
          <p:nvPr/>
        </p:nvSpPr>
        <p:spPr>
          <a:xfrm>
            <a:off x="233106" y="623719"/>
            <a:ext cx="10119133" cy="11825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No </a:t>
            </a:r>
            <a:r>
              <a:rPr lang="sv-SE" sz="2400" dirty="0" err="1"/>
              <a:t>exchange</a:t>
            </a:r>
            <a:r>
              <a:rPr lang="sv-SE" sz="2400" dirty="0"/>
              <a:t> or </a:t>
            </a:r>
            <a:r>
              <a:rPr lang="sv-SE" sz="2400" dirty="0" err="1"/>
              <a:t>refilling</a:t>
            </a:r>
            <a:r>
              <a:rPr lang="sv-SE" sz="2400" dirty="0"/>
              <a:t> </a:t>
            </a:r>
            <a:r>
              <a:rPr lang="sv-SE" sz="2400" dirty="0" err="1"/>
              <a:t>of</a:t>
            </a:r>
            <a:r>
              <a:rPr lang="sv-SE" sz="2400" dirty="0"/>
              <a:t> solution </a:t>
            </a:r>
            <a:r>
              <a:rPr lang="sv-SE" sz="2400" dirty="0" err="1"/>
              <a:t>between</a:t>
            </a:r>
            <a:r>
              <a:rPr lang="sv-SE" sz="2400" dirty="0"/>
              <a:t> samplings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95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tshållare för innehåll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5899" y="1135985"/>
            <a:ext cx="7670870" cy="4163774"/>
          </a:xfrm>
          <a:prstGeom prst="rect">
            <a:avLst/>
          </a:prstGeom>
        </p:spPr>
      </p:pic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51121" y="537596"/>
            <a:ext cx="9239174" cy="973414"/>
          </a:xfrm>
        </p:spPr>
        <p:txBody>
          <a:bodyPr/>
          <a:lstStyle/>
          <a:p>
            <a:r>
              <a:rPr lang="sv-SE" dirty="0" err="1"/>
              <a:t>Results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autoclave</a:t>
            </a:r>
            <a:r>
              <a:rPr lang="sv-SE" dirty="0"/>
              <a:t> exposure, </a:t>
            </a:r>
            <a:r>
              <a:rPr lang="sv-SE" dirty="0" err="1"/>
              <a:t>fill</a:t>
            </a:r>
            <a:r>
              <a:rPr lang="sv-SE" dirty="0"/>
              <a:t> </a:t>
            </a:r>
            <a:r>
              <a:rPr lang="sv-SE" dirty="0" err="1"/>
              <a:t>pressure</a:t>
            </a:r>
            <a:r>
              <a:rPr lang="sv-SE" dirty="0"/>
              <a:t> 50 bar H</a:t>
            </a:r>
            <a:r>
              <a:rPr lang="sv-SE" baseline="-25000" dirty="0"/>
              <a:t>2</a:t>
            </a:r>
            <a:br>
              <a:rPr lang="sv-SE" baseline="-25000" dirty="0"/>
            </a:br>
            <a:r>
              <a:rPr lang="sv-SE" baseline="-25000" dirty="0" err="1"/>
              <a:t>Fraction</a:t>
            </a:r>
            <a:r>
              <a:rPr lang="sv-SE" baseline="-25000" dirty="0"/>
              <a:t> </a:t>
            </a:r>
            <a:r>
              <a:rPr lang="sv-SE" baseline="-25000" dirty="0" err="1"/>
              <a:t>of</a:t>
            </a:r>
            <a:r>
              <a:rPr lang="sv-SE" baseline="-25000" dirty="0"/>
              <a:t> </a:t>
            </a:r>
            <a:r>
              <a:rPr lang="sv-SE" baseline="-25000" dirty="0" err="1"/>
              <a:t>Inventory</a:t>
            </a:r>
            <a:r>
              <a:rPr lang="sv-SE" baseline="-25000" dirty="0"/>
              <a:t> in </a:t>
            </a:r>
            <a:r>
              <a:rPr lang="sv-SE" baseline="-25000" dirty="0" err="1"/>
              <a:t>Aqueous</a:t>
            </a:r>
            <a:r>
              <a:rPr lang="sv-SE" baseline="-25000" dirty="0"/>
              <a:t> </a:t>
            </a:r>
            <a:r>
              <a:rPr lang="sv-SE" baseline="-25000" dirty="0" err="1"/>
              <a:t>Phase</a:t>
            </a:r>
            <a:endParaRPr lang="en-GB" baseline="-25000" dirty="0"/>
          </a:p>
        </p:txBody>
      </p:sp>
      <p:sp>
        <p:nvSpPr>
          <p:cNvPr id="10" name="Platshållare för innehåll 1"/>
          <p:cNvSpPr txBox="1">
            <a:spLocks/>
          </p:cNvSpPr>
          <p:nvPr/>
        </p:nvSpPr>
        <p:spPr>
          <a:xfrm>
            <a:off x="151121" y="4267826"/>
            <a:ext cx="10324791" cy="29834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9388" indent="-179388" algn="l" defTabSz="914400" rtl="0" eaLnBrk="1" latinLnBrk="0" hangingPunct="1">
              <a:spcBef>
                <a:spcPts val="7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lang="sv-SE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0363" indent="-180975" algn="l" defTabSz="914400" rtl="0" eaLnBrk="1" latinLnBrk="0" hangingPunct="1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1338" indent="-182563" algn="l" defTabSz="914400" rtl="0" eaLnBrk="1" latinLnBrk="0" hangingPunct="1"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4625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8525" indent="-182563" algn="l" defTabSz="914400" rtl="0" eaLnBrk="1" latinLnBrk="0" hangingPunct="1">
              <a:spcBef>
                <a:spcPts val="2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lang="sv-SE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2400" dirty="0"/>
          </a:p>
          <a:p>
            <a:endParaRPr lang="sv-SE" sz="2400" dirty="0"/>
          </a:p>
          <a:p>
            <a:r>
              <a:rPr lang="sv-SE" sz="2200" dirty="0"/>
              <a:t>Release </a:t>
            </a:r>
            <a:r>
              <a:rPr lang="sv-SE" sz="2200" dirty="0" err="1"/>
              <a:t>of</a:t>
            </a:r>
            <a:r>
              <a:rPr lang="sv-SE" sz="2200" dirty="0"/>
              <a:t> redox </a:t>
            </a:r>
            <a:r>
              <a:rPr lang="sv-SE" sz="2200" dirty="0" err="1"/>
              <a:t>insensitive</a:t>
            </a:r>
            <a:r>
              <a:rPr lang="sv-SE" sz="2200" dirty="0"/>
              <a:t> &amp; </a:t>
            </a:r>
            <a:r>
              <a:rPr lang="sv-SE" sz="2200" dirty="0" err="1"/>
              <a:t>weakly</a:t>
            </a:r>
            <a:r>
              <a:rPr lang="sv-SE" sz="2200" dirty="0"/>
              <a:t> </a:t>
            </a:r>
            <a:r>
              <a:rPr lang="sv-SE" sz="2200" dirty="0" err="1"/>
              <a:t>adsorbing</a:t>
            </a:r>
            <a:r>
              <a:rPr lang="sv-SE" sz="2200" dirty="0"/>
              <a:t> </a:t>
            </a:r>
            <a:r>
              <a:rPr lang="sv-SE" sz="2200" dirty="0" err="1"/>
              <a:t>Cs</a:t>
            </a:r>
            <a:r>
              <a:rPr lang="sv-SE" sz="2200" dirty="0"/>
              <a:t> and Sr </a:t>
            </a:r>
            <a:r>
              <a:rPr lang="sv-SE" sz="2200" dirty="0" err="1"/>
              <a:t>mainly</a:t>
            </a:r>
            <a:r>
              <a:rPr lang="sv-SE" sz="2200" dirty="0"/>
              <a:t> in the </a:t>
            </a:r>
            <a:r>
              <a:rPr lang="sv-SE" sz="2200" dirty="0" err="1"/>
              <a:t>first</a:t>
            </a:r>
            <a:r>
              <a:rPr lang="sv-SE" sz="2200" dirty="0"/>
              <a:t> </a:t>
            </a:r>
            <a:r>
              <a:rPr lang="sv-SE" sz="2200" dirty="0" err="1"/>
              <a:t>days</a:t>
            </a:r>
            <a:endParaRPr lang="sv-SE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 err="1"/>
              <a:t>Cs</a:t>
            </a:r>
            <a:r>
              <a:rPr lang="sv-SE" sz="2000" dirty="0"/>
              <a:t> release </a:t>
            </a:r>
            <a:r>
              <a:rPr lang="sv-SE" sz="2000" dirty="0" err="1"/>
              <a:t>during</a:t>
            </a:r>
            <a:r>
              <a:rPr lang="sv-SE" sz="2000" dirty="0"/>
              <a:t> 6 </a:t>
            </a:r>
            <a:r>
              <a:rPr lang="sv-SE" sz="2000" dirty="0" err="1"/>
              <a:t>day</a:t>
            </a:r>
            <a:r>
              <a:rPr lang="sv-SE" sz="2000" dirty="0"/>
              <a:t> pre-</a:t>
            </a:r>
            <a:r>
              <a:rPr lang="sv-SE" sz="2000" dirty="0" err="1"/>
              <a:t>washing</a:t>
            </a:r>
            <a:r>
              <a:rPr lang="sv-SE" sz="2000" dirty="0"/>
              <a:t> ~0.45%, in </a:t>
            </a:r>
            <a:r>
              <a:rPr lang="sv-SE" sz="2000" dirty="0" err="1"/>
              <a:t>autoclave</a:t>
            </a:r>
            <a:r>
              <a:rPr lang="sv-SE" sz="2000" dirty="0"/>
              <a:t> 363 </a:t>
            </a:r>
            <a:r>
              <a:rPr lang="sv-SE" sz="2000" dirty="0" err="1"/>
              <a:t>day</a:t>
            </a:r>
            <a:r>
              <a:rPr lang="sv-SE" sz="2000" dirty="0"/>
              <a:t> release ~0.8%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/>
              <a:t>Sr release </a:t>
            </a:r>
            <a:r>
              <a:rPr lang="sv-SE" sz="2000" dirty="0" err="1"/>
              <a:t>during</a:t>
            </a:r>
            <a:r>
              <a:rPr lang="sv-SE" sz="2000" dirty="0"/>
              <a:t> 6 </a:t>
            </a:r>
            <a:r>
              <a:rPr lang="sv-SE" sz="2000" dirty="0" err="1"/>
              <a:t>day</a:t>
            </a:r>
            <a:r>
              <a:rPr lang="sv-SE" sz="2000" dirty="0"/>
              <a:t> pre-</a:t>
            </a:r>
            <a:r>
              <a:rPr lang="sv-SE" sz="2000" dirty="0" err="1"/>
              <a:t>washing</a:t>
            </a:r>
            <a:r>
              <a:rPr lang="sv-SE" sz="2000" dirty="0"/>
              <a:t> ~0.05%, in </a:t>
            </a:r>
            <a:r>
              <a:rPr lang="sv-SE" sz="2000" dirty="0" err="1"/>
              <a:t>autoclave</a:t>
            </a:r>
            <a:r>
              <a:rPr lang="sv-SE" sz="2000" dirty="0"/>
              <a:t> 363 </a:t>
            </a:r>
            <a:r>
              <a:rPr lang="sv-SE" sz="2000" dirty="0" err="1"/>
              <a:t>day</a:t>
            </a:r>
            <a:r>
              <a:rPr lang="sv-SE" sz="2000" dirty="0"/>
              <a:t> release ~0.02% </a:t>
            </a:r>
          </a:p>
          <a:p>
            <a:pPr lvl="1" algn="ctr">
              <a:buFont typeface="Wingdings" panose="05000000000000000000" pitchFamily="2" charset="2"/>
              <a:buChar char="Ø"/>
            </a:pPr>
            <a:r>
              <a:rPr lang="sv-SE" sz="2000" dirty="0"/>
              <a:t>”Low” per </a:t>
            </a:r>
            <a:r>
              <a:rPr lang="sv-SE" sz="2000" dirty="0" err="1"/>
              <a:t>day</a:t>
            </a:r>
            <a:r>
              <a:rPr lang="sv-SE" sz="2000" dirty="0"/>
              <a:t> </a:t>
            </a:r>
            <a:r>
              <a:rPr lang="sv-SE" sz="2000" dirty="0" err="1"/>
              <a:t>fraction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inventory</a:t>
            </a:r>
            <a:r>
              <a:rPr lang="sv-SE" sz="2000" dirty="0"/>
              <a:t> release rates </a:t>
            </a:r>
            <a:r>
              <a:rPr lang="sv-SE" sz="2000" dirty="0" err="1"/>
              <a:t>beyond</a:t>
            </a:r>
            <a:r>
              <a:rPr lang="sv-SE" sz="2000" dirty="0"/>
              <a:t> 70 </a:t>
            </a:r>
            <a:r>
              <a:rPr lang="sv-SE" sz="2000" dirty="0" err="1"/>
              <a:t>days</a:t>
            </a:r>
            <a:r>
              <a:rPr lang="sv-SE" sz="2000" dirty="0"/>
              <a:t>, ~1-2 orders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magnitude</a:t>
            </a:r>
            <a:r>
              <a:rPr lang="sv-SE" sz="2000" dirty="0"/>
              <a:t> less </a:t>
            </a:r>
            <a:r>
              <a:rPr lang="sv-SE" sz="2000" dirty="0" err="1"/>
              <a:t>than</a:t>
            </a:r>
            <a:r>
              <a:rPr lang="sv-SE" sz="2000" dirty="0"/>
              <a:t> </a:t>
            </a:r>
            <a:r>
              <a:rPr lang="sv-SE" sz="2000" dirty="0" err="1"/>
              <a:t>leaching</a:t>
            </a:r>
            <a:r>
              <a:rPr lang="sv-SE" sz="2000" dirty="0"/>
              <a:t> in </a:t>
            </a:r>
            <a:r>
              <a:rPr lang="sv-SE" sz="2000" dirty="0" err="1"/>
              <a:t>areated</a:t>
            </a:r>
            <a:r>
              <a:rPr lang="sv-SE" sz="2000" dirty="0"/>
              <a:t> </a:t>
            </a:r>
            <a:r>
              <a:rPr lang="sv-SE" sz="2000" dirty="0" err="1"/>
              <a:t>conditions</a:t>
            </a:r>
            <a:endParaRPr lang="sv-SE" sz="2000" dirty="0"/>
          </a:p>
          <a:p>
            <a:pPr marL="179388" lvl="1" indent="0">
              <a:buNone/>
            </a:pPr>
            <a:endParaRPr lang="sv-SE" sz="2000" dirty="0"/>
          </a:p>
          <a:p>
            <a:pPr lvl="1">
              <a:buFont typeface="Wingdings" panose="05000000000000000000" pitchFamily="2" charset="2"/>
              <a:buChar char="Ø"/>
            </a:pPr>
            <a:endParaRPr lang="en-GB" sz="2000" dirty="0"/>
          </a:p>
          <a:p>
            <a:endParaRPr lang="en-GB" sz="2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28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89" y="962761"/>
            <a:ext cx="9285013" cy="4944285"/>
          </a:xfrm>
          <a:prstGeom prst="rect">
            <a:avLst/>
          </a:prstGeom>
        </p:spPr>
      </p:pic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56145" y="5826328"/>
            <a:ext cx="10319768" cy="1606549"/>
          </a:xfrm>
        </p:spPr>
        <p:txBody>
          <a:bodyPr>
            <a:normAutofit lnSpcReduction="10000"/>
          </a:bodyPr>
          <a:lstStyle/>
          <a:p>
            <a:r>
              <a:rPr lang="sv-SE" sz="2200" dirty="0" err="1"/>
              <a:t>Trace</a:t>
            </a:r>
            <a:r>
              <a:rPr lang="sv-SE" sz="2200" dirty="0"/>
              <a:t> </a:t>
            </a:r>
            <a:r>
              <a:rPr lang="sv-SE" sz="2200" dirty="0" err="1"/>
              <a:t>gases</a:t>
            </a:r>
            <a:r>
              <a:rPr lang="sv-SE" sz="2200" dirty="0"/>
              <a:t>: ~345 ppm </a:t>
            </a:r>
            <a:r>
              <a:rPr lang="sv-SE" sz="2200" dirty="0" err="1"/>
              <a:t>He</a:t>
            </a:r>
            <a:r>
              <a:rPr lang="sv-SE" sz="2200" dirty="0"/>
              <a:t>, 169 ppm N</a:t>
            </a:r>
            <a:r>
              <a:rPr lang="sv-SE" sz="2200" baseline="-25000" dirty="0"/>
              <a:t>2</a:t>
            </a:r>
            <a:r>
              <a:rPr lang="sv-SE" sz="2200" dirty="0"/>
              <a:t>, 39 ppm O</a:t>
            </a:r>
            <a:r>
              <a:rPr lang="sv-SE" sz="2200" baseline="-25000" dirty="0"/>
              <a:t>2</a:t>
            </a:r>
            <a:r>
              <a:rPr lang="sv-SE" sz="2200" dirty="0"/>
              <a:t>, </a:t>
            </a:r>
            <a:r>
              <a:rPr lang="sv-SE" sz="2200" dirty="0" err="1"/>
              <a:t>trace</a:t>
            </a:r>
            <a:r>
              <a:rPr lang="sv-SE" sz="2200" dirty="0"/>
              <a:t> H</a:t>
            </a:r>
            <a:r>
              <a:rPr lang="sv-SE" sz="2200" baseline="-25000" dirty="0"/>
              <a:t>2</a:t>
            </a:r>
            <a:r>
              <a:rPr lang="sv-SE" sz="2200" dirty="0"/>
              <a:t>O and CO</a:t>
            </a:r>
            <a:r>
              <a:rPr lang="sv-SE" sz="2200" baseline="-25000" dirty="0"/>
              <a:t>2</a:t>
            </a:r>
            <a:r>
              <a:rPr lang="sv-SE" sz="2200" dirty="0"/>
              <a:t> not </a:t>
            </a:r>
            <a:r>
              <a:rPr lang="sv-SE" sz="2200" dirty="0" err="1"/>
              <a:t>quantified</a:t>
            </a:r>
            <a:endParaRPr lang="sv-SE" sz="2200" dirty="0"/>
          </a:p>
          <a:p>
            <a:r>
              <a:rPr lang="sv-SE" sz="2200" dirty="0" err="1"/>
              <a:t>Trace</a:t>
            </a:r>
            <a:r>
              <a:rPr lang="sv-SE" sz="2200" dirty="0"/>
              <a:t> </a:t>
            </a:r>
            <a:r>
              <a:rPr lang="sv-SE" sz="2200" dirty="0" err="1"/>
              <a:t>Xe</a:t>
            </a:r>
            <a:r>
              <a:rPr lang="sv-SE" sz="2200" dirty="0"/>
              <a:t> signal, </a:t>
            </a:r>
            <a:r>
              <a:rPr lang="sv-SE" sz="2200" dirty="0" err="1"/>
              <a:t>below</a:t>
            </a:r>
            <a:r>
              <a:rPr lang="sv-SE" sz="2200" dirty="0"/>
              <a:t> </a:t>
            </a:r>
            <a:r>
              <a:rPr lang="sv-SE" sz="2200" dirty="0" err="1"/>
              <a:t>quantification</a:t>
            </a:r>
            <a:r>
              <a:rPr lang="sv-SE" sz="2200" dirty="0"/>
              <a:t> limit (~10 ppm)</a:t>
            </a:r>
          </a:p>
          <a:p>
            <a:r>
              <a:rPr lang="sv-SE" sz="2200" dirty="0" err="1"/>
              <a:t>Xe</a:t>
            </a:r>
            <a:r>
              <a:rPr lang="sv-SE" sz="2200" dirty="0"/>
              <a:t>-signal </a:t>
            </a:r>
            <a:r>
              <a:rPr lang="sv-SE" sz="2200" dirty="0" err="1"/>
              <a:t>appears</a:t>
            </a:r>
            <a:r>
              <a:rPr lang="sv-SE" sz="2200" dirty="0"/>
              <a:t> </a:t>
            </a:r>
            <a:r>
              <a:rPr lang="sv-SE" sz="2200" dirty="0" err="1"/>
              <a:t>fissiogenic</a:t>
            </a:r>
            <a:r>
              <a:rPr lang="sv-SE" sz="2200" dirty="0"/>
              <a:t>, Xe-136, 134, 132 </a:t>
            </a:r>
            <a:r>
              <a:rPr lang="sv-SE" sz="2200" dirty="0" err="1"/>
              <a:t>ratios</a:t>
            </a:r>
            <a:r>
              <a:rPr lang="sv-SE" sz="2200" dirty="0"/>
              <a:t> in fair </a:t>
            </a:r>
            <a:r>
              <a:rPr lang="sv-SE" sz="2200" dirty="0" err="1"/>
              <a:t>agreement</a:t>
            </a:r>
            <a:r>
              <a:rPr lang="sv-SE" sz="2200" dirty="0"/>
              <a:t> </a:t>
            </a:r>
            <a:r>
              <a:rPr lang="sv-SE" sz="2200" dirty="0" err="1"/>
              <a:t>with</a:t>
            </a:r>
            <a:r>
              <a:rPr lang="sv-SE" sz="2200" dirty="0"/>
              <a:t> pin </a:t>
            </a:r>
            <a:r>
              <a:rPr lang="sv-SE" sz="2200" dirty="0" err="1"/>
              <a:t>puncture</a:t>
            </a:r>
            <a:r>
              <a:rPr lang="sv-SE" sz="2200" dirty="0"/>
              <a:t> (far from </a:t>
            </a:r>
            <a:r>
              <a:rPr lang="sv-SE" sz="2200" dirty="0" err="1"/>
              <a:t>natural</a:t>
            </a:r>
            <a:r>
              <a:rPr lang="sv-SE" sz="2200" dirty="0"/>
              <a:t> </a:t>
            </a:r>
            <a:r>
              <a:rPr lang="sv-SE" sz="2200" dirty="0" err="1"/>
              <a:t>Xe</a:t>
            </a:r>
            <a:r>
              <a:rPr lang="sv-SE" sz="2200" dirty="0"/>
              <a:t> </a:t>
            </a:r>
            <a:r>
              <a:rPr lang="sv-SE" sz="2200" dirty="0" err="1"/>
              <a:t>isotopic</a:t>
            </a:r>
            <a:r>
              <a:rPr lang="sv-SE" sz="2200" dirty="0"/>
              <a:t> </a:t>
            </a:r>
            <a:r>
              <a:rPr lang="sv-SE" sz="2200" dirty="0" err="1"/>
              <a:t>composition</a:t>
            </a:r>
            <a:r>
              <a:rPr lang="sv-SE" sz="2200" dirty="0"/>
              <a:t>)  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156145" y="489385"/>
            <a:ext cx="9239174" cy="645119"/>
          </a:xfrm>
        </p:spPr>
        <p:txBody>
          <a:bodyPr/>
          <a:lstStyle/>
          <a:p>
            <a:r>
              <a:rPr lang="sv-SE" dirty="0" err="1"/>
              <a:t>Autoclave</a:t>
            </a:r>
            <a:r>
              <a:rPr lang="sv-SE" dirty="0"/>
              <a:t> gas-MS </a:t>
            </a:r>
            <a:r>
              <a:rPr lang="sv-SE" dirty="0" err="1"/>
              <a:t>analysis</a:t>
            </a:r>
            <a:r>
              <a:rPr lang="sv-SE" dirty="0"/>
              <a:t> at 363 </a:t>
            </a:r>
            <a:r>
              <a:rPr lang="sv-SE" dirty="0" err="1"/>
              <a:t>days</a:t>
            </a:r>
            <a:endParaRPr lang="sv-SE" dirty="0"/>
          </a:p>
        </p:txBody>
      </p:sp>
      <p:sp>
        <p:nvSpPr>
          <p:cNvPr id="7" name="Pratbubbla: rektangel 6"/>
          <p:cNvSpPr/>
          <p:nvPr/>
        </p:nvSpPr>
        <p:spPr>
          <a:xfrm>
            <a:off x="2644198" y="1186226"/>
            <a:ext cx="2120202" cy="418492"/>
          </a:xfrm>
          <a:prstGeom prst="wedgeRectCallout">
            <a:avLst>
              <a:gd name="adj1" fmla="val -81497"/>
              <a:gd name="adj2" fmla="val -5241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ratbubbla: rektangel 7"/>
          <p:cNvSpPr/>
          <p:nvPr/>
        </p:nvSpPr>
        <p:spPr>
          <a:xfrm>
            <a:off x="4026039" y="1727627"/>
            <a:ext cx="1476723" cy="405114"/>
          </a:xfrm>
          <a:prstGeom prst="wedgeRectCallout">
            <a:avLst>
              <a:gd name="adj1" fmla="val -62794"/>
              <a:gd name="adj2" fmla="val 79031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ratbubbla: rektangel 8"/>
          <p:cNvSpPr/>
          <p:nvPr/>
        </p:nvSpPr>
        <p:spPr>
          <a:xfrm>
            <a:off x="7144354" y="3147869"/>
            <a:ext cx="1728426" cy="433800"/>
          </a:xfrm>
          <a:prstGeom prst="wedgeRectCallout">
            <a:avLst>
              <a:gd name="adj1" fmla="val 23920"/>
              <a:gd name="adj2" fmla="val 111224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/>
          <p:cNvSpPr txBox="1"/>
          <p:nvPr/>
        </p:nvSpPr>
        <p:spPr>
          <a:xfrm>
            <a:off x="2726755" y="1185455"/>
            <a:ext cx="1955087" cy="39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Hydrogen ~98.5%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4043965" y="1697230"/>
            <a:ext cx="1458797" cy="390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Argon ~1.4%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7441671" y="3147869"/>
            <a:ext cx="1133791" cy="390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Trace</a:t>
            </a:r>
            <a:r>
              <a:rPr lang="sv-SE" dirty="0"/>
              <a:t> </a:t>
            </a:r>
            <a:r>
              <a:rPr lang="sv-SE" dirty="0" err="1"/>
              <a:t>Xe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9915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09728" y="1245441"/>
            <a:ext cx="10242511" cy="6266614"/>
          </a:xfrm>
        </p:spPr>
        <p:txBody>
          <a:bodyPr>
            <a:normAutofit/>
          </a:bodyPr>
          <a:lstStyle/>
          <a:p>
            <a:r>
              <a:rPr lang="sv-SE" sz="2200" dirty="0"/>
              <a:t>The uranium </a:t>
            </a:r>
            <a:r>
              <a:rPr lang="sv-SE" sz="2200" dirty="0" err="1"/>
              <a:t>concentration</a:t>
            </a:r>
            <a:r>
              <a:rPr lang="sv-SE" sz="2200" dirty="0"/>
              <a:t> </a:t>
            </a:r>
            <a:r>
              <a:rPr lang="sv-SE" sz="2200" dirty="0" err="1"/>
              <a:t>decreased</a:t>
            </a:r>
            <a:r>
              <a:rPr lang="sv-SE" sz="2200" dirty="0"/>
              <a:t> to UO</a:t>
            </a:r>
            <a:r>
              <a:rPr lang="sv-SE" sz="2200" baseline="-25000" dirty="0"/>
              <a:t>2</a:t>
            </a:r>
            <a:r>
              <a:rPr lang="sv-SE" sz="2200" dirty="0"/>
              <a:t> </a:t>
            </a:r>
            <a:r>
              <a:rPr lang="sv-SE" sz="2200" dirty="0" err="1"/>
              <a:t>solubility</a:t>
            </a:r>
            <a:r>
              <a:rPr lang="sv-SE" sz="2200" dirty="0"/>
              <a:t> limits (&lt;4E-9 M) </a:t>
            </a:r>
            <a:r>
              <a:rPr lang="sv-SE" sz="2200" dirty="0" err="1"/>
              <a:t>within</a:t>
            </a:r>
            <a:r>
              <a:rPr lang="sv-SE" sz="2200" dirty="0"/>
              <a:t> 70 </a:t>
            </a:r>
            <a:r>
              <a:rPr lang="sv-SE" sz="2200" dirty="0" err="1"/>
              <a:t>days</a:t>
            </a:r>
            <a:r>
              <a:rPr lang="sv-SE" sz="2200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000" dirty="0" err="1"/>
              <a:t>Indicates</a:t>
            </a:r>
            <a:r>
              <a:rPr lang="sv-SE" sz="2000" dirty="0"/>
              <a:t> hydrogen inhibition </a:t>
            </a:r>
            <a:r>
              <a:rPr lang="sv-SE" sz="2000" dirty="0" err="1"/>
              <a:t>of</a:t>
            </a:r>
            <a:r>
              <a:rPr lang="sv-SE" sz="2000" dirty="0"/>
              <a:t> UO</a:t>
            </a:r>
            <a:r>
              <a:rPr lang="sv-SE" sz="2000" baseline="-25000" dirty="0"/>
              <a:t>2</a:t>
            </a:r>
            <a:r>
              <a:rPr lang="sv-SE" sz="2000" dirty="0"/>
              <a:t> matrix dissolution </a:t>
            </a:r>
          </a:p>
          <a:p>
            <a:pPr marL="0" indent="0">
              <a:buNone/>
            </a:pPr>
            <a:endParaRPr lang="sv-SE" sz="1900" dirty="0"/>
          </a:p>
          <a:p>
            <a:r>
              <a:rPr lang="sv-SE" sz="2400" dirty="0" err="1"/>
              <a:t>Strongly</a:t>
            </a:r>
            <a:r>
              <a:rPr lang="sv-SE" sz="2400" dirty="0"/>
              <a:t> </a:t>
            </a:r>
            <a:r>
              <a:rPr lang="sv-SE" sz="2400" dirty="0" err="1"/>
              <a:t>decreasing</a:t>
            </a:r>
            <a:r>
              <a:rPr lang="sv-SE" sz="2400" dirty="0"/>
              <a:t> </a:t>
            </a:r>
            <a:r>
              <a:rPr lang="sv-SE" sz="2400" dirty="0" err="1"/>
              <a:t>Cs</a:t>
            </a:r>
            <a:r>
              <a:rPr lang="sv-SE" sz="2400" dirty="0"/>
              <a:t> and Sr releases rates under hydrogen </a:t>
            </a:r>
            <a:r>
              <a:rPr lang="sv-SE" sz="2400" dirty="0" err="1"/>
              <a:t>conditions</a:t>
            </a:r>
            <a:endParaRPr lang="sv-SE" sz="24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/>
              <a:t>Total </a:t>
            </a:r>
            <a:r>
              <a:rPr lang="sv-SE" sz="2200" dirty="0" err="1"/>
              <a:t>Cs</a:t>
            </a:r>
            <a:r>
              <a:rPr lang="sv-SE" sz="2200" dirty="0"/>
              <a:t> </a:t>
            </a:r>
            <a:r>
              <a:rPr lang="sv-SE" sz="2200" dirty="0" err="1"/>
              <a:t>relases</a:t>
            </a:r>
            <a:r>
              <a:rPr lang="sv-SE" sz="2200" dirty="0"/>
              <a:t> ~0.45% (pre-</a:t>
            </a:r>
            <a:r>
              <a:rPr lang="sv-SE" sz="2200" dirty="0" err="1"/>
              <a:t>wash</a:t>
            </a:r>
            <a:r>
              <a:rPr lang="sv-SE" sz="2200" dirty="0"/>
              <a:t>) + 0.8% in </a:t>
            </a:r>
            <a:r>
              <a:rPr lang="sv-SE" sz="2200" dirty="0" err="1"/>
              <a:t>autoclave</a:t>
            </a:r>
            <a:r>
              <a:rPr lang="sv-SE" sz="2200" dirty="0"/>
              <a:t> (in pile FGR </a:t>
            </a:r>
            <a:r>
              <a:rPr lang="sv-SE" sz="2200" dirty="0" err="1"/>
              <a:t>was</a:t>
            </a:r>
            <a:r>
              <a:rPr lang="sv-SE" sz="2200" dirty="0"/>
              <a:t> 2.6%)</a:t>
            </a:r>
            <a:endParaRPr lang="sv-SE" sz="2200" i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/>
              <a:t>Sr </a:t>
            </a:r>
            <a:r>
              <a:rPr lang="sv-SE" sz="2200" dirty="0" err="1"/>
              <a:t>fraction</a:t>
            </a:r>
            <a:r>
              <a:rPr lang="sv-SE" sz="2200" dirty="0"/>
              <a:t> </a:t>
            </a:r>
            <a:r>
              <a:rPr lang="sv-SE" sz="2200" dirty="0" err="1"/>
              <a:t>of</a:t>
            </a:r>
            <a:r>
              <a:rPr lang="sv-SE" sz="2200" dirty="0"/>
              <a:t> </a:t>
            </a:r>
            <a:r>
              <a:rPr lang="sv-SE" sz="2200" dirty="0" err="1"/>
              <a:t>inventory</a:t>
            </a:r>
            <a:r>
              <a:rPr lang="sv-SE" sz="2200" dirty="0"/>
              <a:t> release ~1-2 orders </a:t>
            </a:r>
            <a:r>
              <a:rPr lang="sv-SE" sz="2200" dirty="0" err="1"/>
              <a:t>of</a:t>
            </a:r>
            <a:r>
              <a:rPr lang="sv-SE" sz="2200" dirty="0"/>
              <a:t> </a:t>
            </a:r>
            <a:r>
              <a:rPr lang="sv-SE" sz="2200" dirty="0" err="1"/>
              <a:t>magnitude</a:t>
            </a:r>
            <a:r>
              <a:rPr lang="sv-SE" sz="2200" dirty="0"/>
              <a:t> </a:t>
            </a:r>
            <a:r>
              <a:rPr lang="sv-SE" sz="2200" dirty="0" err="1"/>
              <a:t>lower</a:t>
            </a:r>
            <a:r>
              <a:rPr lang="sv-SE" sz="2200" dirty="0"/>
              <a:t> </a:t>
            </a:r>
            <a:r>
              <a:rPr lang="sv-SE" sz="2200" dirty="0" err="1"/>
              <a:t>than</a:t>
            </a:r>
            <a:r>
              <a:rPr lang="sv-SE" sz="2200" dirty="0"/>
              <a:t> </a:t>
            </a:r>
            <a:r>
              <a:rPr lang="sv-SE" sz="2200" dirty="0" err="1"/>
              <a:t>Cs</a:t>
            </a:r>
            <a:endParaRPr lang="sv-SE" sz="2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200" dirty="0"/>
              <a:t>”Low” per </a:t>
            </a:r>
            <a:r>
              <a:rPr lang="sv-SE" sz="2200" dirty="0" err="1"/>
              <a:t>day</a:t>
            </a:r>
            <a:r>
              <a:rPr lang="sv-SE" sz="2200" dirty="0"/>
              <a:t> release rates </a:t>
            </a:r>
            <a:r>
              <a:rPr lang="sv-SE" sz="2200" dirty="0" err="1"/>
              <a:t>beyond</a:t>
            </a:r>
            <a:r>
              <a:rPr lang="sv-SE" sz="2200" dirty="0"/>
              <a:t> 70 </a:t>
            </a:r>
            <a:r>
              <a:rPr lang="sv-SE" sz="2200" dirty="0" err="1"/>
              <a:t>days</a:t>
            </a:r>
            <a:r>
              <a:rPr lang="sv-SE" sz="2200" dirty="0"/>
              <a:t> </a:t>
            </a:r>
            <a:r>
              <a:rPr lang="sv-SE" sz="2200" dirty="0" err="1"/>
              <a:t>compared</a:t>
            </a:r>
            <a:r>
              <a:rPr lang="sv-SE" sz="2200" dirty="0"/>
              <a:t> to </a:t>
            </a:r>
            <a:r>
              <a:rPr lang="sv-SE" sz="2200" dirty="0" err="1"/>
              <a:t>areated</a:t>
            </a:r>
            <a:r>
              <a:rPr lang="sv-SE" sz="2200" dirty="0"/>
              <a:t> </a:t>
            </a:r>
            <a:r>
              <a:rPr lang="sv-SE" sz="2200" dirty="0" err="1"/>
              <a:t>fuel</a:t>
            </a:r>
            <a:r>
              <a:rPr lang="sv-SE" sz="2200" dirty="0"/>
              <a:t> </a:t>
            </a:r>
            <a:r>
              <a:rPr lang="sv-SE" sz="2200" dirty="0" err="1"/>
              <a:t>leaching</a:t>
            </a:r>
            <a:r>
              <a:rPr lang="sv-SE" sz="2200" dirty="0"/>
              <a:t> </a:t>
            </a:r>
            <a:endParaRPr lang="sv-SE" sz="2000" dirty="0"/>
          </a:p>
          <a:p>
            <a:pPr marL="358775" lvl="2" indent="0">
              <a:buNone/>
            </a:pPr>
            <a:r>
              <a:rPr lang="sv-SE" sz="2000" dirty="0" err="1"/>
              <a:t>Work</a:t>
            </a:r>
            <a:r>
              <a:rPr lang="sv-SE" sz="2000" dirty="0"/>
              <a:t> </a:t>
            </a:r>
            <a:r>
              <a:rPr lang="sv-SE" sz="2000" dirty="0" err="1"/>
              <a:t>underway</a:t>
            </a:r>
            <a:r>
              <a:rPr lang="sv-SE" sz="2000" dirty="0"/>
              <a:t> to </a:t>
            </a:r>
            <a:r>
              <a:rPr lang="sv-SE" sz="2000" dirty="0" err="1"/>
              <a:t>quantify</a:t>
            </a:r>
            <a:r>
              <a:rPr lang="sv-SE" sz="2000" dirty="0"/>
              <a:t> and </a:t>
            </a:r>
            <a:r>
              <a:rPr lang="sv-SE" sz="2000" dirty="0" err="1"/>
              <a:t>compare</a:t>
            </a:r>
            <a:r>
              <a:rPr lang="sv-SE" sz="2000" dirty="0"/>
              <a:t> release rates under hydrogen </a:t>
            </a:r>
            <a:r>
              <a:rPr lang="sv-SE" sz="2000" dirty="0" err="1"/>
              <a:t>conditions</a:t>
            </a:r>
            <a:r>
              <a:rPr lang="sv-SE" sz="2000" dirty="0"/>
              <a:t> </a:t>
            </a:r>
            <a:r>
              <a:rPr lang="sv-SE" sz="2000" dirty="0" err="1"/>
              <a:t>with</a:t>
            </a:r>
            <a:r>
              <a:rPr lang="sv-SE" sz="2000" dirty="0"/>
              <a:t> </a:t>
            </a:r>
            <a:r>
              <a:rPr lang="sv-SE" sz="2000" dirty="0" err="1"/>
              <a:t>previous</a:t>
            </a:r>
            <a:r>
              <a:rPr lang="sv-SE" sz="2000" dirty="0"/>
              <a:t> studies in </a:t>
            </a:r>
            <a:r>
              <a:rPr lang="sv-SE" sz="2000" dirty="0" err="1"/>
              <a:t>areated</a:t>
            </a:r>
            <a:r>
              <a:rPr lang="sv-SE" sz="2000" dirty="0"/>
              <a:t> </a:t>
            </a:r>
            <a:r>
              <a:rPr lang="sv-SE" sz="2000" dirty="0" err="1"/>
              <a:t>conditions</a:t>
            </a:r>
            <a:r>
              <a:rPr lang="sv-SE" sz="2000" dirty="0"/>
              <a:t> </a:t>
            </a:r>
          </a:p>
          <a:p>
            <a:pPr marL="179388" lvl="1" indent="0">
              <a:buNone/>
            </a:pPr>
            <a:r>
              <a:rPr lang="sv-SE" sz="2200" dirty="0"/>
              <a:t> </a:t>
            </a:r>
            <a:endParaRPr lang="sv-SE" sz="1900" dirty="0"/>
          </a:p>
          <a:p>
            <a:r>
              <a:rPr lang="sv-SE" sz="2400" dirty="0" err="1"/>
              <a:t>Trace</a:t>
            </a:r>
            <a:r>
              <a:rPr lang="sv-SE" sz="2400" dirty="0"/>
              <a:t> in </a:t>
            </a:r>
            <a:r>
              <a:rPr lang="sv-SE" sz="2400" dirty="0" err="1"/>
              <a:t>autoclave</a:t>
            </a:r>
            <a:r>
              <a:rPr lang="sv-SE" sz="2400" dirty="0"/>
              <a:t> </a:t>
            </a:r>
            <a:r>
              <a:rPr lang="sv-SE" sz="2400" dirty="0" err="1"/>
              <a:t>Xe</a:t>
            </a:r>
            <a:r>
              <a:rPr lang="sv-SE" sz="2400" dirty="0"/>
              <a:t> fission gas release </a:t>
            </a:r>
            <a:r>
              <a:rPr lang="sv-SE" sz="2400" dirty="0" err="1"/>
              <a:t>detected</a:t>
            </a:r>
            <a:r>
              <a:rPr lang="sv-SE" sz="2400" dirty="0"/>
              <a:t> </a:t>
            </a:r>
          </a:p>
          <a:p>
            <a:pPr marL="360363" lvl="2" indent="0">
              <a:buNone/>
            </a:pPr>
            <a:r>
              <a:rPr lang="sv-SE" sz="2000" dirty="0"/>
              <a:t>Gas-MS </a:t>
            </a:r>
            <a:r>
              <a:rPr lang="sv-SE" sz="2000" dirty="0" err="1"/>
              <a:t>analytical</a:t>
            </a:r>
            <a:r>
              <a:rPr lang="sv-SE" sz="2000" dirty="0"/>
              <a:t> </a:t>
            </a:r>
            <a:r>
              <a:rPr lang="sv-SE" sz="2000" dirty="0" err="1"/>
              <a:t>method</a:t>
            </a:r>
            <a:r>
              <a:rPr lang="sv-SE" sz="2000" dirty="0"/>
              <a:t> under </a:t>
            </a:r>
            <a:r>
              <a:rPr lang="sv-SE" sz="2000" dirty="0" err="1"/>
              <a:t>improvement</a:t>
            </a:r>
            <a:r>
              <a:rPr lang="sv-SE" sz="2000" dirty="0"/>
              <a:t> to </a:t>
            </a:r>
            <a:r>
              <a:rPr lang="sv-SE" sz="2000" dirty="0" err="1"/>
              <a:t>facilitate</a:t>
            </a:r>
            <a:r>
              <a:rPr lang="sv-SE" sz="2000" dirty="0"/>
              <a:t> fission gas </a:t>
            </a:r>
            <a:r>
              <a:rPr lang="sv-SE" sz="2000" dirty="0" err="1"/>
              <a:t>detection</a:t>
            </a:r>
            <a:r>
              <a:rPr lang="sv-SE" sz="2000" dirty="0"/>
              <a:t> and </a:t>
            </a:r>
            <a:r>
              <a:rPr lang="sv-SE" sz="2000" dirty="0" err="1"/>
              <a:t>quantification</a:t>
            </a:r>
            <a:r>
              <a:rPr lang="sv-SE" sz="2000" dirty="0"/>
              <a:t> in </a:t>
            </a:r>
            <a:r>
              <a:rPr lang="sv-SE" sz="2000" dirty="0" err="1"/>
              <a:t>autoclave</a:t>
            </a:r>
            <a:r>
              <a:rPr lang="sv-SE" sz="2000" dirty="0"/>
              <a:t> </a:t>
            </a:r>
            <a:r>
              <a:rPr lang="sv-SE" sz="2000" dirty="0" err="1"/>
              <a:t>experments</a:t>
            </a:r>
            <a:r>
              <a:rPr lang="sv-SE" sz="2000" dirty="0"/>
              <a:t>  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en-US" noProof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</a:t>
            </a:fld>
            <a:endParaRPr lang="en-US" noProof="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268771" y="600322"/>
            <a:ext cx="9239174" cy="645119"/>
          </a:xfrm>
        </p:spPr>
        <p:txBody>
          <a:bodyPr/>
          <a:lstStyle/>
          <a:p>
            <a:r>
              <a:rPr lang="sv-SE" dirty="0" err="1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7E226-3302-4EC7-8987-CBB23418DEFF}" type="slidenum">
              <a:rPr lang="sv-SE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</a:t>
            </a:fld>
            <a:endParaRPr lang="sv-SE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94232"/>
      </p:ext>
    </p:extLst>
  </p:cSld>
  <p:clrMapOvr>
    <a:masterClrMapping/>
  </p:clrMapOvr>
</p:sld>
</file>

<file path=ppt/theme/theme1.xml><?xml version="1.0" encoding="utf-8"?>
<a:theme xmlns:a="http://schemas.openxmlformats.org/drawingml/2006/main" name="General">
  <a:themeElements>
    <a:clrScheme name="Studsvik">
      <a:dk1>
        <a:sysClr val="windowText" lastClr="000000"/>
      </a:dk1>
      <a:lt1>
        <a:sysClr val="window" lastClr="FFFFFF"/>
      </a:lt1>
      <a:dk2>
        <a:srgbClr val="3F3F3F"/>
      </a:dk2>
      <a:lt2>
        <a:srgbClr val="F2F2F2"/>
      </a:lt2>
      <a:accent1>
        <a:srgbClr val="B50026"/>
      </a:accent1>
      <a:accent2>
        <a:srgbClr val="4F767A"/>
      </a:accent2>
      <a:accent3>
        <a:srgbClr val="857D1F"/>
      </a:accent3>
      <a:accent4>
        <a:srgbClr val="DAD37E"/>
      </a:accent4>
      <a:accent5>
        <a:srgbClr val="89C1D7"/>
      </a:accent5>
      <a:accent6>
        <a:srgbClr val="DF7C09"/>
      </a:accent6>
      <a:hlink>
        <a:srgbClr val="95011F"/>
      </a:hlink>
      <a:folHlink>
        <a:srgbClr val="95011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udsvik_ppt_template_2014" id="{7B27DE92-4269-4667-BE89-9E34B15E2DDD}" vid="{97FD5F2B-F5EF-4E8A-8F45-83749BB0FF7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Studsvik_ppt_template_2014</Template>
  <TotalTime>0</TotalTime>
  <Words>836</Words>
  <Application>Microsoft Office PowerPoint</Application>
  <PresentationFormat>Anpassad</PresentationFormat>
  <Paragraphs>101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Danske Text</vt:lpstr>
      <vt:lpstr>Wingdings</vt:lpstr>
      <vt:lpstr>General</vt:lpstr>
      <vt:lpstr>Aqueous leaching of high burnup UO2 fuel under hydrogen conditions      </vt:lpstr>
      <vt:lpstr>Introduction</vt:lpstr>
      <vt:lpstr>Experimental overview</vt:lpstr>
      <vt:lpstr>Fuel crushing and autoclave overview </vt:lpstr>
      <vt:lpstr>Pre-leaching, under argon bubbling</vt:lpstr>
      <vt:lpstr>Pre-leaching, under argon bubbling</vt:lpstr>
      <vt:lpstr>Results from the autoclave exposure, fill gas 50 bar H2 </vt:lpstr>
      <vt:lpstr>Results of autoclave exposure, fill pressure 50 bar H2 Fraction of Inventory in Aqueous Phase</vt:lpstr>
      <vt:lpstr>Autoclave gas-MS analysis at 363 days</vt:lpstr>
      <vt:lpstr>Conclusions</vt:lpstr>
      <vt:lpstr>PowerPoint-presentation</vt:lpstr>
    </vt:vector>
  </TitlesOfParts>
  <Company>Studsvik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Anders Puranen</dc:creator>
  <cp:lastModifiedBy>Anders Puranen</cp:lastModifiedBy>
  <cp:revision>260</cp:revision>
  <dcterms:created xsi:type="dcterms:W3CDTF">2014-09-29T11:05:12Z</dcterms:created>
  <dcterms:modified xsi:type="dcterms:W3CDTF">2017-10-28T10:42:17Z</dcterms:modified>
</cp:coreProperties>
</file>