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tiff" ContentType="image/tif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8"/>
  </p:notesMasterIdLst>
  <p:sldIdLst>
    <p:sldId id="257" r:id="rId2"/>
    <p:sldId id="286" r:id="rId3"/>
    <p:sldId id="298" r:id="rId4"/>
    <p:sldId id="259" r:id="rId5"/>
    <p:sldId id="309" r:id="rId6"/>
    <p:sldId id="297" r:id="rId7"/>
    <p:sldId id="261" r:id="rId8"/>
    <p:sldId id="311" r:id="rId9"/>
    <p:sldId id="282" r:id="rId10"/>
    <p:sldId id="262" r:id="rId11"/>
    <p:sldId id="263" r:id="rId12"/>
    <p:sldId id="264" r:id="rId13"/>
    <p:sldId id="273" r:id="rId14"/>
    <p:sldId id="314" r:id="rId15"/>
    <p:sldId id="315" r:id="rId16"/>
    <p:sldId id="31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42" autoAdjust="0"/>
    <p:restoredTop sz="90146" autoAdjust="0"/>
  </p:normalViewPr>
  <p:slideViewPr>
    <p:cSldViewPr snapToGrid="0">
      <p:cViewPr varScale="1">
        <p:scale>
          <a:sx n="66" d="100"/>
          <a:sy n="66" d="100"/>
        </p:scale>
        <p:origin x="912" y="66"/>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C9F507-58F1-4902-9F80-66A6933B059A}" type="doc">
      <dgm:prSet loTypeId="urn:microsoft.com/office/officeart/2005/8/layout/hList6" loCatId="list" qsTypeId="urn:microsoft.com/office/officeart/2005/8/quickstyle/simple3" qsCatId="simple" csTypeId="urn:microsoft.com/office/officeart/2005/8/colors/colorful1" csCatId="colorful" phldr="1"/>
      <dgm:spPr/>
      <dgm:t>
        <a:bodyPr/>
        <a:lstStyle/>
        <a:p>
          <a:endParaRPr lang="en-US"/>
        </a:p>
      </dgm:t>
    </dgm:pt>
    <dgm:pt modelId="{775EAE36-472E-4143-9A57-00ECFBDDDB75}">
      <dgm:prSet phldrT="[Text]" custT="1"/>
      <dgm:spPr/>
      <dgm:t>
        <a:bodyPr/>
        <a:lstStyle/>
        <a:p>
          <a:r>
            <a:rPr lang="en-US" sz="1400" b="1" dirty="0">
              <a:latin typeface="Lucida Sans" panose="020B0602030504020204" pitchFamily="34" charset="0"/>
            </a:rPr>
            <a:t>1. NH</a:t>
          </a:r>
          <a:r>
            <a:rPr lang="en-US" sz="1400" b="1" baseline="-25000" dirty="0">
              <a:latin typeface="Lucida Sans" panose="020B0602030504020204" pitchFamily="34" charset="0"/>
            </a:rPr>
            <a:t>4</a:t>
          </a:r>
          <a:r>
            <a:rPr lang="en-US" sz="1400" b="1" dirty="0">
              <a:latin typeface="Lucida Sans" panose="020B0602030504020204" pitchFamily="34" charset="0"/>
            </a:rPr>
            <a:t>TcO</a:t>
          </a:r>
          <a:r>
            <a:rPr lang="en-US" sz="1400" b="1" baseline="-25000" dirty="0">
              <a:latin typeface="Lucida Sans" panose="020B0602030504020204" pitchFamily="34" charset="0"/>
            </a:rPr>
            <a:t>4</a:t>
          </a:r>
        </a:p>
      </dgm:t>
    </dgm:pt>
    <dgm:pt modelId="{5A5B51F9-07E1-45DD-9765-42ABC5294D6F}" type="parTrans" cxnId="{7C02E83A-64EF-4148-926E-4D9623C976A9}">
      <dgm:prSet/>
      <dgm:spPr/>
      <dgm:t>
        <a:bodyPr/>
        <a:lstStyle/>
        <a:p>
          <a:endParaRPr lang="en-US" sz="1400">
            <a:latin typeface="Lucida Sans" panose="020B0602030504020204" pitchFamily="34" charset="0"/>
          </a:endParaRPr>
        </a:p>
      </dgm:t>
    </dgm:pt>
    <dgm:pt modelId="{92096810-7732-449E-9F2A-599DBDBF32D9}" type="sibTrans" cxnId="{7C02E83A-64EF-4148-926E-4D9623C976A9}">
      <dgm:prSet/>
      <dgm:spPr/>
      <dgm:t>
        <a:bodyPr/>
        <a:lstStyle/>
        <a:p>
          <a:endParaRPr lang="en-US" sz="1400">
            <a:latin typeface="Lucida Sans" panose="020B0602030504020204" pitchFamily="34" charset="0"/>
          </a:endParaRPr>
        </a:p>
      </dgm:t>
    </dgm:pt>
    <dgm:pt modelId="{D7483488-EF14-4B74-9FCF-BAA871F09440}">
      <dgm:prSet phldrT="[Text]" custT="1"/>
      <dgm:spPr/>
      <dgm:t>
        <a:bodyPr/>
        <a:lstStyle/>
        <a:p>
          <a:r>
            <a:rPr lang="en-US" sz="1400" b="1" dirty="0">
              <a:latin typeface="Lucida Sans" panose="020B0602030504020204" pitchFamily="34" charset="0"/>
            </a:rPr>
            <a:t>2. Cation Exchange Column</a:t>
          </a:r>
        </a:p>
      </dgm:t>
    </dgm:pt>
    <dgm:pt modelId="{79B909FD-754B-468B-96E9-F2978163411B}" type="parTrans" cxnId="{9D350667-133B-4ECF-956E-EDD1F05A4213}">
      <dgm:prSet/>
      <dgm:spPr/>
      <dgm:t>
        <a:bodyPr/>
        <a:lstStyle/>
        <a:p>
          <a:endParaRPr lang="en-US" sz="1400">
            <a:latin typeface="Lucida Sans" panose="020B0602030504020204" pitchFamily="34" charset="0"/>
          </a:endParaRPr>
        </a:p>
      </dgm:t>
    </dgm:pt>
    <dgm:pt modelId="{D14AD645-575F-48CF-9712-8E81FF612720}" type="sibTrans" cxnId="{9D350667-133B-4ECF-956E-EDD1F05A4213}">
      <dgm:prSet/>
      <dgm:spPr/>
      <dgm:t>
        <a:bodyPr/>
        <a:lstStyle/>
        <a:p>
          <a:endParaRPr lang="en-US" sz="1400">
            <a:latin typeface="Lucida Sans" panose="020B0602030504020204" pitchFamily="34" charset="0"/>
          </a:endParaRPr>
        </a:p>
      </dgm:t>
    </dgm:pt>
    <dgm:pt modelId="{138AA600-2085-43C6-B418-D6424B0C92B8}">
      <dgm:prSet phldrT="[Text]" custT="1"/>
      <dgm:spPr/>
      <dgm:t>
        <a:bodyPr/>
        <a:lstStyle/>
        <a:p>
          <a:r>
            <a:rPr lang="en-US" sz="1400" b="1" dirty="0">
              <a:latin typeface="Lucida Sans" panose="020B0602030504020204" pitchFamily="34" charset="0"/>
            </a:rPr>
            <a:t>3. Distillation &amp; Crystallization</a:t>
          </a:r>
        </a:p>
      </dgm:t>
    </dgm:pt>
    <dgm:pt modelId="{1DCDFE35-4BC7-447B-80CB-33C6B9503C32}" type="parTrans" cxnId="{3A673FE9-A9D3-4558-AFD8-5723705B7A11}">
      <dgm:prSet/>
      <dgm:spPr/>
      <dgm:t>
        <a:bodyPr/>
        <a:lstStyle/>
        <a:p>
          <a:endParaRPr lang="en-US" sz="1400">
            <a:latin typeface="Lucida Sans" panose="020B0602030504020204" pitchFamily="34" charset="0"/>
          </a:endParaRPr>
        </a:p>
      </dgm:t>
    </dgm:pt>
    <dgm:pt modelId="{D9D07393-1CFF-472B-A92B-A666C8267ACC}" type="sibTrans" cxnId="{3A673FE9-A9D3-4558-AFD8-5723705B7A11}">
      <dgm:prSet/>
      <dgm:spPr/>
      <dgm:t>
        <a:bodyPr/>
        <a:lstStyle/>
        <a:p>
          <a:endParaRPr lang="en-US" sz="1400">
            <a:latin typeface="Lucida Sans" panose="020B0602030504020204" pitchFamily="34" charset="0"/>
          </a:endParaRPr>
        </a:p>
      </dgm:t>
    </dgm:pt>
    <dgm:pt modelId="{E76B3C68-6B14-4D72-A06E-28D0DEDBEF62}">
      <dgm:prSet custT="1"/>
      <dgm:spPr/>
      <dgm:t>
        <a:bodyPr/>
        <a:lstStyle/>
        <a:p>
          <a:endParaRPr lang="en-US" sz="1400" dirty="0">
            <a:latin typeface="Lucida Sans" panose="020B0602030504020204" pitchFamily="34" charset="0"/>
          </a:endParaRPr>
        </a:p>
      </dgm:t>
    </dgm:pt>
    <dgm:pt modelId="{A1665A85-2048-4E3C-A506-8D756221BB20}" type="parTrans" cxnId="{69CFC9EB-1186-43E0-AB49-7E38610097DD}">
      <dgm:prSet/>
      <dgm:spPr/>
      <dgm:t>
        <a:bodyPr/>
        <a:lstStyle/>
        <a:p>
          <a:endParaRPr lang="en-US" sz="1400">
            <a:latin typeface="Lucida Sans" panose="020B0602030504020204" pitchFamily="34" charset="0"/>
          </a:endParaRPr>
        </a:p>
      </dgm:t>
    </dgm:pt>
    <dgm:pt modelId="{B058972F-A2BF-4233-B6B2-7D7F62AD68C6}" type="sibTrans" cxnId="{69CFC9EB-1186-43E0-AB49-7E38610097DD}">
      <dgm:prSet/>
      <dgm:spPr/>
      <dgm:t>
        <a:bodyPr/>
        <a:lstStyle/>
        <a:p>
          <a:endParaRPr lang="en-US" sz="1400">
            <a:latin typeface="Lucida Sans" panose="020B0602030504020204" pitchFamily="34" charset="0"/>
          </a:endParaRPr>
        </a:p>
      </dgm:t>
    </dgm:pt>
    <dgm:pt modelId="{FA9B6EE2-54DC-4CE1-A47C-0E0E7B47C4FA}" type="pres">
      <dgm:prSet presAssocID="{C3C9F507-58F1-4902-9F80-66A6933B059A}" presName="Name0" presStyleCnt="0">
        <dgm:presLayoutVars>
          <dgm:dir/>
          <dgm:resizeHandles val="exact"/>
        </dgm:presLayoutVars>
      </dgm:prSet>
      <dgm:spPr/>
      <dgm:t>
        <a:bodyPr/>
        <a:lstStyle/>
        <a:p>
          <a:endParaRPr lang="en-US"/>
        </a:p>
      </dgm:t>
    </dgm:pt>
    <dgm:pt modelId="{4D5080F3-6A0C-46B5-B84B-C3E09660081D}" type="pres">
      <dgm:prSet presAssocID="{775EAE36-472E-4143-9A57-00ECFBDDDB75}" presName="node" presStyleLbl="node1" presStyleIdx="0" presStyleCnt="4">
        <dgm:presLayoutVars>
          <dgm:bulletEnabled val="1"/>
        </dgm:presLayoutVars>
      </dgm:prSet>
      <dgm:spPr/>
      <dgm:t>
        <a:bodyPr/>
        <a:lstStyle/>
        <a:p>
          <a:endParaRPr lang="en-US"/>
        </a:p>
      </dgm:t>
    </dgm:pt>
    <dgm:pt modelId="{113E801E-591B-449A-8D96-B517672D3698}" type="pres">
      <dgm:prSet presAssocID="{92096810-7732-449E-9F2A-599DBDBF32D9}" presName="sibTrans" presStyleCnt="0"/>
      <dgm:spPr/>
    </dgm:pt>
    <dgm:pt modelId="{492C5C6E-3FCA-47D7-B30A-A043A6BEE7D5}" type="pres">
      <dgm:prSet presAssocID="{D7483488-EF14-4B74-9FCF-BAA871F09440}" presName="node" presStyleLbl="node1" presStyleIdx="1" presStyleCnt="4">
        <dgm:presLayoutVars>
          <dgm:bulletEnabled val="1"/>
        </dgm:presLayoutVars>
      </dgm:prSet>
      <dgm:spPr/>
      <dgm:t>
        <a:bodyPr/>
        <a:lstStyle/>
        <a:p>
          <a:endParaRPr lang="en-US"/>
        </a:p>
      </dgm:t>
    </dgm:pt>
    <dgm:pt modelId="{F35CAC84-947E-4E08-A3C8-FDC2B9A6C05A}" type="pres">
      <dgm:prSet presAssocID="{D14AD645-575F-48CF-9712-8E81FF612720}" presName="sibTrans" presStyleCnt="0"/>
      <dgm:spPr/>
    </dgm:pt>
    <dgm:pt modelId="{6CE9A5CB-E755-4580-9323-F7BC8C442C40}" type="pres">
      <dgm:prSet presAssocID="{138AA600-2085-43C6-B418-D6424B0C92B8}" presName="node" presStyleLbl="node1" presStyleIdx="2" presStyleCnt="4">
        <dgm:presLayoutVars>
          <dgm:bulletEnabled val="1"/>
        </dgm:presLayoutVars>
      </dgm:prSet>
      <dgm:spPr/>
      <dgm:t>
        <a:bodyPr/>
        <a:lstStyle/>
        <a:p>
          <a:endParaRPr lang="en-US"/>
        </a:p>
      </dgm:t>
    </dgm:pt>
    <dgm:pt modelId="{7CA2E02E-C6FB-499C-BE5C-96FB1F0E72EA}" type="pres">
      <dgm:prSet presAssocID="{D9D07393-1CFF-472B-A92B-A666C8267ACC}" presName="sibTrans" presStyleCnt="0"/>
      <dgm:spPr/>
    </dgm:pt>
    <dgm:pt modelId="{A0E5B0E4-60E9-4280-9FE4-949750988EF8}" type="pres">
      <dgm:prSet presAssocID="{E76B3C68-6B14-4D72-A06E-28D0DEDBEF62}" presName="node" presStyleLbl="node1" presStyleIdx="3" presStyleCnt="4">
        <dgm:presLayoutVars>
          <dgm:bulletEnabled val="1"/>
        </dgm:presLayoutVars>
      </dgm:prSet>
      <dgm:spPr/>
      <dgm:t>
        <a:bodyPr/>
        <a:lstStyle/>
        <a:p>
          <a:endParaRPr lang="en-US"/>
        </a:p>
      </dgm:t>
    </dgm:pt>
  </dgm:ptLst>
  <dgm:cxnLst>
    <dgm:cxn modelId="{3A673FE9-A9D3-4558-AFD8-5723705B7A11}" srcId="{C3C9F507-58F1-4902-9F80-66A6933B059A}" destId="{138AA600-2085-43C6-B418-D6424B0C92B8}" srcOrd="2" destOrd="0" parTransId="{1DCDFE35-4BC7-447B-80CB-33C6B9503C32}" sibTransId="{D9D07393-1CFF-472B-A92B-A666C8267ACC}"/>
    <dgm:cxn modelId="{7E45B6AF-23CF-49F1-BDE0-073D7BE48106}" type="presOf" srcId="{C3C9F507-58F1-4902-9F80-66A6933B059A}" destId="{FA9B6EE2-54DC-4CE1-A47C-0E0E7B47C4FA}" srcOrd="0" destOrd="0" presId="urn:microsoft.com/office/officeart/2005/8/layout/hList6"/>
    <dgm:cxn modelId="{38236A4A-8932-4C28-864B-20B725CC67EE}" type="presOf" srcId="{E76B3C68-6B14-4D72-A06E-28D0DEDBEF62}" destId="{A0E5B0E4-60E9-4280-9FE4-949750988EF8}" srcOrd="0" destOrd="0" presId="urn:microsoft.com/office/officeart/2005/8/layout/hList6"/>
    <dgm:cxn modelId="{77079E15-9DD6-4558-B187-886CCD77A3A7}" type="presOf" srcId="{D7483488-EF14-4B74-9FCF-BAA871F09440}" destId="{492C5C6E-3FCA-47D7-B30A-A043A6BEE7D5}" srcOrd="0" destOrd="0" presId="urn:microsoft.com/office/officeart/2005/8/layout/hList6"/>
    <dgm:cxn modelId="{7C02E83A-64EF-4148-926E-4D9623C976A9}" srcId="{C3C9F507-58F1-4902-9F80-66A6933B059A}" destId="{775EAE36-472E-4143-9A57-00ECFBDDDB75}" srcOrd="0" destOrd="0" parTransId="{5A5B51F9-07E1-45DD-9765-42ABC5294D6F}" sibTransId="{92096810-7732-449E-9F2A-599DBDBF32D9}"/>
    <dgm:cxn modelId="{BCA20780-2637-4C53-9875-E84B1F0C553C}" type="presOf" srcId="{775EAE36-472E-4143-9A57-00ECFBDDDB75}" destId="{4D5080F3-6A0C-46B5-B84B-C3E09660081D}" srcOrd="0" destOrd="0" presId="urn:microsoft.com/office/officeart/2005/8/layout/hList6"/>
    <dgm:cxn modelId="{52ADEFD9-4040-4DD8-A78C-B2A866F93D2F}" type="presOf" srcId="{138AA600-2085-43C6-B418-D6424B0C92B8}" destId="{6CE9A5CB-E755-4580-9323-F7BC8C442C40}" srcOrd="0" destOrd="0" presId="urn:microsoft.com/office/officeart/2005/8/layout/hList6"/>
    <dgm:cxn modelId="{69CFC9EB-1186-43E0-AB49-7E38610097DD}" srcId="{C3C9F507-58F1-4902-9F80-66A6933B059A}" destId="{E76B3C68-6B14-4D72-A06E-28D0DEDBEF62}" srcOrd="3" destOrd="0" parTransId="{A1665A85-2048-4E3C-A506-8D756221BB20}" sibTransId="{B058972F-A2BF-4233-B6B2-7D7F62AD68C6}"/>
    <dgm:cxn modelId="{9D350667-133B-4ECF-956E-EDD1F05A4213}" srcId="{C3C9F507-58F1-4902-9F80-66A6933B059A}" destId="{D7483488-EF14-4B74-9FCF-BAA871F09440}" srcOrd="1" destOrd="0" parTransId="{79B909FD-754B-468B-96E9-F2978163411B}" sibTransId="{D14AD645-575F-48CF-9712-8E81FF612720}"/>
    <dgm:cxn modelId="{D99C5942-547F-4E0D-BBAA-209353471156}" type="presParOf" srcId="{FA9B6EE2-54DC-4CE1-A47C-0E0E7B47C4FA}" destId="{4D5080F3-6A0C-46B5-B84B-C3E09660081D}" srcOrd="0" destOrd="0" presId="urn:microsoft.com/office/officeart/2005/8/layout/hList6"/>
    <dgm:cxn modelId="{137765E4-EA1C-4E02-8FC0-50B13C414EFC}" type="presParOf" srcId="{FA9B6EE2-54DC-4CE1-A47C-0E0E7B47C4FA}" destId="{113E801E-591B-449A-8D96-B517672D3698}" srcOrd="1" destOrd="0" presId="urn:microsoft.com/office/officeart/2005/8/layout/hList6"/>
    <dgm:cxn modelId="{E66D2E1E-1A19-4467-8CCD-EBDC08FE1281}" type="presParOf" srcId="{FA9B6EE2-54DC-4CE1-A47C-0E0E7B47C4FA}" destId="{492C5C6E-3FCA-47D7-B30A-A043A6BEE7D5}" srcOrd="2" destOrd="0" presId="urn:microsoft.com/office/officeart/2005/8/layout/hList6"/>
    <dgm:cxn modelId="{358990A5-DAEF-4ED5-871A-887D947B801C}" type="presParOf" srcId="{FA9B6EE2-54DC-4CE1-A47C-0E0E7B47C4FA}" destId="{F35CAC84-947E-4E08-A3C8-FDC2B9A6C05A}" srcOrd="3" destOrd="0" presId="urn:microsoft.com/office/officeart/2005/8/layout/hList6"/>
    <dgm:cxn modelId="{F8C10199-D1DB-4239-A7DB-686263A67F65}" type="presParOf" srcId="{FA9B6EE2-54DC-4CE1-A47C-0E0E7B47C4FA}" destId="{6CE9A5CB-E755-4580-9323-F7BC8C442C40}" srcOrd="4" destOrd="0" presId="urn:microsoft.com/office/officeart/2005/8/layout/hList6"/>
    <dgm:cxn modelId="{2548D567-759C-458A-989E-DE4ED8F3F951}" type="presParOf" srcId="{FA9B6EE2-54DC-4CE1-A47C-0E0E7B47C4FA}" destId="{7CA2E02E-C6FB-499C-BE5C-96FB1F0E72EA}" srcOrd="5" destOrd="0" presId="urn:microsoft.com/office/officeart/2005/8/layout/hList6"/>
    <dgm:cxn modelId="{A80295F3-8BA9-4E7B-A0AD-D4927A250794}" type="presParOf" srcId="{FA9B6EE2-54DC-4CE1-A47C-0E0E7B47C4FA}" destId="{A0E5B0E4-60E9-4280-9FE4-949750988EF8}" srcOrd="6" destOrd="0" presId="urn:microsoft.com/office/officeart/2005/8/layout/hList6"/>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5080F3-6A0C-46B5-B84B-C3E09660081D}">
      <dsp:nvSpPr>
        <dsp:cNvPr id="0" name=""/>
        <dsp:cNvSpPr/>
      </dsp:nvSpPr>
      <dsp:spPr>
        <a:xfrm rot="16200000">
          <a:off x="-664612" y="666168"/>
          <a:ext cx="2859698" cy="1527360"/>
        </a:xfrm>
        <a:prstGeom prst="flowChartManualOperation">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0" tIns="0" rIns="88900" bIns="0" numCol="1" spcCol="1270" anchor="ctr" anchorCtr="0">
          <a:noAutofit/>
        </a:bodyPr>
        <a:lstStyle/>
        <a:p>
          <a:pPr lvl="0" algn="ctr" defTabSz="622300">
            <a:lnSpc>
              <a:spcPct val="90000"/>
            </a:lnSpc>
            <a:spcBef>
              <a:spcPct val="0"/>
            </a:spcBef>
            <a:spcAft>
              <a:spcPct val="35000"/>
            </a:spcAft>
          </a:pPr>
          <a:r>
            <a:rPr lang="en-US" sz="1400" b="1" kern="1200" dirty="0">
              <a:latin typeface="Lucida Sans" panose="020B0602030504020204" pitchFamily="34" charset="0"/>
            </a:rPr>
            <a:t>1. NH</a:t>
          </a:r>
          <a:r>
            <a:rPr lang="en-US" sz="1400" b="1" kern="1200" baseline="-25000" dirty="0">
              <a:latin typeface="Lucida Sans" panose="020B0602030504020204" pitchFamily="34" charset="0"/>
            </a:rPr>
            <a:t>4</a:t>
          </a:r>
          <a:r>
            <a:rPr lang="en-US" sz="1400" b="1" kern="1200" dirty="0">
              <a:latin typeface="Lucida Sans" panose="020B0602030504020204" pitchFamily="34" charset="0"/>
            </a:rPr>
            <a:t>TcO</a:t>
          </a:r>
          <a:r>
            <a:rPr lang="en-US" sz="1400" b="1" kern="1200" baseline="-25000" dirty="0">
              <a:latin typeface="Lucida Sans" panose="020B0602030504020204" pitchFamily="34" charset="0"/>
            </a:rPr>
            <a:t>4</a:t>
          </a:r>
        </a:p>
      </dsp:txBody>
      <dsp:txXfrm rot="5400000">
        <a:off x="1557" y="571939"/>
        <a:ext cx="1527360" cy="1715818"/>
      </dsp:txXfrm>
    </dsp:sp>
    <dsp:sp modelId="{492C5C6E-3FCA-47D7-B30A-A043A6BEE7D5}">
      <dsp:nvSpPr>
        <dsp:cNvPr id="0" name=""/>
        <dsp:cNvSpPr/>
      </dsp:nvSpPr>
      <dsp:spPr>
        <a:xfrm rot="16200000">
          <a:off x="977300" y="666168"/>
          <a:ext cx="2859698" cy="1527360"/>
        </a:xfrm>
        <a:prstGeom prst="flowChartManualOperation">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0" tIns="0" rIns="88900" bIns="0" numCol="1" spcCol="1270" anchor="ctr" anchorCtr="0">
          <a:noAutofit/>
        </a:bodyPr>
        <a:lstStyle/>
        <a:p>
          <a:pPr lvl="0" algn="ctr" defTabSz="622300">
            <a:lnSpc>
              <a:spcPct val="90000"/>
            </a:lnSpc>
            <a:spcBef>
              <a:spcPct val="0"/>
            </a:spcBef>
            <a:spcAft>
              <a:spcPct val="35000"/>
            </a:spcAft>
          </a:pPr>
          <a:r>
            <a:rPr lang="en-US" sz="1400" b="1" kern="1200" dirty="0">
              <a:latin typeface="Lucida Sans" panose="020B0602030504020204" pitchFamily="34" charset="0"/>
            </a:rPr>
            <a:t>2. Cation Exchange Column</a:t>
          </a:r>
        </a:p>
      </dsp:txBody>
      <dsp:txXfrm rot="5400000">
        <a:off x="1643469" y="571939"/>
        <a:ext cx="1527360" cy="1715818"/>
      </dsp:txXfrm>
    </dsp:sp>
    <dsp:sp modelId="{6CE9A5CB-E755-4580-9323-F7BC8C442C40}">
      <dsp:nvSpPr>
        <dsp:cNvPr id="0" name=""/>
        <dsp:cNvSpPr/>
      </dsp:nvSpPr>
      <dsp:spPr>
        <a:xfrm rot="16200000">
          <a:off x="2619214" y="666168"/>
          <a:ext cx="2859698" cy="1527360"/>
        </a:xfrm>
        <a:prstGeom prst="flowChartManualOperation">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0" tIns="0" rIns="88900" bIns="0" numCol="1" spcCol="1270" anchor="ctr" anchorCtr="0">
          <a:noAutofit/>
        </a:bodyPr>
        <a:lstStyle/>
        <a:p>
          <a:pPr lvl="0" algn="ctr" defTabSz="622300">
            <a:lnSpc>
              <a:spcPct val="90000"/>
            </a:lnSpc>
            <a:spcBef>
              <a:spcPct val="0"/>
            </a:spcBef>
            <a:spcAft>
              <a:spcPct val="35000"/>
            </a:spcAft>
          </a:pPr>
          <a:r>
            <a:rPr lang="en-US" sz="1400" b="1" kern="1200" dirty="0">
              <a:latin typeface="Lucida Sans" panose="020B0602030504020204" pitchFamily="34" charset="0"/>
            </a:rPr>
            <a:t>3. Distillation &amp; Crystallization</a:t>
          </a:r>
        </a:p>
      </dsp:txBody>
      <dsp:txXfrm rot="5400000">
        <a:off x="3285383" y="571939"/>
        <a:ext cx="1527360" cy="1715818"/>
      </dsp:txXfrm>
    </dsp:sp>
    <dsp:sp modelId="{A0E5B0E4-60E9-4280-9FE4-949750988EF8}">
      <dsp:nvSpPr>
        <dsp:cNvPr id="0" name=""/>
        <dsp:cNvSpPr/>
      </dsp:nvSpPr>
      <dsp:spPr>
        <a:xfrm rot="16200000">
          <a:off x="4261127" y="666168"/>
          <a:ext cx="2859698" cy="1527360"/>
        </a:xfrm>
        <a:prstGeom prst="flowChartManualOperation">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0" tIns="0" rIns="88900" bIns="0" numCol="1" spcCol="1270" anchor="ctr" anchorCtr="0">
          <a:noAutofit/>
        </a:bodyPr>
        <a:lstStyle/>
        <a:p>
          <a:pPr lvl="0" algn="ctr" defTabSz="622300">
            <a:lnSpc>
              <a:spcPct val="90000"/>
            </a:lnSpc>
            <a:spcBef>
              <a:spcPct val="0"/>
            </a:spcBef>
            <a:spcAft>
              <a:spcPct val="35000"/>
            </a:spcAft>
          </a:pPr>
          <a:endParaRPr lang="en-US" sz="1400" kern="1200" dirty="0">
            <a:latin typeface="Lucida Sans" panose="020B0602030504020204" pitchFamily="34" charset="0"/>
          </a:endParaRPr>
        </a:p>
      </dsp:txBody>
      <dsp:txXfrm rot="5400000">
        <a:off x="4927296" y="571939"/>
        <a:ext cx="1527360" cy="1715818"/>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60.emf"/><Relationship Id="rId1" Type="http://schemas.openxmlformats.org/officeDocument/2006/relationships/image" Target="../media/image5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932B84-878E-4424-9CF7-F58E22CA1598}" type="datetimeFigureOut">
              <a:rPr lang="en-US" smtClean="0"/>
              <a:t>11/1/2017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0690F8-4E1C-4646-892F-976DA7BC791C}" type="slidenum">
              <a:rPr lang="en-US" smtClean="0"/>
              <a:t>‹#›</a:t>
            </a:fld>
            <a:endParaRPr lang="en-US"/>
          </a:p>
        </p:txBody>
      </p:sp>
    </p:spTree>
    <p:extLst>
      <p:ext uri="{BB962C8B-B14F-4D97-AF65-F5344CB8AC3E}">
        <p14:creationId xmlns:p14="http://schemas.microsoft.com/office/powerpoint/2010/main" val="39130008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_ENREF_5"/><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217">
              <a:spcBef>
                <a:spcPct val="30000"/>
              </a:spcBef>
              <a:defRPr sz="1100">
                <a:solidFill>
                  <a:schemeClr val="tx1"/>
                </a:solidFill>
                <a:latin typeface="Arial" panose="020B0604020202020204" pitchFamily="34" charset="0"/>
              </a:defRPr>
            </a:lvl1pPr>
            <a:lvl2pPr marL="737678" indent="-283723" defTabSz="914217">
              <a:spcBef>
                <a:spcPct val="30000"/>
              </a:spcBef>
              <a:defRPr sz="1100">
                <a:solidFill>
                  <a:schemeClr val="tx1"/>
                </a:solidFill>
                <a:latin typeface="Arial" panose="020B0604020202020204" pitchFamily="34" charset="0"/>
              </a:defRPr>
            </a:lvl2pPr>
            <a:lvl3pPr marL="1134890" indent="-226978" defTabSz="914217">
              <a:spcBef>
                <a:spcPct val="30000"/>
              </a:spcBef>
              <a:defRPr sz="1100">
                <a:solidFill>
                  <a:schemeClr val="tx1"/>
                </a:solidFill>
                <a:latin typeface="Arial" panose="020B0604020202020204" pitchFamily="34" charset="0"/>
              </a:defRPr>
            </a:lvl3pPr>
            <a:lvl4pPr marL="1588847" indent="-226978" defTabSz="914217">
              <a:spcBef>
                <a:spcPct val="30000"/>
              </a:spcBef>
              <a:defRPr sz="1100">
                <a:solidFill>
                  <a:schemeClr val="tx1"/>
                </a:solidFill>
                <a:latin typeface="Arial" panose="020B0604020202020204" pitchFamily="34" charset="0"/>
              </a:defRPr>
            </a:lvl4pPr>
            <a:lvl5pPr marL="2042803" indent="-226978" defTabSz="914217">
              <a:spcBef>
                <a:spcPct val="30000"/>
              </a:spcBef>
              <a:defRPr sz="1100">
                <a:solidFill>
                  <a:schemeClr val="tx1"/>
                </a:solidFill>
                <a:latin typeface="Arial" panose="020B0604020202020204" pitchFamily="34" charset="0"/>
              </a:defRPr>
            </a:lvl5pPr>
            <a:lvl6pPr marL="2496759" indent="-226978" defTabSz="914217" eaLnBrk="0" fontAlgn="base" hangingPunct="0">
              <a:spcBef>
                <a:spcPct val="30000"/>
              </a:spcBef>
              <a:spcAft>
                <a:spcPct val="0"/>
              </a:spcAft>
              <a:defRPr sz="1100">
                <a:solidFill>
                  <a:schemeClr val="tx1"/>
                </a:solidFill>
                <a:latin typeface="Arial" panose="020B0604020202020204" pitchFamily="34" charset="0"/>
              </a:defRPr>
            </a:lvl6pPr>
            <a:lvl7pPr marL="2950715" indent="-226978" defTabSz="914217" eaLnBrk="0" fontAlgn="base" hangingPunct="0">
              <a:spcBef>
                <a:spcPct val="30000"/>
              </a:spcBef>
              <a:spcAft>
                <a:spcPct val="0"/>
              </a:spcAft>
              <a:defRPr sz="1100">
                <a:solidFill>
                  <a:schemeClr val="tx1"/>
                </a:solidFill>
                <a:latin typeface="Arial" panose="020B0604020202020204" pitchFamily="34" charset="0"/>
              </a:defRPr>
            </a:lvl7pPr>
            <a:lvl8pPr marL="3404671" indent="-226978" defTabSz="914217" eaLnBrk="0" fontAlgn="base" hangingPunct="0">
              <a:spcBef>
                <a:spcPct val="30000"/>
              </a:spcBef>
              <a:spcAft>
                <a:spcPct val="0"/>
              </a:spcAft>
              <a:defRPr sz="1100">
                <a:solidFill>
                  <a:schemeClr val="tx1"/>
                </a:solidFill>
                <a:latin typeface="Arial" panose="020B0604020202020204" pitchFamily="34" charset="0"/>
              </a:defRPr>
            </a:lvl8pPr>
            <a:lvl9pPr marL="3858628" indent="-226978" defTabSz="914217" eaLnBrk="0" fontAlgn="base" hangingPunct="0">
              <a:spcBef>
                <a:spcPct val="30000"/>
              </a:spcBef>
              <a:spcAft>
                <a:spcPct val="0"/>
              </a:spcAft>
              <a:defRPr sz="1100">
                <a:solidFill>
                  <a:schemeClr val="tx1"/>
                </a:solidFill>
                <a:latin typeface="Arial" panose="020B0604020202020204" pitchFamily="34" charset="0"/>
              </a:defRPr>
            </a:lvl9pPr>
          </a:lstStyle>
          <a:p>
            <a:pPr marL="0" marR="0" lvl="0" indent="0" defTabSz="914217" eaLnBrk="1" fontAlgn="auto" latinLnBrk="0" hangingPunct="1">
              <a:lnSpc>
                <a:spcPct val="100000"/>
              </a:lnSpc>
              <a:spcBef>
                <a:spcPct val="0"/>
              </a:spcBef>
              <a:spcAft>
                <a:spcPts val="0"/>
              </a:spcAft>
              <a:buClrTx/>
              <a:buSzTx/>
              <a:buFontTx/>
              <a:buNone/>
              <a:tabLst/>
              <a:defRPr/>
            </a:pPr>
            <a:fld id="{B32EA138-4B89-477A-B3CD-C85E152E0B5D}" type="datetime1">
              <a:rPr kumimoji="0" lang="en-US" sz="1100" b="0" i="0" u="none" strike="noStrike" kern="0" cap="none" spc="0" normalizeH="0" baseline="0" noProof="0" smtClean="0">
                <a:ln>
                  <a:noFill/>
                </a:ln>
                <a:solidFill>
                  <a:schemeClr val="tx1"/>
                </a:solidFill>
                <a:effectLst/>
                <a:uLnTx/>
                <a:uFillTx/>
                <a:latin typeface="Arial" panose="020B0604020202020204" pitchFamily="34" charset="0"/>
              </a:rPr>
              <a:pPr marL="0" marR="0" lvl="0" indent="0" defTabSz="914217" eaLnBrk="1" fontAlgn="auto" latinLnBrk="0" hangingPunct="1">
                <a:lnSpc>
                  <a:spcPct val="100000"/>
                </a:lnSpc>
                <a:spcBef>
                  <a:spcPct val="0"/>
                </a:spcBef>
                <a:spcAft>
                  <a:spcPts val="0"/>
                </a:spcAft>
                <a:buClrTx/>
                <a:buSzTx/>
                <a:buFontTx/>
                <a:buNone/>
                <a:tabLst/>
                <a:defRPr/>
              </a:pPr>
              <a:t>11/1/2017</a:t>
            </a:fld>
            <a:endParaRPr kumimoji="0" lang="en-US" sz="1100" b="0" i="0" u="none" strike="noStrike" kern="0" cap="none" spc="0" normalizeH="0" baseline="0" noProof="0">
              <a:ln>
                <a:noFill/>
              </a:ln>
              <a:solidFill>
                <a:schemeClr val="tx1"/>
              </a:solidFill>
              <a:effectLst/>
              <a:uLnTx/>
              <a:uFillTx/>
              <a:latin typeface="Arial" panose="020B0604020202020204" pitchFamily="34" charset="0"/>
            </a:endParaRPr>
          </a:p>
        </p:txBody>
      </p:sp>
      <p:sp>
        <p:nvSpPr>
          <p:cNvPr id="921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217">
              <a:spcBef>
                <a:spcPct val="30000"/>
              </a:spcBef>
              <a:defRPr sz="1100">
                <a:solidFill>
                  <a:schemeClr val="tx1"/>
                </a:solidFill>
                <a:latin typeface="Arial" panose="020B0604020202020204" pitchFamily="34" charset="0"/>
              </a:defRPr>
            </a:lvl1pPr>
            <a:lvl2pPr marL="737678" indent="-283723" defTabSz="914217">
              <a:spcBef>
                <a:spcPct val="30000"/>
              </a:spcBef>
              <a:defRPr sz="1100">
                <a:solidFill>
                  <a:schemeClr val="tx1"/>
                </a:solidFill>
                <a:latin typeface="Arial" panose="020B0604020202020204" pitchFamily="34" charset="0"/>
              </a:defRPr>
            </a:lvl2pPr>
            <a:lvl3pPr marL="1134890" indent="-226978" defTabSz="914217">
              <a:spcBef>
                <a:spcPct val="30000"/>
              </a:spcBef>
              <a:defRPr sz="1100">
                <a:solidFill>
                  <a:schemeClr val="tx1"/>
                </a:solidFill>
                <a:latin typeface="Arial" panose="020B0604020202020204" pitchFamily="34" charset="0"/>
              </a:defRPr>
            </a:lvl3pPr>
            <a:lvl4pPr marL="1588847" indent="-226978" defTabSz="914217">
              <a:spcBef>
                <a:spcPct val="30000"/>
              </a:spcBef>
              <a:defRPr sz="1100">
                <a:solidFill>
                  <a:schemeClr val="tx1"/>
                </a:solidFill>
                <a:latin typeface="Arial" panose="020B0604020202020204" pitchFamily="34" charset="0"/>
              </a:defRPr>
            </a:lvl4pPr>
            <a:lvl5pPr marL="2042803" indent="-226978" defTabSz="914217">
              <a:spcBef>
                <a:spcPct val="30000"/>
              </a:spcBef>
              <a:defRPr sz="1100">
                <a:solidFill>
                  <a:schemeClr val="tx1"/>
                </a:solidFill>
                <a:latin typeface="Arial" panose="020B0604020202020204" pitchFamily="34" charset="0"/>
              </a:defRPr>
            </a:lvl5pPr>
            <a:lvl6pPr marL="2496759" indent="-226978" defTabSz="914217" eaLnBrk="0" fontAlgn="base" hangingPunct="0">
              <a:spcBef>
                <a:spcPct val="30000"/>
              </a:spcBef>
              <a:spcAft>
                <a:spcPct val="0"/>
              </a:spcAft>
              <a:defRPr sz="1100">
                <a:solidFill>
                  <a:schemeClr val="tx1"/>
                </a:solidFill>
                <a:latin typeface="Arial" panose="020B0604020202020204" pitchFamily="34" charset="0"/>
              </a:defRPr>
            </a:lvl6pPr>
            <a:lvl7pPr marL="2950715" indent="-226978" defTabSz="914217" eaLnBrk="0" fontAlgn="base" hangingPunct="0">
              <a:spcBef>
                <a:spcPct val="30000"/>
              </a:spcBef>
              <a:spcAft>
                <a:spcPct val="0"/>
              </a:spcAft>
              <a:defRPr sz="1100">
                <a:solidFill>
                  <a:schemeClr val="tx1"/>
                </a:solidFill>
                <a:latin typeface="Arial" panose="020B0604020202020204" pitchFamily="34" charset="0"/>
              </a:defRPr>
            </a:lvl7pPr>
            <a:lvl8pPr marL="3404671" indent="-226978" defTabSz="914217" eaLnBrk="0" fontAlgn="base" hangingPunct="0">
              <a:spcBef>
                <a:spcPct val="30000"/>
              </a:spcBef>
              <a:spcAft>
                <a:spcPct val="0"/>
              </a:spcAft>
              <a:defRPr sz="1100">
                <a:solidFill>
                  <a:schemeClr val="tx1"/>
                </a:solidFill>
                <a:latin typeface="Arial" panose="020B0604020202020204" pitchFamily="34" charset="0"/>
              </a:defRPr>
            </a:lvl8pPr>
            <a:lvl9pPr marL="3858628" indent="-226978" defTabSz="914217" eaLnBrk="0" fontAlgn="base" hangingPunct="0">
              <a:spcBef>
                <a:spcPct val="30000"/>
              </a:spcBef>
              <a:spcAft>
                <a:spcPct val="0"/>
              </a:spcAft>
              <a:defRPr sz="1100">
                <a:solidFill>
                  <a:schemeClr val="tx1"/>
                </a:solidFill>
                <a:latin typeface="Arial" panose="020B0604020202020204" pitchFamily="34" charset="0"/>
              </a:defRPr>
            </a:lvl9pPr>
          </a:lstStyle>
          <a:p>
            <a:pPr marL="0" marR="0" lvl="0" indent="0" defTabSz="914217" eaLnBrk="1" fontAlgn="auto" latinLnBrk="0" hangingPunct="1">
              <a:lnSpc>
                <a:spcPct val="100000"/>
              </a:lnSpc>
              <a:spcBef>
                <a:spcPct val="0"/>
              </a:spcBef>
              <a:spcAft>
                <a:spcPts val="0"/>
              </a:spcAft>
              <a:buClrTx/>
              <a:buSzTx/>
              <a:buFontTx/>
              <a:buNone/>
              <a:tabLst/>
              <a:defRPr/>
            </a:pPr>
            <a:r>
              <a:rPr kumimoji="0" lang="en-US" sz="1100" b="0" i="0" u="none" strike="noStrike" kern="0" cap="none" spc="0" normalizeH="0" baseline="0" noProof="0">
                <a:ln>
                  <a:noFill/>
                </a:ln>
                <a:solidFill>
                  <a:schemeClr val="tx1"/>
                </a:solidFill>
                <a:effectLst/>
                <a:uLnTx/>
                <a:uFillTx/>
                <a:latin typeface="Arial" panose="020B0604020202020204" pitchFamily="34" charset="0"/>
              </a:rPr>
              <a:t>Template C Plain-crimson-bright</a:t>
            </a:r>
          </a:p>
        </p:txBody>
      </p:sp>
      <p:sp>
        <p:nvSpPr>
          <p:cNvPr id="922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217">
              <a:spcBef>
                <a:spcPct val="30000"/>
              </a:spcBef>
              <a:defRPr sz="1100">
                <a:solidFill>
                  <a:schemeClr val="tx1"/>
                </a:solidFill>
                <a:latin typeface="Arial" panose="020B0604020202020204" pitchFamily="34" charset="0"/>
              </a:defRPr>
            </a:lvl1pPr>
            <a:lvl2pPr marL="737678" indent="-283723" defTabSz="914217">
              <a:spcBef>
                <a:spcPct val="30000"/>
              </a:spcBef>
              <a:defRPr sz="1100">
                <a:solidFill>
                  <a:schemeClr val="tx1"/>
                </a:solidFill>
                <a:latin typeface="Arial" panose="020B0604020202020204" pitchFamily="34" charset="0"/>
              </a:defRPr>
            </a:lvl2pPr>
            <a:lvl3pPr marL="1134890" indent="-226978" defTabSz="914217">
              <a:spcBef>
                <a:spcPct val="30000"/>
              </a:spcBef>
              <a:defRPr sz="1100">
                <a:solidFill>
                  <a:schemeClr val="tx1"/>
                </a:solidFill>
                <a:latin typeface="Arial" panose="020B0604020202020204" pitchFamily="34" charset="0"/>
              </a:defRPr>
            </a:lvl3pPr>
            <a:lvl4pPr marL="1588847" indent="-226978" defTabSz="914217">
              <a:spcBef>
                <a:spcPct val="30000"/>
              </a:spcBef>
              <a:defRPr sz="1100">
                <a:solidFill>
                  <a:schemeClr val="tx1"/>
                </a:solidFill>
                <a:latin typeface="Arial" panose="020B0604020202020204" pitchFamily="34" charset="0"/>
              </a:defRPr>
            </a:lvl4pPr>
            <a:lvl5pPr marL="2042803" indent="-226978" defTabSz="914217">
              <a:spcBef>
                <a:spcPct val="30000"/>
              </a:spcBef>
              <a:defRPr sz="1100">
                <a:solidFill>
                  <a:schemeClr val="tx1"/>
                </a:solidFill>
                <a:latin typeface="Arial" panose="020B0604020202020204" pitchFamily="34" charset="0"/>
              </a:defRPr>
            </a:lvl5pPr>
            <a:lvl6pPr marL="2496759" indent="-226978" defTabSz="914217" eaLnBrk="0" fontAlgn="base" hangingPunct="0">
              <a:spcBef>
                <a:spcPct val="30000"/>
              </a:spcBef>
              <a:spcAft>
                <a:spcPct val="0"/>
              </a:spcAft>
              <a:defRPr sz="1100">
                <a:solidFill>
                  <a:schemeClr val="tx1"/>
                </a:solidFill>
                <a:latin typeface="Arial" panose="020B0604020202020204" pitchFamily="34" charset="0"/>
              </a:defRPr>
            </a:lvl6pPr>
            <a:lvl7pPr marL="2950715" indent="-226978" defTabSz="914217" eaLnBrk="0" fontAlgn="base" hangingPunct="0">
              <a:spcBef>
                <a:spcPct val="30000"/>
              </a:spcBef>
              <a:spcAft>
                <a:spcPct val="0"/>
              </a:spcAft>
              <a:defRPr sz="1100">
                <a:solidFill>
                  <a:schemeClr val="tx1"/>
                </a:solidFill>
                <a:latin typeface="Arial" panose="020B0604020202020204" pitchFamily="34" charset="0"/>
              </a:defRPr>
            </a:lvl7pPr>
            <a:lvl8pPr marL="3404671" indent="-226978" defTabSz="914217" eaLnBrk="0" fontAlgn="base" hangingPunct="0">
              <a:spcBef>
                <a:spcPct val="30000"/>
              </a:spcBef>
              <a:spcAft>
                <a:spcPct val="0"/>
              </a:spcAft>
              <a:defRPr sz="1100">
                <a:solidFill>
                  <a:schemeClr val="tx1"/>
                </a:solidFill>
                <a:latin typeface="Arial" panose="020B0604020202020204" pitchFamily="34" charset="0"/>
              </a:defRPr>
            </a:lvl8pPr>
            <a:lvl9pPr marL="3858628" indent="-226978" defTabSz="914217" eaLnBrk="0" fontAlgn="base" hangingPunct="0">
              <a:spcBef>
                <a:spcPct val="30000"/>
              </a:spcBef>
              <a:spcAft>
                <a:spcPct val="0"/>
              </a:spcAft>
              <a:defRPr sz="1100">
                <a:solidFill>
                  <a:schemeClr val="tx1"/>
                </a:solidFill>
                <a:latin typeface="Arial" panose="020B0604020202020204" pitchFamily="34" charset="0"/>
              </a:defRPr>
            </a:lvl9pPr>
          </a:lstStyle>
          <a:p>
            <a:pPr marL="0" marR="0" lvl="0" indent="0" defTabSz="914217" eaLnBrk="1" fontAlgn="auto" latinLnBrk="0" hangingPunct="1">
              <a:lnSpc>
                <a:spcPct val="100000"/>
              </a:lnSpc>
              <a:spcBef>
                <a:spcPct val="0"/>
              </a:spcBef>
              <a:spcAft>
                <a:spcPts val="0"/>
              </a:spcAft>
              <a:buClrTx/>
              <a:buSzTx/>
              <a:buFontTx/>
              <a:buNone/>
              <a:tabLst/>
              <a:defRPr/>
            </a:pPr>
            <a:fld id="{E346399E-6BB4-49DD-BC10-A5A7474A6892}" type="slidenum">
              <a:rPr kumimoji="0" lang="en-US" sz="1100" b="0" i="0" u="none" strike="noStrike" kern="0" cap="none" spc="0" normalizeH="0" baseline="0" noProof="0" smtClean="0">
                <a:ln>
                  <a:noFill/>
                </a:ln>
                <a:solidFill>
                  <a:schemeClr val="tx1"/>
                </a:solidFill>
                <a:effectLst/>
                <a:uLnTx/>
                <a:uFillTx/>
                <a:latin typeface="Arial" panose="020B0604020202020204" pitchFamily="34" charset="0"/>
              </a:rPr>
              <a:pPr marL="0" marR="0" lvl="0" indent="0" defTabSz="914217" eaLnBrk="1" fontAlgn="auto" latinLnBrk="0" hangingPunct="1">
                <a:lnSpc>
                  <a:spcPct val="100000"/>
                </a:lnSpc>
                <a:spcBef>
                  <a:spcPct val="0"/>
                </a:spcBef>
                <a:spcAft>
                  <a:spcPts val="0"/>
                </a:spcAft>
                <a:buClrTx/>
                <a:buSzTx/>
                <a:buFontTx/>
                <a:buNone/>
                <a:tabLst/>
                <a:defRPr/>
              </a:pPr>
              <a:t>1</a:t>
            </a:fld>
            <a:endParaRPr kumimoji="0" lang="en-US" sz="1100" b="0" i="0" u="none" strike="noStrike" kern="0" cap="none" spc="0" normalizeH="0" baseline="0" noProof="0">
              <a:ln>
                <a:noFill/>
              </a:ln>
              <a:solidFill>
                <a:schemeClr val="tx1"/>
              </a:solidFill>
              <a:effectLst/>
              <a:uLnTx/>
              <a:uFillTx/>
              <a:latin typeface="Arial" panose="020B0604020202020204" pitchFamily="34" charset="0"/>
            </a:endParaRPr>
          </a:p>
        </p:txBody>
      </p:sp>
      <p:sp>
        <p:nvSpPr>
          <p:cNvPr id="9221" name="Rectangle 2"/>
          <p:cNvSpPr>
            <a:spLocks noGrp="1" noRot="1" noChangeAspect="1" noChangeArrowheads="1" noTextEdit="1"/>
          </p:cNvSpPr>
          <p:nvPr>
            <p:ph type="sldImg"/>
          </p:nvPr>
        </p:nvSpPr>
        <p:spPr>
          <a:ln/>
        </p:spPr>
      </p:sp>
      <p:sp>
        <p:nvSpPr>
          <p:cNvPr id="922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kern="1200" dirty="0" smtClean="0">
                <a:solidFill>
                  <a:schemeClr val="tx1"/>
                </a:solidFill>
                <a:effectLst/>
                <a:latin typeface="+mn-lt"/>
                <a:ea typeface="+mn-ea"/>
                <a:cs typeface="+mn-cs"/>
              </a:rPr>
              <a:t> </a:t>
            </a:r>
          </a:p>
          <a:p>
            <a:r>
              <a:rPr lang="en-US" sz="1200" b="1" i="1" kern="1200" dirty="0" smtClean="0">
                <a:solidFill>
                  <a:schemeClr val="tx1"/>
                </a:solidFill>
                <a:effectLst/>
                <a:latin typeface="+mn-lt"/>
                <a:ea typeface="+mn-ea"/>
                <a:cs typeface="+mn-cs"/>
              </a:rPr>
              <a:t>Alkali technetium oxides and their relation to Tc loading in nuclear waste glasses</a:t>
            </a:r>
            <a:endParaRPr lang="en-US"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John McCloy, Jamie Weaver, Chuck Soderquist (+others in acknowledgements)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Because of their radioactive nature, solid technetium-99 oxides have been rarely studied, and there is a dearth of modern spectra and diffraction patterns in the literature. This publication aims to address this by detailing a low-temperature synthesis method for pure, crystalline alkali </a:t>
            </a:r>
            <a:r>
              <a:rPr lang="en-US" sz="1200" kern="1200" dirty="0" err="1" smtClean="0">
                <a:solidFill>
                  <a:schemeClr val="tx1"/>
                </a:solidFill>
                <a:effectLst/>
                <a:latin typeface="+mn-lt"/>
                <a:ea typeface="+mn-ea"/>
                <a:cs typeface="+mn-cs"/>
              </a:rPr>
              <a:t>pertechnetates</a:t>
            </a:r>
            <a:r>
              <a:rPr lang="en-US" sz="1200" kern="1200" dirty="0" smtClean="0">
                <a:solidFill>
                  <a:schemeClr val="tx1"/>
                </a:solidFill>
                <a:effectLst/>
                <a:latin typeface="+mn-lt"/>
                <a:ea typeface="+mn-ea"/>
                <a:cs typeface="+mn-cs"/>
              </a:rPr>
              <a:t>, along with complete analysis by static and magic-angle-spinning nuclear magnetic resonance, Raman, neutron diffraction (ND), and X-ray absorption spectroscopy (XAS). Insight gained from these studies brings a deeper understanding of the periodic chemistry of alkali (</a:t>
            </a:r>
            <a:r>
              <a:rPr lang="en-US" sz="1200" kern="1200" dirty="0" err="1" smtClean="0">
                <a:solidFill>
                  <a:schemeClr val="tx1"/>
                </a:solidFill>
                <a:effectLst/>
                <a:latin typeface="+mn-lt"/>
                <a:ea typeface="+mn-ea"/>
                <a:cs typeface="+mn-cs"/>
              </a:rPr>
              <a:t>Na,K,Rb,Cs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pertechnetates</a:t>
            </a:r>
            <a:r>
              <a:rPr lang="en-US" sz="1200" kern="1200" dirty="0" smtClean="0">
                <a:solidFill>
                  <a:schemeClr val="tx1"/>
                </a:solidFill>
                <a:effectLst/>
                <a:latin typeface="+mn-lt"/>
                <a:ea typeface="+mn-ea"/>
                <a:cs typeface="+mn-cs"/>
              </a:rPr>
              <a:t>.  Additionally, we report attempts to make 5- and 6-coordinate </a:t>
            </a:r>
            <a:r>
              <a:rPr lang="en-US" sz="1200" kern="1200" dirty="0" err="1" smtClean="0">
                <a:solidFill>
                  <a:schemeClr val="tx1"/>
                </a:solidFill>
                <a:effectLst/>
                <a:latin typeface="+mn-lt"/>
                <a:ea typeface="+mn-ea"/>
                <a:cs typeface="+mn-cs"/>
              </a:rPr>
              <a:t>pertechnetate</a:t>
            </a:r>
            <a:r>
              <a:rPr lang="en-US" sz="1200" kern="1200" dirty="0" smtClean="0">
                <a:solidFill>
                  <a:schemeClr val="tx1"/>
                </a:solidFill>
                <a:effectLst/>
                <a:latin typeface="+mn-lt"/>
                <a:ea typeface="+mn-ea"/>
                <a:cs typeface="+mn-cs"/>
              </a:rPr>
              <a:t> compounds of K, Na, and Li, i.e. TcO</a:t>
            </a:r>
            <a:r>
              <a:rPr lang="en-US" sz="1200" kern="1200" baseline="-25000" dirty="0" smtClean="0">
                <a:solidFill>
                  <a:schemeClr val="tx1"/>
                </a:solidFill>
                <a:effectLst/>
                <a:latin typeface="+mn-lt"/>
                <a:ea typeface="+mn-ea"/>
                <a:cs typeface="+mn-cs"/>
              </a:rPr>
              <a:t>5</a:t>
            </a:r>
            <a:r>
              <a:rPr lang="en-US" sz="1200" kern="1200" dirty="0" smtClean="0">
                <a:solidFill>
                  <a:schemeClr val="tx1"/>
                </a:solidFill>
                <a:effectLst/>
                <a:latin typeface="+mn-lt"/>
                <a:ea typeface="+mn-ea"/>
                <a:cs typeface="+mn-cs"/>
              </a:rPr>
              <a:t> </a:t>
            </a:r>
            <a:r>
              <a:rPr lang="en-US" sz="1200" kern="1200" baseline="300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 and TcO</a:t>
            </a:r>
            <a:r>
              <a:rPr lang="en-US" sz="1200" kern="1200" baseline="-25000" dirty="0" smtClean="0">
                <a:solidFill>
                  <a:schemeClr val="tx1"/>
                </a:solidFill>
                <a:effectLst/>
                <a:latin typeface="+mn-lt"/>
                <a:ea typeface="+mn-ea"/>
                <a:cs typeface="+mn-cs"/>
              </a:rPr>
              <a:t>6</a:t>
            </a:r>
            <a:r>
              <a:rPr lang="en-US" sz="1200" kern="1200" dirty="0" smtClean="0">
                <a:solidFill>
                  <a:schemeClr val="tx1"/>
                </a:solidFill>
                <a:effectLst/>
                <a:latin typeface="+mn-lt"/>
                <a:ea typeface="+mn-ea"/>
                <a:cs typeface="+mn-cs"/>
              </a:rPr>
              <a:t> </a:t>
            </a:r>
            <a:r>
              <a:rPr lang="en-US" sz="1200" kern="1200" baseline="300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 It was found that higher coordinated species are very sensitive to water, and easily decompose into their respective </a:t>
            </a:r>
            <a:r>
              <a:rPr lang="en-US" sz="1200" kern="1200" dirty="0" err="1" smtClean="0">
                <a:solidFill>
                  <a:schemeClr val="tx1"/>
                </a:solidFill>
                <a:effectLst/>
                <a:latin typeface="+mn-lt"/>
                <a:ea typeface="+mn-ea"/>
                <a:cs typeface="+mn-cs"/>
              </a:rPr>
              <a:t>pertechnetates</a:t>
            </a:r>
            <a:r>
              <a:rPr lang="en-US" sz="1200" kern="1200" dirty="0" smtClean="0">
                <a:solidFill>
                  <a:schemeClr val="tx1"/>
                </a:solidFill>
                <a:effectLst/>
                <a:latin typeface="+mn-lt"/>
                <a:ea typeface="+mn-ea"/>
                <a:cs typeface="+mn-cs"/>
              </a:rPr>
              <a:t>. It was difficult to obtain pure compounds, but mixtures of the </a:t>
            </a:r>
            <a:r>
              <a:rPr lang="en-US" sz="1200" kern="1200" dirty="0" err="1" smtClean="0">
                <a:solidFill>
                  <a:schemeClr val="tx1"/>
                </a:solidFill>
                <a:effectLst/>
                <a:latin typeface="+mn-lt"/>
                <a:ea typeface="+mn-ea"/>
                <a:cs typeface="+mn-cs"/>
              </a:rPr>
              <a:t>pertechnetate</a:t>
            </a:r>
            <a:r>
              <a:rPr lang="en-US" sz="1200" kern="1200" dirty="0" smtClean="0">
                <a:solidFill>
                  <a:schemeClr val="tx1"/>
                </a:solidFill>
                <a:effectLst/>
                <a:latin typeface="+mn-lt"/>
                <a:ea typeface="+mn-ea"/>
                <a:cs typeface="+mn-cs"/>
              </a:rPr>
              <a:t> and other phases were frequently found, as evidenced by XAS, ND, and Raman spectroscopy. Additionally, we summarize other work on Tc loading in glasses, effect on glass structure, and salt formation in overloaded samples.  For glasses, XAS </a:t>
            </a:r>
            <a:r>
              <a:rPr lang="en-US" sz="1200" kern="1200" dirty="0" err="1" smtClean="0">
                <a:solidFill>
                  <a:schemeClr val="tx1"/>
                </a:solidFill>
                <a:effectLst/>
                <a:latin typeface="+mn-lt"/>
                <a:ea typeface="+mn-ea"/>
                <a:cs typeface="+mn-cs"/>
              </a:rPr>
              <a:t>chemometrics</a:t>
            </a:r>
            <a:r>
              <a:rPr lang="en-US" sz="1200" kern="1200" dirty="0" smtClean="0">
                <a:solidFill>
                  <a:schemeClr val="tx1"/>
                </a:solidFill>
                <a:effectLst/>
                <a:latin typeface="+mn-lt"/>
                <a:ea typeface="+mn-ea"/>
                <a:cs typeface="+mn-cs"/>
              </a:rPr>
              <a:t> based on principal component analysis and linear combination fitting suggests that Tc is </a:t>
            </a:r>
            <a:r>
              <a:rPr lang="en-US" sz="1200" kern="1200" dirty="0" err="1" smtClean="0">
                <a:solidFill>
                  <a:schemeClr val="tx1"/>
                </a:solidFill>
                <a:effectLst/>
                <a:latin typeface="+mn-lt"/>
                <a:ea typeface="+mn-ea"/>
                <a:cs typeface="+mn-cs"/>
              </a:rPr>
              <a:t>speciated</a:t>
            </a:r>
            <a:r>
              <a:rPr lang="en-US" sz="1200" kern="1200" dirty="0" smtClean="0">
                <a:solidFill>
                  <a:schemeClr val="tx1"/>
                </a:solidFill>
                <a:effectLst/>
                <a:latin typeface="+mn-lt"/>
                <a:ea typeface="+mn-ea"/>
                <a:cs typeface="+mn-cs"/>
              </a:rPr>
              <a:t> first as isolated Tc</a:t>
            </a:r>
            <a:r>
              <a:rPr lang="en-US" sz="1200" kern="1200" baseline="30000" dirty="0" smtClean="0">
                <a:solidFill>
                  <a:schemeClr val="tx1"/>
                </a:solidFill>
                <a:effectLst/>
                <a:latin typeface="+mn-lt"/>
                <a:ea typeface="+mn-ea"/>
                <a:cs typeface="+mn-cs"/>
              </a:rPr>
              <a:t>4+</a:t>
            </a:r>
            <a:r>
              <a:rPr lang="en-US" sz="1200" kern="1200" dirty="0" smtClean="0">
                <a:solidFill>
                  <a:schemeClr val="tx1"/>
                </a:solidFill>
                <a:effectLst/>
                <a:latin typeface="+mn-lt"/>
                <a:ea typeface="+mn-ea"/>
                <a:cs typeface="+mn-cs"/>
              </a:rPr>
              <a:t>, as Tc content is increased, there is more Tc</a:t>
            </a:r>
            <a:r>
              <a:rPr lang="en-US" sz="1200" kern="1200" baseline="30000" dirty="0" smtClean="0">
                <a:solidFill>
                  <a:schemeClr val="tx1"/>
                </a:solidFill>
                <a:effectLst/>
                <a:latin typeface="+mn-lt"/>
                <a:ea typeface="+mn-ea"/>
                <a:cs typeface="+mn-cs"/>
              </a:rPr>
              <a:t>7+</a:t>
            </a:r>
            <a:r>
              <a:rPr lang="en-US" sz="1200" kern="1200" dirty="0" smtClean="0">
                <a:solidFill>
                  <a:schemeClr val="tx1"/>
                </a:solidFill>
                <a:effectLst/>
                <a:latin typeface="+mn-lt"/>
                <a:ea typeface="+mn-ea"/>
                <a:cs typeface="+mn-cs"/>
              </a:rPr>
              <a:t> which partitions first to K neighbors then to isolated sites.  Preliminary work is reported assessing HTcO</a:t>
            </a:r>
            <a:r>
              <a:rPr lang="en-US" sz="1200" kern="1200" baseline="-25000" dirty="0" smtClean="0">
                <a:solidFill>
                  <a:schemeClr val="tx1"/>
                </a:solidFill>
                <a:effectLst/>
                <a:latin typeface="+mn-lt"/>
                <a:ea typeface="+mn-ea"/>
                <a:cs typeface="+mn-cs"/>
              </a:rPr>
              <a:t>4</a:t>
            </a:r>
            <a:r>
              <a:rPr lang="en-US" sz="1200" kern="1200" dirty="0" smtClean="0">
                <a:solidFill>
                  <a:schemeClr val="tx1"/>
                </a:solidFill>
                <a:effectLst/>
                <a:latin typeface="+mn-lt"/>
                <a:ea typeface="+mn-ea"/>
                <a:cs typeface="+mn-cs"/>
              </a:rPr>
              <a:t> and related compounds and their relationships to mechanisms of Tc volatility.</a:t>
            </a:r>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2632582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9422D8-E7A4-4D55-AF4D-7221C057B902}" type="slidenum">
              <a:rPr lang="en-US" smtClean="0"/>
              <a:t>2</a:t>
            </a:fld>
            <a:endParaRPr lang="en-US"/>
          </a:p>
        </p:txBody>
      </p:sp>
    </p:spTree>
    <p:extLst>
      <p:ext uri="{BB962C8B-B14F-4D97-AF65-F5344CB8AC3E}">
        <p14:creationId xmlns:p14="http://schemas.microsoft.com/office/powerpoint/2010/main" val="30992855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Characteristics of Tc-99</a:t>
            </a:r>
          </a:p>
          <a:p>
            <a:r>
              <a:rPr lang="en-US" dirty="0"/>
              <a:t>Specific disposal situation at Hanford</a:t>
            </a:r>
          </a:p>
          <a:p>
            <a:r>
              <a:rPr lang="en-US" dirty="0"/>
              <a:t>Where is the Tc at Hanford</a:t>
            </a:r>
          </a:p>
          <a:p>
            <a:r>
              <a:rPr lang="en-US" dirty="0"/>
              <a:t>----------</a:t>
            </a:r>
          </a:p>
          <a:p>
            <a:r>
              <a:rPr lang="en-US" dirty="0"/>
              <a:t>http://periodictable.com/Samples/043.1/s9s.JPG</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5B9A6DD6-FB56-47F7-B95A-39BF6724F564}" type="slidenum">
              <a:rPr lang="en-US" smtClean="0"/>
              <a:t>4</a:t>
            </a:fld>
            <a:endParaRPr lang="en-US"/>
          </a:p>
        </p:txBody>
      </p:sp>
    </p:spTree>
    <p:extLst>
      <p:ext uri="{BB962C8B-B14F-4D97-AF65-F5344CB8AC3E}">
        <p14:creationId xmlns:p14="http://schemas.microsoft.com/office/powerpoint/2010/main" val="39205158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smtClean="0"/>
              <a:t>Commonly accepted structural view</a:t>
            </a:r>
          </a:p>
          <a:p>
            <a:r>
              <a:rPr lang="en-US" sz="1600" dirty="0" smtClean="0"/>
              <a:t>A lot can go in!</a:t>
            </a:r>
          </a:p>
          <a:p>
            <a:r>
              <a:rPr lang="en-US" sz="1600" dirty="0" smtClean="0"/>
              <a:t>Not clear if it is clustering or crystallizing</a:t>
            </a:r>
          </a:p>
          <a:p>
            <a:pPr lvl="1"/>
            <a:r>
              <a:rPr lang="en-US" sz="1600" dirty="0" smtClean="0"/>
              <a:t>Raman, XAS, SEM</a:t>
            </a:r>
          </a:p>
          <a:p>
            <a:pPr marL="171450" indent="-171450">
              <a:buFont typeface="Arial" panose="020B0604020202020204" pitchFamily="34" charset="0"/>
              <a:buChar char="•"/>
            </a:pPr>
            <a:endParaRPr lang="en-US" dirty="0" smtClean="0"/>
          </a:p>
          <a:p>
            <a:pPr marL="171450" indent="-171450">
              <a:buFont typeface="Arial" panose="020B0604020202020204" pitchFamily="34" charset="0"/>
              <a:buChar char="•"/>
            </a:pPr>
            <a:r>
              <a:rPr lang="en-US" sz="1200" kern="1200" dirty="0" smtClean="0">
                <a:solidFill>
                  <a:schemeClr val="tx1"/>
                </a:solidFill>
                <a:latin typeface="+mn-lt"/>
                <a:ea typeface="+mn-ea"/>
                <a:cs typeface="+mn-cs"/>
              </a:rPr>
              <a:t>Soderquist, C.Z., E.C. Buck, J.S. McCloy, M.J. </a:t>
            </a:r>
            <a:r>
              <a:rPr lang="en-US" sz="1200" kern="1200" dirty="0" err="1" smtClean="0">
                <a:solidFill>
                  <a:schemeClr val="tx1"/>
                </a:solidFill>
                <a:latin typeface="+mn-lt"/>
                <a:ea typeface="+mn-ea"/>
                <a:cs typeface="+mn-cs"/>
              </a:rPr>
              <a:t>Schweiger</a:t>
            </a:r>
            <a:r>
              <a:rPr lang="en-US" sz="1200" kern="1200" dirty="0" smtClean="0">
                <a:solidFill>
                  <a:schemeClr val="tx1"/>
                </a:solidFill>
                <a:latin typeface="+mn-lt"/>
                <a:ea typeface="+mn-ea"/>
                <a:cs typeface="+mn-cs"/>
              </a:rPr>
              <a:t>, and A.A. Kruger, "Formation of Technetium Salts in Hanford Low-Activity Waste Glass," </a:t>
            </a:r>
            <a:r>
              <a:rPr lang="en-US" sz="1200" i="1" kern="1200" dirty="0" smtClean="0">
                <a:solidFill>
                  <a:schemeClr val="tx1"/>
                </a:solidFill>
                <a:latin typeface="+mn-lt"/>
                <a:ea typeface="+mn-ea"/>
                <a:cs typeface="+mn-cs"/>
              </a:rPr>
              <a:t>Journal of the American Ceramic Society</a:t>
            </a:r>
            <a:r>
              <a:rPr lang="en-US" sz="1200" i="0" kern="1200" dirty="0" smtClean="0">
                <a:solidFill>
                  <a:schemeClr val="tx1"/>
                </a:solidFill>
                <a:latin typeface="+mn-lt"/>
                <a:ea typeface="+mn-ea"/>
                <a:cs typeface="+mn-cs"/>
              </a:rPr>
              <a:t>, 99(12), 3924–3931 (2016).</a:t>
            </a:r>
          </a:p>
          <a:p>
            <a:pPr marL="171450" indent="-171450">
              <a:buFont typeface="Arial" panose="020B0604020202020204" pitchFamily="34" charset="0"/>
              <a:buChar char="•"/>
            </a:pPr>
            <a:r>
              <a:rPr lang="en-US" sz="1200" kern="1200" dirty="0" smtClean="0">
                <a:solidFill>
                  <a:schemeClr val="tx1"/>
                </a:solidFill>
                <a:latin typeface="+mn-lt"/>
                <a:ea typeface="+mn-ea"/>
                <a:cs typeface="+mn-cs"/>
              </a:rPr>
              <a:t>Soderquist, C.Z., M.J. </a:t>
            </a:r>
            <a:r>
              <a:rPr lang="en-US" sz="1200" kern="1200" dirty="0" err="1" smtClean="0">
                <a:solidFill>
                  <a:schemeClr val="tx1"/>
                </a:solidFill>
                <a:latin typeface="+mn-lt"/>
                <a:ea typeface="+mn-ea"/>
                <a:cs typeface="+mn-cs"/>
              </a:rPr>
              <a:t>Schweiger</a:t>
            </a:r>
            <a:r>
              <a:rPr lang="en-US" sz="1200" kern="1200" dirty="0" smtClean="0">
                <a:solidFill>
                  <a:schemeClr val="tx1"/>
                </a:solidFill>
                <a:latin typeface="+mn-lt"/>
                <a:ea typeface="+mn-ea"/>
                <a:cs typeface="+mn-cs"/>
              </a:rPr>
              <a:t>, D.-S. Kim, W.W. Lukens, and J.S. McCloy, "Redox-Dependent Solubility of Technetium in Low Activity Waste Glass," </a:t>
            </a:r>
            <a:r>
              <a:rPr lang="en-US" sz="1200" i="1" kern="1200" dirty="0" smtClean="0">
                <a:solidFill>
                  <a:schemeClr val="tx1"/>
                </a:solidFill>
                <a:latin typeface="+mn-lt"/>
                <a:ea typeface="+mn-ea"/>
                <a:cs typeface="+mn-cs"/>
              </a:rPr>
              <a:t>Journal of Nuclear Materials</a:t>
            </a:r>
            <a:r>
              <a:rPr lang="en-US" sz="1200" i="0" kern="1200" dirty="0" smtClean="0">
                <a:solidFill>
                  <a:schemeClr val="tx1"/>
                </a:solidFill>
                <a:latin typeface="+mn-lt"/>
                <a:ea typeface="+mn-ea"/>
                <a:cs typeface="+mn-cs"/>
              </a:rPr>
              <a:t>, 449(1-3), 173-180 (2014).</a:t>
            </a:r>
          </a:p>
          <a:p>
            <a:pPr marL="171450" indent="-171450">
              <a:buFont typeface="Arial" panose="020B0604020202020204" pitchFamily="34" charset="0"/>
              <a:buChar char="•"/>
            </a:pPr>
            <a:r>
              <a:rPr lang="en-US" sz="1200" kern="1200" dirty="0" err="1" smtClean="0">
                <a:solidFill>
                  <a:schemeClr val="tx1"/>
                </a:solidFill>
                <a:latin typeface="+mn-lt"/>
                <a:ea typeface="+mn-ea"/>
                <a:cs typeface="+mn-cs"/>
              </a:rPr>
              <a:t>Gassman</a:t>
            </a:r>
            <a:r>
              <a:rPr lang="en-US" sz="1200" kern="1200" dirty="0" smtClean="0">
                <a:solidFill>
                  <a:schemeClr val="tx1"/>
                </a:solidFill>
                <a:latin typeface="+mn-lt"/>
                <a:ea typeface="+mn-ea"/>
                <a:cs typeface="+mn-cs"/>
              </a:rPr>
              <a:t>, P.L., J.S. McCloy, C.Z. Soderquist, and M.J. </a:t>
            </a:r>
            <a:r>
              <a:rPr lang="en-US" sz="1200" kern="1200" dirty="0" err="1" smtClean="0">
                <a:solidFill>
                  <a:schemeClr val="tx1"/>
                </a:solidFill>
                <a:latin typeface="+mn-lt"/>
                <a:ea typeface="+mn-ea"/>
                <a:cs typeface="+mn-cs"/>
              </a:rPr>
              <a:t>Schweiger</a:t>
            </a:r>
            <a:r>
              <a:rPr lang="en-US" sz="1200" kern="1200" dirty="0" smtClean="0">
                <a:solidFill>
                  <a:schemeClr val="tx1"/>
                </a:solidFill>
                <a:latin typeface="+mn-lt"/>
                <a:ea typeface="+mn-ea"/>
                <a:cs typeface="+mn-cs"/>
              </a:rPr>
              <a:t>, "Raman analysis of </a:t>
            </a:r>
            <a:r>
              <a:rPr lang="en-US" sz="1200" kern="1200" dirty="0" err="1" smtClean="0">
                <a:solidFill>
                  <a:schemeClr val="tx1"/>
                </a:solidFill>
                <a:latin typeface="+mn-lt"/>
                <a:ea typeface="+mn-ea"/>
                <a:cs typeface="+mn-cs"/>
              </a:rPr>
              <a:t>perrhenate</a:t>
            </a:r>
            <a:r>
              <a:rPr lang="en-US" sz="1200" kern="1200" dirty="0" smtClean="0">
                <a:solidFill>
                  <a:schemeClr val="tx1"/>
                </a:solidFill>
                <a:latin typeface="+mn-lt"/>
                <a:ea typeface="+mn-ea"/>
                <a:cs typeface="+mn-cs"/>
              </a:rPr>
              <a:t> and </a:t>
            </a:r>
            <a:r>
              <a:rPr lang="en-US" sz="1200" kern="1200" dirty="0" err="1" smtClean="0">
                <a:solidFill>
                  <a:schemeClr val="tx1"/>
                </a:solidFill>
                <a:latin typeface="+mn-lt"/>
                <a:ea typeface="+mn-ea"/>
                <a:cs typeface="+mn-cs"/>
              </a:rPr>
              <a:t>pertechnetate</a:t>
            </a:r>
            <a:r>
              <a:rPr lang="en-US" sz="1200" kern="1200" dirty="0" smtClean="0">
                <a:solidFill>
                  <a:schemeClr val="tx1"/>
                </a:solidFill>
                <a:latin typeface="+mn-lt"/>
                <a:ea typeface="+mn-ea"/>
                <a:cs typeface="+mn-cs"/>
              </a:rPr>
              <a:t> in alkali salts and borosilicate glasses," </a:t>
            </a:r>
            <a:r>
              <a:rPr lang="en-US" sz="1200" i="1" kern="1200" dirty="0" smtClean="0">
                <a:solidFill>
                  <a:schemeClr val="tx1"/>
                </a:solidFill>
                <a:latin typeface="+mn-lt"/>
                <a:ea typeface="+mn-ea"/>
                <a:cs typeface="+mn-cs"/>
              </a:rPr>
              <a:t>Journal of Raman Spectroscopy</a:t>
            </a:r>
            <a:r>
              <a:rPr lang="en-US" sz="1200" i="0" kern="1200" dirty="0" smtClean="0">
                <a:solidFill>
                  <a:schemeClr val="tx1"/>
                </a:solidFill>
                <a:latin typeface="+mn-lt"/>
                <a:ea typeface="+mn-ea"/>
                <a:cs typeface="+mn-cs"/>
              </a:rPr>
              <a:t>, 45(1), 139-147 (2014).</a:t>
            </a:r>
            <a:endParaRPr lang="en-US" dirty="0"/>
          </a:p>
        </p:txBody>
      </p:sp>
      <p:sp>
        <p:nvSpPr>
          <p:cNvPr id="4" name="Slide Number Placeholder 3"/>
          <p:cNvSpPr>
            <a:spLocks noGrp="1"/>
          </p:cNvSpPr>
          <p:nvPr>
            <p:ph type="sldNum" sz="quarter" idx="10"/>
          </p:nvPr>
        </p:nvSpPr>
        <p:spPr/>
        <p:txBody>
          <a:bodyPr/>
          <a:lstStyle/>
          <a:p>
            <a:fld id="{090690F8-4E1C-4646-892F-976DA7BC791C}" type="slidenum">
              <a:rPr lang="en-US" smtClean="0"/>
              <a:t>5</a:t>
            </a:fld>
            <a:endParaRPr lang="en-US"/>
          </a:p>
        </p:txBody>
      </p:sp>
    </p:spTree>
    <p:extLst>
      <p:ext uri="{BB962C8B-B14F-4D97-AF65-F5344CB8AC3E}">
        <p14:creationId xmlns:p14="http://schemas.microsoft.com/office/powerpoint/2010/main" val="25007540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5604" name="Date Placeholder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defRPr>
                <a:solidFill>
                  <a:schemeClr val="tx1"/>
                </a:solidFill>
                <a:latin typeface="Arial" panose="020B0604020202020204" pitchFamily="34" charset="0"/>
              </a:defRPr>
            </a:lvl1pPr>
            <a:lvl2pPr marL="742950" indent="-285750" defTabSz="922338">
              <a:defRPr>
                <a:solidFill>
                  <a:schemeClr val="tx1"/>
                </a:solidFill>
                <a:latin typeface="Arial" panose="020B0604020202020204" pitchFamily="34" charset="0"/>
              </a:defRPr>
            </a:lvl2pPr>
            <a:lvl3pPr marL="1143000" indent="-228600" defTabSz="922338">
              <a:defRPr>
                <a:solidFill>
                  <a:schemeClr val="tx1"/>
                </a:solidFill>
                <a:latin typeface="Arial" panose="020B0604020202020204" pitchFamily="34" charset="0"/>
              </a:defRPr>
            </a:lvl3pPr>
            <a:lvl4pPr marL="1600200" indent="-228600" defTabSz="922338">
              <a:defRPr>
                <a:solidFill>
                  <a:schemeClr val="tx1"/>
                </a:solidFill>
                <a:latin typeface="Arial" panose="020B0604020202020204" pitchFamily="34" charset="0"/>
              </a:defRPr>
            </a:lvl4pPr>
            <a:lvl5pPr marL="2057400" indent="-228600" defTabSz="922338">
              <a:defRPr>
                <a:solidFill>
                  <a:schemeClr val="tx1"/>
                </a:solidFill>
                <a:latin typeface="Arial" panose="020B0604020202020204" pitchFamily="34" charset="0"/>
              </a:defRPr>
            </a:lvl5pPr>
            <a:lvl6pPr marL="2514600" indent="-228600" defTabSz="922338" eaLnBrk="0" fontAlgn="base" hangingPunct="0">
              <a:spcBef>
                <a:spcPct val="0"/>
              </a:spcBef>
              <a:spcAft>
                <a:spcPct val="0"/>
              </a:spcAft>
              <a:defRPr>
                <a:solidFill>
                  <a:schemeClr val="tx1"/>
                </a:solidFill>
                <a:latin typeface="Arial" panose="020B0604020202020204" pitchFamily="34" charset="0"/>
              </a:defRPr>
            </a:lvl6pPr>
            <a:lvl7pPr marL="2971800" indent="-228600" defTabSz="922338" eaLnBrk="0" fontAlgn="base" hangingPunct="0">
              <a:spcBef>
                <a:spcPct val="0"/>
              </a:spcBef>
              <a:spcAft>
                <a:spcPct val="0"/>
              </a:spcAft>
              <a:defRPr>
                <a:solidFill>
                  <a:schemeClr val="tx1"/>
                </a:solidFill>
                <a:latin typeface="Arial" panose="020B0604020202020204" pitchFamily="34" charset="0"/>
              </a:defRPr>
            </a:lvl7pPr>
            <a:lvl8pPr marL="3429000" indent="-228600" defTabSz="922338" eaLnBrk="0" fontAlgn="base" hangingPunct="0">
              <a:spcBef>
                <a:spcPct val="0"/>
              </a:spcBef>
              <a:spcAft>
                <a:spcPct val="0"/>
              </a:spcAft>
              <a:defRPr>
                <a:solidFill>
                  <a:schemeClr val="tx1"/>
                </a:solidFill>
                <a:latin typeface="Arial" panose="020B0604020202020204" pitchFamily="34" charset="0"/>
              </a:defRPr>
            </a:lvl8pPr>
            <a:lvl9pPr marL="3886200" indent="-228600" defTabSz="922338" eaLnBrk="0" fontAlgn="base" hangingPunct="0">
              <a:spcBef>
                <a:spcPct val="0"/>
              </a:spcBef>
              <a:spcAft>
                <a:spcPct val="0"/>
              </a:spcAft>
              <a:defRPr>
                <a:solidFill>
                  <a:schemeClr val="tx1"/>
                </a:solidFill>
                <a:latin typeface="Arial" panose="020B0604020202020204" pitchFamily="34" charset="0"/>
              </a:defRPr>
            </a:lvl9pPr>
          </a:lstStyle>
          <a:p>
            <a:fld id="{C11C29D1-EA16-400A-AB08-15A94284D473}" type="datetime1">
              <a:rPr lang="en-US" altLang="en-US" smtClean="0"/>
              <a:pPr/>
              <a:t>11/1/2017</a:t>
            </a:fld>
            <a:endParaRPr lang="en-US" altLang="en-US"/>
          </a:p>
        </p:txBody>
      </p:sp>
      <p:sp>
        <p:nvSpPr>
          <p:cNvPr id="25605"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defRPr>
                <a:solidFill>
                  <a:schemeClr val="tx1"/>
                </a:solidFill>
                <a:latin typeface="Arial" panose="020B0604020202020204" pitchFamily="34" charset="0"/>
              </a:defRPr>
            </a:lvl1pPr>
            <a:lvl2pPr marL="742950" indent="-285750" defTabSz="922338">
              <a:defRPr>
                <a:solidFill>
                  <a:schemeClr val="tx1"/>
                </a:solidFill>
                <a:latin typeface="Arial" panose="020B0604020202020204" pitchFamily="34" charset="0"/>
              </a:defRPr>
            </a:lvl2pPr>
            <a:lvl3pPr marL="1143000" indent="-228600" defTabSz="922338">
              <a:defRPr>
                <a:solidFill>
                  <a:schemeClr val="tx1"/>
                </a:solidFill>
                <a:latin typeface="Arial" panose="020B0604020202020204" pitchFamily="34" charset="0"/>
              </a:defRPr>
            </a:lvl3pPr>
            <a:lvl4pPr marL="1600200" indent="-228600" defTabSz="922338">
              <a:defRPr>
                <a:solidFill>
                  <a:schemeClr val="tx1"/>
                </a:solidFill>
                <a:latin typeface="Arial" panose="020B0604020202020204" pitchFamily="34" charset="0"/>
              </a:defRPr>
            </a:lvl4pPr>
            <a:lvl5pPr marL="2057400" indent="-228600" defTabSz="922338">
              <a:defRPr>
                <a:solidFill>
                  <a:schemeClr val="tx1"/>
                </a:solidFill>
                <a:latin typeface="Arial" panose="020B0604020202020204" pitchFamily="34" charset="0"/>
              </a:defRPr>
            </a:lvl5pPr>
            <a:lvl6pPr marL="2514600" indent="-228600" defTabSz="922338" eaLnBrk="0" fontAlgn="base" hangingPunct="0">
              <a:spcBef>
                <a:spcPct val="0"/>
              </a:spcBef>
              <a:spcAft>
                <a:spcPct val="0"/>
              </a:spcAft>
              <a:defRPr>
                <a:solidFill>
                  <a:schemeClr val="tx1"/>
                </a:solidFill>
                <a:latin typeface="Arial" panose="020B0604020202020204" pitchFamily="34" charset="0"/>
              </a:defRPr>
            </a:lvl6pPr>
            <a:lvl7pPr marL="2971800" indent="-228600" defTabSz="922338" eaLnBrk="0" fontAlgn="base" hangingPunct="0">
              <a:spcBef>
                <a:spcPct val="0"/>
              </a:spcBef>
              <a:spcAft>
                <a:spcPct val="0"/>
              </a:spcAft>
              <a:defRPr>
                <a:solidFill>
                  <a:schemeClr val="tx1"/>
                </a:solidFill>
                <a:latin typeface="Arial" panose="020B0604020202020204" pitchFamily="34" charset="0"/>
              </a:defRPr>
            </a:lvl7pPr>
            <a:lvl8pPr marL="3429000" indent="-228600" defTabSz="922338" eaLnBrk="0" fontAlgn="base" hangingPunct="0">
              <a:spcBef>
                <a:spcPct val="0"/>
              </a:spcBef>
              <a:spcAft>
                <a:spcPct val="0"/>
              </a:spcAft>
              <a:defRPr>
                <a:solidFill>
                  <a:schemeClr val="tx1"/>
                </a:solidFill>
                <a:latin typeface="Arial" panose="020B0604020202020204" pitchFamily="34" charset="0"/>
              </a:defRPr>
            </a:lvl8pPr>
            <a:lvl9pPr marL="3886200" indent="-228600" defTabSz="922338" eaLnBrk="0" fontAlgn="base" hangingPunct="0">
              <a:spcBef>
                <a:spcPct val="0"/>
              </a:spcBef>
              <a:spcAft>
                <a:spcPct val="0"/>
              </a:spcAft>
              <a:defRPr>
                <a:solidFill>
                  <a:schemeClr val="tx1"/>
                </a:solidFill>
                <a:latin typeface="Arial" panose="020B0604020202020204" pitchFamily="34" charset="0"/>
              </a:defRPr>
            </a:lvl9pPr>
          </a:lstStyle>
          <a:p>
            <a:r>
              <a:rPr lang="en-US" altLang="en-US"/>
              <a:t>Template-WSU Hrz 201.ppt</a:t>
            </a:r>
          </a:p>
        </p:txBody>
      </p:sp>
      <p:sp>
        <p:nvSpPr>
          <p:cNvPr id="25606"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defRPr>
                <a:solidFill>
                  <a:schemeClr val="tx1"/>
                </a:solidFill>
                <a:latin typeface="Arial" panose="020B0604020202020204" pitchFamily="34" charset="0"/>
              </a:defRPr>
            </a:lvl1pPr>
            <a:lvl2pPr marL="742950" indent="-285750" defTabSz="922338">
              <a:defRPr>
                <a:solidFill>
                  <a:schemeClr val="tx1"/>
                </a:solidFill>
                <a:latin typeface="Arial" panose="020B0604020202020204" pitchFamily="34" charset="0"/>
              </a:defRPr>
            </a:lvl2pPr>
            <a:lvl3pPr marL="1143000" indent="-228600" defTabSz="922338">
              <a:defRPr>
                <a:solidFill>
                  <a:schemeClr val="tx1"/>
                </a:solidFill>
                <a:latin typeface="Arial" panose="020B0604020202020204" pitchFamily="34" charset="0"/>
              </a:defRPr>
            </a:lvl3pPr>
            <a:lvl4pPr marL="1600200" indent="-228600" defTabSz="922338">
              <a:defRPr>
                <a:solidFill>
                  <a:schemeClr val="tx1"/>
                </a:solidFill>
                <a:latin typeface="Arial" panose="020B0604020202020204" pitchFamily="34" charset="0"/>
              </a:defRPr>
            </a:lvl4pPr>
            <a:lvl5pPr marL="2057400" indent="-228600" defTabSz="922338">
              <a:defRPr>
                <a:solidFill>
                  <a:schemeClr val="tx1"/>
                </a:solidFill>
                <a:latin typeface="Arial" panose="020B0604020202020204" pitchFamily="34" charset="0"/>
              </a:defRPr>
            </a:lvl5pPr>
            <a:lvl6pPr marL="2514600" indent="-228600" defTabSz="922338" eaLnBrk="0" fontAlgn="base" hangingPunct="0">
              <a:spcBef>
                <a:spcPct val="0"/>
              </a:spcBef>
              <a:spcAft>
                <a:spcPct val="0"/>
              </a:spcAft>
              <a:defRPr>
                <a:solidFill>
                  <a:schemeClr val="tx1"/>
                </a:solidFill>
                <a:latin typeface="Arial" panose="020B0604020202020204" pitchFamily="34" charset="0"/>
              </a:defRPr>
            </a:lvl6pPr>
            <a:lvl7pPr marL="2971800" indent="-228600" defTabSz="922338" eaLnBrk="0" fontAlgn="base" hangingPunct="0">
              <a:spcBef>
                <a:spcPct val="0"/>
              </a:spcBef>
              <a:spcAft>
                <a:spcPct val="0"/>
              </a:spcAft>
              <a:defRPr>
                <a:solidFill>
                  <a:schemeClr val="tx1"/>
                </a:solidFill>
                <a:latin typeface="Arial" panose="020B0604020202020204" pitchFamily="34" charset="0"/>
              </a:defRPr>
            </a:lvl7pPr>
            <a:lvl8pPr marL="3429000" indent="-228600" defTabSz="922338" eaLnBrk="0" fontAlgn="base" hangingPunct="0">
              <a:spcBef>
                <a:spcPct val="0"/>
              </a:spcBef>
              <a:spcAft>
                <a:spcPct val="0"/>
              </a:spcAft>
              <a:defRPr>
                <a:solidFill>
                  <a:schemeClr val="tx1"/>
                </a:solidFill>
                <a:latin typeface="Arial" panose="020B0604020202020204" pitchFamily="34" charset="0"/>
              </a:defRPr>
            </a:lvl8pPr>
            <a:lvl9pPr marL="3886200" indent="-228600" defTabSz="922338" eaLnBrk="0" fontAlgn="base" hangingPunct="0">
              <a:spcBef>
                <a:spcPct val="0"/>
              </a:spcBef>
              <a:spcAft>
                <a:spcPct val="0"/>
              </a:spcAft>
              <a:defRPr>
                <a:solidFill>
                  <a:schemeClr val="tx1"/>
                </a:solidFill>
                <a:latin typeface="Arial" panose="020B0604020202020204" pitchFamily="34" charset="0"/>
              </a:defRPr>
            </a:lvl9pPr>
          </a:lstStyle>
          <a:p>
            <a:fld id="{48F0B303-AAC4-4096-B602-01AC907D7950}" type="slidenum">
              <a:rPr lang="en-US" altLang="en-US" smtClean="0"/>
              <a:pPr/>
              <a:t>6</a:t>
            </a:fld>
            <a:endParaRPr lang="en-US" altLang="en-US"/>
          </a:p>
        </p:txBody>
      </p:sp>
    </p:spTree>
    <p:extLst>
      <p:ext uri="{BB962C8B-B14F-4D97-AF65-F5344CB8AC3E}">
        <p14:creationId xmlns:p14="http://schemas.microsoft.com/office/powerpoint/2010/main" val="15043685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radiological hoods</a:t>
            </a:r>
          </a:p>
          <a:p>
            <a:r>
              <a:rPr lang="en-US" dirty="0"/>
              <a:t>In</a:t>
            </a:r>
            <a:r>
              <a:rPr lang="en-US" baseline="0" dirty="0"/>
              <a:t> glove bags (to keep water out)</a:t>
            </a:r>
          </a:p>
          <a:p>
            <a:endParaRPr lang="en-US" dirty="0"/>
          </a:p>
          <a:p>
            <a:pPr lvl="1"/>
            <a:r>
              <a:rPr lang="en-US" sz="2000" dirty="0"/>
              <a:t>NMR</a:t>
            </a:r>
          </a:p>
          <a:p>
            <a:pPr lvl="1"/>
            <a:r>
              <a:rPr lang="en-US" sz="2000" dirty="0"/>
              <a:t>ND</a:t>
            </a:r>
          </a:p>
          <a:p>
            <a:pPr lvl="1"/>
            <a:r>
              <a:rPr lang="en-US" sz="2000" dirty="0"/>
              <a:t>XRD</a:t>
            </a:r>
          </a:p>
          <a:p>
            <a:pPr lvl="1"/>
            <a:r>
              <a:rPr lang="en-US" sz="2000" dirty="0"/>
              <a:t>EXAFS, XANES</a:t>
            </a:r>
          </a:p>
          <a:p>
            <a:pPr lvl="1"/>
            <a:r>
              <a:rPr lang="en-US" sz="2000" dirty="0"/>
              <a:t>Raman</a:t>
            </a:r>
          </a:p>
          <a:p>
            <a:endParaRPr lang="en-US" dirty="0" smtClean="0"/>
          </a:p>
          <a:p>
            <a:r>
              <a:rPr lang="en-US" dirty="0" smtClean="0"/>
              <a:t>XAS – 5 mg </a:t>
            </a:r>
            <a:r>
              <a:rPr lang="en-US" dirty="0" err="1" smtClean="0"/>
              <a:t>pertechnetate</a:t>
            </a:r>
            <a:r>
              <a:rPr lang="en-US" dirty="0" smtClean="0"/>
              <a:t> in 50 mg BN (per Wayne)</a:t>
            </a:r>
          </a:p>
          <a:p>
            <a:r>
              <a:rPr lang="en-US" sz="1200" b="0" i="0" u="none" strike="noStrike" kern="1200" baseline="0" dirty="0" smtClean="0">
                <a:solidFill>
                  <a:schemeClr val="tx1"/>
                </a:solidFill>
                <a:latin typeface="+mn-lt"/>
                <a:ea typeface="+mn-ea"/>
                <a:cs typeface="+mn-cs"/>
              </a:rPr>
              <a:t>Per Chuck:  Eight samples for XANES analysis are scheduled to ship tomorrow. Each sample has two or three milligrams of a</a:t>
            </a:r>
          </a:p>
          <a:p>
            <a:r>
              <a:rPr lang="en-US" sz="1200" b="0" i="0" u="none" strike="noStrike" kern="1200" baseline="0" dirty="0" smtClean="0">
                <a:solidFill>
                  <a:schemeClr val="tx1"/>
                </a:solidFill>
                <a:latin typeface="+mn-lt"/>
                <a:ea typeface="+mn-ea"/>
                <a:cs typeface="+mn-cs"/>
              </a:rPr>
              <a:t>technetium compound, total activity conservatively estimated at 340 </a:t>
            </a:r>
            <a:r>
              <a:rPr lang="en-US" sz="1200" b="0" i="0" u="none" strike="noStrike" kern="1200" baseline="0" dirty="0" err="1" smtClean="0">
                <a:solidFill>
                  <a:schemeClr val="tx1"/>
                </a:solidFill>
                <a:latin typeface="+mn-lt"/>
                <a:ea typeface="+mn-ea"/>
                <a:cs typeface="+mn-cs"/>
              </a:rPr>
              <a:t>μCi</a:t>
            </a:r>
            <a:r>
              <a:rPr lang="en-US" sz="1200" b="0" i="0" u="none" strike="noStrike" kern="1200" baseline="0" dirty="0" smtClean="0">
                <a:solidFill>
                  <a:schemeClr val="tx1"/>
                </a:solidFill>
                <a:latin typeface="+mn-lt"/>
                <a:ea typeface="+mn-ea"/>
                <a:cs typeface="+mn-cs"/>
              </a:rPr>
              <a:t>.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So:  340/8=</a:t>
            </a:r>
            <a:endParaRPr lang="en-US" dirty="0"/>
          </a:p>
        </p:txBody>
      </p:sp>
      <p:sp>
        <p:nvSpPr>
          <p:cNvPr id="4" name="Slide Number Placeholder 3"/>
          <p:cNvSpPr>
            <a:spLocks noGrp="1"/>
          </p:cNvSpPr>
          <p:nvPr>
            <p:ph type="sldNum" sz="quarter" idx="10"/>
          </p:nvPr>
        </p:nvSpPr>
        <p:spPr/>
        <p:txBody>
          <a:bodyPr/>
          <a:lstStyle/>
          <a:p>
            <a:fld id="{5B9A6DD6-FB56-47F7-B95A-39BF6724F564}" type="slidenum">
              <a:rPr lang="en-US" smtClean="0"/>
              <a:t>7</a:t>
            </a:fld>
            <a:endParaRPr lang="en-US"/>
          </a:p>
        </p:txBody>
      </p:sp>
    </p:spTree>
    <p:extLst>
      <p:ext uri="{BB962C8B-B14F-4D97-AF65-F5344CB8AC3E}">
        <p14:creationId xmlns:p14="http://schemas.microsoft.com/office/powerpoint/2010/main" val="38646473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solidFill>
                  <a:srgbClr val="CC0000"/>
                </a:solidFill>
              </a:rPr>
              <a:t>Density of states calculations preformed in FEFF, allows us to now use XANES data to help identify the presence of different </a:t>
            </a:r>
            <a:r>
              <a:rPr lang="en-US" dirty="0" err="1">
                <a:solidFill>
                  <a:srgbClr val="CC0000"/>
                </a:solidFill>
              </a:rPr>
              <a:t>pertechnetate</a:t>
            </a:r>
            <a:r>
              <a:rPr lang="en-US" dirty="0">
                <a:solidFill>
                  <a:srgbClr val="CC0000"/>
                </a:solidFill>
              </a:rPr>
              <a:t> salts in glass</a:t>
            </a:r>
          </a:p>
          <a:p>
            <a:endParaRPr lang="en-US" dirty="0"/>
          </a:p>
        </p:txBody>
      </p:sp>
      <p:sp>
        <p:nvSpPr>
          <p:cNvPr id="4" name="Slide Number Placeholder 3"/>
          <p:cNvSpPr>
            <a:spLocks noGrp="1"/>
          </p:cNvSpPr>
          <p:nvPr>
            <p:ph type="sldNum" sz="quarter" idx="10"/>
          </p:nvPr>
        </p:nvSpPr>
        <p:spPr/>
        <p:txBody>
          <a:bodyPr/>
          <a:lstStyle/>
          <a:p>
            <a:fld id="{5B9A6DD6-FB56-47F7-B95A-39BF6724F564}" type="slidenum">
              <a:rPr lang="en-US" smtClean="0"/>
              <a:t>9</a:t>
            </a:fld>
            <a:endParaRPr lang="en-US"/>
          </a:p>
        </p:txBody>
      </p:sp>
    </p:spTree>
    <p:extLst>
      <p:ext uri="{BB962C8B-B14F-4D97-AF65-F5344CB8AC3E}">
        <p14:creationId xmlns:p14="http://schemas.microsoft.com/office/powerpoint/2010/main" val="4329705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Alkali </a:t>
            </a:r>
            <a:r>
              <a:rPr lang="en-US" sz="1200" kern="1200" dirty="0" err="1">
                <a:solidFill>
                  <a:schemeClr val="tx1"/>
                </a:solidFill>
                <a:effectLst/>
                <a:latin typeface="+mn-lt"/>
                <a:ea typeface="+mn-ea"/>
                <a:cs typeface="+mn-cs"/>
              </a:rPr>
              <a:t>pertechnetates</a:t>
            </a:r>
            <a:r>
              <a:rPr lang="en-US" sz="1200" kern="1200" dirty="0">
                <a:solidFill>
                  <a:schemeClr val="tx1"/>
                </a:solidFill>
                <a:effectLst/>
                <a:latin typeface="+mn-lt"/>
                <a:ea typeface="+mn-ea"/>
                <a:cs typeface="+mn-cs"/>
              </a:rPr>
              <a:t> were analyzed using a Horiba high-resolution confocal inverted-stage microscopic Raman spectrometer (</a:t>
            </a:r>
            <a:r>
              <a:rPr lang="en-US" sz="1200" kern="1200" dirty="0" err="1">
                <a:solidFill>
                  <a:schemeClr val="tx1"/>
                </a:solidFill>
                <a:effectLst/>
                <a:latin typeface="+mn-lt"/>
                <a:ea typeface="+mn-ea"/>
                <a:cs typeface="+mn-cs"/>
              </a:rPr>
              <a:t>LabRam</a:t>
            </a:r>
            <a:r>
              <a:rPr lang="en-US" sz="1200" kern="1200" dirty="0">
                <a:solidFill>
                  <a:schemeClr val="tx1"/>
                </a:solidFill>
                <a:effectLst/>
                <a:latin typeface="+mn-lt"/>
                <a:ea typeface="+mn-ea"/>
                <a:cs typeface="+mn-cs"/>
              </a:rPr>
              <a:t> HR8000) with 600 or 1800 grooves/mm diffraction gratings, using a Nikon Eclipse </a:t>
            </a:r>
            <a:r>
              <a:rPr lang="en-US" sz="1200" kern="1200" dirty="0" err="1">
                <a:solidFill>
                  <a:schemeClr val="tx1"/>
                </a:solidFill>
                <a:effectLst/>
                <a:latin typeface="+mn-lt"/>
                <a:ea typeface="+mn-ea"/>
                <a:cs typeface="+mn-cs"/>
              </a:rPr>
              <a:t>Ti</a:t>
            </a:r>
            <a:r>
              <a:rPr lang="en-US" sz="1200" kern="1200" dirty="0">
                <a:solidFill>
                  <a:schemeClr val="tx1"/>
                </a:solidFill>
                <a:effectLst/>
                <a:latin typeface="+mn-lt"/>
                <a:ea typeface="+mn-ea"/>
                <a:cs typeface="+mn-cs"/>
              </a:rPr>
              <a:t> microscope.  Laser excitation at 532 nm was provided by a Quantum Laser MPC-3000, which delivered ~20 </a:t>
            </a:r>
            <a:r>
              <a:rPr lang="en-US" sz="1200" kern="1200" dirty="0" err="1">
                <a:solidFill>
                  <a:schemeClr val="tx1"/>
                </a:solidFill>
                <a:effectLst/>
                <a:latin typeface="+mn-lt"/>
                <a:ea typeface="+mn-ea"/>
                <a:cs typeface="+mn-cs"/>
              </a:rPr>
              <a:t>mW</a:t>
            </a:r>
            <a:r>
              <a:rPr lang="en-US" sz="1200" kern="1200" dirty="0">
                <a:solidFill>
                  <a:schemeClr val="tx1"/>
                </a:solidFill>
                <a:effectLst/>
                <a:latin typeface="+mn-lt"/>
                <a:ea typeface="+mn-ea"/>
                <a:cs typeface="+mn-cs"/>
              </a:rPr>
              <a:t> of power to samples with an approximate spot diameter of 1 </a:t>
            </a:r>
            <a:r>
              <a:rPr lang="en-US" sz="1200" kern="1200" dirty="0" err="1">
                <a:solidFill>
                  <a:schemeClr val="tx1"/>
                </a:solidFill>
                <a:effectLst/>
                <a:latin typeface="+mn-lt"/>
                <a:ea typeface="+mn-ea"/>
                <a:cs typeface="+mn-cs"/>
              </a:rPr>
              <a:t>μm</a:t>
            </a:r>
            <a:r>
              <a:rPr lang="en-US" sz="1200" kern="1200" dirty="0">
                <a:solidFill>
                  <a:schemeClr val="tx1"/>
                </a:solidFill>
                <a:effectLst/>
                <a:latin typeface="+mn-lt"/>
                <a:ea typeface="+mn-ea"/>
                <a:cs typeface="+mn-cs"/>
              </a:rPr>
              <a:t> on the samples.  Spectra were recorded using a Peltier-cooled Horiba Synapse charge-coupled device (CCD) detector with a 1024 × 256 pixel array.  The spectrometer was calibrated using the line positions of a Hg pen lamp, and the band position of an amorphous Si wafer was used for frequency verification.  Spectral resolution of the system, as described, was 1.8 cm</a:t>
            </a:r>
            <a:r>
              <a:rPr lang="en-US" sz="1200" kern="1200" baseline="30000" dirty="0">
                <a:solidFill>
                  <a:schemeClr val="tx1"/>
                </a:solidFill>
                <a:effectLst/>
                <a:latin typeface="+mn-lt"/>
                <a:ea typeface="+mn-ea"/>
                <a:cs typeface="+mn-cs"/>
              </a:rPr>
              <a:t>-1</a:t>
            </a:r>
            <a:r>
              <a:rPr lang="en-US" sz="1200" kern="1200" dirty="0">
                <a:solidFill>
                  <a:schemeClr val="tx1"/>
                </a:solidFill>
                <a:effectLst/>
                <a:latin typeface="+mn-lt"/>
                <a:ea typeface="+mn-ea"/>
                <a:cs typeface="+mn-cs"/>
              </a:rPr>
              <a:t> /pixel with a laser spot size of 1.1 </a:t>
            </a:r>
            <a:r>
              <a:rPr lang="en-US" sz="1200" kern="1200" dirty="0" err="1">
                <a:solidFill>
                  <a:schemeClr val="tx1"/>
                </a:solidFill>
                <a:effectLst/>
                <a:latin typeface="+mn-lt"/>
                <a:ea typeface="+mn-ea"/>
                <a:cs typeface="+mn-cs"/>
              </a:rPr>
              <a:t>μm</a:t>
            </a:r>
            <a:r>
              <a:rPr lang="en-US" sz="1200" kern="1200" dirty="0">
                <a:solidFill>
                  <a:schemeClr val="tx1"/>
                </a:solidFill>
                <a:effectLst/>
                <a:latin typeface="+mn-lt"/>
                <a:ea typeface="+mn-ea"/>
                <a:cs typeface="+mn-cs"/>
              </a:rPr>
              <a:t>.  The spectrometer was preliminarily centered at 1000 cm</a:t>
            </a:r>
            <a:r>
              <a:rPr lang="en-US" sz="1200" kern="1200" baseline="30000" dirty="0">
                <a:solidFill>
                  <a:schemeClr val="tx1"/>
                </a:solidFill>
                <a:effectLst/>
                <a:latin typeface="+mn-lt"/>
                <a:ea typeface="+mn-ea"/>
                <a:cs typeface="+mn-cs"/>
              </a:rPr>
              <a:t>-1 </a:t>
            </a:r>
            <a:r>
              <a:rPr lang="en-US" sz="1200" kern="1200" dirty="0">
                <a:solidFill>
                  <a:schemeClr val="tx1"/>
                </a:solidFill>
                <a:effectLst/>
                <a:latin typeface="+mn-lt"/>
                <a:ea typeface="+mn-ea"/>
                <a:cs typeface="+mn-cs"/>
              </a:rPr>
              <a:t>Raman shift from the 532 nm laser excitation, precluding measurement of some small shift external (skeletal) modes.  The spectrometer position was changed to 950 cm</a:t>
            </a:r>
            <a:r>
              <a:rPr lang="en-US" sz="1200" kern="1200" baseline="30000" dirty="0">
                <a:solidFill>
                  <a:schemeClr val="tx1"/>
                </a:solidFill>
                <a:effectLst/>
                <a:latin typeface="+mn-lt"/>
                <a:ea typeface="+mn-ea"/>
                <a:cs typeface="+mn-cs"/>
              </a:rPr>
              <a:t>-1</a:t>
            </a:r>
            <a:r>
              <a:rPr lang="en-US" sz="1200" kern="1200" dirty="0">
                <a:solidFill>
                  <a:schemeClr val="tx1"/>
                </a:solidFill>
                <a:effectLst/>
                <a:latin typeface="+mn-lt"/>
                <a:ea typeface="+mn-ea"/>
                <a:cs typeface="+mn-cs"/>
              </a:rPr>
              <a:t> to capture these low wavenumber peaks, allowing data collection from 1750 to ~50 cm</a:t>
            </a:r>
            <a:r>
              <a:rPr lang="en-US" sz="1200" kern="1200" baseline="30000" dirty="0">
                <a:solidFill>
                  <a:schemeClr val="tx1"/>
                </a:solidFill>
                <a:effectLst/>
                <a:latin typeface="+mn-lt"/>
                <a:ea typeface="+mn-ea"/>
                <a:cs typeface="+mn-cs"/>
              </a:rPr>
              <a:t>-1</a:t>
            </a:r>
            <a:r>
              <a:rPr lang="en-US" sz="1200" kern="1200" dirty="0">
                <a:solidFill>
                  <a:schemeClr val="tx1"/>
                </a:solidFill>
                <a:effectLst/>
                <a:latin typeface="+mn-lt"/>
                <a:ea typeface="+mn-ea"/>
                <a:cs typeface="+mn-cs"/>
              </a:rPr>
              <a:t>.  The number of spectral acquisitions, count times, and the diameter of the confocal iris were varied to maximize the signal-to-noise ratio of spectra.  Crystalline alkali </a:t>
            </a:r>
            <a:r>
              <a:rPr lang="en-US" sz="1200" kern="1200" dirty="0" err="1">
                <a:solidFill>
                  <a:schemeClr val="tx1"/>
                </a:solidFill>
                <a:effectLst/>
                <a:latin typeface="+mn-lt"/>
                <a:ea typeface="+mn-ea"/>
                <a:cs typeface="+mn-cs"/>
              </a:rPr>
              <a:t>pertechnetates</a:t>
            </a:r>
            <a:r>
              <a:rPr lang="en-US" sz="1200" kern="1200" dirty="0">
                <a:solidFill>
                  <a:schemeClr val="tx1"/>
                </a:solidFill>
                <a:effectLst/>
                <a:latin typeface="+mn-lt"/>
                <a:ea typeface="+mn-ea"/>
                <a:cs typeface="+mn-cs"/>
              </a:rPr>
              <a:t> only required 2–10 s of acquisition time to achieve very strong signal-to-noise ratios.  Spectra from the crystalline solids did not require any spectral manipulation to provide very strong and well resolved Raman bands.  On some occasions it was observed that mode intensities varied as a function of where on the sample the laser was probed.  It is assumed that this is due to the various crystallographic orientations and geometry of the experiment.</a:t>
            </a:r>
          </a:p>
          <a:p>
            <a:r>
              <a:rPr lang="en-US" dirty="0"/>
              <a:t>-------</a:t>
            </a:r>
          </a:p>
          <a:p>
            <a:r>
              <a:rPr lang="en-US" dirty="0"/>
              <a:t>Is there an</a:t>
            </a:r>
            <a:r>
              <a:rPr lang="en-US" baseline="0" dirty="0"/>
              <a:t> equivalent “shielding/</a:t>
            </a:r>
            <a:r>
              <a:rPr lang="en-US" baseline="0" dirty="0" err="1"/>
              <a:t>deshielding</a:t>
            </a:r>
            <a:r>
              <a:rPr lang="en-US" baseline="0" dirty="0"/>
              <a:t>” effect on nu_1 relative to TcO4-? – doesn’t seem like it.. Unless the shielding due to H in HTcO4 (has a larger WN nu_1) is relative to TcO4-(</a:t>
            </a:r>
            <a:r>
              <a:rPr lang="en-US" baseline="0" dirty="0" err="1"/>
              <a:t>aq</a:t>
            </a:r>
            <a:r>
              <a:rPr lang="en-US" baseline="0" dirty="0"/>
              <a:t>) where the water molecules are the “counter ion” or ligand.  The WN shift for Na is lower than all the other measured alkali, and is lower WN that free TcO4-..  Is this a way of saying it’s “stiffer” and doesn’t transfer the energy to the vibration as well?  Would this be something like a more covalent bond then?</a:t>
            </a:r>
          </a:p>
          <a:p>
            <a:endParaRPr lang="en-US" dirty="0"/>
          </a:p>
        </p:txBody>
      </p:sp>
      <p:sp>
        <p:nvSpPr>
          <p:cNvPr id="4" name="Slide Number Placeholder 3"/>
          <p:cNvSpPr>
            <a:spLocks noGrp="1"/>
          </p:cNvSpPr>
          <p:nvPr>
            <p:ph type="sldNum" sz="quarter" idx="10"/>
          </p:nvPr>
        </p:nvSpPr>
        <p:spPr/>
        <p:txBody>
          <a:bodyPr/>
          <a:lstStyle/>
          <a:p>
            <a:fld id="{5B9A6DD6-FB56-47F7-B95A-39BF6724F564}" type="slidenum">
              <a:rPr lang="en-US" smtClean="0"/>
              <a:t>10</a:t>
            </a:fld>
            <a:endParaRPr lang="en-US"/>
          </a:p>
        </p:txBody>
      </p:sp>
    </p:spTree>
    <p:extLst>
      <p:ext uri="{BB962C8B-B14F-4D97-AF65-F5344CB8AC3E}">
        <p14:creationId xmlns:p14="http://schemas.microsoft.com/office/powerpoint/2010/main" val="9995507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2"/>
                </a:solidFill>
              </a:rPr>
              <a:t>?Spinning not fast enough to remove all quadrupolar effects on NaTcO</a:t>
            </a:r>
            <a:r>
              <a:rPr lang="en-US" sz="1200" baseline="-25000" dirty="0">
                <a:solidFill>
                  <a:schemeClr val="bg2"/>
                </a:solidFill>
              </a:rPr>
              <a:t>4</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?self irradiation causing reduction</a:t>
            </a:r>
            <a:r>
              <a:rPr lang="en-US" sz="1200" kern="1200" baseline="0" dirty="0">
                <a:solidFill>
                  <a:schemeClr val="tx1"/>
                </a:solidFill>
                <a:effectLst/>
                <a:latin typeface="+mn-lt"/>
                <a:ea typeface="+mn-ea"/>
                <a:cs typeface="+mn-cs"/>
              </a:rPr>
              <a:t> or defects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?impurity (nitrates),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Solid-state </a:t>
            </a:r>
            <a:r>
              <a:rPr lang="en-US" sz="1200" kern="1200" baseline="30000" dirty="0">
                <a:solidFill>
                  <a:schemeClr val="tx1"/>
                </a:solidFill>
                <a:effectLst/>
                <a:latin typeface="+mn-lt"/>
                <a:ea typeface="+mn-ea"/>
                <a:cs typeface="+mn-cs"/>
              </a:rPr>
              <a:t>99</a:t>
            </a:r>
            <a:r>
              <a:rPr lang="en-US" sz="1200" kern="1200" dirty="0">
                <a:solidFill>
                  <a:schemeClr val="tx1"/>
                </a:solidFill>
                <a:effectLst/>
                <a:latin typeface="+mn-lt"/>
                <a:ea typeface="+mn-ea"/>
                <a:cs typeface="+mn-cs"/>
              </a:rPr>
              <a:t>Tc NMR spectra were acquired at ambient temperature in a wide-bore (89 mm) Bruker </a:t>
            </a:r>
            <a:r>
              <a:rPr lang="en-US" sz="1200" kern="1200" dirty="0" err="1">
                <a:solidFill>
                  <a:schemeClr val="tx1"/>
                </a:solidFill>
                <a:effectLst/>
                <a:latin typeface="+mn-lt"/>
                <a:ea typeface="+mn-ea"/>
                <a:cs typeface="+mn-cs"/>
              </a:rPr>
              <a:t>Biospin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Ultrashield</a:t>
            </a:r>
            <a:r>
              <a:rPr lang="en-US" sz="1200" kern="1200" dirty="0">
                <a:solidFill>
                  <a:schemeClr val="tx1"/>
                </a:solidFill>
                <a:effectLst/>
                <a:latin typeface="+mn-lt"/>
                <a:ea typeface="+mn-ea"/>
                <a:cs typeface="+mn-cs"/>
              </a:rPr>
              <a:t>™ magnet operating at 16.6 T (750 MHz for </a:t>
            </a:r>
            <a:r>
              <a:rPr lang="en-US" sz="1200" kern="1200" baseline="30000" dirty="0">
                <a:solidFill>
                  <a:schemeClr val="tx1"/>
                </a:solidFill>
                <a:effectLst/>
                <a:latin typeface="+mn-lt"/>
                <a:ea typeface="+mn-ea"/>
                <a:cs typeface="+mn-cs"/>
              </a:rPr>
              <a:t>1</a:t>
            </a:r>
            <a:r>
              <a:rPr lang="en-US" sz="1200" kern="1200" dirty="0">
                <a:solidFill>
                  <a:schemeClr val="tx1"/>
                </a:solidFill>
                <a:effectLst/>
                <a:latin typeface="+mn-lt"/>
                <a:ea typeface="+mn-ea"/>
                <a:cs typeface="+mn-cs"/>
              </a:rPr>
              <a:t>H) utilizing an AVANCE III spectrometer with a homebuilt 3.2 mm HX MAS probe (double tuned at </a:t>
            </a:r>
            <a:r>
              <a:rPr lang="en-US" sz="1200" kern="1200" baseline="30000" dirty="0">
                <a:solidFill>
                  <a:schemeClr val="tx1"/>
                </a:solidFill>
                <a:effectLst/>
                <a:latin typeface="+mn-lt"/>
                <a:ea typeface="+mn-ea"/>
                <a:cs typeface="+mn-cs"/>
              </a:rPr>
              <a:t>1</a:t>
            </a:r>
            <a:r>
              <a:rPr lang="en-US" sz="1200" kern="1200" dirty="0">
                <a:solidFill>
                  <a:schemeClr val="tx1"/>
                </a:solidFill>
                <a:effectLst/>
                <a:latin typeface="+mn-lt"/>
                <a:ea typeface="+mn-ea"/>
                <a:cs typeface="+mn-cs"/>
              </a:rPr>
              <a:t>H and </a:t>
            </a:r>
            <a:r>
              <a:rPr lang="en-US" sz="1200" kern="1200" baseline="30000" dirty="0">
                <a:solidFill>
                  <a:schemeClr val="tx1"/>
                </a:solidFill>
                <a:effectLst/>
                <a:latin typeface="+mn-lt"/>
                <a:ea typeface="+mn-ea"/>
                <a:cs typeface="+mn-cs"/>
              </a:rPr>
              <a:t>99</a:t>
            </a:r>
            <a:r>
              <a:rPr lang="en-US" sz="1200" kern="1200" dirty="0">
                <a:solidFill>
                  <a:schemeClr val="tx1"/>
                </a:solidFill>
                <a:effectLst/>
                <a:latin typeface="+mn-lt"/>
                <a:ea typeface="+mn-ea"/>
                <a:cs typeface="+mn-cs"/>
              </a:rPr>
              <a:t>Tc). Chemical shifts were referenced to external aqueous TcO</a:t>
            </a:r>
            <a:r>
              <a:rPr lang="en-US" sz="1200" kern="1200" baseline="-25000" dirty="0">
                <a:solidFill>
                  <a:schemeClr val="tx1"/>
                </a:solidFill>
                <a:effectLst/>
                <a:latin typeface="+mn-lt"/>
                <a:ea typeface="+mn-ea"/>
                <a:cs typeface="+mn-cs"/>
              </a:rPr>
              <a:t>4</a:t>
            </a:r>
            <a:r>
              <a:rPr lang="en-US" sz="1200" kern="1200" baseline="300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(0.0 ppm). Solid samples of approximately 75µg of powdered alkali </a:t>
            </a:r>
            <a:r>
              <a:rPr lang="en-US" sz="1200" kern="1200" dirty="0" err="1">
                <a:solidFill>
                  <a:schemeClr val="tx1"/>
                </a:solidFill>
                <a:effectLst/>
                <a:latin typeface="+mn-lt"/>
                <a:ea typeface="+mn-ea"/>
                <a:cs typeface="+mn-cs"/>
              </a:rPr>
              <a:t>pertechnetate</a:t>
            </a:r>
            <a:r>
              <a:rPr lang="en-US" sz="1200" kern="1200" dirty="0">
                <a:solidFill>
                  <a:schemeClr val="tx1"/>
                </a:solidFill>
                <a:effectLst/>
                <a:latin typeface="+mn-lt"/>
                <a:ea typeface="+mn-ea"/>
                <a:cs typeface="+mn-cs"/>
              </a:rPr>
              <a:t> were packed into specially designed </a:t>
            </a:r>
            <a:r>
              <a:rPr lang="en-US" sz="1200" kern="1200" dirty="0" err="1">
                <a:solidFill>
                  <a:schemeClr val="tx1"/>
                </a:solidFill>
                <a:effectLst/>
                <a:latin typeface="+mn-lt"/>
                <a:ea typeface="+mn-ea"/>
                <a:cs typeface="+mn-cs"/>
              </a:rPr>
              <a:t>Torlon</a:t>
            </a:r>
            <a:r>
              <a:rPr lang="en-US" sz="1200" kern="1200" dirty="0">
                <a:solidFill>
                  <a:schemeClr val="tx1"/>
                </a:solidFill>
                <a:effectLst/>
                <a:latin typeface="+mn-lt"/>
                <a:ea typeface="+mn-ea"/>
                <a:cs typeface="+mn-cs"/>
              </a:rPr>
              <a:t>® inserts that were sealed and placed inside commercial 3.2 mm PENCIL style (Agilent or Revolution NMR) zirconia NMR rotors. Magic angle spinning (MAS) spectra were collected with selective RF pulses of 37 kHz (1.35 µs selective π/2), spin rate of 18 kHz, recycle times of 1.5 s. Static spectra were obtain utilizing a spin echo sequence (π/2 – τ – π/2 – τ) with τ values of 50 µs and 1µs selective π/2 pulses (50 kHz RF). The </a:t>
            </a:r>
            <a:r>
              <a:rPr lang="en-US" sz="1200" kern="1200" baseline="30000" dirty="0">
                <a:solidFill>
                  <a:schemeClr val="tx1"/>
                </a:solidFill>
                <a:effectLst/>
                <a:latin typeface="+mn-lt"/>
                <a:ea typeface="+mn-ea"/>
                <a:cs typeface="+mn-cs"/>
              </a:rPr>
              <a:t>99</a:t>
            </a:r>
            <a:r>
              <a:rPr lang="en-US" sz="1200" kern="1200" dirty="0">
                <a:solidFill>
                  <a:schemeClr val="tx1"/>
                </a:solidFill>
                <a:effectLst/>
                <a:latin typeface="+mn-lt"/>
                <a:ea typeface="+mn-ea"/>
                <a:cs typeface="+mn-cs"/>
              </a:rPr>
              <a:t>Tc spectra were analyzed using finite pulse simulations with the SIMPSON program.(</a:t>
            </a:r>
            <a:r>
              <a:rPr lang="en-US" sz="1200" u="none" strike="noStrike" kern="1200" dirty="0" err="1">
                <a:solidFill>
                  <a:schemeClr val="tx1"/>
                </a:solidFill>
                <a:effectLst/>
                <a:latin typeface="+mn-lt"/>
                <a:ea typeface="+mn-ea"/>
                <a:cs typeface="+mn-cs"/>
                <a:hlinkClick r:id="rId3" action="ppaction://hlinkfile" tooltip="Bak, 2000 #1206"/>
              </a:rPr>
              <a:t>Bak</a:t>
            </a:r>
            <a:r>
              <a:rPr lang="en-US" sz="1200" u="none" strike="noStrike" kern="1200" dirty="0">
                <a:solidFill>
                  <a:schemeClr val="tx1"/>
                </a:solidFill>
                <a:effectLst/>
                <a:latin typeface="+mn-lt"/>
                <a:ea typeface="+mn-ea"/>
                <a:cs typeface="+mn-cs"/>
                <a:hlinkClick r:id="rId3" action="ppaction://hlinkfile" tooltip="Bak, 2000 #1206"/>
              </a:rPr>
              <a:t> et al., 2000</a:t>
            </a:r>
            <a:r>
              <a:rPr lang="en-US" sz="120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5B9A6DD6-FB56-47F7-B95A-39BF6724F564}" type="slidenum">
              <a:rPr lang="en-US" smtClean="0"/>
              <a:t>11</a:t>
            </a:fld>
            <a:endParaRPr lang="en-US"/>
          </a:p>
        </p:txBody>
      </p:sp>
    </p:spTree>
    <p:extLst>
      <p:ext uri="{BB962C8B-B14F-4D97-AF65-F5344CB8AC3E}">
        <p14:creationId xmlns:p14="http://schemas.microsoft.com/office/powerpoint/2010/main" val="10200386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Tc is not bound</a:t>
            </a:r>
          </a:p>
          <a:p>
            <a:r>
              <a:rPr lang="en-US" sz="1200" dirty="0"/>
              <a:t>Is the influence on the Tc-O bond</a:t>
            </a:r>
          </a:p>
          <a:p>
            <a:r>
              <a:rPr lang="en-US" sz="1200" dirty="0"/>
              <a:t>Related</a:t>
            </a:r>
            <a:r>
              <a:rPr lang="en-US" sz="1200" baseline="0" dirty="0"/>
              <a:t> to Tc-O </a:t>
            </a:r>
            <a:r>
              <a:rPr lang="en-US" sz="1200" baseline="0" dirty="0" smtClean="0"/>
              <a:t>distances</a:t>
            </a:r>
          </a:p>
          <a:p>
            <a:endParaRPr lang="en-US" sz="1200" baseline="0" dirty="0" smtClean="0"/>
          </a:p>
          <a:p>
            <a:r>
              <a:rPr lang="en-US" sz="1200" baseline="0" dirty="0" smtClean="0"/>
              <a:t>Eta – asymmetry of quadrupolar coupling; </a:t>
            </a:r>
            <a:r>
              <a:rPr lang="en-US" sz="1200" b="0" i="0" u="none" strike="noStrike" kern="1200" baseline="0" dirty="0" smtClean="0">
                <a:solidFill>
                  <a:schemeClr val="tx1"/>
                </a:solidFill>
                <a:latin typeface="+mn-lt"/>
                <a:ea typeface="+mn-ea"/>
                <a:cs typeface="+mn-cs"/>
              </a:rPr>
              <a:t>was equal to zero for the </a:t>
            </a:r>
            <a:r>
              <a:rPr lang="en-US" sz="1200" b="0" i="0" u="none" strike="noStrike" kern="1200" baseline="0" dirty="0" err="1" smtClean="0">
                <a:solidFill>
                  <a:schemeClr val="tx1"/>
                </a:solidFill>
                <a:latin typeface="+mn-lt"/>
                <a:ea typeface="+mn-ea"/>
                <a:cs typeface="+mn-cs"/>
              </a:rPr>
              <a:t>scheelite</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structures because of their axial symmetry but not for CsTcO4</a:t>
            </a:r>
            <a:endParaRPr lang="en-US" sz="1200" baseline="0" dirty="0"/>
          </a:p>
          <a:p>
            <a:endParaRPr lang="en-US" sz="1200" baseline="0" dirty="0"/>
          </a:p>
          <a:p>
            <a:r>
              <a:rPr lang="en-US" sz="1200" baseline="0" dirty="0"/>
              <a:t>Cations is interacting with oxygen which is influencing Tc-O bonds which effects delta and </a:t>
            </a:r>
            <a:r>
              <a:rPr lang="en-US" sz="1200" baseline="0" dirty="0" err="1"/>
              <a:t>Cq</a:t>
            </a:r>
            <a:endParaRPr lang="en-US" sz="1200" baseline="0" dirty="0"/>
          </a:p>
          <a:p>
            <a:r>
              <a:rPr lang="en-US" sz="1200" baseline="0" dirty="0"/>
              <a:t>Tugging between cation &amp; Tc</a:t>
            </a:r>
          </a:p>
          <a:p>
            <a:r>
              <a:rPr lang="en-US" sz="1200" baseline="0" dirty="0" err="1"/>
              <a:t>Deshielding</a:t>
            </a:r>
            <a:r>
              <a:rPr lang="en-US" sz="1200" baseline="0" dirty="0"/>
              <a:t>:  splitting between energy levels becomes larger</a:t>
            </a:r>
          </a:p>
          <a:p>
            <a:r>
              <a:rPr lang="en-US" sz="1200" baseline="0" dirty="0"/>
              <a:t>Shielding:  splitting between energy levels becomes smaller</a:t>
            </a:r>
          </a:p>
          <a:p>
            <a:endParaRPr lang="en-US" sz="1200" baseline="0" dirty="0"/>
          </a:p>
          <a:p>
            <a:r>
              <a:rPr lang="en-US" sz="1200" baseline="0" dirty="0"/>
              <a:t>Jamie:</a:t>
            </a:r>
          </a:p>
          <a:p>
            <a:endParaRPr lang="en-US" dirty="0"/>
          </a:p>
          <a:p>
            <a:r>
              <a:rPr lang="en-US" sz="1200" kern="1200" dirty="0">
                <a:solidFill>
                  <a:schemeClr val="tx1"/>
                </a:solidFill>
                <a:effectLst/>
                <a:latin typeface="+mn-lt"/>
                <a:ea typeface="+mn-ea"/>
                <a:cs typeface="+mn-cs"/>
              </a:rPr>
              <a:t>NaTcO4</a:t>
            </a:r>
          </a:p>
          <a:p>
            <a:pPr lvl="0"/>
            <a:r>
              <a:rPr lang="en-US" sz="1200" kern="1200" dirty="0">
                <a:solidFill>
                  <a:schemeClr val="tx1"/>
                </a:solidFill>
                <a:effectLst/>
                <a:latin typeface="+mn-lt"/>
                <a:ea typeface="+mn-ea"/>
                <a:cs typeface="+mn-cs"/>
              </a:rPr>
              <a:t>ppm shift is high and positive (NMR)</a:t>
            </a:r>
          </a:p>
          <a:p>
            <a:pPr lvl="1"/>
            <a:r>
              <a:rPr lang="en-US" sz="1200" kern="1200" dirty="0">
                <a:solidFill>
                  <a:schemeClr val="tx1"/>
                </a:solidFill>
                <a:effectLst/>
                <a:latin typeface="+mn-lt"/>
                <a:ea typeface="+mn-ea"/>
                <a:cs typeface="+mn-cs"/>
              </a:rPr>
              <a:t>Low shielding, reduced electron density around Tc atom</a:t>
            </a:r>
          </a:p>
          <a:p>
            <a:pPr lvl="1"/>
            <a:r>
              <a:rPr lang="en-US" sz="1200" kern="1200" dirty="0">
                <a:solidFill>
                  <a:schemeClr val="tx1"/>
                </a:solidFill>
                <a:effectLst/>
                <a:latin typeface="+mn-lt"/>
                <a:ea typeface="+mn-ea"/>
                <a:cs typeface="+mn-cs"/>
              </a:rPr>
              <a:t>Oxygen is pulling electrons away more efficiently than with other counter cations</a:t>
            </a:r>
          </a:p>
          <a:p>
            <a:pPr lvl="0"/>
            <a:r>
              <a:rPr lang="en-US" sz="1200" kern="1200" dirty="0" err="1">
                <a:solidFill>
                  <a:schemeClr val="tx1"/>
                </a:solidFill>
                <a:effectLst/>
                <a:latin typeface="+mn-lt"/>
                <a:ea typeface="+mn-ea"/>
                <a:cs typeface="+mn-cs"/>
              </a:rPr>
              <a:t>Cq</a:t>
            </a:r>
            <a:r>
              <a:rPr lang="en-US" sz="1200" kern="1200" dirty="0">
                <a:solidFill>
                  <a:schemeClr val="tx1"/>
                </a:solidFill>
                <a:effectLst/>
                <a:latin typeface="+mn-lt"/>
                <a:ea typeface="+mn-ea"/>
                <a:cs typeface="+mn-cs"/>
              </a:rPr>
              <a:t> is large (NMR)</a:t>
            </a:r>
          </a:p>
          <a:p>
            <a:pPr lvl="1"/>
            <a:r>
              <a:rPr lang="en-US" sz="1200" kern="1200" dirty="0">
                <a:solidFill>
                  <a:schemeClr val="tx1"/>
                </a:solidFill>
                <a:effectLst/>
                <a:latin typeface="+mn-lt"/>
                <a:ea typeface="+mn-ea"/>
                <a:cs typeface="+mn-cs"/>
              </a:rPr>
              <a:t>Transitions of spin states is more spread out (i.e. more energy is needed to go from one spin state to the next) &lt;- need to double check this</a:t>
            </a:r>
          </a:p>
          <a:p>
            <a:pPr lvl="1"/>
            <a:r>
              <a:rPr lang="en-US" sz="1200" kern="1200" dirty="0">
                <a:solidFill>
                  <a:schemeClr val="tx1"/>
                </a:solidFill>
                <a:effectLst/>
                <a:latin typeface="+mn-lt"/>
                <a:ea typeface="+mn-ea"/>
                <a:cs typeface="+mn-cs"/>
              </a:rPr>
              <a:t>Still not sure why the transitions are showing up so strongly… might be due to good, consistent symmetry at the nucleus</a:t>
            </a:r>
          </a:p>
          <a:p>
            <a:pPr lvl="1"/>
            <a:r>
              <a:rPr lang="en-US" sz="1200" kern="1200" dirty="0">
                <a:solidFill>
                  <a:schemeClr val="tx1"/>
                </a:solidFill>
                <a:effectLst/>
                <a:latin typeface="+mn-lt"/>
                <a:ea typeface="+mn-ea"/>
                <a:cs typeface="+mn-cs"/>
              </a:rPr>
              <a:t>The nucleus is interacting more strongly with non-uniform electric field gradients </a:t>
            </a:r>
          </a:p>
          <a:p>
            <a:pPr lvl="1"/>
            <a:r>
              <a:rPr lang="en-US" sz="1200" kern="1200" dirty="0">
                <a:solidFill>
                  <a:schemeClr val="tx1"/>
                </a:solidFill>
                <a:effectLst/>
                <a:latin typeface="+mn-lt"/>
                <a:ea typeface="+mn-ea"/>
                <a:cs typeface="+mn-cs"/>
              </a:rPr>
              <a:t>The nucleus is strongly interacting with the electron density </a:t>
            </a:r>
          </a:p>
          <a:p>
            <a:pPr lvl="0"/>
            <a:r>
              <a:rPr lang="en-US" sz="1200" kern="1200" dirty="0">
                <a:solidFill>
                  <a:schemeClr val="tx1"/>
                </a:solidFill>
                <a:effectLst/>
                <a:latin typeface="+mn-lt"/>
                <a:ea typeface="+mn-ea"/>
                <a:cs typeface="+mn-cs"/>
              </a:rPr>
              <a:t>6s-&gt;5p orbital interaction peak  is stronger than other alkali (XANES)</a:t>
            </a:r>
          </a:p>
          <a:p>
            <a:pPr lvl="1"/>
            <a:r>
              <a:rPr lang="en-US" sz="1200" kern="1200" dirty="0">
                <a:solidFill>
                  <a:schemeClr val="tx1"/>
                </a:solidFill>
                <a:effectLst/>
                <a:latin typeface="+mn-lt"/>
                <a:ea typeface="+mn-ea"/>
                <a:cs typeface="+mn-cs"/>
              </a:rPr>
              <a:t>Also 4f transition is less strong than other alkali</a:t>
            </a:r>
          </a:p>
          <a:p>
            <a:pPr lvl="1"/>
            <a:r>
              <a:rPr lang="en-US" sz="1200" kern="1200" dirty="0">
                <a:solidFill>
                  <a:schemeClr val="tx1"/>
                </a:solidFill>
                <a:effectLst/>
                <a:latin typeface="+mn-lt"/>
                <a:ea typeface="+mn-ea"/>
                <a:cs typeface="+mn-cs"/>
              </a:rPr>
              <a:t>Need to look into this more…</a:t>
            </a:r>
          </a:p>
          <a:p>
            <a:endParaRPr lang="en-US" dirty="0"/>
          </a:p>
        </p:txBody>
      </p:sp>
      <p:sp>
        <p:nvSpPr>
          <p:cNvPr id="4" name="Slide Number Placeholder 3"/>
          <p:cNvSpPr>
            <a:spLocks noGrp="1"/>
          </p:cNvSpPr>
          <p:nvPr>
            <p:ph type="sldNum" sz="quarter" idx="10"/>
          </p:nvPr>
        </p:nvSpPr>
        <p:spPr/>
        <p:txBody>
          <a:bodyPr/>
          <a:lstStyle/>
          <a:p>
            <a:fld id="{5B9A6DD6-FB56-47F7-B95A-39BF6724F564}" type="slidenum">
              <a:rPr lang="en-US" smtClean="0"/>
              <a:t>12</a:t>
            </a:fld>
            <a:endParaRPr lang="en-US"/>
          </a:p>
        </p:txBody>
      </p:sp>
    </p:spTree>
    <p:extLst>
      <p:ext uri="{BB962C8B-B14F-4D97-AF65-F5344CB8AC3E}">
        <p14:creationId xmlns:p14="http://schemas.microsoft.com/office/powerpoint/2010/main" val="12927230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6 LiTcO4 + Tc+ 18 Li2O -&gt; 7 Li6TcO6 – not correct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8 Li5TcO6 -&gt; 6LiTcO6 + Tc2o7 + 1.5 O2 + 2 Li2O – not correct</a:t>
            </a:r>
          </a:p>
          <a:p>
            <a:endParaRPr lang="en-US" dirty="0"/>
          </a:p>
          <a:p>
            <a:endParaRPr lang="en-US" dirty="0"/>
          </a:p>
          <a:p>
            <a:endParaRPr lang="en-US" dirty="0"/>
          </a:p>
          <a:p>
            <a:r>
              <a:rPr lang="en-US" dirty="0"/>
              <a:t>Tc6+</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Li</a:t>
            </a:r>
            <a:r>
              <a:rPr lang="en-US" sz="1200" kern="1200" baseline="-25000" dirty="0">
                <a:solidFill>
                  <a:schemeClr val="tx1"/>
                </a:solidFill>
                <a:effectLst/>
                <a:latin typeface="+mn-lt"/>
                <a:ea typeface="+mn-ea"/>
                <a:cs typeface="+mn-cs"/>
              </a:rPr>
              <a:t>4</a:t>
            </a:r>
            <a:r>
              <a:rPr lang="en-US" sz="1200" kern="1200" dirty="0">
                <a:solidFill>
                  <a:schemeClr val="tx1"/>
                </a:solidFill>
                <a:effectLst/>
                <a:latin typeface="+mn-lt"/>
                <a:ea typeface="+mn-ea"/>
                <a:cs typeface="+mn-cs"/>
              </a:rPr>
              <a:t>TcO</a:t>
            </a:r>
            <a:r>
              <a:rPr lang="en-US" sz="1200" kern="1200" baseline="-25000" dirty="0">
                <a:solidFill>
                  <a:schemeClr val="tx1"/>
                </a:solidFill>
                <a:effectLst/>
                <a:latin typeface="+mn-lt"/>
                <a:ea typeface="+mn-ea"/>
                <a:cs typeface="+mn-cs"/>
              </a:rPr>
              <a:t>5</a:t>
            </a:r>
            <a:r>
              <a:rPr lang="en-US" sz="1200" kern="1200" dirty="0">
                <a:solidFill>
                  <a:schemeClr val="tx1"/>
                </a:solidFill>
                <a:effectLst/>
                <a:latin typeface="+mn-lt"/>
                <a:ea typeface="+mn-ea"/>
                <a:cs typeface="+mn-cs"/>
              </a:rPr>
              <a:t> is stable to at least 900°C.  Like the Tc(VII) oxyanions, these Tc species are hypothesized to be sensitive to atmospheric moisture, and could quickly revert to pertechnetate salts if present at the surface of a sample when it is exposed to a humid atmosphere.  Keller and </a:t>
            </a:r>
            <a:r>
              <a:rPr lang="en-US" sz="1200" kern="1200" dirty="0" err="1">
                <a:solidFill>
                  <a:schemeClr val="tx1"/>
                </a:solidFill>
                <a:effectLst/>
                <a:latin typeface="+mn-lt"/>
                <a:ea typeface="+mn-ea"/>
                <a:cs typeface="+mn-cs"/>
              </a:rPr>
              <a:t>Kanellakopulos</a:t>
            </a:r>
            <a:r>
              <a:rPr lang="en-US" sz="1200" kern="1200" dirty="0">
                <a:solidFill>
                  <a:schemeClr val="tx1"/>
                </a:solidFill>
                <a:effectLst/>
                <a:latin typeface="+mn-lt"/>
                <a:ea typeface="+mn-ea"/>
                <a:cs typeface="+mn-cs"/>
              </a:rPr>
              <a:t> [10] report that the Tc(VI) compounds dissolve in water to give a pink solution, which </a:t>
            </a:r>
            <a:r>
              <a:rPr lang="en-US" sz="1200" kern="1200" dirty="0" err="1">
                <a:solidFill>
                  <a:schemeClr val="tx1"/>
                </a:solidFill>
                <a:effectLst/>
                <a:latin typeface="+mn-lt"/>
                <a:ea typeface="+mn-ea"/>
                <a:cs typeface="+mn-cs"/>
              </a:rPr>
              <a:t>disproportionates</a:t>
            </a:r>
            <a:r>
              <a:rPr lang="en-US" sz="1200" kern="1200" dirty="0">
                <a:solidFill>
                  <a:schemeClr val="tx1"/>
                </a:solidFill>
                <a:effectLst/>
                <a:latin typeface="+mn-lt"/>
                <a:ea typeface="+mn-ea"/>
                <a:cs typeface="+mn-cs"/>
              </a:rPr>
              <a:t> to TcO</a:t>
            </a:r>
            <a:r>
              <a:rPr lang="en-US" sz="1200" kern="1200" baseline="-25000" dirty="0">
                <a:solidFill>
                  <a:schemeClr val="tx1"/>
                </a:solidFill>
                <a:effectLst/>
                <a:latin typeface="+mn-lt"/>
                <a:ea typeface="+mn-ea"/>
                <a:cs typeface="+mn-cs"/>
              </a:rPr>
              <a:t>4</a:t>
            </a:r>
            <a:r>
              <a:rPr lang="en-US" sz="1200" kern="1200" baseline="300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and TcO</a:t>
            </a:r>
            <a:r>
              <a:rPr lang="en-US" sz="1200" kern="1200" baseline="-25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·nH</a:t>
            </a:r>
            <a:r>
              <a:rPr lang="en-US" sz="1200" kern="1200" baseline="-25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O (the same behavior as TcO</a:t>
            </a:r>
            <a:r>
              <a:rPr lang="en-US" sz="1200" kern="1200" baseline="-25000" dirty="0">
                <a:solidFill>
                  <a:schemeClr val="tx1"/>
                </a:solidFill>
                <a:effectLst/>
                <a:latin typeface="+mn-lt"/>
                <a:ea typeface="+mn-ea"/>
                <a:cs typeface="+mn-cs"/>
              </a:rPr>
              <a:t>4</a:t>
            </a:r>
            <a:r>
              <a:rPr lang="en-US" sz="1200" kern="1200" baseline="30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  These Tc(VI) oxyanions are probably quite sensitive to atmospheric moisture and may quickly disappear from the surface of the sample when it is dissected and crushed.  The simple Tc(VI) anion TcO</a:t>
            </a:r>
            <a:r>
              <a:rPr lang="en-US" sz="1200" kern="1200" baseline="-25000" dirty="0">
                <a:solidFill>
                  <a:schemeClr val="tx1"/>
                </a:solidFill>
                <a:effectLst/>
                <a:latin typeface="+mn-lt"/>
                <a:ea typeface="+mn-ea"/>
                <a:cs typeface="+mn-cs"/>
              </a:rPr>
              <a:t>4</a:t>
            </a:r>
            <a:r>
              <a:rPr lang="en-US" sz="1200" kern="1200" baseline="30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 is known to be extremely sensitive to moisture</a:t>
            </a:r>
            <a:r>
              <a:rPr lang="en-US" sz="1200" kern="1200" baseline="300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[12].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Figure 1</a:t>
            </a:r>
            <a:r>
              <a:rPr lang="en-US" sz="1200" i="0" kern="1200" dirty="0">
                <a:solidFill>
                  <a:schemeClr val="tx1"/>
                </a:solidFill>
                <a:effectLst/>
                <a:latin typeface="+mn-lt"/>
                <a:ea typeface="+mn-ea"/>
                <a:cs typeface="+mn-cs"/>
              </a:rPr>
              <a:t>. Potential Tc(VII) structures for Tc in oxide glass (left: TcO</a:t>
            </a:r>
            <a:r>
              <a:rPr lang="en-US" sz="1200" i="0" kern="1200" baseline="-25000" dirty="0">
                <a:solidFill>
                  <a:schemeClr val="tx1"/>
                </a:solidFill>
                <a:effectLst/>
                <a:latin typeface="+mn-lt"/>
                <a:ea typeface="+mn-ea"/>
                <a:cs typeface="+mn-cs"/>
              </a:rPr>
              <a:t>4</a:t>
            </a:r>
            <a:r>
              <a:rPr lang="en-US" sz="1200" i="0" kern="1200" baseline="30000" dirty="0">
                <a:solidFill>
                  <a:schemeClr val="tx1"/>
                </a:solidFill>
                <a:effectLst/>
                <a:latin typeface="+mn-lt"/>
                <a:ea typeface="+mn-ea"/>
                <a:cs typeface="+mn-cs"/>
              </a:rPr>
              <a:t>-</a:t>
            </a:r>
            <a:r>
              <a:rPr lang="en-US" sz="1200" i="0" kern="1200" dirty="0">
                <a:solidFill>
                  <a:schemeClr val="tx1"/>
                </a:solidFill>
                <a:effectLst/>
                <a:latin typeface="+mn-lt"/>
                <a:ea typeface="+mn-ea"/>
                <a:cs typeface="+mn-cs"/>
              </a:rPr>
              <a:t>, middle: TcO</a:t>
            </a:r>
            <a:r>
              <a:rPr lang="en-US" sz="1200" i="0" kern="1200" baseline="-25000" dirty="0">
                <a:solidFill>
                  <a:schemeClr val="tx1"/>
                </a:solidFill>
                <a:effectLst/>
                <a:latin typeface="+mn-lt"/>
                <a:ea typeface="+mn-ea"/>
                <a:cs typeface="+mn-cs"/>
              </a:rPr>
              <a:t>5</a:t>
            </a:r>
            <a:r>
              <a:rPr lang="en-US" sz="1200" i="0" kern="1200" baseline="30000" dirty="0">
                <a:solidFill>
                  <a:schemeClr val="tx1"/>
                </a:solidFill>
                <a:effectLst/>
                <a:latin typeface="+mn-lt"/>
                <a:ea typeface="+mn-ea"/>
                <a:cs typeface="+mn-cs"/>
              </a:rPr>
              <a:t>3-</a:t>
            </a:r>
            <a:r>
              <a:rPr lang="en-US" sz="1200" i="0" kern="1200" dirty="0">
                <a:solidFill>
                  <a:schemeClr val="tx1"/>
                </a:solidFill>
                <a:effectLst/>
                <a:latin typeface="+mn-lt"/>
                <a:ea typeface="+mn-ea"/>
                <a:cs typeface="+mn-cs"/>
              </a:rPr>
              <a:t>, right: TcO</a:t>
            </a:r>
            <a:r>
              <a:rPr lang="en-US" sz="1200" i="0" kern="1200" baseline="-25000" dirty="0">
                <a:solidFill>
                  <a:schemeClr val="tx1"/>
                </a:solidFill>
                <a:effectLst/>
                <a:latin typeface="+mn-lt"/>
                <a:ea typeface="+mn-ea"/>
                <a:cs typeface="+mn-cs"/>
              </a:rPr>
              <a:t>6</a:t>
            </a:r>
            <a:r>
              <a:rPr lang="en-US" sz="1200" i="0" kern="1200" baseline="30000" dirty="0">
                <a:solidFill>
                  <a:schemeClr val="tx1"/>
                </a:solidFill>
                <a:effectLst/>
                <a:latin typeface="+mn-lt"/>
                <a:ea typeface="+mn-ea"/>
                <a:cs typeface="+mn-cs"/>
              </a:rPr>
              <a:t>5-</a:t>
            </a:r>
            <a:r>
              <a:rPr lang="en-US" sz="1200" i="0" kern="1200" dirty="0">
                <a:solidFill>
                  <a:schemeClr val="tx1"/>
                </a:solidFill>
                <a:effectLst/>
                <a:latin typeface="+mn-lt"/>
                <a:ea typeface="+mn-ea"/>
                <a:cs typeface="+mn-cs"/>
              </a:rPr>
              <a:t>). </a:t>
            </a:r>
            <a:endParaRPr lang="en-US" sz="1200" i="1"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90690F8-4E1C-4646-892F-976DA7BC791C}" type="slidenum">
              <a:rPr lang="en-US" smtClean="0"/>
              <a:t>13</a:t>
            </a:fld>
            <a:endParaRPr lang="en-US"/>
          </a:p>
        </p:txBody>
      </p:sp>
    </p:spTree>
    <p:extLst>
      <p:ext uri="{BB962C8B-B14F-4D97-AF65-F5344CB8AC3E}">
        <p14:creationId xmlns:p14="http://schemas.microsoft.com/office/powerpoint/2010/main" val="388365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a:gsLst>
            <a:gs pos="40000">
              <a:schemeClr val="accent1"/>
            </a:gs>
            <a:gs pos="100000">
              <a:srgbClr val="4B0512"/>
            </a:gs>
          </a:gsLst>
          <a:lin ang="5400000" scaled="0"/>
        </a:gradFill>
        <a:effectLst/>
      </p:bgPr>
    </p:bg>
    <p:spTree>
      <p:nvGrpSpPr>
        <p:cNvPr id="1" name=""/>
        <p:cNvGrpSpPr/>
        <p:nvPr/>
      </p:nvGrpSpPr>
      <p:grpSpPr>
        <a:xfrm>
          <a:off x="0" y="0"/>
          <a:ext cx="0" cy="0"/>
          <a:chOff x="0" y="0"/>
          <a:chExt cx="0" cy="0"/>
        </a:xfrm>
      </p:grpSpPr>
      <p:grpSp>
        <p:nvGrpSpPr>
          <p:cNvPr id="4" name="Group 11"/>
          <p:cNvGrpSpPr>
            <a:grpSpLocks/>
          </p:cNvGrpSpPr>
          <p:nvPr userDrawn="1"/>
        </p:nvGrpSpPr>
        <p:grpSpPr bwMode="auto">
          <a:xfrm>
            <a:off x="0" y="6705600"/>
            <a:ext cx="9144000" cy="152400"/>
            <a:chOff x="0" y="6705600"/>
            <a:chExt cx="9144000" cy="152400"/>
          </a:xfrm>
        </p:grpSpPr>
        <p:sp>
          <p:nvSpPr>
            <p:cNvPr id="5" name="Rectangle 4"/>
            <p:cNvSpPr/>
            <p:nvPr userDrawn="1"/>
          </p:nvSpPr>
          <p:spPr bwMode="auto">
            <a:xfrm>
              <a:off x="0" y="6705600"/>
              <a:ext cx="3048000" cy="1524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Rectangle 5"/>
            <p:cNvSpPr/>
            <p:nvPr userDrawn="1"/>
          </p:nvSpPr>
          <p:spPr bwMode="auto">
            <a:xfrm>
              <a:off x="3048000" y="6705600"/>
              <a:ext cx="3048000" cy="15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7" name="Rectangle 6"/>
            <p:cNvSpPr/>
            <p:nvPr userDrawn="1"/>
          </p:nvSpPr>
          <p:spPr bwMode="auto">
            <a:xfrm>
              <a:off x="6096000" y="6705600"/>
              <a:ext cx="3048000" cy="1524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8" name="Picture 18" descr="wsuTLSigRvs-201.gif"/>
          <p:cNvPicPr>
            <a:picLocks noChangeAspect="1"/>
          </p:cNvPicPr>
          <p:nvPr userDrawn="1"/>
        </p:nvPicPr>
        <p:blipFill>
          <a:blip r:embed="rId2" cstate="hqprint">
            <a:extLst>
              <a:ext uri="{28A0092B-C50C-407E-A947-70E740481C1C}">
                <a14:useLocalDpi xmlns:a14="http://schemas.microsoft.com/office/drawing/2010/main" val="0"/>
              </a:ext>
            </a:extLst>
          </a:blip>
          <a:srcRect/>
          <a:stretch>
            <a:fillRect/>
          </a:stretch>
        </p:blipFill>
        <p:spPr bwMode="black">
          <a:xfrm>
            <a:off x="3873500" y="5943600"/>
            <a:ext cx="1397000"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Rectangle 4"/>
          <p:cNvSpPr>
            <a:spLocks noGrp="1" noChangeArrowheads="1"/>
          </p:cNvSpPr>
          <p:nvPr>
            <p:ph type="ctrTitle"/>
          </p:nvPr>
        </p:nvSpPr>
        <p:spPr bwMode="black">
          <a:xfrm>
            <a:off x="501261" y="3337388"/>
            <a:ext cx="8141479" cy="480131"/>
          </a:xfrm>
          <a:noFill/>
          <a:ln w="9525">
            <a:noFill/>
            <a:miter lim="800000"/>
            <a:headEnd/>
            <a:tailEnd/>
          </a:ln>
        </p:spPr>
        <p:txBody>
          <a:bodyPr/>
          <a:lstStyle>
            <a:lvl1pPr algn="ctr" rtl="0" eaLnBrk="0" fontAlgn="base" hangingPunct="0">
              <a:lnSpc>
                <a:spcPct val="90000"/>
              </a:lnSpc>
              <a:spcBef>
                <a:spcPct val="0"/>
              </a:spcBef>
              <a:spcAft>
                <a:spcPct val="0"/>
              </a:spcAft>
              <a:defRPr lang="en-US" sz="2800" b="1" dirty="0">
                <a:solidFill>
                  <a:schemeClr val="tx1"/>
                </a:solidFill>
                <a:effectLst/>
                <a:latin typeface="Lucida Sans" pitchFamily="34" charset="0"/>
                <a:ea typeface="+mj-ea"/>
                <a:cs typeface="+mj-cs"/>
              </a:defRPr>
            </a:lvl1pPr>
          </a:lstStyle>
          <a:p>
            <a:r>
              <a:rPr lang="en-US" dirty="0"/>
              <a:t>Click to edit Master title style</a:t>
            </a:r>
          </a:p>
        </p:txBody>
      </p:sp>
      <p:sp>
        <p:nvSpPr>
          <p:cNvPr id="3077" name="Rectangle 5"/>
          <p:cNvSpPr>
            <a:spLocks noGrp="1" noChangeArrowheads="1"/>
          </p:cNvSpPr>
          <p:nvPr>
            <p:ph type="subTitle" idx="1"/>
          </p:nvPr>
        </p:nvSpPr>
        <p:spPr bwMode="black">
          <a:xfrm>
            <a:off x="490719" y="3939050"/>
            <a:ext cx="8162563" cy="430887"/>
          </a:xfrm>
        </p:spPr>
        <p:txBody>
          <a:bodyPr rIns="0" anchorCtr="0"/>
          <a:lstStyle>
            <a:lvl1pPr marL="0" indent="0" algn="ctr">
              <a:buFont typeface="Arial" pitchFamily="34" charset="0"/>
              <a:buNone/>
              <a:defRPr sz="2200" b="0">
                <a:solidFill>
                  <a:schemeClr val="tx1"/>
                </a:solidFill>
                <a:effectLst/>
                <a:latin typeface="Lucida Sans" pitchFamily="34" charset="0"/>
              </a:defRPr>
            </a:lvl1pPr>
          </a:lstStyle>
          <a:p>
            <a:r>
              <a:rPr lang="en-US" dirty="0"/>
              <a:t>Click to edit Master subtitle style</a:t>
            </a:r>
          </a:p>
        </p:txBody>
      </p:sp>
      <p:sp>
        <p:nvSpPr>
          <p:cNvPr id="9" name="Rectangle 6"/>
          <p:cNvSpPr>
            <a:spLocks noGrp="1" noChangeArrowheads="1"/>
          </p:cNvSpPr>
          <p:nvPr userDrawn="1">
            <p:ph type="dt" sz="half" idx="10"/>
          </p:nvPr>
        </p:nvSpPr>
        <p:spPr>
          <a:xfrm>
            <a:off x="0" y="6464300"/>
            <a:ext cx="1550988" cy="393700"/>
          </a:xfrm>
        </p:spPr>
        <p:txBody>
          <a:bodyPr/>
          <a:lstStyle>
            <a:lvl1pPr>
              <a:defRPr/>
            </a:lvl1pPr>
          </a:lstStyle>
          <a:p>
            <a:pPr>
              <a:defRPr/>
            </a:pPr>
            <a:endParaRPr lang="en-US"/>
          </a:p>
        </p:txBody>
      </p:sp>
      <p:sp>
        <p:nvSpPr>
          <p:cNvPr id="10" name="Rectangle 7"/>
          <p:cNvSpPr>
            <a:spLocks noGrp="1" noChangeArrowheads="1"/>
          </p:cNvSpPr>
          <p:nvPr userDrawn="1">
            <p:ph type="ftr" sz="quarter" idx="11"/>
          </p:nvPr>
        </p:nvSpPr>
        <p:spPr>
          <a:xfrm>
            <a:off x="1573213" y="6464300"/>
            <a:ext cx="6451600" cy="393700"/>
          </a:xfrm>
        </p:spPr>
        <p:txBody>
          <a:bodyPr/>
          <a:lstStyle>
            <a:lvl1pPr>
              <a:defRPr/>
            </a:lvl1pPr>
          </a:lstStyle>
          <a:p>
            <a:pPr>
              <a:defRPr/>
            </a:pPr>
            <a:endParaRPr lang="en-US"/>
          </a:p>
        </p:txBody>
      </p:sp>
      <p:sp>
        <p:nvSpPr>
          <p:cNvPr id="11" name="Rectangle 8"/>
          <p:cNvSpPr>
            <a:spLocks noGrp="1" noChangeArrowheads="1"/>
          </p:cNvSpPr>
          <p:nvPr userDrawn="1">
            <p:ph type="sldNum" sz="quarter" idx="12"/>
          </p:nvPr>
        </p:nvSpPr>
        <p:spPr>
          <a:xfrm>
            <a:off x="8169275" y="6464300"/>
            <a:ext cx="974725" cy="393700"/>
          </a:xfrm>
        </p:spPr>
        <p:txBody>
          <a:bodyPr/>
          <a:lstStyle>
            <a:lvl1pPr>
              <a:defRPr/>
            </a:lvl1pPr>
          </a:lstStyle>
          <a:p>
            <a:pPr>
              <a:defRPr/>
            </a:pPr>
            <a:fld id="{70C02430-5575-4175-870C-F39DE42BE779}" type="slidenum">
              <a:rPr lang="en-US"/>
              <a:pPr>
                <a:defRPr/>
              </a:pPr>
              <a:t>‹#›</a:t>
            </a:fld>
            <a:endParaRPr lang="en-US"/>
          </a:p>
        </p:txBody>
      </p:sp>
    </p:spTree>
    <p:extLst>
      <p:ext uri="{BB962C8B-B14F-4D97-AF65-F5344CB8AC3E}">
        <p14:creationId xmlns:p14="http://schemas.microsoft.com/office/powerpoint/2010/main" val="1162526404"/>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1914" y="903116"/>
            <a:ext cx="7772400" cy="480131"/>
          </a:xfrm>
        </p:spPr>
        <p:txBody>
          <a:bodyPr/>
          <a:lstStyle>
            <a:lvl1pPr>
              <a:defRPr sz="2800">
                <a:latin typeface="Lucida Sans" pitchFamily="34" charset="0"/>
              </a:defRPr>
            </a:lvl1pPr>
          </a:lstStyle>
          <a:p>
            <a:r>
              <a:rPr lang="en-US" dirty="0"/>
              <a:t>Click to edit Master title style</a:t>
            </a:r>
          </a:p>
        </p:txBody>
      </p:sp>
      <p:sp>
        <p:nvSpPr>
          <p:cNvPr id="3" name="Content Placeholder 2"/>
          <p:cNvSpPr>
            <a:spLocks noGrp="1"/>
          </p:cNvSpPr>
          <p:nvPr>
            <p:ph idx="1"/>
          </p:nvPr>
        </p:nvSpPr>
        <p:spPr>
          <a:xfrm>
            <a:off x="801914" y="1543943"/>
            <a:ext cx="7772400" cy="1954894"/>
          </a:xfrm>
        </p:spPr>
        <p:txBody>
          <a:bodyPr/>
          <a:lstStyle>
            <a:lvl1pPr marL="344488" indent="-179388">
              <a:spcBef>
                <a:spcPts val="1200"/>
              </a:spcBef>
              <a:buSzPct val="100000"/>
              <a:buFont typeface="Arial" pitchFamily="34" charset="0"/>
              <a:buChar char="•"/>
              <a:defRPr sz="2600" b="0"/>
            </a:lvl1pPr>
            <a:lvl2pPr marL="509588" indent="-165100">
              <a:spcBef>
                <a:spcPts val="400"/>
              </a:spcBef>
              <a:buSzPct val="75000"/>
              <a:buFont typeface="Wingdings" pitchFamily="2" charset="2"/>
              <a:buChar char="§"/>
              <a:defRPr sz="2400"/>
            </a:lvl2pPr>
            <a:lvl3pPr marL="688975" indent="-179388">
              <a:spcBef>
                <a:spcPts val="400"/>
              </a:spcBef>
              <a:buSzPct val="100000"/>
              <a:buFont typeface="Lucida Sans" pitchFamily="34" charset="0"/>
              <a:buChar char="–"/>
              <a:defRPr/>
            </a:lvl3pPr>
            <a:lvl4pPr marL="914400" indent="-165100">
              <a:spcBef>
                <a:spcPts val="400"/>
              </a:spcBef>
              <a:buSzPct val="100000"/>
              <a:buFont typeface="Arial" pitchFamily="34" charset="0"/>
              <a:buChar char="•"/>
              <a:defRPr lang="en-US" sz="2000" dirty="0" smtClean="0">
                <a:solidFill>
                  <a:schemeClr val="bg2"/>
                </a:solidFill>
                <a:latin typeface="Lucida Sans" pitchFamily="34" charset="0"/>
              </a:defRPr>
            </a:lvl4pPr>
            <a:lvl5pPr marL="1079500" indent="-165100">
              <a:spcBef>
                <a:spcPts val="400"/>
              </a:spcBef>
              <a:buSzPct val="100000"/>
              <a:buFont typeface="Arial" pitchFamily="34" charset="0"/>
              <a:buChar char="•"/>
              <a:defRPr lang="en-US" sz="2000" dirty="0">
                <a:solidFill>
                  <a:schemeClr val="bg2"/>
                </a:solidFill>
                <a:latin typeface="Lucida Sans"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userDrawn="1">
            <p:ph type="dt" sz="half" idx="10"/>
          </p:nvPr>
        </p:nvSpPr>
        <p:spPr>
          <a:ln/>
        </p:spPr>
        <p:txBody>
          <a:bodyPr/>
          <a:lstStyle>
            <a:lvl1pPr>
              <a:defRPr/>
            </a:lvl1pPr>
          </a:lstStyle>
          <a:p>
            <a:pPr>
              <a:defRPr/>
            </a:pPr>
            <a:endParaRPr lang="en-US"/>
          </a:p>
        </p:txBody>
      </p:sp>
      <p:sp>
        <p:nvSpPr>
          <p:cNvPr id="5" name="Rectangle 5"/>
          <p:cNvSpPr>
            <a:spLocks noGrp="1" noChangeArrowheads="1"/>
          </p:cNvSpPr>
          <p:nvPr userDrawn="1">
            <p:ph type="ftr" sz="quarter" idx="11"/>
          </p:nvPr>
        </p:nvSpPr>
        <p:spPr>
          <a:ln/>
        </p:spPr>
        <p:txBody>
          <a:bodyPr/>
          <a:lstStyle>
            <a:lvl1pPr>
              <a:defRPr/>
            </a:lvl1pPr>
          </a:lstStyle>
          <a:p>
            <a:pPr>
              <a:defRPr/>
            </a:pPr>
            <a:endParaRPr lang="en-US"/>
          </a:p>
        </p:txBody>
      </p:sp>
      <p:sp>
        <p:nvSpPr>
          <p:cNvPr id="6" name="Rectangle 6"/>
          <p:cNvSpPr>
            <a:spLocks noGrp="1" noChangeArrowheads="1"/>
          </p:cNvSpPr>
          <p:nvPr userDrawn="1">
            <p:ph type="sldNum" sz="quarter" idx="12"/>
          </p:nvPr>
        </p:nvSpPr>
        <p:spPr>
          <a:ln/>
        </p:spPr>
        <p:txBody>
          <a:bodyPr/>
          <a:lstStyle>
            <a:lvl1pPr>
              <a:defRPr/>
            </a:lvl1pPr>
          </a:lstStyle>
          <a:p>
            <a:pPr>
              <a:defRPr/>
            </a:pPr>
            <a:fld id="{5FD58EFE-F676-43D2-B14B-06892A92767F}" type="slidenum">
              <a:rPr lang="en-US"/>
              <a:pPr>
                <a:defRPr/>
              </a:pPr>
              <a:t>‹#›</a:t>
            </a:fld>
            <a:endParaRPr lang="en-US"/>
          </a:p>
        </p:txBody>
      </p:sp>
    </p:spTree>
    <p:extLst>
      <p:ext uri="{BB962C8B-B14F-4D97-AF65-F5344CB8AC3E}">
        <p14:creationId xmlns:p14="http://schemas.microsoft.com/office/powerpoint/2010/main" val="3386069255"/>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4" name="Picture 2" descr="C:\Documents and Settings\vboydo\My Documents\0 val work\1 WSU signature identities\PullmanTLSigsWindows\face to face - matted gifs to use\wsuTLSig4cW.gif"/>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519113" y="6030913"/>
            <a:ext cx="1376362"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4"/>
          <p:cNvSpPr>
            <a:spLocks noGrp="1" noChangeArrowheads="1"/>
          </p:cNvSpPr>
          <p:nvPr>
            <p:ph type="ctrTitle"/>
          </p:nvPr>
        </p:nvSpPr>
        <p:spPr>
          <a:xfrm>
            <a:off x="518842" y="1993614"/>
            <a:ext cx="5070298" cy="892552"/>
          </a:xfrm>
        </p:spPr>
        <p:txBody>
          <a:bodyPr anchorCtr="0"/>
          <a:lstStyle>
            <a:lvl1pPr algn="l">
              <a:lnSpc>
                <a:spcPct val="100000"/>
              </a:lnSpc>
              <a:defRPr sz="2600">
                <a:solidFill>
                  <a:schemeClr val="accent1"/>
                </a:solidFill>
                <a:effectLst/>
              </a:defRPr>
            </a:lvl1pPr>
          </a:lstStyle>
          <a:p>
            <a:r>
              <a:rPr lang="en-US" dirty="0"/>
              <a:t>Click to edit Master title style</a:t>
            </a:r>
          </a:p>
        </p:txBody>
      </p:sp>
      <p:sp>
        <p:nvSpPr>
          <p:cNvPr id="8" name="Rectangle 5"/>
          <p:cNvSpPr>
            <a:spLocks noGrp="1" noChangeArrowheads="1"/>
          </p:cNvSpPr>
          <p:nvPr>
            <p:ph type="subTitle" idx="1"/>
          </p:nvPr>
        </p:nvSpPr>
        <p:spPr>
          <a:xfrm>
            <a:off x="518842" y="2978475"/>
            <a:ext cx="5070298" cy="430887"/>
          </a:xfrm>
        </p:spPr>
        <p:txBody>
          <a:bodyPr rIns="0" anchorCtr="0"/>
          <a:lstStyle>
            <a:lvl1pPr marL="0" indent="0" algn="l">
              <a:buFontTx/>
              <a:buNone/>
              <a:defRPr sz="2200" b="0">
                <a:solidFill>
                  <a:schemeClr val="bg2"/>
                </a:solidFill>
                <a:effectLst/>
                <a:latin typeface="Lucida Sans" pitchFamily="34" charset="0"/>
              </a:defRPr>
            </a:lvl1pPr>
          </a:lstStyle>
          <a:p>
            <a:r>
              <a:rPr lang="en-US" dirty="0"/>
              <a:t>Click to edit Master subtitle style</a:t>
            </a:r>
          </a:p>
        </p:txBody>
      </p:sp>
      <p:sp>
        <p:nvSpPr>
          <p:cNvPr id="5" name="Rectangle 4"/>
          <p:cNvSpPr>
            <a:spLocks noGrp="1" noChangeArrowheads="1"/>
          </p:cNvSpPr>
          <p:nvPr userDrawn="1">
            <p:ph type="dt" sz="half" idx="10"/>
          </p:nvPr>
        </p:nvSpPr>
        <p:spPr/>
        <p:txBody>
          <a:bodyPr/>
          <a:lstStyle>
            <a:lvl1pPr>
              <a:defRPr/>
            </a:lvl1pPr>
          </a:lstStyle>
          <a:p>
            <a:pPr>
              <a:defRPr/>
            </a:pPr>
            <a:endParaRPr lang="en-US"/>
          </a:p>
        </p:txBody>
      </p:sp>
      <p:sp>
        <p:nvSpPr>
          <p:cNvPr id="6" name="Rectangle 5"/>
          <p:cNvSpPr>
            <a:spLocks noGrp="1" noChangeArrowheads="1"/>
          </p:cNvSpPr>
          <p:nvPr userDrawn="1">
            <p:ph type="ftr" sz="quarter" idx="11"/>
          </p:nvPr>
        </p:nvSpPr>
        <p:spPr/>
        <p:txBody>
          <a:bodyPr/>
          <a:lstStyle>
            <a:lvl1pPr>
              <a:defRPr/>
            </a:lvl1pPr>
          </a:lstStyle>
          <a:p>
            <a:pPr>
              <a:defRPr/>
            </a:pPr>
            <a:endParaRPr lang="en-US"/>
          </a:p>
        </p:txBody>
      </p:sp>
      <p:sp>
        <p:nvSpPr>
          <p:cNvPr id="9" name="Rectangle 6"/>
          <p:cNvSpPr>
            <a:spLocks noGrp="1" noChangeArrowheads="1"/>
          </p:cNvSpPr>
          <p:nvPr userDrawn="1">
            <p:ph type="sldNum" sz="quarter" idx="12"/>
          </p:nvPr>
        </p:nvSpPr>
        <p:spPr/>
        <p:txBody>
          <a:bodyPr/>
          <a:lstStyle>
            <a:lvl1pPr>
              <a:defRPr/>
            </a:lvl1pPr>
          </a:lstStyle>
          <a:p>
            <a:pPr>
              <a:defRPr/>
            </a:pPr>
            <a:fld id="{1E2C1B71-D954-4089-B087-0FC868B10DD8}" type="slidenum">
              <a:rPr lang="en-US"/>
              <a:pPr>
                <a:defRPr/>
              </a:pPr>
              <a:t>‹#›</a:t>
            </a:fld>
            <a:endParaRPr lang="en-US"/>
          </a:p>
        </p:txBody>
      </p:sp>
    </p:spTree>
    <p:extLst>
      <p:ext uri="{BB962C8B-B14F-4D97-AF65-F5344CB8AC3E}">
        <p14:creationId xmlns:p14="http://schemas.microsoft.com/office/powerpoint/2010/main" val="1973919267"/>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771651" y="969592"/>
            <a:ext cx="5600700" cy="480131"/>
          </a:xfrm>
        </p:spPr>
        <p:txBody>
          <a:bodyPr/>
          <a:lstStyle/>
          <a:p>
            <a:r>
              <a:rPr lang="en-US" dirty="0"/>
              <a:t>Click to edit Master title style</a:t>
            </a:r>
          </a:p>
        </p:txBody>
      </p:sp>
      <p:sp>
        <p:nvSpPr>
          <p:cNvPr id="3" name="Content Placeholder 2"/>
          <p:cNvSpPr>
            <a:spLocks noGrp="1"/>
          </p:cNvSpPr>
          <p:nvPr>
            <p:ph sz="half" idx="1"/>
          </p:nvPr>
        </p:nvSpPr>
        <p:spPr>
          <a:xfrm>
            <a:off x="479686" y="1813811"/>
            <a:ext cx="4002321" cy="2355004"/>
          </a:xfrm>
        </p:spPr>
        <p:txBody>
          <a:bodyPr/>
          <a:lstStyle>
            <a:lvl1pPr>
              <a:buSzPct val="125000"/>
              <a:buFont typeface="Arial" pitchFamily="34" charset="0"/>
              <a:buChar char="•"/>
              <a:defRPr lang="en-US" sz="2600" b="0" dirty="0" smtClean="0">
                <a:solidFill>
                  <a:schemeClr val="bg2"/>
                </a:solidFill>
                <a:latin typeface="Lucida Sans" pitchFamily="34" charset="0"/>
                <a:ea typeface="+mn-ea"/>
                <a:cs typeface="+mn-cs"/>
              </a:defRPr>
            </a:lvl1pPr>
            <a:lvl2pPr>
              <a:buSzPct val="125000"/>
              <a:buFont typeface="Arial" pitchFamily="34" charset="0"/>
              <a:buChar char="•"/>
              <a:defRPr lang="en-US" sz="2400" dirty="0" smtClean="0">
                <a:solidFill>
                  <a:schemeClr val="bg2"/>
                </a:solidFill>
                <a:latin typeface="Lucida Sans" pitchFamily="34" charset="0"/>
              </a:defRPr>
            </a:lvl2pPr>
            <a:lvl3pPr>
              <a:buSzPct val="125000"/>
              <a:buFont typeface="Arial" pitchFamily="34" charset="0"/>
              <a:buChar char="•"/>
              <a:defRPr lang="en-US" sz="2200" dirty="0" smtClean="0">
                <a:solidFill>
                  <a:schemeClr val="bg2"/>
                </a:solidFill>
                <a:latin typeface="Lucida Sans" pitchFamily="34" charset="0"/>
              </a:defRPr>
            </a:lvl3pPr>
            <a:lvl4pPr>
              <a:buSzPct val="125000"/>
              <a:buFont typeface="Arial" pitchFamily="34" charset="0"/>
              <a:buChar char="•"/>
              <a:defRPr lang="en-US" sz="2000" dirty="0">
                <a:solidFill>
                  <a:schemeClr val="bg2"/>
                </a:solidFill>
                <a:latin typeface="Lucida Sans" pitchFamily="34" charset="0"/>
              </a:defRPr>
            </a:lvl4pPr>
            <a:lvl5pPr>
              <a:buSzPct val="125000"/>
              <a:buFont typeface="Arial" pitchFamily="34" charset="0"/>
              <a:buChar char="•"/>
              <a:defRPr lang="en-US" sz="2000" dirty="0">
                <a:solidFill>
                  <a:schemeClr val="bg2"/>
                </a:solidFill>
                <a:latin typeface="Lucida Sans"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4406" y="1813811"/>
            <a:ext cx="3969948" cy="2355004"/>
          </a:xfrm>
        </p:spPr>
        <p:txBody>
          <a:bodyPr/>
          <a:lstStyle>
            <a:lvl1pPr>
              <a:buSzPct val="125000"/>
              <a:buFont typeface="Arial" pitchFamily="34" charset="0"/>
              <a:buChar char="•"/>
              <a:defRPr lang="en-US" sz="2600" b="0" dirty="0" smtClean="0">
                <a:solidFill>
                  <a:schemeClr val="bg2"/>
                </a:solidFill>
                <a:latin typeface="Lucida Sans" pitchFamily="34" charset="0"/>
                <a:ea typeface="+mn-ea"/>
                <a:cs typeface="+mn-cs"/>
              </a:defRPr>
            </a:lvl1pPr>
            <a:lvl2pPr>
              <a:buSzPct val="125000"/>
              <a:buFont typeface="Arial" pitchFamily="34" charset="0"/>
              <a:buChar char="•"/>
              <a:defRPr lang="en-US" sz="2400" dirty="0" smtClean="0">
                <a:solidFill>
                  <a:schemeClr val="bg2"/>
                </a:solidFill>
                <a:latin typeface="Lucida Sans" pitchFamily="34" charset="0"/>
              </a:defRPr>
            </a:lvl2pPr>
            <a:lvl3pPr>
              <a:buSzPct val="125000"/>
              <a:buFont typeface="Arial" pitchFamily="34" charset="0"/>
              <a:buChar char="•"/>
              <a:defRPr lang="en-US" sz="2200" dirty="0" smtClean="0">
                <a:solidFill>
                  <a:schemeClr val="bg2"/>
                </a:solidFill>
                <a:latin typeface="Lucida Sans" pitchFamily="34" charset="0"/>
              </a:defRPr>
            </a:lvl3pPr>
            <a:lvl4pPr>
              <a:buSzPct val="125000"/>
              <a:buFont typeface="Arial" pitchFamily="34" charset="0"/>
              <a:buChar char="•"/>
              <a:defRPr lang="en-US" sz="2000" dirty="0">
                <a:solidFill>
                  <a:schemeClr val="bg2"/>
                </a:solidFill>
                <a:latin typeface="Lucida Sans" pitchFamily="34" charset="0"/>
              </a:defRPr>
            </a:lvl4pPr>
            <a:lvl5pPr>
              <a:buSzPct val="125000"/>
              <a:buFont typeface="Arial" pitchFamily="34" charset="0"/>
              <a:buChar char="•"/>
              <a:defRPr lang="en-US" sz="2000" dirty="0">
                <a:solidFill>
                  <a:schemeClr val="bg2"/>
                </a:solidFill>
                <a:latin typeface="Lucida Sans"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a:spLocks noGrp="1" noChangeArrowheads="1"/>
          </p:cNvSpPr>
          <p:nvPr userDrawn="1">
            <p:ph type="dt" sz="half" idx="10"/>
          </p:nvPr>
        </p:nvSpPr>
        <p:spPr>
          <a:ln/>
        </p:spPr>
        <p:txBody>
          <a:bodyPr/>
          <a:lstStyle>
            <a:lvl1pPr>
              <a:defRPr/>
            </a:lvl1pPr>
          </a:lstStyle>
          <a:p>
            <a:pPr>
              <a:defRPr/>
            </a:pPr>
            <a:endParaRPr lang="en-US"/>
          </a:p>
        </p:txBody>
      </p:sp>
      <p:sp>
        <p:nvSpPr>
          <p:cNvPr id="6" name="Rectangle 5"/>
          <p:cNvSpPr>
            <a:spLocks noGrp="1" noChangeArrowheads="1"/>
          </p:cNvSpPr>
          <p:nvPr userDrawn="1">
            <p:ph type="ftr" sz="quarter" idx="11"/>
          </p:nvPr>
        </p:nvSpPr>
        <p:spPr>
          <a:ln/>
        </p:spPr>
        <p:txBody>
          <a:bodyPr/>
          <a:lstStyle>
            <a:lvl1pPr>
              <a:defRPr/>
            </a:lvl1pPr>
          </a:lstStyle>
          <a:p>
            <a:pPr>
              <a:defRPr/>
            </a:pPr>
            <a:endParaRPr lang="en-US"/>
          </a:p>
        </p:txBody>
      </p:sp>
      <p:sp>
        <p:nvSpPr>
          <p:cNvPr id="7" name="Rectangle 6"/>
          <p:cNvSpPr>
            <a:spLocks noGrp="1" noChangeArrowheads="1"/>
          </p:cNvSpPr>
          <p:nvPr userDrawn="1">
            <p:ph type="sldNum" sz="quarter" idx="12"/>
          </p:nvPr>
        </p:nvSpPr>
        <p:spPr>
          <a:ln/>
        </p:spPr>
        <p:txBody>
          <a:bodyPr/>
          <a:lstStyle>
            <a:lvl1pPr>
              <a:defRPr/>
            </a:lvl1pPr>
          </a:lstStyle>
          <a:p>
            <a:pPr>
              <a:defRPr/>
            </a:pPr>
            <a:fld id="{C82F0241-B381-43F8-ADEF-C3F035702F24}" type="slidenum">
              <a:rPr lang="en-US"/>
              <a:pPr>
                <a:defRPr/>
              </a:pPr>
              <a:t>‹#›</a:t>
            </a:fld>
            <a:endParaRPr lang="en-US"/>
          </a:p>
        </p:txBody>
      </p:sp>
    </p:spTree>
    <p:extLst>
      <p:ext uri="{BB962C8B-B14F-4D97-AF65-F5344CB8AC3E}">
        <p14:creationId xmlns:p14="http://schemas.microsoft.com/office/powerpoint/2010/main" val="37159147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480131"/>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83099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2355004"/>
          </a:xfrm>
        </p:spPr>
        <p:txBody>
          <a:bodyPr/>
          <a:lstStyle>
            <a:lvl1pPr>
              <a:defRPr lang="en-US" sz="2600" b="0" dirty="0" smtClean="0">
                <a:solidFill>
                  <a:schemeClr val="bg2"/>
                </a:solidFill>
                <a:latin typeface="Lucida Sans" pitchFamily="34" charset="0"/>
                <a:ea typeface="+mn-ea"/>
                <a:cs typeface="+mn-cs"/>
              </a:defRPr>
            </a:lvl1pPr>
            <a:lvl2pPr>
              <a:defRPr lang="en-US" sz="2400" dirty="0" smtClean="0">
                <a:solidFill>
                  <a:schemeClr val="bg2"/>
                </a:solidFill>
                <a:latin typeface="Lucida Sans" pitchFamily="34" charset="0"/>
              </a:defRPr>
            </a:lvl2pPr>
            <a:lvl3pPr>
              <a:defRPr lang="en-US" sz="2200" dirty="0" smtClean="0">
                <a:solidFill>
                  <a:schemeClr val="bg2"/>
                </a:solidFill>
                <a:latin typeface="Lucida Sans" pitchFamily="34" charset="0"/>
              </a:defRPr>
            </a:lvl3pPr>
            <a:lvl4pPr>
              <a:defRPr lang="en-US" sz="2000" dirty="0">
                <a:solidFill>
                  <a:schemeClr val="bg2"/>
                </a:solidFill>
                <a:latin typeface="Lucida Sans" pitchFamily="34" charset="0"/>
              </a:defRPr>
            </a:lvl4pPr>
            <a:lvl5pPr>
              <a:defRPr lang="en-US" sz="2000" dirty="0">
                <a:solidFill>
                  <a:schemeClr val="bg2"/>
                </a:solidFill>
                <a:latin typeface="Lucida Sans"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6" y="1535113"/>
            <a:ext cx="4041775" cy="83099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2355004"/>
          </a:xfrm>
        </p:spPr>
        <p:txBody>
          <a:bodyPr/>
          <a:lstStyle>
            <a:lvl1pPr>
              <a:defRPr lang="en-US" sz="2600" b="0" dirty="0" smtClean="0">
                <a:solidFill>
                  <a:schemeClr val="bg2"/>
                </a:solidFill>
                <a:latin typeface="Lucida Sans" pitchFamily="34" charset="0"/>
                <a:ea typeface="+mn-ea"/>
                <a:cs typeface="+mn-cs"/>
              </a:defRPr>
            </a:lvl1pPr>
            <a:lvl2pPr>
              <a:defRPr lang="en-US" sz="2400" dirty="0" smtClean="0">
                <a:solidFill>
                  <a:schemeClr val="bg2"/>
                </a:solidFill>
                <a:latin typeface="Lucida Sans" pitchFamily="34" charset="0"/>
              </a:defRPr>
            </a:lvl2pPr>
            <a:lvl3pPr>
              <a:defRPr lang="en-US" sz="2200" dirty="0" smtClean="0">
                <a:solidFill>
                  <a:schemeClr val="bg2"/>
                </a:solidFill>
                <a:latin typeface="Lucida Sans" pitchFamily="34" charset="0"/>
              </a:defRPr>
            </a:lvl3pPr>
            <a:lvl4pPr>
              <a:defRPr lang="en-US" sz="2000" dirty="0">
                <a:solidFill>
                  <a:schemeClr val="bg2"/>
                </a:solidFill>
                <a:latin typeface="Lucida Sans" pitchFamily="34" charset="0"/>
              </a:defRPr>
            </a:lvl4pPr>
            <a:lvl5pPr>
              <a:defRPr lang="en-US" sz="2000" dirty="0">
                <a:solidFill>
                  <a:schemeClr val="bg2"/>
                </a:solidFill>
                <a:latin typeface="Lucida Sans"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4"/>
          <p:cNvSpPr>
            <a:spLocks noGrp="1" noChangeArrowheads="1"/>
          </p:cNvSpPr>
          <p:nvPr userDrawn="1">
            <p:ph type="dt" sz="half" idx="10"/>
          </p:nvPr>
        </p:nvSpPr>
        <p:spPr>
          <a:ln/>
        </p:spPr>
        <p:txBody>
          <a:bodyPr/>
          <a:lstStyle>
            <a:lvl1pPr>
              <a:defRPr/>
            </a:lvl1pPr>
          </a:lstStyle>
          <a:p>
            <a:pPr>
              <a:defRPr/>
            </a:pPr>
            <a:endParaRPr lang="en-US"/>
          </a:p>
        </p:txBody>
      </p:sp>
      <p:sp>
        <p:nvSpPr>
          <p:cNvPr id="8" name="Rectangle 5"/>
          <p:cNvSpPr>
            <a:spLocks noGrp="1" noChangeArrowheads="1"/>
          </p:cNvSpPr>
          <p:nvPr userDrawn="1">
            <p:ph type="ftr" sz="quarter" idx="11"/>
          </p:nvPr>
        </p:nvSpPr>
        <p:spPr>
          <a:ln/>
        </p:spPr>
        <p:txBody>
          <a:bodyPr/>
          <a:lstStyle>
            <a:lvl1pPr>
              <a:defRPr/>
            </a:lvl1pPr>
          </a:lstStyle>
          <a:p>
            <a:pPr>
              <a:defRPr/>
            </a:pPr>
            <a:endParaRPr lang="en-US"/>
          </a:p>
        </p:txBody>
      </p:sp>
      <p:sp>
        <p:nvSpPr>
          <p:cNvPr id="9" name="Rectangle 6"/>
          <p:cNvSpPr>
            <a:spLocks noGrp="1" noChangeArrowheads="1"/>
          </p:cNvSpPr>
          <p:nvPr userDrawn="1">
            <p:ph type="sldNum" sz="quarter" idx="12"/>
          </p:nvPr>
        </p:nvSpPr>
        <p:spPr>
          <a:ln/>
        </p:spPr>
        <p:txBody>
          <a:bodyPr/>
          <a:lstStyle>
            <a:lvl1pPr>
              <a:defRPr/>
            </a:lvl1pPr>
          </a:lstStyle>
          <a:p>
            <a:pPr>
              <a:defRPr/>
            </a:pPr>
            <a:fld id="{61851ADA-B7BB-45DB-A5E1-F02A383B52E7}" type="slidenum">
              <a:rPr lang="en-US"/>
              <a:pPr>
                <a:defRPr/>
              </a:pPr>
              <a:t>‹#›</a:t>
            </a:fld>
            <a:endParaRPr lang="en-US"/>
          </a:p>
        </p:txBody>
      </p:sp>
    </p:spTree>
    <p:extLst>
      <p:ext uri="{BB962C8B-B14F-4D97-AF65-F5344CB8AC3E}">
        <p14:creationId xmlns:p14="http://schemas.microsoft.com/office/powerpoint/2010/main" val="888435540"/>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771651" y="1981200"/>
            <a:ext cx="5600700" cy="480131"/>
          </a:xfrm>
        </p:spPr>
        <p:txBody>
          <a:bodyPr/>
          <a:lstStyle/>
          <a:p>
            <a:r>
              <a:rPr lang="en-US"/>
              <a:t>Click to edit Master title style</a:t>
            </a:r>
          </a:p>
        </p:txBody>
      </p:sp>
      <p:sp>
        <p:nvSpPr>
          <p:cNvPr id="3" name="Rectangle 4"/>
          <p:cNvSpPr>
            <a:spLocks noGrp="1" noChangeArrowheads="1"/>
          </p:cNvSpPr>
          <p:nvPr userDrawn="1">
            <p:ph type="dt" sz="half" idx="10"/>
          </p:nvPr>
        </p:nvSpPr>
        <p:spPr>
          <a:ln/>
        </p:spPr>
        <p:txBody>
          <a:bodyPr/>
          <a:lstStyle>
            <a:lvl1pPr>
              <a:defRPr/>
            </a:lvl1pPr>
          </a:lstStyle>
          <a:p>
            <a:pPr>
              <a:defRPr/>
            </a:pPr>
            <a:endParaRPr lang="en-US"/>
          </a:p>
        </p:txBody>
      </p:sp>
      <p:sp>
        <p:nvSpPr>
          <p:cNvPr id="4" name="Rectangle 5"/>
          <p:cNvSpPr>
            <a:spLocks noGrp="1" noChangeArrowheads="1"/>
          </p:cNvSpPr>
          <p:nvPr userDrawn="1">
            <p:ph type="ftr" sz="quarter" idx="11"/>
          </p:nvPr>
        </p:nvSpPr>
        <p:spPr>
          <a:ln/>
        </p:spPr>
        <p:txBody>
          <a:bodyPr/>
          <a:lstStyle>
            <a:lvl1pPr>
              <a:defRPr/>
            </a:lvl1pPr>
          </a:lstStyle>
          <a:p>
            <a:pPr>
              <a:defRPr/>
            </a:pPr>
            <a:endParaRPr lang="en-US"/>
          </a:p>
        </p:txBody>
      </p:sp>
      <p:sp>
        <p:nvSpPr>
          <p:cNvPr id="5" name="Rectangle 6"/>
          <p:cNvSpPr>
            <a:spLocks noGrp="1" noChangeArrowheads="1"/>
          </p:cNvSpPr>
          <p:nvPr userDrawn="1">
            <p:ph type="sldNum" sz="quarter" idx="12"/>
          </p:nvPr>
        </p:nvSpPr>
        <p:spPr>
          <a:ln/>
        </p:spPr>
        <p:txBody>
          <a:bodyPr/>
          <a:lstStyle>
            <a:lvl1pPr>
              <a:defRPr/>
            </a:lvl1pPr>
          </a:lstStyle>
          <a:p>
            <a:pPr>
              <a:defRPr/>
            </a:pPr>
            <a:fld id="{CC81A22C-F8B8-4909-ADB8-E12F95C88D09}" type="slidenum">
              <a:rPr lang="en-US"/>
              <a:pPr>
                <a:defRPr/>
              </a:pPr>
              <a:t>‹#›</a:t>
            </a:fld>
            <a:endParaRPr lang="en-US"/>
          </a:p>
        </p:txBody>
      </p:sp>
    </p:spTree>
    <p:extLst>
      <p:ext uri="{BB962C8B-B14F-4D97-AF65-F5344CB8AC3E}">
        <p14:creationId xmlns:p14="http://schemas.microsoft.com/office/powerpoint/2010/main" val="3645544617"/>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userDrawn="1">
            <p:ph type="dt" sz="half" idx="10"/>
          </p:nvPr>
        </p:nvSpPr>
        <p:spPr>
          <a:ln/>
        </p:spPr>
        <p:txBody>
          <a:bodyPr/>
          <a:lstStyle>
            <a:lvl1pPr>
              <a:defRPr/>
            </a:lvl1pPr>
          </a:lstStyle>
          <a:p>
            <a:pPr>
              <a:defRPr/>
            </a:pPr>
            <a:endParaRPr lang="en-US"/>
          </a:p>
        </p:txBody>
      </p:sp>
      <p:sp>
        <p:nvSpPr>
          <p:cNvPr id="3" name="Rectangle 5"/>
          <p:cNvSpPr>
            <a:spLocks noGrp="1" noChangeArrowheads="1"/>
          </p:cNvSpPr>
          <p:nvPr userDrawn="1">
            <p:ph type="ftr" sz="quarter" idx="11"/>
          </p:nvPr>
        </p:nvSpPr>
        <p:spPr>
          <a:ln/>
        </p:spPr>
        <p:txBody>
          <a:bodyPr/>
          <a:lstStyle>
            <a:lvl1pPr>
              <a:defRPr/>
            </a:lvl1pPr>
          </a:lstStyle>
          <a:p>
            <a:pPr>
              <a:defRPr/>
            </a:pPr>
            <a:endParaRPr lang="en-US"/>
          </a:p>
        </p:txBody>
      </p:sp>
      <p:sp>
        <p:nvSpPr>
          <p:cNvPr id="4" name="Rectangle 6"/>
          <p:cNvSpPr>
            <a:spLocks noGrp="1" noChangeArrowheads="1"/>
          </p:cNvSpPr>
          <p:nvPr userDrawn="1">
            <p:ph type="sldNum" sz="quarter" idx="12"/>
          </p:nvPr>
        </p:nvSpPr>
        <p:spPr>
          <a:ln/>
        </p:spPr>
        <p:txBody>
          <a:bodyPr/>
          <a:lstStyle>
            <a:lvl1pPr>
              <a:defRPr/>
            </a:lvl1pPr>
          </a:lstStyle>
          <a:p>
            <a:pPr>
              <a:defRPr/>
            </a:pPr>
            <a:fld id="{888D1651-1C43-47FD-BA38-40FC4A54D99B}" type="slidenum">
              <a:rPr lang="en-US"/>
              <a:pPr>
                <a:defRPr/>
              </a:pPr>
              <a:t>‹#›</a:t>
            </a:fld>
            <a:endParaRPr lang="en-US"/>
          </a:p>
        </p:txBody>
      </p:sp>
    </p:spTree>
    <p:extLst>
      <p:ext uri="{BB962C8B-B14F-4D97-AF65-F5344CB8AC3E}">
        <p14:creationId xmlns:p14="http://schemas.microsoft.com/office/powerpoint/2010/main" val="2040173462"/>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646331"/>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1" cy="2355004"/>
          </a:xfrm>
        </p:spPr>
        <p:txBody>
          <a:bodyPr/>
          <a:lstStyle>
            <a:lvl1pPr marL="165100" indent="-165100">
              <a:buSzPct val="125000"/>
              <a:buFont typeface="Arial" pitchFamily="34" charset="0"/>
              <a:buChar char="•"/>
              <a:defRPr lang="en-US" sz="2600" b="0" dirty="0" smtClean="0">
                <a:solidFill>
                  <a:schemeClr val="bg2"/>
                </a:solidFill>
                <a:latin typeface="Lucida Sans" pitchFamily="34" charset="0"/>
                <a:ea typeface="+mn-ea"/>
                <a:cs typeface="+mn-cs"/>
              </a:defRPr>
            </a:lvl1pPr>
            <a:lvl2pPr marL="509588" indent="-165100">
              <a:buSzPct val="125000"/>
              <a:buFont typeface="Arial" pitchFamily="34" charset="0"/>
              <a:buChar char="•"/>
              <a:defRPr lang="en-US" sz="2400" dirty="0" smtClean="0">
                <a:solidFill>
                  <a:schemeClr val="bg2"/>
                </a:solidFill>
                <a:latin typeface="Lucida Sans" pitchFamily="34" charset="0"/>
              </a:defRPr>
            </a:lvl2pPr>
            <a:lvl3pPr>
              <a:buSzPct val="125000"/>
              <a:buFont typeface="Arial" pitchFamily="34" charset="0"/>
              <a:buChar char="•"/>
              <a:defRPr lang="en-US" sz="2200" dirty="0" smtClean="0">
                <a:solidFill>
                  <a:schemeClr val="bg2"/>
                </a:solidFill>
                <a:latin typeface="Lucida Sans" pitchFamily="34" charset="0"/>
              </a:defRPr>
            </a:lvl3pPr>
            <a:lvl4pPr marL="974725" indent="-180975">
              <a:buSzPct val="125000"/>
              <a:buFont typeface="Arial" pitchFamily="34" charset="0"/>
              <a:buChar char="•"/>
              <a:defRPr lang="en-US" sz="2000" dirty="0">
                <a:solidFill>
                  <a:schemeClr val="bg2"/>
                </a:solidFill>
                <a:latin typeface="Lucida Sans" pitchFamily="34" charset="0"/>
              </a:defRPr>
            </a:lvl4pPr>
            <a:lvl5pPr>
              <a:buSzPct val="125000"/>
              <a:buFont typeface="Arial" pitchFamily="34" charset="0"/>
              <a:buChar char="•"/>
              <a:defRPr lang="en-US" sz="2000" dirty="0">
                <a:solidFill>
                  <a:schemeClr val="bg2"/>
                </a:solidFill>
                <a:latin typeface="Lucida Sans"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1" y="1435100"/>
            <a:ext cx="3008313" cy="30777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userDrawn="1">
            <p:ph type="dt" sz="half" idx="10"/>
          </p:nvPr>
        </p:nvSpPr>
        <p:spPr>
          <a:ln/>
        </p:spPr>
        <p:txBody>
          <a:bodyPr/>
          <a:lstStyle>
            <a:lvl1pPr>
              <a:defRPr/>
            </a:lvl1pPr>
          </a:lstStyle>
          <a:p>
            <a:pPr>
              <a:defRPr/>
            </a:pPr>
            <a:endParaRPr lang="en-US"/>
          </a:p>
        </p:txBody>
      </p:sp>
      <p:sp>
        <p:nvSpPr>
          <p:cNvPr id="6" name="Rectangle 5"/>
          <p:cNvSpPr>
            <a:spLocks noGrp="1" noChangeArrowheads="1"/>
          </p:cNvSpPr>
          <p:nvPr userDrawn="1">
            <p:ph type="ftr" sz="quarter" idx="11"/>
          </p:nvPr>
        </p:nvSpPr>
        <p:spPr>
          <a:ln/>
        </p:spPr>
        <p:txBody>
          <a:bodyPr/>
          <a:lstStyle>
            <a:lvl1pPr>
              <a:defRPr/>
            </a:lvl1pPr>
          </a:lstStyle>
          <a:p>
            <a:pPr>
              <a:defRPr/>
            </a:pPr>
            <a:endParaRPr lang="en-US"/>
          </a:p>
        </p:txBody>
      </p:sp>
      <p:sp>
        <p:nvSpPr>
          <p:cNvPr id="7" name="Rectangle 6"/>
          <p:cNvSpPr>
            <a:spLocks noGrp="1" noChangeArrowheads="1"/>
          </p:cNvSpPr>
          <p:nvPr userDrawn="1">
            <p:ph type="sldNum" sz="quarter" idx="12"/>
          </p:nvPr>
        </p:nvSpPr>
        <p:spPr>
          <a:ln/>
        </p:spPr>
        <p:txBody>
          <a:bodyPr/>
          <a:lstStyle>
            <a:lvl1pPr>
              <a:defRPr/>
            </a:lvl1pPr>
          </a:lstStyle>
          <a:p>
            <a:pPr>
              <a:defRPr/>
            </a:pPr>
            <a:fld id="{4BC07CA1-2C48-4B63-84AF-034093D52547}" type="slidenum">
              <a:rPr lang="en-US"/>
              <a:pPr>
                <a:defRPr/>
              </a:pPr>
              <a:t>‹#›</a:t>
            </a:fld>
            <a:endParaRPr lang="en-US"/>
          </a:p>
        </p:txBody>
      </p:sp>
    </p:spTree>
    <p:extLst>
      <p:ext uri="{BB962C8B-B14F-4D97-AF65-F5344CB8AC3E}">
        <p14:creationId xmlns:p14="http://schemas.microsoft.com/office/powerpoint/2010/main" val="965329839"/>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369332"/>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5847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30777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userDrawn="1">
            <p:ph type="dt" sz="half" idx="10"/>
          </p:nvPr>
        </p:nvSpPr>
        <p:spPr>
          <a:ln/>
        </p:spPr>
        <p:txBody>
          <a:bodyPr/>
          <a:lstStyle>
            <a:lvl1pPr>
              <a:defRPr/>
            </a:lvl1pPr>
          </a:lstStyle>
          <a:p>
            <a:pPr>
              <a:defRPr/>
            </a:pPr>
            <a:endParaRPr lang="en-US"/>
          </a:p>
        </p:txBody>
      </p:sp>
      <p:sp>
        <p:nvSpPr>
          <p:cNvPr id="6" name="Rectangle 5"/>
          <p:cNvSpPr>
            <a:spLocks noGrp="1" noChangeArrowheads="1"/>
          </p:cNvSpPr>
          <p:nvPr userDrawn="1">
            <p:ph type="ftr" sz="quarter" idx="11"/>
          </p:nvPr>
        </p:nvSpPr>
        <p:spPr>
          <a:ln/>
        </p:spPr>
        <p:txBody>
          <a:bodyPr/>
          <a:lstStyle>
            <a:lvl1pPr>
              <a:defRPr/>
            </a:lvl1pPr>
          </a:lstStyle>
          <a:p>
            <a:pPr>
              <a:defRPr/>
            </a:pPr>
            <a:endParaRPr lang="en-US"/>
          </a:p>
        </p:txBody>
      </p:sp>
      <p:sp>
        <p:nvSpPr>
          <p:cNvPr id="7" name="Rectangle 6"/>
          <p:cNvSpPr>
            <a:spLocks noGrp="1" noChangeArrowheads="1"/>
          </p:cNvSpPr>
          <p:nvPr userDrawn="1">
            <p:ph type="sldNum" sz="quarter" idx="12"/>
          </p:nvPr>
        </p:nvSpPr>
        <p:spPr>
          <a:ln/>
        </p:spPr>
        <p:txBody>
          <a:bodyPr/>
          <a:lstStyle>
            <a:lvl1pPr>
              <a:defRPr/>
            </a:lvl1pPr>
          </a:lstStyle>
          <a:p>
            <a:pPr>
              <a:defRPr/>
            </a:pPr>
            <a:fld id="{7B033E6E-930A-4B5F-A4E9-B34F1CB3C4FF}" type="slidenum">
              <a:rPr lang="en-US"/>
              <a:pPr>
                <a:defRPr/>
              </a:pPr>
              <a:t>‹#›</a:t>
            </a:fld>
            <a:endParaRPr lang="en-US"/>
          </a:p>
        </p:txBody>
      </p:sp>
    </p:spTree>
    <p:extLst>
      <p:ext uri="{BB962C8B-B14F-4D97-AF65-F5344CB8AC3E}">
        <p14:creationId xmlns:p14="http://schemas.microsoft.com/office/powerpoint/2010/main" val="4289143651"/>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771651" y="1981200"/>
            <a:ext cx="5600700" cy="480131"/>
          </a:xfrm>
        </p:spPr>
        <p:txBody>
          <a:bodyPr/>
          <a:lstStyle/>
          <a:p>
            <a:r>
              <a:rPr lang="en-US"/>
              <a:t>Click to edit Master title style</a:t>
            </a:r>
          </a:p>
        </p:txBody>
      </p:sp>
      <p:sp>
        <p:nvSpPr>
          <p:cNvPr id="3" name="Vertical Text Placeholder 2"/>
          <p:cNvSpPr>
            <a:spLocks noGrp="1"/>
          </p:cNvSpPr>
          <p:nvPr>
            <p:ph type="body" orient="vert" idx="1"/>
          </p:nvPr>
        </p:nvSpPr>
        <p:spPr>
          <a:xfrm>
            <a:off x="2540260" y="2667001"/>
            <a:ext cx="4832092" cy="1851025"/>
          </a:xfrm>
        </p:spPr>
        <p:txBody>
          <a:bodyPr vert="eaVert"/>
          <a:lstStyle>
            <a:lvl1pPr>
              <a:defRPr b="0"/>
            </a:lvl1pPr>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userDrawn="1">
            <p:ph type="dt" sz="half" idx="10"/>
          </p:nvPr>
        </p:nvSpPr>
        <p:spPr>
          <a:ln/>
        </p:spPr>
        <p:txBody>
          <a:bodyPr/>
          <a:lstStyle>
            <a:lvl1pPr>
              <a:defRPr/>
            </a:lvl1pPr>
          </a:lstStyle>
          <a:p>
            <a:pPr>
              <a:defRPr/>
            </a:pPr>
            <a:endParaRPr lang="en-US"/>
          </a:p>
        </p:txBody>
      </p:sp>
      <p:sp>
        <p:nvSpPr>
          <p:cNvPr id="5" name="Rectangle 5"/>
          <p:cNvSpPr>
            <a:spLocks noGrp="1" noChangeArrowheads="1"/>
          </p:cNvSpPr>
          <p:nvPr userDrawn="1">
            <p:ph type="ftr" sz="quarter" idx="11"/>
          </p:nvPr>
        </p:nvSpPr>
        <p:spPr>
          <a:ln/>
        </p:spPr>
        <p:txBody>
          <a:bodyPr/>
          <a:lstStyle>
            <a:lvl1pPr>
              <a:defRPr/>
            </a:lvl1pPr>
          </a:lstStyle>
          <a:p>
            <a:pPr>
              <a:defRPr/>
            </a:pPr>
            <a:endParaRPr lang="en-US"/>
          </a:p>
        </p:txBody>
      </p:sp>
      <p:sp>
        <p:nvSpPr>
          <p:cNvPr id="6" name="Rectangle 6"/>
          <p:cNvSpPr>
            <a:spLocks noGrp="1" noChangeArrowheads="1"/>
          </p:cNvSpPr>
          <p:nvPr userDrawn="1">
            <p:ph type="sldNum" sz="quarter" idx="12"/>
          </p:nvPr>
        </p:nvSpPr>
        <p:spPr>
          <a:ln/>
        </p:spPr>
        <p:txBody>
          <a:bodyPr/>
          <a:lstStyle>
            <a:lvl1pPr>
              <a:defRPr/>
            </a:lvl1pPr>
          </a:lstStyle>
          <a:p>
            <a:pPr>
              <a:defRPr/>
            </a:pPr>
            <a:fld id="{9A3A6447-1EA5-49F0-8469-12617425654D}" type="slidenum">
              <a:rPr lang="en-US"/>
              <a:pPr>
                <a:defRPr/>
              </a:pPr>
              <a:t>‹#›</a:t>
            </a:fld>
            <a:endParaRPr lang="en-US"/>
          </a:p>
        </p:txBody>
      </p:sp>
    </p:spTree>
    <p:extLst>
      <p:ext uri="{BB962C8B-B14F-4D97-AF65-F5344CB8AC3E}">
        <p14:creationId xmlns:p14="http://schemas.microsoft.com/office/powerpoint/2010/main" val="19236505"/>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24441" y="1981200"/>
            <a:ext cx="1348061" cy="2514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245320" y="1981200"/>
            <a:ext cx="2774606" cy="2514600"/>
          </a:xfrm>
        </p:spPr>
        <p:txBody>
          <a:bodyPr vert="eaVert"/>
          <a:lstStyle>
            <a:lvl1pPr>
              <a:defRPr b="0"/>
            </a:lvl1pPr>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userDrawn="1">
            <p:ph type="dt" sz="half" idx="10"/>
          </p:nvPr>
        </p:nvSpPr>
        <p:spPr>
          <a:ln/>
        </p:spPr>
        <p:txBody>
          <a:bodyPr/>
          <a:lstStyle>
            <a:lvl1pPr>
              <a:defRPr/>
            </a:lvl1pPr>
          </a:lstStyle>
          <a:p>
            <a:pPr>
              <a:defRPr/>
            </a:pPr>
            <a:endParaRPr lang="en-US"/>
          </a:p>
        </p:txBody>
      </p:sp>
      <p:sp>
        <p:nvSpPr>
          <p:cNvPr id="5" name="Rectangle 5"/>
          <p:cNvSpPr>
            <a:spLocks noGrp="1" noChangeArrowheads="1"/>
          </p:cNvSpPr>
          <p:nvPr userDrawn="1">
            <p:ph type="ftr" sz="quarter" idx="11"/>
          </p:nvPr>
        </p:nvSpPr>
        <p:spPr>
          <a:ln/>
        </p:spPr>
        <p:txBody>
          <a:bodyPr/>
          <a:lstStyle>
            <a:lvl1pPr>
              <a:defRPr/>
            </a:lvl1pPr>
          </a:lstStyle>
          <a:p>
            <a:pPr>
              <a:defRPr/>
            </a:pPr>
            <a:endParaRPr lang="en-US"/>
          </a:p>
        </p:txBody>
      </p:sp>
      <p:sp>
        <p:nvSpPr>
          <p:cNvPr id="6" name="Rectangle 6"/>
          <p:cNvSpPr>
            <a:spLocks noGrp="1" noChangeArrowheads="1"/>
          </p:cNvSpPr>
          <p:nvPr userDrawn="1">
            <p:ph type="sldNum" sz="quarter" idx="12"/>
          </p:nvPr>
        </p:nvSpPr>
        <p:spPr>
          <a:ln/>
        </p:spPr>
        <p:txBody>
          <a:bodyPr/>
          <a:lstStyle>
            <a:lvl1pPr>
              <a:defRPr/>
            </a:lvl1pPr>
          </a:lstStyle>
          <a:p>
            <a:pPr>
              <a:defRPr/>
            </a:pPr>
            <a:fld id="{FCAFBA42-D22F-4453-97F5-B9A7B3EB6609}" type="slidenum">
              <a:rPr lang="en-US"/>
              <a:pPr>
                <a:defRPr/>
              </a:pPr>
              <a:t>‹#›</a:t>
            </a:fld>
            <a:endParaRPr lang="en-US"/>
          </a:p>
        </p:txBody>
      </p:sp>
    </p:spTree>
    <p:extLst>
      <p:ext uri="{BB962C8B-B14F-4D97-AF65-F5344CB8AC3E}">
        <p14:creationId xmlns:p14="http://schemas.microsoft.com/office/powerpoint/2010/main" val="207734957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grpSp>
        <p:nvGrpSpPr>
          <p:cNvPr id="1026" name="Group 15"/>
          <p:cNvGrpSpPr>
            <a:grpSpLocks/>
          </p:cNvGrpSpPr>
          <p:nvPr userDrawn="1"/>
        </p:nvGrpSpPr>
        <p:grpSpPr bwMode="auto">
          <a:xfrm>
            <a:off x="0" y="6705600"/>
            <a:ext cx="9144000" cy="152400"/>
            <a:chOff x="0" y="6705600"/>
            <a:chExt cx="9144000" cy="152400"/>
          </a:xfrm>
        </p:grpSpPr>
        <p:sp>
          <p:nvSpPr>
            <p:cNvPr id="17" name="Rectangle 16"/>
            <p:cNvSpPr/>
            <p:nvPr userDrawn="1"/>
          </p:nvSpPr>
          <p:spPr>
            <a:xfrm>
              <a:off x="0" y="6705600"/>
              <a:ext cx="3048000" cy="1524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8" name="Rectangle 17"/>
            <p:cNvSpPr/>
            <p:nvPr userDrawn="1"/>
          </p:nvSpPr>
          <p:spPr>
            <a:xfrm>
              <a:off x="3048000" y="6705600"/>
              <a:ext cx="3048000" cy="15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9" name="Rectangle 18"/>
            <p:cNvSpPr/>
            <p:nvPr userDrawn="1"/>
          </p:nvSpPr>
          <p:spPr>
            <a:xfrm>
              <a:off x="6096000" y="6705600"/>
              <a:ext cx="3048000" cy="1524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sp>
        <p:nvSpPr>
          <p:cNvPr id="1027" name="Rectangle 3"/>
          <p:cNvSpPr>
            <a:spLocks noGrp="1" noChangeArrowheads="1"/>
          </p:cNvSpPr>
          <p:nvPr userDrawn="1">
            <p:ph type="body" idx="1"/>
          </p:nvPr>
        </p:nvSpPr>
        <p:spPr bwMode="black">
          <a:xfrm>
            <a:off x="1874838" y="1592263"/>
            <a:ext cx="5600700" cy="195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1" compatLnSpc="1">
            <a:prstTxWarp prst="textNoShape">
              <a:avLst/>
            </a:prstTxWarp>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2"/>
          <p:cNvSpPr>
            <a:spLocks noGrp="1" noChangeArrowheads="1"/>
          </p:cNvSpPr>
          <p:nvPr userDrawn="1">
            <p:ph type="title"/>
          </p:nvPr>
        </p:nvSpPr>
        <p:spPr bwMode="black">
          <a:xfrm>
            <a:off x="455613" y="906463"/>
            <a:ext cx="843915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1" compatLnSpc="1">
            <a:prstTxWarp prst="textNoShape">
              <a:avLst/>
            </a:prstTxWarp>
            <a:spAutoFit/>
          </a:bodyPr>
          <a:lstStyle/>
          <a:p>
            <a:pPr lvl="0"/>
            <a:r>
              <a:rPr lang="en-US"/>
              <a:t>Click to edit Master title style</a:t>
            </a:r>
          </a:p>
        </p:txBody>
      </p:sp>
      <p:sp>
        <p:nvSpPr>
          <p:cNvPr id="3" name="Rectangle 4"/>
          <p:cNvSpPr>
            <a:spLocks noGrp="1" noChangeArrowheads="1"/>
          </p:cNvSpPr>
          <p:nvPr userDrawn="1">
            <p:ph type="dt" sz="half" idx="2"/>
          </p:nvPr>
        </p:nvSpPr>
        <p:spPr bwMode="black">
          <a:xfrm>
            <a:off x="123825" y="6469063"/>
            <a:ext cx="1519238" cy="3889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chemeClr val="bg2"/>
                </a:solidFill>
                <a:latin typeface="Arial" charset="0"/>
              </a:defRPr>
            </a:lvl1pPr>
          </a:lstStyle>
          <a:p>
            <a:pPr>
              <a:defRPr/>
            </a:pPr>
            <a:endParaRPr lang="en-US"/>
          </a:p>
        </p:txBody>
      </p:sp>
      <p:sp>
        <p:nvSpPr>
          <p:cNvPr id="4" name="Rectangle 5"/>
          <p:cNvSpPr>
            <a:spLocks noGrp="1" noChangeArrowheads="1"/>
          </p:cNvSpPr>
          <p:nvPr userDrawn="1">
            <p:ph type="ftr" sz="quarter" idx="3"/>
          </p:nvPr>
        </p:nvSpPr>
        <p:spPr bwMode="black">
          <a:xfrm>
            <a:off x="1544638" y="6469063"/>
            <a:ext cx="6153150" cy="3889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chemeClr val="bg2"/>
                </a:solidFill>
                <a:latin typeface="Arial" charset="0"/>
              </a:defRPr>
            </a:lvl1pPr>
          </a:lstStyle>
          <a:p>
            <a:pPr>
              <a:defRPr/>
            </a:pPr>
            <a:endParaRPr lang="en-US"/>
          </a:p>
        </p:txBody>
      </p:sp>
      <p:sp>
        <p:nvSpPr>
          <p:cNvPr id="2" name="Rectangle 6"/>
          <p:cNvSpPr>
            <a:spLocks noGrp="1" noChangeArrowheads="1"/>
          </p:cNvSpPr>
          <p:nvPr userDrawn="1">
            <p:ph type="sldNum" sz="quarter" idx="4"/>
          </p:nvPr>
        </p:nvSpPr>
        <p:spPr bwMode="black">
          <a:xfrm>
            <a:off x="7766050" y="6469063"/>
            <a:ext cx="1301750" cy="3889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chemeClr val="bg2"/>
                </a:solidFill>
              </a:defRPr>
            </a:lvl1pPr>
          </a:lstStyle>
          <a:p>
            <a:pPr>
              <a:defRPr/>
            </a:pPr>
            <a:fld id="{49BD9463-6315-4AD7-9709-E8BBB73C2BCC}" type="slidenum">
              <a:rPr lang="en-US"/>
              <a:pPr>
                <a:defRPr/>
              </a:pPr>
              <a:t>‹#›</a:t>
            </a:fld>
            <a:endParaRPr lang="en-US"/>
          </a:p>
        </p:txBody>
      </p:sp>
    </p:spTree>
    <p:extLst>
      <p:ext uri="{BB962C8B-B14F-4D97-AF65-F5344CB8AC3E}">
        <p14:creationId xmlns:p14="http://schemas.microsoft.com/office/powerpoint/2010/main" val="1233842510"/>
      </p:ext>
    </p:extLst>
  </p:cSld>
  <p:clrMap bg1="dk2" tx1="lt1" bg2="dk1"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txStyles>
    <p:titleStyle>
      <a:lvl1pPr algn="l" rtl="0" eaLnBrk="0" fontAlgn="base" hangingPunct="0">
        <a:lnSpc>
          <a:spcPct val="90000"/>
        </a:lnSpc>
        <a:spcBef>
          <a:spcPct val="0"/>
        </a:spcBef>
        <a:spcAft>
          <a:spcPct val="0"/>
        </a:spcAft>
        <a:defRPr sz="2800" b="1">
          <a:solidFill>
            <a:schemeClr val="accent1"/>
          </a:solidFill>
          <a:latin typeface="Lucida Sans" pitchFamily="34" charset="0"/>
          <a:ea typeface="+mj-ea"/>
          <a:cs typeface="+mj-cs"/>
        </a:defRPr>
      </a:lvl1pPr>
      <a:lvl2pPr algn="l" rtl="0" eaLnBrk="0" fontAlgn="base" hangingPunct="0">
        <a:lnSpc>
          <a:spcPct val="90000"/>
        </a:lnSpc>
        <a:spcBef>
          <a:spcPct val="0"/>
        </a:spcBef>
        <a:spcAft>
          <a:spcPct val="0"/>
        </a:spcAft>
        <a:defRPr sz="2800" b="1">
          <a:solidFill>
            <a:schemeClr val="accent1"/>
          </a:solidFill>
          <a:latin typeface="Lucida Sans" pitchFamily="34" charset="0"/>
        </a:defRPr>
      </a:lvl2pPr>
      <a:lvl3pPr algn="l" rtl="0" eaLnBrk="0" fontAlgn="base" hangingPunct="0">
        <a:lnSpc>
          <a:spcPct val="90000"/>
        </a:lnSpc>
        <a:spcBef>
          <a:spcPct val="0"/>
        </a:spcBef>
        <a:spcAft>
          <a:spcPct val="0"/>
        </a:spcAft>
        <a:defRPr sz="2800" b="1">
          <a:solidFill>
            <a:schemeClr val="accent1"/>
          </a:solidFill>
          <a:latin typeface="Lucida Sans" pitchFamily="34" charset="0"/>
        </a:defRPr>
      </a:lvl3pPr>
      <a:lvl4pPr algn="l" rtl="0" eaLnBrk="0" fontAlgn="base" hangingPunct="0">
        <a:lnSpc>
          <a:spcPct val="90000"/>
        </a:lnSpc>
        <a:spcBef>
          <a:spcPct val="0"/>
        </a:spcBef>
        <a:spcAft>
          <a:spcPct val="0"/>
        </a:spcAft>
        <a:defRPr sz="2800" b="1">
          <a:solidFill>
            <a:schemeClr val="accent1"/>
          </a:solidFill>
          <a:latin typeface="Lucida Sans" pitchFamily="34" charset="0"/>
        </a:defRPr>
      </a:lvl4pPr>
      <a:lvl5pPr algn="l" rtl="0" eaLnBrk="0" fontAlgn="base" hangingPunct="0">
        <a:lnSpc>
          <a:spcPct val="90000"/>
        </a:lnSpc>
        <a:spcBef>
          <a:spcPct val="0"/>
        </a:spcBef>
        <a:spcAft>
          <a:spcPct val="0"/>
        </a:spcAft>
        <a:defRPr sz="2800" b="1">
          <a:solidFill>
            <a:schemeClr val="accent1"/>
          </a:solidFill>
          <a:latin typeface="Lucida Sans" pitchFamily="34" charset="0"/>
        </a:defRPr>
      </a:lvl5pPr>
      <a:lvl6pPr marL="457200" algn="l" rtl="0" fontAlgn="base">
        <a:lnSpc>
          <a:spcPct val="90000"/>
        </a:lnSpc>
        <a:spcBef>
          <a:spcPct val="0"/>
        </a:spcBef>
        <a:spcAft>
          <a:spcPct val="0"/>
        </a:spcAft>
        <a:defRPr sz="2800" b="1">
          <a:solidFill>
            <a:schemeClr val="accent2"/>
          </a:solidFill>
          <a:latin typeface="Arial" charset="0"/>
        </a:defRPr>
      </a:lvl6pPr>
      <a:lvl7pPr marL="914400" algn="l" rtl="0" fontAlgn="base">
        <a:lnSpc>
          <a:spcPct val="90000"/>
        </a:lnSpc>
        <a:spcBef>
          <a:spcPct val="0"/>
        </a:spcBef>
        <a:spcAft>
          <a:spcPct val="0"/>
        </a:spcAft>
        <a:defRPr sz="2800" b="1">
          <a:solidFill>
            <a:schemeClr val="accent2"/>
          </a:solidFill>
          <a:latin typeface="Arial" charset="0"/>
        </a:defRPr>
      </a:lvl7pPr>
      <a:lvl8pPr marL="1371600" algn="l" rtl="0" fontAlgn="base">
        <a:lnSpc>
          <a:spcPct val="90000"/>
        </a:lnSpc>
        <a:spcBef>
          <a:spcPct val="0"/>
        </a:spcBef>
        <a:spcAft>
          <a:spcPct val="0"/>
        </a:spcAft>
        <a:defRPr sz="2800" b="1">
          <a:solidFill>
            <a:schemeClr val="accent2"/>
          </a:solidFill>
          <a:latin typeface="Arial" charset="0"/>
        </a:defRPr>
      </a:lvl8pPr>
      <a:lvl9pPr marL="1828800" algn="l" rtl="0" fontAlgn="base">
        <a:lnSpc>
          <a:spcPct val="90000"/>
        </a:lnSpc>
        <a:spcBef>
          <a:spcPct val="0"/>
        </a:spcBef>
        <a:spcAft>
          <a:spcPct val="0"/>
        </a:spcAft>
        <a:defRPr sz="2800" b="1">
          <a:solidFill>
            <a:schemeClr val="accent2"/>
          </a:solidFill>
          <a:latin typeface="Arial" charset="0"/>
        </a:defRPr>
      </a:lvl9pPr>
    </p:titleStyle>
    <p:bodyStyle>
      <a:lvl1pPr marL="165100" indent="-165100" algn="l" rtl="0" eaLnBrk="0" fontAlgn="base" hangingPunct="0">
        <a:spcBef>
          <a:spcPct val="25000"/>
        </a:spcBef>
        <a:spcAft>
          <a:spcPct val="0"/>
        </a:spcAft>
        <a:buClr>
          <a:srgbClr val="C60C30"/>
        </a:buClr>
        <a:buSzPct val="100000"/>
        <a:buFont typeface="Arial" panose="020B0604020202020204" pitchFamily="34" charset="0"/>
        <a:buChar char="•"/>
        <a:defRPr lang="en-US" sz="2600" dirty="0">
          <a:solidFill>
            <a:schemeClr val="bg2"/>
          </a:solidFill>
          <a:latin typeface="Lucida Sans" pitchFamily="34" charset="0"/>
          <a:ea typeface="+mn-ea"/>
          <a:cs typeface="+mn-cs"/>
        </a:defRPr>
      </a:lvl1pPr>
      <a:lvl2pPr marL="344488" indent="-179388" algn="l" rtl="0" eaLnBrk="0" fontAlgn="base" hangingPunct="0">
        <a:lnSpc>
          <a:spcPct val="95000"/>
        </a:lnSpc>
        <a:spcBef>
          <a:spcPct val="10000"/>
        </a:spcBef>
        <a:spcAft>
          <a:spcPct val="0"/>
        </a:spcAft>
        <a:buClr>
          <a:srgbClr val="C60C30"/>
        </a:buClr>
        <a:buSzPct val="100000"/>
        <a:buFont typeface="Arial" panose="020B0604020202020204" pitchFamily="34" charset="0"/>
        <a:buChar char="•"/>
        <a:defRPr lang="en-US" sz="2400" dirty="0">
          <a:solidFill>
            <a:schemeClr val="bg2"/>
          </a:solidFill>
          <a:latin typeface="Lucida Sans" pitchFamily="34" charset="0"/>
        </a:defRPr>
      </a:lvl2pPr>
      <a:lvl3pPr marL="509588" indent="-165100" algn="l" rtl="0" eaLnBrk="0" fontAlgn="base" hangingPunct="0">
        <a:lnSpc>
          <a:spcPct val="95000"/>
        </a:lnSpc>
        <a:spcBef>
          <a:spcPct val="10000"/>
        </a:spcBef>
        <a:spcAft>
          <a:spcPct val="0"/>
        </a:spcAft>
        <a:buClr>
          <a:srgbClr val="C60C30"/>
        </a:buClr>
        <a:buSzPct val="100000"/>
        <a:buFont typeface="Arial" panose="020B0604020202020204" pitchFamily="34" charset="0"/>
        <a:buChar char="•"/>
        <a:defRPr lang="en-US" sz="2200" dirty="0">
          <a:solidFill>
            <a:schemeClr val="bg2"/>
          </a:solidFill>
          <a:latin typeface="Lucida Sans" pitchFamily="34" charset="0"/>
        </a:defRPr>
      </a:lvl3pPr>
      <a:lvl4pPr marL="688975" indent="-179388" algn="l" rtl="0" eaLnBrk="0" fontAlgn="base" hangingPunct="0">
        <a:lnSpc>
          <a:spcPct val="95000"/>
        </a:lnSpc>
        <a:spcBef>
          <a:spcPct val="10000"/>
        </a:spcBef>
        <a:spcAft>
          <a:spcPct val="0"/>
        </a:spcAft>
        <a:buClr>
          <a:srgbClr val="C60C30"/>
        </a:buClr>
        <a:buSzPct val="100000"/>
        <a:buFont typeface="Arial" panose="020B0604020202020204" pitchFamily="34" charset="0"/>
        <a:buChar char="•"/>
        <a:defRPr lang="en-US" sz="2000" dirty="0">
          <a:solidFill>
            <a:schemeClr val="bg2"/>
          </a:solidFill>
          <a:latin typeface="Lucida Sans" pitchFamily="34" charset="0"/>
        </a:defRPr>
      </a:lvl4pPr>
      <a:lvl5pPr marL="854075" indent="-165100" algn="l" rtl="0" eaLnBrk="0" fontAlgn="base" hangingPunct="0">
        <a:lnSpc>
          <a:spcPct val="95000"/>
        </a:lnSpc>
        <a:spcBef>
          <a:spcPct val="10000"/>
        </a:spcBef>
        <a:spcAft>
          <a:spcPct val="0"/>
        </a:spcAft>
        <a:buClr>
          <a:srgbClr val="C60C30"/>
        </a:buClr>
        <a:buSzPct val="100000"/>
        <a:buFont typeface="Arial" panose="020B0604020202020204" pitchFamily="34" charset="0"/>
        <a:buChar char="•"/>
        <a:defRPr lang="en-US" sz="2000" dirty="0">
          <a:solidFill>
            <a:schemeClr val="bg2"/>
          </a:solidFill>
          <a:latin typeface="Lucida Sans" pitchFamily="34" charset="0"/>
        </a:defRPr>
      </a:lvl5pPr>
      <a:lvl6pPr marL="1141413" indent="222250" algn="l" rtl="0" fontAlgn="base">
        <a:lnSpc>
          <a:spcPct val="95000"/>
        </a:lnSpc>
        <a:spcBef>
          <a:spcPct val="10000"/>
        </a:spcBef>
        <a:spcAft>
          <a:spcPct val="0"/>
        </a:spcAft>
        <a:buClr>
          <a:schemeClr val="accent1"/>
        </a:buClr>
        <a:buChar char="•"/>
        <a:defRPr sz="2000">
          <a:solidFill>
            <a:schemeClr val="tx1"/>
          </a:solidFill>
          <a:latin typeface="+mn-lt"/>
        </a:defRPr>
      </a:lvl6pPr>
      <a:lvl7pPr marL="1598613" indent="222250" algn="l" rtl="0" fontAlgn="base">
        <a:lnSpc>
          <a:spcPct val="95000"/>
        </a:lnSpc>
        <a:spcBef>
          <a:spcPct val="10000"/>
        </a:spcBef>
        <a:spcAft>
          <a:spcPct val="0"/>
        </a:spcAft>
        <a:buClr>
          <a:schemeClr val="accent1"/>
        </a:buClr>
        <a:buChar char="•"/>
        <a:defRPr sz="2000">
          <a:solidFill>
            <a:schemeClr val="tx1"/>
          </a:solidFill>
          <a:latin typeface="+mn-lt"/>
        </a:defRPr>
      </a:lvl7pPr>
      <a:lvl8pPr marL="2055813" indent="222250" algn="l" rtl="0" fontAlgn="base">
        <a:lnSpc>
          <a:spcPct val="95000"/>
        </a:lnSpc>
        <a:spcBef>
          <a:spcPct val="10000"/>
        </a:spcBef>
        <a:spcAft>
          <a:spcPct val="0"/>
        </a:spcAft>
        <a:buClr>
          <a:schemeClr val="accent1"/>
        </a:buClr>
        <a:buChar char="•"/>
        <a:defRPr sz="2000">
          <a:solidFill>
            <a:schemeClr val="tx1"/>
          </a:solidFill>
          <a:latin typeface="+mn-lt"/>
        </a:defRPr>
      </a:lvl8pPr>
      <a:lvl9pPr marL="2513013" indent="222250" algn="l" rtl="0" fontAlgn="base">
        <a:lnSpc>
          <a:spcPct val="95000"/>
        </a:lnSpc>
        <a:spcBef>
          <a:spcPct val="10000"/>
        </a:spcBef>
        <a:spcAft>
          <a:spcPct val="0"/>
        </a:spcAft>
        <a:buClr>
          <a:schemeClr val="accent1"/>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jp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jpeg"/><Relationship Id="rId5" Type="http://schemas.openxmlformats.org/officeDocument/2006/relationships/image" Target="../media/image8.jpg"/><Relationship Id="rId10" Type="http://schemas.openxmlformats.org/officeDocument/2006/relationships/image" Target="../media/image13.jpeg"/><Relationship Id="rId4" Type="http://schemas.openxmlformats.org/officeDocument/2006/relationships/image" Target="../media/image7.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gif"/></Relationships>
</file>

<file path=ppt/slides/_rels/slide5.xml.rels><?xml version="1.0" encoding="UTF-8" standalone="yes"?>
<Relationships xmlns="http://schemas.openxmlformats.org/package/2006/relationships"><Relationship Id="rId8" Type="http://schemas.openxmlformats.org/officeDocument/2006/relationships/image" Target="../media/image25.emf"/><Relationship Id="rId3" Type="http://schemas.openxmlformats.org/officeDocument/2006/relationships/image" Target="../media/image20.tiff"/><Relationship Id="rId7"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3.emf"/><Relationship Id="rId5" Type="http://schemas.openxmlformats.org/officeDocument/2006/relationships/image" Target="../media/image22.png"/><Relationship Id="rId4" Type="http://schemas.openxmlformats.org/officeDocument/2006/relationships/image" Target="../media/image21.tiff"/><Relationship Id="rId9" Type="http://schemas.openxmlformats.org/officeDocument/2006/relationships/image" Target="../media/image26.emf"/></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7.png"/><Relationship Id="rId7" Type="http://schemas.openxmlformats.org/officeDocument/2006/relationships/diagramQuickStyle" Target="../diagrams/quickStyle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8.png"/><Relationship Id="rId9" Type="http://schemas.microsoft.com/office/2007/relationships/diagramDrawing" Target="../diagrams/drawing1.xml"/></Relationships>
</file>

<file path=ppt/slides/_rels/slide7.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37.jpeg"/><Relationship Id="rId3" Type="http://schemas.openxmlformats.org/officeDocument/2006/relationships/image" Target="../media/image29.jpeg"/><Relationship Id="rId7" Type="http://schemas.openxmlformats.org/officeDocument/2006/relationships/image" Target="../media/image32.png"/><Relationship Id="rId12" Type="http://schemas.openxmlformats.org/officeDocument/2006/relationships/image" Target="../media/image36.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microsoft.com/office/2007/relationships/hdphoto" Target="../media/hdphoto1.wdp"/><Relationship Id="rId11" Type="http://schemas.openxmlformats.org/officeDocument/2006/relationships/image" Target="../media/image35.png"/><Relationship Id="rId5" Type="http://schemas.openxmlformats.org/officeDocument/2006/relationships/image" Target="../media/image31.png"/><Relationship Id="rId10" Type="http://schemas.openxmlformats.org/officeDocument/2006/relationships/image" Target="../media/image34.png"/><Relationship Id="rId4" Type="http://schemas.openxmlformats.org/officeDocument/2006/relationships/image" Target="../media/image30.png"/><Relationship Id="rId9" Type="http://schemas.openxmlformats.org/officeDocument/2006/relationships/image" Target="../media/image33.jpeg"/></Relationships>
</file>

<file path=ppt/slides/_rels/slide8.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10.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9.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45.png"/><Relationship Id="rId4" Type="http://schemas.openxmlformats.org/officeDocument/2006/relationships/image" Target="../media/image44.emf"/></Relationships>
</file>

<file path=ppt/slides/_rels/slide1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48.png"/><Relationship Id="rId4" Type="http://schemas.openxmlformats.org/officeDocument/2006/relationships/image" Target="../media/image47.emf"/></Relationships>
</file>

<file path=ppt/slides/_rels/slide1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50.png"/></Relationships>
</file>

<file path=ppt/slides/_rels/slide12.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5.emf"/><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4.emf"/><Relationship Id="rId5" Type="http://schemas.openxmlformats.org/officeDocument/2006/relationships/image" Target="../media/image53.png"/><Relationship Id="rId4" Type="http://schemas.openxmlformats.org/officeDocument/2006/relationships/image" Target="../media/image52.png"/></Relationships>
</file>

<file path=ppt/slides/_rels/slide13.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7.emf"/></Relationships>
</file>

<file path=ppt/slides/_rels/slide14.xml.rels><?xml version="1.0" encoding="UTF-8" standalone="yes"?>
<Relationships xmlns="http://schemas.openxmlformats.org/package/2006/relationships"><Relationship Id="rId2" Type="http://schemas.openxmlformats.org/officeDocument/2006/relationships/image" Target="../media/image58.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0.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59.emf"/><Relationship Id="rId4" Type="http://schemas.openxmlformats.org/officeDocument/2006/relationships/oleObject" Target="../embeddings/oleObject1.bin"/></Relationships>
</file>

<file path=ppt/slides/_rels/slide16.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5" name="Rectangle 20"/>
          <p:cNvSpPr>
            <a:spLocks noGrp="1" noChangeArrowheads="1"/>
          </p:cNvSpPr>
          <p:nvPr>
            <p:ph type="subTitle" idx="1"/>
          </p:nvPr>
        </p:nvSpPr>
        <p:spPr>
          <a:xfrm>
            <a:off x="490537" y="3833991"/>
            <a:ext cx="8162925" cy="1785104"/>
          </a:xfrm>
        </p:spPr>
        <p:txBody>
          <a:bodyPr/>
          <a:lstStyle/>
          <a:p>
            <a:endParaRPr lang="en-US" sz="2000" dirty="0"/>
          </a:p>
          <a:p>
            <a:endParaRPr sz="2000" dirty="0"/>
          </a:p>
          <a:p>
            <a:r>
              <a:rPr sz="2000" b="1" u="sng" dirty="0"/>
              <a:t>John </a:t>
            </a:r>
            <a:r>
              <a:rPr sz="2000" b="1" u="sng" dirty="0" smtClean="0"/>
              <a:t>McCloy</a:t>
            </a:r>
            <a:r>
              <a:rPr sz="2000" dirty="0" smtClean="0"/>
              <a:t>, Jamie Weaver, Chuck Soderquist, &amp; others</a:t>
            </a:r>
            <a:endParaRPr sz="2000" dirty="0"/>
          </a:p>
          <a:p>
            <a:r>
              <a:rPr lang="en-US" sz="1600" dirty="0" smtClean="0"/>
              <a:t>Sydney</a:t>
            </a:r>
            <a:r>
              <a:rPr lang="en-US" sz="1600" dirty="0"/>
              <a:t>, Australia</a:t>
            </a:r>
          </a:p>
          <a:p>
            <a:r>
              <a:rPr lang="en-US" sz="1600" dirty="0" smtClean="0"/>
              <a:t>November 2, </a:t>
            </a:r>
            <a:r>
              <a:rPr lang="en-US" sz="1600" dirty="0"/>
              <a:t>2017</a:t>
            </a:r>
          </a:p>
        </p:txBody>
      </p:sp>
      <p:sp>
        <p:nvSpPr>
          <p:cNvPr id="8194" name="Rectangle 19"/>
          <p:cNvSpPr>
            <a:spLocks noGrp="1" noChangeArrowheads="1"/>
          </p:cNvSpPr>
          <p:nvPr>
            <p:ph type="ctrTitle"/>
          </p:nvPr>
        </p:nvSpPr>
        <p:spPr>
          <a:xfrm>
            <a:off x="501650" y="3659222"/>
            <a:ext cx="8140700" cy="867930"/>
          </a:xfrm>
          <a:ln/>
        </p:spPr>
        <p:txBody>
          <a:bodyPr/>
          <a:lstStyle/>
          <a:p>
            <a:r>
              <a:rPr lang="en-US" i="1" kern="1200" dirty="0"/>
              <a:t>Alkali technetium oxides and their relation to Tc loading in nuclear waste glasses</a:t>
            </a:r>
            <a:endParaRPr lang="en-US" kern="1200" dirty="0"/>
          </a:p>
        </p:txBody>
      </p:sp>
      <p:pic>
        <p:nvPicPr>
          <p:cNvPr id="8196" name="Picture 6" descr="http://content.wsulibs.wsu.edu/photo/image/38444163112006_060102029.jpg"/>
          <p:cNvPicPr>
            <a:picLocks noChangeAspect="1" noChangeArrowheads="1"/>
          </p:cNvPicPr>
          <p:nvPr/>
        </p:nvPicPr>
        <p:blipFill>
          <a:blip r:embed="rId3">
            <a:extLst>
              <a:ext uri="{28A0092B-C50C-407E-A947-70E740481C1C}">
                <a14:useLocalDpi xmlns:a14="http://schemas.microsoft.com/office/drawing/2010/main" val="0"/>
              </a:ext>
            </a:extLst>
          </a:blip>
          <a:srcRect t="15347" b="34772"/>
          <a:stretch>
            <a:fillRect/>
          </a:stretch>
        </p:blipFill>
        <p:spPr bwMode="auto">
          <a:xfrm>
            <a:off x="0" y="0"/>
            <a:ext cx="91440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0" y="-132735"/>
            <a:ext cx="9144000" cy="3730755"/>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10572" y="5616493"/>
            <a:ext cx="4925977" cy="1241507"/>
          </a:xfrm>
          <a:prstGeom prst="rect">
            <a:avLst/>
          </a:prstGeom>
        </p:spPr>
      </p:pic>
    </p:spTree>
    <p:extLst>
      <p:ext uri="{BB962C8B-B14F-4D97-AF65-F5344CB8AC3E}">
        <p14:creationId xmlns:p14="http://schemas.microsoft.com/office/powerpoint/2010/main" val="724920164"/>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17176" y="52522"/>
            <a:ext cx="7772400" cy="480131"/>
          </a:xfrm>
        </p:spPr>
        <p:txBody>
          <a:bodyPr/>
          <a:lstStyle/>
          <a:p>
            <a:r>
              <a:rPr lang="en-US" dirty="0"/>
              <a:t>Acknowledgements</a:t>
            </a:r>
          </a:p>
        </p:txBody>
      </p:sp>
      <p:pic>
        <p:nvPicPr>
          <p:cNvPr id="4" name="Picture 3"/>
          <p:cNvPicPr>
            <a:picLocks noChangeAspect="1"/>
          </p:cNvPicPr>
          <p:nvPr/>
        </p:nvPicPr>
        <p:blipFill>
          <a:blip r:embed="rId3"/>
          <a:stretch>
            <a:fillRect/>
          </a:stretch>
        </p:blipFill>
        <p:spPr>
          <a:xfrm>
            <a:off x="496607" y="4313216"/>
            <a:ext cx="1536222" cy="1529395"/>
          </a:xfrm>
          <a:prstGeom prst="rect">
            <a:avLst/>
          </a:prstGeom>
        </p:spPr>
      </p:pic>
      <p:pic>
        <p:nvPicPr>
          <p:cNvPr id="5" name="Picture 4"/>
          <p:cNvPicPr>
            <a:picLocks noChangeAspect="1"/>
          </p:cNvPicPr>
          <p:nvPr/>
        </p:nvPicPr>
        <p:blipFill>
          <a:blip r:embed="rId4"/>
          <a:stretch>
            <a:fillRect/>
          </a:stretch>
        </p:blipFill>
        <p:spPr>
          <a:xfrm>
            <a:off x="4037483" y="1383185"/>
            <a:ext cx="1899586" cy="964557"/>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19131" y="1077189"/>
            <a:ext cx="1493837" cy="1493837"/>
          </a:xfrm>
          <a:prstGeom prst="rect">
            <a:avLst/>
          </a:prstGeom>
        </p:spPr>
      </p:pic>
      <p:pic>
        <p:nvPicPr>
          <p:cNvPr id="9" name="Picture 8"/>
          <p:cNvPicPr>
            <a:picLocks noChangeAspect="1"/>
          </p:cNvPicPr>
          <p:nvPr/>
        </p:nvPicPr>
        <p:blipFill>
          <a:blip r:embed="rId6"/>
          <a:stretch>
            <a:fillRect/>
          </a:stretch>
        </p:blipFill>
        <p:spPr>
          <a:xfrm>
            <a:off x="5586151" y="3796930"/>
            <a:ext cx="1681126" cy="734797"/>
          </a:xfrm>
          <a:prstGeom prst="rect">
            <a:avLst/>
          </a:prstGeom>
        </p:spPr>
      </p:pic>
      <p:pic>
        <p:nvPicPr>
          <p:cNvPr id="10" name="Picture 9"/>
          <p:cNvPicPr>
            <a:picLocks noChangeAspect="1"/>
          </p:cNvPicPr>
          <p:nvPr/>
        </p:nvPicPr>
        <p:blipFill>
          <a:blip r:embed="rId7"/>
          <a:stretch>
            <a:fillRect/>
          </a:stretch>
        </p:blipFill>
        <p:spPr>
          <a:xfrm>
            <a:off x="6575161" y="5916390"/>
            <a:ext cx="1585227" cy="815404"/>
          </a:xfrm>
          <a:prstGeom prst="rect">
            <a:avLst/>
          </a:prstGeom>
        </p:spPr>
      </p:pic>
      <p:sp>
        <p:nvSpPr>
          <p:cNvPr id="11" name="TextBox 10"/>
          <p:cNvSpPr txBox="1"/>
          <p:nvPr/>
        </p:nvSpPr>
        <p:spPr>
          <a:xfrm>
            <a:off x="4037483" y="2428677"/>
            <a:ext cx="2221526" cy="523220"/>
          </a:xfrm>
          <a:prstGeom prst="rect">
            <a:avLst/>
          </a:prstGeom>
          <a:noFill/>
        </p:spPr>
        <p:txBody>
          <a:bodyPr wrap="square" rtlCol="0">
            <a:spAutoFit/>
          </a:bodyPr>
          <a:lstStyle/>
          <a:p>
            <a:pPr marL="285750" indent="-285750" defTabSz="457200">
              <a:buFont typeface="Arial" panose="020B0604020202020204" pitchFamily="34" charset="0"/>
              <a:buChar char="•"/>
            </a:pPr>
            <a:r>
              <a:rPr lang="en-US" sz="1400" b="1" dirty="0">
                <a:solidFill>
                  <a:schemeClr val="accent1"/>
                </a:solidFill>
              </a:rPr>
              <a:t>Chuck Soderquist</a:t>
            </a:r>
          </a:p>
          <a:p>
            <a:pPr marL="285750" indent="-285750">
              <a:buFont typeface="Arial" panose="020B0604020202020204" pitchFamily="34" charset="0"/>
              <a:buChar char="•"/>
            </a:pPr>
            <a:r>
              <a:rPr lang="en-US" sz="1400" dirty="0">
                <a:solidFill>
                  <a:schemeClr val="bg2"/>
                </a:solidFill>
              </a:rPr>
              <a:t>Paul </a:t>
            </a:r>
            <a:r>
              <a:rPr lang="en-US" sz="1400" dirty="0" err="1" smtClean="0">
                <a:solidFill>
                  <a:schemeClr val="bg2"/>
                </a:solidFill>
              </a:rPr>
              <a:t>Gassman</a:t>
            </a:r>
            <a:endParaRPr lang="en-US" sz="1400" dirty="0">
              <a:solidFill>
                <a:schemeClr val="bg2"/>
              </a:solidFill>
            </a:endParaRPr>
          </a:p>
        </p:txBody>
      </p:sp>
      <p:sp>
        <p:nvSpPr>
          <p:cNvPr id="12" name="TextBox 11"/>
          <p:cNvSpPr txBox="1"/>
          <p:nvPr/>
        </p:nvSpPr>
        <p:spPr>
          <a:xfrm>
            <a:off x="5477699" y="4593530"/>
            <a:ext cx="1817207" cy="1169551"/>
          </a:xfrm>
          <a:prstGeom prst="rect">
            <a:avLst/>
          </a:prstGeom>
          <a:noFill/>
        </p:spPr>
        <p:txBody>
          <a:bodyPr wrap="square" rtlCol="0">
            <a:spAutoFit/>
          </a:bodyPr>
          <a:lstStyle/>
          <a:p>
            <a:pPr marL="285750" indent="-285750">
              <a:buFont typeface="Arial" panose="020B0604020202020204" pitchFamily="34" charset="0"/>
              <a:buChar char="•"/>
            </a:pPr>
            <a:r>
              <a:rPr lang="en-US" sz="1400" dirty="0">
                <a:solidFill>
                  <a:schemeClr val="bg2"/>
                </a:solidFill>
              </a:rPr>
              <a:t>Eric Walter</a:t>
            </a:r>
          </a:p>
          <a:p>
            <a:pPr marL="285750" indent="-285750" defTabSz="457200">
              <a:buFont typeface="Arial" panose="020B0604020202020204" pitchFamily="34" charset="0"/>
              <a:buChar char="•"/>
            </a:pPr>
            <a:r>
              <a:rPr lang="en-US" sz="1400" dirty="0">
                <a:solidFill>
                  <a:prstClr val="black"/>
                </a:solidFill>
              </a:rPr>
              <a:t>Nancy Washton</a:t>
            </a:r>
          </a:p>
          <a:p>
            <a:pPr marL="285750" indent="-285750" defTabSz="457200">
              <a:buFont typeface="Arial" panose="020B0604020202020204" pitchFamily="34" charset="0"/>
              <a:buChar char="•"/>
            </a:pPr>
            <a:r>
              <a:rPr lang="en-US" sz="1400" dirty="0">
                <a:solidFill>
                  <a:prstClr val="black"/>
                </a:solidFill>
              </a:rPr>
              <a:t>Andy Lipton</a:t>
            </a:r>
          </a:p>
          <a:p>
            <a:pPr marL="285750" indent="-285750" defTabSz="457200">
              <a:buFont typeface="Arial" panose="020B0604020202020204" pitchFamily="34" charset="0"/>
              <a:buChar char="•"/>
            </a:pPr>
            <a:endParaRPr lang="en-US" sz="1400" dirty="0">
              <a:solidFill>
                <a:prstClr val="black"/>
              </a:solidFill>
            </a:endParaRPr>
          </a:p>
          <a:p>
            <a:pPr marL="285750" indent="-285750" defTabSz="457200">
              <a:buFont typeface="Arial" panose="020B0604020202020204" pitchFamily="34" charset="0"/>
              <a:buChar char="•"/>
            </a:pPr>
            <a:r>
              <a:rPr lang="en-US" sz="1400" dirty="0">
                <a:solidFill>
                  <a:prstClr val="black"/>
                </a:solidFill>
              </a:rPr>
              <a:t>UP# 48294</a:t>
            </a:r>
          </a:p>
        </p:txBody>
      </p:sp>
      <p:pic>
        <p:nvPicPr>
          <p:cNvPr id="15" name="Picture 14"/>
          <p:cNvPicPr>
            <a:picLocks noChangeAspect="1"/>
          </p:cNvPicPr>
          <p:nvPr/>
        </p:nvPicPr>
        <p:blipFill>
          <a:blip r:embed="rId8"/>
          <a:stretch>
            <a:fillRect/>
          </a:stretch>
        </p:blipFill>
        <p:spPr>
          <a:xfrm>
            <a:off x="3796845" y="3747818"/>
            <a:ext cx="1465754" cy="1247985"/>
          </a:xfrm>
          <a:prstGeom prst="rect">
            <a:avLst/>
          </a:prstGeom>
        </p:spPr>
      </p:pic>
      <p:sp>
        <p:nvSpPr>
          <p:cNvPr id="16" name="TextBox 15"/>
          <p:cNvSpPr txBox="1"/>
          <p:nvPr/>
        </p:nvSpPr>
        <p:spPr>
          <a:xfrm>
            <a:off x="3660492" y="5074841"/>
            <a:ext cx="1817207" cy="307777"/>
          </a:xfrm>
          <a:prstGeom prst="rect">
            <a:avLst/>
          </a:prstGeom>
          <a:noFill/>
        </p:spPr>
        <p:txBody>
          <a:bodyPr wrap="square" rtlCol="0">
            <a:spAutoFit/>
          </a:bodyPr>
          <a:lstStyle/>
          <a:p>
            <a:pPr marL="285750" indent="-285750" defTabSz="457200">
              <a:buFont typeface="Arial" panose="020B0604020202020204" pitchFamily="34" charset="0"/>
              <a:buChar char="•"/>
            </a:pPr>
            <a:r>
              <a:rPr lang="en-US" sz="1400" dirty="0">
                <a:solidFill>
                  <a:schemeClr val="bg2"/>
                </a:solidFill>
              </a:rPr>
              <a:t>Wayne Lukens</a:t>
            </a:r>
          </a:p>
        </p:txBody>
      </p:sp>
      <p:sp>
        <p:nvSpPr>
          <p:cNvPr id="18" name="TextBox 17"/>
          <p:cNvSpPr txBox="1"/>
          <p:nvPr/>
        </p:nvSpPr>
        <p:spPr>
          <a:xfrm>
            <a:off x="267287" y="5977916"/>
            <a:ext cx="2046528" cy="523220"/>
          </a:xfrm>
          <a:prstGeom prst="rect">
            <a:avLst/>
          </a:prstGeom>
          <a:noFill/>
        </p:spPr>
        <p:txBody>
          <a:bodyPr wrap="square" rtlCol="0">
            <a:spAutoFit/>
          </a:bodyPr>
          <a:lstStyle/>
          <a:p>
            <a:pPr marL="285750" indent="-285750" defTabSz="457200">
              <a:buFont typeface="Arial" panose="020B0604020202020204" pitchFamily="34" charset="0"/>
              <a:buChar char="•"/>
            </a:pPr>
            <a:r>
              <a:rPr lang="en-US" sz="1400" b="1" dirty="0">
                <a:solidFill>
                  <a:schemeClr val="accent1"/>
                </a:solidFill>
              </a:rPr>
              <a:t>Jamie </a:t>
            </a:r>
            <a:r>
              <a:rPr lang="en-US" sz="1400" b="1" dirty="0" smtClean="0">
                <a:solidFill>
                  <a:schemeClr val="accent1"/>
                </a:solidFill>
              </a:rPr>
              <a:t>Weaver</a:t>
            </a:r>
          </a:p>
          <a:p>
            <a:pPr marL="285750" indent="-285750" defTabSz="457200">
              <a:buFont typeface="Arial" panose="020B0604020202020204" pitchFamily="34" charset="0"/>
              <a:buChar char="•"/>
            </a:pPr>
            <a:r>
              <a:rPr lang="en-US" sz="1400" dirty="0" smtClean="0">
                <a:solidFill>
                  <a:schemeClr val="bg2"/>
                </a:solidFill>
              </a:rPr>
              <a:t>Jason </a:t>
            </a:r>
            <a:r>
              <a:rPr lang="en-US" sz="1400" dirty="0" err="1" smtClean="0">
                <a:solidFill>
                  <a:schemeClr val="bg2"/>
                </a:solidFill>
              </a:rPr>
              <a:t>Lonergan</a:t>
            </a:r>
            <a:endParaRPr lang="en-US" sz="1400" dirty="0">
              <a:solidFill>
                <a:schemeClr val="bg2"/>
              </a:solidFill>
            </a:endParaRPr>
          </a:p>
        </p:txBody>
      </p:sp>
      <p:pic>
        <p:nvPicPr>
          <p:cNvPr id="17" name="Picture 16"/>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6824988" y="2768644"/>
            <a:ext cx="2092181" cy="376302"/>
          </a:xfrm>
          <a:prstGeom prst="rect">
            <a:avLst/>
          </a:prstGeom>
          <a:solidFill>
            <a:schemeClr val="accent2">
              <a:lumMod val="50000"/>
            </a:schemeClr>
          </a:solidFill>
        </p:spPr>
      </p:pic>
      <p:sp>
        <p:nvSpPr>
          <p:cNvPr id="20" name="TextBox 19"/>
          <p:cNvSpPr txBox="1"/>
          <p:nvPr/>
        </p:nvSpPr>
        <p:spPr>
          <a:xfrm>
            <a:off x="7042153" y="3298255"/>
            <a:ext cx="1817207" cy="307777"/>
          </a:xfrm>
          <a:prstGeom prst="rect">
            <a:avLst/>
          </a:prstGeom>
          <a:noFill/>
        </p:spPr>
        <p:txBody>
          <a:bodyPr wrap="square" rtlCol="0">
            <a:spAutoFit/>
          </a:bodyPr>
          <a:lstStyle/>
          <a:p>
            <a:pPr marL="285750" indent="-285750" defTabSz="457200">
              <a:buFont typeface="Arial" panose="020B0604020202020204" pitchFamily="34" charset="0"/>
              <a:buChar char="•"/>
            </a:pPr>
            <a:r>
              <a:rPr lang="en-US" sz="1400" dirty="0">
                <a:solidFill>
                  <a:prstClr val="black"/>
                </a:solidFill>
              </a:rPr>
              <a:t>Albert Kruger</a:t>
            </a:r>
          </a:p>
        </p:txBody>
      </p:sp>
      <p:sp>
        <p:nvSpPr>
          <p:cNvPr id="3" name="Slide Number Placeholder 2"/>
          <p:cNvSpPr>
            <a:spLocks noGrp="1"/>
          </p:cNvSpPr>
          <p:nvPr>
            <p:ph type="sldNum" sz="quarter" idx="12"/>
          </p:nvPr>
        </p:nvSpPr>
        <p:spPr/>
        <p:txBody>
          <a:bodyPr/>
          <a:lstStyle/>
          <a:p>
            <a:pPr>
              <a:defRPr/>
            </a:pPr>
            <a:fld id="{5FD58EFE-F676-43D2-B14B-06892A92767F}" type="slidenum">
              <a:rPr lang="en-US" smtClean="0">
                <a:solidFill>
                  <a:srgbClr val="000000"/>
                </a:solidFill>
              </a:rPr>
              <a:pPr>
                <a:defRPr/>
              </a:pPr>
              <a:t>2</a:t>
            </a:fld>
            <a:endParaRPr lang="en-US">
              <a:solidFill>
                <a:srgbClr val="000000"/>
              </a:solidFill>
            </a:endParaRPr>
          </a:p>
        </p:txBody>
      </p:sp>
      <p:pic>
        <p:nvPicPr>
          <p:cNvPr id="1026" name="Picture 2" descr="Image result for slac stanford"/>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815385" y="6164539"/>
            <a:ext cx="1591701" cy="56725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rotWithShape="1">
          <a:blip r:embed="rId11" cstate="print">
            <a:extLst>
              <a:ext uri="{28A0092B-C50C-407E-A947-70E740481C1C}">
                <a14:useLocalDpi xmlns:a14="http://schemas.microsoft.com/office/drawing/2010/main" val="0"/>
              </a:ext>
            </a:extLst>
          </a:blip>
          <a:srcRect t="13927"/>
          <a:stretch/>
        </p:blipFill>
        <p:spPr>
          <a:xfrm>
            <a:off x="1025" y="-5262"/>
            <a:ext cx="2715910" cy="4155830"/>
          </a:xfrm>
          <a:prstGeom prst="rect">
            <a:avLst/>
          </a:prstGeom>
        </p:spPr>
      </p:pic>
      <p:pic>
        <p:nvPicPr>
          <p:cNvPr id="21" name="Picture 20"/>
          <p:cNvPicPr>
            <a:picLocks noChangeAspect="1"/>
          </p:cNvPicPr>
          <p:nvPr/>
        </p:nvPicPr>
        <p:blipFill>
          <a:blip r:embed="rId12"/>
          <a:stretch>
            <a:fillRect/>
          </a:stretch>
        </p:blipFill>
        <p:spPr>
          <a:xfrm>
            <a:off x="4696389" y="6102936"/>
            <a:ext cx="1562620" cy="690460"/>
          </a:xfrm>
          <a:prstGeom prst="rect">
            <a:avLst/>
          </a:prstGeom>
        </p:spPr>
      </p:pic>
    </p:spTree>
    <p:extLst>
      <p:ext uri="{BB962C8B-B14F-4D97-AF65-F5344CB8AC3E}">
        <p14:creationId xmlns:p14="http://schemas.microsoft.com/office/powerpoint/2010/main" val="887219079"/>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70114" y="903116"/>
            <a:ext cx="7772400" cy="480131"/>
          </a:xfrm>
        </p:spPr>
        <p:txBody>
          <a:bodyPr/>
          <a:lstStyle/>
          <a:p>
            <a:r>
              <a:rPr lang="en-US" dirty="0"/>
              <a:t>Outline</a:t>
            </a:r>
          </a:p>
        </p:txBody>
      </p:sp>
      <p:sp>
        <p:nvSpPr>
          <p:cNvPr id="3" name="Content Placeholder 2"/>
          <p:cNvSpPr>
            <a:spLocks noGrp="1"/>
          </p:cNvSpPr>
          <p:nvPr>
            <p:ph idx="1"/>
          </p:nvPr>
        </p:nvSpPr>
        <p:spPr>
          <a:xfrm>
            <a:off x="1866900" y="2173530"/>
            <a:ext cx="5945414" cy="2708434"/>
          </a:xfrm>
        </p:spPr>
        <p:txBody>
          <a:bodyPr/>
          <a:lstStyle/>
          <a:p>
            <a:r>
              <a:rPr lang="en-US" dirty="0"/>
              <a:t>Motivation</a:t>
            </a:r>
          </a:p>
          <a:p>
            <a:r>
              <a:rPr lang="en-US" dirty="0"/>
              <a:t>Tc in glass</a:t>
            </a:r>
          </a:p>
          <a:p>
            <a:r>
              <a:rPr lang="en-US" dirty="0" smtClean="0"/>
              <a:t>TcO</a:t>
            </a:r>
            <a:r>
              <a:rPr lang="en-US" baseline="-25000" dirty="0" smtClean="0"/>
              <a:t>4</a:t>
            </a:r>
            <a:r>
              <a:rPr lang="en-US" dirty="0" smtClean="0"/>
              <a:t> </a:t>
            </a:r>
            <a:r>
              <a:rPr lang="en-US" dirty="0"/>
              <a:t>compounds</a:t>
            </a:r>
          </a:p>
          <a:p>
            <a:r>
              <a:rPr lang="en-US" dirty="0" smtClean="0"/>
              <a:t>TcO</a:t>
            </a:r>
            <a:r>
              <a:rPr lang="en-US" baseline="-25000" dirty="0" smtClean="0"/>
              <a:t>5</a:t>
            </a:r>
            <a:r>
              <a:rPr lang="en-US" dirty="0"/>
              <a:t>, TcO</a:t>
            </a:r>
            <a:r>
              <a:rPr lang="en-US" baseline="-25000" dirty="0"/>
              <a:t>6</a:t>
            </a:r>
            <a:r>
              <a:rPr lang="en-US" dirty="0"/>
              <a:t> compounds</a:t>
            </a:r>
          </a:p>
          <a:p>
            <a:r>
              <a:rPr lang="en-US" dirty="0" smtClean="0"/>
              <a:t>Simulations &amp; ongoing work</a:t>
            </a:r>
            <a:endParaRPr lang="en-US" dirty="0"/>
          </a:p>
        </p:txBody>
      </p:sp>
      <p:sp>
        <p:nvSpPr>
          <p:cNvPr id="4" name="Slide Number Placeholder 4"/>
          <p:cNvSpPr>
            <a:spLocks noGrp="1"/>
          </p:cNvSpPr>
          <p:nvPr>
            <p:ph type="sldNum" sz="quarter" idx="12"/>
          </p:nvPr>
        </p:nvSpPr>
        <p:spPr>
          <a:xfrm>
            <a:off x="7766050" y="6469063"/>
            <a:ext cx="1301750" cy="388937"/>
          </a:xfrm>
        </p:spPr>
        <p:txBody>
          <a:bodyPr/>
          <a:lstStyle/>
          <a:p>
            <a:pPr>
              <a:defRPr/>
            </a:pPr>
            <a:fld id="{5FD58EFE-F676-43D2-B14B-06892A92767F}" type="slidenum">
              <a:rPr lang="en-US" smtClean="0">
                <a:solidFill>
                  <a:srgbClr val="000000"/>
                </a:solidFill>
              </a:rPr>
              <a:pPr>
                <a:defRPr/>
              </a:pPr>
              <a:t>3</a:t>
            </a:fld>
            <a:endParaRPr lang="en-US">
              <a:solidFill>
                <a:srgbClr val="000000"/>
              </a:solidFill>
            </a:endParaRPr>
          </a:p>
        </p:txBody>
      </p:sp>
    </p:spTree>
    <p:extLst>
      <p:ext uri="{BB962C8B-B14F-4D97-AF65-F5344CB8AC3E}">
        <p14:creationId xmlns:p14="http://schemas.microsoft.com/office/powerpoint/2010/main" val="2212774021"/>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01914" y="231087"/>
            <a:ext cx="7772400" cy="480131"/>
          </a:xfrm>
        </p:spPr>
        <p:txBody>
          <a:bodyPr/>
          <a:lstStyle/>
          <a:p>
            <a:r>
              <a:rPr lang="en-US" dirty="0"/>
              <a:t>Technetium – why do we care?</a:t>
            </a:r>
          </a:p>
        </p:txBody>
      </p:sp>
      <p:sp>
        <p:nvSpPr>
          <p:cNvPr id="3" name="Content Placeholder 2"/>
          <p:cNvSpPr>
            <a:spLocks noGrp="1"/>
          </p:cNvSpPr>
          <p:nvPr>
            <p:ph idx="1"/>
          </p:nvPr>
        </p:nvSpPr>
        <p:spPr>
          <a:xfrm>
            <a:off x="-73930" y="711218"/>
            <a:ext cx="5191839" cy="2831544"/>
          </a:xfrm>
        </p:spPr>
        <p:txBody>
          <a:bodyPr/>
          <a:lstStyle/>
          <a:p>
            <a:pPr>
              <a:lnSpc>
                <a:spcPct val="100000"/>
              </a:lnSpc>
              <a:spcBef>
                <a:spcPts val="0"/>
              </a:spcBef>
              <a:spcAft>
                <a:spcPts val="600"/>
              </a:spcAft>
            </a:pPr>
            <a:r>
              <a:rPr lang="en-US" sz="2000" dirty="0">
                <a:latin typeface="+mj-lt"/>
                <a:cs typeface="Times New Roman" pitchFamily="18" charset="0"/>
              </a:rPr>
              <a:t>Tc-99 is problematic radionuclide</a:t>
            </a:r>
          </a:p>
          <a:p>
            <a:pPr lvl="1">
              <a:lnSpc>
                <a:spcPct val="100000"/>
              </a:lnSpc>
              <a:spcBef>
                <a:spcPts val="0"/>
              </a:spcBef>
              <a:spcAft>
                <a:spcPts val="600"/>
              </a:spcAft>
            </a:pPr>
            <a:r>
              <a:rPr lang="en-US" sz="1800" dirty="0">
                <a:latin typeface="+mj-lt"/>
                <a:cs typeface="Times New Roman" pitchFamily="18" charset="0"/>
              </a:rPr>
              <a:t>Half life 213,000 years</a:t>
            </a:r>
          </a:p>
          <a:p>
            <a:pPr lvl="1">
              <a:lnSpc>
                <a:spcPct val="100000"/>
              </a:lnSpc>
              <a:spcBef>
                <a:spcPts val="0"/>
              </a:spcBef>
              <a:spcAft>
                <a:spcPts val="600"/>
              </a:spcAft>
            </a:pPr>
            <a:r>
              <a:rPr lang="en-US" sz="1800" dirty="0">
                <a:latin typeface="+mj-lt"/>
                <a:cs typeface="Times New Roman" pitchFamily="18" charset="0"/>
              </a:rPr>
              <a:t>TcO</a:t>
            </a:r>
            <a:r>
              <a:rPr lang="en-US" sz="1800" baseline="-25000" dirty="0">
                <a:latin typeface="+mj-lt"/>
                <a:cs typeface="Times New Roman" pitchFamily="18" charset="0"/>
              </a:rPr>
              <a:t>4</a:t>
            </a:r>
            <a:r>
              <a:rPr lang="en-US" sz="1800" baseline="30000" dirty="0">
                <a:latin typeface="+mj-lt"/>
                <a:cs typeface="Times New Roman" pitchFamily="18" charset="0"/>
              </a:rPr>
              <a:t>-</a:t>
            </a:r>
            <a:r>
              <a:rPr lang="en-US" sz="1800" dirty="0">
                <a:latin typeface="+mj-lt"/>
                <a:cs typeface="Times New Roman" pitchFamily="18" charset="0"/>
              </a:rPr>
              <a:t> highly mobile in ground water</a:t>
            </a:r>
          </a:p>
          <a:p>
            <a:pPr lvl="1">
              <a:lnSpc>
                <a:spcPct val="100000"/>
              </a:lnSpc>
              <a:spcBef>
                <a:spcPts val="0"/>
              </a:spcBef>
              <a:spcAft>
                <a:spcPts val="600"/>
              </a:spcAft>
            </a:pPr>
            <a:r>
              <a:rPr lang="en-US" sz="1800" dirty="0">
                <a:latin typeface="+mj-lt"/>
                <a:cs typeface="Times New Roman" pitchFamily="18" charset="0"/>
              </a:rPr>
              <a:t>Redox quite different than surrogate Re</a:t>
            </a:r>
          </a:p>
          <a:p>
            <a:pPr>
              <a:lnSpc>
                <a:spcPct val="100000"/>
              </a:lnSpc>
              <a:spcBef>
                <a:spcPts val="0"/>
              </a:spcBef>
              <a:spcAft>
                <a:spcPts val="600"/>
              </a:spcAft>
            </a:pPr>
            <a:r>
              <a:rPr lang="en-US" sz="2000" dirty="0">
                <a:latin typeface="+mj-lt"/>
                <a:cs typeface="Times New Roman" pitchFamily="18" charset="0"/>
              </a:rPr>
              <a:t>For Hanford mission, Tc-99 is concern</a:t>
            </a:r>
          </a:p>
          <a:p>
            <a:pPr lvl="1">
              <a:lnSpc>
                <a:spcPct val="100000"/>
              </a:lnSpc>
              <a:spcBef>
                <a:spcPts val="0"/>
              </a:spcBef>
              <a:spcAft>
                <a:spcPts val="600"/>
              </a:spcAft>
            </a:pPr>
            <a:r>
              <a:rPr lang="en-US" sz="1800" dirty="0">
                <a:latin typeface="+mj-lt"/>
                <a:cs typeface="Times New Roman" pitchFamily="18" charset="0"/>
              </a:rPr>
              <a:t>Hanford site: ~1500 kg (~25,000 Ci) of </a:t>
            </a:r>
            <a:r>
              <a:rPr lang="en-US" sz="1800" baseline="30000" dirty="0">
                <a:latin typeface="+mj-lt"/>
                <a:cs typeface="Times New Roman" pitchFamily="18" charset="0"/>
              </a:rPr>
              <a:t>99</a:t>
            </a:r>
            <a:r>
              <a:rPr lang="en-US" sz="1800" dirty="0">
                <a:latin typeface="+mj-lt"/>
                <a:cs typeface="Times New Roman" pitchFamily="18" charset="0"/>
              </a:rPr>
              <a:t>Tc, 50-90+% to be immobilized in LAW glass</a:t>
            </a:r>
          </a:p>
          <a:p>
            <a:pPr lvl="1">
              <a:lnSpc>
                <a:spcPct val="100000"/>
              </a:lnSpc>
              <a:spcBef>
                <a:spcPts val="0"/>
              </a:spcBef>
              <a:spcAft>
                <a:spcPts val="600"/>
              </a:spcAft>
            </a:pPr>
            <a:r>
              <a:rPr lang="en-US" sz="1800" dirty="0">
                <a:latin typeface="+mj-lt"/>
                <a:cs typeface="Times New Roman" pitchFamily="18" charset="0"/>
              </a:rPr>
              <a:t>Low retention of Tc:  Solubility? Volatility?</a:t>
            </a:r>
          </a:p>
        </p:txBody>
      </p:sp>
      <p:sp>
        <p:nvSpPr>
          <p:cNvPr id="5" name="Slide Number Placeholder 4"/>
          <p:cNvSpPr>
            <a:spLocks noGrp="1"/>
          </p:cNvSpPr>
          <p:nvPr>
            <p:ph type="sldNum" sz="quarter" idx="12"/>
          </p:nvPr>
        </p:nvSpPr>
        <p:spPr/>
        <p:txBody>
          <a:bodyPr/>
          <a:lstStyle/>
          <a:p>
            <a:pPr>
              <a:defRPr/>
            </a:pPr>
            <a:fld id="{5FD58EFE-F676-43D2-B14B-06892A92767F}" type="slidenum">
              <a:rPr lang="en-US" smtClean="0">
                <a:solidFill>
                  <a:srgbClr val="000000"/>
                </a:solidFill>
              </a:rPr>
              <a:pPr>
                <a:defRPr/>
              </a:pPr>
              <a:t>4</a:t>
            </a:fld>
            <a:endParaRPr lang="en-US">
              <a:solidFill>
                <a:srgbClr val="000000"/>
              </a:solidFil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7080" y="711218"/>
            <a:ext cx="3646585" cy="3464754"/>
          </a:xfrm>
          <a:prstGeom prst="rect">
            <a:avLst/>
          </a:prstGeom>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l="33160" t="35074" r="60962" b="36264"/>
          <a:stretch/>
        </p:blipFill>
        <p:spPr>
          <a:xfrm>
            <a:off x="704017" y="3894932"/>
            <a:ext cx="848497" cy="2715197"/>
          </a:xfrm>
          <a:prstGeom prst="rect">
            <a:avLst/>
          </a:prstGeom>
        </p:spPr>
      </p:pic>
      <p:pic>
        <p:nvPicPr>
          <p:cNvPr id="2054" name="Picture 6" descr="http://periodictable.com/Samples/043.1/s9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03258" y="4281279"/>
            <a:ext cx="2286840" cy="228684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rotWithShape="1">
          <a:blip r:embed="rId6" cstate="print">
            <a:extLst>
              <a:ext uri="{28A0092B-C50C-407E-A947-70E740481C1C}">
                <a14:useLocalDpi xmlns:a14="http://schemas.microsoft.com/office/drawing/2010/main" val="0"/>
              </a:ext>
            </a:extLst>
          </a:blip>
          <a:srcRect t="19487" b="12112"/>
          <a:stretch/>
        </p:blipFill>
        <p:spPr>
          <a:xfrm>
            <a:off x="4240516" y="4353444"/>
            <a:ext cx="4176409" cy="2142509"/>
          </a:xfrm>
          <a:prstGeom prst="rect">
            <a:avLst/>
          </a:prstGeom>
        </p:spPr>
      </p:pic>
    </p:spTree>
    <p:extLst>
      <p:ext uri="{BB962C8B-B14F-4D97-AF65-F5344CB8AC3E}">
        <p14:creationId xmlns:p14="http://schemas.microsoft.com/office/powerpoint/2010/main" val="42215850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01914" y="16414"/>
            <a:ext cx="7772400" cy="480131"/>
          </a:xfrm>
        </p:spPr>
        <p:txBody>
          <a:bodyPr/>
          <a:lstStyle/>
          <a:p>
            <a:r>
              <a:rPr lang="en-US" dirty="0" smtClean="0"/>
              <a:t>Tc in glass</a:t>
            </a:r>
            <a:endParaRPr lang="en-US" dirty="0"/>
          </a:p>
        </p:txBody>
      </p:sp>
      <p:sp>
        <p:nvSpPr>
          <p:cNvPr id="3" name="Content Placeholder 2"/>
          <p:cNvSpPr>
            <a:spLocks noGrp="1"/>
          </p:cNvSpPr>
          <p:nvPr>
            <p:ph idx="1"/>
          </p:nvPr>
        </p:nvSpPr>
        <p:spPr>
          <a:xfrm>
            <a:off x="587714" y="3804955"/>
            <a:ext cx="4066804" cy="2031325"/>
          </a:xfrm>
        </p:spPr>
        <p:txBody>
          <a:bodyPr/>
          <a:lstStyle/>
          <a:p>
            <a:r>
              <a:rPr lang="en-US" sz="1600" dirty="0" smtClean="0"/>
              <a:t>A lot of Tc can go into glass</a:t>
            </a:r>
          </a:p>
          <a:p>
            <a:r>
              <a:rPr lang="en-US" sz="1600" dirty="0" smtClean="0"/>
              <a:t>In glass, structure may be more complicated than traditional view</a:t>
            </a:r>
          </a:p>
          <a:p>
            <a:r>
              <a:rPr lang="en-US" sz="1600" dirty="0" smtClean="0"/>
              <a:t>Not clear if Tc is clustering or crystallizing in glass</a:t>
            </a:r>
          </a:p>
          <a:p>
            <a:r>
              <a:rPr lang="en-US" sz="1600" dirty="0" smtClean="0"/>
              <a:t>Salt phase formation</a:t>
            </a:r>
            <a:endParaRPr lang="en-US" sz="1600" dirty="0"/>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42894" t="889" r="39838"/>
          <a:stretch/>
        </p:blipFill>
        <p:spPr>
          <a:xfrm>
            <a:off x="-18450" y="0"/>
            <a:ext cx="707665" cy="4638679"/>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60525" t="18779" r="6477" b="1"/>
          <a:stretch/>
        </p:blipFill>
        <p:spPr>
          <a:xfrm>
            <a:off x="-618" y="4638679"/>
            <a:ext cx="619596" cy="1741716"/>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7025" y="678484"/>
            <a:ext cx="3715118" cy="2768923"/>
          </a:xfrm>
          <a:prstGeom prst="rect">
            <a:avLst/>
          </a:prstGeom>
        </p:spPr>
      </p:pic>
      <p:pic>
        <p:nvPicPr>
          <p:cNvPr id="7" name="Picture 6"/>
          <p:cNvPicPr/>
          <p:nvPr/>
        </p:nvPicPr>
        <p:blipFill rotWithShape="1">
          <a:blip r:embed="rId6">
            <a:extLst>
              <a:ext uri="{28A0092B-C50C-407E-A947-70E740481C1C}">
                <a14:useLocalDpi xmlns:a14="http://schemas.microsoft.com/office/drawing/2010/main" val="0"/>
              </a:ext>
            </a:extLst>
          </a:blip>
          <a:srcRect l="3447" t="16798" r="3464" b="7404"/>
          <a:stretch/>
        </p:blipFill>
        <p:spPr bwMode="auto">
          <a:xfrm>
            <a:off x="5569025" y="2750306"/>
            <a:ext cx="3470288" cy="2037807"/>
          </a:xfrm>
          <a:prstGeom prst="rect">
            <a:avLst/>
          </a:prstGeom>
          <a:noFill/>
          <a:ln>
            <a:noFill/>
          </a:ln>
          <a:effectLst/>
          <a:extLst>
            <a:ext uri="{53640926-AAD7-44D8-BBD7-CCE9431645EC}">
              <a14:shadowObscured xmlns:a14="http://schemas.microsoft.com/office/drawing/2010/main"/>
            </a:ext>
          </a:extLst>
        </p:spPr>
      </p:pic>
      <p:sp>
        <p:nvSpPr>
          <p:cNvPr id="8" name="TextBox 7"/>
          <p:cNvSpPr txBox="1"/>
          <p:nvPr/>
        </p:nvSpPr>
        <p:spPr>
          <a:xfrm>
            <a:off x="7462764" y="3278267"/>
            <a:ext cx="1576549" cy="276999"/>
          </a:xfrm>
          <a:prstGeom prst="rect">
            <a:avLst/>
          </a:prstGeom>
          <a:noFill/>
        </p:spPr>
        <p:txBody>
          <a:bodyPr wrap="square" rtlCol="0">
            <a:spAutoFit/>
          </a:bodyPr>
          <a:lstStyle/>
          <a:p>
            <a:r>
              <a:rPr lang="en-US" sz="1200" dirty="0">
                <a:solidFill>
                  <a:schemeClr val="bg2"/>
                </a:solidFill>
              </a:rPr>
              <a:t>4000 ppm Tc (WC)</a:t>
            </a:r>
          </a:p>
        </p:txBody>
      </p:sp>
      <p:sp>
        <p:nvSpPr>
          <p:cNvPr id="9" name="TextBox 8"/>
          <p:cNvSpPr txBox="1"/>
          <p:nvPr/>
        </p:nvSpPr>
        <p:spPr>
          <a:xfrm>
            <a:off x="4210381" y="957306"/>
            <a:ext cx="888274" cy="461665"/>
          </a:xfrm>
          <a:prstGeom prst="rect">
            <a:avLst/>
          </a:prstGeom>
          <a:noFill/>
        </p:spPr>
        <p:txBody>
          <a:bodyPr wrap="square" rtlCol="0">
            <a:spAutoFit/>
          </a:bodyPr>
          <a:lstStyle/>
          <a:p>
            <a:r>
              <a:rPr lang="en-US" sz="1200" b="1" dirty="0">
                <a:solidFill>
                  <a:schemeClr val="accent1"/>
                </a:solidFill>
              </a:rPr>
              <a:t>Tc</a:t>
            </a:r>
            <a:r>
              <a:rPr lang="en-US" sz="1200" b="1" baseline="30000" dirty="0">
                <a:solidFill>
                  <a:schemeClr val="accent1"/>
                </a:solidFill>
              </a:rPr>
              <a:t>7+</a:t>
            </a:r>
            <a:r>
              <a:rPr lang="en-US" sz="1200" b="1" dirty="0">
                <a:solidFill>
                  <a:schemeClr val="accent1"/>
                </a:solidFill>
              </a:rPr>
              <a:t>/Tc</a:t>
            </a:r>
            <a:r>
              <a:rPr lang="en-US" sz="1200" b="1" baseline="30000" dirty="0">
                <a:solidFill>
                  <a:schemeClr val="accent1"/>
                </a:solidFill>
              </a:rPr>
              <a:t>4+</a:t>
            </a:r>
            <a:r>
              <a:rPr lang="en-US" sz="1200" b="1" dirty="0">
                <a:solidFill>
                  <a:schemeClr val="accent1"/>
                </a:solidFill>
              </a:rPr>
              <a:t> 0 – 0.15</a:t>
            </a:r>
          </a:p>
        </p:txBody>
      </p:sp>
      <p:sp>
        <p:nvSpPr>
          <p:cNvPr id="10" name="TextBox 9"/>
          <p:cNvSpPr txBox="1"/>
          <p:nvPr/>
        </p:nvSpPr>
        <p:spPr>
          <a:xfrm>
            <a:off x="3823869" y="1445622"/>
            <a:ext cx="888274" cy="461665"/>
          </a:xfrm>
          <a:prstGeom prst="rect">
            <a:avLst/>
          </a:prstGeom>
          <a:noFill/>
        </p:spPr>
        <p:txBody>
          <a:bodyPr wrap="square" rtlCol="0">
            <a:spAutoFit/>
          </a:bodyPr>
          <a:lstStyle/>
          <a:p>
            <a:r>
              <a:rPr lang="en-US" sz="1200" b="1" dirty="0">
                <a:solidFill>
                  <a:schemeClr val="accent1"/>
                </a:solidFill>
              </a:rPr>
              <a:t>Tc</a:t>
            </a:r>
            <a:r>
              <a:rPr lang="en-US" sz="1200" b="1" baseline="30000" dirty="0">
                <a:solidFill>
                  <a:schemeClr val="accent1"/>
                </a:solidFill>
              </a:rPr>
              <a:t>7+</a:t>
            </a:r>
            <a:r>
              <a:rPr lang="en-US" sz="1200" b="1" dirty="0">
                <a:solidFill>
                  <a:schemeClr val="accent1"/>
                </a:solidFill>
              </a:rPr>
              <a:t>/Tc</a:t>
            </a:r>
            <a:r>
              <a:rPr lang="en-US" sz="1200" b="1" baseline="30000" dirty="0">
                <a:solidFill>
                  <a:schemeClr val="accent1"/>
                </a:solidFill>
              </a:rPr>
              <a:t>4+</a:t>
            </a:r>
            <a:r>
              <a:rPr lang="en-US" sz="1200" b="1" dirty="0">
                <a:solidFill>
                  <a:schemeClr val="accent1"/>
                </a:solidFill>
              </a:rPr>
              <a:t> 0.2 – 0.8</a:t>
            </a:r>
          </a:p>
        </p:txBody>
      </p:sp>
      <p:sp>
        <p:nvSpPr>
          <p:cNvPr id="12" name="Rectangle 11"/>
          <p:cNvSpPr/>
          <p:nvPr/>
        </p:nvSpPr>
        <p:spPr>
          <a:xfrm>
            <a:off x="-618" y="6352259"/>
            <a:ext cx="3461270" cy="553998"/>
          </a:xfrm>
          <a:prstGeom prst="rect">
            <a:avLst/>
          </a:prstGeom>
        </p:spPr>
        <p:txBody>
          <a:bodyPr wrap="square">
            <a:spAutoFit/>
          </a:bodyPr>
          <a:lstStyle/>
          <a:p>
            <a:r>
              <a:rPr lang="en-US" sz="1000" dirty="0">
                <a:solidFill>
                  <a:schemeClr val="bg2"/>
                </a:solidFill>
              </a:rPr>
              <a:t>Soderquist et al, </a:t>
            </a:r>
            <a:r>
              <a:rPr lang="en-US" sz="1000" i="1" dirty="0" smtClean="0">
                <a:solidFill>
                  <a:schemeClr val="bg2"/>
                </a:solidFill>
              </a:rPr>
              <a:t>J. Nuclear </a:t>
            </a:r>
            <a:r>
              <a:rPr lang="en-US" sz="1000" i="1" dirty="0">
                <a:solidFill>
                  <a:schemeClr val="bg2"/>
                </a:solidFill>
              </a:rPr>
              <a:t>Materials</a:t>
            </a:r>
            <a:r>
              <a:rPr lang="en-US" sz="1000" dirty="0">
                <a:solidFill>
                  <a:schemeClr val="bg2"/>
                </a:solidFill>
              </a:rPr>
              <a:t>, </a:t>
            </a:r>
            <a:r>
              <a:rPr lang="en-US" sz="1000" dirty="0" smtClean="0">
                <a:solidFill>
                  <a:schemeClr val="bg2"/>
                </a:solidFill>
              </a:rPr>
              <a:t>449, 173 </a:t>
            </a:r>
            <a:r>
              <a:rPr lang="en-US" sz="1000" dirty="0">
                <a:solidFill>
                  <a:schemeClr val="bg2"/>
                </a:solidFill>
              </a:rPr>
              <a:t>(2014).</a:t>
            </a:r>
          </a:p>
          <a:p>
            <a:r>
              <a:rPr lang="en-US" sz="1000" dirty="0" err="1">
                <a:solidFill>
                  <a:schemeClr val="bg2"/>
                </a:solidFill>
              </a:rPr>
              <a:t>Gassman</a:t>
            </a:r>
            <a:r>
              <a:rPr lang="en-US" sz="1000" dirty="0">
                <a:solidFill>
                  <a:schemeClr val="bg2"/>
                </a:solidFill>
              </a:rPr>
              <a:t> et al, </a:t>
            </a:r>
            <a:r>
              <a:rPr lang="en-US" sz="1000" i="1" dirty="0" smtClean="0">
                <a:solidFill>
                  <a:schemeClr val="bg2"/>
                </a:solidFill>
              </a:rPr>
              <a:t>J. Raman </a:t>
            </a:r>
            <a:r>
              <a:rPr lang="en-US" sz="1000" i="1" dirty="0">
                <a:solidFill>
                  <a:schemeClr val="bg2"/>
                </a:solidFill>
              </a:rPr>
              <a:t>Spectroscopy</a:t>
            </a:r>
            <a:r>
              <a:rPr lang="en-US" sz="1000" dirty="0">
                <a:solidFill>
                  <a:schemeClr val="bg2"/>
                </a:solidFill>
              </a:rPr>
              <a:t>, </a:t>
            </a:r>
            <a:r>
              <a:rPr lang="en-US" sz="1000" dirty="0" smtClean="0">
                <a:solidFill>
                  <a:schemeClr val="bg2"/>
                </a:solidFill>
              </a:rPr>
              <a:t>45, 139 </a:t>
            </a:r>
            <a:r>
              <a:rPr lang="en-US" sz="1000" dirty="0">
                <a:solidFill>
                  <a:schemeClr val="bg2"/>
                </a:solidFill>
              </a:rPr>
              <a:t>(2014</a:t>
            </a:r>
            <a:r>
              <a:rPr lang="en-US" sz="1000" dirty="0" smtClean="0">
                <a:solidFill>
                  <a:schemeClr val="bg2"/>
                </a:solidFill>
              </a:rPr>
              <a:t>).</a:t>
            </a:r>
          </a:p>
          <a:p>
            <a:r>
              <a:rPr lang="en-US" sz="1000" dirty="0">
                <a:solidFill>
                  <a:schemeClr val="bg2"/>
                </a:solidFill>
              </a:rPr>
              <a:t>Soderquist et al, </a:t>
            </a:r>
            <a:r>
              <a:rPr lang="en-US" sz="1000" i="1" dirty="0" smtClean="0">
                <a:solidFill>
                  <a:schemeClr val="bg2"/>
                </a:solidFill>
              </a:rPr>
              <a:t>J. Nuclear </a:t>
            </a:r>
            <a:r>
              <a:rPr lang="en-US" sz="1000" i="1" dirty="0">
                <a:solidFill>
                  <a:schemeClr val="bg2"/>
                </a:solidFill>
              </a:rPr>
              <a:t>Materials</a:t>
            </a:r>
            <a:r>
              <a:rPr lang="en-US" sz="1000" dirty="0">
                <a:solidFill>
                  <a:schemeClr val="bg2"/>
                </a:solidFill>
              </a:rPr>
              <a:t>, </a:t>
            </a:r>
            <a:r>
              <a:rPr lang="en-US" sz="1000" dirty="0" smtClean="0">
                <a:solidFill>
                  <a:schemeClr val="bg2"/>
                </a:solidFill>
              </a:rPr>
              <a:t>99, 3924 </a:t>
            </a:r>
            <a:r>
              <a:rPr lang="en-US" sz="1000" dirty="0">
                <a:solidFill>
                  <a:schemeClr val="bg2"/>
                </a:solidFill>
              </a:rPr>
              <a:t>(</a:t>
            </a:r>
            <a:r>
              <a:rPr lang="en-US" sz="1000" dirty="0" smtClean="0">
                <a:solidFill>
                  <a:schemeClr val="bg2"/>
                </a:solidFill>
              </a:rPr>
              <a:t>2016).</a:t>
            </a:r>
            <a:endParaRPr lang="en-US" sz="1000" dirty="0">
              <a:solidFill>
                <a:schemeClr val="bg2"/>
              </a:solidFill>
            </a:endParaRPr>
          </a:p>
        </p:txBody>
      </p:sp>
      <p:pic>
        <p:nvPicPr>
          <p:cNvPr id="13" name="Picture 2" descr="C:\Users\d3x234\Documents\PROJECTS\Waste glass\Tc-I  Retention\experimental-Tc\^PACRIM abstract, presentation\Tc in glass structure.png"/>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6017549" y="130773"/>
            <a:ext cx="3042876" cy="2714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8"/>
          <a:stretch>
            <a:fillRect/>
          </a:stretch>
        </p:blipFill>
        <p:spPr>
          <a:xfrm>
            <a:off x="3389960" y="5329620"/>
            <a:ext cx="3899294" cy="1487471"/>
          </a:xfrm>
          <a:prstGeom prst="rect">
            <a:avLst/>
          </a:prstGeom>
        </p:spPr>
      </p:pic>
      <p:pic>
        <p:nvPicPr>
          <p:cNvPr id="17" name="Picture 16"/>
          <p:cNvPicPr>
            <a:picLocks noChangeAspect="1"/>
          </p:cNvPicPr>
          <p:nvPr/>
        </p:nvPicPr>
        <p:blipFill>
          <a:blip r:embed="rId9"/>
          <a:stretch>
            <a:fillRect/>
          </a:stretch>
        </p:blipFill>
        <p:spPr>
          <a:xfrm>
            <a:off x="7234860" y="5271508"/>
            <a:ext cx="1951343" cy="1545583"/>
          </a:xfrm>
          <a:prstGeom prst="rect">
            <a:avLst/>
          </a:prstGeom>
        </p:spPr>
      </p:pic>
    </p:spTree>
    <p:extLst>
      <p:ext uri="{BB962C8B-B14F-4D97-AF65-F5344CB8AC3E}">
        <p14:creationId xmlns:p14="http://schemas.microsoft.com/office/powerpoint/2010/main" val="28359950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Title 1"/>
          <p:cNvSpPr>
            <a:spLocks noGrp="1"/>
          </p:cNvSpPr>
          <p:nvPr>
            <p:ph type="title"/>
          </p:nvPr>
        </p:nvSpPr>
        <p:spPr>
          <a:xfrm>
            <a:off x="358775" y="113718"/>
            <a:ext cx="8426450" cy="480131"/>
          </a:xfrm>
        </p:spPr>
        <p:txBody>
          <a:bodyPr/>
          <a:lstStyle/>
          <a:p>
            <a:r>
              <a:rPr lang="en-US" altLang="en-US" dirty="0" err="1" smtClean="0"/>
              <a:t>Pertechnetate</a:t>
            </a:r>
            <a:r>
              <a:rPr lang="en-US" altLang="en-US" dirty="0" smtClean="0"/>
              <a:t> Synthesis</a:t>
            </a:r>
            <a:endParaRPr lang="en-US" altLang="en-US" dirty="0"/>
          </a:p>
        </p:txBody>
      </p:sp>
      <p:sp>
        <p:nvSpPr>
          <p:cNvPr id="24579"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20C2122-5AB8-413A-BEEB-C578F1916483}" type="slidenum">
              <a:rPr lang="en-US" altLang="en-US" smtClean="0">
                <a:solidFill>
                  <a:schemeClr val="bg2"/>
                </a:solidFill>
              </a:rPr>
              <a:pPr/>
              <a:t>6</a:t>
            </a:fld>
            <a:endParaRPr lang="en-US" altLang="en-US">
              <a:solidFill>
                <a:schemeClr val="bg2"/>
              </a:solidFill>
            </a:endParaRPr>
          </a:p>
        </p:txBody>
      </p:sp>
      <p:pic>
        <p:nvPicPr>
          <p:cNvPr id="24580" name="Picture 5"/>
          <p:cNvPicPr>
            <a:picLocks noChangeAspect="1"/>
          </p:cNvPicPr>
          <p:nvPr/>
        </p:nvPicPr>
        <p:blipFill>
          <a:blip r:embed="rId3">
            <a:extLst>
              <a:ext uri="{28A0092B-C50C-407E-A947-70E740481C1C}">
                <a14:useLocalDpi xmlns:a14="http://schemas.microsoft.com/office/drawing/2010/main" val="0"/>
              </a:ext>
            </a:extLst>
          </a:blip>
          <a:srcRect l="13840" t="17154" r="18211" b="11137"/>
          <a:stretch>
            <a:fillRect/>
          </a:stretch>
        </p:blipFill>
        <p:spPr bwMode="auto">
          <a:xfrm>
            <a:off x="145440" y="3498362"/>
            <a:ext cx="2297112" cy="1484313"/>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24581" name="Picture 6"/>
          <p:cNvPicPr>
            <a:picLocks noChangeAspect="1"/>
          </p:cNvPicPr>
          <p:nvPr/>
        </p:nvPicPr>
        <p:blipFill>
          <a:blip r:embed="rId4">
            <a:extLst>
              <a:ext uri="{28A0092B-C50C-407E-A947-70E740481C1C}">
                <a14:useLocalDpi xmlns:a14="http://schemas.microsoft.com/office/drawing/2010/main" val="0"/>
              </a:ext>
            </a:extLst>
          </a:blip>
          <a:srcRect t="7755"/>
          <a:stretch>
            <a:fillRect/>
          </a:stretch>
        </p:blipFill>
        <p:spPr bwMode="auto">
          <a:xfrm>
            <a:off x="145440" y="977411"/>
            <a:ext cx="2297112" cy="224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Diagram 9"/>
          <p:cNvGraphicFramePr/>
          <p:nvPr>
            <p:extLst>
              <p:ext uri="{D42A27DB-BD31-4B8C-83A1-F6EECF244321}">
                <p14:modId xmlns:p14="http://schemas.microsoft.com/office/powerpoint/2010/main" val="3186388951"/>
              </p:ext>
            </p:extLst>
          </p:nvPr>
        </p:nvGraphicFramePr>
        <p:xfrm>
          <a:off x="2590721" y="2240660"/>
          <a:ext cx="6456213" cy="285969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1" name="TextBox 10"/>
          <p:cNvSpPr txBox="1"/>
          <p:nvPr/>
        </p:nvSpPr>
        <p:spPr>
          <a:xfrm>
            <a:off x="7480300" y="2240660"/>
            <a:ext cx="1587500" cy="2616200"/>
          </a:xfrm>
          <a:prstGeom prst="rect">
            <a:avLst/>
          </a:prstGeom>
          <a:noFill/>
          <a:ln w="19050">
            <a:noFill/>
          </a:ln>
        </p:spPr>
        <p:style>
          <a:lnRef idx="2">
            <a:schemeClr val="accent1"/>
          </a:lnRef>
          <a:fillRef idx="1">
            <a:schemeClr val="lt1"/>
          </a:fillRef>
          <a:effectRef idx="0">
            <a:schemeClr val="accent1"/>
          </a:effectRef>
          <a:fontRef idx="minor">
            <a:schemeClr val="dk1"/>
          </a:fontRef>
        </p:style>
        <p:txBody>
          <a:bodyPr>
            <a:spAutoFit/>
          </a:bodyPr>
          <a:lstStyle/>
          <a:p>
            <a:pPr>
              <a:defRPr/>
            </a:pPr>
            <a:endParaRPr lang="en-US" sz="1000" dirty="0">
              <a:solidFill>
                <a:schemeClr val="bg2"/>
              </a:solidFill>
              <a:latin typeface="Lucida Sans" panose="020B0602030504020204" pitchFamily="34" charset="0"/>
            </a:endParaRPr>
          </a:p>
          <a:p>
            <a:pPr>
              <a:defRPr/>
            </a:pPr>
            <a:r>
              <a:rPr lang="en-US" sz="1400" b="1" dirty="0">
                <a:solidFill>
                  <a:schemeClr val="bg2"/>
                </a:solidFill>
                <a:latin typeface="Lucida Sans" panose="020B0602030504020204" pitchFamily="34" charset="0"/>
              </a:rPr>
              <a:t>HTcO</a:t>
            </a:r>
            <a:r>
              <a:rPr lang="en-US" sz="1400" b="1" baseline="-25000" dirty="0">
                <a:solidFill>
                  <a:schemeClr val="bg2"/>
                </a:solidFill>
                <a:latin typeface="Lucida Sans" panose="020B0602030504020204" pitchFamily="34" charset="0"/>
              </a:rPr>
              <a:t>4</a:t>
            </a:r>
          </a:p>
          <a:p>
            <a:pPr>
              <a:defRPr/>
            </a:pPr>
            <a:r>
              <a:rPr lang="en-US" sz="1400" b="1" dirty="0">
                <a:solidFill>
                  <a:schemeClr val="bg2"/>
                </a:solidFill>
                <a:latin typeface="Lucida Sans" panose="020B0602030504020204" pitchFamily="34" charset="0"/>
              </a:rPr>
              <a:t>LiTcO</a:t>
            </a:r>
            <a:r>
              <a:rPr lang="en-US" sz="1400" b="1" baseline="-25000" dirty="0">
                <a:solidFill>
                  <a:schemeClr val="bg2"/>
                </a:solidFill>
                <a:latin typeface="Lucida Sans" panose="020B0602030504020204" pitchFamily="34" charset="0"/>
              </a:rPr>
              <a:t>4</a:t>
            </a:r>
            <a:endParaRPr lang="en-US" sz="1400" b="1" dirty="0">
              <a:solidFill>
                <a:schemeClr val="bg2"/>
              </a:solidFill>
              <a:latin typeface="Lucida Sans" panose="020B0602030504020204" pitchFamily="34" charset="0"/>
            </a:endParaRPr>
          </a:p>
          <a:p>
            <a:pPr>
              <a:defRPr/>
            </a:pPr>
            <a:r>
              <a:rPr lang="en-US" sz="1400" b="1" dirty="0">
                <a:solidFill>
                  <a:schemeClr val="bg2"/>
                </a:solidFill>
                <a:latin typeface="Lucida Sans" panose="020B0602030504020204" pitchFamily="34" charset="0"/>
              </a:rPr>
              <a:t>NaTcO</a:t>
            </a:r>
            <a:r>
              <a:rPr lang="en-US" sz="1400" b="1" baseline="-25000" dirty="0">
                <a:solidFill>
                  <a:schemeClr val="bg2"/>
                </a:solidFill>
                <a:latin typeface="Lucida Sans" panose="020B0602030504020204" pitchFamily="34" charset="0"/>
              </a:rPr>
              <a:t>4</a:t>
            </a:r>
          </a:p>
          <a:p>
            <a:pPr>
              <a:defRPr/>
            </a:pPr>
            <a:r>
              <a:rPr lang="en-US" sz="1400" b="1" dirty="0">
                <a:solidFill>
                  <a:schemeClr val="bg2"/>
                </a:solidFill>
                <a:latin typeface="Lucida Sans" panose="020B0602030504020204" pitchFamily="34" charset="0"/>
              </a:rPr>
              <a:t>KTcO</a:t>
            </a:r>
            <a:r>
              <a:rPr lang="en-US" sz="1400" b="1" baseline="-25000" dirty="0">
                <a:solidFill>
                  <a:schemeClr val="bg2"/>
                </a:solidFill>
                <a:latin typeface="Lucida Sans" panose="020B0602030504020204" pitchFamily="34" charset="0"/>
              </a:rPr>
              <a:t>4</a:t>
            </a:r>
            <a:endParaRPr lang="en-US" sz="1400" b="1" dirty="0">
              <a:solidFill>
                <a:schemeClr val="bg2"/>
              </a:solidFill>
              <a:latin typeface="Lucida Sans" panose="020B0602030504020204" pitchFamily="34" charset="0"/>
            </a:endParaRPr>
          </a:p>
          <a:p>
            <a:pPr>
              <a:defRPr/>
            </a:pPr>
            <a:r>
              <a:rPr lang="en-US" sz="1400" b="1" dirty="0">
                <a:solidFill>
                  <a:schemeClr val="bg2"/>
                </a:solidFill>
                <a:latin typeface="Lucida Sans" panose="020B0602030504020204" pitchFamily="34" charset="0"/>
              </a:rPr>
              <a:t>RbTcO</a:t>
            </a:r>
            <a:r>
              <a:rPr lang="en-US" sz="1400" b="1" baseline="-25000" dirty="0">
                <a:solidFill>
                  <a:schemeClr val="bg2"/>
                </a:solidFill>
                <a:latin typeface="Lucida Sans" panose="020B0602030504020204" pitchFamily="34" charset="0"/>
              </a:rPr>
              <a:t>4</a:t>
            </a:r>
            <a:endParaRPr lang="en-US" sz="1400" b="1" dirty="0">
              <a:solidFill>
                <a:schemeClr val="bg2"/>
              </a:solidFill>
              <a:latin typeface="Lucida Sans" panose="020B0602030504020204" pitchFamily="34" charset="0"/>
            </a:endParaRPr>
          </a:p>
          <a:p>
            <a:pPr>
              <a:defRPr/>
            </a:pPr>
            <a:r>
              <a:rPr lang="en-US" sz="1400" b="1" dirty="0">
                <a:solidFill>
                  <a:schemeClr val="bg2"/>
                </a:solidFill>
                <a:latin typeface="Lucida Sans" panose="020B0602030504020204" pitchFamily="34" charset="0"/>
              </a:rPr>
              <a:t>CsTcO</a:t>
            </a:r>
            <a:r>
              <a:rPr lang="en-US" sz="1400" b="1" baseline="-25000" dirty="0">
                <a:solidFill>
                  <a:schemeClr val="bg2"/>
                </a:solidFill>
                <a:latin typeface="Lucida Sans" panose="020B0602030504020204" pitchFamily="34" charset="0"/>
              </a:rPr>
              <a:t>4</a:t>
            </a:r>
            <a:endParaRPr lang="en-US" sz="1400" b="1" dirty="0">
              <a:solidFill>
                <a:schemeClr val="bg2"/>
              </a:solidFill>
              <a:latin typeface="Lucida Sans" panose="020B0602030504020204" pitchFamily="34" charset="0"/>
            </a:endParaRPr>
          </a:p>
          <a:p>
            <a:pPr>
              <a:defRPr/>
            </a:pPr>
            <a:r>
              <a:rPr lang="en-US" sz="1400" b="1" dirty="0">
                <a:solidFill>
                  <a:schemeClr val="accent1"/>
                </a:solidFill>
                <a:latin typeface="Lucida Sans" panose="020B0602030504020204" pitchFamily="34" charset="0"/>
              </a:rPr>
              <a:t>Na</a:t>
            </a:r>
            <a:r>
              <a:rPr lang="en-US" sz="1400" b="1" baseline="-25000" dirty="0">
                <a:solidFill>
                  <a:schemeClr val="accent1"/>
                </a:solidFill>
                <a:latin typeface="Lucida Sans" panose="020B0602030504020204" pitchFamily="34" charset="0"/>
              </a:rPr>
              <a:t>3</a:t>
            </a:r>
            <a:r>
              <a:rPr lang="en-US" sz="1400" b="1" dirty="0">
                <a:solidFill>
                  <a:schemeClr val="accent1"/>
                </a:solidFill>
                <a:latin typeface="Lucida Sans" panose="020B0602030504020204" pitchFamily="34" charset="0"/>
              </a:rPr>
              <a:t>TcO</a:t>
            </a:r>
            <a:r>
              <a:rPr lang="en-US" sz="1400" b="1" baseline="-25000" dirty="0">
                <a:solidFill>
                  <a:schemeClr val="accent1"/>
                </a:solidFill>
                <a:latin typeface="Lucida Sans" panose="020B0602030504020204" pitchFamily="34" charset="0"/>
              </a:rPr>
              <a:t>5</a:t>
            </a:r>
          </a:p>
          <a:p>
            <a:pPr>
              <a:defRPr/>
            </a:pPr>
            <a:r>
              <a:rPr lang="en-US" sz="1400" b="1" dirty="0">
                <a:solidFill>
                  <a:schemeClr val="accent1"/>
                </a:solidFill>
                <a:latin typeface="Lucida Sans" panose="020B0602030504020204" pitchFamily="34" charset="0"/>
              </a:rPr>
              <a:t>K</a:t>
            </a:r>
            <a:r>
              <a:rPr lang="en-US" sz="1400" b="1" baseline="-25000" dirty="0">
                <a:solidFill>
                  <a:schemeClr val="accent1"/>
                </a:solidFill>
                <a:latin typeface="Lucida Sans" panose="020B0602030504020204" pitchFamily="34" charset="0"/>
              </a:rPr>
              <a:t>3</a:t>
            </a:r>
            <a:r>
              <a:rPr lang="en-US" sz="1400" b="1" dirty="0">
                <a:solidFill>
                  <a:schemeClr val="accent1"/>
                </a:solidFill>
                <a:latin typeface="Lucida Sans" panose="020B0602030504020204" pitchFamily="34" charset="0"/>
              </a:rPr>
              <a:t>TcO</a:t>
            </a:r>
            <a:r>
              <a:rPr lang="en-US" sz="1400" b="1" baseline="-25000" dirty="0">
                <a:solidFill>
                  <a:schemeClr val="accent1"/>
                </a:solidFill>
                <a:latin typeface="Lucida Sans" panose="020B0602030504020204" pitchFamily="34" charset="0"/>
              </a:rPr>
              <a:t>5</a:t>
            </a:r>
          </a:p>
          <a:p>
            <a:pPr>
              <a:defRPr/>
            </a:pPr>
            <a:r>
              <a:rPr lang="en-US" sz="1400" b="1" dirty="0">
                <a:solidFill>
                  <a:schemeClr val="accent1"/>
                </a:solidFill>
                <a:latin typeface="Lucida Sans" panose="020B0602030504020204" pitchFamily="34" charset="0"/>
              </a:rPr>
              <a:t>Na</a:t>
            </a:r>
            <a:r>
              <a:rPr lang="en-US" sz="1400" b="1" baseline="-25000" dirty="0">
                <a:solidFill>
                  <a:schemeClr val="accent1"/>
                </a:solidFill>
                <a:latin typeface="Lucida Sans" panose="020B0602030504020204" pitchFamily="34" charset="0"/>
              </a:rPr>
              <a:t>5</a:t>
            </a:r>
            <a:r>
              <a:rPr lang="en-US" sz="1400" b="1" dirty="0">
                <a:solidFill>
                  <a:schemeClr val="accent1"/>
                </a:solidFill>
                <a:latin typeface="Lucida Sans" panose="020B0602030504020204" pitchFamily="34" charset="0"/>
              </a:rPr>
              <a:t>TcO</a:t>
            </a:r>
            <a:r>
              <a:rPr lang="en-US" sz="1400" b="1" baseline="-25000" dirty="0">
                <a:solidFill>
                  <a:schemeClr val="accent1"/>
                </a:solidFill>
                <a:latin typeface="Lucida Sans" panose="020B0602030504020204" pitchFamily="34" charset="0"/>
              </a:rPr>
              <a:t>6</a:t>
            </a:r>
          </a:p>
          <a:p>
            <a:pPr>
              <a:defRPr/>
            </a:pPr>
            <a:r>
              <a:rPr lang="en-US" sz="1400" b="1" dirty="0">
                <a:solidFill>
                  <a:schemeClr val="accent1"/>
                </a:solidFill>
                <a:latin typeface="Lucida Sans" panose="020B0602030504020204" pitchFamily="34" charset="0"/>
              </a:rPr>
              <a:t>K</a:t>
            </a:r>
            <a:r>
              <a:rPr lang="en-US" sz="1400" b="1" baseline="-25000" dirty="0">
                <a:solidFill>
                  <a:schemeClr val="accent1"/>
                </a:solidFill>
                <a:latin typeface="Lucida Sans" panose="020B0602030504020204" pitchFamily="34" charset="0"/>
              </a:rPr>
              <a:t>5</a:t>
            </a:r>
            <a:r>
              <a:rPr lang="en-US" sz="1400" b="1" dirty="0">
                <a:solidFill>
                  <a:schemeClr val="accent1"/>
                </a:solidFill>
                <a:latin typeface="Lucida Sans" panose="020B0602030504020204" pitchFamily="34" charset="0"/>
              </a:rPr>
              <a:t>TcO</a:t>
            </a:r>
            <a:r>
              <a:rPr lang="en-US" sz="1400" b="1" baseline="-25000" dirty="0">
                <a:solidFill>
                  <a:schemeClr val="accent1"/>
                </a:solidFill>
                <a:latin typeface="Lucida Sans" panose="020B0602030504020204" pitchFamily="34" charset="0"/>
              </a:rPr>
              <a:t>6</a:t>
            </a:r>
          </a:p>
          <a:p>
            <a:pPr>
              <a:defRPr/>
            </a:pPr>
            <a:r>
              <a:rPr lang="en-US" sz="1400" b="1" dirty="0">
                <a:solidFill>
                  <a:schemeClr val="accent1"/>
                </a:solidFill>
                <a:latin typeface="Lucida Sans" panose="020B0602030504020204" pitchFamily="34" charset="0"/>
              </a:rPr>
              <a:t>Li</a:t>
            </a:r>
            <a:r>
              <a:rPr lang="en-US" sz="1400" b="1" baseline="-25000" dirty="0">
                <a:solidFill>
                  <a:schemeClr val="accent1"/>
                </a:solidFill>
                <a:latin typeface="Lucida Sans" panose="020B0602030504020204" pitchFamily="34" charset="0"/>
              </a:rPr>
              <a:t>5</a:t>
            </a:r>
            <a:r>
              <a:rPr lang="en-US" sz="1400" b="1" dirty="0">
                <a:solidFill>
                  <a:schemeClr val="accent1"/>
                </a:solidFill>
                <a:latin typeface="Lucida Sans" panose="020B0602030504020204" pitchFamily="34" charset="0"/>
              </a:rPr>
              <a:t>TcO</a:t>
            </a:r>
            <a:r>
              <a:rPr lang="en-US" sz="1400" b="1" baseline="-25000" dirty="0">
                <a:solidFill>
                  <a:schemeClr val="accent1"/>
                </a:solidFill>
                <a:latin typeface="Lucida Sans" panose="020B0602030504020204" pitchFamily="34" charset="0"/>
              </a:rPr>
              <a:t>6</a:t>
            </a:r>
          </a:p>
        </p:txBody>
      </p:sp>
      <p:sp>
        <p:nvSpPr>
          <p:cNvPr id="24584" name="Content Placeholder 2"/>
          <p:cNvSpPr>
            <a:spLocks noGrp="1"/>
          </p:cNvSpPr>
          <p:nvPr>
            <p:ph idx="1"/>
          </p:nvPr>
        </p:nvSpPr>
        <p:spPr>
          <a:xfrm>
            <a:off x="2344583" y="992388"/>
            <a:ext cx="6799417" cy="892552"/>
          </a:xfrm>
        </p:spPr>
        <p:txBody>
          <a:bodyPr/>
          <a:lstStyle/>
          <a:p>
            <a:r>
              <a:rPr altLang="en-US" sz="1400" b="1" dirty="0"/>
              <a:t>Synthesis completed in a specialized hood in the Radiochemical Processing Laboratory (RPL) at Pacific Northwest National Laboratory</a:t>
            </a:r>
          </a:p>
          <a:p>
            <a:r>
              <a:rPr altLang="en-US" sz="1400" b="1" dirty="0"/>
              <a:t>Batch sizes 0.5 – 20.0 grams of solid Tc oxides</a:t>
            </a:r>
            <a:endParaRPr altLang="en-US" sz="1400" dirty="0"/>
          </a:p>
        </p:txBody>
      </p:sp>
      <p:sp>
        <p:nvSpPr>
          <p:cNvPr id="2" name="TextBox 1"/>
          <p:cNvSpPr txBox="1"/>
          <p:nvPr/>
        </p:nvSpPr>
        <p:spPr>
          <a:xfrm>
            <a:off x="6655426" y="5456078"/>
            <a:ext cx="2391508" cy="646331"/>
          </a:xfrm>
          <a:prstGeom prst="rect">
            <a:avLst/>
          </a:prstGeom>
          <a:noFill/>
        </p:spPr>
        <p:txBody>
          <a:bodyPr wrap="square" rtlCol="0">
            <a:spAutoFit/>
          </a:bodyPr>
          <a:lstStyle/>
          <a:p>
            <a:r>
              <a:rPr lang="en-US" dirty="0">
                <a:solidFill>
                  <a:schemeClr val="accent1"/>
                </a:solidFill>
              </a:rPr>
              <a:t>From M</a:t>
            </a:r>
            <a:r>
              <a:rPr lang="en-US" baseline="30000" dirty="0">
                <a:solidFill>
                  <a:schemeClr val="accent1"/>
                </a:solidFill>
              </a:rPr>
              <a:t>+</a:t>
            </a:r>
            <a:r>
              <a:rPr lang="en-US" dirty="0">
                <a:solidFill>
                  <a:schemeClr val="accent1"/>
                </a:solidFill>
              </a:rPr>
              <a:t>TcO</a:t>
            </a:r>
            <a:r>
              <a:rPr lang="en-US" baseline="-25000" dirty="0">
                <a:solidFill>
                  <a:schemeClr val="accent1"/>
                </a:solidFill>
              </a:rPr>
              <a:t>4</a:t>
            </a:r>
            <a:r>
              <a:rPr lang="en-US" dirty="0">
                <a:solidFill>
                  <a:schemeClr val="accent1"/>
                </a:solidFill>
              </a:rPr>
              <a:t> and M</a:t>
            </a:r>
            <a:r>
              <a:rPr lang="en-US" baseline="30000" dirty="0">
                <a:solidFill>
                  <a:schemeClr val="accent1"/>
                </a:solidFill>
              </a:rPr>
              <a:t>+</a:t>
            </a:r>
            <a:r>
              <a:rPr lang="en-US" dirty="0">
                <a:solidFill>
                  <a:schemeClr val="accent1"/>
                </a:solidFill>
              </a:rPr>
              <a:t>OH or M</a:t>
            </a:r>
            <a:r>
              <a:rPr lang="en-US" baseline="30000" dirty="0">
                <a:solidFill>
                  <a:schemeClr val="accent1"/>
                </a:solidFill>
              </a:rPr>
              <a:t>+</a:t>
            </a:r>
            <a:r>
              <a:rPr lang="en-US" baseline="-25000" dirty="0">
                <a:solidFill>
                  <a:schemeClr val="accent1"/>
                </a:solidFill>
              </a:rPr>
              <a:t>2</a:t>
            </a:r>
            <a:r>
              <a:rPr lang="en-US" dirty="0">
                <a:solidFill>
                  <a:schemeClr val="accent1"/>
                </a:solidFill>
              </a:rPr>
              <a:t>CO</a:t>
            </a:r>
            <a:r>
              <a:rPr lang="en-US" baseline="-25000" dirty="0">
                <a:solidFill>
                  <a:schemeClr val="accent1"/>
                </a:solidFill>
              </a:rPr>
              <a:t>3</a:t>
            </a:r>
            <a:r>
              <a:rPr lang="en-US" dirty="0">
                <a:solidFill>
                  <a:schemeClr val="accent1"/>
                </a:solidFill>
              </a:rPr>
              <a:t> </a:t>
            </a:r>
          </a:p>
        </p:txBody>
      </p:sp>
      <p:sp>
        <p:nvSpPr>
          <p:cNvPr id="3" name="Rectangle 2"/>
          <p:cNvSpPr/>
          <p:nvPr/>
        </p:nvSpPr>
        <p:spPr>
          <a:xfrm>
            <a:off x="7480300" y="2867891"/>
            <a:ext cx="970973" cy="87283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8881405"/>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7257" y="4449591"/>
            <a:ext cx="2746115" cy="2059587"/>
          </a:xfrm>
          <a:prstGeom prst="rect">
            <a:avLst/>
          </a:prstGeom>
        </p:spPr>
      </p:pic>
      <p:sp>
        <p:nvSpPr>
          <p:cNvPr id="2" name="Title 1"/>
          <p:cNvSpPr>
            <a:spLocks noGrp="1"/>
          </p:cNvSpPr>
          <p:nvPr>
            <p:ph type="title"/>
          </p:nvPr>
        </p:nvSpPr>
        <p:spPr>
          <a:xfrm>
            <a:off x="801914" y="169691"/>
            <a:ext cx="7772400" cy="480131"/>
          </a:xfrm>
        </p:spPr>
        <p:txBody>
          <a:bodyPr/>
          <a:lstStyle/>
          <a:p>
            <a:r>
              <a:rPr lang="en-US" dirty="0"/>
              <a:t>Analysis</a:t>
            </a:r>
          </a:p>
        </p:txBody>
      </p:sp>
      <p:sp>
        <p:nvSpPr>
          <p:cNvPr id="3" name="Content Placeholder 2"/>
          <p:cNvSpPr>
            <a:spLocks noGrp="1"/>
          </p:cNvSpPr>
          <p:nvPr>
            <p:ph idx="1"/>
          </p:nvPr>
        </p:nvSpPr>
        <p:spPr>
          <a:xfrm>
            <a:off x="76437" y="632750"/>
            <a:ext cx="6383976" cy="1631216"/>
          </a:xfrm>
        </p:spPr>
        <p:txBody>
          <a:bodyPr/>
          <a:lstStyle/>
          <a:p>
            <a:r>
              <a:rPr lang="en-US" sz="1800" dirty="0">
                <a:latin typeface="+mj-lt"/>
              </a:rPr>
              <a:t>Special tools and techniques had to be developed for loading &amp; analyzing Tc-99 compounds</a:t>
            </a:r>
          </a:p>
          <a:p>
            <a:r>
              <a:rPr lang="en-US" sz="1800" dirty="0">
                <a:latin typeface="+mj-lt"/>
              </a:rPr>
              <a:t>Issues included performing sample loading in </a:t>
            </a:r>
            <a:r>
              <a:rPr lang="en-US" sz="1800" b="1" dirty="0">
                <a:latin typeface="+mj-lt"/>
              </a:rPr>
              <a:t>radiological hood</a:t>
            </a:r>
            <a:r>
              <a:rPr lang="en-US" sz="1800" dirty="0">
                <a:latin typeface="+mj-lt"/>
              </a:rPr>
              <a:t> and sometimes inside </a:t>
            </a:r>
            <a:r>
              <a:rPr lang="en-US" sz="1800" b="1" dirty="0">
                <a:latin typeface="+mj-lt"/>
              </a:rPr>
              <a:t>glove bag</a:t>
            </a:r>
            <a:r>
              <a:rPr lang="en-US" sz="1800" dirty="0">
                <a:latin typeface="+mj-lt"/>
              </a:rPr>
              <a:t>, all to prevent </a:t>
            </a:r>
            <a:r>
              <a:rPr lang="en-US" sz="1800" b="1" dirty="0" err="1">
                <a:latin typeface="+mj-lt"/>
              </a:rPr>
              <a:t>dispersibility</a:t>
            </a:r>
            <a:r>
              <a:rPr lang="en-US" sz="1800" dirty="0">
                <a:latin typeface="+mj-lt"/>
              </a:rPr>
              <a:t> &amp; </a:t>
            </a:r>
            <a:r>
              <a:rPr lang="en-US" sz="1800" dirty="0">
                <a:solidFill>
                  <a:schemeClr val="accent1"/>
                </a:solidFill>
                <a:latin typeface="+mj-lt"/>
              </a:rPr>
              <a:t>interaction with water</a:t>
            </a:r>
          </a:p>
        </p:txBody>
      </p:sp>
      <p:sp>
        <p:nvSpPr>
          <p:cNvPr id="5" name="TextBox 4"/>
          <p:cNvSpPr txBox="1"/>
          <p:nvPr/>
        </p:nvSpPr>
        <p:spPr>
          <a:xfrm>
            <a:off x="6803569" y="6152845"/>
            <a:ext cx="2569029" cy="369332"/>
          </a:xfrm>
          <a:prstGeom prst="rect">
            <a:avLst/>
          </a:prstGeom>
          <a:noFill/>
        </p:spPr>
        <p:txBody>
          <a:bodyPr wrap="square" rtlCol="0">
            <a:spAutoFit/>
          </a:bodyPr>
          <a:lstStyle/>
          <a:p>
            <a:r>
              <a:rPr lang="en-US" dirty="0">
                <a:effectLst>
                  <a:outerShdw blurRad="38100" dist="38100" dir="2700000" algn="tl">
                    <a:srgbClr val="000000">
                      <a:alpha val="43137"/>
                    </a:srgbClr>
                  </a:outerShdw>
                </a:effectLst>
              </a:rPr>
              <a:t>MAS NMR</a:t>
            </a:r>
          </a:p>
        </p:txBody>
      </p:sp>
      <p:pic>
        <p:nvPicPr>
          <p:cNvPr id="9" name="Picture 8"/>
          <p:cNvPicPr>
            <a:picLocks noChangeAspect="1"/>
          </p:cNvPicPr>
          <p:nvPr/>
        </p:nvPicPr>
        <p:blipFill>
          <a:blip r:embed="rId4"/>
          <a:stretch>
            <a:fillRect/>
          </a:stretch>
        </p:blipFill>
        <p:spPr>
          <a:xfrm rot="10800000">
            <a:off x="3435179" y="4828368"/>
            <a:ext cx="2805832" cy="1693809"/>
          </a:xfrm>
          <a:prstGeom prst="rect">
            <a:avLst/>
          </a:prstGeom>
        </p:spPr>
      </p:pic>
      <p:pic>
        <p:nvPicPr>
          <p:cNvPr id="10" name="Picture 9"/>
          <p:cNvPicPr>
            <a:picLocks noChangeAspect="1"/>
          </p:cNvPicPr>
          <p:nvPr/>
        </p:nvPicPr>
        <p:blipFill>
          <a:blip r:embed="rId5" cstate="print">
            <a:extLst>
              <a:ext uri="{BEBA8EAE-BF5A-486C-A8C5-ECC9F3942E4B}">
                <a14:imgProps xmlns:a14="http://schemas.microsoft.com/office/drawing/2010/main">
                  <a14:imgLayer r:embed="rId6">
                    <a14:imgEffect>
                      <a14:sharpenSoften amount="5000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2527440" y="3700417"/>
            <a:ext cx="838739" cy="1114111"/>
          </a:xfrm>
          <a:prstGeom prst="rect">
            <a:avLst/>
          </a:prstGeom>
        </p:spPr>
      </p:pic>
      <p:pic>
        <p:nvPicPr>
          <p:cNvPr id="11" name="Picture 10"/>
          <p:cNvPicPr>
            <a:picLocks noChangeAspect="1"/>
          </p:cNvPicPr>
          <p:nvPr/>
        </p:nvPicPr>
        <p:blipFill>
          <a:blip r:embed="rId7" cstate="print">
            <a:extLst>
              <a:ext uri="{BEBA8EAE-BF5A-486C-A8C5-ECC9F3942E4B}">
                <a14:imgProps xmlns:a14="http://schemas.microsoft.com/office/drawing/2010/main">
                  <a14:imgLayer r:embed="rId8">
                    <a14:imgEffect>
                      <a14:sharpenSoften amount="5000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76437" y="3700417"/>
            <a:ext cx="2432869" cy="1109786"/>
          </a:xfrm>
          <a:prstGeom prst="rect">
            <a:avLst/>
          </a:prstGeom>
        </p:spPr>
      </p:pic>
      <p:pic>
        <p:nvPicPr>
          <p:cNvPr id="14" name="Content Placeholder 5"/>
          <p:cNvPicPr>
            <a:picLocks noChangeAspect="1"/>
          </p:cNvPicPr>
          <p:nvPr/>
        </p:nvPicPr>
        <p:blipFill rotWithShape="1">
          <a:blip r:embed="rId9" cstate="print">
            <a:extLst>
              <a:ext uri="{28A0092B-C50C-407E-A947-70E740481C1C}">
                <a14:useLocalDpi xmlns:a14="http://schemas.microsoft.com/office/drawing/2010/main" val="0"/>
              </a:ext>
            </a:extLst>
          </a:blip>
          <a:srcRect l="32712" t="16582" r="19762" b="34931"/>
          <a:stretch/>
        </p:blipFill>
        <p:spPr bwMode="black">
          <a:xfrm>
            <a:off x="5137159" y="2851097"/>
            <a:ext cx="1130098" cy="1537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rotWithShape="1">
          <a:blip r:embed="rId10"/>
          <a:srcRect l="1389"/>
          <a:stretch/>
        </p:blipFill>
        <p:spPr>
          <a:xfrm>
            <a:off x="1547029" y="4828368"/>
            <a:ext cx="1819150" cy="1717363"/>
          </a:xfrm>
          <a:prstGeom prst="rect">
            <a:avLst/>
          </a:prstGeom>
        </p:spPr>
      </p:pic>
      <p:pic>
        <p:nvPicPr>
          <p:cNvPr id="16" name="Picture 15"/>
          <p:cNvPicPr>
            <a:picLocks noChangeAspect="1"/>
          </p:cNvPicPr>
          <p:nvPr/>
        </p:nvPicPr>
        <p:blipFill rotWithShape="1">
          <a:blip r:embed="rId11"/>
          <a:srcRect b="5561"/>
          <a:stretch/>
        </p:blipFill>
        <p:spPr>
          <a:xfrm>
            <a:off x="59891" y="4828368"/>
            <a:ext cx="1460892" cy="1717363"/>
          </a:xfrm>
          <a:prstGeom prst="rect">
            <a:avLst/>
          </a:prstGeom>
        </p:spPr>
      </p:pic>
      <p:sp>
        <p:nvSpPr>
          <p:cNvPr id="18" name="TextBox 17"/>
          <p:cNvSpPr txBox="1"/>
          <p:nvPr/>
        </p:nvSpPr>
        <p:spPr>
          <a:xfrm>
            <a:off x="453976" y="3747699"/>
            <a:ext cx="1093053" cy="369332"/>
          </a:xfrm>
          <a:prstGeom prst="rect">
            <a:avLst/>
          </a:prstGeom>
          <a:noFill/>
        </p:spPr>
        <p:txBody>
          <a:bodyPr wrap="square" rtlCol="0">
            <a:spAutoFit/>
          </a:bodyPr>
          <a:lstStyle/>
          <a:p>
            <a:r>
              <a:rPr lang="en-US" dirty="0">
                <a:effectLst>
                  <a:outerShdw blurRad="38100" dist="38100" dir="2700000" algn="tl">
                    <a:srgbClr val="000000">
                      <a:alpha val="43137"/>
                    </a:srgbClr>
                  </a:outerShdw>
                </a:effectLst>
              </a:rPr>
              <a:t>Raman</a:t>
            </a:r>
          </a:p>
        </p:txBody>
      </p:sp>
      <p:sp>
        <p:nvSpPr>
          <p:cNvPr id="19" name="TextBox 18"/>
          <p:cNvSpPr txBox="1"/>
          <p:nvPr/>
        </p:nvSpPr>
        <p:spPr>
          <a:xfrm>
            <a:off x="5584372" y="6152845"/>
            <a:ext cx="785907" cy="369332"/>
          </a:xfrm>
          <a:prstGeom prst="rect">
            <a:avLst/>
          </a:prstGeom>
          <a:noFill/>
        </p:spPr>
        <p:txBody>
          <a:bodyPr wrap="square" rtlCol="0">
            <a:spAutoFit/>
          </a:bodyPr>
          <a:lstStyle/>
          <a:p>
            <a:r>
              <a:rPr lang="en-US" dirty="0">
                <a:effectLst>
                  <a:outerShdw blurRad="38100" dist="38100" dir="2700000" algn="tl">
                    <a:srgbClr val="000000">
                      <a:alpha val="43137"/>
                    </a:srgbClr>
                  </a:outerShdw>
                </a:effectLst>
              </a:rPr>
              <a:t>XAS</a:t>
            </a:r>
          </a:p>
        </p:txBody>
      </p:sp>
      <p:pic>
        <p:nvPicPr>
          <p:cNvPr id="22" name="Picture 21" descr="C:\Users\jmccloy\Documents\^Projects\Tc-I  Retention\alternate Na-Tc-O compounds\^paper-Li-Tc,Re-O\ND data\load.jpg"/>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267257" y="2871001"/>
            <a:ext cx="2697886" cy="1517301"/>
          </a:xfrm>
          <a:prstGeom prst="rect">
            <a:avLst/>
          </a:prstGeom>
          <a:noFill/>
          <a:ln>
            <a:noFill/>
          </a:ln>
        </p:spPr>
      </p:pic>
      <p:sp>
        <p:nvSpPr>
          <p:cNvPr id="23" name="TextBox 22"/>
          <p:cNvSpPr txBox="1"/>
          <p:nvPr/>
        </p:nvSpPr>
        <p:spPr>
          <a:xfrm>
            <a:off x="5903923" y="4065167"/>
            <a:ext cx="2569029" cy="369332"/>
          </a:xfrm>
          <a:prstGeom prst="rect">
            <a:avLst/>
          </a:prstGeom>
          <a:noFill/>
        </p:spPr>
        <p:txBody>
          <a:bodyPr wrap="square" rtlCol="0">
            <a:spAutoFit/>
          </a:bodyPr>
          <a:lstStyle/>
          <a:p>
            <a:r>
              <a:rPr lang="en-US" dirty="0">
                <a:effectLst>
                  <a:outerShdw blurRad="38100" dist="38100" dir="2700000" algn="tl">
                    <a:srgbClr val="000000">
                      <a:alpha val="43137"/>
                    </a:srgbClr>
                  </a:outerShdw>
                </a:effectLst>
              </a:rPr>
              <a:t>Neutron diffraction</a:t>
            </a:r>
          </a:p>
        </p:txBody>
      </p:sp>
      <p:sp>
        <p:nvSpPr>
          <p:cNvPr id="24" name="Slide Number Placeholder 23"/>
          <p:cNvSpPr>
            <a:spLocks noGrp="1"/>
          </p:cNvSpPr>
          <p:nvPr>
            <p:ph type="sldNum" sz="quarter" idx="12"/>
          </p:nvPr>
        </p:nvSpPr>
        <p:spPr/>
        <p:txBody>
          <a:bodyPr/>
          <a:lstStyle/>
          <a:p>
            <a:pPr>
              <a:defRPr/>
            </a:pPr>
            <a:fld id="{5FD58EFE-F676-43D2-B14B-06892A92767F}" type="slidenum">
              <a:rPr lang="en-US" smtClean="0">
                <a:solidFill>
                  <a:srgbClr val="000000"/>
                </a:solidFill>
              </a:rPr>
              <a:pPr>
                <a:defRPr/>
              </a:pPr>
              <a:t>7</a:t>
            </a:fld>
            <a:endParaRPr lang="en-US" dirty="0">
              <a:solidFill>
                <a:srgbClr val="000000"/>
              </a:solidFill>
            </a:endParaRPr>
          </a:p>
        </p:txBody>
      </p:sp>
      <p:sp>
        <p:nvSpPr>
          <p:cNvPr id="4" name="TextBox 3"/>
          <p:cNvSpPr txBox="1"/>
          <p:nvPr/>
        </p:nvSpPr>
        <p:spPr>
          <a:xfrm>
            <a:off x="453976" y="2353622"/>
            <a:ext cx="3669066" cy="1200329"/>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bg2"/>
                </a:solidFill>
              </a:rPr>
              <a:t>ND    ~1200 </a:t>
            </a:r>
            <a:r>
              <a:rPr lang="el-GR" dirty="0">
                <a:solidFill>
                  <a:schemeClr val="bg2"/>
                </a:solidFill>
              </a:rPr>
              <a:t>μ</a:t>
            </a:r>
            <a:r>
              <a:rPr lang="en-US" dirty="0">
                <a:solidFill>
                  <a:schemeClr val="bg2"/>
                </a:solidFill>
              </a:rPr>
              <a:t>Ci 	(44.4 </a:t>
            </a:r>
            <a:r>
              <a:rPr lang="en-US" dirty="0" err="1">
                <a:solidFill>
                  <a:schemeClr val="bg2"/>
                </a:solidFill>
              </a:rPr>
              <a:t>MBq</a:t>
            </a:r>
            <a:r>
              <a:rPr lang="en-US" dirty="0">
                <a:solidFill>
                  <a:schemeClr val="bg2"/>
                </a:solidFill>
              </a:rPr>
              <a:t>)</a:t>
            </a:r>
          </a:p>
          <a:p>
            <a:pPr marL="285750" indent="-285750">
              <a:buFont typeface="Arial" panose="020B0604020202020204" pitchFamily="34" charset="0"/>
              <a:buChar char="•"/>
            </a:pPr>
            <a:r>
              <a:rPr lang="en-US" dirty="0">
                <a:solidFill>
                  <a:schemeClr val="bg2"/>
                </a:solidFill>
              </a:rPr>
              <a:t>NMR   ~100 		  (3.70)</a:t>
            </a:r>
          </a:p>
          <a:p>
            <a:pPr marL="285750" indent="-285750">
              <a:buFont typeface="Arial" panose="020B0604020202020204" pitchFamily="34" charset="0"/>
              <a:buChar char="•"/>
            </a:pPr>
            <a:r>
              <a:rPr lang="en-US" dirty="0">
                <a:solidFill>
                  <a:schemeClr val="bg2"/>
                </a:solidFill>
              </a:rPr>
              <a:t>Raman  ~50 		  (1.85</a:t>
            </a:r>
            <a:r>
              <a:rPr lang="en-US" dirty="0" smtClean="0">
                <a:solidFill>
                  <a:schemeClr val="bg2"/>
                </a:solidFill>
              </a:rPr>
              <a:t>)</a:t>
            </a:r>
          </a:p>
          <a:p>
            <a:pPr marL="285750" indent="-285750">
              <a:buFont typeface="Arial" panose="020B0604020202020204" pitchFamily="34" charset="0"/>
              <a:buChar char="•"/>
            </a:pPr>
            <a:r>
              <a:rPr lang="en-US" dirty="0" smtClean="0">
                <a:solidFill>
                  <a:schemeClr val="bg2"/>
                </a:solidFill>
              </a:rPr>
              <a:t>XAS      ~43		  (1.59)</a:t>
            </a:r>
            <a:endParaRPr lang="en-US" dirty="0">
              <a:solidFill>
                <a:schemeClr val="bg2"/>
              </a:solidFill>
            </a:endParaRPr>
          </a:p>
        </p:txBody>
      </p:sp>
      <p:pic>
        <p:nvPicPr>
          <p:cNvPr id="21" name="Picture 2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812276" y="46316"/>
            <a:ext cx="2255524" cy="1691643"/>
          </a:xfrm>
          <a:prstGeom prst="rect">
            <a:avLst/>
          </a:prstGeom>
        </p:spPr>
      </p:pic>
    </p:spTree>
    <p:extLst>
      <p:ext uri="{BB962C8B-B14F-4D97-AF65-F5344CB8AC3E}">
        <p14:creationId xmlns:p14="http://schemas.microsoft.com/office/powerpoint/2010/main" val="4064336501"/>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5" name="Picture 8" descr="CsTcO4_160913_JLW_ACS_format_No_partial_vacancies"/>
          <p:cNvPicPr>
            <a:picLocks noChangeAspect="1" noChangeArrowheads="1"/>
          </p:cNvPicPr>
          <p:nvPr/>
        </p:nvPicPr>
        <p:blipFill rotWithShape="1">
          <a:blip r:embed="rId2">
            <a:extLst>
              <a:ext uri="{28A0092B-C50C-407E-A947-70E740481C1C}">
                <a14:useLocalDpi xmlns:a14="http://schemas.microsoft.com/office/drawing/2010/main" val="0"/>
              </a:ext>
            </a:extLst>
          </a:blip>
          <a:srcRect l="35597" r="35902"/>
          <a:stretch/>
        </p:blipFill>
        <p:spPr bwMode="auto">
          <a:xfrm>
            <a:off x="6031908" y="4521749"/>
            <a:ext cx="1384475"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5" descr="NaTcO4_160913_JLW_ACS_forma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04" y="4677475"/>
            <a:ext cx="4856162"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23095" y="-199058"/>
            <a:ext cx="8375428" cy="867930"/>
          </a:xfrm>
        </p:spPr>
        <p:txBody>
          <a:bodyPr/>
          <a:lstStyle/>
          <a:p>
            <a:r>
              <a:rPr lang="en-US" dirty="0"/>
              <a:t>TcO</a:t>
            </a:r>
            <a:r>
              <a:rPr lang="en-US" baseline="-25000" dirty="0"/>
              <a:t>4</a:t>
            </a:r>
            <a:r>
              <a:rPr lang="en-US" dirty="0"/>
              <a:t> Pertechnetates:  Neutron Diffraction</a:t>
            </a:r>
          </a:p>
        </p:txBody>
      </p:sp>
      <p:pic>
        <p:nvPicPr>
          <p:cNvPr id="9" name="Content Placeholder 8"/>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201396" y="758030"/>
            <a:ext cx="4466217" cy="3807160"/>
          </a:xfrm>
        </p:spPr>
      </p:pic>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FD58EFE-F676-43D2-B14B-06892A92767F}" type="slidenum">
              <a:rPr kumimoji="0" lang="en-US" sz="14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18" name="TextBox 17"/>
          <p:cNvSpPr txBox="1"/>
          <p:nvPr/>
        </p:nvSpPr>
        <p:spPr>
          <a:xfrm>
            <a:off x="7296638" y="5106734"/>
            <a:ext cx="1089722" cy="52322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981E32">
                    <a:lumMod val="75000"/>
                  </a:srgbClr>
                </a:solidFill>
                <a:effectLst/>
                <a:uLnTx/>
                <a:uFillTx/>
                <a:latin typeface="Arial"/>
                <a:ea typeface="+mn-ea"/>
                <a:cs typeface="+mn-cs"/>
              </a:rPr>
              <a:t>Gray</a:t>
            </a:r>
            <a:r>
              <a:rPr kumimoji="0" lang="en-US" sz="1400" b="0" i="0" u="none" strike="noStrike" kern="1200" cap="none" spc="0" normalizeH="0" baseline="0" noProof="0" dirty="0">
                <a:ln>
                  <a:noFill/>
                </a:ln>
                <a:solidFill>
                  <a:srgbClr val="A0979F"/>
                </a:solidFill>
                <a:effectLst/>
                <a:uLnTx/>
                <a:uFillTx/>
                <a:latin typeface="Arial"/>
                <a:ea typeface="+mn-ea"/>
                <a:cs typeface="+mn-cs"/>
              </a:rPr>
              <a:t> </a:t>
            </a:r>
            <a:r>
              <a:rPr kumimoji="0" lang="en-US" sz="1400" b="0" i="0" u="none" strike="noStrike" kern="1200" cap="none" spc="0" normalizeH="0" baseline="0" noProof="0" dirty="0">
                <a:ln>
                  <a:noFill/>
                </a:ln>
                <a:solidFill>
                  <a:srgbClr val="000000"/>
                </a:solidFill>
                <a:effectLst/>
                <a:uLnTx/>
                <a:uFillTx/>
                <a:latin typeface="Arial"/>
                <a:ea typeface="+mn-ea"/>
                <a:cs typeface="+mn-cs"/>
              </a:rPr>
              <a:t>= </a:t>
            </a:r>
            <a:r>
              <a:rPr kumimoji="0" lang="en-US" sz="1400" b="0" i="0" u="none" strike="noStrike" kern="1200" cap="none" spc="0" normalizeH="0" baseline="30000" noProof="0" dirty="0">
                <a:ln>
                  <a:noFill/>
                </a:ln>
                <a:solidFill>
                  <a:srgbClr val="000000"/>
                </a:solidFill>
                <a:effectLst/>
                <a:uLnTx/>
                <a:uFillTx/>
                <a:latin typeface="Arial"/>
                <a:ea typeface="+mn-ea"/>
                <a:cs typeface="+mn-cs"/>
              </a:rPr>
              <a:t>99</a:t>
            </a:r>
            <a:r>
              <a:rPr kumimoji="0" lang="en-US" sz="1400" b="0" i="0" u="none" strike="noStrike" kern="1200" cap="none" spc="0" normalizeH="0" baseline="0" noProof="0" dirty="0">
                <a:ln>
                  <a:noFill/>
                </a:ln>
                <a:solidFill>
                  <a:srgbClr val="000000"/>
                </a:solidFill>
                <a:effectLst/>
                <a:uLnTx/>
                <a:uFillTx/>
                <a:latin typeface="Arial"/>
                <a:ea typeface="+mn-ea"/>
                <a:cs typeface="+mn-cs"/>
              </a:rPr>
              <a:t>Tc</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AE1715"/>
                </a:solidFill>
                <a:effectLst/>
                <a:uLnTx/>
                <a:uFillTx/>
                <a:latin typeface="Arial"/>
                <a:ea typeface="+mn-ea"/>
                <a:cs typeface="+mn-cs"/>
              </a:rPr>
              <a:t>Red</a:t>
            </a:r>
            <a:r>
              <a:rPr kumimoji="0" lang="en-US" sz="1400" b="0" i="0" u="none" strike="noStrike" kern="1200" cap="none" spc="0" normalizeH="0" baseline="0" noProof="0" dirty="0">
                <a:ln>
                  <a:noFill/>
                </a:ln>
                <a:solidFill>
                  <a:srgbClr val="FFFFFF"/>
                </a:solidFill>
                <a:effectLst/>
                <a:uLnTx/>
                <a:uFillTx/>
                <a:latin typeface="Arial"/>
                <a:ea typeface="+mn-ea"/>
                <a:cs typeface="+mn-cs"/>
              </a:rPr>
              <a:t> </a:t>
            </a:r>
            <a:r>
              <a:rPr kumimoji="0" lang="en-US" sz="1400" b="0" i="0" u="none" strike="noStrike" kern="1200" cap="none" spc="0" normalizeH="0" baseline="0" noProof="0" dirty="0">
                <a:ln>
                  <a:noFill/>
                </a:ln>
                <a:solidFill>
                  <a:srgbClr val="000000"/>
                </a:solidFill>
                <a:effectLst/>
                <a:uLnTx/>
                <a:uFillTx/>
                <a:latin typeface="Arial"/>
                <a:ea typeface="+mn-ea"/>
                <a:cs typeface="+mn-cs"/>
              </a:rPr>
              <a:t>= O</a:t>
            </a:r>
          </a:p>
        </p:txBody>
      </p:sp>
      <p:sp>
        <p:nvSpPr>
          <p:cNvPr id="3" name="TextBox 2"/>
          <p:cNvSpPr txBox="1"/>
          <p:nvPr/>
        </p:nvSpPr>
        <p:spPr>
          <a:xfrm>
            <a:off x="974619" y="3384301"/>
            <a:ext cx="34636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a:t>
            </a:r>
          </a:p>
        </p:txBody>
      </p:sp>
      <p:sp>
        <p:nvSpPr>
          <p:cNvPr id="12" name="TextBox 11"/>
          <p:cNvSpPr txBox="1"/>
          <p:nvPr/>
        </p:nvSpPr>
        <p:spPr>
          <a:xfrm>
            <a:off x="200103" y="4677262"/>
            <a:ext cx="1352950" cy="110799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*Hump is SiO</a:t>
            </a:r>
            <a:r>
              <a:rPr kumimoji="0" lang="en-US" sz="1100" b="0" i="0" u="none" strike="noStrike" kern="1200" cap="none" spc="0" normalizeH="0" baseline="-25000" noProof="0" dirty="0">
                <a:ln>
                  <a:noFill/>
                </a:ln>
                <a:solidFill>
                  <a:srgbClr val="000000"/>
                </a:solidFill>
                <a:effectLst/>
                <a:uLnTx/>
                <a:uFillTx/>
                <a:latin typeface="Arial"/>
                <a:ea typeface="+mn-ea"/>
                <a:cs typeface="+mn-cs"/>
              </a:rPr>
              <a:t>2</a:t>
            </a:r>
            <a:r>
              <a:rPr kumimoji="0" lang="en-US" sz="1100" b="0" i="0" u="none" strike="noStrike" kern="1200" cap="none" spc="0" normalizeH="0" baseline="0" noProof="0" dirty="0">
                <a:ln>
                  <a:noFill/>
                </a:ln>
                <a:solidFill>
                  <a:srgbClr val="000000"/>
                </a:solidFill>
                <a:effectLst/>
                <a:uLnTx/>
                <a:uFillTx/>
                <a:latin typeface="Arial"/>
                <a:ea typeface="+mn-ea"/>
                <a:cs typeface="+mn-cs"/>
              </a:rPr>
              <a:t> glass background from sealed tube holder due to having less Tc powder for these</a:t>
            </a:r>
          </a:p>
        </p:txBody>
      </p:sp>
      <p:sp>
        <p:nvSpPr>
          <p:cNvPr id="19" name="TextBox 18"/>
          <p:cNvSpPr txBox="1"/>
          <p:nvPr/>
        </p:nvSpPr>
        <p:spPr>
          <a:xfrm>
            <a:off x="3260585" y="3384301"/>
            <a:ext cx="34636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a:t>
            </a:r>
          </a:p>
        </p:txBody>
      </p:sp>
      <p:sp>
        <p:nvSpPr>
          <p:cNvPr id="5" name="TextBox 4"/>
          <p:cNvSpPr txBox="1"/>
          <p:nvPr/>
        </p:nvSpPr>
        <p:spPr>
          <a:xfrm>
            <a:off x="5614349" y="3957226"/>
            <a:ext cx="3604067"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Initial difficulties with capillary XRD led to the use of ND</a:t>
            </a:r>
          </a:p>
        </p:txBody>
      </p:sp>
      <p:graphicFrame>
        <p:nvGraphicFramePr>
          <p:cNvPr id="20" name="Table 19"/>
          <p:cNvGraphicFramePr>
            <a:graphicFrameLocks noGrp="1"/>
          </p:cNvGraphicFramePr>
          <p:nvPr>
            <p:extLst/>
          </p:nvPr>
        </p:nvGraphicFramePr>
        <p:xfrm>
          <a:off x="4807576" y="801884"/>
          <a:ext cx="4260224" cy="3160590"/>
        </p:xfrm>
        <a:graphic>
          <a:graphicData uri="http://schemas.openxmlformats.org/drawingml/2006/table">
            <a:tbl>
              <a:tblPr/>
              <a:tblGrid>
                <a:gridCol w="878116">
                  <a:extLst>
                    <a:ext uri="{9D8B030D-6E8A-4147-A177-3AD203B41FA5}">
                      <a16:colId xmlns:a16="http://schemas.microsoft.com/office/drawing/2014/main" val="63554831"/>
                    </a:ext>
                  </a:extLst>
                </a:gridCol>
                <a:gridCol w="673642">
                  <a:extLst>
                    <a:ext uri="{9D8B030D-6E8A-4147-A177-3AD203B41FA5}">
                      <a16:colId xmlns:a16="http://schemas.microsoft.com/office/drawing/2014/main" val="1069999163"/>
                    </a:ext>
                  </a:extLst>
                </a:gridCol>
                <a:gridCol w="867508">
                  <a:extLst>
                    <a:ext uri="{9D8B030D-6E8A-4147-A177-3AD203B41FA5}">
                      <a16:colId xmlns:a16="http://schemas.microsoft.com/office/drawing/2014/main" val="3837954036"/>
                    </a:ext>
                  </a:extLst>
                </a:gridCol>
                <a:gridCol w="1258625">
                  <a:extLst>
                    <a:ext uri="{9D8B030D-6E8A-4147-A177-3AD203B41FA5}">
                      <a16:colId xmlns:a16="http://schemas.microsoft.com/office/drawing/2014/main" val="2357284055"/>
                    </a:ext>
                  </a:extLst>
                </a:gridCol>
                <a:gridCol w="582333">
                  <a:extLst>
                    <a:ext uri="{9D8B030D-6E8A-4147-A177-3AD203B41FA5}">
                      <a16:colId xmlns:a16="http://schemas.microsoft.com/office/drawing/2014/main" val="1000535894"/>
                    </a:ext>
                  </a:extLst>
                </a:gridCol>
              </a:tblGrid>
              <a:tr h="653152">
                <a:tc>
                  <a:txBody>
                    <a:bodyPr/>
                    <a:lstStyle>
                      <a:lvl1pPr>
                        <a:lnSpc>
                          <a:spcPts val="2200"/>
                        </a:lnSpc>
                        <a:spcBef>
                          <a:spcPts val="600"/>
                        </a:spcBef>
                        <a:buClr>
                          <a:srgbClr val="C60C30"/>
                        </a:buClr>
                        <a:buSzPct val="100000"/>
                        <a:buFont typeface="Arial" panose="020B0604020202020204" pitchFamily="34" charset="0"/>
                        <a:defRPr>
                          <a:solidFill>
                            <a:schemeClr val="bg2"/>
                          </a:solidFill>
                          <a:latin typeface="Lucida Sans" panose="020B0602030504020204" pitchFamily="34" charset="0"/>
                        </a:defRPr>
                      </a:lvl1pPr>
                      <a:lvl2pPr marL="742950" indent="-285750">
                        <a:lnSpc>
                          <a:spcPts val="2000"/>
                        </a:lnSpc>
                        <a:spcBef>
                          <a:spcPts val="400"/>
                        </a:spcBef>
                        <a:buClr>
                          <a:srgbClr val="C60C30"/>
                        </a:buClr>
                        <a:buSzPct val="100000"/>
                        <a:buFont typeface="Lucida Sans" panose="020B0602030504020204" pitchFamily="34" charset="0"/>
                        <a:defRPr sz="1600">
                          <a:solidFill>
                            <a:schemeClr val="bg2"/>
                          </a:solidFill>
                          <a:latin typeface="Lucida Sans" panose="020B0602030504020204" pitchFamily="34" charset="0"/>
                        </a:defRPr>
                      </a:lvl2pPr>
                      <a:lvl3pPr marL="1143000" indent="-228600">
                        <a:lnSpc>
                          <a:spcPts val="2000"/>
                        </a:lnSpc>
                        <a:spcBef>
                          <a:spcPts val="200"/>
                        </a:spcBef>
                        <a:buClr>
                          <a:srgbClr val="C60C30"/>
                        </a:buClr>
                        <a:buSzPct val="100000"/>
                        <a:buFont typeface="Arial" panose="020B0604020202020204" pitchFamily="34" charset="0"/>
                        <a:defRPr sz="1400">
                          <a:solidFill>
                            <a:schemeClr val="bg2"/>
                          </a:solidFill>
                          <a:latin typeface="Lucida Sans" panose="020B0602030504020204" pitchFamily="34" charset="0"/>
                        </a:defRPr>
                      </a:lvl3pPr>
                      <a:lvl4pPr marL="1600200" indent="-228600">
                        <a:lnSpc>
                          <a:spcPts val="1800"/>
                        </a:lnSpc>
                        <a:spcBef>
                          <a:spcPts val="200"/>
                        </a:spcBef>
                        <a:buClr>
                          <a:srgbClr val="C60C30"/>
                        </a:buClr>
                        <a:buSzPct val="100000"/>
                        <a:buFont typeface="Lucida Sans" panose="020B0602030504020204" pitchFamily="34" charset="0"/>
                        <a:defRPr sz="1400">
                          <a:solidFill>
                            <a:schemeClr val="bg2"/>
                          </a:solidFill>
                          <a:latin typeface="Lucida Sans" panose="020B0602030504020204" pitchFamily="34" charset="0"/>
                        </a:defRPr>
                      </a:lvl4pPr>
                      <a:lvl5pPr marL="2057400" indent="-228600">
                        <a:lnSpc>
                          <a:spcPts val="1600"/>
                        </a:lnSpc>
                        <a:spcBef>
                          <a:spcPts val="200"/>
                        </a:spcBef>
                        <a:buClr>
                          <a:srgbClr val="C60C30"/>
                        </a:buClr>
                        <a:buSzPct val="100000"/>
                        <a:buFont typeface="Arial" panose="020B0604020202020204" pitchFamily="34" charset="0"/>
                        <a:defRPr sz="1200">
                          <a:solidFill>
                            <a:schemeClr val="bg2"/>
                          </a:solidFill>
                          <a:latin typeface="Lucida Sans" panose="020B0602030504020204" pitchFamily="34" charset="0"/>
                        </a:defRPr>
                      </a:lvl5pPr>
                      <a:lvl6pPr marL="25146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6pPr>
                      <a:lvl7pPr marL="29718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7pPr>
                      <a:lvl8pPr marL="34290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8pPr>
                      <a:lvl9pPr marL="38862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FFFFFF"/>
                          </a:solidFill>
                          <a:effectLst/>
                          <a:latin typeface="Lucida Sans" panose="020B0602030504020204" pitchFamily="34" charset="0"/>
                        </a:rPr>
                        <a:t>Compound</a:t>
                      </a:r>
                      <a:endParaRPr kumimoji="0" lang="en-US" altLang="en-US" sz="1000" b="1" i="0" u="none" strike="noStrike" cap="none" normalizeH="0" baseline="0">
                        <a:ln>
                          <a:noFill/>
                        </a:ln>
                        <a:solidFill>
                          <a:srgbClr val="FFFFFF"/>
                        </a:solidFill>
                        <a:effectLst/>
                        <a:latin typeface="Lucida Sans" panose="020B0602030504020204" pitchFamily="34" charset="0"/>
                        <a:ea typeface="Calibri" panose="020F0502020204030204" pitchFamily="34" charset="0"/>
                        <a:cs typeface="Times New Roman" panose="02020603050405020304" pitchFamily="18" charset="0"/>
                      </a:endParaRPr>
                    </a:p>
                  </a:txBody>
                  <a:tcPr marL="61655" marR="6165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lnSpc>
                          <a:spcPts val="2200"/>
                        </a:lnSpc>
                        <a:spcBef>
                          <a:spcPts val="600"/>
                        </a:spcBef>
                        <a:buClr>
                          <a:srgbClr val="C60C30"/>
                        </a:buClr>
                        <a:buSzPct val="100000"/>
                        <a:buFont typeface="Arial" panose="020B0604020202020204" pitchFamily="34" charset="0"/>
                        <a:defRPr>
                          <a:solidFill>
                            <a:schemeClr val="bg2"/>
                          </a:solidFill>
                          <a:latin typeface="Lucida Sans" panose="020B0602030504020204" pitchFamily="34" charset="0"/>
                        </a:defRPr>
                      </a:lvl1pPr>
                      <a:lvl2pPr marL="742950" indent="-285750">
                        <a:lnSpc>
                          <a:spcPts val="2000"/>
                        </a:lnSpc>
                        <a:spcBef>
                          <a:spcPts val="400"/>
                        </a:spcBef>
                        <a:buClr>
                          <a:srgbClr val="C60C30"/>
                        </a:buClr>
                        <a:buSzPct val="100000"/>
                        <a:buFont typeface="Lucida Sans" panose="020B0602030504020204" pitchFamily="34" charset="0"/>
                        <a:defRPr sz="1600">
                          <a:solidFill>
                            <a:schemeClr val="bg2"/>
                          </a:solidFill>
                          <a:latin typeface="Lucida Sans" panose="020B0602030504020204" pitchFamily="34" charset="0"/>
                        </a:defRPr>
                      </a:lvl2pPr>
                      <a:lvl3pPr marL="1143000" indent="-228600">
                        <a:lnSpc>
                          <a:spcPts val="2000"/>
                        </a:lnSpc>
                        <a:spcBef>
                          <a:spcPts val="200"/>
                        </a:spcBef>
                        <a:buClr>
                          <a:srgbClr val="C60C30"/>
                        </a:buClr>
                        <a:buSzPct val="100000"/>
                        <a:buFont typeface="Arial" panose="020B0604020202020204" pitchFamily="34" charset="0"/>
                        <a:defRPr sz="1400">
                          <a:solidFill>
                            <a:schemeClr val="bg2"/>
                          </a:solidFill>
                          <a:latin typeface="Lucida Sans" panose="020B0602030504020204" pitchFamily="34" charset="0"/>
                        </a:defRPr>
                      </a:lvl3pPr>
                      <a:lvl4pPr marL="1600200" indent="-228600">
                        <a:lnSpc>
                          <a:spcPts val="1800"/>
                        </a:lnSpc>
                        <a:spcBef>
                          <a:spcPts val="200"/>
                        </a:spcBef>
                        <a:buClr>
                          <a:srgbClr val="C60C30"/>
                        </a:buClr>
                        <a:buSzPct val="100000"/>
                        <a:buFont typeface="Lucida Sans" panose="020B0602030504020204" pitchFamily="34" charset="0"/>
                        <a:defRPr sz="1400">
                          <a:solidFill>
                            <a:schemeClr val="bg2"/>
                          </a:solidFill>
                          <a:latin typeface="Lucida Sans" panose="020B0602030504020204" pitchFamily="34" charset="0"/>
                        </a:defRPr>
                      </a:lvl4pPr>
                      <a:lvl5pPr marL="2057400" indent="-228600">
                        <a:lnSpc>
                          <a:spcPts val="1600"/>
                        </a:lnSpc>
                        <a:spcBef>
                          <a:spcPts val="200"/>
                        </a:spcBef>
                        <a:buClr>
                          <a:srgbClr val="C60C30"/>
                        </a:buClr>
                        <a:buSzPct val="100000"/>
                        <a:buFont typeface="Arial" panose="020B0604020202020204" pitchFamily="34" charset="0"/>
                        <a:defRPr sz="1200">
                          <a:solidFill>
                            <a:schemeClr val="bg2"/>
                          </a:solidFill>
                          <a:latin typeface="Lucida Sans" panose="020B0602030504020204" pitchFamily="34" charset="0"/>
                        </a:defRPr>
                      </a:lvl5pPr>
                      <a:lvl6pPr marL="25146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6pPr>
                      <a:lvl7pPr marL="29718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7pPr>
                      <a:lvl8pPr marL="34290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8pPr>
                      <a:lvl9pPr marL="38862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FFFFFF"/>
                          </a:solidFill>
                          <a:effectLst/>
                          <a:latin typeface="Lucida Sans" panose="020B0602030504020204" pitchFamily="34" charset="0"/>
                        </a:rPr>
                        <a:t>Tc -O bond length (Å)</a:t>
                      </a:r>
                      <a:endParaRPr kumimoji="0" lang="en-US" altLang="en-US" sz="1000" b="1" i="0" u="none" strike="noStrike" cap="none" normalizeH="0" baseline="0">
                        <a:ln>
                          <a:noFill/>
                        </a:ln>
                        <a:solidFill>
                          <a:srgbClr val="FFFFFF"/>
                        </a:solidFill>
                        <a:effectLst/>
                        <a:latin typeface="Lucida Sans" panose="020B0602030504020204" pitchFamily="34" charset="0"/>
                        <a:ea typeface="Calibri" panose="020F0502020204030204" pitchFamily="34" charset="0"/>
                        <a:cs typeface="Times New Roman" panose="02020603050405020304" pitchFamily="18" charset="0"/>
                      </a:endParaRPr>
                    </a:p>
                  </a:txBody>
                  <a:tcPr marL="61655" marR="6165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lnSpc>
                          <a:spcPts val="2200"/>
                        </a:lnSpc>
                        <a:spcBef>
                          <a:spcPts val="600"/>
                        </a:spcBef>
                        <a:buClr>
                          <a:srgbClr val="C60C30"/>
                        </a:buClr>
                        <a:buSzPct val="100000"/>
                        <a:buFont typeface="Arial" panose="020B0604020202020204" pitchFamily="34" charset="0"/>
                        <a:defRPr>
                          <a:solidFill>
                            <a:schemeClr val="bg2"/>
                          </a:solidFill>
                          <a:latin typeface="Lucida Sans" panose="020B0602030504020204" pitchFamily="34" charset="0"/>
                        </a:defRPr>
                      </a:lvl1pPr>
                      <a:lvl2pPr marL="742950" indent="-285750">
                        <a:lnSpc>
                          <a:spcPts val="2000"/>
                        </a:lnSpc>
                        <a:spcBef>
                          <a:spcPts val="400"/>
                        </a:spcBef>
                        <a:buClr>
                          <a:srgbClr val="C60C30"/>
                        </a:buClr>
                        <a:buSzPct val="100000"/>
                        <a:buFont typeface="Lucida Sans" panose="020B0602030504020204" pitchFamily="34" charset="0"/>
                        <a:defRPr sz="1600">
                          <a:solidFill>
                            <a:schemeClr val="bg2"/>
                          </a:solidFill>
                          <a:latin typeface="Lucida Sans" panose="020B0602030504020204" pitchFamily="34" charset="0"/>
                        </a:defRPr>
                      </a:lvl2pPr>
                      <a:lvl3pPr marL="1143000" indent="-228600">
                        <a:lnSpc>
                          <a:spcPts val="2000"/>
                        </a:lnSpc>
                        <a:spcBef>
                          <a:spcPts val="200"/>
                        </a:spcBef>
                        <a:buClr>
                          <a:srgbClr val="C60C30"/>
                        </a:buClr>
                        <a:buSzPct val="100000"/>
                        <a:buFont typeface="Arial" panose="020B0604020202020204" pitchFamily="34" charset="0"/>
                        <a:defRPr sz="1400">
                          <a:solidFill>
                            <a:schemeClr val="bg2"/>
                          </a:solidFill>
                          <a:latin typeface="Lucida Sans" panose="020B0602030504020204" pitchFamily="34" charset="0"/>
                        </a:defRPr>
                      </a:lvl3pPr>
                      <a:lvl4pPr marL="1600200" indent="-228600">
                        <a:lnSpc>
                          <a:spcPts val="1800"/>
                        </a:lnSpc>
                        <a:spcBef>
                          <a:spcPts val="200"/>
                        </a:spcBef>
                        <a:buClr>
                          <a:srgbClr val="C60C30"/>
                        </a:buClr>
                        <a:buSzPct val="100000"/>
                        <a:buFont typeface="Lucida Sans" panose="020B0602030504020204" pitchFamily="34" charset="0"/>
                        <a:defRPr sz="1400">
                          <a:solidFill>
                            <a:schemeClr val="bg2"/>
                          </a:solidFill>
                          <a:latin typeface="Lucida Sans" panose="020B0602030504020204" pitchFamily="34" charset="0"/>
                        </a:defRPr>
                      </a:lvl4pPr>
                      <a:lvl5pPr marL="2057400" indent="-228600">
                        <a:lnSpc>
                          <a:spcPts val="1600"/>
                        </a:lnSpc>
                        <a:spcBef>
                          <a:spcPts val="200"/>
                        </a:spcBef>
                        <a:buClr>
                          <a:srgbClr val="C60C30"/>
                        </a:buClr>
                        <a:buSzPct val="100000"/>
                        <a:buFont typeface="Arial" panose="020B0604020202020204" pitchFamily="34" charset="0"/>
                        <a:defRPr sz="1200">
                          <a:solidFill>
                            <a:schemeClr val="bg2"/>
                          </a:solidFill>
                          <a:latin typeface="Lucida Sans" panose="020B0602030504020204" pitchFamily="34" charset="0"/>
                        </a:defRPr>
                      </a:lvl5pPr>
                      <a:lvl6pPr marL="25146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6pPr>
                      <a:lvl7pPr marL="29718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7pPr>
                      <a:lvl8pPr marL="34290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8pPr>
                      <a:lvl9pPr marL="38862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FFFFFF"/>
                          </a:solidFill>
                          <a:effectLst/>
                          <a:latin typeface="Lucida Sans" panose="020B0602030504020204" pitchFamily="34" charset="0"/>
                        </a:rPr>
                        <a:t>O-Tc-O Angle (degrees)</a:t>
                      </a:r>
                      <a:endParaRPr kumimoji="0" lang="en-US" altLang="en-US" sz="1000" b="1" i="0" u="none" strike="noStrike" cap="none" normalizeH="0" baseline="0">
                        <a:ln>
                          <a:noFill/>
                        </a:ln>
                        <a:solidFill>
                          <a:srgbClr val="FFFFFF"/>
                        </a:solidFill>
                        <a:effectLst/>
                        <a:latin typeface="Lucida Sans" panose="020B0602030504020204" pitchFamily="34" charset="0"/>
                        <a:ea typeface="Calibri" panose="020F0502020204030204" pitchFamily="34" charset="0"/>
                        <a:cs typeface="Times New Roman" panose="02020603050405020304" pitchFamily="18" charset="0"/>
                      </a:endParaRPr>
                    </a:p>
                  </a:txBody>
                  <a:tcPr marL="61655" marR="6165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lnSpc>
                          <a:spcPts val="2200"/>
                        </a:lnSpc>
                        <a:spcBef>
                          <a:spcPts val="600"/>
                        </a:spcBef>
                        <a:buClr>
                          <a:srgbClr val="C60C30"/>
                        </a:buClr>
                        <a:buSzPct val="100000"/>
                        <a:buFont typeface="Arial" panose="020B0604020202020204" pitchFamily="34" charset="0"/>
                        <a:defRPr>
                          <a:solidFill>
                            <a:schemeClr val="bg2"/>
                          </a:solidFill>
                          <a:latin typeface="Lucida Sans" panose="020B0602030504020204" pitchFamily="34" charset="0"/>
                        </a:defRPr>
                      </a:lvl1pPr>
                      <a:lvl2pPr marL="742950" indent="-285750">
                        <a:lnSpc>
                          <a:spcPts val="2000"/>
                        </a:lnSpc>
                        <a:spcBef>
                          <a:spcPts val="400"/>
                        </a:spcBef>
                        <a:buClr>
                          <a:srgbClr val="C60C30"/>
                        </a:buClr>
                        <a:buSzPct val="100000"/>
                        <a:buFont typeface="Lucida Sans" panose="020B0602030504020204" pitchFamily="34" charset="0"/>
                        <a:defRPr sz="1600">
                          <a:solidFill>
                            <a:schemeClr val="bg2"/>
                          </a:solidFill>
                          <a:latin typeface="Lucida Sans" panose="020B0602030504020204" pitchFamily="34" charset="0"/>
                        </a:defRPr>
                      </a:lvl2pPr>
                      <a:lvl3pPr marL="1143000" indent="-228600">
                        <a:lnSpc>
                          <a:spcPts val="2000"/>
                        </a:lnSpc>
                        <a:spcBef>
                          <a:spcPts val="200"/>
                        </a:spcBef>
                        <a:buClr>
                          <a:srgbClr val="C60C30"/>
                        </a:buClr>
                        <a:buSzPct val="100000"/>
                        <a:buFont typeface="Arial" panose="020B0604020202020204" pitchFamily="34" charset="0"/>
                        <a:defRPr sz="1400">
                          <a:solidFill>
                            <a:schemeClr val="bg2"/>
                          </a:solidFill>
                          <a:latin typeface="Lucida Sans" panose="020B0602030504020204" pitchFamily="34" charset="0"/>
                        </a:defRPr>
                      </a:lvl3pPr>
                      <a:lvl4pPr marL="1600200" indent="-228600">
                        <a:lnSpc>
                          <a:spcPts val="1800"/>
                        </a:lnSpc>
                        <a:spcBef>
                          <a:spcPts val="200"/>
                        </a:spcBef>
                        <a:buClr>
                          <a:srgbClr val="C60C30"/>
                        </a:buClr>
                        <a:buSzPct val="100000"/>
                        <a:buFont typeface="Lucida Sans" panose="020B0602030504020204" pitchFamily="34" charset="0"/>
                        <a:defRPr sz="1400">
                          <a:solidFill>
                            <a:schemeClr val="bg2"/>
                          </a:solidFill>
                          <a:latin typeface="Lucida Sans" panose="020B0602030504020204" pitchFamily="34" charset="0"/>
                        </a:defRPr>
                      </a:lvl4pPr>
                      <a:lvl5pPr marL="2057400" indent="-228600">
                        <a:lnSpc>
                          <a:spcPts val="1600"/>
                        </a:lnSpc>
                        <a:spcBef>
                          <a:spcPts val="200"/>
                        </a:spcBef>
                        <a:buClr>
                          <a:srgbClr val="C60C30"/>
                        </a:buClr>
                        <a:buSzPct val="100000"/>
                        <a:buFont typeface="Arial" panose="020B0604020202020204" pitchFamily="34" charset="0"/>
                        <a:defRPr sz="1200">
                          <a:solidFill>
                            <a:schemeClr val="bg2"/>
                          </a:solidFill>
                          <a:latin typeface="Lucida Sans" panose="020B0602030504020204" pitchFamily="34" charset="0"/>
                        </a:defRPr>
                      </a:lvl5pPr>
                      <a:lvl6pPr marL="25146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6pPr>
                      <a:lvl7pPr marL="29718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7pPr>
                      <a:lvl8pPr marL="34290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8pPr>
                      <a:lvl9pPr marL="38862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FFFFFF"/>
                          </a:solidFill>
                          <a:effectLst/>
                          <a:latin typeface="Lucida Sans" panose="020B0602030504020204" pitchFamily="34" charset="0"/>
                        </a:rPr>
                        <a:t>Alkali-O bond length (Å)</a:t>
                      </a:r>
                      <a:endParaRPr kumimoji="0" lang="en-US" altLang="en-US" sz="1000" b="1" i="0" u="none" strike="noStrike" cap="none" normalizeH="0" baseline="0" dirty="0">
                        <a:ln>
                          <a:noFill/>
                        </a:ln>
                        <a:solidFill>
                          <a:srgbClr val="FFFFFF"/>
                        </a:solidFill>
                        <a:effectLst/>
                        <a:latin typeface="Lucida Sans" panose="020B0602030504020204" pitchFamily="34" charset="0"/>
                        <a:ea typeface="Calibri" panose="020F0502020204030204" pitchFamily="34" charset="0"/>
                        <a:cs typeface="Times New Roman" panose="02020603050405020304" pitchFamily="18" charset="0"/>
                      </a:endParaRPr>
                    </a:p>
                  </a:txBody>
                  <a:tcPr marL="61655" marR="6165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lnSpc>
                          <a:spcPts val="2200"/>
                        </a:lnSpc>
                        <a:spcBef>
                          <a:spcPts val="600"/>
                        </a:spcBef>
                        <a:buClr>
                          <a:srgbClr val="C60C30"/>
                        </a:buClr>
                        <a:buSzPct val="100000"/>
                        <a:buFont typeface="Arial" panose="020B0604020202020204" pitchFamily="34" charset="0"/>
                        <a:defRPr>
                          <a:solidFill>
                            <a:schemeClr val="bg2"/>
                          </a:solidFill>
                          <a:latin typeface="Lucida Sans" panose="020B0602030504020204" pitchFamily="34" charset="0"/>
                        </a:defRPr>
                      </a:lvl1pPr>
                      <a:lvl2pPr marL="742950" indent="-285750">
                        <a:lnSpc>
                          <a:spcPts val="2000"/>
                        </a:lnSpc>
                        <a:spcBef>
                          <a:spcPts val="400"/>
                        </a:spcBef>
                        <a:buClr>
                          <a:srgbClr val="C60C30"/>
                        </a:buClr>
                        <a:buSzPct val="100000"/>
                        <a:buFont typeface="Lucida Sans" panose="020B0602030504020204" pitchFamily="34" charset="0"/>
                        <a:defRPr sz="1600">
                          <a:solidFill>
                            <a:schemeClr val="bg2"/>
                          </a:solidFill>
                          <a:latin typeface="Lucida Sans" panose="020B0602030504020204" pitchFamily="34" charset="0"/>
                        </a:defRPr>
                      </a:lvl2pPr>
                      <a:lvl3pPr marL="1143000" indent="-228600">
                        <a:lnSpc>
                          <a:spcPts val="2000"/>
                        </a:lnSpc>
                        <a:spcBef>
                          <a:spcPts val="200"/>
                        </a:spcBef>
                        <a:buClr>
                          <a:srgbClr val="C60C30"/>
                        </a:buClr>
                        <a:buSzPct val="100000"/>
                        <a:buFont typeface="Arial" panose="020B0604020202020204" pitchFamily="34" charset="0"/>
                        <a:defRPr sz="1400">
                          <a:solidFill>
                            <a:schemeClr val="bg2"/>
                          </a:solidFill>
                          <a:latin typeface="Lucida Sans" panose="020B0602030504020204" pitchFamily="34" charset="0"/>
                        </a:defRPr>
                      </a:lvl3pPr>
                      <a:lvl4pPr marL="1600200" indent="-228600">
                        <a:lnSpc>
                          <a:spcPts val="1800"/>
                        </a:lnSpc>
                        <a:spcBef>
                          <a:spcPts val="200"/>
                        </a:spcBef>
                        <a:buClr>
                          <a:srgbClr val="C60C30"/>
                        </a:buClr>
                        <a:buSzPct val="100000"/>
                        <a:buFont typeface="Lucida Sans" panose="020B0602030504020204" pitchFamily="34" charset="0"/>
                        <a:defRPr sz="1400">
                          <a:solidFill>
                            <a:schemeClr val="bg2"/>
                          </a:solidFill>
                          <a:latin typeface="Lucida Sans" panose="020B0602030504020204" pitchFamily="34" charset="0"/>
                        </a:defRPr>
                      </a:lvl4pPr>
                      <a:lvl5pPr marL="2057400" indent="-228600">
                        <a:lnSpc>
                          <a:spcPts val="1600"/>
                        </a:lnSpc>
                        <a:spcBef>
                          <a:spcPts val="200"/>
                        </a:spcBef>
                        <a:buClr>
                          <a:srgbClr val="C60C30"/>
                        </a:buClr>
                        <a:buSzPct val="100000"/>
                        <a:buFont typeface="Arial" panose="020B0604020202020204" pitchFamily="34" charset="0"/>
                        <a:defRPr sz="1200">
                          <a:solidFill>
                            <a:schemeClr val="bg2"/>
                          </a:solidFill>
                          <a:latin typeface="Lucida Sans" panose="020B0602030504020204" pitchFamily="34" charset="0"/>
                        </a:defRPr>
                      </a:lvl5pPr>
                      <a:lvl6pPr marL="25146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6pPr>
                      <a:lvl7pPr marL="29718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7pPr>
                      <a:lvl8pPr marL="34290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8pPr>
                      <a:lvl9pPr marL="38862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FFFFFF"/>
                          </a:solidFill>
                          <a:effectLst/>
                          <a:latin typeface="Lucida Sans" panose="020B0602030504020204" pitchFamily="34" charset="0"/>
                          <a:ea typeface="Cambria Math" panose="02040503050406030204" pitchFamily="18" charset="0"/>
                          <a:cs typeface="Cambria Math" panose="02040503050406030204" pitchFamily="18" charset="0"/>
                        </a:rPr>
                        <a:t>χ</a:t>
                      </a:r>
                      <a:r>
                        <a:rPr kumimoji="0" lang="en-US" altLang="en-US" sz="1000" b="1" i="0" u="none" strike="noStrike" cap="none" normalizeH="0" baseline="30000" dirty="0">
                          <a:ln>
                            <a:noFill/>
                          </a:ln>
                          <a:solidFill>
                            <a:srgbClr val="FFFFFF"/>
                          </a:solidFill>
                          <a:effectLst/>
                          <a:latin typeface="Lucida Sans" panose="020B0602030504020204" pitchFamily="34" charset="0"/>
                        </a:rPr>
                        <a:t>2</a:t>
                      </a:r>
                      <a:endParaRPr kumimoji="0" lang="en-US" altLang="en-US" sz="1000" b="1" i="0" u="none" strike="noStrike" cap="none" normalizeH="0" baseline="0" dirty="0">
                        <a:ln>
                          <a:noFill/>
                        </a:ln>
                        <a:solidFill>
                          <a:srgbClr val="FFFFFF"/>
                        </a:solidFill>
                        <a:effectLst/>
                        <a:latin typeface="Lucida Sans" panose="020B0602030504020204" pitchFamily="34" charset="0"/>
                        <a:ea typeface="Calibri" panose="020F0502020204030204" pitchFamily="34" charset="0"/>
                        <a:cs typeface="Times New Roman" panose="02020603050405020304" pitchFamily="18" charset="0"/>
                      </a:endParaRPr>
                    </a:p>
                  </a:txBody>
                  <a:tcPr marL="61655" marR="6165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3236041361"/>
                  </a:ext>
                </a:extLst>
              </a:tr>
              <a:tr h="408220">
                <a:tc>
                  <a:txBody>
                    <a:bodyPr/>
                    <a:lstStyle>
                      <a:lvl1pPr>
                        <a:lnSpc>
                          <a:spcPts val="2200"/>
                        </a:lnSpc>
                        <a:spcBef>
                          <a:spcPts val="600"/>
                        </a:spcBef>
                        <a:buClr>
                          <a:srgbClr val="C60C30"/>
                        </a:buClr>
                        <a:buSzPct val="100000"/>
                        <a:buFont typeface="Arial" panose="020B0604020202020204" pitchFamily="34" charset="0"/>
                        <a:defRPr>
                          <a:solidFill>
                            <a:schemeClr val="bg2"/>
                          </a:solidFill>
                          <a:latin typeface="Lucida Sans" panose="020B0602030504020204" pitchFamily="34" charset="0"/>
                        </a:defRPr>
                      </a:lvl1pPr>
                      <a:lvl2pPr marL="742950" indent="-285750">
                        <a:lnSpc>
                          <a:spcPts val="2000"/>
                        </a:lnSpc>
                        <a:spcBef>
                          <a:spcPts val="400"/>
                        </a:spcBef>
                        <a:buClr>
                          <a:srgbClr val="C60C30"/>
                        </a:buClr>
                        <a:buSzPct val="100000"/>
                        <a:buFont typeface="Lucida Sans" panose="020B0602030504020204" pitchFamily="34" charset="0"/>
                        <a:defRPr sz="1600">
                          <a:solidFill>
                            <a:schemeClr val="bg2"/>
                          </a:solidFill>
                          <a:latin typeface="Lucida Sans" panose="020B0602030504020204" pitchFamily="34" charset="0"/>
                        </a:defRPr>
                      </a:lvl2pPr>
                      <a:lvl3pPr marL="1143000" indent="-228600">
                        <a:lnSpc>
                          <a:spcPts val="2000"/>
                        </a:lnSpc>
                        <a:spcBef>
                          <a:spcPts val="200"/>
                        </a:spcBef>
                        <a:buClr>
                          <a:srgbClr val="C60C30"/>
                        </a:buClr>
                        <a:buSzPct val="100000"/>
                        <a:buFont typeface="Arial" panose="020B0604020202020204" pitchFamily="34" charset="0"/>
                        <a:defRPr sz="1400">
                          <a:solidFill>
                            <a:schemeClr val="bg2"/>
                          </a:solidFill>
                          <a:latin typeface="Lucida Sans" panose="020B0602030504020204" pitchFamily="34" charset="0"/>
                        </a:defRPr>
                      </a:lvl3pPr>
                      <a:lvl4pPr marL="1600200" indent="-228600">
                        <a:lnSpc>
                          <a:spcPts val="1800"/>
                        </a:lnSpc>
                        <a:spcBef>
                          <a:spcPts val="200"/>
                        </a:spcBef>
                        <a:buClr>
                          <a:srgbClr val="C60C30"/>
                        </a:buClr>
                        <a:buSzPct val="100000"/>
                        <a:buFont typeface="Lucida Sans" panose="020B0602030504020204" pitchFamily="34" charset="0"/>
                        <a:defRPr sz="1400">
                          <a:solidFill>
                            <a:schemeClr val="bg2"/>
                          </a:solidFill>
                          <a:latin typeface="Lucida Sans" panose="020B0602030504020204" pitchFamily="34" charset="0"/>
                        </a:defRPr>
                      </a:lvl4pPr>
                      <a:lvl5pPr marL="2057400" indent="-228600">
                        <a:lnSpc>
                          <a:spcPts val="1600"/>
                        </a:lnSpc>
                        <a:spcBef>
                          <a:spcPts val="200"/>
                        </a:spcBef>
                        <a:buClr>
                          <a:srgbClr val="C60C30"/>
                        </a:buClr>
                        <a:buSzPct val="100000"/>
                        <a:buFont typeface="Arial" panose="020B0604020202020204" pitchFamily="34" charset="0"/>
                        <a:defRPr sz="1200">
                          <a:solidFill>
                            <a:schemeClr val="bg2"/>
                          </a:solidFill>
                          <a:latin typeface="Lucida Sans" panose="020B0602030504020204" pitchFamily="34" charset="0"/>
                        </a:defRPr>
                      </a:lvl5pPr>
                      <a:lvl6pPr marL="25146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6pPr>
                      <a:lvl7pPr marL="29718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7pPr>
                      <a:lvl8pPr marL="34290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8pPr>
                      <a:lvl9pPr marL="38862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9pPr>
                    </a:lstStyle>
                    <a:p>
                      <a:pPr marL="0" marR="0" lvl="0" indent="0" algn="ctr" defTabSz="914400" rtl="0" eaLnBrk="1" fontAlgn="base" latinLnBrk="0" hangingPunct="1">
                        <a:lnSpc>
                          <a:spcPct val="200000"/>
                        </a:lnSpc>
                        <a:spcBef>
                          <a:spcPct val="0"/>
                        </a:spcBef>
                        <a:spcAft>
                          <a:spcPct val="0"/>
                        </a:spcAft>
                        <a:buClrTx/>
                        <a:buSzTx/>
                        <a:buFontTx/>
                        <a:buNone/>
                        <a:tabLst/>
                      </a:pPr>
                      <a:r>
                        <a:rPr kumimoji="0" lang="en-US" altLang="en-US" sz="1000" b="1" i="0" u="none" strike="noStrike" cap="none" normalizeH="0" baseline="0">
                          <a:ln>
                            <a:noFill/>
                          </a:ln>
                          <a:solidFill>
                            <a:srgbClr val="FFFFFF"/>
                          </a:solidFill>
                          <a:effectLst/>
                          <a:latin typeface="Lucida Sans" panose="020B0602030504020204" pitchFamily="34" charset="0"/>
                        </a:rPr>
                        <a:t>NaTcO</a:t>
                      </a:r>
                      <a:r>
                        <a:rPr kumimoji="0" lang="en-US" altLang="en-US" sz="1000" b="1" i="0" u="none" strike="noStrike" cap="none" normalizeH="0" baseline="-25000">
                          <a:ln>
                            <a:noFill/>
                          </a:ln>
                          <a:solidFill>
                            <a:srgbClr val="FFFFFF"/>
                          </a:solidFill>
                          <a:effectLst/>
                          <a:latin typeface="Lucida Sans" panose="020B0602030504020204" pitchFamily="34" charset="0"/>
                        </a:rPr>
                        <a:t>4</a:t>
                      </a:r>
                      <a:endParaRPr kumimoji="0" lang="en-US" altLang="en-US" sz="1000" b="1" i="0" u="none" strike="noStrike" cap="none" normalizeH="0" baseline="0">
                        <a:ln>
                          <a:noFill/>
                        </a:ln>
                        <a:solidFill>
                          <a:srgbClr val="FFFFFF"/>
                        </a:solidFill>
                        <a:effectLst/>
                        <a:latin typeface="Lucida Sans" panose="020B0602030504020204" pitchFamily="34" charset="0"/>
                        <a:ea typeface="Calibri" panose="020F0502020204030204" pitchFamily="34" charset="0"/>
                        <a:cs typeface="Times New Roman" panose="02020603050405020304" pitchFamily="18" charset="0"/>
                      </a:endParaRPr>
                    </a:p>
                  </a:txBody>
                  <a:tcPr marL="61655" marR="6165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lnSpc>
                          <a:spcPts val="2200"/>
                        </a:lnSpc>
                        <a:spcBef>
                          <a:spcPts val="600"/>
                        </a:spcBef>
                        <a:buClr>
                          <a:srgbClr val="C60C30"/>
                        </a:buClr>
                        <a:buSzPct val="100000"/>
                        <a:buFont typeface="Arial" panose="020B0604020202020204" pitchFamily="34" charset="0"/>
                        <a:defRPr>
                          <a:solidFill>
                            <a:schemeClr val="bg2"/>
                          </a:solidFill>
                          <a:latin typeface="Lucida Sans" panose="020B0602030504020204" pitchFamily="34" charset="0"/>
                        </a:defRPr>
                      </a:lvl1pPr>
                      <a:lvl2pPr marL="742950" indent="-285750">
                        <a:lnSpc>
                          <a:spcPts val="2000"/>
                        </a:lnSpc>
                        <a:spcBef>
                          <a:spcPts val="400"/>
                        </a:spcBef>
                        <a:buClr>
                          <a:srgbClr val="C60C30"/>
                        </a:buClr>
                        <a:buSzPct val="100000"/>
                        <a:buFont typeface="Lucida Sans" panose="020B0602030504020204" pitchFamily="34" charset="0"/>
                        <a:defRPr sz="1600">
                          <a:solidFill>
                            <a:schemeClr val="bg2"/>
                          </a:solidFill>
                          <a:latin typeface="Lucida Sans" panose="020B0602030504020204" pitchFamily="34" charset="0"/>
                        </a:defRPr>
                      </a:lvl2pPr>
                      <a:lvl3pPr marL="1143000" indent="-228600">
                        <a:lnSpc>
                          <a:spcPts val="2000"/>
                        </a:lnSpc>
                        <a:spcBef>
                          <a:spcPts val="200"/>
                        </a:spcBef>
                        <a:buClr>
                          <a:srgbClr val="C60C30"/>
                        </a:buClr>
                        <a:buSzPct val="100000"/>
                        <a:buFont typeface="Arial" panose="020B0604020202020204" pitchFamily="34" charset="0"/>
                        <a:defRPr sz="1400">
                          <a:solidFill>
                            <a:schemeClr val="bg2"/>
                          </a:solidFill>
                          <a:latin typeface="Lucida Sans" panose="020B0602030504020204" pitchFamily="34" charset="0"/>
                        </a:defRPr>
                      </a:lvl3pPr>
                      <a:lvl4pPr marL="1600200" indent="-228600">
                        <a:lnSpc>
                          <a:spcPts val="1800"/>
                        </a:lnSpc>
                        <a:spcBef>
                          <a:spcPts val="200"/>
                        </a:spcBef>
                        <a:buClr>
                          <a:srgbClr val="C60C30"/>
                        </a:buClr>
                        <a:buSzPct val="100000"/>
                        <a:buFont typeface="Lucida Sans" panose="020B0602030504020204" pitchFamily="34" charset="0"/>
                        <a:defRPr sz="1400">
                          <a:solidFill>
                            <a:schemeClr val="bg2"/>
                          </a:solidFill>
                          <a:latin typeface="Lucida Sans" panose="020B0602030504020204" pitchFamily="34" charset="0"/>
                        </a:defRPr>
                      </a:lvl4pPr>
                      <a:lvl5pPr marL="2057400" indent="-228600">
                        <a:lnSpc>
                          <a:spcPts val="1600"/>
                        </a:lnSpc>
                        <a:spcBef>
                          <a:spcPts val="200"/>
                        </a:spcBef>
                        <a:buClr>
                          <a:srgbClr val="C60C30"/>
                        </a:buClr>
                        <a:buSzPct val="100000"/>
                        <a:buFont typeface="Arial" panose="020B0604020202020204" pitchFamily="34" charset="0"/>
                        <a:defRPr sz="1200">
                          <a:solidFill>
                            <a:schemeClr val="bg2"/>
                          </a:solidFill>
                          <a:latin typeface="Lucida Sans" panose="020B0602030504020204" pitchFamily="34" charset="0"/>
                        </a:defRPr>
                      </a:lvl5pPr>
                      <a:lvl6pPr marL="25146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6pPr>
                      <a:lvl7pPr marL="29718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7pPr>
                      <a:lvl8pPr marL="34290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8pPr>
                      <a:lvl9pPr marL="38862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Lucida Sans" panose="020B0602030504020204" pitchFamily="34" charset="0"/>
                        </a:rPr>
                        <a:t>1.71(2)</a:t>
                      </a:r>
                      <a:endParaRPr kumimoji="0" lang="en-US" altLang="en-US" sz="1000" b="0" i="0" u="none" strike="noStrike" cap="none" normalizeH="0" baseline="0">
                        <a:ln>
                          <a:noFill/>
                        </a:ln>
                        <a:solidFill>
                          <a:srgbClr val="000000"/>
                        </a:solidFill>
                        <a:effectLst/>
                        <a:latin typeface="Lucida Sans" panose="020B0602030504020204" pitchFamily="34" charset="0"/>
                        <a:ea typeface="Calibri" panose="020F0502020204030204" pitchFamily="34" charset="0"/>
                        <a:cs typeface="Times New Roman" panose="02020603050405020304" pitchFamily="18" charset="0"/>
                      </a:endParaRPr>
                    </a:p>
                  </a:txBody>
                  <a:tcPr marL="61655" marR="6165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CCCD"/>
                    </a:solidFill>
                  </a:tcPr>
                </a:tc>
                <a:tc>
                  <a:txBody>
                    <a:bodyPr/>
                    <a:lstStyle>
                      <a:lvl1pPr>
                        <a:lnSpc>
                          <a:spcPts val="2200"/>
                        </a:lnSpc>
                        <a:spcBef>
                          <a:spcPts val="600"/>
                        </a:spcBef>
                        <a:buClr>
                          <a:srgbClr val="C60C30"/>
                        </a:buClr>
                        <a:buSzPct val="100000"/>
                        <a:buFont typeface="Arial" panose="020B0604020202020204" pitchFamily="34" charset="0"/>
                        <a:defRPr>
                          <a:solidFill>
                            <a:schemeClr val="bg2"/>
                          </a:solidFill>
                          <a:latin typeface="Lucida Sans" panose="020B0602030504020204" pitchFamily="34" charset="0"/>
                        </a:defRPr>
                      </a:lvl1pPr>
                      <a:lvl2pPr marL="742950" indent="-285750">
                        <a:lnSpc>
                          <a:spcPts val="2000"/>
                        </a:lnSpc>
                        <a:spcBef>
                          <a:spcPts val="400"/>
                        </a:spcBef>
                        <a:buClr>
                          <a:srgbClr val="C60C30"/>
                        </a:buClr>
                        <a:buSzPct val="100000"/>
                        <a:buFont typeface="Lucida Sans" panose="020B0602030504020204" pitchFamily="34" charset="0"/>
                        <a:defRPr sz="1600">
                          <a:solidFill>
                            <a:schemeClr val="bg2"/>
                          </a:solidFill>
                          <a:latin typeface="Lucida Sans" panose="020B0602030504020204" pitchFamily="34" charset="0"/>
                        </a:defRPr>
                      </a:lvl2pPr>
                      <a:lvl3pPr marL="1143000" indent="-228600">
                        <a:lnSpc>
                          <a:spcPts val="2000"/>
                        </a:lnSpc>
                        <a:spcBef>
                          <a:spcPts val="200"/>
                        </a:spcBef>
                        <a:buClr>
                          <a:srgbClr val="C60C30"/>
                        </a:buClr>
                        <a:buSzPct val="100000"/>
                        <a:buFont typeface="Arial" panose="020B0604020202020204" pitchFamily="34" charset="0"/>
                        <a:defRPr sz="1400">
                          <a:solidFill>
                            <a:schemeClr val="bg2"/>
                          </a:solidFill>
                          <a:latin typeface="Lucida Sans" panose="020B0602030504020204" pitchFamily="34" charset="0"/>
                        </a:defRPr>
                      </a:lvl3pPr>
                      <a:lvl4pPr marL="1600200" indent="-228600">
                        <a:lnSpc>
                          <a:spcPts val="1800"/>
                        </a:lnSpc>
                        <a:spcBef>
                          <a:spcPts val="200"/>
                        </a:spcBef>
                        <a:buClr>
                          <a:srgbClr val="C60C30"/>
                        </a:buClr>
                        <a:buSzPct val="100000"/>
                        <a:buFont typeface="Lucida Sans" panose="020B0602030504020204" pitchFamily="34" charset="0"/>
                        <a:defRPr sz="1400">
                          <a:solidFill>
                            <a:schemeClr val="bg2"/>
                          </a:solidFill>
                          <a:latin typeface="Lucida Sans" panose="020B0602030504020204" pitchFamily="34" charset="0"/>
                        </a:defRPr>
                      </a:lvl4pPr>
                      <a:lvl5pPr marL="2057400" indent="-228600">
                        <a:lnSpc>
                          <a:spcPts val="1600"/>
                        </a:lnSpc>
                        <a:spcBef>
                          <a:spcPts val="200"/>
                        </a:spcBef>
                        <a:buClr>
                          <a:srgbClr val="C60C30"/>
                        </a:buClr>
                        <a:buSzPct val="100000"/>
                        <a:buFont typeface="Arial" panose="020B0604020202020204" pitchFamily="34" charset="0"/>
                        <a:defRPr sz="1200">
                          <a:solidFill>
                            <a:schemeClr val="bg2"/>
                          </a:solidFill>
                          <a:latin typeface="Lucida Sans" panose="020B0602030504020204" pitchFamily="34" charset="0"/>
                        </a:defRPr>
                      </a:lvl5pPr>
                      <a:lvl6pPr marL="25146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6pPr>
                      <a:lvl7pPr marL="29718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7pPr>
                      <a:lvl8pPr marL="34290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8pPr>
                      <a:lvl9pPr marL="38862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Lucida Sans" panose="020B0602030504020204" pitchFamily="34" charset="0"/>
                        </a:rPr>
                        <a:t>107.29(1); 113.92(6)</a:t>
                      </a:r>
                      <a:endParaRPr kumimoji="0" lang="en-US" altLang="en-US" sz="1000" b="0" i="0" u="none" strike="noStrike" cap="none" normalizeH="0" baseline="0">
                        <a:ln>
                          <a:noFill/>
                        </a:ln>
                        <a:solidFill>
                          <a:srgbClr val="000000"/>
                        </a:solidFill>
                        <a:effectLst/>
                        <a:latin typeface="Lucida Sans" panose="020B0602030504020204" pitchFamily="34" charset="0"/>
                        <a:ea typeface="Calibri" panose="020F0502020204030204" pitchFamily="34" charset="0"/>
                        <a:cs typeface="Times New Roman" panose="02020603050405020304" pitchFamily="18" charset="0"/>
                      </a:endParaRPr>
                    </a:p>
                  </a:txBody>
                  <a:tcPr marL="61655" marR="6165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CCCD"/>
                    </a:solidFill>
                  </a:tcPr>
                </a:tc>
                <a:tc>
                  <a:txBody>
                    <a:bodyPr/>
                    <a:lstStyle>
                      <a:lvl1pPr>
                        <a:lnSpc>
                          <a:spcPts val="2200"/>
                        </a:lnSpc>
                        <a:spcBef>
                          <a:spcPts val="600"/>
                        </a:spcBef>
                        <a:buClr>
                          <a:srgbClr val="C60C30"/>
                        </a:buClr>
                        <a:buSzPct val="100000"/>
                        <a:buFont typeface="Arial" panose="020B0604020202020204" pitchFamily="34" charset="0"/>
                        <a:defRPr>
                          <a:solidFill>
                            <a:schemeClr val="bg2"/>
                          </a:solidFill>
                          <a:latin typeface="Lucida Sans" panose="020B0602030504020204" pitchFamily="34" charset="0"/>
                        </a:defRPr>
                      </a:lvl1pPr>
                      <a:lvl2pPr marL="742950" indent="-285750">
                        <a:lnSpc>
                          <a:spcPts val="2000"/>
                        </a:lnSpc>
                        <a:spcBef>
                          <a:spcPts val="400"/>
                        </a:spcBef>
                        <a:buClr>
                          <a:srgbClr val="C60C30"/>
                        </a:buClr>
                        <a:buSzPct val="100000"/>
                        <a:buFont typeface="Lucida Sans" panose="020B0602030504020204" pitchFamily="34" charset="0"/>
                        <a:defRPr sz="1600">
                          <a:solidFill>
                            <a:schemeClr val="bg2"/>
                          </a:solidFill>
                          <a:latin typeface="Lucida Sans" panose="020B0602030504020204" pitchFamily="34" charset="0"/>
                        </a:defRPr>
                      </a:lvl2pPr>
                      <a:lvl3pPr marL="1143000" indent="-228600">
                        <a:lnSpc>
                          <a:spcPts val="2000"/>
                        </a:lnSpc>
                        <a:spcBef>
                          <a:spcPts val="200"/>
                        </a:spcBef>
                        <a:buClr>
                          <a:srgbClr val="C60C30"/>
                        </a:buClr>
                        <a:buSzPct val="100000"/>
                        <a:buFont typeface="Arial" panose="020B0604020202020204" pitchFamily="34" charset="0"/>
                        <a:defRPr sz="1400">
                          <a:solidFill>
                            <a:schemeClr val="bg2"/>
                          </a:solidFill>
                          <a:latin typeface="Lucida Sans" panose="020B0602030504020204" pitchFamily="34" charset="0"/>
                        </a:defRPr>
                      </a:lvl3pPr>
                      <a:lvl4pPr marL="1600200" indent="-228600">
                        <a:lnSpc>
                          <a:spcPts val="1800"/>
                        </a:lnSpc>
                        <a:spcBef>
                          <a:spcPts val="200"/>
                        </a:spcBef>
                        <a:buClr>
                          <a:srgbClr val="C60C30"/>
                        </a:buClr>
                        <a:buSzPct val="100000"/>
                        <a:buFont typeface="Lucida Sans" panose="020B0602030504020204" pitchFamily="34" charset="0"/>
                        <a:defRPr sz="1400">
                          <a:solidFill>
                            <a:schemeClr val="bg2"/>
                          </a:solidFill>
                          <a:latin typeface="Lucida Sans" panose="020B0602030504020204" pitchFamily="34" charset="0"/>
                        </a:defRPr>
                      </a:lvl4pPr>
                      <a:lvl5pPr marL="2057400" indent="-228600">
                        <a:lnSpc>
                          <a:spcPts val="1600"/>
                        </a:lnSpc>
                        <a:spcBef>
                          <a:spcPts val="200"/>
                        </a:spcBef>
                        <a:buClr>
                          <a:srgbClr val="C60C30"/>
                        </a:buClr>
                        <a:buSzPct val="100000"/>
                        <a:buFont typeface="Arial" panose="020B0604020202020204" pitchFamily="34" charset="0"/>
                        <a:defRPr sz="1200">
                          <a:solidFill>
                            <a:schemeClr val="bg2"/>
                          </a:solidFill>
                          <a:latin typeface="Lucida Sans" panose="020B0602030504020204" pitchFamily="34" charset="0"/>
                        </a:defRPr>
                      </a:lvl5pPr>
                      <a:lvl6pPr marL="25146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6pPr>
                      <a:lvl7pPr marL="29718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7pPr>
                      <a:lvl8pPr marL="34290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8pPr>
                      <a:lvl9pPr marL="38862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Lucida Sans" panose="020B0602030504020204" pitchFamily="34" charset="0"/>
                        </a:rPr>
                        <a:t>2.56(1), 2.61(1)</a:t>
                      </a:r>
                      <a:endParaRPr kumimoji="0" lang="en-US" altLang="en-US" sz="1000" b="0" i="0" u="none" strike="noStrike" cap="none" normalizeH="0" baseline="0">
                        <a:ln>
                          <a:noFill/>
                        </a:ln>
                        <a:solidFill>
                          <a:srgbClr val="000000"/>
                        </a:solidFill>
                        <a:effectLst/>
                        <a:latin typeface="Lucida Sans" panose="020B0602030504020204" pitchFamily="34" charset="0"/>
                        <a:ea typeface="Calibri" panose="020F0502020204030204" pitchFamily="34" charset="0"/>
                        <a:cs typeface="Times New Roman" panose="02020603050405020304" pitchFamily="18" charset="0"/>
                      </a:endParaRPr>
                    </a:p>
                  </a:txBody>
                  <a:tcPr marL="61655" marR="6165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CCCD"/>
                    </a:solidFill>
                  </a:tcPr>
                </a:tc>
                <a:tc>
                  <a:txBody>
                    <a:bodyPr/>
                    <a:lstStyle>
                      <a:lvl1pPr>
                        <a:lnSpc>
                          <a:spcPts val="2200"/>
                        </a:lnSpc>
                        <a:spcBef>
                          <a:spcPts val="600"/>
                        </a:spcBef>
                        <a:buClr>
                          <a:srgbClr val="C60C30"/>
                        </a:buClr>
                        <a:buSzPct val="100000"/>
                        <a:buFont typeface="Arial" panose="020B0604020202020204" pitchFamily="34" charset="0"/>
                        <a:defRPr>
                          <a:solidFill>
                            <a:schemeClr val="bg2"/>
                          </a:solidFill>
                          <a:latin typeface="Lucida Sans" panose="020B0602030504020204" pitchFamily="34" charset="0"/>
                        </a:defRPr>
                      </a:lvl1pPr>
                      <a:lvl2pPr marL="742950" indent="-285750">
                        <a:lnSpc>
                          <a:spcPts val="2000"/>
                        </a:lnSpc>
                        <a:spcBef>
                          <a:spcPts val="400"/>
                        </a:spcBef>
                        <a:buClr>
                          <a:srgbClr val="C60C30"/>
                        </a:buClr>
                        <a:buSzPct val="100000"/>
                        <a:buFont typeface="Lucida Sans" panose="020B0602030504020204" pitchFamily="34" charset="0"/>
                        <a:defRPr sz="1600">
                          <a:solidFill>
                            <a:schemeClr val="bg2"/>
                          </a:solidFill>
                          <a:latin typeface="Lucida Sans" panose="020B0602030504020204" pitchFamily="34" charset="0"/>
                        </a:defRPr>
                      </a:lvl2pPr>
                      <a:lvl3pPr marL="1143000" indent="-228600">
                        <a:lnSpc>
                          <a:spcPts val="2000"/>
                        </a:lnSpc>
                        <a:spcBef>
                          <a:spcPts val="200"/>
                        </a:spcBef>
                        <a:buClr>
                          <a:srgbClr val="C60C30"/>
                        </a:buClr>
                        <a:buSzPct val="100000"/>
                        <a:buFont typeface="Arial" panose="020B0604020202020204" pitchFamily="34" charset="0"/>
                        <a:defRPr sz="1400">
                          <a:solidFill>
                            <a:schemeClr val="bg2"/>
                          </a:solidFill>
                          <a:latin typeface="Lucida Sans" panose="020B0602030504020204" pitchFamily="34" charset="0"/>
                        </a:defRPr>
                      </a:lvl3pPr>
                      <a:lvl4pPr marL="1600200" indent="-228600">
                        <a:lnSpc>
                          <a:spcPts val="1800"/>
                        </a:lnSpc>
                        <a:spcBef>
                          <a:spcPts val="200"/>
                        </a:spcBef>
                        <a:buClr>
                          <a:srgbClr val="C60C30"/>
                        </a:buClr>
                        <a:buSzPct val="100000"/>
                        <a:buFont typeface="Lucida Sans" panose="020B0602030504020204" pitchFamily="34" charset="0"/>
                        <a:defRPr sz="1400">
                          <a:solidFill>
                            <a:schemeClr val="bg2"/>
                          </a:solidFill>
                          <a:latin typeface="Lucida Sans" panose="020B0602030504020204" pitchFamily="34" charset="0"/>
                        </a:defRPr>
                      </a:lvl4pPr>
                      <a:lvl5pPr marL="2057400" indent="-228600">
                        <a:lnSpc>
                          <a:spcPts val="1600"/>
                        </a:lnSpc>
                        <a:spcBef>
                          <a:spcPts val="200"/>
                        </a:spcBef>
                        <a:buClr>
                          <a:srgbClr val="C60C30"/>
                        </a:buClr>
                        <a:buSzPct val="100000"/>
                        <a:buFont typeface="Arial" panose="020B0604020202020204" pitchFamily="34" charset="0"/>
                        <a:defRPr sz="1200">
                          <a:solidFill>
                            <a:schemeClr val="bg2"/>
                          </a:solidFill>
                          <a:latin typeface="Lucida Sans" panose="020B0602030504020204" pitchFamily="34" charset="0"/>
                        </a:defRPr>
                      </a:lvl5pPr>
                      <a:lvl6pPr marL="25146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6pPr>
                      <a:lvl7pPr marL="29718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7pPr>
                      <a:lvl8pPr marL="34290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8pPr>
                      <a:lvl9pPr marL="38862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Lucida Sans" panose="020B0602030504020204" pitchFamily="34" charset="0"/>
                        </a:rPr>
                        <a:t>20.160</a:t>
                      </a:r>
                      <a:endParaRPr kumimoji="0" lang="en-US" altLang="en-US" sz="1000" b="0" i="0" u="none" strike="noStrike" cap="none" normalizeH="0" baseline="0" dirty="0">
                        <a:ln>
                          <a:noFill/>
                        </a:ln>
                        <a:solidFill>
                          <a:srgbClr val="000000"/>
                        </a:solidFill>
                        <a:effectLst/>
                        <a:latin typeface="Lucida Sans" panose="020B0602030504020204" pitchFamily="34" charset="0"/>
                        <a:ea typeface="Calibri" panose="020F0502020204030204" pitchFamily="34" charset="0"/>
                        <a:cs typeface="Times New Roman" panose="02020603050405020304" pitchFamily="18" charset="0"/>
                      </a:endParaRPr>
                    </a:p>
                  </a:txBody>
                  <a:tcPr marL="61655" marR="6165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CCCD"/>
                    </a:solidFill>
                  </a:tcPr>
                </a:tc>
                <a:extLst>
                  <a:ext uri="{0D108BD9-81ED-4DB2-BD59-A6C34878D82A}">
                    <a16:rowId xmlns:a16="http://schemas.microsoft.com/office/drawing/2014/main" val="387090277"/>
                  </a:ext>
                </a:extLst>
              </a:tr>
              <a:tr h="408220">
                <a:tc>
                  <a:txBody>
                    <a:bodyPr/>
                    <a:lstStyle>
                      <a:lvl1pPr>
                        <a:lnSpc>
                          <a:spcPts val="2200"/>
                        </a:lnSpc>
                        <a:spcBef>
                          <a:spcPts val="600"/>
                        </a:spcBef>
                        <a:buClr>
                          <a:srgbClr val="C60C30"/>
                        </a:buClr>
                        <a:buSzPct val="100000"/>
                        <a:buFont typeface="Arial" panose="020B0604020202020204" pitchFamily="34" charset="0"/>
                        <a:defRPr>
                          <a:solidFill>
                            <a:schemeClr val="bg2"/>
                          </a:solidFill>
                          <a:latin typeface="Lucida Sans" panose="020B0602030504020204" pitchFamily="34" charset="0"/>
                        </a:defRPr>
                      </a:lvl1pPr>
                      <a:lvl2pPr marL="742950" indent="-285750">
                        <a:lnSpc>
                          <a:spcPts val="2000"/>
                        </a:lnSpc>
                        <a:spcBef>
                          <a:spcPts val="400"/>
                        </a:spcBef>
                        <a:buClr>
                          <a:srgbClr val="C60C30"/>
                        </a:buClr>
                        <a:buSzPct val="100000"/>
                        <a:buFont typeface="Lucida Sans" panose="020B0602030504020204" pitchFamily="34" charset="0"/>
                        <a:defRPr sz="1600">
                          <a:solidFill>
                            <a:schemeClr val="bg2"/>
                          </a:solidFill>
                          <a:latin typeface="Lucida Sans" panose="020B0602030504020204" pitchFamily="34" charset="0"/>
                        </a:defRPr>
                      </a:lvl2pPr>
                      <a:lvl3pPr marL="1143000" indent="-228600">
                        <a:lnSpc>
                          <a:spcPts val="2000"/>
                        </a:lnSpc>
                        <a:spcBef>
                          <a:spcPts val="200"/>
                        </a:spcBef>
                        <a:buClr>
                          <a:srgbClr val="C60C30"/>
                        </a:buClr>
                        <a:buSzPct val="100000"/>
                        <a:buFont typeface="Arial" panose="020B0604020202020204" pitchFamily="34" charset="0"/>
                        <a:defRPr sz="1400">
                          <a:solidFill>
                            <a:schemeClr val="bg2"/>
                          </a:solidFill>
                          <a:latin typeface="Lucida Sans" panose="020B0602030504020204" pitchFamily="34" charset="0"/>
                        </a:defRPr>
                      </a:lvl3pPr>
                      <a:lvl4pPr marL="1600200" indent="-228600">
                        <a:lnSpc>
                          <a:spcPts val="1800"/>
                        </a:lnSpc>
                        <a:spcBef>
                          <a:spcPts val="200"/>
                        </a:spcBef>
                        <a:buClr>
                          <a:srgbClr val="C60C30"/>
                        </a:buClr>
                        <a:buSzPct val="100000"/>
                        <a:buFont typeface="Lucida Sans" panose="020B0602030504020204" pitchFamily="34" charset="0"/>
                        <a:defRPr sz="1400">
                          <a:solidFill>
                            <a:schemeClr val="bg2"/>
                          </a:solidFill>
                          <a:latin typeface="Lucida Sans" panose="020B0602030504020204" pitchFamily="34" charset="0"/>
                        </a:defRPr>
                      </a:lvl4pPr>
                      <a:lvl5pPr marL="2057400" indent="-228600">
                        <a:lnSpc>
                          <a:spcPts val="1600"/>
                        </a:lnSpc>
                        <a:spcBef>
                          <a:spcPts val="200"/>
                        </a:spcBef>
                        <a:buClr>
                          <a:srgbClr val="C60C30"/>
                        </a:buClr>
                        <a:buSzPct val="100000"/>
                        <a:buFont typeface="Arial" panose="020B0604020202020204" pitchFamily="34" charset="0"/>
                        <a:defRPr sz="1200">
                          <a:solidFill>
                            <a:schemeClr val="bg2"/>
                          </a:solidFill>
                          <a:latin typeface="Lucida Sans" panose="020B0602030504020204" pitchFamily="34" charset="0"/>
                        </a:defRPr>
                      </a:lvl5pPr>
                      <a:lvl6pPr marL="25146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6pPr>
                      <a:lvl7pPr marL="29718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7pPr>
                      <a:lvl8pPr marL="34290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8pPr>
                      <a:lvl9pPr marL="38862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9pPr>
                    </a:lstStyle>
                    <a:p>
                      <a:pPr marL="0" marR="0" lvl="0" indent="0" algn="ctr" defTabSz="914400" rtl="0" eaLnBrk="1" fontAlgn="base" latinLnBrk="0" hangingPunct="1">
                        <a:lnSpc>
                          <a:spcPct val="200000"/>
                        </a:lnSpc>
                        <a:spcBef>
                          <a:spcPct val="0"/>
                        </a:spcBef>
                        <a:spcAft>
                          <a:spcPct val="0"/>
                        </a:spcAft>
                        <a:buClrTx/>
                        <a:buSzTx/>
                        <a:buFontTx/>
                        <a:buNone/>
                        <a:tabLst/>
                      </a:pPr>
                      <a:r>
                        <a:rPr kumimoji="0" lang="en-US" altLang="en-US" sz="1000" b="1" i="0" u="none" strike="noStrike" cap="none" normalizeH="0" baseline="0">
                          <a:ln>
                            <a:noFill/>
                          </a:ln>
                          <a:solidFill>
                            <a:srgbClr val="FFFFFF"/>
                          </a:solidFill>
                          <a:effectLst/>
                          <a:latin typeface="Lucida Sans" panose="020B0602030504020204" pitchFamily="34" charset="0"/>
                        </a:rPr>
                        <a:t>KTcO</a:t>
                      </a:r>
                      <a:r>
                        <a:rPr kumimoji="0" lang="en-US" altLang="en-US" sz="1000" b="1" i="0" u="none" strike="noStrike" cap="none" normalizeH="0" baseline="-25000">
                          <a:ln>
                            <a:noFill/>
                          </a:ln>
                          <a:solidFill>
                            <a:srgbClr val="FFFFFF"/>
                          </a:solidFill>
                          <a:effectLst/>
                          <a:latin typeface="Lucida Sans" panose="020B0602030504020204" pitchFamily="34" charset="0"/>
                        </a:rPr>
                        <a:t>4</a:t>
                      </a:r>
                      <a:endParaRPr kumimoji="0" lang="en-US" altLang="en-US" sz="1000" b="1" i="0" u="none" strike="noStrike" cap="none" normalizeH="0" baseline="0">
                        <a:ln>
                          <a:noFill/>
                        </a:ln>
                        <a:solidFill>
                          <a:srgbClr val="FFFFFF"/>
                        </a:solidFill>
                        <a:effectLst/>
                        <a:latin typeface="Lucida Sans" panose="020B0602030504020204" pitchFamily="34" charset="0"/>
                        <a:ea typeface="Calibri" panose="020F0502020204030204" pitchFamily="34" charset="0"/>
                        <a:cs typeface="Times New Roman" panose="02020603050405020304" pitchFamily="18" charset="0"/>
                      </a:endParaRPr>
                    </a:p>
                  </a:txBody>
                  <a:tcPr marL="61655" marR="6165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lnSpc>
                          <a:spcPts val="2200"/>
                        </a:lnSpc>
                        <a:spcBef>
                          <a:spcPts val="600"/>
                        </a:spcBef>
                        <a:buClr>
                          <a:srgbClr val="C60C30"/>
                        </a:buClr>
                        <a:buSzPct val="100000"/>
                        <a:buFont typeface="Arial" panose="020B0604020202020204" pitchFamily="34" charset="0"/>
                        <a:defRPr>
                          <a:solidFill>
                            <a:schemeClr val="bg2"/>
                          </a:solidFill>
                          <a:latin typeface="Lucida Sans" panose="020B0602030504020204" pitchFamily="34" charset="0"/>
                        </a:defRPr>
                      </a:lvl1pPr>
                      <a:lvl2pPr marL="742950" indent="-285750">
                        <a:lnSpc>
                          <a:spcPts val="2000"/>
                        </a:lnSpc>
                        <a:spcBef>
                          <a:spcPts val="400"/>
                        </a:spcBef>
                        <a:buClr>
                          <a:srgbClr val="C60C30"/>
                        </a:buClr>
                        <a:buSzPct val="100000"/>
                        <a:buFont typeface="Lucida Sans" panose="020B0602030504020204" pitchFamily="34" charset="0"/>
                        <a:defRPr sz="1600">
                          <a:solidFill>
                            <a:schemeClr val="bg2"/>
                          </a:solidFill>
                          <a:latin typeface="Lucida Sans" panose="020B0602030504020204" pitchFamily="34" charset="0"/>
                        </a:defRPr>
                      </a:lvl2pPr>
                      <a:lvl3pPr marL="1143000" indent="-228600">
                        <a:lnSpc>
                          <a:spcPts val="2000"/>
                        </a:lnSpc>
                        <a:spcBef>
                          <a:spcPts val="200"/>
                        </a:spcBef>
                        <a:buClr>
                          <a:srgbClr val="C60C30"/>
                        </a:buClr>
                        <a:buSzPct val="100000"/>
                        <a:buFont typeface="Arial" panose="020B0604020202020204" pitchFamily="34" charset="0"/>
                        <a:defRPr sz="1400">
                          <a:solidFill>
                            <a:schemeClr val="bg2"/>
                          </a:solidFill>
                          <a:latin typeface="Lucida Sans" panose="020B0602030504020204" pitchFamily="34" charset="0"/>
                        </a:defRPr>
                      </a:lvl3pPr>
                      <a:lvl4pPr marL="1600200" indent="-228600">
                        <a:lnSpc>
                          <a:spcPts val="1800"/>
                        </a:lnSpc>
                        <a:spcBef>
                          <a:spcPts val="200"/>
                        </a:spcBef>
                        <a:buClr>
                          <a:srgbClr val="C60C30"/>
                        </a:buClr>
                        <a:buSzPct val="100000"/>
                        <a:buFont typeface="Lucida Sans" panose="020B0602030504020204" pitchFamily="34" charset="0"/>
                        <a:defRPr sz="1400">
                          <a:solidFill>
                            <a:schemeClr val="bg2"/>
                          </a:solidFill>
                          <a:latin typeface="Lucida Sans" panose="020B0602030504020204" pitchFamily="34" charset="0"/>
                        </a:defRPr>
                      </a:lvl4pPr>
                      <a:lvl5pPr marL="2057400" indent="-228600">
                        <a:lnSpc>
                          <a:spcPts val="1600"/>
                        </a:lnSpc>
                        <a:spcBef>
                          <a:spcPts val="200"/>
                        </a:spcBef>
                        <a:buClr>
                          <a:srgbClr val="C60C30"/>
                        </a:buClr>
                        <a:buSzPct val="100000"/>
                        <a:buFont typeface="Arial" panose="020B0604020202020204" pitchFamily="34" charset="0"/>
                        <a:defRPr sz="1200">
                          <a:solidFill>
                            <a:schemeClr val="bg2"/>
                          </a:solidFill>
                          <a:latin typeface="Lucida Sans" panose="020B0602030504020204" pitchFamily="34" charset="0"/>
                        </a:defRPr>
                      </a:lvl5pPr>
                      <a:lvl6pPr marL="25146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6pPr>
                      <a:lvl7pPr marL="29718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7pPr>
                      <a:lvl8pPr marL="34290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8pPr>
                      <a:lvl9pPr marL="38862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Lucida Sans" panose="020B0602030504020204" pitchFamily="34" charset="0"/>
                        </a:rPr>
                        <a:t>1.74(8)</a:t>
                      </a:r>
                      <a:endParaRPr kumimoji="0" lang="en-US" altLang="en-US" sz="1000" b="0" i="0" u="none" strike="noStrike" cap="none" normalizeH="0" baseline="0">
                        <a:ln>
                          <a:noFill/>
                        </a:ln>
                        <a:solidFill>
                          <a:srgbClr val="000000"/>
                        </a:solidFill>
                        <a:effectLst/>
                        <a:latin typeface="Lucida Sans" panose="020B0602030504020204" pitchFamily="34" charset="0"/>
                        <a:ea typeface="Calibri" panose="020F0502020204030204" pitchFamily="34" charset="0"/>
                        <a:cs typeface="Times New Roman" panose="02020603050405020304" pitchFamily="18" charset="0"/>
                      </a:endParaRPr>
                    </a:p>
                  </a:txBody>
                  <a:tcPr marL="61655" marR="6165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FE7E8"/>
                    </a:solidFill>
                  </a:tcPr>
                </a:tc>
                <a:tc>
                  <a:txBody>
                    <a:bodyPr/>
                    <a:lstStyle>
                      <a:lvl1pPr>
                        <a:lnSpc>
                          <a:spcPts val="2200"/>
                        </a:lnSpc>
                        <a:spcBef>
                          <a:spcPts val="600"/>
                        </a:spcBef>
                        <a:buClr>
                          <a:srgbClr val="C60C30"/>
                        </a:buClr>
                        <a:buSzPct val="100000"/>
                        <a:buFont typeface="Arial" panose="020B0604020202020204" pitchFamily="34" charset="0"/>
                        <a:defRPr>
                          <a:solidFill>
                            <a:schemeClr val="bg2"/>
                          </a:solidFill>
                          <a:latin typeface="Lucida Sans" panose="020B0602030504020204" pitchFamily="34" charset="0"/>
                        </a:defRPr>
                      </a:lvl1pPr>
                      <a:lvl2pPr marL="742950" indent="-285750">
                        <a:lnSpc>
                          <a:spcPts val="2000"/>
                        </a:lnSpc>
                        <a:spcBef>
                          <a:spcPts val="400"/>
                        </a:spcBef>
                        <a:buClr>
                          <a:srgbClr val="C60C30"/>
                        </a:buClr>
                        <a:buSzPct val="100000"/>
                        <a:buFont typeface="Lucida Sans" panose="020B0602030504020204" pitchFamily="34" charset="0"/>
                        <a:defRPr sz="1600">
                          <a:solidFill>
                            <a:schemeClr val="bg2"/>
                          </a:solidFill>
                          <a:latin typeface="Lucida Sans" panose="020B0602030504020204" pitchFamily="34" charset="0"/>
                        </a:defRPr>
                      </a:lvl2pPr>
                      <a:lvl3pPr marL="1143000" indent="-228600">
                        <a:lnSpc>
                          <a:spcPts val="2000"/>
                        </a:lnSpc>
                        <a:spcBef>
                          <a:spcPts val="200"/>
                        </a:spcBef>
                        <a:buClr>
                          <a:srgbClr val="C60C30"/>
                        </a:buClr>
                        <a:buSzPct val="100000"/>
                        <a:buFont typeface="Arial" panose="020B0604020202020204" pitchFamily="34" charset="0"/>
                        <a:defRPr sz="1400">
                          <a:solidFill>
                            <a:schemeClr val="bg2"/>
                          </a:solidFill>
                          <a:latin typeface="Lucida Sans" panose="020B0602030504020204" pitchFamily="34" charset="0"/>
                        </a:defRPr>
                      </a:lvl3pPr>
                      <a:lvl4pPr marL="1600200" indent="-228600">
                        <a:lnSpc>
                          <a:spcPts val="1800"/>
                        </a:lnSpc>
                        <a:spcBef>
                          <a:spcPts val="200"/>
                        </a:spcBef>
                        <a:buClr>
                          <a:srgbClr val="C60C30"/>
                        </a:buClr>
                        <a:buSzPct val="100000"/>
                        <a:buFont typeface="Lucida Sans" panose="020B0602030504020204" pitchFamily="34" charset="0"/>
                        <a:defRPr sz="1400">
                          <a:solidFill>
                            <a:schemeClr val="bg2"/>
                          </a:solidFill>
                          <a:latin typeface="Lucida Sans" panose="020B0602030504020204" pitchFamily="34" charset="0"/>
                        </a:defRPr>
                      </a:lvl4pPr>
                      <a:lvl5pPr marL="2057400" indent="-228600">
                        <a:lnSpc>
                          <a:spcPts val="1600"/>
                        </a:lnSpc>
                        <a:spcBef>
                          <a:spcPts val="200"/>
                        </a:spcBef>
                        <a:buClr>
                          <a:srgbClr val="C60C30"/>
                        </a:buClr>
                        <a:buSzPct val="100000"/>
                        <a:buFont typeface="Arial" panose="020B0604020202020204" pitchFamily="34" charset="0"/>
                        <a:defRPr sz="1200">
                          <a:solidFill>
                            <a:schemeClr val="bg2"/>
                          </a:solidFill>
                          <a:latin typeface="Lucida Sans" panose="020B0602030504020204" pitchFamily="34" charset="0"/>
                        </a:defRPr>
                      </a:lvl5pPr>
                      <a:lvl6pPr marL="25146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6pPr>
                      <a:lvl7pPr marL="29718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7pPr>
                      <a:lvl8pPr marL="34290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8pPr>
                      <a:lvl9pPr marL="38862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Lucida Sans" panose="020B0602030504020204" pitchFamily="34" charset="0"/>
                        </a:rPr>
                        <a:t>109.02(4); 110.0(5)</a:t>
                      </a:r>
                      <a:endParaRPr kumimoji="0" lang="en-US" altLang="en-US" sz="1000" b="0" i="0" u="none" strike="noStrike" cap="none" normalizeH="0" baseline="0">
                        <a:ln>
                          <a:noFill/>
                        </a:ln>
                        <a:solidFill>
                          <a:srgbClr val="000000"/>
                        </a:solidFill>
                        <a:effectLst/>
                        <a:latin typeface="Lucida Sans" panose="020B0602030504020204" pitchFamily="34" charset="0"/>
                        <a:ea typeface="Calibri" panose="020F0502020204030204" pitchFamily="34" charset="0"/>
                        <a:cs typeface="Times New Roman" panose="02020603050405020304" pitchFamily="18" charset="0"/>
                      </a:endParaRPr>
                    </a:p>
                  </a:txBody>
                  <a:tcPr marL="61655" marR="6165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FE7E8"/>
                    </a:solidFill>
                  </a:tcPr>
                </a:tc>
                <a:tc>
                  <a:txBody>
                    <a:bodyPr/>
                    <a:lstStyle>
                      <a:lvl1pPr>
                        <a:lnSpc>
                          <a:spcPts val="2200"/>
                        </a:lnSpc>
                        <a:spcBef>
                          <a:spcPts val="600"/>
                        </a:spcBef>
                        <a:buClr>
                          <a:srgbClr val="C60C30"/>
                        </a:buClr>
                        <a:buSzPct val="100000"/>
                        <a:buFont typeface="Arial" panose="020B0604020202020204" pitchFamily="34" charset="0"/>
                        <a:defRPr>
                          <a:solidFill>
                            <a:schemeClr val="bg2"/>
                          </a:solidFill>
                          <a:latin typeface="Lucida Sans" panose="020B0602030504020204" pitchFamily="34" charset="0"/>
                        </a:defRPr>
                      </a:lvl1pPr>
                      <a:lvl2pPr marL="742950" indent="-285750">
                        <a:lnSpc>
                          <a:spcPts val="2000"/>
                        </a:lnSpc>
                        <a:spcBef>
                          <a:spcPts val="400"/>
                        </a:spcBef>
                        <a:buClr>
                          <a:srgbClr val="C60C30"/>
                        </a:buClr>
                        <a:buSzPct val="100000"/>
                        <a:buFont typeface="Lucida Sans" panose="020B0602030504020204" pitchFamily="34" charset="0"/>
                        <a:defRPr sz="1600">
                          <a:solidFill>
                            <a:schemeClr val="bg2"/>
                          </a:solidFill>
                          <a:latin typeface="Lucida Sans" panose="020B0602030504020204" pitchFamily="34" charset="0"/>
                        </a:defRPr>
                      </a:lvl2pPr>
                      <a:lvl3pPr marL="1143000" indent="-228600">
                        <a:lnSpc>
                          <a:spcPts val="2000"/>
                        </a:lnSpc>
                        <a:spcBef>
                          <a:spcPts val="200"/>
                        </a:spcBef>
                        <a:buClr>
                          <a:srgbClr val="C60C30"/>
                        </a:buClr>
                        <a:buSzPct val="100000"/>
                        <a:buFont typeface="Arial" panose="020B0604020202020204" pitchFamily="34" charset="0"/>
                        <a:defRPr sz="1400">
                          <a:solidFill>
                            <a:schemeClr val="bg2"/>
                          </a:solidFill>
                          <a:latin typeface="Lucida Sans" panose="020B0602030504020204" pitchFamily="34" charset="0"/>
                        </a:defRPr>
                      </a:lvl3pPr>
                      <a:lvl4pPr marL="1600200" indent="-228600">
                        <a:lnSpc>
                          <a:spcPts val="1800"/>
                        </a:lnSpc>
                        <a:spcBef>
                          <a:spcPts val="200"/>
                        </a:spcBef>
                        <a:buClr>
                          <a:srgbClr val="C60C30"/>
                        </a:buClr>
                        <a:buSzPct val="100000"/>
                        <a:buFont typeface="Lucida Sans" panose="020B0602030504020204" pitchFamily="34" charset="0"/>
                        <a:defRPr sz="1400">
                          <a:solidFill>
                            <a:schemeClr val="bg2"/>
                          </a:solidFill>
                          <a:latin typeface="Lucida Sans" panose="020B0602030504020204" pitchFamily="34" charset="0"/>
                        </a:defRPr>
                      </a:lvl4pPr>
                      <a:lvl5pPr marL="2057400" indent="-228600">
                        <a:lnSpc>
                          <a:spcPts val="1600"/>
                        </a:lnSpc>
                        <a:spcBef>
                          <a:spcPts val="200"/>
                        </a:spcBef>
                        <a:buClr>
                          <a:srgbClr val="C60C30"/>
                        </a:buClr>
                        <a:buSzPct val="100000"/>
                        <a:buFont typeface="Arial" panose="020B0604020202020204" pitchFamily="34" charset="0"/>
                        <a:defRPr sz="1200">
                          <a:solidFill>
                            <a:schemeClr val="bg2"/>
                          </a:solidFill>
                          <a:latin typeface="Lucida Sans" panose="020B0602030504020204" pitchFamily="34" charset="0"/>
                        </a:defRPr>
                      </a:lvl5pPr>
                      <a:lvl6pPr marL="25146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6pPr>
                      <a:lvl7pPr marL="29718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7pPr>
                      <a:lvl8pPr marL="34290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8pPr>
                      <a:lvl9pPr marL="38862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9pPr>
                    </a:lstStyle>
                    <a:p>
                      <a:pPr marL="0" marR="0" lvl="0" indent="0" algn="ctr" defTabSz="914400" rtl="0" eaLnBrk="1" fontAlgn="base" latinLnBrk="0" hangingPunct="1">
                        <a:lnSpc>
                          <a:spcPct val="100000"/>
                        </a:lnSpc>
                        <a:spcBef>
                          <a:spcPct val="0"/>
                        </a:spcBef>
                        <a:spcAft>
                          <a:spcPts val="800"/>
                        </a:spcAft>
                        <a:buClrTx/>
                        <a:buSzTx/>
                        <a:buFontTx/>
                        <a:buNone/>
                        <a:tabLst/>
                      </a:pPr>
                      <a:r>
                        <a:rPr kumimoji="0" lang="en-US" altLang="en-US" sz="1000" b="0" i="0" u="none" strike="noStrike" cap="none" normalizeH="0" baseline="0">
                          <a:ln>
                            <a:noFill/>
                          </a:ln>
                          <a:solidFill>
                            <a:srgbClr val="000000"/>
                          </a:solidFill>
                          <a:effectLst/>
                          <a:latin typeface="Lucida Sans" panose="020B0602030504020204" pitchFamily="34" charset="0"/>
                        </a:rPr>
                        <a:t>2.83(5); 2.86(8)</a:t>
                      </a:r>
                      <a:endParaRPr kumimoji="0" lang="en-US" altLang="en-US" sz="1000" b="0" i="0" u="none" strike="noStrike" cap="none" normalizeH="0" baseline="0">
                        <a:ln>
                          <a:noFill/>
                        </a:ln>
                        <a:solidFill>
                          <a:srgbClr val="000000"/>
                        </a:solidFill>
                        <a:effectLst/>
                        <a:latin typeface="Lucida Sans" panose="020B0602030504020204" pitchFamily="34" charset="0"/>
                        <a:ea typeface="Calibri" panose="020F0502020204030204" pitchFamily="34" charset="0"/>
                        <a:cs typeface="Times New Roman" panose="02020603050405020304" pitchFamily="18" charset="0"/>
                      </a:endParaRPr>
                    </a:p>
                  </a:txBody>
                  <a:tcPr marL="61655" marR="6165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FE7E8"/>
                    </a:solidFill>
                  </a:tcPr>
                </a:tc>
                <a:tc>
                  <a:txBody>
                    <a:bodyPr/>
                    <a:lstStyle>
                      <a:lvl1pPr>
                        <a:lnSpc>
                          <a:spcPts val="2200"/>
                        </a:lnSpc>
                        <a:spcBef>
                          <a:spcPts val="600"/>
                        </a:spcBef>
                        <a:buClr>
                          <a:srgbClr val="C60C30"/>
                        </a:buClr>
                        <a:buSzPct val="100000"/>
                        <a:buFont typeface="Arial" panose="020B0604020202020204" pitchFamily="34" charset="0"/>
                        <a:defRPr>
                          <a:solidFill>
                            <a:schemeClr val="bg2"/>
                          </a:solidFill>
                          <a:latin typeface="Lucida Sans" panose="020B0602030504020204" pitchFamily="34" charset="0"/>
                        </a:defRPr>
                      </a:lvl1pPr>
                      <a:lvl2pPr marL="742950" indent="-285750">
                        <a:lnSpc>
                          <a:spcPts val="2000"/>
                        </a:lnSpc>
                        <a:spcBef>
                          <a:spcPts val="400"/>
                        </a:spcBef>
                        <a:buClr>
                          <a:srgbClr val="C60C30"/>
                        </a:buClr>
                        <a:buSzPct val="100000"/>
                        <a:buFont typeface="Lucida Sans" panose="020B0602030504020204" pitchFamily="34" charset="0"/>
                        <a:defRPr sz="1600">
                          <a:solidFill>
                            <a:schemeClr val="bg2"/>
                          </a:solidFill>
                          <a:latin typeface="Lucida Sans" panose="020B0602030504020204" pitchFamily="34" charset="0"/>
                        </a:defRPr>
                      </a:lvl2pPr>
                      <a:lvl3pPr marL="1143000" indent="-228600">
                        <a:lnSpc>
                          <a:spcPts val="2000"/>
                        </a:lnSpc>
                        <a:spcBef>
                          <a:spcPts val="200"/>
                        </a:spcBef>
                        <a:buClr>
                          <a:srgbClr val="C60C30"/>
                        </a:buClr>
                        <a:buSzPct val="100000"/>
                        <a:buFont typeface="Arial" panose="020B0604020202020204" pitchFamily="34" charset="0"/>
                        <a:defRPr sz="1400">
                          <a:solidFill>
                            <a:schemeClr val="bg2"/>
                          </a:solidFill>
                          <a:latin typeface="Lucida Sans" panose="020B0602030504020204" pitchFamily="34" charset="0"/>
                        </a:defRPr>
                      </a:lvl3pPr>
                      <a:lvl4pPr marL="1600200" indent="-228600">
                        <a:lnSpc>
                          <a:spcPts val="1800"/>
                        </a:lnSpc>
                        <a:spcBef>
                          <a:spcPts val="200"/>
                        </a:spcBef>
                        <a:buClr>
                          <a:srgbClr val="C60C30"/>
                        </a:buClr>
                        <a:buSzPct val="100000"/>
                        <a:buFont typeface="Lucida Sans" panose="020B0602030504020204" pitchFamily="34" charset="0"/>
                        <a:defRPr sz="1400">
                          <a:solidFill>
                            <a:schemeClr val="bg2"/>
                          </a:solidFill>
                          <a:latin typeface="Lucida Sans" panose="020B0602030504020204" pitchFamily="34" charset="0"/>
                        </a:defRPr>
                      </a:lvl4pPr>
                      <a:lvl5pPr marL="2057400" indent="-228600">
                        <a:lnSpc>
                          <a:spcPts val="1600"/>
                        </a:lnSpc>
                        <a:spcBef>
                          <a:spcPts val="200"/>
                        </a:spcBef>
                        <a:buClr>
                          <a:srgbClr val="C60C30"/>
                        </a:buClr>
                        <a:buSzPct val="100000"/>
                        <a:buFont typeface="Arial" panose="020B0604020202020204" pitchFamily="34" charset="0"/>
                        <a:defRPr sz="1200">
                          <a:solidFill>
                            <a:schemeClr val="bg2"/>
                          </a:solidFill>
                          <a:latin typeface="Lucida Sans" panose="020B0602030504020204" pitchFamily="34" charset="0"/>
                        </a:defRPr>
                      </a:lvl5pPr>
                      <a:lvl6pPr marL="25146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6pPr>
                      <a:lvl7pPr marL="29718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7pPr>
                      <a:lvl8pPr marL="34290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8pPr>
                      <a:lvl9pPr marL="38862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Lucida Sans" panose="020B0602030504020204" pitchFamily="34" charset="0"/>
                        </a:rPr>
                        <a:t>21.530</a:t>
                      </a:r>
                      <a:endParaRPr kumimoji="0" lang="en-US" altLang="en-US" sz="1000" b="0" i="0" u="none" strike="noStrike" cap="none" normalizeH="0" baseline="0" dirty="0">
                        <a:ln>
                          <a:noFill/>
                        </a:ln>
                        <a:solidFill>
                          <a:srgbClr val="000000"/>
                        </a:solidFill>
                        <a:effectLst/>
                        <a:latin typeface="Lucida Sans" panose="020B0602030504020204" pitchFamily="34" charset="0"/>
                        <a:ea typeface="Calibri" panose="020F0502020204030204" pitchFamily="34" charset="0"/>
                        <a:cs typeface="Times New Roman" panose="02020603050405020304" pitchFamily="18" charset="0"/>
                      </a:endParaRPr>
                    </a:p>
                  </a:txBody>
                  <a:tcPr marL="61655" marR="6165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FE7E8"/>
                    </a:solidFill>
                  </a:tcPr>
                </a:tc>
                <a:extLst>
                  <a:ext uri="{0D108BD9-81ED-4DB2-BD59-A6C34878D82A}">
                    <a16:rowId xmlns:a16="http://schemas.microsoft.com/office/drawing/2014/main" val="2763641788"/>
                  </a:ext>
                </a:extLst>
              </a:tr>
              <a:tr h="408220">
                <a:tc>
                  <a:txBody>
                    <a:bodyPr/>
                    <a:lstStyle>
                      <a:lvl1pPr>
                        <a:lnSpc>
                          <a:spcPts val="2200"/>
                        </a:lnSpc>
                        <a:spcBef>
                          <a:spcPts val="600"/>
                        </a:spcBef>
                        <a:buClr>
                          <a:srgbClr val="C60C30"/>
                        </a:buClr>
                        <a:buSzPct val="100000"/>
                        <a:buFont typeface="Arial" panose="020B0604020202020204" pitchFamily="34" charset="0"/>
                        <a:defRPr>
                          <a:solidFill>
                            <a:schemeClr val="bg2"/>
                          </a:solidFill>
                          <a:latin typeface="Lucida Sans" panose="020B0602030504020204" pitchFamily="34" charset="0"/>
                        </a:defRPr>
                      </a:lvl1pPr>
                      <a:lvl2pPr marL="742950" indent="-285750">
                        <a:lnSpc>
                          <a:spcPts val="2000"/>
                        </a:lnSpc>
                        <a:spcBef>
                          <a:spcPts val="400"/>
                        </a:spcBef>
                        <a:buClr>
                          <a:srgbClr val="C60C30"/>
                        </a:buClr>
                        <a:buSzPct val="100000"/>
                        <a:buFont typeface="Lucida Sans" panose="020B0602030504020204" pitchFamily="34" charset="0"/>
                        <a:defRPr sz="1600">
                          <a:solidFill>
                            <a:schemeClr val="bg2"/>
                          </a:solidFill>
                          <a:latin typeface="Lucida Sans" panose="020B0602030504020204" pitchFamily="34" charset="0"/>
                        </a:defRPr>
                      </a:lvl2pPr>
                      <a:lvl3pPr marL="1143000" indent="-228600">
                        <a:lnSpc>
                          <a:spcPts val="2000"/>
                        </a:lnSpc>
                        <a:spcBef>
                          <a:spcPts val="200"/>
                        </a:spcBef>
                        <a:buClr>
                          <a:srgbClr val="C60C30"/>
                        </a:buClr>
                        <a:buSzPct val="100000"/>
                        <a:buFont typeface="Arial" panose="020B0604020202020204" pitchFamily="34" charset="0"/>
                        <a:defRPr sz="1400">
                          <a:solidFill>
                            <a:schemeClr val="bg2"/>
                          </a:solidFill>
                          <a:latin typeface="Lucida Sans" panose="020B0602030504020204" pitchFamily="34" charset="0"/>
                        </a:defRPr>
                      </a:lvl3pPr>
                      <a:lvl4pPr marL="1600200" indent="-228600">
                        <a:lnSpc>
                          <a:spcPts val="1800"/>
                        </a:lnSpc>
                        <a:spcBef>
                          <a:spcPts val="200"/>
                        </a:spcBef>
                        <a:buClr>
                          <a:srgbClr val="C60C30"/>
                        </a:buClr>
                        <a:buSzPct val="100000"/>
                        <a:buFont typeface="Lucida Sans" panose="020B0602030504020204" pitchFamily="34" charset="0"/>
                        <a:defRPr sz="1400">
                          <a:solidFill>
                            <a:schemeClr val="bg2"/>
                          </a:solidFill>
                          <a:latin typeface="Lucida Sans" panose="020B0602030504020204" pitchFamily="34" charset="0"/>
                        </a:defRPr>
                      </a:lvl4pPr>
                      <a:lvl5pPr marL="2057400" indent="-228600">
                        <a:lnSpc>
                          <a:spcPts val="1600"/>
                        </a:lnSpc>
                        <a:spcBef>
                          <a:spcPts val="200"/>
                        </a:spcBef>
                        <a:buClr>
                          <a:srgbClr val="C60C30"/>
                        </a:buClr>
                        <a:buSzPct val="100000"/>
                        <a:buFont typeface="Arial" panose="020B0604020202020204" pitchFamily="34" charset="0"/>
                        <a:defRPr sz="1200">
                          <a:solidFill>
                            <a:schemeClr val="bg2"/>
                          </a:solidFill>
                          <a:latin typeface="Lucida Sans" panose="020B0602030504020204" pitchFamily="34" charset="0"/>
                        </a:defRPr>
                      </a:lvl5pPr>
                      <a:lvl6pPr marL="25146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6pPr>
                      <a:lvl7pPr marL="29718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7pPr>
                      <a:lvl8pPr marL="34290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8pPr>
                      <a:lvl9pPr marL="38862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9pPr>
                    </a:lstStyle>
                    <a:p>
                      <a:pPr marL="0" marR="0" lvl="0" indent="0" algn="ctr" defTabSz="914400" rtl="0" eaLnBrk="1" fontAlgn="base" latinLnBrk="0" hangingPunct="1">
                        <a:lnSpc>
                          <a:spcPct val="200000"/>
                        </a:lnSpc>
                        <a:spcBef>
                          <a:spcPct val="0"/>
                        </a:spcBef>
                        <a:spcAft>
                          <a:spcPct val="0"/>
                        </a:spcAft>
                        <a:buClrTx/>
                        <a:buSzTx/>
                        <a:buFontTx/>
                        <a:buNone/>
                        <a:tabLst/>
                      </a:pPr>
                      <a:r>
                        <a:rPr kumimoji="0" lang="en-US" altLang="en-US" sz="1000" b="1" i="0" u="none" strike="noStrike" cap="none" normalizeH="0" baseline="0">
                          <a:ln>
                            <a:noFill/>
                          </a:ln>
                          <a:solidFill>
                            <a:srgbClr val="FFFFFF"/>
                          </a:solidFill>
                          <a:effectLst/>
                          <a:latin typeface="Lucida Sans" panose="020B0602030504020204" pitchFamily="34" charset="0"/>
                        </a:rPr>
                        <a:t>RbTcO</a:t>
                      </a:r>
                      <a:r>
                        <a:rPr kumimoji="0" lang="en-US" altLang="en-US" sz="1000" b="1" i="0" u="none" strike="noStrike" cap="none" normalizeH="0" baseline="-25000">
                          <a:ln>
                            <a:noFill/>
                          </a:ln>
                          <a:solidFill>
                            <a:srgbClr val="FFFFFF"/>
                          </a:solidFill>
                          <a:effectLst/>
                          <a:latin typeface="Lucida Sans" panose="020B0602030504020204" pitchFamily="34" charset="0"/>
                        </a:rPr>
                        <a:t>4</a:t>
                      </a:r>
                      <a:endParaRPr kumimoji="0" lang="en-US" altLang="en-US" sz="1000" b="1" i="0" u="none" strike="noStrike" cap="none" normalizeH="0" baseline="0">
                        <a:ln>
                          <a:noFill/>
                        </a:ln>
                        <a:solidFill>
                          <a:srgbClr val="FFFFFF"/>
                        </a:solidFill>
                        <a:effectLst/>
                        <a:latin typeface="Lucida Sans" panose="020B0602030504020204" pitchFamily="34" charset="0"/>
                        <a:ea typeface="Calibri" panose="020F0502020204030204" pitchFamily="34" charset="0"/>
                        <a:cs typeface="Times New Roman" panose="02020603050405020304" pitchFamily="18" charset="0"/>
                      </a:endParaRPr>
                    </a:p>
                  </a:txBody>
                  <a:tcPr marL="61655" marR="6165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lnSpc>
                          <a:spcPts val="2200"/>
                        </a:lnSpc>
                        <a:spcBef>
                          <a:spcPts val="600"/>
                        </a:spcBef>
                        <a:buClr>
                          <a:srgbClr val="C60C30"/>
                        </a:buClr>
                        <a:buSzPct val="100000"/>
                        <a:buFont typeface="Arial" panose="020B0604020202020204" pitchFamily="34" charset="0"/>
                        <a:defRPr>
                          <a:solidFill>
                            <a:schemeClr val="bg2"/>
                          </a:solidFill>
                          <a:latin typeface="Lucida Sans" panose="020B0602030504020204" pitchFamily="34" charset="0"/>
                        </a:defRPr>
                      </a:lvl1pPr>
                      <a:lvl2pPr marL="742950" indent="-285750">
                        <a:lnSpc>
                          <a:spcPts val="2000"/>
                        </a:lnSpc>
                        <a:spcBef>
                          <a:spcPts val="400"/>
                        </a:spcBef>
                        <a:buClr>
                          <a:srgbClr val="C60C30"/>
                        </a:buClr>
                        <a:buSzPct val="100000"/>
                        <a:buFont typeface="Lucida Sans" panose="020B0602030504020204" pitchFamily="34" charset="0"/>
                        <a:defRPr sz="1600">
                          <a:solidFill>
                            <a:schemeClr val="bg2"/>
                          </a:solidFill>
                          <a:latin typeface="Lucida Sans" panose="020B0602030504020204" pitchFamily="34" charset="0"/>
                        </a:defRPr>
                      </a:lvl2pPr>
                      <a:lvl3pPr marL="1143000" indent="-228600">
                        <a:lnSpc>
                          <a:spcPts val="2000"/>
                        </a:lnSpc>
                        <a:spcBef>
                          <a:spcPts val="200"/>
                        </a:spcBef>
                        <a:buClr>
                          <a:srgbClr val="C60C30"/>
                        </a:buClr>
                        <a:buSzPct val="100000"/>
                        <a:buFont typeface="Arial" panose="020B0604020202020204" pitchFamily="34" charset="0"/>
                        <a:defRPr sz="1400">
                          <a:solidFill>
                            <a:schemeClr val="bg2"/>
                          </a:solidFill>
                          <a:latin typeface="Lucida Sans" panose="020B0602030504020204" pitchFamily="34" charset="0"/>
                        </a:defRPr>
                      </a:lvl3pPr>
                      <a:lvl4pPr marL="1600200" indent="-228600">
                        <a:lnSpc>
                          <a:spcPts val="1800"/>
                        </a:lnSpc>
                        <a:spcBef>
                          <a:spcPts val="200"/>
                        </a:spcBef>
                        <a:buClr>
                          <a:srgbClr val="C60C30"/>
                        </a:buClr>
                        <a:buSzPct val="100000"/>
                        <a:buFont typeface="Lucida Sans" panose="020B0602030504020204" pitchFamily="34" charset="0"/>
                        <a:defRPr sz="1400">
                          <a:solidFill>
                            <a:schemeClr val="bg2"/>
                          </a:solidFill>
                          <a:latin typeface="Lucida Sans" panose="020B0602030504020204" pitchFamily="34" charset="0"/>
                        </a:defRPr>
                      </a:lvl4pPr>
                      <a:lvl5pPr marL="2057400" indent="-228600">
                        <a:lnSpc>
                          <a:spcPts val="1600"/>
                        </a:lnSpc>
                        <a:spcBef>
                          <a:spcPts val="200"/>
                        </a:spcBef>
                        <a:buClr>
                          <a:srgbClr val="C60C30"/>
                        </a:buClr>
                        <a:buSzPct val="100000"/>
                        <a:buFont typeface="Arial" panose="020B0604020202020204" pitchFamily="34" charset="0"/>
                        <a:defRPr sz="1200">
                          <a:solidFill>
                            <a:schemeClr val="bg2"/>
                          </a:solidFill>
                          <a:latin typeface="Lucida Sans" panose="020B0602030504020204" pitchFamily="34" charset="0"/>
                        </a:defRPr>
                      </a:lvl5pPr>
                      <a:lvl6pPr marL="25146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6pPr>
                      <a:lvl7pPr marL="29718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7pPr>
                      <a:lvl8pPr marL="34290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8pPr>
                      <a:lvl9pPr marL="38862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Lucida Sans" panose="020B0602030504020204" pitchFamily="34" charset="0"/>
                        </a:rPr>
                        <a:t>1.72(3)</a:t>
                      </a:r>
                      <a:endParaRPr kumimoji="0" lang="en-US" altLang="en-US" sz="1000" b="0" i="0" u="none" strike="noStrike" cap="none" normalizeH="0" baseline="0">
                        <a:ln>
                          <a:noFill/>
                        </a:ln>
                        <a:solidFill>
                          <a:srgbClr val="000000"/>
                        </a:solidFill>
                        <a:effectLst/>
                        <a:latin typeface="Lucida Sans" panose="020B0602030504020204" pitchFamily="34" charset="0"/>
                        <a:ea typeface="Calibri" panose="020F0502020204030204" pitchFamily="34" charset="0"/>
                        <a:cs typeface="Times New Roman" panose="02020603050405020304" pitchFamily="18" charset="0"/>
                      </a:endParaRPr>
                    </a:p>
                  </a:txBody>
                  <a:tcPr marL="61655" marR="6165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CCCD"/>
                    </a:solidFill>
                  </a:tcPr>
                </a:tc>
                <a:tc>
                  <a:txBody>
                    <a:bodyPr/>
                    <a:lstStyle>
                      <a:lvl1pPr>
                        <a:lnSpc>
                          <a:spcPts val="2200"/>
                        </a:lnSpc>
                        <a:spcBef>
                          <a:spcPts val="600"/>
                        </a:spcBef>
                        <a:buClr>
                          <a:srgbClr val="C60C30"/>
                        </a:buClr>
                        <a:buSzPct val="100000"/>
                        <a:buFont typeface="Arial" panose="020B0604020202020204" pitchFamily="34" charset="0"/>
                        <a:defRPr>
                          <a:solidFill>
                            <a:schemeClr val="bg2"/>
                          </a:solidFill>
                          <a:latin typeface="Lucida Sans" panose="020B0602030504020204" pitchFamily="34" charset="0"/>
                        </a:defRPr>
                      </a:lvl1pPr>
                      <a:lvl2pPr marL="742950" indent="-285750">
                        <a:lnSpc>
                          <a:spcPts val="2000"/>
                        </a:lnSpc>
                        <a:spcBef>
                          <a:spcPts val="400"/>
                        </a:spcBef>
                        <a:buClr>
                          <a:srgbClr val="C60C30"/>
                        </a:buClr>
                        <a:buSzPct val="100000"/>
                        <a:buFont typeface="Lucida Sans" panose="020B0602030504020204" pitchFamily="34" charset="0"/>
                        <a:defRPr sz="1600">
                          <a:solidFill>
                            <a:schemeClr val="bg2"/>
                          </a:solidFill>
                          <a:latin typeface="Lucida Sans" panose="020B0602030504020204" pitchFamily="34" charset="0"/>
                        </a:defRPr>
                      </a:lvl2pPr>
                      <a:lvl3pPr marL="1143000" indent="-228600">
                        <a:lnSpc>
                          <a:spcPts val="2000"/>
                        </a:lnSpc>
                        <a:spcBef>
                          <a:spcPts val="200"/>
                        </a:spcBef>
                        <a:buClr>
                          <a:srgbClr val="C60C30"/>
                        </a:buClr>
                        <a:buSzPct val="100000"/>
                        <a:buFont typeface="Arial" panose="020B0604020202020204" pitchFamily="34" charset="0"/>
                        <a:defRPr sz="1400">
                          <a:solidFill>
                            <a:schemeClr val="bg2"/>
                          </a:solidFill>
                          <a:latin typeface="Lucida Sans" panose="020B0602030504020204" pitchFamily="34" charset="0"/>
                        </a:defRPr>
                      </a:lvl3pPr>
                      <a:lvl4pPr marL="1600200" indent="-228600">
                        <a:lnSpc>
                          <a:spcPts val="1800"/>
                        </a:lnSpc>
                        <a:spcBef>
                          <a:spcPts val="200"/>
                        </a:spcBef>
                        <a:buClr>
                          <a:srgbClr val="C60C30"/>
                        </a:buClr>
                        <a:buSzPct val="100000"/>
                        <a:buFont typeface="Lucida Sans" panose="020B0602030504020204" pitchFamily="34" charset="0"/>
                        <a:defRPr sz="1400">
                          <a:solidFill>
                            <a:schemeClr val="bg2"/>
                          </a:solidFill>
                          <a:latin typeface="Lucida Sans" panose="020B0602030504020204" pitchFamily="34" charset="0"/>
                        </a:defRPr>
                      </a:lvl4pPr>
                      <a:lvl5pPr marL="2057400" indent="-228600">
                        <a:lnSpc>
                          <a:spcPts val="1600"/>
                        </a:lnSpc>
                        <a:spcBef>
                          <a:spcPts val="200"/>
                        </a:spcBef>
                        <a:buClr>
                          <a:srgbClr val="C60C30"/>
                        </a:buClr>
                        <a:buSzPct val="100000"/>
                        <a:buFont typeface="Arial" panose="020B0604020202020204" pitchFamily="34" charset="0"/>
                        <a:defRPr sz="1200">
                          <a:solidFill>
                            <a:schemeClr val="bg2"/>
                          </a:solidFill>
                          <a:latin typeface="Lucida Sans" panose="020B0602030504020204" pitchFamily="34" charset="0"/>
                        </a:defRPr>
                      </a:lvl5pPr>
                      <a:lvl6pPr marL="25146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6pPr>
                      <a:lvl7pPr marL="29718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7pPr>
                      <a:lvl8pPr marL="34290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8pPr>
                      <a:lvl9pPr marL="38862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Lucida Sans" panose="020B0602030504020204" pitchFamily="34" charset="0"/>
                        </a:rPr>
                        <a:t>109.18(4); 110.04(74)</a:t>
                      </a:r>
                      <a:endParaRPr kumimoji="0" lang="en-US" altLang="en-US" sz="1000" b="0" i="0" u="none" strike="noStrike" cap="none" normalizeH="0" baseline="0">
                        <a:ln>
                          <a:noFill/>
                        </a:ln>
                        <a:solidFill>
                          <a:srgbClr val="000000"/>
                        </a:solidFill>
                        <a:effectLst/>
                        <a:latin typeface="Lucida Sans" panose="020B0602030504020204" pitchFamily="34" charset="0"/>
                        <a:ea typeface="Calibri" panose="020F0502020204030204" pitchFamily="34" charset="0"/>
                        <a:cs typeface="Times New Roman" panose="02020603050405020304" pitchFamily="18" charset="0"/>
                      </a:endParaRPr>
                    </a:p>
                  </a:txBody>
                  <a:tcPr marL="61655" marR="6165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CCCD"/>
                    </a:solidFill>
                  </a:tcPr>
                </a:tc>
                <a:tc>
                  <a:txBody>
                    <a:bodyPr/>
                    <a:lstStyle>
                      <a:lvl1pPr>
                        <a:lnSpc>
                          <a:spcPts val="2200"/>
                        </a:lnSpc>
                        <a:spcBef>
                          <a:spcPts val="600"/>
                        </a:spcBef>
                        <a:buClr>
                          <a:srgbClr val="C60C30"/>
                        </a:buClr>
                        <a:buSzPct val="100000"/>
                        <a:buFont typeface="Arial" panose="020B0604020202020204" pitchFamily="34" charset="0"/>
                        <a:defRPr>
                          <a:solidFill>
                            <a:schemeClr val="bg2"/>
                          </a:solidFill>
                          <a:latin typeface="Lucida Sans" panose="020B0602030504020204" pitchFamily="34" charset="0"/>
                        </a:defRPr>
                      </a:lvl1pPr>
                      <a:lvl2pPr marL="742950" indent="-285750">
                        <a:lnSpc>
                          <a:spcPts val="2000"/>
                        </a:lnSpc>
                        <a:spcBef>
                          <a:spcPts val="400"/>
                        </a:spcBef>
                        <a:buClr>
                          <a:srgbClr val="C60C30"/>
                        </a:buClr>
                        <a:buSzPct val="100000"/>
                        <a:buFont typeface="Lucida Sans" panose="020B0602030504020204" pitchFamily="34" charset="0"/>
                        <a:defRPr sz="1600">
                          <a:solidFill>
                            <a:schemeClr val="bg2"/>
                          </a:solidFill>
                          <a:latin typeface="Lucida Sans" panose="020B0602030504020204" pitchFamily="34" charset="0"/>
                        </a:defRPr>
                      </a:lvl2pPr>
                      <a:lvl3pPr marL="1143000" indent="-228600">
                        <a:lnSpc>
                          <a:spcPts val="2000"/>
                        </a:lnSpc>
                        <a:spcBef>
                          <a:spcPts val="200"/>
                        </a:spcBef>
                        <a:buClr>
                          <a:srgbClr val="C60C30"/>
                        </a:buClr>
                        <a:buSzPct val="100000"/>
                        <a:buFont typeface="Arial" panose="020B0604020202020204" pitchFamily="34" charset="0"/>
                        <a:defRPr sz="1400">
                          <a:solidFill>
                            <a:schemeClr val="bg2"/>
                          </a:solidFill>
                          <a:latin typeface="Lucida Sans" panose="020B0602030504020204" pitchFamily="34" charset="0"/>
                        </a:defRPr>
                      </a:lvl3pPr>
                      <a:lvl4pPr marL="1600200" indent="-228600">
                        <a:lnSpc>
                          <a:spcPts val="1800"/>
                        </a:lnSpc>
                        <a:spcBef>
                          <a:spcPts val="200"/>
                        </a:spcBef>
                        <a:buClr>
                          <a:srgbClr val="C60C30"/>
                        </a:buClr>
                        <a:buSzPct val="100000"/>
                        <a:buFont typeface="Lucida Sans" panose="020B0602030504020204" pitchFamily="34" charset="0"/>
                        <a:defRPr sz="1400">
                          <a:solidFill>
                            <a:schemeClr val="bg2"/>
                          </a:solidFill>
                          <a:latin typeface="Lucida Sans" panose="020B0602030504020204" pitchFamily="34" charset="0"/>
                        </a:defRPr>
                      </a:lvl4pPr>
                      <a:lvl5pPr marL="2057400" indent="-228600">
                        <a:lnSpc>
                          <a:spcPts val="1600"/>
                        </a:lnSpc>
                        <a:spcBef>
                          <a:spcPts val="200"/>
                        </a:spcBef>
                        <a:buClr>
                          <a:srgbClr val="C60C30"/>
                        </a:buClr>
                        <a:buSzPct val="100000"/>
                        <a:buFont typeface="Arial" panose="020B0604020202020204" pitchFamily="34" charset="0"/>
                        <a:defRPr sz="1200">
                          <a:solidFill>
                            <a:schemeClr val="bg2"/>
                          </a:solidFill>
                          <a:latin typeface="Lucida Sans" panose="020B0602030504020204" pitchFamily="34" charset="0"/>
                        </a:defRPr>
                      </a:lvl5pPr>
                      <a:lvl6pPr marL="25146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6pPr>
                      <a:lvl7pPr marL="29718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7pPr>
                      <a:lvl8pPr marL="34290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8pPr>
                      <a:lvl9pPr marL="38862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Lucida Sans" panose="020B0602030504020204" pitchFamily="34" charset="0"/>
                        </a:rPr>
                        <a:t>3.02(1)</a:t>
                      </a:r>
                      <a:endParaRPr kumimoji="0" lang="en-US" altLang="en-US" sz="1000" b="0" i="0" u="none" strike="noStrike" cap="none" normalizeH="0" baseline="0">
                        <a:ln>
                          <a:noFill/>
                        </a:ln>
                        <a:solidFill>
                          <a:srgbClr val="000000"/>
                        </a:solidFill>
                        <a:effectLst/>
                        <a:latin typeface="Lucida Sans" panose="020B0602030504020204" pitchFamily="34" charset="0"/>
                        <a:ea typeface="Calibri" panose="020F0502020204030204" pitchFamily="34" charset="0"/>
                        <a:cs typeface="Times New Roman" panose="02020603050405020304" pitchFamily="18" charset="0"/>
                      </a:endParaRPr>
                    </a:p>
                  </a:txBody>
                  <a:tcPr marL="61655" marR="6165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CCCD"/>
                    </a:solidFill>
                  </a:tcPr>
                </a:tc>
                <a:tc>
                  <a:txBody>
                    <a:bodyPr/>
                    <a:lstStyle>
                      <a:lvl1pPr>
                        <a:lnSpc>
                          <a:spcPts val="2200"/>
                        </a:lnSpc>
                        <a:spcBef>
                          <a:spcPts val="600"/>
                        </a:spcBef>
                        <a:buClr>
                          <a:srgbClr val="C60C30"/>
                        </a:buClr>
                        <a:buSzPct val="100000"/>
                        <a:buFont typeface="Arial" panose="020B0604020202020204" pitchFamily="34" charset="0"/>
                        <a:defRPr>
                          <a:solidFill>
                            <a:schemeClr val="bg2"/>
                          </a:solidFill>
                          <a:latin typeface="Lucida Sans" panose="020B0602030504020204" pitchFamily="34" charset="0"/>
                        </a:defRPr>
                      </a:lvl1pPr>
                      <a:lvl2pPr marL="742950" indent="-285750">
                        <a:lnSpc>
                          <a:spcPts val="2000"/>
                        </a:lnSpc>
                        <a:spcBef>
                          <a:spcPts val="400"/>
                        </a:spcBef>
                        <a:buClr>
                          <a:srgbClr val="C60C30"/>
                        </a:buClr>
                        <a:buSzPct val="100000"/>
                        <a:buFont typeface="Lucida Sans" panose="020B0602030504020204" pitchFamily="34" charset="0"/>
                        <a:defRPr sz="1600">
                          <a:solidFill>
                            <a:schemeClr val="bg2"/>
                          </a:solidFill>
                          <a:latin typeface="Lucida Sans" panose="020B0602030504020204" pitchFamily="34" charset="0"/>
                        </a:defRPr>
                      </a:lvl2pPr>
                      <a:lvl3pPr marL="1143000" indent="-228600">
                        <a:lnSpc>
                          <a:spcPts val="2000"/>
                        </a:lnSpc>
                        <a:spcBef>
                          <a:spcPts val="200"/>
                        </a:spcBef>
                        <a:buClr>
                          <a:srgbClr val="C60C30"/>
                        </a:buClr>
                        <a:buSzPct val="100000"/>
                        <a:buFont typeface="Arial" panose="020B0604020202020204" pitchFamily="34" charset="0"/>
                        <a:defRPr sz="1400">
                          <a:solidFill>
                            <a:schemeClr val="bg2"/>
                          </a:solidFill>
                          <a:latin typeface="Lucida Sans" panose="020B0602030504020204" pitchFamily="34" charset="0"/>
                        </a:defRPr>
                      </a:lvl3pPr>
                      <a:lvl4pPr marL="1600200" indent="-228600">
                        <a:lnSpc>
                          <a:spcPts val="1800"/>
                        </a:lnSpc>
                        <a:spcBef>
                          <a:spcPts val="200"/>
                        </a:spcBef>
                        <a:buClr>
                          <a:srgbClr val="C60C30"/>
                        </a:buClr>
                        <a:buSzPct val="100000"/>
                        <a:buFont typeface="Lucida Sans" panose="020B0602030504020204" pitchFamily="34" charset="0"/>
                        <a:defRPr sz="1400">
                          <a:solidFill>
                            <a:schemeClr val="bg2"/>
                          </a:solidFill>
                          <a:latin typeface="Lucida Sans" panose="020B0602030504020204" pitchFamily="34" charset="0"/>
                        </a:defRPr>
                      </a:lvl4pPr>
                      <a:lvl5pPr marL="2057400" indent="-228600">
                        <a:lnSpc>
                          <a:spcPts val="1600"/>
                        </a:lnSpc>
                        <a:spcBef>
                          <a:spcPts val="200"/>
                        </a:spcBef>
                        <a:buClr>
                          <a:srgbClr val="C60C30"/>
                        </a:buClr>
                        <a:buSzPct val="100000"/>
                        <a:buFont typeface="Arial" panose="020B0604020202020204" pitchFamily="34" charset="0"/>
                        <a:defRPr sz="1200">
                          <a:solidFill>
                            <a:schemeClr val="bg2"/>
                          </a:solidFill>
                          <a:latin typeface="Lucida Sans" panose="020B0602030504020204" pitchFamily="34" charset="0"/>
                        </a:defRPr>
                      </a:lvl5pPr>
                      <a:lvl6pPr marL="25146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6pPr>
                      <a:lvl7pPr marL="29718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7pPr>
                      <a:lvl8pPr marL="34290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8pPr>
                      <a:lvl9pPr marL="38862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Lucida Sans" panose="020B0602030504020204" pitchFamily="34" charset="0"/>
                        </a:rPr>
                        <a:t>1.210</a:t>
                      </a:r>
                      <a:endParaRPr kumimoji="0" lang="en-US" altLang="en-US" sz="1000" b="0" i="0" u="none" strike="noStrike" cap="none" normalizeH="0" baseline="0">
                        <a:ln>
                          <a:noFill/>
                        </a:ln>
                        <a:solidFill>
                          <a:srgbClr val="000000"/>
                        </a:solidFill>
                        <a:effectLst/>
                        <a:latin typeface="Lucida Sans" panose="020B0602030504020204" pitchFamily="34" charset="0"/>
                        <a:ea typeface="Calibri" panose="020F0502020204030204" pitchFamily="34" charset="0"/>
                        <a:cs typeface="Times New Roman" panose="02020603050405020304" pitchFamily="18" charset="0"/>
                      </a:endParaRPr>
                    </a:p>
                  </a:txBody>
                  <a:tcPr marL="61655" marR="6165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CCCD"/>
                    </a:solidFill>
                  </a:tcPr>
                </a:tc>
                <a:extLst>
                  <a:ext uri="{0D108BD9-81ED-4DB2-BD59-A6C34878D82A}">
                    <a16:rowId xmlns:a16="http://schemas.microsoft.com/office/drawing/2014/main" val="3084570117"/>
                  </a:ext>
                </a:extLst>
              </a:tr>
              <a:tr h="1282778">
                <a:tc>
                  <a:txBody>
                    <a:bodyPr/>
                    <a:lstStyle>
                      <a:lvl1pPr>
                        <a:lnSpc>
                          <a:spcPts val="2200"/>
                        </a:lnSpc>
                        <a:spcBef>
                          <a:spcPts val="600"/>
                        </a:spcBef>
                        <a:buClr>
                          <a:srgbClr val="C60C30"/>
                        </a:buClr>
                        <a:buSzPct val="100000"/>
                        <a:buFont typeface="Arial" panose="020B0604020202020204" pitchFamily="34" charset="0"/>
                        <a:defRPr>
                          <a:solidFill>
                            <a:schemeClr val="bg2"/>
                          </a:solidFill>
                          <a:latin typeface="Lucida Sans" panose="020B0602030504020204" pitchFamily="34" charset="0"/>
                        </a:defRPr>
                      </a:lvl1pPr>
                      <a:lvl2pPr marL="742950" indent="-285750">
                        <a:lnSpc>
                          <a:spcPts val="2000"/>
                        </a:lnSpc>
                        <a:spcBef>
                          <a:spcPts val="400"/>
                        </a:spcBef>
                        <a:buClr>
                          <a:srgbClr val="C60C30"/>
                        </a:buClr>
                        <a:buSzPct val="100000"/>
                        <a:buFont typeface="Lucida Sans" panose="020B0602030504020204" pitchFamily="34" charset="0"/>
                        <a:defRPr sz="1600">
                          <a:solidFill>
                            <a:schemeClr val="bg2"/>
                          </a:solidFill>
                          <a:latin typeface="Lucida Sans" panose="020B0602030504020204" pitchFamily="34" charset="0"/>
                        </a:defRPr>
                      </a:lvl2pPr>
                      <a:lvl3pPr marL="1143000" indent="-228600">
                        <a:lnSpc>
                          <a:spcPts val="2000"/>
                        </a:lnSpc>
                        <a:spcBef>
                          <a:spcPts val="200"/>
                        </a:spcBef>
                        <a:buClr>
                          <a:srgbClr val="C60C30"/>
                        </a:buClr>
                        <a:buSzPct val="100000"/>
                        <a:buFont typeface="Arial" panose="020B0604020202020204" pitchFamily="34" charset="0"/>
                        <a:defRPr sz="1400">
                          <a:solidFill>
                            <a:schemeClr val="bg2"/>
                          </a:solidFill>
                          <a:latin typeface="Lucida Sans" panose="020B0602030504020204" pitchFamily="34" charset="0"/>
                        </a:defRPr>
                      </a:lvl3pPr>
                      <a:lvl4pPr marL="1600200" indent="-228600">
                        <a:lnSpc>
                          <a:spcPts val="1800"/>
                        </a:lnSpc>
                        <a:spcBef>
                          <a:spcPts val="200"/>
                        </a:spcBef>
                        <a:buClr>
                          <a:srgbClr val="C60C30"/>
                        </a:buClr>
                        <a:buSzPct val="100000"/>
                        <a:buFont typeface="Lucida Sans" panose="020B0602030504020204" pitchFamily="34" charset="0"/>
                        <a:defRPr sz="1400">
                          <a:solidFill>
                            <a:schemeClr val="bg2"/>
                          </a:solidFill>
                          <a:latin typeface="Lucida Sans" panose="020B0602030504020204" pitchFamily="34" charset="0"/>
                        </a:defRPr>
                      </a:lvl4pPr>
                      <a:lvl5pPr marL="2057400" indent="-228600">
                        <a:lnSpc>
                          <a:spcPts val="1600"/>
                        </a:lnSpc>
                        <a:spcBef>
                          <a:spcPts val="200"/>
                        </a:spcBef>
                        <a:buClr>
                          <a:srgbClr val="C60C30"/>
                        </a:buClr>
                        <a:buSzPct val="100000"/>
                        <a:buFont typeface="Arial" panose="020B0604020202020204" pitchFamily="34" charset="0"/>
                        <a:defRPr sz="1200">
                          <a:solidFill>
                            <a:schemeClr val="bg2"/>
                          </a:solidFill>
                          <a:latin typeface="Lucida Sans" panose="020B0602030504020204" pitchFamily="34" charset="0"/>
                        </a:defRPr>
                      </a:lvl5pPr>
                      <a:lvl6pPr marL="25146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6pPr>
                      <a:lvl7pPr marL="29718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7pPr>
                      <a:lvl8pPr marL="34290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8pPr>
                      <a:lvl9pPr marL="38862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9pPr>
                    </a:lstStyle>
                    <a:p>
                      <a:pPr marL="0" marR="0" lvl="0" indent="0" algn="ctr" defTabSz="914400" rtl="0" eaLnBrk="1" fontAlgn="base" latinLnBrk="0" hangingPunct="1">
                        <a:lnSpc>
                          <a:spcPct val="200000"/>
                        </a:lnSpc>
                        <a:spcBef>
                          <a:spcPct val="0"/>
                        </a:spcBef>
                        <a:spcAft>
                          <a:spcPct val="0"/>
                        </a:spcAft>
                        <a:buClrTx/>
                        <a:buSzTx/>
                        <a:buFontTx/>
                        <a:buNone/>
                        <a:tabLst/>
                      </a:pPr>
                      <a:r>
                        <a:rPr kumimoji="0" lang="en-US" altLang="en-US" sz="1000" b="1" i="0" u="none" strike="noStrike" cap="none" normalizeH="0" baseline="0">
                          <a:ln>
                            <a:noFill/>
                          </a:ln>
                          <a:solidFill>
                            <a:srgbClr val="FFFFFF"/>
                          </a:solidFill>
                          <a:effectLst/>
                          <a:latin typeface="Lucida Sans" panose="020B0602030504020204" pitchFamily="34" charset="0"/>
                        </a:rPr>
                        <a:t>CsTcO</a:t>
                      </a:r>
                      <a:r>
                        <a:rPr kumimoji="0" lang="en-US" altLang="en-US" sz="1000" b="1" i="0" u="none" strike="noStrike" cap="none" normalizeH="0" baseline="-25000">
                          <a:ln>
                            <a:noFill/>
                          </a:ln>
                          <a:solidFill>
                            <a:srgbClr val="FFFFFF"/>
                          </a:solidFill>
                          <a:effectLst/>
                          <a:latin typeface="Lucida Sans" panose="020B0602030504020204" pitchFamily="34" charset="0"/>
                        </a:rPr>
                        <a:t>4</a:t>
                      </a:r>
                      <a:endParaRPr kumimoji="0" lang="en-US" altLang="en-US" sz="1000" b="1" i="0" u="none" strike="noStrike" cap="none" normalizeH="0" baseline="0">
                        <a:ln>
                          <a:noFill/>
                        </a:ln>
                        <a:solidFill>
                          <a:srgbClr val="FFFFFF"/>
                        </a:solidFill>
                        <a:effectLst/>
                        <a:latin typeface="Lucida Sans" panose="020B0602030504020204" pitchFamily="34" charset="0"/>
                        <a:ea typeface="Calibri" panose="020F0502020204030204" pitchFamily="34" charset="0"/>
                        <a:cs typeface="Times New Roman" panose="02020603050405020304" pitchFamily="18" charset="0"/>
                      </a:endParaRPr>
                    </a:p>
                  </a:txBody>
                  <a:tcPr marL="61655" marR="6165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lnSpc>
                          <a:spcPts val="2200"/>
                        </a:lnSpc>
                        <a:spcBef>
                          <a:spcPts val="600"/>
                        </a:spcBef>
                        <a:buClr>
                          <a:srgbClr val="C60C30"/>
                        </a:buClr>
                        <a:buSzPct val="100000"/>
                        <a:buFont typeface="Arial" panose="020B0604020202020204" pitchFamily="34" charset="0"/>
                        <a:defRPr>
                          <a:solidFill>
                            <a:schemeClr val="bg2"/>
                          </a:solidFill>
                          <a:latin typeface="Lucida Sans" panose="020B0602030504020204" pitchFamily="34" charset="0"/>
                        </a:defRPr>
                      </a:lvl1pPr>
                      <a:lvl2pPr marL="742950" indent="-285750">
                        <a:lnSpc>
                          <a:spcPts val="2000"/>
                        </a:lnSpc>
                        <a:spcBef>
                          <a:spcPts val="400"/>
                        </a:spcBef>
                        <a:buClr>
                          <a:srgbClr val="C60C30"/>
                        </a:buClr>
                        <a:buSzPct val="100000"/>
                        <a:buFont typeface="Lucida Sans" panose="020B0602030504020204" pitchFamily="34" charset="0"/>
                        <a:defRPr sz="1600">
                          <a:solidFill>
                            <a:schemeClr val="bg2"/>
                          </a:solidFill>
                          <a:latin typeface="Lucida Sans" panose="020B0602030504020204" pitchFamily="34" charset="0"/>
                        </a:defRPr>
                      </a:lvl2pPr>
                      <a:lvl3pPr marL="1143000" indent="-228600">
                        <a:lnSpc>
                          <a:spcPts val="2000"/>
                        </a:lnSpc>
                        <a:spcBef>
                          <a:spcPts val="200"/>
                        </a:spcBef>
                        <a:buClr>
                          <a:srgbClr val="C60C30"/>
                        </a:buClr>
                        <a:buSzPct val="100000"/>
                        <a:buFont typeface="Arial" panose="020B0604020202020204" pitchFamily="34" charset="0"/>
                        <a:defRPr sz="1400">
                          <a:solidFill>
                            <a:schemeClr val="bg2"/>
                          </a:solidFill>
                          <a:latin typeface="Lucida Sans" panose="020B0602030504020204" pitchFamily="34" charset="0"/>
                        </a:defRPr>
                      </a:lvl3pPr>
                      <a:lvl4pPr marL="1600200" indent="-228600">
                        <a:lnSpc>
                          <a:spcPts val="1800"/>
                        </a:lnSpc>
                        <a:spcBef>
                          <a:spcPts val="200"/>
                        </a:spcBef>
                        <a:buClr>
                          <a:srgbClr val="C60C30"/>
                        </a:buClr>
                        <a:buSzPct val="100000"/>
                        <a:buFont typeface="Lucida Sans" panose="020B0602030504020204" pitchFamily="34" charset="0"/>
                        <a:defRPr sz="1400">
                          <a:solidFill>
                            <a:schemeClr val="bg2"/>
                          </a:solidFill>
                          <a:latin typeface="Lucida Sans" panose="020B0602030504020204" pitchFamily="34" charset="0"/>
                        </a:defRPr>
                      </a:lvl4pPr>
                      <a:lvl5pPr marL="2057400" indent="-228600">
                        <a:lnSpc>
                          <a:spcPts val="1600"/>
                        </a:lnSpc>
                        <a:spcBef>
                          <a:spcPts val="200"/>
                        </a:spcBef>
                        <a:buClr>
                          <a:srgbClr val="C60C30"/>
                        </a:buClr>
                        <a:buSzPct val="100000"/>
                        <a:buFont typeface="Arial" panose="020B0604020202020204" pitchFamily="34" charset="0"/>
                        <a:defRPr sz="1200">
                          <a:solidFill>
                            <a:schemeClr val="bg2"/>
                          </a:solidFill>
                          <a:latin typeface="Lucida Sans" panose="020B0602030504020204" pitchFamily="34" charset="0"/>
                        </a:defRPr>
                      </a:lvl5pPr>
                      <a:lvl6pPr marL="25146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6pPr>
                      <a:lvl7pPr marL="29718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7pPr>
                      <a:lvl8pPr marL="34290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8pPr>
                      <a:lvl9pPr marL="38862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Lucida Sans" panose="020B0602030504020204" pitchFamily="34" charset="0"/>
                        </a:rPr>
                        <a:t>1.66(1); 1.70(3)</a:t>
                      </a:r>
                      <a:endParaRPr kumimoji="0" lang="en-US" altLang="en-US" sz="1000" b="0" i="0" u="none" strike="noStrike" cap="none" normalizeH="0" baseline="0" dirty="0">
                        <a:ln>
                          <a:noFill/>
                        </a:ln>
                        <a:solidFill>
                          <a:srgbClr val="000000"/>
                        </a:solidFill>
                        <a:effectLst/>
                        <a:latin typeface="Lucida Sans" panose="020B0602030504020204" pitchFamily="34" charset="0"/>
                        <a:ea typeface="Calibri" panose="020F0502020204030204" pitchFamily="34" charset="0"/>
                        <a:cs typeface="Times New Roman" panose="02020603050405020304" pitchFamily="18" charset="0"/>
                      </a:endParaRPr>
                    </a:p>
                  </a:txBody>
                  <a:tcPr marL="61655" marR="6165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FE7E8"/>
                    </a:solidFill>
                  </a:tcPr>
                </a:tc>
                <a:tc>
                  <a:txBody>
                    <a:bodyPr/>
                    <a:lstStyle>
                      <a:lvl1pPr>
                        <a:lnSpc>
                          <a:spcPts val="2200"/>
                        </a:lnSpc>
                        <a:spcBef>
                          <a:spcPts val="600"/>
                        </a:spcBef>
                        <a:buClr>
                          <a:srgbClr val="C60C30"/>
                        </a:buClr>
                        <a:buSzPct val="100000"/>
                        <a:buFont typeface="Arial" panose="020B0604020202020204" pitchFamily="34" charset="0"/>
                        <a:defRPr>
                          <a:solidFill>
                            <a:schemeClr val="bg2"/>
                          </a:solidFill>
                          <a:latin typeface="Lucida Sans" panose="020B0602030504020204" pitchFamily="34" charset="0"/>
                        </a:defRPr>
                      </a:lvl1pPr>
                      <a:lvl2pPr marL="742950" indent="-285750">
                        <a:lnSpc>
                          <a:spcPts val="2000"/>
                        </a:lnSpc>
                        <a:spcBef>
                          <a:spcPts val="400"/>
                        </a:spcBef>
                        <a:buClr>
                          <a:srgbClr val="C60C30"/>
                        </a:buClr>
                        <a:buSzPct val="100000"/>
                        <a:buFont typeface="Lucida Sans" panose="020B0602030504020204" pitchFamily="34" charset="0"/>
                        <a:defRPr sz="1600">
                          <a:solidFill>
                            <a:schemeClr val="bg2"/>
                          </a:solidFill>
                          <a:latin typeface="Lucida Sans" panose="020B0602030504020204" pitchFamily="34" charset="0"/>
                        </a:defRPr>
                      </a:lvl2pPr>
                      <a:lvl3pPr marL="1143000" indent="-228600">
                        <a:lnSpc>
                          <a:spcPts val="2000"/>
                        </a:lnSpc>
                        <a:spcBef>
                          <a:spcPts val="200"/>
                        </a:spcBef>
                        <a:buClr>
                          <a:srgbClr val="C60C30"/>
                        </a:buClr>
                        <a:buSzPct val="100000"/>
                        <a:buFont typeface="Arial" panose="020B0604020202020204" pitchFamily="34" charset="0"/>
                        <a:defRPr sz="1400">
                          <a:solidFill>
                            <a:schemeClr val="bg2"/>
                          </a:solidFill>
                          <a:latin typeface="Lucida Sans" panose="020B0602030504020204" pitchFamily="34" charset="0"/>
                        </a:defRPr>
                      </a:lvl3pPr>
                      <a:lvl4pPr marL="1600200" indent="-228600">
                        <a:lnSpc>
                          <a:spcPts val="1800"/>
                        </a:lnSpc>
                        <a:spcBef>
                          <a:spcPts val="200"/>
                        </a:spcBef>
                        <a:buClr>
                          <a:srgbClr val="C60C30"/>
                        </a:buClr>
                        <a:buSzPct val="100000"/>
                        <a:buFont typeface="Lucida Sans" panose="020B0602030504020204" pitchFamily="34" charset="0"/>
                        <a:defRPr sz="1400">
                          <a:solidFill>
                            <a:schemeClr val="bg2"/>
                          </a:solidFill>
                          <a:latin typeface="Lucida Sans" panose="020B0602030504020204" pitchFamily="34" charset="0"/>
                        </a:defRPr>
                      </a:lvl4pPr>
                      <a:lvl5pPr marL="2057400" indent="-228600">
                        <a:lnSpc>
                          <a:spcPts val="1600"/>
                        </a:lnSpc>
                        <a:spcBef>
                          <a:spcPts val="200"/>
                        </a:spcBef>
                        <a:buClr>
                          <a:srgbClr val="C60C30"/>
                        </a:buClr>
                        <a:buSzPct val="100000"/>
                        <a:buFont typeface="Arial" panose="020B0604020202020204" pitchFamily="34" charset="0"/>
                        <a:defRPr sz="1200">
                          <a:solidFill>
                            <a:schemeClr val="bg2"/>
                          </a:solidFill>
                          <a:latin typeface="Lucida Sans" panose="020B0602030504020204" pitchFamily="34" charset="0"/>
                        </a:defRPr>
                      </a:lvl5pPr>
                      <a:lvl6pPr marL="25146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6pPr>
                      <a:lvl7pPr marL="29718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7pPr>
                      <a:lvl8pPr marL="34290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8pPr>
                      <a:lvl9pPr marL="38862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Lucida Sans" panose="020B0602030504020204" pitchFamily="34" charset="0"/>
                        </a:rPr>
                        <a:t>109.33(12); 113.6(4); 107.29(18); 109.9(4)</a:t>
                      </a:r>
                      <a:endParaRPr kumimoji="0" lang="en-US" altLang="en-US" sz="1000" b="0" i="0" u="none" strike="noStrike" cap="none" normalizeH="0" baseline="0">
                        <a:ln>
                          <a:noFill/>
                        </a:ln>
                        <a:solidFill>
                          <a:srgbClr val="000000"/>
                        </a:solidFill>
                        <a:effectLst/>
                        <a:latin typeface="Lucida Sans" panose="020B0602030504020204" pitchFamily="34" charset="0"/>
                        <a:ea typeface="Calibri" panose="020F0502020204030204" pitchFamily="34" charset="0"/>
                        <a:cs typeface="Times New Roman" panose="02020603050405020304" pitchFamily="18" charset="0"/>
                      </a:endParaRPr>
                    </a:p>
                  </a:txBody>
                  <a:tcPr marL="61655" marR="6165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FE7E8"/>
                    </a:solidFill>
                  </a:tcPr>
                </a:tc>
                <a:tc>
                  <a:txBody>
                    <a:bodyPr/>
                    <a:lstStyle>
                      <a:lvl1pPr>
                        <a:lnSpc>
                          <a:spcPts val="2200"/>
                        </a:lnSpc>
                        <a:spcBef>
                          <a:spcPts val="600"/>
                        </a:spcBef>
                        <a:buClr>
                          <a:srgbClr val="C60C30"/>
                        </a:buClr>
                        <a:buSzPct val="100000"/>
                        <a:buFont typeface="Arial" panose="020B0604020202020204" pitchFamily="34" charset="0"/>
                        <a:defRPr>
                          <a:solidFill>
                            <a:schemeClr val="bg2"/>
                          </a:solidFill>
                          <a:latin typeface="Lucida Sans" panose="020B0602030504020204" pitchFamily="34" charset="0"/>
                        </a:defRPr>
                      </a:lvl1pPr>
                      <a:lvl2pPr marL="742950" indent="-285750">
                        <a:lnSpc>
                          <a:spcPts val="2000"/>
                        </a:lnSpc>
                        <a:spcBef>
                          <a:spcPts val="400"/>
                        </a:spcBef>
                        <a:buClr>
                          <a:srgbClr val="C60C30"/>
                        </a:buClr>
                        <a:buSzPct val="100000"/>
                        <a:buFont typeface="Lucida Sans" panose="020B0602030504020204" pitchFamily="34" charset="0"/>
                        <a:defRPr sz="1600">
                          <a:solidFill>
                            <a:schemeClr val="bg2"/>
                          </a:solidFill>
                          <a:latin typeface="Lucida Sans" panose="020B0602030504020204" pitchFamily="34" charset="0"/>
                        </a:defRPr>
                      </a:lvl2pPr>
                      <a:lvl3pPr marL="1143000" indent="-228600">
                        <a:lnSpc>
                          <a:spcPts val="2000"/>
                        </a:lnSpc>
                        <a:spcBef>
                          <a:spcPts val="200"/>
                        </a:spcBef>
                        <a:buClr>
                          <a:srgbClr val="C60C30"/>
                        </a:buClr>
                        <a:buSzPct val="100000"/>
                        <a:buFont typeface="Arial" panose="020B0604020202020204" pitchFamily="34" charset="0"/>
                        <a:defRPr sz="1400">
                          <a:solidFill>
                            <a:schemeClr val="bg2"/>
                          </a:solidFill>
                          <a:latin typeface="Lucida Sans" panose="020B0602030504020204" pitchFamily="34" charset="0"/>
                        </a:defRPr>
                      </a:lvl3pPr>
                      <a:lvl4pPr marL="1600200" indent="-228600">
                        <a:lnSpc>
                          <a:spcPts val="1800"/>
                        </a:lnSpc>
                        <a:spcBef>
                          <a:spcPts val="200"/>
                        </a:spcBef>
                        <a:buClr>
                          <a:srgbClr val="C60C30"/>
                        </a:buClr>
                        <a:buSzPct val="100000"/>
                        <a:buFont typeface="Lucida Sans" panose="020B0602030504020204" pitchFamily="34" charset="0"/>
                        <a:defRPr sz="1400">
                          <a:solidFill>
                            <a:schemeClr val="bg2"/>
                          </a:solidFill>
                          <a:latin typeface="Lucida Sans" panose="020B0602030504020204" pitchFamily="34" charset="0"/>
                        </a:defRPr>
                      </a:lvl4pPr>
                      <a:lvl5pPr marL="2057400" indent="-228600">
                        <a:lnSpc>
                          <a:spcPts val="1600"/>
                        </a:lnSpc>
                        <a:spcBef>
                          <a:spcPts val="200"/>
                        </a:spcBef>
                        <a:buClr>
                          <a:srgbClr val="C60C30"/>
                        </a:buClr>
                        <a:buSzPct val="100000"/>
                        <a:buFont typeface="Arial" panose="020B0604020202020204" pitchFamily="34" charset="0"/>
                        <a:defRPr sz="1200">
                          <a:solidFill>
                            <a:schemeClr val="bg2"/>
                          </a:solidFill>
                          <a:latin typeface="Lucida Sans" panose="020B0602030504020204" pitchFamily="34" charset="0"/>
                        </a:defRPr>
                      </a:lvl5pPr>
                      <a:lvl6pPr marL="25146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6pPr>
                      <a:lvl7pPr marL="29718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7pPr>
                      <a:lvl8pPr marL="34290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8pPr>
                      <a:lvl9pPr marL="38862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Lucida Sans" panose="020B0602030504020204" pitchFamily="34" charset="0"/>
                        </a:rPr>
                        <a:t>3.05(9), 3.31(9), 3.24(6), 3.64(5) 3.13(9), 3.67(7), 3.08(9), 3.17(4), 3.77(4), 3.07(7), 3.46(6), 3.26(5)</a:t>
                      </a:r>
                      <a:endParaRPr kumimoji="0" lang="en-US" altLang="en-US" sz="1000" b="0" i="0" u="none" strike="noStrike" cap="none" normalizeH="0" baseline="0" dirty="0">
                        <a:ln>
                          <a:noFill/>
                        </a:ln>
                        <a:solidFill>
                          <a:srgbClr val="000000"/>
                        </a:solidFill>
                        <a:effectLst/>
                        <a:latin typeface="Lucida Sans" panose="020B0602030504020204" pitchFamily="34" charset="0"/>
                        <a:ea typeface="Calibri" panose="020F0502020204030204" pitchFamily="34" charset="0"/>
                        <a:cs typeface="Times New Roman" panose="02020603050405020304" pitchFamily="18" charset="0"/>
                      </a:endParaRPr>
                    </a:p>
                  </a:txBody>
                  <a:tcPr marL="61655" marR="6165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FE7E8"/>
                    </a:solidFill>
                  </a:tcPr>
                </a:tc>
                <a:tc>
                  <a:txBody>
                    <a:bodyPr/>
                    <a:lstStyle>
                      <a:lvl1pPr>
                        <a:lnSpc>
                          <a:spcPts val="2200"/>
                        </a:lnSpc>
                        <a:spcBef>
                          <a:spcPts val="600"/>
                        </a:spcBef>
                        <a:buClr>
                          <a:srgbClr val="C60C30"/>
                        </a:buClr>
                        <a:buSzPct val="100000"/>
                        <a:buFont typeface="Arial" panose="020B0604020202020204" pitchFamily="34" charset="0"/>
                        <a:defRPr>
                          <a:solidFill>
                            <a:schemeClr val="bg2"/>
                          </a:solidFill>
                          <a:latin typeface="Lucida Sans" panose="020B0602030504020204" pitchFamily="34" charset="0"/>
                        </a:defRPr>
                      </a:lvl1pPr>
                      <a:lvl2pPr marL="742950" indent="-285750">
                        <a:lnSpc>
                          <a:spcPts val="2000"/>
                        </a:lnSpc>
                        <a:spcBef>
                          <a:spcPts val="400"/>
                        </a:spcBef>
                        <a:buClr>
                          <a:srgbClr val="C60C30"/>
                        </a:buClr>
                        <a:buSzPct val="100000"/>
                        <a:buFont typeface="Lucida Sans" panose="020B0602030504020204" pitchFamily="34" charset="0"/>
                        <a:defRPr sz="1600">
                          <a:solidFill>
                            <a:schemeClr val="bg2"/>
                          </a:solidFill>
                          <a:latin typeface="Lucida Sans" panose="020B0602030504020204" pitchFamily="34" charset="0"/>
                        </a:defRPr>
                      </a:lvl2pPr>
                      <a:lvl3pPr marL="1143000" indent="-228600">
                        <a:lnSpc>
                          <a:spcPts val="2000"/>
                        </a:lnSpc>
                        <a:spcBef>
                          <a:spcPts val="200"/>
                        </a:spcBef>
                        <a:buClr>
                          <a:srgbClr val="C60C30"/>
                        </a:buClr>
                        <a:buSzPct val="100000"/>
                        <a:buFont typeface="Arial" panose="020B0604020202020204" pitchFamily="34" charset="0"/>
                        <a:defRPr sz="1400">
                          <a:solidFill>
                            <a:schemeClr val="bg2"/>
                          </a:solidFill>
                          <a:latin typeface="Lucida Sans" panose="020B0602030504020204" pitchFamily="34" charset="0"/>
                        </a:defRPr>
                      </a:lvl3pPr>
                      <a:lvl4pPr marL="1600200" indent="-228600">
                        <a:lnSpc>
                          <a:spcPts val="1800"/>
                        </a:lnSpc>
                        <a:spcBef>
                          <a:spcPts val="200"/>
                        </a:spcBef>
                        <a:buClr>
                          <a:srgbClr val="C60C30"/>
                        </a:buClr>
                        <a:buSzPct val="100000"/>
                        <a:buFont typeface="Lucida Sans" panose="020B0602030504020204" pitchFamily="34" charset="0"/>
                        <a:defRPr sz="1400">
                          <a:solidFill>
                            <a:schemeClr val="bg2"/>
                          </a:solidFill>
                          <a:latin typeface="Lucida Sans" panose="020B0602030504020204" pitchFamily="34" charset="0"/>
                        </a:defRPr>
                      </a:lvl4pPr>
                      <a:lvl5pPr marL="2057400" indent="-228600">
                        <a:lnSpc>
                          <a:spcPts val="1600"/>
                        </a:lnSpc>
                        <a:spcBef>
                          <a:spcPts val="200"/>
                        </a:spcBef>
                        <a:buClr>
                          <a:srgbClr val="C60C30"/>
                        </a:buClr>
                        <a:buSzPct val="100000"/>
                        <a:buFont typeface="Arial" panose="020B0604020202020204" pitchFamily="34" charset="0"/>
                        <a:defRPr sz="1200">
                          <a:solidFill>
                            <a:schemeClr val="bg2"/>
                          </a:solidFill>
                          <a:latin typeface="Lucida Sans" panose="020B0602030504020204" pitchFamily="34" charset="0"/>
                        </a:defRPr>
                      </a:lvl5pPr>
                      <a:lvl6pPr marL="25146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6pPr>
                      <a:lvl7pPr marL="29718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7pPr>
                      <a:lvl8pPr marL="34290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8pPr>
                      <a:lvl9pPr marL="3886200" indent="-228600" eaLnBrk="0" fontAlgn="base" hangingPunct="0">
                        <a:lnSpc>
                          <a:spcPts val="1600"/>
                        </a:lnSpc>
                        <a:spcBef>
                          <a:spcPts val="200"/>
                        </a:spcBef>
                        <a:spcAft>
                          <a:spcPct val="0"/>
                        </a:spcAft>
                        <a:buClr>
                          <a:srgbClr val="C60C30"/>
                        </a:buClr>
                        <a:buSzPct val="100000"/>
                        <a:buFont typeface="Arial" panose="020B0604020202020204" pitchFamily="34" charset="0"/>
                        <a:defRPr sz="1200">
                          <a:solidFill>
                            <a:schemeClr val="bg2"/>
                          </a:solidFill>
                          <a:latin typeface="Lucida Sans" panose="020B0602030504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Lucida Sans" panose="020B0602030504020204" pitchFamily="34" charset="0"/>
                        </a:rPr>
                        <a:t>4.840</a:t>
                      </a:r>
                      <a:endParaRPr kumimoji="0" lang="en-US" altLang="en-US" sz="1000" b="0" i="0" u="none" strike="noStrike" cap="none" normalizeH="0" baseline="0" dirty="0">
                        <a:ln>
                          <a:noFill/>
                        </a:ln>
                        <a:solidFill>
                          <a:srgbClr val="000000"/>
                        </a:solidFill>
                        <a:effectLst/>
                        <a:latin typeface="Lucida Sans" panose="020B0602030504020204" pitchFamily="34" charset="0"/>
                        <a:ea typeface="Calibri" panose="020F0502020204030204" pitchFamily="34" charset="0"/>
                        <a:cs typeface="Times New Roman" panose="02020603050405020304" pitchFamily="18" charset="0"/>
                      </a:endParaRPr>
                    </a:p>
                  </a:txBody>
                  <a:tcPr marL="61655" marR="6165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FE7E8"/>
                    </a:solidFill>
                  </a:tcPr>
                </a:tc>
                <a:extLst>
                  <a:ext uri="{0D108BD9-81ED-4DB2-BD59-A6C34878D82A}">
                    <a16:rowId xmlns:a16="http://schemas.microsoft.com/office/drawing/2014/main" val="1132943998"/>
                  </a:ext>
                </a:extLst>
              </a:tr>
            </a:tbl>
          </a:graphicData>
        </a:graphic>
      </p:graphicFrame>
      <p:pic>
        <p:nvPicPr>
          <p:cNvPr id="23" name="Picture 6" descr="KTcO4_160913_JLW_ACS_format"/>
          <p:cNvPicPr>
            <a:picLocks noChangeAspect="1" noChangeArrowheads="1"/>
          </p:cNvPicPr>
          <p:nvPr/>
        </p:nvPicPr>
        <p:blipFill rotWithShape="1">
          <a:blip r:embed="rId5">
            <a:extLst>
              <a:ext uri="{28A0092B-C50C-407E-A947-70E740481C1C}">
                <a14:useLocalDpi xmlns:a14="http://schemas.microsoft.com/office/drawing/2010/main" val="0"/>
              </a:ext>
            </a:extLst>
          </a:blip>
          <a:srcRect l="33690" r="33388"/>
          <a:stretch/>
        </p:blipFill>
        <p:spPr bwMode="auto">
          <a:xfrm>
            <a:off x="3068390" y="4611544"/>
            <a:ext cx="1599223"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2922201" y="6257365"/>
            <a:ext cx="1821332" cy="507831"/>
          </a:xfrm>
          <a:prstGeom prst="rect">
            <a:avLst/>
          </a:prstGeom>
        </p:spPr>
        <p:txBody>
          <a:bodyPr wrap="none">
            <a:spAutoFit/>
          </a:bodyPr>
          <a:lstStyle/>
          <a:p>
            <a:pPr marL="0" marR="0" lvl="0" indent="0" algn="ctr" defTabSz="457200" rtl="0" eaLnBrk="1" fontAlgn="ctr"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Calibri" panose="020F0502020204030204" pitchFamily="34" charset="0"/>
                <a:cs typeface="+mn-cs"/>
              </a:rPr>
              <a:t>Scheelite (I4</a:t>
            </a:r>
            <a:r>
              <a:rPr kumimoji="0" lang="en-US" sz="1800" b="0" i="0" u="none" strike="noStrike" kern="1200" cap="none" spc="0" normalizeH="0" baseline="-25000" noProof="0" dirty="0">
                <a:ln>
                  <a:noFill/>
                </a:ln>
                <a:solidFill>
                  <a:srgbClr val="000000"/>
                </a:solidFill>
                <a:effectLst/>
                <a:uLnTx/>
                <a:uFillTx/>
                <a:latin typeface="Arial"/>
                <a:ea typeface="Calibri" panose="020F0502020204030204" pitchFamily="34" charset="0"/>
                <a:cs typeface="+mn-cs"/>
              </a:rPr>
              <a:t>1</a:t>
            </a:r>
            <a:r>
              <a:rPr kumimoji="0" lang="en-US" sz="1800" b="0" i="0" u="none" strike="noStrike" kern="1200" cap="none" spc="0" normalizeH="0" baseline="0" noProof="0" dirty="0">
                <a:ln>
                  <a:noFill/>
                </a:ln>
                <a:solidFill>
                  <a:srgbClr val="000000"/>
                </a:solidFill>
                <a:effectLst/>
                <a:uLnTx/>
                <a:uFillTx/>
                <a:latin typeface="Arial"/>
                <a:ea typeface="Calibri" panose="020F0502020204030204" pitchFamily="34" charset="0"/>
                <a:cs typeface="+mn-cs"/>
              </a:rPr>
              <a:t>/a)</a:t>
            </a:r>
          </a:p>
        </p:txBody>
      </p:sp>
      <p:pic>
        <p:nvPicPr>
          <p:cNvPr id="24" name="Picture 7" descr="RbTcO4_160913_JLW_ACS_format"/>
          <p:cNvPicPr>
            <a:picLocks noChangeAspect="1" noChangeArrowheads="1"/>
          </p:cNvPicPr>
          <p:nvPr/>
        </p:nvPicPr>
        <p:blipFill rotWithShape="1">
          <a:blip r:embed="rId6">
            <a:extLst>
              <a:ext uri="{28A0092B-C50C-407E-A947-70E740481C1C}">
                <a14:useLocalDpi xmlns:a14="http://schemas.microsoft.com/office/drawing/2010/main" val="0"/>
              </a:ext>
            </a:extLst>
          </a:blip>
          <a:srcRect l="34172" r="33014"/>
          <a:stretch/>
        </p:blipFill>
        <p:spPr bwMode="auto">
          <a:xfrm>
            <a:off x="4438391" y="4545613"/>
            <a:ext cx="1593517"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0"/>
          <p:cNvSpPr/>
          <p:nvPr/>
        </p:nvSpPr>
        <p:spPr>
          <a:xfrm>
            <a:off x="5822410" y="6258803"/>
            <a:ext cx="2262158" cy="507831"/>
          </a:xfrm>
          <a:prstGeom prst="rect">
            <a:avLst/>
          </a:prstGeom>
        </p:spPr>
        <p:txBody>
          <a:bodyPr wrap="none">
            <a:spAutoFit/>
          </a:bodyPr>
          <a:lstStyle/>
          <a:p>
            <a:pPr marL="0" marR="0" lvl="0" indent="0" algn="ctr" defTabSz="457200" rtl="0" eaLnBrk="1" fontAlgn="ctr"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Calibri" panose="020F0502020204030204" pitchFamily="34" charset="0"/>
                <a:cs typeface="+mn-cs"/>
              </a:rPr>
              <a:t>Ps-scheelite (</a:t>
            </a:r>
            <a:r>
              <a:rPr kumimoji="0" lang="en-US" sz="1800" b="0" i="0" u="none" strike="noStrike" kern="1200" cap="none" spc="0" normalizeH="0" baseline="0" noProof="0" dirty="0" err="1">
                <a:ln>
                  <a:noFill/>
                </a:ln>
                <a:solidFill>
                  <a:srgbClr val="000000"/>
                </a:solidFill>
                <a:effectLst/>
                <a:uLnTx/>
                <a:uFillTx/>
                <a:latin typeface="Arial"/>
                <a:ea typeface="Calibri" panose="020F0502020204030204" pitchFamily="34" charset="0"/>
                <a:cs typeface="+mn-cs"/>
              </a:rPr>
              <a:t>Pnma</a:t>
            </a:r>
            <a:r>
              <a:rPr kumimoji="0" lang="en-US" sz="1800" b="0" i="0" u="none" strike="noStrike" kern="1200" cap="none" spc="0" normalizeH="0" baseline="0" noProof="0" dirty="0">
                <a:ln>
                  <a:noFill/>
                </a:ln>
                <a:solidFill>
                  <a:srgbClr val="000000"/>
                </a:solidFill>
                <a:effectLst/>
                <a:uLnTx/>
                <a:uFillTx/>
                <a:latin typeface="Arial"/>
                <a:ea typeface="Calibri" panose="020F0502020204030204" pitchFamily="34" charset="0"/>
                <a:cs typeface="+mn-cs"/>
              </a:rPr>
              <a:t>)</a:t>
            </a:r>
          </a:p>
        </p:txBody>
      </p:sp>
      <p:pic>
        <p:nvPicPr>
          <p:cNvPr id="17" name="Picture 16"/>
          <p:cNvPicPr>
            <a:picLocks noChangeAspect="1"/>
          </p:cNvPicPr>
          <p:nvPr/>
        </p:nvPicPr>
        <p:blipFill>
          <a:blip r:embed="rId7"/>
          <a:stretch>
            <a:fillRect/>
          </a:stretch>
        </p:blipFill>
        <p:spPr>
          <a:xfrm>
            <a:off x="7861770" y="5831176"/>
            <a:ext cx="1280713" cy="658769"/>
          </a:xfrm>
          <a:prstGeom prst="rect">
            <a:avLst/>
          </a:prstGeom>
        </p:spPr>
      </p:pic>
    </p:spTree>
    <p:extLst>
      <p:ext uri="{BB962C8B-B14F-4D97-AF65-F5344CB8AC3E}">
        <p14:creationId xmlns:p14="http://schemas.microsoft.com/office/powerpoint/2010/main" val="34932848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6" grpId="0"/>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35239" y="188741"/>
            <a:ext cx="7772400" cy="480131"/>
          </a:xfrm>
        </p:spPr>
        <p:txBody>
          <a:bodyPr/>
          <a:lstStyle/>
          <a:p>
            <a:r>
              <a:rPr lang="en-US" dirty="0"/>
              <a:t>TcO</a:t>
            </a:r>
            <a:r>
              <a:rPr lang="en-US" baseline="-25000" dirty="0"/>
              <a:t>4</a:t>
            </a:r>
            <a:r>
              <a:rPr lang="en-US" dirty="0"/>
              <a:t> Pertechnetates:  Tc K-edge XAS</a:t>
            </a:r>
          </a:p>
        </p:txBody>
      </p:sp>
      <p:sp>
        <p:nvSpPr>
          <p:cNvPr id="4" name="Slide Number Placeholder 3"/>
          <p:cNvSpPr>
            <a:spLocks noGrp="1"/>
          </p:cNvSpPr>
          <p:nvPr>
            <p:ph type="sldNum" sz="quarter" idx="12"/>
          </p:nvPr>
        </p:nvSpPr>
        <p:spPr/>
        <p:txBody>
          <a:bodyPr/>
          <a:lstStyle/>
          <a:p>
            <a:pPr>
              <a:defRPr/>
            </a:pPr>
            <a:fld id="{5FD58EFE-F676-43D2-B14B-06892A92767F}" type="slidenum">
              <a:rPr lang="en-US" smtClean="0">
                <a:solidFill>
                  <a:srgbClr val="000000"/>
                </a:solidFill>
              </a:rPr>
              <a:pPr>
                <a:defRPr/>
              </a:pPr>
              <a:t>9</a:t>
            </a:fld>
            <a:endParaRPr lang="en-US">
              <a:solidFill>
                <a:srgbClr val="000000"/>
              </a:solidFill>
            </a:endParaRPr>
          </a:p>
        </p:txBody>
      </p:sp>
      <p:pic>
        <p:nvPicPr>
          <p:cNvPr id="6" name="Picture 5"/>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052" y="4504316"/>
            <a:ext cx="3130979" cy="2159215"/>
          </a:xfrm>
          <a:prstGeom prst="rect">
            <a:avLst/>
          </a:prstGeom>
          <a:noFill/>
          <a:ln>
            <a:noFill/>
          </a:ln>
        </p:spPr>
      </p:pic>
      <p:pic>
        <p:nvPicPr>
          <p:cNvPr id="7" name="Picture 6"/>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70298" y="848240"/>
            <a:ext cx="3916386" cy="2409580"/>
          </a:xfrm>
          <a:prstGeom prst="rect">
            <a:avLst/>
          </a:prstGeom>
          <a:noFill/>
          <a:ln>
            <a:noFill/>
          </a:ln>
        </p:spPr>
      </p:pic>
      <p:sp>
        <p:nvSpPr>
          <p:cNvPr id="8" name="TextBox 7"/>
          <p:cNvSpPr txBox="1"/>
          <p:nvPr/>
        </p:nvSpPr>
        <p:spPr>
          <a:xfrm>
            <a:off x="4621439" y="2606879"/>
            <a:ext cx="1377745" cy="338554"/>
          </a:xfrm>
          <a:prstGeom prst="rect">
            <a:avLst/>
          </a:prstGeom>
          <a:noFill/>
        </p:spPr>
        <p:txBody>
          <a:bodyPr wrap="square" rtlCol="0">
            <a:spAutoFit/>
          </a:bodyPr>
          <a:lstStyle/>
          <a:p>
            <a:r>
              <a:rPr lang="en-US" sz="1600" dirty="0">
                <a:solidFill>
                  <a:schemeClr val="bg2"/>
                </a:solidFill>
              </a:rPr>
              <a:t>NaTcO</a:t>
            </a:r>
            <a:r>
              <a:rPr lang="en-US" sz="1600" baseline="-25000" dirty="0">
                <a:solidFill>
                  <a:schemeClr val="bg2"/>
                </a:solidFill>
              </a:rPr>
              <a:t>4</a:t>
            </a:r>
          </a:p>
        </p:txBody>
      </p:sp>
      <p:sp>
        <p:nvSpPr>
          <p:cNvPr id="10" name="TextBox 9"/>
          <p:cNvSpPr txBox="1"/>
          <p:nvPr/>
        </p:nvSpPr>
        <p:spPr>
          <a:xfrm>
            <a:off x="1327194" y="788884"/>
            <a:ext cx="1377745" cy="369332"/>
          </a:xfrm>
          <a:prstGeom prst="rect">
            <a:avLst/>
          </a:prstGeom>
          <a:noFill/>
        </p:spPr>
        <p:txBody>
          <a:bodyPr wrap="square" rtlCol="0">
            <a:spAutoFit/>
          </a:bodyPr>
          <a:lstStyle/>
          <a:p>
            <a:r>
              <a:rPr lang="en-US" dirty="0">
                <a:solidFill>
                  <a:schemeClr val="accent1"/>
                </a:solidFill>
                <a:effectLst>
                  <a:outerShdw blurRad="38100" dist="38100" dir="2700000" algn="tl">
                    <a:srgbClr val="000000">
                      <a:alpha val="43137"/>
                    </a:srgbClr>
                  </a:outerShdw>
                </a:effectLst>
              </a:rPr>
              <a:t>XANES</a:t>
            </a:r>
            <a:endParaRPr lang="en-US" baseline="-25000" dirty="0">
              <a:solidFill>
                <a:schemeClr val="accent1"/>
              </a:solidFill>
              <a:effectLst>
                <a:outerShdw blurRad="38100" dist="38100" dir="2700000" algn="tl">
                  <a:srgbClr val="000000">
                    <a:alpha val="43137"/>
                  </a:srgbClr>
                </a:outerShdw>
              </a:effectLst>
            </a:endParaRPr>
          </a:p>
        </p:txBody>
      </p:sp>
      <p:sp>
        <p:nvSpPr>
          <p:cNvPr id="11" name="TextBox 10"/>
          <p:cNvSpPr txBox="1"/>
          <p:nvPr/>
        </p:nvSpPr>
        <p:spPr>
          <a:xfrm>
            <a:off x="978067" y="5544155"/>
            <a:ext cx="1377745" cy="369332"/>
          </a:xfrm>
          <a:prstGeom prst="rect">
            <a:avLst/>
          </a:prstGeom>
          <a:noFill/>
        </p:spPr>
        <p:txBody>
          <a:bodyPr wrap="square" rtlCol="0">
            <a:spAutoFit/>
          </a:bodyPr>
          <a:lstStyle/>
          <a:p>
            <a:r>
              <a:rPr lang="en-US" dirty="0">
                <a:solidFill>
                  <a:schemeClr val="bg2"/>
                </a:solidFill>
              </a:rPr>
              <a:t>NaTcO</a:t>
            </a:r>
            <a:r>
              <a:rPr lang="en-US" baseline="-25000" dirty="0">
                <a:solidFill>
                  <a:schemeClr val="bg2"/>
                </a:solidFill>
              </a:rPr>
              <a:t>4</a:t>
            </a:r>
          </a:p>
        </p:txBody>
      </p:sp>
      <p:sp>
        <p:nvSpPr>
          <p:cNvPr id="12" name="TextBox 11"/>
          <p:cNvSpPr txBox="1"/>
          <p:nvPr/>
        </p:nvSpPr>
        <p:spPr>
          <a:xfrm>
            <a:off x="4543480" y="801814"/>
            <a:ext cx="1377745" cy="369332"/>
          </a:xfrm>
          <a:prstGeom prst="rect">
            <a:avLst/>
          </a:prstGeom>
          <a:noFill/>
        </p:spPr>
        <p:txBody>
          <a:bodyPr wrap="square" rtlCol="0">
            <a:spAutoFit/>
          </a:bodyPr>
          <a:lstStyle/>
          <a:p>
            <a:r>
              <a:rPr lang="en-US" dirty="0">
                <a:solidFill>
                  <a:schemeClr val="accent1"/>
                </a:solidFill>
                <a:effectLst>
                  <a:outerShdw blurRad="38100" dist="38100" dir="2700000" algn="tl">
                    <a:srgbClr val="000000">
                      <a:alpha val="43137"/>
                    </a:srgbClr>
                  </a:outerShdw>
                </a:effectLst>
              </a:rPr>
              <a:t>EXAFS</a:t>
            </a:r>
            <a:endParaRPr lang="en-US" baseline="-25000" dirty="0">
              <a:solidFill>
                <a:schemeClr val="accent1"/>
              </a:solidFill>
              <a:effectLst>
                <a:outerShdw blurRad="38100" dist="38100" dir="2700000" algn="tl">
                  <a:srgbClr val="000000">
                    <a:alpha val="43137"/>
                  </a:srgbClr>
                </a:outerShdw>
              </a:effectLst>
            </a:endParaRPr>
          </a:p>
        </p:txBody>
      </p:sp>
      <p:sp>
        <p:nvSpPr>
          <p:cNvPr id="3" name="TextBox 2"/>
          <p:cNvSpPr txBox="1"/>
          <p:nvPr/>
        </p:nvSpPr>
        <p:spPr>
          <a:xfrm>
            <a:off x="3982046" y="5399817"/>
            <a:ext cx="4657975" cy="1077218"/>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chemeClr val="bg2"/>
                </a:solidFill>
              </a:rPr>
              <a:t>XANES transitions quite different, especially in </a:t>
            </a:r>
            <a:r>
              <a:rPr lang="en-US" sz="1600" i="1" dirty="0" err="1">
                <a:solidFill>
                  <a:schemeClr val="bg2"/>
                </a:solidFill>
              </a:rPr>
              <a:t>sp</a:t>
            </a:r>
            <a:r>
              <a:rPr lang="en-US" sz="1600" dirty="0">
                <a:solidFill>
                  <a:schemeClr val="bg2"/>
                </a:solidFill>
              </a:rPr>
              <a:t> and </a:t>
            </a:r>
            <a:r>
              <a:rPr lang="en-US" sz="1600" i="1" dirty="0">
                <a:solidFill>
                  <a:schemeClr val="bg2"/>
                </a:solidFill>
              </a:rPr>
              <a:t>f</a:t>
            </a:r>
            <a:r>
              <a:rPr lang="en-US" sz="1600" dirty="0">
                <a:solidFill>
                  <a:schemeClr val="bg2"/>
                </a:solidFill>
              </a:rPr>
              <a:t> transitions</a:t>
            </a:r>
          </a:p>
          <a:p>
            <a:pPr marL="285750" indent="-285750">
              <a:buFont typeface="Arial" panose="020B0604020202020204" pitchFamily="34" charset="0"/>
              <a:buChar char="•"/>
            </a:pPr>
            <a:r>
              <a:rPr lang="en-US" sz="1600" dirty="0">
                <a:solidFill>
                  <a:schemeClr val="bg2"/>
                </a:solidFill>
              </a:rPr>
              <a:t>For EXAFS, Tc-O bond distances very similar, but Na seems </a:t>
            </a:r>
            <a:r>
              <a:rPr lang="en-US" sz="1600" dirty="0" err="1">
                <a:solidFill>
                  <a:schemeClr val="bg2"/>
                </a:solidFill>
              </a:rPr>
              <a:t>undercoordinated</a:t>
            </a:r>
            <a:endParaRPr lang="en-US" sz="1600" dirty="0">
              <a:solidFill>
                <a:schemeClr val="bg2"/>
              </a:solidFill>
            </a:endParaRPr>
          </a:p>
        </p:txBody>
      </p:sp>
      <p:pic>
        <p:nvPicPr>
          <p:cNvPr id="13" name="Picture 12"/>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309079" y="1171146"/>
            <a:ext cx="3076923" cy="2665865"/>
          </a:xfrm>
          <a:prstGeom prst="rect">
            <a:avLst/>
          </a:prstGeom>
        </p:spPr>
      </p:pic>
      <p:graphicFrame>
        <p:nvGraphicFramePr>
          <p:cNvPr id="14" name="Table 13"/>
          <p:cNvGraphicFramePr>
            <a:graphicFrameLocks noGrp="1"/>
          </p:cNvGraphicFramePr>
          <p:nvPr>
            <p:extLst>
              <p:ext uri="{D42A27DB-BD31-4B8C-83A1-F6EECF244321}">
                <p14:modId xmlns:p14="http://schemas.microsoft.com/office/powerpoint/2010/main" val="719237039"/>
              </p:ext>
            </p:extLst>
          </p:nvPr>
        </p:nvGraphicFramePr>
        <p:xfrm>
          <a:off x="4054779" y="3331648"/>
          <a:ext cx="4016703" cy="2011680"/>
        </p:xfrm>
        <a:graphic>
          <a:graphicData uri="http://schemas.openxmlformats.org/drawingml/2006/table">
            <a:tbl>
              <a:tblPr firstRow="1" firstCol="1" bandRow="1">
                <a:tableStyleId>{5C22544A-7EE6-4342-B048-85BDC9FD1C3A}</a:tableStyleId>
              </a:tblPr>
              <a:tblGrid>
                <a:gridCol w="1021547">
                  <a:extLst>
                    <a:ext uri="{9D8B030D-6E8A-4147-A177-3AD203B41FA5}">
                      <a16:colId xmlns:a16="http://schemas.microsoft.com/office/drawing/2014/main" val="20000"/>
                    </a:ext>
                  </a:extLst>
                </a:gridCol>
                <a:gridCol w="1118182">
                  <a:extLst>
                    <a:ext uri="{9D8B030D-6E8A-4147-A177-3AD203B41FA5}">
                      <a16:colId xmlns:a16="http://schemas.microsoft.com/office/drawing/2014/main" val="20002"/>
                    </a:ext>
                  </a:extLst>
                </a:gridCol>
                <a:gridCol w="984642">
                  <a:extLst>
                    <a:ext uri="{9D8B030D-6E8A-4147-A177-3AD203B41FA5}">
                      <a16:colId xmlns:a16="http://schemas.microsoft.com/office/drawing/2014/main" val="20003"/>
                    </a:ext>
                  </a:extLst>
                </a:gridCol>
                <a:gridCol w="892332">
                  <a:extLst>
                    <a:ext uri="{9D8B030D-6E8A-4147-A177-3AD203B41FA5}">
                      <a16:colId xmlns:a16="http://schemas.microsoft.com/office/drawing/2014/main" val="20004"/>
                    </a:ext>
                  </a:extLst>
                </a:gridCol>
              </a:tblGrid>
              <a:tr h="548640">
                <a:tc>
                  <a:txBody>
                    <a:bodyPr/>
                    <a:lstStyle/>
                    <a:p>
                      <a:pPr marL="0" marR="0" algn="ctr">
                        <a:lnSpc>
                          <a:spcPct val="100000"/>
                        </a:lnSpc>
                        <a:spcBef>
                          <a:spcPts val="0"/>
                        </a:spcBef>
                        <a:spcAft>
                          <a:spcPts val="0"/>
                        </a:spcAft>
                      </a:pPr>
                      <a:r>
                        <a:rPr lang="en-US" sz="1200" dirty="0">
                          <a:effectLst/>
                          <a:latin typeface="Lucida Sans" panose="020B0602030504020204" pitchFamily="34" charset="0"/>
                        </a:rPr>
                        <a:t>Compound</a:t>
                      </a:r>
                      <a:endParaRPr lang="en-US" sz="1200" dirty="0">
                        <a:effectLst/>
                        <a:latin typeface="Lucida Sans" panose="020B0602030504020204" pitchFamily="34" charset="0"/>
                        <a:ea typeface="Calibri" panose="020F0502020204030204" pitchFamily="34" charset="0"/>
                        <a:cs typeface="Times New Roman" panose="02020603050405020304" pitchFamily="18" charset="0"/>
                      </a:endParaRPr>
                    </a:p>
                  </a:txBody>
                  <a:tcPr marL="35727" marR="35727" marT="0" marB="0" anchor="ctr"/>
                </a:tc>
                <a:tc>
                  <a:txBody>
                    <a:bodyPr/>
                    <a:lstStyle/>
                    <a:p>
                      <a:pPr marL="0" marR="0" algn="ctr">
                        <a:lnSpc>
                          <a:spcPct val="100000"/>
                        </a:lnSpc>
                        <a:spcBef>
                          <a:spcPts val="0"/>
                        </a:spcBef>
                        <a:spcAft>
                          <a:spcPts val="0"/>
                        </a:spcAft>
                      </a:pPr>
                      <a:r>
                        <a:rPr lang="en-US" sz="1200" dirty="0">
                          <a:effectLst/>
                          <a:latin typeface="Lucida Sans" panose="020B0602030504020204" pitchFamily="34" charset="0"/>
                        </a:rPr>
                        <a:t># Neighboring O Atoms</a:t>
                      </a:r>
                      <a:endParaRPr lang="en-US" sz="1200" dirty="0">
                        <a:effectLst/>
                        <a:latin typeface="Lucida Sans" panose="020B0602030504020204" pitchFamily="34" charset="0"/>
                        <a:ea typeface="Calibri" panose="020F0502020204030204" pitchFamily="34" charset="0"/>
                        <a:cs typeface="Times New Roman" panose="02020603050405020304" pitchFamily="18" charset="0"/>
                      </a:endParaRPr>
                    </a:p>
                  </a:txBody>
                  <a:tcPr marL="35727" marR="35727" marT="0" marB="0" anchor="ctr"/>
                </a:tc>
                <a:tc>
                  <a:txBody>
                    <a:bodyPr/>
                    <a:lstStyle/>
                    <a:p>
                      <a:pPr marL="0" marR="0" algn="ctr">
                        <a:lnSpc>
                          <a:spcPct val="100000"/>
                        </a:lnSpc>
                        <a:spcBef>
                          <a:spcPts val="0"/>
                        </a:spcBef>
                        <a:spcAft>
                          <a:spcPts val="0"/>
                        </a:spcAft>
                      </a:pPr>
                      <a:r>
                        <a:rPr lang="en-US" sz="1200" dirty="0">
                          <a:effectLst/>
                          <a:latin typeface="Symbol" panose="05050102010706020507" pitchFamily="18" charset="2"/>
                        </a:rPr>
                        <a:t>s</a:t>
                      </a:r>
                      <a:r>
                        <a:rPr lang="en-US" sz="1200" baseline="30000" dirty="0">
                          <a:effectLst/>
                          <a:latin typeface="Lucida Sans" panose="020B0602030504020204" pitchFamily="34" charset="0"/>
                        </a:rPr>
                        <a:t>2</a:t>
                      </a:r>
                      <a:r>
                        <a:rPr lang="en-US" sz="1200" dirty="0">
                          <a:effectLst/>
                          <a:latin typeface="Lucida Sans" panose="020B0602030504020204" pitchFamily="34" charset="0"/>
                        </a:rPr>
                        <a:t> (Å</a:t>
                      </a:r>
                      <a:r>
                        <a:rPr lang="en-US" sz="1200" baseline="30000" dirty="0">
                          <a:effectLst/>
                          <a:latin typeface="Lucida Sans" panose="020B0602030504020204" pitchFamily="34" charset="0"/>
                        </a:rPr>
                        <a:t>2</a:t>
                      </a:r>
                      <a:r>
                        <a:rPr lang="en-US" sz="1200" dirty="0">
                          <a:effectLst/>
                          <a:latin typeface="Lucida Sans" panose="020B0602030504020204" pitchFamily="34" charset="0"/>
                        </a:rPr>
                        <a:t>)</a:t>
                      </a:r>
                      <a:endParaRPr lang="en-US" sz="1200" dirty="0">
                        <a:effectLst/>
                        <a:latin typeface="Lucida Sans" panose="020B0602030504020204" pitchFamily="34" charset="0"/>
                        <a:ea typeface="Calibri" panose="020F0502020204030204" pitchFamily="34" charset="0"/>
                        <a:cs typeface="Times New Roman" panose="02020603050405020304" pitchFamily="18" charset="0"/>
                      </a:endParaRPr>
                    </a:p>
                  </a:txBody>
                  <a:tcPr marL="35727" marR="35727" marT="0" marB="0" anchor="ctr"/>
                </a:tc>
                <a:tc>
                  <a:txBody>
                    <a:bodyPr/>
                    <a:lstStyle/>
                    <a:p>
                      <a:pPr marL="0" marR="0" algn="ctr">
                        <a:lnSpc>
                          <a:spcPct val="100000"/>
                        </a:lnSpc>
                        <a:spcBef>
                          <a:spcPts val="0"/>
                        </a:spcBef>
                        <a:spcAft>
                          <a:spcPts val="0"/>
                        </a:spcAft>
                      </a:pPr>
                      <a:r>
                        <a:rPr lang="en-US" sz="1200" dirty="0">
                          <a:effectLst/>
                          <a:latin typeface="Lucida Sans" panose="020B0602030504020204" pitchFamily="34" charset="0"/>
                        </a:rPr>
                        <a:t>Tc-O Distance (Å)</a:t>
                      </a:r>
                      <a:endParaRPr lang="en-US" sz="1200" dirty="0">
                        <a:effectLst/>
                        <a:latin typeface="Lucida Sans" panose="020B0602030504020204" pitchFamily="34" charset="0"/>
                        <a:ea typeface="Calibri" panose="020F0502020204030204" pitchFamily="34" charset="0"/>
                        <a:cs typeface="Times New Roman" panose="02020603050405020304" pitchFamily="18" charset="0"/>
                      </a:endParaRPr>
                    </a:p>
                  </a:txBody>
                  <a:tcPr marL="35727" marR="35727" marT="0" marB="0" anchor="ctr"/>
                </a:tc>
                <a:extLst>
                  <a:ext uri="{0D108BD9-81ED-4DB2-BD59-A6C34878D82A}">
                    <a16:rowId xmlns:a16="http://schemas.microsoft.com/office/drawing/2014/main" val="10000"/>
                  </a:ext>
                </a:extLst>
              </a:tr>
              <a:tr h="365760">
                <a:tc>
                  <a:txBody>
                    <a:bodyPr/>
                    <a:lstStyle/>
                    <a:p>
                      <a:pPr marL="0" marR="0" algn="ctr">
                        <a:lnSpc>
                          <a:spcPct val="200000"/>
                        </a:lnSpc>
                        <a:spcBef>
                          <a:spcPts val="0"/>
                        </a:spcBef>
                        <a:spcAft>
                          <a:spcPts val="0"/>
                        </a:spcAft>
                      </a:pPr>
                      <a:r>
                        <a:rPr lang="en-US" sz="1200">
                          <a:effectLst/>
                          <a:latin typeface="Lucida Sans" panose="020B0602030504020204" pitchFamily="34" charset="0"/>
                        </a:rPr>
                        <a:t>NaTcO</a:t>
                      </a:r>
                      <a:r>
                        <a:rPr lang="en-US" sz="1200" baseline="-25000">
                          <a:effectLst/>
                          <a:latin typeface="Lucida Sans" panose="020B0602030504020204" pitchFamily="34" charset="0"/>
                        </a:rPr>
                        <a:t>4</a:t>
                      </a:r>
                      <a:endParaRPr lang="en-US" sz="1200">
                        <a:effectLst/>
                        <a:latin typeface="Lucida Sans" panose="020B0602030504020204" pitchFamily="34" charset="0"/>
                        <a:ea typeface="Calibri" panose="020F0502020204030204" pitchFamily="34" charset="0"/>
                        <a:cs typeface="Times New Roman" panose="02020603050405020304" pitchFamily="18" charset="0"/>
                      </a:endParaRPr>
                    </a:p>
                  </a:txBody>
                  <a:tcPr marL="35727" marR="35727" marT="0" marB="0" anchor="ctr"/>
                </a:tc>
                <a:tc>
                  <a:txBody>
                    <a:bodyPr/>
                    <a:lstStyle/>
                    <a:p>
                      <a:pPr marL="0" marR="0" algn="ctr">
                        <a:lnSpc>
                          <a:spcPct val="200000"/>
                        </a:lnSpc>
                        <a:spcBef>
                          <a:spcPts val="0"/>
                        </a:spcBef>
                        <a:spcAft>
                          <a:spcPts val="0"/>
                        </a:spcAft>
                      </a:pPr>
                      <a:r>
                        <a:rPr lang="en-US" sz="1200" dirty="0">
                          <a:effectLst/>
                          <a:latin typeface="Lucida Sans" panose="020B0602030504020204" pitchFamily="34" charset="0"/>
                        </a:rPr>
                        <a:t>3.6(2)</a:t>
                      </a:r>
                      <a:endParaRPr lang="en-US" sz="1200" dirty="0">
                        <a:effectLst/>
                        <a:latin typeface="Lucida Sans" panose="020B0602030504020204" pitchFamily="34" charset="0"/>
                        <a:ea typeface="Calibri" panose="020F0502020204030204" pitchFamily="34" charset="0"/>
                        <a:cs typeface="Times New Roman" panose="02020603050405020304" pitchFamily="18" charset="0"/>
                      </a:endParaRPr>
                    </a:p>
                  </a:txBody>
                  <a:tcPr marL="35727" marR="35727" marT="0" marB="0" anchor="ctr"/>
                </a:tc>
                <a:tc>
                  <a:txBody>
                    <a:bodyPr/>
                    <a:lstStyle/>
                    <a:p>
                      <a:pPr marL="0" marR="0" algn="ctr">
                        <a:lnSpc>
                          <a:spcPct val="200000"/>
                        </a:lnSpc>
                        <a:spcBef>
                          <a:spcPts val="0"/>
                        </a:spcBef>
                        <a:spcAft>
                          <a:spcPts val="0"/>
                        </a:spcAft>
                      </a:pPr>
                      <a:r>
                        <a:rPr lang="en-US" sz="1200">
                          <a:effectLst/>
                          <a:latin typeface="Lucida Sans" panose="020B0602030504020204" pitchFamily="34" charset="0"/>
                        </a:rPr>
                        <a:t>0.0007(3)</a:t>
                      </a:r>
                      <a:endParaRPr lang="en-US" sz="1200">
                        <a:effectLst/>
                        <a:latin typeface="Lucida Sans" panose="020B0602030504020204" pitchFamily="34" charset="0"/>
                        <a:ea typeface="Calibri" panose="020F0502020204030204" pitchFamily="34" charset="0"/>
                        <a:cs typeface="Times New Roman" panose="02020603050405020304" pitchFamily="18" charset="0"/>
                      </a:endParaRPr>
                    </a:p>
                  </a:txBody>
                  <a:tcPr marL="35727" marR="35727" marT="0" marB="0" anchor="ctr"/>
                </a:tc>
                <a:tc>
                  <a:txBody>
                    <a:bodyPr/>
                    <a:lstStyle/>
                    <a:p>
                      <a:pPr marL="0" marR="0" algn="ctr">
                        <a:lnSpc>
                          <a:spcPct val="200000"/>
                        </a:lnSpc>
                        <a:spcBef>
                          <a:spcPts val="0"/>
                        </a:spcBef>
                        <a:spcAft>
                          <a:spcPts val="0"/>
                        </a:spcAft>
                      </a:pPr>
                      <a:r>
                        <a:rPr lang="en-US" sz="1200" dirty="0">
                          <a:effectLst/>
                          <a:latin typeface="Lucida Sans" panose="020B0602030504020204" pitchFamily="34" charset="0"/>
                        </a:rPr>
                        <a:t>1.731(3)</a:t>
                      </a:r>
                      <a:endParaRPr lang="en-US" sz="1200" dirty="0">
                        <a:effectLst/>
                        <a:latin typeface="Lucida Sans" panose="020B0602030504020204" pitchFamily="34" charset="0"/>
                        <a:ea typeface="Calibri" panose="020F0502020204030204" pitchFamily="34" charset="0"/>
                        <a:cs typeface="Times New Roman" panose="02020603050405020304" pitchFamily="18" charset="0"/>
                      </a:endParaRPr>
                    </a:p>
                  </a:txBody>
                  <a:tcPr marL="35727" marR="35727" marT="0" marB="0" anchor="ctr"/>
                </a:tc>
                <a:extLst>
                  <a:ext uri="{0D108BD9-81ED-4DB2-BD59-A6C34878D82A}">
                    <a16:rowId xmlns:a16="http://schemas.microsoft.com/office/drawing/2014/main" val="10001"/>
                  </a:ext>
                </a:extLst>
              </a:tr>
              <a:tr h="365760">
                <a:tc>
                  <a:txBody>
                    <a:bodyPr/>
                    <a:lstStyle/>
                    <a:p>
                      <a:pPr marL="0" marR="0" algn="ctr">
                        <a:lnSpc>
                          <a:spcPct val="200000"/>
                        </a:lnSpc>
                        <a:spcBef>
                          <a:spcPts val="0"/>
                        </a:spcBef>
                        <a:spcAft>
                          <a:spcPts val="0"/>
                        </a:spcAft>
                      </a:pPr>
                      <a:r>
                        <a:rPr lang="en-US" sz="1200" dirty="0">
                          <a:effectLst/>
                          <a:latin typeface="Lucida Sans" panose="020B0602030504020204" pitchFamily="34" charset="0"/>
                        </a:rPr>
                        <a:t>KTcO</a:t>
                      </a:r>
                      <a:r>
                        <a:rPr lang="en-US" sz="1200" baseline="-25000" dirty="0">
                          <a:effectLst/>
                          <a:latin typeface="Lucida Sans" panose="020B0602030504020204" pitchFamily="34" charset="0"/>
                        </a:rPr>
                        <a:t>4</a:t>
                      </a:r>
                      <a:endParaRPr lang="en-US" sz="1200" dirty="0">
                        <a:effectLst/>
                        <a:latin typeface="Lucida Sans" panose="020B0602030504020204" pitchFamily="34" charset="0"/>
                        <a:ea typeface="Calibri" panose="020F0502020204030204" pitchFamily="34" charset="0"/>
                        <a:cs typeface="Times New Roman" panose="02020603050405020304" pitchFamily="18" charset="0"/>
                      </a:endParaRPr>
                    </a:p>
                  </a:txBody>
                  <a:tcPr marL="35727" marR="35727" marT="0" marB="0" anchor="ctr"/>
                </a:tc>
                <a:tc>
                  <a:txBody>
                    <a:bodyPr/>
                    <a:lstStyle/>
                    <a:p>
                      <a:pPr marL="0" marR="0" algn="ctr">
                        <a:lnSpc>
                          <a:spcPct val="200000"/>
                        </a:lnSpc>
                        <a:spcBef>
                          <a:spcPts val="0"/>
                        </a:spcBef>
                        <a:spcAft>
                          <a:spcPts val="0"/>
                        </a:spcAft>
                      </a:pPr>
                      <a:r>
                        <a:rPr lang="en-US" sz="1200" dirty="0">
                          <a:effectLst/>
                          <a:latin typeface="Lucida Sans" panose="020B0602030504020204" pitchFamily="34" charset="0"/>
                        </a:rPr>
                        <a:t>4.1(2)</a:t>
                      </a:r>
                      <a:endParaRPr lang="en-US" sz="1200" dirty="0">
                        <a:effectLst/>
                        <a:latin typeface="Lucida Sans" panose="020B0602030504020204" pitchFamily="34" charset="0"/>
                        <a:ea typeface="Calibri" panose="020F0502020204030204" pitchFamily="34" charset="0"/>
                        <a:cs typeface="Times New Roman" panose="02020603050405020304" pitchFamily="18" charset="0"/>
                      </a:endParaRPr>
                    </a:p>
                  </a:txBody>
                  <a:tcPr marL="35727" marR="35727" marT="0" marB="0" anchor="ctr"/>
                </a:tc>
                <a:tc>
                  <a:txBody>
                    <a:bodyPr/>
                    <a:lstStyle/>
                    <a:p>
                      <a:pPr marL="0" marR="0" algn="ctr">
                        <a:lnSpc>
                          <a:spcPct val="200000"/>
                        </a:lnSpc>
                        <a:spcBef>
                          <a:spcPts val="0"/>
                        </a:spcBef>
                        <a:spcAft>
                          <a:spcPts val="0"/>
                        </a:spcAft>
                      </a:pPr>
                      <a:r>
                        <a:rPr lang="en-US" sz="1200" dirty="0">
                          <a:effectLst/>
                          <a:latin typeface="Lucida Sans" panose="020B0602030504020204" pitchFamily="34" charset="0"/>
                        </a:rPr>
                        <a:t>0.0010(3)</a:t>
                      </a:r>
                      <a:endParaRPr lang="en-US" sz="1200" dirty="0">
                        <a:effectLst/>
                        <a:latin typeface="Lucida Sans" panose="020B0602030504020204" pitchFamily="34" charset="0"/>
                        <a:ea typeface="Calibri" panose="020F0502020204030204" pitchFamily="34" charset="0"/>
                        <a:cs typeface="Times New Roman" panose="02020603050405020304" pitchFamily="18" charset="0"/>
                      </a:endParaRPr>
                    </a:p>
                  </a:txBody>
                  <a:tcPr marL="35727" marR="35727" marT="0" marB="0" anchor="ctr"/>
                </a:tc>
                <a:tc>
                  <a:txBody>
                    <a:bodyPr/>
                    <a:lstStyle/>
                    <a:p>
                      <a:pPr marL="0" marR="0" algn="ctr">
                        <a:lnSpc>
                          <a:spcPct val="200000"/>
                        </a:lnSpc>
                        <a:spcBef>
                          <a:spcPts val="0"/>
                        </a:spcBef>
                        <a:spcAft>
                          <a:spcPts val="0"/>
                        </a:spcAft>
                      </a:pPr>
                      <a:r>
                        <a:rPr lang="en-US" sz="1200" dirty="0">
                          <a:effectLst/>
                          <a:latin typeface="Lucida Sans" panose="020B0602030504020204" pitchFamily="34" charset="0"/>
                        </a:rPr>
                        <a:t>1.736(3)</a:t>
                      </a:r>
                      <a:endParaRPr lang="en-US" sz="1200" dirty="0">
                        <a:effectLst/>
                        <a:latin typeface="Lucida Sans" panose="020B0602030504020204" pitchFamily="34" charset="0"/>
                        <a:ea typeface="Calibri" panose="020F0502020204030204" pitchFamily="34" charset="0"/>
                        <a:cs typeface="Times New Roman" panose="02020603050405020304" pitchFamily="18" charset="0"/>
                      </a:endParaRPr>
                    </a:p>
                  </a:txBody>
                  <a:tcPr marL="35727" marR="35727" marT="0" marB="0" anchor="ctr"/>
                </a:tc>
                <a:extLst>
                  <a:ext uri="{0D108BD9-81ED-4DB2-BD59-A6C34878D82A}">
                    <a16:rowId xmlns:a16="http://schemas.microsoft.com/office/drawing/2014/main" val="10002"/>
                  </a:ext>
                </a:extLst>
              </a:tr>
              <a:tr h="365760">
                <a:tc>
                  <a:txBody>
                    <a:bodyPr/>
                    <a:lstStyle/>
                    <a:p>
                      <a:pPr marL="0" marR="0" algn="ctr">
                        <a:lnSpc>
                          <a:spcPct val="200000"/>
                        </a:lnSpc>
                        <a:spcBef>
                          <a:spcPts val="0"/>
                        </a:spcBef>
                        <a:spcAft>
                          <a:spcPts val="0"/>
                        </a:spcAft>
                      </a:pPr>
                      <a:r>
                        <a:rPr lang="en-US" sz="1200">
                          <a:effectLst/>
                          <a:latin typeface="Lucida Sans" panose="020B0602030504020204" pitchFamily="34" charset="0"/>
                        </a:rPr>
                        <a:t>RbTcO</a:t>
                      </a:r>
                      <a:r>
                        <a:rPr lang="en-US" sz="1200" baseline="-25000">
                          <a:effectLst/>
                          <a:latin typeface="Lucida Sans" panose="020B0602030504020204" pitchFamily="34" charset="0"/>
                        </a:rPr>
                        <a:t>4</a:t>
                      </a:r>
                      <a:endParaRPr lang="en-US" sz="1200">
                        <a:effectLst/>
                        <a:latin typeface="Lucida Sans" panose="020B0602030504020204" pitchFamily="34" charset="0"/>
                        <a:ea typeface="Calibri" panose="020F0502020204030204" pitchFamily="34" charset="0"/>
                        <a:cs typeface="Times New Roman" panose="02020603050405020304" pitchFamily="18" charset="0"/>
                      </a:endParaRPr>
                    </a:p>
                  </a:txBody>
                  <a:tcPr marL="35727" marR="35727" marT="0" marB="0" anchor="ctr"/>
                </a:tc>
                <a:tc>
                  <a:txBody>
                    <a:bodyPr/>
                    <a:lstStyle/>
                    <a:p>
                      <a:pPr marL="0" marR="0" algn="ctr">
                        <a:lnSpc>
                          <a:spcPct val="200000"/>
                        </a:lnSpc>
                        <a:spcBef>
                          <a:spcPts val="0"/>
                        </a:spcBef>
                        <a:spcAft>
                          <a:spcPts val="0"/>
                        </a:spcAft>
                      </a:pPr>
                      <a:r>
                        <a:rPr lang="en-US" sz="1200">
                          <a:effectLst/>
                          <a:latin typeface="Lucida Sans" panose="020B0602030504020204" pitchFamily="34" charset="0"/>
                        </a:rPr>
                        <a:t>4.3(3)</a:t>
                      </a:r>
                      <a:endParaRPr lang="en-US" sz="1200">
                        <a:effectLst/>
                        <a:latin typeface="Lucida Sans" panose="020B0602030504020204" pitchFamily="34" charset="0"/>
                        <a:ea typeface="Calibri" panose="020F0502020204030204" pitchFamily="34" charset="0"/>
                        <a:cs typeface="Times New Roman" panose="02020603050405020304" pitchFamily="18" charset="0"/>
                      </a:endParaRPr>
                    </a:p>
                  </a:txBody>
                  <a:tcPr marL="35727" marR="35727" marT="0" marB="0" anchor="ctr"/>
                </a:tc>
                <a:tc>
                  <a:txBody>
                    <a:bodyPr/>
                    <a:lstStyle/>
                    <a:p>
                      <a:pPr marL="0" marR="0" algn="ctr">
                        <a:lnSpc>
                          <a:spcPct val="200000"/>
                        </a:lnSpc>
                        <a:spcBef>
                          <a:spcPts val="0"/>
                        </a:spcBef>
                        <a:spcAft>
                          <a:spcPts val="0"/>
                        </a:spcAft>
                      </a:pPr>
                      <a:r>
                        <a:rPr lang="en-US" sz="1200" dirty="0">
                          <a:effectLst/>
                          <a:latin typeface="Lucida Sans" panose="020B0602030504020204" pitchFamily="34" charset="0"/>
                        </a:rPr>
                        <a:t>0.0011(5)</a:t>
                      </a:r>
                      <a:endParaRPr lang="en-US" sz="1200" dirty="0">
                        <a:effectLst/>
                        <a:latin typeface="Lucida Sans" panose="020B0602030504020204" pitchFamily="34" charset="0"/>
                        <a:ea typeface="Calibri" panose="020F0502020204030204" pitchFamily="34" charset="0"/>
                        <a:cs typeface="Times New Roman" panose="02020603050405020304" pitchFamily="18" charset="0"/>
                      </a:endParaRPr>
                    </a:p>
                  </a:txBody>
                  <a:tcPr marL="35727" marR="35727" marT="0" marB="0" anchor="ctr"/>
                </a:tc>
                <a:tc>
                  <a:txBody>
                    <a:bodyPr/>
                    <a:lstStyle/>
                    <a:p>
                      <a:pPr marL="0" marR="0" algn="ctr">
                        <a:lnSpc>
                          <a:spcPct val="200000"/>
                        </a:lnSpc>
                        <a:spcBef>
                          <a:spcPts val="0"/>
                        </a:spcBef>
                        <a:spcAft>
                          <a:spcPts val="0"/>
                        </a:spcAft>
                      </a:pPr>
                      <a:r>
                        <a:rPr lang="en-US" sz="1200" dirty="0">
                          <a:effectLst/>
                          <a:latin typeface="Lucida Sans" panose="020B0602030504020204" pitchFamily="34" charset="0"/>
                        </a:rPr>
                        <a:t>1.713(5)</a:t>
                      </a:r>
                      <a:endParaRPr lang="en-US" sz="1200" dirty="0">
                        <a:effectLst/>
                        <a:latin typeface="Lucida Sans" panose="020B0602030504020204" pitchFamily="34" charset="0"/>
                        <a:ea typeface="Calibri" panose="020F0502020204030204" pitchFamily="34" charset="0"/>
                        <a:cs typeface="Times New Roman" panose="02020603050405020304" pitchFamily="18" charset="0"/>
                      </a:endParaRPr>
                    </a:p>
                  </a:txBody>
                  <a:tcPr marL="35727" marR="35727" marT="0" marB="0" anchor="ctr"/>
                </a:tc>
                <a:extLst>
                  <a:ext uri="{0D108BD9-81ED-4DB2-BD59-A6C34878D82A}">
                    <a16:rowId xmlns:a16="http://schemas.microsoft.com/office/drawing/2014/main" val="10003"/>
                  </a:ext>
                </a:extLst>
              </a:tr>
              <a:tr h="365760">
                <a:tc>
                  <a:txBody>
                    <a:bodyPr/>
                    <a:lstStyle/>
                    <a:p>
                      <a:pPr marL="0" marR="0" algn="ctr">
                        <a:lnSpc>
                          <a:spcPct val="200000"/>
                        </a:lnSpc>
                        <a:spcBef>
                          <a:spcPts val="0"/>
                        </a:spcBef>
                        <a:spcAft>
                          <a:spcPts val="0"/>
                        </a:spcAft>
                      </a:pPr>
                      <a:r>
                        <a:rPr lang="en-US" sz="1200">
                          <a:effectLst/>
                          <a:latin typeface="Lucida Sans" panose="020B0602030504020204" pitchFamily="34" charset="0"/>
                        </a:rPr>
                        <a:t>CsTcO</a:t>
                      </a:r>
                      <a:r>
                        <a:rPr lang="en-US" sz="1200" baseline="-25000">
                          <a:effectLst/>
                          <a:latin typeface="Lucida Sans" panose="020B0602030504020204" pitchFamily="34" charset="0"/>
                        </a:rPr>
                        <a:t>4</a:t>
                      </a:r>
                      <a:endParaRPr lang="en-US" sz="1200">
                        <a:effectLst/>
                        <a:latin typeface="Lucida Sans" panose="020B0602030504020204" pitchFamily="34" charset="0"/>
                        <a:ea typeface="Calibri" panose="020F0502020204030204" pitchFamily="34" charset="0"/>
                        <a:cs typeface="Times New Roman" panose="02020603050405020304" pitchFamily="18" charset="0"/>
                      </a:endParaRPr>
                    </a:p>
                  </a:txBody>
                  <a:tcPr marL="35727" marR="35727" marT="0" marB="0" anchor="ctr"/>
                </a:tc>
                <a:tc>
                  <a:txBody>
                    <a:bodyPr/>
                    <a:lstStyle/>
                    <a:p>
                      <a:pPr marL="0" marR="0" algn="ctr">
                        <a:lnSpc>
                          <a:spcPct val="200000"/>
                        </a:lnSpc>
                        <a:spcBef>
                          <a:spcPts val="0"/>
                        </a:spcBef>
                        <a:spcAft>
                          <a:spcPts val="0"/>
                        </a:spcAft>
                      </a:pPr>
                      <a:r>
                        <a:rPr lang="en-US" sz="1200">
                          <a:effectLst/>
                          <a:latin typeface="Lucida Sans" panose="020B0602030504020204" pitchFamily="34" charset="0"/>
                        </a:rPr>
                        <a:t>4.1(2)</a:t>
                      </a:r>
                      <a:endParaRPr lang="en-US" sz="1200">
                        <a:effectLst/>
                        <a:latin typeface="Lucida Sans" panose="020B0602030504020204" pitchFamily="34" charset="0"/>
                        <a:ea typeface="Calibri" panose="020F0502020204030204" pitchFamily="34" charset="0"/>
                        <a:cs typeface="Times New Roman" panose="02020603050405020304" pitchFamily="18" charset="0"/>
                      </a:endParaRPr>
                    </a:p>
                  </a:txBody>
                  <a:tcPr marL="35727" marR="35727" marT="0" marB="0" anchor="ctr"/>
                </a:tc>
                <a:tc>
                  <a:txBody>
                    <a:bodyPr/>
                    <a:lstStyle/>
                    <a:p>
                      <a:pPr marL="0" marR="0" algn="ctr">
                        <a:lnSpc>
                          <a:spcPct val="200000"/>
                        </a:lnSpc>
                        <a:spcBef>
                          <a:spcPts val="0"/>
                        </a:spcBef>
                        <a:spcAft>
                          <a:spcPts val="0"/>
                        </a:spcAft>
                      </a:pPr>
                      <a:r>
                        <a:rPr lang="en-US" sz="1200" dirty="0">
                          <a:effectLst/>
                          <a:latin typeface="Lucida Sans" panose="020B0602030504020204" pitchFamily="34" charset="0"/>
                        </a:rPr>
                        <a:t>0.0011(3)</a:t>
                      </a:r>
                      <a:endParaRPr lang="en-US" sz="1200" dirty="0">
                        <a:effectLst/>
                        <a:latin typeface="Lucida Sans" panose="020B0602030504020204" pitchFamily="34" charset="0"/>
                        <a:ea typeface="Calibri" panose="020F0502020204030204" pitchFamily="34" charset="0"/>
                        <a:cs typeface="Times New Roman" panose="02020603050405020304" pitchFamily="18" charset="0"/>
                      </a:endParaRPr>
                    </a:p>
                  </a:txBody>
                  <a:tcPr marL="35727" marR="35727" marT="0" marB="0" anchor="ctr"/>
                </a:tc>
                <a:tc>
                  <a:txBody>
                    <a:bodyPr/>
                    <a:lstStyle/>
                    <a:p>
                      <a:pPr marL="0" marR="0" algn="ctr">
                        <a:lnSpc>
                          <a:spcPct val="200000"/>
                        </a:lnSpc>
                        <a:spcBef>
                          <a:spcPts val="0"/>
                        </a:spcBef>
                        <a:spcAft>
                          <a:spcPts val="0"/>
                        </a:spcAft>
                      </a:pPr>
                      <a:r>
                        <a:rPr lang="en-US" sz="1200" dirty="0">
                          <a:effectLst/>
                          <a:latin typeface="Lucida Sans" panose="020B0602030504020204" pitchFamily="34" charset="0"/>
                        </a:rPr>
                        <a:t>1.723(5)</a:t>
                      </a:r>
                      <a:endParaRPr lang="en-US" sz="1200" dirty="0">
                        <a:effectLst/>
                        <a:latin typeface="Lucida Sans" panose="020B0602030504020204" pitchFamily="34" charset="0"/>
                        <a:ea typeface="Calibri" panose="020F0502020204030204" pitchFamily="34" charset="0"/>
                        <a:cs typeface="Times New Roman" panose="02020603050405020304" pitchFamily="18" charset="0"/>
                      </a:endParaRPr>
                    </a:p>
                  </a:txBody>
                  <a:tcPr marL="35727" marR="35727" marT="0" marB="0" anchor="ctr"/>
                </a:tc>
                <a:extLst>
                  <a:ext uri="{0D108BD9-81ED-4DB2-BD59-A6C34878D82A}">
                    <a16:rowId xmlns:a16="http://schemas.microsoft.com/office/drawing/2014/main" val="10004"/>
                  </a:ext>
                </a:extLst>
              </a:tr>
            </a:tbl>
          </a:graphicData>
        </a:graphic>
      </p:graphicFrame>
      <p:pic>
        <p:nvPicPr>
          <p:cNvPr id="15" name="Picture 2" descr="Image result for slac stanfor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76322" y="6312369"/>
            <a:ext cx="1567678" cy="558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29644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35239" y="188741"/>
            <a:ext cx="7772400" cy="480131"/>
          </a:xfrm>
        </p:spPr>
        <p:txBody>
          <a:bodyPr/>
          <a:lstStyle/>
          <a:p>
            <a:r>
              <a:rPr lang="en-US" dirty="0"/>
              <a:t>TcO</a:t>
            </a:r>
            <a:r>
              <a:rPr lang="en-US" baseline="-25000" dirty="0"/>
              <a:t>4</a:t>
            </a:r>
            <a:r>
              <a:rPr lang="en-US" dirty="0"/>
              <a:t> Pertechnetates:  Raman</a:t>
            </a:r>
          </a:p>
        </p:txBody>
      </p:sp>
      <p:sp>
        <p:nvSpPr>
          <p:cNvPr id="4" name="Slide Number Placeholder 3"/>
          <p:cNvSpPr>
            <a:spLocks noGrp="1"/>
          </p:cNvSpPr>
          <p:nvPr>
            <p:ph type="sldNum" sz="quarter" idx="12"/>
          </p:nvPr>
        </p:nvSpPr>
        <p:spPr/>
        <p:txBody>
          <a:bodyPr/>
          <a:lstStyle/>
          <a:p>
            <a:pPr>
              <a:defRPr/>
            </a:pPr>
            <a:fld id="{5FD58EFE-F676-43D2-B14B-06892A92767F}" type="slidenum">
              <a:rPr lang="en-US" smtClean="0">
                <a:solidFill>
                  <a:srgbClr val="000000"/>
                </a:solidFill>
              </a:rPr>
              <a:pPr>
                <a:defRPr/>
              </a:pPr>
              <a:t>10</a:t>
            </a:fld>
            <a:endParaRPr lang="en-US">
              <a:solidFill>
                <a:srgbClr val="000000"/>
              </a:solidFill>
            </a:endParaRPr>
          </a:p>
        </p:txBody>
      </p:sp>
      <p:pic>
        <p:nvPicPr>
          <p:cNvPr id="10" name="Content Placeholder 9"/>
          <p:cNvPicPr>
            <a:picLocks noGrp="1" noChangeAspect="1"/>
          </p:cNvPicPr>
          <p:nvPr>
            <p:ph idx="1"/>
          </p:nvPr>
        </p:nvPicPr>
        <p:blipFill>
          <a:blip r:embed="rId3" cstate="hqprint">
            <a:extLst>
              <a:ext uri="{28A0092B-C50C-407E-A947-70E740481C1C}">
                <a14:useLocalDpi xmlns:a14="http://schemas.microsoft.com/office/drawing/2010/main" val="0"/>
              </a:ext>
            </a:extLst>
          </a:blip>
          <a:stretch>
            <a:fillRect/>
          </a:stretch>
        </p:blipFill>
        <p:spPr>
          <a:xfrm>
            <a:off x="115579" y="1191127"/>
            <a:ext cx="5893335" cy="3471794"/>
          </a:xfrm>
        </p:spPr>
      </p:pic>
      <p:sp>
        <p:nvSpPr>
          <p:cNvPr id="11" name="TextBox 10"/>
          <p:cNvSpPr txBox="1"/>
          <p:nvPr/>
        </p:nvSpPr>
        <p:spPr>
          <a:xfrm>
            <a:off x="5775072" y="1603585"/>
            <a:ext cx="3391786" cy="830997"/>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chemeClr val="bg2"/>
                </a:solidFill>
              </a:rPr>
              <a:t>High resolution confocal Raman</a:t>
            </a:r>
          </a:p>
          <a:p>
            <a:pPr marL="285750" indent="-285750">
              <a:buFont typeface="Arial" panose="020B0604020202020204" pitchFamily="34" charset="0"/>
              <a:buChar char="•"/>
            </a:pPr>
            <a:r>
              <a:rPr lang="en-US" sz="1600" dirty="0">
                <a:solidFill>
                  <a:schemeClr val="bg2"/>
                </a:solidFill>
              </a:rPr>
              <a:t>532 nm excitation</a:t>
            </a:r>
          </a:p>
          <a:p>
            <a:pPr marL="285750" indent="-285750">
              <a:buFont typeface="Arial" panose="020B0604020202020204" pitchFamily="34" charset="0"/>
              <a:buChar char="•"/>
            </a:pPr>
            <a:r>
              <a:rPr lang="en-US" sz="1600" dirty="0">
                <a:solidFill>
                  <a:schemeClr val="bg2"/>
                </a:solidFill>
              </a:rPr>
              <a:t>1800 grooves/mm</a:t>
            </a:r>
          </a:p>
        </p:txBody>
      </p:sp>
      <p:sp>
        <p:nvSpPr>
          <p:cNvPr id="7" name="TextBox 6"/>
          <p:cNvSpPr txBox="1"/>
          <p:nvPr/>
        </p:nvSpPr>
        <p:spPr>
          <a:xfrm>
            <a:off x="178526" y="5093870"/>
            <a:ext cx="4334806" cy="1569660"/>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chemeClr val="bg2"/>
                </a:solidFill>
              </a:rPr>
              <a:t>Some trends evident, particularly in spacing between stretching modes</a:t>
            </a:r>
          </a:p>
          <a:p>
            <a:pPr marL="285750" indent="-285750">
              <a:buFont typeface="Arial" panose="020B0604020202020204" pitchFamily="34" charset="0"/>
              <a:buChar char="•"/>
            </a:pPr>
            <a:r>
              <a:rPr lang="en-US" sz="1600" dirty="0">
                <a:solidFill>
                  <a:schemeClr val="bg2"/>
                </a:solidFill>
              </a:rPr>
              <a:t>CsTcO</a:t>
            </a:r>
            <a:r>
              <a:rPr lang="en-US" sz="1600" baseline="-25000" dirty="0">
                <a:solidFill>
                  <a:schemeClr val="bg2"/>
                </a:solidFill>
              </a:rPr>
              <a:t>4</a:t>
            </a:r>
            <a:r>
              <a:rPr lang="en-US" sz="1600" dirty="0">
                <a:solidFill>
                  <a:schemeClr val="bg2"/>
                </a:solidFill>
              </a:rPr>
              <a:t> (pseudo-scheelite) closely resembles RbTcO</a:t>
            </a:r>
            <a:r>
              <a:rPr lang="en-US" sz="1600" baseline="-25000" dirty="0">
                <a:solidFill>
                  <a:schemeClr val="bg2"/>
                </a:solidFill>
              </a:rPr>
              <a:t>4</a:t>
            </a:r>
            <a:r>
              <a:rPr lang="en-US" sz="1600" dirty="0">
                <a:solidFill>
                  <a:schemeClr val="bg2"/>
                </a:solidFill>
              </a:rPr>
              <a:t> (scheelite)</a:t>
            </a:r>
          </a:p>
          <a:p>
            <a:pPr marL="285750" indent="-285750">
              <a:buFont typeface="Arial" panose="020B0604020202020204" pitchFamily="34" charset="0"/>
              <a:buChar char="•"/>
            </a:pPr>
            <a:r>
              <a:rPr lang="en-US" sz="1600" dirty="0">
                <a:solidFill>
                  <a:schemeClr val="bg2"/>
                </a:solidFill>
              </a:rPr>
              <a:t>Large cation:  vibrations similar to isolated TcO</a:t>
            </a:r>
            <a:r>
              <a:rPr lang="en-US" sz="1600" baseline="-25000" dirty="0">
                <a:solidFill>
                  <a:schemeClr val="bg2"/>
                </a:solidFill>
              </a:rPr>
              <a:t>4</a:t>
            </a:r>
          </a:p>
        </p:txBody>
      </p:sp>
      <p:sp>
        <p:nvSpPr>
          <p:cNvPr id="5" name="TextBox 4"/>
          <p:cNvSpPr txBox="1"/>
          <p:nvPr/>
        </p:nvSpPr>
        <p:spPr>
          <a:xfrm>
            <a:off x="5241877" y="4376158"/>
            <a:ext cx="763147" cy="307777"/>
          </a:xfrm>
          <a:prstGeom prst="rect">
            <a:avLst/>
          </a:prstGeom>
          <a:noFill/>
        </p:spPr>
        <p:txBody>
          <a:bodyPr wrap="square" rtlCol="0">
            <a:spAutoFit/>
          </a:bodyPr>
          <a:lstStyle/>
          <a:p>
            <a:r>
              <a:rPr lang="el-GR" sz="1400" dirty="0">
                <a:solidFill>
                  <a:schemeClr val="bg2"/>
                </a:solidFill>
                <a:latin typeface="Times New Roman" panose="02020603050405020304" pitchFamily="18" charset="0"/>
                <a:cs typeface="Times New Roman" panose="02020603050405020304" pitchFamily="18" charset="0"/>
              </a:rPr>
              <a:t>ν</a:t>
            </a:r>
            <a:r>
              <a:rPr lang="en-US" sz="1400" baseline="-25000" dirty="0">
                <a:solidFill>
                  <a:schemeClr val="bg2"/>
                </a:solidFill>
                <a:latin typeface="Times New Roman" panose="02020603050405020304" pitchFamily="18" charset="0"/>
                <a:cs typeface="Times New Roman" panose="02020603050405020304" pitchFamily="18" charset="0"/>
              </a:rPr>
              <a:t>3</a:t>
            </a:r>
            <a:r>
              <a:rPr lang="en-US" sz="1400" dirty="0">
                <a:solidFill>
                  <a:schemeClr val="bg2"/>
                </a:solidFill>
                <a:latin typeface="Times New Roman" panose="02020603050405020304" pitchFamily="18" charset="0"/>
                <a:cs typeface="Times New Roman" panose="02020603050405020304" pitchFamily="18" charset="0"/>
              </a:rPr>
              <a:t>(</a:t>
            </a:r>
            <a:r>
              <a:rPr lang="en-US" sz="1400" dirty="0" err="1">
                <a:solidFill>
                  <a:schemeClr val="bg2"/>
                </a:solidFill>
                <a:latin typeface="Times New Roman" panose="02020603050405020304" pitchFamily="18" charset="0"/>
                <a:cs typeface="Times New Roman" panose="02020603050405020304" pitchFamily="18" charset="0"/>
              </a:rPr>
              <a:t>B</a:t>
            </a:r>
            <a:r>
              <a:rPr lang="en-US" sz="1400" baseline="-25000" dirty="0" err="1">
                <a:solidFill>
                  <a:schemeClr val="bg2"/>
                </a:solidFill>
                <a:latin typeface="Times New Roman" panose="02020603050405020304" pitchFamily="18" charset="0"/>
                <a:cs typeface="Times New Roman" panose="02020603050405020304" pitchFamily="18" charset="0"/>
              </a:rPr>
              <a:t>g</a:t>
            </a:r>
            <a:r>
              <a:rPr lang="en-US" sz="1400" dirty="0">
                <a:solidFill>
                  <a:schemeClr val="bg2"/>
                </a:solidFill>
                <a:latin typeface="Times New Roman" panose="02020603050405020304" pitchFamily="18" charset="0"/>
                <a:cs typeface="Times New Roman" panose="02020603050405020304" pitchFamily="18" charset="0"/>
              </a:rPr>
              <a:t>)</a:t>
            </a:r>
          </a:p>
        </p:txBody>
      </p:sp>
      <p:sp>
        <p:nvSpPr>
          <p:cNvPr id="12" name="TextBox 11"/>
          <p:cNvSpPr txBox="1"/>
          <p:nvPr/>
        </p:nvSpPr>
        <p:spPr>
          <a:xfrm>
            <a:off x="4490401" y="4376158"/>
            <a:ext cx="763147" cy="307777"/>
          </a:xfrm>
          <a:prstGeom prst="rect">
            <a:avLst/>
          </a:prstGeom>
          <a:noFill/>
        </p:spPr>
        <p:txBody>
          <a:bodyPr wrap="square" rtlCol="0">
            <a:spAutoFit/>
          </a:bodyPr>
          <a:lstStyle/>
          <a:p>
            <a:r>
              <a:rPr lang="el-GR" sz="1400" dirty="0">
                <a:solidFill>
                  <a:schemeClr val="bg2"/>
                </a:solidFill>
                <a:latin typeface="Times New Roman" panose="02020603050405020304" pitchFamily="18" charset="0"/>
                <a:cs typeface="Times New Roman" panose="02020603050405020304" pitchFamily="18" charset="0"/>
              </a:rPr>
              <a:t>ν</a:t>
            </a:r>
            <a:r>
              <a:rPr lang="en-US" sz="1400" baseline="-25000" dirty="0">
                <a:solidFill>
                  <a:schemeClr val="bg2"/>
                </a:solidFill>
                <a:latin typeface="Times New Roman" panose="02020603050405020304" pitchFamily="18" charset="0"/>
                <a:cs typeface="Times New Roman" panose="02020603050405020304" pitchFamily="18" charset="0"/>
              </a:rPr>
              <a:t>1</a:t>
            </a:r>
            <a:r>
              <a:rPr lang="en-US" sz="1400" dirty="0">
                <a:solidFill>
                  <a:schemeClr val="bg2"/>
                </a:solidFill>
                <a:latin typeface="Times New Roman" panose="02020603050405020304" pitchFamily="18" charset="0"/>
                <a:cs typeface="Times New Roman" panose="02020603050405020304" pitchFamily="18" charset="0"/>
              </a:rPr>
              <a:t>(A</a:t>
            </a:r>
            <a:r>
              <a:rPr lang="en-US" sz="1400" baseline="-25000" dirty="0">
                <a:solidFill>
                  <a:schemeClr val="bg2"/>
                </a:solidFill>
                <a:latin typeface="Times New Roman" panose="02020603050405020304" pitchFamily="18" charset="0"/>
                <a:cs typeface="Times New Roman" panose="02020603050405020304" pitchFamily="18" charset="0"/>
              </a:rPr>
              <a:t>g</a:t>
            </a:r>
            <a:r>
              <a:rPr lang="en-US" sz="1400" dirty="0">
                <a:solidFill>
                  <a:schemeClr val="bg2"/>
                </a:solidFill>
                <a:latin typeface="Times New Roman" panose="02020603050405020304" pitchFamily="18" charset="0"/>
                <a:cs typeface="Times New Roman" panose="02020603050405020304" pitchFamily="18" charset="0"/>
              </a:rPr>
              <a:t>)</a:t>
            </a:r>
          </a:p>
        </p:txBody>
      </p:sp>
      <p:sp>
        <p:nvSpPr>
          <p:cNvPr id="13" name="TextBox 12"/>
          <p:cNvSpPr txBox="1"/>
          <p:nvPr/>
        </p:nvSpPr>
        <p:spPr>
          <a:xfrm>
            <a:off x="3750185" y="4394140"/>
            <a:ext cx="763147" cy="307777"/>
          </a:xfrm>
          <a:prstGeom prst="rect">
            <a:avLst/>
          </a:prstGeom>
          <a:noFill/>
        </p:spPr>
        <p:txBody>
          <a:bodyPr wrap="square" rtlCol="0">
            <a:spAutoFit/>
          </a:bodyPr>
          <a:lstStyle/>
          <a:p>
            <a:r>
              <a:rPr lang="el-GR" sz="1400" dirty="0">
                <a:solidFill>
                  <a:schemeClr val="bg2"/>
                </a:solidFill>
                <a:latin typeface="Times New Roman" panose="02020603050405020304" pitchFamily="18" charset="0"/>
                <a:cs typeface="Times New Roman" panose="02020603050405020304" pitchFamily="18" charset="0"/>
              </a:rPr>
              <a:t>ν</a:t>
            </a:r>
            <a:r>
              <a:rPr lang="en-US" sz="1400" baseline="-25000" dirty="0">
                <a:solidFill>
                  <a:schemeClr val="bg2"/>
                </a:solidFill>
                <a:latin typeface="Times New Roman" panose="02020603050405020304" pitchFamily="18" charset="0"/>
                <a:cs typeface="Times New Roman" panose="02020603050405020304" pitchFamily="18" charset="0"/>
              </a:rPr>
              <a:t>3</a:t>
            </a:r>
            <a:r>
              <a:rPr lang="en-US" sz="1400" dirty="0">
                <a:solidFill>
                  <a:schemeClr val="bg2"/>
                </a:solidFill>
                <a:latin typeface="Times New Roman" panose="02020603050405020304" pitchFamily="18" charset="0"/>
                <a:cs typeface="Times New Roman" panose="02020603050405020304" pitchFamily="18" charset="0"/>
              </a:rPr>
              <a:t>(</a:t>
            </a:r>
            <a:r>
              <a:rPr lang="en-US" sz="1400" dirty="0" err="1">
                <a:solidFill>
                  <a:schemeClr val="bg2"/>
                </a:solidFill>
                <a:latin typeface="Times New Roman" panose="02020603050405020304" pitchFamily="18" charset="0"/>
                <a:cs typeface="Times New Roman" panose="02020603050405020304" pitchFamily="18" charset="0"/>
              </a:rPr>
              <a:t>E</a:t>
            </a:r>
            <a:r>
              <a:rPr lang="en-US" sz="1400" baseline="-25000" dirty="0" err="1">
                <a:solidFill>
                  <a:schemeClr val="bg2"/>
                </a:solidFill>
                <a:latin typeface="Times New Roman" panose="02020603050405020304" pitchFamily="18" charset="0"/>
                <a:cs typeface="Times New Roman" panose="02020603050405020304" pitchFamily="18" charset="0"/>
              </a:rPr>
              <a:t>g</a:t>
            </a:r>
            <a:r>
              <a:rPr lang="en-US" sz="1400" dirty="0">
                <a:solidFill>
                  <a:schemeClr val="bg2"/>
                </a:solidFill>
                <a:latin typeface="Times New Roman" panose="02020603050405020304" pitchFamily="18" charset="0"/>
                <a:cs typeface="Times New Roman" panose="02020603050405020304" pitchFamily="18" charset="0"/>
              </a:rPr>
              <a:t>)</a:t>
            </a:r>
          </a:p>
        </p:txBody>
      </p:sp>
      <p:pic>
        <p:nvPicPr>
          <p:cNvPr id="14" name="Picture 13"/>
          <p:cNvPicPr>
            <a:picLocks noChangeAspect="1"/>
          </p:cNvPicPr>
          <p:nvPr/>
        </p:nvPicPr>
        <p:blipFill rotWithShape="1">
          <a:blip r:embed="rId4"/>
          <a:srcRect l="2846" r="52088" b="60446"/>
          <a:stretch/>
        </p:blipFill>
        <p:spPr>
          <a:xfrm>
            <a:off x="4191025" y="4865402"/>
            <a:ext cx="1110292" cy="1084712"/>
          </a:xfrm>
          <a:prstGeom prst="rect">
            <a:avLst/>
          </a:prstGeom>
        </p:spPr>
      </p:pic>
      <p:pic>
        <p:nvPicPr>
          <p:cNvPr id="15" name="Picture 14"/>
          <p:cNvPicPr>
            <a:picLocks noChangeAspect="1"/>
          </p:cNvPicPr>
          <p:nvPr/>
        </p:nvPicPr>
        <p:blipFill rotWithShape="1">
          <a:blip r:embed="rId4"/>
          <a:srcRect l="7965" t="54494" r="54069" b="9530"/>
          <a:stretch/>
        </p:blipFill>
        <p:spPr>
          <a:xfrm>
            <a:off x="5184569" y="4904574"/>
            <a:ext cx="954094" cy="1006369"/>
          </a:xfrm>
          <a:prstGeom prst="rect">
            <a:avLst/>
          </a:prstGeom>
        </p:spPr>
      </p:pic>
      <p:pic>
        <p:nvPicPr>
          <p:cNvPr id="8" name="Picture 7"/>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089301" y="3760938"/>
            <a:ext cx="3076923" cy="2665865"/>
          </a:xfrm>
          <a:prstGeom prst="rect">
            <a:avLst/>
          </a:prstGeom>
        </p:spPr>
      </p:pic>
      <p:pic>
        <p:nvPicPr>
          <p:cNvPr id="16" name="Picture 15"/>
          <p:cNvPicPr>
            <a:picLocks noChangeAspect="1"/>
          </p:cNvPicPr>
          <p:nvPr/>
        </p:nvPicPr>
        <p:blipFill>
          <a:blip r:embed="rId6"/>
          <a:stretch>
            <a:fillRect/>
          </a:stretch>
        </p:blipFill>
        <p:spPr>
          <a:xfrm>
            <a:off x="8082361" y="6306240"/>
            <a:ext cx="1061638" cy="464028"/>
          </a:xfrm>
          <a:prstGeom prst="rect">
            <a:avLst/>
          </a:prstGeom>
        </p:spPr>
      </p:pic>
      <p:cxnSp>
        <p:nvCxnSpPr>
          <p:cNvPr id="6" name="Straight Arrow Connector 5"/>
          <p:cNvCxnSpPr/>
          <p:nvPr/>
        </p:nvCxnSpPr>
        <p:spPr>
          <a:xfrm>
            <a:off x="5029200" y="952500"/>
            <a:ext cx="0" cy="330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5253548" y="1117600"/>
            <a:ext cx="0" cy="330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5418648" y="3646638"/>
            <a:ext cx="0" cy="330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4824663" y="3037038"/>
            <a:ext cx="0" cy="330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30855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P spid="12"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7" name="Picture 36"/>
          <p:cNvPicPr>
            <a:picLocks noChangeAspect="1"/>
          </p:cNvPicPr>
          <p:nvPr/>
        </p:nvPicPr>
        <p:blipFill rotWithShape="1">
          <a:blip r:embed="rId3">
            <a:extLst>
              <a:ext uri="{28A0092B-C50C-407E-A947-70E740481C1C}">
                <a14:useLocalDpi xmlns:a14="http://schemas.microsoft.com/office/drawing/2010/main" val="0"/>
              </a:ext>
            </a:extLst>
          </a:blip>
          <a:srcRect t="37181" b="29433"/>
          <a:stretch/>
        </p:blipFill>
        <p:spPr>
          <a:xfrm>
            <a:off x="4701781" y="1401552"/>
            <a:ext cx="4373328" cy="3323330"/>
          </a:xfrm>
          <a:prstGeom prst="rect">
            <a:avLst/>
          </a:prstGeom>
        </p:spPr>
      </p:pic>
      <p:pic>
        <p:nvPicPr>
          <p:cNvPr id="35" name="Picture 10" descr="C:\Users\jmccloy\Documents\zzzzMANUSCRIPTS\^^PUBS OUT OF MY HANDS\waste forms\2016.  JACS - pertechnetates\^^To Submit\NMR-all.png"/>
          <p:cNvPicPr>
            <a:picLocks noChangeAspect="1" noChangeArrowheads="1"/>
          </p:cNvPicPr>
          <p:nvPr/>
        </p:nvPicPr>
        <p:blipFill>
          <a:blip r:embed="rId4">
            <a:extLst>
              <a:ext uri="{28A0092B-C50C-407E-A947-70E740481C1C}">
                <a14:useLocalDpi xmlns:a14="http://schemas.microsoft.com/office/drawing/2010/main" val="0"/>
              </a:ext>
            </a:extLst>
          </a:blip>
          <a:srcRect b="63345"/>
          <a:stretch>
            <a:fillRect/>
          </a:stretch>
        </p:blipFill>
        <p:spPr bwMode="auto">
          <a:xfrm>
            <a:off x="306486" y="1256746"/>
            <a:ext cx="4188983" cy="3413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p:cNvSpPr>
            <a:spLocks noGrp="1"/>
          </p:cNvSpPr>
          <p:nvPr>
            <p:ph type="title"/>
          </p:nvPr>
        </p:nvSpPr>
        <p:spPr>
          <a:xfrm>
            <a:off x="801914" y="141116"/>
            <a:ext cx="7772400" cy="480131"/>
          </a:xfrm>
        </p:spPr>
        <p:txBody>
          <a:bodyPr/>
          <a:lstStyle/>
          <a:p>
            <a:r>
              <a:rPr lang="en-US" dirty="0"/>
              <a:t>TcO</a:t>
            </a:r>
            <a:r>
              <a:rPr lang="en-US" baseline="-25000" dirty="0"/>
              <a:t>4</a:t>
            </a:r>
            <a:r>
              <a:rPr lang="en-US" dirty="0"/>
              <a:t> Pertechnetates:  Tc-99 NMR</a:t>
            </a:r>
          </a:p>
        </p:txBody>
      </p:sp>
      <p:sp>
        <p:nvSpPr>
          <p:cNvPr id="7" name="TextBox 6"/>
          <p:cNvSpPr txBox="1"/>
          <p:nvPr/>
        </p:nvSpPr>
        <p:spPr>
          <a:xfrm>
            <a:off x="1865442" y="716497"/>
            <a:ext cx="3762375" cy="369332"/>
          </a:xfrm>
          <a:prstGeom prst="rect">
            <a:avLst/>
          </a:prstGeom>
          <a:noFill/>
        </p:spPr>
        <p:txBody>
          <a:bodyPr wrap="square" rtlCol="0">
            <a:spAutoFit/>
          </a:bodyPr>
          <a:lstStyle/>
          <a:p>
            <a:r>
              <a:rPr lang="en-US" dirty="0">
                <a:solidFill>
                  <a:schemeClr val="bg2"/>
                </a:solidFill>
              </a:rPr>
              <a:t>“Static” NMR</a:t>
            </a:r>
          </a:p>
        </p:txBody>
      </p:sp>
      <p:sp>
        <p:nvSpPr>
          <p:cNvPr id="9" name="TextBox 8"/>
          <p:cNvSpPr txBox="1"/>
          <p:nvPr/>
        </p:nvSpPr>
        <p:spPr>
          <a:xfrm>
            <a:off x="6103018" y="869869"/>
            <a:ext cx="3762375" cy="369332"/>
          </a:xfrm>
          <a:prstGeom prst="rect">
            <a:avLst/>
          </a:prstGeom>
          <a:noFill/>
        </p:spPr>
        <p:txBody>
          <a:bodyPr wrap="square" rtlCol="0">
            <a:spAutoFit/>
          </a:bodyPr>
          <a:lstStyle/>
          <a:p>
            <a:r>
              <a:rPr lang="en-US" dirty="0">
                <a:solidFill>
                  <a:schemeClr val="bg2"/>
                </a:solidFill>
              </a:rPr>
              <a:t>MAS NMR</a:t>
            </a:r>
          </a:p>
        </p:txBody>
      </p:sp>
      <p:sp>
        <p:nvSpPr>
          <p:cNvPr id="13" name="TextBox 12"/>
          <p:cNvSpPr txBox="1"/>
          <p:nvPr/>
        </p:nvSpPr>
        <p:spPr>
          <a:xfrm>
            <a:off x="6330926" y="6240567"/>
            <a:ext cx="2513142" cy="205184"/>
          </a:xfrm>
          <a:prstGeom prst="rect">
            <a:avLst/>
          </a:prstGeom>
          <a:noFill/>
        </p:spPr>
        <p:txBody>
          <a:bodyPr wrap="square" rtlCol="0">
            <a:spAutoFit/>
          </a:bodyPr>
          <a:lstStyle/>
          <a:p>
            <a:endParaRPr lang="en-US" sz="1100" baseline="-25000" dirty="0">
              <a:solidFill>
                <a:schemeClr val="bg2"/>
              </a:solidFill>
            </a:endParaRPr>
          </a:p>
        </p:txBody>
      </p:sp>
      <p:sp>
        <p:nvSpPr>
          <p:cNvPr id="14" name="TextBox 13"/>
          <p:cNvSpPr txBox="1"/>
          <p:nvPr/>
        </p:nvSpPr>
        <p:spPr>
          <a:xfrm>
            <a:off x="1482357" y="4562475"/>
            <a:ext cx="2219325" cy="276999"/>
          </a:xfrm>
          <a:prstGeom prst="rect">
            <a:avLst/>
          </a:prstGeom>
          <a:noFill/>
        </p:spPr>
        <p:txBody>
          <a:bodyPr wrap="square" rtlCol="0">
            <a:spAutoFit/>
          </a:bodyPr>
          <a:lstStyle/>
          <a:p>
            <a:r>
              <a:rPr lang="en-US" sz="1200" dirty="0">
                <a:solidFill>
                  <a:schemeClr val="bg2"/>
                </a:solidFill>
              </a:rPr>
              <a:t>Tc-99 referenced to TcO</a:t>
            </a:r>
            <a:r>
              <a:rPr lang="en-US" sz="1200" baseline="-25000" dirty="0">
                <a:solidFill>
                  <a:schemeClr val="bg2"/>
                </a:solidFill>
              </a:rPr>
              <a:t>4</a:t>
            </a:r>
            <a:r>
              <a:rPr lang="en-US" sz="1200" baseline="30000" dirty="0">
                <a:solidFill>
                  <a:schemeClr val="bg2"/>
                </a:solidFill>
              </a:rPr>
              <a:t>-</a:t>
            </a:r>
            <a:r>
              <a:rPr lang="en-US" sz="1200" dirty="0">
                <a:solidFill>
                  <a:schemeClr val="bg2"/>
                </a:solidFill>
              </a:rPr>
              <a:t>(</a:t>
            </a:r>
            <a:r>
              <a:rPr lang="en-US" sz="1200" dirty="0" err="1">
                <a:solidFill>
                  <a:schemeClr val="bg2"/>
                </a:solidFill>
              </a:rPr>
              <a:t>aq</a:t>
            </a:r>
            <a:r>
              <a:rPr lang="en-US" sz="1200" dirty="0">
                <a:solidFill>
                  <a:schemeClr val="bg2"/>
                </a:solidFill>
              </a:rPr>
              <a:t>)</a:t>
            </a:r>
          </a:p>
        </p:txBody>
      </p:sp>
      <p:sp>
        <p:nvSpPr>
          <p:cNvPr id="16" name="TextBox 15"/>
          <p:cNvSpPr txBox="1"/>
          <p:nvPr/>
        </p:nvSpPr>
        <p:spPr>
          <a:xfrm>
            <a:off x="250833" y="4954386"/>
            <a:ext cx="4259684" cy="1815882"/>
          </a:xfrm>
          <a:prstGeom prst="rect">
            <a:avLst/>
          </a:prstGeom>
          <a:noFill/>
        </p:spPr>
        <p:txBody>
          <a:bodyPr wrap="square" rtlCol="0">
            <a:spAutoFit/>
          </a:bodyPr>
          <a:lstStyle/>
          <a:p>
            <a:r>
              <a:rPr lang="en-US" sz="1400" b="1" dirty="0">
                <a:solidFill>
                  <a:schemeClr val="accent1"/>
                </a:solidFill>
              </a:rPr>
              <a:t>Red </a:t>
            </a:r>
            <a:r>
              <a:rPr lang="en-US" sz="1400" dirty="0">
                <a:solidFill>
                  <a:schemeClr val="bg2"/>
                </a:solidFill>
              </a:rPr>
              <a:t>(simulation); </a:t>
            </a:r>
            <a:r>
              <a:rPr lang="en-US" sz="1400" b="1" dirty="0">
                <a:solidFill>
                  <a:schemeClr val="bg2"/>
                </a:solidFill>
              </a:rPr>
              <a:t>Black</a:t>
            </a:r>
            <a:r>
              <a:rPr lang="en-US" sz="1400" dirty="0">
                <a:solidFill>
                  <a:schemeClr val="bg2"/>
                </a:solidFill>
              </a:rPr>
              <a:t> (experiment)</a:t>
            </a:r>
          </a:p>
          <a:p>
            <a:r>
              <a:rPr lang="en-US" sz="1400" dirty="0">
                <a:solidFill>
                  <a:schemeClr val="bg2"/>
                </a:solidFill>
              </a:rPr>
              <a:t>Tc-99 is a </a:t>
            </a:r>
            <a:r>
              <a:rPr lang="en-US" sz="1400" b="1" dirty="0">
                <a:solidFill>
                  <a:schemeClr val="bg2"/>
                </a:solidFill>
              </a:rPr>
              <a:t>spin 9/2 nucleus</a:t>
            </a:r>
            <a:r>
              <a:rPr lang="en-US" sz="1400" dirty="0">
                <a:solidFill>
                  <a:schemeClr val="bg2"/>
                </a:solidFill>
              </a:rPr>
              <a:t>:</a:t>
            </a:r>
          </a:p>
          <a:p>
            <a:endParaRPr lang="en-US" sz="1400" dirty="0">
              <a:solidFill>
                <a:schemeClr val="bg2"/>
              </a:solidFill>
            </a:endParaRPr>
          </a:p>
          <a:p>
            <a:r>
              <a:rPr lang="en-US" sz="1400" dirty="0">
                <a:solidFill>
                  <a:schemeClr val="bg2"/>
                </a:solidFill>
              </a:rPr>
              <a:t>1: -1/2 ↔ +1/2 (“central transition”, left after MAS)</a:t>
            </a:r>
          </a:p>
          <a:p>
            <a:r>
              <a:rPr lang="en-US" sz="1400" dirty="0">
                <a:solidFill>
                  <a:schemeClr val="bg2"/>
                </a:solidFill>
              </a:rPr>
              <a:t>3: -3/2 ↔ -1/2</a:t>
            </a:r>
          </a:p>
          <a:p>
            <a:r>
              <a:rPr lang="en-US" sz="1400" dirty="0">
                <a:solidFill>
                  <a:schemeClr val="bg2"/>
                </a:solidFill>
              </a:rPr>
              <a:t>5: -5/2 ↔ -3/2</a:t>
            </a:r>
          </a:p>
          <a:p>
            <a:r>
              <a:rPr lang="en-US" sz="1400" dirty="0">
                <a:solidFill>
                  <a:schemeClr val="bg2"/>
                </a:solidFill>
              </a:rPr>
              <a:t>7: -7/2 ↔ -5/2</a:t>
            </a:r>
          </a:p>
          <a:p>
            <a:r>
              <a:rPr lang="en-US" sz="1400" dirty="0">
                <a:solidFill>
                  <a:schemeClr val="bg2"/>
                </a:solidFill>
              </a:rPr>
              <a:t>9: -9/2 ↔ -7/2</a:t>
            </a:r>
          </a:p>
        </p:txBody>
      </p:sp>
      <p:sp>
        <p:nvSpPr>
          <p:cNvPr id="20" name="TextBox 19"/>
          <p:cNvSpPr txBox="1"/>
          <p:nvPr/>
        </p:nvSpPr>
        <p:spPr>
          <a:xfrm>
            <a:off x="2254714" y="3944566"/>
            <a:ext cx="110067" cy="200055"/>
          </a:xfrm>
          <a:prstGeom prst="rect">
            <a:avLst/>
          </a:prstGeom>
          <a:noFill/>
        </p:spPr>
        <p:txBody>
          <a:bodyPr wrap="square" rtlCol="0">
            <a:spAutoFit/>
          </a:bodyPr>
          <a:lstStyle/>
          <a:p>
            <a:r>
              <a:rPr lang="en-US" sz="700" b="1" dirty="0">
                <a:solidFill>
                  <a:schemeClr val="bg2"/>
                </a:solidFill>
              </a:rPr>
              <a:t>1</a:t>
            </a:r>
          </a:p>
        </p:txBody>
      </p:sp>
      <p:sp>
        <p:nvSpPr>
          <p:cNvPr id="21" name="TextBox 20"/>
          <p:cNvSpPr txBox="1"/>
          <p:nvPr/>
        </p:nvSpPr>
        <p:spPr>
          <a:xfrm>
            <a:off x="1946641" y="5871235"/>
            <a:ext cx="2384875" cy="646331"/>
          </a:xfrm>
          <a:prstGeom prst="rect">
            <a:avLst/>
          </a:prstGeom>
          <a:noFill/>
        </p:spPr>
        <p:txBody>
          <a:bodyPr wrap="square" rtlCol="0">
            <a:spAutoFit/>
          </a:bodyPr>
          <a:lstStyle/>
          <a:p>
            <a:r>
              <a:rPr lang="en-US" sz="1200" dirty="0">
                <a:solidFill>
                  <a:schemeClr val="bg2"/>
                </a:solidFill>
              </a:rPr>
              <a:t>Smaller </a:t>
            </a:r>
            <a:r>
              <a:rPr lang="en-US" sz="1200" dirty="0" err="1">
                <a:solidFill>
                  <a:schemeClr val="bg2"/>
                </a:solidFill>
              </a:rPr>
              <a:t>C</a:t>
            </a:r>
            <a:r>
              <a:rPr lang="en-US" sz="1200" baseline="-25000" dirty="0" err="1">
                <a:solidFill>
                  <a:schemeClr val="bg2"/>
                </a:solidFill>
              </a:rPr>
              <a:t>q</a:t>
            </a:r>
            <a:r>
              <a:rPr lang="en-US" sz="1200" dirty="0">
                <a:solidFill>
                  <a:schemeClr val="bg2"/>
                </a:solidFill>
              </a:rPr>
              <a:t> (MHz), tighter distribution of transitions in frequency space</a:t>
            </a:r>
          </a:p>
        </p:txBody>
      </p:sp>
      <p:sp>
        <p:nvSpPr>
          <p:cNvPr id="23" name="TextBox 22"/>
          <p:cNvSpPr txBox="1"/>
          <p:nvPr/>
        </p:nvSpPr>
        <p:spPr>
          <a:xfrm>
            <a:off x="1838046" y="3946054"/>
            <a:ext cx="110067" cy="200055"/>
          </a:xfrm>
          <a:prstGeom prst="rect">
            <a:avLst/>
          </a:prstGeom>
          <a:noFill/>
        </p:spPr>
        <p:txBody>
          <a:bodyPr wrap="square" rtlCol="0">
            <a:spAutoFit/>
          </a:bodyPr>
          <a:lstStyle/>
          <a:p>
            <a:r>
              <a:rPr lang="en-US" sz="700" b="1" dirty="0">
                <a:solidFill>
                  <a:schemeClr val="bg2"/>
                </a:solidFill>
              </a:rPr>
              <a:t>3</a:t>
            </a:r>
          </a:p>
        </p:txBody>
      </p:sp>
      <p:sp>
        <p:nvSpPr>
          <p:cNvPr id="24" name="TextBox 23"/>
          <p:cNvSpPr txBox="1"/>
          <p:nvPr/>
        </p:nvSpPr>
        <p:spPr>
          <a:xfrm>
            <a:off x="1354277" y="4070141"/>
            <a:ext cx="110067" cy="200055"/>
          </a:xfrm>
          <a:prstGeom prst="rect">
            <a:avLst/>
          </a:prstGeom>
          <a:noFill/>
        </p:spPr>
        <p:txBody>
          <a:bodyPr wrap="square" rtlCol="0">
            <a:spAutoFit/>
          </a:bodyPr>
          <a:lstStyle/>
          <a:p>
            <a:r>
              <a:rPr lang="en-US" sz="700" b="1" dirty="0">
                <a:solidFill>
                  <a:schemeClr val="bg2"/>
                </a:solidFill>
              </a:rPr>
              <a:t>5</a:t>
            </a:r>
          </a:p>
        </p:txBody>
      </p:sp>
      <p:sp>
        <p:nvSpPr>
          <p:cNvPr id="25" name="TextBox 24"/>
          <p:cNvSpPr txBox="1"/>
          <p:nvPr/>
        </p:nvSpPr>
        <p:spPr>
          <a:xfrm>
            <a:off x="870509" y="4144621"/>
            <a:ext cx="110067" cy="200055"/>
          </a:xfrm>
          <a:prstGeom prst="rect">
            <a:avLst/>
          </a:prstGeom>
          <a:noFill/>
        </p:spPr>
        <p:txBody>
          <a:bodyPr wrap="square" rtlCol="0">
            <a:spAutoFit/>
          </a:bodyPr>
          <a:lstStyle/>
          <a:p>
            <a:r>
              <a:rPr lang="en-US" sz="700" b="1" dirty="0">
                <a:solidFill>
                  <a:schemeClr val="bg2"/>
                </a:solidFill>
              </a:rPr>
              <a:t>7</a:t>
            </a:r>
          </a:p>
        </p:txBody>
      </p:sp>
      <p:sp>
        <p:nvSpPr>
          <p:cNvPr id="26" name="TextBox 25"/>
          <p:cNvSpPr txBox="1"/>
          <p:nvPr/>
        </p:nvSpPr>
        <p:spPr>
          <a:xfrm>
            <a:off x="2741845" y="1881155"/>
            <a:ext cx="2009568" cy="400110"/>
          </a:xfrm>
          <a:prstGeom prst="rect">
            <a:avLst/>
          </a:prstGeom>
          <a:noFill/>
        </p:spPr>
        <p:txBody>
          <a:bodyPr wrap="square" rtlCol="0">
            <a:spAutoFit/>
          </a:bodyPr>
          <a:lstStyle/>
          <a:p>
            <a:r>
              <a:rPr lang="en-US" sz="1000" dirty="0" err="1">
                <a:solidFill>
                  <a:schemeClr val="bg2"/>
                </a:solidFill>
              </a:rPr>
              <a:t>C</a:t>
            </a:r>
            <a:r>
              <a:rPr lang="en-US" sz="1000" baseline="-25000" dirty="0" err="1">
                <a:solidFill>
                  <a:schemeClr val="bg2"/>
                </a:solidFill>
              </a:rPr>
              <a:t>q</a:t>
            </a:r>
            <a:r>
              <a:rPr lang="en-US" sz="1000" dirty="0">
                <a:solidFill>
                  <a:schemeClr val="bg2"/>
                </a:solidFill>
              </a:rPr>
              <a:t>(MHz)= 1.36, </a:t>
            </a:r>
          </a:p>
          <a:p>
            <a:r>
              <a:rPr lang="el-GR" sz="1000" dirty="0">
                <a:solidFill>
                  <a:schemeClr val="bg2"/>
                </a:solidFill>
              </a:rPr>
              <a:t>δ</a:t>
            </a:r>
            <a:r>
              <a:rPr lang="en-US" sz="1000" baseline="-25000" dirty="0" err="1">
                <a:solidFill>
                  <a:schemeClr val="bg2"/>
                </a:solidFill>
              </a:rPr>
              <a:t>iso</a:t>
            </a:r>
            <a:r>
              <a:rPr lang="en-US" sz="1000" dirty="0">
                <a:solidFill>
                  <a:schemeClr val="bg2"/>
                </a:solidFill>
              </a:rPr>
              <a:t> (ppm) = -16.8, </a:t>
            </a:r>
            <a:r>
              <a:rPr lang="el-GR" sz="1000" dirty="0">
                <a:solidFill>
                  <a:schemeClr val="bg2"/>
                </a:solidFill>
              </a:rPr>
              <a:t>η</a:t>
            </a:r>
            <a:r>
              <a:rPr lang="en-US" sz="1000" baseline="-25000" dirty="0">
                <a:solidFill>
                  <a:schemeClr val="bg2"/>
                </a:solidFill>
              </a:rPr>
              <a:t>q</a:t>
            </a:r>
            <a:r>
              <a:rPr lang="en-US" sz="1000" dirty="0">
                <a:solidFill>
                  <a:schemeClr val="bg2"/>
                </a:solidFill>
              </a:rPr>
              <a:t>=0.228 </a:t>
            </a:r>
          </a:p>
        </p:txBody>
      </p:sp>
      <p:sp>
        <p:nvSpPr>
          <p:cNvPr id="28" name="TextBox 27"/>
          <p:cNvSpPr txBox="1"/>
          <p:nvPr/>
        </p:nvSpPr>
        <p:spPr>
          <a:xfrm>
            <a:off x="2857840" y="2549871"/>
            <a:ext cx="1765601" cy="400110"/>
          </a:xfrm>
          <a:prstGeom prst="rect">
            <a:avLst/>
          </a:prstGeom>
          <a:noFill/>
        </p:spPr>
        <p:txBody>
          <a:bodyPr wrap="square" rtlCol="0">
            <a:spAutoFit/>
          </a:bodyPr>
          <a:lstStyle/>
          <a:p>
            <a:r>
              <a:rPr lang="en-US" sz="1000" dirty="0" err="1">
                <a:solidFill>
                  <a:schemeClr val="bg2"/>
                </a:solidFill>
              </a:rPr>
              <a:t>C</a:t>
            </a:r>
            <a:r>
              <a:rPr lang="en-US" sz="1000" baseline="-25000" dirty="0" err="1">
                <a:solidFill>
                  <a:schemeClr val="bg2"/>
                </a:solidFill>
              </a:rPr>
              <a:t>q</a:t>
            </a:r>
            <a:r>
              <a:rPr lang="en-US" sz="1000" dirty="0">
                <a:solidFill>
                  <a:schemeClr val="bg2"/>
                </a:solidFill>
              </a:rPr>
              <a:t>= 3.88, </a:t>
            </a:r>
            <a:r>
              <a:rPr lang="el-GR" sz="1000" dirty="0">
                <a:solidFill>
                  <a:schemeClr val="bg2"/>
                </a:solidFill>
              </a:rPr>
              <a:t>δ</a:t>
            </a:r>
            <a:r>
              <a:rPr lang="en-US" sz="1000" baseline="-25000" dirty="0" err="1">
                <a:solidFill>
                  <a:schemeClr val="bg2"/>
                </a:solidFill>
              </a:rPr>
              <a:t>iso</a:t>
            </a:r>
            <a:r>
              <a:rPr lang="en-US" sz="1000" dirty="0">
                <a:solidFill>
                  <a:schemeClr val="bg2"/>
                </a:solidFill>
              </a:rPr>
              <a:t> = -13.4,</a:t>
            </a:r>
            <a:r>
              <a:rPr lang="el-GR" sz="1000" dirty="0">
                <a:solidFill>
                  <a:schemeClr val="bg2"/>
                </a:solidFill>
              </a:rPr>
              <a:t> η</a:t>
            </a:r>
            <a:r>
              <a:rPr lang="en-US" sz="1000" baseline="-25000" dirty="0">
                <a:solidFill>
                  <a:schemeClr val="bg2"/>
                </a:solidFill>
              </a:rPr>
              <a:t>q</a:t>
            </a:r>
            <a:r>
              <a:rPr lang="en-US" sz="1000" dirty="0">
                <a:solidFill>
                  <a:schemeClr val="bg2"/>
                </a:solidFill>
              </a:rPr>
              <a:t>=0</a:t>
            </a:r>
          </a:p>
          <a:p>
            <a:r>
              <a:rPr lang="en-US" sz="1000" dirty="0">
                <a:solidFill>
                  <a:schemeClr val="bg2"/>
                </a:solidFill>
              </a:rPr>
              <a:t>  </a:t>
            </a:r>
          </a:p>
        </p:txBody>
      </p:sp>
      <p:sp>
        <p:nvSpPr>
          <p:cNvPr id="29" name="TextBox 28"/>
          <p:cNvSpPr txBox="1"/>
          <p:nvPr/>
        </p:nvSpPr>
        <p:spPr>
          <a:xfrm>
            <a:off x="2916222" y="3132937"/>
            <a:ext cx="1765601" cy="400110"/>
          </a:xfrm>
          <a:prstGeom prst="rect">
            <a:avLst/>
          </a:prstGeom>
          <a:noFill/>
        </p:spPr>
        <p:txBody>
          <a:bodyPr wrap="square" rtlCol="0">
            <a:spAutoFit/>
          </a:bodyPr>
          <a:lstStyle/>
          <a:p>
            <a:r>
              <a:rPr lang="en-US" sz="1000" dirty="0" err="1">
                <a:solidFill>
                  <a:schemeClr val="bg2"/>
                </a:solidFill>
              </a:rPr>
              <a:t>C</a:t>
            </a:r>
            <a:r>
              <a:rPr lang="en-US" sz="1000" baseline="-25000" dirty="0" err="1">
                <a:solidFill>
                  <a:schemeClr val="bg2"/>
                </a:solidFill>
              </a:rPr>
              <a:t>q</a:t>
            </a:r>
            <a:r>
              <a:rPr lang="en-US" sz="1000" dirty="0">
                <a:solidFill>
                  <a:schemeClr val="bg2"/>
                </a:solidFill>
              </a:rPr>
              <a:t>= 5.33, </a:t>
            </a:r>
            <a:r>
              <a:rPr lang="el-GR" sz="1000" dirty="0">
                <a:solidFill>
                  <a:schemeClr val="bg2"/>
                </a:solidFill>
              </a:rPr>
              <a:t>δ</a:t>
            </a:r>
            <a:r>
              <a:rPr lang="en-US" sz="1000" baseline="-25000" dirty="0" err="1">
                <a:solidFill>
                  <a:schemeClr val="bg2"/>
                </a:solidFill>
              </a:rPr>
              <a:t>iso</a:t>
            </a:r>
            <a:r>
              <a:rPr lang="en-US" sz="1000" dirty="0">
                <a:solidFill>
                  <a:schemeClr val="bg2"/>
                </a:solidFill>
              </a:rPr>
              <a:t> = 1.5,</a:t>
            </a:r>
            <a:r>
              <a:rPr lang="el-GR" sz="1000" dirty="0">
                <a:solidFill>
                  <a:schemeClr val="bg2"/>
                </a:solidFill>
              </a:rPr>
              <a:t> η</a:t>
            </a:r>
            <a:r>
              <a:rPr lang="en-US" sz="1000" baseline="-25000" dirty="0">
                <a:solidFill>
                  <a:schemeClr val="bg2"/>
                </a:solidFill>
              </a:rPr>
              <a:t>q</a:t>
            </a:r>
            <a:r>
              <a:rPr lang="en-US" sz="1000" dirty="0">
                <a:solidFill>
                  <a:schemeClr val="bg2"/>
                </a:solidFill>
              </a:rPr>
              <a:t>=0</a:t>
            </a:r>
          </a:p>
          <a:p>
            <a:r>
              <a:rPr lang="en-US" sz="1000" dirty="0">
                <a:solidFill>
                  <a:schemeClr val="bg2"/>
                </a:solidFill>
              </a:rPr>
              <a:t>  </a:t>
            </a:r>
          </a:p>
        </p:txBody>
      </p:sp>
      <p:sp>
        <p:nvSpPr>
          <p:cNvPr id="30" name="TextBox 29"/>
          <p:cNvSpPr txBox="1"/>
          <p:nvPr/>
        </p:nvSpPr>
        <p:spPr>
          <a:xfrm>
            <a:off x="2948212" y="3716003"/>
            <a:ext cx="1765601" cy="400110"/>
          </a:xfrm>
          <a:prstGeom prst="rect">
            <a:avLst/>
          </a:prstGeom>
          <a:noFill/>
        </p:spPr>
        <p:txBody>
          <a:bodyPr wrap="square" rtlCol="0">
            <a:spAutoFit/>
          </a:bodyPr>
          <a:lstStyle/>
          <a:p>
            <a:r>
              <a:rPr lang="en-US" sz="1000" dirty="0" err="1">
                <a:solidFill>
                  <a:schemeClr val="bg2"/>
                </a:solidFill>
              </a:rPr>
              <a:t>C</a:t>
            </a:r>
            <a:r>
              <a:rPr lang="en-US" sz="1000" baseline="-25000" dirty="0" err="1">
                <a:solidFill>
                  <a:schemeClr val="bg2"/>
                </a:solidFill>
              </a:rPr>
              <a:t>q</a:t>
            </a:r>
            <a:r>
              <a:rPr lang="en-US" sz="1000" dirty="0">
                <a:solidFill>
                  <a:schemeClr val="bg2"/>
                </a:solidFill>
              </a:rPr>
              <a:t>= 9.38, </a:t>
            </a:r>
            <a:r>
              <a:rPr lang="el-GR" sz="1000" dirty="0">
                <a:solidFill>
                  <a:schemeClr val="bg2"/>
                </a:solidFill>
              </a:rPr>
              <a:t>δ</a:t>
            </a:r>
            <a:r>
              <a:rPr lang="en-US" sz="1000" baseline="-25000" dirty="0" err="1">
                <a:solidFill>
                  <a:schemeClr val="bg2"/>
                </a:solidFill>
              </a:rPr>
              <a:t>iso</a:t>
            </a:r>
            <a:r>
              <a:rPr lang="en-US" sz="1000" dirty="0">
                <a:solidFill>
                  <a:schemeClr val="bg2"/>
                </a:solidFill>
              </a:rPr>
              <a:t> = 43.5,</a:t>
            </a:r>
            <a:r>
              <a:rPr lang="el-GR" sz="1000" dirty="0">
                <a:solidFill>
                  <a:schemeClr val="bg2"/>
                </a:solidFill>
              </a:rPr>
              <a:t> η</a:t>
            </a:r>
            <a:r>
              <a:rPr lang="en-US" sz="1000" baseline="-25000" dirty="0">
                <a:solidFill>
                  <a:schemeClr val="bg2"/>
                </a:solidFill>
              </a:rPr>
              <a:t>q</a:t>
            </a:r>
            <a:r>
              <a:rPr lang="en-US" sz="1000" dirty="0">
                <a:solidFill>
                  <a:schemeClr val="bg2"/>
                </a:solidFill>
              </a:rPr>
              <a:t>=0</a:t>
            </a:r>
          </a:p>
          <a:p>
            <a:r>
              <a:rPr lang="en-US" sz="1000" dirty="0">
                <a:solidFill>
                  <a:schemeClr val="bg2"/>
                </a:solidFill>
              </a:rPr>
              <a:t>  </a:t>
            </a:r>
          </a:p>
        </p:txBody>
      </p:sp>
      <p:sp>
        <p:nvSpPr>
          <p:cNvPr id="2" name="Slide Number Placeholder 1"/>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2F46DDC-F58D-4D03-935B-19A567243BDC}"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3" name="TextBox 2"/>
          <p:cNvSpPr txBox="1"/>
          <p:nvPr/>
        </p:nvSpPr>
        <p:spPr>
          <a:xfrm>
            <a:off x="-9110" y="696782"/>
            <a:ext cx="2045127" cy="338554"/>
          </a:xfrm>
          <a:prstGeom prst="rect">
            <a:avLst/>
          </a:prstGeom>
          <a:noFill/>
        </p:spPr>
        <p:txBody>
          <a:bodyPr wrap="square" rtlCol="0">
            <a:spAutoFit/>
          </a:bodyPr>
          <a:lstStyle/>
          <a:p>
            <a:r>
              <a:rPr lang="en-US" sz="1600" dirty="0">
                <a:solidFill>
                  <a:schemeClr val="bg2"/>
                </a:solidFill>
              </a:rPr>
              <a:t>750 MHz (</a:t>
            </a:r>
            <a:r>
              <a:rPr lang="en-US" sz="1600" dirty="0" smtClean="0">
                <a:solidFill>
                  <a:schemeClr val="bg2"/>
                </a:solidFill>
              </a:rPr>
              <a:t>17.6 </a:t>
            </a:r>
            <a:r>
              <a:rPr lang="en-US" sz="1600" dirty="0">
                <a:solidFill>
                  <a:schemeClr val="bg2"/>
                </a:solidFill>
              </a:rPr>
              <a:t>T</a:t>
            </a:r>
            <a:r>
              <a:rPr lang="en-US" sz="1600" dirty="0" smtClean="0">
                <a:solidFill>
                  <a:schemeClr val="bg2"/>
                </a:solidFill>
              </a:rPr>
              <a:t>)</a:t>
            </a:r>
            <a:endParaRPr lang="en-US" sz="1600" dirty="0">
              <a:solidFill>
                <a:schemeClr val="bg2"/>
              </a:solidFill>
            </a:endParaRPr>
          </a:p>
        </p:txBody>
      </p:sp>
      <p:sp>
        <p:nvSpPr>
          <p:cNvPr id="32" name="Rectangle 31"/>
          <p:cNvSpPr/>
          <p:nvPr/>
        </p:nvSpPr>
        <p:spPr>
          <a:xfrm>
            <a:off x="7992094" y="5186339"/>
            <a:ext cx="1151905" cy="646331"/>
          </a:xfrm>
          <a:prstGeom prst="rect">
            <a:avLst/>
          </a:prstGeom>
        </p:spPr>
        <p:txBody>
          <a:bodyPr wrap="square">
            <a:spAutoFit/>
          </a:bodyPr>
          <a:lstStyle/>
          <a:p>
            <a:r>
              <a:rPr lang="en-US" dirty="0">
                <a:solidFill>
                  <a:schemeClr val="bg2"/>
                </a:solidFill>
              </a:rPr>
              <a:t>central transition</a:t>
            </a:r>
            <a:endParaRPr lang="en-US" dirty="0"/>
          </a:p>
        </p:txBody>
      </p:sp>
      <p:pic>
        <p:nvPicPr>
          <p:cNvPr id="34" name="Picture 10" descr="C:\Users\jmccloy\Documents\zzzzMANUSCRIPTS\^^PUBS OUT OF MY HANDS\waste forms\2016.  JACS - pertechnetates\^^To Submit\NMR-all.png"/>
          <p:cNvPicPr>
            <a:picLocks noChangeAspect="1" noChangeArrowheads="1"/>
          </p:cNvPicPr>
          <p:nvPr/>
        </p:nvPicPr>
        <p:blipFill>
          <a:blip r:embed="rId4">
            <a:extLst>
              <a:ext uri="{28A0092B-C50C-407E-A947-70E740481C1C}">
                <a14:useLocalDpi xmlns:a14="http://schemas.microsoft.com/office/drawing/2010/main" val="0"/>
              </a:ext>
            </a:extLst>
          </a:blip>
          <a:srcRect t="70343"/>
          <a:stretch>
            <a:fillRect/>
          </a:stretch>
        </p:blipFill>
        <p:spPr bwMode="auto">
          <a:xfrm>
            <a:off x="5094907" y="4585787"/>
            <a:ext cx="289718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1" name="Straight Arrow Connector 30"/>
          <p:cNvCxnSpPr>
            <a:stCxn id="33" idx="1"/>
          </p:cNvCxnSpPr>
          <p:nvPr/>
        </p:nvCxnSpPr>
        <p:spPr>
          <a:xfrm flipH="1">
            <a:off x="7731985" y="3547984"/>
            <a:ext cx="456498" cy="493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8188483" y="3332540"/>
            <a:ext cx="1015641" cy="430887"/>
          </a:xfrm>
          <a:prstGeom prst="rect">
            <a:avLst/>
          </a:prstGeom>
          <a:noFill/>
        </p:spPr>
        <p:txBody>
          <a:bodyPr wrap="square" rtlCol="0">
            <a:spAutoFit/>
          </a:bodyPr>
          <a:lstStyle/>
          <a:p>
            <a:r>
              <a:rPr lang="en-US" sz="1100" dirty="0">
                <a:solidFill>
                  <a:schemeClr val="bg2"/>
                </a:solidFill>
              </a:rPr>
              <a:t>Spinning sidebands</a:t>
            </a:r>
          </a:p>
        </p:txBody>
      </p:sp>
      <p:pic>
        <p:nvPicPr>
          <p:cNvPr id="38" name="Picture 37"/>
          <p:cNvPicPr>
            <a:picLocks noChangeAspect="1"/>
          </p:cNvPicPr>
          <p:nvPr/>
        </p:nvPicPr>
        <p:blipFill>
          <a:blip r:embed="rId5"/>
          <a:stretch>
            <a:fillRect/>
          </a:stretch>
        </p:blipFill>
        <p:spPr>
          <a:xfrm>
            <a:off x="8082361" y="6306240"/>
            <a:ext cx="1061638" cy="464028"/>
          </a:xfrm>
          <a:prstGeom prst="rect">
            <a:avLst/>
          </a:prstGeom>
        </p:spPr>
      </p:pic>
      <p:sp>
        <p:nvSpPr>
          <p:cNvPr id="27" name="TextBox 26"/>
          <p:cNvSpPr txBox="1"/>
          <p:nvPr/>
        </p:nvSpPr>
        <p:spPr>
          <a:xfrm>
            <a:off x="4495469" y="663580"/>
            <a:ext cx="2045127" cy="584775"/>
          </a:xfrm>
          <a:prstGeom prst="rect">
            <a:avLst/>
          </a:prstGeom>
          <a:noFill/>
        </p:spPr>
        <p:txBody>
          <a:bodyPr wrap="square" rtlCol="0">
            <a:spAutoFit/>
          </a:bodyPr>
          <a:lstStyle/>
          <a:p>
            <a:r>
              <a:rPr lang="en-US" sz="1600" dirty="0">
                <a:solidFill>
                  <a:schemeClr val="bg2"/>
                </a:solidFill>
              </a:rPr>
              <a:t>750 MHz (</a:t>
            </a:r>
            <a:r>
              <a:rPr lang="en-US" sz="1600" dirty="0" smtClean="0">
                <a:solidFill>
                  <a:schemeClr val="bg2"/>
                </a:solidFill>
              </a:rPr>
              <a:t>17.6 </a:t>
            </a:r>
            <a:r>
              <a:rPr lang="en-US" sz="1600" dirty="0">
                <a:solidFill>
                  <a:schemeClr val="bg2"/>
                </a:solidFill>
              </a:rPr>
              <a:t>T)</a:t>
            </a:r>
          </a:p>
          <a:p>
            <a:r>
              <a:rPr lang="en-US" sz="1600" dirty="0">
                <a:solidFill>
                  <a:schemeClr val="bg2"/>
                </a:solidFill>
              </a:rPr>
              <a:t>18 kHz (MAS)</a:t>
            </a:r>
          </a:p>
        </p:txBody>
      </p:sp>
    </p:spTree>
    <p:extLst>
      <p:ext uri="{BB962C8B-B14F-4D97-AF65-F5344CB8AC3E}">
        <p14:creationId xmlns:p14="http://schemas.microsoft.com/office/powerpoint/2010/main" val="37597607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grpId="2"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1"/>
      <p:bldP spid="32" grpId="1"/>
      <p:bldP spid="32" grpId="2"/>
      <p:bldP spid="33" grpId="0"/>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35239" y="188741"/>
            <a:ext cx="7772400" cy="480131"/>
          </a:xfrm>
        </p:spPr>
        <p:txBody>
          <a:bodyPr/>
          <a:lstStyle/>
          <a:p>
            <a:r>
              <a:rPr lang="en-US" dirty="0"/>
              <a:t>TcO</a:t>
            </a:r>
            <a:r>
              <a:rPr lang="en-US" baseline="-25000" dirty="0"/>
              <a:t>4</a:t>
            </a:r>
            <a:r>
              <a:rPr lang="en-US" dirty="0"/>
              <a:t> Pertechnetates:  “Size matters”</a:t>
            </a:r>
          </a:p>
        </p:txBody>
      </p:sp>
      <p:pic>
        <p:nvPicPr>
          <p:cNvPr id="5" name="Content Placeholder 4"/>
          <p:cNvPicPr>
            <a:picLocks noGrp="1" noChangeAspect="1"/>
          </p:cNvPicPr>
          <p:nvPr>
            <p:ph idx="1"/>
          </p:nvPr>
        </p:nvPicPr>
        <p:blipFill>
          <a:blip r:embed="rId3" cstate="hqprint">
            <a:extLst>
              <a:ext uri="{28A0092B-C50C-407E-A947-70E740481C1C}">
                <a14:useLocalDpi xmlns:a14="http://schemas.microsoft.com/office/drawing/2010/main" val="0"/>
              </a:ext>
            </a:extLst>
          </a:blip>
          <a:stretch>
            <a:fillRect/>
          </a:stretch>
        </p:blipFill>
        <p:spPr>
          <a:xfrm>
            <a:off x="220325" y="1334337"/>
            <a:ext cx="2835278" cy="2456502"/>
          </a:xfrm>
        </p:spPr>
      </p:pic>
      <p:sp>
        <p:nvSpPr>
          <p:cNvPr id="4" name="Slide Number Placeholder 3"/>
          <p:cNvSpPr>
            <a:spLocks noGrp="1"/>
          </p:cNvSpPr>
          <p:nvPr>
            <p:ph type="sldNum" sz="quarter" idx="12"/>
          </p:nvPr>
        </p:nvSpPr>
        <p:spPr/>
        <p:txBody>
          <a:bodyPr/>
          <a:lstStyle/>
          <a:p>
            <a:pPr>
              <a:defRPr/>
            </a:pPr>
            <a:fld id="{5FD58EFE-F676-43D2-B14B-06892A92767F}" type="slidenum">
              <a:rPr lang="en-US" smtClean="0">
                <a:solidFill>
                  <a:srgbClr val="000000"/>
                </a:solidFill>
              </a:rPr>
              <a:pPr>
                <a:defRPr/>
              </a:pPr>
              <a:t>12</a:t>
            </a:fld>
            <a:endParaRPr lang="en-US">
              <a:solidFill>
                <a:srgbClr val="000000"/>
              </a:solidFill>
            </a:endParaRPr>
          </a:p>
        </p:txBody>
      </p:sp>
      <p:pic>
        <p:nvPicPr>
          <p:cNvPr id="6" name="Picture 5"/>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055604" y="1334337"/>
            <a:ext cx="2814260" cy="2449286"/>
          </a:xfrm>
          <a:prstGeom prst="rect">
            <a:avLst/>
          </a:prstGeom>
        </p:spPr>
      </p:pic>
      <p:pic>
        <p:nvPicPr>
          <p:cNvPr id="7" name="Picture 6"/>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5891957" y="1334337"/>
            <a:ext cx="2834768" cy="2456502"/>
          </a:xfrm>
          <a:prstGeom prst="rect">
            <a:avLst/>
          </a:prstGeom>
        </p:spPr>
      </p:pic>
      <p:sp>
        <p:nvSpPr>
          <p:cNvPr id="8" name="TextBox 7"/>
          <p:cNvSpPr txBox="1"/>
          <p:nvPr/>
        </p:nvSpPr>
        <p:spPr>
          <a:xfrm>
            <a:off x="3342431" y="4706180"/>
            <a:ext cx="5471476" cy="2123658"/>
          </a:xfrm>
          <a:prstGeom prst="rect">
            <a:avLst/>
          </a:prstGeom>
          <a:noFill/>
        </p:spPr>
        <p:txBody>
          <a:bodyPr wrap="square" rtlCol="0">
            <a:spAutoFit/>
          </a:bodyPr>
          <a:lstStyle/>
          <a:p>
            <a:r>
              <a:rPr lang="en-US" dirty="0">
                <a:solidFill>
                  <a:schemeClr val="bg2"/>
                </a:solidFill>
              </a:rPr>
              <a:t>From Tc-99 NMR, alkali size (# electrons) </a:t>
            </a:r>
            <a:r>
              <a:rPr lang="en-US" dirty="0">
                <a:solidFill>
                  <a:schemeClr val="accent1"/>
                </a:solidFill>
              </a:rPr>
              <a:t>influences O in Tc-O bond, thus influencing Tc-99; </a:t>
            </a:r>
            <a:r>
              <a:rPr lang="en-US" dirty="0">
                <a:solidFill>
                  <a:schemeClr val="bg2"/>
                </a:solidFill>
              </a:rPr>
              <a:t>for NaTcO</a:t>
            </a:r>
            <a:r>
              <a:rPr lang="en-US" baseline="-25000" dirty="0">
                <a:solidFill>
                  <a:schemeClr val="bg2"/>
                </a:solidFill>
              </a:rPr>
              <a:t>4</a:t>
            </a:r>
            <a:r>
              <a:rPr lang="en-US" dirty="0">
                <a:solidFill>
                  <a:schemeClr val="bg2"/>
                </a:solidFill>
              </a:rPr>
              <a:t>: </a:t>
            </a:r>
          </a:p>
          <a:p>
            <a:pPr marL="742950" lvl="1" indent="-285750">
              <a:buFont typeface="Arial" panose="020B0604020202020204" pitchFamily="34" charset="0"/>
              <a:buChar char="•"/>
            </a:pPr>
            <a:r>
              <a:rPr lang="en-US" sz="1600" dirty="0">
                <a:solidFill>
                  <a:schemeClr val="bg2"/>
                </a:solidFill>
              </a:rPr>
              <a:t>Na higher EN than other alkali thus attracts e-</a:t>
            </a:r>
          </a:p>
          <a:p>
            <a:pPr marL="742950" lvl="1" indent="-285750">
              <a:buFont typeface="Arial" panose="020B0604020202020204" pitchFamily="34" charset="0"/>
              <a:buChar char="•"/>
            </a:pPr>
            <a:r>
              <a:rPr lang="en-US" sz="1600" dirty="0">
                <a:solidFill>
                  <a:schemeClr val="bg2"/>
                </a:solidFill>
              </a:rPr>
              <a:t>charge density relatively higher on alkali side of O</a:t>
            </a:r>
          </a:p>
          <a:p>
            <a:pPr marL="742950" lvl="1" indent="-285750">
              <a:buFont typeface="Arial" panose="020B0604020202020204" pitchFamily="34" charset="0"/>
              <a:buChar char="•"/>
            </a:pPr>
            <a:r>
              <a:rPr lang="en-US" sz="1600" dirty="0">
                <a:solidFill>
                  <a:schemeClr val="bg2"/>
                </a:solidFill>
              </a:rPr>
              <a:t>Tc </a:t>
            </a:r>
            <a:r>
              <a:rPr lang="en-US" sz="1600" dirty="0" err="1">
                <a:solidFill>
                  <a:schemeClr val="bg2"/>
                </a:solidFill>
              </a:rPr>
              <a:t>deshielded</a:t>
            </a:r>
            <a:r>
              <a:rPr lang="en-US" sz="1600" dirty="0">
                <a:solidFill>
                  <a:schemeClr val="bg2"/>
                </a:solidFill>
              </a:rPr>
              <a:t> relative to TcO</a:t>
            </a:r>
            <a:r>
              <a:rPr lang="en-US" sz="1600" baseline="-25000" dirty="0">
                <a:solidFill>
                  <a:schemeClr val="bg2"/>
                </a:solidFill>
              </a:rPr>
              <a:t>4</a:t>
            </a:r>
            <a:r>
              <a:rPr lang="en-US" sz="1600" baseline="30000" dirty="0">
                <a:solidFill>
                  <a:schemeClr val="bg2"/>
                </a:solidFill>
              </a:rPr>
              <a:t>- </a:t>
            </a:r>
          </a:p>
          <a:p>
            <a:pPr marL="742950" lvl="1" indent="-285750">
              <a:buFont typeface="Arial" panose="020B0604020202020204" pitchFamily="34" charset="0"/>
              <a:buChar char="•"/>
            </a:pPr>
            <a:r>
              <a:rPr lang="en-US" sz="1600" dirty="0">
                <a:solidFill>
                  <a:schemeClr val="bg2"/>
                </a:solidFill>
              </a:rPr>
              <a:t>Larger difference in O-Tc-O bond angles (more asymmetric) -&gt; larger quadrupolar coupling</a:t>
            </a:r>
          </a:p>
          <a:p>
            <a:pPr marL="742950" lvl="1" indent="-285750">
              <a:buFont typeface="Arial" panose="020B0604020202020204" pitchFamily="34" charset="0"/>
              <a:buChar char="•"/>
            </a:pPr>
            <a:endParaRPr lang="en-US" sz="1600" dirty="0">
              <a:solidFill>
                <a:schemeClr val="bg2"/>
              </a:solidFill>
            </a:endParaRPr>
          </a:p>
        </p:txBody>
      </p:sp>
      <p:sp>
        <p:nvSpPr>
          <p:cNvPr id="9" name="TextBox 8"/>
          <p:cNvSpPr txBox="1"/>
          <p:nvPr/>
        </p:nvSpPr>
        <p:spPr>
          <a:xfrm>
            <a:off x="452879" y="4005894"/>
            <a:ext cx="2880724" cy="1200329"/>
          </a:xfrm>
          <a:prstGeom prst="rect">
            <a:avLst/>
          </a:prstGeom>
          <a:noFill/>
        </p:spPr>
        <p:txBody>
          <a:bodyPr wrap="square" rtlCol="0">
            <a:spAutoFit/>
          </a:bodyPr>
          <a:lstStyle/>
          <a:p>
            <a:r>
              <a:rPr lang="en-US" dirty="0">
                <a:solidFill>
                  <a:schemeClr val="bg2"/>
                </a:solidFill>
              </a:rPr>
              <a:t>Bigger counter cation -&gt; bigger unit cell</a:t>
            </a:r>
          </a:p>
          <a:p>
            <a:pPr marL="285750" indent="-285750">
              <a:buFont typeface="Arial" panose="020B0604020202020204" pitchFamily="34" charset="0"/>
              <a:buChar char="•"/>
            </a:pPr>
            <a:r>
              <a:rPr lang="en-US" dirty="0">
                <a:solidFill>
                  <a:schemeClr val="bg2"/>
                </a:solidFill>
              </a:rPr>
              <a:t>despite crystal structure change at Cs</a:t>
            </a:r>
          </a:p>
        </p:txBody>
      </p:sp>
      <p:sp>
        <p:nvSpPr>
          <p:cNvPr id="3" name="TextBox 2"/>
          <p:cNvSpPr txBox="1"/>
          <p:nvPr/>
        </p:nvSpPr>
        <p:spPr>
          <a:xfrm>
            <a:off x="6169446" y="877682"/>
            <a:ext cx="2744566" cy="369332"/>
          </a:xfrm>
          <a:prstGeom prst="rect">
            <a:avLst/>
          </a:prstGeom>
          <a:noFill/>
        </p:spPr>
        <p:txBody>
          <a:bodyPr wrap="square" rtlCol="0">
            <a:spAutoFit/>
          </a:bodyPr>
          <a:lstStyle/>
          <a:p>
            <a:pPr algn="ctr"/>
            <a:r>
              <a:rPr lang="en-US" dirty="0">
                <a:solidFill>
                  <a:schemeClr val="accent1"/>
                </a:solidFill>
              </a:rPr>
              <a:t>Isotropic chemical shift</a:t>
            </a:r>
          </a:p>
        </p:txBody>
      </p:sp>
      <p:sp>
        <p:nvSpPr>
          <p:cNvPr id="10" name="TextBox 9"/>
          <p:cNvSpPr txBox="1"/>
          <p:nvPr/>
        </p:nvSpPr>
        <p:spPr>
          <a:xfrm>
            <a:off x="3333603" y="877682"/>
            <a:ext cx="2744566" cy="369332"/>
          </a:xfrm>
          <a:prstGeom prst="rect">
            <a:avLst/>
          </a:prstGeom>
          <a:noFill/>
        </p:spPr>
        <p:txBody>
          <a:bodyPr wrap="square" rtlCol="0">
            <a:spAutoFit/>
          </a:bodyPr>
          <a:lstStyle/>
          <a:p>
            <a:pPr algn="ctr"/>
            <a:r>
              <a:rPr lang="en-US" dirty="0">
                <a:solidFill>
                  <a:schemeClr val="accent1"/>
                </a:solidFill>
              </a:rPr>
              <a:t>Quadrupolar coupling</a:t>
            </a:r>
          </a:p>
        </p:txBody>
      </p:sp>
      <p:sp>
        <p:nvSpPr>
          <p:cNvPr id="11" name="TextBox 10"/>
          <p:cNvSpPr txBox="1"/>
          <p:nvPr/>
        </p:nvSpPr>
        <p:spPr>
          <a:xfrm>
            <a:off x="452879" y="877682"/>
            <a:ext cx="2744566" cy="369332"/>
          </a:xfrm>
          <a:prstGeom prst="rect">
            <a:avLst/>
          </a:prstGeom>
          <a:noFill/>
        </p:spPr>
        <p:txBody>
          <a:bodyPr wrap="square" rtlCol="0">
            <a:spAutoFit/>
          </a:bodyPr>
          <a:lstStyle/>
          <a:p>
            <a:pPr algn="ctr"/>
            <a:r>
              <a:rPr lang="en-US" dirty="0">
                <a:solidFill>
                  <a:schemeClr val="accent1"/>
                </a:solidFill>
              </a:rPr>
              <a:t>Unit cell volume</a:t>
            </a:r>
          </a:p>
        </p:txBody>
      </p:sp>
      <p:sp>
        <p:nvSpPr>
          <p:cNvPr id="12" name="TextBox 11"/>
          <p:cNvSpPr txBox="1"/>
          <p:nvPr/>
        </p:nvSpPr>
        <p:spPr>
          <a:xfrm>
            <a:off x="3547438" y="1712301"/>
            <a:ext cx="563525" cy="261610"/>
          </a:xfrm>
          <a:prstGeom prst="rect">
            <a:avLst/>
          </a:prstGeom>
          <a:noFill/>
        </p:spPr>
        <p:txBody>
          <a:bodyPr wrap="square" rtlCol="0">
            <a:spAutoFit/>
          </a:bodyPr>
          <a:lstStyle/>
          <a:p>
            <a:r>
              <a:rPr lang="el-GR" sz="1100" dirty="0">
                <a:solidFill>
                  <a:schemeClr val="bg2"/>
                </a:solidFill>
              </a:rPr>
              <a:t>η</a:t>
            </a:r>
            <a:r>
              <a:rPr lang="en-US" sz="1100" baseline="-25000" dirty="0">
                <a:solidFill>
                  <a:schemeClr val="bg2"/>
                </a:solidFill>
              </a:rPr>
              <a:t>q</a:t>
            </a:r>
            <a:r>
              <a:rPr lang="en-US" sz="1100" dirty="0">
                <a:solidFill>
                  <a:schemeClr val="bg2"/>
                </a:solidFill>
              </a:rPr>
              <a:t>&gt;0</a:t>
            </a:r>
          </a:p>
        </p:txBody>
      </p:sp>
      <p:sp>
        <p:nvSpPr>
          <p:cNvPr id="14" name="TextBox 13"/>
          <p:cNvSpPr txBox="1"/>
          <p:nvPr/>
        </p:nvSpPr>
        <p:spPr>
          <a:xfrm>
            <a:off x="3927270" y="2090265"/>
            <a:ext cx="563525" cy="261610"/>
          </a:xfrm>
          <a:prstGeom prst="rect">
            <a:avLst/>
          </a:prstGeom>
          <a:noFill/>
        </p:spPr>
        <p:txBody>
          <a:bodyPr wrap="square" rtlCol="0">
            <a:spAutoFit/>
          </a:bodyPr>
          <a:lstStyle/>
          <a:p>
            <a:r>
              <a:rPr lang="el-GR" sz="1100" dirty="0">
                <a:solidFill>
                  <a:schemeClr val="bg2"/>
                </a:solidFill>
              </a:rPr>
              <a:t>η</a:t>
            </a:r>
            <a:r>
              <a:rPr lang="en-US" sz="1100" baseline="-25000" dirty="0">
                <a:solidFill>
                  <a:schemeClr val="bg2"/>
                </a:solidFill>
              </a:rPr>
              <a:t>q</a:t>
            </a:r>
            <a:r>
              <a:rPr lang="en-US" sz="1100" dirty="0">
                <a:solidFill>
                  <a:schemeClr val="bg2"/>
                </a:solidFill>
              </a:rPr>
              <a:t>=0</a:t>
            </a:r>
          </a:p>
        </p:txBody>
      </p:sp>
      <p:cxnSp>
        <p:nvCxnSpPr>
          <p:cNvPr id="15" name="Straight Arrow Connector 14"/>
          <p:cNvCxnSpPr/>
          <p:nvPr/>
        </p:nvCxnSpPr>
        <p:spPr>
          <a:xfrm>
            <a:off x="7095744" y="3010979"/>
            <a:ext cx="0" cy="2438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693154" y="2769658"/>
            <a:ext cx="1072896" cy="276999"/>
          </a:xfrm>
          <a:prstGeom prst="rect">
            <a:avLst/>
          </a:prstGeom>
          <a:noFill/>
        </p:spPr>
        <p:txBody>
          <a:bodyPr wrap="square" rtlCol="0">
            <a:spAutoFit/>
          </a:bodyPr>
          <a:lstStyle/>
          <a:p>
            <a:r>
              <a:rPr lang="en-US" sz="1200" dirty="0">
                <a:solidFill>
                  <a:schemeClr val="bg2"/>
                </a:solidFill>
              </a:rPr>
              <a:t>TcO</a:t>
            </a:r>
            <a:r>
              <a:rPr lang="en-US" sz="1200" baseline="-25000" dirty="0">
                <a:solidFill>
                  <a:schemeClr val="bg2"/>
                </a:solidFill>
              </a:rPr>
              <a:t>4</a:t>
            </a:r>
            <a:r>
              <a:rPr lang="en-US" sz="1200" baseline="30000" dirty="0">
                <a:solidFill>
                  <a:schemeClr val="bg2"/>
                </a:solidFill>
              </a:rPr>
              <a:t>- </a:t>
            </a:r>
            <a:r>
              <a:rPr lang="en-US" sz="1200" dirty="0">
                <a:solidFill>
                  <a:schemeClr val="bg2"/>
                </a:solidFill>
              </a:rPr>
              <a:t>(</a:t>
            </a:r>
            <a:r>
              <a:rPr lang="en-US" sz="1200" dirty="0" err="1">
                <a:solidFill>
                  <a:schemeClr val="bg2"/>
                </a:solidFill>
              </a:rPr>
              <a:t>aq</a:t>
            </a:r>
            <a:r>
              <a:rPr lang="en-US" sz="1200" dirty="0">
                <a:solidFill>
                  <a:schemeClr val="bg2"/>
                </a:solidFill>
              </a:rPr>
              <a:t>)</a:t>
            </a:r>
          </a:p>
        </p:txBody>
      </p:sp>
      <p:pic>
        <p:nvPicPr>
          <p:cNvPr id="17" name="Picture 16"/>
          <p:cNvPicPr>
            <a:picLocks noChangeAspect="1"/>
          </p:cNvPicPr>
          <p:nvPr/>
        </p:nvPicPr>
        <p:blipFill>
          <a:blip r:embed="rId6"/>
          <a:stretch>
            <a:fillRect/>
          </a:stretch>
        </p:blipFill>
        <p:spPr>
          <a:xfrm>
            <a:off x="3197445" y="3597832"/>
            <a:ext cx="1139090" cy="1127510"/>
          </a:xfrm>
          <a:prstGeom prst="rect">
            <a:avLst/>
          </a:prstGeom>
        </p:spPr>
      </p:pic>
      <p:pic>
        <p:nvPicPr>
          <p:cNvPr id="18" name="Picture 17"/>
          <p:cNvPicPr>
            <a:picLocks noChangeAspect="1"/>
          </p:cNvPicPr>
          <p:nvPr/>
        </p:nvPicPr>
        <p:blipFill>
          <a:blip r:embed="rId7"/>
          <a:stretch>
            <a:fillRect/>
          </a:stretch>
        </p:blipFill>
        <p:spPr>
          <a:xfrm>
            <a:off x="6078169" y="3718489"/>
            <a:ext cx="980635" cy="828652"/>
          </a:xfrm>
          <a:prstGeom prst="rect">
            <a:avLst/>
          </a:prstGeom>
        </p:spPr>
      </p:pic>
      <p:sp>
        <p:nvSpPr>
          <p:cNvPr id="19" name="TextBox 18"/>
          <p:cNvSpPr txBox="1"/>
          <p:nvPr/>
        </p:nvSpPr>
        <p:spPr>
          <a:xfrm>
            <a:off x="8057076" y="2733980"/>
            <a:ext cx="1109472" cy="276999"/>
          </a:xfrm>
          <a:prstGeom prst="rect">
            <a:avLst/>
          </a:prstGeom>
          <a:noFill/>
        </p:spPr>
        <p:txBody>
          <a:bodyPr wrap="square" rtlCol="0">
            <a:spAutoFit/>
          </a:bodyPr>
          <a:lstStyle/>
          <a:p>
            <a:r>
              <a:rPr lang="en-US" sz="1200" dirty="0">
                <a:solidFill>
                  <a:schemeClr val="bg2"/>
                </a:solidFill>
              </a:rPr>
              <a:t>De-shield</a:t>
            </a:r>
          </a:p>
        </p:txBody>
      </p:sp>
      <p:sp>
        <p:nvSpPr>
          <p:cNvPr id="21" name="TextBox 20"/>
          <p:cNvSpPr txBox="1"/>
          <p:nvPr/>
        </p:nvSpPr>
        <p:spPr>
          <a:xfrm>
            <a:off x="6407873" y="2122026"/>
            <a:ext cx="1109472" cy="276999"/>
          </a:xfrm>
          <a:prstGeom prst="rect">
            <a:avLst/>
          </a:prstGeom>
          <a:noFill/>
        </p:spPr>
        <p:txBody>
          <a:bodyPr wrap="square" rtlCol="0">
            <a:spAutoFit/>
          </a:bodyPr>
          <a:lstStyle/>
          <a:p>
            <a:r>
              <a:rPr lang="en-US" sz="1200" dirty="0">
                <a:solidFill>
                  <a:schemeClr val="bg2"/>
                </a:solidFill>
              </a:rPr>
              <a:t>Shield</a:t>
            </a:r>
          </a:p>
        </p:txBody>
      </p:sp>
      <p:sp>
        <p:nvSpPr>
          <p:cNvPr id="13" name="Rectangle 12"/>
          <p:cNvSpPr/>
          <p:nvPr/>
        </p:nvSpPr>
        <p:spPr>
          <a:xfrm>
            <a:off x="0" y="5891119"/>
            <a:ext cx="3006164" cy="938719"/>
          </a:xfrm>
          <a:prstGeom prst="rect">
            <a:avLst/>
          </a:prstGeom>
        </p:spPr>
        <p:txBody>
          <a:bodyPr wrap="square">
            <a:spAutoFit/>
          </a:bodyPr>
          <a:lstStyle/>
          <a:p>
            <a:r>
              <a:rPr lang="en-US" sz="1100" dirty="0">
                <a:solidFill>
                  <a:schemeClr val="bg2"/>
                </a:solidFill>
                <a:latin typeface="Segoe UI" panose="020B0502040204020203" pitchFamily="34" charset="0"/>
              </a:rPr>
              <a:t>Weaver, J., C.Z. Soderquist, N.M. Washton, A.S. Lipton, P.L. </a:t>
            </a:r>
            <a:r>
              <a:rPr lang="en-US" sz="1100" dirty="0" err="1">
                <a:solidFill>
                  <a:schemeClr val="bg2"/>
                </a:solidFill>
                <a:latin typeface="Segoe UI" panose="020B0502040204020203" pitchFamily="34" charset="0"/>
              </a:rPr>
              <a:t>Gassman</a:t>
            </a:r>
            <a:r>
              <a:rPr lang="en-US" sz="1100" dirty="0">
                <a:solidFill>
                  <a:schemeClr val="bg2"/>
                </a:solidFill>
                <a:latin typeface="Segoe UI" panose="020B0502040204020203" pitchFamily="34" charset="0"/>
              </a:rPr>
              <a:t>, W.W. Lukens, A.A. Kruger, N.A. Wall, and J.S. McCloy, "Chemical Trends in Solid Alkali </a:t>
            </a:r>
            <a:r>
              <a:rPr lang="en-US" sz="1100" dirty="0" err="1">
                <a:solidFill>
                  <a:schemeClr val="bg2"/>
                </a:solidFill>
                <a:latin typeface="Segoe UI" panose="020B0502040204020203" pitchFamily="34" charset="0"/>
              </a:rPr>
              <a:t>Pertechnetates</a:t>
            </a:r>
            <a:r>
              <a:rPr lang="en-US" sz="1100" dirty="0">
                <a:solidFill>
                  <a:schemeClr val="bg2"/>
                </a:solidFill>
                <a:latin typeface="Segoe UI" panose="020B0502040204020203" pitchFamily="34" charset="0"/>
              </a:rPr>
              <a:t>," </a:t>
            </a:r>
            <a:r>
              <a:rPr lang="en-US" sz="1100" i="1" dirty="0">
                <a:solidFill>
                  <a:schemeClr val="bg2"/>
                </a:solidFill>
                <a:latin typeface="Segoe UI" panose="020B0502040204020203" pitchFamily="34" charset="0"/>
              </a:rPr>
              <a:t>Inorganic Chemistry</a:t>
            </a:r>
            <a:r>
              <a:rPr lang="en-US" sz="1100" dirty="0">
                <a:solidFill>
                  <a:schemeClr val="bg2"/>
                </a:solidFill>
                <a:latin typeface="Segoe UI" panose="020B0502040204020203" pitchFamily="34" charset="0"/>
              </a:rPr>
              <a:t>, 56(5), 2533-2544 (2017).</a:t>
            </a:r>
            <a:endParaRPr lang="en-US" sz="1100" dirty="0">
              <a:solidFill>
                <a:schemeClr val="bg2"/>
              </a:solidFill>
            </a:endParaRPr>
          </a:p>
        </p:txBody>
      </p:sp>
    </p:spTree>
    <p:extLst>
      <p:ext uri="{BB962C8B-B14F-4D97-AF65-F5344CB8AC3E}">
        <p14:creationId xmlns:p14="http://schemas.microsoft.com/office/powerpoint/2010/main" val="31396165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xEl>
                                              <p:pRg st="1" end="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
                                            <p:txEl>
                                              <p:pRg st="2" end="2"/>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8">
                                            <p:txEl>
                                              <p:pRg st="3" end="3"/>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8">
                                            <p:txEl>
                                              <p:pRg st="4" end="4"/>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 grpId="0"/>
      <p:bldP spid="10" grpId="0"/>
      <p:bldP spid="12" grpId="0"/>
      <p:bldP spid="14" grpId="0"/>
      <p:bldP spid="16" grpId="0"/>
      <p:bldP spid="19"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1512" y="191932"/>
            <a:ext cx="8920976" cy="476283"/>
          </a:xfrm>
        </p:spPr>
        <p:txBody>
          <a:bodyPr/>
          <a:lstStyle/>
          <a:p>
            <a:r>
              <a:rPr lang="en-US" dirty="0"/>
              <a:t>5- and 6-coordinated Tc(VII) Pertechnetates?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2575" y="3442716"/>
            <a:ext cx="2156543" cy="196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9433" y="3717953"/>
            <a:ext cx="4361085" cy="1709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317822" y="802519"/>
            <a:ext cx="7932696" cy="2862322"/>
          </a:xfrm>
          <a:prstGeom prst="rect">
            <a:avLst/>
          </a:prstGeom>
        </p:spPr>
        <p:txBody>
          <a:bodyPr wrap="square">
            <a:spAutoFit/>
          </a:bodyPr>
          <a:lstStyle/>
          <a:p>
            <a:pPr marL="342900" marR="0" lvl="0" indent="-342900">
              <a:spcBef>
                <a:spcPts val="0"/>
              </a:spcBef>
              <a:spcAft>
                <a:spcPts val="0"/>
              </a:spcAft>
              <a:buFont typeface="Arial" panose="020B0604020202020204" pitchFamily="34" charset="0"/>
              <a:buChar char="•"/>
            </a:pPr>
            <a:r>
              <a:rPr lang="en-US" dirty="0">
                <a:solidFill>
                  <a:schemeClr val="bg2"/>
                </a:solidFill>
                <a:latin typeface="Times New Roman" panose="02020603050405020304" pitchFamily="18" charset="0"/>
                <a:ea typeface="Times New Roman" panose="02020603050405020304" pitchFamily="18" charset="0"/>
              </a:rPr>
              <a:t>2Li</a:t>
            </a:r>
            <a:r>
              <a:rPr lang="en-US" baseline="-25000" dirty="0">
                <a:solidFill>
                  <a:schemeClr val="bg2"/>
                </a:solidFill>
                <a:latin typeface="Times New Roman" panose="02020603050405020304" pitchFamily="18" charset="0"/>
                <a:ea typeface="Times New Roman" panose="02020603050405020304" pitchFamily="18" charset="0"/>
              </a:rPr>
              <a:t>2</a:t>
            </a:r>
            <a:r>
              <a:rPr lang="en-US" dirty="0">
                <a:solidFill>
                  <a:schemeClr val="bg2"/>
                </a:solidFill>
                <a:latin typeface="Times New Roman" panose="02020603050405020304" pitchFamily="18" charset="0"/>
                <a:ea typeface="Times New Roman" panose="02020603050405020304" pitchFamily="18" charset="0"/>
              </a:rPr>
              <a:t>O + Li</a:t>
            </a:r>
            <a:r>
              <a:rPr lang="en-US" b="1" dirty="0">
                <a:solidFill>
                  <a:schemeClr val="accent1"/>
                </a:solidFill>
                <a:latin typeface="Times New Roman" panose="02020603050405020304" pitchFamily="18" charset="0"/>
                <a:ea typeface="Times New Roman" panose="02020603050405020304" pitchFamily="18" charset="0"/>
              </a:rPr>
              <a:t>Tc</a:t>
            </a:r>
            <a:r>
              <a:rPr lang="en-US" dirty="0">
                <a:solidFill>
                  <a:schemeClr val="bg2"/>
                </a:solidFill>
                <a:latin typeface="Times New Roman" panose="02020603050405020304" pitchFamily="18" charset="0"/>
                <a:ea typeface="Times New Roman" panose="02020603050405020304" pitchFamily="18" charset="0"/>
              </a:rPr>
              <a:t>O</a:t>
            </a:r>
            <a:r>
              <a:rPr lang="en-US" baseline="-25000" dirty="0">
                <a:solidFill>
                  <a:schemeClr val="bg2"/>
                </a:solidFill>
                <a:latin typeface="Times New Roman" panose="02020603050405020304" pitchFamily="18" charset="0"/>
                <a:ea typeface="Times New Roman" panose="02020603050405020304" pitchFamily="18" charset="0"/>
              </a:rPr>
              <a:t>4</a:t>
            </a:r>
            <a:r>
              <a:rPr lang="en-US" dirty="0">
                <a:solidFill>
                  <a:schemeClr val="bg2"/>
                </a:solidFill>
                <a:latin typeface="Times New Roman" panose="02020603050405020304" pitchFamily="18" charset="0"/>
                <a:ea typeface="Times New Roman" panose="02020603050405020304" pitchFamily="18" charset="0"/>
              </a:rPr>
              <a:t> → Li</a:t>
            </a:r>
            <a:r>
              <a:rPr lang="en-US" baseline="-25000" dirty="0">
                <a:solidFill>
                  <a:schemeClr val="bg2"/>
                </a:solidFill>
                <a:latin typeface="Times New Roman" panose="02020603050405020304" pitchFamily="18" charset="0"/>
                <a:ea typeface="Times New Roman" panose="02020603050405020304" pitchFamily="18" charset="0"/>
              </a:rPr>
              <a:t>5</a:t>
            </a:r>
            <a:r>
              <a:rPr lang="en-US" b="1" dirty="0">
                <a:solidFill>
                  <a:schemeClr val="accent1"/>
                </a:solidFill>
                <a:latin typeface="Times New Roman" panose="02020603050405020304" pitchFamily="18" charset="0"/>
                <a:ea typeface="Times New Roman" panose="02020603050405020304" pitchFamily="18" charset="0"/>
              </a:rPr>
              <a:t>Tc</a:t>
            </a:r>
            <a:r>
              <a:rPr lang="en-US" dirty="0">
                <a:solidFill>
                  <a:schemeClr val="bg2"/>
                </a:solidFill>
                <a:latin typeface="Times New Roman" panose="02020603050405020304" pitchFamily="18" charset="0"/>
                <a:ea typeface="Times New Roman" panose="02020603050405020304" pitchFamily="18" charset="0"/>
              </a:rPr>
              <a:t>O</a:t>
            </a:r>
            <a:r>
              <a:rPr lang="en-US" baseline="-25000" dirty="0">
                <a:solidFill>
                  <a:schemeClr val="bg2"/>
                </a:solidFill>
                <a:latin typeface="Times New Roman" panose="02020603050405020304" pitchFamily="18" charset="0"/>
                <a:ea typeface="Times New Roman" panose="02020603050405020304" pitchFamily="18" charset="0"/>
              </a:rPr>
              <a:t>6</a:t>
            </a:r>
            <a:r>
              <a:rPr lang="en-US" dirty="0">
                <a:solidFill>
                  <a:schemeClr val="bg2"/>
                </a:solidFill>
                <a:latin typeface="Times New Roman" panose="02020603050405020304" pitchFamily="18" charset="0"/>
                <a:ea typeface="Times New Roman" panose="02020603050405020304" pitchFamily="18" charset="0"/>
              </a:rPr>
              <a:t>				(250-450°C)		</a:t>
            </a:r>
          </a:p>
          <a:p>
            <a:pPr marR="0" lvl="0">
              <a:spcBef>
                <a:spcPts val="0"/>
              </a:spcBef>
              <a:spcAft>
                <a:spcPts val="0"/>
              </a:spcAft>
            </a:pPr>
            <a:r>
              <a:rPr lang="en-US" dirty="0">
                <a:solidFill>
                  <a:schemeClr val="bg2"/>
                </a:solidFill>
                <a:latin typeface="Times New Roman" panose="02020603050405020304" pitchFamily="18" charset="0"/>
                <a:ea typeface="Times New Roman" panose="02020603050405020304" pitchFamily="18" charset="0"/>
              </a:rPr>
              <a:t>      2Li</a:t>
            </a:r>
            <a:r>
              <a:rPr lang="en-US" baseline="-25000" dirty="0">
                <a:solidFill>
                  <a:schemeClr val="bg2"/>
                </a:solidFill>
                <a:latin typeface="Times New Roman" panose="02020603050405020304" pitchFamily="18" charset="0"/>
                <a:ea typeface="Times New Roman" panose="02020603050405020304" pitchFamily="18" charset="0"/>
              </a:rPr>
              <a:t>2</a:t>
            </a:r>
            <a:r>
              <a:rPr lang="en-US" dirty="0">
                <a:solidFill>
                  <a:schemeClr val="bg2"/>
                </a:solidFill>
                <a:latin typeface="Times New Roman" panose="02020603050405020304" pitchFamily="18" charset="0"/>
                <a:ea typeface="Times New Roman" panose="02020603050405020304" pitchFamily="18" charset="0"/>
              </a:rPr>
              <a:t>CO</a:t>
            </a:r>
            <a:r>
              <a:rPr lang="en-US" baseline="-25000" dirty="0">
                <a:solidFill>
                  <a:schemeClr val="bg2"/>
                </a:solidFill>
                <a:latin typeface="Times New Roman" panose="02020603050405020304" pitchFamily="18" charset="0"/>
                <a:ea typeface="Times New Roman" panose="02020603050405020304" pitchFamily="18" charset="0"/>
              </a:rPr>
              <a:t>3</a:t>
            </a:r>
            <a:r>
              <a:rPr lang="en-US" dirty="0">
                <a:solidFill>
                  <a:schemeClr val="bg2"/>
                </a:solidFill>
                <a:latin typeface="Times New Roman" panose="02020603050405020304" pitchFamily="18" charset="0"/>
                <a:ea typeface="Times New Roman" panose="02020603050405020304" pitchFamily="18" charset="0"/>
              </a:rPr>
              <a:t> + Li</a:t>
            </a:r>
            <a:r>
              <a:rPr lang="en-US" b="1" dirty="0">
                <a:solidFill>
                  <a:schemeClr val="accent1"/>
                </a:solidFill>
                <a:latin typeface="Times New Roman" panose="02020603050405020304" pitchFamily="18" charset="0"/>
                <a:ea typeface="Times New Roman" panose="02020603050405020304" pitchFamily="18" charset="0"/>
              </a:rPr>
              <a:t>Tc</a:t>
            </a:r>
            <a:r>
              <a:rPr lang="en-US" dirty="0">
                <a:solidFill>
                  <a:schemeClr val="bg2"/>
                </a:solidFill>
                <a:latin typeface="Times New Roman" panose="02020603050405020304" pitchFamily="18" charset="0"/>
                <a:ea typeface="Times New Roman" panose="02020603050405020304" pitchFamily="18" charset="0"/>
              </a:rPr>
              <a:t>O</a:t>
            </a:r>
            <a:r>
              <a:rPr lang="en-US" baseline="-25000" dirty="0">
                <a:solidFill>
                  <a:schemeClr val="bg2"/>
                </a:solidFill>
                <a:latin typeface="Times New Roman" panose="02020603050405020304" pitchFamily="18" charset="0"/>
                <a:ea typeface="Times New Roman" panose="02020603050405020304" pitchFamily="18" charset="0"/>
              </a:rPr>
              <a:t>4</a:t>
            </a:r>
            <a:r>
              <a:rPr lang="en-US" dirty="0">
                <a:solidFill>
                  <a:schemeClr val="bg2"/>
                </a:solidFill>
                <a:latin typeface="Times New Roman" panose="02020603050405020304" pitchFamily="18" charset="0"/>
                <a:ea typeface="Times New Roman" panose="02020603050405020304" pitchFamily="18" charset="0"/>
              </a:rPr>
              <a:t> → Li</a:t>
            </a:r>
            <a:r>
              <a:rPr lang="en-US" baseline="-25000" dirty="0">
                <a:solidFill>
                  <a:schemeClr val="bg2"/>
                </a:solidFill>
                <a:latin typeface="Times New Roman" panose="02020603050405020304" pitchFamily="18" charset="0"/>
                <a:ea typeface="Times New Roman" panose="02020603050405020304" pitchFamily="18" charset="0"/>
              </a:rPr>
              <a:t>5</a:t>
            </a:r>
            <a:r>
              <a:rPr lang="en-US" b="1" dirty="0">
                <a:solidFill>
                  <a:schemeClr val="accent1"/>
                </a:solidFill>
                <a:latin typeface="Times New Roman" panose="02020603050405020304" pitchFamily="18" charset="0"/>
                <a:ea typeface="Times New Roman" panose="02020603050405020304" pitchFamily="18" charset="0"/>
              </a:rPr>
              <a:t>Tc</a:t>
            </a:r>
            <a:r>
              <a:rPr lang="en-US" dirty="0">
                <a:solidFill>
                  <a:schemeClr val="bg2"/>
                </a:solidFill>
                <a:latin typeface="Times New Roman" panose="02020603050405020304" pitchFamily="18" charset="0"/>
                <a:ea typeface="Times New Roman" panose="02020603050405020304" pitchFamily="18" charset="0"/>
              </a:rPr>
              <a:t>O</a:t>
            </a:r>
            <a:r>
              <a:rPr lang="en-US" baseline="-25000" dirty="0">
                <a:solidFill>
                  <a:schemeClr val="bg2"/>
                </a:solidFill>
                <a:latin typeface="Times New Roman" panose="02020603050405020304" pitchFamily="18" charset="0"/>
                <a:ea typeface="Times New Roman" panose="02020603050405020304" pitchFamily="18" charset="0"/>
              </a:rPr>
              <a:t>6</a:t>
            </a:r>
            <a:r>
              <a:rPr lang="en-US" dirty="0">
                <a:solidFill>
                  <a:schemeClr val="bg2"/>
                </a:solidFill>
                <a:latin typeface="Times New Roman" panose="02020603050405020304" pitchFamily="18" charset="0"/>
                <a:ea typeface="Times New Roman" panose="02020603050405020304" pitchFamily="18" charset="0"/>
              </a:rPr>
              <a:t>	+ 2CO</a:t>
            </a:r>
            <a:r>
              <a:rPr lang="en-US" baseline="-25000" dirty="0">
                <a:solidFill>
                  <a:schemeClr val="bg2"/>
                </a:solidFill>
                <a:latin typeface="Times New Roman" panose="02020603050405020304" pitchFamily="18" charset="0"/>
                <a:ea typeface="Times New Roman" panose="02020603050405020304" pitchFamily="18" charset="0"/>
              </a:rPr>
              <a:t>2</a:t>
            </a:r>
            <a:r>
              <a:rPr lang="en-US" dirty="0">
                <a:solidFill>
                  <a:schemeClr val="bg2"/>
                </a:solidFill>
                <a:latin typeface="Times New Roman" panose="02020603050405020304" pitchFamily="18" charset="0"/>
                <a:ea typeface="Times New Roman" panose="02020603050405020304" pitchFamily="18" charset="0"/>
              </a:rPr>
              <a:t>		(600-650°C) </a:t>
            </a:r>
          </a:p>
          <a:p>
            <a:pPr marL="342900" indent="-342900">
              <a:buFont typeface="Arial" panose="020B0604020202020204" pitchFamily="34" charset="0"/>
              <a:buChar char="•"/>
            </a:pPr>
            <a:r>
              <a:rPr lang="en-US" dirty="0">
                <a:solidFill>
                  <a:schemeClr val="bg2"/>
                </a:solidFill>
                <a:latin typeface="Times New Roman" panose="02020603050405020304" pitchFamily="18" charset="0"/>
                <a:ea typeface="Times New Roman" panose="02020603050405020304" pitchFamily="18" charset="0"/>
              </a:rPr>
              <a:t>Li</a:t>
            </a:r>
            <a:r>
              <a:rPr lang="en-US" baseline="-25000" dirty="0">
                <a:solidFill>
                  <a:schemeClr val="bg2"/>
                </a:solidFill>
                <a:latin typeface="Times New Roman" panose="02020603050405020304" pitchFamily="18" charset="0"/>
                <a:ea typeface="Times New Roman" panose="02020603050405020304" pitchFamily="18" charset="0"/>
              </a:rPr>
              <a:t>2</a:t>
            </a:r>
            <a:r>
              <a:rPr lang="en-US" dirty="0">
                <a:solidFill>
                  <a:schemeClr val="bg2"/>
                </a:solidFill>
                <a:latin typeface="Times New Roman" panose="02020603050405020304" pitchFamily="18" charset="0"/>
                <a:ea typeface="Times New Roman" panose="02020603050405020304" pitchFamily="18" charset="0"/>
              </a:rPr>
              <a:t>O + Li</a:t>
            </a:r>
            <a:r>
              <a:rPr lang="en-US" b="1" dirty="0">
                <a:solidFill>
                  <a:schemeClr val="accent1"/>
                </a:solidFill>
                <a:latin typeface="Times New Roman" panose="02020603050405020304" pitchFamily="18" charset="0"/>
                <a:ea typeface="Times New Roman" panose="02020603050405020304" pitchFamily="18" charset="0"/>
              </a:rPr>
              <a:t>Tc</a:t>
            </a:r>
            <a:r>
              <a:rPr lang="en-US" dirty="0">
                <a:solidFill>
                  <a:schemeClr val="bg2"/>
                </a:solidFill>
                <a:latin typeface="Times New Roman" panose="02020603050405020304" pitchFamily="18" charset="0"/>
                <a:ea typeface="Times New Roman" panose="02020603050405020304" pitchFamily="18" charset="0"/>
              </a:rPr>
              <a:t>O</a:t>
            </a:r>
            <a:r>
              <a:rPr lang="en-US" baseline="-25000" dirty="0">
                <a:solidFill>
                  <a:schemeClr val="bg2"/>
                </a:solidFill>
                <a:latin typeface="Times New Roman" panose="02020603050405020304" pitchFamily="18" charset="0"/>
                <a:ea typeface="Times New Roman" panose="02020603050405020304" pitchFamily="18" charset="0"/>
              </a:rPr>
              <a:t>4</a:t>
            </a:r>
            <a:r>
              <a:rPr lang="en-US" dirty="0">
                <a:solidFill>
                  <a:schemeClr val="bg2"/>
                </a:solidFill>
                <a:latin typeface="Times New Roman" panose="02020603050405020304" pitchFamily="18" charset="0"/>
                <a:ea typeface="Times New Roman" panose="02020603050405020304" pitchFamily="18" charset="0"/>
              </a:rPr>
              <a:t> → Li</a:t>
            </a:r>
            <a:r>
              <a:rPr lang="en-US" baseline="-25000" dirty="0">
                <a:solidFill>
                  <a:schemeClr val="bg2"/>
                </a:solidFill>
                <a:latin typeface="Times New Roman" panose="02020603050405020304" pitchFamily="18" charset="0"/>
                <a:ea typeface="Times New Roman" panose="02020603050405020304" pitchFamily="18" charset="0"/>
              </a:rPr>
              <a:t>3</a:t>
            </a:r>
            <a:r>
              <a:rPr lang="en-US" dirty="0">
                <a:solidFill>
                  <a:schemeClr val="accent6"/>
                </a:solidFill>
                <a:latin typeface="Times New Roman" panose="02020603050405020304" pitchFamily="18" charset="0"/>
                <a:ea typeface="Times New Roman" panose="02020603050405020304" pitchFamily="18" charset="0"/>
              </a:rPr>
              <a:t>Tc</a:t>
            </a:r>
            <a:r>
              <a:rPr lang="en-US" dirty="0">
                <a:solidFill>
                  <a:schemeClr val="bg2"/>
                </a:solidFill>
                <a:latin typeface="Times New Roman" panose="02020603050405020304" pitchFamily="18" charset="0"/>
                <a:ea typeface="Times New Roman" panose="02020603050405020304" pitchFamily="18" charset="0"/>
              </a:rPr>
              <a:t>O</a:t>
            </a:r>
            <a:r>
              <a:rPr lang="en-US" baseline="-25000" dirty="0">
                <a:solidFill>
                  <a:schemeClr val="bg2"/>
                </a:solidFill>
                <a:latin typeface="Times New Roman" panose="02020603050405020304" pitchFamily="18" charset="0"/>
                <a:ea typeface="Times New Roman" panose="02020603050405020304" pitchFamily="18" charset="0"/>
              </a:rPr>
              <a:t>5</a:t>
            </a:r>
            <a:r>
              <a:rPr lang="en-US" dirty="0">
                <a:solidFill>
                  <a:schemeClr val="bg2"/>
                </a:solidFill>
                <a:latin typeface="Times New Roman" panose="02020603050405020304" pitchFamily="18" charset="0"/>
                <a:ea typeface="Times New Roman" panose="02020603050405020304" pitchFamily="18" charset="0"/>
              </a:rPr>
              <a:t>				(reaction T unknown)</a:t>
            </a:r>
          </a:p>
          <a:p>
            <a:pPr marL="342900" marR="0" lvl="0" indent="-342900">
              <a:spcBef>
                <a:spcPts val="0"/>
              </a:spcBef>
              <a:spcAft>
                <a:spcPts val="0"/>
              </a:spcAft>
              <a:buFont typeface="Arial" panose="020B0604020202020204" pitchFamily="34" charset="0"/>
              <a:buChar char="•"/>
            </a:pPr>
            <a:r>
              <a:rPr lang="en-US" dirty="0">
                <a:solidFill>
                  <a:schemeClr val="bg2"/>
                </a:solidFill>
                <a:latin typeface="Times New Roman" panose="02020603050405020304" pitchFamily="18" charset="0"/>
                <a:ea typeface="Times New Roman" panose="02020603050405020304" pitchFamily="18" charset="0"/>
              </a:rPr>
              <a:t>4Li</a:t>
            </a:r>
            <a:r>
              <a:rPr lang="en-US" baseline="-25000" dirty="0">
                <a:solidFill>
                  <a:schemeClr val="bg2"/>
                </a:solidFill>
                <a:latin typeface="Times New Roman" panose="02020603050405020304" pitchFamily="18" charset="0"/>
                <a:ea typeface="Times New Roman" panose="02020603050405020304" pitchFamily="18" charset="0"/>
              </a:rPr>
              <a:t>5</a:t>
            </a:r>
            <a:r>
              <a:rPr lang="en-US" b="1" dirty="0">
                <a:solidFill>
                  <a:schemeClr val="accent1"/>
                </a:solidFill>
                <a:latin typeface="Times New Roman" panose="02020603050405020304" pitchFamily="18" charset="0"/>
                <a:ea typeface="Times New Roman" panose="02020603050405020304" pitchFamily="18" charset="0"/>
              </a:rPr>
              <a:t>Tc</a:t>
            </a:r>
            <a:r>
              <a:rPr lang="en-US" dirty="0">
                <a:solidFill>
                  <a:schemeClr val="bg2"/>
                </a:solidFill>
                <a:latin typeface="Times New Roman" panose="02020603050405020304" pitchFamily="18" charset="0"/>
                <a:ea typeface="Times New Roman" panose="02020603050405020304" pitchFamily="18" charset="0"/>
              </a:rPr>
              <a:t>O</a:t>
            </a:r>
            <a:r>
              <a:rPr lang="en-US" baseline="-25000" dirty="0">
                <a:solidFill>
                  <a:schemeClr val="bg2"/>
                </a:solidFill>
                <a:latin typeface="Times New Roman" panose="02020603050405020304" pitchFamily="18" charset="0"/>
                <a:ea typeface="Times New Roman" panose="02020603050405020304" pitchFamily="18" charset="0"/>
              </a:rPr>
              <a:t>6</a:t>
            </a:r>
            <a:r>
              <a:rPr lang="en-US" dirty="0">
                <a:solidFill>
                  <a:schemeClr val="bg2"/>
                </a:solidFill>
                <a:latin typeface="Times New Roman" panose="02020603050405020304" pitchFamily="18" charset="0"/>
                <a:ea typeface="Times New Roman" panose="02020603050405020304" pitchFamily="18" charset="0"/>
              </a:rPr>
              <a:t> → 2Li</a:t>
            </a:r>
            <a:r>
              <a:rPr lang="en-US" baseline="-25000" dirty="0">
                <a:solidFill>
                  <a:schemeClr val="bg2"/>
                </a:solidFill>
                <a:latin typeface="Times New Roman" panose="02020603050405020304" pitchFamily="18" charset="0"/>
                <a:ea typeface="Times New Roman" panose="02020603050405020304" pitchFamily="18" charset="0"/>
              </a:rPr>
              <a:t>6</a:t>
            </a:r>
            <a:r>
              <a:rPr lang="en-US" dirty="0">
                <a:solidFill>
                  <a:srgbClr val="00B0F0"/>
                </a:solidFill>
                <a:latin typeface="Times New Roman" panose="02020603050405020304" pitchFamily="18" charset="0"/>
                <a:ea typeface="Times New Roman" panose="02020603050405020304" pitchFamily="18" charset="0"/>
              </a:rPr>
              <a:t>Tc</a:t>
            </a:r>
            <a:r>
              <a:rPr lang="en-US" dirty="0">
                <a:solidFill>
                  <a:schemeClr val="bg2"/>
                </a:solidFill>
                <a:latin typeface="Times New Roman" panose="02020603050405020304" pitchFamily="18" charset="0"/>
                <a:ea typeface="Times New Roman" panose="02020603050405020304" pitchFamily="18" charset="0"/>
              </a:rPr>
              <a:t>O</a:t>
            </a:r>
            <a:r>
              <a:rPr lang="en-US" baseline="-25000" dirty="0">
                <a:solidFill>
                  <a:schemeClr val="bg2"/>
                </a:solidFill>
                <a:latin typeface="Times New Roman" panose="02020603050405020304" pitchFamily="18" charset="0"/>
                <a:ea typeface="Times New Roman" panose="02020603050405020304" pitchFamily="18" charset="0"/>
              </a:rPr>
              <a:t>6</a:t>
            </a:r>
            <a:r>
              <a:rPr lang="en-US" dirty="0">
                <a:solidFill>
                  <a:schemeClr val="bg2"/>
                </a:solidFill>
                <a:latin typeface="Times New Roman" panose="02020603050405020304" pitchFamily="18" charset="0"/>
                <a:ea typeface="Times New Roman" panose="02020603050405020304" pitchFamily="18" charset="0"/>
              </a:rPr>
              <a:t> + </a:t>
            </a:r>
            <a:r>
              <a:rPr lang="en-US" b="1" dirty="0">
                <a:solidFill>
                  <a:schemeClr val="accent1"/>
                </a:solidFill>
                <a:latin typeface="Times New Roman" panose="02020603050405020304" pitchFamily="18" charset="0"/>
                <a:ea typeface="Times New Roman" panose="02020603050405020304" pitchFamily="18" charset="0"/>
              </a:rPr>
              <a:t>Tc</a:t>
            </a:r>
            <a:r>
              <a:rPr lang="en-US" baseline="-25000" dirty="0">
                <a:solidFill>
                  <a:schemeClr val="bg2"/>
                </a:solidFill>
                <a:latin typeface="Times New Roman" panose="02020603050405020304" pitchFamily="18" charset="0"/>
                <a:ea typeface="Times New Roman" panose="02020603050405020304" pitchFamily="18" charset="0"/>
              </a:rPr>
              <a:t>2</a:t>
            </a:r>
            <a:r>
              <a:rPr lang="en-US" dirty="0">
                <a:solidFill>
                  <a:schemeClr val="bg2"/>
                </a:solidFill>
                <a:latin typeface="Times New Roman" panose="02020603050405020304" pitchFamily="18" charset="0"/>
                <a:ea typeface="Times New Roman" panose="02020603050405020304" pitchFamily="18" charset="0"/>
              </a:rPr>
              <a:t>O</a:t>
            </a:r>
            <a:r>
              <a:rPr lang="en-US" baseline="-25000" dirty="0">
                <a:solidFill>
                  <a:schemeClr val="bg2"/>
                </a:solidFill>
                <a:latin typeface="Times New Roman" panose="02020603050405020304" pitchFamily="18" charset="0"/>
                <a:ea typeface="Times New Roman" panose="02020603050405020304" pitchFamily="18" charset="0"/>
              </a:rPr>
              <a:t>7(gas)</a:t>
            </a:r>
            <a:r>
              <a:rPr lang="en-US" dirty="0">
                <a:solidFill>
                  <a:schemeClr val="bg2"/>
                </a:solidFill>
                <a:latin typeface="Times New Roman" panose="02020603050405020304" pitchFamily="18" charset="0"/>
                <a:ea typeface="Times New Roman" panose="02020603050405020304" pitchFamily="18" charset="0"/>
              </a:rPr>
              <a:t> + 4Li</a:t>
            </a:r>
            <a:r>
              <a:rPr lang="en-US" baseline="-25000" dirty="0">
                <a:solidFill>
                  <a:schemeClr val="bg2"/>
                </a:solidFill>
                <a:latin typeface="Times New Roman" panose="02020603050405020304" pitchFamily="18" charset="0"/>
                <a:ea typeface="Times New Roman" panose="02020603050405020304" pitchFamily="18" charset="0"/>
              </a:rPr>
              <a:t>2</a:t>
            </a:r>
            <a:r>
              <a:rPr lang="en-US" dirty="0">
                <a:solidFill>
                  <a:schemeClr val="bg2"/>
                </a:solidFill>
                <a:latin typeface="Times New Roman" panose="02020603050405020304" pitchFamily="18" charset="0"/>
                <a:ea typeface="Times New Roman" panose="02020603050405020304" pitchFamily="18" charset="0"/>
              </a:rPr>
              <a:t>O + ½O</a:t>
            </a:r>
            <a:r>
              <a:rPr lang="en-US" baseline="-25000" dirty="0">
                <a:solidFill>
                  <a:schemeClr val="bg2"/>
                </a:solidFill>
                <a:latin typeface="Times New Roman" panose="02020603050405020304" pitchFamily="18" charset="0"/>
                <a:ea typeface="Times New Roman" panose="02020603050405020304" pitchFamily="18" charset="0"/>
              </a:rPr>
              <a:t>2(gas)</a:t>
            </a:r>
            <a:r>
              <a:rPr lang="en-US" dirty="0">
                <a:solidFill>
                  <a:schemeClr val="bg2"/>
                </a:solidFill>
                <a:latin typeface="Times New Roman" panose="02020603050405020304" pitchFamily="18" charset="0"/>
                <a:ea typeface="Times New Roman" panose="02020603050405020304" pitchFamily="18" charset="0"/>
              </a:rPr>
              <a:t>		(&gt;650°C) 	</a:t>
            </a:r>
          </a:p>
          <a:p>
            <a:pPr marL="342900" marR="0" lvl="0" indent="-342900">
              <a:spcBef>
                <a:spcPts val="0"/>
              </a:spcBef>
              <a:spcAft>
                <a:spcPts val="0"/>
              </a:spcAft>
              <a:buFont typeface="Arial" panose="020B0604020202020204" pitchFamily="34" charset="0"/>
              <a:buChar char="•"/>
            </a:pPr>
            <a:r>
              <a:rPr lang="en-US" dirty="0">
                <a:solidFill>
                  <a:schemeClr val="bg2"/>
                </a:solidFill>
                <a:latin typeface="Times New Roman" panose="02020603050405020304" pitchFamily="18" charset="0"/>
                <a:ea typeface="Times New Roman" panose="02020603050405020304" pitchFamily="18" charset="0"/>
              </a:rPr>
              <a:t>Li</a:t>
            </a:r>
            <a:r>
              <a:rPr lang="en-US" baseline="-25000" dirty="0">
                <a:solidFill>
                  <a:schemeClr val="bg2"/>
                </a:solidFill>
                <a:latin typeface="Times New Roman" panose="02020603050405020304" pitchFamily="18" charset="0"/>
                <a:ea typeface="Times New Roman" panose="02020603050405020304" pitchFamily="18" charset="0"/>
              </a:rPr>
              <a:t>6</a:t>
            </a:r>
            <a:r>
              <a:rPr lang="en-US" dirty="0">
                <a:solidFill>
                  <a:srgbClr val="00B0F0"/>
                </a:solidFill>
                <a:latin typeface="Times New Roman" panose="02020603050405020304" pitchFamily="18" charset="0"/>
                <a:ea typeface="Times New Roman" panose="02020603050405020304" pitchFamily="18" charset="0"/>
              </a:rPr>
              <a:t>Tc</a:t>
            </a:r>
            <a:r>
              <a:rPr lang="en-US" dirty="0">
                <a:solidFill>
                  <a:schemeClr val="bg2"/>
                </a:solidFill>
                <a:latin typeface="Times New Roman" panose="02020603050405020304" pitchFamily="18" charset="0"/>
                <a:ea typeface="Times New Roman" panose="02020603050405020304" pitchFamily="18" charset="0"/>
              </a:rPr>
              <a:t>O</a:t>
            </a:r>
            <a:r>
              <a:rPr lang="en-US" baseline="-25000" dirty="0">
                <a:solidFill>
                  <a:schemeClr val="bg2"/>
                </a:solidFill>
                <a:latin typeface="Times New Roman" panose="02020603050405020304" pitchFamily="18" charset="0"/>
                <a:ea typeface="Times New Roman" panose="02020603050405020304" pitchFamily="18" charset="0"/>
              </a:rPr>
              <a:t>6</a:t>
            </a:r>
            <a:r>
              <a:rPr lang="en-US" dirty="0">
                <a:solidFill>
                  <a:schemeClr val="bg2"/>
                </a:solidFill>
                <a:latin typeface="Times New Roman" panose="02020603050405020304" pitchFamily="18" charset="0"/>
                <a:ea typeface="Times New Roman" panose="02020603050405020304" pitchFamily="18" charset="0"/>
              </a:rPr>
              <a:t> → Li</a:t>
            </a:r>
            <a:r>
              <a:rPr lang="en-US" baseline="-25000" dirty="0">
                <a:solidFill>
                  <a:schemeClr val="bg2"/>
                </a:solidFill>
                <a:latin typeface="Times New Roman" panose="02020603050405020304" pitchFamily="18" charset="0"/>
                <a:ea typeface="Times New Roman" panose="02020603050405020304" pitchFamily="18" charset="0"/>
              </a:rPr>
              <a:t>4</a:t>
            </a:r>
            <a:r>
              <a:rPr lang="en-US" dirty="0">
                <a:solidFill>
                  <a:srgbClr val="00B0F0"/>
                </a:solidFill>
                <a:latin typeface="Times New Roman" panose="02020603050405020304" pitchFamily="18" charset="0"/>
                <a:ea typeface="Times New Roman" panose="02020603050405020304" pitchFamily="18" charset="0"/>
              </a:rPr>
              <a:t>Tc</a:t>
            </a:r>
            <a:r>
              <a:rPr lang="en-US" dirty="0">
                <a:solidFill>
                  <a:schemeClr val="bg2"/>
                </a:solidFill>
                <a:latin typeface="Times New Roman" panose="02020603050405020304" pitchFamily="18" charset="0"/>
                <a:ea typeface="Times New Roman" panose="02020603050405020304" pitchFamily="18" charset="0"/>
              </a:rPr>
              <a:t>O</a:t>
            </a:r>
            <a:r>
              <a:rPr lang="en-US" baseline="-25000" dirty="0">
                <a:solidFill>
                  <a:schemeClr val="bg2"/>
                </a:solidFill>
                <a:latin typeface="Times New Roman" panose="02020603050405020304" pitchFamily="18" charset="0"/>
                <a:ea typeface="Times New Roman" panose="02020603050405020304" pitchFamily="18" charset="0"/>
              </a:rPr>
              <a:t>5</a:t>
            </a:r>
            <a:r>
              <a:rPr lang="en-US" dirty="0">
                <a:solidFill>
                  <a:schemeClr val="bg2"/>
                </a:solidFill>
                <a:latin typeface="Times New Roman" panose="02020603050405020304" pitchFamily="18" charset="0"/>
                <a:ea typeface="Times New Roman" panose="02020603050405020304" pitchFamily="18" charset="0"/>
              </a:rPr>
              <a:t> + Li</a:t>
            </a:r>
            <a:r>
              <a:rPr lang="en-US" baseline="-25000" dirty="0">
                <a:solidFill>
                  <a:schemeClr val="bg2"/>
                </a:solidFill>
                <a:latin typeface="Times New Roman" panose="02020603050405020304" pitchFamily="18" charset="0"/>
                <a:ea typeface="Times New Roman" panose="02020603050405020304" pitchFamily="18" charset="0"/>
              </a:rPr>
              <a:t>2</a:t>
            </a:r>
            <a:r>
              <a:rPr lang="en-US" dirty="0">
                <a:solidFill>
                  <a:schemeClr val="bg2"/>
                </a:solidFill>
                <a:latin typeface="Times New Roman" panose="02020603050405020304" pitchFamily="18" charset="0"/>
                <a:ea typeface="Times New Roman" panose="02020603050405020304" pitchFamily="18" charset="0"/>
              </a:rPr>
              <a:t>O		            	(750°C)</a:t>
            </a:r>
          </a:p>
          <a:p>
            <a:pPr marL="342900" indent="-342900">
              <a:buFont typeface="Arial" panose="020B0604020202020204" pitchFamily="34" charset="0"/>
              <a:buChar char="•"/>
            </a:pPr>
            <a:endParaRPr lang="en-US" dirty="0">
              <a:solidFill>
                <a:schemeClr val="bg2"/>
              </a:solidFill>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en-US" dirty="0">
                <a:solidFill>
                  <a:schemeClr val="bg2"/>
                </a:solidFill>
                <a:latin typeface="Times New Roman" panose="02020603050405020304" pitchFamily="18" charset="0"/>
                <a:ea typeface="Times New Roman" panose="02020603050405020304" pitchFamily="18" charset="0"/>
              </a:rPr>
              <a:t>2Na</a:t>
            </a:r>
            <a:r>
              <a:rPr lang="en-US" baseline="-25000" dirty="0">
                <a:solidFill>
                  <a:schemeClr val="bg2"/>
                </a:solidFill>
                <a:latin typeface="Times New Roman" panose="02020603050405020304" pitchFamily="18" charset="0"/>
                <a:ea typeface="Times New Roman" panose="02020603050405020304" pitchFamily="18" charset="0"/>
              </a:rPr>
              <a:t>2</a:t>
            </a:r>
            <a:r>
              <a:rPr lang="en-US" dirty="0">
                <a:solidFill>
                  <a:schemeClr val="bg2"/>
                </a:solidFill>
                <a:latin typeface="Times New Roman" panose="02020603050405020304" pitchFamily="18" charset="0"/>
                <a:ea typeface="Times New Roman" panose="02020603050405020304" pitchFamily="18" charset="0"/>
              </a:rPr>
              <a:t>O + Na</a:t>
            </a:r>
            <a:r>
              <a:rPr lang="en-US" b="1" dirty="0">
                <a:solidFill>
                  <a:schemeClr val="accent1"/>
                </a:solidFill>
                <a:latin typeface="Times New Roman" panose="02020603050405020304" pitchFamily="18" charset="0"/>
                <a:ea typeface="Times New Roman" panose="02020603050405020304" pitchFamily="18" charset="0"/>
              </a:rPr>
              <a:t>Tc</a:t>
            </a:r>
            <a:r>
              <a:rPr lang="en-US" dirty="0">
                <a:solidFill>
                  <a:schemeClr val="bg2"/>
                </a:solidFill>
                <a:latin typeface="Times New Roman" panose="02020603050405020304" pitchFamily="18" charset="0"/>
                <a:ea typeface="Times New Roman" panose="02020603050405020304" pitchFamily="18" charset="0"/>
              </a:rPr>
              <a:t>O</a:t>
            </a:r>
            <a:r>
              <a:rPr lang="en-US" baseline="-25000" dirty="0">
                <a:solidFill>
                  <a:schemeClr val="bg2"/>
                </a:solidFill>
                <a:latin typeface="Times New Roman" panose="02020603050405020304" pitchFamily="18" charset="0"/>
                <a:ea typeface="Times New Roman" panose="02020603050405020304" pitchFamily="18" charset="0"/>
              </a:rPr>
              <a:t>4</a:t>
            </a:r>
            <a:r>
              <a:rPr lang="en-US" dirty="0">
                <a:solidFill>
                  <a:schemeClr val="bg2"/>
                </a:solidFill>
                <a:latin typeface="Times New Roman" panose="02020603050405020304" pitchFamily="18" charset="0"/>
                <a:ea typeface="Times New Roman" panose="02020603050405020304" pitchFamily="18" charset="0"/>
              </a:rPr>
              <a:t> → Na</a:t>
            </a:r>
            <a:r>
              <a:rPr lang="en-US" baseline="-25000" dirty="0">
                <a:solidFill>
                  <a:schemeClr val="bg2"/>
                </a:solidFill>
                <a:latin typeface="Times New Roman" panose="02020603050405020304" pitchFamily="18" charset="0"/>
                <a:ea typeface="Times New Roman" panose="02020603050405020304" pitchFamily="18" charset="0"/>
              </a:rPr>
              <a:t>5</a:t>
            </a:r>
            <a:r>
              <a:rPr lang="en-US" b="1" dirty="0">
                <a:solidFill>
                  <a:schemeClr val="accent1"/>
                </a:solidFill>
                <a:latin typeface="Times New Roman" panose="02020603050405020304" pitchFamily="18" charset="0"/>
                <a:ea typeface="Times New Roman" panose="02020603050405020304" pitchFamily="18" charset="0"/>
              </a:rPr>
              <a:t>Tc</a:t>
            </a:r>
            <a:r>
              <a:rPr lang="en-US" dirty="0">
                <a:solidFill>
                  <a:schemeClr val="bg2"/>
                </a:solidFill>
                <a:latin typeface="Times New Roman" panose="02020603050405020304" pitchFamily="18" charset="0"/>
                <a:ea typeface="Times New Roman" panose="02020603050405020304" pitchFamily="18" charset="0"/>
              </a:rPr>
              <a:t>O</a:t>
            </a:r>
            <a:r>
              <a:rPr lang="en-US" baseline="-25000" dirty="0">
                <a:solidFill>
                  <a:schemeClr val="bg2"/>
                </a:solidFill>
                <a:latin typeface="Times New Roman" panose="02020603050405020304" pitchFamily="18" charset="0"/>
                <a:ea typeface="Times New Roman" panose="02020603050405020304" pitchFamily="18" charset="0"/>
              </a:rPr>
              <a:t>6</a:t>
            </a:r>
            <a:r>
              <a:rPr lang="en-US" dirty="0">
                <a:solidFill>
                  <a:schemeClr val="bg2"/>
                </a:solidFill>
                <a:latin typeface="Times New Roman" panose="02020603050405020304" pitchFamily="18" charset="0"/>
                <a:ea typeface="Times New Roman" panose="02020603050405020304" pitchFamily="18" charset="0"/>
              </a:rPr>
              <a:t>				(250-450°C)</a:t>
            </a:r>
          </a:p>
          <a:p>
            <a:pPr marL="342900" marR="0" lvl="0" indent="-342900">
              <a:spcBef>
                <a:spcPts val="0"/>
              </a:spcBef>
              <a:spcAft>
                <a:spcPts val="0"/>
              </a:spcAft>
              <a:buFont typeface="Arial" panose="020B0604020202020204" pitchFamily="34" charset="0"/>
              <a:buChar char="•"/>
            </a:pPr>
            <a:r>
              <a:rPr lang="en-US" dirty="0">
                <a:solidFill>
                  <a:schemeClr val="bg2"/>
                </a:solidFill>
                <a:latin typeface="Times New Roman" panose="02020603050405020304" pitchFamily="18" charset="0"/>
                <a:ea typeface="Times New Roman" panose="02020603050405020304" pitchFamily="18" charset="0"/>
              </a:rPr>
              <a:t>Na</a:t>
            </a:r>
            <a:r>
              <a:rPr lang="en-US" baseline="-25000" dirty="0">
                <a:solidFill>
                  <a:schemeClr val="bg2"/>
                </a:solidFill>
                <a:latin typeface="Times New Roman" panose="02020603050405020304" pitchFamily="18" charset="0"/>
                <a:ea typeface="Times New Roman" panose="02020603050405020304" pitchFamily="18" charset="0"/>
              </a:rPr>
              <a:t>2</a:t>
            </a:r>
            <a:r>
              <a:rPr lang="en-US" dirty="0">
                <a:solidFill>
                  <a:schemeClr val="bg2"/>
                </a:solidFill>
                <a:latin typeface="Times New Roman" panose="02020603050405020304" pitchFamily="18" charset="0"/>
                <a:ea typeface="Times New Roman" panose="02020603050405020304" pitchFamily="18" charset="0"/>
              </a:rPr>
              <a:t>O + Na</a:t>
            </a:r>
            <a:r>
              <a:rPr lang="en-US" b="1" dirty="0">
                <a:solidFill>
                  <a:schemeClr val="accent1"/>
                </a:solidFill>
                <a:latin typeface="Times New Roman" panose="02020603050405020304" pitchFamily="18" charset="0"/>
                <a:ea typeface="Times New Roman" panose="02020603050405020304" pitchFamily="18" charset="0"/>
              </a:rPr>
              <a:t>Tc</a:t>
            </a:r>
            <a:r>
              <a:rPr lang="en-US" dirty="0">
                <a:solidFill>
                  <a:schemeClr val="bg2"/>
                </a:solidFill>
                <a:latin typeface="Times New Roman" panose="02020603050405020304" pitchFamily="18" charset="0"/>
                <a:ea typeface="Times New Roman" panose="02020603050405020304" pitchFamily="18" charset="0"/>
              </a:rPr>
              <a:t>O</a:t>
            </a:r>
            <a:r>
              <a:rPr lang="en-US" baseline="-25000" dirty="0">
                <a:solidFill>
                  <a:schemeClr val="bg2"/>
                </a:solidFill>
                <a:latin typeface="Times New Roman" panose="02020603050405020304" pitchFamily="18" charset="0"/>
                <a:ea typeface="Times New Roman" panose="02020603050405020304" pitchFamily="18" charset="0"/>
              </a:rPr>
              <a:t>4</a:t>
            </a:r>
            <a:r>
              <a:rPr lang="en-US" dirty="0">
                <a:solidFill>
                  <a:schemeClr val="bg2"/>
                </a:solidFill>
                <a:latin typeface="Times New Roman" panose="02020603050405020304" pitchFamily="18" charset="0"/>
                <a:ea typeface="Times New Roman" panose="02020603050405020304" pitchFamily="18" charset="0"/>
              </a:rPr>
              <a:t> → Na</a:t>
            </a:r>
            <a:r>
              <a:rPr lang="en-US" baseline="-25000" dirty="0">
                <a:solidFill>
                  <a:schemeClr val="bg2"/>
                </a:solidFill>
                <a:latin typeface="Times New Roman" panose="02020603050405020304" pitchFamily="18" charset="0"/>
                <a:ea typeface="Times New Roman" panose="02020603050405020304" pitchFamily="18" charset="0"/>
              </a:rPr>
              <a:t>3</a:t>
            </a:r>
            <a:r>
              <a:rPr lang="en-US" b="1" dirty="0">
                <a:solidFill>
                  <a:schemeClr val="accent1"/>
                </a:solidFill>
                <a:latin typeface="Times New Roman" panose="02020603050405020304" pitchFamily="18" charset="0"/>
                <a:ea typeface="Times New Roman" panose="02020603050405020304" pitchFamily="18" charset="0"/>
              </a:rPr>
              <a:t>Tc</a:t>
            </a:r>
            <a:r>
              <a:rPr lang="en-US" dirty="0">
                <a:solidFill>
                  <a:schemeClr val="bg2"/>
                </a:solidFill>
                <a:latin typeface="Times New Roman" panose="02020603050405020304" pitchFamily="18" charset="0"/>
                <a:ea typeface="Times New Roman" panose="02020603050405020304" pitchFamily="18" charset="0"/>
              </a:rPr>
              <a:t>O</a:t>
            </a:r>
            <a:r>
              <a:rPr lang="en-US" baseline="-25000" dirty="0">
                <a:solidFill>
                  <a:schemeClr val="bg2"/>
                </a:solidFill>
                <a:latin typeface="Times New Roman" panose="02020603050405020304" pitchFamily="18" charset="0"/>
                <a:ea typeface="Times New Roman" panose="02020603050405020304" pitchFamily="18" charset="0"/>
              </a:rPr>
              <a:t>5</a:t>
            </a:r>
            <a:r>
              <a:rPr lang="en-US" dirty="0">
                <a:solidFill>
                  <a:schemeClr val="bg2"/>
                </a:solidFill>
                <a:latin typeface="Times New Roman" panose="02020603050405020304" pitchFamily="18" charset="0"/>
                <a:ea typeface="Times New Roman" panose="02020603050405020304" pitchFamily="18" charset="0"/>
              </a:rPr>
              <a:t>				(250-450°C)</a:t>
            </a:r>
          </a:p>
          <a:p>
            <a:pPr marL="342900" marR="0" lvl="0" indent="-342900">
              <a:spcBef>
                <a:spcPts val="0"/>
              </a:spcBef>
              <a:spcAft>
                <a:spcPts val="0"/>
              </a:spcAft>
              <a:buFont typeface="Arial" panose="020B0604020202020204" pitchFamily="34" charset="0"/>
              <a:buChar char="•"/>
            </a:pPr>
            <a:r>
              <a:rPr lang="en-US" dirty="0">
                <a:solidFill>
                  <a:schemeClr val="bg2"/>
                </a:solidFill>
                <a:latin typeface="Times New Roman" panose="02020603050405020304" pitchFamily="18" charset="0"/>
                <a:ea typeface="Times New Roman" panose="02020603050405020304" pitchFamily="18" charset="0"/>
              </a:rPr>
              <a:t>K</a:t>
            </a:r>
            <a:r>
              <a:rPr lang="en-US" baseline="-25000" dirty="0">
                <a:solidFill>
                  <a:schemeClr val="bg2"/>
                </a:solidFill>
                <a:latin typeface="Times New Roman" panose="02020603050405020304" pitchFamily="18" charset="0"/>
                <a:ea typeface="Times New Roman" panose="02020603050405020304" pitchFamily="18" charset="0"/>
              </a:rPr>
              <a:t>2</a:t>
            </a:r>
            <a:r>
              <a:rPr lang="en-US" dirty="0">
                <a:solidFill>
                  <a:schemeClr val="bg2"/>
                </a:solidFill>
                <a:latin typeface="Times New Roman" panose="02020603050405020304" pitchFamily="18" charset="0"/>
                <a:ea typeface="Times New Roman" panose="02020603050405020304" pitchFamily="18" charset="0"/>
              </a:rPr>
              <a:t>O + K</a:t>
            </a:r>
            <a:r>
              <a:rPr lang="en-US" b="1" dirty="0">
                <a:solidFill>
                  <a:schemeClr val="accent1"/>
                </a:solidFill>
                <a:latin typeface="Times New Roman" panose="02020603050405020304" pitchFamily="18" charset="0"/>
                <a:ea typeface="Times New Roman" panose="02020603050405020304" pitchFamily="18" charset="0"/>
              </a:rPr>
              <a:t>Tc</a:t>
            </a:r>
            <a:r>
              <a:rPr lang="en-US" dirty="0">
                <a:solidFill>
                  <a:schemeClr val="bg2"/>
                </a:solidFill>
                <a:latin typeface="Times New Roman" panose="02020603050405020304" pitchFamily="18" charset="0"/>
                <a:ea typeface="Times New Roman" panose="02020603050405020304" pitchFamily="18" charset="0"/>
              </a:rPr>
              <a:t>O</a:t>
            </a:r>
            <a:r>
              <a:rPr lang="en-US" baseline="-25000" dirty="0">
                <a:solidFill>
                  <a:schemeClr val="bg2"/>
                </a:solidFill>
                <a:latin typeface="Times New Roman" panose="02020603050405020304" pitchFamily="18" charset="0"/>
                <a:ea typeface="Times New Roman" panose="02020603050405020304" pitchFamily="18" charset="0"/>
              </a:rPr>
              <a:t>4</a:t>
            </a:r>
            <a:r>
              <a:rPr lang="en-US" dirty="0">
                <a:solidFill>
                  <a:schemeClr val="bg2"/>
                </a:solidFill>
                <a:latin typeface="Times New Roman" panose="02020603050405020304" pitchFamily="18" charset="0"/>
                <a:ea typeface="Times New Roman" panose="02020603050405020304" pitchFamily="18" charset="0"/>
              </a:rPr>
              <a:t> → K</a:t>
            </a:r>
            <a:r>
              <a:rPr lang="en-US" baseline="-25000" dirty="0">
                <a:solidFill>
                  <a:schemeClr val="bg2"/>
                </a:solidFill>
                <a:latin typeface="Times New Roman" panose="02020603050405020304" pitchFamily="18" charset="0"/>
                <a:ea typeface="Times New Roman" panose="02020603050405020304" pitchFamily="18" charset="0"/>
              </a:rPr>
              <a:t>3</a:t>
            </a:r>
            <a:r>
              <a:rPr lang="en-US" b="1" dirty="0">
                <a:solidFill>
                  <a:schemeClr val="accent1"/>
                </a:solidFill>
                <a:latin typeface="Times New Roman" panose="02020603050405020304" pitchFamily="18" charset="0"/>
                <a:ea typeface="Times New Roman" panose="02020603050405020304" pitchFamily="18" charset="0"/>
              </a:rPr>
              <a:t>Tc</a:t>
            </a:r>
            <a:r>
              <a:rPr lang="en-US" dirty="0">
                <a:solidFill>
                  <a:schemeClr val="bg2"/>
                </a:solidFill>
                <a:latin typeface="Times New Roman" panose="02020603050405020304" pitchFamily="18" charset="0"/>
                <a:ea typeface="Times New Roman" panose="02020603050405020304" pitchFamily="18" charset="0"/>
              </a:rPr>
              <a:t>O</a:t>
            </a:r>
            <a:r>
              <a:rPr lang="en-US" baseline="-25000" dirty="0">
                <a:solidFill>
                  <a:schemeClr val="bg2"/>
                </a:solidFill>
                <a:latin typeface="Times New Roman" panose="02020603050405020304" pitchFamily="18" charset="0"/>
                <a:ea typeface="Times New Roman" panose="02020603050405020304" pitchFamily="18" charset="0"/>
              </a:rPr>
              <a:t>5</a:t>
            </a:r>
            <a:r>
              <a:rPr lang="en-US" dirty="0">
                <a:solidFill>
                  <a:schemeClr val="bg2"/>
                </a:solidFill>
                <a:latin typeface="Times New Roman" panose="02020603050405020304" pitchFamily="18" charset="0"/>
                <a:ea typeface="Times New Roman" panose="02020603050405020304" pitchFamily="18" charset="0"/>
              </a:rPr>
              <a:t>					(250-450°C)</a:t>
            </a:r>
          </a:p>
          <a:p>
            <a:pPr marL="342900" indent="-342900">
              <a:buFont typeface="+mj-lt"/>
              <a:buAutoNum type="arabicPeriod"/>
            </a:pPr>
            <a:r>
              <a:rPr lang="en-US" dirty="0"/>
              <a:t>750°C)</a:t>
            </a:r>
            <a:endParaRPr lang="en-US" dirty="0">
              <a:solidFill>
                <a:schemeClr val="bg2"/>
              </a:solidFill>
              <a:latin typeface="Times New Roman" panose="02020603050405020304" pitchFamily="18" charset="0"/>
              <a:ea typeface="Times New Roman" panose="02020603050405020304" pitchFamily="18" charset="0"/>
            </a:endParaRPr>
          </a:p>
        </p:txBody>
      </p:sp>
      <p:sp>
        <p:nvSpPr>
          <p:cNvPr id="6" name="TextBox 5"/>
          <p:cNvSpPr txBox="1"/>
          <p:nvPr/>
        </p:nvSpPr>
        <p:spPr>
          <a:xfrm>
            <a:off x="8074803" y="855631"/>
            <a:ext cx="1058392" cy="923330"/>
          </a:xfrm>
          <a:prstGeom prst="rect">
            <a:avLst/>
          </a:prstGeom>
          <a:noFill/>
        </p:spPr>
        <p:txBody>
          <a:bodyPr wrap="square" rtlCol="0">
            <a:spAutoFit/>
          </a:bodyPr>
          <a:lstStyle/>
          <a:p>
            <a:r>
              <a:rPr lang="en-US" dirty="0">
                <a:solidFill>
                  <a:schemeClr val="accent1"/>
                </a:solidFill>
              </a:rPr>
              <a:t>Tc(VII)</a:t>
            </a:r>
          </a:p>
          <a:p>
            <a:r>
              <a:rPr lang="en-US" dirty="0">
                <a:solidFill>
                  <a:srgbClr val="00B0F0"/>
                </a:solidFill>
              </a:rPr>
              <a:t>Tc(VI)</a:t>
            </a:r>
          </a:p>
          <a:p>
            <a:r>
              <a:rPr lang="en-US" dirty="0">
                <a:solidFill>
                  <a:schemeClr val="accent6"/>
                </a:solidFill>
              </a:rPr>
              <a:t>Tc(V)</a:t>
            </a:r>
          </a:p>
        </p:txBody>
      </p:sp>
      <p:sp>
        <p:nvSpPr>
          <p:cNvPr id="9" name="Rectangle 8"/>
          <p:cNvSpPr/>
          <p:nvPr/>
        </p:nvSpPr>
        <p:spPr>
          <a:xfrm>
            <a:off x="2152713" y="5376828"/>
            <a:ext cx="1117604" cy="523220"/>
          </a:xfrm>
          <a:prstGeom prst="rect">
            <a:avLst/>
          </a:prstGeom>
        </p:spPr>
        <p:txBody>
          <a:bodyPr wrap="square">
            <a:spAutoFit/>
          </a:bodyPr>
          <a:lstStyle/>
          <a:p>
            <a:pPr>
              <a:spcAft>
                <a:spcPts val="1000"/>
              </a:spcAft>
            </a:pPr>
            <a:r>
              <a:rPr lang="en-US" sz="2800" dirty="0">
                <a:solidFill>
                  <a:schemeClr val="bg2"/>
                </a:solidFill>
                <a:latin typeface="Times New Roman" panose="02020603050405020304" pitchFamily="18" charset="0"/>
                <a:ea typeface="Calibri" panose="020F0502020204030204" pitchFamily="34" charset="0"/>
              </a:rPr>
              <a:t>TcO</a:t>
            </a:r>
            <a:r>
              <a:rPr lang="en-US" sz="2800" baseline="-25000" dirty="0">
                <a:solidFill>
                  <a:schemeClr val="bg2"/>
                </a:solidFill>
                <a:latin typeface="Times New Roman" panose="02020603050405020304" pitchFamily="18" charset="0"/>
                <a:ea typeface="Calibri" panose="020F0502020204030204" pitchFamily="34" charset="0"/>
              </a:rPr>
              <a:t>4</a:t>
            </a:r>
            <a:r>
              <a:rPr lang="en-US" sz="2800" baseline="30000" dirty="0">
                <a:solidFill>
                  <a:schemeClr val="bg2"/>
                </a:solidFill>
                <a:latin typeface="Times New Roman" panose="02020603050405020304" pitchFamily="18" charset="0"/>
                <a:ea typeface="Calibri" panose="020F0502020204030204" pitchFamily="34" charset="0"/>
              </a:rPr>
              <a:t>-</a:t>
            </a:r>
            <a:endParaRPr lang="en-US" i="1" dirty="0">
              <a:solidFill>
                <a:schemeClr val="bg2"/>
              </a:solidFill>
              <a:effectLst/>
              <a:latin typeface="Times New Roman" panose="02020603050405020304" pitchFamily="18" charset="0"/>
              <a:ea typeface="Calibri" panose="020F0502020204030204" pitchFamily="34" charset="0"/>
            </a:endParaRPr>
          </a:p>
        </p:txBody>
      </p:sp>
      <p:sp>
        <p:nvSpPr>
          <p:cNvPr id="12" name="Rectangle 11"/>
          <p:cNvSpPr/>
          <p:nvPr/>
        </p:nvSpPr>
        <p:spPr>
          <a:xfrm>
            <a:off x="4321070" y="5376828"/>
            <a:ext cx="1277438" cy="523220"/>
          </a:xfrm>
          <a:prstGeom prst="rect">
            <a:avLst/>
          </a:prstGeom>
        </p:spPr>
        <p:txBody>
          <a:bodyPr wrap="square">
            <a:spAutoFit/>
          </a:bodyPr>
          <a:lstStyle/>
          <a:p>
            <a:pPr>
              <a:spcAft>
                <a:spcPts val="1000"/>
              </a:spcAft>
            </a:pPr>
            <a:r>
              <a:rPr lang="en-US" sz="2800" dirty="0">
                <a:solidFill>
                  <a:schemeClr val="bg2"/>
                </a:solidFill>
                <a:latin typeface="Times New Roman" panose="02020603050405020304" pitchFamily="18" charset="0"/>
                <a:ea typeface="Calibri" panose="020F0502020204030204" pitchFamily="34" charset="0"/>
              </a:rPr>
              <a:t>TcO</a:t>
            </a:r>
            <a:r>
              <a:rPr lang="en-US" sz="2800" baseline="-25000" dirty="0">
                <a:solidFill>
                  <a:schemeClr val="bg2"/>
                </a:solidFill>
                <a:latin typeface="Times New Roman" panose="02020603050405020304" pitchFamily="18" charset="0"/>
                <a:ea typeface="Calibri" panose="020F0502020204030204" pitchFamily="34" charset="0"/>
              </a:rPr>
              <a:t>5</a:t>
            </a:r>
            <a:r>
              <a:rPr lang="en-US" sz="2800" baseline="30000" dirty="0">
                <a:solidFill>
                  <a:schemeClr val="bg2"/>
                </a:solidFill>
                <a:latin typeface="Times New Roman" panose="02020603050405020304" pitchFamily="18" charset="0"/>
                <a:ea typeface="Calibri" panose="020F0502020204030204" pitchFamily="34" charset="0"/>
              </a:rPr>
              <a:t>3-</a:t>
            </a:r>
            <a:endParaRPr lang="en-US" i="1" dirty="0">
              <a:solidFill>
                <a:schemeClr val="bg2"/>
              </a:solidFill>
              <a:effectLst/>
              <a:latin typeface="Times New Roman" panose="02020603050405020304" pitchFamily="18" charset="0"/>
              <a:ea typeface="Calibri" panose="020F0502020204030204" pitchFamily="34" charset="0"/>
            </a:endParaRPr>
          </a:p>
        </p:txBody>
      </p:sp>
      <p:sp>
        <p:nvSpPr>
          <p:cNvPr id="13" name="Rectangle 12"/>
          <p:cNvSpPr/>
          <p:nvPr/>
        </p:nvSpPr>
        <p:spPr>
          <a:xfrm>
            <a:off x="6582411" y="5376828"/>
            <a:ext cx="1234074" cy="523220"/>
          </a:xfrm>
          <a:prstGeom prst="rect">
            <a:avLst/>
          </a:prstGeom>
        </p:spPr>
        <p:txBody>
          <a:bodyPr wrap="square">
            <a:spAutoFit/>
          </a:bodyPr>
          <a:lstStyle/>
          <a:p>
            <a:pPr>
              <a:spcAft>
                <a:spcPts val="1000"/>
              </a:spcAft>
            </a:pPr>
            <a:r>
              <a:rPr lang="en-US" sz="2800" dirty="0">
                <a:solidFill>
                  <a:schemeClr val="bg2"/>
                </a:solidFill>
                <a:latin typeface="Times New Roman" panose="02020603050405020304" pitchFamily="18" charset="0"/>
                <a:ea typeface="Calibri" panose="020F0502020204030204" pitchFamily="34" charset="0"/>
              </a:rPr>
              <a:t>TcO</a:t>
            </a:r>
            <a:r>
              <a:rPr lang="en-US" sz="2800" baseline="-25000" dirty="0">
                <a:solidFill>
                  <a:schemeClr val="bg2"/>
                </a:solidFill>
                <a:latin typeface="Times New Roman" panose="02020603050405020304" pitchFamily="18" charset="0"/>
                <a:ea typeface="Calibri" panose="020F0502020204030204" pitchFamily="34" charset="0"/>
              </a:rPr>
              <a:t>6</a:t>
            </a:r>
            <a:r>
              <a:rPr lang="en-US" sz="2800" baseline="30000" dirty="0">
                <a:solidFill>
                  <a:schemeClr val="bg2"/>
                </a:solidFill>
                <a:latin typeface="Times New Roman" panose="02020603050405020304" pitchFamily="18" charset="0"/>
                <a:ea typeface="Calibri" panose="020F0502020204030204" pitchFamily="34" charset="0"/>
              </a:rPr>
              <a:t>5-</a:t>
            </a:r>
            <a:r>
              <a:rPr lang="en-US" sz="2800" dirty="0">
                <a:solidFill>
                  <a:schemeClr val="bg2"/>
                </a:solidFill>
                <a:latin typeface="Times New Roman" panose="02020603050405020304" pitchFamily="18" charset="0"/>
                <a:ea typeface="Calibri" panose="020F0502020204030204" pitchFamily="34" charset="0"/>
              </a:rPr>
              <a:t> </a:t>
            </a:r>
            <a:endParaRPr lang="en-US" i="1" dirty="0">
              <a:solidFill>
                <a:schemeClr val="bg2"/>
              </a:solidFill>
              <a:effectLst/>
              <a:latin typeface="Times New Roman" panose="02020603050405020304" pitchFamily="18" charset="0"/>
              <a:ea typeface="Calibri" panose="020F0502020204030204" pitchFamily="34" charset="0"/>
            </a:endParaRPr>
          </a:p>
        </p:txBody>
      </p:sp>
      <p:sp>
        <p:nvSpPr>
          <p:cNvPr id="14" name="Rectangle 13"/>
          <p:cNvSpPr/>
          <p:nvPr/>
        </p:nvSpPr>
        <p:spPr>
          <a:xfrm>
            <a:off x="557561" y="5367994"/>
            <a:ext cx="1281683" cy="523220"/>
          </a:xfrm>
          <a:prstGeom prst="rect">
            <a:avLst/>
          </a:prstGeom>
        </p:spPr>
        <p:txBody>
          <a:bodyPr wrap="square">
            <a:spAutoFit/>
          </a:bodyPr>
          <a:lstStyle/>
          <a:p>
            <a:pPr>
              <a:spcAft>
                <a:spcPts val="1000"/>
              </a:spcAft>
            </a:pPr>
            <a:r>
              <a:rPr lang="en-US" sz="2800" dirty="0">
                <a:solidFill>
                  <a:schemeClr val="accent1"/>
                </a:solidFill>
                <a:latin typeface="Times New Roman" panose="02020603050405020304" pitchFamily="18" charset="0"/>
                <a:ea typeface="Calibri" panose="020F0502020204030204" pitchFamily="34" charset="0"/>
              </a:rPr>
              <a:t>Tc(VII)</a:t>
            </a:r>
            <a:endParaRPr lang="en-US" i="1" dirty="0">
              <a:solidFill>
                <a:schemeClr val="accent1"/>
              </a:solidFill>
              <a:effectLst/>
              <a:latin typeface="Times New Roman" panose="02020603050405020304" pitchFamily="18" charset="0"/>
              <a:ea typeface="Calibri" panose="020F0502020204030204" pitchFamily="34" charset="0"/>
            </a:endParaRPr>
          </a:p>
        </p:txBody>
      </p:sp>
      <p:sp>
        <p:nvSpPr>
          <p:cNvPr id="3" name="Rectangle 2"/>
          <p:cNvSpPr/>
          <p:nvPr/>
        </p:nvSpPr>
        <p:spPr>
          <a:xfrm>
            <a:off x="535782" y="6024009"/>
            <a:ext cx="7714736" cy="830997"/>
          </a:xfrm>
          <a:prstGeom prst="rect">
            <a:avLst/>
          </a:prstGeom>
        </p:spPr>
        <p:txBody>
          <a:bodyPr wrap="square">
            <a:spAutoFit/>
          </a:bodyPr>
          <a:lstStyle/>
          <a:p>
            <a:pPr marL="285750" indent="-285750">
              <a:buFont typeface="Arial" panose="020B0604020202020204" pitchFamily="34" charset="0"/>
              <a:buChar char="•"/>
            </a:pPr>
            <a:r>
              <a:rPr lang="en-US" sz="1200" dirty="0">
                <a:solidFill>
                  <a:schemeClr val="bg2"/>
                </a:solidFill>
                <a:latin typeface="Times New Roman" panose="02020603050405020304" pitchFamily="18" charset="0"/>
                <a:cs typeface="Times New Roman" panose="02020603050405020304" pitchFamily="18" charset="0"/>
              </a:rPr>
              <a:t>B. </a:t>
            </a:r>
            <a:r>
              <a:rPr lang="en-US" sz="1200" dirty="0" err="1">
                <a:solidFill>
                  <a:schemeClr val="bg2"/>
                </a:solidFill>
                <a:latin typeface="Times New Roman" panose="02020603050405020304" pitchFamily="18" charset="0"/>
                <a:cs typeface="Times New Roman" panose="02020603050405020304" pitchFamily="18" charset="0"/>
              </a:rPr>
              <a:t>Kanellakopulos</a:t>
            </a:r>
            <a:r>
              <a:rPr lang="en-US" sz="1200" dirty="0">
                <a:solidFill>
                  <a:schemeClr val="bg2"/>
                </a:solidFill>
                <a:latin typeface="Times New Roman" panose="02020603050405020304" pitchFamily="18" charset="0"/>
                <a:cs typeface="Times New Roman" panose="02020603050405020304" pitchFamily="18" charset="0"/>
              </a:rPr>
              <a:t>, The ternary oxide of 3-to 7-valent technetium with alkalis, </a:t>
            </a:r>
            <a:r>
              <a:rPr lang="en-US" sz="1200" dirty="0" err="1">
                <a:solidFill>
                  <a:schemeClr val="bg2"/>
                </a:solidFill>
                <a:latin typeface="Times New Roman" panose="02020603050405020304" pitchFamily="18" charset="0"/>
                <a:cs typeface="Times New Roman" panose="02020603050405020304" pitchFamily="18" charset="0"/>
              </a:rPr>
              <a:t>Kernforschungszentrum</a:t>
            </a:r>
            <a:r>
              <a:rPr lang="en-US" sz="1200" dirty="0">
                <a:solidFill>
                  <a:schemeClr val="bg2"/>
                </a:solidFill>
                <a:latin typeface="Times New Roman" panose="02020603050405020304" pitchFamily="18" charset="0"/>
                <a:cs typeface="Times New Roman" panose="02020603050405020304" pitchFamily="18" charset="0"/>
              </a:rPr>
              <a:t>. Inst. </a:t>
            </a:r>
            <a:r>
              <a:rPr lang="en-US" sz="1200" dirty="0" err="1">
                <a:solidFill>
                  <a:schemeClr val="bg2"/>
                </a:solidFill>
                <a:latin typeface="Times New Roman" panose="02020603050405020304" pitchFamily="18" charset="0"/>
                <a:cs typeface="Times New Roman" panose="02020603050405020304" pitchFamily="18" charset="0"/>
              </a:rPr>
              <a:t>Radiochem</a:t>
            </a:r>
            <a:r>
              <a:rPr lang="en-US" sz="1200" dirty="0">
                <a:solidFill>
                  <a:schemeClr val="bg2"/>
                </a:solidFill>
                <a:latin typeface="Times New Roman" panose="02020603050405020304" pitchFamily="18" charset="0"/>
                <a:cs typeface="Times New Roman" panose="02020603050405020304" pitchFamily="18" charset="0"/>
              </a:rPr>
              <a:t>., Karlsruhe, Germany, </a:t>
            </a:r>
            <a:r>
              <a:rPr lang="en-US" sz="1200" dirty="0" err="1">
                <a:solidFill>
                  <a:schemeClr val="bg2"/>
                </a:solidFill>
                <a:latin typeface="Times New Roman" panose="02020603050405020304" pitchFamily="18" charset="0"/>
                <a:cs typeface="Times New Roman" panose="02020603050405020304" pitchFamily="18" charset="0"/>
              </a:rPr>
              <a:t>IssueAEC</a:t>
            </a:r>
            <a:r>
              <a:rPr lang="en-US" sz="1200" dirty="0">
                <a:solidFill>
                  <a:schemeClr val="bg2"/>
                </a:solidFill>
                <a:latin typeface="Times New Roman" panose="02020603050405020304" pitchFamily="18" charset="0"/>
                <a:cs typeface="Times New Roman" panose="02020603050405020304" pitchFamily="18" charset="0"/>
              </a:rPr>
              <a:t> Accession No. 31424, Rept. No. KFK-197 (1964).</a:t>
            </a:r>
          </a:p>
          <a:p>
            <a:pPr marL="285750" indent="-285750">
              <a:buFont typeface="Arial" panose="020B0604020202020204" pitchFamily="34" charset="0"/>
              <a:buChar char="•"/>
            </a:pPr>
            <a:r>
              <a:rPr lang="en-US" sz="1200" dirty="0">
                <a:solidFill>
                  <a:schemeClr val="bg2"/>
                </a:solidFill>
                <a:latin typeface="Times New Roman" panose="02020603050405020304" pitchFamily="18" charset="0"/>
                <a:cs typeface="Times New Roman" panose="02020603050405020304" pitchFamily="18" charset="0"/>
              </a:rPr>
              <a:t>Keller, C. and B. </a:t>
            </a:r>
            <a:r>
              <a:rPr lang="en-US" sz="1200" dirty="0" err="1">
                <a:solidFill>
                  <a:schemeClr val="bg2"/>
                </a:solidFill>
                <a:latin typeface="Times New Roman" panose="02020603050405020304" pitchFamily="18" charset="0"/>
                <a:cs typeface="Times New Roman" panose="02020603050405020304" pitchFamily="18" charset="0"/>
              </a:rPr>
              <a:t>Kanellakopulos</a:t>
            </a:r>
            <a:r>
              <a:rPr lang="en-US" sz="1200" dirty="0">
                <a:solidFill>
                  <a:schemeClr val="bg2"/>
                </a:solidFill>
                <a:latin typeface="Times New Roman" panose="02020603050405020304" pitchFamily="18" charset="0"/>
                <a:cs typeface="Times New Roman" panose="02020603050405020304" pitchFamily="18" charset="0"/>
              </a:rPr>
              <a:t>, "Ternary oxides of tri- to septivalent technetium and alkali metals," </a:t>
            </a:r>
            <a:r>
              <a:rPr lang="en-US" sz="1200" i="1" dirty="0">
                <a:solidFill>
                  <a:schemeClr val="bg2"/>
                </a:solidFill>
                <a:latin typeface="Times New Roman" panose="02020603050405020304" pitchFamily="18" charset="0"/>
                <a:cs typeface="Times New Roman" panose="02020603050405020304" pitchFamily="18" charset="0"/>
              </a:rPr>
              <a:t>Journal of Inorganic and Nuclear Chemistry</a:t>
            </a:r>
            <a:r>
              <a:rPr lang="en-US" sz="1200" dirty="0">
                <a:solidFill>
                  <a:schemeClr val="bg2"/>
                </a:solidFill>
                <a:latin typeface="Times New Roman" panose="02020603050405020304" pitchFamily="18" charset="0"/>
                <a:cs typeface="Times New Roman" panose="02020603050405020304" pitchFamily="18" charset="0"/>
              </a:rPr>
              <a:t>, 27(4), 787-95 (1965).</a:t>
            </a:r>
          </a:p>
        </p:txBody>
      </p:sp>
      <p:sp>
        <p:nvSpPr>
          <p:cNvPr id="15" name="Slide Number Placeholder 23"/>
          <p:cNvSpPr>
            <a:spLocks noGrp="1"/>
          </p:cNvSpPr>
          <p:nvPr>
            <p:ph type="sldNum" sz="quarter" idx="12"/>
          </p:nvPr>
        </p:nvSpPr>
        <p:spPr>
          <a:xfrm>
            <a:off x="7766050" y="6469063"/>
            <a:ext cx="1301750" cy="388937"/>
          </a:xfrm>
        </p:spPr>
        <p:txBody>
          <a:bodyPr/>
          <a:lstStyle/>
          <a:p>
            <a:pPr>
              <a:defRPr/>
            </a:pPr>
            <a:fld id="{5FD58EFE-F676-43D2-B14B-06892A92767F}" type="slidenum">
              <a:rPr lang="en-US" smtClean="0">
                <a:solidFill>
                  <a:srgbClr val="000000"/>
                </a:solidFill>
              </a:rPr>
              <a:pPr>
                <a:defRPr/>
              </a:pPr>
              <a:t>13</a:t>
            </a:fld>
            <a:endParaRPr lang="en-US" dirty="0">
              <a:solidFill>
                <a:srgbClr val="000000"/>
              </a:solidFill>
            </a:endParaRPr>
          </a:p>
        </p:txBody>
      </p:sp>
    </p:spTree>
    <p:extLst>
      <p:ext uri="{BB962C8B-B14F-4D97-AF65-F5344CB8AC3E}">
        <p14:creationId xmlns:p14="http://schemas.microsoft.com/office/powerpoint/2010/main" val="1994088236"/>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01914" y="32262"/>
            <a:ext cx="7772400" cy="480131"/>
          </a:xfrm>
        </p:spPr>
        <p:txBody>
          <a:bodyPr/>
          <a:lstStyle/>
          <a:p>
            <a:r>
              <a:rPr lang="en-US" dirty="0" smtClean="0"/>
              <a:t>TcO5 and TcO6</a:t>
            </a:r>
            <a:endParaRPr lang="en-US" dirty="0"/>
          </a:p>
        </p:txBody>
      </p:sp>
      <p:sp>
        <p:nvSpPr>
          <p:cNvPr id="3" name="Content Placeholder 2"/>
          <p:cNvSpPr>
            <a:spLocks noGrp="1"/>
          </p:cNvSpPr>
          <p:nvPr>
            <p:ph idx="1"/>
          </p:nvPr>
        </p:nvSpPr>
        <p:spPr>
          <a:xfrm>
            <a:off x="196360" y="487818"/>
            <a:ext cx="8400143" cy="3970318"/>
          </a:xfrm>
        </p:spPr>
        <p:txBody>
          <a:bodyPr/>
          <a:lstStyle/>
          <a:p>
            <a:r>
              <a:rPr lang="en-US" sz="2400" dirty="0" smtClean="0"/>
              <a:t>Several synthesis approaches:  Very hygroscopic, difficult to characterize</a:t>
            </a:r>
          </a:p>
          <a:p>
            <a:r>
              <a:rPr lang="en-US" sz="2400" dirty="0" smtClean="0"/>
              <a:t>Probably impure: Na3, K3, Li5, </a:t>
            </a:r>
            <a:r>
              <a:rPr lang="en-US" sz="2400" dirty="0"/>
              <a:t>Na5, </a:t>
            </a:r>
            <a:r>
              <a:rPr lang="en-US" sz="2400" dirty="0" smtClean="0"/>
              <a:t>K5</a:t>
            </a:r>
          </a:p>
          <a:p>
            <a:r>
              <a:rPr lang="en-US" sz="2400" dirty="0" smtClean="0"/>
              <a:t>XAS: appear to be different than TcO4</a:t>
            </a:r>
          </a:p>
          <a:p>
            <a:r>
              <a:rPr lang="en-US" sz="2400" dirty="0" smtClean="0"/>
              <a:t>EPR: some even Tc states due to impurity? radiolysis?</a:t>
            </a:r>
          </a:p>
          <a:p>
            <a:r>
              <a:rPr lang="en-US" sz="2400" dirty="0" smtClean="0"/>
              <a:t>Raman:  Li</a:t>
            </a:r>
            <a:r>
              <a:rPr lang="en-US" sz="2400" baseline="-25000" dirty="0" smtClean="0"/>
              <a:t>5</a:t>
            </a:r>
            <a:r>
              <a:rPr lang="en-US" sz="2400" dirty="0" smtClean="0"/>
              <a:t>ReO</a:t>
            </a:r>
            <a:r>
              <a:rPr lang="en-US" sz="2400" baseline="-25000" dirty="0" smtClean="0"/>
              <a:t>6</a:t>
            </a:r>
            <a:r>
              <a:rPr lang="en-US" sz="2400" dirty="0" smtClean="0"/>
              <a:t> successful &amp; matched literature</a:t>
            </a:r>
          </a:p>
          <a:p>
            <a:r>
              <a:rPr lang="en-US" sz="2400" dirty="0" smtClean="0"/>
              <a:t>NMR:  Li</a:t>
            </a:r>
            <a:r>
              <a:rPr lang="en-US" sz="2400" baseline="-25000" dirty="0" smtClean="0"/>
              <a:t>5</a:t>
            </a:r>
            <a:r>
              <a:rPr lang="en-US" sz="2400" dirty="0" smtClean="0"/>
              <a:t>TcO</a:t>
            </a:r>
            <a:r>
              <a:rPr lang="en-US" sz="2400" baseline="-25000" dirty="0" smtClean="0"/>
              <a:t>6</a:t>
            </a:r>
            <a:r>
              <a:rPr lang="en-US" sz="2400" dirty="0" smtClean="0"/>
              <a:t> has strange Tc-99 pattern</a:t>
            </a:r>
          </a:p>
          <a:p>
            <a:endParaRPr lang="en-US" sz="2400" dirty="0" smtClean="0"/>
          </a:p>
        </p:txBody>
      </p:sp>
      <p:sp>
        <p:nvSpPr>
          <p:cNvPr id="4" name="Rectangle 3"/>
          <p:cNvSpPr/>
          <p:nvPr/>
        </p:nvSpPr>
        <p:spPr>
          <a:xfrm>
            <a:off x="0" y="6088559"/>
            <a:ext cx="3672114" cy="769441"/>
          </a:xfrm>
          <a:prstGeom prst="rect">
            <a:avLst/>
          </a:prstGeom>
        </p:spPr>
        <p:txBody>
          <a:bodyPr wrap="square">
            <a:spAutoFit/>
          </a:bodyPr>
          <a:lstStyle/>
          <a:p>
            <a:r>
              <a:rPr lang="en-US" sz="1100" dirty="0">
                <a:solidFill>
                  <a:schemeClr val="bg2"/>
                </a:solidFill>
                <a:latin typeface="Segoe UI" panose="020B0502040204020203" pitchFamily="34" charset="0"/>
              </a:rPr>
              <a:t>Weaver, J., C. Soderquist, P. </a:t>
            </a:r>
            <a:r>
              <a:rPr lang="en-US" sz="1100" dirty="0" err="1">
                <a:solidFill>
                  <a:schemeClr val="bg2"/>
                </a:solidFill>
                <a:latin typeface="Segoe UI" panose="020B0502040204020203" pitchFamily="34" charset="0"/>
              </a:rPr>
              <a:t>Gassman</a:t>
            </a:r>
            <a:r>
              <a:rPr lang="en-US" sz="1100" dirty="0">
                <a:solidFill>
                  <a:schemeClr val="bg2"/>
                </a:solidFill>
                <a:latin typeface="Segoe UI" panose="020B0502040204020203" pitchFamily="34" charset="0"/>
              </a:rPr>
              <a:t>, E. Walter, W. Lukens, and J.S. McCloy, "Synthesis and Characterization of 5- and 6- Coordinated Alkali </a:t>
            </a:r>
            <a:r>
              <a:rPr lang="en-US" sz="1100" dirty="0" err="1">
                <a:solidFill>
                  <a:schemeClr val="bg2"/>
                </a:solidFill>
                <a:latin typeface="Segoe UI" panose="020B0502040204020203" pitchFamily="34" charset="0"/>
              </a:rPr>
              <a:t>Pertechnetates</a:t>
            </a:r>
            <a:r>
              <a:rPr lang="en-US" sz="1100" dirty="0">
                <a:solidFill>
                  <a:schemeClr val="bg2"/>
                </a:solidFill>
                <a:latin typeface="Segoe UI" panose="020B0502040204020203" pitchFamily="34" charset="0"/>
              </a:rPr>
              <a:t>," </a:t>
            </a:r>
            <a:r>
              <a:rPr lang="en-US" sz="1100" i="1" dirty="0">
                <a:solidFill>
                  <a:schemeClr val="bg2"/>
                </a:solidFill>
                <a:latin typeface="Segoe UI" panose="020B0502040204020203" pitchFamily="34" charset="0"/>
              </a:rPr>
              <a:t>MRS Advances</a:t>
            </a:r>
            <a:r>
              <a:rPr lang="en-US" sz="1100" dirty="0">
                <a:solidFill>
                  <a:schemeClr val="bg2"/>
                </a:solidFill>
                <a:latin typeface="Segoe UI" panose="020B0502040204020203" pitchFamily="34" charset="0"/>
              </a:rPr>
              <a:t>, 2(10), 525-542 (2017).</a:t>
            </a:r>
            <a:endParaRPr lang="en-US" sz="1100" dirty="0">
              <a:solidFill>
                <a:schemeClr val="bg2"/>
              </a:solidFill>
            </a:endParaRPr>
          </a:p>
        </p:txBody>
      </p:sp>
      <p:sp>
        <p:nvSpPr>
          <p:cNvPr id="6" name="Rectangle 5"/>
          <p:cNvSpPr/>
          <p:nvPr/>
        </p:nvSpPr>
        <p:spPr>
          <a:xfrm>
            <a:off x="753216" y="3955027"/>
            <a:ext cx="7532913" cy="6821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Compounds are difficult to make in pure state; not very stable so hard to characterize; crystal structures not generally known</a:t>
            </a:r>
            <a:endParaRPr lang="en-US" sz="2000" dirty="0"/>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2676" y="4664263"/>
            <a:ext cx="3334659" cy="2259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Table 7"/>
          <p:cNvGraphicFramePr>
            <a:graphicFrameLocks noGrp="1"/>
          </p:cNvGraphicFramePr>
          <p:nvPr>
            <p:extLst>
              <p:ext uri="{D42A27DB-BD31-4B8C-83A1-F6EECF244321}">
                <p14:modId xmlns:p14="http://schemas.microsoft.com/office/powerpoint/2010/main" val="3338094983"/>
              </p:ext>
            </p:extLst>
          </p:nvPr>
        </p:nvGraphicFramePr>
        <p:xfrm>
          <a:off x="1161180" y="5253976"/>
          <a:ext cx="3401496" cy="731520"/>
        </p:xfrm>
        <a:graphic>
          <a:graphicData uri="http://schemas.openxmlformats.org/drawingml/2006/table">
            <a:tbl>
              <a:tblPr>
                <a:tableStyleId>{5C22544A-7EE6-4342-B048-85BDC9FD1C3A}</a:tableStyleId>
              </a:tblPr>
              <a:tblGrid>
                <a:gridCol w="850374">
                  <a:extLst>
                    <a:ext uri="{9D8B030D-6E8A-4147-A177-3AD203B41FA5}">
                      <a16:colId xmlns:a16="http://schemas.microsoft.com/office/drawing/2014/main" val="2020489257"/>
                    </a:ext>
                  </a:extLst>
                </a:gridCol>
                <a:gridCol w="850374">
                  <a:extLst>
                    <a:ext uri="{9D8B030D-6E8A-4147-A177-3AD203B41FA5}">
                      <a16:colId xmlns:a16="http://schemas.microsoft.com/office/drawing/2014/main" val="756054085"/>
                    </a:ext>
                  </a:extLst>
                </a:gridCol>
                <a:gridCol w="850374">
                  <a:extLst>
                    <a:ext uri="{9D8B030D-6E8A-4147-A177-3AD203B41FA5}">
                      <a16:colId xmlns:a16="http://schemas.microsoft.com/office/drawing/2014/main" val="2837103032"/>
                    </a:ext>
                  </a:extLst>
                </a:gridCol>
                <a:gridCol w="850374">
                  <a:extLst>
                    <a:ext uri="{9D8B030D-6E8A-4147-A177-3AD203B41FA5}">
                      <a16:colId xmlns:a16="http://schemas.microsoft.com/office/drawing/2014/main" val="1998361519"/>
                    </a:ext>
                  </a:extLst>
                </a:gridCol>
              </a:tblGrid>
              <a:tr h="365760">
                <a:tc>
                  <a:txBody>
                    <a:bodyPr/>
                    <a:lstStyle/>
                    <a:p>
                      <a:pPr marL="0" marR="0" algn="ctr">
                        <a:spcBef>
                          <a:spcPts val="0"/>
                        </a:spcBef>
                        <a:spcAft>
                          <a:spcPts val="0"/>
                        </a:spcAft>
                      </a:pPr>
                      <a:r>
                        <a:rPr lang="en-US" sz="1200" dirty="0">
                          <a:effectLst/>
                        </a:rPr>
                        <a:t>Neighbor</a:t>
                      </a:r>
                      <a:endParaRPr lang="en-US" sz="12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200" dirty="0">
                          <a:effectLst/>
                        </a:rPr>
                        <a:t># of Neighbors</a:t>
                      </a:r>
                      <a:endParaRPr lang="en-US" sz="12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200" dirty="0">
                          <a:effectLst/>
                        </a:rPr>
                        <a:t>Distance (Å)</a:t>
                      </a:r>
                      <a:endParaRPr lang="en-US" sz="12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200" dirty="0">
                          <a:effectLst/>
                          <a:latin typeface="Symbol" panose="05050102010706020507" pitchFamily="18" charset="2"/>
                        </a:rPr>
                        <a:t>s</a:t>
                      </a:r>
                      <a:r>
                        <a:rPr lang="en-US" sz="1200" baseline="30000" dirty="0">
                          <a:effectLst/>
                        </a:rPr>
                        <a:t>2</a:t>
                      </a:r>
                      <a:r>
                        <a:rPr lang="en-US" sz="1200" dirty="0">
                          <a:effectLst/>
                        </a:rPr>
                        <a:t> (Å</a:t>
                      </a:r>
                      <a:r>
                        <a:rPr lang="en-US" sz="1200" baseline="30000" dirty="0">
                          <a:effectLst/>
                        </a:rPr>
                        <a:t>2</a:t>
                      </a:r>
                      <a:r>
                        <a:rPr lang="en-US" sz="1200" dirty="0">
                          <a:effectLst/>
                        </a:rPr>
                        <a:t>)</a:t>
                      </a:r>
                      <a:endParaRPr lang="en-US" sz="1200" dirty="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2790158540"/>
                  </a:ext>
                </a:extLst>
              </a:tr>
              <a:tr h="182880">
                <a:tc>
                  <a:txBody>
                    <a:bodyPr/>
                    <a:lstStyle/>
                    <a:p>
                      <a:pPr marL="0" marR="0" algn="ctr">
                        <a:spcBef>
                          <a:spcPts val="0"/>
                        </a:spcBef>
                        <a:spcAft>
                          <a:spcPts val="0"/>
                        </a:spcAft>
                      </a:pPr>
                      <a:r>
                        <a:rPr lang="en-US" sz="1200">
                          <a:effectLst/>
                        </a:rPr>
                        <a:t>O</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a:effectLst/>
                        </a:rPr>
                        <a:t>4</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a:effectLst/>
                        </a:rPr>
                        <a:t>1.72(1)</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a:effectLst/>
                        </a:rPr>
                        <a:t>0.0031(4)</a:t>
                      </a:r>
                      <a:r>
                        <a:rPr lang="en-US" sz="1200" baseline="30000">
                          <a:effectLst/>
                        </a:rPr>
                        <a:t>a</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969944720"/>
                  </a:ext>
                </a:extLst>
              </a:tr>
              <a:tr h="182880">
                <a:tc>
                  <a:txBody>
                    <a:bodyPr/>
                    <a:lstStyle/>
                    <a:p>
                      <a:pPr marL="0" marR="0" algn="ctr">
                        <a:spcBef>
                          <a:spcPts val="0"/>
                        </a:spcBef>
                        <a:spcAft>
                          <a:spcPts val="0"/>
                        </a:spcAft>
                      </a:pPr>
                      <a:r>
                        <a:rPr lang="en-US" sz="1200">
                          <a:effectLst/>
                        </a:rPr>
                        <a:t>O</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a:effectLst/>
                        </a:rPr>
                        <a:t>1</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a:effectLst/>
                        </a:rPr>
                        <a:t>2.03(3)</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dirty="0">
                          <a:effectLst/>
                        </a:rPr>
                        <a:t>0.0031(4)</a:t>
                      </a:r>
                      <a:r>
                        <a:rPr lang="en-US" sz="1200" baseline="30000" dirty="0">
                          <a:effectLst/>
                        </a:rPr>
                        <a:t>a</a:t>
                      </a:r>
                      <a:endParaRPr lang="en-US"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075977975"/>
                  </a:ext>
                </a:extLst>
              </a:tr>
            </a:tbl>
          </a:graphicData>
        </a:graphic>
      </p:graphicFrame>
      <p:sp>
        <p:nvSpPr>
          <p:cNvPr id="9" name="Rectangle 8"/>
          <p:cNvSpPr>
            <a:spLocks noChangeArrowheads="1"/>
          </p:cNvSpPr>
          <p:nvPr/>
        </p:nvSpPr>
        <p:spPr bwMode="auto">
          <a:xfrm>
            <a:off x="2385756" y="4853866"/>
            <a:ext cx="100104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2000" b="0" i="0" u="none" strike="noStrike" cap="none" normalizeH="0" baseline="0" dirty="0">
                <a:ln>
                  <a:noFill/>
                </a:ln>
                <a:solidFill>
                  <a:schemeClr val="bg2"/>
                </a:solidFill>
                <a:effectLst/>
                <a:latin typeface="Arial" panose="020B0604020202020204" pitchFamily="34" charset="0"/>
                <a:ea typeface="Times New Roman" panose="02020603050405020304" pitchFamily="18" charset="0"/>
              </a:rPr>
              <a:t>K</a:t>
            </a:r>
            <a:r>
              <a:rPr kumimoji="0" lang="en-US" altLang="en-US" sz="2000" b="0" i="0" u="none" strike="noStrike" cap="none" normalizeH="0" baseline="-30000" dirty="0">
                <a:ln>
                  <a:noFill/>
                </a:ln>
                <a:solidFill>
                  <a:schemeClr val="bg2"/>
                </a:solidFill>
                <a:effectLst/>
                <a:latin typeface="Arial" panose="020B0604020202020204" pitchFamily="34" charset="0"/>
                <a:ea typeface="Times New Roman" panose="02020603050405020304" pitchFamily="18" charset="0"/>
              </a:rPr>
              <a:t>3</a:t>
            </a:r>
            <a:r>
              <a:rPr kumimoji="0" lang="en-US" altLang="en-US" sz="2000" b="0" i="0" u="none" strike="noStrike" cap="none" normalizeH="0" baseline="0" dirty="0">
                <a:ln>
                  <a:noFill/>
                </a:ln>
                <a:solidFill>
                  <a:schemeClr val="bg2"/>
                </a:solidFill>
                <a:effectLst/>
                <a:latin typeface="Arial" panose="020B0604020202020204" pitchFamily="34" charset="0"/>
                <a:ea typeface="Times New Roman" panose="02020603050405020304" pitchFamily="18" charset="0"/>
              </a:rPr>
              <a:t>TcO</a:t>
            </a:r>
            <a:r>
              <a:rPr kumimoji="0" lang="en-US" altLang="en-US" sz="2000" b="0" i="0" u="none" strike="noStrike" cap="none" normalizeH="0" baseline="-30000" dirty="0">
                <a:ln>
                  <a:noFill/>
                </a:ln>
                <a:solidFill>
                  <a:schemeClr val="bg2"/>
                </a:solidFill>
                <a:effectLst/>
                <a:latin typeface="Arial" panose="020B0604020202020204" pitchFamily="34" charset="0"/>
                <a:ea typeface="Times New Roman" panose="02020603050405020304" pitchFamily="18" charset="0"/>
              </a:rPr>
              <a:t>5</a:t>
            </a:r>
            <a:endParaRPr kumimoji="0" lang="en-US" altLang="en-US" sz="3200" b="0" i="0" u="none" strike="noStrike" cap="none" normalizeH="0" baseline="0" dirty="0">
              <a:ln>
                <a:noFill/>
              </a:ln>
              <a:solidFill>
                <a:schemeClr val="bg2"/>
              </a:solidFill>
              <a:effectLst/>
              <a:latin typeface="Arial" panose="020B0604020202020204" pitchFamily="34" charset="0"/>
            </a:endParaRPr>
          </a:p>
        </p:txBody>
      </p:sp>
    </p:spTree>
    <p:extLst>
      <p:ext uri="{BB962C8B-B14F-4D97-AF65-F5344CB8AC3E}">
        <p14:creationId xmlns:p14="http://schemas.microsoft.com/office/powerpoint/2010/main" val="2803944639"/>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01914" y="32265"/>
            <a:ext cx="7772400" cy="480131"/>
          </a:xfrm>
        </p:spPr>
        <p:txBody>
          <a:bodyPr/>
          <a:lstStyle/>
          <a:p>
            <a:r>
              <a:rPr lang="en-US" dirty="0" smtClean="0"/>
              <a:t>Current and future work</a:t>
            </a:r>
            <a:endParaRPr lang="en-US" dirty="0"/>
          </a:p>
        </p:txBody>
      </p:sp>
      <p:sp>
        <p:nvSpPr>
          <p:cNvPr id="3" name="Content Placeholder 2"/>
          <p:cNvSpPr>
            <a:spLocks noGrp="1"/>
          </p:cNvSpPr>
          <p:nvPr>
            <p:ph idx="1"/>
          </p:nvPr>
        </p:nvSpPr>
        <p:spPr>
          <a:xfrm>
            <a:off x="523072" y="748857"/>
            <a:ext cx="7772400" cy="5755422"/>
          </a:xfrm>
        </p:spPr>
        <p:txBody>
          <a:bodyPr/>
          <a:lstStyle/>
          <a:p>
            <a:r>
              <a:rPr lang="en-US" sz="2400" dirty="0" smtClean="0"/>
              <a:t>Establish DFT methods on TcO</a:t>
            </a:r>
            <a:r>
              <a:rPr lang="en-US" sz="2400" baseline="-25000" dirty="0" smtClean="0"/>
              <a:t>2</a:t>
            </a:r>
            <a:r>
              <a:rPr lang="en-US" sz="2400" dirty="0" smtClean="0"/>
              <a:t>, Tc</a:t>
            </a:r>
            <a:r>
              <a:rPr lang="en-US" sz="2400" baseline="-25000" dirty="0" smtClean="0"/>
              <a:t>2</a:t>
            </a:r>
            <a:r>
              <a:rPr lang="en-US" sz="2400" dirty="0" smtClean="0"/>
              <a:t>O</a:t>
            </a:r>
            <a:r>
              <a:rPr lang="en-US" sz="2400" baseline="-25000" dirty="0" smtClean="0"/>
              <a:t>7</a:t>
            </a:r>
            <a:r>
              <a:rPr lang="en-US" sz="2400" dirty="0" smtClean="0"/>
              <a:t> and compare to literature &amp; spectroscopy</a:t>
            </a:r>
          </a:p>
          <a:p>
            <a:endParaRPr lang="en-US" sz="2400" dirty="0" smtClean="0"/>
          </a:p>
          <a:p>
            <a:endParaRPr lang="en-US" sz="2400" dirty="0"/>
          </a:p>
          <a:p>
            <a:endParaRPr lang="en-US" sz="2400" dirty="0" smtClean="0"/>
          </a:p>
          <a:p>
            <a:endParaRPr lang="en-US" sz="2400" dirty="0" smtClean="0"/>
          </a:p>
          <a:p>
            <a:r>
              <a:rPr lang="en-US" sz="2400" dirty="0" smtClean="0"/>
              <a:t>Calculate KTcO</a:t>
            </a:r>
            <a:r>
              <a:rPr lang="en-US" sz="2400" baseline="-25000" dirty="0"/>
              <a:t>4</a:t>
            </a:r>
            <a:r>
              <a:rPr lang="en-US" sz="2400" dirty="0" smtClean="0"/>
              <a:t>, NaTcO</a:t>
            </a:r>
            <a:r>
              <a:rPr lang="en-US" sz="2400" baseline="-25000" dirty="0" smtClean="0"/>
              <a:t>4</a:t>
            </a:r>
            <a:r>
              <a:rPr lang="en-US" sz="2400" dirty="0" smtClean="0"/>
              <a:t> and compare </a:t>
            </a:r>
            <a:r>
              <a:rPr lang="en-US" sz="2400" dirty="0" err="1" smtClean="0"/>
              <a:t>cal</a:t>
            </a:r>
            <a:r>
              <a:rPr lang="en-US" sz="2400" dirty="0" smtClean="0"/>
              <a:t>/</a:t>
            </a:r>
            <a:r>
              <a:rPr lang="en-US" sz="2400" dirty="0" err="1" smtClean="0"/>
              <a:t>exp</a:t>
            </a:r>
            <a:r>
              <a:rPr lang="en-US" sz="2400" dirty="0" smtClean="0"/>
              <a:t> Raman, NMR </a:t>
            </a:r>
          </a:p>
          <a:p>
            <a:r>
              <a:rPr lang="en-US" sz="2400" dirty="0" smtClean="0"/>
              <a:t>Calculate “unknowns” LiTcO</a:t>
            </a:r>
            <a:r>
              <a:rPr lang="en-US" sz="2400" baseline="-25000" dirty="0" smtClean="0"/>
              <a:t>4</a:t>
            </a:r>
            <a:r>
              <a:rPr lang="en-US" sz="2400" dirty="0" smtClean="0"/>
              <a:t> and “HTcO</a:t>
            </a:r>
            <a:r>
              <a:rPr lang="en-US" sz="2400" baseline="-25000" dirty="0" smtClean="0"/>
              <a:t>4</a:t>
            </a:r>
            <a:r>
              <a:rPr lang="en-US" sz="2400" dirty="0" smtClean="0"/>
              <a:t>”</a:t>
            </a:r>
          </a:p>
          <a:p>
            <a:endParaRPr lang="en-US" sz="2400" dirty="0"/>
          </a:p>
          <a:p>
            <a:r>
              <a:rPr lang="en-US" sz="2400" dirty="0" smtClean="0"/>
              <a:t>In parallel, synthesize &amp; characterize ReO5 and ReO6 compounds to refine methods</a:t>
            </a:r>
            <a:endParaRPr lang="en-US" sz="2400" dirty="0"/>
          </a:p>
        </p:txBody>
      </p:sp>
      <p:pic>
        <p:nvPicPr>
          <p:cNvPr id="4" name="Picture 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4143" y="1642311"/>
            <a:ext cx="2100943" cy="16554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aphicFrame>
        <p:nvGraphicFramePr>
          <p:cNvPr id="5" name="Object 21"/>
          <p:cNvGraphicFramePr>
            <a:graphicFrameLocks noChangeAspect="1"/>
          </p:cNvGraphicFramePr>
          <p:nvPr>
            <p:extLst>
              <p:ext uri="{D42A27DB-BD31-4B8C-83A1-F6EECF244321}">
                <p14:modId xmlns:p14="http://schemas.microsoft.com/office/powerpoint/2010/main" val="2823840981"/>
              </p:ext>
            </p:extLst>
          </p:nvPr>
        </p:nvGraphicFramePr>
        <p:xfrm>
          <a:off x="3334558" y="1674420"/>
          <a:ext cx="2149427" cy="1791189"/>
        </p:xfrm>
        <a:graphic>
          <a:graphicData uri="http://schemas.openxmlformats.org/presentationml/2006/ole">
            <mc:AlternateContent xmlns:mc="http://schemas.openxmlformats.org/markup-compatibility/2006">
              <mc:Choice xmlns:v="urn:schemas-microsoft-com:vml" Requires="v">
                <p:oleObj spid="_x0000_s1032" r:id="rId4" imgW="2798172" imgH="2347304" progId="">
                  <p:embed/>
                </p:oleObj>
              </mc:Choice>
              <mc:Fallback>
                <p:oleObj r:id="rId4" imgW="2798172" imgH="2347304" progId="">
                  <p:embed/>
                  <p:pic>
                    <p:nvPicPr>
                      <p:cNvPr id="3211" name="Object 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34558" y="1674420"/>
                        <a:ext cx="2149427" cy="1791189"/>
                      </a:xfrm>
                      <a:prstGeom prst="rect">
                        <a:avLst/>
                      </a:prstGeom>
                      <a:noFill/>
                      <a:ln>
                        <a:noFill/>
                      </a:ln>
                      <a:effectLst/>
                    </p:spPr>
                  </p:pic>
                </p:oleObj>
              </mc:Fallback>
            </mc:AlternateContent>
          </a:graphicData>
        </a:graphic>
      </p:graphicFrame>
      <p:graphicFrame>
        <p:nvGraphicFramePr>
          <p:cNvPr id="6" name="Object 22"/>
          <p:cNvGraphicFramePr>
            <a:graphicFrameLocks noChangeAspect="1"/>
          </p:cNvGraphicFramePr>
          <p:nvPr>
            <p:extLst>
              <p:ext uri="{D42A27DB-BD31-4B8C-83A1-F6EECF244321}">
                <p14:modId xmlns:p14="http://schemas.microsoft.com/office/powerpoint/2010/main" val="491752248"/>
              </p:ext>
            </p:extLst>
          </p:nvPr>
        </p:nvGraphicFramePr>
        <p:xfrm>
          <a:off x="5687493" y="1642311"/>
          <a:ext cx="2226490" cy="1855408"/>
        </p:xfrm>
        <a:graphic>
          <a:graphicData uri="http://schemas.openxmlformats.org/presentationml/2006/ole">
            <mc:AlternateContent xmlns:mc="http://schemas.openxmlformats.org/markup-compatibility/2006">
              <mc:Choice xmlns:v="urn:schemas-microsoft-com:vml" Requires="v">
                <p:oleObj spid="_x0000_s1033" r:id="rId6" imgW="2798172" imgH="2347304" progId="">
                  <p:embed/>
                </p:oleObj>
              </mc:Choice>
              <mc:Fallback>
                <p:oleObj r:id="rId6" imgW="2798172" imgH="2347304" progId="">
                  <p:embed/>
                  <p:pic>
                    <p:nvPicPr>
                      <p:cNvPr id="3212" name="Object 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87493" y="1642311"/>
                        <a:ext cx="2226490" cy="1855408"/>
                      </a:xfrm>
                      <a:prstGeom prst="rect">
                        <a:avLst/>
                      </a:prstGeom>
                      <a:noFill/>
                      <a:ln>
                        <a:noFill/>
                      </a:ln>
                      <a:effectLst/>
                    </p:spPr>
                  </p:pic>
                </p:oleObj>
              </mc:Fallback>
            </mc:AlternateContent>
          </a:graphicData>
        </a:graphic>
      </p:graphicFrame>
      <p:sp>
        <p:nvSpPr>
          <p:cNvPr id="7" name="TextBox 6"/>
          <p:cNvSpPr txBox="1"/>
          <p:nvPr/>
        </p:nvSpPr>
        <p:spPr>
          <a:xfrm>
            <a:off x="3919546" y="1740522"/>
            <a:ext cx="983486" cy="461665"/>
          </a:xfrm>
          <a:prstGeom prst="rect">
            <a:avLst/>
          </a:prstGeom>
          <a:noFill/>
        </p:spPr>
        <p:txBody>
          <a:bodyPr wrap="square" rtlCol="0">
            <a:spAutoFit/>
          </a:bodyPr>
          <a:lstStyle/>
          <a:p>
            <a:r>
              <a:rPr lang="en-US" sz="1200" b="1" dirty="0" smtClean="0">
                <a:solidFill>
                  <a:schemeClr val="bg2"/>
                </a:solidFill>
              </a:rPr>
              <a:t>Electronic DOS</a:t>
            </a:r>
            <a:endParaRPr lang="en-US" sz="1200" b="1" dirty="0">
              <a:solidFill>
                <a:schemeClr val="bg2"/>
              </a:solidFill>
            </a:endParaRPr>
          </a:p>
        </p:txBody>
      </p:sp>
      <p:sp>
        <p:nvSpPr>
          <p:cNvPr id="8" name="TextBox 7"/>
          <p:cNvSpPr txBox="1"/>
          <p:nvPr/>
        </p:nvSpPr>
        <p:spPr>
          <a:xfrm>
            <a:off x="5946572" y="1674420"/>
            <a:ext cx="983486" cy="461665"/>
          </a:xfrm>
          <a:prstGeom prst="rect">
            <a:avLst/>
          </a:prstGeom>
          <a:noFill/>
        </p:spPr>
        <p:txBody>
          <a:bodyPr wrap="square" rtlCol="0">
            <a:spAutoFit/>
          </a:bodyPr>
          <a:lstStyle/>
          <a:p>
            <a:r>
              <a:rPr lang="en-US" sz="1200" b="1" dirty="0" smtClean="0">
                <a:solidFill>
                  <a:schemeClr val="bg2"/>
                </a:solidFill>
              </a:rPr>
              <a:t>Phonon DOS</a:t>
            </a:r>
            <a:endParaRPr lang="en-US" sz="1200" b="1" dirty="0">
              <a:solidFill>
                <a:schemeClr val="bg2"/>
              </a:solidFill>
            </a:endParaRPr>
          </a:p>
        </p:txBody>
      </p:sp>
      <p:sp>
        <p:nvSpPr>
          <p:cNvPr id="9" name="TextBox 8"/>
          <p:cNvSpPr txBox="1"/>
          <p:nvPr/>
        </p:nvSpPr>
        <p:spPr>
          <a:xfrm>
            <a:off x="1168114" y="1766752"/>
            <a:ext cx="983486" cy="276999"/>
          </a:xfrm>
          <a:prstGeom prst="rect">
            <a:avLst/>
          </a:prstGeom>
          <a:noFill/>
        </p:spPr>
        <p:txBody>
          <a:bodyPr wrap="square" rtlCol="0">
            <a:spAutoFit/>
          </a:bodyPr>
          <a:lstStyle/>
          <a:p>
            <a:r>
              <a:rPr lang="en-US" sz="1200" b="1" dirty="0" smtClean="0">
                <a:solidFill>
                  <a:schemeClr val="bg2"/>
                </a:solidFill>
              </a:rPr>
              <a:t>TcO</a:t>
            </a:r>
            <a:r>
              <a:rPr lang="en-US" sz="1200" b="1" baseline="-25000" dirty="0" smtClean="0">
                <a:solidFill>
                  <a:schemeClr val="bg2"/>
                </a:solidFill>
              </a:rPr>
              <a:t>2</a:t>
            </a:r>
            <a:endParaRPr lang="en-US" sz="1200" b="1" baseline="-25000" dirty="0">
              <a:solidFill>
                <a:schemeClr val="bg2"/>
              </a:solidFill>
            </a:endParaRPr>
          </a:p>
        </p:txBody>
      </p:sp>
    </p:spTree>
    <p:extLst>
      <p:ext uri="{BB962C8B-B14F-4D97-AF65-F5344CB8AC3E}">
        <p14:creationId xmlns:p14="http://schemas.microsoft.com/office/powerpoint/2010/main" val="2474893778"/>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0" y="1714500"/>
            <a:ext cx="9144000" cy="5143500"/>
          </a:xfrm>
          <a:prstGeom prst="rect">
            <a:avLst/>
          </a:prstGeom>
        </p:spPr>
      </p:pic>
      <p:sp>
        <p:nvSpPr>
          <p:cNvPr id="5" name="TextBox 4"/>
          <p:cNvSpPr txBox="1"/>
          <p:nvPr/>
        </p:nvSpPr>
        <p:spPr>
          <a:xfrm>
            <a:off x="0" y="661182"/>
            <a:ext cx="9144000" cy="461665"/>
          </a:xfrm>
          <a:prstGeom prst="rect">
            <a:avLst/>
          </a:prstGeom>
          <a:noFill/>
        </p:spPr>
        <p:txBody>
          <a:bodyPr wrap="square" rtlCol="0">
            <a:spAutoFit/>
          </a:bodyPr>
          <a:lstStyle/>
          <a:p>
            <a:pPr algn="ctr"/>
            <a:r>
              <a:rPr lang="en-US" sz="2400" dirty="0" smtClean="0">
                <a:solidFill>
                  <a:schemeClr val="bg2"/>
                </a:solidFill>
              </a:rPr>
              <a:t>Thanks for staying to (almost) the bitter end of MRS 2017!</a:t>
            </a:r>
            <a:endParaRPr lang="en-US" sz="2400" dirty="0">
              <a:solidFill>
                <a:schemeClr val="bg2"/>
              </a:solidFill>
            </a:endParaRPr>
          </a:p>
        </p:txBody>
      </p:sp>
    </p:spTree>
    <p:extLst>
      <p:ext uri="{BB962C8B-B14F-4D97-AF65-F5344CB8AC3E}">
        <p14:creationId xmlns:p14="http://schemas.microsoft.com/office/powerpoint/2010/main" val="2244961501"/>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Default Design">
  <a:themeElements>
    <a:clrScheme name="WSU Brand HEX">
      <a:dk1>
        <a:srgbClr val="000000"/>
      </a:dk1>
      <a:lt1>
        <a:srgbClr val="FFFFFF"/>
      </a:lt1>
      <a:dk2>
        <a:srgbClr val="003C69"/>
      </a:dk2>
      <a:lt2>
        <a:srgbClr val="DBCEAC"/>
      </a:lt2>
      <a:accent1>
        <a:srgbClr val="981E32"/>
      </a:accent1>
      <a:accent2>
        <a:srgbClr val="5E6A71"/>
      </a:accent2>
      <a:accent3>
        <a:srgbClr val="C60C30"/>
      </a:accent3>
      <a:accent4>
        <a:srgbClr val="EC7A08"/>
      </a:accent4>
      <a:accent5>
        <a:srgbClr val="3CB6CE"/>
      </a:accent5>
      <a:accent6>
        <a:srgbClr val="B6BF00"/>
      </a:accent6>
      <a:hlink>
        <a:srgbClr val="452325"/>
      </a:hlink>
      <a:folHlink>
        <a:srgbClr val="FF00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00"/>
        </a:dk2>
        <a:lt2>
          <a:srgbClr val="C0C0C0"/>
        </a:lt2>
        <a:accent1>
          <a:srgbClr val="CC0033"/>
        </a:accent1>
        <a:accent2>
          <a:srgbClr val="333399"/>
        </a:accent2>
        <a:accent3>
          <a:srgbClr val="FFFFFF"/>
        </a:accent3>
        <a:accent4>
          <a:srgbClr val="000000"/>
        </a:accent4>
        <a:accent5>
          <a:srgbClr val="E2AAA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0000"/>
        </a:dk2>
        <a:lt2>
          <a:srgbClr val="C0C0C0"/>
        </a:lt2>
        <a:accent1>
          <a:srgbClr val="CC0033"/>
        </a:accent1>
        <a:accent2>
          <a:srgbClr val="000099"/>
        </a:accent2>
        <a:accent3>
          <a:srgbClr val="FFFFFF"/>
        </a:accent3>
        <a:accent4>
          <a:srgbClr val="000000"/>
        </a:accent4>
        <a:accent5>
          <a:srgbClr val="E2AAAD"/>
        </a:accent5>
        <a:accent6>
          <a:srgbClr val="00008A"/>
        </a:accent6>
        <a:hlink>
          <a:srgbClr val="009999"/>
        </a:hlink>
        <a:folHlink>
          <a:srgbClr val="33CC33"/>
        </a:folHlink>
      </a:clrScheme>
      <a:clrMap bg1="lt1" tx1="dk1" bg2="lt2" tx2="dk2" accent1="accent1" accent2="accent2" accent3="accent3" accent4="accent4" accent5="accent5" accent6="accent6" hlink="hlink" folHlink="folHlink"/>
    </a:extraClrScheme>
    <a:extraClrScheme>
      <a:clrScheme name="Default Design 15">
        <a:dk1>
          <a:srgbClr val="000000"/>
        </a:dk1>
        <a:lt1>
          <a:srgbClr val="FFFFFF"/>
        </a:lt1>
        <a:dk2>
          <a:srgbClr val="000099"/>
        </a:dk2>
        <a:lt2>
          <a:srgbClr val="FFFFFF"/>
        </a:lt2>
        <a:accent1>
          <a:srgbClr val="CC0033"/>
        </a:accent1>
        <a:accent2>
          <a:srgbClr val="000099"/>
        </a:accent2>
        <a:accent3>
          <a:srgbClr val="AAAACA"/>
        </a:accent3>
        <a:accent4>
          <a:srgbClr val="DADADA"/>
        </a:accent4>
        <a:accent5>
          <a:srgbClr val="E2AAAD"/>
        </a:accent5>
        <a:accent6>
          <a:srgbClr val="00008A"/>
        </a:accent6>
        <a:hlink>
          <a:srgbClr val="009999"/>
        </a:hlink>
        <a:folHlink>
          <a:srgbClr val="33CC00"/>
        </a:folHlink>
      </a:clrScheme>
      <a:clrMap bg1="dk2" tx1="lt1" bg2="dk1" tx2="lt2" accent1="accent1" accent2="accent2" accent3="accent3" accent4="accent4" accent5="accent5" accent6="accent6" hlink="hlink" folHlink="folHlink"/>
    </a:extraClrScheme>
    <a:extraClrScheme>
      <a:clrScheme name="Default Design 16">
        <a:dk1>
          <a:srgbClr val="000000"/>
        </a:dk1>
        <a:lt1>
          <a:srgbClr val="FFFFFF"/>
        </a:lt1>
        <a:dk2>
          <a:srgbClr val="009999"/>
        </a:dk2>
        <a:lt2>
          <a:srgbClr val="FFFFFF"/>
        </a:lt2>
        <a:accent1>
          <a:srgbClr val="CC0033"/>
        </a:accent1>
        <a:accent2>
          <a:srgbClr val="000099"/>
        </a:accent2>
        <a:accent3>
          <a:srgbClr val="AACACA"/>
        </a:accent3>
        <a:accent4>
          <a:srgbClr val="DADADA"/>
        </a:accent4>
        <a:accent5>
          <a:srgbClr val="E2AAAD"/>
        </a:accent5>
        <a:accent6>
          <a:srgbClr val="00008A"/>
        </a:accent6>
        <a:hlink>
          <a:srgbClr val="009999"/>
        </a:hlink>
        <a:folHlink>
          <a:srgbClr val="33CC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691</TotalTime>
  <Words>2540</Words>
  <Application>Microsoft Office PowerPoint</Application>
  <PresentationFormat>On-screen Show (4:3)</PresentationFormat>
  <Paragraphs>351</Paragraphs>
  <Slides>16</Slides>
  <Notes>11</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0</vt:i4>
      </vt:variant>
      <vt:variant>
        <vt:lpstr>Slide Titles</vt:lpstr>
      </vt:variant>
      <vt:variant>
        <vt:i4>16</vt:i4>
      </vt:variant>
    </vt:vector>
  </HeadingPairs>
  <TitlesOfParts>
    <vt:vector size="25" baseType="lpstr">
      <vt:lpstr>Arial</vt:lpstr>
      <vt:lpstr>Calibri</vt:lpstr>
      <vt:lpstr>Cambria Math</vt:lpstr>
      <vt:lpstr>Lucida Sans</vt:lpstr>
      <vt:lpstr>Segoe UI</vt:lpstr>
      <vt:lpstr>Symbol</vt:lpstr>
      <vt:lpstr>Times New Roman</vt:lpstr>
      <vt:lpstr>Wingdings</vt:lpstr>
      <vt:lpstr>Default Design</vt:lpstr>
      <vt:lpstr>Alkali technetium oxides and their relation to Tc loading in nuclear waste glasses</vt:lpstr>
      <vt:lpstr>Acknowledgements</vt:lpstr>
      <vt:lpstr>Outline</vt:lpstr>
      <vt:lpstr>Technetium – why do we care?</vt:lpstr>
      <vt:lpstr>Tc in glass</vt:lpstr>
      <vt:lpstr>Pertechnetate Synthesis</vt:lpstr>
      <vt:lpstr>Analysis</vt:lpstr>
      <vt:lpstr>TcO4 Pertechnetates:  Neutron Diffraction</vt:lpstr>
      <vt:lpstr>TcO4 Pertechnetates:  Tc K-edge XAS</vt:lpstr>
      <vt:lpstr>TcO4 Pertechnetates:  Raman</vt:lpstr>
      <vt:lpstr>TcO4 Pertechnetates:  Tc-99 NMR</vt:lpstr>
      <vt:lpstr>TcO4 Pertechnetates:  “Size matters”</vt:lpstr>
      <vt:lpstr>5- and 6-coordinated Tc(VII) Pertechnetates?</vt:lpstr>
      <vt:lpstr>TcO5 and TcO6</vt:lpstr>
      <vt:lpstr>Current and future work</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XXXX</dc:title>
  <dc:creator>John McCloy</dc:creator>
  <cp:lastModifiedBy>John S McCloy</cp:lastModifiedBy>
  <cp:revision>72</cp:revision>
  <dcterms:created xsi:type="dcterms:W3CDTF">2016-10-03T16:40:18Z</dcterms:created>
  <dcterms:modified xsi:type="dcterms:W3CDTF">2017-11-01T13:18:45Z</dcterms:modified>
</cp:coreProperties>
</file>