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78" r:id="rId2"/>
    <p:sldMasterId id="2147483691" r:id="rId3"/>
    <p:sldMasterId id="2147483704" r:id="rId4"/>
    <p:sldMasterId id="2147483717" r:id="rId5"/>
  </p:sldMasterIdLst>
  <p:notesMasterIdLst>
    <p:notesMasterId r:id="rId22"/>
  </p:notesMasterIdLst>
  <p:handoutMasterIdLst>
    <p:handoutMasterId r:id="rId23"/>
  </p:handoutMasterIdLst>
  <p:sldIdLst>
    <p:sldId id="1204" r:id="rId6"/>
    <p:sldId id="1189" r:id="rId7"/>
    <p:sldId id="1190" r:id="rId8"/>
    <p:sldId id="1191" r:id="rId9"/>
    <p:sldId id="1192" r:id="rId10"/>
    <p:sldId id="1193" r:id="rId11"/>
    <p:sldId id="1194" r:id="rId12"/>
    <p:sldId id="1195" r:id="rId13"/>
    <p:sldId id="1208" r:id="rId14"/>
    <p:sldId id="1196" r:id="rId15"/>
    <p:sldId id="1197" r:id="rId16"/>
    <p:sldId id="1199" r:id="rId17"/>
    <p:sldId id="1200" r:id="rId18"/>
    <p:sldId id="1201" r:id="rId19"/>
    <p:sldId id="1202" r:id="rId20"/>
    <p:sldId id="1203" r:id="rId21"/>
  </p:sldIdLst>
  <p:sldSz cx="9144000" cy="6858000" type="screen4x3"/>
  <p:notesSz cx="6789738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ALLWORK, Kia" initials="W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9B"/>
    <a:srgbClr val="60C065"/>
    <a:srgbClr val="176385"/>
    <a:srgbClr val="008000"/>
    <a:srgbClr val="FF3A2B"/>
    <a:srgbClr val="6D23F1"/>
    <a:srgbClr val="F51FB8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316" autoAdjust="0"/>
  </p:normalViewPr>
  <p:slideViewPr>
    <p:cSldViewPr>
      <p:cViewPr>
        <p:scale>
          <a:sx n="70" d="100"/>
          <a:sy n="70" d="100"/>
        </p:scale>
        <p:origin x="-141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5948" y="0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/>
          <a:lstStyle>
            <a:lvl1pPr algn="r">
              <a:defRPr sz="1300"/>
            </a:lvl1pPr>
          </a:lstStyle>
          <a:p>
            <a:fld id="{09A7BD85-2D38-484A-AF0B-3AFBAEB94265}" type="datetimeFigureOut">
              <a:rPr lang="en-AU" smtClean="0"/>
              <a:t>31/10/2017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599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5948" y="9431599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 anchor="b"/>
          <a:lstStyle>
            <a:lvl1pPr algn="r">
              <a:defRPr sz="1300"/>
            </a:lvl1pPr>
          </a:lstStyle>
          <a:p>
            <a:fld id="{5B00B8C2-C20E-4B79-8439-1D92389B0C4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98895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5948" y="0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/>
          <a:lstStyle>
            <a:lvl1pPr algn="r">
              <a:defRPr sz="1300"/>
            </a:lvl1pPr>
          </a:lstStyle>
          <a:p>
            <a:fld id="{DDBADC86-7D44-404D-8AA0-B47BA1B34D08}" type="datetimeFigureOut">
              <a:rPr lang="en-AU" smtClean="0"/>
              <a:t>31/10/2017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6125"/>
            <a:ext cx="4964112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32" tIns="47766" rIns="95532" bIns="47766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974" y="4716661"/>
            <a:ext cx="5431790" cy="4468416"/>
          </a:xfrm>
          <a:prstGeom prst="rect">
            <a:avLst/>
          </a:prstGeom>
        </p:spPr>
        <p:txBody>
          <a:bodyPr vert="horz" lIns="95532" tIns="47766" rIns="95532" bIns="4776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1599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5948" y="9431599"/>
            <a:ext cx="2942219" cy="496491"/>
          </a:xfrm>
          <a:prstGeom prst="rect">
            <a:avLst/>
          </a:prstGeom>
        </p:spPr>
        <p:txBody>
          <a:bodyPr vert="horz" lIns="95532" tIns="47766" rIns="95532" bIns="47766" rtlCol="0" anchor="b"/>
          <a:lstStyle>
            <a:lvl1pPr algn="r">
              <a:defRPr sz="1300"/>
            </a:lvl1pPr>
          </a:lstStyle>
          <a:p>
            <a:fld id="{BD453C43-752D-4AF0-A195-0DBFBD343E5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69894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2813" y="744538"/>
            <a:ext cx="4965700" cy="372427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411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3099" indent="-285807" defTabSz="92411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229" indent="-228646" defTabSz="92411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520" indent="-228646" defTabSz="92411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811" indent="-228646" defTabSz="92411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5103" indent="-228646" defTabSz="9241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2394" indent="-228646" defTabSz="9241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686" indent="-228646" defTabSz="9241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977" indent="-228646" defTabSz="92411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20176B15-54F3-4F64-8502-1B9484686306}" type="slidenum">
              <a:rPr lang="en-AU" sz="1200"/>
              <a:pPr/>
              <a:t>1</a:t>
            </a:fld>
            <a:endParaRPr lang="en-AU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77A3215C-8F8E-403A-9D9C-39A94512BAC2}" type="slidenum">
              <a:rPr lang="en-AU" altLang="en-US" smtClean="0">
                <a:latin typeface="Times New Roman" pitchFamily="18" charset="0"/>
                <a:cs typeface="Arial" charset="0"/>
              </a:rPr>
              <a:pPr eaLnBrk="1" hangingPunct="1"/>
              <a:t>4</a:t>
            </a:fld>
            <a:endParaRPr lang="en-AU" altLang="en-US" smtClean="0">
              <a:latin typeface="Times New Roman" pitchFamily="18" charset="0"/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53C43-752D-4AF0-A195-0DBFBD343E51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670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453C43-752D-4AF0-A195-0DBFBD343E51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67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692" y="2130445"/>
            <a:ext cx="845820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7492" y="3886200"/>
            <a:ext cx="7086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EFDB696-C31F-4868-9A1B-179E83327A0C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005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65" y="1772816"/>
            <a:ext cx="7976271" cy="4392488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DCB7EA0-36C6-440B-AB74-0024352DB9C3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11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662246" y="1988840"/>
            <a:ext cx="3059723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3046" y="1988840"/>
            <a:ext cx="4572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A10E5DA2-A2AC-4934-A59C-3E04EA2012E0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05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149969" y="1988841"/>
            <a:ext cx="4572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33046" y="1988841"/>
            <a:ext cx="3059723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C3427F4-7F61-4166-A75F-47F1AF01E925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79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02455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9" y="1988840"/>
            <a:ext cx="3076307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7" y="1988840"/>
            <a:ext cx="3043139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44" y="5228456"/>
            <a:ext cx="27617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27FA5CC-4D83-415B-B3B2-BE7966943638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7200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40677" y="5372472"/>
            <a:ext cx="4290646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2338" y="5372472"/>
            <a:ext cx="43609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DE1A838-01C2-4ABB-B89E-A59EAAFA994F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7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772817"/>
            <a:ext cx="403860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431" y="1772821"/>
            <a:ext cx="403860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1F515E6-9943-491E-AEDC-148B37B16F9B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03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2031" y="191683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031" y="2556594"/>
            <a:ext cx="4040188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3844" y="191683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3844" y="2556594"/>
            <a:ext cx="4041775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8A611234-72A1-4A55-8025-AEEE21310B57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4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21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968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62" y="4927104"/>
            <a:ext cx="74676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44062" y="980728"/>
            <a:ext cx="74676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062" y="5493842"/>
            <a:ext cx="74676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1C6069C-2AFE-4F6A-931A-2F591EDF2E41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456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144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433039" y="6021388"/>
            <a:ext cx="2710962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363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692" y="2130443"/>
            <a:ext cx="845820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7492" y="3886200"/>
            <a:ext cx="7086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EFDB696-C31F-4868-9A1B-179E83327A0C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8557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65" y="1772816"/>
            <a:ext cx="7976271" cy="4392488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DCB7EA0-36C6-440B-AB74-0024352DB9C3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50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662246" y="1988840"/>
            <a:ext cx="3059723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3046" y="1988840"/>
            <a:ext cx="4572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A10E5DA2-A2AC-4934-A59C-3E04EA2012E0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1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149969" y="1988841"/>
            <a:ext cx="4572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33046" y="1988841"/>
            <a:ext cx="3059723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C3427F4-7F61-4166-A75F-47F1AF01E925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63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02455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9" y="1988840"/>
            <a:ext cx="3076307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7" y="1988840"/>
            <a:ext cx="3043139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44" y="5228456"/>
            <a:ext cx="27617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27FA5CC-4D83-415B-B3B2-BE7966943638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385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7200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40677" y="5372472"/>
            <a:ext cx="4290646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2338" y="5372472"/>
            <a:ext cx="43609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DE1A838-01C2-4ABB-B89E-A59EAAFA994F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0785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772817"/>
            <a:ext cx="403860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431" y="1772820"/>
            <a:ext cx="403860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1F515E6-9943-491E-AEDC-148B37B16F9B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5531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2031" y="191683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031" y="2556594"/>
            <a:ext cx="4040188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3844" y="191683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3844" y="2556594"/>
            <a:ext cx="4041775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8A611234-72A1-4A55-8025-AEEE21310B57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817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154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720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62" y="4927104"/>
            <a:ext cx="74676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44062" y="980728"/>
            <a:ext cx="74676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062" y="5493842"/>
            <a:ext cx="74676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7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0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1C6069C-2AFE-4F6A-931A-2F591EDF2E41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515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144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433039" y="6021388"/>
            <a:ext cx="2710962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6803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692" y="2130445"/>
            <a:ext cx="845820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7492" y="3886200"/>
            <a:ext cx="7086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EFDB696-C31F-4868-9A1B-179E83327A0C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028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65" y="1772816"/>
            <a:ext cx="7976271" cy="4392488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DCB7EA0-36C6-440B-AB74-0024352DB9C3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776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662246" y="1988840"/>
            <a:ext cx="3059723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3046" y="1988840"/>
            <a:ext cx="4572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A10E5DA2-A2AC-4934-A59C-3E04EA2012E0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094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149969" y="1988841"/>
            <a:ext cx="4572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33046" y="1988841"/>
            <a:ext cx="3059723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C3427F4-7F61-4166-A75F-47F1AF01E925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88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02455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9" y="1988840"/>
            <a:ext cx="3076307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7" y="1988840"/>
            <a:ext cx="3043139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44" y="5228456"/>
            <a:ext cx="27617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27FA5CC-4D83-415B-B3B2-BE7966943638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564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7200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40677" y="5372472"/>
            <a:ext cx="4290646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2338" y="5372472"/>
            <a:ext cx="43609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DE1A838-01C2-4ABB-B89E-A59EAAFA994F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6610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772817"/>
            <a:ext cx="403860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431" y="1772822"/>
            <a:ext cx="403860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1F515E6-9943-491E-AEDC-148B37B16F9B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955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2031" y="191683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031" y="2556594"/>
            <a:ext cx="4040188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3844" y="191683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3844" y="2556594"/>
            <a:ext cx="4041775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8A611234-72A1-4A55-8025-AEEE21310B57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6511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9021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09631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62" y="4927104"/>
            <a:ext cx="74676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44062" y="980728"/>
            <a:ext cx="74676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062" y="5493842"/>
            <a:ext cx="74676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9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82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1C6069C-2AFE-4F6A-931A-2F591EDF2E41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609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144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433039" y="6021388"/>
            <a:ext cx="2710962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604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1692" y="2130437"/>
            <a:ext cx="845820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37492" y="3886200"/>
            <a:ext cx="7086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9EFDB696-C31F-4868-9A1B-179E83327A0C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37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865" y="1772816"/>
            <a:ext cx="7976271" cy="4392488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DCB7EA0-36C6-440B-AB74-0024352DB9C3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25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662246" y="1988840"/>
            <a:ext cx="3059723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33046" y="1988840"/>
            <a:ext cx="4572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A10E5DA2-A2AC-4934-A59C-3E04EA2012E0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926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149969" y="1988841"/>
            <a:ext cx="4572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33046" y="1988841"/>
            <a:ext cx="3059723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C3427F4-7F61-4166-A75F-47F1AF01E925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307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02455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24559" y="1988840"/>
            <a:ext cx="3076307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40677" y="5228456"/>
            <a:ext cx="2743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146645" y="5228456"/>
            <a:ext cx="283212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100866" y="1988840"/>
            <a:ext cx="3043139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241543" y="5228456"/>
            <a:ext cx="27617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027FA5CC-4D83-415B-B3B2-BE7966943638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895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572000" y="1988840"/>
            <a:ext cx="4572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40677" y="5372472"/>
            <a:ext cx="4290646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2338" y="5372472"/>
            <a:ext cx="4360985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EDE1A838-01C2-4ABB-B89E-A59EAAFA994F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6268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031" y="1772817"/>
            <a:ext cx="403860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5431" y="1772822"/>
            <a:ext cx="403860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B1F515E6-9943-491E-AEDC-148B37B16F9B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815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2031" y="1916832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2031" y="2556594"/>
            <a:ext cx="4040188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3844" y="1916832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3844" y="2556594"/>
            <a:ext cx="4041775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8A611234-72A1-4A55-8025-AEEE21310B57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961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666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62630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62" y="4927104"/>
            <a:ext cx="74676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44062" y="980728"/>
            <a:ext cx="74676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062" y="5493842"/>
            <a:ext cx="74676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314451" y="6356361"/>
            <a:ext cx="505264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17989" y="6354774"/>
            <a:ext cx="7810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smtClean="0">
                <a:solidFill>
                  <a:srgbClr val="7F7F7F"/>
                </a:solidFill>
                <a:latin typeface="Arial" pitchFamily="34" charset="0"/>
                <a:ea typeface="ＭＳ Ｐゴシック" charset="-128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61C6069C-2AFE-4F6A-931A-2F591EDF2E41}" type="slidenum">
              <a:rPr lang="en-US"/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178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144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433039" y="6021388"/>
            <a:ext cx="2710962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50876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120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813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6639131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4101" y="3581400"/>
            <a:ext cx="3269274" cy="167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34051" y="3581400"/>
            <a:ext cx="3269272" cy="167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4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06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06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6762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730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660071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2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8965959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5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5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5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951514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190531"/>
      </p:ext>
    </p:extLst>
  </p:cSld>
  <p:clrMapOvr>
    <a:masterClrMapping/>
  </p:clrMapOvr>
  <p:hf hdr="0" ftr="0" dt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4251" y="2286000"/>
            <a:ext cx="1669072" cy="2971800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24101" y="2286000"/>
            <a:ext cx="4869474" cy="297180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6225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" y="0"/>
            <a:ext cx="9138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2103440"/>
            <a:ext cx="739140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27436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" y="0"/>
            <a:ext cx="9138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2103440"/>
            <a:ext cx="739140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2528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1" y="0"/>
            <a:ext cx="9138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2103440"/>
            <a:ext cx="739140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6122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31" y="0"/>
            <a:ext cx="9138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2103440"/>
            <a:ext cx="739140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420132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5" descr="Generic-Slides-Background-Title2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337290" y="2286000"/>
            <a:ext cx="659569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24102" y="3581400"/>
            <a:ext cx="667922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 txBox="1">
            <a:spLocks noChangeArrowheads="1"/>
          </p:cNvSpPr>
          <p:nvPr/>
        </p:nvSpPr>
        <p:spPr bwMode="auto">
          <a:xfrm>
            <a:off x="517282" y="2996806"/>
            <a:ext cx="8043496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Aft>
                <a:spcPts val="1200"/>
              </a:spcAft>
            </a:pPr>
            <a:r>
              <a:rPr lang="en-AU" sz="4000" dirty="0">
                <a:solidFill>
                  <a:schemeClr val="bg1"/>
                </a:solidFill>
              </a:rPr>
              <a:t>Progress on Ongoing Waste form HIP projects </a:t>
            </a:r>
            <a:endParaRPr lang="en-AU" sz="2800" dirty="0" smtClean="0">
              <a:solidFill>
                <a:schemeClr val="bg1"/>
              </a:solidFill>
            </a:endParaRPr>
          </a:p>
        </p:txBody>
      </p:sp>
      <p:cxnSp>
        <p:nvCxnSpPr>
          <p:cNvPr id="6147" name="Straight Connector 12"/>
          <p:cNvCxnSpPr>
            <a:cxnSpLocks noChangeShapeType="1"/>
          </p:cNvCxnSpPr>
          <p:nvPr/>
        </p:nvCxnSpPr>
        <p:spPr bwMode="auto">
          <a:xfrm rot="10800000">
            <a:off x="715109" y="4939583"/>
            <a:ext cx="7666892" cy="158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48" name="Straight Connector 12"/>
          <p:cNvCxnSpPr>
            <a:cxnSpLocks noChangeShapeType="1"/>
          </p:cNvCxnSpPr>
          <p:nvPr/>
        </p:nvCxnSpPr>
        <p:spPr bwMode="auto">
          <a:xfrm rot="10800000">
            <a:off x="703386" y="2707335"/>
            <a:ext cx="7666892" cy="1587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9" name="Rectangle 3"/>
          <p:cNvSpPr txBox="1">
            <a:spLocks noChangeArrowheads="1"/>
          </p:cNvSpPr>
          <p:nvPr/>
        </p:nvSpPr>
        <p:spPr bwMode="auto">
          <a:xfrm>
            <a:off x="107504" y="5013326"/>
            <a:ext cx="8928992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AU" sz="2000" dirty="0">
                <a:solidFill>
                  <a:schemeClr val="bg1"/>
                </a:solidFill>
              </a:rPr>
              <a:t>E. R. Vance, D. J. Gregg and D. T. </a:t>
            </a:r>
            <a:r>
              <a:rPr lang="en-AU" sz="2000" dirty="0" smtClean="0">
                <a:solidFill>
                  <a:schemeClr val="bg1"/>
                </a:solidFill>
              </a:rPr>
              <a:t>Chavara</a:t>
            </a:r>
          </a:p>
          <a:p>
            <a:pPr algn="ctr">
              <a:spcBef>
                <a:spcPct val="20000"/>
              </a:spcBef>
            </a:pPr>
            <a:r>
              <a:rPr lang="en-AU" sz="2000" dirty="0" err="1">
                <a:solidFill>
                  <a:schemeClr val="bg1"/>
                </a:solidFill>
              </a:rPr>
              <a:t>ANSTOsynroc</a:t>
            </a:r>
            <a:r>
              <a:rPr lang="en-AU" sz="2000" dirty="0">
                <a:solidFill>
                  <a:schemeClr val="bg1"/>
                </a:solidFill>
              </a:rPr>
              <a:t>, Locked Bag 2001, </a:t>
            </a:r>
            <a:r>
              <a:rPr lang="en-AU" sz="2000" dirty="0" smtClean="0">
                <a:solidFill>
                  <a:schemeClr val="bg1"/>
                </a:solidFill>
              </a:rPr>
              <a:t>Kirrawee </a:t>
            </a:r>
            <a:r>
              <a:rPr lang="en-AU" sz="2000" dirty="0">
                <a:solidFill>
                  <a:schemeClr val="bg1"/>
                </a:solidFill>
              </a:rPr>
              <a:t>DC, NSW 2232</a:t>
            </a:r>
            <a:r>
              <a:rPr lang="en-AU" sz="2000" dirty="0" smtClean="0">
                <a:solidFill>
                  <a:schemeClr val="bg1"/>
                </a:solidFill>
              </a:rPr>
              <a:t>, Australia</a:t>
            </a:r>
            <a:endParaRPr lang="en-AU" sz="2000" dirty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</a:pPr>
            <a:endParaRPr lang="en-US" sz="2000" dirty="0" smtClean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endParaRPr lang="en-US" sz="1400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sz="1400" dirty="0" smtClean="0">
                <a:solidFill>
                  <a:schemeClr val="bg1"/>
                </a:solidFill>
              </a:rPr>
              <a:t>MRS2017, November 01,  Sydney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257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Projects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b="1" dirty="0" err="1"/>
              <a:t>FLiNaK</a:t>
            </a:r>
            <a:r>
              <a:rPr lang="en-AU" b="1" dirty="0"/>
              <a:t> </a:t>
            </a:r>
            <a:r>
              <a:rPr lang="en-AU" b="1" dirty="0" smtClean="0"/>
              <a:t>waste </a:t>
            </a:r>
          </a:p>
          <a:p>
            <a:r>
              <a:rPr lang="en-AU" b="1" dirty="0" smtClean="0"/>
              <a:t>Spent </a:t>
            </a:r>
            <a:r>
              <a:rPr lang="en-AU" b="1" dirty="0"/>
              <a:t>UO</a:t>
            </a:r>
            <a:r>
              <a:rPr lang="en-AU" b="1" baseline="-25000" dirty="0"/>
              <a:t>2</a:t>
            </a:r>
            <a:r>
              <a:rPr lang="en-AU" b="1" dirty="0"/>
              <a:t> fuel  </a:t>
            </a:r>
            <a:endParaRPr lang="en-AU" b="1" dirty="0" smtClean="0"/>
          </a:p>
          <a:p>
            <a:r>
              <a:rPr lang="en-AU" b="1" dirty="0" smtClean="0"/>
              <a:t>ANM ILW</a:t>
            </a:r>
            <a:endParaRPr lang="en-AU" b="1" dirty="0"/>
          </a:p>
          <a:p>
            <a:r>
              <a:rPr lang="en-AU" b="1" dirty="0"/>
              <a:t>Acidic </a:t>
            </a:r>
            <a:r>
              <a:rPr lang="en-AU" b="1" baseline="30000" dirty="0"/>
              <a:t>99</a:t>
            </a:r>
            <a:r>
              <a:rPr lang="en-AU" b="1" dirty="0"/>
              <a:t>Mo </a:t>
            </a:r>
            <a:r>
              <a:rPr lang="en-AU" b="1" dirty="0" smtClean="0"/>
              <a:t>ILW</a:t>
            </a:r>
          </a:p>
          <a:p>
            <a:r>
              <a:rPr lang="en-AU" b="1" baseline="30000" dirty="0" smtClean="0"/>
              <a:t>99</a:t>
            </a:r>
            <a:r>
              <a:rPr lang="en-AU" b="1" dirty="0" smtClean="0"/>
              <a:t>Mo LLLW</a:t>
            </a:r>
          </a:p>
          <a:p>
            <a:r>
              <a:rPr lang="en-AU" b="1" dirty="0" err="1" smtClean="0"/>
              <a:t>CuI</a:t>
            </a:r>
            <a:endParaRPr lang="en-AU" b="1" dirty="0"/>
          </a:p>
          <a:p>
            <a:endParaRPr lang="en-A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254" y="1976548"/>
            <a:ext cx="4898711" cy="27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86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332656"/>
            <a:ext cx="6799385" cy="1143000"/>
          </a:xfrm>
        </p:spPr>
        <p:txBody>
          <a:bodyPr/>
          <a:lstStyle/>
          <a:p>
            <a:pPr eaLnBrk="1" hangingPunct="1"/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HIP process summary</a:t>
            </a:r>
          </a:p>
        </p:txBody>
      </p:sp>
      <p:pic>
        <p:nvPicPr>
          <p:cNvPr id="25603" name="Picture 3" descr="Chapter108Fig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812" y="1296972"/>
            <a:ext cx="4686816" cy="537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34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Arial" charset="0"/>
                <a:ea typeface="ＭＳ Ｐゴシック" pitchFamily="34" charset="-128"/>
                <a:cs typeface="Arial" charset="0"/>
              </a:rPr>
              <a:t>Idaho HLW calcines (USA)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en-US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4038600" y="1447800"/>
            <a:ext cx="4394689" cy="4343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FFCC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2000" dirty="0">
              <a:solidFill>
                <a:srgbClr val="2736A5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sz="2000" dirty="0">
                <a:solidFill>
                  <a:srgbClr val="2736A5"/>
                </a:solidFill>
              </a:rPr>
              <a:t>Waste loading:  </a:t>
            </a:r>
            <a:r>
              <a:rPr lang="en-AU" altLang="en-US" sz="2000" b="1" dirty="0">
                <a:solidFill>
                  <a:srgbClr val="2736A5"/>
                </a:solidFill>
              </a:rPr>
              <a:t>80%</a:t>
            </a:r>
            <a:r>
              <a:rPr lang="en-AU" altLang="en-US" sz="2000" dirty="0">
                <a:solidFill>
                  <a:srgbClr val="2736A5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sz="2000" dirty="0">
                <a:solidFill>
                  <a:srgbClr val="2736A5"/>
                </a:solidFill>
              </a:rPr>
              <a:t>Scale: 		30 Kg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sz="2000" dirty="0">
                <a:solidFill>
                  <a:srgbClr val="2736A5"/>
                </a:solidFill>
              </a:rPr>
              <a:t>Durability:         100 x EA Glass</a:t>
            </a:r>
            <a:endParaRPr lang="en-AU" altLang="en-US" sz="2000" u="sng" dirty="0">
              <a:solidFill>
                <a:srgbClr val="2736A5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sz="2000" dirty="0">
                <a:solidFill>
                  <a:srgbClr val="2736A5"/>
                </a:solidFill>
              </a:rPr>
              <a:t>Final Volume:	35% reduction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sz="1400" dirty="0">
                <a:solidFill>
                  <a:srgbClr val="2736A5"/>
                </a:solidFill>
              </a:rPr>
              <a:t>		(relative to untreated calcine)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2000" u="sng" dirty="0">
              <a:solidFill>
                <a:srgbClr val="2736A5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2000" b="1" i="1" dirty="0">
              <a:solidFill>
                <a:srgbClr val="CC33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2000" u="sng" dirty="0">
              <a:solidFill>
                <a:srgbClr val="2736A5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2000" dirty="0">
              <a:solidFill>
                <a:srgbClr val="2736A5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sz="2400" dirty="0">
              <a:solidFill>
                <a:srgbClr val="2736A5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dirty="0">
              <a:solidFill>
                <a:srgbClr val="2736A5"/>
              </a:solidFill>
              <a:latin typeface="Times New Roman" pitchFamily="18" charset="0"/>
            </a:endParaRPr>
          </a:p>
        </p:txBody>
      </p:sp>
      <p:sp>
        <p:nvSpPr>
          <p:cNvPr id="44037" name="Rectangle 5"/>
          <p:cNvSpPr>
            <a:spLocks noChangeArrowheads="1"/>
          </p:cNvSpPr>
          <p:nvPr/>
        </p:nvSpPr>
        <p:spPr bwMode="auto">
          <a:xfrm>
            <a:off x="2680809" y="4008439"/>
            <a:ext cx="59663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AU" altLang="en-US" sz="1600">
                <a:solidFill>
                  <a:schemeClr val="bg1"/>
                </a:solidFill>
                <a:latin typeface="Times New Roman" pitchFamily="18" charset="0"/>
              </a:rPr>
              <a:t>glass</a:t>
            </a:r>
            <a:endParaRPr lang="en-AU" altLang="en-US" sz="1600">
              <a:latin typeface="Times New Roman" pitchFamily="18" charset="0"/>
            </a:endParaRPr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>
            <a:off x="2971800" y="2514600"/>
            <a:ext cx="533400" cy="76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H="1" flipV="1">
            <a:off x="1752600" y="4876800"/>
            <a:ext cx="457200" cy="457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pic>
        <p:nvPicPr>
          <p:cNvPr id="4404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733800"/>
            <a:ext cx="1946031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3810000"/>
            <a:ext cx="2450123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63642"/>
            <a:ext cx="3172558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43" name="Line 11"/>
          <p:cNvSpPr>
            <a:spLocks noChangeShapeType="1"/>
          </p:cNvSpPr>
          <p:nvPr/>
        </p:nvSpPr>
        <p:spPr bwMode="auto">
          <a:xfrm>
            <a:off x="4495800" y="5943600"/>
            <a:ext cx="533400" cy="0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44044" name="Text Box 12"/>
          <p:cNvSpPr txBox="1">
            <a:spLocks noChangeArrowheads="1"/>
          </p:cNvSpPr>
          <p:nvPr/>
        </p:nvSpPr>
        <p:spPr bwMode="auto">
          <a:xfrm>
            <a:off x="4572000" y="5562601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en-US" sz="1800"/>
          </a:p>
        </p:txBody>
      </p:sp>
      <p:sp>
        <p:nvSpPr>
          <p:cNvPr id="44045" name="Text Box 13"/>
          <p:cNvSpPr txBox="1">
            <a:spLocks noChangeArrowheads="1"/>
          </p:cNvSpPr>
          <p:nvPr/>
        </p:nvSpPr>
        <p:spPr bwMode="auto">
          <a:xfrm>
            <a:off x="4495800" y="5715001"/>
            <a:ext cx="838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AU" altLang="en-US" sz="1000">
                <a:solidFill>
                  <a:schemeClr val="bg1"/>
                </a:solidFill>
              </a:rPr>
              <a:t>90</a:t>
            </a:r>
            <a:r>
              <a:rPr lang="en-AU" altLang="en-US" sz="1000">
                <a:solidFill>
                  <a:schemeClr val="bg1"/>
                </a:solidFill>
                <a:latin typeface="Symbol" pitchFamily="18" charset="2"/>
              </a:rPr>
              <a:t>m</a:t>
            </a:r>
            <a:r>
              <a:rPr lang="en-AU" altLang="en-US" sz="1000">
                <a:solidFill>
                  <a:schemeClr val="bg1"/>
                </a:solidFill>
              </a:rPr>
              <a:t>m</a:t>
            </a:r>
            <a:endParaRPr lang="en-AU" altLang="en-US" sz="1200"/>
          </a:p>
        </p:txBody>
      </p:sp>
    </p:spTree>
    <p:extLst>
      <p:ext uri="{BB962C8B-B14F-4D97-AF65-F5344CB8AC3E}">
        <p14:creationId xmlns:p14="http://schemas.microsoft.com/office/powerpoint/2010/main" val="407296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LiCl-KCl</a:t>
            </a:r>
            <a:r>
              <a:rPr lang="en-AU" dirty="0" smtClean="0"/>
              <a:t> </a:t>
            </a:r>
            <a:r>
              <a:rPr lang="en-AU" dirty="0" err="1"/>
              <a:t>p</a:t>
            </a:r>
            <a:r>
              <a:rPr lang="en-AU" dirty="0" err="1" smtClean="0"/>
              <a:t>yroprocessing</a:t>
            </a:r>
            <a:r>
              <a:rPr lang="en-AU" dirty="0" smtClean="0"/>
              <a:t> waste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A lot of work on sodalite, Na</a:t>
            </a:r>
            <a:r>
              <a:rPr lang="en-AU" baseline="-25000" dirty="0" smtClean="0"/>
              <a:t>4</a:t>
            </a:r>
            <a:r>
              <a:rPr lang="en-AU" dirty="0" smtClean="0"/>
              <a:t>Al</a:t>
            </a:r>
            <a:r>
              <a:rPr lang="en-AU" baseline="-25000" dirty="0" smtClean="0"/>
              <a:t>3</a:t>
            </a:r>
            <a:r>
              <a:rPr lang="en-AU" dirty="0" smtClean="0"/>
              <a:t>Si</a:t>
            </a:r>
            <a:r>
              <a:rPr lang="en-AU" baseline="-25000" dirty="0" smtClean="0"/>
              <a:t>3</a:t>
            </a:r>
            <a:r>
              <a:rPr lang="en-AU" dirty="0" smtClean="0"/>
              <a:t>O</a:t>
            </a:r>
            <a:r>
              <a:rPr lang="en-AU" baseline="-25000" dirty="0" smtClean="0"/>
              <a:t>12</a:t>
            </a:r>
            <a:r>
              <a:rPr lang="en-AU" dirty="0" smtClean="0"/>
              <a:t>Cl, for 0.59LiCl-0.41KCl eutectic (waste loading ~13 wt.%). </a:t>
            </a:r>
          </a:p>
          <a:p>
            <a:r>
              <a:rPr lang="en-AU" dirty="0" smtClean="0"/>
              <a:t>Sintering with glass precursors-glass necessary to incorporate many FPs.</a:t>
            </a:r>
          </a:p>
          <a:p>
            <a:r>
              <a:rPr lang="en-AU" dirty="0" err="1" smtClean="0"/>
              <a:t>HIPing</a:t>
            </a:r>
            <a:r>
              <a:rPr lang="en-AU" dirty="0" smtClean="0"/>
              <a:t> with glass precursor</a:t>
            </a:r>
          </a:p>
          <a:p>
            <a:r>
              <a:rPr lang="en-AU" dirty="0" smtClean="0"/>
              <a:t>Some work on removing Cl then using borosilicate glass for what’s left, but some </a:t>
            </a:r>
            <a:r>
              <a:rPr lang="en-AU" baseline="30000" dirty="0" smtClean="0"/>
              <a:t>36</a:t>
            </a:r>
            <a:r>
              <a:rPr lang="en-AU" dirty="0" smtClean="0"/>
              <a:t>Cl to consider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781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FLiNaK</a:t>
            </a:r>
            <a:r>
              <a:rPr lang="en-AU" dirty="0" smtClean="0"/>
              <a:t> </a:t>
            </a:r>
            <a:r>
              <a:rPr lang="en-AU" dirty="0" err="1" smtClean="0"/>
              <a:t>pyroprocessing</a:t>
            </a:r>
            <a:r>
              <a:rPr lang="en-AU" dirty="0" smtClean="0"/>
              <a:t> waste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Little work on </a:t>
            </a:r>
            <a:r>
              <a:rPr lang="en-AU" dirty="0" err="1" smtClean="0"/>
              <a:t>FLiNaK</a:t>
            </a:r>
            <a:r>
              <a:rPr lang="en-AU" dirty="0" smtClean="0"/>
              <a:t> eutectic (0.29LiF-0.12NaF-0.59KF): candidates include Ca</a:t>
            </a:r>
            <a:r>
              <a:rPr lang="en-AU" baseline="-25000" dirty="0" smtClean="0"/>
              <a:t>10</a:t>
            </a:r>
            <a:r>
              <a:rPr lang="en-AU" dirty="0" smtClean="0"/>
              <a:t>(PO</a:t>
            </a:r>
            <a:r>
              <a:rPr lang="en-AU" baseline="-25000" dirty="0" smtClean="0"/>
              <a:t>4</a:t>
            </a:r>
            <a:r>
              <a:rPr lang="en-AU" dirty="0" smtClean="0"/>
              <a:t>)</a:t>
            </a:r>
            <a:r>
              <a:rPr lang="en-AU" baseline="-25000" dirty="0" smtClean="0"/>
              <a:t>6</a:t>
            </a:r>
            <a:r>
              <a:rPr lang="en-AU" dirty="0" smtClean="0"/>
              <a:t>F</a:t>
            </a:r>
            <a:r>
              <a:rPr lang="en-AU" baseline="-25000" dirty="0" smtClean="0"/>
              <a:t>2</a:t>
            </a:r>
            <a:r>
              <a:rPr lang="en-AU" dirty="0" smtClean="0"/>
              <a:t> apatite with non-Li alkalis in Ca site- need some glass for Li- but waste loading &lt;10 </a:t>
            </a:r>
            <a:r>
              <a:rPr lang="en-AU" dirty="0" err="1" smtClean="0"/>
              <a:t>wt</a:t>
            </a:r>
            <a:r>
              <a:rPr lang="en-AU" dirty="0" smtClean="0"/>
              <a:t>%</a:t>
            </a:r>
          </a:p>
          <a:p>
            <a:r>
              <a:rPr lang="en-AU" dirty="0" smtClean="0"/>
              <a:t>Our approach is to add Ca to allow F to inhabit CaF</a:t>
            </a:r>
            <a:r>
              <a:rPr lang="en-AU" baseline="-25000" dirty="0" smtClean="0"/>
              <a:t>2</a:t>
            </a:r>
            <a:r>
              <a:rPr lang="en-AU" dirty="0" smtClean="0"/>
              <a:t> and </a:t>
            </a:r>
            <a:r>
              <a:rPr lang="en-AU" dirty="0" err="1" smtClean="0"/>
              <a:t>Al,B</a:t>
            </a:r>
            <a:r>
              <a:rPr lang="en-AU" dirty="0" smtClean="0"/>
              <a:t>, Si oxides for alkalis to inhabit glass.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1707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FLiNaK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Starting chemicals were </a:t>
            </a:r>
            <a:r>
              <a:rPr lang="en-AU" dirty="0" err="1" smtClean="0"/>
              <a:t>LiF,NaF</a:t>
            </a:r>
            <a:r>
              <a:rPr lang="en-AU" dirty="0" smtClean="0"/>
              <a:t> and KF, plus Ca(OH)</a:t>
            </a:r>
            <a:r>
              <a:rPr lang="en-AU" baseline="-25000" dirty="0" smtClean="0"/>
              <a:t>2</a:t>
            </a:r>
            <a:r>
              <a:rPr lang="en-AU" dirty="0" smtClean="0"/>
              <a:t>, Al(NO</a:t>
            </a:r>
            <a:r>
              <a:rPr lang="en-AU" baseline="-25000" dirty="0" smtClean="0"/>
              <a:t>3</a:t>
            </a:r>
            <a:r>
              <a:rPr lang="en-AU" dirty="0" smtClean="0"/>
              <a:t>)</a:t>
            </a:r>
            <a:r>
              <a:rPr lang="en-AU" baseline="-25000" dirty="0" smtClean="0"/>
              <a:t>3</a:t>
            </a:r>
            <a:r>
              <a:rPr lang="en-AU" dirty="0" smtClean="0"/>
              <a:t>.9H</a:t>
            </a:r>
            <a:r>
              <a:rPr lang="en-AU" baseline="-25000" dirty="0" smtClean="0"/>
              <a:t>2</a:t>
            </a:r>
            <a:r>
              <a:rPr lang="en-AU" dirty="0" smtClean="0"/>
              <a:t>O,H</a:t>
            </a:r>
            <a:r>
              <a:rPr lang="en-AU" baseline="-25000" dirty="0" smtClean="0"/>
              <a:t>3</a:t>
            </a:r>
            <a:r>
              <a:rPr lang="en-AU" dirty="0" smtClean="0"/>
              <a:t>BO</a:t>
            </a:r>
            <a:r>
              <a:rPr lang="en-AU" baseline="-25000" dirty="0" smtClean="0"/>
              <a:t>3</a:t>
            </a:r>
            <a:r>
              <a:rPr lang="en-AU" dirty="0" smtClean="0"/>
              <a:t>, </a:t>
            </a:r>
            <a:r>
              <a:rPr lang="en-AU" dirty="0" err="1" smtClean="0"/>
              <a:t>Ludox</a:t>
            </a:r>
            <a:r>
              <a:rPr lang="en-AU" dirty="0" smtClean="0"/>
              <a:t> 50, stir-dried in water and calcined in air at 600</a:t>
            </a:r>
            <a:r>
              <a:rPr lang="en-AU" baseline="30000" dirty="0" smtClean="0"/>
              <a:t>o</a:t>
            </a:r>
            <a:r>
              <a:rPr lang="en-AU" dirty="0" smtClean="0"/>
              <a:t>C. </a:t>
            </a:r>
          </a:p>
          <a:p>
            <a:r>
              <a:rPr lang="en-AU" dirty="0" smtClean="0"/>
              <a:t>XRF agreed well with starting composition</a:t>
            </a:r>
          </a:p>
          <a:p>
            <a:r>
              <a:rPr lang="en-AU" dirty="0" smtClean="0"/>
              <a:t>XRD: CaF</a:t>
            </a:r>
            <a:r>
              <a:rPr lang="en-AU" baseline="-25000" dirty="0" smtClean="0"/>
              <a:t>2</a:t>
            </a:r>
            <a:r>
              <a:rPr lang="en-AU" dirty="0" smtClean="0"/>
              <a:t> with amorphous and minor phases.</a:t>
            </a:r>
          </a:p>
          <a:p>
            <a:r>
              <a:rPr lang="en-AU" dirty="0" smtClean="0"/>
              <a:t> LOI at 800</a:t>
            </a:r>
            <a:r>
              <a:rPr lang="en-AU" baseline="30000" dirty="0" smtClean="0"/>
              <a:t>o</a:t>
            </a:r>
            <a:r>
              <a:rPr lang="en-AU" dirty="0" smtClean="0"/>
              <a:t>C: &lt;~3%</a:t>
            </a:r>
          </a:p>
          <a:p>
            <a:r>
              <a:rPr lang="en-AU" dirty="0" smtClean="0"/>
              <a:t>Plan is to HIP at 700 and 800</a:t>
            </a:r>
            <a:r>
              <a:rPr lang="en-AU" baseline="30000" dirty="0" smtClean="0"/>
              <a:t>o</a:t>
            </a:r>
            <a:r>
              <a:rPr lang="en-AU" dirty="0" smtClean="0"/>
              <a:t>C</a:t>
            </a:r>
          </a:p>
          <a:p>
            <a:pPr marL="0" indent="0">
              <a:buNone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821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Calcined </a:t>
            </a:r>
            <a:r>
              <a:rPr lang="en-AU" dirty="0" err="1" smtClean="0"/>
              <a:t>FLiNaK</a:t>
            </a:r>
            <a:r>
              <a:rPr lang="en-AU" dirty="0" smtClean="0"/>
              <a:t> waste forms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Shows major CaF</a:t>
            </a:r>
            <a:r>
              <a:rPr lang="en-AU" baseline="-25000" dirty="0" smtClean="0"/>
              <a:t>2</a:t>
            </a:r>
            <a:r>
              <a:rPr lang="en-AU" dirty="0" smtClean="0"/>
              <a:t> + minors</a:t>
            </a:r>
            <a:endParaRPr lang="en-A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4"/>
          <a:stretch/>
        </p:blipFill>
        <p:spPr bwMode="auto">
          <a:xfrm>
            <a:off x="179511" y="2852936"/>
            <a:ext cx="8941201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03848" y="290578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148064" y="3409836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486916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524328" y="528204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16416" y="5373216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07904" y="162880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57885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2" t="17414" r="1761" b="16045"/>
          <a:stretch/>
        </p:blipFill>
        <p:spPr bwMode="auto">
          <a:xfrm>
            <a:off x="-71563" y="2780928"/>
            <a:ext cx="9252075" cy="38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Sintered </a:t>
            </a:r>
            <a:r>
              <a:rPr lang="en-AU" dirty="0" err="1" smtClean="0"/>
              <a:t>FLiNaK</a:t>
            </a:r>
            <a:r>
              <a:rPr lang="en-AU" dirty="0" smtClean="0"/>
              <a:t> waste forms</a:t>
            </a:r>
            <a:endParaRPr lang="en-A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Shows major CaF</a:t>
            </a:r>
            <a:r>
              <a:rPr lang="en-AU" baseline="-25000" dirty="0" smtClean="0"/>
              <a:t>2</a:t>
            </a:r>
            <a:r>
              <a:rPr lang="en-AU" dirty="0" smtClean="0"/>
              <a:t> + minors</a:t>
            </a:r>
            <a:endParaRPr lang="en-AU" dirty="0"/>
          </a:p>
        </p:txBody>
      </p:sp>
      <p:sp>
        <p:nvSpPr>
          <p:cNvPr id="3" name="TextBox 2"/>
          <p:cNvSpPr txBox="1"/>
          <p:nvPr/>
        </p:nvSpPr>
        <p:spPr>
          <a:xfrm>
            <a:off x="2843808" y="297778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76056" y="3356992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84168" y="4581128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524328" y="5282044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316416" y="5373216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07904" y="1628800"/>
            <a:ext cx="360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 smtClean="0"/>
              <a:t>*</a:t>
            </a:r>
            <a:endParaRPr lang="en-AU" sz="2800" b="1" dirty="0"/>
          </a:p>
        </p:txBody>
      </p:sp>
    </p:spTree>
    <p:extLst>
      <p:ext uri="{BB962C8B-B14F-4D97-AF65-F5344CB8AC3E}">
        <p14:creationId xmlns:p14="http://schemas.microsoft.com/office/powerpoint/2010/main" val="112801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Spent UO</a:t>
            </a:r>
            <a:r>
              <a:rPr lang="en-AU" baseline="-25000" dirty="0" smtClean="0"/>
              <a:t>2</a:t>
            </a:r>
            <a:r>
              <a:rPr lang="en-AU" dirty="0" smtClean="0"/>
              <a:t> Fuel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AU" dirty="0" smtClean="0"/>
              <a:t>Original was sintered Synroc-F. Major phase is CaUTi</a:t>
            </a:r>
            <a:r>
              <a:rPr lang="en-AU" baseline="-25000" dirty="0" smtClean="0"/>
              <a:t>2</a:t>
            </a:r>
            <a:r>
              <a:rPr lang="en-AU" dirty="0" smtClean="0"/>
              <a:t>O</a:t>
            </a:r>
            <a:r>
              <a:rPr lang="en-AU" baseline="-25000" dirty="0" smtClean="0"/>
              <a:t>7</a:t>
            </a:r>
            <a:r>
              <a:rPr lang="en-AU" dirty="0" smtClean="0"/>
              <a:t> plus minor hollandite and rutile.  Waste loading ~45 </a:t>
            </a:r>
            <a:r>
              <a:rPr lang="en-AU" dirty="0" err="1" smtClean="0"/>
              <a:t>wt</a:t>
            </a:r>
            <a:r>
              <a:rPr lang="en-AU" dirty="0" smtClean="0"/>
              <a:t>%. </a:t>
            </a:r>
          </a:p>
          <a:p>
            <a:r>
              <a:rPr lang="en-AU" dirty="0" smtClean="0"/>
              <a:t> We have added glass  for reactivity (using sol-gel methods) and second string of FP immobilisation and </a:t>
            </a:r>
            <a:r>
              <a:rPr lang="en-AU" dirty="0" err="1" smtClean="0"/>
              <a:t>HIPed</a:t>
            </a:r>
            <a:r>
              <a:rPr lang="en-AU" dirty="0" smtClean="0"/>
              <a:t> at 1250</a:t>
            </a:r>
            <a:r>
              <a:rPr lang="en-AU" baseline="30000" dirty="0" smtClean="0"/>
              <a:t>o</a:t>
            </a:r>
            <a:r>
              <a:rPr lang="en-AU" dirty="0" smtClean="0"/>
              <a:t>C/100MPa to get near 100% T.D.</a:t>
            </a:r>
          </a:p>
          <a:p>
            <a:r>
              <a:rPr lang="en-AU" dirty="0" smtClean="0"/>
              <a:t>Optimising redox conditions between allowing U</a:t>
            </a:r>
            <a:r>
              <a:rPr lang="en-AU" baseline="30000" dirty="0" smtClean="0"/>
              <a:t>5+ </a:t>
            </a:r>
            <a:r>
              <a:rPr lang="en-AU" dirty="0" smtClean="0"/>
              <a:t>in over-oxidised conditions and Ti</a:t>
            </a:r>
            <a:r>
              <a:rPr lang="en-AU" baseline="30000" dirty="0" smtClean="0"/>
              <a:t>3+ </a:t>
            </a:r>
            <a:r>
              <a:rPr lang="en-AU" dirty="0" smtClean="0"/>
              <a:t>in over-reduced conditions</a:t>
            </a:r>
          </a:p>
          <a:p>
            <a:r>
              <a:rPr lang="en-AU" dirty="0" smtClean="0"/>
              <a:t>Scale-up to L+ size to be carried out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9053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ANM ILW waste 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~5000L/</a:t>
            </a:r>
            <a:r>
              <a:rPr lang="en-AU" dirty="0" err="1" smtClean="0"/>
              <a:t>yr</a:t>
            </a:r>
            <a:r>
              <a:rPr lang="en-AU" dirty="0" smtClean="0"/>
              <a:t>, mainly 6M </a:t>
            </a:r>
            <a:r>
              <a:rPr lang="en-AU" dirty="0" err="1" smtClean="0"/>
              <a:t>NaOH</a:t>
            </a:r>
            <a:endParaRPr lang="en-AU" dirty="0" smtClean="0"/>
          </a:p>
          <a:p>
            <a:r>
              <a:rPr lang="en-AU" dirty="0" smtClean="0"/>
              <a:t>Achieved waste loading of ~26 </a:t>
            </a:r>
            <a:r>
              <a:rPr lang="en-AU" dirty="0" err="1" smtClean="0"/>
              <a:t>wt</a:t>
            </a:r>
            <a:r>
              <a:rPr lang="en-AU" dirty="0" smtClean="0"/>
              <a:t>% on </a:t>
            </a:r>
            <a:r>
              <a:rPr lang="en-AU" dirty="0" err="1" smtClean="0"/>
              <a:t>HIPing</a:t>
            </a:r>
            <a:r>
              <a:rPr lang="en-AU" dirty="0" smtClean="0"/>
              <a:t> ~25L container of calcine at 1100</a:t>
            </a:r>
            <a:r>
              <a:rPr lang="en-AU" baseline="30000" dirty="0" smtClean="0"/>
              <a:t>o</a:t>
            </a:r>
            <a:r>
              <a:rPr lang="en-AU" dirty="0" smtClean="0"/>
              <a:t>C/100MPa</a:t>
            </a:r>
          </a:p>
          <a:p>
            <a:r>
              <a:rPr lang="en-AU" dirty="0" smtClean="0"/>
              <a:t>Composition can tolerate chemical variations of +/- 10% and insensitive to minor impurities.</a:t>
            </a:r>
            <a:endParaRPr lang="en-AU" dirty="0"/>
          </a:p>
        </p:txBody>
      </p:sp>
      <p:grpSp>
        <p:nvGrpSpPr>
          <p:cNvPr id="4" name="Group 3"/>
          <p:cNvGrpSpPr/>
          <p:nvPr/>
        </p:nvGrpSpPr>
        <p:grpSpPr>
          <a:xfrm>
            <a:off x="5868144" y="4365104"/>
            <a:ext cx="2889009" cy="2086868"/>
            <a:chOff x="5817096" y="2060848"/>
            <a:chExt cx="3825837" cy="2878956"/>
          </a:xfrm>
        </p:grpSpPr>
        <p:pic>
          <p:nvPicPr>
            <p:cNvPr id="5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5"/>
            <a:stretch>
              <a:fillRect/>
            </a:stretch>
          </p:blipFill>
          <p:spPr bwMode="auto">
            <a:xfrm>
              <a:off x="5817096" y="2060848"/>
              <a:ext cx="3825837" cy="28789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4"/>
            <p:cNvSpPr txBox="1">
              <a:spLocks noChangeArrowheads="1"/>
            </p:cNvSpPr>
            <p:nvPr/>
          </p:nvSpPr>
          <p:spPr bwMode="auto">
            <a:xfrm>
              <a:off x="9201472" y="4542289"/>
              <a:ext cx="2873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pitchFamily="34" charset="0"/>
                <a:buChar char="•"/>
                <a:defRPr sz="28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pitchFamily="34" charset="0"/>
                <a:buChar char="–"/>
                <a:defRPr sz="26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pitchFamily="34" charset="0"/>
                <a:buChar char="•"/>
                <a:defRPr sz="22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pitchFamily="34" charset="0"/>
                <a:buChar char="–"/>
                <a:defRPr sz="20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pitchFamily="34" charset="0"/>
                <a:buChar char="»"/>
                <a:defRPr sz="20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pitchFamily="34" charset="0"/>
                <a:buChar char="»"/>
                <a:defRPr sz="20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pitchFamily="34" charset="0"/>
                <a:buChar char="»"/>
                <a:defRPr sz="20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pitchFamily="34" charset="0"/>
                <a:buChar char="»"/>
                <a:defRPr sz="20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pitchFamily="34" charset="0"/>
                <a:buChar char="»"/>
                <a:defRPr sz="2000">
                  <a:solidFill>
                    <a:srgbClr val="595959"/>
                  </a:solidFill>
                  <a:latin typeface="Arial" pitchFamily="34" charset="0"/>
                  <a:ea typeface="ＭＳ Ｐゴシック" pitchFamily="34" charset="-128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1800">
                  <a:solidFill>
                    <a:schemeClr val="tx1"/>
                  </a:solidFill>
                </a:rPr>
                <a:t>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7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Acidic </a:t>
            </a:r>
            <a:r>
              <a:rPr lang="en-AU" baseline="30000" dirty="0" smtClean="0"/>
              <a:t>99</a:t>
            </a:r>
            <a:r>
              <a:rPr lang="en-AU" dirty="0" smtClean="0"/>
              <a:t>Mo ILW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Waste is UO</a:t>
            </a:r>
            <a:r>
              <a:rPr lang="en-AU" baseline="-25000" dirty="0" smtClean="0"/>
              <a:t>2</a:t>
            </a:r>
            <a:r>
              <a:rPr lang="en-AU" dirty="0" smtClean="0"/>
              <a:t>(NO</a:t>
            </a:r>
            <a:r>
              <a:rPr lang="en-AU" baseline="-25000" dirty="0" smtClean="0"/>
              <a:t>3</a:t>
            </a:r>
            <a:r>
              <a:rPr lang="en-AU" dirty="0" smtClean="0"/>
              <a:t>)</a:t>
            </a:r>
            <a:r>
              <a:rPr lang="en-AU" baseline="-25000" dirty="0" smtClean="0"/>
              <a:t>2</a:t>
            </a:r>
            <a:r>
              <a:rPr lang="en-AU" dirty="0" smtClean="0"/>
              <a:t> solution plus minor FPs.</a:t>
            </a:r>
          </a:p>
          <a:p>
            <a:pPr lvl="0"/>
            <a:r>
              <a:rPr lang="en-AU" dirty="0" smtClean="0"/>
              <a:t>Waste form is close to synroc-F (Carter et al., JNM, </a:t>
            </a:r>
            <a:r>
              <a:rPr lang="en-AU" b="1" dirty="0"/>
              <a:t>384</a:t>
            </a:r>
            <a:r>
              <a:rPr lang="en-AU" dirty="0"/>
              <a:t>, </a:t>
            </a:r>
            <a:r>
              <a:rPr lang="en-AU" dirty="0" smtClean="0"/>
              <a:t>322-6 (2009), </a:t>
            </a:r>
            <a:r>
              <a:rPr lang="en-AU" dirty="0" err="1" smtClean="0"/>
              <a:t>HIPed</a:t>
            </a:r>
            <a:r>
              <a:rPr lang="en-AU" dirty="0" smtClean="0"/>
              <a:t> at 1250</a:t>
            </a:r>
            <a:r>
              <a:rPr lang="en-AU" baseline="30000" dirty="0" smtClean="0"/>
              <a:t>o</a:t>
            </a:r>
            <a:r>
              <a:rPr lang="en-AU" dirty="0" smtClean="0"/>
              <a:t>C/100MPa.</a:t>
            </a:r>
            <a:endParaRPr lang="en-AU" dirty="0"/>
          </a:p>
          <a:p>
            <a:r>
              <a:rPr lang="en-AU" dirty="0" smtClean="0"/>
              <a:t> Project is scale-up to ~1L size with ~20 </a:t>
            </a:r>
            <a:r>
              <a:rPr lang="en-AU" dirty="0" err="1" smtClean="0"/>
              <a:t>wt</a:t>
            </a:r>
            <a:r>
              <a:rPr lang="en-AU" dirty="0" smtClean="0"/>
              <a:t>% glass addition</a:t>
            </a:r>
          </a:p>
          <a:p>
            <a:r>
              <a:rPr lang="en-AU" dirty="0" smtClean="0"/>
              <a:t>Waste loading ~ 35 </a:t>
            </a:r>
            <a:r>
              <a:rPr lang="en-AU" dirty="0" err="1" smtClean="0"/>
              <a:t>wt</a:t>
            </a:r>
            <a:r>
              <a:rPr lang="en-AU" dirty="0" smtClean="0"/>
              <a:t>%.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6359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ANM LLLW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Waste is basically Li</a:t>
            </a:r>
            <a:r>
              <a:rPr lang="en-AU" baseline="-25000" dirty="0" smtClean="0"/>
              <a:t>2</a:t>
            </a:r>
            <a:r>
              <a:rPr lang="en-AU" dirty="0" smtClean="0"/>
              <a:t>SO</a:t>
            </a:r>
            <a:r>
              <a:rPr lang="en-AU" baseline="-25000" dirty="0" smtClean="0"/>
              <a:t>4</a:t>
            </a:r>
            <a:r>
              <a:rPr lang="en-AU" dirty="0" smtClean="0"/>
              <a:t> with minor components</a:t>
            </a:r>
          </a:p>
          <a:p>
            <a:r>
              <a:rPr lang="en-AU" dirty="0" smtClean="0"/>
              <a:t>Both alkalis and sulphate are problematic for cement so have looked at </a:t>
            </a:r>
            <a:r>
              <a:rPr lang="en-AU" dirty="0" err="1" smtClean="0"/>
              <a:t>HIPed</a:t>
            </a:r>
            <a:r>
              <a:rPr lang="en-AU" dirty="0" smtClean="0"/>
              <a:t> waste form (</a:t>
            </a:r>
            <a:r>
              <a:rPr lang="en-AU" dirty="0" smtClean="0"/>
              <a:t>850</a:t>
            </a:r>
            <a:r>
              <a:rPr lang="en-AU" baseline="30000" dirty="0" smtClean="0"/>
              <a:t>o</a:t>
            </a:r>
            <a:r>
              <a:rPr lang="en-AU" dirty="0" smtClean="0"/>
              <a:t>C/100 MPa</a:t>
            </a:r>
            <a:r>
              <a:rPr lang="en-AU" dirty="0" smtClean="0"/>
              <a:t>) in which SO</a:t>
            </a:r>
            <a:r>
              <a:rPr lang="en-AU" baseline="-25000" dirty="0" smtClean="0"/>
              <a:t>4</a:t>
            </a:r>
            <a:r>
              <a:rPr lang="en-AU" baseline="30000" dirty="0" smtClean="0"/>
              <a:t>2-</a:t>
            </a:r>
            <a:r>
              <a:rPr lang="en-AU" dirty="0" smtClean="0"/>
              <a:t> precipitated as BaSO</a:t>
            </a:r>
            <a:r>
              <a:rPr lang="en-AU" baseline="-25000" dirty="0" smtClean="0"/>
              <a:t>4</a:t>
            </a:r>
            <a:r>
              <a:rPr lang="en-AU" dirty="0" smtClean="0"/>
              <a:t> and Li incorporated in glass.</a:t>
            </a:r>
          </a:p>
          <a:p>
            <a:r>
              <a:rPr lang="en-AU" dirty="0" smtClean="0"/>
              <a:t>Waste loading close to 20 </a:t>
            </a:r>
            <a:r>
              <a:rPr lang="en-AU" dirty="0" err="1" smtClean="0"/>
              <a:t>wt</a:t>
            </a:r>
            <a:r>
              <a:rPr lang="en-AU" dirty="0" smtClean="0"/>
              <a:t>% and passes PCT for all elements. 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371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 smtClean="0"/>
              <a:t>CuI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err="1" smtClean="0"/>
              <a:t>CuCl</a:t>
            </a:r>
            <a:r>
              <a:rPr lang="en-AU" dirty="0" smtClean="0"/>
              <a:t> powder will exchange Cl for I (near 100%)</a:t>
            </a:r>
          </a:p>
          <a:p>
            <a:r>
              <a:rPr lang="en-AU" dirty="0" err="1" smtClean="0"/>
              <a:t>CuI</a:t>
            </a:r>
            <a:r>
              <a:rPr lang="en-AU" dirty="0" smtClean="0"/>
              <a:t> stable in </a:t>
            </a:r>
            <a:r>
              <a:rPr lang="en-AU" dirty="0" err="1" smtClean="0"/>
              <a:t>Ar</a:t>
            </a:r>
            <a:r>
              <a:rPr lang="en-AU" dirty="0" smtClean="0"/>
              <a:t> up to melting point of 605</a:t>
            </a:r>
            <a:r>
              <a:rPr lang="en-AU" baseline="30000" dirty="0" smtClean="0"/>
              <a:t>o</a:t>
            </a:r>
            <a:r>
              <a:rPr lang="en-AU" dirty="0" smtClean="0"/>
              <a:t>C</a:t>
            </a:r>
          </a:p>
          <a:p>
            <a:r>
              <a:rPr lang="en-AU" dirty="0" smtClean="0"/>
              <a:t>Low </a:t>
            </a:r>
            <a:r>
              <a:rPr lang="en-AU" dirty="0" err="1" smtClean="0"/>
              <a:t>Ksp</a:t>
            </a:r>
            <a:endParaRPr lang="en-AU" dirty="0" smtClean="0"/>
          </a:p>
          <a:p>
            <a:r>
              <a:rPr lang="en-AU" dirty="0" smtClean="0"/>
              <a:t> </a:t>
            </a:r>
            <a:r>
              <a:rPr lang="en-AU" dirty="0" err="1" smtClean="0"/>
              <a:t>HIPed</a:t>
            </a:r>
            <a:r>
              <a:rPr lang="en-AU" dirty="0" smtClean="0"/>
              <a:t> </a:t>
            </a:r>
            <a:r>
              <a:rPr lang="en-AU" dirty="0" err="1" smtClean="0"/>
              <a:t>CuI</a:t>
            </a:r>
            <a:r>
              <a:rPr lang="en-AU" dirty="0" smtClean="0"/>
              <a:t> powder at 550</a:t>
            </a:r>
            <a:r>
              <a:rPr lang="en-AU" baseline="30000" dirty="0" smtClean="0"/>
              <a:t>o</a:t>
            </a:r>
            <a:r>
              <a:rPr lang="en-AU" dirty="0" smtClean="0"/>
              <a:t>C/100MPa) gave ~85% T.D.</a:t>
            </a:r>
          </a:p>
          <a:p>
            <a:r>
              <a:rPr lang="en-AU" dirty="0" smtClean="0"/>
              <a:t>I release in PCT &lt;1%, but while OK with Ni or Cu powder, complete dissolution with Fe powder</a:t>
            </a:r>
            <a:r>
              <a:rPr lang="en-AU" dirty="0" smtClean="0"/>
              <a:t>.</a:t>
            </a:r>
          </a:p>
          <a:p>
            <a:r>
              <a:rPr lang="en-AU" dirty="0" smtClean="0"/>
              <a:t>Can be made from Cu</a:t>
            </a:r>
            <a:r>
              <a:rPr lang="en-AU" baseline="30000" dirty="0" smtClean="0"/>
              <a:t>2+</a:t>
            </a:r>
            <a:r>
              <a:rPr lang="en-AU" dirty="0" smtClean="0"/>
              <a:t> salts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2832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AU" dirty="0" err="1" smtClean="0"/>
              <a:t>CuI</a:t>
            </a:r>
            <a:r>
              <a:rPr lang="en-AU" dirty="0"/>
              <a:t/>
            </a:r>
            <a:br>
              <a:rPr lang="en-AU" dirty="0"/>
            </a:b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640960" cy="4392488"/>
          </a:xfrm>
        </p:spPr>
        <p:txBody>
          <a:bodyPr/>
          <a:lstStyle/>
          <a:p>
            <a:r>
              <a:rPr lang="en-AU" sz="2600" dirty="0" smtClean="0"/>
              <a:t>However for extra protection sintered a pellet at 550</a:t>
            </a:r>
            <a:r>
              <a:rPr lang="en-AU" sz="2600" baseline="30000" dirty="0" smtClean="0"/>
              <a:t>o</a:t>
            </a:r>
            <a:r>
              <a:rPr lang="en-AU" sz="2600" dirty="0" smtClean="0"/>
              <a:t>C in </a:t>
            </a:r>
            <a:r>
              <a:rPr lang="en-AU" sz="2600" dirty="0" err="1" smtClean="0"/>
              <a:t>Ar</a:t>
            </a:r>
            <a:r>
              <a:rPr lang="en-AU" sz="2600" dirty="0" smtClean="0"/>
              <a:t> (</a:t>
            </a:r>
            <a:r>
              <a:rPr lang="en-AU" sz="2600" dirty="0" err="1" smtClean="0"/>
              <a:t>wt</a:t>
            </a:r>
            <a:r>
              <a:rPr lang="en-AU" sz="2600" dirty="0" smtClean="0"/>
              <a:t> loss ~2% due to oxidation) and surrounded it with Sn metal powder and </a:t>
            </a:r>
            <a:r>
              <a:rPr lang="en-AU" sz="2600" dirty="0" err="1" smtClean="0"/>
              <a:t>HIPed</a:t>
            </a:r>
            <a:r>
              <a:rPr lang="en-AU" sz="2600" dirty="0" smtClean="0"/>
              <a:t> at 200</a:t>
            </a:r>
            <a:r>
              <a:rPr lang="en-AU" sz="2600" baseline="30000" dirty="0" smtClean="0"/>
              <a:t>o</a:t>
            </a:r>
            <a:r>
              <a:rPr lang="en-AU" sz="2600" dirty="0" smtClean="0"/>
              <a:t>C (M.P. of Sn is 231</a:t>
            </a:r>
            <a:r>
              <a:rPr lang="en-AU" sz="2600" baseline="30000" dirty="0" smtClean="0"/>
              <a:t>o</a:t>
            </a:r>
            <a:r>
              <a:rPr lang="en-AU" sz="2600" dirty="0" smtClean="0"/>
              <a:t>C)</a:t>
            </a:r>
          </a:p>
          <a:p>
            <a:endParaRPr lang="en-AU" sz="2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339" y="2417589"/>
            <a:ext cx="5761037" cy="439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49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Conclusion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Substantial progress is being made in several projects.  </a:t>
            </a:r>
            <a:endParaRPr lang="en-AU" dirty="0" smtClean="0"/>
          </a:p>
          <a:p>
            <a:pPr lvl="1"/>
            <a:r>
              <a:rPr lang="en-AU" dirty="0" smtClean="0"/>
              <a:t>Molten salt waste (Cl and F)</a:t>
            </a:r>
          </a:p>
          <a:p>
            <a:pPr lvl="1"/>
            <a:r>
              <a:rPr lang="en-AU" dirty="0" smtClean="0"/>
              <a:t>ANM Wastes: ILW, LLW, legacy ILW acidic and filter cups</a:t>
            </a:r>
          </a:p>
          <a:p>
            <a:pPr lvl="1"/>
            <a:r>
              <a:rPr lang="en-AU" dirty="0" smtClean="0"/>
              <a:t>Engineered wasteform for spent fuel </a:t>
            </a:r>
          </a:p>
          <a:p>
            <a:pPr lvl="1"/>
            <a:r>
              <a:rPr lang="en-AU" dirty="0" smtClean="0"/>
              <a:t>Iodine wastes</a:t>
            </a:r>
          </a:p>
          <a:p>
            <a:pPr lvl="1"/>
            <a:r>
              <a:rPr lang="en-AU" dirty="0" err="1" smtClean="0"/>
              <a:t>HIPed</a:t>
            </a:r>
            <a:r>
              <a:rPr lang="en-AU" dirty="0" smtClean="0"/>
              <a:t> glass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1637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Arial"/>
        <a:cs typeface="Arial"/>
      </a:majorFont>
      <a:minorFont>
        <a:latin typeface="Arial Black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36062</TotalTime>
  <Words>652</Words>
  <Application>Microsoft Office PowerPoint</Application>
  <PresentationFormat>On-screen Show (4:3)</PresentationFormat>
  <Paragraphs>96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Wave Top</vt:lpstr>
      <vt:lpstr>1_Wave Top</vt:lpstr>
      <vt:lpstr>2_Wave Top</vt:lpstr>
      <vt:lpstr>3_Wave Top</vt:lpstr>
      <vt:lpstr>Blank Presentation</vt:lpstr>
      <vt:lpstr>PowerPoint Presentation</vt:lpstr>
      <vt:lpstr>Projects</vt:lpstr>
      <vt:lpstr>HIP process summary</vt:lpstr>
      <vt:lpstr>Idaho HLW calcines (USA)</vt:lpstr>
      <vt:lpstr>LiCl-KCl pyroprocessing waste</vt:lpstr>
      <vt:lpstr>FLiNaK pyroprocessing waste </vt:lpstr>
      <vt:lpstr>FLiNaK</vt:lpstr>
      <vt:lpstr>Calcined FLiNaK waste forms</vt:lpstr>
      <vt:lpstr>Sintered FLiNaK waste forms</vt:lpstr>
      <vt:lpstr>Spent UO2 Fuel</vt:lpstr>
      <vt:lpstr>ANM ILW waste </vt:lpstr>
      <vt:lpstr>Acidic 99Mo ILW</vt:lpstr>
      <vt:lpstr>ANM LLLW</vt:lpstr>
      <vt:lpstr>CuI</vt:lpstr>
      <vt:lpstr>CuI </vt:lpstr>
      <vt:lpstr>Conclusion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Science &amp; Technology Organisational Excellence  - Supply &amp; Resourcing Meeting -</dc:title>
  <dc:creator>MEHL, Christopher</dc:creator>
  <cp:lastModifiedBy>GREGG, Daniel</cp:lastModifiedBy>
  <cp:revision>642</cp:revision>
  <cp:lastPrinted>2017-01-30T01:12:36Z</cp:lastPrinted>
  <dcterms:created xsi:type="dcterms:W3CDTF">2014-02-06T02:39:27Z</dcterms:created>
  <dcterms:modified xsi:type="dcterms:W3CDTF">2017-10-31T09:33:52Z</dcterms:modified>
</cp:coreProperties>
</file>