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1" r:id="rId1"/>
    <p:sldMasterId id="2147484462" r:id="rId2"/>
  </p:sldMasterIdLst>
  <p:notesMasterIdLst>
    <p:notesMasterId r:id="rId18"/>
  </p:notesMasterIdLst>
  <p:handoutMasterIdLst>
    <p:handoutMasterId r:id="rId19"/>
  </p:handoutMasterIdLst>
  <p:sldIdLst>
    <p:sldId id="299" r:id="rId3"/>
    <p:sldId id="291" r:id="rId4"/>
    <p:sldId id="301" r:id="rId5"/>
    <p:sldId id="294" r:id="rId6"/>
    <p:sldId id="293" r:id="rId7"/>
    <p:sldId id="296" r:id="rId8"/>
    <p:sldId id="307" r:id="rId9"/>
    <p:sldId id="297" r:id="rId10"/>
    <p:sldId id="306" r:id="rId11"/>
    <p:sldId id="302" r:id="rId12"/>
    <p:sldId id="292" r:id="rId13"/>
    <p:sldId id="303" r:id="rId14"/>
    <p:sldId id="305" r:id="rId15"/>
    <p:sldId id="300" r:id="rId16"/>
    <p:sldId id="295" r:id="rId17"/>
  </p:sldIdLst>
  <p:sldSz cx="9906000" cy="6858000" type="A4"/>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5A9B"/>
    <a:srgbClr val="000000"/>
    <a:srgbClr val="64AF34"/>
    <a:srgbClr val="4478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89" autoAdjust="0"/>
  </p:normalViewPr>
  <p:slideViewPr>
    <p:cSldViewPr snapToObjects="1">
      <p:cViewPr>
        <p:scale>
          <a:sx n="100" d="100"/>
          <a:sy n="100" d="100"/>
        </p:scale>
        <p:origin x="-864" y="25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102" d="100"/>
          <a:sy n="102" d="100"/>
        </p:scale>
        <p:origin x="-35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651165-258F-4045-8565-9F4894C1ED29}" type="datetimeFigureOut">
              <a:rPr lang="en-AU" smtClean="0"/>
              <a:t>31/10/2017</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D76603-0469-4DCB-8D19-5442B7CAAE4B}" type="slidenum">
              <a:rPr lang="en-AU" smtClean="0"/>
              <a:t>‹#›</a:t>
            </a:fld>
            <a:endParaRPr lang="en-AU"/>
          </a:p>
        </p:txBody>
      </p:sp>
    </p:spTree>
    <p:extLst>
      <p:ext uri="{BB962C8B-B14F-4D97-AF65-F5344CB8AC3E}">
        <p14:creationId xmlns:p14="http://schemas.microsoft.com/office/powerpoint/2010/main" val="966797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FB7B2A-669D-4763-A978-EC9BDF5DFA7F}" type="datetimeFigureOut">
              <a:rPr lang="en-AU" smtClean="0"/>
              <a:t>31/10/2017</a:t>
            </a:fld>
            <a:endParaRPr lang="en-AU"/>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4BB6C8-DADE-45CA-BB9F-9378CC6C2CC1}" type="slidenum">
              <a:rPr lang="en-AU" smtClean="0"/>
              <a:t>‹#›</a:t>
            </a:fld>
            <a:endParaRPr lang="en-AU"/>
          </a:p>
        </p:txBody>
      </p:sp>
    </p:spTree>
    <p:extLst>
      <p:ext uri="{BB962C8B-B14F-4D97-AF65-F5344CB8AC3E}">
        <p14:creationId xmlns:p14="http://schemas.microsoft.com/office/powerpoint/2010/main" val="740712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844824"/>
            <a:ext cx="9163050" cy="1470025"/>
          </a:xfrm>
          <a:prstGeom prst="rect">
            <a:avLst/>
          </a:prstGeom>
        </p:spPr>
        <p:txBody>
          <a:bodyPr/>
          <a:lstStyle/>
          <a:p>
            <a:r>
              <a:rPr lang="en-AU" dirty="0" smtClean="0"/>
              <a:t>Click to edit Master title style</a:t>
            </a:r>
            <a:endParaRPr lang="en-US" dirty="0"/>
          </a:p>
        </p:txBody>
      </p:sp>
      <p:sp>
        <p:nvSpPr>
          <p:cNvPr id="3" name="Subtitle 2"/>
          <p:cNvSpPr>
            <a:spLocks noGrp="1"/>
          </p:cNvSpPr>
          <p:nvPr>
            <p:ph type="subTitle" idx="1"/>
          </p:nvPr>
        </p:nvSpPr>
        <p:spPr>
          <a:xfrm>
            <a:off x="1123950" y="3600598"/>
            <a:ext cx="767715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0A422B68-30A4-4E78-BEAB-940791876ABA}"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EA7A9BE3-C4E7-4F16-B605-52EBBC41B9B6}" type="datetime1">
              <a:rPr lang="en-US" smtClean="0"/>
              <a:t>10/31/2017</a:t>
            </a:fld>
            <a:endParaRPr lang="en-US"/>
          </a:p>
        </p:txBody>
      </p:sp>
    </p:spTree>
    <p:extLst>
      <p:ext uri="{BB962C8B-B14F-4D97-AF65-F5344CB8AC3E}">
        <p14:creationId xmlns:p14="http://schemas.microsoft.com/office/powerpoint/2010/main" val="3330163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936104"/>
          </a:xfrm>
          <a:prstGeom prst="rect">
            <a:avLst/>
          </a:prstGeom>
        </p:spPr>
        <p:txBody>
          <a:bodyPr/>
          <a:lstStyle/>
          <a:p>
            <a:r>
              <a:rPr lang="en-AU" smtClean="0"/>
              <a:t>Click to edit Master title style</a:t>
            </a:r>
            <a:endParaRPr lang="en-US"/>
          </a:p>
        </p:txBody>
      </p:sp>
      <p:sp>
        <p:nvSpPr>
          <p:cNvPr id="3" name="Content Placeholder 2"/>
          <p:cNvSpPr>
            <a:spLocks noGrp="1"/>
          </p:cNvSpPr>
          <p:nvPr>
            <p:ph idx="1"/>
          </p:nvPr>
        </p:nvSpPr>
        <p:spPr>
          <a:xfrm>
            <a:off x="128464" y="908720"/>
            <a:ext cx="9649072" cy="499647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Slide Number Placeholder 5"/>
          <p:cNvSpPr>
            <a:spLocks noGrp="1"/>
          </p:cNvSpPr>
          <p:nvPr>
            <p:ph type="sldNum" sz="quarter" idx="11"/>
          </p:nvPr>
        </p:nvSpPr>
        <p:spPr>
          <a:xfrm>
            <a:off x="126605" y="6376243"/>
            <a:ext cx="577923" cy="365125"/>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a:defRPr sz="1000" b="1" smtClean="0">
                <a:solidFill>
                  <a:schemeClr val="tx1">
                    <a:lumMod val="75000"/>
                    <a:lumOff val="25000"/>
                  </a:schemeClr>
                </a:solidFill>
                <a:ea typeface="ＭＳ Ｐゴシック" charset="-128"/>
              </a:defRPr>
            </a:lvl1pPr>
          </a:lstStyle>
          <a:p>
            <a:pPr>
              <a:defRPr/>
            </a:pPr>
            <a:fld id="{FD99E97E-DA0A-4500-83D4-1AEFA0DCFFE1}" type="slidenum">
              <a:rPr lang="en-US" smtClean="0"/>
              <a:pPr>
                <a:defRPr/>
              </a:pPr>
              <a:t>‹#›</a:t>
            </a:fld>
            <a:endParaRPr lang="en-US"/>
          </a:p>
        </p:txBody>
      </p:sp>
      <p:pic>
        <p:nvPicPr>
          <p:cNvPr id="117762" name="Picture 2" descr="\\fianna\coh\My Documents\ANSTO-Logo_No-CoA_Whit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09383" y="6366025"/>
            <a:ext cx="1224137" cy="32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75464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6134100" y="1466453"/>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1466453"/>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5" name="Footer Placeholder 4"/>
          <p:cNvSpPr>
            <a:spLocks noGrp="1"/>
          </p:cNvSpPr>
          <p:nvPr>
            <p:ph type="ftr" sz="quarter" idx="12"/>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3913737C-9AC0-485B-8D4E-51F7214BED2E}" type="slidenum">
              <a:rPr lang="en-US"/>
              <a:pPr>
                <a:defRPr/>
              </a:pPr>
              <a:t>‹#›</a:t>
            </a:fld>
            <a:endParaRPr lang="en-US"/>
          </a:p>
        </p:txBody>
      </p:sp>
      <p:sp>
        <p:nvSpPr>
          <p:cNvPr id="8" name="Date Placeholder 3"/>
          <p:cNvSpPr>
            <a:spLocks noGrp="1"/>
          </p:cNvSpPr>
          <p:nvPr>
            <p:ph type="dt" sz="half" idx="14"/>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7DDA08C4-98A6-4812-B484-F3E8617B6CA0}" type="datetime1">
              <a:rPr lang="en-US" smtClean="0"/>
              <a:t>10/31/2017</a:t>
            </a:fld>
            <a:endParaRPr lang="en-US"/>
          </a:p>
        </p:txBody>
      </p:sp>
    </p:spTree>
    <p:extLst>
      <p:ext uri="{BB962C8B-B14F-4D97-AF65-F5344CB8AC3E}">
        <p14:creationId xmlns:p14="http://schemas.microsoft.com/office/powerpoint/2010/main" val="3471244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s-Left Text-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95800" y="1466453"/>
            <a:ext cx="4953000" cy="39178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7" name="Picture Placeholder 6"/>
          <p:cNvSpPr>
            <a:spLocks noGrp="1"/>
          </p:cNvSpPr>
          <p:nvPr>
            <p:ph type="pic" sz="quarter" idx="12"/>
          </p:nvPr>
        </p:nvSpPr>
        <p:spPr>
          <a:xfrm>
            <a:off x="685800" y="1466454"/>
            <a:ext cx="3314700" cy="3917850"/>
          </a:xfrm>
        </p:spPr>
        <p:txBody>
          <a:bodyPr rtlCol="0">
            <a:normAutofit/>
          </a:bodyPr>
          <a:lstStyle/>
          <a:p>
            <a:pPr lvl="0"/>
            <a:endParaRPr lang="en-US" noProof="0" smtClean="0"/>
          </a:p>
        </p:txBody>
      </p:sp>
      <p:sp>
        <p:nvSpPr>
          <p:cNvPr id="5" name="Footer Placeholder 4"/>
          <p:cNvSpPr>
            <a:spLocks noGrp="1"/>
          </p:cNvSpPr>
          <p:nvPr>
            <p:ph type="ftr" sz="quarter" idx="13"/>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4"/>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543FA59E-A978-4787-92F1-E785615293D2}" type="slidenum">
              <a:rPr lang="en-US"/>
              <a:pPr>
                <a:defRPr/>
              </a:pPr>
              <a:t>‹#›</a:t>
            </a:fld>
            <a:endParaRPr lang="en-US"/>
          </a:p>
        </p:txBody>
      </p:sp>
      <p:sp>
        <p:nvSpPr>
          <p:cNvPr id="8" name="Date Placeholder 3"/>
          <p:cNvSpPr>
            <a:spLocks noGrp="1"/>
          </p:cNvSpPr>
          <p:nvPr>
            <p:ph type="dt" sz="half" idx="15"/>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A2D18885-D147-40CF-9A9C-88AAE31F406A}" type="datetime1">
              <a:rPr lang="en-US" smtClean="0"/>
              <a:t>10/31/2017</a:t>
            </a:fld>
            <a:endParaRPr lang="en-US"/>
          </a:p>
        </p:txBody>
      </p:sp>
    </p:spTree>
    <p:extLst>
      <p:ext uri="{BB962C8B-B14F-4D97-AF65-F5344CB8AC3E}">
        <p14:creationId xmlns:p14="http://schemas.microsoft.com/office/powerpoint/2010/main" val="438775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ics">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0" y="1496616"/>
            <a:ext cx="3276600" cy="3167608"/>
          </a:xfrm>
        </p:spPr>
        <p:txBody>
          <a:bodyPr rtlCol="0">
            <a:normAutofit/>
          </a:bodyPr>
          <a:lstStyle/>
          <a:p>
            <a:pPr lvl="0"/>
            <a:endParaRPr lang="en-US" noProof="0" smtClean="0"/>
          </a:p>
        </p:txBody>
      </p:sp>
      <p:sp>
        <p:nvSpPr>
          <p:cNvPr id="5" name="Picture Placeholder 3"/>
          <p:cNvSpPr>
            <a:spLocks noGrp="1"/>
          </p:cNvSpPr>
          <p:nvPr>
            <p:ph type="pic" sz="quarter" idx="11"/>
          </p:nvPr>
        </p:nvSpPr>
        <p:spPr>
          <a:xfrm>
            <a:off x="3276600" y="1496616"/>
            <a:ext cx="3332666" cy="3167608"/>
          </a:xfrm>
        </p:spPr>
        <p:txBody>
          <a:bodyPr rtlCol="0">
            <a:normAutofit/>
          </a:bodyPr>
          <a:lstStyle/>
          <a:p>
            <a:pPr lvl="0"/>
            <a:endParaRPr lang="en-US" noProof="0" smtClean="0"/>
          </a:p>
        </p:txBody>
      </p:sp>
      <p:sp>
        <p:nvSpPr>
          <p:cNvPr id="8" name="Text Placeholder 7"/>
          <p:cNvSpPr>
            <a:spLocks noGrp="1"/>
          </p:cNvSpPr>
          <p:nvPr>
            <p:ph type="body" sz="quarter" idx="13"/>
          </p:nvPr>
        </p:nvSpPr>
        <p:spPr>
          <a:xfrm>
            <a:off x="152400" y="4736232"/>
            <a:ext cx="2971800"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9" name="Text Placeholder 7"/>
          <p:cNvSpPr>
            <a:spLocks noGrp="1"/>
          </p:cNvSpPr>
          <p:nvPr>
            <p:ph type="body" sz="quarter" idx="14"/>
          </p:nvPr>
        </p:nvSpPr>
        <p:spPr>
          <a:xfrm>
            <a:off x="3408866" y="4736232"/>
            <a:ext cx="30681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1" name="Picture Placeholder 3"/>
          <p:cNvSpPr>
            <a:spLocks noGrp="1"/>
          </p:cNvSpPr>
          <p:nvPr>
            <p:ph type="pic" sz="quarter" idx="15"/>
          </p:nvPr>
        </p:nvSpPr>
        <p:spPr>
          <a:xfrm>
            <a:off x="6609266" y="1496616"/>
            <a:ext cx="3296734" cy="3167608"/>
          </a:xfrm>
        </p:spPr>
        <p:txBody>
          <a:bodyPr rtlCol="0">
            <a:normAutofit/>
          </a:bodyPr>
          <a:lstStyle/>
          <a:p>
            <a:pPr lvl="0"/>
            <a:endParaRPr lang="en-US" noProof="0" smtClean="0"/>
          </a:p>
        </p:txBody>
      </p:sp>
      <p:sp>
        <p:nvSpPr>
          <p:cNvPr id="12" name="Text Placeholder 7"/>
          <p:cNvSpPr>
            <a:spLocks noGrp="1"/>
          </p:cNvSpPr>
          <p:nvPr>
            <p:ph type="body" sz="quarter" idx="16"/>
          </p:nvPr>
        </p:nvSpPr>
        <p:spPr>
          <a:xfrm>
            <a:off x="6761666" y="4736232"/>
            <a:ext cx="29919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0" name="Footer Placeholder 4"/>
          <p:cNvSpPr>
            <a:spLocks noGrp="1"/>
          </p:cNvSpPr>
          <p:nvPr>
            <p:ph type="ftr" sz="quarter" idx="17"/>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13" name="Slide Number Placeholder 5"/>
          <p:cNvSpPr>
            <a:spLocks noGrp="1"/>
          </p:cNvSpPr>
          <p:nvPr>
            <p:ph type="sldNum" sz="quarter" idx="18"/>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A53064CE-6B48-4FC6-A4BC-8C705D938BB2}" type="slidenum">
              <a:rPr lang="en-US"/>
              <a:pPr>
                <a:defRPr/>
              </a:pPr>
              <a:t>‹#›</a:t>
            </a:fld>
            <a:endParaRPr lang="en-US"/>
          </a:p>
        </p:txBody>
      </p:sp>
      <p:sp>
        <p:nvSpPr>
          <p:cNvPr id="14" name="Date Placeholder 3"/>
          <p:cNvSpPr>
            <a:spLocks noGrp="1"/>
          </p:cNvSpPr>
          <p:nvPr>
            <p:ph type="dt" sz="half" idx="19"/>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13387915-96D7-48C3-833F-2C5243ACD212}" type="datetime1">
              <a:rPr lang="en-US" smtClean="0"/>
              <a:t>10/31/2017</a:t>
            </a:fld>
            <a:endParaRPr lang="en-US"/>
          </a:p>
        </p:txBody>
      </p:sp>
    </p:spTree>
    <p:extLst>
      <p:ext uri="{BB962C8B-B14F-4D97-AF65-F5344CB8AC3E}">
        <p14:creationId xmlns:p14="http://schemas.microsoft.com/office/powerpoint/2010/main" val="183049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ics">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0" y="1496616"/>
            <a:ext cx="4953000" cy="3311624"/>
          </a:xfrm>
        </p:spPr>
        <p:txBody>
          <a:bodyPr rtlCol="0">
            <a:normAutofit/>
          </a:bodyPr>
          <a:lstStyle/>
          <a:p>
            <a:pPr lvl="0"/>
            <a:endParaRPr lang="en-US" noProof="0" smtClean="0"/>
          </a:p>
        </p:txBody>
      </p:sp>
      <p:sp>
        <p:nvSpPr>
          <p:cNvPr id="8" name="Picture Placeholder 3"/>
          <p:cNvSpPr>
            <a:spLocks noGrp="1"/>
          </p:cNvSpPr>
          <p:nvPr>
            <p:ph type="pic" sz="quarter" idx="11"/>
          </p:nvPr>
        </p:nvSpPr>
        <p:spPr>
          <a:xfrm>
            <a:off x="4953000" y="1496616"/>
            <a:ext cx="4953000" cy="3311624"/>
          </a:xfrm>
        </p:spPr>
        <p:txBody>
          <a:bodyPr rtlCol="0">
            <a:normAutofit/>
          </a:bodyPr>
          <a:lstStyle/>
          <a:p>
            <a:pPr lvl="0"/>
            <a:endParaRPr lang="en-US" noProof="0" smtClean="0"/>
          </a:p>
        </p:txBody>
      </p:sp>
      <p:sp>
        <p:nvSpPr>
          <p:cNvPr id="10" name="Text Placeholder 9"/>
          <p:cNvSpPr>
            <a:spLocks noGrp="1"/>
          </p:cNvSpPr>
          <p:nvPr>
            <p:ph type="body" sz="quarter" idx="12"/>
          </p:nvPr>
        </p:nvSpPr>
        <p:spPr>
          <a:xfrm>
            <a:off x="152400" y="4880248"/>
            <a:ext cx="46482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1" name="Text Placeholder 9"/>
          <p:cNvSpPr>
            <a:spLocks noGrp="1"/>
          </p:cNvSpPr>
          <p:nvPr>
            <p:ph type="body" sz="quarter" idx="13"/>
          </p:nvPr>
        </p:nvSpPr>
        <p:spPr>
          <a:xfrm>
            <a:off x="5029200" y="4880248"/>
            <a:ext cx="47244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7" name="Footer Placeholder 4"/>
          <p:cNvSpPr>
            <a:spLocks noGrp="1"/>
          </p:cNvSpPr>
          <p:nvPr>
            <p:ph type="ftr" sz="quarter" idx="14"/>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9" name="Slide Number Placeholder 5"/>
          <p:cNvSpPr>
            <a:spLocks noGrp="1"/>
          </p:cNvSpPr>
          <p:nvPr>
            <p:ph type="sldNum" sz="quarter" idx="15"/>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56DEFA41-E28D-4BCE-89F5-B8E5644DB274}" type="slidenum">
              <a:rPr lang="en-US"/>
              <a:pPr>
                <a:defRPr/>
              </a:pPr>
              <a:t>‹#›</a:t>
            </a:fld>
            <a:endParaRPr lang="en-US"/>
          </a:p>
        </p:txBody>
      </p:sp>
      <p:sp>
        <p:nvSpPr>
          <p:cNvPr id="12" name="Date Placeholder 3"/>
          <p:cNvSpPr>
            <a:spLocks noGrp="1"/>
          </p:cNvSpPr>
          <p:nvPr>
            <p:ph type="dt" sz="half" idx="16"/>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938E132A-F683-4AD0-9CE9-4EBEF64C72F1}" type="datetime1">
              <a:rPr lang="en-US" smtClean="0"/>
              <a:t>10/31/2017</a:t>
            </a:fld>
            <a:endParaRPr lang="en-US"/>
          </a:p>
        </p:txBody>
      </p:sp>
    </p:spTree>
    <p:extLst>
      <p:ext uri="{BB962C8B-B14F-4D97-AF65-F5344CB8AC3E}">
        <p14:creationId xmlns:p14="http://schemas.microsoft.com/office/powerpoint/2010/main" val="18148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268017"/>
            <a:ext cx="4375150" cy="39722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Content Placeholder 3"/>
          <p:cNvSpPr>
            <a:spLocks noGrp="1"/>
          </p:cNvSpPr>
          <p:nvPr>
            <p:ph sz="half" idx="2"/>
          </p:nvPr>
        </p:nvSpPr>
        <p:spPr>
          <a:xfrm>
            <a:off x="5162550" y="1268016"/>
            <a:ext cx="4375150" cy="39722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026E4FA2-A7F2-4503-9582-F0FBBD77B185}"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565120D7-3D95-4045-9506-E4FF6B9450FA}" type="datetime1">
              <a:rPr lang="en-US" smtClean="0"/>
              <a:t>10/31/2017</a:t>
            </a:fld>
            <a:endParaRPr lang="en-US"/>
          </a:p>
        </p:txBody>
      </p:sp>
    </p:spTree>
    <p:extLst>
      <p:ext uri="{BB962C8B-B14F-4D97-AF65-F5344CB8AC3E}">
        <p14:creationId xmlns:p14="http://schemas.microsoft.com/office/powerpoint/2010/main" val="1804387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lvl1pPr>
              <a:defRPr/>
            </a:lvl1pPr>
          </a:lstStyle>
          <a:p>
            <a:r>
              <a:rPr lang="en-AU" dirty="0" smtClean="0"/>
              <a:t>Click to edit Master title style</a:t>
            </a:r>
            <a:endParaRPr lang="en-US" dirty="0"/>
          </a:p>
        </p:txBody>
      </p:sp>
      <p:sp>
        <p:nvSpPr>
          <p:cNvPr id="3" name="Text Placeholder 2"/>
          <p:cNvSpPr>
            <a:spLocks noGrp="1"/>
          </p:cNvSpPr>
          <p:nvPr>
            <p:ph type="body" idx="1"/>
          </p:nvPr>
        </p:nvSpPr>
        <p:spPr>
          <a:xfrm>
            <a:off x="457200" y="1401366"/>
            <a:ext cx="437687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4" name="Content Placeholder 3"/>
          <p:cNvSpPr>
            <a:spLocks noGrp="1"/>
          </p:cNvSpPr>
          <p:nvPr>
            <p:ph sz="half" idx="2"/>
          </p:nvPr>
        </p:nvSpPr>
        <p:spPr>
          <a:xfrm>
            <a:off x="457200" y="2041128"/>
            <a:ext cx="437687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5160831" y="1401366"/>
            <a:ext cx="437859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6" name="Content Placeholder 5"/>
          <p:cNvSpPr>
            <a:spLocks noGrp="1"/>
          </p:cNvSpPr>
          <p:nvPr>
            <p:ph sz="quarter" idx="4"/>
          </p:nvPr>
        </p:nvSpPr>
        <p:spPr>
          <a:xfrm>
            <a:off x="5160831" y="2041128"/>
            <a:ext cx="437859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8"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2C2DA35A-D547-4DE7-A844-7CFEE4BE0F50}" type="slidenum">
              <a:rPr lang="en-US"/>
              <a:pPr>
                <a:defRPr/>
              </a:pPr>
              <a:t>‹#›</a:t>
            </a:fld>
            <a:endParaRPr lang="en-US"/>
          </a:p>
        </p:txBody>
      </p:sp>
      <p:sp>
        <p:nvSpPr>
          <p:cNvPr id="9"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0D11DFD5-39AE-4D14-BEDE-E717C7A4F30B}" type="datetime1">
              <a:rPr lang="en-US" smtClean="0"/>
              <a:t>10/31/2017</a:t>
            </a:fld>
            <a:endParaRPr lang="en-US"/>
          </a:p>
        </p:txBody>
      </p:sp>
    </p:spTree>
    <p:extLst>
      <p:ext uri="{BB962C8B-B14F-4D97-AF65-F5344CB8AC3E}">
        <p14:creationId xmlns:p14="http://schemas.microsoft.com/office/powerpoint/2010/main" val="17268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Tree>
    <p:extLst>
      <p:ext uri="{BB962C8B-B14F-4D97-AF65-F5344CB8AC3E}">
        <p14:creationId xmlns:p14="http://schemas.microsoft.com/office/powerpoint/2010/main" val="1424966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189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423048"/>
            <a:ext cx="8089900" cy="566738"/>
          </a:xfrm>
          <a:prstGeom prst="rect">
            <a:avLst/>
          </a:prstGeom>
        </p:spPr>
        <p:txBody>
          <a:bodyPr anchor="b"/>
          <a:lstStyle>
            <a:lvl1pPr algn="l">
              <a:defRPr sz="2000" b="1">
                <a:solidFill>
                  <a:srgbClr val="005A9B"/>
                </a:solidFill>
              </a:defRPr>
            </a:lvl1pPr>
          </a:lstStyle>
          <a:p>
            <a:r>
              <a:rPr lang="en-AU" dirty="0" smtClean="0"/>
              <a:t>Click to edit Master title style</a:t>
            </a:r>
            <a:endParaRPr lang="en-US" dirty="0"/>
          </a:p>
        </p:txBody>
      </p:sp>
      <p:sp>
        <p:nvSpPr>
          <p:cNvPr id="3" name="Picture Placeholder 2"/>
          <p:cNvSpPr>
            <a:spLocks noGrp="1"/>
          </p:cNvSpPr>
          <p:nvPr>
            <p:ph type="pic" idx="1"/>
          </p:nvPr>
        </p:nvSpPr>
        <p:spPr>
          <a:xfrm>
            <a:off x="914400" y="476672"/>
            <a:ext cx="8089900" cy="394637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914400" y="4989786"/>
            <a:ext cx="8089900" cy="6573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dirty="0" smtClean="0"/>
              <a:t>Click to edit Master text styles</a:t>
            </a:r>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26DD97EB-7255-479F-8D69-7069E881CC0F}"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A43F8736-57F6-4BE5-AC89-E1248B4C66CB}" type="datetime1">
              <a:rPr lang="en-US" smtClean="0"/>
              <a:t>10/31/2017</a:t>
            </a:fld>
            <a:endParaRPr lang="en-US"/>
          </a:p>
        </p:txBody>
      </p:sp>
    </p:spTree>
    <p:extLst>
      <p:ext uri="{BB962C8B-B14F-4D97-AF65-F5344CB8AC3E}">
        <p14:creationId xmlns:p14="http://schemas.microsoft.com/office/powerpoint/2010/main" val="2277730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609600" y="3624807"/>
            <a:ext cx="8686800" cy="1676401"/>
          </a:xfrm>
          <a:prstGeom prst="rect">
            <a:avLst/>
          </a:prstGeom>
        </p:spPr>
        <p:txBody>
          <a:bodyPr/>
          <a:lstStyle>
            <a:lvl1pPr>
              <a:defRPr sz="4800" b="1" spc="-150">
                <a:solidFill>
                  <a:srgbClr val="005A9B"/>
                </a:solidFill>
                <a:latin typeface="Arial"/>
                <a:cs typeface="Arial"/>
              </a:defRPr>
            </a:lvl1pPr>
          </a:lstStyle>
          <a:p>
            <a:r>
              <a:rPr lang="en-AU" dirty="0" smtClean="0"/>
              <a:t>Click to edit Master title style</a:t>
            </a:r>
            <a:endParaRPr lang="en-US" dirty="0"/>
          </a:p>
        </p:txBody>
      </p:sp>
      <p:sp>
        <p:nvSpPr>
          <p:cNvPr id="8" name="Subtitle 2"/>
          <p:cNvSpPr>
            <a:spLocks noGrp="1"/>
          </p:cNvSpPr>
          <p:nvPr>
            <p:ph type="subTitle" idx="1"/>
          </p:nvPr>
        </p:nvSpPr>
        <p:spPr>
          <a:xfrm>
            <a:off x="1485900" y="5301208"/>
            <a:ext cx="7124700" cy="784448"/>
          </a:xfrm>
          <a:prstGeom prst="rect">
            <a:avLst/>
          </a:prstGeom>
        </p:spPr>
        <p:txBody>
          <a:bodyPr/>
          <a:lstStyle>
            <a:lvl1pPr marL="0" indent="0" algn="ctr">
              <a:buNone/>
              <a:defRPr sz="2800">
                <a:solidFill>
                  <a:srgbClr val="005A9B"/>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solidFill>
                <a:prstClr val="black">
                  <a:lumMod val="50000"/>
                  <a:lumOff val="50000"/>
                </a:prstClr>
              </a:solidFill>
            </a:endParaRPr>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7F7F7F"/>
                </a:solidFill>
                <a:ea typeface="ＭＳ Ｐゴシック" charset="-128"/>
              </a:defRPr>
            </a:lvl1pPr>
          </a:lstStyle>
          <a:p>
            <a:pPr>
              <a:defRPr/>
            </a:pPr>
            <a:fld id="{1DECA17C-19FA-41CB-8A83-5F403ECA7DBB}"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7F7F7F"/>
                </a:solidFill>
                <a:ea typeface="ＭＳ Ｐゴシック" charset="-128"/>
              </a:defRPr>
            </a:lvl1pPr>
          </a:lstStyle>
          <a:p>
            <a:pPr>
              <a:defRPr/>
            </a:pPr>
            <a:fld id="{45278DFE-722F-40FB-80B8-9196CC9DD8EE}" type="datetimeFigureOut">
              <a:rPr lang="en-US"/>
              <a:pPr>
                <a:defRPr/>
              </a:pPr>
              <a:t>10/31/2017</a:t>
            </a:fld>
            <a:endParaRPr lang="en-US"/>
          </a:p>
        </p:txBody>
      </p:sp>
    </p:spTree>
    <p:extLst>
      <p:ext uri="{BB962C8B-B14F-4D97-AF65-F5344CB8AC3E}">
        <p14:creationId xmlns:p14="http://schemas.microsoft.com/office/powerpoint/2010/main" val="2029226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cxnSp>
        <p:nvCxnSpPr>
          <p:cNvPr id="3" name="Straight Connector 2"/>
          <p:cNvCxnSpPr/>
          <p:nvPr userDrawn="1"/>
        </p:nvCxnSpPr>
        <p:spPr>
          <a:xfrm>
            <a:off x="1065213" y="4003675"/>
            <a:ext cx="7759700" cy="1588"/>
          </a:xfrm>
          <a:prstGeom prst="line">
            <a:avLst/>
          </a:prstGeom>
          <a:ln w="9525"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1065213" y="5013325"/>
            <a:ext cx="7759700" cy="1588"/>
          </a:xfrm>
          <a:prstGeom prst="line">
            <a:avLst/>
          </a:prstGeom>
          <a:ln w="9525"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Title Placeholder 1"/>
          <p:cNvSpPr>
            <a:spLocks noGrp="1"/>
          </p:cNvSpPr>
          <p:nvPr>
            <p:ph type="title"/>
          </p:nvPr>
        </p:nvSpPr>
        <p:spPr bwMode="auto">
          <a:xfrm>
            <a:off x="0" y="3942184"/>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lstStyle/>
          <a:p>
            <a:pPr lvl="0"/>
            <a:r>
              <a:rPr lang="en-AU" smtClean="0"/>
              <a:t>Click to edit Master title style</a:t>
            </a:r>
            <a:endParaRPr lang="en-US" dirty="0"/>
          </a:p>
        </p:txBody>
      </p:sp>
    </p:spTree>
    <p:extLst>
      <p:ext uri="{BB962C8B-B14F-4D97-AF65-F5344CB8AC3E}">
        <p14:creationId xmlns:p14="http://schemas.microsoft.com/office/powerpoint/2010/main" val="28908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emf"/><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 descr="Inner-Slide.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6323" y="-34290"/>
            <a:ext cx="9998647" cy="692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Placeholder 2"/>
          <p:cNvSpPr>
            <a:spLocks noGrp="1"/>
          </p:cNvSpPr>
          <p:nvPr>
            <p:ph type="body" idx="1"/>
          </p:nvPr>
        </p:nvSpPr>
        <p:spPr bwMode="auto">
          <a:xfrm>
            <a:off x="200472" y="1192396"/>
            <a:ext cx="9505056" cy="458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
        <p:nvSpPr>
          <p:cNvPr id="7" name="Title Placeholder 1"/>
          <p:cNvSpPr>
            <a:spLocks noGrp="1"/>
          </p:cNvSpPr>
          <p:nvPr>
            <p:ph type="title"/>
          </p:nvPr>
        </p:nvSpPr>
        <p:spPr bwMode="auto">
          <a:xfrm>
            <a:off x="0" y="7516"/>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453" r:id="rId1"/>
    <p:sldLayoutId id="2147484454" r:id="rId2"/>
    <p:sldLayoutId id="2147484455" r:id="rId3"/>
    <p:sldLayoutId id="2147484456" r:id="rId4"/>
    <p:sldLayoutId id="2147484457" r:id="rId5"/>
    <p:sldLayoutId id="2147484458" r:id="rId6"/>
    <p:sldLayoutId id="2147484459" r:id="rId7"/>
    <p:sldLayoutId id="2147484460" r:id="rId8"/>
    <p:sldLayoutId id="2147484426" r:id="rId9"/>
    <p:sldLayoutId id="2147484427" r:id="rId10"/>
    <p:sldLayoutId id="2147484461" r:id="rId11"/>
  </p:sldLayoutIdLst>
  <p:timing>
    <p:tnLst>
      <p:par>
        <p:cTn id="1" dur="indefinite" restart="never" nodeType="tmRoot"/>
      </p:par>
    </p:tnLst>
  </p:timing>
  <p:hf hdr="0" dt="0"/>
  <p:txStyles>
    <p:title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005A9B"/>
        </a:buClr>
        <a:buFont typeface="Arial" pitchFamily="34" charset="0"/>
        <a:buChar char="•"/>
        <a:defRPr sz="2800" kern="1200">
          <a:solidFill>
            <a:srgbClr val="595959"/>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005A9B"/>
        </a:buClr>
        <a:buFont typeface="Arial" pitchFamily="34" charset="0"/>
        <a:buChar char="–"/>
        <a:defRPr sz="2600" kern="1200">
          <a:solidFill>
            <a:srgbClr val="595959"/>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005A9B"/>
        </a:buClr>
        <a:buFont typeface="Arial" pitchFamily="34" charset="0"/>
        <a:buChar char="•"/>
        <a:defRPr sz="2200" kern="1200">
          <a:solidFill>
            <a:srgbClr val="595959"/>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 descr="Title-Background04.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898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7" descr="ANSTO-Logo_Stacked_CMYK-white-COA.eps"/>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6863" y="1358900"/>
            <a:ext cx="176371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Placeholder 1"/>
          <p:cNvSpPr>
            <a:spLocks noGrp="1"/>
          </p:cNvSpPr>
          <p:nvPr>
            <p:ph type="title"/>
          </p:nvPr>
        </p:nvSpPr>
        <p:spPr bwMode="auto">
          <a:xfrm>
            <a:off x="0" y="3870325"/>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spTree>
    <p:extLst>
      <p:ext uri="{BB962C8B-B14F-4D97-AF65-F5344CB8AC3E}">
        <p14:creationId xmlns:p14="http://schemas.microsoft.com/office/powerpoint/2010/main" val="628473700"/>
      </p:ext>
    </p:extLst>
  </p:cSld>
  <p:clrMap bg1="lt1" tx1="dk1" bg2="lt2" tx2="dk2" accent1="accent1" accent2="accent2" accent3="accent3" accent4="accent4" accent5="accent5" accent6="accent6" hlink="hlink" folHlink="folHlink"/>
  <p:sldLayoutIdLst>
    <p:sldLayoutId id="2147484463" r:id="rId1"/>
    <p:sldLayoutId id="2147484464" r:id="rId2"/>
  </p:sldLayoutIdLst>
  <p:timing>
    <p:tnLst>
      <p:par>
        <p:cTn id="1" dur="indefinite" restart="never" nodeType="tmRoot"/>
      </p:par>
    </p:tnLst>
  </p:timing>
  <p:txStyles>
    <p:titleStyle>
      <a:lvl1pPr algn="ctr" defTabSz="457200" rtl="0" eaLnBrk="0" fontAlgn="base" hangingPunct="0">
        <a:spcBef>
          <a:spcPct val="0"/>
        </a:spcBef>
        <a:spcAft>
          <a:spcPct val="0"/>
        </a:spcAft>
        <a:defRPr sz="44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pitchFamily="34" charset="0"/>
        </a:defRPr>
      </a:lvl2pPr>
      <a:lvl3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pitchFamily="34" charset="0"/>
        </a:defRPr>
      </a:lvl3pPr>
      <a:lvl4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pitchFamily="34" charset="0"/>
        </a:defRPr>
      </a:lvl4pPr>
      <a:lvl5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pitchFamily="34" charset="0"/>
        </a:defRPr>
      </a:lvl5pPr>
      <a:lvl6pPr marL="457200" algn="ctr" defTabSz="457200" rtl="0" fontAlgn="base">
        <a:spcBef>
          <a:spcPct val="0"/>
        </a:spcBef>
        <a:spcAft>
          <a:spcPct val="0"/>
        </a:spcAft>
        <a:defRPr sz="4400" b="1">
          <a:solidFill>
            <a:srgbClr val="005A9B"/>
          </a:solidFill>
          <a:latin typeface="Arial" pitchFamily="34" charset="0"/>
          <a:ea typeface="ＭＳ Ｐゴシック" charset="-128"/>
        </a:defRPr>
      </a:lvl6pPr>
      <a:lvl7pPr marL="914400" algn="ctr" defTabSz="457200" rtl="0" fontAlgn="base">
        <a:spcBef>
          <a:spcPct val="0"/>
        </a:spcBef>
        <a:spcAft>
          <a:spcPct val="0"/>
        </a:spcAft>
        <a:defRPr sz="4400" b="1">
          <a:solidFill>
            <a:srgbClr val="005A9B"/>
          </a:solidFill>
          <a:latin typeface="Arial" pitchFamily="34" charset="0"/>
          <a:ea typeface="ＭＳ Ｐゴシック" charset="-128"/>
        </a:defRPr>
      </a:lvl7pPr>
      <a:lvl8pPr marL="1371600" algn="ctr" defTabSz="457200" rtl="0" fontAlgn="base">
        <a:spcBef>
          <a:spcPct val="0"/>
        </a:spcBef>
        <a:spcAft>
          <a:spcPct val="0"/>
        </a:spcAft>
        <a:defRPr sz="4400" b="1">
          <a:solidFill>
            <a:srgbClr val="005A9B"/>
          </a:solidFill>
          <a:latin typeface="Arial" pitchFamily="34" charset="0"/>
          <a:ea typeface="ＭＳ Ｐゴシック" charset="-128"/>
        </a:defRPr>
      </a:lvl8pPr>
      <a:lvl9pPr marL="1828800" algn="ctr" defTabSz="457200" rtl="0" fontAlgn="base">
        <a:spcBef>
          <a:spcPct val="0"/>
        </a:spcBef>
        <a:spcAft>
          <a:spcPct val="0"/>
        </a:spcAft>
        <a:defRPr sz="4400" b="1">
          <a:solidFill>
            <a:srgbClr val="005A9B"/>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mn-cs"/>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emf"/><Relationship Id="rId7" Type="http://schemas.microsoft.com/office/2007/relationships/hdphoto" Target="../media/hdphoto2.wdp"/><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emf"/><Relationship Id="rId10" Type="http://schemas.openxmlformats.org/officeDocument/2006/relationships/image" Target="../media/image14.png"/><Relationship Id="rId4" Type="http://schemas.openxmlformats.org/officeDocument/2006/relationships/image" Target="../media/image10.emf"/><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4.wdp"/><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tif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tiff"/><Relationship Id="rId1" Type="http://schemas.openxmlformats.org/officeDocument/2006/relationships/slideLayout" Target="../slideLayouts/slideLayout2.xml"/><Relationship Id="rId4" Type="http://schemas.microsoft.com/office/2007/relationships/hdphoto" Target="../media/hdphoto7.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2480" y="3861048"/>
            <a:ext cx="9289032" cy="2592288"/>
          </a:xfrm>
        </p:spPr>
        <p:txBody>
          <a:bodyPr/>
          <a:lstStyle/>
          <a:p>
            <a:pPr eaLnBrk="1" fontAlgn="auto" hangingPunct="1">
              <a:spcAft>
                <a:spcPts val="0"/>
              </a:spcAft>
              <a:defRPr/>
            </a:pPr>
            <a:r>
              <a:rPr lang="en-AU" sz="3600" dirty="0">
                <a:latin typeface="+mn-lt"/>
                <a:ea typeface="+mj-ea"/>
              </a:rPr>
              <a:t>Current advances on titanate-based glass-ceramics for actinide </a:t>
            </a:r>
            <a:r>
              <a:rPr lang="en-AU" sz="3600" dirty="0" smtClean="0">
                <a:latin typeface="+mn-lt"/>
                <a:ea typeface="+mj-ea"/>
              </a:rPr>
              <a:t>immobilization</a:t>
            </a:r>
            <a:br>
              <a:rPr lang="en-AU" sz="3600" dirty="0" smtClean="0">
                <a:latin typeface="+mn-lt"/>
                <a:ea typeface="+mj-ea"/>
              </a:rPr>
            </a:br>
            <a:r>
              <a:rPr lang="en-AU" sz="3600" dirty="0">
                <a:latin typeface="+mn-lt"/>
                <a:ea typeface="+mj-ea"/>
              </a:rPr>
              <a:t/>
            </a:r>
            <a:br>
              <a:rPr lang="en-AU" sz="3600" dirty="0">
                <a:latin typeface="+mn-lt"/>
                <a:ea typeface="+mj-ea"/>
              </a:rPr>
            </a:br>
            <a:r>
              <a:rPr lang="en-US" sz="2400" b="0" u="sng" dirty="0" smtClean="0">
                <a:solidFill>
                  <a:schemeClr val="tx1"/>
                </a:solidFill>
                <a:latin typeface="+mn-lt"/>
                <a:ea typeface="+mj-ea"/>
              </a:rPr>
              <a:t>Y. Zhang</a:t>
            </a:r>
            <a:r>
              <a:rPr lang="en-US" sz="2400" b="0" dirty="0" smtClean="0">
                <a:solidFill>
                  <a:schemeClr val="tx1"/>
                </a:solidFill>
                <a:latin typeface="+mn-lt"/>
                <a:ea typeface="+mj-ea"/>
              </a:rPr>
              <a:t>, L. Kong, I. </a:t>
            </a:r>
            <a:r>
              <a:rPr lang="en-US" sz="2400" b="0" dirty="0" err="1" smtClean="0">
                <a:solidFill>
                  <a:schemeClr val="tx1"/>
                </a:solidFill>
                <a:latin typeface="+mn-lt"/>
                <a:ea typeface="+mj-ea"/>
              </a:rPr>
              <a:t>Karatchevtseva</a:t>
            </a:r>
            <a:r>
              <a:rPr lang="en-US" sz="2400" b="0" dirty="0" smtClean="0">
                <a:solidFill>
                  <a:schemeClr val="tx1"/>
                </a:solidFill>
                <a:latin typeface="+mn-lt"/>
                <a:ea typeface="+mj-ea"/>
              </a:rPr>
              <a:t>, R.D. </a:t>
            </a:r>
            <a:r>
              <a:rPr lang="en-US" sz="2400" b="0" dirty="0" err="1" smtClean="0">
                <a:solidFill>
                  <a:schemeClr val="tx1"/>
                </a:solidFill>
                <a:latin typeface="+mn-lt"/>
                <a:ea typeface="+mj-ea"/>
              </a:rPr>
              <a:t>Aughterson</a:t>
            </a:r>
            <a:r>
              <a:rPr lang="en-US" sz="2400" b="0" dirty="0" smtClean="0">
                <a:solidFill>
                  <a:schemeClr val="tx1"/>
                </a:solidFill>
                <a:latin typeface="+mn-lt"/>
                <a:ea typeface="+mj-ea"/>
              </a:rPr>
              <a:t>, T. Wei, D.J. Gregg, </a:t>
            </a:r>
            <a:br>
              <a:rPr lang="en-US" sz="2400" b="0" dirty="0" smtClean="0">
                <a:solidFill>
                  <a:schemeClr val="tx1"/>
                </a:solidFill>
                <a:latin typeface="+mn-lt"/>
                <a:ea typeface="+mj-ea"/>
              </a:rPr>
            </a:br>
            <a:r>
              <a:rPr lang="en-US" sz="2400" b="0" dirty="0" smtClean="0">
                <a:solidFill>
                  <a:schemeClr val="tx1"/>
                </a:solidFill>
                <a:latin typeface="+mn-lt"/>
                <a:ea typeface="+mj-ea"/>
              </a:rPr>
              <a:t>Z. Zhang</a:t>
            </a:r>
            <a:r>
              <a:rPr lang="en-US" sz="2400" b="0" dirty="0">
                <a:solidFill>
                  <a:schemeClr val="tx1"/>
                </a:solidFill>
                <a:latin typeface="+mn-lt"/>
                <a:ea typeface="+mj-ea"/>
              </a:rPr>
              <a:t>, G.R. Lumpkin, E.R</a:t>
            </a:r>
            <a:r>
              <a:rPr lang="en-US" sz="2400" b="0" dirty="0" smtClean="0">
                <a:solidFill>
                  <a:schemeClr val="tx1"/>
                </a:solidFill>
                <a:latin typeface="+mn-lt"/>
                <a:ea typeface="+mj-ea"/>
              </a:rPr>
              <a:t>. Vance, </a:t>
            </a:r>
            <a:r>
              <a:rPr lang="en-US" sz="2400" b="0" dirty="0" smtClean="0">
                <a:solidFill>
                  <a:schemeClr val="tx1"/>
                </a:solidFill>
                <a:latin typeface="+mn-lt"/>
                <a:ea typeface="+mj-ea"/>
              </a:rPr>
              <a:t>G</a:t>
            </a:r>
            <a:r>
              <a:rPr lang="en-US" sz="2400" b="0" dirty="0" smtClean="0">
                <a:solidFill>
                  <a:schemeClr val="tx1"/>
                </a:solidFill>
                <a:latin typeface="+mn-lt"/>
                <a:ea typeface="+mj-ea"/>
              </a:rPr>
              <a:t>. </a:t>
            </a:r>
            <a:r>
              <a:rPr lang="en-US" sz="2400" b="0" dirty="0" err="1" smtClean="0">
                <a:solidFill>
                  <a:schemeClr val="tx1"/>
                </a:solidFill>
                <a:latin typeface="+mn-lt"/>
                <a:ea typeface="+mj-ea"/>
              </a:rPr>
              <a:t>Triani</a:t>
            </a:r>
            <a:r>
              <a:rPr lang="en-US" sz="2400" b="0" dirty="0" smtClean="0">
                <a:solidFill>
                  <a:schemeClr val="tx1"/>
                </a:solidFill>
                <a:latin typeface="+mn-lt"/>
                <a:ea typeface="+mj-ea"/>
              </a:rPr>
              <a:t/>
            </a:r>
            <a:br>
              <a:rPr lang="en-US" sz="2400" b="0" dirty="0" smtClean="0">
                <a:solidFill>
                  <a:schemeClr val="tx1"/>
                </a:solidFill>
                <a:latin typeface="+mn-lt"/>
                <a:ea typeface="+mj-ea"/>
              </a:rPr>
            </a:br>
            <a:r>
              <a:rPr lang="en-US" sz="1800" b="0" dirty="0">
                <a:latin typeface="+mn-lt"/>
                <a:ea typeface="+mj-ea"/>
              </a:rPr>
              <a:t/>
            </a:r>
            <a:br>
              <a:rPr lang="en-US" sz="1800" b="0" dirty="0">
                <a:latin typeface="+mn-lt"/>
                <a:ea typeface="+mj-ea"/>
              </a:rPr>
            </a:br>
            <a:r>
              <a:rPr lang="en-AU" sz="1800" b="0" dirty="0">
                <a:latin typeface="+mn-lt"/>
                <a:ea typeface="+mj-ea"/>
              </a:rPr>
              <a:t>Scientific Basis for Nuclear Waste Management Symposium 2017, Sydney </a:t>
            </a:r>
            <a:r>
              <a:rPr lang="en-AU" sz="1800" b="0" dirty="0" smtClean="0">
                <a:latin typeface="+mn-lt"/>
                <a:ea typeface="+mj-ea"/>
              </a:rPr>
              <a:t>, Australia</a:t>
            </a:r>
            <a:r>
              <a:rPr lang="en-AU" sz="1800" b="0" dirty="0">
                <a:latin typeface="+mn-lt"/>
                <a:ea typeface="+mj-ea"/>
              </a:rPr>
              <a:t>, </a:t>
            </a:r>
            <a:r>
              <a:rPr lang="en-AU" sz="1800" b="0" dirty="0" smtClean="0">
                <a:latin typeface="+mn-lt"/>
                <a:ea typeface="+mj-ea"/>
              </a:rPr>
              <a:t/>
            </a:r>
            <a:br>
              <a:rPr lang="en-AU" sz="1800" b="0" dirty="0" smtClean="0">
                <a:latin typeface="+mn-lt"/>
                <a:ea typeface="+mj-ea"/>
              </a:rPr>
            </a:br>
            <a:r>
              <a:rPr lang="en-AU" sz="1800" b="0" dirty="0" smtClean="0">
                <a:latin typeface="+mn-lt"/>
                <a:ea typeface="+mj-ea"/>
              </a:rPr>
              <a:t>29 October ‒ 3 </a:t>
            </a:r>
            <a:r>
              <a:rPr lang="en-AU" sz="1800" b="0" dirty="0">
                <a:latin typeface="+mn-lt"/>
                <a:ea typeface="+mj-ea"/>
              </a:rPr>
              <a:t>November 2017</a:t>
            </a:r>
            <a:br>
              <a:rPr lang="en-AU" sz="1800" b="0" dirty="0">
                <a:latin typeface="+mn-lt"/>
                <a:ea typeface="+mj-ea"/>
              </a:rPr>
            </a:br>
            <a:endParaRPr lang="en-US" sz="1800" b="0" dirty="0" smtClean="0">
              <a:latin typeface="+mn-lt"/>
              <a:ea typeface="+mj-ea"/>
            </a:endParaRPr>
          </a:p>
        </p:txBody>
      </p:sp>
    </p:spTree>
    <p:extLst>
      <p:ext uri="{BB962C8B-B14F-4D97-AF65-F5344CB8AC3E}">
        <p14:creationId xmlns:p14="http://schemas.microsoft.com/office/powerpoint/2010/main" val="3992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936104"/>
          </a:xfrm>
        </p:spPr>
        <p:txBody>
          <a:bodyPr/>
          <a:lstStyle/>
          <a:p>
            <a:r>
              <a:rPr lang="en-AU" dirty="0" smtClean="0"/>
              <a:t>Glass-ceramics for actinide immobilization</a:t>
            </a:r>
            <a:endParaRPr lang="en-AU" dirty="0"/>
          </a:p>
        </p:txBody>
      </p:sp>
      <p:sp>
        <p:nvSpPr>
          <p:cNvPr id="3" name="Content Placeholder 2"/>
          <p:cNvSpPr>
            <a:spLocks noGrp="1"/>
          </p:cNvSpPr>
          <p:nvPr>
            <p:ph idx="1"/>
          </p:nvPr>
        </p:nvSpPr>
        <p:spPr>
          <a:xfrm>
            <a:off x="0" y="1124744"/>
            <a:ext cx="9906000" cy="5616624"/>
          </a:xfrm>
        </p:spPr>
        <p:txBody>
          <a:bodyPr/>
          <a:lstStyle/>
          <a:p>
            <a:r>
              <a:rPr lang="en-AU" dirty="0">
                <a:solidFill>
                  <a:srgbClr val="0070C0"/>
                </a:solidFill>
              </a:rPr>
              <a:t>Actinide wastes generated from the entire nuclear fuel cycle: </a:t>
            </a:r>
          </a:p>
          <a:p>
            <a:pPr lvl="1"/>
            <a:r>
              <a:rPr lang="en-AU" dirty="0" smtClean="0">
                <a:solidFill>
                  <a:schemeClr val="tx1"/>
                </a:solidFill>
              </a:rPr>
              <a:t>Conditioned </a:t>
            </a:r>
            <a:r>
              <a:rPr lang="en-AU" dirty="0" smtClean="0">
                <a:solidFill>
                  <a:schemeClr val="tx1"/>
                </a:solidFill>
              </a:rPr>
              <a:t>for safe storage and </a:t>
            </a:r>
            <a:r>
              <a:rPr lang="en-AU" dirty="0" smtClean="0">
                <a:solidFill>
                  <a:schemeClr val="tx1"/>
                </a:solidFill>
              </a:rPr>
              <a:t>future disposal</a:t>
            </a:r>
            <a:endParaRPr lang="en-AU" dirty="0" smtClean="0">
              <a:solidFill>
                <a:schemeClr val="tx1"/>
              </a:solidFill>
            </a:endParaRPr>
          </a:p>
          <a:p>
            <a:pPr lvl="1"/>
            <a:r>
              <a:rPr lang="en-AU" dirty="0" smtClean="0">
                <a:solidFill>
                  <a:schemeClr val="tx1"/>
                </a:solidFill>
              </a:rPr>
              <a:t>Matrix: glasses and ceramics; </a:t>
            </a:r>
            <a:r>
              <a:rPr lang="en-AU" dirty="0" smtClean="0">
                <a:solidFill>
                  <a:schemeClr val="accent6">
                    <a:lumMod val="75000"/>
                  </a:schemeClr>
                </a:solidFill>
              </a:rPr>
              <a:t>glass-ceramics—emerging</a:t>
            </a:r>
            <a:endParaRPr lang="en-AU" dirty="0">
              <a:solidFill>
                <a:schemeClr val="accent6">
                  <a:lumMod val="75000"/>
                </a:schemeClr>
              </a:solidFill>
            </a:endParaRPr>
          </a:p>
          <a:p>
            <a:r>
              <a:rPr lang="en-AU" dirty="0">
                <a:solidFill>
                  <a:srgbClr val="0070C0"/>
                </a:solidFill>
              </a:rPr>
              <a:t>Advantages of glass-ceramics for actinide immobilization: </a:t>
            </a:r>
          </a:p>
          <a:p>
            <a:pPr lvl="1"/>
            <a:r>
              <a:rPr lang="en-AU" dirty="0" smtClean="0">
                <a:solidFill>
                  <a:schemeClr val="tx1"/>
                </a:solidFill>
              </a:rPr>
              <a:t>Durable ceramic phases to host actinides</a:t>
            </a:r>
          </a:p>
          <a:p>
            <a:pPr lvl="1"/>
            <a:r>
              <a:rPr lang="en-AU" dirty="0" smtClean="0">
                <a:solidFill>
                  <a:schemeClr val="tx1"/>
                </a:solidFill>
              </a:rPr>
              <a:t>Chemical and processing flexibility of glass to </a:t>
            </a:r>
            <a:r>
              <a:rPr lang="en-AU" dirty="0">
                <a:solidFill>
                  <a:schemeClr val="tx1"/>
                </a:solidFill>
              </a:rPr>
              <a:t>accommodate</a:t>
            </a:r>
            <a:r>
              <a:rPr lang="en-AU" dirty="0" smtClean="0">
                <a:solidFill>
                  <a:schemeClr val="tx1"/>
                </a:solidFill>
              </a:rPr>
              <a:t> processing chemicals</a:t>
            </a:r>
            <a:endParaRPr lang="en-AU" dirty="0"/>
          </a:p>
          <a:p>
            <a:r>
              <a:rPr lang="en-AU" dirty="0">
                <a:solidFill>
                  <a:srgbClr val="0070C0"/>
                </a:solidFill>
              </a:rPr>
              <a:t>Titanate ceramic phases to </a:t>
            </a:r>
            <a:r>
              <a:rPr lang="en-AU" dirty="0" smtClean="0">
                <a:solidFill>
                  <a:srgbClr val="0070C0"/>
                </a:solidFill>
              </a:rPr>
              <a:t>be considered:</a:t>
            </a:r>
          </a:p>
          <a:p>
            <a:pPr lvl="1"/>
            <a:r>
              <a:rPr lang="en-AU" dirty="0" smtClean="0">
                <a:solidFill>
                  <a:schemeClr val="tx1"/>
                </a:solidFill>
              </a:rPr>
              <a:t>Zirconolite (CaZrTi</a:t>
            </a:r>
            <a:r>
              <a:rPr lang="en-AU" sz="2000" dirty="0" smtClean="0">
                <a:solidFill>
                  <a:schemeClr val="tx1"/>
                </a:solidFill>
              </a:rPr>
              <a:t>2</a:t>
            </a:r>
            <a:r>
              <a:rPr lang="en-AU" dirty="0" smtClean="0">
                <a:solidFill>
                  <a:schemeClr val="tx1"/>
                </a:solidFill>
              </a:rPr>
              <a:t>O</a:t>
            </a:r>
            <a:r>
              <a:rPr lang="en-AU" sz="2000" dirty="0" smtClean="0">
                <a:solidFill>
                  <a:schemeClr val="tx1"/>
                </a:solidFill>
              </a:rPr>
              <a:t>7</a:t>
            </a:r>
            <a:r>
              <a:rPr lang="en-AU" dirty="0">
                <a:solidFill>
                  <a:schemeClr val="tx1"/>
                </a:solidFill>
              </a:rPr>
              <a:t>)—France, ANSTO, </a:t>
            </a:r>
            <a:r>
              <a:rPr lang="en-AU" dirty="0" smtClean="0">
                <a:solidFill>
                  <a:schemeClr val="tx1"/>
                </a:solidFill>
              </a:rPr>
              <a:t>NNL, Sheffield </a:t>
            </a:r>
            <a:r>
              <a:rPr lang="en-AU" dirty="0" err="1" smtClean="0">
                <a:solidFill>
                  <a:schemeClr val="tx1"/>
                </a:solidFill>
              </a:rPr>
              <a:t>Uni</a:t>
            </a:r>
            <a:endParaRPr lang="en-AU" dirty="0" smtClean="0">
              <a:solidFill>
                <a:schemeClr val="tx1"/>
              </a:solidFill>
            </a:endParaRPr>
          </a:p>
          <a:p>
            <a:pPr lvl="1"/>
            <a:r>
              <a:rPr lang="en-AU" dirty="0" err="1" smtClean="0">
                <a:solidFill>
                  <a:schemeClr val="tx1"/>
                </a:solidFill>
              </a:rPr>
              <a:t>Pyrochlore</a:t>
            </a:r>
            <a:r>
              <a:rPr lang="en-AU" dirty="0" smtClean="0">
                <a:solidFill>
                  <a:schemeClr val="tx1"/>
                </a:solidFill>
              </a:rPr>
              <a:t> (Ln</a:t>
            </a:r>
            <a:r>
              <a:rPr lang="en-AU" sz="2000" dirty="0" smtClean="0">
                <a:solidFill>
                  <a:schemeClr val="tx1"/>
                </a:solidFill>
              </a:rPr>
              <a:t>2</a:t>
            </a:r>
            <a:r>
              <a:rPr lang="en-AU" dirty="0" smtClean="0">
                <a:solidFill>
                  <a:schemeClr val="tx1"/>
                </a:solidFill>
              </a:rPr>
              <a:t>Ti</a:t>
            </a:r>
            <a:r>
              <a:rPr lang="en-AU" sz="2000" dirty="0" smtClean="0">
                <a:solidFill>
                  <a:schemeClr val="tx1"/>
                </a:solidFill>
              </a:rPr>
              <a:t>2</a:t>
            </a:r>
            <a:r>
              <a:rPr lang="en-AU" dirty="0" smtClean="0">
                <a:solidFill>
                  <a:schemeClr val="tx1"/>
                </a:solidFill>
              </a:rPr>
              <a:t>O</a:t>
            </a:r>
            <a:r>
              <a:rPr lang="en-AU" sz="2000" dirty="0" smtClean="0">
                <a:solidFill>
                  <a:schemeClr val="tx1"/>
                </a:solidFill>
              </a:rPr>
              <a:t>7</a:t>
            </a:r>
            <a:r>
              <a:rPr lang="en-AU" dirty="0" smtClean="0">
                <a:solidFill>
                  <a:schemeClr val="tx1"/>
                </a:solidFill>
              </a:rPr>
              <a:t>/Ln</a:t>
            </a:r>
            <a:r>
              <a:rPr lang="en-AU" sz="2000" dirty="0" smtClean="0">
                <a:solidFill>
                  <a:schemeClr val="tx1"/>
                </a:solidFill>
              </a:rPr>
              <a:t>2</a:t>
            </a:r>
            <a:r>
              <a:rPr lang="en-AU" dirty="0" smtClean="0">
                <a:solidFill>
                  <a:schemeClr val="tx1"/>
                </a:solidFill>
              </a:rPr>
              <a:t>TiO</a:t>
            </a:r>
            <a:r>
              <a:rPr lang="en-AU" sz="2000" dirty="0" smtClean="0">
                <a:solidFill>
                  <a:schemeClr val="tx1"/>
                </a:solidFill>
              </a:rPr>
              <a:t>5</a:t>
            </a:r>
            <a:r>
              <a:rPr lang="en-AU" dirty="0" smtClean="0">
                <a:solidFill>
                  <a:schemeClr val="tx1"/>
                </a:solidFill>
              </a:rPr>
              <a:t>)</a:t>
            </a:r>
            <a:endParaRPr lang="en-AU" dirty="0">
              <a:solidFill>
                <a:schemeClr val="tx1"/>
              </a:solidFill>
            </a:endParaRPr>
          </a:p>
          <a:p>
            <a:pPr lvl="1"/>
            <a:r>
              <a:rPr lang="en-AU" dirty="0" err="1" smtClean="0">
                <a:solidFill>
                  <a:schemeClr val="tx1"/>
                </a:solidFill>
              </a:rPr>
              <a:t>Brannerite</a:t>
            </a:r>
            <a:r>
              <a:rPr lang="en-AU" dirty="0" smtClean="0">
                <a:solidFill>
                  <a:schemeClr val="tx1"/>
                </a:solidFill>
              </a:rPr>
              <a:t> (AnTi</a:t>
            </a:r>
            <a:r>
              <a:rPr lang="en-AU" sz="2000" dirty="0" smtClean="0">
                <a:solidFill>
                  <a:schemeClr val="tx1"/>
                </a:solidFill>
              </a:rPr>
              <a:t>2</a:t>
            </a:r>
            <a:r>
              <a:rPr lang="en-AU" dirty="0" smtClean="0">
                <a:solidFill>
                  <a:schemeClr val="tx1"/>
                </a:solidFill>
              </a:rPr>
              <a:t>O</a:t>
            </a:r>
            <a:r>
              <a:rPr lang="en-AU" sz="2000" dirty="0" smtClean="0">
                <a:solidFill>
                  <a:schemeClr val="tx1"/>
                </a:solidFill>
              </a:rPr>
              <a:t>6</a:t>
            </a:r>
            <a:r>
              <a:rPr lang="en-AU" dirty="0" smtClean="0">
                <a:solidFill>
                  <a:schemeClr val="tx1"/>
                </a:solidFill>
              </a:rPr>
              <a:t>)</a:t>
            </a:r>
            <a:endParaRPr lang="en-AU" dirty="0">
              <a:solidFill>
                <a:schemeClr val="tx1"/>
              </a:solidFill>
            </a:endParaRPr>
          </a:p>
          <a:p>
            <a:pPr marL="0" indent="0">
              <a:buNone/>
            </a:pPr>
            <a:endParaRPr lang="en-AU" dirty="0"/>
          </a:p>
        </p:txBody>
      </p:sp>
    </p:spTree>
    <p:extLst>
      <p:ext uri="{BB962C8B-B14F-4D97-AF65-F5344CB8AC3E}">
        <p14:creationId xmlns:p14="http://schemas.microsoft.com/office/powerpoint/2010/main" val="578283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24"/>
            <a:ext cx="9906000" cy="936104"/>
          </a:xfrm>
        </p:spPr>
        <p:txBody>
          <a:bodyPr/>
          <a:lstStyle/>
          <a:p>
            <a:pPr algn="l"/>
            <a:r>
              <a:rPr lang="en-AU" dirty="0" smtClean="0"/>
              <a:t>    ANSTO’s research effort</a:t>
            </a:r>
            <a:endParaRPr lang="en-AU" dirty="0"/>
          </a:p>
        </p:txBody>
      </p:sp>
      <p:sp>
        <p:nvSpPr>
          <p:cNvPr id="3" name="Content Placeholder 2"/>
          <p:cNvSpPr>
            <a:spLocks noGrp="1"/>
          </p:cNvSpPr>
          <p:nvPr>
            <p:ph idx="1"/>
          </p:nvPr>
        </p:nvSpPr>
        <p:spPr>
          <a:xfrm>
            <a:off x="344488" y="908720"/>
            <a:ext cx="9073008" cy="5688632"/>
          </a:xfrm>
        </p:spPr>
        <p:txBody>
          <a:bodyPr/>
          <a:lstStyle/>
          <a:p>
            <a:r>
              <a:rPr lang="en-AU" dirty="0" smtClean="0">
                <a:solidFill>
                  <a:srgbClr val="0070C0"/>
                </a:solidFill>
              </a:rPr>
              <a:t>Zirconolite glass-ceramics: </a:t>
            </a:r>
            <a:r>
              <a:rPr lang="en-AU" dirty="0" smtClean="0">
                <a:solidFill>
                  <a:srgbClr val="0070C0"/>
                </a:solidFill>
              </a:rPr>
              <a:t>before </a:t>
            </a:r>
            <a:r>
              <a:rPr lang="en-AU" dirty="0" smtClean="0">
                <a:solidFill>
                  <a:srgbClr val="0070C0"/>
                </a:solidFill>
              </a:rPr>
              <a:t>year 2000</a:t>
            </a:r>
          </a:p>
          <a:p>
            <a:pPr lvl="1"/>
            <a:r>
              <a:rPr lang="en-AU" dirty="0">
                <a:solidFill>
                  <a:schemeClr val="tx1"/>
                </a:solidFill>
              </a:rPr>
              <a:t>Ln surrogate work for processing </a:t>
            </a:r>
            <a:r>
              <a:rPr lang="en-AU" dirty="0" smtClean="0">
                <a:solidFill>
                  <a:schemeClr val="tx1"/>
                </a:solidFill>
              </a:rPr>
              <a:t>conditions</a:t>
            </a:r>
          </a:p>
          <a:p>
            <a:pPr lvl="1"/>
            <a:r>
              <a:rPr lang="en-AU" dirty="0" smtClean="0">
                <a:solidFill>
                  <a:schemeClr val="tx1"/>
                </a:solidFill>
              </a:rPr>
              <a:t>ANSTO—NNL agreement on Pu </a:t>
            </a:r>
            <a:r>
              <a:rPr lang="en-AU" dirty="0" smtClean="0">
                <a:solidFill>
                  <a:schemeClr val="tx1"/>
                </a:solidFill>
              </a:rPr>
              <a:t>residues wastes</a:t>
            </a:r>
            <a:endParaRPr lang="en-AU" dirty="0">
              <a:solidFill>
                <a:schemeClr val="tx1"/>
              </a:solidFill>
            </a:endParaRPr>
          </a:p>
          <a:p>
            <a:pPr lvl="1"/>
            <a:r>
              <a:rPr lang="en-AU" dirty="0">
                <a:solidFill>
                  <a:schemeClr val="tx1"/>
                </a:solidFill>
              </a:rPr>
              <a:t>U </a:t>
            </a:r>
            <a:r>
              <a:rPr lang="en-AU" dirty="0" smtClean="0">
                <a:solidFill>
                  <a:schemeClr val="tx1"/>
                </a:solidFill>
              </a:rPr>
              <a:t>validations</a:t>
            </a:r>
          </a:p>
          <a:p>
            <a:pPr lvl="1"/>
            <a:r>
              <a:rPr lang="en-AU" dirty="0">
                <a:solidFill>
                  <a:srgbClr val="FF0000"/>
                </a:solidFill>
              </a:rPr>
              <a:t>Pu </a:t>
            </a:r>
            <a:r>
              <a:rPr lang="en-AU" dirty="0" smtClean="0">
                <a:solidFill>
                  <a:srgbClr val="FF0000"/>
                </a:solidFill>
              </a:rPr>
              <a:t>validations</a:t>
            </a:r>
          </a:p>
          <a:p>
            <a:pPr marL="457200" lvl="1" indent="0">
              <a:buNone/>
            </a:pPr>
            <a:endParaRPr lang="en-AU" sz="1000" dirty="0" smtClean="0"/>
          </a:p>
          <a:p>
            <a:r>
              <a:rPr lang="en-AU" dirty="0" err="1" smtClean="0">
                <a:solidFill>
                  <a:srgbClr val="0070C0"/>
                </a:solidFill>
              </a:rPr>
              <a:t>Pyrochlore</a:t>
            </a:r>
            <a:r>
              <a:rPr lang="en-AU" dirty="0" smtClean="0">
                <a:solidFill>
                  <a:srgbClr val="0070C0"/>
                </a:solidFill>
              </a:rPr>
              <a:t> glass-ceramics: from year 2008</a:t>
            </a:r>
          </a:p>
          <a:p>
            <a:pPr lvl="1"/>
            <a:r>
              <a:rPr lang="en-AU" dirty="0" smtClean="0">
                <a:solidFill>
                  <a:schemeClr val="tx1"/>
                </a:solidFill>
              </a:rPr>
              <a:t>Ln surrogate work for processing conditions</a:t>
            </a:r>
          </a:p>
          <a:p>
            <a:pPr lvl="1"/>
            <a:r>
              <a:rPr lang="en-AU" dirty="0" smtClean="0">
                <a:solidFill>
                  <a:srgbClr val="FF0000"/>
                </a:solidFill>
              </a:rPr>
              <a:t>U and Pu validations</a:t>
            </a:r>
          </a:p>
          <a:p>
            <a:pPr marL="457200" lvl="1" indent="0">
              <a:buNone/>
            </a:pPr>
            <a:endParaRPr lang="en-AU" sz="1000" dirty="0" smtClean="0"/>
          </a:p>
          <a:p>
            <a:r>
              <a:rPr lang="en-AU" dirty="0" err="1" smtClean="0">
                <a:solidFill>
                  <a:srgbClr val="0070C0"/>
                </a:solidFill>
              </a:rPr>
              <a:t>Brannerite</a:t>
            </a:r>
            <a:r>
              <a:rPr lang="en-AU" dirty="0" smtClean="0">
                <a:solidFill>
                  <a:srgbClr val="0070C0"/>
                </a:solidFill>
              </a:rPr>
              <a:t> glass-ceramics: from year 2008</a:t>
            </a:r>
          </a:p>
          <a:p>
            <a:pPr lvl="1"/>
            <a:r>
              <a:rPr lang="en-AU" dirty="0" smtClean="0">
                <a:solidFill>
                  <a:srgbClr val="FF0000"/>
                </a:solidFill>
              </a:rPr>
              <a:t>U and Pu validations</a:t>
            </a:r>
            <a:endParaRPr lang="en-AU" dirty="0">
              <a:solidFill>
                <a:srgbClr val="FF0000"/>
              </a:solidFill>
            </a:endParaRPr>
          </a:p>
          <a:p>
            <a:r>
              <a:rPr lang="en-AU" dirty="0" smtClean="0">
                <a:solidFill>
                  <a:srgbClr val="FF0000"/>
                </a:solidFill>
              </a:rPr>
              <a:t>Highlights on U and Pu validations</a:t>
            </a:r>
            <a:endParaRPr lang="en-AU" dirty="0">
              <a:solidFill>
                <a:srgbClr val="FF0000"/>
              </a:solidFill>
            </a:endParaRPr>
          </a:p>
        </p:txBody>
      </p:sp>
    </p:spTree>
    <p:extLst>
      <p:ext uri="{BB962C8B-B14F-4D97-AF65-F5344CB8AC3E}">
        <p14:creationId xmlns:p14="http://schemas.microsoft.com/office/powerpoint/2010/main" val="18713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4358"/>
            <a:ext cx="9906000" cy="792088"/>
          </a:xfrm>
        </p:spPr>
        <p:txBody>
          <a:bodyPr/>
          <a:lstStyle/>
          <a:p>
            <a:pPr algn="l"/>
            <a:r>
              <a:rPr lang="en-AU" sz="2800" dirty="0" smtClean="0"/>
              <a:t>  </a:t>
            </a:r>
            <a:r>
              <a:rPr lang="en-AU" sz="2800" dirty="0" smtClean="0"/>
              <a:t>Case1: Zirconolite </a:t>
            </a:r>
            <a:r>
              <a:rPr lang="en-AU" sz="2800" dirty="0" smtClean="0"/>
              <a:t>glass-ceramics</a:t>
            </a:r>
            <a:endParaRPr lang="en-AU" sz="2800" dirty="0"/>
          </a:p>
        </p:txBody>
      </p:sp>
      <p:sp>
        <p:nvSpPr>
          <p:cNvPr id="5" name="Rectangle 4"/>
          <p:cNvSpPr/>
          <p:nvPr/>
        </p:nvSpPr>
        <p:spPr>
          <a:xfrm>
            <a:off x="126605" y="6608385"/>
            <a:ext cx="8282780" cy="276999"/>
          </a:xfrm>
          <a:prstGeom prst="rect">
            <a:avLst/>
          </a:prstGeom>
        </p:spPr>
        <p:txBody>
          <a:bodyPr wrap="square">
            <a:spAutoFit/>
          </a:bodyPr>
          <a:lstStyle/>
          <a:p>
            <a:r>
              <a:rPr lang="en-AU" sz="1200" dirty="0" smtClean="0"/>
              <a:t>Zhang et al., </a:t>
            </a:r>
            <a:r>
              <a:rPr lang="en-AU" sz="1200" dirty="0" smtClean="0"/>
              <a:t>J</a:t>
            </a:r>
            <a:r>
              <a:rPr lang="en-AU" sz="1200" dirty="0"/>
              <a:t>. </a:t>
            </a:r>
            <a:r>
              <a:rPr lang="en-AU" sz="1200" dirty="0" err="1"/>
              <a:t>Nucl</a:t>
            </a:r>
            <a:r>
              <a:rPr lang="en-AU" sz="1200" dirty="0"/>
              <a:t>. Mater., 490 (2017) 238-241. </a:t>
            </a:r>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747651" y="4143379"/>
            <a:ext cx="3780000" cy="241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5168" y="3738977"/>
            <a:ext cx="5760000" cy="2426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77" y="3520058"/>
            <a:ext cx="3276000" cy="3051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Table 6"/>
          <p:cNvGraphicFramePr>
            <a:graphicFrameLocks noGrp="1"/>
          </p:cNvGraphicFramePr>
          <p:nvPr>
            <p:extLst>
              <p:ext uri="{D42A27DB-BD31-4B8C-83A1-F6EECF244321}">
                <p14:modId xmlns:p14="http://schemas.microsoft.com/office/powerpoint/2010/main" val="2558408229"/>
              </p:ext>
            </p:extLst>
          </p:nvPr>
        </p:nvGraphicFramePr>
        <p:xfrm>
          <a:off x="126605" y="434339"/>
          <a:ext cx="9153476" cy="3200400"/>
        </p:xfrm>
        <a:graphic>
          <a:graphicData uri="http://schemas.openxmlformats.org/drawingml/2006/table">
            <a:tbl>
              <a:tblPr firstRow="1" firstCol="1" bandRow="1" bandCol="1">
                <a:tableStyleId>{5C22544A-7EE6-4342-B048-85BDC9FD1C3A}</a:tableStyleId>
              </a:tblPr>
              <a:tblGrid>
                <a:gridCol w="973930"/>
                <a:gridCol w="853104"/>
                <a:gridCol w="712140"/>
                <a:gridCol w="721294"/>
                <a:gridCol w="1173476"/>
                <a:gridCol w="862258"/>
                <a:gridCol w="712140"/>
                <a:gridCol w="721294"/>
                <a:gridCol w="876903"/>
                <a:gridCol w="721294"/>
                <a:gridCol w="825643"/>
              </a:tblGrid>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a:effectLst/>
                        </a:rPr>
                        <a:t>Sample</a:t>
                      </a:r>
                      <a:endParaRPr lang="en-AU" sz="1200" dirty="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SiO</a:t>
                      </a:r>
                      <a:r>
                        <a:rPr lang="en-US" sz="1200" baseline="-25000">
                          <a:effectLst/>
                        </a:rPr>
                        <a:t>2</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B</a:t>
                      </a:r>
                      <a:r>
                        <a:rPr lang="en-US" sz="1200" baseline="-25000">
                          <a:effectLst/>
                        </a:rPr>
                        <a:t>2</a:t>
                      </a:r>
                      <a:r>
                        <a:rPr lang="en-US" sz="1200">
                          <a:effectLst/>
                        </a:rPr>
                        <a:t>O</a:t>
                      </a:r>
                      <a:r>
                        <a:rPr lang="en-US" sz="1200" baseline="-25000">
                          <a:effectLst/>
                        </a:rPr>
                        <a:t>3</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Al</a:t>
                      </a:r>
                      <a:r>
                        <a:rPr lang="en-US" sz="1200" baseline="-25000">
                          <a:effectLst/>
                        </a:rPr>
                        <a:t>2</a:t>
                      </a:r>
                      <a:r>
                        <a:rPr lang="en-US" sz="1200">
                          <a:effectLst/>
                        </a:rPr>
                        <a:t>O</a:t>
                      </a:r>
                      <a:r>
                        <a:rPr lang="en-US" sz="1200" baseline="-25000">
                          <a:effectLst/>
                        </a:rPr>
                        <a:t>3</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a:effectLst/>
                        </a:rPr>
                        <a:t>Na</a:t>
                      </a:r>
                      <a:r>
                        <a:rPr lang="en-US" sz="1200" baseline="-25000" dirty="0">
                          <a:effectLst/>
                        </a:rPr>
                        <a:t>2</a:t>
                      </a:r>
                      <a:r>
                        <a:rPr lang="en-US" sz="1200" dirty="0">
                          <a:effectLst/>
                        </a:rPr>
                        <a:t>O</a:t>
                      </a:r>
                      <a:endParaRPr lang="en-AU" sz="1200" dirty="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CaO</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CaF</a:t>
                      </a:r>
                      <a:r>
                        <a:rPr lang="en-US" sz="1200" baseline="-25000">
                          <a:effectLst/>
                        </a:rPr>
                        <a:t>2</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ZrO</a:t>
                      </a:r>
                      <a:r>
                        <a:rPr lang="en-US" sz="1200" baseline="-25000">
                          <a:effectLst/>
                        </a:rPr>
                        <a:t>2</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TiO</a:t>
                      </a:r>
                      <a:r>
                        <a:rPr lang="en-US" sz="1200" baseline="-25000">
                          <a:effectLst/>
                        </a:rPr>
                        <a:t>2</a:t>
                      </a:r>
                      <a:endParaRPr lang="en-AU" sz="120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a:effectLst/>
                        </a:rPr>
                        <a:t>PuO</a:t>
                      </a:r>
                      <a:r>
                        <a:rPr lang="en-US" sz="1200" baseline="-25000" dirty="0">
                          <a:effectLst/>
                        </a:rPr>
                        <a:t>2</a:t>
                      </a:r>
                      <a:endParaRPr lang="en-AU" sz="1200" dirty="0">
                        <a:effectLst/>
                        <a:latin typeface="Times New Roman"/>
                        <a:ea typeface="Times New Roman"/>
                      </a:endParaRPr>
                    </a:p>
                  </a:txBody>
                  <a:tcPr marL="68580" marR="68580" marT="0" marB="0"/>
                </a:tc>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a:effectLst/>
                        </a:rPr>
                        <a:t>Gd</a:t>
                      </a:r>
                      <a:r>
                        <a:rPr lang="en-US" sz="1200" baseline="-25000" dirty="0">
                          <a:effectLst/>
                        </a:rPr>
                        <a:t>2</a:t>
                      </a:r>
                      <a:r>
                        <a:rPr lang="en-US" sz="1200" dirty="0">
                          <a:effectLst/>
                        </a:rPr>
                        <a:t>O</a:t>
                      </a:r>
                      <a:r>
                        <a:rPr lang="en-US" sz="1200" baseline="-25000" dirty="0">
                          <a:effectLst/>
                        </a:rPr>
                        <a:t>3</a:t>
                      </a:r>
                      <a:endParaRPr lang="en-AU" sz="1200" dirty="0">
                        <a:effectLst/>
                        <a:latin typeface="Times New Roman"/>
                        <a:ea typeface="Times New Roman"/>
                      </a:endParaRPr>
                    </a:p>
                  </a:txBody>
                  <a:tcPr marL="68580" marR="68580" marT="0" marB="0"/>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Pu1</a:t>
                      </a:r>
                      <a:endParaRPr lang="en-AU" sz="1200">
                        <a:effectLst/>
                        <a:latin typeface="Times New Roman"/>
                        <a:ea typeface="Times New Roman"/>
                      </a:endParaRPr>
                    </a:p>
                  </a:txBody>
                  <a:tcPr marL="68580" marR="68580" marT="0" marB="0"/>
                </a:tc>
                <a:tc>
                  <a:txBody>
                    <a:bodyPr/>
                    <a:lstStyle/>
                    <a:p>
                      <a:pPr algn="ctr">
                        <a:spcAft>
                          <a:spcPts val="0"/>
                        </a:spcAft>
                      </a:pPr>
                      <a:r>
                        <a:rPr lang="en-US" sz="1200" dirty="0">
                          <a:effectLst/>
                        </a:rPr>
                        <a:t>17.9</a:t>
                      </a:r>
                      <a:endParaRPr lang="en-AU" sz="1200" dirty="0">
                        <a:effectLst/>
                        <a:latin typeface="Times New Roman"/>
                        <a:ea typeface="Times New Roman"/>
                      </a:endParaRPr>
                    </a:p>
                  </a:txBody>
                  <a:tcPr marL="68580" marR="68580" marT="0" marB="0"/>
                </a:tc>
                <a:tc>
                  <a:txBody>
                    <a:bodyPr/>
                    <a:lstStyle/>
                    <a:p>
                      <a:pPr algn="ctr">
                        <a:spcAft>
                          <a:spcPts val="0"/>
                        </a:spcAft>
                      </a:pPr>
                      <a:r>
                        <a:rPr lang="en-US" sz="1200">
                          <a:effectLst/>
                        </a:rPr>
                        <a:t>0.9</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12.4</a:t>
                      </a:r>
                      <a:endParaRPr lang="en-AU" sz="1200">
                        <a:effectLst/>
                        <a:latin typeface="Times New Roman"/>
                        <a:ea typeface="Times New Roman"/>
                      </a:endParaRPr>
                    </a:p>
                  </a:txBody>
                  <a:tcPr marL="68580" marR="68580" marT="0" marB="0"/>
                </a:tc>
                <a:tc>
                  <a:txBody>
                    <a:bodyPr/>
                    <a:lstStyle/>
                    <a:p>
                      <a:pPr algn="ctr">
                        <a:spcAft>
                          <a:spcPts val="0"/>
                        </a:spcAft>
                      </a:pPr>
                      <a:r>
                        <a:rPr lang="en-US" sz="1200" dirty="0">
                          <a:effectLst/>
                        </a:rPr>
                        <a:t>2.2</a:t>
                      </a:r>
                      <a:endParaRPr lang="en-AU" sz="1200" dirty="0">
                        <a:effectLst/>
                        <a:latin typeface="Times New Roman"/>
                        <a:ea typeface="Times New Roman"/>
                      </a:endParaRPr>
                    </a:p>
                  </a:txBody>
                  <a:tcPr marL="68580" marR="68580" marT="0" marB="0"/>
                </a:tc>
                <a:tc>
                  <a:txBody>
                    <a:bodyPr/>
                    <a:lstStyle/>
                    <a:p>
                      <a:pPr algn="ctr">
                        <a:spcAft>
                          <a:spcPts val="0"/>
                        </a:spcAft>
                      </a:pPr>
                      <a:r>
                        <a:rPr lang="en-US" sz="1200">
                          <a:effectLst/>
                        </a:rPr>
                        <a:t>17.8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9.2</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15.6</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18.3</a:t>
                      </a:r>
                      <a:endParaRPr lang="en-AU" sz="1200">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3.4</a:t>
                      </a:r>
                      <a:endParaRPr lang="en-AU" sz="1200" b="1" dirty="0">
                        <a:solidFill>
                          <a:srgbClr val="FF0000"/>
                        </a:solidFill>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2.3</a:t>
                      </a:r>
                      <a:endParaRPr lang="en-AU" sz="1200" b="1" dirty="0">
                        <a:solidFill>
                          <a:srgbClr val="FF0000"/>
                        </a:solidFill>
                        <a:effectLst/>
                        <a:latin typeface="Times New Roman"/>
                        <a:ea typeface="Times New Roman"/>
                      </a:endParaRPr>
                    </a:p>
                  </a:txBody>
                  <a:tcPr marL="68580" marR="68580" marT="0" marB="0"/>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Pu2</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14.6</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0.8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10.8</a:t>
                      </a:r>
                      <a:endParaRPr lang="en-AU" sz="1200">
                        <a:effectLst/>
                        <a:latin typeface="Times New Roman"/>
                        <a:ea typeface="Times New Roman"/>
                      </a:endParaRPr>
                    </a:p>
                  </a:txBody>
                  <a:tcPr marL="68580" marR="68580" marT="0" marB="0"/>
                </a:tc>
                <a:tc>
                  <a:txBody>
                    <a:bodyPr/>
                    <a:lstStyle/>
                    <a:p>
                      <a:pPr algn="ctr">
                        <a:spcAft>
                          <a:spcPts val="0"/>
                        </a:spcAft>
                      </a:pPr>
                      <a:r>
                        <a:rPr lang="en-US" sz="1200" dirty="0">
                          <a:effectLst/>
                        </a:rPr>
                        <a:t>1.8</a:t>
                      </a:r>
                      <a:endParaRPr lang="en-AU" sz="1200" dirty="0">
                        <a:effectLst/>
                        <a:latin typeface="Times New Roman"/>
                        <a:ea typeface="Times New Roman"/>
                      </a:endParaRPr>
                    </a:p>
                  </a:txBody>
                  <a:tcPr marL="68580" marR="68580" marT="0" marB="0"/>
                </a:tc>
                <a:tc>
                  <a:txBody>
                    <a:bodyPr/>
                    <a:lstStyle/>
                    <a:p>
                      <a:pPr algn="ctr">
                        <a:spcAft>
                          <a:spcPts val="0"/>
                        </a:spcAft>
                      </a:pPr>
                      <a:r>
                        <a:rPr lang="en-US" sz="1200">
                          <a:effectLst/>
                        </a:rPr>
                        <a:t>8.4</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14.8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17.9</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21.0</a:t>
                      </a:r>
                      <a:endParaRPr lang="en-AU" sz="1200">
                        <a:effectLst/>
                        <a:latin typeface="Times New Roman"/>
                        <a:ea typeface="Times New Roman"/>
                      </a:endParaRPr>
                    </a:p>
                  </a:txBody>
                  <a:tcPr marL="68580" marR="68580" marT="0" marB="0"/>
                </a:tc>
                <a:tc>
                  <a:txBody>
                    <a:bodyPr/>
                    <a:lstStyle/>
                    <a:p>
                      <a:pPr algn="ctr">
                        <a:spcAft>
                          <a:spcPts val="0"/>
                        </a:spcAft>
                      </a:pPr>
                      <a:r>
                        <a:rPr lang="en-US" sz="1200" b="1">
                          <a:solidFill>
                            <a:srgbClr val="FF0000"/>
                          </a:solidFill>
                          <a:effectLst/>
                        </a:rPr>
                        <a:t>5.2</a:t>
                      </a:r>
                      <a:endParaRPr lang="en-AU" sz="1200" b="1">
                        <a:solidFill>
                          <a:srgbClr val="FF0000"/>
                        </a:solidFill>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4.7</a:t>
                      </a:r>
                      <a:endParaRPr lang="en-AU" sz="1200" b="1" dirty="0">
                        <a:solidFill>
                          <a:srgbClr val="FF0000"/>
                        </a:solidFill>
                        <a:effectLst/>
                        <a:latin typeface="Times New Roman"/>
                        <a:ea typeface="Times New Roman"/>
                      </a:endParaRPr>
                    </a:p>
                  </a:txBody>
                  <a:tcPr marL="68580" marR="68580" marT="0" marB="0"/>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a:effectLst/>
                        </a:rPr>
                        <a:t>Pu3</a:t>
                      </a:r>
                      <a:endParaRPr lang="en-AU" sz="1200" dirty="0">
                        <a:effectLst/>
                        <a:latin typeface="Times New Roman"/>
                        <a:ea typeface="Times New Roman"/>
                      </a:endParaRPr>
                    </a:p>
                  </a:txBody>
                  <a:tcPr marL="68580" marR="68580" marT="0" marB="0"/>
                </a:tc>
                <a:tc>
                  <a:txBody>
                    <a:bodyPr/>
                    <a:lstStyle/>
                    <a:p>
                      <a:pPr algn="ctr">
                        <a:spcAft>
                          <a:spcPts val="0"/>
                        </a:spcAft>
                      </a:pPr>
                      <a:r>
                        <a:rPr lang="en-US" sz="1200">
                          <a:effectLst/>
                        </a:rPr>
                        <a:t>18.0</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0.9</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12.5</a:t>
                      </a:r>
                      <a:endParaRPr lang="en-AU" sz="1200">
                        <a:effectLst/>
                        <a:latin typeface="Times New Roman"/>
                        <a:ea typeface="Times New Roman"/>
                      </a:endParaRPr>
                    </a:p>
                  </a:txBody>
                  <a:tcPr marL="68580" marR="68580" marT="0" marB="0"/>
                </a:tc>
                <a:tc>
                  <a:txBody>
                    <a:bodyPr/>
                    <a:lstStyle/>
                    <a:p>
                      <a:pPr algn="ctr">
                        <a:spcAft>
                          <a:spcPts val="0"/>
                        </a:spcAft>
                      </a:pPr>
                      <a:r>
                        <a:rPr lang="en-US" sz="1200" dirty="0">
                          <a:effectLst/>
                        </a:rPr>
                        <a:t>2.2</a:t>
                      </a:r>
                      <a:endParaRPr lang="en-AU" sz="1200" dirty="0">
                        <a:effectLst/>
                        <a:latin typeface="Times New Roman"/>
                        <a:ea typeface="Times New Roman"/>
                      </a:endParaRPr>
                    </a:p>
                  </a:txBody>
                  <a:tcPr marL="68580" marR="68580" marT="0" marB="0"/>
                </a:tc>
                <a:tc>
                  <a:txBody>
                    <a:bodyPr/>
                    <a:lstStyle/>
                    <a:p>
                      <a:pPr algn="ctr">
                        <a:spcAft>
                          <a:spcPts val="0"/>
                        </a:spcAft>
                      </a:pPr>
                      <a:r>
                        <a:rPr lang="en-US" sz="1200">
                          <a:effectLst/>
                        </a:rPr>
                        <a:t>17.3</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9.2</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15.7</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18.4</a:t>
                      </a:r>
                      <a:endParaRPr lang="en-AU" sz="1200">
                        <a:effectLst/>
                        <a:latin typeface="Times New Roman"/>
                        <a:ea typeface="Times New Roman"/>
                      </a:endParaRPr>
                    </a:p>
                  </a:txBody>
                  <a:tcPr marL="68580" marR="68580" marT="0" marB="0"/>
                </a:tc>
                <a:tc>
                  <a:txBody>
                    <a:bodyPr/>
                    <a:lstStyle/>
                    <a:p>
                      <a:pPr algn="ctr">
                        <a:spcAft>
                          <a:spcPts val="0"/>
                        </a:spcAft>
                      </a:pPr>
                      <a:r>
                        <a:rPr lang="en-US" sz="1200" b="1">
                          <a:solidFill>
                            <a:srgbClr val="FF0000"/>
                          </a:solidFill>
                          <a:effectLst/>
                        </a:rPr>
                        <a:t>3.5</a:t>
                      </a:r>
                      <a:endParaRPr lang="en-AU" sz="1200" b="1">
                        <a:solidFill>
                          <a:srgbClr val="FF0000"/>
                        </a:solidFill>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2.3</a:t>
                      </a:r>
                      <a:endParaRPr lang="en-AU" sz="1200" b="1" dirty="0">
                        <a:solidFill>
                          <a:srgbClr val="FF0000"/>
                        </a:solidFill>
                        <a:effectLst/>
                        <a:latin typeface="Times New Roman"/>
                        <a:ea typeface="Times New Roman"/>
                      </a:endParaRPr>
                    </a:p>
                  </a:txBody>
                  <a:tcPr marL="68580" marR="68580" marT="0" marB="0"/>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Pu4</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14.5</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0.8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10.7</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8.3</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14.8</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17.4</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20.9</a:t>
                      </a:r>
                      <a:endParaRPr lang="en-AU" sz="1200">
                        <a:effectLst/>
                        <a:latin typeface="Times New Roman"/>
                        <a:ea typeface="Times New Roman"/>
                      </a:endParaRPr>
                    </a:p>
                  </a:txBody>
                  <a:tcPr marL="68580" marR="68580" marT="0" marB="0"/>
                </a:tc>
                <a:tc>
                  <a:txBody>
                    <a:bodyPr/>
                    <a:lstStyle/>
                    <a:p>
                      <a:pPr algn="ctr">
                        <a:spcAft>
                          <a:spcPts val="0"/>
                        </a:spcAft>
                      </a:pPr>
                      <a:r>
                        <a:rPr lang="en-US" sz="1200" b="1">
                          <a:solidFill>
                            <a:srgbClr val="FF0000"/>
                          </a:solidFill>
                          <a:effectLst/>
                        </a:rPr>
                        <a:t>5.7</a:t>
                      </a:r>
                      <a:endParaRPr lang="en-AU" sz="1200" b="1">
                        <a:solidFill>
                          <a:srgbClr val="FF0000"/>
                        </a:solidFill>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5.1</a:t>
                      </a:r>
                      <a:endParaRPr lang="en-AU" sz="1200" b="1" dirty="0">
                        <a:solidFill>
                          <a:srgbClr val="FF0000"/>
                        </a:solidFill>
                        <a:effectLst/>
                        <a:latin typeface="Times New Roman"/>
                        <a:ea typeface="Times New Roman"/>
                      </a:endParaRPr>
                    </a:p>
                  </a:txBody>
                  <a:tcPr marL="68580" marR="68580" marT="0" marB="0"/>
                </a:tc>
              </a:tr>
              <a:tr h="345947">
                <a:tc gridSpan="5">
                  <a:txBody>
                    <a:bodyPr/>
                    <a:lstStyle/>
                    <a:p>
                      <a:pPr algn="ctr">
                        <a:spcAft>
                          <a:spcPts val="0"/>
                        </a:spcAft>
                      </a:pPr>
                      <a:r>
                        <a:rPr lang="en-US" sz="1200">
                          <a:effectLst/>
                        </a:rPr>
                        <a:t> </a:t>
                      </a:r>
                      <a:endParaRPr lang="en-AU" sz="1200">
                        <a:effectLst/>
                      </a:endParaRPr>
                    </a:p>
                    <a:p>
                      <a:pPr algn="ctr">
                        <a:spcAft>
                          <a:spcPts val="0"/>
                        </a:spcAft>
                      </a:pPr>
                      <a:r>
                        <a:rPr lang="en-US" sz="1200">
                          <a:effectLst/>
                        </a:rPr>
                        <a:t>Sample processing conditions</a:t>
                      </a:r>
                      <a:endParaRPr lang="en-AU" sz="120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gridSpan="6">
                  <a:txBody>
                    <a:bodyPr/>
                    <a:lstStyle/>
                    <a:p>
                      <a:pPr algn="ctr">
                        <a:spcAft>
                          <a:spcPts val="0"/>
                        </a:spcAft>
                      </a:pPr>
                      <a:r>
                        <a:rPr lang="en-US" sz="1200" dirty="0">
                          <a:effectLst/>
                        </a:rPr>
                        <a:t> </a:t>
                      </a:r>
                      <a:endParaRPr lang="en-AU" sz="1200" dirty="0">
                        <a:effectLst/>
                      </a:endParaRPr>
                    </a:p>
                    <a:p>
                      <a:pPr algn="ctr">
                        <a:spcAft>
                          <a:spcPts val="0"/>
                        </a:spcAft>
                      </a:pPr>
                      <a:r>
                        <a:rPr lang="en-US" sz="1200" dirty="0">
                          <a:effectLst/>
                        </a:rPr>
                        <a:t>Characterization results</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345947">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Sample</a:t>
                      </a:r>
                      <a:endParaRPr lang="en-AU" sz="1200">
                        <a:effectLst/>
                        <a:latin typeface="Times New Roman"/>
                        <a:ea typeface="Times New Roman"/>
                      </a:endParaRPr>
                    </a:p>
                  </a:txBody>
                  <a:tcPr marL="68580" marR="68580" marT="0" marB="0"/>
                </a:tc>
                <a:tc>
                  <a:txBody>
                    <a:bodyPr/>
                    <a:lstStyle/>
                    <a:p>
                      <a:pPr algn="ctr">
                        <a:spcAft>
                          <a:spcPts val="0"/>
                        </a:spcAft>
                      </a:pPr>
                      <a:r>
                        <a:rPr lang="en-US" sz="1200">
                          <a:effectLst/>
                        </a:rPr>
                        <a:t>Redox buffer</a:t>
                      </a:r>
                      <a:endParaRPr lang="en-AU" sz="1200">
                        <a:effectLst/>
                        <a:latin typeface="Times New Roman"/>
                        <a:ea typeface="Times New Roman"/>
                      </a:endParaRPr>
                    </a:p>
                  </a:txBody>
                  <a:tcPr marL="68580" marR="68580" marT="0" marB="0"/>
                </a:tc>
                <a:tc gridSpan="2">
                  <a:txBody>
                    <a:bodyPr/>
                    <a:lstStyle/>
                    <a:p>
                      <a:pPr algn="ctr">
                        <a:spcAft>
                          <a:spcPts val="0"/>
                        </a:spcAft>
                      </a:pPr>
                      <a:r>
                        <a:rPr lang="en-US" sz="1200" b="1" dirty="0">
                          <a:solidFill>
                            <a:srgbClr val="FF0000"/>
                          </a:solidFill>
                          <a:effectLst/>
                        </a:rPr>
                        <a:t>Processing</a:t>
                      </a:r>
                      <a:endParaRPr lang="en-AU" sz="1200" b="1" dirty="0">
                        <a:solidFill>
                          <a:srgbClr val="FF0000"/>
                        </a:solidFill>
                        <a:effectLst/>
                      </a:endParaRPr>
                    </a:p>
                    <a:p>
                      <a:pPr algn="ctr">
                        <a:spcAft>
                          <a:spcPts val="0"/>
                        </a:spcAft>
                      </a:pPr>
                      <a:r>
                        <a:rPr lang="en-US" sz="1200" dirty="0">
                          <a:effectLst/>
                        </a:rPr>
                        <a:t> </a:t>
                      </a:r>
                      <a:endParaRPr lang="en-AU" sz="1200" dirty="0">
                        <a:effectLst/>
                        <a:latin typeface="Times New Roman"/>
                        <a:ea typeface="Times New Roman"/>
                      </a:endParaRPr>
                    </a:p>
                  </a:txBody>
                  <a:tcPr marL="68580" marR="68580" marT="0" marB="0"/>
                </a:tc>
                <a:tc hMerge="1">
                  <a:txBody>
                    <a:bodyPr/>
                    <a:lstStyle/>
                    <a:p>
                      <a:endParaRPr lang="en-AU"/>
                    </a:p>
                  </a:txBody>
                  <a:tcPr/>
                </a:tc>
                <a:tc>
                  <a:txBody>
                    <a:bodyPr/>
                    <a:lstStyle/>
                    <a:p>
                      <a:pPr algn="ctr">
                        <a:spcAft>
                          <a:spcPts val="0"/>
                        </a:spcAft>
                      </a:pPr>
                      <a:r>
                        <a:rPr lang="en-US" sz="1200">
                          <a:effectLst/>
                        </a:rPr>
                        <a:t>Targeting Pu f. u.</a:t>
                      </a:r>
                      <a:endParaRPr lang="en-AU" sz="1200">
                        <a:effectLst/>
                        <a:latin typeface="Times New Roman"/>
                        <a:ea typeface="Times New Roman"/>
                      </a:endParaRPr>
                    </a:p>
                  </a:txBody>
                  <a:tcPr marL="68580" marR="68580" marT="0" marB="0"/>
                </a:tc>
                <a:tc gridSpan="4">
                  <a:txBody>
                    <a:bodyPr/>
                    <a:lstStyle/>
                    <a:p>
                      <a:pPr algn="l">
                        <a:spcAft>
                          <a:spcPts val="0"/>
                        </a:spcAft>
                      </a:pPr>
                      <a:r>
                        <a:rPr lang="en-US" sz="1200" dirty="0">
                          <a:effectLst/>
                        </a:rPr>
                        <a:t>Zirconolite phase composition*</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0"/>
                        </a:spcAft>
                      </a:pPr>
                      <a:r>
                        <a:rPr lang="en-US" sz="1200">
                          <a:effectLst/>
                        </a:rPr>
                        <a:t>Pu valence</a:t>
                      </a:r>
                      <a:endParaRPr lang="en-AU" sz="1200">
                        <a:effectLst/>
                      </a:endParaRPr>
                    </a:p>
                    <a:p>
                      <a:pPr algn="ctr">
                        <a:spcAft>
                          <a:spcPts val="0"/>
                        </a:spcAft>
                      </a:pPr>
                      <a:r>
                        <a:rPr lang="en-US" sz="1200">
                          <a:effectLst/>
                        </a:rPr>
                        <a:t>(EDS/DRS)</a:t>
                      </a:r>
                      <a:endParaRPr lang="en-AU" sz="1200">
                        <a:effectLst/>
                        <a:latin typeface="Times New Roman"/>
                        <a:ea typeface="Times New Roman"/>
                      </a:endParaRPr>
                    </a:p>
                  </a:txBody>
                  <a:tcPr marL="68580" marR="68580" marT="0" marB="0"/>
                </a:tc>
                <a:tc hMerge="1">
                  <a:txBody>
                    <a:bodyPr/>
                    <a:lstStyle/>
                    <a:p>
                      <a:endParaRPr lang="en-AU"/>
                    </a:p>
                  </a:txBody>
                  <a:tcPr/>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Pu1</a:t>
                      </a:r>
                      <a:endParaRPr lang="en-AU" sz="1200">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Ni</a:t>
                      </a:r>
                      <a:endParaRPr lang="en-AU" sz="1200" b="1" dirty="0">
                        <a:solidFill>
                          <a:srgbClr val="FF0000"/>
                        </a:solidFill>
                        <a:effectLst/>
                        <a:latin typeface="Times New Roman"/>
                        <a:ea typeface="Times New Roman"/>
                      </a:endParaRPr>
                    </a:p>
                  </a:txBody>
                  <a:tcPr marL="68580" marR="68580" marT="0" marB="0"/>
                </a:tc>
                <a:tc gridSpan="2">
                  <a:txBody>
                    <a:bodyPr/>
                    <a:lstStyle/>
                    <a:p>
                      <a:pPr algn="ctr">
                        <a:spcAft>
                          <a:spcPts val="0"/>
                        </a:spcAft>
                      </a:pPr>
                      <a:r>
                        <a:rPr lang="en-US" sz="1200">
                          <a:effectLst/>
                        </a:rPr>
                        <a:t>1270 </a:t>
                      </a:r>
                      <a:r>
                        <a:rPr lang="en-US" sz="1200" baseline="30000">
                          <a:effectLst/>
                        </a:rPr>
                        <a:t>o</a:t>
                      </a:r>
                      <a:r>
                        <a:rPr lang="en-US" sz="1200">
                          <a:effectLst/>
                        </a:rPr>
                        <a:t>C, 2h</a:t>
                      </a:r>
                      <a:endParaRPr lang="en-AU" sz="1200">
                        <a:effectLst/>
                        <a:latin typeface="Times New Roman"/>
                        <a:ea typeface="Times New Roman"/>
                      </a:endParaRPr>
                    </a:p>
                  </a:txBody>
                  <a:tcPr marL="68580" marR="68580" marT="0" marB="0"/>
                </a:tc>
                <a:tc hMerge="1">
                  <a:txBody>
                    <a:bodyPr/>
                    <a:lstStyle/>
                    <a:p>
                      <a:endParaRPr lang="en-AU"/>
                    </a:p>
                  </a:txBody>
                  <a:tcPr/>
                </a:tc>
                <a:tc>
                  <a:txBody>
                    <a:bodyPr/>
                    <a:lstStyle/>
                    <a:p>
                      <a:pPr algn="ctr">
                        <a:spcAft>
                          <a:spcPts val="0"/>
                        </a:spcAft>
                      </a:pPr>
                      <a:r>
                        <a:rPr lang="en-US" sz="1200" b="1" dirty="0">
                          <a:solidFill>
                            <a:srgbClr val="FF0000"/>
                          </a:solidFill>
                          <a:effectLst/>
                        </a:rPr>
                        <a:t>0.1</a:t>
                      </a:r>
                      <a:endParaRPr lang="en-AU" sz="1200" b="1" dirty="0">
                        <a:solidFill>
                          <a:srgbClr val="FF0000"/>
                        </a:solidFill>
                        <a:effectLst/>
                        <a:latin typeface="Times New Roman"/>
                        <a:ea typeface="Times New Roman"/>
                      </a:endParaRPr>
                    </a:p>
                  </a:txBody>
                  <a:tcPr marL="68580" marR="68580" marT="0" marB="0"/>
                </a:tc>
                <a:tc gridSpan="4">
                  <a:txBody>
                    <a:bodyPr/>
                    <a:lstStyle/>
                    <a:p>
                      <a:pPr algn="l">
                        <a:spcAft>
                          <a:spcPts val="0"/>
                        </a:spcAft>
                      </a:pPr>
                      <a:r>
                        <a:rPr lang="en-US" sz="1200" dirty="0">
                          <a:effectLst/>
                        </a:rPr>
                        <a:t>Ca</a:t>
                      </a:r>
                      <a:r>
                        <a:rPr lang="en-US" sz="1200" baseline="-25000" dirty="0">
                          <a:effectLst/>
                        </a:rPr>
                        <a:t>0.8</a:t>
                      </a:r>
                      <a:r>
                        <a:rPr lang="en-US" sz="1200" dirty="0">
                          <a:effectLst/>
                        </a:rPr>
                        <a:t>Gd</a:t>
                      </a:r>
                      <a:r>
                        <a:rPr lang="en-US" sz="1200" baseline="-25000" dirty="0">
                          <a:effectLst/>
                        </a:rPr>
                        <a:t>0.1</a:t>
                      </a:r>
                      <a:r>
                        <a:rPr lang="en-US" sz="1200" dirty="0">
                          <a:effectLst/>
                        </a:rPr>
                        <a:t>Pu</a:t>
                      </a:r>
                      <a:r>
                        <a:rPr lang="en-US" sz="1200" baseline="-25000" dirty="0">
                          <a:effectLst/>
                        </a:rPr>
                        <a:t>0.1</a:t>
                      </a:r>
                      <a:r>
                        <a:rPr lang="en-US" sz="1200" dirty="0">
                          <a:effectLst/>
                        </a:rPr>
                        <a:t>Zr</a:t>
                      </a:r>
                      <a:r>
                        <a:rPr lang="en-US" sz="1200" dirty="0">
                          <a:solidFill>
                            <a:srgbClr val="FF0000"/>
                          </a:solidFill>
                          <a:effectLst/>
                        </a:rPr>
                        <a:t>Ti</a:t>
                      </a:r>
                      <a:r>
                        <a:rPr lang="en-US" sz="1200" baseline="-25000" dirty="0">
                          <a:solidFill>
                            <a:srgbClr val="FF0000"/>
                          </a:solidFill>
                          <a:effectLst/>
                        </a:rPr>
                        <a:t>1.7</a:t>
                      </a:r>
                      <a:r>
                        <a:rPr lang="en-US" sz="1200" dirty="0">
                          <a:solidFill>
                            <a:srgbClr val="FF0000"/>
                          </a:solidFill>
                          <a:effectLst/>
                        </a:rPr>
                        <a:t>Al</a:t>
                      </a:r>
                      <a:r>
                        <a:rPr lang="en-US" sz="1200" baseline="-25000" dirty="0">
                          <a:solidFill>
                            <a:srgbClr val="FF0000"/>
                          </a:solidFill>
                          <a:effectLst/>
                        </a:rPr>
                        <a:t>0.3</a:t>
                      </a:r>
                      <a:r>
                        <a:rPr lang="en-US" sz="1200" dirty="0">
                          <a:effectLst/>
                        </a:rPr>
                        <a:t>O</a:t>
                      </a:r>
                      <a:r>
                        <a:rPr lang="en-US" sz="1200" baseline="-25000" dirty="0">
                          <a:effectLst/>
                        </a:rPr>
                        <a:t>7</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0"/>
                        </a:spcAft>
                      </a:pPr>
                      <a:r>
                        <a:rPr lang="en-US" sz="1200">
                          <a:effectLst/>
                        </a:rPr>
                        <a:t>4+/4+</a:t>
                      </a:r>
                      <a:endParaRPr lang="en-AU" sz="1200">
                        <a:effectLst/>
                        <a:latin typeface="Times New Roman"/>
                        <a:ea typeface="Times New Roman"/>
                      </a:endParaRPr>
                    </a:p>
                  </a:txBody>
                  <a:tcPr marL="68580" marR="68580" marT="0" marB="0"/>
                </a:tc>
                <a:tc hMerge="1">
                  <a:txBody>
                    <a:bodyPr/>
                    <a:lstStyle/>
                    <a:p>
                      <a:endParaRPr lang="en-AU"/>
                    </a:p>
                  </a:txBody>
                  <a:tcPr/>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Pu2</a:t>
                      </a:r>
                      <a:endParaRPr lang="en-AU" sz="1200">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Ni</a:t>
                      </a:r>
                      <a:endParaRPr lang="en-AU" sz="1200" b="1" dirty="0">
                        <a:solidFill>
                          <a:srgbClr val="FF0000"/>
                        </a:solidFill>
                        <a:effectLst/>
                        <a:latin typeface="Times New Roman"/>
                        <a:ea typeface="Times New Roman"/>
                      </a:endParaRPr>
                    </a:p>
                  </a:txBody>
                  <a:tcPr marL="68580" marR="68580" marT="0" marB="0"/>
                </a:tc>
                <a:tc gridSpan="2">
                  <a:txBody>
                    <a:bodyPr/>
                    <a:lstStyle/>
                    <a:p>
                      <a:pPr algn="ctr">
                        <a:spcAft>
                          <a:spcPts val="0"/>
                        </a:spcAft>
                      </a:pPr>
                      <a:r>
                        <a:rPr lang="en-US" sz="1200">
                          <a:effectLst/>
                        </a:rPr>
                        <a:t>1270</a:t>
                      </a:r>
                      <a:r>
                        <a:rPr lang="en-US" sz="1200" baseline="30000">
                          <a:effectLst/>
                        </a:rPr>
                        <a:t> o</a:t>
                      </a:r>
                      <a:r>
                        <a:rPr lang="en-US" sz="1200">
                          <a:effectLst/>
                        </a:rPr>
                        <a:t>C, 2h</a:t>
                      </a:r>
                      <a:endParaRPr lang="en-AU" sz="1200">
                        <a:effectLst/>
                        <a:latin typeface="Times New Roman"/>
                        <a:ea typeface="Times New Roman"/>
                      </a:endParaRPr>
                    </a:p>
                  </a:txBody>
                  <a:tcPr marL="68580" marR="68580" marT="0" marB="0"/>
                </a:tc>
                <a:tc hMerge="1">
                  <a:txBody>
                    <a:bodyPr/>
                    <a:lstStyle/>
                    <a:p>
                      <a:endParaRPr lang="en-AU"/>
                    </a:p>
                  </a:txBody>
                  <a:tcPr/>
                </a:tc>
                <a:tc>
                  <a:txBody>
                    <a:bodyPr/>
                    <a:lstStyle/>
                    <a:p>
                      <a:pPr algn="ctr">
                        <a:spcAft>
                          <a:spcPts val="0"/>
                        </a:spcAft>
                      </a:pPr>
                      <a:r>
                        <a:rPr lang="en-US" sz="1200" b="1" dirty="0">
                          <a:solidFill>
                            <a:srgbClr val="FF0000"/>
                          </a:solidFill>
                          <a:effectLst/>
                        </a:rPr>
                        <a:t>0.15</a:t>
                      </a:r>
                      <a:endParaRPr lang="en-AU" sz="1200" b="1" dirty="0">
                        <a:solidFill>
                          <a:srgbClr val="FF0000"/>
                        </a:solidFill>
                        <a:effectLst/>
                        <a:latin typeface="Times New Roman"/>
                        <a:ea typeface="Times New Roman"/>
                      </a:endParaRPr>
                    </a:p>
                  </a:txBody>
                  <a:tcPr marL="68580" marR="68580" marT="0" marB="0"/>
                </a:tc>
                <a:tc gridSpan="4">
                  <a:txBody>
                    <a:bodyPr/>
                    <a:lstStyle/>
                    <a:p>
                      <a:pPr algn="l">
                        <a:spcAft>
                          <a:spcPts val="0"/>
                        </a:spcAft>
                      </a:pPr>
                      <a:r>
                        <a:rPr lang="en-US" sz="1200" dirty="0">
                          <a:effectLst/>
                        </a:rPr>
                        <a:t>Ca</a:t>
                      </a:r>
                      <a:r>
                        <a:rPr lang="en-US" sz="1200" baseline="-25000" dirty="0">
                          <a:effectLst/>
                        </a:rPr>
                        <a:t>0.55</a:t>
                      </a:r>
                      <a:r>
                        <a:rPr lang="en-US" sz="1200" dirty="0">
                          <a:effectLst/>
                        </a:rPr>
                        <a:t>Gd</a:t>
                      </a:r>
                      <a:r>
                        <a:rPr lang="en-US" sz="1200" baseline="-25000" dirty="0">
                          <a:effectLst/>
                        </a:rPr>
                        <a:t>0.18</a:t>
                      </a:r>
                      <a:r>
                        <a:rPr lang="en-US" sz="1200" dirty="0">
                          <a:effectLst/>
                        </a:rPr>
                        <a:t>Pu</a:t>
                      </a:r>
                      <a:r>
                        <a:rPr lang="en-US" sz="1200" baseline="-25000" dirty="0">
                          <a:effectLst/>
                        </a:rPr>
                        <a:t>0.13</a:t>
                      </a:r>
                      <a:r>
                        <a:rPr lang="en-US" sz="1200" dirty="0">
                          <a:effectLst/>
                        </a:rPr>
                        <a:t>□</a:t>
                      </a:r>
                      <a:r>
                        <a:rPr lang="en-US" sz="1200" baseline="-25000" dirty="0">
                          <a:effectLst/>
                        </a:rPr>
                        <a:t>0.14</a:t>
                      </a:r>
                      <a:r>
                        <a:rPr lang="en-US" sz="1200" dirty="0">
                          <a:effectLst/>
                        </a:rPr>
                        <a:t>Zr</a:t>
                      </a:r>
                      <a:r>
                        <a:rPr lang="en-US" sz="1200" dirty="0">
                          <a:solidFill>
                            <a:srgbClr val="FF0000"/>
                          </a:solidFill>
                          <a:effectLst/>
                        </a:rPr>
                        <a:t>Ti</a:t>
                      </a:r>
                      <a:r>
                        <a:rPr lang="en-US" sz="1200" baseline="-25000" dirty="0">
                          <a:solidFill>
                            <a:srgbClr val="FF0000"/>
                          </a:solidFill>
                          <a:effectLst/>
                        </a:rPr>
                        <a:t>1.7</a:t>
                      </a:r>
                      <a:r>
                        <a:rPr lang="en-US" sz="1200" dirty="0">
                          <a:solidFill>
                            <a:srgbClr val="FF0000"/>
                          </a:solidFill>
                          <a:effectLst/>
                        </a:rPr>
                        <a:t>Al</a:t>
                      </a:r>
                      <a:r>
                        <a:rPr lang="en-US" sz="1200" baseline="-25000" dirty="0">
                          <a:solidFill>
                            <a:srgbClr val="FF0000"/>
                          </a:solidFill>
                          <a:effectLst/>
                        </a:rPr>
                        <a:t>0.3</a:t>
                      </a:r>
                      <a:r>
                        <a:rPr lang="en-US" sz="1200" dirty="0">
                          <a:effectLst/>
                        </a:rPr>
                        <a:t>O</a:t>
                      </a:r>
                      <a:r>
                        <a:rPr lang="en-US" sz="1200" baseline="-25000" dirty="0">
                          <a:effectLst/>
                        </a:rPr>
                        <a:t>7</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0"/>
                        </a:spcAft>
                      </a:pPr>
                      <a:r>
                        <a:rPr lang="en-US" sz="1200">
                          <a:effectLst/>
                        </a:rPr>
                        <a:t>4+/4+</a:t>
                      </a:r>
                      <a:endParaRPr lang="en-AU" sz="1200">
                        <a:effectLst/>
                        <a:latin typeface="Times New Roman"/>
                        <a:ea typeface="Times New Roman"/>
                      </a:endParaRPr>
                    </a:p>
                  </a:txBody>
                  <a:tcPr marL="68580" marR="68580" marT="0" marB="0"/>
                </a:tc>
                <a:tc hMerge="1">
                  <a:txBody>
                    <a:bodyPr/>
                    <a:lstStyle/>
                    <a:p>
                      <a:endParaRPr lang="en-AU"/>
                    </a:p>
                  </a:txBody>
                  <a:tcPr/>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Pu3</a:t>
                      </a:r>
                      <a:endParaRPr lang="en-AU" sz="1200">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Fe</a:t>
                      </a:r>
                      <a:endParaRPr lang="en-AU" sz="1200" b="1" dirty="0">
                        <a:solidFill>
                          <a:srgbClr val="FF0000"/>
                        </a:solidFill>
                        <a:effectLst/>
                        <a:latin typeface="Times New Roman"/>
                        <a:ea typeface="Times New Roman"/>
                      </a:endParaRPr>
                    </a:p>
                  </a:txBody>
                  <a:tcPr marL="68580" marR="68580" marT="0" marB="0"/>
                </a:tc>
                <a:tc gridSpan="2">
                  <a:txBody>
                    <a:bodyPr/>
                    <a:lstStyle/>
                    <a:p>
                      <a:pPr algn="ctr">
                        <a:spcAft>
                          <a:spcPts val="0"/>
                        </a:spcAft>
                      </a:pPr>
                      <a:r>
                        <a:rPr lang="en-US" sz="1200">
                          <a:effectLst/>
                        </a:rPr>
                        <a:t>1270</a:t>
                      </a:r>
                      <a:r>
                        <a:rPr lang="en-US" sz="1200" baseline="30000">
                          <a:effectLst/>
                        </a:rPr>
                        <a:t> o</a:t>
                      </a:r>
                      <a:r>
                        <a:rPr lang="en-US" sz="1200">
                          <a:effectLst/>
                        </a:rPr>
                        <a:t>C, 2h</a:t>
                      </a:r>
                      <a:endParaRPr lang="en-AU" sz="1200">
                        <a:effectLst/>
                        <a:latin typeface="Times New Roman"/>
                        <a:ea typeface="Times New Roman"/>
                      </a:endParaRPr>
                    </a:p>
                  </a:txBody>
                  <a:tcPr marL="68580" marR="68580" marT="0" marB="0"/>
                </a:tc>
                <a:tc hMerge="1">
                  <a:txBody>
                    <a:bodyPr/>
                    <a:lstStyle/>
                    <a:p>
                      <a:endParaRPr lang="en-AU"/>
                    </a:p>
                  </a:txBody>
                  <a:tcPr/>
                </a:tc>
                <a:tc>
                  <a:txBody>
                    <a:bodyPr/>
                    <a:lstStyle/>
                    <a:p>
                      <a:pPr algn="ctr">
                        <a:spcAft>
                          <a:spcPts val="0"/>
                        </a:spcAft>
                      </a:pPr>
                      <a:r>
                        <a:rPr lang="en-US" sz="1200" b="1" dirty="0">
                          <a:solidFill>
                            <a:srgbClr val="FF0000"/>
                          </a:solidFill>
                          <a:effectLst/>
                        </a:rPr>
                        <a:t>0.1</a:t>
                      </a:r>
                      <a:endParaRPr lang="en-AU" sz="1200" b="1" dirty="0">
                        <a:solidFill>
                          <a:srgbClr val="FF0000"/>
                        </a:solidFill>
                        <a:effectLst/>
                        <a:latin typeface="Times New Roman"/>
                        <a:ea typeface="Times New Roman"/>
                      </a:endParaRPr>
                    </a:p>
                  </a:txBody>
                  <a:tcPr marL="68580" marR="68580" marT="0" marB="0"/>
                </a:tc>
                <a:tc gridSpan="4">
                  <a:txBody>
                    <a:bodyPr/>
                    <a:lstStyle/>
                    <a:p>
                      <a:pPr algn="l">
                        <a:spcAft>
                          <a:spcPts val="0"/>
                        </a:spcAft>
                      </a:pPr>
                      <a:r>
                        <a:rPr lang="en-US" sz="1200" dirty="0">
                          <a:effectLst/>
                        </a:rPr>
                        <a:t>Ca</a:t>
                      </a:r>
                      <a:r>
                        <a:rPr lang="en-US" sz="1200" baseline="-25000" dirty="0">
                          <a:effectLst/>
                        </a:rPr>
                        <a:t>0.68</a:t>
                      </a:r>
                      <a:r>
                        <a:rPr lang="en-US" sz="1200" dirty="0">
                          <a:effectLst/>
                        </a:rPr>
                        <a:t>Gd</a:t>
                      </a:r>
                      <a:r>
                        <a:rPr lang="en-US" sz="1200" baseline="-25000" dirty="0">
                          <a:effectLst/>
                        </a:rPr>
                        <a:t>0.1</a:t>
                      </a:r>
                      <a:r>
                        <a:rPr lang="en-US" sz="1200" dirty="0">
                          <a:effectLst/>
                        </a:rPr>
                        <a:t>Pu</a:t>
                      </a:r>
                      <a:r>
                        <a:rPr lang="en-US" sz="1200" baseline="-25000" dirty="0">
                          <a:effectLst/>
                        </a:rPr>
                        <a:t>0.1</a:t>
                      </a:r>
                      <a:r>
                        <a:rPr lang="en-US" sz="1200" dirty="0">
                          <a:effectLst/>
                        </a:rPr>
                        <a:t>□</a:t>
                      </a:r>
                      <a:r>
                        <a:rPr lang="en-US" sz="1200" baseline="-25000" dirty="0">
                          <a:effectLst/>
                        </a:rPr>
                        <a:t>0.12</a:t>
                      </a:r>
                      <a:r>
                        <a:rPr lang="en-US" sz="1200" dirty="0">
                          <a:effectLst/>
                        </a:rPr>
                        <a:t>Zr</a:t>
                      </a:r>
                      <a:r>
                        <a:rPr lang="en-US" sz="1200" dirty="0">
                          <a:solidFill>
                            <a:srgbClr val="FF0000"/>
                          </a:solidFill>
                          <a:effectLst/>
                        </a:rPr>
                        <a:t>Ti</a:t>
                      </a:r>
                      <a:r>
                        <a:rPr lang="en-US" sz="1200" baseline="-25000" dirty="0">
                          <a:solidFill>
                            <a:srgbClr val="FF0000"/>
                          </a:solidFill>
                          <a:effectLst/>
                        </a:rPr>
                        <a:t>1.68</a:t>
                      </a:r>
                      <a:r>
                        <a:rPr lang="en-US" sz="1200" dirty="0">
                          <a:solidFill>
                            <a:srgbClr val="FF0000"/>
                          </a:solidFill>
                          <a:effectLst/>
                        </a:rPr>
                        <a:t>Al</a:t>
                      </a:r>
                      <a:r>
                        <a:rPr lang="en-US" sz="1200" baseline="-25000" dirty="0">
                          <a:solidFill>
                            <a:srgbClr val="FF0000"/>
                          </a:solidFill>
                          <a:effectLst/>
                        </a:rPr>
                        <a:t>0.32</a:t>
                      </a:r>
                      <a:r>
                        <a:rPr lang="en-US" sz="1200" dirty="0">
                          <a:effectLst/>
                        </a:rPr>
                        <a:t>O</a:t>
                      </a:r>
                      <a:r>
                        <a:rPr lang="en-US" sz="1200" baseline="-25000" dirty="0">
                          <a:effectLst/>
                        </a:rPr>
                        <a:t>7</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0"/>
                        </a:spcAft>
                      </a:pPr>
                      <a:r>
                        <a:rPr lang="en-US" sz="1200">
                          <a:effectLst/>
                        </a:rPr>
                        <a:t>3+/‒</a:t>
                      </a:r>
                      <a:endParaRPr lang="en-AU" sz="1200">
                        <a:effectLst/>
                        <a:latin typeface="Times New Roman"/>
                        <a:ea typeface="Times New Roman"/>
                      </a:endParaRPr>
                    </a:p>
                  </a:txBody>
                  <a:tcPr marL="68580" marR="68580" marT="0" marB="0"/>
                </a:tc>
                <a:tc hMerge="1">
                  <a:txBody>
                    <a:bodyPr/>
                    <a:lstStyle/>
                    <a:p>
                      <a:endParaRPr lang="en-AU"/>
                    </a:p>
                  </a:txBody>
                  <a:tcPr/>
                </a:tc>
              </a:tr>
              <a:tr h="259461">
                <a:tc>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rPr>
                        <a:t>Pu4</a:t>
                      </a:r>
                      <a:endParaRPr lang="en-AU" sz="1200">
                        <a:effectLst/>
                        <a:latin typeface="Times New Roman"/>
                        <a:ea typeface="Times New Roman"/>
                      </a:endParaRPr>
                    </a:p>
                  </a:txBody>
                  <a:tcPr marL="68580" marR="68580" marT="0" marB="0"/>
                </a:tc>
                <a:tc>
                  <a:txBody>
                    <a:bodyPr/>
                    <a:lstStyle/>
                    <a:p>
                      <a:pPr algn="ctr">
                        <a:spcAft>
                          <a:spcPts val="0"/>
                        </a:spcAft>
                      </a:pPr>
                      <a:r>
                        <a:rPr lang="en-US" sz="1200" b="1" dirty="0">
                          <a:solidFill>
                            <a:srgbClr val="FF0000"/>
                          </a:solidFill>
                          <a:effectLst/>
                        </a:rPr>
                        <a:t>Fe</a:t>
                      </a:r>
                      <a:endParaRPr lang="en-AU" sz="1200" b="1" dirty="0">
                        <a:solidFill>
                          <a:srgbClr val="FF0000"/>
                        </a:solidFill>
                        <a:effectLst/>
                        <a:latin typeface="Times New Roman"/>
                        <a:ea typeface="Times New Roman"/>
                      </a:endParaRPr>
                    </a:p>
                  </a:txBody>
                  <a:tcPr marL="68580" marR="68580" marT="0" marB="0"/>
                </a:tc>
                <a:tc gridSpan="2">
                  <a:txBody>
                    <a:bodyPr/>
                    <a:lstStyle/>
                    <a:p>
                      <a:pPr algn="ctr">
                        <a:spcAft>
                          <a:spcPts val="0"/>
                        </a:spcAft>
                      </a:pPr>
                      <a:r>
                        <a:rPr lang="en-US" sz="1200" dirty="0">
                          <a:effectLst/>
                        </a:rPr>
                        <a:t>1270</a:t>
                      </a:r>
                      <a:r>
                        <a:rPr lang="en-US" sz="1200" baseline="30000" dirty="0">
                          <a:effectLst/>
                        </a:rPr>
                        <a:t> </a:t>
                      </a:r>
                      <a:r>
                        <a:rPr lang="en-US" sz="1200" baseline="30000" dirty="0" err="1">
                          <a:effectLst/>
                        </a:rPr>
                        <a:t>o</a:t>
                      </a:r>
                      <a:r>
                        <a:rPr lang="en-US" sz="1200" dirty="0" err="1">
                          <a:effectLst/>
                        </a:rPr>
                        <a:t>C</a:t>
                      </a:r>
                      <a:r>
                        <a:rPr lang="en-US" sz="1200" dirty="0">
                          <a:effectLst/>
                        </a:rPr>
                        <a:t>, 2h</a:t>
                      </a:r>
                      <a:endParaRPr lang="en-AU" sz="1200" dirty="0">
                        <a:effectLst/>
                        <a:latin typeface="Times New Roman"/>
                        <a:ea typeface="Times New Roman"/>
                      </a:endParaRPr>
                    </a:p>
                  </a:txBody>
                  <a:tcPr marL="68580" marR="68580" marT="0" marB="0"/>
                </a:tc>
                <a:tc hMerge="1">
                  <a:txBody>
                    <a:bodyPr/>
                    <a:lstStyle/>
                    <a:p>
                      <a:endParaRPr lang="en-AU"/>
                    </a:p>
                  </a:txBody>
                  <a:tcPr/>
                </a:tc>
                <a:tc>
                  <a:txBody>
                    <a:bodyPr/>
                    <a:lstStyle/>
                    <a:p>
                      <a:pPr algn="ctr">
                        <a:spcAft>
                          <a:spcPts val="0"/>
                        </a:spcAft>
                      </a:pPr>
                      <a:r>
                        <a:rPr lang="en-US" sz="1200" b="1" dirty="0">
                          <a:solidFill>
                            <a:srgbClr val="FF0000"/>
                          </a:solidFill>
                          <a:effectLst/>
                        </a:rPr>
                        <a:t>0.15</a:t>
                      </a:r>
                      <a:endParaRPr lang="en-AU" sz="1200" b="1" dirty="0">
                        <a:solidFill>
                          <a:srgbClr val="FF0000"/>
                        </a:solidFill>
                        <a:effectLst/>
                        <a:latin typeface="Times New Roman"/>
                        <a:ea typeface="Times New Roman"/>
                      </a:endParaRPr>
                    </a:p>
                  </a:txBody>
                  <a:tcPr marL="68580" marR="68580" marT="0" marB="0"/>
                </a:tc>
                <a:tc gridSpan="4">
                  <a:txBody>
                    <a:bodyPr/>
                    <a:lstStyle/>
                    <a:p>
                      <a:pPr algn="l">
                        <a:spcAft>
                          <a:spcPts val="0"/>
                        </a:spcAft>
                      </a:pPr>
                      <a:r>
                        <a:rPr lang="en-US" sz="1200" dirty="0">
                          <a:effectLst/>
                        </a:rPr>
                        <a:t>Ca</a:t>
                      </a:r>
                      <a:r>
                        <a:rPr lang="en-US" sz="1200" baseline="-25000" dirty="0">
                          <a:effectLst/>
                        </a:rPr>
                        <a:t>0.55</a:t>
                      </a:r>
                      <a:r>
                        <a:rPr lang="en-US" sz="1200" dirty="0">
                          <a:effectLst/>
                        </a:rPr>
                        <a:t>Gd</a:t>
                      </a:r>
                      <a:r>
                        <a:rPr lang="en-US" sz="1200" baseline="-25000" dirty="0">
                          <a:effectLst/>
                        </a:rPr>
                        <a:t>0.2</a:t>
                      </a:r>
                      <a:r>
                        <a:rPr lang="en-US" sz="1200" dirty="0">
                          <a:effectLst/>
                        </a:rPr>
                        <a:t>Pu</a:t>
                      </a:r>
                      <a:r>
                        <a:rPr lang="en-US" sz="1200" baseline="-25000" dirty="0">
                          <a:effectLst/>
                        </a:rPr>
                        <a:t>0.15</a:t>
                      </a:r>
                      <a:r>
                        <a:rPr lang="en-US" sz="1200" dirty="0">
                          <a:effectLst/>
                        </a:rPr>
                        <a:t>□</a:t>
                      </a:r>
                      <a:r>
                        <a:rPr lang="en-US" sz="1200" baseline="-25000" dirty="0">
                          <a:effectLst/>
                        </a:rPr>
                        <a:t>0.1</a:t>
                      </a:r>
                      <a:r>
                        <a:rPr lang="en-US" sz="1200" dirty="0">
                          <a:effectLst/>
                        </a:rPr>
                        <a:t>Zr</a:t>
                      </a:r>
                      <a:r>
                        <a:rPr lang="en-US" sz="1200" dirty="0">
                          <a:solidFill>
                            <a:srgbClr val="FF0000"/>
                          </a:solidFill>
                          <a:effectLst/>
                        </a:rPr>
                        <a:t>Ti</a:t>
                      </a:r>
                      <a:r>
                        <a:rPr lang="en-US" sz="1200" baseline="-25000" dirty="0">
                          <a:solidFill>
                            <a:srgbClr val="FF0000"/>
                          </a:solidFill>
                          <a:effectLst/>
                        </a:rPr>
                        <a:t>1.75</a:t>
                      </a:r>
                      <a:r>
                        <a:rPr lang="en-US" sz="1200" dirty="0">
                          <a:solidFill>
                            <a:srgbClr val="FF0000"/>
                          </a:solidFill>
                          <a:effectLst/>
                        </a:rPr>
                        <a:t>Al</a:t>
                      </a:r>
                      <a:r>
                        <a:rPr lang="en-US" sz="1200" baseline="-25000" dirty="0">
                          <a:solidFill>
                            <a:srgbClr val="FF0000"/>
                          </a:solidFill>
                          <a:effectLst/>
                        </a:rPr>
                        <a:t>0.25</a:t>
                      </a:r>
                      <a:r>
                        <a:rPr lang="en-US" sz="1200" dirty="0">
                          <a:effectLst/>
                        </a:rPr>
                        <a:t>O</a:t>
                      </a:r>
                      <a:r>
                        <a:rPr lang="en-US" sz="1200" baseline="-25000" dirty="0">
                          <a:effectLst/>
                        </a:rPr>
                        <a:t>7</a:t>
                      </a:r>
                      <a:endParaRPr lang="en-AU" sz="1200" dirty="0">
                        <a:effectLst/>
                        <a:latin typeface="Times New Roman"/>
                        <a:ea typeface="Times New Roman"/>
                      </a:endParaRPr>
                    </a:p>
                  </a:txBody>
                  <a:tcPr marL="68580" marR="68580" marT="0" marB="0"/>
                </a:tc>
                <a:tc hMerge="1">
                  <a:txBody>
                    <a:bodyPr/>
                    <a:lstStyle/>
                    <a:p>
                      <a:endParaRPr lang="en-AU"/>
                    </a:p>
                  </a:txBody>
                  <a:tcPr/>
                </a:tc>
                <a:tc hMerge="1">
                  <a:txBody>
                    <a:bodyPr/>
                    <a:lstStyle/>
                    <a:p>
                      <a:endParaRPr lang="en-AU"/>
                    </a:p>
                  </a:txBody>
                  <a:tcPr/>
                </a:tc>
                <a:tc hMerge="1">
                  <a:txBody>
                    <a:bodyPr/>
                    <a:lstStyle/>
                    <a:p>
                      <a:endParaRPr lang="en-AU"/>
                    </a:p>
                  </a:txBody>
                  <a:tcPr/>
                </a:tc>
                <a:tc gridSpan="2">
                  <a:txBody>
                    <a:bodyPr/>
                    <a:lstStyle/>
                    <a:p>
                      <a:pPr algn="ctr">
                        <a:spcAft>
                          <a:spcPts val="0"/>
                        </a:spcAft>
                      </a:pPr>
                      <a:r>
                        <a:rPr lang="en-US" sz="1200" dirty="0">
                          <a:effectLst/>
                        </a:rPr>
                        <a:t>3+/‒</a:t>
                      </a:r>
                      <a:endParaRPr lang="en-AU" sz="1200" dirty="0">
                        <a:effectLst/>
                        <a:latin typeface="Times New Roman"/>
                        <a:ea typeface="Times New Roman"/>
                      </a:endParaRPr>
                    </a:p>
                  </a:txBody>
                  <a:tcPr marL="68580" marR="68580" marT="0" marB="0"/>
                </a:tc>
                <a:tc hMerge="1">
                  <a:txBody>
                    <a:bodyPr/>
                    <a:lstStyle/>
                    <a:p>
                      <a:endParaRPr lang="en-AU"/>
                    </a:p>
                  </a:txBody>
                  <a:tcPr/>
                </a:tc>
              </a:tr>
            </a:tbl>
          </a:graphicData>
        </a:graphic>
      </p:graphicFrame>
    </p:spTree>
    <p:extLst>
      <p:ext uri="{BB962C8B-B14F-4D97-AF65-F5344CB8AC3E}">
        <p14:creationId xmlns:p14="http://schemas.microsoft.com/office/powerpoint/2010/main" val="1004508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792088"/>
          </a:xfrm>
        </p:spPr>
        <p:txBody>
          <a:bodyPr/>
          <a:lstStyle/>
          <a:p>
            <a:pPr algn="l"/>
            <a:r>
              <a:rPr lang="en-AU" sz="2800" dirty="0" smtClean="0"/>
              <a:t> Case 2: </a:t>
            </a:r>
            <a:r>
              <a:rPr lang="en-AU" sz="2800" dirty="0" err="1" smtClean="0"/>
              <a:t>Pyrochlore</a:t>
            </a:r>
            <a:r>
              <a:rPr lang="en-AU" sz="2800" dirty="0" smtClean="0"/>
              <a:t> glass-ceramics with higher An loadings</a:t>
            </a:r>
            <a:endParaRPr lang="en-AU" sz="2800" dirty="0"/>
          </a:p>
        </p:txBody>
      </p:sp>
      <p:sp>
        <p:nvSpPr>
          <p:cNvPr id="5" name="Rectangle 4"/>
          <p:cNvSpPr/>
          <p:nvPr/>
        </p:nvSpPr>
        <p:spPr>
          <a:xfrm>
            <a:off x="126605" y="6392361"/>
            <a:ext cx="8210772" cy="276999"/>
          </a:xfrm>
          <a:prstGeom prst="rect">
            <a:avLst/>
          </a:prstGeom>
        </p:spPr>
        <p:txBody>
          <a:bodyPr wrap="square">
            <a:spAutoFit/>
          </a:bodyPr>
          <a:lstStyle/>
          <a:p>
            <a:r>
              <a:rPr lang="en-AU" sz="1200" dirty="0" smtClean="0"/>
              <a:t>Zhang</a:t>
            </a:r>
            <a:r>
              <a:rPr lang="en-AU" sz="1200" dirty="0"/>
              <a:t> </a:t>
            </a:r>
            <a:r>
              <a:rPr lang="en-AU" sz="1200" dirty="0" smtClean="0"/>
              <a:t>et al., </a:t>
            </a:r>
            <a:r>
              <a:rPr lang="en-AU" sz="1200" dirty="0" smtClean="0"/>
              <a:t>J</a:t>
            </a:r>
            <a:r>
              <a:rPr lang="en-AU" sz="1200" dirty="0"/>
              <a:t>. </a:t>
            </a:r>
            <a:r>
              <a:rPr lang="en-AU" sz="1200" dirty="0" err="1"/>
              <a:t>Nucl</a:t>
            </a:r>
            <a:r>
              <a:rPr lang="en-AU" sz="1200" dirty="0"/>
              <a:t>. Mater., 432 (2013) 545-547.</a:t>
            </a:r>
          </a:p>
        </p:txBody>
      </p:sp>
      <p:pic>
        <p:nvPicPr>
          <p:cNvPr id="1026" name="Picture 2"/>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142575" y="1210406"/>
            <a:ext cx="5220000" cy="2794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7496" y="1164980"/>
            <a:ext cx="3600000" cy="2624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520" y="980728"/>
            <a:ext cx="1368000" cy="183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9008" y="980728"/>
            <a:ext cx="2016000" cy="183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3822034"/>
            <a:ext cx="4752000" cy="2127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989535" y="3839192"/>
            <a:ext cx="4752000" cy="211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09008" y="3985790"/>
            <a:ext cx="1365250"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65168" y="4047703"/>
            <a:ext cx="2011363"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9553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61" y="-99392"/>
            <a:ext cx="9906000" cy="648072"/>
          </a:xfrm>
        </p:spPr>
        <p:txBody>
          <a:bodyPr/>
          <a:lstStyle/>
          <a:p>
            <a:pPr algn="l"/>
            <a:r>
              <a:rPr lang="en-AU" sz="2800" dirty="0" smtClean="0"/>
              <a:t> Case 3: </a:t>
            </a:r>
            <a:r>
              <a:rPr lang="en-AU" sz="2800" dirty="0" err="1" smtClean="0"/>
              <a:t>Brannerite</a:t>
            </a:r>
            <a:r>
              <a:rPr lang="en-AU" sz="2800" dirty="0" smtClean="0"/>
              <a:t> glass-ceramics</a:t>
            </a:r>
            <a:endParaRPr lang="en-AU" sz="28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3856" y="3935484"/>
            <a:ext cx="3743576" cy="2952000"/>
          </a:xfrm>
          <a:prstGeom prst="rect">
            <a:avLst/>
          </a:prstGeom>
        </p:spPr>
      </p:pic>
      <p:sp>
        <p:nvSpPr>
          <p:cNvPr id="3" name="Rectangle 2"/>
          <p:cNvSpPr/>
          <p:nvPr/>
        </p:nvSpPr>
        <p:spPr>
          <a:xfrm>
            <a:off x="-15552" y="6536377"/>
            <a:ext cx="6307860" cy="276999"/>
          </a:xfrm>
          <a:prstGeom prst="rect">
            <a:avLst/>
          </a:prstGeom>
        </p:spPr>
        <p:txBody>
          <a:bodyPr wrap="square">
            <a:spAutoFit/>
          </a:bodyPr>
          <a:lstStyle/>
          <a:p>
            <a:r>
              <a:rPr lang="en-AU" sz="1200" dirty="0" smtClean="0"/>
              <a:t>Zhang</a:t>
            </a:r>
            <a:r>
              <a:rPr lang="en-AU" sz="1200" dirty="0"/>
              <a:t> </a:t>
            </a:r>
            <a:r>
              <a:rPr lang="en-AU" sz="1200" dirty="0" smtClean="0"/>
              <a:t>et al., </a:t>
            </a:r>
            <a:r>
              <a:rPr lang="en-AU" sz="1200" dirty="0" smtClean="0"/>
              <a:t>J</a:t>
            </a:r>
            <a:r>
              <a:rPr lang="en-AU" sz="1200" dirty="0"/>
              <a:t>. Am. Ceram. Soc., 100 [9] (2017) 4341-4351. </a:t>
            </a:r>
          </a:p>
        </p:txBody>
      </p:sp>
      <p:graphicFrame>
        <p:nvGraphicFramePr>
          <p:cNvPr id="4" name="Table 3"/>
          <p:cNvGraphicFramePr>
            <a:graphicFrameLocks noGrp="1"/>
          </p:cNvGraphicFramePr>
          <p:nvPr>
            <p:extLst>
              <p:ext uri="{D42A27DB-BD31-4B8C-83A1-F6EECF244321}">
                <p14:modId xmlns:p14="http://schemas.microsoft.com/office/powerpoint/2010/main" val="1782572109"/>
              </p:ext>
            </p:extLst>
          </p:nvPr>
        </p:nvGraphicFramePr>
        <p:xfrm>
          <a:off x="24139" y="548680"/>
          <a:ext cx="9321348" cy="3998208"/>
        </p:xfrm>
        <a:graphic>
          <a:graphicData uri="http://schemas.openxmlformats.org/drawingml/2006/table">
            <a:tbl>
              <a:tblPr firstRow="1" firstCol="1" bandRow="1" bandCol="1"/>
              <a:tblGrid>
                <a:gridCol w="971284"/>
                <a:gridCol w="1006706"/>
                <a:gridCol w="1150254"/>
                <a:gridCol w="844515"/>
                <a:gridCol w="734522"/>
                <a:gridCol w="958234"/>
                <a:gridCol w="1776649"/>
                <a:gridCol w="1879184"/>
              </a:tblGrid>
              <a:tr h="216024">
                <a:tc gridSpan="8">
                  <a:txBody>
                    <a:bodyPr/>
                    <a:lstStyle/>
                    <a:p>
                      <a:pPr algn="ct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effectLst/>
                          <a:latin typeface="Times New Roman"/>
                          <a:ea typeface="Times New Roman"/>
                        </a:rPr>
                        <a:t>Oxide compositions (</a:t>
                      </a:r>
                      <a:r>
                        <a:rPr lang="en-US" sz="1200" b="1" dirty="0" err="1">
                          <a:effectLst/>
                          <a:latin typeface="Times New Roman"/>
                          <a:ea typeface="Times New Roman"/>
                        </a:rPr>
                        <a:t>wt</a:t>
                      </a:r>
                      <a:r>
                        <a:rPr lang="en-US" sz="1200" b="1" dirty="0">
                          <a:effectLst/>
                          <a:latin typeface="Times New Roman"/>
                          <a:ea typeface="Times New Roman"/>
                        </a:rPr>
                        <a:t> %)</a:t>
                      </a:r>
                      <a:endParaRPr lang="en-AU" sz="1200" dirty="0">
                        <a:effectLst/>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a:effectLst/>
                          <a:latin typeface="Times New Roman"/>
                          <a:ea typeface="Times New Roman"/>
                        </a:rPr>
                        <a:t>Samples</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effectLst/>
                          <a:latin typeface="Times New Roman"/>
                          <a:ea typeface="Times New Roman"/>
                        </a:rPr>
                        <a:t>SiO</a:t>
                      </a:r>
                      <a:r>
                        <a:rPr lang="en-US" sz="1200" b="1" baseline="-25000" dirty="0">
                          <a:effectLst/>
                          <a:latin typeface="Times New Roman"/>
                          <a:ea typeface="Times New Roman"/>
                        </a:rPr>
                        <a:t>2</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effectLst/>
                          <a:latin typeface="Times New Roman"/>
                          <a:ea typeface="Times New Roman"/>
                        </a:rPr>
                        <a:t>Na</a:t>
                      </a:r>
                      <a:r>
                        <a:rPr lang="en-US" sz="1200" b="1" baseline="-25000" dirty="0">
                          <a:effectLst/>
                          <a:latin typeface="Times New Roman"/>
                          <a:ea typeface="Times New Roman"/>
                        </a:rPr>
                        <a:t>2</a:t>
                      </a:r>
                      <a:r>
                        <a:rPr lang="en-US" sz="1200" b="1" dirty="0">
                          <a:effectLst/>
                          <a:latin typeface="Times New Roman"/>
                          <a:ea typeface="Times New Roman"/>
                        </a:rPr>
                        <a:t>O/</a:t>
                      </a:r>
                      <a:r>
                        <a:rPr lang="en-US" sz="1200" b="1" dirty="0" err="1">
                          <a:effectLst/>
                          <a:latin typeface="Times New Roman"/>
                          <a:ea typeface="Times New Roman"/>
                        </a:rPr>
                        <a:t>CaO</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effectLst/>
                          <a:latin typeface="Times New Roman"/>
                          <a:ea typeface="Times New Roman"/>
                        </a:rPr>
                        <a:t>B</a:t>
                      </a:r>
                      <a:r>
                        <a:rPr lang="en-US" sz="1200" b="1" baseline="-25000" dirty="0">
                          <a:effectLst/>
                          <a:latin typeface="Times New Roman"/>
                          <a:ea typeface="Times New Roman"/>
                        </a:rPr>
                        <a:t>2</a:t>
                      </a:r>
                      <a:r>
                        <a:rPr lang="en-US" sz="1200" b="1" dirty="0">
                          <a:effectLst/>
                          <a:latin typeface="Times New Roman"/>
                          <a:ea typeface="Times New Roman"/>
                        </a:rPr>
                        <a:t>O</a:t>
                      </a:r>
                      <a:r>
                        <a:rPr lang="en-US" sz="1200" b="1" baseline="-25000" dirty="0">
                          <a:effectLst/>
                          <a:latin typeface="Times New Roman"/>
                          <a:ea typeface="Times New Roman"/>
                        </a:rPr>
                        <a:t>3</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effectLst/>
                          <a:latin typeface="Times New Roman"/>
                          <a:ea typeface="Times New Roman"/>
                        </a:rPr>
                        <a:t>Al</a:t>
                      </a:r>
                      <a:r>
                        <a:rPr lang="en-US" sz="1200" b="1" baseline="-25000" dirty="0">
                          <a:effectLst/>
                          <a:latin typeface="Times New Roman"/>
                          <a:ea typeface="Times New Roman"/>
                        </a:rPr>
                        <a:t>2</a:t>
                      </a:r>
                      <a:r>
                        <a:rPr lang="en-US" sz="1200" b="1" dirty="0">
                          <a:effectLst/>
                          <a:latin typeface="Times New Roman"/>
                          <a:ea typeface="Times New Roman"/>
                        </a:rPr>
                        <a:t>O</a:t>
                      </a:r>
                      <a:r>
                        <a:rPr lang="en-US" sz="1200" b="1" baseline="-25000" dirty="0">
                          <a:effectLst/>
                          <a:latin typeface="Times New Roman"/>
                          <a:ea typeface="Times New Roman"/>
                        </a:rPr>
                        <a:t>3</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a:effectLst/>
                          <a:latin typeface="Times New Roman"/>
                          <a:ea typeface="Times New Roman"/>
                        </a:rPr>
                        <a:t>TiO</a:t>
                      </a:r>
                      <a:r>
                        <a:rPr lang="en-US" sz="1200" b="1" baseline="-25000">
                          <a:effectLst/>
                          <a:latin typeface="Times New Roman"/>
                          <a:ea typeface="Times New Roman"/>
                        </a:rPr>
                        <a:t>2</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a:effectLst/>
                          <a:latin typeface="Times New Roman"/>
                          <a:ea typeface="Times New Roman"/>
                        </a:rPr>
                        <a:t>Y</a:t>
                      </a:r>
                      <a:r>
                        <a:rPr lang="en-US" sz="1200" b="1" baseline="-25000">
                          <a:effectLst/>
                          <a:latin typeface="Times New Roman"/>
                          <a:ea typeface="Times New Roman"/>
                        </a:rPr>
                        <a:t>2</a:t>
                      </a:r>
                      <a:r>
                        <a:rPr lang="en-US" sz="1200" b="1">
                          <a:effectLst/>
                          <a:latin typeface="Times New Roman"/>
                          <a:ea typeface="Times New Roman"/>
                        </a:rPr>
                        <a:t>O</a:t>
                      </a:r>
                      <a:r>
                        <a:rPr lang="en-US" sz="1200" b="1" baseline="-25000">
                          <a:effectLst/>
                          <a:latin typeface="Times New Roman"/>
                          <a:ea typeface="Times New Roman"/>
                        </a:rPr>
                        <a:t>3</a:t>
                      </a:r>
                      <a:r>
                        <a:rPr lang="en-US" sz="1200" b="1">
                          <a:effectLst/>
                          <a:latin typeface="Times New Roman"/>
                          <a:ea typeface="Times New Roman"/>
                        </a:rPr>
                        <a:t>/Gd</a:t>
                      </a:r>
                      <a:r>
                        <a:rPr lang="en-US" sz="1200" b="1" baseline="-25000">
                          <a:effectLst/>
                          <a:latin typeface="Times New Roman"/>
                          <a:ea typeface="Times New Roman"/>
                        </a:rPr>
                        <a:t>2</a:t>
                      </a:r>
                      <a:r>
                        <a:rPr lang="en-US" sz="1200" b="1">
                          <a:effectLst/>
                          <a:latin typeface="Times New Roman"/>
                          <a:ea typeface="Times New Roman"/>
                        </a:rPr>
                        <a:t>O</a:t>
                      </a:r>
                      <a:r>
                        <a:rPr lang="en-US" sz="1200" b="1" baseline="-25000">
                          <a:effectLst/>
                          <a:latin typeface="Times New Roman"/>
                          <a:ea typeface="Times New Roman"/>
                        </a:rPr>
                        <a:t>3</a:t>
                      </a:r>
                      <a:r>
                        <a:rPr lang="en-US" sz="1200" b="1">
                          <a:effectLst/>
                          <a:latin typeface="Times New Roman"/>
                          <a:ea typeface="Times New Roman"/>
                        </a:rPr>
                        <a:t>/HfO</a:t>
                      </a:r>
                      <a:r>
                        <a:rPr lang="en-US" sz="1200" b="1" baseline="-25000">
                          <a:effectLst/>
                          <a:latin typeface="Times New Roman"/>
                          <a:ea typeface="Times New Roman"/>
                        </a:rPr>
                        <a:t>2</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a:effectLst/>
                          <a:latin typeface="Times New Roman"/>
                          <a:ea typeface="Times New Roman"/>
                        </a:rPr>
                        <a:t>UO</a:t>
                      </a:r>
                      <a:r>
                        <a:rPr lang="en-US" sz="1200" b="1" baseline="-25000">
                          <a:effectLst/>
                          <a:latin typeface="Times New Roman"/>
                          <a:ea typeface="Times New Roman"/>
                        </a:rPr>
                        <a:t>2</a:t>
                      </a:r>
                      <a:r>
                        <a:rPr lang="en-US" sz="1200" b="1">
                          <a:effectLst/>
                          <a:latin typeface="Times New Roman"/>
                          <a:ea typeface="Times New Roman"/>
                        </a:rPr>
                        <a:t>/PuO</a:t>
                      </a:r>
                      <a:r>
                        <a:rPr lang="en-US" sz="1200" b="1" baseline="-25000">
                          <a:effectLst/>
                          <a:latin typeface="Times New Roman"/>
                          <a:ea typeface="Times New Roman"/>
                        </a:rPr>
                        <a:t>2</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latin typeface="Times New Roman"/>
                          <a:ea typeface="Times New Roman"/>
                        </a:rPr>
                        <a:t>U1</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35.5</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6.1/0</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3.4</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5.0</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23.2</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7.9/0/0</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b="1" dirty="0">
                          <a:solidFill>
                            <a:srgbClr val="FF0000"/>
                          </a:solidFill>
                          <a:effectLst/>
                          <a:latin typeface="Times New Roman"/>
                          <a:ea typeface="Times New Roman"/>
                        </a:rPr>
                        <a:t>19.0/0</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latin typeface="Times New Roman"/>
                          <a:ea typeface="Times New Roman"/>
                        </a:rPr>
                        <a:t>U2</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35.5</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6.1/0</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3.4</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5.0</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21.0</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3.6/0/0</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b="1" dirty="0">
                          <a:solidFill>
                            <a:srgbClr val="FF0000"/>
                          </a:solidFill>
                          <a:effectLst/>
                          <a:latin typeface="Times New Roman"/>
                          <a:ea typeface="Times New Roman"/>
                        </a:rPr>
                        <a:t>25.8/0</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latin typeface="Times New Roman"/>
                          <a:ea typeface="Times New Roman"/>
                        </a:rPr>
                        <a:t>Pu1</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42.6</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7.3/5.1</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4.1</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6.0</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14.9</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0/3.3/1.9</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b="1" dirty="0">
                          <a:solidFill>
                            <a:srgbClr val="FF0000"/>
                          </a:solidFill>
                          <a:effectLst/>
                          <a:latin typeface="Times New Roman"/>
                          <a:ea typeface="Times New Roman"/>
                        </a:rPr>
                        <a:t>9.8/4.9</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a:effectLst/>
                          <a:latin typeface="Times New Roman"/>
                          <a:ea typeface="Times New Roman"/>
                        </a:rPr>
                        <a:t>Pu2</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35.5</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6.1/6.3</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3.4</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a:effectLst/>
                          <a:latin typeface="Times New Roman"/>
                          <a:ea typeface="Times New Roman"/>
                        </a:rPr>
                        <a:t>5.0</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18.6</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dirty="0">
                          <a:effectLst/>
                          <a:latin typeface="Times New Roman"/>
                          <a:ea typeface="Times New Roman"/>
                        </a:rPr>
                        <a:t>0/4.1/2.3</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200" b="1" dirty="0">
                          <a:solidFill>
                            <a:srgbClr val="FF0000"/>
                          </a:solidFill>
                          <a:effectLst/>
                          <a:latin typeface="Times New Roman"/>
                          <a:ea typeface="Times New Roman"/>
                        </a:rPr>
                        <a:t>12.2/6.1</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8">
                <a:tc gridSpan="5">
                  <a:txBody>
                    <a:bodyPr/>
                    <a:lstStyle/>
                    <a:p>
                      <a:pPr algn="ctr">
                        <a:spcAft>
                          <a:spcPts val="0"/>
                        </a:spcAft>
                      </a:pPr>
                      <a:r>
                        <a:rPr lang="en-US" sz="1200" b="1" dirty="0" smtClean="0">
                          <a:effectLst/>
                          <a:latin typeface="Times New Roman"/>
                          <a:ea typeface="Times New Roman"/>
                        </a:rPr>
                        <a:t>Sample </a:t>
                      </a:r>
                      <a:r>
                        <a:rPr lang="en-US" sz="1200" b="1" dirty="0">
                          <a:effectLst/>
                          <a:latin typeface="Times New Roman"/>
                          <a:ea typeface="Times New Roman"/>
                        </a:rPr>
                        <a:t>design and processing </a:t>
                      </a:r>
                      <a:r>
                        <a:rPr lang="en-US" sz="1200" b="1" dirty="0" smtClean="0">
                          <a:effectLst/>
                          <a:latin typeface="Times New Roman"/>
                          <a:ea typeface="Times New Roman"/>
                        </a:rPr>
                        <a:t>conditions</a:t>
                      </a:r>
                      <a:endParaRPr lang="en-AU" sz="1200" dirty="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gridSpan="3">
                  <a:txBody>
                    <a:bodyPr/>
                    <a:lstStyle/>
                    <a:p>
                      <a:pPr algn="ctr">
                        <a:spcAft>
                          <a:spcPts val="0"/>
                        </a:spcAft>
                      </a:pPr>
                      <a:r>
                        <a:rPr lang="en-US" sz="1200" b="1" dirty="0">
                          <a:effectLst/>
                          <a:latin typeface="Times New Roman"/>
                          <a:ea typeface="Times New Roman"/>
                        </a:rPr>
                        <a:t> </a:t>
                      </a:r>
                      <a:r>
                        <a:rPr lang="en-US" sz="1200" b="1" dirty="0" smtClean="0">
                          <a:effectLst/>
                          <a:latin typeface="Times New Roman"/>
                          <a:ea typeface="Times New Roman"/>
                        </a:rPr>
                        <a:t>Results</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r>
              <a:tr h="288032">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a:effectLst/>
                          <a:latin typeface="Times New Roman"/>
                          <a:ea typeface="Times New Roman"/>
                        </a:rPr>
                        <a:t>Samples</a:t>
                      </a:r>
                      <a:endParaRPr lang="en-AU" sz="120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200" b="1" dirty="0">
                          <a:effectLst/>
                          <a:latin typeface="Times New Roman"/>
                          <a:ea typeface="Times New Roman"/>
                        </a:rPr>
                        <a:t>Targeting phase</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b="1">
                          <a:effectLst/>
                          <a:latin typeface="Times New Roman"/>
                          <a:ea typeface="Times New Roman"/>
                        </a:rPr>
                        <a:t>Conditions</a:t>
                      </a:r>
                      <a:endParaRPr lang="en-AU"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b="1" dirty="0">
                          <a:effectLst/>
                          <a:latin typeface="Times New Roman"/>
                          <a:ea typeface="Times New Roman"/>
                        </a:rPr>
                        <a:t>Phase identified</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l">
                        <a:spcAft>
                          <a:spcPts val="0"/>
                        </a:spcAft>
                      </a:pPr>
                      <a:r>
                        <a:rPr lang="en-US" sz="1200" b="1" dirty="0">
                          <a:effectLst/>
                          <a:latin typeface="Times New Roman"/>
                          <a:ea typeface="Times New Roman"/>
                        </a:rPr>
                        <a:t>U valence </a:t>
                      </a:r>
                      <a:endParaRPr lang="en-AU" sz="1200" dirty="0">
                        <a:effectLst/>
                        <a:latin typeface="Times New Roman"/>
                        <a:ea typeface="Times New Roman"/>
                      </a:endParaRPr>
                    </a:p>
                    <a:p>
                      <a:pPr algn="l">
                        <a:spcAft>
                          <a:spcPts val="0"/>
                        </a:spcAft>
                      </a:pPr>
                      <a:r>
                        <a:rPr lang="en-US" sz="1200" b="1" dirty="0">
                          <a:effectLst/>
                          <a:latin typeface="Times New Roman"/>
                          <a:ea typeface="Times New Roman"/>
                        </a:rPr>
                        <a:t>Design/Observed</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24">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solidFill>
                            <a:srgbClr val="FF0000"/>
                          </a:solidFill>
                          <a:effectLst/>
                          <a:latin typeface="Times New Roman"/>
                          <a:ea typeface="Times New Roman"/>
                        </a:rPr>
                        <a:t>U1</a:t>
                      </a:r>
                      <a:endParaRPr lang="en-AU" sz="1200" b="1" dirty="0">
                        <a:solidFill>
                          <a:srgbClr val="FF0000"/>
                        </a:solidFill>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200" b="1" dirty="0">
                          <a:solidFill>
                            <a:srgbClr val="FF0000"/>
                          </a:solidFill>
                          <a:effectLst/>
                          <a:latin typeface="Times New Roman"/>
                          <a:ea typeface="Times New Roman"/>
                        </a:rPr>
                        <a:t>Y</a:t>
                      </a:r>
                      <a:r>
                        <a:rPr lang="en-US" sz="1200" b="1" baseline="-25000" dirty="0">
                          <a:solidFill>
                            <a:srgbClr val="FF0000"/>
                          </a:solidFill>
                          <a:effectLst/>
                          <a:latin typeface="Times New Roman"/>
                          <a:ea typeface="Times New Roman"/>
                        </a:rPr>
                        <a:t>0.5</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0.5</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6</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Y</a:t>
                      </a:r>
                      <a:r>
                        <a:rPr lang="en-US" sz="1200" baseline="-25000" dirty="0">
                          <a:effectLst/>
                          <a:latin typeface="Times New Roman"/>
                          <a:ea typeface="Times New Roman"/>
                        </a:rPr>
                        <a:t>0.5</a:t>
                      </a:r>
                      <a:r>
                        <a:rPr lang="en-US" sz="1200" dirty="0">
                          <a:effectLst/>
                          <a:latin typeface="Times New Roman"/>
                          <a:ea typeface="Times New Roman"/>
                        </a:rPr>
                        <a:t>U</a:t>
                      </a:r>
                      <a:r>
                        <a:rPr lang="en-US" sz="1200" baseline="-25000" dirty="0">
                          <a:effectLst/>
                          <a:latin typeface="Times New Roman"/>
                          <a:ea typeface="Times New Roman"/>
                        </a:rPr>
                        <a:t>0.5</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6</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l">
                        <a:spcAft>
                          <a:spcPts val="0"/>
                        </a:spcAft>
                      </a:pPr>
                      <a:r>
                        <a:rPr lang="en-US" sz="1200" dirty="0">
                          <a:effectLst/>
                          <a:latin typeface="Times New Roman"/>
                          <a:ea typeface="Times New Roman"/>
                        </a:rPr>
                        <a:t>5+/5+</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solidFill>
                            <a:srgbClr val="FF0000"/>
                          </a:solidFill>
                          <a:effectLst/>
                          <a:latin typeface="Times New Roman"/>
                          <a:ea typeface="Times New Roman"/>
                        </a:rPr>
                        <a:t>U2</a:t>
                      </a:r>
                      <a:endParaRPr lang="en-AU" sz="1200" b="1" dirty="0">
                        <a:solidFill>
                          <a:srgbClr val="FF0000"/>
                        </a:solidFill>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200" b="1" dirty="0">
                          <a:solidFill>
                            <a:srgbClr val="FF0000"/>
                          </a:solidFill>
                          <a:effectLst/>
                          <a:latin typeface="Times New Roman"/>
                          <a:ea typeface="Times New Roman"/>
                        </a:rPr>
                        <a:t>Y</a:t>
                      </a:r>
                      <a:r>
                        <a:rPr lang="en-US" sz="1200" b="1" baseline="-25000" dirty="0">
                          <a:solidFill>
                            <a:srgbClr val="FF0000"/>
                          </a:solidFill>
                          <a:effectLst/>
                          <a:latin typeface="Times New Roman"/>
                          <a:ea typeface="Times New Roman"/>
                        </a:rPr>
                        <a:t>0.25</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0.75</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6</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Y</a:t>
                      </a:r>
                      <a:r>
                        <a:rPr lang="en-US" sz="1200" baseline="-25000" dirty="0">
                          <a:effectLst/>
                          <a:latin typeface="Times New Roman"/>
                          <a:ea typeface="Times New Roman"/>
                        </a:rPr>
                        <a:t>0.5</a:t>
                      </a:r>
                      <a:r>
                        <a:rPr lang="en-US" sz="1200" dirty="0">
                          <a:effectLst/>
                          <a:latin typeface="Times New Roman"/>
                          <a:ea typeface="Times New Roman"/>
                        </a:rPr>
                        <a:t>U</a:t>
                      </a:r>
                      <a:r>
                        <a:rPr lang="en-US" sz="1200" baseline="-25000" dirty="0">
                          <a:effectLst/>
                          <a:latin typeface="Times New Roman"/>
                          <a:ea typeface="Times New Roman"/>
                        </a:rPr>
                        <a:t>0.5</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6 </a:t>
                      </a:r>
                      <a:endParaRPr lang="en-AU" sz="1200" dirty="0">
                        <a:effectLst/>
                        <a:latin typeface="Times New Roman"/>
                        <a:ea typeface="Times New Roman"/>
                      </a:endParaRPr>
                    </a:p>
                    <a:p>
                      <a:pPr algn="l">
                        <a:spcAft>
                          <a:spcPts val="0"/>
                        </a:spcAft>
                      </a:pPr>
                      <a:r>
                        <a:rPr lang="en-US" sz="1200" dirty="0">
                          <a:effectLst/>
                          <a:latin typeface="Times New Roman"/>
                          <a:ea typeface="Times New Roman"/>
                        </a:rPr>
                        <a:t>UO</a:t>
                      </a:r>
                      <a:r>
                        <a:rPr lang="en-US" sz="1200" baseline="-25000" dirty="0">
                          <a:effectLst/>
                          <a:latin typeface="Times New Roman"/>
                          <a:ea typeface="Times New Roman"/>
                        </a:rPr>
                        <a:t>2</a:t>
                      </a:r>
                      <a:r>
                        <a:rPr lang="en-US" sz="1200" dirty="0">
                          <a:effectLst/>
                          <a:latin typeface="Times New Roman"/>
                          <a:ea typeface="Times New Roman"/>
                        </a:rPr>
                        <a:t> (&lt;1%)</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l">
                        <a:spcAft>
                          <a:spcPts val="0"/>
                        </a:spcAft>
                      </a:pPr>
                      <a:r>
                        <a:rPr lang="en-US" sz="1200" dirty="0">
                          <a:effectLst/>
                          <a:latin typeface="Times New Roman"/>
                          <a:ea typeface="Times New Roman"/>
                        </a:rPr>
                        <a:t>5+; 4+/5+</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032">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solidFill>
                            <a:srgbClr val="FF0000"/>
                          </a:solidFill>
                          <a:effectLst/>
                          <a:latin typeface="Times New Roman"/>
                          <a:ea typeface="Times New Roman"/>
                        </a:rPr>
                        <a:t>Pu1</a:t>
                      </a:r>
                      <a:endParaRPr lang="en-AU" sz="1200" b="1" dirty="0">
                        <a:solidFill>
                          <a:srgbClr val="FF0000"/>
                        </a:solidFill>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200" b="1" dirty="0">
                          <a:solidFill>
                            <a:srgbClr val="FF0000"/>
                          </a:solidFill>
                          <a:effectLst/>
                          <a:latin typeface="Times New Roman"/>
                          <a:ea typeface="Times New Roman"/>
                        </a:rPr>
                        <a:t>Gd</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Hf</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0.4</a:t>
                      </a:r>
                      <a:r>
                        <a:rPr lang="en-US" sz="1200" b="1" dirty="0">
                          <a:solidFill>
                            <a:srgbClr val="FF0000"/>
                          </a:solidFill>
                          <a:effectLst/>
                          <a:latin typeface="Times New Roman"/>
                          <a:ea typeface="Times New Roman"/>
                        </a:rPr>
                        <a:t>Pu</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6</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argon</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Gd</a:t>
                      </a:r>
                      <a:r>
                        <a:rPr lang="en-US" sz="1200" baseline="-25000" dirty="0">
                          <a:effectLst/>
                          <a:latin typeface="Times New Roman"/>
                          <a:ea typeface="Times New Roman"/>
                        </a:rPr>
                        <a:t>0.2</a:t>
                      </a:r>
                      <a:r>
                        <a:rPr lang="en-US" sz="1200" dirty="0">
                          <a:effectLst/>
                          <a:latin typeface="Times New Roman"/>
                          <a:ea typeface="Times New Roman"/>
                        </a:rPr>
                        <a:t>Pu</a:t>
                      </a:r>
                      <a:r>
                        <a:rPr lang="en-US" sz="1200" baseline="-25000" dirty="0">
                          <a:effectLst/>
                          <a:latin typeface="Times New Roman"/>
                          <a:ea typeface="Times New Roman"/>
                        </a:rPr>
                        <a:t>0.3</a:t>
                      </a:r>
                      <a:r>
                        <a:rPr lang="en-US" sz="1200" dirty="0">
                          <a:effectLst/>
                          <a:latin typeface="Times New Roman"/>
                          <a:ea typeface="Times New Roman"/>
                        </a:rPr>
                        <a:t>U</a:t>
                      </a:r>
                      <a:r>
                        <a:rPr lang="en-US" sz="1200" baseline="-25000" dirty="0">
                          <a:effectLst/>
                          <a:latin typeface="Times New Roman"/>
                          <a:ea typeface="Times New Roman"/>
                        </a:rPr>
                        <a:t>0.5</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6</a:t>
                      </a:r>
                      <a:r>
                        <a:rPr lang="en-US" sz="1200" dirty="0">
                          <a:effectLst/>
                          <a:latin typeface="Times New Roman"/>
                          <a:ea typeface="Times New Roman"/>
                        </a:rPr>
                        <a:t> </a:t>
                      </a:r>
                      <a:endParaRPr lang="en-AU" sz="1200" dirty="0">
                        <a:effectLst/>
                        <a:latin typeface="Times New Roman"/>
                        <a:ea typeface="Times New Roman"/>
                      </a:endParaRPr>
                    </a:p>
                    <a:p>
                      <a:pPr algn="l">
                        <a:spcAft>
                          <a:spcPts val="0"/>
                        </a:spcAft>
                      </a:pPr>
                      <a:r>
                        <a:rPr lang="en-US" sz="1200" dirty="0">
                          <a:effectLst/>
                          <a:latin typeface="Times New Roman"/>
                          <a:ea typeface="Times New Roman"/>
                        </a:rPr>
                        <a:t> (U/Pu)O</a:t>
                      </a:r>
                      <a:r>
                        <a:rPr lang="en-US" sz="1200" baseline="-25000" dirty="0">
                          <a:effectLst/>
                          <a:latin typeface="Times New Roman"/>
                          <a:ea typeface="Times New Roman"/>
                        </a:rPr>
                        <a:t>2</a:t>
                      </a:r>
                      <a:r>
                        <a:rPr lang="en-US" sz="1200" dirty="0">
                          <a:effectLst/>
                          <a:latin typeface="Times New Roman"/>
                          <a:ea typeface="Times New Roman"/>
                        </a:rPr>
                        <a:t> (&lt;5%)</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l">
                        <a:spcAft>
                          <a:spcPts val="0"/>
                        </a:spcAft>
                      </a:pPr>
                      <a:r>
                        <a:rPr lang="en-US" sz="1200" dirty="0">
                          <a:effectLst/>
                          <a:latin typeface="Times New Roman"/>
                          <a:ea typeface="Times New Roman"/>
                        </a:rPr>
                        <a:t>5+; 4+/5+</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048">
                <a:tc>
                  <a:txBody>
                    <a:bodyPr/>
                    <a:lstStyle/>
                    <a:p>
                      <a:pPr>
                        <a:lnSpc>
                          <a:spcPct val="150000"/>
                        </a:lnSpc>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b="1" dirty="0">
                          <a:solidFill>
                            <a:srgbClr val="FF0000"/>
                          </a:solidFill>
                          <a:effectLst/>
                          <a:latin typeface="Times New Roman"/>
                          <a:ea typeface="Times New Roman"/>
                        </a:rPr>
                        <a:t>Pu2</a:t>
                      </a:r>
                      <a:endParaRPr lang="en-AU" sz="1200" b="1" dirty="0">
                        <a:solidFill>
                          <a:srgbClr val="FF0000"/>
                        </a:solidFill>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200" b="1" dirty="0">
                          <a:solidFill>
                            <a:srgbClr val="FF0000"/>
                          </a:solidFill>
                          <a:effectLst/>
                          <a:latin typeface="Times New Roman"/>
                          <a:ea typeface="Times New Roman"/>
                        </a:rPr>
                        <a:t>Gd</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Hf</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0.4</a:t>
                      </a:r>
                      <a:r>
                        <a:rPr lang="en-US" sz="1200" b="1" dirty="0">
                          <a:solidFill>
                            <a:srgbClr val="FF0000"/>
                          </a:solidFill>
                          <a:effectLst/>
                          <a:latin typeface="Times New Roman"/>
                          <a:ea typeface="Times New Roman"/>
                        </a:rPr>
                        <a:t>Pu</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6</a:t>
                      </a:r>
                      <a:endParaRPr lang="en-AU" sz="1200" b="1" dirty="0">
                        <a:solidFill>
                          <a:srgbClr val="FF0000"/>
                        </a:solidFill>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argon</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l">
                        <a:spcAft>
                          <a:spcPts val="0"/>
                        </a:spcAft>
                      </a:pPr>
                      <a:r>
                        <a:rPr lang="en-US" sz="1200" dirty="0">
                          <a:effectLst/>
                          <a:latin typeface="Times New Roman"/>
                          <a:ea typeface="Times New Roman"/>
                        </a:rPr>
                        <a:t>Gd</a:t>
                      </a:r>
                      <a:r>
                        <a:rPr lang="en-US" sz="1200" baseline="-25000" dirty="0">
                          <a:effectLst/>
                          <a:latin typeface="Times New Roman"/>
                          <a:ea typeface="Times New Roman"/>
                        </a:rPr>
                        <a:t>0.1</a:t>
                      </a:r>
                      <a:r>
                        <a:rPr lang="en-US" sz="1200" dirty="0">
                          <a:effectLst/>
                          <a:latin typeface="Times New Roman"/>
                          <a:ea typeface="Times New Roman"/>
                        </a:rPr>
                        <a:t>Hf</a:t>
                      </a:r>
                      <a:r>
                        <a:rPr lang="en-US" sz="1200" baseline="-25000" dirty="0">
                          <a:effectLst/>
                          <a:latin typeface="Times New Roman"/>
                          <a:ea typeface="Times New Roman"/>
                        </a:rPr>
                        <a:t>0.1</a:t>
                      </a:r>
                      <a:r>
                        <a:rPr lang="en-US" sz="1200" dirty="0">
                          <a:effectLst/>
                          <a:latin typeface="Times New Roman"/>
                          <a:ea typeface="Times New Roman"/>
                        </a:rPr>
                        <a:t>Pu</a:t>
                      </a:r>
                      <a:r>
                        <a:rPr lang="en-US" sz="1200" baseline="-25000" dirty="0">
                          <a:effectLst/>
                          <a:latin typeface="Times New Roman"/>
                          <a:ea typeface="Times New Roman"/>
                        </a:rPr>
                        <a:t>0.2</a:t>
                      </a:r>
                      <a:r>
                        <a:rPr lang="en-US" sz="1200" dirty="0">
                          <a:effectLst/>
                          <a:latin typeface="Times New Roman"/>
                          <a:ea typeface="Times New Roman"/>
                        </a:rPr>
                        <a:t>U</a:t>
                      </a:r>
                      <a:r>
                        <a:rPr lang="en-US" sz="1200" baseline="-25000" dirty="0">
                          <a:effectLst/>
                          <a:latin typeface="Times New Roman"/>
                          <a:ea typeface="Times New Roman"/>
                        </a:rPr>
                        <a:t>0.6</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6 </a:t>
                      </a:r>
                      <a:endParaRPr lang="en-AU" sz="1200" dirty="0">
                        <a:effectLst/>
                        <a:latin typeface="Times New Roman"/>
                        <a:ea typeface="Times New Roman"/>
                      </a:endParaRPr>
                    </a:p>
                    <a:p>
                      <a:pPr algn="l">
                        <a:spcAft>
                          <a:spcPts val="0"/>
                        </a:spcAft>
                      </a:pPr>
                      <a:r>
                        <a:rPr lang="en-US" sz="1200" dirty="0">
                          <a:effectLst/>
                          <a:latin typeface="Times New Roman"/>
                          <a:ea typeface="Times New Roman"/>
                        </a:rPr>
                        <a:t>CaTiSiO</a:t>
                      </a:r>
                      <a:r>
                        <a:rPr lang="en-US" sz="1200" baseline="-25000" dirty="0">
                          <a:effectLst/>
                          <a:latin typeface="Times New Roman"/>
                          <a:ea typeface="Times New Roman"/>
                        </a:rPr>
                        <a:t>5</a:t>
                      </a:r>
                      <a:r>
                        <a:rPr lang="en-US" sz="1200" dirty="0">
                          <a:effectLst/>
                          <a:latin typeface="Times New Roman"/>
                          <a:ea typeface="Times New Roman"/>
                        </a:rPr>
                        <a:t> (</a:t>
                      </a:r>
                      <a:r>
                        <a:rPr lang="en-US" sz="1200" dirty="0">
                          <a:effectLst/>
                          <a:latin typeface="Times New Roman"/>
                          <a:ea typeface="Times New Roman"/>
                          <a:sym typeface="Symbol"/>
                        </a:rPr>
                        <a:t></a:t>
                      </a:r>
                      <a:r>
                        <a:rPr lang="en-US" sz="1200" dirty="0">
                          <a:effectLst/>
                          <a:latin typeface="Times New Roman"/>
                          <a:ea typeface="Times New Roman"/>
                        </a:rPr>
                        <a:t>20%)</a:t>
                      </a:r>
                      <a:endParaRPr lang="en-AU" sz="1200" dirty="0">
                        <a:effectLst/>
                        <a:latin typeface="Times New Roman"/>
                        <a:ea typeface="Times New Roman"/>
                      </a:endParaRPr>
                    </a:p>
                    <a:p>
                      <a:pPr algn="l">
                        <a:spcAft>
                          <a:spcPts val="0"/>
                        </a:spcAft>
                      </a:pPr>
                      <a:r>
                        <a:rPr lang="en-US" sz="1200" dirty="0">
                          <a:effectLst/>
                          <a:latin typeface="Times New Roman"/>
                          <a:ea typeface="Times New Roman"/>
                        </a:rPr>
                        <a:t>TiO</a:t>
                      </a:r>
                      <a:r>
                        <a:rPr lang="en-US" sz="1200" baseline="-25000" dirty="0">
                          <a:effectLst/>
                          <a:latin typeface="Times New Roman"/>
                          <a:ea typeface="Times New Roman"/>
                        </a:rPr>
                        <a:t>2</a:t>
                      </a:r>
                      <a:r>
                        <a:rPr lang="en-US" sz="1200" dirty="0">
                          <a:effectLst/>
                          <a:latin typeface="Times New Roman"/>
                          <a:ea typeface="Times New Roman"/>
                        </a:rPr>
                        <a:t> &amp; (U/Pu)O</a:t>
                      </a:r>
                      <a:r>
                        <a:rPr lang="en-US" sz="1200" baseline="-25000" dirty="0">
                          <a:effectLst/>
                          <a:latin typeface="Times New Roman"/>
                          <a:ea typeface="Times New Roman"/>
                        </a:rPr>
                        <a:t>2</a:t>
                      </a:r>
                      <a:r>
                        <a:rPr lang="en-US" sz="1200" dirty="0">
                          <a:effectLst/>
                          <a:latin typeface="Times New Roman"/>
                          <a:ea typeface="Times New Roman"/>
                        </a:rPr>
                        <a:t> (&lt;3%)</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l">
                        <a:spcAft>
                          <a:spcPts val="0"/>
                        </a:spcAft>
                      </a:pPr>
                      <a:r>
                        <a:rPr lang="en-US" sz="1200" dirty="0">
                          <a:effectLst/>
                          <a:latin typeface="Times New Roman"/>
                          <a:ea typeface="Times New Roman"/>
                        </a:rPr>
                        <a:t>–</a:t>
                      </a:r>
                      <a:endParaRPr lang="en-AU"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05632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61" y="-99392"/>
            <a:ext cx="9906000" cy="648072"/>
          </a:xfrm>
        </p:spPr>
        <p:txBody>
          <a:bodyPr/>
          <a:lstStyle/>
          <a:p>
            <a:pPr algn="l"/>
            <a:r>
              <a:rPr lang="en-AU" sz="2800" dirty="0" smtClean="0"/>
              <a:t> Micro-structure and spectroscopies</a:t>
            </a:r>
            <a:endParaRPr lang="en-AU" sz="2800" dirty="0"/>
          </a:p>
        </p:txBody>
      </p:sp>
      <p:sp>
        <p:nvSpPr>
          <p:cNvPr id="3" name="Rectangle 2"/>
          <p:cNvSpPr/>
          <p:nvPr/>
        </p:nvSpPr>
        <p:spPr>
          <a:xfrm>
            <a:off x="-15552" y="6464369"/>
            <a:ext cx="6481080" cy="276999"/>
          </a:xfrm>
          <a:prstGeom prst="rect">
            <a:avLst/>
          </a:prstGeom>
        </p:spPr>
        <p:txBody>
          <a:bodyPr wrap="square">
            <a:spAutoFit/>
          </a:bodyPr>
          <a:lstStyle/>
          <a:p>
            <a:r>
              <a:rPr lang="en-AU" sz="1200" dirty="0" smtClean="0"/>
              <a:t>Zhang</a:t>
            </a:r>
            <a:r>
              <a:rPr lang="en-AU" sz="1200" dirty="0"/>
              <a:t> </a:t>
            </a:r>
            <a:r>
              <a:rPr lang="en-AU" sz="1200" dirty="0" smtClean="0"/>
              <a:t>et al., </a:t>
            </a:r>
            <a:r>
              <a:rPr lang="en-AU" sz="1200" dirty="0" smtClean="0"/>
              <a:t>J</a:t>
            </a:r>
            <a:r>
              <a:rPr lang="en-AU" sz="1200" dirty="0"/>
              <a:t>. Am. Ceram. Soc., 100 [9] (2017) 4341-4351.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2" y="548680"/>
            <a:ext cx="6859794" cy="4320000"/>
          </a:xfrm>
          <a:prstGeom prst="rect">
            <a:avLst/>
          </a:prstGeom>
        </p:spPr>
      </p:pic>
      <p:pic>
        <p:nvPicPr>
          <p:cNvPr id="12" name="Picture 3"/>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6297910" y="4740234"/>
            <a:ext cx="3675967" cy="21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7256" y="548680"/>
            <a:ext cx="2487613"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8051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61" y="-99392"/>
            <a:ext cx="9906000" cy="648072"/>
          </a:xfrm>
        </p:spPr>
        <p:txBody>
          <a:bodyPr/>
          <a:lstStyle/>
          <a:p>
            <a:pPr algn="l"/>
            <a:r>
              <a:rPr lang="en-AU" sz="2800" dirty="0" smtClean="0"/>
              <a:t>Case 4: Formation of uranium </a:t>
            </a:r>
            <a:r>
              <a:rPr lang="en-AU" sz="2800" dirty="0" err="1" smtClean="0"/>
              <a:t>brannerite</a:t>
            </a:r>
            <a:r>
              <a:rPr lang="en-AU" sz="2800" dirty="0" smtClean="0"/>
              <a:t> with Y/Ce/</a:t>
            </a:r>
            <a:r>
              <a:rPr lang="en-AU" sz="2800" dirty="0" err="1" smtClean="0"/>
              <a:t>Eu</a:t>
            </a:r>
            <a:r>
              <a:rPr lang="en-AU" sz="2800" dirty="0" smtClean="0"/>
              <a:t> in glass</a:t>
            </a:r>
            <a:endParaRPr lang="en-AU" sz="2800" dirty="0"/>
          </a:p>
        </p:txBody>
      </p:sp>
      <p:sp>
        <p:nvSpPr>
          <p:cNvPr id="3" name="Rectangle 2"/>
          <p:cNvSpPr/>
          <p:nvPr/>
        </p:nvSpPr>
        <p:spPr>
          <a:xfrm>
            <a:off x="0" y="6536377"/>
            <a:ext cx="6130564" cy="276999"/>
          </a:xfrm>
          <a:prstGeom prst="rect">
            <a:avLst/>
          </a:prstGeom>
        </p:spPr>
        <p:txBody>
          <a:bodyPr wrap="square">
            <a:spAutoFit/>
          </a:bodyPr>
          <a:lstStyle/>
          <a:p>
            <a:r>
              <a:rPr lang="en-AU" sz="1200" dirty="0" smtClean="0"/>
              <a:t>Zhang et al, </a:t>
            </a:r>
            <a:r>
              <a:rPr lang="en-AU" sz="1200" dirty="0" smtClean="0"/>
              <a:t>J</a:t>
            </a:r>
            <a:r>
              <a:rPr lang="en-AU" sz="1200" dirty="0" smtClean="0"/>
              <a:t>. Alloys </a:t>
            </a:r>
            <a:r>
              <a:rPr lang="en-AU" sz="1200" dirty="0" err="1" smtClean="0"/>
              <a:t>Compds</a:t>
            </a:r>
            <a:r>
              <a:rPr lang="en-AU" sz="1200" dirty="0" smtClean="0"/>
              <a:t>., under review. </a:t>
            </a:r>
            <a:endParaRPr lang="en-AU" sz="1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3" y="476671"/>
            <a:ext cx="9790513"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2794" y="4109184"/>
            <a:ext cx="3569406"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6208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761" y="-99392"/>
            <a:ext cx="9906000" cy="648072"/>
          </a:xfrm>
        </p:spPr>
        <p:txBody>
          <a:bodyPr/>
          <a:lstStyle/>
          <a:p>
            <a:pPr algn="l"/>
            <a:r>
              <a:rPr lang="en-AU" sz="2800" dirty="0" smtClean="0"/>
              <a:t> Micro-structures and spectroscopies</a:t>
            </a:r>
            <a:endParaRPr lang="en-AU" sz="2800" dirty="0"/>
          </a:p>
        </p:txBody>
      </p:sp>
      <p:sp>
        <p:nvSpPr>
          <p:cNvPr id="3" name="Rectangle 2"/>
          <p:cNvSpPr/>
          <p:nvPr/>
        </p:nvSpPr>
        <p:spPr>
          <a:xfrm>
            <a:off x="0" y="6536377"/>
            <a:ext cx="8769424" cy="276999"/>
          </a:xfrm>
          <a:prstGeom prst="rect">
            <a:avLst/>
          </a:prstGeom>
        </p:spPr>
        <p:txBody>
          <a:bodyPr wrap="square">
            <a:spAutoFit/>
          </a:bodyPr>
          <a:lstStyle/>
          <a:p>
            <a:r>
              <a:rPr lang="en-AU" sz="1200" dirty="0" smtClean="0"/>
              <a:t>Zhang et </a:t>
            </a:r>
            <a:r>
              <a:rPr lang="en-AU" sz="1200" dirty="0" smtClean="0"/>
              <a:t>al., J</a:t>
            </a:r>
            <a:r>
              <a:rPr lang="en-AU" sz="1200" dirty="0" smtClean="0"/>
              <a:t>. Alloys </a:t>
            </a:r>
            <a:r>
              <a:rPr lang="en-AU" sz="1200" dirty="0" err="1" smtClean="0"/>
              <a:t>Compds</a:t>
            </a:r>
            <a:r>
              <a:rPr lang="en-AU" sz="1200" dirty="0" smtClean="0"/>
              <a:t>., under review. </a:t>
            </a:r>
            <a:endParaRPr lang="en-AU" sz="1200"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4" y="692696"/>
            <a:ext cx="4249763" cy="57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920" y="3861048"/>
            <a:ext cx="2838417"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946079" y="4077072"/>
            <a:ext cx="3137849" cy="21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5683" y="578024"/>
            <a:ext cx="3183601" cy="320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777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281362517"/>
              </p:ext>
            </p:extLst>
          </p:nvPr>
        </p:nvGraphicFramePr>
        <p:xfrm>
          <a:off x="272481" y="548680"/>
          <a:ext cx="9000998" cy="6608062"/>
        </p:xfrm>
        <a:graphic>
          <a:graphicData uri="http://schemas.openxmlformats.org/drawingml/2006/table">
            <a:tbl>
              <a:tblPr firstRow="1" firstCol="1" bandRow="1" bandCol="1"/>
              <a:tblGrid>
                <a:gridCol w="999110"/>
                <a:gridCol w="892899"/>
                <a:gridCol w="900100"/>
                <a:gridCol w="945105"/>
                <a:gridCol w="946904"/>
                <a:gridCol w="1074720"/>
                <a:gridCol w="1342949"/>
                <a:gridCol w="959507"/>
                <a:gridCol w="939704"/>
              </a:tblGrid>
              <a:tr h="298702">
                <a:tc gridSpan="9">
                  <a:txBody>
                    <a:bodyPr/>
                    <a:lstStyle/>
                    <a:p>
                      <a:pPr algn="ctr">
                        <a:lnSpc>
                          <a:spcPct val="150000"/>
                        </a:lnSpc>
                        <a:spcAft>
                          <a:spcPts val="0"/>
                        </a:spcAft>
                      </a:pPr>
                      <a:r>
                        <a:rPr lang="en-US" sz="1200" b="1" dirty="0">
                          <a:effectLst/>
                          <a:latin typeface="Times New Roman"/>
                          <a:ea typeface="Times New Roman"/>
                        </a:rPr>
                        <a:t>Oxide compositions (</a:t>
                      </a:r>
                      <a:r>
                        <a:rPr lang="en-US" sz="1200" b="1" dirty="0" err="1">
                          <a:effectLst/>
                          <a:latin typeface="Times New Roman"/>
                          <a:ea typeface="Times New Roman"/>
                        </a:rPr>
                        <a:t>wt</a:t>
                      </a:r>
                      <a:r>
                        <a:rPr lang="en-US" sz="1200" b="1" dirty="0">
                          <a:effectLst/>
                          <a:latin typeface="Times New Roman"/>
                          <a:ea typeface="Times New Roman"/>
                        </a:rPr>
                        <a:t>%)</a:t>
                      </a:r>
                      <a:endParaRPr lang="en-AU" sz="1200" dirty="0">
                        <a:effectLst/>
                        <a:latin typeface="Times New Roman"/>
                        <a:ea typeface="Times New Roman"/>
                      </a:endParaRPr>
                    </a:p>
                  </a:txBody>
                  <a:tcPr marL="57289" marR="57289"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256031">
                <a:tc>
                  <a:txBody>
                    <a:bodyPr/>
                    <a:lstStyle/>
                    <a:p>
                      <a:pPr algn="just">
                        <a:lnSpc>
                          <a:spcPct val="150000"/>
                        </a:lnSpc>
                        <a:spcAft>
                          <a:spcPts val="0"/>
                        </a:spcAft>
                      </a:pPr>
                      <a:r>
                        <a:rPr lang="en-US" sz="1200" b="1">
                          <a:effectLst/>
                          <a:latin typeface="Times New Roman"/>
                          <a:ea typeface="Times New Roman"/>
                        </a:rPr>
                        <a:t>Samples</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effectLst/>
                          <a:latin typeface="Times New Roman"/>
                          <a:ea typeface="Times New Roman"/>
                        </a:rPr>
                        <a:t>SiO</a:t>
                      </a:r>
                      <a:r>
                        <a:rPr lang="en-US" sz="1200" b="1" baseline="-25000">
                          <a:effectLst/>
                          <a:latin typeface="Times New Roman"/>
                          <a:ea typeface="Times New Roman"/>
                        </a:rPr>
                        <a:t>2</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effectLst/>
                          <a:latin typeface="Times New Roman"/>
                          <a:ea typeface="Times New Roman"/>
                        </a:rPr>
                        <a:t>Na</a:t>
                      </a:r>
                      <a:r>
                        <a:rPr lang="en-US" sz="1200" b="1" baseline="-25000">
                          <a:effectLst/>
                          <a:latin typeface="Times New Roman"/>
                          <a:ea typeface="Times New Roman"/>
                        </a:rPr>
                        <a:t>2</a:t>
                      </a:r>
                      <a:r>
                        <a:rPr lang="en-US" sz="1200" b="1">
                          <a:effectLst/>
                          <a:latin typeface="Times New Roman"/>
                          <a:ea typeface="Times New Roman"/>
                        </a:rPr>
                        <a:t>O</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effectLst/>
                          <a:latin typeface="Times New Roman"/>
                          <a:ea typeface="Times New Roman"/>
                        </a:rPr>
                        <a:t>B</a:t>
                      </a:r>
                      <a:r>
                        <a:rPr lang="en-US" sz="1200" b="1" baseline="-25000" dirty="0">
                          <a:effectLst/>
                          <a:latin typeface="Times New Roman"/>
                          <a:ea typeface="Times New Roman"/>
                        </a:rPr>
                        <a:t>2</a:t>
                      </a:r>
                      <a:r>
                        <a:rPr lang="en-US" sz="1200" b="1" dirty="0">
                          <a:effectLst/>
                          <a:latin typeface="Times New Roman"/>
                          <a:ea typeface="Times New Roman"/>
                        </a:rPr>
                        <a:t>O</a:t>
                      </a:r>
                      <a:r>
                        <a:rPr lang="en-US" sz="1200" b="1" baseline="-25000" dirty="0">
                          <a:effectLst/>
                          <a:latin typeface="Times New Roman"/>
                          <a:ea typeface="Times New Roman"/>
                        </a:rPr>
                        <a:t>3</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effectLst/>
                          <a:latin typeface="Times New Roman"/>
                          <a:ea typeface="Times New Roman"/>
                        </a:rPr>
                        <a:t>Al</a:t>
                      </a:r>
                      <a:r>
                        <a:rPr lang="en-US" sz="1200" b="1" baseline="-25000" dirty="0">
                          <a:effectLst/>
                          <a:latin typeface="Times New Roman"/>
                          <a:ea typeface="Times New Roman"/>
                        </a:rPr>
                        <a:t>2</a:t>
                      </a:r>
                      <a:r>
                        <a:rPr lang="en-US" sz="1200" b="1" dirty="0">
                          <a:effectLst/>
                          <a:latin typeface="Times New Roman"/>
                          <a:ea typeface="Times New Roman"/>
                        </a:rPr>
                        <a:t>O</a:t>
                      </a:r>
                      <a:r>
                        <a:rPr lang="en-US" sz="1200" b="1" baseline="-25000" dirty="0">
                          <a:effectLst/>
                          <a:latin typeface="Times New Roman"/>
                          <a:ea typeface="Times New Roman"/>
                        </a:rPr>
                        <a:t>3</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effectLst/>
                          <a:latin typeface="Times New Roman"/>
                          <a:ea typeface="Times New Roman"/>
                        </a:rPr>
                        <a:t>TiO</a:t>
                      </a:r>
                      <a:r>
                        <a:rPr lang="en-US" sz="1200" b="1" baseline="-25000" dirty="0">
                          <a:effectLst/>
                          <a:latin typeface="Times New Roman"/>
                          <a:ea typeface="Times New Roman"/>
                        </a:rPr>
                        <a:t>2</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effectLst/>
                          <a:latin typeface="Times New Roman"/>
                          <a:ea typeface="Times New Roman"/>
                        </a:rPr>
                        <a:t>Y</a:t>
                      </a:r>
                      <a:r>
                        <a:rPr lang="en-US" sz="1200" b="1" baseline="-25000">
                          <a:effectLst/>
                          <a:latin typeface="Times New Roman"/>
                          <a:ea typeface="Times New Roman"/>
                        </a:rPr>
                        <a:t>2</a:t>
                      </a:r>
                      <a:r>
                        <a:rPr lang="en-US" sz="1200" b="1">
                          <a:effectLst/>
                          <a:latin typeface="Times New Roman"/>
                          <a:ea typeface="Times New Roman"/>
                        </a:rPr>
                        <a:t>O</a:t>
                      </a:r>
                      <a:r>
                        <a:rPr lang="en-US" sz="1200" b="1" baseline="-25000">
                          <a:effectLst/>
                          <a:latin typeface="Times New Roman"/>
                          <a:ea typeface="Times New Roman"/>
                        </a:rPr>
                        <a:t>3</a:t>
                      </a:r>
                      <a:r>
                        <a:rPr lang="en-US" sz="1200" b="1">
                          <a:effectLst/>
                          <a:latin typeface="Times New Roman"/>
                          <a:ea typeface="Times New Roman"/>
                        </a:rPr>
                        <a:t>/Gd</a:t>
                      </a:r>
                      <a:r>
                        <a:rPr lang="en-US" sz="1200" b="1" baseline="-25000">
                          <a:effectLst/>
                          <a:latin typeface="Times New Roman"/>
                          <a:ea typeface="Times New Roman"/>
                        </a:rPr>
                        <a:t>2</a:t>
                      </a:r>
                      <a:r>
                        <a:rPr lang="en-US" sz="1200" b="1">
                          <a:effectLst/>
                          <a:latin typeface="Times New Roman"/>
                          <a:ea typeface="Times New Roman"/>
                        </a:rPr>
                        <a:t>O</a:t>
                      </a:r>
                      <a:r>
                        <a:rPr lang="en-US" sz="1200" b="1" baseline="-25000">
                          <a:effectLst/>
                          <a:latin typeface="Times New Roman"/>
                          <a:ea typeface="Times New Roman"/>
                        </a:rPr>
                        <a:t>3</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effectLst/>
                          <a:latin typeface="Times New Roman"/>
                          <a:ea typeface="Times New Roman"/>
                        </a:rPr>
                        <a:t>CaO</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effectLst/>
                          <a:latin typeface="Times New Roman"/>
                          <a:ea typeface="Times New Roman"/>
                        </a:rPr>
                        <a:t>UO</a:t>
                      </a:r>
                      <a:r>
                        <a:rPr lang="en-US" sz="1200" b="1" baseline="-25000">
                          <a:effectLst/>
                          <a:latin typeface="Times New Roman"/>
                          <a:ea typeface="Times New Roman"/>
                        </a:rPr>
                        <a:t>2</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Y1</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35.32</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6.07</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3.41</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4.99</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21.04</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29.16/0</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Gd1</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34.02</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5.85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3.28</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4.81</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16.14</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0/35.90</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U1</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34.99</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6.02</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3.38</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4.95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16.56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22.96/0 </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4.27</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solidFill>
                            <a:srgbClr val="FF0000"/>
                          </a:solidFill>
                          <a:effectLst/>
                          <a:latin typeface="Times New Roman"/>
                          <a:ea typeface="Times New Roman"/>
                        </a:rPr>
                        <a:t>6.86</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U2</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34.49</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5.93</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3.33</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4.88</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15.17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21.02/0 </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2.61</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solidFill>
                            <a:srgbClr val="FF0000"/>
                          </a:solidFill>
                          <a:effectLst/>
                          <a:latin typeface="Times New Roman"/>
                          <a:ea typeface="Times New Roman"/>
                        </a:rPr>
                        <a:t>12.57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U3</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31.65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5.44</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3.05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4.47</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16.35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22.66/0 </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2.81</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solidFill>
                            <a:srgbClr val="FF0000"/>
                          </a:solidFill>
                          <a:effectLst/>
                          <a:latin typeface="Times New Roman"/>
                          <a:ea typeface="Times New Roman"/>
                        </a:rPr>
                        <a:t>13.55</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U4</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29.50</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5.07</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2.85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4.17</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15.24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0/33.91 </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4.20</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solidFill>
                            <a:srgbClr val="FF0000"/>
                          </a:solidFill>
                          <a:effectLst/>
                          <a:latin typeface="Times New Roman"/>
                          <a:ea typeface="Times New Roman"/>
                        </a:rPr>
                        <a:t>5.05</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a:txBody>
                    <a:bodyPr/>
                    <a:lstStyle/>
                    <a:p>
                      <a:pPr algn="just">
                        <a:lnSpc>
                          <a:spcPct val="150000"/>
                        </a:lnSpc>
                        <a:spcAft>
                          <a:spcPts val="0"/>
                        </a:spcAft>
                      </a:pPr>
                      <a:r>
                        <a:rPr lang="en-US" sz="1200" dirty="0">
                          <a:effectLst/>
                          <a:latin typeface="Times New Roman"/>
                          <a:ea typeface="Times New Roman"/>
                        </a:rPr>
                        <a:t>U5</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29.54</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5.08</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2.85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4.18</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14.01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effectLst/>
                          <a:latin typeface="Times New Roman"/>
                          <a:ea typeface="Times New Roman"/>
                        </a:rPr>
                        <a:t>0/31.18 </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dirty="0">
                          <a:effectLst/>
                          <a:latin typeface="Times New Roman"/>
                          <a:ea typeface="Times New Roman"/>
                        </a:rPr>
                        <a:t>3.86</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solidFill>
                            <a:srgbClr val="FF0000"/>
                          </a:solidFill>
                          <a:effectLst/>
                          <a:latin typeface="Times New Roman"/>
                          <a:ea typeface="Times New Roman"/>
                        </a:rPr>
                        <a:t>9.29</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031">
                <a:tc gridSpan="5">
                  <a:txBody>
                    <a:bodyPr/>
                    <a:lstStyle/>
                    <a:p>
                      <a:pPr algn="ctr">
                        <a:lnSpc>
                          <a:spcPct val="150000"/>
                        </a:lnSpc>
                        <a:spcAft>
                          <a:spcPts val="0"/>
                        </a:spcAft>
                      </a:pPr>
                      <a:r>
                        <a:rPr lang="en-US" sz="1200" b="1" dirty="0">
                          <a:effectLst/>
                          <a:latin typeface="Times New Roman"/>
                          <a:ea typeface="Times New Roman"/>
                        </a:rPr>
                        <a:t>Sample design and processing conditions</a:t>
                      </a:r>
                      <a:endParaRPr lang="en-AU" sz="1200" dirty="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gridSpan="4">
                  <a:txBody>
                    <a:bodyPr/>
                    <a:lstStyle/>
                    <a:p>
                      <a:pPr algn="ctr">
                        <a:lnSpc>
                          <a:spcPct val="150000"/>
                        </a:lnSpc>
                        <a:spcAft>
                          <a:spcPts val="0"/>
                        </a:spcAft>
                      </a:pPr>
                      <a:r>
                        <a:rPr lang="en-US" sz="1200" b="1" dirty="0">
                          <a:effectLst/>
                          <a:latin typeface="Times New Roman"/>
                          <a:ea typeface="Times New Roman"/>
                        </a:rPr>
                        <a:t>Results</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r>
              <a:tr h="256031">
                <a:tc>
                  <a:txBody>
                    <a:bodyPr/>
                    <a:lstStyle/>
                    <a:p>
                      <a:pPr algn="just">
                        <a:lnSpc>
                          <a:spcPct val="150000"/>
                        </a:lnSpc>
                        <a:spcAft>
                          <a:spcPts val="0"/>
                        </a:spcAft>
                      </a:pPr>
                      <a:r>
                        <a:rPr lang="en-US" sz="1200" b="1">
                          <a:effectLst/>
                          <a:latin typeface="Times New Roman"/>
                          <a:ea typeface="Times New Roman"/>
                        </a:rPr>
                        <a:t>Samples</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0"/>
                        </a:spcAft>
                      </a:pPr>
                      <a:r>
                        <a:rPr lang="en-US" sz="1200" b="1" dirty="0">
                          <a:effectLst/>
                          <a:latin typeface="Times New Roman"/>
                          <a:ea typeface="Times New Roman"/>
                        </a:rPr>
                        <a:t>Design phase</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b="1">
                          <a:effectLst/>
                          <a:latin typeface="Times New Roman"/>
                          <a:ea typeface="Times New Roman"/>
                        </a:rPr>
                        <a:t>Conditions</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b="1" dirty="0">
                          <a:effectLst/>
                          <a:latin typeface="Times New Roman"/>
                          <a:ea typeface="Times New Roman"/>
                        </a:rPr>
                        <a:t>Phase identified</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b="1">
                          <a:effectLst/>
                          <a:latin typeface="Times New Roman"/>
                          <a:ea typeface="Times New Roman"/>
                        </a:rPr>
                        <a:t>U valence (DRS)</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256031">
                <a:tc>
                  <a:txBody>
                    <a:bodyPr/>
                    <a:lstStyle/>
                    <a:p>
                      <a:pPr>
                        <a:lnSpc>
                          <a:spcPct val="150000"/>
                        </a:lnSpc>
                        <a:spcAft>
                          <a:spcPts val="0"/>
                        </a:spcAft>
                      </a:pPr>
                      <a:r>
                        <a:rPr lang="en-US" sz="1200">
                          <a:effectLst/>
                          <a:latin typeface="Times New Roman"/>
                          <a:ea typeface="Times New Roman"/>
                        </a:rPr>
                        <a:t>Y1</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Y</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Y</a:t>
                      </a:r>
                      <a:r>
                        <a:rPr lang="en-US" sz="1200" baseline="-25000" dirty="0">
                          <a:effectLst/>
                          <a:latin typeface="Times New Roman"/>
                          <a:ea typeface="Times New Roman"/>
                        </a:rPr>
                        <a:t>2</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7</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256031">
                <a:tc>
                  <a:txBody>
                    <a:bodyPr/>
                    <a:lstStyle/>
                    <a:p>
                      <a:pPr>
                        <a:lnSpc>
                          <a:spcPct val="150000"/>
                        </a:lnSpc>
                        <a:spcAft>
                          <a:spcPts val="0"/>
                        </a:spcAft>
                      </a:pPr>
                      <a:r>
                        <a:rPr lang="en-US" sz="1200">
                          <a:effectLst/>
                          <a:latin typeface="Times New Roman"/>
                          <a:ea typeface="Times New Roman"/>
                        </a:rPr>
                        <a:t>Gd1</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Gd</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Gd</a:t>
                      </a:r>
                      <a:r>
                        <a:rPr lang="en-US" sz="1200" baseline="-25000" dirty="0">
                          <a:effectLst/>
                          <a:latin typeface="Times New Roman"/>
                          <a:ea typeface="Times New Roman"/>
                        </a:rPr>
                        <a:t>2</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7</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a:effectLst/>
                          <a:latin typeface="Times New Roman"/>
                          <a:ea typeface="Times New Roman"/>
                        </a:rPr>
                        <a:t>–</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256031">
                <a:tc>
                  <a:txBody>
                    <a:bodyPr/>
                    <a:lstStyle/>
                    <a:p>
                      <a:pPr>
                        <a:lnSpc>
                          <a:spcPct val="150000"/>
                        </a:lnSpc>
                        <a:spcAft>
                          <a:spcPts val="0"/>
                        </a:spcAft>
                      </a:pPr>
                      <a:r>
                        <a:rPr lang="en-US" sz="1200">
                          <a:effectLst/>
                          <a:latin typeface="Times New Roman"/>
                          <a:ea typeface="Times New Roman"/>
                        </a:rPr>
                        <a:t>U1</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YCa</a:t>
                      </a:r>
                      <a:r>
                        <a:rPr lang="en-US" sz="1200" b="1" baseline="-25000" dirty="0">
                          <a:solidFill>
                            <a:srgbClr val="FF0000"/>
                          </a:solidFill>
                          <a:effectLst/>
                          <a:latin typeface="Times New Roman"/>
                          <a:ea typeface="Times New Roman"/>
                        </a:rPr>
                        <a:t>0.75</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0.25</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Y</a:t>
                      </a:r>
                      <a:r>
                        <a:rPr lang="en-US" sz="1200" baseline="-25000" dirty="0">
                          <a:effectLst/>
                          <a:latin typeface="Times New Roman"/>
                          <a:ea typeface="Times New Roman"/>
                        </a:rPr>
                        <a:t>1.40</a:t>
                      </a:r>
                      <a:r>
                        <a:rPr lang="en-US" sz="1200" dirty="0">
                          <a:effectLst/>
                          <a:latin typeface="Times New Roman"/>
                          <a:ea typeface="Times New Roman"/>
                        </a:rPr>
                        <a:t>Ca</a:t>
                      </a:r>
                      <a:r>
                        <a:rPr lang="en-US" sz="1200" baseline="-25000" dirty="0">
                          <a:effectLst/>
                          <a:latin typeface="Times New Roman"/>
                          <a:ea typeface="Times New Roman"/>
                        </a:rPr>
                        <a:t>0.35</a:t>
                      </a:r>
                      <a:r>
                        <a:rPr lang="en-US" sz="1200" dirty="0">
                          <a:effectLst/>
                          <a:latin typeface="Times New Roman"/>
                          <a:ea typeface="Times New Roman"/>
                        </a:rPr>
                        <a:t>U</a:t>
                      </a:r>
                      <a:r>
                        <a:rPr lang="en-US" sz="1200" baseline="-25000" dirty="0">
                          <a:effectLst/>
                          <a:latin typeface="Times New Roman"/>
                          <a:ea typeface="Times New Roman"/>
                        </a:rPr>
                        <a:t>0.20</a:t>
                      </a:r>
                      <a:r>
                        <a:rPr lang="en-US" sz="1200" dirty="0">
                          <a:effectLst/>
                          <a:latin typeface="Times New Roman"/>
                          <a:ea typeface="Times New Roman"/>
                        </a:rPr>
                        <a:t>Ti</a:t>
                      </a:r>
                      <a:r>
                        <a:rPr lang="en-US" sz="1200" baseline="-25000" dirty="0">
                          <a:effectLst/>
                          <a:latin typeface="Times New Roman"/>
                          <a:ea typeface="Times New Roman"/>
                        </a:rPr>
                        <a:t>1.95</a:t>
                      </a:r>
                      <a:r>
                        <a:rPr lang="en-US" sz="1200" dirty="0">
                          <a:effectLst/>
                          <a:latin typeface="Times New Roman"/>
                          <a:ea typeface="Times New Roman"/>
                        </a:rPr>
                        <a:t>O</a:t>
                      </a:r>
                      <a:r>
                        <a:rPr lang="en-US" sz="1200" baseline="-25000" dirty="0">
                          <a:effectLst/>
                          <a:latin typeface="Times New Roman"/>
                          <a:ea typeface="Times New Roman"/>
                        </a:rPr>
                        <a:t>7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a:effectLst/>
                          <a:latin typeface="Times New Roman"/>
                          <a:ea typeface="Times New Roman"/>
                        </a:rPr>
                        <a:t>5+</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768092">
                <a:tc>
                  <a:txBody>
                    <a:bodyPr/>
                    <a:lstStyle/>
                    <a:p>
                      <a:pPr>
                        <a:lnSpc>
                          <a:spcPct val="150000"/>
                        </a:lnSpc>
                        <a:spcAft>
                          <a:spcPts val="0"/>
                        </a:spcAft>
                      </a:pPr>
                      <a:r>
                        <a:rPr lang="en-US" sz="1200">
                          <a:effectLst/>
                          <a:latin typeface="Times New Roman"/>
                          <a:ea typeface="Times New Roman"/>
                        </a:rPr>
                        <a:t>U2</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YCa</a:t>
                      </a:r>
                      <a:r>
                        <a:rPr lang="en-US" sz="1200" b="1" baseline="-25000" dirty="0">
                          <a:solidFill>
                            <a:srgbClr val="FF0000"/>
                          </a:solidFill>
                          <a:effectLst/>
                          <a:latin typeface="Times New Roman"/>
                          <a:ea typeface="Times New Roman"/>
                        </a:rPr>
                        <a:t>0.5</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0.5</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Y</a:t>
                      </a:r>
                      <a:r>
                        <a:rPr lang="en-US" sz="1200" baseline="-25000" dirty="0">
                          <a:effectLst/>
                          <a:latin typeface="Times New Roman"/>
                          <a:ea typeface="Times New Roman"/>
                        </a:rPr>
                        <a:t>0.5</a:t>
                      </a:r>
                      <a:r>
                        <a:rPr lang="en-US" sz="1200" dirty="0">
                          <a:effectLst/>
                          <a:latin typeface="Times New Roman"/>
                          <a:ea typeface="Times New Roman"/>
                        </a:rPr>
                        <a:t>U</a:t>
                      </a:r>
                      <a:r>
                        <a:rPr lang="en-US" sz="1200" baseline="-25000" dirty="0">
                          <a:effectLst/>
                          <a:latin typeface="Times New Roman"/>
                          <a:ea typeface="Times New Roman"/>
                        </a:rPr>
                        <a:t>0.5</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6 </a:t>
                      </a:r>
                      <a:endParaRPr lang="en-AU" sz="1200" dirty="0">
                        <a:effectLst/>
                        <a:latin typeface="Times New Roman"/>
                        <a:ea typeface="Times New Roman"/>
                      </a:endParaRPr>
                    </a:p>
                    <a:p>
                      <a:pPr>
                        <a:lnSpc>
                          <a:spcPct val="150000"/>
                        </a:lnSpc>
                        <a:spcAft>
                          <a:spcPts val="0"/>
                        </a:spcAft>
                      </a:pPr>
                      <a:r>
                        <a:rPr lang="en-US" sz="1200" dirty="0">
                          <a:effectLst/>
                          <a:latin typeface="Times New Roman"/>
                          <a:ea typeface="Times New Roman"/>
                        </a:rPr>
                        <a:t>Y</a:t>
                      </a:r>
                      <a:r>
                        <a:rPr lang="en-US" sz="1200" baseline="-25000" dirty="0">
                          <a:effectLst/>
                          <a:latin typeface="Times New Roman"/>
                          <a:ea typeface="Times New Roman"/>
                        </a:rPr>
                        <a:t>1.50</a:t>
                      </a:r>
                      <a:r>
                        <a:rPr lang="en-US" sz="1200" dirty="0">
                          <a:effectLst/>
                          <a:latin typeface="Times New Roman"/>
                          <a:ea typeface="Times New Roman"/>
                        </a:rPr>
                        <a:t>Ca</a:t>
                      </a:r>
                      <a:r>
                        <a:rPr lang="en-US" sz="1200" baseline="-25000" dirty="0">
                          <a:effectLst/>
                          <a:latin typeface="Times New Roman"/>
                          <a:ea typeface="Times New Roman"/>
                        </a:rPr>
                        <a:t>0.28</a:t>
                      </a:r>
                      <a:r>
                        <a:rPr lang="en-US" sz="1200" dirty="0">
                          <a:effectLst/>
                          <a:latin typeface="Times New Roman"/>
                          <a:ea typeface="Times New Roman"/>
                        </a:rPr>
                        <a:t>U</a:t>
                      </a:r>
                      <a:r>
                        <a:rPr lang="en-US" sz="1200" baseline="-25000" dirty="0">
                          <a:effectLst/>
                          <a:latin typeface="Times New Roman"/>
                          <a:ea typeface="Times New Roman"/>
                        </a:rPr>
                        <a:t>0.22</a:t>
                      </a:r>
                      <a:r>
                        <a:rPr lang="en-US" sz="1200" dirty="0">
                          <a:effectLst/>
                          <a:latin typeface="Times New Roman"/>
                          <a:ea typeface="Times New Roman"/>
                        </a:rPr>
                        <a:t>Ti</a:t>
                      </a:r>
                      <a:r>
                        <a:rPr lang="en-US" sz="1200" baseline="-25000" dirty="0">
                          <a:effectLst/>
                          <a:latin typeface="Times New Roman"/>
                          <a:ea typeface="Times New Roman"/>
                        </a:rPr>
                        <a:t>2</a:t>
                      </a:r>
                      <a:r>
                        <a:rPr lang="en-US" sz="1200" dirty="0">
                          <a:effectLst/>
                          <a:latin typeface="Times New Roman"/>
                          <a:ea typeface="Times New Roman"/>
                        </a:rPr>
                        <a:t>O</a:t>
                      </a:r>
                      <a:r>
                        <a:rPr lang="en-US" sz="1200" baseline="-25000" dirty="0">
                          <a:effectLst/>
                          <a:latin typeface="Times New Roman"/>
                          <a:ea typeface="Times New Roman"/>
                        </a:rPr>
                        <a:t>7 </a:t>
                      </a:r>
                      <a:r>
                        <a:rPr lang="en-US" sz="1200" dirty="0">
                          <a:effectLst/>
                          <a:latin typeface="Times New Roman"/>
                          <a:ea typeface="Times New Roman"/>
                        </a:rPr>
                        <a:t>(</a:t>
                      </a:r>
                      <a:r>
                        <a:rPr lang="en-US" sz="1200" dirty="0">
                          <a:effectLst/>
                          <a:latin typeface="Times New Roman"/>
                          <a:ea typeface="Times New Roman"/>
                          <a:sym typeface="Symbol"/>
                        </a:rPr>
                        <a:t></a:t>
                      </a:r>
                      <a:r>
                        <a:rPr lang="en-US" sz="1200" dirty="0">
                          <a:effectLst/>
                          <a:latin typeface="Times New Roman"/>
                          <a:ea typeface="Times New Roman"/>
                        </a:rPr>
                        <a:t>40%)</a:t>
                      </a:r>
                      <a:endParaRPr lang="en-AU" sz="1200" dirty="0">
                        <a:effectLst/>
                        <a:latin typeface="Times New Roman"/>
                        <a:ea typeface="Times New Roman"/>
                      </a:endParaRPr>
                    </a:p>
                    <a:p>
                      <a:pPr>
                        <a:lnSpc>
                          <a:spcPct val="150000"/>
                        </a:lnSpc>
                        <a:spcAft>
                          <a:spcPts val="0"/>
                        </a:spcAft>
                      </a:pPr>
                      <a:r>
                        <a:rPr lang="en-US" sz="1200" dirty="0">
                          <a:effectLst/>
                          <a:latin typeface="Times New Roman"/>
                          <a:ea typeface="Times New Roman"/>
                        </a:rPr>
                        <a:t>TiO</a:t>
                      </a:r>
                      <a:r>
                        <a:rPr lang="en-US" sz="1200" baseline="-25000" dirty="0">
                          <a:effectLst/>
                          <a:latin typeface="Times New Roman"/>
                          <a:ea typeface="Times New Roman"/>
                        </a:rPr>
                        <a:t>2</a:t>
                      </a:r>
                      <a:r>
                        <a:rPr lang="en-US" sz="1200" dirty="0">
                          <a:effectLst/>
                          <a:latin typeface="Times New Roman"/>
                          <a:ea typeface="Times New Roman"/>
                        </a:rPr>
                        <a:t> &amp; UO</a:t>
                      </a:r>
                      <a:r>
                        <a:rPr lang="en-US" sz="1200" baseline="-25000" dirty="0">
                          <a:effectLst/>
                          <a:latin typeface="Times New Roman"/>
                          <a:ea typeface="Times New Roman"/>
                        </a:rPr>
                        <a:t>2 </a:t>
                      </a:r>
                      <a:r>
                        <a:rPr lang="en-US" sz="1200" dirty="0">
                          <a:effectLst/>
                          <a:latin typeface="Times New Roman"/>
                          <a:ea typeface="Times New Roman"/>
                        </a:rPr>
                        <a:t>(&lt;2%)</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768092">
                <a:tc>
                  <a:txBody>
                    <a:bodyPr/>
                    <a:lstStyle/>
                    <a:p>
                      <a:pPr>
                        <a:lnSpc>
                          <a:spcPct val="150000"/>
                        </a:lnSpc>
                        <a:spcAft>
                          <a:spcPts val="0"/>
                        </a:spcAft>
                      </a:pPr>
                      <a:r>
                        <a:rPr lang="en-US" sz="1200">
                          <a:effectLst/>
                          <a:latin typeface="Times New Roman"/>
                          <a:ea typeface="Times New Roman"/>
                        </a:rPr>
                        <a:t>U3</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YCa</a:t>
                      </a:r>
                      <a:r>
                        <a:rPr lang="en-US" sz="1200" b="1" baseline="-25000" dirty="0">
                          <a:solidFill>
                            <a:srgbClr val="FF0000"/>
                          </a:solidFill>
                          <a:effectLst/>
                          <a:latin typeface="Times New Roman"/>
                          <a:ea typeface="Times New Roman"/>
                        </a:rPr>
                        <a:t>0.25</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0.75</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smtClean="0">
                          <a:effectLst/>
                          <a:latin typeface="Times New Roman"/>
                          <a:ea typeface="Times New Roman"/>
                        </a:rPr>
                        <a:t>Y</a:t>
                      </a:r>
                      <a:r>
                        <a:rPr lang="en-US" sz="1200" baseline="-25000" dirty="0" smtClean="0">
                          <a:effectLst/>
                          <a:latin typeface="Times New Roman"/>
                          <a:ea typeface="Times New Roman"/>
                        </a:rPr>
                        <a:t>0.5</a:t>
                      </a:r>
                      <a:r>
                        <a:rPr lang="en-US" sz="1200" dirty="0" smtClean="0">
                          <a:effectLst/>
                          <a:latin typeface="Times New Roman"/>
                          <a:ea typeface="Times New Roman"/>
                        </a:rPr>
                        <a:t>U</a:t>
                      </a:r>
                      <a:r>
                        <a:rPr lang="en-US" sz="1200" baseline="-25000" dirty="0" smtClean="0">
                          <a:effectLst/>
                          <a:latin typeface="Times New Roman"/>
                          <a:ea typeface="Times New Roman"/>
                        </a:rPr>
                        <a:t>0.5</a:t>
                      </a:r>
                      <a:r>
                        <a:rPr lang="en-US" sz="1200" dirty="0" smtClean="0">
                          <a:effectLst/>
                          <a:latin typeface="Times New Roman"/>
                          <a:ea typeface="Times New Roman"/>
                        </a:rPr>
                        <a:t>Ti</a:t>
                      </a:r>
                      <a:r>
                        <a:rPr lang="en-US" sz="1200" baseline="-25000" dirty="0" smtClean="0">
                          <a:effectLst/>
                          <a:latin typeface="Times New Roman"/>
                          <a:ea typeface="Times New Roman"/>
                        </a:rPr>
                        <a:t>2</a:t>
                      </a:r>
                      <a:r>
                        <a:rPr lang="en-US" sz="1200" dirty="0" smtClean="0">
                          <a:effectLst/>
                          <a:latin typeface="Times New Roman"/>
                          <a:ea typeface="Times New Roman"/>
                        </a:rPr>
                        <a:t>O</a:t>
                      </a:r>
                      <a:r>
                        <a:rPr lang="en-US" sz="1200" baseline="-25000" dirty="0" smtClean="0">
                          <a:effectLst/>
                          <a:latin typeface="Times New Roman"/>
                          <a:ea typeface="Times New Roman"/>
                        </a:rPr>
                        <a:t>6 ; </a:t>
                      </a:r>
                      <a:endParaRPr lang="en-AU" sz="1200" dirty="0" smtClean="0">
                        <a:effectLst/>
                        <a:latin typeface="Times New Roman"/>
                        <a:ea typeface="Times New Roman"/>
                      </a:endParaRPr>
                    </a:p>
                    <a:p>
                      <a:pPr>
                        <a:lnSpc>
                          <a:spcPct val="150000"/>
                        </a:lnSpc>
                        <a:spcAft>
                          <a:spcPts val="0"/>
                        </a:spcAft>
                      </a:pPr>
                      <a:r>
                        <a:rPr lang="en-US" sz="1200" dirty="0" smtClean="0">
                          <a:effectLst/>
                          <a:latin typeface="Times New Roman"/>
                          <a:ea typeface="Times New Roman"/>
                        </a:rPr>
                        <a:t>Y</a:t>
                      </a:r>
                      <a:r>
                        <a:rPr lang="en-US" sz="1200" baseline="-25000" dirty="0" smtClean="0">
                          <a:effectLst/>
                          <a:latin typeface="Times New Roman"/>
                          <a:ea typeface="Times New Roman"/>
                        </a:rPr>
                        <a:t>1.70</a:t>
                      </a:r>
                      <a:r>
                        <a:rPr lang="en-US" sz="1200" dirty="0" smtClean="0">
                          <a:effectLst/>
                          <a:latin typeface="Times New Roman"/>
                          <a:ea typeface="Times New Roman"/>
                        </a:rPr>
                        <a:t>Ca</a:t>
                      </a:r>
                      <a:r>
                        <a:rPr lang="en-US" sz="1200" baseline="-25000" dirty="0" smtClean="0">
                          <a:effectLst/>
                          <a:latin typeface="Times New Roman"/>
                          <a:ea typeface="Times New Roman"/>
                        </a:rPr>
                        <a:t>0.15</a:t>
                      </a:r>
                      <a:r>
                        <a:rPr lang="en-US" sz="1200" dirty="0" smtClean="0">
                          <a:effectLst/>
                          <a:latin typeface="Times New Roman"/>
                          <a:ea typeface="Times New Roman"/>
                        </a:rPr>
                        <a:t>U</a:t>
                      </a:r>
                      <a:r>
                        <a:rPr lang="en-US" sz="1200" baseline="-25000" dirty="0" smtClean="0">
                          <a:effectLst/>
                          <a:latin typeface="Times New Roman"/>
                          <a:ea typeface="Times New Roman"/>
                        </a:rPr>
                        <a:t>0.15</a:t>
                      </a:r>
                      <a:r>
                        <a:rPr lang="en-US" sz="1200" dirty="0" smtClean="0">
                          <a:effectLst/>
                          <a:latin typeface="Times New Roman"/>
                          <a:ea typeface="Times New Roman"/>
                        </a:rPr>
                        <a:t>Ti</a:t>
                      </a:r>
                      <a:r>
                        <a:rPr lang="en-US" sz="1200" baseline="-25000" dirty="0" smtClean="0">
                          <a:effectLst/>
                          <a:latin typeface="Times New Roman"/>
                          <a:ea typeface="Times New Roman"/>
                        </a:rPr>
                        <a:t>2</a:t>
                      </a:r>
                      <a:r>
                        <a:rPr lang="en-US" sz="1200" dirty="0" smtClean="0">
                          <a:effectLst/>
                          <a:latin typeface="Times New Roman"/>
                          <a:ea typeface="Times New Roman"/>
                        </a:rPr>
                        <a:t>O</a:t>
                      </a:r>
                      <a:r>
                        <a:rPr lang="en-US" sz="1200" baseline="-25000" dirty="0" smtClean="0">
                          <a:effectLst/>
                          <a:latin typeface="Times New Roman"/>
                          <a:ea typeface="Times New Roman"/>
                        </a:rPr>
                        <a:t>7 </a:t>
                      </a:r>
                      <a:r>
                        <a:rPr lang="en-US" sz="1200" dirty="0" smtClean="0">
                          <a:effectLst/>
                          <a:latin typeface="Times New Roman"/>
                          <a:ea typeface="Times New Roman"/>
                        </a:rPr>
                        <a:t>(&lt;10%)</a:t>
                      </a:r>
                      <a:endParaRPr lang="en-AU" sz="1200" dirty="0" smtClean="0">
                        <a:effectLst/>
                        <a:latin typeface="Times New Roman"/>
                        <a:ea typeface="Times New Roman"/>
                      </a:endParaRPr>
                    </a:p>
                    <a:p>
                      <a:pPr>
                        <a:lnSpc>
                          <a:spcPct val="150000"/>
                        </a:lnSpc>
                        <a:spcAft>
                          <a:spcPts val="0"/>
                        </a:spcAft>
                      </a:pPr>
                      <a:r>
                        <a:rPr lang="en-US" sz="1200" dirty="0" smtClean="0">
                          <a:effectLst/>
                          <a:latin typeface="Times New Roman"/>
                          <a:ea typeface="Times New Roman"/>
                        </a:rPr>
                        <a:t>TiO</a:t>
                      </a:r>
                      <a:r>
                        <a:rPr lang="en-US" sz="1200" baseline="-25000" dirty="0" smtClean="0">
                          <a:effectLst/>
                          <a:latin typeface="Times New Roman"/>
                          <a:ea typeface="Times New Roman"/>
                        </a:rPr>
                        <a:t>2</a:t>
                      </a:r>
                      <a:r>
                        <a:rPr lang="en-US" sz="1200" dirty="0" smtClean="0">
                          <a:effectLst/>
                          <a:latin typeface="Times New Roman"/>
                          <a:ea typeface="Times New Roman"/>
                        </a:rPr>
                        <a:t> &amp; UO</a:t>
                      </a:r>
                      <a:r>
                        <a:rPr lang="en-US" sz="1200" baseline="-25000" dirty="0" smtClean="0">
                          <a:effectLst/>
                          <a:latin typeface="Times New Roman"/>
                          <a:ea typeface="Times New Roman"/>
                        </a:rPr>
                        <a:t>2 </a:t>
                      </a:r>
                      <a:r>
                        <a:rPr lang="en-US" sz="1200" dirty="0" smtClean="0">
                          <a:effectLst/>
                          <a:latin typeface="Times New Roman"/>
                          <a:ea typeface="Times New Roman"/>
                        </a:rPr>
                        <a:t>(&lt;5%)</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256031">
                <a:tc>
                  <a:txBody>
                    <a:bodyPr/>
                    <a:lstStyle/>
                    <a:p>
                      <a:pPr>
                        <a:lnSpc>
                          <a:spcPct val="150000"/>
                        </a:lnSpc>
                        <a:spcAft>
                          <a:spcPts val="0"/>
                        </a:spcAft>
                      </a:pPr>
                      <a:r>
                        <a:rPr lang="en-US" sz="1200">
                          <a:effectLst/>
                          <a:latin typeface="Times New Roman"/>
                          <a:ea typeface="Times New Roman"/>
                        </a:rPr>
                        <a:t>U4</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GdCa</a:t>
                      </a:r>
                      <a:r>
                        <a:rPr lang="en-US" sz="1200" b="1" baseline="-25000" dirty="0">
                          <a:solidFill>
                            <a:srgbClr val="FF0000"/>
                          </a:solidFill>
                          <a:effectLst/>
                          <a:latin typeface="Times New Roman"/>
                          <a:ea typeface="Times New Roman"/>
                        </a:rPr>
                        <a:t>0.8</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0.2</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a:effectLst/>
                          <a:latin typeface="Times New Roman"/>
                          <a:ea typeface="Times New Roman"/>
                        </a:rPr>
                        <a:t>1200 </a:t>
                      </a:r>
                      <a:r>
                        <a:rPr lang="en-US" sz="1200" baseline="30000">
                          <a:effectLst/>
                          <a:latin typeface="Times New Roman"/>
                          <a:ea typeface="Times New Roman"/>
                        </a:rPr>
                        <a:t>o</a:t>
                      </a:r>
                      <a:r>
                        <a:rPr lang="en-US" sz="1200">
                          <a:effectLst/>
                          <a:latin typeface="Times New Roman"/>
                          <a:ea typeface="Times New Roman"/>
                        </a:rPr>
                        <a:t>C in air</a:t>
                      </a:r>
                      <a:endParaRPr lang="en-AU" sz="120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Gd</a:t>
                      </a:r>
                      <a:r>
                        <a:rPr lang="en-US" sz="1200" baseline="-25000" dirty="0">
                          <a:effectLst/>
                          <a:latin typeface="Times New Roman"/>
                          <a:ea typeface="Times New Roman"/>
                        </a:rPr>
                        <a:t>1.50</a:t>
                      </a:r>
                      <a:r>
                        <a:rPr lang="en-US" sz="1200" dirty="0">
                          <a:effectLst/>
                          <a:latin typeface="Times New Roman"/>
                          <a:ea typeface="Times New Roman"/>
                        </a:rPr>
                        <a:t>Ca</a:t>
                      </a:r>
                      <a:r>
                        <a:rPr lang="en-US" sz="1200" baseline="-25000" dirty="0">
                          <a:effectLst/>
                          <a:latin typeface="Times New Roman"/>
                          <a:ea typeface="Times New Roman"/>
                        </a:rPr>
                        <a:t>0.30</a:t>
                      </a:r>
                      <a:r>
                        <a:rPr lang="en-US" sz="1200" dirty="0">
                          <a:effectLst/>
                          <a:latin typeface="Times New Roman"/>
                          <a:ea typeface="Times New Roman"/>
                        </a:rPr>
                        <a:t>U</a:t>
                      </a:r>
                      <a:r>
                        <a:rPr lang="en-US" sz="1200" baseline="-25000" dirty="0">
                          <a:effectLst/>
                          <a:latin typeface="Times New Roman"/>
                          <a:ea typeface="Times New Roman"/>
                        </a:rPr>
                        <a:t>0.15</a:t>
                      </a:r>
                      <a:r>
                        <a:rPr lang="en-US" sz="1200" dirty="0">
                          <a:effectLst/>
                          <a:latin typeface="Times New Roman"/>
                          <a:ea typeface="Times New Roman"/>
                        </a:rPr>
                        <a:t>Ti</a:t>
                      </a:r>
                      <a:r>
                        <a:rPr lang="en-US" sz="1200" baseline="-25000" dirty="0">
                          <a:effectLst/>
                          <a:latin typeface="Times New Roman"/>
                          <a:ea typeface="Times New Roman"/>
                        </a:rPr>
                        <a:t>1.95</a:t>
                      </a:r>
                      <a:r>
                        <a:rPr lang="en-US" sz="1200" dirty="0">
                          <a:effectLst/>
                          <a:latin typeface="Times New Roman"/>
                          <a:ea typeface="Times New Roman"/>
                        </a:rPr>
                        <a:t>O</a:t>
                      </a:r>
                      <a:r>
                        <a:rPr lang="en-US" sz="1200" baseline="-25000" dirty="0">
                          <a:effectLst/>
                          <a:latin typeface="Times New Roman"/>
                          <a:ea typeface="Times New Roman"/>
                        </a:rPr>
                        <a:t>7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r h="768092">
                <a:tc>
                  <a:txBody>
                    <a:bodyPr/>
                    <a:lstStyle/>
                    <a:p>
                      <a:pPr>
                        <a:lnSpc>
                          <a:spcPct val="150000"/>
                        </a:lnSpc>
                        <a:spcAft>
                          <a:spcPts val="0"/>
                        </a:spcAft>
                      </a:pPr>
                      <a:r>
                        <a:rPr lang="en-US" sz="1200">
                          <a:effectLst/>
                          <a:latin typeface="Times New Roman"/>
                          <a:ea typeface="Times New Roman"/>
                        </a:rPr>
                        <a:t>U5</a:t>
                      </a:r>
                      <a:endParaRPr lang="en-AU" sz="1200">
                        <a:effectLst/>
                        <a:latin typeface="Times New Roman"/>
                        <a:ea typeface="Times New Roman"/>
                      </a:endParaRPr>
                    </a:p>
                  </a:txBody>
                  <a:tcPr marL="57289" marR="5728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50000"/>
                        </a:lnSpc>
                        <a:spcAft>
                          <a:spcPts val="0"/>
                        </a:spcAft>
                      </a:pPr>
                      <a:r>
                        <a:rPr lang="en-US" sz="1200" b="1" dirty="0">
                          <a:solidFill>
                            <a:srgbClr val="FF0000"/>
                          </a:solidFill>
                          <a:effectLst/>
                          <a:latin typeface="Times New Roman"/>
                          <a:ea typeface="Times New Roman"/>
                        </a:rPr>
                        <a:t>GdCa</a:t>
                      </a:r>
                      <a:r>
                        <a:rPr lang="en-US" sz="1200" b="1" baseline="-25000" dirty="0">
                          <a:solidFill>
                            <a:srgbClr val="FF0000"/>
                          </a:solidFill>
                          <a:effectLst/>
                          <a:latin typeface="Times New Roman"/>
                          <a:ea typeface="Times New Roman"/>
                        </a:rPr>
                        <a:t>0.6</a:t>
                      </a:r>
                      <a:r>
                        <a:rPr lang="en-US" sz="1200" b="1" dirty="0">
                          <a:solidFill>
                            <a:srgbClr val="FF0000"/>
                          </a:solidFill>
                          <a:effectLst/>
                          <a:latin typeface="Times New Roman"/>
                          <a:ea typeface="Times New Roman"/>
                        </a:rPr>
                        <a:t>U</a:t>
                      </a:r>
                      <a:r>
                        <a:rPr lang="en-US" sz="1200" b="1" baseline="-25000" dirty="0">
                          <a:solidFill>
                            <a:srgbClr val="FF0000"/>
                          </a:solidFill>
                          <a:effectLst/>
                          <a:latin typeface="Times New Roman"/>
                          <a:ea typeface="Times New Roman"/>
                        </a:rPr>
                        <a:t>0.4</a:t>
                      </a:r>
                      <a:r>
                        <a:rPr lang="en-US" sz="1200" b="1" dirty="0">
                          <a:solidFill>
                            <a:srgbClr val="FF0000"/>
                          </a:solidFill>
                          <a:effectLst/>
                          <a:latin typeface="Times New Roman"/>
                          <a:ea typeface="Times New Roman"/>
                        </a:rPr>
                        <a:t>Ti</a:t>
                      </a:r>
                      <a:r>
                        <a:rPr lang="en-US" sz="1200" b="1" baseline="-25000" dirty="0">
                          <a:solidFill>
                            <a:srgbClr val="FF0000"/>
                          </a:solidFill>
                          <a:effectLst/>
                          <a:latin typeface="Times New Roman"/>
                          <a:ea typeface="Times New Roman"/>
                        </a:rPr>
                        <a:t>2</a:t>
                      </a:r>
                      <a:r>
                        <a:rPr lang="en-US" sz="1200" b="1" dirty="0">
                          <a:solidFill>
                            <a:srgbClr val="FF0000"/>
                          </a:solidFill>
                          <a:effectLst/>
                          <a:latin typeface="Times New Roman"/>
                          <a:ea typeface="Times New Roman"/>
                        </a:rPr>
                        <a:t>O</a:t>
                      </a:r>
                      <a:r>
                        <a:rPr lang="en-US" sz="1200" b="1" baseline="-25000" dirty="0">
                          <a:solidFill>
                            <a:srgbClr val="FF0000"/>
                          </a:solidFill>
                          <a:effectLst/>
                          <a:latin typeface="Times New Roman"/>
                          <a:ea typeface="Times New Roman"/>
                        </a:rPr>
                        <a:t>7</a:t>
                      </a:r>
                      <a:endParaRPr lang="en-AU" sz="1200" b="1" dirty="0">
                        <a:solidFill>
                          <a:srgbClr val="FF0000"/>
                        </a:solidFill>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1200 </a:t>
                      </a:r>
                      <a:r>
                        <a:rPr lang="en-US" sz="1200" baseline="30000" dirty="0" err="1">
                          <a:effectLst/>
                          <a:latin typeface="Times New Roman"/>
                          <a:ea typeface="Times New Roman"/>
                        </a:rPr>
                        <a:t>o</a:t>
                      </a:r>
                      <a:r>
                        <a:rPr lang="en-US" sz="1200" dirty="0" err="1">
                          <a:effectLst/>
                          <a:latin typeface="Times New Roman"/>
                          <a:ea typeface="Times New Roman"/>
                        </a:rPr>
                        <a:t>C</a:t>
                      </a:r>
                      <a:r>
                        <a:rPr lang="en-US" sz="1200" dirty="0">
                          <a:effectLst/>
                          <a:latin typeface="Times New Roman"/>
                          <a:ea typeface="Times New Roman"/>
                        </a:rPr>
                        <a:t> in air</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nSpc>
                          <a:spcPct val="150000"/>
                        </a:lnSpc>
                        <a:spcAft>
                          <a:spcPts val="0"/>
                        </a:spcAft>
                      </a:pPr>
                      <a:r>
                        <a:rPr lang="en-US" sz="1200" dirty="0">
                          <a:effectLst/>
                          <a:latin typeface="Times New Roman"/>
                          <a:ea typeface="Times New Roman"/>
                        </a:rPr>
                        <a:t>Gd</a:t>
                      </a:r>
                      <a:r>
                        <a:rPr lang="en-US" sz="1200" baseline="-25000" dirty="0">
                          <a:effectLst/>
                          <a:latin typeface="Times New Roman"/>
                          <a:ea typeface="Times New Roman"/>
                        </a:rPr>
                        <a:t>1.38</a:t>
                      </a:r>
                      <a:r>
                        <a:rPr lang="en-US" sz="1200" dirty="0">
                          <a:effectLst/>
                          <a:latin typeface="Times New Roman"/>
                          <a:ea typeface="Times New Roman"/>
                        </a:rPr>
                        <a:t>Ca</a:t>
                      </a:r>
                      <a:r>
                        <a:rPr lang="en-US" sz="1200" baseline="-25000" dirty="0">
                          <a:effectLst/>
                          <a:latin typeface="Times New Roman"/>
                          <a:ea typeface="Times New Roman"/>
                        </a:rPr>
                        <a:t>0.31</a:t>
                      </a:r>
                      <a:r>
                        <a:rPr lang="en-US" sz="1200" dirty="0">
                          <a:effectLst/>
                          <a:latin typeface="Times New Roman"/>
                          <a:ea typeface="Times New Roman"/>
                        </a:rPr>
                        <a:t>U</a:t>
                      </a:r>
                      <a:r>
                        <a:rPr lang="en-US" sz="1200" baseline="-25000" dirty="0">
                          <a:effectLst/>
                          <a:latin typeface="Times New Roman"/>
                          <a:ea typeface="Times New Roman"/>
                        </a:rPr>
                        <a:t>0.26</a:t>
                      </a:r>
                      <a:r>
                        <a:rPr lang="en-US" sz="1200" dirty="0">
                          <a:effectLst/>
                          <a:latin typeface="Times New Roman"/>
                          <a:ea typeface="Times New Roman"/>
                        </a:rPr>
                        <a:t>Ti</a:t>
                      </a:r>
                      <a:r>
                        <a:rPr lang="en-US" sz="1200" baseline="-25000" dirty="0">
                          <a:effectLst/>
                          <a:latin typeface="Times New Roman"/>
                          <a:ea typeface="Times New Roman"/>
                        </a:rPr>
                        <a:t>1.95</a:t>
                      </a:r>
                      <a:r>
                        <a:rPr lang="en-US" sz="1200" dirty="0">
                          <a:effectLst/>
                          <a:latin typeface="Times New Roman"/>
                          <a:ea typeface="Times New Roman"/>
                        </a:rPr>
                        <a:t>O</a:t>
                      </a:r>
                      <a:r>
                        <a:rPr lang="en-US" sz="1200" baseline="-25000" dirty="0">
                          <a:effectLst/>
                          <a:latin typeface="Times New Roman"/>
                          <a:ea typeface="Times New Roman"/>
                        </a:rPr>
                        <a:t>7 </a:t>
                      </a:r>
                      <a:endParaRPr lang="en-AU" sz="1200" dirty="0">
                        <a:effectLst/>
                        <a:latin typeface="Times New Roman"/>
                        <a:ea typeface="Times New Roman"/>
                      </a:endParaRPr>
                    </a:p>
                    <a:p>
                      <a:pPr>
                        <a:lnSpc>
                          <a:spcPct val="150000"/>
                        </a:lnSpc>
                        <a:spcAft>
                          <a:spcPts val="0"/>
                        </a:spcAft>
                      </a:pPr>
                      <a:r>
                        <a:rPr lang="en-US" sz="1200" dirty="0">
                          <a:effectLst/>
                          <a:latin typeface="Times New Roman"/>
                          <a:ea typeface="Times New Roman"/>
                        </a:rPr>
                        <a:t>Gd</a:t>
                      </a:r>
                      <a:r>
                        <a:rPr lang="en-US" sz="1200" baseline="-25000" dirty="0">
                          <a:effectLst/>
                          <a:latin typeface="Times New Roman"/>
                          <a:ea typeface="Times New Roman"/>
                        </a:rPr>
                        <a:t>0.53</a:t>
                      </a:r>
                      <a:r>
                        <a:rPr lang="en-US" sz="1200" dirty="0">
                          <a:effectLst/>
                          <a:latin typeface="Times New Roman"/>
                          <a:ea typeface="Times New Roman"/>
                        </a:rPr>
                        <a:t>U</a:t>
                      </a:r>
                      <a:r>
                        <a:rPr lang="en-US" sz="1200" baseline="-25000" dirty="0">
                          <a:effectLst/>
                          <a:latin typeface="Times New Roman"/>
                          <a:ea typeface="Times New Roman"/>
                        </a:rPr>
                        <a:t>0.51</a:t>
                      </a:r>
                      <a:r>
                        <a:rPr lang="en-US" sz="1200" dirty="0">
                          <a:effectLst/>
                          <a:latin typeface="Times New Roman"/>
                          <a:ea typeface="Times New Roman"/>
                        </a:rPr>
                        <a:t>Ti</a:t>
                      </a:r>
                      <a:r>
                        <a:rPr lang="en-US" sz="1200" baseline="-25000" dirty="0">
                          <a:effectLst/>
                          <a:latin typeface="Times New Roman"/>
                          <a:ea typeface="Times New Roman"/>
                        </a:rPr>
                        <a:t>1.91</a:t>
                      </a:r>
                      <a:r>
                        <a:rPr lang="en-US" sz="1200" dirty="0">
                          <a:effectLst/>
                          <a:latin typeface="Times New Roman"/>
                          <a:ea typeface="Times New Roman"/>
                        </a:rPr>
                        <a:t>O</a:t>
                      </a:r>
                      <a:r>
                        <a:rPr lang="en-US" sz="1200" baseline="-25000" dirty="0">
                          <a:effectLst/>
                          <a:latin typeface="Times New Roman"/>
                          <a:ea typeface="Times New Roman"/>
                        </a:rPr>
                        <a:t>6 </a:t>
                      </a:r>
                      <a:r>
                        <a:rPr lang="en-US" sz="1200" dirty="0">
                          <a:effectLst/>
                          <a:latin typeface="Times New Roman"/>
                          <a:ea typeface="Times New Roman"/>
                        </a:rPr>
                        <a:t>(</a:t>
                      </a:r>
                      <a:r>
                        <a:rPr lang="en-US" sz="1200" dirty="0">
                          <a:effectLst/>
                          <a:latin typeface="Times New Roman"/>
                          <a:ea typeface="Times New Roman"/>
                          <a:sym typeface="Symbol"/>
                        </a:rPr>
                        <a:t></a:t>
                      </a:r>
                      <a:r>
                        <a:rPr lang="en-US" sz="1200" dirty="0">
                          <a:effectLst/>
                          <a:latin typeface="Times New Roman"/>
                          <a:ea typeface="Times New Roman"/>
                        </a:rPr>
                        <a:t>45%)</a:t>
                      </a:r>
                      <a:endParaRPr lang="en-AU" sz="1200" dirty="0">
                        <a:effectLst/>
                        <a:latin typeface="Times New Roman"/>
                        <a:ea typeface="Times New Roman"/>
                      </a:endParaRPr>
                    </a:p>
                    <a:p>
                      <a:pPr>
                        <a:lnSpc>
                          <a:spcPct val="150000"/>
                        </a:lnSpc>
                        <a:spcAft>
                          <a:spcPts val="0"/>
                        </a:spcAft>
                      </a:pPr>
                      <a:r>
                        <a:rPr lang="en-US" sz="1200" dirty="0">
                          <a:effectLst/>
                          <a:latin typeface="Times New Roman"/>
                          <a:ea typeface="Times New Roman"/>
                        </a:rPr>
                        <a:t>TiO</a:t>
                      </a:r>
                      <a:r>
                        <a:rPr lang="en-US" sz="1200" baseline="-25000" dirty="0">
                          <a:effectLst/>
                          <a:latin typeface="Times New Roman"/>
                          <a:ea typeface="Times New Roman"/>
                        </a:rPr>
                        <a:t>2</a:t>
                      </a:r>
                      <a:r>
                        <a:rPr lang="en-US" sz="1200" dirty="0">
                          <a:effectLst/>
                          <a:latin typeface="Times New Roman"/>
                          <a:ea typeface="Times New Roman"/>
                        </a:rPr>
                        <a:t> &amp; UO</a:t>
                      </a:r>
                      <a:r>
                        <a:rPr lang="en-US" sz="1200" baseline="-25000" dirty="0">
                          <a:effectLst/>
                          <a:latin typeface="Times New Roman"/>
                          <a:ea typeface="Times New Roman"/>
                        </a:rPr>
                        <a:t>2 </a:t>
                      </a:r>
                      <a:r>
                        <a:rPr lang="en-US" sz="1200" dirty="0">
                          <a:effectLst/>
                          <a:latin typeface="Times New Roman"/>
                          <a:ea typeface="Times New Roman"/>
                        </a:rPr>
                        <a:t>(&lt;3%)</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5+</a:t>
                      </a:r>
                      <a:endParaRPr lang="en-AU" sz="1200" dirty="0">
                        <a:effectLst/>
                        <a:latin typeface="Times New Roman"/>
                        <a:ea typeface="Times New Roman"/>
                      </a:endParaRPr>
                    </a:p>
                    <a:p>
                      <a:pPr algn="ctr">
                        <a:lnSpc>
                          <a:spcPct val="150000"/>
                        </a:lnSpc>
                        <a:spcAft>
                          <a:spcPts val="0"/>
                        </a:spcAft>
                      </a:pPr>
                      <a:r>
                        <a:rPr lang="en-US" sz="1200" dirty="0">
                          <a:effectLst/>
                          <a:latin typeface="Times New Roman"/>
                          <a:ea typeface="Times New Roman"/>
                        </a:rPr>
                        <a:t> </a:t>
                      </a:r>
                      <a:endParaRPr lang="en-AU" sz="1200" dirty="0">
                        <a:effectLst/>
                        <a:latin typeface="Times New Roman"/>
                        <a:ea typeface="Times New Roman"/>
                      </a:endParaRPr>
                    </a:p>
                  </a:txBody>
                  <a:tcPr marL="57289" marR="5728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r>
            </a:tbl>
          </a:graphicData>
        </a:graphic>
      </p:graphicFrame>
      <p:sp>
        <p:nvSpPr>
          <p:cNvPr id="6" name="Title 1"/>
          <p:cNvSpPr>
            <a:spLocks noGrp="1"/>
          </p:cNvSpPr>
          <p:nvPr>
            <p:ph type="title"/>
          </p:nvPr>
        </p:nvSpPr>
        <p:spPr>
          <a:xfrm>
            <a:off x="0" y="-27384"/>
            <a:ext cx="9906000" cy="648072"/>
          </a:xfrm>
        </p:spPr>
        <p:txBody>
          <a:bodyPr/>
          <a:lstStyle/>
          <a:p>
            <a:pPr algn="l"/>
            <a:r>
              <a:rPr lang="en-AU" sz="2800" dirty="0" smtClean="0"/>
              <a:t> Case 5: Phase evolution from </a:t>
            </a:r>
            <a:r>
              <a:rPr lang="en-AU" sz="2800" dirty="0" err="1" smtClean="0"/>
              <a:t>pyrochlore</a:t>
            </a:r>
            <a:r>
              <a:rPr lang="en-AU" sz="2800" dirty="0" smtClean="0"/>
              <a:t> to </a:t>
            </a:r>
            <a:r>
              <a:rPr lang="en-AU" sz="2800" dirty="0" err="1" smtClean="0"/>
              <a:t>brannerite</a:t>
            </a:r>
            <a:r>
              <a:rPr lang="en-AU" sz="2800" dirty="0" smtClean="0"/>
              <a:t> in glass</a:t>
            </a:r>
            <a:endParaRPr lang="en-AU" sz="2800" dirty="0"/>
          </a:p>
        </p:txBody>
      </p:sp>
      <p:sp>
        <p:nvSpPr>
          <p:cNvPr id="7" name="Rectangle 6"/>
          <p:cNvSpPr/>
          <p:nvPr/>
        </p:nvSpPr>
        <p:spPr>
          <a:xfrm>
            <a:off x="-29269" y="6669360"/>
            <a:ext cx="9721080" cy="276999"/>
          </a:xfrm>
          <a:prstGeom prst="rect">
            <a:avLst/>
          </a:prstGeom>
        </p:spPr>
        <p:txBody>
          <a:bodyPr wrap="square">
            <a:spAutoFit/>
          </a:bodyPr>
          <a:lstStyle/>
          <a:p>
            <a:r>
              <a:rPr lang="en-AU" sz="1200" dirty="0"/>
              <a:t>Zhang et al., </a:t>
            </a:r>
            <a:r>
              <a:rPr lang="en-AU" sz="1200" dirty="0" smtClean="0"/>
              <a:t>J</a:t>
            </a:r>
            <a:r>
              <a:rPr lang="en-AU" sz="1200" dirty="0"/>
              <a:t>. Am. Ceram. Soc., 100 [11] (2017) 5335-5346.</a:t>
            </a:r>
          </a:p>
        </p:txBody>
      </p:sp>
    </p:spTree>
    <p:extLst>
      <p:ext uri="{BB962C8B-B14F-4D97-AF65-F5344CB8AC3E}">
        <p14:creationId xmlns:p14="http://schemas.microsoft.com/office/powerpoint/2010/main" val="33810726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10012761" cy="648072"/>
          </a:xfrm>
        </p:spPr>
        <p:txBody>
          <a:bodyPr/>
          <a:lstStyle/>
          <a:p>
            <a:pPr algn="l"/>
            <a:r>
              <a:rPr lang="en-AU" sz="2800" dirty="0" smtClean="0"/>
              <a:t>Structures and phase evolution</a:t>
            </a:r>
            <a:endParaRPr lang="en-AU" sz="2800" dirty="0"/>
          </a:p>
        </p:txBody>
      </p:sp>
      <p:sp>
        <p:nvSpPr>
          <p:cNvPr id="11" name="Rectangle 10"/>
          <p:cNvSpPr/>
          <p:nvPr/>
        </p:nvSpPr>
        <p:spPr>
          <a:xfrm>
            <a:off x="-15552" y="6608385"/>
            <a:ext cx="8280920" cy="276999"/>
          </a:xfrm>
          <a:prstGeom prst="rect">
            <a:avLst/>
          </a:prstGeom>
        </p:spPr>
        <p:txBody>
          <a:bodyPr wrap="square">
            <a:spAutoFit/>
          </a:bodyPr>
          <a:lstStyle/>
          <a:p>
            <a:r>
              <a:rPr lang="en-AU" sz="1200" dirty="0" smtClean="0"/>
              <a:t>Zhang et al., </a:t>
            </a:r>
            <a:r>
              <a:rPr lang="en-AU" sz="1200" dirty="0" smtClean="0"/>
              <a:t>J</a:t>
            </a:r>
            <a:r>
              <a:rPr lang="en-AU" sz="1200" dirty="0"/>
              <a:t>. Am. Ceram. Soc., 100 [11] (2017) 5335-5346. </a:t>
            </a:r>
          </a:p>
        </p:txBody>
      </p:sp>
      <p:pic>
        <p:nvPicPr>
          <p:cNvPr id="1029" name="Picture 5" descr="C:\Users\yzx\To be finalised for submission\Published papers-40\36_Phase evolution from pyrochlore to brannerite in glass_J Am Ceram Soc_09-02-2017\Submission files\Figure 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467" y="404664"/>
            <a:ext cx="5070551" cy="6048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p:cNvPicPr>
            <a:picLocks noChangeAspect="1" noChangeArrowheads="1"/>
          </p:cNvPicPr>
          <p:nvPr/>
        </p:nvPicPr>
        <p:blipFill>
          <a:blip r:embed="rId3">
            <a:lum/>
            <a:extLst>
              <a:ext uri="{28A0092B-C50C-407E-A947-70E740481C1C}">
                <a14:useLocalDpi xmlns:a14="http://schemas.microsoft.com/office/drawing/2010/main" val="0"/>
              </a:ext>
            </a:extLst>
          </a:blip>
          <a:srcRect/>
          <a:stretch>
            <a:fillRect/>
          </a:stretch>
        </p:blipFill>
        <p:spPr bwMode="auto">
          <a:xfrm>
            <a:off x="-25075" y="3213336"/>
            <a:ext cx="4883350"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76536" y="2348880"/>
            <a:ext cx="1086580" cy="369332"/>
          </a:xfrm>
          <a:prstGeom prst="rect">
            <a:avLst/>
          </a:prstGeom>
          <a:noFill/>
        </p:spPr>
        <p:txBody>
          <a:bodyPr wrap="none" rtlCol="0">
            <a:spAutoFit/>
          </a:bodyPr>
          <a:lstStyle/>
          <a:p>
            <a:r>
              <a:rPr lang="en-AU" dirty="0" smtClean="0"/>
              <a:t>Y2Ti2O7</a:t>
            </a:r>
            <a:endParaRPr lang="en-AU" dirty="0"/>
          </a:p>
        </p:txBody>
      </p:sp>
      <p:sp>
        <p:nvSpPr>
          <p:cNvPr id="4" name="TextBox 3"/>
          <p:cNvSpPr txBox="1"/>
          <p:nvPr/>
        </p:nvSpPr>
        <p:spPr>
          <a:xfrm>
            <a:off x="3368824" y="2348880"/>
            <a:ext cx="1240468" cy="369332"/>
          </a:xfrm>
          <a:prstGeom prst="rect">
            <a:avLst/>
          </a:prstGeom>
          <a:noFill/>
        </p:spPr>
        <p:txBody>
          <a:bodyPr wrap="none" rtlCol="0">
            <a:spAutoFit/>
          </a:bodyPr>
          <a:lstStyle/>
          <a:p>
            <a:r>
              <a:rPr lang="en-AU" dirty="0" smtClean="0"/>
              <a:t>Gd2Ti2O7</a:t>
            </a:r>
            <a:endParaRPr lang="en-AU"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1" y="476976"/>
            <a:ext cx="4837669" cy="27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769061" y="3356992"/>
            <a:ext cx="492443" cy="369332"/>
          </a:xfrm>
          <a:prstGeom prst="rect">
            <a:avLst/>
          </a:prstGeom>
          <a:noFill/>
        </p:spPr>
        <p:txBody>
          <a:bodyPr wrap="none" rtlCol="0">
            <a:spAutoFit/>
          </a:bodyPr>
          <a:lstStyle/>
          <a:p>
            <a:r>
              <a:rPr lang="en-AU" dirty="0" err="1" smtClean="0"/>
              <a:t>Gd</a:t>
            </a:r>
            <a:endParaRPr lang="en-AU" dirty="0"/>
          </a:p>
        </p:txBody>
      </p:sp>
      <p:sp>
        <p:nvSpPr>
          <p:cNvPr id="6" name="TextBox 5"/>
          <p:cNvSpPr txBox="1"/>
          <p:nvPr/>
        </p:nvSpPr>
        <p:spPr>
          <a:xfrm>
            <a:off x="416496" y="3356992"/>
            <a:ext cx="338554" cy="369332"/>
          </a:xfrm>
          <a:prstGeom prst="rect">
            <a:avLst/>
          </a:prstGeom>
          <a:noFill/>
        </p:spPr>
        <p:txBody>
          <a:bodyPr wrap="none" rtlCol="0">
            <a:spAutoFit/>
          </a:bodyPr>
          <a:lstStyle/>
          <a:p>
            <a:r>
              <a:rPr lang="en-AU" dirty="0" smtClean="0"/>
              <a:t>Y</a:t>
            </a:r>
            <a:endParaRPr lang="en-AU" dirty="0"/>
          </a:p>
        </p:txBody>
      </p:sp>
      <p:sp>
        <p:nvSpPr>
          <p:cNvPr id="7" name="TextBox 6"/>
          <p:cNvSpPr txBox="1"/>
          <p:nvPr/>
        </p:nvSpPr>
        <p:spPr>
          <a:xfrm>
            <a:off x="1636131" y="4005064"/>
            <a:ext cx="453970" cy="369332"/>
          </a:xfrm>
          <a:prstGeom prst="rect">
            <a:avLst/>
          </a:prstGeom>
          <a:noFill/>
        </p:spPr>
        <p:txBody>
          <a:bodyPr wrap="none" rtlCol="0">
            <a:spAutoFit/>
          </a:bodyPr>
          <a:lstStyle/>
          <a:p>
            <a:r>
              <a:rPr lang="en-AU" dirty="0" err="1" smtClean="0"/>
              <a:t>Py</a:t>
            </a:r>
            <a:endParaRPr lang="en-AU" dirty="0"/>
          </a:p>
        </p:txBody>
      </p:sp>
      <p:sp>
        <p:nvSpPr>
          <p:cNvPr id="8" name="TextBox 7"/>
          <p:cNvSpPr txBox="1"/>
          <p:nvPr/>
        </p:nvSpPr>
        <p:spPr>
          <a:xfrm>
            <a:off x="1319826" y="3212976"/>
            <a:ext cx="415498" cy="369332"/>
          </a:xfrm>
          <a:prstGeom prst="rect">
            <a:avLst/>
          </a:prstGeom>
          <a:noFill/>
        </p:spPr>
        <p:txBody>
          <a:bodyPr wrap="none" rtlCol="0">
            <a:spAutoFit/>
          </a:bodyPr>
          <a:lstStyle/>
          <a:p>
            <a:r>
              <a:rPr lang="en-AU" dirty="0" smtClean="0"/>
              <a:t>Br</a:t>
            </a:r>
            <a:endParaRPr lang="en-AU" dirty="0"/>
          </a:p>
        </p:txBody>
      </p:sp>
    </p:spTree>
    <p:extLst>
      <p:ext uri="{BB962C8B-B14F-4D97-AF65-F5344CB8AC3E}">
        <p14:creationId xmlns:p14="http://schemas.microsoft.com/office/powerpoint/2010/main" val="3297603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10012761" cy="648072"/>
          </a:xfrm>
        </p:spPr>
        <p:txBody>
          <a:bodyPr/>
          <a:lstStyle/>
          <a:p>
            <a:pPr algn="l"/>
            <a:r>
              <a:rPr lang="en-AU" sz="2800" dirty="0"/>
              <a:t>U substitution on Y site of </a:t>
            </a:r>
            <a:r>
              <a:rPr lang="en-AU" sz="2800" dirty="0" smtClean="0"/>
              <a:t>Y</a:t>
            </a:r>
            <a:r>
              <a:rPr lang="en-AU" sz="2000" dirty="0" smtClean="0"/>
              <a:t>2</a:t>
            </a:r>
            <a:r>
              <a:rPr lang="en-AU" sz="2800" dirty="0" smtClean="0"/>
              <a:t>Ti</a:t>
            </a:r>
            <a:r>
              <a:rPr lang="en-AU" sz="2000" dirty="0" smtClean="0"/>
              <a:t>2</a:t>
            </a:r>
            <a:r>
              <a:rPr lang="en-AU" sz="2800" dirty="0" smtClean="0"/>
              <a:t>O</a:t>
            </a:r>
            <a:r>
              <a:rPr lang="en-AU" sz="2000" dirty="0" smtClean="0"/>
              <a:t>7</a:t>
            </a:r>
            <a:r>
              <a:rPr lang="en-AU" sz="2800" dirty="0" smtClean="0"/>
              <a:t>—SEM/EDS</a:t>
            </a:r>
            <a:endParaRPr lang="en-AU" sz="2800" dirty="0"/>
          </a:p>
        </p:txBody>
      </p:sp>
      <p:sp>
        <p:nvSpPr>
          <p:cNvPr id="11" name="Rectangle 10"/>
          <p:cNvSpPr/>
          <p:nvPr/>
        </p:nvSpPr>
        <p:spPr>
          <a:xfrm>
            <a:off x="-15552" y="6536377"/>
            <a:ext cx="8352928" cy="276999"/>
          </a:xfrm>
          <a:prstGeom prst="rect">
            <a:avLst/>
          </a:prstGeom>
        </p:spPr>
        <p:txBody>
          <a:bodyPr wrap="square">
            <a:spAutoFit/>
          </a:bodyPr>
          <a:lstStyle/>
          <a:p>
            <a:r>
              <a:rPr lang="en-AU" sz="1200" dirty="0" smtClean="0"/>
              <a:t>Zhang et al., </a:t>
            </a:r>
            <a:r>
              <a:rPr lang="en-AU" sz="1200" dirty="0" smtClean="0"/>
              <a:t>J</a:t>
            </a:r>
            <a:r>
              <a:rPr lang="en-AU" sz="1200" dirty="0"/>
              <a:t>. Am. Ceram. Soc., 100 [11] (2017) 5335-5346. </a:t>
            </a:r>
          </a:p>
        </p:txBody>
      </p:sp>
      <p:pic>
        <p:nvPicPr>
          <p:cNvPr id="1028" name="Picture 4" descr="C:\Users\yzx\To be finalised for submission\Published papers-40\36_Phase evolution from pyrochlore to brannerite in glass_J Am Ceram Soc_09-02-2017\Submission files\Figure 3.tif"/>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357603" y="693328"/>
            <a:ext cx="4592907" cy="568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yzx\To be finalised for submission\Published papers-40\36_Phase evolution from pyrochlore to brannerite in glass_J Am Ceram Soc_09-02-2017\SEM Figure_1_finalized.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1998" y="1341280"/>
            <a:ext cx="5380218" cy="460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559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10012761" cy="648072"/>
          </a:xfrm>
        </p:spPr>
        <p:txBody>
          <a:bodyPr/>
          <a:lstStyle/>
          <a:p>
            <a:pPr algn="l"/>
            <a:r>
              <a:rPr lang="en-AU" sz="2800" dirty="0" smtClean="0"/>
              <a:t>TEM-SAED                      U in residue glasses</a:t>
            </a:r>
            <a:endParaRPr lang="en-AU" sz="2800" dirty="0"/>
          </a:p>
        </p:txBody>
      </p:sp>
      <p:sp>
        <p:nvSpPr>
          <p:cNvPr id="11" name="Rectangle 10"/>
          <p:cNvSpPr/>
          <p:nvPr/>
        </p:nvSpPr>
        <p:spPr>
          <a:xfrm>
            <a:off x="-15552" y="6608385"/>
            <a:ext cx="6768750" cy="276999"/>
          </a:xfrm>
          <a:prstGeom prst="rect">
            <a:avLst/>
          </a:prstGeom>
        </p:spPr>
        <p:txBody>
          <a:bodyPr wrap="square">
            <a:spAutoFit/>
          </a:bodyPr>
          <a:lstStyle/>
          <a:p>
            <a:r>
              <a:rPr lang="en-AU" sz="1200" dirty="0" smtClean="0"/>
              <a:t>Zhang et al., </a:t>
            </a:r>
            <a:r>
              <a:rPr lang="en-AU" sz="1200" dirty="0" smtClean="0"/>
              <a:t>J</a:t>
            </a:r>
            <a:r>
              <a:rPr lang="en-AU" sz="1200" dirty="0"/>
              <a:t>. Am. Ceram. Soc., 100 [11] (2017) 5335-5346. </a:t>
            </a:r>
          </a:p>
        </p:txBody>
      </p:sp>
      <p:pic>
        <p:nvPicPr>
          <p:cNvPr id="1026" name="Picture 2" descr="C:\Users\yzx\To be finalised for submission\Published papers-40\36_Phase evolution from pyrochlore to brannerite in glass_J Am Ceram Soc_09-02-2017\Submission files\Figure 5.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7" y="548680"/>
            <a:ext cx="5980716" cy="5940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743672" y="-16442"/>
            <a:ext cx="3284540" cy="69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589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792088"/>
          </a:xfrm>
        </p:spPr>
        <p:txBody>
          <a:bodyPr/>
          <a:lstStyle/>
          <a:p>
            <a:pPr algn="l"/>
            <a:r>
              <a:rPr lang="en-AU" dirty="0" smtClean="0"/>
              <a:t>  Summary and future work</a:t>
            </a:r>
            <a:endParaRPr lang="en-AU" dirty="0"/>
          </a:p>
        </p:txBody>
      </p:sp>
      <p:sp>
        <p:nvSpPr>
          <p:cNvPr id="3" name="Content Placeholder 2"/>
          <p:cNvSpPr>
            <a:spLocks noGrp="1"/>
          </p:cNvSpPr>
          <p:nvPr>
            <p:ph idx="1"/>
          </p:nvPr>
        </p:nvSpPr>
        <p:spPr>
          <a:xfrm>
            <a:off x="128464" y="836712"/>
            <a:ext cx="9721080" cy="5976664"/>
          </a:xfrm>
        </p:spPr>
        <p:txBody>
          <a:bodyPr/>
          <a:lstStyle/>
          <a:p>
            <a:r>
              <a:rPr lang="en-AU" dirty="0" smtClean="0">
                <a:solidFill>
                  <a:srgbClr val="0070C0"/>
                </a:solidFill>
              </a:rPr>
              <a:t>Summary:</a:t>
            </a:r>
          </a:p>
          <a:p>
            <a:pPr lvl="1"/>
            <a:r>
              <a:rPr lang="en-AU" sz="2400" dirty="0" smtClean="0">
                <a:solidFill>
                  <a:schemeClr val="tx1"/>
                </a:solidFill>
              </a:rPr>
              <a:t>Titanate (zirconolite/</a:t>
            </a:r>
            <a:r>
              <a:rPr lang="en-AU" sz="2400" dirty="0" err="1" smtClean="0">
                <a:solidFill>
                  <a:schemeClr val="tx1"/>
                </a:solidFill>
              </a:rPr>
              <a:t>pyrochlore</a:t>
            </a:r>
            <a:r>
              <a:rPr lang="en-AU" sz="2400" dirty="0" smtClean="0">
                <a:solidFill>
                  <a:schemeClr val="tx1"/>
                </a:solidFill>
              </a:rPr>
              <a:t>/</a:t>
            </a:r>
            <a:r>
              <a:rPr lang="en-AU" sz="2400" dirty="0" err="1" smtClean="0">
                <a:solidFill>
                  <a:schemeClr val="tx1"/>
                </a:solidFill>
              </a:rPr>
              <a:t>brannerite</a:t>
            </a:r>
            <a:r>
              <a:rPr lang="en-AU" sz="2400" dirty="0" smtClean="0">
                <a:solidFill>
                  <a:schemeClr val="tx1"/>
                </a:solidFill>
              </a:rPr>
              <a:t>) based glass-ceramics have been developed as potential waste forms </a:t>
            </a:r>
            <a:endParaRPr lang="en-AU" sz="2400" dirty="0" smtClean="0">
              <a:solidFill>
                <a:schemeClr val="tx1"/>
              </a:solidFill>
            </a:endParaRPr>
          </a:p>
          <a:p>
            <a:pPr lvl="1"/>
            <a:r>
              <a:rPr lang="en-AU" sz="2400" dirty="0" smtClean="0">
                <a:solidFill>
                  <a:schemeClr val="tx1"/>
                </a:solidFill>
              </a:rPr>
              <a:t>Actinide </a:t>
            </a:r>
            <a:r>
              <a:rPr lang="en-AU" sz="2400" dirty="0" smtClean="0">
                <a:solidFill>
                  <a:schemeClr val="tx1"/>
                </a:solidFill>
              </a:rPr>
              <a:t>validations on these glass-ceramic systems have been primarily </a:t>
            </a:r>
            <a:r>
              <a:rPr lang="en-AU" sz="2400" dirty="0" smtClean="0">
                <a:solidFill>
                  <a:schemeClr val="tx1"/>
                </a:solidFill>
              </a:rPr>
              <a:t>addressed</a:t>
            </a:r>
            <a:endParaRPr lang="en-AU" sz="2400" dirty="0" smtClean="0">
              <a:solidFill>
                <a:schemeClr val="tx1"/>
              </a:solidFill>
            </a:endParaRPr>
          </a:p>
          <a:p>
            <a:pPr lvl="1"/>
            <a:r>
              <a:rPr lang="en-AU" sz="2400" dirty="0" smtClean="0">
                <a:solidFill>
                  <a:schemeClr val="tx1"/>
                </a:solidFill>
              </a:rPr>
              <a:t>Pu(III)/Pu(IV)</a:t>
            </a:r>
            <a:r>
              <a:rPr lang="en-AU" sz="2400" dirty="0" smtClean="0">
                <a:solidFill>
                  <a:schemeClr val="tx1"/>
                </a:solidFill>
              </a:rPr>
              <a:t> and U(IV)/U(V) can be incorporated in the designed ceramic phases</a:t>
            </a:r>
          </a:p>
          <a:p>
            <a:pPr lvl="1"/>
            <a:r>
              <a:rPr lang="en-AU" sz="2400" dirty="0" smtClean="0">
                <a:solidFill>
                  <a:schemeClr val="tx1"/>
                </a:solidFill>
              </a:rPr>
              <a:t>End products showing good chemical durability</a:t>
            </a:r>
          </a:p>
          <a:p>
            <a:pPr marL="457200" lvl="1" indent="0">
              <a:buNone/>
            </a:pPr>
            <a:r>
              <a:rPr lang="en-AU" dirty="0" smtClean="0">
                <a:solidFill>
                  <a:srgbClr val="0070C0"/>
                </a:solidFill>
              </a:rPr>
              <a:t>Future </a:t>
            </a:r>
            <a:r>
              <a:rPr lang="en-AU" dirty="0" smtClean="0">
                <a:solidFill>
                  <a:srgbClr val="0070C0"/>
                </a:solidFill>
              </a:rPr>
              <a:t>work:</a:t>
            </a:r>
          </a:p>
          <a:p>
            <a:pPr lvl="1"/>
            <a:r>
              <a:rPr lang="en-AU" sz="2400" dirty="0" smtClean="0">
                <a:solidFill>
                  <a:schemeClr val="tx1"/>
                </a:solidFill>
              </a:rPr>
              <a:t>Further </a:t>
            </a:r>
            <a:r>
              <a:rPr lang="en-AU" sz="2400" dirty="0" smtClean="0">
                <a:solidFill>
                  <a:schemeClr val="tx1"/>
                </a:solidFill>
              </a:rPr>
              <a:t>plutonium </a:t>
            </a:r>
            <a:r>
              <a:rPr lang="en-AU" sz="2400" dirty="0" smtClean="0">
                <a:solidFill>
                  <a:schemeClr val="tx1"/>
                </a:solidFill>
              </a:rPr>
              <a:t>validations with </a:t>
            </a:r>
            <a:r>
              <a:rPr lang="en-AU" sz="2400" dirty="0" err="1" smtClean="0">
                <a:solidFill>
                  <a:schemeClr val="tx1"/>
                </a:solidFill>
              </a:rPr>
              <a:t>HIPPed</a:t>
            </a:r>
            <a:r>
              <a:rPr lang="en-AU" sz="2400" dirty="0" smtClean="0">
                <a:solidFill>
                  <a:schemeClr val="tx1"/>
                </a:solidFill>
              </a:rPr>
              <a:t> glass-ceramics</a:t>
            </a:r>
            <a:endParaRPr lang="en-AU" sz="2400" dirty="0" smtClean="0">
              <a:solidFill>
                <a:schemeClr val="tx1"/>
              </a:solidFill>
            </a:endParaRPr>
          </a:p>
          <a:p>
            <a:pPr lvl="1"/>
            <a:r>
              <a:rPr lang="en-AU" sz="2400" dirty="0" smtClean="0">
                <a:solidFill>
                  <a:schemeClr val="tx1"/>
                </a:solidFill>
              </a:rPr>
              <a:t>Ion irradiation studies </a:t>
            </a:r>
            <a:r>
              <a:rPr lang="en-AU" sz="2400" dirty="0" smtClean="0">
                <a:solidFill>
                  <a:schemeClr val="tx1"/>
                </a:solidFill>
              </a:rPr>
              <a:t>currently in </a:t>
            </a:r>
            <a:r>
              <a:rPr lang="en-AU" sz="2400" dirty="0" smtClean="0">
                <a:solidFill>
                  <a:schemeClr val="tx1"/>
                </a:solidFill>
              </a:rPr>
              <a:t>progress</a:t>
            </a:r>
          </a:p>
          <a:p>
            <a:pPr lvl="1"/>
            <a:r>
              <a:rPr lang="en-AU" sz="2400" dirty="0" smtClean="0">
                <a:solidFill>
                  <a:schemeClr val="tx1"/>
                </a:solidFill>
              </a:rPr>
              <a:t>Accelerated alpha-radiation damage studies with Pu-238 doping</a:t>
            </a:r>
            <a:endParaRPr lang="en-AU" sz="2400" dirty="0" smtClean="0">
              <a:solidFill>
                <a:schemeClr val="tx1"/>
              </a:solidFill>
            </a:endParaRPr>
          </a:p>
          <a:p>
            <a:pPr lvl="1"/>
            <a:r>
              <a:rPr lang="en-AU" sz="2400" dirty="0">
                <a:solidFill>
                  <a:schemeClr val="tx1"/>
                </a:solidFill>
              </a:rPr>
              <a:t>Processing windows and waste form consolidation </a:t>
            </a:r>
            <a:r>
              <a:rPr lang="en-AU" sz="2400" dirty="0" smtClean="0">
                <a:solidFill>
                  <a:schemeClr val="tx1"/>
                </a:solidFill>
              </a:rPr>
              <a:t>conditions</a:t>
            </a:r>
          </a:p>
          <a:p>
            <a:pPr lvl="1"/>
            <a:r>
              <a:rPr lang="en-AU" sz="2400" dirty="0" smtClean="0">
                <a:solidFill>
                  <a:schemeClr val="tx1"/>
                </a:solidFill>
              </a:rPr>
              <a:t>Formulations </a:t>
            </a:r>
            <a:r>
              <a:rPr lang="en-AU" sz="2400" dirty="0">
                <a:solidFill>
                  <a:schemeClr val="tx1"/>
                </a:solidFill>
              </a:rPr>
              <a:t>for various actinide waste </a:t>
            </a:r>
            <a:r>
              <a:rPr lang="en-AU" sz="2400" dirty="0" smtClean="0">
                <a:solidFill>
                  <a:schemeClr val="tx1"/>
                </a:solidFill>
              </a:rPr>
              <a:t>streams</a:t>
            </a:r>
            <a:endParaRPr lang="en-AU" sz="2400" dirty="0">
              <a:solidFill>
                <a:schemeClr val="tx1"/>
              </a:solidFill>
            </a:endParaRPr>
          </a:p>
        </p:txBody>
      </p:sp>
    </p:spTree>
    <p:extLst>
      <p:ext uri="{BB962C8B-B14F-4D97-AF65-F5344CB8AC3E}">
        <p14:creationId xmlns:p14="http://schemas.microsoft.com/office/powerpoint/2010/main" val="2474578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777536" cy="936104"/>
          </a:xfrm>
        </p:spPr>
        <p:txBody>
          <a:bodyPr/>
          <a:lstStyle/>
          <a:p>
            <a:pPr algn="l"/>
            <a:r>
              <a:rPr lang="en-AU" dirty="0" smtClean="0"/>
              <a:t>   Acknowledgement</a:t>
            </a:r>
            <a:endParaRPr lang="en-AU" dirty="0"/>
          </a:p>
        </p:txBody>
      </p:sp>
      <p:sp>
        <p:nvSpPr>
          <p:cNvPr id="3" name="Content Placeholder 2"/>
          <p:cNvSpPr>
            <a:spLocks noGrp="1"/>
          </p:cNvSpPr>
          <p:nvPr>
            <p:ph idx="1"/>
          </p:nvPr>
        </p:nvSpPr>
        <p:spPr>
          <a:xfrm>
            <a:off x="0" y="1268760"/>
            <a:ext cx="9993560" cy="2016224"/>
          </a:xfrm>
        </p:spPr>
        <p:txBody>
          <a:bodyPr/>
          <a:lstStyle/>
          <a:p>
            <a:r>
              <a:rPr lang="en-AU" dirty="0">
                <a:solidFill>
                  <a:schemeClr val="tx1"/>
                </a:solidFill>
              </a:rPr>
              <a:t>C</a:t>
            </a:r>
            <a:r>
              <a:rPr lang="en-AU" dirty="0" smtClean="0">
                <a:solidFill>
                  <a:schemeClr val="tx1"/>
                </a:solidFill>
              </a:rPr>
              <a:t>ollaborators </a:t>
            </a:r>
            <a:r>
              <a:rPr lang="en-AU" dirty="0">
                <a:solidFill>
                  <a:schemeClr val="tx1"/>
                </a:solidFill>
              </a:rPr>
              <a:t>and </a:t>
            </a:r>
            <a:r>
              <a:rPr lang="en-AU" dirty="0" smtClean="0">
                <a:solidFill>
                  <a:schemeClr val="tx1"/>
                </a:solidFill>
              </a:rPr>
              <a:t>ANSTO </a:t>
            </a:r>
            <a:r>
              <a:rPr lang="en-AU" dirty="0" smtClean="0">
                <a:solidFill>
                  <a:schemeClr val="tx1"/>
                </a:solidFill>
              </a:rPr>
              <a:t>colleagues: </a:t>
            </a:r>
          </a:p>
          <a:p>
            <a:pPr lvl="1"/>
            <a:r>
              <a:rPr lang="en-AU" dirty="0" smtClean="0">
                <a:solidFill>
                  <a:schemeClr val="tx1"/>
                </a:solidFill>
              </a:rPr>
              <a:t>Gordon </a:t>
            </a:r>
            <a:r>
              <a:rPr lang="en-AU" dirty="0" err="1" smtClean="0">
                <a:solidFill>
                  <a:schemeClr val="tx1"/>
                </a:solidFill>
              </a:rPr>
              <a:t>Thorogood</a:t>
            </a:r>
            <a:r>
              <a:rPr lang="en-AU" dirty="0" smtClean="0">
                <a:solidFill>
                  <a:schemeClr val="tx1"/>
                </a:solidFill>
              </a:rPr>
              <a:t>; Jessica </a:t>
            </a:r>
            <a:r>
              <a:rPr lang="en-AU" dirty="0" err="1" smtClean="0">
                <a:solidFill>
                  <a:schemeClr val="tx1"/>
                </a:solidFill>
              </a:rPr>
              <a:t>Veliscek</a:t>
            </a:r>
            <a:r>
              <a:rPr lang="en-AU" dirty="0" smtClean="0">
                <a:solidFill>
                  <a:schemeClr val="tx1"/>
                </a:solidFill>
              </a:rPr>
              <a:t> </a:t>
            </a:r>
            <a:r>
              <a:rPr lang="en-AU" dirty="0" err="1" smtClean="0">
                <a:solidFill>
                  <a:schemeClr val="tx1"/>
                </a:solidFill>
              </a:rPr>
              <a:t>Carolan</a:t>
            </a:r>
            <a:r>
              <a:rPr lang="en-AU" dirty="0" smtClean="0">
                <a:solidFill>
                  <a:schemeClr val="tx1"/>
                </a:solidFill>
              </a:rPr>
              <a:t>; Mihail </a:t>
            </a:r>
            <a:r>
              <a:rPr lang="en-AU" dirty="0" err="1" smtClean="0">
                <a:solidFill>
                  <a:schemeClr val="tx1"/>
                </a:solidFill>
              </a:rPr>
              <a:t>Ionescu</a:t>
            </a:r>
            <a:endParaRPr lang="en-AU" dirty="0" smtClean="0">
              <a:solidFill>
                <a:schemeClr val="tx1"/>
              </a:solidFill>
            </a:endParaRPr>
          </a:p>
          <a:p>
            <a:r>
              <a:rPr lang="en-AU" dirty="0" smtClean="0">
                <a:solidFill>
                  <a:schemeClr val="tx1"/>
                </a:solidFill>
              </a:rPr>
              <a:t>Nuclear Materials Development and Characterization (NMDC) and Australian Synchrotron platforms at ANSTO for facility access</a:t>
            </a:r>
            <a:endParaRPr lang="en-AU" dirty="0">
              <a:solidFill>
                <a:schemeClr val="tx1"/>
              </a:solidFill>
            </a:endParaRPr>
          </a:p>
        </p:txBody>
      </p:sp>
      <p:sp>
        <p:nvSpPr>
          <p:cNvPr id="5" name="Title 1"/>
          <p:cNvSpPr txBox="1">
            <a:spLocks/>
          </p:cNvSpPr>
          <p:nvPr/>
        </p:nvSpPr>
        <p:spPr bwMode="auto">
          <a:xfrm>
            <a:off x="-15552" y="3717032"/>
            <a:ext cx="9657803"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a:lstStyle>
          <a:p>
            <a:r>
              <a:rPr lang="en-AU" dirty="0" smtClean="0"/>
              <a:t>Thank </a:t>
            </a:r>
            <a:r>
              <a:rPr lang="en-AU" dirty="0" smtClean="0"/>
              <a:t>you for your attention! </a:t>
            </a:r>
            <a:endParaRPr lang="en-AU" dirty="0" smtClean="0"/>
          </a:p>
          <a:p>
            <a:endParaRPr lang="en-AU" dirty="0"/>
          </a:p>
          <a:p>
            <a:r>
              <a:rPr lang="en-AU" dirty="0" smtClean="0"/>
              <a:t> Questions?</a:t>
            </a:r>
            <a:br>
              <a:rPr lang="en-AU" dirty="0" smtClean="0"/>
            </a:br>
            <a:endParaRPr lang="en-AU" dirty="0"/>
          </a:p>
        </p:txBody>
      </p:sp>
    </p:spTree>
    <p:extLst>
      <p:ext uri="{BB962C8B-B14F-4D97-AF65-F5344CB8AC3E}">
        <p14:creationId xmlns:p14="http://schemas.microsoft.com/office/powerpoint/2010/main" val="337233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Wave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 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22167</TotalTime>
  <Words>975</Words>
  <Application>Microsoft Office PowerPoint</Application>
  <PresentationFormat>A4 Paper (210x297 mm)</PresentationFormat>
  <Paragraphs>362</Paragraphs>
  <Slides>15</Slides>
  <Notes>0</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Wave bottom</vt:lpstr>
      <vt:lpstr>Title - Light</vt:lpstr>
      <vt:lpstr>Current advances on titanate-based glass-ceramics for actinide immobilization  Y. Zhang, L. Kong, I. Karatchevtseva, R.D. Aughterson, T. Wei, D.J. Gregg,  Z. Zhang, G.R. Lumpkin, E.R. Vance, G. Triani  Scientific Basis for Nuclear Waste Management Symposium 2017, Sydney , Australia,  29 October ‒ 3 November 2017 </vt:lpstr>
      <vt:lpstr>Glass-ceramics for actinide immobilization</vt:lpstr>
      <vt:lpstr>    ANSTO’s research effort</vt:lpstr>
      <vt:lpstr>  Case1: Zirconolite glass-ceramics</vt:lpstr>
      <vt:lpstr> Case 2: Pyrochlore glass-ceramics with higher An loadings</vt:lpstr>
      <vt:lpstr> Case 3: Brannerite glass-ceramics</vt:lpstr>
      <vt:lpstr> Micro-structure and spectroscopies</vt:lpstr>
      <vt:lpstr>Case 4: Formation of uranium brannerite with Y/Ce/Eu in glass</vt:lpstr>
      <vt:lpstr> Micro-structures and spectroscopies</vt:lpstr>
      <vt:lpstr> Case 5: Phase evolution from pyrochlore to brannerite in glass</vt:lpstr>
      <vt:lpstr>Structures and phase evolution</vt:lpstr>
      <vt:lpstr>U substitution on Y site of Y2Ti2O7—SEM/EDS</vt:lpstr>
      <vt:lpstr>TEM-SAED                      U in residue glasses</vt:lpstr>
      <vt:lpstr>  Summary and future work</vt:lpstr>
      <vt:lpstr>   Acknowledgement</vt:lpstr>
    </vt:vector>
  </TitlesOfParts>
  <Company>ANSTO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Karl Mutimer</dc:creator>
  <cp:lastModifiedBy>ZHANG, Yingjie</cp:lastModifiedBy>
  <cp:revision>418</cp:revision>
  <cp:lastPrinted>2012-08-08T01:47:49Z</cp:lastPrinted>
  <dcterms:created xsi:type="dcterms:W3CDTF">2011-09-12T23:14:44Z</dcterms:created>
  <dcterms:modified xsi:type="dcterms:W3CDTF">2017-10-31T11:40:51Z</dcterms:modified>
</cp:coreProperties>
</file>