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" ContentType="image/tiff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709" r:id="rId1"/>
    <p:sldMasterId id="2147483779" r:id="rId2"/>
    <p:sldMasterId id="2147483733" r:id="rId3"/>
    <p:sldMasterId id="2147483721" r:id="rId4"/>
    <p:sldMasterId id="2147483926" r:id="rId5"/>
  </p:sldMasterIdLst>
  <p:notesMasterIdLst>
    <p:notesMasterId r:id="rId21"/>
  </p:notesMasterIdLst>
  <p:sldIdLst>
    <p:sldId id="362" r:id="rId6"/>
    <p:sldId id="354" r:id="rId7"/>
    <p:sldId id="363" r:id="rId8"/>
    <p:sldId id="364" r:id="rId9"/>
    <p:sldId id="365" r:id="rId10"/>
    <p:sldId id="334" r:id="rId11"/>
    <p:sldId id="353" r:id="rId12"/>
    <p:sldId id="343" r:id="rId13"/>
    <p:sldId id="368" r:id="rId14"/>
    <p:sldId id="366" r:id="rId15"/>
    <p:sldId id="351" r:id="rId16"/>
    <p:sldId id="344" r:id="rId17"/>
    <p:sldId id="348" r:id="rId18"/>
    <p:sldId id="330" r:id="rId19"/>
    <p:sldId id="367" r:id="rId20"/>
  </p:sldIdLst>
  <p:sldSz cx="9906000" cy="6858000" type="A4"/>
  <p:notesSz cx="6799263" cy="9929813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3399"/>
    <a:srgbClr val="27F95E"/>
    <a:srgbClr val="FF0066"/>
    <a:srgbClr val="33CC33"/>
    <a:srgbClr val="00CCFF"/>
    <a:srgbClr val="66FF33"/>
    <a:srgbClr val="00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inimized">
    <p:restoredLeft sz="15527" autoAdjust="0"/>
    <p:restoredTop sz="99664" autoAdjust="0"/>
  </p:normalViewPr>
  <p:slideViewPr>
    <p:cSldViewPr>
      <p:cViewPr varScale="1">
        <p:scale>
          <a:sx n="89" d="100"/>
          <a:sy n="89" d="100"/>
        </p:scale>
        <p:origin x="-706" y="-72"/>
      </p:cViewPr>
      <p:guideLst>
        <p:guide orient="horz" pos="2160"/>
        <p:guide pos="312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>
        <p:scale>
          <a:sx n="100" d="100"/>
          <a:sy n="100" d="100"/>
        </p:scale>
        <p:origin x="-840" y="1368"/>
      </p:cViewPr>
      <p:guideLst>
        <p:guide orient="horz" pos="3128"/>
        <p:guide pos="2142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7354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AU" altLang="en-US"/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0319" y="0"/>
            <a:ext cx="2947354" cy="496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en-AU" altLang="en-US"/>
          </a:p>
        </p:txBody>
      </p:sp>
      <p:sp>
        <p:nvSpPr>
          <p:cNvPr id="225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1200" y="746125"/>
            <a:ext cx="5376863" cy="3722688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44037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0404" y="4716464"/>
            <a:ext cx="5440046" cy="4467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44038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1339"/>
            <a:ext cx="2947354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en-AU" altLang="en-US"/>
          </a:p>
        </p:txBody>
      </p:sp>
      <p:sp>
        <p:nvSpPr>
          <p:cNvPr id="440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0319" y="9431339"/>
            <a:ext cx="2947354" cy="4968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0101DBBD-FC76-4A5E-BD2F-D68863093E3B}" type="slidenum">
              <a:rPr lang="en-AU" altLang="en-US"/>
              <a:pPr/>
              <a:t>‹#›</a:t>
            </a:fld>
            <a:endParaRPr lang="en-AU" altLang="en-US"/>
          </a:p>
        </p:txBody>
      </p:sp>
    </p:spTree>
    <p:extLst>
      <p:ext uri="{BB962C8B-B14F-4D97-AF65-F5344CB8AC3E}">
        <p14:creationId xmlns:p14="http://schemas.microsoft.com/office/powerpoint/2010/main" val="32670389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</a:pPr>
            <a:fld id="{DC1B0AEE-4B2B-452D-9A90-A5B1FED8695B}" type="slidenum">
              <a:rPr lang="en-AU" altLang="en-US"/>
              <a:pPr>
                <a:spcBef>
                  <a:spcPct val="0"/>
                </a:spcBef>
              </a:pPr>
              <a:t>1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5603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56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</a:pPr>
            <a:fld id="{876EF14C-C19A-4B05-ADB1-AF6E385D08DC}" type="slidenum">
              <a:rPr lang="en-AU" altLang="en-US"/>
              <a:pPr>
                <a:spcBef>
                  <a:spcPct val="0"/>
                </a:spcBef>
              </a:pPr>
              <a:t>2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</a:pPr>
            <a:fld id="{236AEFF8-9A0B-415F-9B27-30A129CF5610}" type="slidenum">
              <a:rPr lang="en-AU" altLang="en-US"/>
              <a:pPr>
                <a:spcBef>
                  <a:spcPct val="0"/>
                </a:spcBef>
              </a:pPr>
              <a:t>3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</a:pPr>
            <a:fld id="{7FD892A1-AE7E-4B15-90AF-4DF3BBA64CCB}" type="slidenum">
              <a:rPr lang="en-AU" altLang="en-US"/>
              <a:pPr>
                <a:spcBef>
                  <a:spcPct val="0"/>
                </a:spcBef>
              </a:pPr>
              <a:t>4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</a:pPr>
            <a:fld id="{7D6A09F3-390A-4045-A3BE-9ADE16373AC0}" type="slidenum">
              <a:rPr lang="en-AU" altLang="en-US"/>
              <a:pPr>
                <a:spcBef>
                  <a:spcPct val="0"/>
                </a:spcBef>
              </a:pPr>
              <a:t>5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6627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66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</a:pPr>
            <a:fld id="{236AEFF8-9A0B-415F-9B27-30A129CF5610}" type="slidenum">
              <a:rPr lang="en-AU" altLang="en-US"/>
              <a:pPr>
                <a:spcBef>
                  <a:spcPct val="0"/>
                </a:spcBef>
              </a:pPr>
              <a:t>6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</a:pPr>
            <a:fld id="{7FD892A1-AE7E-4B15-90AF-4DF3BBA64CCB}" type="slidenum">
              <a:rPr lang="en-AU" altLang="en-US"/>
              <a:pPr>
                <a:spcBef>
                  <a:spcPct val="0"/>
                </a:spcBef>
              </a:pPr>
              <a:t>7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</a:pPr>
            <a:fld id="{7D6A09F3-390A-4045-A3BE-9ADE16373AC0}" type="slidenum">
              <a:rPr lang="en-AU" altLang="en-US"/>
              <a:pPr>
                <a:spcBef>
                  <a:spcPct val="0"/>
                </a:spcBef>
              </a:pPr>
              <a:t>8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Still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B2E93-24BC-E246-BD89-6B8039222E9F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780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Animation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80B2E93-24BC-E246-BD89-6B8039222E9F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076158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3795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37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</a:pPr>
            <a:fld id="{F21F173A-7F39-4F7C-9D32-0192B3D49487}" type="slidenum">
              <a:rPr lang="en-AU" altLang="en-US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11</a:t>
            </a:fld>
            <a:endParaRPr lang="en-AU" altLang="en-US">
              <a:solidFill>
                <a:srgbClr val="000000"/>
              </a:solidFill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2771" name="Notes Placeholder 2"/>
          <p:cNvSpPr>
            <a:spLocks noGrp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endParaRPr lang="en-US" altLang="en-US" smtClean="0"/>
          </a:p>
        </p:txBody>
      </p:sp>
      <p:sp>
        <p:nvSpPr>
          <p:cNvPr id="3277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>
              <a:spcBef>
                <a:spcPct val="0"/>
              </a:spcBef>
            </a:pPr>
            <a:fld id="{D7E4E399-70A5-4115-9264-DB81EB7EB94A}" type="slidenum">
              <a:rPr lang="en-AU" altLang="en-US"/>
              <a:pPr>
                <a:spcBef>
                  <a:spcPct val="0"/>
                </a:spcBef>
              </a:pPr>
              <a:t>12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709613" y="744538"/>
            <a:ext cx="5380037" cy="3724275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dirty="0">
              <a:latin typeface="Calibri" charset="0"/>
              <a:ea typeface="ＭＳ Ｐゴシック" charset="0"/>
            </a:endParaRPr>
          </a:p>
        </p:txBody>
      </p:sp>
      <p:sp>
        <p:nvSpPr>
          <p:cNvPr id="123908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02" indent="-285732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2927" indent="-22858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097" indent="-22858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269" indent="-228585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439" indent="-2285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610" indent="-2285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8781" indent="-2285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5951" indent="-228585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432DC0F-BB29-E24A-8E30-0BEF8F3730F7}" type="slidenum">
              <a:rPr lang="en-US">
                <a:solidFill>
                  <a:prstClr val="black"/>
                </a:solidFill>
              </a:rPr>
              <a:pPr eaLnBrk="1" hangingPunct="1"/>
              <a:t>15</a:t>
            </a:fld>
            <a:endParaRPr lang="en-US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1000" y="2130426"/>
            <a:ext cx="9163050" cy="1470025"/>
          </a:xfrm>
        </p:spPr>
        <p:txBody>
          <a:bodyPr/>
          <a:lstStyle/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23950" y="3886200"/>
            <a:ext cx="767715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90816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 descr="Australian Synchrotron_PRIM_[CMYK]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88" y="93663"/>
            <a:ext cx="2447925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9906000" cy="1143000"/>
          </a:xfrm>
        </p:spPr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0041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6134100" y="2103437"/>
            <a:ext cx="3314700" cy="41910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/>
          </p:nvPr>
        </p:nvSpPr>
        <p:spPr>
          <a:xfrm>
            <a:off x="685800" y="2103437"/>
            <a:ext cx="4953000" cy="4191000"/>
          </a:xfrm>
        </p:spPr>
        <p:txBody>
          <a:bodyPr/>
          <a:lstStyle/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027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>
          <a:xfrm>
            <a:off x="4495800" y="2103437"/>
            <a:ext cx="4953000" cy="4191000"/>
          </a:xfrm>
        </p:spPr>
        <p:txBody>
          <a:bodyPr/>
          <a:lstStyle/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7" name="Picture Placeholder 6"/>
          <p:cNvSpPr>
            <a:spLocks noGrp="1"/>
          </p:cNvSpPr>
          <p:nvPr>
            <p:ph type="pic" sz="quarter" idx="12"/>
          </p:nvPr>
        </p:nvSpPr>
        <p:spPr>
          <a:xfrm>
            <a:off x="685800" y="2103438"/>
            <a:ext cx="3314700" cy="41910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</p:spTree>
    <p:extLst>
      <p:ext uri="{BB962C8B-B14F-4D97-AF65-F5344CB8AC3E}">
        <p14:creationId xmlns:p14="http://schemas.microsoft.com/office/powerpoint/2010/main" val="256425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3276600" cy="36576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5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3276600" y="2133600"/>
            <a:ext cx="3332666" cy="36576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/>
          </p:nvPr>
        </p:nvSpPr>
        <p:spPr>
          <a:xfrm>
            <a:off x="152400" y="5943600"/>
            <a:ext cx="29718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4"/>
          </p:nvPr>
        </p:nvSpPr>
        <p:spPr>
          <a:xfrm>
            <a:off x="3408866" y="5943600"/>
            <a:ext cx="30681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6609266" y="2133600"/>
            <a:ext cx="3296734" cy="36576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2" name="Text Placeholder 7"/>
          <p:cNvSpPr>
            <a:spLocks noGrp="1"/>
          </p:cNvSpPr>
          <p:nvPr>
            <p:ph type="body" sz="quarter" idx="16"/>
          </p:nvPr>
        </p:nvSpPr>
        <p:spPr>
          <a:xfrm>
            <a:off x="6761666" y="5943600"/>
            <a:ext cx="2991934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6369173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0"/>
          </p:nvPr>
        </p:nvSpPr>
        <p:spPr>
          <a:xfrm>
            <a:off x="0" y="2133600"/>
            <a:ext cx="4953000" cy="36576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1"/>
          </p:nvPr>
        </p:nvSpPr>
        <p:spPr>
          <a:xfrm>
            <a:off x="4953000" y="2133600"/>
            <a:ext cx="4953000" cy="3657600"/>
          </a:xfrm>
        </p:spPr>
        <p:txBody>
          <a:bodyPr rtlCol="0">
            <a:normAutofit/>
          </a:bodyPr>
          <a:lstStyle/>
          <a:p>
            <a:pPr lvl="0"/>
            <a:endParaRPr lang="en-US" noProof="0" smtClean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2"/>
          </p:nvPr>
        </p:nvSpPr>
        <p:spPr>
          <a:xfrm>
            <a:off x="152400" y="5943600"/>
            <a:ext cx="46482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5029200" y="5943600"/>
            <a:ext cx="4724400" cy="762000"/>
          </a:xfrm>
        </p:spPr>
        <p:txBody>
          <a:bodyPr>
            <a:noAutofit/>
          </a:bodyPr>
          <a:lstStyle>
            <a:lvl1pPr marL="0" indent="0" algn="ctr">
              <a:buNone/>
              <a:defRPr sz="18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05916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05000"/>
            <a:ext cx="437515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 smtClean="0"/>
              <a:t>Click to edit Master text styles</a:t>
            </a:r>
          </a:p>
          <a:p>
            <a:pPr lvl="1"/>
            <a:r>
              <a:rPr lang="en-AU" dirty="0" smtClean="0"/>
              <a:t>Second level</a:t>
            </a:r>
          </a:p>
          <a:p>
            <a:pPr lvl="2"/>
            <a:r>
              <a:rPr lang="en-AU" dirty="0" smtClean="0"/>
              <a:t>Third level</a:t>
            </a:r>
          </a:p>
          <a:p>
            <a:pPr lvl="3"/>
            <a:r>
              <a:rPr lang="en-AU" dirty="0" smtClean="0"/>
              <a:t>Fourth level</a:t>
            </a:r>
          </a:p>
          <a:p>
            <a:pPr lvl="4"/>
            <a:r>
              <a:rPr lang="en-AU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62550" y="1905000"/>
            <a:ext cx="4375150" cy="42211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244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AU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038350"/>
            <a:ext cx="437687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678112"/>
            <a:ext cx="437687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60831" y="2038350"/>
            <a:ext cx="4378590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5A9B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60831" y="2678112"/>
            <a:ext cx="437859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 smtClean="0"/>
              <a:t>Click to edit Master text styles</a:t>
            </a:r>
          </a:p>
          <a:p>
            <a:pPr lvl="1"/>
            <a:r>
              <a:rPr lang="en-AU" smtClean="0"/>
              <a:t>Second level</a:t>
            </a:r>
          </a:p>
          <a:p>
            <a:pPr lvl="2"/>
            <a:r>
              <a:rPr lang="en-AU" smtClean="0"/>
              <a:t>Third level</a:t>
            </a:r>
          </a:p>
          <a:p>
            <a:pPr lvl="3"/>
            <a:r>
              <a:rPr lang="en-AU" smtClean="0"/>
              <a:t>Fourth level</a:t>
            </a:r>
          </a:p>
          <a:p>
            <a:pPr lvl="4"/>
            <a:r>
              <a:rPr lang="en-AU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64040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97977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47340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4625"/>
            <a:ext cx="8089900" cy="566738"/>
          </a:xfrm>
        </p:spPr>
        <p:txBody>
          <a:bodyPr anchor="b"/>
          <a:lstStyle>
            <a:lvl1pPr algn="l">
              <a:defRPr sz="2000" b="1">
                <a:solidFill>
                  <a:srgbClr val="005A9B"/>
                </a:solidFill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914400" y="1066800"/>
            <a:ext cx="80899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821363"/>
            <a:ext cx="80899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6174249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6F6062E-33F4-4BDF-B62E-66C4304708BB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3BAB53B-BD78-47F5-873D-09F3B879C0A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803178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F5E6069-8867-4789-8826-BCB1DAC822AC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FA0517-49D4-4D1A-83AE-C37DE20AC29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786522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E10B2A-19BD-4818-852C-0903DD18FDCC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F7C4846-74DD-489B-BB11-4CCB9BDA07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9127037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842EA00-672C-45EA-B759-DB7C16CC123E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6FFC32C-9A44-46DA-AB96-37366A3CE6F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932510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549D49A-3E9C-464E-859A-746D4E2C5621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6278339-EABF-45A9-91ED-4C3F19EAD47D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1967085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F8E95A2-47B3-4A7C-84BF-61DA5D4F8345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D6C1E65-975B-4D6C-BEAC-097B97B50E0B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594060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A889C10B-7558-4664-91FB-2FED1E9A3032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63A7690-F274-4B5C-B842-AFE006513F6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10919111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F1D60B-B681-4FC0-AF26-19705EABE861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08C5169-6825-4BEE-BF69-4EAACA4A38E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97845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AE95E02-6B17-407D-86B0-C598033A2742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8A64650-E39A-4556-BCB4-A629A30CEB1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43331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4C6AFFE5-95AC-47C4-ADA2-4A234A04C86D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370E62-4A08-44A1-B7F8-880162E2F9E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0445145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97F799-FDE7-443B-8B7F-00DE4D46D7C1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6651181-7153-4C9F-AE18-79A7AC6E01F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2964944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6BC6673-E05A-4B5A-AFF8-89323C7DBE29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505B195-6533-45DD-A93E-7FA0C4088E0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4337171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F38304-10B3-4227-88E9-7D90455B474D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62E3D39-7371-4164-B146-3AF3FB6E861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2550148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C4DF5E5-EB1D-4E47-A36C-E41B9CB06464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4A5CF15-015C-484F-9386-609BD8D850A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638744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47095D4-5905-4CD6-A03B-70633B483E22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2DD2FCF-253A-4B6F-90F0-8FD970308DE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77208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75926E3-AC14-40DA-BB55-1B70C0FFADB5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1B88846-8C96-44DF-8484-4CD80005127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005783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594A4777-B98B-4DA5-9F97-C3BCCD5EADE6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3AB0C1B-B5C6-4C3E-9B99-5A7E61AD50E4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182495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CE056D5A-2F7E-4133-BC08-A1E3A5A7D75E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34078CB-8334-4EC7-9723-F38F3CF8CC6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3087887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3302BE5-AF70-4124-B5DB-F6C00EED87AF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A639C86-96A7-4E58-8FFB-8200CFE4841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6405118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F9C8944-910D-40B6-993B-78DEDD801572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E31F097-5339-467B-B7D8-969807D1BFA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9961489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833282-1D9C-4761-A4AA-879B475C4C88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FC1BBFFD-31A3-4E4A-ABE7-D7BF6626826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3011002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95ACCDF7-8482-446E-8452-C152A384A12E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E05E2BD-DB07-4974-A9D1-A8E4928BCF5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5417047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01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42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E672B7B-9F0D-46D2-9952-49C661CF11D9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CD981A46-B66B-4BCB-849F-3549CCAC987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819513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D1371EFB-8CE0-4100-9442-8E2F4E0616B5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6D8CCB9-3B82-452D-B8F1-BC9A8AB52628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73085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01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01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8DFBAFA8-2B70-4075-8B48-7001D9F44C28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B4EBEE9-FAE1-496D-930F-357A0D875B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9552534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953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29200" y="1600200"/>
            <a:ext cx="43815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E6021F27-819E-46B7-8199-1A2D60CA3FDF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8BDC2D53-7C28-4DA1-841E-1A0615DE906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844879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673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673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2D6E3406-6CCA-47E8-9207-BB9457A59E6C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2CC77B8-557D-4366-9144-6C7EE31FD5A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9214053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F4AC1240-FDD3-4C57-861D-74107F0A43BF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2F1AE9B7-F5E7-48F0-A3E4-5B999A51B35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090420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F433994-8924-4296-B7D9-3F15E8275383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E5306AF-3CB4-47C7-ABFC-BC69A1D9DD17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87933648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73500" y="273050"/>
            <a:ext cx="553720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1D53C198-4D14-4CB6-AA09-D3A5A917744C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6A85D7-3CCC-4D09-BE6C-97BA28FBE79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754812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36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36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36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874D9AE-43EE-43D6-ACC6-E11D6A77E47A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809688F-C97D-4DA3-8B10-F021CB46877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2877203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BBBD9717-BA9B-4793-9682-B2185AF5A522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2E09350-2631-46AD-A466-DAB2D5C039B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9224081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181850" y="274638"/>
            <a:ext cx="222885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95300" y="274638"/>
            <a:ext cx="653415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07BEE89E-80FA-44C5-B8F7-C1302328F58E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381748D-7437-4306-8003-3A9C064AC9EF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1962372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1" y="3624811"/>
            <a:ext cx="8686800" cy="1676401"/>
          </a:xfrm>
          <a:prstGeom prst="rect">
            <a:avLst/>
          </a:prstGeom>
        </p:spPr>
        <p:txBody>
          <a:bodyPr/>
          <a:lstStyle>
            <a:lvl1pPr>
              <a:defRPr sz="4800" b="1" spc="-150">
                <a:solidFill>
                  <a:schemeClr val="bg1"/>
                </a:solidFill>
                <a:latin typeface="Arial"/>
                <a:cs typeface="Arial"/>
              </a:defRPr>
            </a:lvl1pPr>
          </a:lstStyle>
          <a:p>
            <a:r>
              <a:rPr lang="en-AU" dirty="0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85900" y="5301208"/>
            <a:ext cx="7124700" cy="784448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800">
                <a:solidFill>
                  <a:schemeClr val="tx2">
                    <a:lumMod val="20000"/>
                    <a:lumOff val="80000"/>
                  </a:schemeClr>
                </a:solidFill>
                <a:latin typeface="Arial"/>
                <a:cs typeface="Arial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AU" dirty="0" smtClean="0"/>
              <a:t>Click to edit Master subtitle style</a:t>
            </a:r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144715" y="6356354"/>
            <a:ext cx="56880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1">
                    <a:lumMod val="20000"/>
                    <a:lumOff val="8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</a:lstStyle>
          <a:p>
            <a:pPr defTabSz="457200">
              <a:defRPr/>
            </a:pPr>
            <a:endParaRPr lang="en-US" dirty="0">
              <a:solidFill>
                <a:srgbClr val="4F81BD">
                  <a:lumMod val="20000"/>
                  <a:lumOff val="80000"/>
                </a:srgb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344488" y="6354767"/>
            <a:ext cx="846138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DCE6F2"/>
                </a:solidFill>
              </a:defRPr>
            </a:lvl1pPr>
          </a:lstStyle>
          <a:p>
            <a:pPr defTabSz="457200"/>
            <a:fld id="{A7B475BC-8389-4A47-9E38-2B009D75D66B}" type="slidenum">
              <a:rPr lang="en-US">
                <a:ea typeface="ＭＳ Ｐゴシック" charset="0"/>
              </a:rPr>
              <a:pPr defTabSz="457200"/>
              <a:t>‹#›</a:t>
            </a:fld>
            <a:endParaRPr lang="en-US" dirty="0">
              <a:ea typeface="ＭＳ Ｐゴシック" charset="0"/>
            </a:endParaRPr>
          </a:p>
        </p:txBody>
      </p:sp>
      <p:sp>
        <p:nvSpPr>
          <p:cNvPr id="6" name="Date Placeholder 3"/>
          <p:cNvSpPr>
            <a:spLocks noGrp="1"/>
          </p:cNvSpPr>
          <p:nvPr>
            <p:ph type="dt" sz="half" idx="12"/>
          </p:nvPr>
        </p:nvSpPr>
        <p:spPr>
          <a:xfrm>
            <a:off x="8337550" y="6356354"/>
            <a:ext cx="118745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DCE6F2"/>
                </a:solidFill>
              </a:defRPr>
            </a:lvl1pPr>
          </a:lstStyle>
          <a:p>
            <a:pPr defTabSz="457200"/>
            <a:fld id="{2B5FB9A3-30CD-854C-A5CD-B9BC833205AA}" type="datetimeFigureOut">
              <a:rPr lang="en-US">
                <a:ea typeface="ＭＳ Ｐゴシック" charset="0"/>
              </a:rPr>
              <a:pPr defTabSz="457200"/>
              <a:t>10/30/2017</a:t>
            </a:fld>
            <a:endParaRPr lang="en-US" dirty="0"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641350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 userDrawn="1"/>
        </p:nvCxnSpPr>
        <p:spPr>
          <a:xfrm>
            <a:off x="1065214" y="4003675"/>
            <a:ext cx="7759700" cy="158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 userDrawn="1"/>
        </p:nvCxnSpPr>
        <p:spPr>
          <a:xfrm>
            <a:off x="1065214" y="5013325"/>
            <a:ext cx="7759700" cy="1588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942184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lvl="0"/>
            <a:r>
              <a:rPr lang="en-AU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8514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5" Type="http://schemas.openxmlformats.org/officeDocument/2006/relationships/image" Target="../media/image5.emf"/><Relationship Id="rId4" Type="http://schemas.openxmlformats.org/officeDocument/2006/relationships/image" Target="../media/image4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7" descr="Inner-Slide.jp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5" y="0"/>
            <a:ext cx="98996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609600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title style</a:t>
            </a:r>
            <a:endParaRPr lang="en-US" altLang="en-US" smtClean="0"/>
          </a:p>
        </p:txBody>
      </p:sp>
      <p:sp>
        <p:nvSpPr>
          <p:cNvPr id="1028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908050" y="2103438"/>
            <a:ext cx="8007350" cy="4525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altLang="en-US" smtClean="0"/>
              <a:t>Click to edit Master text styles</a:t>
            </a:r>
          </a:p>
          <a:p>
            <a:pPr lvl="1"/>
            <a:r>
              <a:rPr lang="en-AU" altLang="en-US" smtClean="0"/>
              <a:t>Second level</a:t>
            </a:r>
          </a:p>
          <a:p>
            <a:pPr lvl="2"/>
            <a:r>
              <a:rPr lang="en-AU" altLang="en-US" smtClean="0"/>
              <a:t>Third level</a:t>
            </a:r>
          </a:p>
          <a:p>
            <a:pPr lvl="3"/>
            <a:r>
              <a:rPr lang="en-AU" altLang="en-US" smtClean="0"/>
              <a:t>Fourth level</a:t>
            </a:r>
          </a:p>
          <a:p>
            <a:pPr lvl="4"/>
            <a:r>
              <a:rPr lang="en-AU" altLang="en-US" smtClean="0"/>
              <a:t>Fifth level</a:t>
            </a:r>
            <a:endParaRPr lang="en-US" altLang="en-US" smtClean="0"/>
          </a:p>
        </p:txBody>
      </p:sp>
      <p:pic>
        <p:nvPicPr>
          <p:cNvPr id="9" name="Picture 8" descr="ANSTO-Logo_Inline_white.eps"/>
          <p:cNvPicPr>
            <a:picLocks noChangeAspect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228600" y="184150"/>
            <a:ext cx="2241550" cy="425450"/>
          </a:xfrm>
          <a:prstGeom prst="rect">
            <a:avLst/>
          </a:prstGeom>
          <a:noFill/>
          <a:ln>
            <a:noFill/>
          </a:ln>
          <a:effectLst>
            <a:outerShdw blurRad="38100" rotWithShape="0">
              <a:srgbClr val="80808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882" r:id="rId1"/>
    <p:sldLayoutId id="2147483925" r:id="rId2"/>
    <p:sldLayoutId id="2147483883" r:id="rId3"/>
    <p:sldLayoutId id="2147483884" r:id="rId4"/>
    <p:sldLayoutId id="2147483885" r:id="rId5"/>
    <p:sldLayoutId id="2147483886" r:id="rId6"/>
    <p:sldLayoutId id="2147483887" r:id="rId7"/>
    <p:sldLayoutId id="2147483888" r:id="rId8"/>
    <p:sldLayoutId id="2147483889" r:id="rId9"/>
    <p:sldLayoutId id="2147483890" r:id="rId10"/>
    <p:sldLayoutId id="2147483891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38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3800">
          <a:solidFill>
            <a:schemeClr val="tx1"/>
          </a:solidFill>
          <a:latin typeface="Arial" charset="0"/>
          <a:ea typeface="ＭＳ Ｐゴシック" charset="-128"/>
        </a:defRPr>
      </a:lvl9pPr>
    </p:titleStyle>
    <p:bodyStyle>
      <a:lvl1pPr marL="271463" indent="-271463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800" kern="1200">
          <a:solidFill>
            <a:schemeClr val="tx1"/>
          </a:solidFill>
          <a:latin typeface="Arial"/>
          <a:ea typeface="ＭＳ Ｐゴシック" charset="-128"/>
          <a:cs typeface="Arial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600" kern="1200">
          <a:solidFill>
            <a:schemeClr val="tx1"/>
          </a:solidFill>
          <a:latin typeface="Arial"/>
          <a:ea typeface="ＭＳ Ｐゴシック" charset="-128"/>
          <a:cs typeface="Arial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•"/>
        <a:defRPr sz="2200" kern="1200">
          <a:solidFill>
            <a:schemeClr val="tx1"/>
          </a:solidFill>
          <a:latin typeface="Arial"/>
          <a:ea typeface="ＭＳ Ｐゴシック" charset="-128"/>
          <a:cs typeface="Arial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–"/>
        <a:defRPr sz="2000" kern="1200">
          <a:solidFill>
            <a:schemeClr val="tx1"/>
          </a:solidFill>
          <a:latin typeface="Arial"/>
          <a:ea typeface="ＭＳ Ｐゴシック" charset="-128"/>
          <a:cs typeface="Arial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Clr>
          <a:srgbClr val="005A9B"/>
        </a:buClr>
        <a:buFont typeface="Arial" charset="0"/>
        <a:buChar char="»"/>
        <a:defRPr sz="2000" kern="1200">
          <a:solidFill>
            <a:schemeClr val="tx1"/>
          </a:solidFill>
          <a:latin typeface="Arial"/>
          <a:ea typeface="ＭＳ Ｐゴシック" charset="-128"/>
          <a:cs typeface="Arial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2051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40EB2A2F-BA15-4546-A40E-63E8191B4F44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ACC812CA-C086-4F30-9DD6-2388894B896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3075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E3F0FAFA-9F0E-412B-98CA-D3DE578CC4BF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FD998C2-09B0-4B2C-80A3-CE60089A36D1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03" r:id="rId1"/>
    <p:sldLayoutId id="2147483904" r:id="rId2"/>
    <p:sldLayoutId id="2147483905" r:id="rId3"/>
    <p:sldLayoutId id="2147483906" r:id="rId4"/>
    <p:sldLayoutId id="2147483907" r:id="rId5"/>
    <p:sldLayoutId id="2147483908" r:id="rId6"/>
    <p:sldLayoutId id="2147483909" r:id="rId7"/>
    <p:sldLayoutId id="2147483910" r:id="rId8"/>
    <p:sldLayoutId id="2147483911" r:id="rId9"/>
    <p:sldLayoutId id="2147483912" r:id="rId10"/>
    <p:sldLayoutId id="2147483913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Placeholder 1"/>
          <p:cNvSpPr>
            <a:spLocks noGrp="1"/>
          </p:cNvSpPr>
          <p:nvPr>
            <p:ph type="title"/>
          </p:nvPr>
        </p:nvSpPr>
        <p:spPr bwMode="auto">
          <a:xfrm>
            <a:off x="495300" y="274638"/>
            <a:ext cx="8915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</a:p>
        </p:txBody>
      </p:sp>
      <p:sp>
        <p:nvSpPr>
          <p:cNvPr id="4099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95300" y="1600200"/>
            <a:ext cx="89154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95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fld id="{24757EDD-3109-4405-A00B-CF2F1EAF8B81}" type="datetimeFigureOut">
              <a:rPr lang="en-US" altLang="en-US"/>
              <a:pPr/>
              <a:t>10/30/2017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384550" y="6356350"/>
            <a:ext cx="31369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solidFill>
                  <a:srgbClr val="898989"/>
                </a:solidFill>
              </a:defRPr>
            </a:lvl1pPr>
          </a:lstStyle>
          <a:p>
            <a:endParaRPr lang="en-US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099300" y="6356350"/>
            <a:ext cx="2311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6C1C2BC1-601A-4BBF-853B-6F0546012612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14" r:id="rId1"/>
    <p:sldLayoutId id="2147483915" r:id="rId2"/>
    <p:sldLayoutId id="2147483916" r:id="rId3"/>
    <p:sldLayoutId id="2147483917" r:id="rId4"/>
    <p:sldLayoutId id="2147483918" r:id="rId5"/>
    <p:sldLayoutId id="2147483919" r:id="rId6"/>
    <p:sldLayoutId id="2147483920" r:id="rId7"/>
    <p:sldLayoutId id="2147483921" r:id="rId8"/>
    <p:sldLayoutId id="2147483922" r:id="rId9"/>
    <p:sldLayoutId id="2147483923" r:id="rId10"/>
    <p:sldLayoutId id="2147483924" r:id="rId11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" descr="Title-Background03.jp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898064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2" descr="ANSTO-Logo_Stacked_CMYK.eps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08452" y="1358900"/>
            <a:ext cx="1762125" cy="161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itle Placeholder 1"/>
          <p:cNvSpPr>
            <a:spLocks noGrp="1"/>
          </p:cNvSpPr>
          <p:nvPr>
            <p:ph type="title"/>
          </p:nvPr>
        </p:nvSpPr>
        <p:spPr bwMode="auto">
          <a:xfrm>
            <a:off x="0" y="3789363"/>
            <a:ext cx="99060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AU" dirty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54073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27" r:id="rId1"/>
    <p:sldLayoutId id="2147483928" r:id="rId2"/>
  </p:sldLayoutIdLst>
  <p:timing>
    <p:tnLst>
      <p:par>
        <p:cTn id="1" dur="indefinite" restart="never" nodeType="tmRoot"/>
      </p:par>
    </p:tnLst>
  </p:timing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b="1" kern="1200" spc="-150">
          <a:solidFill>
            <a:srgbClr val="FFFFFF"/>
          </a:solidFill>
          <a:latin typeface="Arial"/>
          <a:ea typeface="ＭＳ Ｐゴシック" charset="-128"/>
          <a:cs typeface="Arial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  <a:ea typeface="ＭＳ Ｐゴシック" charset="-128"/>
          <a:cs typeface="Arial" pitchFamily="34" charset="0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  <a:ea typeface="ＭＳ Ｐゴシック" charset="-128"/>
          <a:cs typeface="Arial" pitchFamily="34" charset="0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  <a:ea typeface="ＭＳ Ｐゴシック" charset="-128"/>
          <a:cs typeface="Arial" pitchFamily="34" charset="0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 b="1">
          <a:solidFill>
            <a:srgbClr val="FFFFFF"/>
          </a:solidFill>
          <a:latin typeface="Arial" charset="0"/>
          <a:ea typeface="ＭＳ Ｐゴシック" charset="-128"/>
          <a:cs typeface="Arial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tif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gif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emf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emf"/><Relationship Id="rId4" Type="http://schemas.openxmlformats.org/officeDocument/2006/relationships/image" Target="../media/image2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68880" y="3140968"/>
            <a:ext cx="9136648" cy="1080120"/>
          </a:xfrm>
        </p:spPr>
        <p:txBody>
          <a:bodyPr/>
          <a:lstStyle/>
          <a:p>
            <a:r>
              <a:rPr lang="en-AU" altLang="en-US" b="1" u="sng" dirty="0" err="1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Zhaoming</a:t>
            </a:r>
            <a:r>
              <a:rPr lang="en-AU" altLang="en-US" b="1" u="sng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 Zhang</a:t>
            </a:r>
            <a:r>
              <a:rPr lang="en-AU" altLang="en-US" b="1" baseline="300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1</a:t>
            </a:r>
            <a:r>
              <a:rPr lang="en-AU" altLang="en-US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, Kathryn Spiers</a:t>
            </a:r>
            <a:r>
              <a:rPr lang="en-AU" altLang="en-US" b="1" baseline="300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2</a:t>
            </a:r>
            <a:r>
              <a:rPr lang="en-AU" altLang="en-US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, Lou Vance</a:t>
            </a:r>
            <a:r>
              <a:rPr lang="en-AU" altLang="en-US" b="1" baseline="300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1</a:t>
            </a:r>
            <a:r>
              <a:rPr lang="en-AU" altLang="en-US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, </a:t>
            </a:r>
          </a:p>
          <a:p>
            <a:r>
              <a:rPr lang="en-AU" altLang="en-US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Joel Davis</a:t>
            </a:r>
            <a:r>
              <a:rPr lang="en-AU" altLang="en-US" b="1" baseline="300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1</a:t>
            </a:r>
            <a:r>
              <a:rPr lang="en-AU" altLang="en-US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,</a:t>
            </a:r>
            <a:r>
              <a:rPr lang="en-AU" altLang="en-US" b="1" baseline="300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AU" altLang="en-US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Greg Lumpkin</a:t>
            </a:r>
            <a:r>
              <a:rPr lang="en-AU" altLang="en-US" b="1" baseline="300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1</a:t>
            </a:r>
            <a:r>
              <a:rPr lang="en-AU" altLang="en-US" b="1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, Mark Blackford</a:t>
            </a:r>
            <a:r>
              <a:rPr lang="en-AU" altLang="en-US" b="1" baseline="300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1</a:t>
            </a:r>
          </a:p>
          <a:p>
            <a:pPr algn="l"/>
            <a:endParaRPr lang="en-AU" altLang="en-US" sz="1600" dirty="0" smtClean="0">
              <a:solidFill>
                <a:schemeClr val="tx1"/>
              </a:solidFill>
              <a:latin typeface="Arial" charset="0"/>
              <a:ea typeface="ＭＳ Ｐゴシック" pitchFamily="34" charset="-128"/>
              <a:cs typeface="Arial" charset="0"/>
            </a:endParaRPr>
          </a:p>
          <a:p>
            <a:pPr algn="l"/>
            <a:r>
              <a:rPr lang="en-AU" altLang="en-US" sz="2400" baseline="30000" dirty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1</a:t>
            </a:r>
            <a:r>
              <a:rPr lang="en-AU" altLang="en-US" sz="24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Australian Nuclear Science &amp; Technology Organisation (ANSTO), Lucas Heights, NSW, Australia</a:t>
            </a:r>
          </a:p>
          <a:p>
            <a:pPr algn="l"/>
            <a:r>
              <a:rPr lang="en-AU" altLang="en-US" sz="2400" baseline="30000" dirty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2</a:t>
            </a:r>
            <a:r>
              <a:rPr lang="en-AU" altLang="en-US" sz="2400" dirty="0" smtClean="0">
                <a:solidFill>
                  <a:schemeClr val="tx2"/>
                </a:solidFill>
                <a:latin typeface="Arial" charset="0"/>
                <a:ea typeface="ＭＳ Ｐゴシック" pitchFamily="34" charset="-128"/>
                <a:cs typeface="Arial" charset="0"/>
              </a:rPr>
              <a:t>Australian Synchrotron, Clayton, VIC, Australia</a:t>
            </a:r>
            <a:endParaRPr lang="en-US" altLang="en-US" sz="2400" dirty="0" smtClean="0">
              <a:solidFill>
                <a:schemeClr val="tx2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6147" name="Rectangle 4"/>
          <p:cNvSpPr>
            <a:spLocks noChangeArrowheads="1"/>
          </p:cNvSpPr>
          <p:nvPr/>
        </p:nvSpPr>
        <p:spPr bwMode="auto">
          <a:xfrm>
            <a:off x="273050" y="1484784"/>
            <a:ext cx="9217025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FontTx/>
              <a:buNone/>
            </a:pPr>
            <a:r>
              <a:rPr lang="en-GB" altLang="en-US" sz="3200" b="1" dirty="0">
                <a:solidFill>
                  <a:srgbClr val="FF0000"/>
                </a:solidFill>
              </a:rPr>
              <a:t>Partitioning of Ce, as a Simulant for Pu, in a Multi-phase Ceramic Nuclear Waste Form</a:t>
            </a:r>
            <a:endParaRPr lang="en-US" altLang="en-US" sz="3200" b="1" dirty="0">
              <a:solidFill>
                <a:srgbClr val="FF0000"/>
              </a:solidFill>
            </a:endParaRPr>
          </a:p>
        </p:txBody>
      </p:sp>
      <p:pic>
        <p:nvPicPr>
          <p:cNvPr id="6148" name="Picture 3" descr="Australian Synchrotron_PRIM_[CMYK]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9488" y="115888"/>
            <a:ext cx="2447925" cy="6715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9064" y="5776094"/>
            <a:ext cx="4392488" cy="110929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36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Outline</a:t>
            </a:r>
            <a:endParaRPr lang="en-AU" altLang="en-US" sz="3600" dirty="0" smtClean="0">
              <a:solidFill>
                <a:srgbClr val="FF0000"/>
              </a:solidFill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>
          <a:xfrm>
            <a:off x="412750" y="1700213"/>
            <a:ext cx="9292778" cy="4969147"/>
          </a:xfrm>
        </p:spPr>
        <p:txBody>
          <a:bodyPr/>
          <a:lstStyle/>
          <a:p>
            <a:r>
              <a:rPr lang="en-AU" altLang="en-US" dirty="0" err="1" smtClean="0">
                <a:latin typeface="Arial" charset="0"/>
                <a:ea typeface="ＭＳ Ｐゴシック" pitchFamily="34" charset="-128"/>
                <a:cs typeface="Arial" charset="0"/>
              </a:rPr>
              <a:t>Pyrochlore</a:t>
            </a:r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 and zirconolite ceramic waste forms are leading candidates for the immobilisation of Pu-rich nuclear wastes.</a:t>
            </a:r>
          </a:p>
          <a:p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Ca</a:t>
            </a:r>
            <a:r>
              <a:rPr lang="en-AU" altLang="en-US" baseline="-25000" dirty="0" smtClean="0">
                <a:latin typeface="Arial" charset="0"/>
                <a:ea typeface="ＭＳ Ｐゴシック" pitchFamily="34" charset="-128"/>
                <a:cs typeface="Arial" charset="0"/>
              </a:rPr>
              <a:t>0.71</a:t>
            </a:r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Ce</a:t>
            </a:r>
            <a:r>
              <a:rPr lang="en-AU" altLang="en-US" baseline="-25000" dirty="0" smtClean="0">
                <a:latin typeface="Arial" charset="0"/>
                <a:ea typeface="ＭＳ Ｐゴシック" pitchFamily="34" charset="-128"/>
                <a:cs typeface="Arial" charset="0"/>
              </a:rPr>
              <a:t>0.52</a:t>
            </a:r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Y</a:t>
            </a:r>
            <a:r>
              <a:rPr lang="en-AU" altLang="en-US" baseline="-25000" dirty="0" smtClean="0">
                <a:latin typeface="Arial" charset="0"/>
                <a:ea typeface="ＭＳ Ｐゴシック" pitchFamily="34" charset="-128"/>
                <a:cs typeface="Arial" charset="0"/>
              </a:rPr>
              <a:t>0.088</a:t>
            </a:r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Hf</a:t>
            </a:r>
            <a:r>
              <a:rPr lang="en-AU" altLang="en-US" baseline="-25000" dirty="0" smtClean="0">
                <a:latin typeface="Arial" charset="0"/>
                <a:ea typeface="ＭＳ Ｐゴシック" pitchFamily="34" charset="-128"/>
                <a:cs typeface="Arial" charset="0"/>
              </a:rPr>
              <a:t>0.22</a:t>
            </a:r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Ti</a:t>
            </a:r>
            <a:r>
              <a:rPr lang="en-AU" altLang="en-US" baseline="-25000" dirty="0" smtClean="0">
                <a:latin typeface="Arial" charset="0"/>
                <a:ea typeface="ＭＳ Ｐゴシック" pitchFamily="34" charset="-128"/>
                <a:cs typeface="Arial" charset="0"/>
              </a:rPr>
              <a:t>2</a:t>
            </a:r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O</a:t>
            </a:r>
            <a:r>
              <a:rPr lang="en-AU" altLang="en-US" baseline="-25000" dirty="0" smtClean="0">
                <a:latin typeface="Arial" charset="0"/>
                <a:ea typeface="ＭＳ Ｐゴシック" pitchFamily="34" charset="-128"/>
                <a:cs typeface="Arial" charset="0"/>
              </a:rPr>
              <a:t>~</a:t>
            </a:r>
            <a:r>
              <a:rPr lang="en-AU" altLang="en-US" i="1" baseline="-25000" dirty="0" smtClean="0">
                <a:latin typeface="Arial" charset="0"/>
                <a:ea typeface="ＭＳ Ｐゴシック" pitchFamily="34" charset="-128"/>
                <a:cs typeface="Arial" charset="0"/>
              </a:rPr>
              <a:t>x</a:t>
            </a:r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 (</a:t>
            </a:r>
            <a:r>
              <a:rPr lang="en-AU" altLang="en-US" i="1" dirty="0" smtClean="0">
                <a:latin typeface="Arial" charset="0"/>
                <a:ea typeface="ＭＳ Ｐゴシック" pitchFamily="34" charset="-128"/>
                <a:cs typeface="Arial" charset="0"/>
              </a:rPr>
              <a:t>x</a:t>
            </a:r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 = 6.06 – 6.32) with Ce as substitute for Pu.</a:t>
            </a:r>
            <a:b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Sintered in 	(1) air at 1400</a:t>
            </a:r>
            <a:r>
              <a:rPr lang="en-AU" altLang="en-US" baseline="30000" dirty="0" smtClean="0">
                <a:latin typeface="Arial" charset="0"/>
                <a:ea typeface="ＭＳ Ｐゴシック" pitchFamily="34" charset="-128"/>
                <a:cs typeface="Arial" charset="0"/>
              </a:rPr>
              <a:t>o</a:t>
            </a:r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C for 10 hrs, </a:t>
            </a:r>
            <a:b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					(2) </a:t>
            </a:r>
            <a:r>
              <a:rPr lang="en-AU" altLang="en-US" dirty="0" err="1" smtClean="0">
                <a:latin typeface="Arial" charset="0"/>
                <a:ea typeface="ＭＳ Ｐゴシック" pitchFamily="34" charset="-128"/>
                <a:cs typeface="Arial" charset="0"/>
              </a:rPr>
              <a:t>Ar</a:t>
            </a:r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 at 1350</a:t>
            </a:r>
            <a:r>
              <a:rPr lang="en-AU" altLang="en-US" baseline="30000" dirty="0" smtClean="0">
                <a:latin typeface="Arial" charset="0"/>
                <a:ea typeface="ＭＳ Ｐゴシック" pitchFamily="34" charset="-128"/>
                <a:cs typeface="Arial" charset="0"/>
              </a:rPr>
              <a:t>o</a:t>
            </a:r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C for 16 hrs.</a:t>
            </a:r>
          </a:p>
          <a:p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XRD</a:t>
            </a:r>
            <a:r>
              <a:rPr lang="en-AU" altLang="en-US" dirty="0">
                <a:latin typeface="Arial" charset="0"/>
                <a:ea typeface="ＭＳ Ｐゴシック" pitchFamily="34" charset="-128"/>
                <a:cs typeface="Arial" charset="0"/>
              </a:rPr>
              <a:t> </a:t>
            </a:r>
            <a:r>
              <a:rPr lang="en-AU" altLang="en-US" dirty="0" smtClean="0">
                <a:latin typeface="Arial" charset="0"/>
                <a:ea typeface="ＭＳ Ｐゴシック" pitchFamily="34" charset="-128"/>
                <a:cs typeface="Arial" charset="0"/>
              </a:rPr>
              <a:t>&amp; SEM for phase assemblage and microstructure.</a:t>
            </a:r>
          </a:p>
          <a:p>
            <a:r>
              <a:rPr lang="en-AU" altLang="en-US" b="1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Determine Ce valence in individual </a:t>
            </a:r>
            <a:r>
              <a:rPr lang="en-AU" altLang="en-US" b="1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mineral phases</a:t>
            </a:r>
            <a:r>
              <a:rPr lang="en-AU" altLang="en-US" b="1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: </a:t>
            </a:r>
            <a:br>
              <a:rPr lang="en-AU" altLang="en-US" b="1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AU" altLang="en-US" b="1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(1) XANES imaging, and (2) EELS/TEM.</a:t>
            </a:r>
          </a:p>
        </p:txBody>
      </p:sp>
      <p:cxnSp>
        <p:nvCxnSpPr>
          <p:cNvPr id="4" name="Straight Connector 3"/>
          <p:cNvCxnSpPr/>
          <p:nvPr/>
        </p:nvCxnSpPr>
        <p:spPr>
          <a:xfrm>
            <a:off x="412750" y="1600200"/>
            <a:ext cx="8959850" cy="158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4"/>
          <p:cNvSpPr>
            <a:spLocks noGrp="1"/>
          </p:cNvSpPr>
          <p:nvPr>
            <p:ph type="title"/>
          </p:nvPr>
        </p:nvSpPr>
        <p:spPr>
          <a:xfrm>
            <a:off x="-6350" y="692150"/>
            <a:ext cx="9906000" cy="1143000"/>
          </a:xfrm>
        </p:spPr>
        <p:txBody>
          <a:bodyPr/>
          <a:lstStyle/>
          <a:p>
            <a:pPr eaLnBrk="1" hangingPunct="1"/>
            <a:r>
              <a:rPr lang="en-AU" altLang="en-US" sz="36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XRD pattern: </a:t>
            </a:r>
            <a:r>
              <a:rPr lang="en-AU" altLang="en-US" sz="3600" dirty="0" err="1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Ar</a:t>
            </a:r>
            <a:r>
              <a:rPr lang="en-AU" altLang="en-US" sz="36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 sintered sample</a:t>
            </a:r>
            <a:r>
              <a:rPr lang="en-AU" altLang="en-US" baseline="-250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/>
            </a:r>
            <a:br>
              <a:rPr lang="en-AU" altLang="en-US" baseline="-250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</a:br>
            <a:endParaRPr lang="en-US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09575" y="1411189"/>
            <a:ext cx="8959850" cy="1587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20" name="TextBox 1"/>
          <p:cNvSpPr txBox="1">
            <a:spLocks noChangeArrowheads="1"/>
          </p:cNvSpPr>
          <p:nvPr/>
        </p:nvSpPr>
        <p:spPr bwMode="auto">
          <a:xfrm>
            <a:off x="2720975" y="5373688"/>
            <a:ext cx="287338" cy="666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AU" alt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42" y="1580963"/>
            <a:ext cx="9901127" cy="5304421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376936" y="2132767"/>
            <a:ext cx="51845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Perovskite (</a:t>
            </a:r>
            <a:r>
              <a:rPr lang="en-US" sz="1800" i="1" dirty="0" smtClean="0">
                <a:solidFill>
                  <a:srgbClr val="FF0000"/>
                </a:solidFill>
              </a:rPr>
              <a:t>Pm</a:t>
            </a:r>
            <a:r>
              <a:rPr lang="en-US" sz="1800" dirty="0" smtClean="0">
                <a:solidFill>
                  <a:srgbClr val="FF0000"/>
                </a:solidFill>
              </a:rPr>
              <a:t>-3</a:t>
            </a:r>
            <a:r>
              <a:rPr lang="en-US" sz="1800" i="1" dirty="0" smtClean="0">
                <a:solidFill>
                  <a:srgbClr val="FF0000"/>
                </a:solidFill>
              </a:rPr>
              <a:t>m</a:t>
            </a:r>
            <a:r>
              <a:rPr lang="en-US" sz="1800" dirty="0" smtClean="0">
                <a:solidFill>
                  <a:srgbClr val="FF0000"/>
                </a:solidFill>
              </a:rPr>
              <a:t>): </a:t>
            </a:r>
            <a:r>
              <a:rPr lang="en-US" sz="1800" i="1" dirty="0" smtClean="0">
                <a:solidFill>
                  <a:srgbClr val="FF0000"/>
                </a:solidFill>
              </a:rPr>
              <a:t>a</a:t>
            </a:r>
            <a:r>
              <a:rPr lang="en-US" sz="1800" dirty="0" smtClean="0">
                <a:solidFill>
                  <a:srgbClr val="FF0000"/>
                </a:solidFill>
              </a:rPr>
              <a:t> =3.8533 Å</a:t>
            </a:r>
          </a:p>
          <a:p>
            <a:endParaRPr lang="en-US" sz="800" dirty="0" smtClean="0">
              <a:solidFill>
                <a:srgbClr val="FF0000"/>
              </a:solidFill>
            </a:endParaRPr>
          </a:p>
          <a:p>
            <a:r>
              <a:rPr lang="en-US" sz="1800" dirty="0" smtClean="0"/>
              <a:t>Zirconolite 4M (</a:t>
            </a:r>
            <a:r>
              <a:rPr lang="en-US" sz="1800" i="1" dirty="0" smtClean="0"/>
              <a:t>C</a:t>
            </a:r>
            <a:r>
              <a:rPr lang="en-US" sz="1800" dirty="0" smtClean="0"/>
              <a:t>2/</a:t>
            </a:r>
            <a:r>
              <a:rPr lang="en-US" sz="1800" i="1" dirty="0"/>
              <a:t>c</a:t>
            </a:r>
            <a:r>
              <a:rPr lang="en-US" sz="1800" dirty="0" smtClean="0"/>
              <a:t>): </a:t>
            </a:r>
            <a:r>
              <a:rPr lang="en-US" sz="1800" i="1" dirty="0" smtClean="0"/>
              <a:t>a</a:t>
            </a:r>
            <a:r>
              <a:rPr lang="en-US" sz="1800" dirty="0" smtClean="0"/>
              <a:t>=12.5051 Å,</a:t>
            </a:r>
            <a:r>
              <a:rPr lang="en-US" sz="1800" i="1" dirty="0" smtClean="0"/>
              <a:t> b</a:t>
            </a:r>
            <a:r>
              <a:rPr lang="en-US" sz="1800" dirty="0" smtClean="0"/>
              <a:t>=7.2294 Å, </a:t>
            </a:r>
            <a:r>
              <a:rPr lang="en-US" sz="1800" i="1" dirty="0" smtClean="0"/>
              <a:t>c</a:t>
            </a:r>
            <a:r>
              <a:rPr lang="en-US" sz="1800" dirty="0" smtClean="0"/>
              <a:t>=22.9608 Å, </a:t>
            </a:r>
            <a:r>
              <a:rPr lang="en-US" sz="1800" dirty="0" smtClean="0">
                <a:latin typeface="Symbol" panose="05050102010706020507" pitchFamily="18" charset="2"/>
              </a:rPr>
              <a:t>b</a:t>
            </a:r>
            <a:r>
              <a:rPr lang="en-US" sz="1800" dirty="0" smtClean="0"/>
              <a:t>=84.9335º</a:t>
            </a:r>
          </a:p>
          <a:p>
            <a:endParaRPr lang="en-US" sz="800" dirty="0" smtClean="0"/>
          </a:p>
          <a:p>
            <a:r>
              <a:rPr lang="en-US" sz="1800" dirty="0" smtClean="0">
                <a:solidFill>
                  <a:srgbClr val="0033CC"/>
                </a:solidFill>
              </a:rPr>
              <a:t>Rutile (</a:t>
            </a:r>
            <a:r>
              <a:rPr lang="en-US" sz="1800" i="1" dirty="0" smtClean="0">
                <a:solidFill>
                  <a:srgbClr val="0033CC"/>
                </a:solidFill>
              </a:rPr>
              <a:t>P</a:t>
            </a:r>
            <a:r>
              <a:rPr lang="en-US" sz="1800" dirty="0" smtClean="0">
                <a:solidFill>
                  <a:srgbClr val="0033CC"/>
                </a:solidFill>
              </a:rPr>
              <a:t>4</a:t>
            </a:r>
            <a:r>
              <a:rPr lang="en-US" sz="1800" baseline="-25000" dirty="0" smtClean="0">
                <a:solidFill>
                  <a:srgbClr val="0033CC"/>
                </a:solidFill>
              </a:rPr>
              <a:t>2</a:t>
            </a:r>
            <a:r>
              <a:rPr lang="en-US" sz="1800" dirty="0" smtClean="0">
                <a:solidFill>
                  <a:srgbClr val="0033CC"/>
                </a:solidFill>
              </a:rPr>
              <a:t>/</a:t>
            </a:r>
            <a:r>
              <a:rPr lang="en-US" sz="1800" i="1" dirty="0" err="1" smtClean="0">
                <a:solidFill>
                  <a:srgbClr val="0033CC"/>
                </a:solidFill>
              </a:rPr>
              <a:t>mnm</a:t>
            </a:r>
            <a:r>
              <a:rPr lang="en-US" sz="1800" dirty="0" smtClean="0">
                <a:solidFill>
                  <a:srgbClr val="0033CC"/>
                </a:solidFill>
              </a:rPr>
              <a:t>): </a:t>
            </a:r>
            <a:r>
              <a:rPr lang="en-US" sz="1800" i="1" dirty="0">
                <a:solidFill>
                  <a:srgbClr val="0033CC"/>
                </a:solidFill>
              </a:rPr>
              <a:t>a</a:t>
            </a:r>
            <a:r>
              <a:rPr lang="en-US" sz="1800" dirty="0">
                <a:solidFill>
                  <a:srgbClr val="0033CC"/>
                </a:solidFill>
              </a:rPr>
              <a:t> </a:t>
            </a:r>
            <a:r>
              <a:rPr lang="en-US" sz="1800" dirty="0" smtClean="0">
                <a:solidFill>
                  <a:srgbClr val="0033CC"/>
                </a:solidFill>
              </a:rPr>
              <a:t>=4.6289 Å, </a:t>
            </a:r>
            <a:r>
              <a:rPr lang="en-US" sz="1800" i="1" dirty="0" smtClean="0">
                <a:solidFill>
                  <a:srgbClr val="0033CC"/>
                </a:solidFill>
              </a:rPr>
              <a:t>c</a:t>
            </a:r>
            <a:r>
              <a:rPr lang="en-US" sz="1800" dirty="0" smtClean="0">
                <a:solidFill>
                  <a:srgbClr val="0033CC"/>
                </a:solidFill>
              </a:rPr>
              <a:t> =2.9859 </a:t>
            </a:r>
            <a:r>
              <a:rPr lang="en-US" sz="1800" dirty="0">
                <a:solidFill>
                  <a:srgbClr val="0033CC"/>
                </a:solidFill>
              </a:rPr>
              <a:t>Å</a:t>
            </a:r>
          </a:p>
          <a:p>
            <a:endParaRPr lang="en-US" sz="800" dirty="0">
              <a:solidFill>
                <a:srgbClr val="0033CC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55465" y="445293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Z</a:t>
            </a:r>
            <a:endParaRPr lang="en-AU" sz="1800" dirty="0"/>
          </a:p>
        </p:txBody>
      </p:sp>
      <p:sp>
        <p:nvSpPr>
          <p:cNvPr id="10" name="TextBox 9"/>
          <p:cNvSpPr txBox="1"/>
          <p:nvPr/>
        </p:nvSpPr>
        <p:spPr>
          <a:xfrm>
            <a:off x="2072680" y="457183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Z</a:t>
            </a:r>
            <a:endParaRPr lang="en-AU" sz="1800" dirty="0"/>
          </a:p>
        </p:txBody>
      </p:sp>
      <p:sp>
        <p:nvSpPr>
          <p:cNvPr id="11" name="TextBox 10"/>
          <p:cNvSpPr txBox="1"/>
          <p:nvPr/>
        </p:nvSpPr>
        <p:spPr>
          <a:xfrm>
            <a:off x="3440832" y="4233173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33CC"/>
                </a:solidFill>
              </a:rPr>
              <a:t>R</a:t>
            </a:r>
            <a:endParaRPr lang="en-AU" sz="1800" dirty="0">
              <a:solidFill>
                <a:srgbClr val="0033CC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800872" y="3672495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Z</a:t>
            </a:r>
            <a:endParaRPr lang="en-AU" sz="1800" dirty="0"/>
          </a:p>
        </p:txBody>
      </p:sp>
      <p:sp>
        <p:nvSpPr>
          <p:cNvPr id="13" name="TextBox 12"/>
          <p:cNvSpPr txBox="1"/>
          <p:nvPr/>
        </p:nvSpPr>
        <p:spPr>
          <a:xfrm>
            <a:off x="3971898" y="438717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Z</a:t>
            </a:r>
            <a:endParaRPr lang="en-AU" sz="1800" dirty="0"/>
          </a:p>
        </p:txBody>
      </p:sp>
      <p:sp>
        <p:nvSpPr>
          <p:cNvPr id="14" name="TextBox 13"/>
          <p:cNvSpPr txBox="1"/>
          <p:nvPr/>
        </p:nvSpPr>
        <p:spPr>
          <a:xfrm>
            <a:off x="3953272" y="212264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P</a:t>
            </a:r>
            <a:endParaRPr lang="en-AU" sz="1800" dirty="0">
              <a:solidFill>
                <a:srgbClr val="FF0000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376936" y="445293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Z</a:t>
            </a:r>
            <a:endParaRPr lang="en-AU" sz="1800" dirty="0"/>
          </a:p>
        </p:txBody>
      </p:sp>
      <p:sp>
        <p:nvSpPr>
          <p:cNvPr id="16" name="TextBox 15"/>
          <p:cNvSpPr txBox="1"/>
          <p:nvPr/>
        </p:nvSpPr>
        <p:spPr>
          <a:xfrm>
            <a:off x="4520952" y="464384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33CC"/>
                </a:solidFill>
              </a:rPr>
              <a:t>R</a:t>
            </a:r>
            <a:endParaRPr lang="en-AU" sz="1800" dirty="0">
              <a:solidFill>
                <a:srgbClr val="0033CC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4974486" y="4571836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P</a:t>
            </a:r>
            <a:endParaRPr lang="en-AU" sz="1800" dirty="0">
              <a:solidFill>
                <a:srgbClr val="FF00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45088" y="3857161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P</a:t>
            </a:r>
            <a:endParaRPr lang="en-AU" sz="1800" dirty="0">
              <a:solidFill>
                <a:srgbClr val="FF000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7073413" y="4048507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P</a:t>
            </a:r>
            <a:endParaRPr lang="en-AU" sz="1800" dirty="0">
              <a:solidFill>
                <a:srgbClr val="FF000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8265368" y="4466704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>
                <a:solidFill>
                  <a:srgbClr val="FF0000"/>
                </a:solidFill>
              </a:rPr>
              <a:t>P</a:t>
            </a:r>
            <a:endParaRPr lang="en-AU" sz="1800" dirty="0">
              <a:solidFill>
                <a:srgbClr val="FF0000"/>
              </a:solidFill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528032" y="4715852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0" dirty="0">
                <a:solidFill>
                  <a:srgbClr val="0033CC"/>
                </a:solidFill>
              </a:rPr>
              <a:t>R</a:t>
            </a:r>
            <a:endParaRPr lang="en-AU" sz="1800" dirty="0">
              <a:solidFill>
                <a:srgbClr val="0033CC"/>
              </a:solidFill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139438" y="4643844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Z</a:t>
            </a:r>
            <a:endParaRPr lang="en-AU" sz="1800" dirty="0"/>
          </a:p>
        </p:txBody>
      </p:sp>
      <p:sp>
        <p:nvSpPr>
          <p:cNvPr id="27" name="TextBox 26"/>
          <p:cNvSpPr txBox="1"/>
          <p:nvPr/>
        </p:nvSpPr>
        <p:spPr>
          <a:xfrm>
            <a:off x="6291838" y="4653136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 smtClean="0"/>
              <a:t>Z</a:t>
            </a:r>
            <a:endParaRPr lang="en-AU" sz="1800" dirty="0"/>
          </a:p>
        </p:txBody>
      </p:sp>
    </p:spTree>
    <p:extLst>
      <p:ext uri="{BB962C8B-B14F-4D97-AF65-F5344CB8AC3E}">
        <p14:creationId xmlns:p14="http://schemas.microsoft.com/office/powerpoint/2010/main" val="5688951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4488" y="1996826"/>
            <a:ext cx="5580000" cy="4185000"/>
          </a:xfrm>
        </p:spPr>
      </p:pic>
      <p:sp>
        <p:nvSpPr>
          <p:cNvPr id="10244" name="Content Placeholder 1"/>
          <p:cNvSpPr txBox="1">
            <a:spLocks/>
          </p:cNvSpPr>
          <p:nvPr/>
        </p:nvSpPr>
        <p:spPr bwMode="auto">
          <a:xfrm>
            <a:off x="5961310" y="3141663"/>
            <a:ext cx="403225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>
              <a:buFont typeface="Arial" charset="0"/>
              <a:buNone/>
            </a:pPr>
            <a:endParaRPr lang="en-AU" altLang="en-US" sz="2000" baseline="-25000" dirty="0"/>
          </a:p>
          <a:p>
            <a:pPr>
              <a:buFont typeface="Arial" charset="0"/>
              <a:buNone/>
            </a:pPr>
            <a:r>
              <a:rPr lang="en-AU" altLang="en-US" sz="2400" dirty="0"/>
              <a:t>Perovskite (ABO</a:t>
            </a:r>
            <a:r>
              <a:rPr lang="en-AU" altLang="en-US" sz="2400" baseline="-25000" dirty="0"/>
              <a:t>3</a:t>
            </a:r>
            <a:r>
              <a:rPr lang="en-AU" altLang="en-US" sz="2400" dirty="0"/>
              <a:t>):</a:t>
            </a:r>
          </a:p>
          <a:p>
            <a:pPr>
              <a:buNone/>
            </a:pPr>
            <a:r>
              <a:rPr lang="en-AU" altLang="en-US" sz="2000" dirty="0">
                <a:solidFill>
                  <a:srgbClr val="FF0000"/>
                </a:solidFill>
              </a:rPr>
              <a:t>(</a:t>
            </a:r>
            <a:r>
              <a:rPr lang="en-AU" altLang="en-US" sz="2000" dirty="0" smtClean="0">
                <a:solidFill>
                  <a:srgbClr val="FF0000"/>
                </a:solidFill>
              </a:rPr>
              <a:t>Ca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0.44</a:t>
            </a:r>
            <a:r>
              <a:rPr lang="en-AU" altLang="en-US" sz="2000" dirty="0" smtClean="0">
                <a:solidFill>
                  <a:srgbClr val="FF0000"/>
                </a:solidFill>
              </a:rPr>
              <a:t>Ce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0.37</a:t>
            </a:r>
            <a:r>
              <a:rPr lang="en-AU" altLang="en-US" sz="2000" dirty="0" smtClean="0">
                <a:solidFill>
                  <a:srgbClr val="FF0000"/>
                </a:solidFill>
              </a:rPr>
              <a:t>Hf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0.01</a:t>
            </a:r>
            <a:r>
              <a:rPr lang="en-AU" altLang="en-US" sz="2000" dirty="0" smtClean="0">
                <a:solidFill>
                  <a:srgbClr val="FF0000"/>
                </a:solidFill>
              </a:rPr>
              <a:t>□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0.18</a:t>
            </a:r>
            <a:r>
              <a:rPr lang="en-AU" altLang="en-US" sz="2000" dirty="0" smtClean="0">
                <a:solidFill>
                  <a:srgbClr val="FF0000"/>
                </a:solidFill>
              </a:rPr>
              <a:t>)Ti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0.99</a:t>
            </a:r>
            <a:r>
              <a:rPr lang="en-AU" altLang="en-US" sz="2000" dirty="0" smtClean="0">
                <a:solidFill>
                  <a:srgbClr val="FF0000"/>
                </a:solidFill>
              </a:rPr>
              <a:t>O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3</a:t>
            </a:r>
            <a:endParaRPr lang="en-AU" altLang="en-US" sz="2000" baseline="-25000" dirty="0">
              <a:solidFill>
                <a:srgbClr val="FF0000"/>
              </a:solidFill>
            </a:endParaRPr>
          </a:p>
          <a:p>
            <a:pPr>
              <a:buFont typeface="Arial" charset="0"/>
              <a:buNone/>
            </a:pPr>
            <a:r>
              <a:rPr lang="en-AU" altLang="en-US" sz="2000" i="1" dirty="0"/>
              <a:t>No Y, very little </a:t>
            </a:r>
            <a:r>
              <a:rPr lang="en-AU" altLang="en-US" sz="2000" i="1" dirty="0" err="1"/>
              <a:t>Hf</a:t>
            </a:r>
            <a:endParaRPr lang="en-AU" altLang="en-US" sz="2000" i="1" dirty="0"/>
          </a:p>
          <a:p>
            <a:pPr>
              <a:buFont typeface="Arial" charset="0"/>
              <a:buNone/>
            </a:pPr>
            <a:endParaRPr lang="en-AU" altLang="en-US" sz="2000" dirty="0">
              <a:solidFill>
                <a:srgbClr val="FF0000"/>
              </a:solidFill>
            </a:endParaRPr>
          </a:p>
          <a:p>
            <a:pPr>
              <a:buFont typeface="Arial" charset="0"/>
              <a:buNone/>
            </a:pPr>
            <a:r>
              <a:rPr lang="en-AU" altLang="en-US" sz="2400" dirty="0"/>
              <a:t>Rutile (TiO</a:t>
            </a:r>
            <a:r>
              <a:rPr lang="en-AU" altLang="en-US" sz="2400" baseline="-25000" dirty="0"/>
              <a:t>2</a:t>
            </a:r>
            <a:r>
              <a:rPr lang="en-AU" altLang="en-US" sz="2400" dirty="0"/>
              <a:t>):</a:t>
            </a:r>
          </a:p>
          <a:p>
            <a:pPr>
              <a:buFont typeface="Arial" charset="0"/>
              <a:buNone/>
            </a:pPr>
            <a:r>
              <a:rPr lang="en-AU" altLang="en-US" sz="2000" dirty="0">
                <a:solidFill>
                  <a:srgbClr val="FF0000"/>
                </a:solidFill>
              </a:rPr>
              <a:t>(Ti</a:t>
            </a:r>
            <a:r>
              <a:rPr lang="en-AU" altLang="en-US" sz="2000" baseline="-25000" dirty="0">
                <a:solidFill>
                  <a:srgbClr val="FF0000"/>
                </a:solidFill>
              </a:rPr>
              <a:t>0.91</a:t>
            </a:r>
            <a:r>
              <a:rPr lang="en-AU" altLang="en-US" sz="2000" dirty="0">
                <a:solidFill>
                  <a:srgbClr val="FF0000"/>
                </a:solidFill>
              </a:rPr>
              <a:t>Hf</a:t>
            </a:r>
            <a:r>
              <a:rPr lang="en-AU" altLang="en-US" sz="2000" baseline="-25000" dirty="0">
                <a:solidFill>
                  <a:srgbClr val="FF0000"/>
                </a:solidFill>
              </a:rPr>
              <a:t>0.09</a:t>
            </a:r>
            <a:r>
              <a:rPr lang="en-AU" altLang="en-US" sz="2000" dirty="0">
                <a:solidFill>
                  <a:srgbClr val="FF0000"/>
                </a:solidFill>
              </a:rPr>
              <a:t>)O</a:t>
            </a:r>
            <a:r>
              <a:rPr lang="en-AU" altLang="en-US" sz="2000" baseline="-25000" dirty="0">
                <a:solidFill>
                  <a:srgbClr val="FF0000"/>
                </a:solidFill>
              </a:rPr>
              <a:t>2</a:t>
            </a:r>
          </a:p>
          <a:p>
            <a:pPr>
              <a:buFont typeface="Arial" charset="0"/>
              <a:buNone/>
            </a:pPr>
            <a:endParaRPr lang="en-AU" altLang="en-US" sz="2100" baseline="-25000" dirty="0"/>
          </a:p>
          <a:p>
            <a:pPr>
              <a:buFont typeface="Arial" charset="0"/>
              <a:buNone/>
            </a:pPr>
            <a:endParaRPr lang="en-AU" altLang="en-US" sz="2000" baseline="-25000" dirty="0"/>
          </a:p>
          <a:p>
            <a:pPr>
              <a:buFont typeface="Arial" charset="0"/>
              <a:buNone/>
            </a:pPr>
            <a:endParaRPr lang="en-AU" altLang="en-US" sz="2100" baseline="-25000" dirty="0"/>
          </a:p>
        </p:txBody>
      </p:sp>
      <p:grpSp>
        <p:nvGrpSpPr>
          <p:cNvPr id="10245" name="Group 14"/>
          <p:cNvGrpSpPr>
            <a:grpSpLocks/>
          </p:cNvGrpSpPr>
          <p:nvPr/>
        </p:nvGrpSpPr>
        <p:grpSpPr bwMode="auto">
          <a:xfrm>
            <a:off x="2288705" y="2319263"/>
            <a:ext cx="3096716" cy="2579514"/>
            <a:chOff x="2289366" y="2319690"/>
            <a:chExt cx="3095571" cy="2579155"/>
          </a:xfrm>
        </p:grpSpPr>
        <p:grpSp>
          <p:nvGrpSpPr>
            <p:cNvPr id="10249" name="Group 10"/>
            <p:cNvGrpSpPr>
              <a:grpSpLocks/>
            </p:cNvGrpSpPr>
            <p:nvPr/>
          </p:nvGrpSpPr>
          <p:grpSpPr bwMode="auto">
            <a:xfrm>
              <a:off x="2289366" y="2319690"/>
              <a:ext cx="1827976" cy="1325576"/>
              <a:chOff x="2289366" y="2319690"/>
              <a:chExt cx="1827976" cy="1325576"/>
            </a:xfrm>
          </p:grpSpPr>
          <p:sp>
            <p:nvSpPr>
              <p:cNvPr id="10251" name="Rectangle 3"/>
              <p:cNvSpPr>
                <a:spLocks noChangeArrowheads="1"/>
              </p:cNvSpPr>
              <p:nvPr/>
            </p:nvSpPr>
            <p:spPr bwMode="auto">
              <a:xfrm>
                <a:off x="3513050" y="2319690"/>
                <a:ext cx="604292" cy="461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–"/>
                  <a:defRPr sz="26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•"/>
                  <a:defRPr sz="2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US" altLang="en-US" sz="2400" b="1" dirty="0">
                    <a:solidFill>
                      <a:srgbClr val="FF0000"/>
                    </a:solidFill>
                  </a:rPr>
                  <a:t>Z</a:t>
                </a:r>
              </a:p>
            </p:txBody>
          </p:sp>
          <p:sp>
            <p:nvSpPr>
              <p:cNvPr id="10252" name="Rectangle 6"/>
              <p:cNvSpPr>
                <a:spLocks noChangeArrowheads="1"/>
              </p:cNvSpPr>
              <p:nvPr/>
            </p:nvSpPr>
            <p:spPr bwMode="auto">
              <a:xfrm>
                <a:off x="2907400" y="2853289"/>
                <a:ext cx="389706" cy="461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–"/>
                  <a:defRPr sz="26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•"/>
                  <a:defRPr sz="2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AU" altLang="en-US" sz="2400" b="1" dirty="0">
                    <a:solidFill>
                      <a:srgbClr val="FF0000"/>
                    </a:solidFill>
                  </a:rPr>
                  <a:t>P</a:t>
                </a:r>
                <a:endParaRPr lang="en-US" altLang="en-US" sz="2400" b="1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253" name="Rectangle 8"/>
              <p:cNvSpPr>
                <a:spLocks noChangeArrowheads="1"/>
              </p:cNvSpPr>
              <p:nvPr/>
            </p:nvSpPr>
            <p:spPr bwMode="auto">
              <a:xfrm>
                <a:off x="2289366" y="3183665"/>
                <a:ext cx="407333" cy="4616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–"/>
                  <a:defRPr sz="26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•"/>
                  <a:defRPr sz="2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AU" altLang="en-US" sz="2400" b="1" dirty="0">
                    <a:solidFill>
                      <a:srgbClr val="FF0000"/>
                    </a:solidFill>
                  </a:rPr>
                  <a:t>R</a:t>
                </a:r>
                <a:endParaRPr lang="en-US" altLang="en-US" sz="2400" b="1" dirty="0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0250" name="Rectangle 30"/>
            <p:cNvSpPr>
              <a:spLocks noChangeArrowheads="1"/>
            </p:cNvSpPr>
            <p:nvPr/>
          </p:nvSpPr>
          <p:spPr bwMode="auto">
            <a:xfrm>
              <a:off x="4376825" y="4437244"/>
              <a:ext cx="1008112" cy="4616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AU" altLang="en-US" sz="2400" dirty="0">
                  <a:solidFill>
                    <a:srgbClr val="FF0000"/>
                  </a:solidFill>
                </a:rPr>
                <a:t>pore</a:t>
              </a:r>
              <a:endParaRPr lang="en-US" altLang="en-US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10246" name="TextBox 2"/>
          <p:cNvSpPr txBox="1">
            <a:spLocks noChangeArrowheads="1"/>
          </p:cNvSpPr>
          <p:nvPr/>
        </p:nvSpPr>
        <p:spPr bwMode="auto">
          <a:xfrm>
            <a:off x="5961310" y="2017767"/>
            <a:ext cx="4032249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None/>
            </a:pPr>
            <a:r>
              <a:rPr lang="en-AU" altLang="en-US" dirty="0" smtClean="0"/>
              <a:t>Zirconolite 4M:</a:t>
            </a:r>
            <a:r>
              <a:rPr lang="en-AU" altLang="en-US" dirty="0"/>
              <a:t/>
            </a:r>
            <a:br>
              <a:rPr lang="en-AU" altLang="en-US" dirty="0"/>
            </a:br>
            <a:r>
              <a:rPr lang="en-AU" altLang="en-US" sz="2000" dirty="0">
                <a:solidFill>
                  <a:srgbClr val="FF0000"/>
                </a:solidFill>
              </a:rPr>
              <a:t>(</a:t>
            </a:r>
            <a:r>
              <a:rPr lang="en-AU" altLang="en-US" sz="2000" dirty="0" smtClean="0">
                <a:solidFill>
                  <a:srgbClr val="FF0000"/>
                </a:solidFill>
              </a:rPr>
              <a:t>Ca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0.64</a:t>
            </a:r>
            <a:r>
              <a:rPr lang="en-AU" altLang="en-US" sz="2000" dirty="0" smtClean="0">
                <a:solidFill>
                  <a:srgbClr val="FF0000"/>
                </a:solidFill>
              </a:rPr>
              <a:t>Ce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0.38</a:t>
            </a:r>
            <a:r>
              <a:rPr lang="en-AU" altLang="en-US" sz="2000" dirty="0" smtClean="0">
                <a:solidFill>
                  <a:srgbClr val="FF0000"/>
                </a:solidFill>
              </a:rPr>
              <a:t>)(Hf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0.57</a:t>
            </a:r>
            <a:r>
              <a:rPr lang="en-AU" altLang="en-US" sz="2000" dirty="0" smtClean="0">
                <a:solidFill>
                  <a:srgbClr val="FF0000"/>
                </a:solidFill>
              </a:rPr>
              <a:t>Y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0.39</a:t>
            </a:r>
            <a:r>
              <a:rPr lang="en-AU" altLang="en-US" sz="2000" dirty="0" smtClean="0">
                <a:solidFill>
                  <a:srgbClr val="FF0000"/>
                </a:solidFill>
              </a:rPr>
              <a:t>)Ti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2.02</a:t>
            </a:r>
            <a:r>
              <a:rPr lang="en-AU" altLang="en-US" sz="2000" dirty="0" smtClean="0">
                <a:solidFill>
                  <a:srgbClr val="FF0000"/>
                </a:solidFill>
              </a:rPr>
              <a:t>O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6.97</a:t>
            </a:r>
            <a:endParaRPr lang="en-AU" altLang="en-US" sz="2000" baseline="-250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12750" y="1698625"/>
            <a:ext cx="8959850" cy="158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48" name="Title 4"/>
          <p:cNvSpPr>
            <a:spLocks noGrp="1"/>
          </p:cNvSpPr>
          <p:nvPr>
            <p:ph type="title"/>
          </p:nvPr>
        </p:nvSpPr>
        <p:spPr>
          <a:xfrm>
            <a:off x="4763" y="765175"/>
            <a:ext cx="9906000" cy="1143000"/>
          </a:xfrm>
        </p:spPr>
        <p:txBody>
          <a:bodyPr/>
          <a:lstStyle/>
          <a:p>
            <a:pPr eaLnBrk="1" hangingPunct="1"/>
            <a:r>
              <a:rPr lang="en-AU" altLang="en-US" sz="36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SEM image and EDX: </a:t>
            </a:r>
            <a:r>
              <a:rPr lang="en-AU" altLang="en-US" sz="3600" dirty="0" err="1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Ar</a:t>
            </a:r>
            <a:r>
              <a:rPr lang="en-AU" altLang="en-US" sz="36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 sintered sample</a:t>
            </a:r>
            <a:endParaRPr lang="en-US" altLang="en-US" sz="3600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017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4"/>
          <p:cNvSpPr>
            <a:spLocks noGrp="1"/>
          </p:cNvSpPr>
          <p:nvPr>
            <p:ph type="title"/>
          </p:nvPr>
        </p:nvSpPr>
        <p:spPr>
          <a:xfrm>
            <a:off x="0" y="692150"/>
            <a:ext cx="9906000" cy="1143000"/>
          </a:xfrm>
        </p:spPr>
        <p:txBody>
          <a:bodyPr/>
          <a:lstStyle/>
          <a:p>
            <a:r>
              <a:rPr lang="en-AU" altLang="en-US" sz="36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XANES at the Ce L</a:t>
            </a:r>
            <a:r>
              <a:rPr lang="en-AU" altLang="en-US" sz="3600" baseline="-250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3</a:t>
            </a:r>
            <a:r>
              <a:rPr lang="en-AU" altLang="en-US" sz="36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-edge: </a:t>
            </a:r>
            <a:r>
              <a:rPr lang="en-AU" altLang="en-US" sz="3600" dirty="0" err="1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Ar</a:t>
            </a:r>
            <a:r>
              <a:rPr lang="en-AU" altLang="en-US" sz="36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 sample</a:t>
            </a:r>
            <a:r>
              <a:rPr lang="en-AU" altLang="en-US" sz="3600" baseline="-250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/>
            </a:r>
            <a:br>
              <a:rPr lang="en-AU" altLang="en-US" sz="3600" baseline="-250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</a:br>
            <a:endParaRPr lang="en-US" altLang="en-US" sz="3600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12750" y="1412875"/>
            <a:ext cx="8959850" cy="158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35" t="8445" r="9862" b="3748"/>
          <a:stretch/>
        </p:blipFill>
        <p:spPr>
          <a:xfrm>
            <a:off x="1338447" y="1412776"/>
            <a:ext cx="7358970" cy="53732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690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4"/>
          <p:cNvSpPr>
            <a:spLocks noGrp="1"/>
          </p:cNvSpPr>
          <p:nvPr>
            <p:ph type="title"/>
          </p:nvPr>
        </p:nvSpPr>
        <p:spPr>
          <a:xfrm>
            <a:off x="-6350" y="692150"/>
            <a:ext cx="9906000" cy="1143000"/>
          </a:xfrm>
        </p:spPr>
        <p:txBody>
          <a:bodyPr/>
          <a:lstStyle/>
          <a:p>
            <a:pPr eaLnBrk="1" hangingPunct="1"/>
            <a:r>
              <a:rPr lang="en-AU" altLang="en-US" sz="36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XRD pattern: air sintered sample</a:t>
            </a:r>
            <a:r>
              <a:rPr lang="en-AU" altLang="en-US" baseline="-250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/>
            </a:r>
            <a:br>
              <a:rPr lang="en-AU" altLang="en-US" baseline="-250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</a:br>
            <a:endParaRPr lang="en-US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09575" y="1411189"/>
            <a:ext cx="8959850" cy="1587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220" name="TextBox 1"/>
          <p:cNvSpPr txBox="1">
            <a:spLocks noChangeArrowheads="1"/>
          </p:cNvSpPr>
          <p:nvPr/>
        </p:nvSpPr>
        <p:spPr bwMode="auto">
          <a:xfrm>
            <a:off x="2720975" y="5373688"/>
            <a:ext cx="287338" cy="666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AU" altLang="en-US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669" y="1484784"/>
            <a:ext cx="8850661" cy="532746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extBox 1"/>
          <p:cNvSpPr txBox="1">
            <a:spLocks noChangeArrowheads="1"/>
          </p:cNvSpPr>
          <p:nvPr/>
        </p:nvSpPr>
        <p:spPr bwMode="auto">
          <a:xfrm>
            <a:off x="2720975" y="5373688"/>
            <a:ext cx="287338" cy="66675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AU" altLang="en-US"/>
          </a:p>
        </p:txBody>
      </p:sp>
      <p:pic>
        <p:nvPicPr>
          <p:cNvPr id="1024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340221" y="2060575"/>
            <a:ext cx="5476875" cy="4106863"/>
          </a:xfrm>
        </p:spPr>
      </p:pic>
      <p:sp>
        <p:nvSpPr>
          <p:cNvPr id="10244" name="Content Placeholder 1"/>
          <p:cNvSpPr txBox="1">
            <a:spLocks/>
          </p:cNvSpPr>
          <p:nvPr/>
        </p:nvSpPr>
        <p:spPr bwMode="auto">
          <a:xfrm>
            <a:off x="5854700" y="3141663"/>
            <a:ext cx="4032250" cy="288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4572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defTabSz="4572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defTabSz="4572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defTabSz="4572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defTabSz="4572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>
              <a:buFont typeface="Arial" charset="0"/>
              <a:buNone/>
            </a:pPr>
            <a:endParaRPr lang="en-AU" altLang="en-US" sz="2000" baseline="-25000" dirty="0"/>
          </a:p>
          <a:p>
            <a:pPr>
              <a:buFont typeface="Arial" charset="0"/>
              <a:buNone/>
            </a:pPr>
            <a:r>
              <a:rPr lang="en-AU" altLang="en-US" sz="2400" dirty="0"/>
              <a:t>Perovskite (ABO</a:t>
            </a:r>
            <a:r>
              <a:rPr lang="en-AU" altLang="en-US" sz="2400" baseline="-25000" dirty="0"/>
              <a:t>3</a:t>
            </a:r>
            <a:r>
              <a:rPr lang="en-AU" altLang="en-US" sz="2400" dirty="0"/>
              <a:t>):</a:t>
            </a:r>
          </a:p>
          <a:p>
            <a:pPr>
              <a:buNone/>
            </a:pPr>
            <a:r>
              <a:rPr lang="en-AU" altLang="en-US" sz="2000" dirty="0">
                <a:solidFill>
                  <a:srgbClr val="FF0000"/>
                </a:solidFill>
              </a:rPr>
              <a:t>(</a:t>
            </a:r>
            <a:r>
              <a:rPr lang="en-AU" altLang="en-US" sz="2000" dirty="0" smtClean="0">
                <a:solidFill>
                  <a:srgbClr val="FF0000"/>
                </a:solidFill>
              </a:rPr>
              <a:t>Ca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0.58</a:t>
            </a:r>
            <a:r>
              <a:rPr lang="en-AU" altLang="en-US" sz="2000" dirty="0" smtClean="0">
                <a:solidFill>
                  <a:srgbClr val="FF0000"/>
                </a:solidFill>
              </a:rPr>
              <a:t>Ce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0.27</a:t>
            </a:r>
            <a:r>
              <a:rPr lang="en-AU" altLang="en-US" sz="2000" dirty="0" smtClean="0">
                <a:solidFill>
                  <a:srgbClr val="FF0000"/>
                </a:solidFill>
              </a:rPr>
              <a:t>Hf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0.01</a:t>
            </a:r>
            <a:r>
              <a:rPr lang="en-AU" altLang="en-US" sz="2000" dirty="0" smtClean="0">
                <a:solidFill>
                  <a:srgbClr val="FF0000"/>
                </a:solidFill>
              </a:rPr>
              <a:t>□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0.14</a:t>
            </a:r>
            <a:r>
              <a:rPr lang="en-AU" altLang="en-US" sz="2000" dirty="0" smtClean="0">
                <a:solidFill>
                  <a:srgbClr val="FF0000"/>
                </a:solidFill>
              </a:rPr>
              <a:t>)Ti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1.00</a:t>
            </a:r>
            <a:r>
              <a:rPr lang="en-AU" altLang="en-US" sz="2000" dirty="0" smtClean="0">
                <a:solidFill>
                  <a:srgbClr val="FF0000"/>
                </a:solidFill>
              </a:rPr>
              <a:t>O</a:t>
            </a:r>
            <a:r>
              <a:rPr lang="en-AU" altLang="en-US" sz="2000" baseline="-25000" dirty="0" smtClean="0">
                <a:solidFill>
                  <a:srgbClr val="FF0000"/>
                </a:solidFill>
              </a:rPr>
              <a:t>3</a:t>
            </a:r>
            <a:endParaRPr lang="en-AU" altLang="en-US" sz="2000" baseline="-25000" dirty="0">
              <a:solidFill>
                <a:srgbClr val="FF0000"/>
              </a:solidFill>
            </a:endParaRPr>
          </a:p>
          <a:p>
            <a:pPr>
              <a:buFont typeface="Arial" charset="0"/>
              <a:buNone/>
            </a:pPr>
            <a:r>
              <a:rPr lang="en-AU" altLang="en-US" sz="2000" i="1" dirty="0"/>
              <a:t>No Y, very little </a:t>
            </a:r>
            <a:r>
              <a:rPr lang="en-AU" altLang="en-US" sz="2000" i="1" dirty="0" err="1"/>
              <a:t>Hf</a:t>
            </a:r>
            <a:endParaRPr lang="en-AU" altLang="en-US" sz="2000" i="1" dirty="0"/>
          </a:p>
          <a:p>
            <a:pPr>
              <a:buFont typeface="Arial" charset="0"/>
              <a:buNone/>
            </a:pPr>
            <a:endParaRPr lang="en-AU" altLang="en-US" sz="2000" dirty="0">
              <a:solidFill>
                <a:srgbClr val="FF0000"/>
              </a:solidFill>
            </a:endParaRPr>
          </a:p>
          <a:p>
            <a:pPr>
              <a:buFont typeface="Arial" charset="0"/>
              <a:buNone/>
            </a:pPr>
            <a:r>
              <a:rPr lang="en-AU" altLang="en-US" sz="2400" dirty="0"/>
              <a:t>Rutile (TiO</a:t>
            </a:r>
            <a:r>
              <a:rPr lang="en-AU" altLang="en-US" sz="2400" baseline="-25000" dirty="0"/>
              <a:t>2</a:t>
            </a:r>
            <a:r>
              <a:rPr lang="en-AU" altLang="en-US" sz="2400" dirty="0"/>
              <a:t>):</a:t>
            </a:r>
          </a:p>
          <a:p>
            <a:pPr>
              <a:buFont typeface="Arial" charset="0"/>
              <a:buNone/>
            </a:pPr>
            <a:r>
              <a:rPr lang="en-AU" altLang="en-US" sz="2000" dirty="0">
                <a:solidFill>
                  <a:srgbClr val="FF0000"/>
                </a:solidFill>
              </a:rPr>
              <a:t>(Ti</a:t>
            </a:r>
            <a:r>
              <a:rPr lang="en-AU" altLang="en-US" sz="2000" baseline="-25000" dirty="0">
                <a:solidFill>
                  <a:srgbClr val="FF0000"/>
                </a:solidFill>
              </a:rPr>
              <a:t>0.91</a:t>
            </a:r>
            <a:r>
              <a:rPr lang="en-AU" altLang="en-US" sz="2000" dirty="0">
                <a:solidFill>
                  <a:srgbClr val="FF0000"/>
                </a:solidFill>
              </a:rPr>
              <a:t>Hf</a:t>
            </a:r>
            <a:r>
              <a:rPr lang="en-AU" altLang="en-US" sz="2000" baseline="-25000" dirty="0">
                <a:solidFill>
                  <a:srgbClr val="FF0000"/>
                </a:solidFill>
              </a:rPr>
              <a:t>0.09</a:t>
            </a:r>
            <a:r>
              <a:rPr lang="en-AU" altLang="en-US" sz="2000" dirty="0">
                <a:solidFill>
                  <a:srgbClr val="FF0000"/>
                </a:solidFill>
              </a:rPr>
              <a:t>)O</a:t>
            </a:r>
            <a:r>
              <a:rPr lang="en-AU" altLang="en-US" sz="2000" baseline="-25000" dirty="0">
                <a:solidFill>
                  <a:srgbClr val="FF0000"/>
                </a:solidFill>
              </a:rPr>
              <a:t>2</a:t>
            </a:r>
          </a:p>
          <a:p>
            <a:pPr>
              <a:buFont typeface="Arial" charset="0"/>
              <a:buNone/>
            </a:pPr>
            <a:endParaRPr lang="en-AU" altLang="en-US" sz="2100" baseline="-25000" dirty="0"/>
          </a:p>
          <a:p>
            <a:pPr>
              <a:buFont typeface="Arial" charset="0"/>
              <a:buNone/>
            </a:pPr>
            <a:endParaRPr lang="en-AU" altLang="en-US" sz="2000" baseline="-25000" dirty="0"/>
          </a:p>
          <a:p>
            <a:pPr>
              <a:buFont typeface="Arial" charset="0"/>
              <a:buNone/>
            </a:pPr>
            <a:endParaRPr lang="en-AU" altLang="en-US" sz="2100" baseline="-25000" dirty="0"/>
          </a:p>
        </p:txBody>
      </p:sp>
      <p:grpSp>
        <p:nvGrpSpPr>
          <p:cNvPr id="10245" name="Group 14"/>
          <p:cNvGrpSpPr>
            <a:grpSpLocks/>
          </p:cNvGrpSpPr>
          <p:nvPr/>
        </p:nvGrpSpPr>
        <p:grpSpPr bwMode="auto">
          <a:xfrm>
            <a:off x="2489200" y="2259013"/>
            <a:ext cx="3068638" cy="3114675"/>
            <a:chOff x="2489789" y="2259448"/>
            <a:chExt cx="3067503" cy="3114240"/>
          </a:xfrm>
        </p:grpSpPr>
        <p:grpSp>
          <p:nvGrpSpPr>
            <p:cNvPr id="10249" name="Group 10"/>
            <p:cNvGrpSpPr>
              <a:grpSpLocks/>
            </p:cNvGrpSpPr>
            <p:nvPr/>
          </p:nvGrpSpPr>
          <p:grpSpPr bwMode="auto">
            <a:xfrm>
              <a:off x="2489789" y="2259448"/>
              <a:ext cx="3067503" cy="2604314"/>
              <a:chOff x="2489789" y="2259448"/>
              <a:chExt cx="3067503" cy="2604314"/>
            </a:xfrm>
          </p:grpSpPr>
          <p:sp>
            <p:nvSpPr>
              <p:cNvPr id="10251" name="Rectangle 3"/>
              <p:cNvSpPr>
                <a:spLocks noChangeArrowheads="1"/>
              </p:cNvSpPr>
              <p:nvPr/>
            </p:nvSpPr>
            <p:spPr bwMode="auto">
              <a:xfrm>
                <a:off x="4953000" y="2259448"/>
                <a:ext cx="60429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–"/>
                  <a:defRPr sz="26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•"/>
                  <a:defRPr sz="2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AU" altLang="en-US" dirty="0" err="1">
                    <a:solidFill>
                      <a:srgbClr val="FF0000"/>
                    </a:solidFill>
                  </a:rPr>
                  <a:t>Py</a:t>
                </a:r>
                <a:endParaRPr lang="en-US" altLang="en-US"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10252" name="Rectangle 6"/>
              <p:cNvSpPr>
                <a:spLocks noChangeArrowheads="1"/>
              </p:cNvSpPr>
              <p:nvPr/>
            </p:nvSpPr>
            <p:spPr bwMode="auto">
              <a:xfrm>
                <a:off x="2509218" y="4340542"/>
                <a:ext cx="423514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–"/>
                  <a:defRPr sz="26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•"/>
                  <a:defRPr sz="2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AU" altLang="en-US">
                    <a:solidFill>
                      <a:srgbClr val="FF0000"/>
                    </a:solidFill>
                  </a:rPr>
                  <a:t>P</a:t>
                </a:r>
                <a:endParaRPr lang="en-US" altLang="en-US">
                  <a:solidFill>
                    <a:srgbClr val="FF0000"/>
                  </a:solidFill>
                </a:endParaRPr>
              </a:p>
            </p:txBody>
          </p:sp>
          <p:sp>
            <p:nvSpPr>
              <p:cNvPr id="10253" name="Rectangle 8"/>
              <p:cNvSpPr>
                <a:spLocks noChangeArrowheads="1"/>
              </p:cNvSpPr>
              <p:nvPr/>
            </p:nvSpPr>
            <p:spPr bwMode="auto">
              <a:xfrm>
                <a:off x="2489789" y="3710706"/>
                <a:ext cx="444352" cy="52322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•"/>
                  <a:defRPr sz="28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–"/>
                  <a:defRPr sz="26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•"/>
                  <a:defRPr sz="22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rgbClr val="005A9B"/>
                  </a:buClr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Arial" charset="0"/>
                    <a:ea typeface="ＭＳ Ｐゴシック" pitchFamily="34" charset="-128"/>
                    <a:cs typeface="Arial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FontTx/>
                  <a:buNone/>
                </a:pPr>
                <a:r>
                  <a:rPr lang="en-AU" altLang="en-US">
                    <a:solidFill>
                      <a:srgbClr val="FF0000"/>
                    </a:solidFill>
                  </a:rPr>
                  <a:t>R</a:t>
                </a:r>
                <a:endParaRPr lang="en-US" altLang="en-US">
                  <a:solidFill>
                    <a:srgbClr val="FF0000"/>
                  </a:solidFill>
                </a:endParaRPr>
              </a:p>
            </p:txBody>
          </p:sp>
        </p:grpSp>
        <p:sp>
          <p:nvSpPr>
            <p:cNvPr id="10250" name="Rectangle 30"/>
            <p:cNvSpPr>
              <a:spLocks noChangeArrowheads="1"/>
            </p:cNvSpPr>
            <p:nvPr/>
          </p:nvSpPr>
          <p:spPr bwMode="auto">
            <a:xfrm>
              <a:off x="3080792" y="4850468"/>
              <a:ext cx="1008112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AU" altLang="en-US">
                  <a:solidFill>
                    <a:srgbClr val="FF0000"/>
                  </a:solidFill>
                </a:rPr>
                <a:t>pore</a:t>
              </a:r>
              <a:endParaRPr lang="en-US" altLang="en-US">
                <a:solidFill>
                  <a:srgbClr val="FF0000"/>
                </a:solidFill>
              </a:endParaRPr>
            </a:p>
          </p:txBody>
        </p:sp>
      </p:grpSp>
      <p:sp>
        <p:nvSpPr>
          <p:cNvPr id="10246" name="TextBox 2"/>
          <p:cNvSpPr txBox="1">
            <a:spLocks noChangeArrowheads="1"/>
          </p:cNvSpPr>
          <p:nvPr/>
        </p:nvSpPr>
        <p:spPr bwMode="auto">
          <a:xfrm>
            <a:off x="5745163" y="2060575"/>
            <a:ext cx="3887787" cy="200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Font typeface="Arial" charset="0"/>
              <a:buNone/>
            </a:pPr>
            <a:r>
              <a:rPr lang="en-AU" altLang="en-US" dirty="0" err="1"/>
              <a:t>Pyrochlore</a:t>
            </a:r>
            <a:r>
              <a:rPr lang="en-AU" altLang="en-US" dirty="0"/>
              <a:t> (A</a:t>
            </a:r>
            <a:r>
              <a:rPr lang="en-AU" altLang="en-US" baseline="-25000" dirty="0"/>
              <a:t>2</a:t>
            </a:r>
            <a:r>
              <a:rPr lang="en-AU" altLang="en-US" dirty="0"/>
              <a:t>B</a:t>
            </a:r>
            <a:r>
              <a:rPr lang="en-AU" altLang="en-US" baseline="-25000" dirty="0"/>
              <a:t>2</a:t>
            </a:r>
            <a:r>
              <a:rPr lang="en-AU" altLang="en-US" dirty="0"/>
              <a:t>O</a:t>
            </a:r>
            <a:r>
              <a:rPr lang="en-AU" altLang="en-US" baseline="-25000" dirty="0"/>
              <a:t>7</a:t>
            </a:r>
            <a:r>
              <a:rPr lang="en-AU" altLang="en-US" dirty="0"/>
              <a:t>):</a:t>
            </a:r>
            <a:br>
              <a:rPr lang="en-AU" altLang="en-US" dirty="0"/>
            </a:br>
            <a:r>
              <a:rPr lang="en-AU" altLang="en-US" sz="2000" dirty="0">
                <a:solidFill>
                  <a:srgbClr val="FF0000"/>
                </a:solidFill>
              </a:rPr>
              <a:t>(Ca</a:t>
            </a:r>
            <a:r>
              <a:rPr lang="en-AU" altLang="en-US" sz="2000" baseline="-25000" dirty="0">
                <a:solidFill>
                  <a:srgbClr val="FF0000"/>
                </a:solidFill>
              </a:rPr>
              <a:t>0.79</a:t>
            </a:r>
            <a:r>
              <a:rPr lang="en-AU" altLang="en-US" sz="2000" dirty="0">
                <a:solidFill>
                  <a:srgbClr val="FF0000"/>
                </a:solidFill>
              </a:rPr>
              <a:t>Ce</a:t>
            </a:r>
            <a:r>
              <a:rPr lang="en-AU" altLang="en-US" sz="2000" baseline="-25000" dirty="0">
                <a:solidFill>
                  <a:srgbClr val="FF0000"/>
                </a:solidFill>
              </a:rPr>
              <a:t>0.72</a:t>
            </a:r>
            <a:r>
              <a:rPr lang="en-AU" altLang="en-US" sz="2000" dirty="0">
                <a:solidFill>
                  <a:srgbClr val="FF0000"/>
                </a:solidFill>
              </a:rPr>
              <a:t>Hf</a:t>
            </a:r>
            <a:r>
              <a:rPr lang="en-AU" altLang="en-US" sz="2000" baseline="-25000" dirty="0">
                <a:solidFill>
                  <a:srgbClr val="FF0000"/>
                </a:solidFill>
              </a:rPr>
              <a:t>0.32</a:t>
            </a:r>
            <a:r>
              <a:rPr lang="en-AU" altLang="en-US" sz="2000" dirty="0">
                <a:solidFill>
                  <a:srgbClr val="FF0000"/>
                </a:solidFill>
              </a:rPr>
              <a:t>Y</a:t>
            </a:r>
            <a:r>
              <a:rPr lang="en-AU" altLang="en-US" sz="2000" baseline="-25000" dirty="0">
                <a:solidFill>
                  <a:srgbClr val="FF0000"/>
                </a:solidFill>
              </a:rPr>
              <a:t>0.17</a:t>
            </a:r>
            <a:r>
              <a:rPr lang="en-AU" altLang="en-US" sz="2000" dirty="0">
                <a:solidFill>
                  <a:srgbClr val="FF0000"/>
                </a:solidFill>
              </a:rPr>
              <a:t>)Ti</a:t>
            </a:r>
            <a:r>
              <a:rPr lang="en-AU" altLang="en-US" sz="2000" baseline="-25000" dirty="0">
                <a:solidFill>
                  <a:srgbClr val="FF0000"/>
                </a:solidFill>
              </a:rPr>
              <a:t>1.94</a:t>
            </a:r>
            <a:r>
              <a:rPr lang="en-AU" altLang="en-US" sz="2000" dirty="0">
                <a:solidFill>
                  <a:srgbClr val="FF0000"/>
                </a:solidFill>
              </a:rPr>
              <a:t>O</a:t>
            </a:r>
            <a:r>
              <a:rPr lang="en-AU" altLang="en-US" sz="2000" baseline="-25000" dirty="0">
                <a:solidFill>
                  <a:srgbClr val="FF0000"/>
                </a:solidFill>
              </a:rPr>
              <a:t>7</a:t>
            </a:r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AU" altLang="en-US" dirty="0"/>
          </a:p>
          <a:p>
            <a:pPr eaLnBrk="1" hangingPunct="1">
              <a:spcBef>
                <a:spcPct val="0"/>
              </a:spcBef>
              <a:buClrTx/>
              <a:buFontTx/>
              <a:buNone/>
            </a:pPr>
            <a:endParaRPr lang="en-US" altLang="en-US" sz="2000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412750" y="1698625"/>
            <a:ext cx="8959850" cy="158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248" name="Title 4"/>
          <p:cNvSpPr>
            <a:spLocks noGrp="1"/>
          </p:cNvSpPr>
          <p:nvPr>
            <p:ph type="title"/>
          </p:nvPr>
        </p:nvSpPr>
        <p:spPr>
          <a:xfrm>
            <a:off x="4763" y="765175"/>
            <a:ext cx="9906000" cy="1143000"/>
          </a:xfrm>
        </p:spPr>
        <p:txBody>
          <a:bodyPr/>
          <a:lstStyle/>
          <a:p>
            <a:pPr eaLnBrk="1" hangingPunct="1"/>
            <a:r>
              <a:rPr lang="en-AU" altLang="en-US" sz="36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SEM image and EDX: air sintered sample</a:t>
            </a:r>
            <a:endParaRPr lang="en-US" altLang="en-US" sz="3600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itle 4"/>
          <p:cNvSpPr>
            <a:spLocks noGrp="1"/>
          </p:cNvSpPr>
          <p:nvPr>
            <p:ph type="title"/>
          </p:nvPr>
        </p:nvSpPr>
        <p:spPr>
          <a:xfrm>
            <a:off x="0" y="692150"/>
            <a:ext cx="9906000" cy="1143000"/>
          </a:xfrm>
        </p:spPr>
        <p:txBody>
          <a:bodyPr/>
          <a:lstStyle/>
          <a:p>
            <a:r>
              <a:rPr lang="en-AU" altLang="en-US" sz="36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XANES at the Ce L</a:t>
            </a:r>
            <a:r>
              <a:rPr lang="en-AU" altLang="en-US" sz="3600" baseline="-250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3</a:t>
            </a:r>
            <a:r>
              <a:rPr lang="en-AU" altLang="en-US" sz="36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-edge: air sample</a:t>
            </a:r>
            <a:r>
              <a:rPr lang="en-AU" altLang="en-US" sz="3600" baseline="-250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/>
            </a:r>
            <a:br>
              <a:rPr lang="en-AU" altLang="en-US" sz="3600" baseline="-250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</a:br>
            <a:endParaRPr lang="en-US" altLang="en-US" sz="3600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12750" y="1412875"/>
            <a:ext cx="8959850" cy="158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269" name="Rectangle 5"/>
          <p:cNvSpPr>
            <a:spLocks noChangeArrowheads="1"/>
          </p:cNvSpPr>
          <p:nvPr/>
        </p:nvSpPr>
        <p:spPr bwMode="auto">
          <a:xfrm>
            <a:off x="7041232" y="2636912"/>
            <a:ext cx="2232025" cy="2308324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AU" altLang="en-US" sz="2400" dirty="0" smtClean="0"/>
              <a:t>Question: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endParaRPr lang="en-AU" altLang="en-US" sz="2400" dirty="0">
              <a:solidFill>
                <a:srgbClr val="FF0000"/>
              </a:solidFill>
            </a:endParaRP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AU" altLang="en-US" sz="2400" dirty="0" smtClean="0">
                <a:solidFill>
                  <a:srgbClr val="FF0000"/>
                </a:solidFill>
              </a:rPr>
              <a:t>Ce</a:t>
            </a:r>
            <a:r>
              <a:rPr lang="en-AU" altLang="en-US" sz="2400" baseline="30000" dirty="0" smtClean="0">
                <a:solidFill>
                  <a:srgbClr val="FF0000"/>
                </a:solidFill>
              </a:rPr>
              <a:t>4</a:t>
            </a:r>
            <a:r>
              <a:rPr lang="en-AU" altLang="en-US" sz="2400" baseline="30000" dirty="0">
                <a:solidFill>
                  <a:srgbClr val="FF0000"/>
                </a:solidFill>
              </a:rPr>
              <a:t>+</a:t>
            </a:r>
            <a:r>
              <a:rPr lang="en-AU" altLang="en-US" sz="2400" dirty="0">
                <a:solidFill>
                  <a:srgbClr val="FF0000"/>
                </a:solidFill>
              </a:rPr>
              <a:t> in </a:t>
            </a:r>
            <a:r>
              <a:rPr lang="en-AU" altLang="en-US" sz="2400" dirty="0" err="1">
                <a:solidFill>
                  <a:srgbClr val="FF0000"/>
                </a:solidFill>
              </a:rPr>
              <a:t>pyrochlore</a:t>
            </a:r>
            <a:r>
              <a:rPr lang="en-AU" altLang="en-US" sz="2400" dirty="0">
                <a:solidFill>
                  <a:srgbClr val="FF0000"/>
                </a:solidFill>
              </a:rPr>
              <a:t> </a:t>
            </a:r>
          </a:p>
          <a:p>
            <a:pPr algn="ctr">
              <a:spcBef>
                <a:spcPct val="0"/>
              </a:spcBef>
              <a:buClrTx/>
              <a:buFontTx/>
              <a:buNone/>
            </a:pPr>
            <a:r>
              <a:rPr lang="en-AU" altLang="en-US" sz="2400" dirty="0">
                <a:solidFill>
                  <a:srgbClr val="FF0000"/>
                </a:solidFill>
              </a:rPr>
              <a:t>&amp; Ce</a:t>
            </a:r>
            <a:r>
              <a:rPr lang="en-AU" altLang="en-US" sz="2400" baseline="30000" dirty="0">
                <a:solidFill>
                  <a:srgbClr val="FF0000"/>
                </a:solidFill>
              </a:rPr>
              <a:t>3+</a:t>
            </a:r>
            <a:r>
              <a:rPr lang="en-AU" altLang="en-US" sz="2400" dirty="0">
                <a:solidFill>
                  <a:srgbClr val="FF0000"/>
                </a:solidFill>
              </a:rPr>
              <a:t> in perovskite?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5064" y="1440292"/>
            <a:ext cx="7796376" cy="547263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9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600" dirty="0" smtClean="0">
                <a:solidFill>
                  <a:srgbClr val="FF0000"/>
                </a:solidFill>
              </a:rPr>
              <a:t>Cerium oxidation state: XANES imaging</a:t>
            </a:r>
            <a:endParaRPr lang="en-US" sz="3600" dirty="0">
              <a:solidFill>
                <a:srgbClr val="FF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650" y="1515100"/>
            <a:ext cx="6490699" cy="4321696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707650" y="5836798"/>
            <a:ext cx="6490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7F7F7F"/>
                </a:solidFill>
              </a:rPr>
              <a:t>500</a:t>
            </a:r>
            <a:r>
              <a:rPr lang="el-GR" sz="1400" dirty="0" smtClean="0">
                <a:solidFill>
                  <a:srgbClr val="7F7F7F"/>
                </a:solidFill>
              </a:rPr>
              <a:t>μ</a:t>
            </a:r>
            <a:r>
              <a:rPr lang="en-US" sz="1400" dirty="0" smtClean="0">
                <a:solidFill>
                  <a:srgbClr val="7F7F7F"/>
                </a:solidFill>
              </a:rPr>
              <a:t>m</a:t>
            </a:r>
            <a:endParaRPr lang="en-US" sz="1400" dirty="0">
              <a:solidFill>
                <a:srgbClr val="7F7F7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9279" y="4991852"/>
            <a:ext cx="9632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rgbClr val="7F7F7F"/>
                </a:solidFill>
              </a:rPr>
              <a:t>100</a:t>
            </a:r>
            <a:r>
              <a:rPr lang="el-GR" sz="1400" dirty="0" smtClean="0">
                <a:solidFill>
                  <a:srgbClr val="7F7F7F"/>
                </a:solidFill>
              </a:rPr>
              <a:t>μ</a:t>
            </a:r>
            <a:r>
              <a:rPr lang="en-US" sz="1400" dirty="0" smtClean="0">
                <a:solidFill>
                  <a:srgbClr val="7F7F7F"/>
                </a:solidFill>
              </a:rPr>
              <a:t>m</a:t>
            </a:r>
            <a:endParaRPr lang="en-US" sz="1400" dirty="0">
              <a:solidFill>
                <a:srgbClr val="7F7F7F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707650" y="6025909"/>
            <a:ext cx="2866106" cy="0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32244" y="6025909"/>
            <a:ext cx="2866106" cy="0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248782" y="4515282"/>
            <a:ext cx="0" cy="476570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248782" y="5360228"/>
            <a:ext cx="0" cy="476570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707650" y="5953627"/>
            <a:ext cx="0" cy="144564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8198350" y="5953627"/>
            <a:ext cx="0" cy="144564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151493" y="5836798"/>
            <a:ext cx="409062" cy="0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151493" y="4517074"/>
            <a:ext cx="409062" cy="0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540" y="6285267"/>
            <a:ext cx="3002492" cy="30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8109359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 smtClean="0">
                <a:solidFill>
                  <a:srgbClr val="FF0000"/>
                </a:solidFill>
              </a:rPr>
              <a:t>XANES imaging of air sintered sample</a:t>
            </a:r>
            <a:endParaRPr lang="en-US" sz="2800" dirty="0">
              <a:solidFill>
                <a:srgbClr val="FF0000"/>
              </a:solidFill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07650" y="1515100"/>
            <a:ext cx="6490699" cy="4321697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1707650" y="5836798"/>
            <a:ext cx="64907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solidFill>
                  <a:srgbClr val="7F7F7F"/>
                </a:solidFill>
              </a:rPr>
              <a:t>500</a:t>
            </a:r>
            <a:r>
              <a:rPr lang="el-GR" sz="1400" dirty="0" smtClean="0">
                <a:solidFill>
                  <a:srgbClr val="7F7F7F"/>
                </a:solidFill>
              </a:rPr>
              <a:t>μ</a:t>
            </a:r>
            <a:r>
              <a:rPr lang="en-US" sz="1400" dirty="0" smtClean="0">
                <a:solidFill>
                  <a:srgbClr val="7F7F7F"/>
                </a:solidFill>
              </a:rPr>
              <a:t>m</a:t>
            </a:r>
            <a:endParaRPr lang="en-US" sz="1400" dirty="0">
              <a:solidFill>
                <a:srgbClr val="7F7F7F"/>
              </a:solidFill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69279" y="4991852"/>
            <a:ext cx="96327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 smtClean="0">
                <a:solidFill>
                  <a:srgbClr val="7F7F7F"/>
                </a:solidFill>
              </a:rPr>
              <a:t>100</a:t>
            </a:r>
            <a:r>
              <a:rPr lang="el-GR" sz="1400" dirty="0" smtClean="0">
                <a:solidFill>
                  <a:srgbClr val="7F7F7F"/>
                </a:solidFill>
              </a:rPr>
              <a:t>μ</a:t>
            </a:r>
            <a:r>
              <a:rPr lang="en-US" sz="1400" dirty="0" smtClean="0">
                <a:solidFill>
                  <a:srgbClr val="7F7F7F"/>
                </a:solidFill>
              </a:rPr>
              <a:t>m</a:t>
            </a:r>
            <a:endParaRPr lang="en-US" sz="1400" dirty="0">
              <a:solidFill>
                <a:srgbClr val="7F7F7F"/>
              </a:solidFill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1707650" y="6025909"/>
            <a:ext cx="2866106" cy="0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5332244" y="6025909"/>
            <a:ext cx="2866106" cy="0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1248782" y="4515282"/>
            <a:ext cx="0" cy="476570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 flipV="1">
            <a:off x="1248782" y="5360228"/>
            <a:ext cx="0" cy="476570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 flipV="1">
            <a:off x="1707650" y="5953627"/>
            <a:ext cx="0" cy="144564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 flipV="1">
            <a:off x="8198350" y="5953627"/>
            <a:ext cx="0" cy="144564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1151493" y="5836798"/>
            <a:ext cx="409062" cy="0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151493" y="4517074"/>
            <a:ext cx="409062" cy="0"/>
          </a:xfrm>
          <a:prstGeom prst="line">
            <a:avLst/>
          </a:prstGeom>
          <a:ln w="12700" cmpd="sng">
            <a:solidFill>
              <a:schemeClr val="tx1">
                <a:lumMod val="50000"/>
                <a:lumOff val="50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04540" y="6285267"/>
            <a:ext cx="3002492" cy="3049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63421163"/>
      </p:ext>
    </p:extLst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4"/>
          <p:cNvSpPr>
            <a:spLocks noGrp="1"/>
          </p:cNvSpPr>
          <p:nvPr>
            <p:ph type="title"/>
          </p:nvPr>
        </p:nvSpPr>
        <p:spPr>
          <a:xfrm>
            <a:off x="-1" y="627063"/>
            <a:ext cx="9906001" cy="1143000"/>
          </a:xfrm>
        </p:spPr>
        <p:txBody>
          <a:bodyPr/>
          <a:lstStyle/>
          <a:p>
            <a:pPr eaLnBrk="1" hangingPunct="1"/>
            <a:r>
              <a:rPr lang="en-GB" altLang="en-US" sz="28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XANES Imaging</a:t>
            </a:r>
            <a:r>
              <a:rPr lang="en-GB" altLang="en-US" sz="2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 of air sintered </a:t>
            </a:r>
            <a:r>
              <a:rPr lang="en-GB" altLang="en-US" sz="28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sample</a:t>
            </a:r>
            <a:r>
              <a:rPr lang="en-AU" altLang="en-US" baseline="-25000" dirty="0" smtClean="0">
                <a:latin typeface="Arial" charset="0"/>
                <a:ea typeface="ＭＳ Ｐゴシック" pitchFamily="34" charset="-128"/>
                <a:cs typeface="Arial" charset="0"/>
              </a:rPr>
              <a:t/>
            </a:r>
            <a:br>
              <a:rPr lang="en-AU" altLang="en-US" baseline="-25000" dirty="0" smtClean="0">
                <a:latin typeface="Arial" charset="0"/>
                <a:ea typeface="ＭＳ Ｐゴシック" pitchFamily="34" charset="-128"/>
                <a:cs typeface="Arial" charset="0"/>
              </a:rPr>
            </a:br>
            <a:endParaRPr lang="en-US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12750" y="1196975"/>
            <a:ext cx="8959850" cy="158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412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341438"/>
            <a:ext cx="8099425" cy="167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3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325563"/>
            <a:ext cx="8099425" cy="167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14" name="Group 16"/>
          <p:cNvGrpSpPr>
            <a:grpSpLocks/>
          </p:cNvGrpSpPr>
          <p:nvPr/>
        </p:nvGrpSpPr>
        <p:grpSpPr bwMode="auto">
          <a:xfrm>
            <a:off x="8542338" y="2493963"/>
            <a:ext cx="830262" cy="420687"/>
            <a:chOff x="8549585" y="2792781"/>
            <a:chExt cx="830677" cy="420195"/>
          </a:xfrm>
        </p:grpSpPr>
        <p:cxnSp>
          <p:nvCxnSpPr>
            <p:cNvPr id="19" name="Straight Connector 18"/>
            <p:cNvCxnSpPr/>
            <p:nvPr/>
          </p:nvCxnSpPr>
          <p:spPr>
            <a:xfrm>
              <a:off x="8733827" y="3212976"/>
              <a:ext cx="4177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7426" name="TextBox 13"/>
            <p:cNvSpPr txBox="1">
              <a:spLocks noChangeArrowheads="1"/>
            </p:cNvSpPr>
            <p:nvPr/>
          </p:nvSpPr>
          <p:spPr bwMode="auto">
            <a:xfrm>
              <a:off x="8549585" y="2792781"/>
              <a:ext cx="830677" cy="4001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AU" altLang="en-US" sz="2000"/>
                <a:t>25</a:t>
              </a:r>
              <a:r>
                <a:rPr lang="en-AU" altLang="en-US" sz="2000">
                  <a:latin typeface="Symbol" pitchFamily="18" charset="2"/>
                </a:rPr>
                <a:t>m</a:t>
              </a:r>
              <a:r>
                <a:rPr lang="en-AU" altLang="en-US" sz="2000"/>
                <a:t>m</a:t>
              </a:r>
              <a:endParaRPr lang="en-US" altLang="en-US" sz="2000"/>
            </a:p>
          </p:txBody>
        </p:sp>
      </p:grpSp>
      <p:grpSp>
        <p:nvGrpSpPr>
          <p:cNvPr id="17416" name="Group 13"/>
          <p:cNvGrpSpPr>
            <a:grpSpLocks/>
          </p:cNvGrpSpPr>
          <p:nvPr/>
        </p:nvGrpSpPr>
        <p:grpSpPr bwMode="auto">
          <a:xfrm>
            <a:off x="2778125" y="3098800"/>
            <a:ext cx="574675" cy="368300"/>
            <a:chOff x="2865438" y="3348038"/>
            <a:chExt cx="574675" cy="368300"/>
          </a:xfrm>
        </p:grpSpPr>
        <p:sp>
          <p:nvSpPr>
            <p:cNvPr id="17423" name="Rectangle 3"/>
            <p:cNvSpPr>
              <a:spLocks noChangeArrowheads="1"/>
            </p:cNvSpPr>
            <p:nvPr/>
          </p:nvSpPr>
          <p:spPr bwMode="auto">
            <a:xfrm>
              <a:off x="2973388" y="3348038"/>
              <a:ext cx="466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AU" altLang="en-US" sz="1600">
                  <a:sym typeface="Wingdings" pitchFamily="2" charset="2"/>
                </a:rPr>
                <a:t> </a:t>
              </a:r>
              <a:r>
                <a:rPr lang="en-AU" altLang="en-US" sz="1800">
                  <a:sym typeface="Wingdings" pitchFamily="2" charset="2"/>
                </a:rPr>
                <a:t></a:t>
              </a:r>
            </a:p>
          </p:txBody>
        </p:sp>
        <p:cxnSp>
          <p:nvCxnSpPr>
            <p:cNvPr id="16" name="Straight Arrow Connector 15"/>
            <p:cNvCxnSpPr/>
            <p:nvPr/>
          </p:nvCxnSpPr>
          <p:spPr>
            <a:xfrm flipH="1">
              <a:off x="2865438" y="3516313"/>
              <a:ext cx="25082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7417" name="Group 16"/>
          <p:cNvGrpSpPr>
            <a:grpSpLocks/>
          </p:cNvGrpSpPr>
          <p:nvPr/>
        </p:nvGrpSpPr>
        <p:grpSpPr bwMode="auto">
          <a:xfrm>
            <a:off x="3513138" y="3579813"/>
            <a:ext cx="441325" cy="558800"/>
            <a:chOff x="3632200" y="3789363"/>
            <a:chExt cx="441325" cy="558800"/>
          </a:xfrm>
        </p:grpSpPr>
        <p:sp>
          <p:nvSpPr>
            <p:cNvPr id="17421" name="Rectangle 8"/>
            <p:cNvSpPr>
              <a:spLocks noChangeArrowheads="1"/>
            </p:cNvSpPr>
            <p:nvPr/>
          </p:nvSpPr>
          <p:spPr bwMode="auto">
            <a:xfrm>
              <a:off x="3632200" y="3789363"/>
              <a:ext cx="4413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AU" altLang="en-US" sz="1800">
                  <a:solidFill>
                    <a:srgbClr val="000000"/>
                  </a:solidFill>
                  <a:sym typeface="Wingdings" pitchFamily="2" charset="2"/>
                </a:rPr>
                <a:t></a:t>
              </a:r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>
              <a:off x="3813175" y="4095750"/>
              <a:ext cx="0" cy="25241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7420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588" y="2708275"/>
            <a:ext cx="5746751" cy="403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76058213"/>
              </p:ext>
            </p:extLst>
          </p:nvPr>
        </p:nvGraphicFramePr>
        <p:xfrm>
          <a:off x="5385048" y="3763963"/>
          <a:ext cx="4248001" cy="1440000"/>
        </p:xfrm>
        <a:graphic>
          <a:graphicData uri="http://schemas.openxmlformats.org/drawingml/2006/table">
            <a:tbl>
              <a:tblPr/>
              <a:tblGrid>
                <a:gridCol w="679906"/>
                <a:gridCol w="679906"/>
                <a:gridCol w="721646"/>
                <a:gridCol w="722449"/>
                <a:gridCol w="721645"/>
                <a:gridCol w="722449"/>
              </a:tblGrid>
              <a:tr h="668118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Ca (at%)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Ce (at%)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Y (at%)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Hf</a:t>
                      </a: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(at%)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Ti</a:t>
                      </a: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(at%)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94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X-ray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99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6.41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99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4.78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99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1.05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99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2.38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99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FF3399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17.75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3399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5941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EDX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7.22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6.58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1.55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2.90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17.75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" name="Rectangle 2"/>
          <p:cNvSpPr/>
          <p:nvPr/>
        </p:nvSpPr>
        <p:spPr>
          <a:xfrm>
            <a:off x="5529064" y="5517232"/>
            <a:ext cx="3163623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defTabSz="457200"/>
            <a:r>
              <a:rPr lang="en-AU" altLang="en-US" u="sng" dirty="0" err="1"/>
              <a:t>pyrochlore</a:t>
            </a:r>
            <a:r>
              <a:rPr lang="en-AU" altLang="en-US" u="sng" baseline="30000" dirty="0"/>
              <a:t> </a:t>
            </a:r>
            <a:r>
              <a:rPr lang="en-AU" altLang="en-US" u="sng" dirty="0"/>
              <a:t>↔ Ce</a:t>
            </a:r>
            <a:r>
              <a:rPr lang="en-AU" altLang="en-US" u="sng" baseline="30000" dirty="0"/>
              <a:t>4+</a:t>
            </a:r>
            <a:endParaRPr lang="en-US" altLang="en-US" u="sng" dirty="0">
              <a:latin typeface="Calibri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4"/>
          <p:cNvSpPr>
            <a:spLocks noGrp="1"/>
          </p:cNvSpPr>
          <p:nvPr>
            <p:ph type="title"/>
          </p:nvPr>
        </p:nvSpPr>
        <p:spPr>
          <a:xfrm>
            <a:off x="0" y="769938"/>
            <a:ext cx="9906000" cy="1143000"/>
          </a:xfrm>
        </p:spPr>
        <p:txBody>
          <a:bodyPr/>
          <a:lstStyle/>
          <a:p>
            <a:pPr eaLnBrk="1" hangingPunct="1"/>
            <a:r>
              <a:rPr lang="en-GB" altLang="en-US" sz="2800" dirty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XANES Imaging of air sintered sample</a:t>
            </a:r>
            <a:r>
              <a:rPr lang="en-AU" altLang="en-US" baseline="-25000" dirty="0" smtClean="0">
                <a:latin typeface="Arial" charset="0"/>
                <a:ea typeface="ＭＳ Ｐゴシック" pitchFamily="34" charset="-128"/>
                <a:cs typeface="Arial" charset="0"/>
              </a:rPr>
              <a:t/>
            </a:r>
            <a:br>
              <a:rPr lang="en-AU" altLang="en-US" baseline="-25000" dirty="0" smtClean="0">
                <a:latin typeface="Arial" charset="0"/>
                <a:ea typeface="ＭＳ Ｐゴシック" pitchFamily="34" charset="-128"/>
                <a:cs typeface="Arial" charset="0"/>
              </a:rPr>
            </a:br>
            <a:endParaRPr lang="en-US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grpSp>
        <p:nvGrpSpPr>
          <p:cNvPr id="16387" name="Group 16"/>
          <p:cNvGrpSpPr>
            <a:grpSpLocks/>
          </p:cNvGrpSpPr>
          <p:nvPr/>
        </p:nvGrpSpPr>
        <p:grpSpPr bwMode="auto">
          <a:xfrm>
            <a:off x="8550275" y="2636838"/>
            <a:ext cx="830263" cy="420687"/>
            <a:chOff x="8549585" y="2792778"/>
            <a:chExt cx="830677" cy="420198"/>
          </a:xfrm>
        </p:grpSpPr>
        <p:cxnSp>
          <p:nvCxnSpPr>
            <p:cNvPr id="13" name="Straight Connector 12"/>
            <p:cNvCxnSpPr/>
            <p:nvPr/>
          </p:nvCxnSpPr>
          <p:spPr>
            <a:xfrm>
              <a:off x="8733827" y="3212976"/>
              <a:ext cx="417721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404" name="TextBox 13"/>
            <p:cNvSpPr txBox="1">
              <a:spLocks noChangeArrowheads="1"/>
            </p:cNvSpPr>
            <p:nvPr/>
          </p:nvSpPr>
          <p:spPr bwMode="auto">
            <a:xfrm>
              <a:off x="8549585" y="2792778"/>
              <a:ext cx="830677" cy="4001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AU" altLang="en-US" sz="2000"/>
                <a:t>25</a:t>
              </a:r>
              <a:r>
                <a:rPr lang="en-AU" altLang="en-US" sz="2000">
                  <a:latin typeface="Symbol" pitchFamily="18" charset="2"/>
                </a:rPr>
                <a:t>m</a:t>
              </a:r>
              <a:r>
                <a:rPr lang="en-AU" altLang="en-US" sz="2000"/>
                <a:t>m</a:t>
              </a:r>
              <a:endParaRPr lang="en-US" altLang="en-US" sz="2000"/>
            </a:p>
          </p:txBody>
        </p:sp>
      </p:grpSp>
      <p:cxnSp>
        <p:nvCxnSpPr>
          <p:cNvPr id="8" name="Straight Connector 7"/>
          <p:cNvCxnSpPr/>
          <p:nvPr/>
        </p:nvCxnSpPr>
        <p:spPr>
          <a:xfrm>
            <a:off x="412750" y="1341438"/>
            <a:ext cx="8959850" cy="1587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6389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484313"/>
            <a:ext cx="8099425" cy="167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0" name="Picture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800" y="1484313"/>
            <a:ext cx="8099425" cy="1671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92" name="TextBox 2"/>
          <p:cNvSpPr txBox="1">
            <a:spLocks noChangeArrowheads="1"/>
          </p:cNvSpPr>
          <p:nvPr/>
        </p:nvSpPr>
        <p:spPr bwMode="auto">
          <a:xfrm>
            <a:off x="3081338" y="3516313"/>
            <a:ext cx="18415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endParaRPr lang="en-US" altLang="en-US" sz="1400"/>
          </a:p>
        </p:txBody>
      </p:sp>
      <p:grpSp>
        <p:nvGrpSpPr>
          <p:cNvPr id="16393" name="Group 1"/>
          <p:cNvGrpSpPr>
            <a:grpSpLocks/>
          </p:cNvGrpSpPr>
          <p:nvPr/>
        </p:nvGrpSpPr>
        <p:grpSpPr bwMode="auto">
          <a:xfrm>
            <a:off x="2865438" y="3348038"/>
            <a:ext cx="574675" cy="368300"/>
            <a:chOff x="2865438" y="3348038"/>
            <a:chExt cx="574675" cy="368300"/>
          </a:xfrm>
        </p:grpSpPr>
        <p:sp>
          <p:nvSpPr>
            <p:cNvPr id="16401" name="Rectangle 3"/>
            <p:cNvSpPr>
              <a:spLocks noChangeArrowheads="1"/>
            </p:cNvSpPr>
            <p:nvPr/>
          </p:nvSpPr>
          <p:spPr bwMode="auto">
            <a:xfrm>
              <a:off x="2973388" y="3348038"/>
              <a:ext cx="4667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FontTx/>
                <a:buNone/>
              </a:pPr>
              <a:r>
                <a:rPr lang="en-AU" altLang="en-US" sz="1600">
                  <a:sym typeface="Wingdings" pitchFamily="2" charset="2"/>
                </a:rPr>
                <a:t> </a:t>
              </a:r>
              <a:r>
                <a:rPr lang="en-AU" altLang="en-US" sz="1800">
                  <a:sym typeface="Wingdings" pitchFamily="2" charset="2"/>
                </a:rPr>
                <a:t></a:t>
              </a:r>
            </a:p>
          </p:txBody>
        </p:sp>
        <p:cxnSp>
          <p:nvCxnSpPr>
            <p:cNvPr id="6" name="Straight Arrow Connector 5"/>
            <p:cNvCxnSpPr/>
            <p:nvPr/>
          </p:nvCxnSpPr>
          <p:spPr>
            <a:xfrm flipH="1">
              <a:off x="2865438" y="3516313"/>
              <a:ext cx="25082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6395" name="Group 2"/>
          <p:cNvGrpSpPr>
            <a:grpSpLocks/>
          </p:cNvGrpSpPr>
          <p:nvPr/>
        </p:nvGrpSpPr>
        <p:grpSpPr bwMode="auto">
          <a:xfrm>
            <a:off x="3632200" y="3789363"/>
            <a:ext cx="441325" cy="558800"/>
            <a:chOff x="3632200" y="3789363"/>
            <a:chExt cx="441325" cy="558800"/>
          </a:xfrm>
        </p:grpSpPr>
        <p:sp>
          <p:nvSpPr>
            <p:cNvPr id="16399" name="Rectangle 8"/>
            <p:cNvSpPr>
              <a:spLocks noChangeArrowheads="1"/>
            </p:cNvSpPr>
            <p:nvPr/>
          </p:nvSpPr>
          <p:spPr bwMode="auto">
            <a:xfrm>
              <a:off x="3632200" y="3789363"/>
              <a:ext cx="441325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8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1pPr>
              <a:lvl2pPr marL="742950" indent="-28575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6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2pPr>
              <a:lvl3pPr marL="11430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•"/>
                <a:defRPr sz="22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3pPr>
              <a:lvl4pPr marL="16002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4pPr>
              <a:lvl5pPr marL="2057400" indent="-228600" eaLnBrk="0" hangingPunct="0">
                <a:spcBef>
                  <a:spcPct val="20000"/>
                </a:spcBef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rgbClr val="005A9B"/>
                </a:buClr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Arial" charset="0"/>
                  <a:ea typeface="ＭＳ Ｐゴシック" pitchFamily="34" charset="-128"/>
                  <a:cs typeface="Arial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FontTx/>
                <a:buNone/>
              </a:pPr>
              <a:r>
                <a:rPr lang="en-AU" altLang="en-US" sz="1800">
                  <a:solidFill>
                    <a:srgbClr val="000000"/>
                  </a:solidFill>
                  <a:sym typeface="Wingdings" pitchFamily="2" charset="2"/>
                </a:rPr>
                <a:t></a:t>
              </a:r>
            </a:p>
          </p:txBody>
        </p:sp>
        <p:cxnSp>
          <p:nvCxnSpPr>
            <p:cNvPr id="11" name="Straight Arrow Connector 10"/>
            <p:cNvCxnSpPr/>
            <p:nvPr/>
          </p:nvCxnSpPr>
          <p:spPr>
            <a:xfrm>
              <a:off x="3813175" y="4095750"/>
              <a:ext cx="0" cy="25241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16397" name="Picture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50" y="2924175"/>
            <a:ext cx="5746750" cy="403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94819613"/>
              </p:ext>
            </p:extLst>
          </p:nvPr>
        </p:nvGraphicFramePr>
        <p:xfrm>
          <a:off x="5241032" y="3670300"/>
          <a:ext cx="4427999" cy="1439999"/>
        </p:xfrm>
        <a:graphic>
          <a:graphicData uri="http://schemas.openxmlformats.org/drawingml/2006/table">
            <a:tbl>
              <a:tblPr/>
              <a:tblGrid>
                <a:gridCol w="708715"/>
                <a:gridCol w="708715"/>
                <a:gridCol w="752224"/>
                <a:gridCol w="753061"/>
                <a:gridCol w="752223"/>
                <a:gridCol w="753061"/>
              </a:tblGrid>
              <a:tr h="665007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Ca (at%)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Ce (at%)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Y (at%)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Hf</a:t>
                      </a: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 (at%)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Ti (at%)</a:t>
                      </a:r>
                      <a:endParaRPr kumimoji="0" lang="en-US" altLang="en-US" sz="1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49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F95E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X-ray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F95E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F95E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12.94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F95E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F95E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4.58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F95E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F95E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0.51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F95E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F95E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0.99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F95E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27F95E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20.54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27F95E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87496">
                <a:tc>
                  <a:txBody>
                    <a:bodyPr/>
                    <a:lstStyle/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EDX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11.94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5.47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0.27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1pPr>
                      <a:lvl2pPr marL="742950" indent="-28575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2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2pPr>
                      <a:lvl3pPr marL="11430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3pPr>
                      <a:lvl4pPr marL="16002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4pPr>
                      <a:lvl5pPr marL="2057400" indent="-228600" defTabSz="457200" eaLnBrk="0" hangingPunct="0">
                        <a:spcBef>
                          <a:spcPct val="20000"/>
                        </a:spcBef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5pPr>
                      <a:lvl6pPr marL="25146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6pPr>
                      <a:lvl7pPr marL="29718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7pPr>
                      <a:lvl8pPr marL="34290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8pPr>
                      <a:lvl9pPr marL="3886200" indent="-228600" defTabSz="4572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rgbClr val="005A9B"/>
                        </a:buClr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  <a:ea typeface="ＭＳ Ｐゴシック" pitchFamily="34" charset="-128"/>
                          <a:cs typeface="Arial" charset="0"/>
                        </a:defRPr>
                      </a:lvl9pPr>
                    </a:lstStyle>
                    <a:p>
                      <a:pPr marL="0" marR="0" lvl="0" indent="0" algn="l" defTabSz="4572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AU" altLang="en-US" sz="18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  <a:cs typeface="Arial" charset="0"/>
                        </a:rPr>
                        <a:t>20.54</a:t>
                      </a:r>
                      <a:endParaRPr kumimoji="0" lang="en-US" altLang="en-US" sz="1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  <a:cs typeface="Arial" charset="0"/>
                      </a:endParaRPr>
                    </a:p>
                  </a:txBody>
                  <a:tcPr marL="91439" marR="91439" marT="45666" marB="45666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5816600" y="5661248"/>
            <a:ext cx="321434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AU" altLang="en-US" u="sng" dirty="0" smtClean="0"/>
              <a:t>perovskite ↔ Ce</a:t>
            </a:r>
            <a:r>
              <a:rPr lang="en-AU" altLang="en-US" u="sng" baseline="30000" dirty="0" smtClean="0"/>
              <a:t>3+</a:t>
            </a:r>
            <a:r>
              <a:rPr lang="en-AU" altLang="en-US" u="sng" dirty="0" smtClean="0"/>
              <a:t> </a:t>
            </a:r>
            <a:endParaRPr lang="en-AU" u="sng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4"/>
          <p:cNvSpPr>
            <a:spLocks noGrp="1"/>
          </p:cNvSpPr>
          <p:nvPr>
            <p:ph type="title"/>
          </p:nvPr>
        </p:nvSpPr>
        <p:spPr>
          <a:xfrm>
            <a:off x="0" y="912813"/>
            <a:ext cx="9906000" cy="1143000"/>
          </a:xfrm>
        </p:spPr>
        <p:txBody>
          <a:bodyPr/>
          <a:lstStyle/>
          <a:p>
            <a:pPr eaLnBrk="1" hangingPunct="1"/>
            <a:r>
              <a:rPr lang="en-GB" altLang="en-US" sz="28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RT EELS(TEM) measurements at </a:t>
            </a:r>
            <a:r>
              <a:rPr lang="en-AU" altLang="en-US" sz="28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Ce M</a:t>
            </a:r>
            <a:r>
              <a:rPr lang="en-AU" altLang="en-US" sz="2800" baseline="-250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5,4</a:t>
            </a:r>
            <a:r>
              <a:rPr lang="en-AU" altLang="en-US" sz="28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-edges </a:t>
            </a:r>
            <a:r>
              <a:rPr lang="en-US" altLang="en-US" sz="4000" dirty="0" smtClean="0">
                <a:latin typeface="Arial" charset="0"/>
                <a:ea typeface="ＭＳ Ｐゴシック" pitchFamily="34" charset="-128"/>
                <a:cs typeface="Arial" charset="0"/>
              </a:rPr>
              <a:t/>
            </a:r>
            <a:br>
              <a:rPr lang="en-US" altLang="en-US" sz="4000" dirty="0" smtClean="0">
                <a:latin typeface="Arial" charset="0"/>
                <a:ea typeface="ＭＳ Ｐゴシック" pitchFamily="34" charset="-128"/>
                <a:cs typeface="Arial" charset="0"/>
              </a:rPr>
            </a:br>
            <a:r>
              <a:rPr lang="en-AU" altLang="en-US" baseline="-25000" dirty="0" smtClean="0">
                <a:latin typeface="Arial" charset="0"/>
                <a:ea typeface="ＭＳ Ｐゴシック" pitchFamily="34" charset="-128"/>
                <a:cs typeface="Arial" charset="0"/>
              </a:rPr>
              <a:t/>
            </a:r>
            <a:br>
              <a:rPr lang="en-AU" altLang="en-US" baseline="-25000" dirty="0" smtClean="0">
                <a:latin typeface="Arial" charset="0"/>
                <a:ea typeface="ＭＳ Ｐゴシック" pitchFamily="34" charset="-128"/>
                <a:cs typeface="Arial" charset="0"/>
              </a:rPr>
            </a:br>
            <a:endParaRPr lang="en-US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12750" y="1411288"/>
            <a:ext cx="8959850" cy="1587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9460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6325" y="949325"/>
            <a:ext cx="7632700" cy="535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61" name="Rectangle 6"/>
          <p:cNvSpPr>
            <a:spLocks noChangeArrowheads="1"/>
          </p:cNvSpPr>
          <p:nvPr/>
        </p:nvSpPr>
        <p:spPr bwMode="auto">
          <a:xfrm>
            <a:off x="412750" y="6237288"/>
            <a:ext cx="9007475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>
              <a:spcBef>
                <a:spcPct val="0"/>
              </a:spcBef>
              <a:buClrTx/>
              <a:buFontTx/>
              <a:buNone/>
            </a:pPr>
            <a:r>
              <a:rPr lang="en-AU" altLang="en-US" dirty="0">
                <a:solidFill>
                  <a:srgbClr val="FF0000"/>
                </a:solidFill>
              </a:rPr>
              <a:t>Ce</a:t>
            </a:r>
            <a:r>
              <a:rPr lang="en-AU" altLang="en-US" baseline="30000" dirty="0">
                <a:solidFill>
                  <a:srgbClr val="FF0000"/>
                </a:solidFill>
              </a:rPr>
              <a:t>3+</a:t>
            </a:r>
            <a:r>
              <a:rPr lang="en-AU" altLang="en-US" dirty="0">
                <a:solidFill>
                  <a:srgbClr val="FF0000"/>
                </a:solidFill>
              </a:rPr>
              <a:t> ↔ perovskite, and Ce</a:t>
            </a:r>
            <a:r>
              <a:rPr lang="en-AU" altLang="en-US" baseline="30000" dirty="0">
                <a:solidFill>
                  <a:srgbClr val="FF0000"/>
                </a:solidFill>
              </a:rPr>
              <a:t>4+</a:t>
            </a:r>
            <a:r>
              <a:rPr lang="en-AU" altLang="en-US" dirty="0">
                <a:solidFill>
                  <a:srgbClr val="FF0000"/>
                </a:solidFill>
              </a:rPr>
              <a:t> ↔ </a:t>
            </a:r>
            <a:r>
              <a:rPr lang="en-AU" altLang="en-US" dirty="0" err="1">
                <a:solidFill>
                  <a:srgbClr val="FF0000"/>
                </a:solidFill>
              </a:rPr>
              <a:t>pyrochlore</a:t>
            </a:r>
            <a:r>
              <a:rPr lang="en-AU" altLang="en-US" dirty="0">
                <a:solidFill>
                  <a:srgbClr val="FF0000"/>
                </a:solidFill>
              </a:rPr>
              <a:t> </a:t>
            </a:r>
            <a:r>
              <a:rPr lang="en-AU" altLang="en-US" dirty="0" smtClean="0">
                <a:solidFill>
                  <a:srgbClr val="FF0000"/>
                </a:solidFill>
              </a:rPr>
              <a:t>(reduction</a:t>
            </a:r>
            <a:r>
              <a:rPr lang="en-AU" altLang="en-US" dirty="0">
                <a:solidFill>
                  <a:srgbClr val="FF0000"/>
                </a:solidFill>
              </a:rPr>
              <a:t>?)</a:t>
            </a:r>
            <a:endParaRPr lang="en-US" alt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4"/>
          <p:cNvSpPr>
            <a:spLocks noGrp="1"/>
          </p:cNvSpPr>
          <p:nvPr>
            <p:ph type="title"/>
          </p:nvPr>
        </p:nvSpPr>
        <p:spPr>
          <a:xfrm>
            <a:off x="0" y="765175"/>
            <a:ext cx="9906000" cy="936625"/>
          </a:xfrm>
        </p:spPr>
        <p:txBody>
          <a:bodyPr/>
          <a:lstStyle/>
          <a:p>
            <a:pPr>
              <a:spcBef>
                <a:spcPct val="50000"/>
              </a:spcBef>
            </a:pPr>
            <a:r>
              <a:rPr lang="en-AU" altLang="en-US" sz="3600" dirty="0" smtClean="0">
                <a:solidFill>
                  <a:srgbClr val="FF0000"/>
                </a:solidFill>
                <a:latin typeface="Arial" charset="0"/>
                <a:ea typeface="ＭＳ Ｐゴシック" pitchFamily="34" charset="-128"/>
                <a:cs typeface="Arial" charset="0"/>
              </a:rPr>
              <a:t>Conclusions</a:t>
            </a:r>
            <a:endParaRPr lang="en-US" altLang="en-US" dirty="0" smtClean="0">
              <a:latin typeface="Arial" charset="0"/>
              <a:ea typeface="ＭＳ Ｐゴシック" pitchFamily="34" charset="-128"/>
              <a:cs typeface="Arial" charset="0"/>
            </a:endParaRPr>
          </a:p>
        </p:txBody>
      </p:sp>
      <p:cxnSp>
        <p:nvCxnSpPr>
          <p:cNvPr id="8" name="Straight Connector 7"/>
          <p:cNvCxnSpPr/>
          <p:nvPr/>
        </p:nvCxnSpPr>
        <p:spPr>
          <a:xfrm>
            <a:off x="412750" y="1600200"/>
            <a:ext cx="8959850" cy="1588"/>
          </a:xfrm>
          <a:prstGeom prst="line">
            <a:avLst/>
          </a:prstGeom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484" name="TextBox 2"/>
          <p:cNvSpPr txBox="1">
            <a:spLocks noChangeArrowheads="1"/>
          </p:cNvSpPr>
          <p:nvPr/>
        </p:nvSpPr>
        <p:spPr bwMode="auto">
          <a:xfrm>
            <a:off x="412750" y="1662474"/>
            <a:ext cx="8959850" cy="4862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8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6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•"/>
              <a:defRPr sz="22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–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rgbClr val="005A9B"/>
              </a:buClr>
              <a:buFont typeface="Arial" charset="0"/>
              <a:buChar char="»"/>
              <a:defRPr sz="2000">
                <a:solidFill>
                  <a:schemeClr val="tx1"/>
                </a:solidFill>
                <a:latin typeface="Arial" charset="0"/>
                <a:ea typeface="ＭＳ Ｐゴシック" pitchFamily="34" charset="-128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spcAft>
                <a:spcPts val="1200"/>
              </a:spcAft>
              <a:buClrTx/>
            </a:pPr>
            <a:r>
              <a:rPr lang="en-AU" altLang="en-US" dirty="0" smtClean="0"/>
              <a:t>Sintering in air → </a:t>
            </a:r>
            <a:r>
              <a:rPr lang="en-AU" altLang="en-US" dirty="0" err="1"/>
              <a:t>p</a:t>
            </a:r>
            <a:r>
              <a:rPr lang="en-AU" altLang="en-US" dirty="0" err="1" smtClean="0"/>
              <a:t>yrochlore</a:t>
            </a:r>
            <a:r>
              <a:rPr lang="en-AU" altLang="en-US" dirty="0" smtClean="0"/>
              <a:t>-rich ceramics incorporating </a:t>
            </a:r>
            <a:r>
              <a:rPr lang="en-AU" altLang="en-US" dirty="0" smtClean="0"/>
              <a:t>Ce</a:t>
            </a:r>
            <a:r>
              <a:rPr lang="en-AU" altLang="en-US" baseline="30000" dirty="0" smtClean="0"/>
              <a:t>4+</a:t>
            </a:r>
            <a:r>
              <a:rPr lang="en-AU" altLang="en-US" dirty="0"/>
              <a:t> </a:t>
            </a:r>
            <a:r>
              <a:rPr lang="en-AU" altLang="en-US" dirty="0" smtClean="0"/>
              <a:t>with minor perovskite incorporating Ce</a:t>
            </a:r>
            <a:r>
              <a:rPr lang="en-AU" altLang="en-US" baseline="30000" dirty="0" smtClean="0"/>
              <a:t>3+</a:t>
            </a:r>
            <a:endParaRPr lang="en-AU" altLang="en-US" baseline="30000" dirty="0" smtClean="0"/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ClrTx/>
            </a:pPr>
            <a:r>
              <a:rPr lang="en-AU" altLang="en-US" dirty="0" smtClean="0"/>
              <a:t>Sintering </a:t>
            </a:r>
            <a:r>
              <a:rPr lang="en-AU" altLang="en-US" dirty="0" smtClean="0"/>
              <a:t>in </a:t>
            </a:r>
            <a:r>
              <a:rPr lang="en-AU" altLang="en-US" dirty="0" err="1" smtClean="0"/>
              <a:t>Ar</a:t>
            </a:r>
            <a:r>
              <a:rPr lang="en-AU" altLang="en-US" dirty="0"/>
              <a:t> → </a:t>
            </a:r>
            <a:r>
              <a:rPr lang="en-AU" altLang="en-US" dirty="0" smtClean="0"/>
              <a:t>perovskite + zirconolite </a:t>
            </a:r>
            <a:r>
              <a:rPr lang="en-AU" altLang="en-US" dirty="0" smtClean="0"/>
              <a:t>4M, both incorporating </a:t>
            </a:r>
            <a:r>
              <a:rPr lang="en-AU" altLang="en-US" dirty="0" smtClean="0"/>
              <a:t>Ce</a:t>
            </a:r>
            <a:r>
              <a:rPr lang="en-AU" altLang="en-US" baseline="30000" dirty="0" smtClean="0"/>
              <a:t>3</a:t>
            </a:r>
            <a:r>
              <a:rPr lang="en-AU" altLang="en-US" baseline="30000" dirty="0" smtClean="0"/>
              <a:t>+</a:t>
            </a:r>
            <a:endParaRPr lang="en-AU" altLang="en-US" baseline="30000" dirty="0"/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ClrTx/>
            </a:pPr>
            <a:r>
              <a:rPr lang="en-AU" altLang="en-US" dirty="0" smtClean="0"/>
              <a:t>XANES imaging can </a:t>
            </a:r>
            <a:r>
              <a:rPr lang="en-AU" altLang="en-US" dirty="0"/>
              <a:t>provide us with information on the chemical speciation in individual </a:t>
            </a:r>
            <a:r>
              <a:rPr lang="en-AU" altLang="en-US" dirty="0" smtClean="0"/>
              <a:t>mineral phases </a:t>
            </a:r>
            <a:r>
              <a:rPr lang="en-AU" altLang="en-US" dirty="0"/>
              <a:t>of multi-phase ceramics. However, it is difficult to probe individual grains.</a:t>
            </a:r>
          </a:p>
          <a:p>
            <a:pPr eaLnBrk="1" hangingPunct="1">
              <a:spcBef>
                <a:spcPct val="0"/>
              </a:spcBef>
              <a:spcAft>
                <a:spcPts val="1200"/>
              </a:spcAft>
              <a:buClrTx/>
            </a:pPr>
            <a:r>
              <a:rPr lang="en-AU" altLang="en-US" dirty="0"/>
              <a:t>EELS/TEM is a complementary </a:t>
            </a:r>
            <a:r>
              <a:rPr lang="en-AU" altLang="en-US" dirty="0" smtClean="0"/>
              <a:t>technique.</a:t>
            </a:r>
            <a:endParaRPr lang="en-AU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1" y="3597275"/>
            <a:ext cx="8686800" cy="1127125"/>
          </a:xfrm>
        </p:spPr>
        <p:txBody>
          <a:bodyPr anchor="ctr"/>
          <a:lstStyle/>
          <a:p>
            <a:r>
              <a:rPr lang="en-US" sz="4400" dirty="0" smtClean="0">
                <a:latin typeface="Arial" charset="0"/>
                <a:ea typeface="ＭＳ Ｐゴシック" charset="0"/>
                <a:cs typeface="Arial" charset="0"/>
              </a:rPr>
              <a:t>Thank you</a:t>
            </a:r>
            <a:endParaRPr lang="en-US" sz="3600" b="0" dirty="0">
              <a:solidFill>
                <a:schemeClr val="accent1">
                  <a:lumMod val="40000"/>
                  <a:lumOff val="60000"/>
                </a:schemeClr>
              </a:solidFill>
              <a:latin typeface="Arial" charset="0"/>
              <a:ea typeface="ＭＳ Ｐゴシック" charset="0"/>
              <a:cs typeface="Arial" charset="0"/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609601" y="3592517"/>
            <a:ext cx="8686800" cy="1587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560390" y="4724400"/>
            <a:ext cx="8686800" cy="0"/>
          </a:xfrm>
          <a:prstGeom prst="line">
            <a:avLst/>
          </a:prstGeom>
          <a:ln w="9525" cap="flat" cmpd="sng" algn="ctr">
            <a:solidFill>
              <a:schemeClr val="bg1"/>
            </a:solidFill>
            <a:prstDash val="solid"/>
            <a:round/>
            <a:headEnd type="none" w="med" len="med"/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04493219"/>
      </p:ext>
    </p:extLst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itle - Dark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10765</TotalTime>
  <Words>469</Words>
  <Application>Microsoft Office PowerPoint</Application>
  <PresentationFormat>A4 Paper (210x297 mm)</PresentationFormat>
  <Paragraphs>142</Paragraphs>
  <Slides>15</Slides>
  <Notes>13</Notes>
  <HiddenSlides>0</HiddenSlides>
  <MMClips>0</MMClips>
  <ScaleCrop>false</ScaleCrop>
  <HeadingPairs>
    <vt:vector size="4" baseType="variant">
      <vt:variant>
        <vt:lpstr>Theme</vt:lpstr>
      </vt:variant>
      <vt:variant>
        <vt:i4>5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1_Office Theme</vt:lpstr>
      <vt:lpstr>2_Custom Design</vt:lpstr>
      <vt:lpstr>1_Custom Design</vt:lpstr>
      <vt:lpstr>Custom Design</vt:lpstr>
      <vt:lpstr>Title - Dark</vt:lpstr>
      <vt:lpstr>PowerPoint Presentation</vt:lpstr>
      <vt:lpstr>Outline</vt:lpstr>
      <vt:lpstr>XRD pattern: Ar sintered sample </vt:lpstr>
      <vt:lpstr>SEM image and EDX: Ar sintered sample</vt:lpstr>
      <vt:lpstr>XANES at the Ce L3-edge: Ar sample </vt:lpstr>
      <vt:lpstr>XRD pattern: air sintered sample </vt:lpstr>
      <vt:lpstr>SEM image and EDX: air sintered sample</vt:lpstr>
      <vt:lpstr>XANES at the Ce L3-edge: air sample </vt:lpstr>
      <vt:lpstr>Cerium oxidation state: XANES imaging</vt:lpstr>
      <vt:lpstr>XANES imaging of air sintered sample</vt:lpstr>
      <vt:lpstr>XANES Imaging of air sintered sample </vt:lpstr>
      <vt:lpstr>XANES Imaging of air sintered sample </vt:lpstr>
      <vt:lpstr>RT EELS(TEM) measurements at Ce M5,4-edges   </vt:lpstr>
      <vt:lpstr>Conclusions</vt:lpstr>
      <vt:lpstr>Thank you</vt:lpstr>
    </vt:vector>
  </TitlesOfParts>
  <Company>Pennington and Co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Noel Pennington</dc:creator>
  <cp:lastModifiedBy>Family</cp:lastModifiedBy>
  <cp:revision>294</cp:revision>
  <cp:lastPrinted>2017-10-27T06:52:56Z</cp:lastPrinted>
  <dcterms:created xsi:type="dcterms:W3CDTF">2009-04-06T03:42:55Z</dcterms:created>
  <dcterms:modified xsi:type="dcterms:W3CDTF">2017-10-30T11:00:39Z</dcterms:modified>
</cp:coreProperties>
</file>