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theme/theme7.xml" ContentType="application/vnd.openxmlformats-officedocument.theme+xml"/>
  <Override PartName="/ppt/slideLayouts/slideLayout34.xml" ContentType="application/vnd.openxmlformats-officedocument.presentationml.slideLayout+xml"/>
  <Override PartName="/ppt/theme/theme8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9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0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1.xml" ContentType="application/vnd.openxmlformats-officedocument.theme+xml"/>
  <Override PartName="/ppt/slideLayouts/slideLayout5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4037" r:id="rId2"/>
    <p:sldMasterId id="2147483651" r:id="rId3"/>
    <p:sldMasterId id="2147484001" r:id="rId4"/>
    <p:sldMasterId id="2147484039" r:id="rId5"/>
    <p:sldMasterId id="2147484041" r:id="rId6"/>
    <p:sldMasterId id="2147484043" r:id="rId7"/>
    <p:sldMasterId id="2147484045" r:id="rId8"/>
    <p:sldMasterId id="2147484059" r:id="rId9"/>
    <p:sldMasterId id="2147484069" r:id="rId10"/>
    <p:sldMasterId id="2147484079" r:id="rId11"/>
    <p:sldMasterId id="2147484091" r:id="rId12"/>
  </p:sldMasterIdLst>
  <p:notesMasterIdLst>
    <p:notesMasterId r:id="rId30"/>
  </p:notesMasterIdLst>
  <p:handoutMasterIdLst>
    <p:handoutMasterId r:id="rId31"/>
  </p:handoutMasterIdLst>
  <p:sldIdLst>
    <p:sldId id="280" r:id="rId13"/>
    <p:sldId id="474" r:id="rId14"/>
    <p:sldId id="473" r:id="rId15"/>
    <p:sldId id="472" r:id="rId16"/>
    <p:sldId id="445" r:id="rId17"/>
    <p:sldId id="372" r:id="rId18"/>
    <p:sldId id="464" r:id="rId19"/>
    <p:sldId id="458" r:id="rId20"/>
    <p:sldId id="456" r:id="rId21"/>
    <p:sldId id="441" r:id="rId22"/>
    <p:sldId id="470" r:id="rId23"/>
    <p:sldId id="475" r:id="rId24"/>
    <p:sldId id="476" r:id="rId25"/>
    <p:sldId id="433" r:id="rId26"/>
    <p:sldId id="439" r:id="rId27"/>
    <p:sldId id="440" r:id="rId28"/>
    <p:sldId id="297" r:id="rId29"/>
  </p:sldIdLst>
  <p:sldSz cx="9906000" cy="6858000" type="A4"/>
  <p:notesSz cx="6799263" cy="99298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5A9B"/>
    <a:srgbClr val="447825"/>
    <a:srgbClr val="64A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28" autoAdjust="0"/>
  </p:normalViewPr>
  <p:slideViewPr>
    <p:cSldViewPr snapToObjects="1">
      <p:cViewPr varScale="1">
        <p:scale>
          <a:sx n="96" d="100"/>
          <a:sy n="96" d="100"/>
        </p:scale>
        <p:origin x="-90" y="-1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DABFAB-EDCF-4382-A475-B25E15EBE143}" type="datetimeFigureOut">
              <a:rPr lang="en-AU" smtClean="0"/>
              <a:t>27/10/2017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C3449-32B4-485B-8DB6-5EC9F0C1AB3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662911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347" cy="496491"/>
          </a:xfrm>
          <a:prstGeom prst="rect">
            <a:avLst/>
          </a:prstGeom>
        </p:spPr>
        <p:txBody>
          <a:bodyPr vert="horz" lIns="95552" tIns="47776" rIns="95552" bIns="47776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4" y="1"/>
            <a:ext cx="2946347" cy="496491"/>
          </a:xfrm>
          <a:prstGeom prst="rect">
            <a:avLst/>
          </a:prstGeom>
        </p:spPr>
        <p:txBody>
          <a:bodyPr vert="horz" lIns="95552" tIns="47776" rIns="95552" bIns="47776" rtlCol="0"/>
          <a:lstStyle>
            <a:lvl1pPr algn="r">
              <a:defRPr sz="1300"/>
            </a:lvl1pPr>
          </a:lstStyle>
          <a:p>
            <a:fld id="{B3C39A1F-1CE8-4C28-8539-AE435A97F88C}" type="datetimeFigureOut">
              <a:rPr lang="en-AU" smtClean="0"/>
              <a:t>27/10/2017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7368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2" tIns="47776" rIns="95552" bIns="47776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16662"/>
            <a:ext cx="5439410" cy="4468416"/>
          </a:xfrm>
          <a:prstGeom prst="rect">
            <a:avLst/>
          </a:prstGeom>
        </p:spPr>
        <p:txBody>
          <a:bodyPr vert="horz" lIns="95552" tIns="47776" rIns="95552" bIns="4777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6347" cy="496491"/>
          </a:xfrm>
          <a:prstGeom prst="rect">
            <a:avLst/>
          </a:prstGeom>
        </p:spPr>
        <p:txBody>
          <a:bodyPr vert="horz" lIns="95552" tIns="47776" rIns="95552" bIns="47776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4" y="9431600"/>
            <a:ext cx="2946347" cy="496491"/>
          </a:xfrm>
          <a:prstGeom prst="rect">
            <a:avLst/>
          </a:prstGeom>
        </p:spPr>
        <p:txBody>
          <a:bodyPr vert="horz" lIns="95552" tIns="47776" rIns="95552" bIns="47776" rtlCol="0" anchor="b"/>
          <a:lstStyle>
            <a:lvl1pPr algn="r">
              <a:defRPr sz="1300"/>
            </a:lvl1pPr>
          </a:lstStyle>
          <a:p>
            <a:fld id="{C164CE2F-6F4B-40A7-9074-539A354A98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880621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3516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838952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9891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STO-Logo_Stacked_CMYK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75"/>
          <a:stretch>
            <a:fillRect/>
          </a:stretch>
        </p:blipFill>
        <p:spPr bwMode="auto">
          <a:xfrm>
            <a:off x="3586163" y="1974850"/>
            <a:ext cx="28067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624807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5301208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2">
                    <a:lumMod val="20000"/>
                    <a:lumOff val="8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DCE6F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222F990-3EB0-44D4-B437-98F5E82B42C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DCE6F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0825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ANSTO-Logo_Stacked_CMYK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75"/>
          <a:stretch>
            <a:fillRect/>
          </a:stretch>
        </p:blipFill>
        <p:spPr bwMode="auto">
          <a:xfrm>
            <a:off x="3586163" y="1974850"/>
            <a:ext cx="28067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223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OPAL-Bld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250"/>
            <a:ext cx="9906000" cy="526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ANSTO-Logo_Stacked_CMYK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75"/>
          <a:stretch>
            <a:fillRect/>
          </a:stretch>
        </p:blipFill>
        <p:spPr bwMode="auto">
          <a:xfrm>
            <a:off x="3586163" y="1327150"/>
            <a:ext cx="28067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2064"/>
            <a:ext cx="9906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0366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eceptionImag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4700"/>
            <a:ext cx="9906000" cy="481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ANSTO-Logo_Stacked_CMYK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75"/>
          <a:stretch>
            <a:fillRect/>
          </a:stretch>
        </p:blipFill>
        <p:spPr bwMode="auto">
          <a:xfrm>
            <a:off x="3586163" y="822325"/>
            <a:ext cx="28067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04864"/>
            <a:ext cx="9906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4778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624807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301208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18F6B3A-1085-445B-A30E-0D12181BCF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1177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AU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699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6"/>
            <a:ext cx="9163050" cy="1470025"/>
          </a:xfr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90B7C81-C407-45C8-8C7B-2E4D140E02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491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988840"/>
            <a:ext cx="8007350" cy="384584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A5BF8E8-37A8-4B12-B6AF-1DF20C81F3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782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988840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988840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636B3A3-E2F8-49AB-9888-9E089AC9E6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716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988840"/>
            <a:ext cx="4953000" cy="391785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988841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B545059-6E86-44D6-BF01-71B4279856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973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98884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98884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0543B84-92C8-4E81-86F1-96A697F096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6590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9C8144C-ED35-4013-A87B-4C9FFF27BC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4112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7728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9365264-605D-4533-9AEB-FAF3771F6C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4804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16832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56594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916832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556594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56B4224-8F07-4486-A8AE-4319E838CA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3375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78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2000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980728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8663B10-C92D-4DB0-BF55-E6FBD45AFF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7762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906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969125" y="6021388"/>
            <a:ext cx="2936875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868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h re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488" y="1340768"/>
            <a:ext cx="9145016" cy="4752528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915400" y="6354763"/>
            <a:ext cx="8461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8A4F6634-7DB8-4E59-BA68-95BCF440D9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082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44824"/>
            <a:ext cx="9163050" cy="1470025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600598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1AAFA91-5CA8-4AC7-9828-05E522A356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2547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466454"/>
            <a:ext cx="8007350" cy="384584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ADA2BAC-6116-41AA-ADCC-DA6907EA03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4127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466453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466453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66D3900-1D57-4AB1-8612-80C5D61060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66605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466453"/>
            <a:ext cx="4953000" cy="391785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466454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84F7CE2-D85D-491C-BA10-F3608197A2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69242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496616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4736232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4736232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496616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4736232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CEA5C28-1814-4522-9707-566CE04FD0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529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4880248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4880248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6DD525E-0E3F-4D53-9F65-0B8AF726A9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42352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0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2680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F25785F-9FF6-4D9D-B2FA-E148407E22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1463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1366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1128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401366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041128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D1A2ED5-34FE-43FF-8707-BE4EB8AAD4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8916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323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71343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23048"/>
            <a:ext cx="80899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476672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89786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645BFDF-413C-41D8-A8DF-2A864F9CAA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9698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969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3887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371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0537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103438"/>
            <a:ext cx="8007350" cy="384584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8EA12AC-7F52-42B4-B091-EE5F8D6D7F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30585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37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37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16F90EE-15CF-4D83-94EC-818C31E01E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89081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103437"/>
            <a:ext cx="4953000" cy="391785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103438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C9DB3F2-6B3B-4F6A-BD64-B856C02421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14637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13360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37321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37321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13360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37321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3F41B61-628A-4B10-B914-CD53B7DEB5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2718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51723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51723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0480EA0-F163-4A70-922F-13B548941B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7543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1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905000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CBE7EC7-EA00-43C0-B451-62C46B482D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90053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38350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78112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038350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678112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14229EA-74E7-4C82-9447-0C86B12F09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30940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948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103438"/>
            <a:ext cx="8007350" cy="3845842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7990732-EB5A-421B-816D-C1783562F1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19515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37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37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226B03D-AEAE-4FBD-A816-5CE66962FC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57779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103437"/>
            <a:ext cx="4953000" cy="391785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103438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FD04BA1-2DC4-4646-AF52-FE11EBB98C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54389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13360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37321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37321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13360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37321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54C541C-25DF-475E-A4A9-68D022DA4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1764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51723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51723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F7266E2-6D2B-4C08-9527-F6C2422373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09948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6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682478"/>
            <a:ext cx="6421214" cy="384584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DA645CD-E880-4F4E-8B78-E9D6D580EC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70922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700808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700808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482D977-CB63-4F3B-9B67-9DE590195A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7626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 rot="21439901">
            <a:off x="422407" y="404665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1"/>
          </p:nvPr>
        </p:nvSpPr>
        <p:spPr>
          <a:xfrm rot="21445501">
            <a:off x="2028300" y="3632887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2"/>
          </p:nvPr>
        </p:nvSpPr>
        <p:spPr>
          <a:xfrm rot="227792">
            <a:off x="4352891" y="1742196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797237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75682" y="1700808"/>
            <a:ext cx="3929246" cy="3744416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08984" y="1700808"/>
            <a:ext cx="3929246" cy="3744416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5AB8CAA-0FAC-4485-959A-74080B45EF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0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7936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DEDAB74-6E78-4D2A-BD16-0EC3A8429D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8142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31098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3176"/>
            <a:ext cx="6630888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1066800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579914"/>
            <a:ext cx="6630888" cy="657398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ED1D607-DBC0-43DA-A228-F78393A1F8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06123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584" y="764704"/>
            <a:ext cx="6552728" cy="1944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1208584" y="5229200"/>
            <a:ext cx="4248472" cy="936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/>
          </p:nvPr>
        </p:nvSpPr>
        <p:spPr>
          <a:xfrm rot="232782">
            <a:off x="5699737" y="2479886"/>
            <a:ext cx="3533903" cy="342577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9719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emf"/><Relationship Id="rId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2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3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3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1.jpe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45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9" Type="http://schemas.openxmlformats.org/officeDocument/2006/relationships/image" Target="../media/image13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Title-Background0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789363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1" r:id="rId1"/>
    <p:sldLayoutId id="2147484632" r:id="rId2"/>
    <p:sldLayoutId id="2147484633" r:id="rId3"/>
    <p:sldLayoutId id="2147484634" r:id="rId4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b="1" kern="1200" spc="-15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Title-Background0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87032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title style</a:t>
            </a:r>
            <a:endParaRPr lang="en-US" altLang="en-US"/>
          </a:p>
        </p:txBody>
      </p:sp>
      <p:pic>
        <p:nvPicPr>
          <p:cNvPr id="2052" name="Picture 6" descr="ANSTO-Logo_No-CoA_CMYK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2462213"/>
            <a:ext cx="2806700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35" r:id="rId1"/>
    <p:sldLayoutId id="2147484636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Inner-Slide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title style</a:t>
            </a:r>
            <a:endParaRPr lang="en-US" altLang="en-US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7" r:id="rId1"/>
    <p:sldLayoutId id="2147484638" r:id="rId2"/>
    <p:sldLayoutId id="2147484639" r:id="rId3"/>
    <p:sldLayoutId id="2147484640" r:id="rId4"/>
    <p:sldLayoutId id="2147484641" r:id="rId5"/>
    <p:sldLayoutId id="2147484642" r:id="rId6"/>
    <p:sldLayoutId id="2147484643" r:id="rId7"/>
    <p:sldLayoutId id="2147484644" r:id="rId8"/>
    <p:sldLayoutId id="2147484618" r:id="rId9"/>
    <p:sldLayoutId id="2147484619" r:id="rId10"/>
    <p:sldLayoutId id="2147484645" r:id="rId11"/>
    <p:sldLayoutId id="2147484646" r:id="rId12"/>
    <p:sldLayoutId id="2147484673" r:id="rId13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Inner-Slide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title style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47" r:id="rId1"/>
    <p:sldLayoutId id="2147484648" r:id="rId2"/>
    <p:sldLayoutId id="2147484649" r:id="rId3"/>
    <p:sldLayoutId id="2147484650" r:id="rId4"/>
    <p:sldLayoutId id="2147484651" r:id="rId5"/>
    <p:sldLayoutId id="2147484652" r:id="rId6"/>
    <p:sldLayoutId id="2147484653" r:id="rId7"/>
    <p:sldLayoutId id="2147484654" r:id="rId8"/>
    <p:sldLayoutId id="2147484620" r:id="rId9"/>
    <p:sldLayoutId id="2147484621" r:id="rId10"/>
    <p:sldLayoutId id="2147484655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49000">
                <a:srgbClr val="005A9B"/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565400"/>
            <a:ext cx="89154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altLang="en-US" dirty="0"/>
              <a:t>Click to edit Master title style</a:t>
            </a:r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2" r:id="rId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 descr="Blue-WhiteG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04850" y="620713"/>
            <a:ext cx="8497888" cy="5616575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08275"/>
            <a:ext cx="89154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altLang="en-US"/>
              <a:t>Click to edit Master title style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3" r:id="rId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49000">
                <a:srgbClr val="64AF34"/>
              </a:gs>
              <a:gs pos="100000">
                <a:srgbClr val="44782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81300"/>
            <a:ext cx="89154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altLang="en-US"/>
              <a:t>Click to edit Master title style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4" r:id="rId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 descr="Green-WhiteG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704850" y="620713"/>
            <a:ext cx="8497888" cy="5616575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636838"/>
            <a:ext cx="89154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altLang="en-US"/>
              <a:t>Click to edit Master title style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5" r:id="rId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64AF34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nner-Slide-11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88913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title style</a:t>
            </a:r>
            <a:endParaRPr lang="en-US" altLang="en-US"/>
          </a:p>
        </p:txBody>
      </p:sp>
      <p:sp>
        <p:nvSpPr>
          <p:cNvPr id="922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56" r:id="rId1"/>
    <p:sldLayoutId id="2147484657" r:id="rId2"/>
    <p:sldLayoutId id="2147484658" r:id="rId3"/>
    <p:sldLayoutId id="2147484659" r:id="rId4"/>
    <p:sldLayoutId id="2147484660" r:id="rId5"/>
    <p:sldLayoutId id="2147484661" r:id="rId6"/>
    <p:sldLayoutId id="2147484662" r:id="rId7"/>
    <p:sldLayoutId id="2147484626" r:id="rId8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 descr="Inner-Slide-12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2688"/>
            <a:ext cx="9906000" cy="567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15888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title style</a:t>
            </a:r>
            <a:endParaRPr lang="en-US" altLang="en-US"/>
          </a:p>
        </p:txBody>
      </p:sp>
      <p:sp>
        <p:nvSpPr>
          <p:cNvPr id="1024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3" r:id="rId1"/>
    <p:sldLayoutId id="2147484664" r:id="rId2"/>
    <p:sldLayoutId id="2147484665" r:id="rId3"/>
    <p:sldLayoutId id="2147484666" r:id="rId4"/>
    <p:sldLayoutId id="2147484667" r:id="rId5"/>
    <p:sldLayoutId id="2147484627" r:id="rId6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800" kern="120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600" kern="1200">
          <a:solidFill>
            <a:schemeClr val="bg1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200" kern="1200">
          <a:solidFill>
            <a:schemeClr val="bg1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000" kern="1200">
          <a:solidFill>
            <a:schemeClr val="bg1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»"/>
        <a:defRPr sz="2000" kern="1200">
          <a:solidFill>
            <a:schemeClr val="bg1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nner-Slide-13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09600"/>
            <a:ext cx="79771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title style</a:t>
            </a:r>
            <a:endParaRPr lang="en-US" altLang="en-US"/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8" r:id="rId1"/>
    <p:sldLayoutId id="2147484669" r:id="rId2"/>
    <p:sldLayoutId id="2147484628" r:id="rId3"/>
    <p:sldLayoutId id="2147484670" r:id="rId4"/>
    <p:sldLayoutId id="2147484671" r:id="rId5"/>
    <p:sldLayoutId id="2147484629" r:id="rId6"/>
    <p:sldLayoutId id="2147484672" r:id="rId7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800" kern="120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600" kern="1200">
          <a:solidFill>
            <a:srgbClr val="FFFFFF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200" kern="1200">
          <a:solidFill>
            <a:srgbClr val="FFFFFF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000" kern="1200">
          <a:solidFill>
            <a:srgbClr val="FFFFFF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»"/>
        <a:defRPr sz="2000" kern="1200">
          <a:solidFill>
            <a:srgbClr val="FFFFFF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Inner-Slide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5925" y="346075"/>
            <a:ext cx="504825" cy="15700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9600" b="1">
                <a:solidFill>
                  <a:schemeClr val="bg1"/>
                </a:solidFill>
                <a:cs typeface="Arial" pitchFamily="34" charset="0"/>
              </a:rPr>
              <a:t>“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0" r:id="rId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6.tmp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tmp"/><Relationship Id="rId5" Type="http://schemas.openxmlformats.org/officeDocument/2006/relationships/image" Target="../media/image19.png"/><Relationship Id="rId4" Type="http://schemas.openxmlformats.org/officeDocument/2006/relationships/image" Target="../media/image18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3.png"/><Relationship Id="rId4" Type="http://schemas.openxmlformats.org/officeDocument/2006/relationships/image" Target="../media/image3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m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88504" y="3144498"/>
            <a:ext cx="9001000" cy="1676400"/>
          </a:xfrm>
        </p:spPr>
        <p:txBody>
          <a:bodyPr/>
          <a:lstStyle/>
          <a:p>
            <a:pPr>
              <a:defRPr/>
            </a:pPr>
            <a:r>
              <a:rPr lang="en-AU" sz="3200" dirty="0">
                <a:solidFill>
                  <a:srgbClr val="002060"/>
                </a:solidFill>
              </a:rPr>
              <a:t>Development of Ion Beam Irradiation of </a:t>
            </a:r>
            <a:r>
              <a:rPr lang="en-AU" sz="3200" dirty="0" smtClean="0">
                <a:solidFill>
                  <a:srgbClr val="002060"/>
                </a:solidFill>
              </a:rPr>
              <a:t>Glass-Ceramic </a:t>
            </a:r>
            <a:r>
              <a:rPr lang="en-AU" sz="3200" dirty="0">
                <a:solidFill>
                  <a:srgbClr val="002060"/>
                </a:solidFill>
              </a:rPr>
              <a:t>Waste </a:t>
            </a:r>
            <a:r>
              <a:rPr lang="en-AU" sz="3200" dirty="0" smtClean="0">
                <a:solidFill>
                  <a:srgbClr val="002060"/>
                </a:solidFill>
              </a:rPr>
              <a:t>Form </a:t>
            </a:r>
            <a:r>
              <a:rPr lang="en-AU" sz="3200" dirty="0">
                <a:solidFill>
                  <a:srgbClr val="002060"/>
                </a:solidFill>
              </a:rPr>
              <a:t>at ANSTO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1034524" y="5373217"/>
            <a:ext cx="7776864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en-US" altLang="en-US" sz="1600" dirty="0">
                <a:solidFill>
                  <a:srgbClr val="0070C0"/>
                </a:solidFill>
                <a:cs typeface="Arial" pitchFamily="34" charset="0"/>
              </a:rPr>
              <a:t>Australian Nuclear Science and Technology </a:t>
            </a:r>
            <a:r>
              <a:rPr lang="en-US" altLang="en-US" sz="1600" dirty="0" err="1">
                <a:solidFill>
                  <a:srgbClr val="0070C0"/>
                </a:solidFill>
                <a:cs typeface="Arial" pitchFamily="34" charset="0"/>
              </a:rPr>
              <a:t>Organisation</a:t>
            </a:r>
            <a:r>
              <a:rPr lang="en-US" altLang="en-US" sz="1600" dirty="0">
                <a:solidFill>
                  <a:srgbClr val="0070C0"/>
                </a:solidFill>
                <a:cs typeface="Arial" pitchFamily="34" charset="0"/>
              </a:rPr>
              <a:t>, Australia</a:t>
            </a:r>
          </a:p>
          <a:p>
            <a:pPr algn="ctr" eaLnBrk="0" hangingPunct="0">
              <a:spcBef>
                <a:spcPct val="20000"/>
              </a:spcBef>
              <a:buFont typeface="Arial" pitchFamily="34" charset="0"/>
              <a:buNone/>
            </a:pPr>
            <a:endParaRPr lang="en-US" altLang="en-US" sz="1600" dirty="0">
              <a:solidFill>
                <a:srgbClr val="0070C0"/>
              </a:solidFill>
              <a:cs typeface="Arial" pitchFamily="34" charset="0"/>
            </a:endParaRPr>
          </a:p>
          <a:p>
            <a:pPr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en-AU" altLang="en-US" sz="1600" dirty="0" smtClean="0">
                <a:solidFill>
                  <a:srgbClr val="0070C0"/>
                </a:solidFill>
                <a:cs typeface="Arial" pitchFamily="34" charset="0"/>
              </a:rPr>
              <a:t>MRS2017-Scientific </a:t>
            </a:r>
            <a:r>
              <a:rPr lang="en-AU" altLang="en-US" sz="1600" dirty="0">
                <a:solidFill>
                  <a:srgbClr val="0070C0"/>
                </a:solidFill>
                <a:cs typeface="Arial" pitchFamily="34" charset="0"/>
              </a:rPr>
              <a:t>Basis for Nuclear Waste Management Symposium 2017, </a:t>
            </a:r>
            <a:r>
              <a:rPr lang="en-AU" altLang="en-US" sz="1600" dirty="0" smtClean="0">
                <a:solidFill>
                  <a:srgbClr val="0070C0"/>
                </a:solidFill>
                <a:cs typeface="Arial" pitchFamily="34" charset="0"/>
              </a:rPr>
              <a:t>Sydney Australia, </a:t>
            </a:r>
            <a:r>
              <a:rPr lang="en-US" altLang="en-US" sz="1600" dirty="0" smtClean="0">
                <a:solidFill>
                  <a:srgbClr val="0070C0"/>
                </a:solidFill>
                <a:cs typeface="Arial" pitchFamily="34" charset="0"/>
              </a:rPr>
              <a:t>29 </a:t>
            </a:r>
            <a:r>
              <a:rPr lang="en-US" altLang="en-US" sz="1600" dirty="0" smtClean="0">
                <a:solidFill>
                  <a:srgbClr val="0070C0"/>
                </a:solidFill>
                <a:cs typeface="Arial" pitchFamily="34" charset="0"/>
              </a:rPr>
              <a:t>October - 3 </a:t>
            </a:r>
            <a:r>
              <a:rPr lang="en-US" altLang="en-US" sz="1600" dirty="0" smtClean="0">
                <a:solidFill>
                  <a:srgbClr val="0070C0"/>
                </a:solidFill>
                <a:cs typeface="Arial" pitchFamily="34" charset="0"/>
              </a:rPr>
              <a:t>November 2017</a:t>
            </a:r>
            <a:endParaRPr lang="en-US" altLang="en-US" sz="16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54504" y="4532866"/>
            <a:ext cx="8136904" cy="576064"/>
          </a:xfrm>
        </p:spPr>
        <p:txBody>
          <a:bodyPr/>
          <a:lstStyle/>
          <a:p>
            <a:r>
              <a:rPr lang="en-AU" sz="1800" u="sng" dirty="0"/>
              <a:t>Tao Wei,</a:t>
            </a:r>
            <a:r>
              <a:rPr lang="en-AU" sz="1800" dirty="0"/>
              <a:t> Mihail </a:t>
            </a:r>
            <a:r>
              <a:rPr lang="en-AU" sz="1800" dirty="0" err="1"/>
              <a:t>Ionescu</a:t>
            </a:r>
            <a:r>
              <a:rPr lang="en-AU" sz="1800" dirty="0"/>
              <a:t>, </a:t>
            </a:r>
            <a:r>
              <a:rPr lang="en-AU" sz="1800" dirty="0" err="1"/>
              <a:t>Yingjie</a:t>
            </a:r>
            <a:r>
              <a:rPr lang="en-AU" sz="1800" dirty="0"/>
              <a:t> Zhang, </a:t>
            </a:r>
            <a:r>
              <a:rPr lang="en-AU" sz="1800" dirty="0" err="1"/>
              <a:t>Linggen</a:t>
            </a:r>
            <a:r>
              <a:rPr lang="en-AU" sz="1800" dirty="0"/>
              <a:t> </a:t>
            </a:r>
            <a:r>
              <a:rPr lang="en-AU" sz="1800" dirty="0" smtClean="0"/>
              <a:t>Kong, </a:t>
            </a:r>
            <a:r>
              <a:rPr lang="en-AU" sz="1800" dirty="0"/>
              <a:t>Daniel Gregg, Alan Xu, Inna </a:t>
            </a:r>
            <a:r>
              <a:rPr lang="en-AU" sz="1800" dirty="0" err="1"/>
              <a:t>Karatchevtseva</a:t>
            </a:r>
            <a:r>
              <a:rPr lang="en-AU" sz="1800" dirty="0"/>
              <a:t>, Greg Lumpkin, Lou </a:t>
            </a:r>
            <a:r>
              <a:rPr lang="en-AU" sz="1800" dirty="0" smtClean="0"/>
              <a:t>Vance, Ken Short</a:t>
            </a:r>
            <a:endParaRPr lang="en-A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E2330E53-DE83-4FAC-BB4B-1C2949F3DA3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200" dirty="0">
              <a:solidFill>
                <a:srgbClr val="005A9B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08584" y="764095"/>
            <a:ext cx="777686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AU" dirty="0"/>
              <a:t>A series of zirconolite and pyrochlore glass-ceramics </a:t>
            </a:r>
            <a:r>
              <a:rPr lang="en-AU" dirty="0" smtClean="0"/>
              <a:t>have </a:t>
            </a:r>
            <a:r>
              <a:rPr lang="en-AU" dirty="0"/>
              <a:t>been </a:t>
            </a:r>
            <a:r>
              <a:rPr lang="en-AU" dirty="0" smtClean="0"/>
              <a:t>developed at </a:t>
            </a:r>
            <a:r>
              <a:rPr lang="en-AU" dirty="0"/>
              <a:t>ANSTO.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AU" dirty="0" smtClean="0"/>
              <a:t>Zirconolite </a:t>
            </a:r>
            <a:r>
              <a:rPr lang="en-AU" dirty="0"/>
              <a:t>and </a:t>
            </a:r>
            <a:r>
              <a:rPr lang="en-AU" dirty="0" smtClean="0"/>
              <a:t>pyrochlore ceramics have </a:t>
            </a:r>
            <a:r>
              <a:rPr lang="en-AU" dirty="0"/>
              <a:t>the excellent chemical </a:t>
            </a:r>
            <a:r>
              <a:rPr lang="en-AU" dirty="0" smtClean="0"/>
              <a:t>durability for </a:t>
            </a:r>
            <a:r>
              <a:rPr lang="en-AU" dirty="0"/>
              <a:t>the </a:t>
            </a:r>
            <a:r>
              <a:rPr lang="en-AU" dirty="0" smtClean="0"/>
              <a:t>actinide immobilization;</a:t>
            </a:r>
            <a:endParaRPr lang="en-AU" dirty="0"/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AU" dirty="0"/>
              <a:t>Glasses have process and chemical </a:t>
            </a:r>
            <a:r>
              <a:rPr lang="en-AU" dirty="0" smtClean="0"/>
              <a:t>flexibility.</a:t>
            </a:r>
            <a:endParaRPr lang="en-AU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272480" y="0"/>
            <a:ext cx="8895267" cy="6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AU" smtClean="0"/>
              <a:t>Glass-Ceramic Waste Form</a:t>
            </a:r>
            <a:endParaRPr lang="en-AU" dirty="0"/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4000"/>
                    </a14:imgEffect>
                    <a14:imgEffect>
                      <a14:brightnessContrast bright="25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08" y="3140968"/>
            <a:ext cx="3024336" cy="237626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25007" y="5639356"/>
            <a:ext cx="3456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altLang="en-US" b="1" dirty="0" smtClean="0">
                <a:solidFill>
                  <a:srgbClr val="002060"/>
                </a:solidFill>
              </a:rPr>
              <a:t>Gd</a:t>
            </a:r>
            <a:r>
              <a:rPr lang="en-AU" altLang="en-US" b="1" baseline="-25000" dirty="0" smtClean="0">
                <a:solidFill>
                  <a:srgbClr val="002060"/>
                </a:solidFill>
              </a:rPr>
              <a:t>2</a:t>
            </a:r>
            <a:r>
              <a:rPr lang="en-AU" altLang="en-US" b="1" dirty="0" smtClean="0">
                <a:solidFill>
                  <a:srgbClr val="002060"/>
                </a:solidFill>
              </a:rPr>
              <a:t>Ti</a:t>
            </a:r>
            <a:r>
              <a:rPr lang="en-AU" altLang="en-US" b="1" baseline="-25000" dirty="0" smtClean="0">
                <a:solidFill>
                  <a:srgbClr val="002060"/>
                </a:solidFill>
              </a:rPr>
              <a:t>2</a:t>
            </a:r>
            <a:r>
              <a:rPr lang="en-AU" altLang="en-US" b="1" dirty="0" smtClean="0">
                <a:solidFill>
                  <a:srgbClr val="002060"/>
                </a:solidFill>
              </a:rPr>
              <a:t>O</a:t>
            </a:r>
            <a:r>
              <a:rPr lang="en-AU" altLang="en-US" b="1" baseline="-25000" dirty="0" smtClean="0">
                <a:solidFill>
                  <a:srgbClr val="002060"/>
                </a:solidFill>
              </a:rPr>
              <a:t>7</a:t>
            </a:r>
            <a:r>
              <a:rPr lang="en-AU" altLang="en-US" b="1" dirty="0" smtClean="0">
                <a:solidFill>
                  <a:srgbClr val="002060"/>
                </a:solidFill>
              </a:rPr>
              <a:t> pyrochlore-glass</a:t>
            </a: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527" y="3140968"/>
            <a:ext cx="3088949" cy="237626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316596" y="5615233"/>
            <a:ext cx="3240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altLang="en-US" b="1" dirty="0" smtClean="0">
                <a:solidFill>
                  <a:srgbClr val="002060"/>
                </a:solidFill>
              </a:rPr>
              <a:t>CaZrTi</a:t>
            </a:r>
            <a:r>
              <a:rPr lang="en-AU" altLang="en-US" b="1" baseline="-25000" dirty="0" smtClean="0">
                <a:solidFill>
                  <a:srgbClr val="002060"/>
                </a:solidFill>
              </a:rPr>
              <a:t>2</a:t>
            </a:r>
            <a:r>
              <a:rPr lang="en-AU" altLang="en-US" b="1" dirty="0" smtClean="0">
                <a:solidFill>
                  <a:srgbClr val="002060"/>
                </a:solidFill>
              </a:rPr>
              <a:t>O</a:t>
            </a:r>
            <a:r>
              <a:rPr lang="en-AU" altLang="en-US" b="1" baseline="-25000" dirty="0" smtClean="0">
                <a:solidFill>
                  <a:srgbClr val="002060"/>
                </a:solidFill>
              </a:rPr>
              <a:t>7</a:t>
            </a:r>
            <a:r>
              <a:rPr lang="en-AU" altLang="en-US" b="1" dirty="0" smtClean="0">
                <a:solidFill>
                  <a:srgbClr val="002060"/>
                </a:solidFill>
              </a:rPr>
              <a:t> zirconolite-glass</a:t>
            </a:r>
          </a:p>
        </p:txBody>
      </p:sp>
    </p:spTree>
    <p:extLst>
      <p:ext uri="{BB962C8B-B14F-4D97-AF65-F5344CB8AC3E}">
        <p14:creationId xmlns:p14="http://schemas.microsoft.com/office/powerpoint/2010/main" val="3577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E2330E53-DE83-4FAC-BB4B-1C2949F3DA3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200" dirty="0">
              <a:solidFill>
                <a:srgbClr val="005A9B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36576" y="1340768"/>
            <a:ext cx="770440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dirty="0" smtClean="0"/>
              <a:t>α</a:t>
            </a:r>
            <a:r>
              <a:rPr lang="en-AU" dirty="0"/>
              <a:t>–</a:t>
            </a:r>
            <a:r>
              <a:rPr lang="en-AU" dirty="0" smtClean="0"/>
              <a:t>decay of actinides – a most </a:t>
            </a:r>
            <a:r>
              <a:rPr lang="en-AU" dirty="0"/>
              <a:t>serious </a:t>
            </a:r>
            <a:r>
              <a:rPr lang="en-AU" dirty="0" smtClean="0"/>
              <a:t>damage: 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/>
              <a:t>Helium accumulation </a:t>
            </a:r>
            <a:r>
              <a:rPr lang="en-AU" dirty="0" smtClean="0"/>
              <a:t>and </a:t>
            </a:r>
            <a:r>
              <a:rPr lang="en-AU" dirty="0"/>
              <a:t>h</a:t>
            </a:r>
            <a:r>
              <a:rPr lang="en-AU" dirty="0" smtClean="0"/>
              <a:t>elium bubbles;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/>
              <a:t>D</a:t>
            </a:r>
            <a:r>
              <a:rPr lang="en-AU" dirty="0" smtClean="0"/>
              <a:t>isplaces around atoms in the trajectory;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 smtClean="0"/>
              <a:t>Defects </a:t>
            </a:r>
            <a:r>
              <a:rPr lang="en-AU" dirty="0"/>
              <a:t>in the crystalline </a:t>
            </a:r>
            <a:r>
              <a:rPr lang="en-AU" dirty="0" smtClean="0"/>
              <a:t>lattice</a:t>
            </a:r>
            <a:r>
              <a:rPr lang="en-AU" dirty="0"/>
              <a:t>;</a:t>
            </a:r>
            <a:endParaRPr lang="en-AU" dirty="0" smtClean="0"/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 smtClean="0"/>
              <a:t>Order-disorder transformation and irradiation-induced </a:t>
            </a:r>
            <a:r>
              <a:rPr lang="en-AU" dirty="0" err="1" smtClean="0"/>
              <a:t>amorphisation</a:t>
            </a:r>
            <a:r>
              <a:rPr lang="en-AU" dirty="0" smtClean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AU" dirty="0" smtClean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AU" dirty="0" smtClean="0">
                <a:solidFill>
                  <a:srgbClr val="FF0000"/>
                </a:solidFill>
              </a:rPr>
              <a:t>Ion </a:t>
            </a:r>
            <a:r>
              <a:rPr lang="en-AU" dirty="0">
                <a:solidFill>
                  <a:srgbClr val="FF0000"/>
                </a:solidFill>
              </a:rPr>
              <a:t>beam irradiation </a:t>
            </a:r>
            <a:r>
              <a:rPr lang="en-AU" dirty="0" smtClean="0"/>
              <a:t>to simulate radiation damage.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 smtClean="0"/>
              <a:t>Higher </a:t>
            </a:r>
            <a:r>
              <a:rPr lang="en-AU" dirty="0"/>
              <a:t>damage </a:t>
            </a:r>
            <a:r>
              <a:rPr lang="en-AU" dirty="0" smtClean="0"/>
              <a:t>rate ( up to 10</a:t>
            </a:r>
            <a:r>
              <a:rPr lang="en-AU" baseline="30000" dirty="0" smtClean="0"/>
              <a:t>-3</a:t>
            </a:r>
            <a:r>
              <a:rPr lang="en-AU" dirty="0" smtClean="0"/>
              <a:t> </a:t>
            </a:r>
            <a:r>
              <a:rPr lang="en-AU" dirty="0" err="1" smtClean="0"/>
              <a:t>dpa</a:t>
            </a:r>
            <a:r>
              <a:rPr lang="en-AU" dirty="0" smtClean="0"/>
              <a:t>/s); 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 smtClean="0"/>
              <a:t>Controlled irradiation temperatures</a:t>
            </a:r>
            <a:r>
              <a:rPr lang="en-AU" dirty="0"/>
              <a:t>;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dirty="0" smtClean="0"/>
              <a:t>Minimal radio-activity on the samples.</a:t>
            </a:r>
            <a:endParaRPr lang="en-AU" dirty="0"/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1352600" y="188640"/>
            <a:ext cx="6624736" cy="89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AU" smtClean="0"/>
              <a:t>Radiation Damage of Waste Form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211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3001" y="1705"/>
            <a:ext cx="9906000" cy="658740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Ion Beam Irradiation Facilities </a:t>
            </a:r>
            <a:r>
              <a:rPr lang="en-AU" dirty="0"/>
              <a:t>at ANSTO</a:t>
            </a:r>
          </a:p>
        </p:txBody>
      </p:sp>
      <p:sp>
        <p:nvSpPr>
          <p:cNvPr id="63492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E2330E53-DE83-4FAC-BB4B-1C2949F3DA3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200" dirty="0">
              <a:solidFill>
                <a:srgbClr val="005A9B"/>
              </a:solidFill>
            </a:endParaRPr>
          </a:p>
        </p:txBody>
      </p:sp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170" y="1103649"/>
            <a:ext cx="3234628" cy="2038259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499" y="585377"/>
            <a:ext cx="3504597" cy="20242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9763" y="664672"/>
            <a:ext cx="381642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AU" altLang="en-US" dirty="0"/>
              <a:t>Four tandem ion accelerators</a:t>
            </a:r>
            <a:r>
              <a:rPr lang="en-AU" altLang="en-US" dirty="0" smtClean="0"/>
              <a:t>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AU" altLang="en-US" dirty="0" smtClean="0">
                <a:latin typeface="Arial" pitchFamily="34" charset="0"/>
                <a:cs typeface="Arial" pitchFamily="34" charset="0"/>
              </a:rPr>
              <a:t>ANTARES </a:t>
            </a:r>
            <a:r>
              <a:rPr lang="en-AU" altLang="en-US" dirty="0">
                <a:latin typeface="Arial" pitchFamily="34" charset="0"/>
                <a:cs typeface="Arial" pitchFamily="34" charset="0"/>
              </a:rPr>
              <a:t>10MV </a:t>
            </a:r>
            <a:r>
              <a:rPr lang="en-AU" altLang="en-US" dirty="0" smtClean="0">
                <a:latin typeface="Arial" pitchFamily="34" charset="0"/>
                <a:cs typeface="Arial" pitchFamily="34" charset="0"/>
              </a:rPr>
              <a:t>Van </a:t>
            </a:r>
            <a:r>
              <a:rPr lang="en-AU" altLang="en-US" dirty="0">
                <a:latin typeface="Arial" pitchFamily="34" charset="0"/>
                <a:cs typeface="Arial" pitchFamily="34" charset="0"/>
              </a:rPr>
              <a:t>de </a:t>
            </a:r>
            <a:r>
              <a:rPr lang="en-AU" altLang="en-US" dirty="0" err="1">
                <a:latin typeface="Arial" pitchFamily="34" charset="0"/>
                <a:cs typeface="Arial" pitchFamily="34" charset="0"/>
              </a:rPr>
              <a:t>Graaff</a:t>
            </a:r>
            <a:endParaRPr lang="en-AU" alt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altLang="en-US" dirty="0">
                <a:latin typeface="Arial" pitchFamily="34" charset="0"/>
                <a:cs typeface="Arial" pitchFamily="34" charset="0"/>
              </a:rPr>
              <a:t>STAR 2MV </a:t>
            </a:r>
            <a:r>
              <a:rPr lang="en-AU" altLang="en-US" dirty="0" err="1">
                <a:latin typeface="Arial" pitchFamily="34" charset="0"/>
                <a:cs typeface="Arial" pitchFamily="34" charset="0"/>
              </a:rPr>
              <a:t>Tandetron</a:t>
            </a:r>
            <a:endParaRPr lang="en-AU" alt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altLang="en-US" dirty="0">
                <a:latin typeface="Arial" pitchFamily="34" charset="0"/>
                <a:cs typeface="Arial" pitchFamily="34" charset="0"/>
              </a:rPr>
              <a:t>SIRIUS 6MV </a:t>
            </a:r>
            <a:r>
              <a:rPr lang="en-AU" altLang="en-US" dirty="0" err="1">
                <a:latin typeface="Arial" pitchFamily="34" charset="0"/>
                <a:cs typeface="Arial" pitchFamily="34" charset="0"/>
              </a:rPr>
              <a:t>Pelletron</a:t>
            </a:r>
            <a:endParaRPr lang="en-AU" alt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altLang="en-US" dirty="0">
                <a:latin typeface="Arial" pitchFamily="34" charset="0"/>
                <a:cs typeface="Arial" pitchFamily="34" charset="0"/>
              </a:rPr>
              <a:t>VEGA 1MV </a:t>
            </a:r>
            <a:r>
              <a:rPr lang="en-AU" altLang="en-US" dirty="0" err="1" smtClean="0">
                <a:latin typeface="Arial" pitchFamily="34" charset="0"/>
                <a:cs typeface="Arial" pitchFamily="34" charset="0"/>
              </a:rPr>
              <a:t>Pelletron</a:t>
            </a:r>
            <a:endParaRPr lang="en-AU" altLang="en-US" dirty="0" smtClean="0">
              <a:latin typeface="Arial" pitchFamily="34" charset="0"/>
              <a:cs typeface="Arial" pitchFamily="34" charset="0"/>
            </a:endParaRPr>
          </a:p>
          <a:p>
            <a:endParaRPr lang="en-AU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289763" y="4711468"/>
            <a:ext cx="92304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solidFill>
                  <a:srgbClr val="FF0000"/>
                </a:solidFill>
              </a:rPr>
              <a:t>Three ion irradiation beamlines </a:t>
            </a:r>
            <a:r>
              <a:rPr lang="en-AU" dirty="0" smtClean="0"/>
              <a:t>at </a:t>
            </a:r>
            <a:r>
              <a:rPr lang="en-AU" dirty="0"/>
              <a:t>cryogenic and elevated </a:t>
            </a:r>
            <a:r>
              <a:rPr lang="en-AU" dirty="0" smtClean="0"/>
              <a:t>temperatures.</a:t>
            </a:r>
          </a:p>
          <a:p>
            <a:endParaRPr lang="en-AU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AU" dirty="0" smtClean="0"/>
              <a:t>10MV </a:t>
            </a:r>
            <a:r>
              <a:rPr lang="en-AU" dirty="0"/>
              <a:t>ANTARES and 6 MV SIRIUS accelerator: Au, Ni, Si, Fe, Ta, and </a:t>
            </a:r>
            <a:r>
              <a:rPr lang="en-AU" dirty="0" err="1"/>
              <a:t>Te</a:t>
            </a:r>
            <a:r>
              <a:rPr lang="en-AU" dirty="0"/>
              <a:t> ion </a:t>
            </a:r>
            <a:r>
              <a:rPr lang="en-AU" dirty="0" smtClean="0"/>
              <a:t>beams, energy </a:t>
            </a:r>
            <a:r>
              <a:rPr lang="en-AU" dirty="0"/>
              <a:t>up to 35 MeV for Au ion beam;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AU" dirty="0" smtClean="0"/>
              <a:t>2 </a:t>
            </a:r>
            <a:r>
              <a:rPr lang="en-AU" dirty="0"/>
              <a:t>MV STAR accelerator He ion </a:t>
            </a:r>
            <a:r>
              <a:rPr lang="en-AU" dirty="0" smtClean="0"/>
              <a:t>beam, </a:t>
            </a:r>
            <a:r>
              <a:rPr lang="en-AU" dirty="0"/>
              <a:t>flux: 1.4 E12 ion/cm</a:t>
            </a:r>
            <a:r>
              <a:rPr lang="en-AU" baseline="30000" dirty="0"/>
              <a:t>2</a:t>
            </a:r>
            <a:r>
              <a:rPr lang="en-AU" dirty="0"/>
              <a:t>/s;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AU" dirty="0"/>
              <a:t>Two </a:t>
            </a:r>
            <a:r>
              <a:rPr lang="en-AU" dirty="0" smtClean="0"/>
              <a:t>low-energy He </a:t>
            </a:r>
            <a:r>
              <a:rPr lang="en-AU" dirty="0"/>
              <a:t>ion </a:t>
            </a:r>
            <a:r>
              <a:rPr lang="en-AU" dirty="0" smtClean="0"/>
              <a:t>implanters (80 </a:t>
            </a:r>
            <a:r>
              <a:rPr lang="en-AU" dirty="0" err="1" smtClean="0"/>
              <a:t>KeV</a:t>
            </a:r>
            <a:r>
              <a:rPr lang="en-AU" dirty="0" smtClean="0"/>
              <a:t>).</a:t>
            </a:r>
            <a:endParaRPr lang="en-A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998" y="2780928"/>
            <a:ext cx="3481352" cy="176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002" y="3255690"/>
            <a:ext cx="369036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7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E2330E53-DE83-4FAC-BB4B-1C2949F3DA3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200" dirty="0">
              <a:solidFill>
                <a:srgbClr val="005A9B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10369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Ion Beam Irradiation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920552" y="754156"/>
            <a:ext cx="73849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altLang="en-US" b="1" dirty="0" smtClean="0">
                <a:solidFill>
                  <a:srgbClr val="002060"/>
                </a:solidFill>
              </a:rPr>
              <a:t>Displacement </a:t>
            </a:r>
            <a:r>
              <a:rPr lang="en-AU" altLang="en-US" b="1" dirty="0">
                <a:solidFill>
                  <a:srgbClr val="002060"/>
                </a:solidFill>
              </a:rPr>
              <a:t>damage </a:t>
            </a:r>
            <a:r>
              <a:rPr lang="en-AU" altLang="en-US" b="1" dirty="0" smtClean="0">
                <a:solidFill>
                  <a:srgbClr val="002060"/>
                </a:solidFill>
              </a:rPr>
              <a:t>(</a:t>
            </a:r>
            <a:r>
              <a:rPr lang="en-AU" altLang="en-US" b="1" dirty="0" err="1" smtClean="0">
                <a:solidFill>
                  <a:srgbClr val="002060"/>
                </a:solidFill>
              </a:rPr>
              <a:t>dpa</a:t>
            </a:r>
            <a:r>
              <a:rPr lang="en-AU" altLang="en-US" b="1" dirty="0" smtClean="0">
                <a:solidFill>
                  <a:srgbClr val="002060"/>
                </a:solidFill>
              </a:rPr>
              <a:t>) produce by </a:t>
            </a:r>
            <a:r>
              <a:rPr lang="en-AU" altLang="en-US" b="1" dirty="0">
                <a:solidFill>
                  <a:srgbClr val="002060"/>
                </a:solidFill>
              </a:rPr>
              <a:t>21 </a:t>
            </a:r>
            <a:r>
              <a:rPr lang="en-AU" altLang="en-US" b="1" dirty="0" smtClean="0">
                <a:solidFill>
                  <a:srgbClr val="002060"/>
                </a:solidFill>
              </a:rPr>
              <a:t>MeV Au ion irradiation </a:t>
            </a:r>
            <a:r>
              <a:rPr lang="en-AU" altLang="en-US" b="1" dirty="0">
                <a:solidFill>
                  <a:srgbClr val="002060"/>
                </a:solidFill>
              </a:rPr>
              <a:t>up to 1 x 10</a:t>
            </a:r>
            <a:r>
              <a:rPr lang="en-AU" altLang="en-US" b="1" baseline="30000" dirty="0">
                <a:solidFill>
                  <a:srgbClr val="002060"/>
                </a:solidFill>
              </a:rPr>
              <a:t>15</a:t>
            </a:r>
            <a:r>
              <a:rPr lang="en-AU" altLang="en-US" b="1" dirty="0">
                <a:solidFill>
                  <a:srgbClr val="002060"/>
                </a:solidFill>
              </a:rPr>
              <a:t> </a:t>
            </a:r>
            <a:r>
              <a:rPr lang="en-AU" altLang="en-US" b="1" dirty="0" smtClean="0">
                <a:solidFill>
                  <a:srgbClr val="002060"/>
                </a:solidFill>
              </a:rPr>
              <a:t>ion/cm</a:t>
            </a:r>
            <a:r>
              <a:rPr lang="en-AU" altLang="en-US" b="1" baseline="30000" dirty="0" smtClean="0">
                <a:solidFill>
                  <a:srgbClr val="002060"/>
                </a:solidFill>
              </a:rPr>
              <a:t>2 </a:t>
            </a:r>
            <a:endParaRPr lang="en-AU" altLang="en-US" b="1" dirty="0" smtClean="0">
              <a:solidFill>
                <a:srgbClr val="00206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44" y="2348880"/>
            <a:ext cx="4410311" cy="3410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992" y="2348880"/>
            <a:ext cx="4419204" cy="341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681192" y="5779648"/>
            <a:ext cx="1368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altLang="en-US" b="1" dirty="0" smtClean="0">
                <a:solidFill>
                  <a:srgbClr val="002060"/>
                </a:solidFill>
              </a:rPr>
              <a:t>Gd</a:t>
            </a:r>
            <a:r>
              <a:rPr lang="en-AU" altLang="en-US" b="1" baseline="-25000" dirty="0" smtClean="0">
                <a:solidFill>
                  <a:srgbClr val="002060"/>
                </a:solidFill>
              </a:rPr>
              <a:t>2</a:t>
            </a:r>
            <a:r>
              <a:rPr lang="en-AU" altLang="en-US" b="1" dirty="0" smtClean="0">
                <a:solidFill>
                  <a:srgbClr val="002060"/>
                </a:solidFill>
              </a:rPr>
              <a:t>Ti</a:t>
            </a:r>
            <a:r>
              <a:rPr lang="en-AU" altLang="en-US" b="1" baseline="-25000" dirty="0" smtClean="0">
                <a:solidFill>
                  <a:srgbClr val="002060"/>
                </a:solidFill>
              </a:rPr>
              <a:t>2</a:t>
            </a:r>
            <a:r>
              <a:rPr lang="en-AU" altLang="en-US" b="1" dirty="0" smtClean="0">
                <a:solidFill>
                  <a:srgbClr val="002060"/>
                </a:solidFill>
              </a:rPr>
              <a:t>O</a:t>
            </a:r>
            <a:r>
              <a:rPr lang="en-AU" altLang="en-US" b="1" baseline="-25000" dirty="0" smtClean="0">
                <a:solidFill>
                  <a:srgbClr val="002060"/>
                </a:solidFill>
              </a:rPr>
              <a:t>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18575" y="5860972"/>
            <a:ext cx="1368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altLang="en-US" b="1" dirty="0" smtClean="0">
                <a:solidFill>
                  <a:srgbClr val="002060"/>
                </a:solidFill>
              </a:rPr>
              <a:t>CaZrTi</a:t>
            </a:r>
            <a:r>
              <a:rPr lang="en-AU" altLang="en-US" b="1" baseline="-25000" dirty="0" smtClean="0">
                <a:solidFill>
                  <a:srgbClr val="002060"/>
                </a:solidFill>
              </a:rPr>
              <a:t>2</a:t>
            </a:r>
            <a:r>
              <a:rPr lang="en-AU" altLang="en-US" b="1" dirty="0" smtClean="0">
                <a:solidFill>
                  <a:srgbClr val="002060"/>
                </a:solidFill>
              </a:rPr>
              <a:t>O</a:t>
            </a:r>
            <a:r>
              <a:rPr lang="en-AU" altLang="en-US" b="1" baseline="-25000" dirty="0" smtClean="0">
                <a:solidFill>
                  <a:srgbClr val="002060"/>
                </a:solidFill>
              </a:rPr>
              <a:t>7</a:t>
            </a:r>
          </a:p>
        </p:txBody>
      </p:sp>
      <p:sp>
        <p:nvSpPr>
          <p:cNvPr id="9" name="Rectangle 8"/>
          <p:cNvSpPr/>
          <p:nvPr/>
        </p:nvSpPr>
        <p:spPr>
          <a:xfrm>
            <a:off x="937252" y="1400487"/>
            <a:ext cx="42498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en-US" b="1" dirty="0" smtClean="0">
                <a:solidFill>
                  <a:srgbClr val="002060"/>
                </a:solidFill>
              </a:rPr>
              <a:t>~ 1 </a:t>
            </a:r>
            <a:r>
              <a:rPr lang="en-AU" altLang="en-US" b="1" dirty="0" err="1" smtClean="0">
                <a:solidFill>
                  <a:srgbClr val="002060"/>
                </a:solidFill>
              </a:rPr>
              <a:t>dpa</a:t>
            </a:r>
            <a:r>
              <a:rPr lang="en-AU" altLang="en-US" b="1" dirty="0" smtClean="0">
                <a:solidFill>
                  <a:srgbClr val="002060"/>
                </a:solidFill>
              </a:rPr>
              <a:t> near </a:t>
            </a:r>
            <a:r>
              <a:rPr lang="en-AU" altLang="en-US" b="1" dirty="0">
                <a:solidFill>
                  <a:srgbClr val="002060"/>
                </a:solidFill>
              </a:rPr>
              <a:t>the </a:t>
            </a:r>
            <a:r>
              <a:rPr lang="en-AU" altLang="en-US" b="1" dirty="0" smtClean="0">
                <a:solidFill>
                  <a:srgbClr val="002060"/>
                </a:solidFill>
              </a:rPr>
              <a:t>surface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en-US" b="1" dirty="0" smtClean="0">
                <a:solidFill>
                  <a:srgbClr val="002060"/>
                </a:solidFill>
              </a:rPr>
              <a:t>~ 2.7 </a:t>
            </a:r>
            <a:r>
              <a:rPr lang="en-AU" altLang="en-US" b="1" dirty="0" smtClean="0">
                <a:solidFill>
                  <a:srgbClr val="002060"/>
                </a:solidFill>
              </a:rPr>
              <a:t>- 3.3 </a:t>
            </a:r>
            <a:r>
              <a:rPr lang="en-AU" altLang="en-US" b="1" dirty="0" err="1" smtClean="0">
                <a:solidFill>
                  <a:srgbClr val="002060"/>
                </a:solidFill>
              </a:rPr>
              <a:t>dpa</a:t>
            </a:r>
            <a:r>
              <a:rPr lang="en-AU" altLang="en-US" b="1" dirty="0" smtClean="0">
                <a:solidFill>
                  <a:srgbClr val="002060"/>
                </a:solidFill>
              </a:rPr>
              <a:t> at the depth of 3 </a:t>
            </a:r>
            <a:r>
              <a:rPr lang="el-GR" altLang="en-US" b="1" dirty="0" smtClean="0">
                <a:solidFill>
                  <a:srgbClr val="002060"/>
                </a:solidFill>
              </a:rPr>
              <a:t>μ</a:t>
            </a:r>
            <a:r>
              <a:rPr lang="en-AU" altLang="en-US" b="1" dirty="0" smtClean="0">
                <a:solidFill>
                  <a:srgbClr val="002060"/>
                </a:solidFill>
              </a:rPr>
              <a:t>m</a:t>
            </a:r>
            <a:endParaRPr lang="en-AU" alt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11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FA8C381-102F-4EF1-B465-8D5E3AF531E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200" dirty="0">
              <a:solidFill>
                <a:srgbClr val="005A9B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-19608" y="22312"/>
            <a:ext cx="9906000" cy="59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AU" altLang="en-US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Post-irradiation Examination</a:t>
            </a:r>
            <a:endParaRPr lang="en-AU" altLang="en-US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7503" y="836712"/>
            <a:ext cx="7453809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2300" indent="-265113" defTabSz="6254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 smtClean="0"/>
              <a:t>Microstructural characterization</a:t>
            </a:r>
          </a:p>
          <a:p>
            <a:pPr marL="1069975" indent="-285750">
              <a:buFont typeface="Wingdings" panose="05000000000000000000" pitchFamily="2" charset="2"/>
              <a:buChar char="ü"/>
            </a:pPr>
            <a:r>
              <a:rPr lang="en-AU" dirty="0"/>
              <a:t>Glazing-incidence X-ray </a:t>
            </a:r>
            <a:r>
              <a:rPr lang="en-AU" dirty="0" smtClean="0"/>
              <a:t>diffraction (GIXRD)</a:t>
            </a:r>
          </a:p>
          <a:p>
            <a:pPr marL="1069975" indent="-285750">
              <a:buFont typeface="Wingdings" panose="05000000000000000000" pitchFamily="2" charset="2"/>
              <a:buChar char="ü"/>
            </a:pPr>
            <a:r>
              <a:rPr lang="en-AU" dirty="0"/>
              <a:t>Raman </a:t>
            </a:r>
            <a:r>
              <a:rPr lang="en-AU" dirty="0" smtClean="0"/>
              <a:t>spectroscopy</a:t>
            </a:r>
          </a:p>
          <a:p>
            <a:pPr marL="1069975" indent="-285750">
              <a:buFont typeface="Wingdings" panose="05000000000000000000" pitchFamily="2" charset="2"/>
              <a:buChar char="ü"/>
            </a:pPr>
            <a:r>
              <a:rPr lang="en-AU" dirty="0"/>
              <a:t>Carl Zeiss Auriga 60 crossbeam FIB-SEM system </a:t>
            </a:r>
          </a:p>
          <a:p>
            <a:pPr marL="1069975" indent="-285750">
              <a:buFont typeface="Wingdings" panose="05000000000000000000" pitchFamily="2" charset="2"/>
              <a:buChar char="ü"/>
            </a:pPr>
            <a:r>
              <a:rPr lang="en-AU" dirty="0" err="1" smtClean="0"/>
              <a:t>Jeol</a:t>
            </a:r>
            <a:r>
              <a:rPr lang="en-AU" dirty="0"/>
              <a:t> </a:t>
            </a:r>
            <a:r>
              <a:rPr lang="en-AU" dirty="0" smtClean="0"/>
              <a:t>F2200 FS™  transmission </a:t>
            </a:r>
            <a:r>
              <a:rPr lang="en-AU" dirty="0"/>
              <a:t>electron microscopy (TEM</a:t>
            </a:r>
            <a:r>
              <a:rPr lang="en-AU" dirty="0" smtClean="0"/>
              <a:t>) </a:t>
            </a:r>
          </a:p>
          <a:p>
            <a:pPr marL="336550"/>
            <a:r>
              <a:rPr lang="en-AU" dirty="0" smtClean="0"/>
              <a:t> </a:t>
            </a:r>
            <a:endParaRPr lang="en-AU" dirty="0"/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60" y="2585291"/>
            <a:ext cx="2269096" cy="2133627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495" y="2585291"/>
            <a:ext cx="5020741" cy="176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753200" y="4542982"/>
            <a:ext cx="25103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 smtClean="0"/>
              <a:t>TEM specimen made by FIB</a:t>
            </a:r>
            <a:endParaRPr lang="en-AU" sz="1400" dirty="0"/>
          </a:p>
        </p:txBody>
      </p:sp>
      <p:sp>
        <p:nvSpPr>
          <p:cNvPr id="11" name="Rectangle 10"/>
          <p:cNvSpPr/>
          <p:nvPr/>
        </p:nvSpPr>
        <p:spPr>
          <a:xfrm>
            <a:off x="4361384" y="4347661"/>
            <a:ext cx="2016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 smtClean="0"/>
              <a:t>Cut and lift the TEM specimen in SEM</a:t>
            </a:r>
            <a:endParaRPr lang="en-AU" sz="1400" dirty="0"/>
          </a:p>
        </p:txBody>
      </p:sp>
      <p:sp>
        <p:nvSpPr>
          <p:cNvPr id="2" name="Rectangle 1"/>
          <p:cNvSpPr/>
          <p:nvPr/>
        </p:nvSpPr>
        <p:spPr>
          <a:xfrm>
            <a:off x="632520" y="5157192"/>
            <a:ext cx="6006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MTS™ Agilent® </a:t>
            </a:r>
            <a:r>
              <a:rPr lang="en-AU" dirty="0" err="1"/>
              <a:t>nano</a:t>
            </a:r>
            <a:r>
              <a:rPr lang="en-AU" dirty="0"/>
              <a:t>-indentation hardness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In situ micro-mechanical testing</a:t>
            </a:r>
          </a:p>
        </p:txBody>
      </p:sp>
    </p:spTree>
    <p:extLst>
      <p:ext uri="{BB962C8B-B14F-4D97-AF65-F5344CB8AC3E}">
        <p14:creationId xmlns:p14="http://schemas.microsoft.com/office/powerpoint/2010/main" val="92539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E2330E53-DE83-4FAC-BB4B-1C2949F3DA3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200" dirty="0">
              <a:solidFill>
                <a:srgbClr val="005A9B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2329" y="332656"/>
            <a:ext cx="42291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altLang="en-US" sz="2000" b="1" dirty="0" smtClean="0">
                <a:solidFill>
                  <a:srgbClr val="002060"/>
                </a:solidFill>
              </a:rPr>
              <a:t>Zirconolite-glass</a:t>
            </a:r>
          </a:p>
          <a:p>
            <a:r>
              <a:rPr lang="en-AU" altLang="en-US" sz="2000" b="1" dirty="0" smtClean="0">
                <a:solidFill>
                  <a:srgbClr val="002060"/>
                </a:solidFill>
              </a:rPr>
              <a:t>Au ion beam irradiation effects</a:t>
            </a:r>
          </a:p>
          <a:p>
            <a:endParaRPr lang="en-AU" altLang="en-US" sz="2000" b="1" dirty="0">
              <a:solidFill>
                <a:srgbClr val="002060"/>
              </a:solidFill>
            </a:endParaRPr>
          </a:p>
          <a:p>
            <a:r>
              <a:rPr lang="en-AU" altLang="en-US" sz="2000" b="1" dirty="0" smtClean="0">
                <a:solidFill>
                  <a:srgbClr val="002060"/>
                </a:solidFill>
              </a:rPr>
              <a:t>Surface SEM images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9849" y="456178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chemeClr val="bg1"/>
                </a:solidFill>
              </a:rPr>
              <a:t>5</a:t>
            </a:r>
            <a:r>
              <a:rPr lang="en-AU" b="1" dirty="0" smtClean="0">
                <a:solidFill>
                  <a:schemeClr val="bg1"/>
                </a:solidFill>
              </a:rPr>
              <a:t>0 </a:t>
            </a:r>
            <a:r>
              <a:rPr lang="el-GR" b="1" dirty="0" smtClean="0">
                <a:solidFill>
                  <a:schemeClr val="bg1"/>
                </a:solidFill>
              </a:rPr>
              <a:t>μ</a:t>
            </a:r>
            <a:r>
              <a:rPr lang="en-AU" b="1" dirty="0" smtClean="0">
                <a:solidFill>
                  <a:schemeClr val="bg1"/>
                </a:solidFill>
              </a:rPr>
              <a:t>m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41032" y="456178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chemeClr val="bg1"/>
                </a:solidFill>
              </a:rPr>
              <a:t>5</a:t>
            </a:r>
            <a:r>
              <a:rPr lang="en-AU" b="1" dirty="0" smtClean="0">
                <a:solidFill>
                  <a:schemeClr val="bg1"/>
                </a:solidFill>
              </a:rPr>
              <a:t>0 </a:t>
            </a:r>
            <a:r>
              <a:rPr lang="el-GR" b="1" dirty="0" smtClean="0">
                <a:solidFill>
                  <a:schemeClr val="bg1"/>
                </a:solidFill>
              </a:rPr>
              <a:t>μ</a:t>
            </a:r>
            <a:r>
              <a:rPr lang="en-AU" b="1" dirty="0" smtClean="0">
                <a:solidFill>
                  <a:schemeClr val="bg1"/>
                </a:solidFill>
              </a:rPr>
              <a:t>m</a:t>
            </a:r>
            <a:endParaRPr lang="en-AU" b="1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36576" y="3176004"/>
            <a:ext cx="3744416" cy="2856482"/>
            <a:chOff x="319200" y="3265390"/>
            <a:chExt cx="4388931" cy="3315300"/>
          </a:xfrm>
        </p:grpSpPr>
        <p:pic>
          <p:nvPicPr>
            <p:cNvPr id="19" name="Picture 3" descr="J:\A Projects\A Irradiation Damage\Actinide immobilisation\Zirconite-glass\SEM\171020 GC\Zircon_0060.t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200" y="3265390"/>
              <a:ext cx="4388931" cy="3291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/>
            <p:cNvSpPr/>
            <p:nvPr/>
          </p:nvSpPr>
          <p:spPr>
            <a:xfrm>
              <a:off x="783315" y="6187756"/>
              <a:ext cx="3249595" cy="392934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AU" altLang="en-US" sz="1600" b="1" dirty="0" smtClean="0">
                  <a:solidFill>
                    <a:srgbClr val="002060"/>
                  </a:solidFill>
                </a:rPr>
                <a:t>Irradiated (4E+14 Au ion/cm</a:t>
              </a:r>
              <a:r>
                <a:rPr lang="en-AU" altLang="en-US" sz="1600" b="1" baseline="30000" dirty="0" smtClean="0">
                  <a:solidFill>
                    <a:srgbClr val="002060"/>
                  </a:solidFill>
                </a:rPr>
                <a:t>2</a:t>
              </a:r>
              <a:r>
                <a:rPr lang="en-AU" altLang="en-US" sz="1600" b="1" dirty="0" smtClean="0">
                  <a:solidFill>
                    <a:srgbClr val="002060"/>
                  </a:solidFill>
                </a:rPr>
                <a:t>)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025008" y="3192840"/>
            <a:ext cx="3960439" cy="2819312"/>
            <a:chOff x="5122524" y="3270329"/>
            <a:chExt cx="4382345" cy="3286759"/>
          </a:xfrm>
        </p:grpSpPr>
        <p:pic>
          <p:nvPicPr>
            <p:cNvPr id="20" name="Picture 3" descr="J:\A Projects\A Irradiation Damage\Actinide immobilisation\Zirconite-glass\SEM\171020 GC\Zircon_0040.t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2524" y="3270329"/>
              <a:ext cx="4382345" cy="32867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3"/>
            <p:cNvSpPr/>
            <p:nvPr/>
          </p:nvSpPr>
          <p:spPr>
            <a:xfrm>
              <a:off x="5655151" y="6141598"/>
              <a:ext cx="3040044" cy="389368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AU" altLang="en-US" sz="1600" b="1" dirty="0" smtClean="0">
                  <a:solidFill>
                    <a:srgbClr val="002060"/>
                  </a:solidFill>
                </a:rPr>
                <a:t>Irradiated (1E+15 Au ion/cm</a:t>
              </a:r>
              <a:r>
                <a:rPr lang="en-AU" altLang="en-US" sz="1600" b="1" baseline="30000" dirty="0" smtClean="0">
                  <a:solidFill>
                    <a:srgbClr val="002060"/>
                  </a:solidFill>
                </a:rPr>
                <a:t>2</a:t>
              </a:r>
              <a:r>
                <a:rPr lang="en-AU" altLang="en-US" sz="1600" b="1" dirty="0" smtClean="0">
                  <a:solidFill>
                    <a:srgbClr val="002060"/>
                  </a:solidFill>
                </a:rPr>
                <a:t>)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136576" y="222973"/>
            <a:ext cx="3744416" cy="2773979"/>
            <a:chOff x="3049859" y="0"/>
            <a:chExt cx="4382345" cy="3286759"/>
          </a:xfrm>
        </p:grpSpPr>
        <p:pic>
          <p:nvPicPr>
            <p:cNvPr id="16" name="Picture 3" descr="J:\A Projects\A Irradiation Damage\Actinide immobilisation\Zirconite-glass\SEM\171020 GC\Zircon_0069.t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859" y="0"/>
              <a:ext cx="4382345" cy="32867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/>
            <p:cNvSpPr/>
            <p:nvPr/>
          </p:nvSpPr>
          <p:spPr>
            <a:xfrm>
              <a:off x="3782400" y="2882455"/>
              <a:ext cx="1661842" cy="404304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AU" altLang="en-US" sz="1600" b="1" dirty="0" smtClean="0">
                  <a:solidFill>
                    <a:srgbClr val="002060"/>
                  </a:solidFill>
                </a:rPr>
                <a:t>Unirradiated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420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E2330E53-DE83-4FAC-BB4B-1C2949F3DA3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200">
              <a:solidFill>
                <a:srgbClr val="005A9B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239077" y="-3723"/>
            <a:ext cx="6451835" cy="9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AU" dirty="0" smtClean="0"/>
              <a:t>GIXRD Results of Zirconolite-glass 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5385048" y="1268760"/>
            <a:ext cx="3744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altLang="en-US" b="1" dirty="0" smtClean="0">
                <a:solidFill>
                  <a:srgbClr val="002060"/>
                </a:solidFill>
              </a:rPr>
              <a:t>Crystallinity  </a:t>
            </a:r>
            <a:r>
              <a:rPr lang="en-AU" altLang="en-US" b="1" dirty="0">
                <a:solidFill>
                  <a:srgbClr val="002060"/>
                </a:solidFill>
              </a:rPr>
              <a:t>is reduced </a:t>
            </a:r>
            <a:r>
              <a:rPr lang="en-AU" altLang="en-US" b="1" dirty="0" smtClean="0">
                <a:solidFill>
                  <a:srgbClr val="002060"/>
                </a:solidFill>
              </a:rPr>
              <a:t>due to 21 MeV Au ion </a:t>
            </a:r>
            <a:r>
              <a:rPr lang="en-AU" altLang="en-US" b="1" dirty="0">
                <a:solidFill>
                  <a:srgbClr val="002060"/>
                </a:solidFill>
              </a:rPr>
              <a:t>beam </a:t>
            </a:r>
            <a:r>
              <a:rPr lang="en-AU" altLang="en-US" b="1" dirty="0" smtClean="0">
                <a:solidFill>
                  <a:srgbClr val="002060"/>
                </a:solidFill>
              </a:rPr>
              <a:t>irradiation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4005064"/>
            <a:ext cx="5400600" cy="377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414" y="454132"/>
            <a:ext cx="5745088" cy="40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839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E2330E53-DE83-4FAC-BB4B-1C2949F3DA3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200">
              <a:solidFill>
                <a:srgbClr val="005A9B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48544" y="21487"/>
            <a:ext cx="8424936" cy="910369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GIXRD Results from Different Grazing Angles</a:t>
            </a:r>
            <a:endParaRPr lang="en-A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980" y="908733"/>
            <a:ext cx="6391440" cy="4464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FA8C381-102F-4EF1-B465-8D5E3AF531E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200" dirty="0">
              <a:solidFill>
                <a:srgbClr val="005A9B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464707" y="-189185"/>
            <a:ext cx="5477204" cy="3825880"/>
            <a:chOff x="83774" y="-510"/>
            <a:chExt cx="5477204" cy="3825880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74" y="-510"/>
              <a:ext cx="5477204" cy="38258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862452" y="2849675"/>
              <a:ext cx="195316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altLang="en-US" sz="1600" b="1" dirty="0" smtClean="0">
                  <a:solidFill>
                    <a:srgbClr val="002060"/>
                  </a:solidFill>
                </a:rPr>
                <a:t>1x10</a:t>
              </a:r>
              <a:r>
                <a:rPr lang="en-AU" altLang="en-US" sz="1600" b="1" baseline="30000" dirty="0" smtClean="0">
                  <a:solidFill>
                    <a:srgbClr val="002060"/>
                  </a:solidFill>
                </a:rPr>
                <a:t>14</a:t>
              </a:r>
              <a:r>
                <a:rPr lang="en-AU" altLang="en-US" sz="1600" b="1" dirty="0" smtClean="0">
                  <a:solidFill>
                    <a:srgbClr val="002060"/>
                  </a:solidFill>
                </a:rPr>
                <a:t> </a:t>
              </a:r>
              <a:r>
                <a:rPr lang="en-AU" altLang="en-US" sz="1600" b="1" dirty="0">
                  <a:solidFill>
                    <a:srgbClr val="002060"/>
                  </a:solidFill>
                </a:rPr>
                <a:t>Au </a:t>
              </a:r>
              <a:r>
                <a:rPr lang="en-AU" altLang="en-US" sz="1600" b="1" dirty="0" smtClean="0">
                  <a:solidFill>
                    <a:srgbClr val="002060"/>
                  </a:solidFill>
                </a:rPr>
                <a:t>ion/cm</a:t>
              </a:r>
              <a:r>
                <a:rPr lang="en-AU" altLang="en-US" sz="1600" b="1" baseline="30000" dirty="0" smtClean="0">
                  <a:solidFill>
                    <a:srgbClr val="002060"/>
                  </a:solidFill>
                </a:rPr>
                <a:t>-2</a:t>
              </a:r>
              <a:endParaRPr lang="en-AU" altLang="en-US" sz="16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272480" y="236807"/>
            <a:ext cx="44743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altLang="en-US" sz="2400" b="1" dirty="0">
                <a:solidFill>
                  <a:srgbClr val="002060"/>
                </a:solidFill>
              </a:rPr>
              <a:t>Raman spectra </a:t>
            </a:r>
            <a:r>
              <a:rPr lang="en-AU" altLang="en-US" sz="2400" b="1" dirty="0" smtClean="0">
                <a:solidFill>
                  <a:srgbClr val="002060"/>
                </a:solidFill>
              </a:rPr>
              <a:t>results</a:t>
            </a:r>
          </a:p>
          <a:p>
            <a:r>
              <a:rPr lang="en-AU" altLang="en-US" sz="2400" b="1" dirty="0" smtClean="0">
                <a:solidFill>
                  <a:srgbClr val="002060"/>
                </a:solidFill>
              </a:rPr>
              <a:t>of </a:t>
            </a:r>
            <a:r>
              <a:rPr lang="en-AU" altLang="en-US" sz="2400" b="1" dirty="0">
                <a:solidFill>
                  <a:srgbClr val="002060"/>
                </a:solidFill>
              </a:rPr>
              <a:t>irradiated zirconolite-glass</a:t>
            </a:r>
          </a:p>
          <a:p>
            <a:r>
              <a:rPr lang="en-AU" altLang="en-US" sz="2400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AU" altLang="en-US" sz="2400" b="1" dirty="0" smtClean="0">
                <a:solidFill>
                  <a:srgbClr val="002060"/>
                </a:solidFill>
              </a:rPr>
              <a:t> </a:t>
            </a:r>
            <a:endParaRPr lang="en-AU" altLang="en-US" sz="2400" b="1" dirty="0">
              <a:solidFill>
                <a:srgbClr val="00206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516854" y="3120740"/>
            <a:ext cx="5391859" cy="3766266"/>
            <a:chOff x="4679346" y="3284984"/>
            <a:chExt cx="5391859" cy="3766266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346" y="3284984"/>
              <a:ext cx="5391859" cy="3766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5442586" y="6114679"/>
              <a:ext cx="195316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altLang="en-US" sz="1600" b="1" dirty="0" smtClean="0">
                  <a:solidFill>
                    <a:srgbClr val="002060"/>
                  </a:solidFill>
                </a:rPr>
                <a:t>1x10</a:t>
              </a:r>
              <a:r>
                <a:rPr lang="en-AU" altLang="en-US" sz="1600" b="1" baseline="30000" dirty="0" smtClean="0">
                  <a:solidFill>
                    <a:srgbClr val="002060"/>
                  </a:solidFill>
                </a:rPr>
                <a:t>15</a:t>
              </a:r>
              <a:r>
                <a:rPr lang="en-AU" altLang="en-US" sz="1600" b="1" dirty="0" smtClean="0">
                  <a:solidFill>
                    <a:srgbClr val="002060"/>
                  </a:solidFill>
                </a:rPr>
                <a:t> </a:t>
              </a:r>
              <a:r>
                <a:rPr lang="en-AU" altLang="en-US" sz="1600" b="1" dirty="0">
                  <a:solidFill>
                    <a:srgbClr val="002060"/>
                  </a:solidFill>
                </a:rPr>
                <a:t>Au </a:t>
              </a:r>
              <a:r>
                <a:rPr lang="en-AU" altLang="en-US" sz="1600" b="1" dirty="0" smtClean="0">
                  <a:solidFill>
                    <a:srgbClr val="002060"/>
                  </a:solidFill>
                </a:rPr>
                <a:t>ion/cm</a:t>
              </a:r>
              <a:r>
                <a:rPr lang="en-AU" altLang="en-US" sz="1600" b="1" baseline="30000" dirty="0" smtClean="0">
                  <a:solidFill>
                    <a:srgbClr val="002060"/>
                  </a:solidFill>
                </a:rPr>
                <a:t>-2</a:t>
              </a:r>
              <a:endParaRPr lang="en-AU" altLang="en-US" sz="16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393823" y="1363141"/>
            <a:ext cx="2623074" cy="2063872"/>
            <a:chOff x="416496" y="1437137"/>
            <a:chExt cx="2623074" cy="2063872"/>
          </a:xfrm>
        </p:grpSpPr>
        <p:pic>
          <p:nvPicPr>
            <p:cNvPr id="9222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496" y="1437137"/>
              <a:ext cx="1345569" cy="2063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Straight Arrow Connector 9"/>
            <p:cNvCxnSpPr/>
            <p:nvPr/>
          </p:nvCxnSpPr>
          <p:spPr>
            <a:xfrm>
              <a:off x="1929409" y="1700808"/>
              <a:ext cx="0" cy="13885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2059188" y="1797751"/>
              <a:ext cx="9803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dirty="0" smtClean="0"/>
                <a:t>Cross-section</a:t>
              </a:r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104950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FA8C381-102F-4EF1-B465-8D5E3AF531E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200" dirty="0">
              <a:solidFill>
                <a:srgbClr val="005A9B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-150480" y="147788"/>
            <a:ext cx="9906000" cy="922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Raman spectra of Zirconolite-glass</a:t>
            </a:r>
          </a:p>
          <a:p>
            <a:r>
              <a:rPr lang="en-US" alt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Compared with different irradiation </a:t>
            </a:r>
            <a:r>
              <a:rPr lang="en-US" altLang="en-US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fluences</a:t>
            </a:r>
            <a:r>
              <a:rPr lang="en-US" alt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5" name="Rectangle 4"/>
          <p:cNvSpPr/>
          <p:nvPr/>
        </p:nvSpPr>
        <p:spPr>
          <a:xfrm>
            <a:off x="704528" y="4954845"/>
            <a:ext cx="43148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altLang="en-US" sz="1600" b="1" dirty="0" smtClean="0">
                <a:solidFill>
                  <a:srgbClr val="002060"/>
                </a:solidFill>
              </a:rPr>
              <a:t>Measured at 3 µm from irradiation surface</a:t>
            </a:r>
            <a:endParaRPr lang="en-AU" altLang="en-US" sz="1600" b="1" dirty="0">
              <a:solidFill>
                <a:srgbClr val="00206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480" y="983335"/>
            <a:ext cx="5753780" cy="401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936" y="978061"/>
            <a:ext cx="5748858" cy="401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152931" y="4954845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altLang="en-US" sz="1600" b="1" dirty="0" smtClean="0">
                <a:solidFill>
                  <a:srgbClr val="002060"/>
                </a:solidFill>
              </a:rPr>
              <a:t>Measured at 4 µm from irradiation surface</a:t>
            </a:r>
            <a:endParaRPr lang="en-AU" altLang="en-US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61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FA8C381-102F-4EF1-B465-8D5E3AF531E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200" dirty="0">
              <a:solidFill>
                <a:srgbClr val="005A9B"/>
              </a:solidFill>
            </a:endParaRPr>
          </a:p>
        </p:txBody>
      </p:sp>
      <p:pic>
        <p:nvPicPr>
          <p:cNvPr id="8" name="Picture 2" descr="G:\Gd 3_0011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80" y="1196752"/>
            <a:ext cx="5304589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360712" y="5220478"/>
            <a:ext cx="4598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</a:t>
            </a:r>
            <a:r>
              <a:rPr lang="en-AU" dirty="0" smtClean="0"/>
              <a:t>urface swelling/melting of glass-Gd</a:t>
            </a:r>
            <a:r>
              <a:rPr lang="en-AU" baseline="-25000" dirty="0" smtClean="0"/>
              <a:t>2</a:t>
            </a:r>
            <a:r>
              <a:rPr lang="en-AU" dirty="0" smtClean="0"/>
              <a:t>Ti</a:t>
            </a:r>
            <a:r>
              <a:rPr lang="en-AU" baseline="-25000" dirty="0" smtClean="0"/>
              <a:t>2</a:t>
            </a:r>
            <a:r>
              <a:rPr lang="en-AU" dirty="0" smtClean="0"/>
              <a:t>O</a:t>
            </a:r>
            <a:r>
              <a:rPr lang="en-AU" baseline="-25000" dirty="0" smtClean="0"/>
              <a:t>7</a:t>
            </a:r>
            <a:r>
              <a:rPr lang="en-AU" dirty="0" smtClean="0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07294" y="620688"/>
            <a:ext cx="7279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Pyrochlore-glass irradiated </a:t>
            </a:r>
            <a:r>
              <a:rPr lang="en-AU" dirty="0"/>
              <a:t>by Au ion beam 1X10</a:t>
            </a:r>
            <a:r>
              <a:rPr lang="en-AU" baseline="30000" dirty="0"/>
              <a:t>15 </a:t>
            </a:r>
            <a:r>
              <a:rPr lang="en-AU" dirty="0"/>
              <a:t>ion/cm</a:t>
            </a:r>
            <a:r>
              <a:rPr lang="en-AU" baseline="30000" dirty="0"/>
              <a:t>2</a:t>
            </a:r>
            <a:r>
              <a:rPr lang="en-AU" dirty="0"/>
              <a:t> at 21 </a:t>
            </a:r>
            <a:r>
              <a:rPr lang="en-AU" dirty="0" smtClean="0"/>
              <a:t>MeV</a:t>
            </a:r>
            <a:endParaRPr lang="en-AU" dirty="0"/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8697416" y="6358422"/>
            <a:ext cx="84613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188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FA8C381-102F-4EF1-B465-8D5E3AF531E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200" dirty="0">
              <a:solidFill>
                <a:srgbClr val="005A9B"/>
              </a:solidFill>
            </a:endParaRPr>
          </a:p>
        </p:txBody>
      </p:sp>
      <p:pic>
        <p:nvPicPr>
          <p:cNvPr id="3" name="Picture 4" descr="G:\Gd He_0005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02" y="1458422"/>
            <a:ext cx="530458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04728" y="5418862"/>
            <a:ext cx="4560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Bubbles in the interface of glass-Gd</a:t>
            </a:r>
            <a:r>
              <a:rPr lang="en-AU" baseline="-25000" dirty="0" smtClean="0"/>
              <a:t>2</a:t>
            </a:r>
            <a:r>
              <a:rPr lang="en-AU" dirty="0" smtClean="0"/>
              <a:t>Ti</a:t>
            </a:r>
            <a:r>
              <a:rPr lang="en-AU" baseline="-25000" dirty="0" smtClean="0"/>
              <a:t>2</a:t>
            </a:r>
            <a:r>
              <a:rPr lang="en-AU" dirty="0" smtClean="0"/>
              <a:t>O</a:t>
            </a:r>
            <a:r>
              <a:rPr lang="en-AU" baseline="-25000" dirty="0" smtClean="0"/>
              <a:t>7</a:t>
            </a:r>
            <a:r>
              <a:rPr lang="en-AU" dirty="0" smtClean="0"/>
              <a:t> </a:t>
            </a:r>
          </a:p>
          <a:p>
            <a:r>
              <a:rPr lang="en-AU" dirty="0" smtClean="0"/>
              <a:t>irradiated by He ion beam 3x10 </a:t>
            </a:r>
            <a:r>
              <a:rPr lang="en-AU" baseline="30000" dirty="0" smtClean="0"/>
              <a:t>17 </a:t>
            </a:r>
            <a:r>
              <a:rPr lang="en-AU" dirty="0" smtClean="0"/>
              <a:t> ion/cm</a:t>
            </a:r>
            <a:r>
              <a:rPr lang="en-AU" baseline="30000" dirty="0" smtClean="0"/>
              <a:t>2</a:t>
            </a:r>
            <a:r>
              <a:rPr lang="en-AU" dirty="0" smtClean="0"/>
              <a:t> </a:t>
            </a: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1510644" y="620688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/>
              <a:t>Pyrochlore-glass irradiated </a:t>
            </a:r>
            <a:r>
              <a:rPr lang="en-AU" dirty="0"/>
              <a:t>by He ion beam 3x10 </a:t>
            </a:r>
            <a:r>
              <a:rPr lang="en-AU" baseline="30000" dirty="0"/>
              <a:t>17 </a:t>
            </a:r>
            <a:r>
              <a:rPr lang="en-AU" dirty="0" smtClean="0"/>
              <a:t>ion/cm</a:t>
            </a:r>
            <a:r>
              <a:rPr lang="en-AU" baseline="30000" dirty="0" smtClean="0"/>
              <a:t>2 </a:t>
            </a:r>
            <a:r>
              <a:rPr lang="en-AU" dirty="0" smtClean="0"/>
              <a:t>to </a:t>
            </a:r>
            <a:r>
              <a:rPr lang="en-AU" dirty="0"/>
              <a:t>simulate the alpha </a:t>
            </a:r>
            <a:r>
              <a:rPr lang="en-AU" dirty="0" smtClean="0"/>
              <a:t>decay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0467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FA8C381-102F-4EF1-B465-8D5E3AF531E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200" dirty="0">
              <a:solidFill>
                <a:srgbClr val="005A9B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8871" y="-4705"/>
            <a:ext cx="9906000" cy="922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 smtClean="0">
                <a:solidFill>
                  <a:srgbClr val="0070C0"/>
                </a:solidFill>
              </a:rPr>
              <a:t>Nano-indentation Results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64842" y="762836"/>
            <a:ext cx="33890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Au ion beam irradiated </a:t>
            </a:r>
          </a:p>
          <a:p>
            <a:r>
              <a:rPr lang="en-AU" dirty="0" smtClean="0"/>
              <a:t>at a fluence of 1 </a:t>
            </a:r>
            <a:r>
              <a:rPr lang="en-AU" dirty="0"/>
              <a:t>x 10</a:t>
            </a:r>
            <a:r>
              <a:rPr lang="en-AU" baseline="30000" dirty="0"/>
              <a:t>15</a:t>
            </a:r>
            <a:r>
              <a:rPr lang="en-AU" dirty="0"/>
              <a:t> ion/cm</a:t>
            </a:r>
            <a:r>
              <a:rPr lang="en-AU" baseline="30000" dirty="0"/>
              <a:t>2</a:t>
            </a:r>
            <a:r>
              <a:rPr lang="en-AU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40632" y="762836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Unirradiated </a:t>
            </a:r>
            <a:r>
              <a:rPr lang="en-AU" dirty="0"/>
              <a:t>Zirconolite </a:t>
            </a: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078" y="947502"/>
            <a:ext cx="5700809" cy="3982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866" y="946609"/>
            <a:ext cx="5676850" cy="3965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" y="4858260"/>
            <a:ext cx="3072267" cy="197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801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472" y="45020"/>
            <a:ext cx="8970783" cy="791692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In situ Micro-compression Test</a:t>
            </a:r>
            <a:endParaRPr lang="en-AU" dirty="0"/>
          </a:p>
        </p:txBody>
      </p:sp>
      <p:sp>
        <p:nvSpPr>
          <p:cNvPr id="65541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FA8C381-102F-4EF1-B465-8D5E3AF531E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200" dirty="0" smtClean="0">
              <a:solidFill>
                <a:srgbClr val="005A9B"/>
              </a:solidFill>
            </a:endParaRPr>
          </a:p>
        </p:txBody>
      </p:sp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696" y="1339027"/>
            <a:ext cx="5566998" cy="402166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767500" y="6020150"/>
            <a:ext cx="5976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 smtClean="0"/>
              <a:t>T</a:t>
            </a:r>
            <a:r>
              <a:rPr lang="en-AU" sz="1400" dirty="0"/>
              <a:t>. Wei, et al. Nuclear Instruments and Methods in Physics Research </a:t>
            </a:r>
            <a:r>
              <a:rPr lang="en-AU" sz="1400" dirty="0" smtClean="0"/>
              <a:t>B: </a:t>
            </a:r>
            <a:r>
              <a:rPr lang="en-AU" sz="1400" dirty="0"/>
              <a:t>(2017) 409: </a:t>
            </a:r>
            <a:r>
              <a:rPr lang="en-AU" sz="1400" dirty="0" smtClean="0"/>
              <a:t>288-292</a:t>
            </a:r>
            <a:endParaRPr lang="en-A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1876535" y="692696"/>
            <a:ext cx="7612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Helium </a:t>
            </a:r>
            <a:r>
              <a:rPr lang="en-AU" dirty="0">
                <a:solidFill>
                  <a:srgbClr val="002060"/>
                </a:solidFill>
              </a:rPr>
              <a:t>beam irradiated  </a:t>
            </a:r>
            <a:r>
              <a:rPr lang="en-AU" dirty="0" smtClean="0">
                <a:solidFill>
                  <a:srgbClr val="002060"/>
                </a:solidFill>
              </a:rPr>
              <a:t>intermetallic TiAl </a:t>
            </a:r>
            <a:r>
              <a:rPr lang="en-AU" dirty="0">
                <a:solidFill>
                  <a:srgbClr val="002060"/>
                </a:solidFill>
              </a:rPr>
              <a:t>specimens </a:t>
            </a:r>
            <a:r>
              <a:rPr lang="en-AU" dirty="0" smtClean="0">
                <a:solidFill>
                  <a:srgbClr val="002060"/>
                </a:solidFill>
              </a:rPr>
              <a:t>compared </a:t>
            </a:r>
            <a:r>
              <a:rPr lang="en-AU" dirty="0">
                <a:solidFill>
                  <a:srgbClr val="002060"/>
                </a:solidFill>
              </a:rPr>
              <a:t>to unirradiated ones</a:t>
            </a:r>
            <a:r>
              <a:rPr lang="en-AU" dirty="0" smtClean="0">
                <a:solidFill>
                  <a:srgbClr val="002060"/>
                </a:solidFill>
              </a:rPr>
              <a:t>.</a:t>
            </a:r>
            <a:endParaRPr lang="en-AU" dirty="0">
              <a:solidFill>
                <a:srgbClr val="002060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86528"/>
            <a:ext cx="2776062" cy="205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38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Slide Number Placeholder 4"/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8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6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•"/>
              <a:defRPr sz="22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–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pitchFamily="34" charset="0"/>
              <a:buChar char="»"/>
              <a:defRPr sz="2000">
                <a:solidFill>
                  <a:srgbClr val="59595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FA8C381-102F-4EF1-B465-8D5E3AF531E6}" type="slidenum">
              <a:rPr lang="en-US" altLang="en-US" sz="1200" smtClean="0">
                <a:solidFill>
                  <a:srgbClr val="005A9B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200" dirty="0" smtClean="0">
              <a:solidFill>
                <a:srgbClr val="005A9B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07032" y="0"/>
            <a:ext cx="9906000" cy="859385"/>
          </a:xfrm>
        </p:spPr>
        <p:txBody>
          <a:bodyPr/>
          <a:lstStyle/>
          <a:p>
            <a:r>
              <a:rPr lang="en-AU" dirty="0" smtClean="0"/>
              <a:t>Summary</a:t>
            </a:r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848544" y="859385"/>
            <a:ext cx="8066856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/>
              <a:t>ANSTO has the capability to conduct ion beam irradiation on nuclear waste form using accelerators on site. </a:t>
            </a:r>
            <a:r>
              <a:rPr lang="en-AU" dirty="0"/>
              <a:t>Facilities for post-irradiation examination </a:t>
            </a:r>
            <a:r>
              <a:rPr lang="en-AU" dirty="0" smtClean="0"/>
              <a:t>has been </a:t>
            </a:r>
            <a:r>
              <a:rPr lang="en-AU" dirty="0"/>
              <a:t>developed at </a:t>
            </a:r>
            <a:r>
              <a:rPr lang="en-AU" dirty="0" smtClean="0"/>
              <a:t>ANSTO.</a:t>
            </a:r>
            <a:endParaRPr lang="en-AU" dirty="0"/>
          </a:p>
          <a:p>
            <a:endParaRPr lang="en-AU" dirty="0" smtClean="0"/>
          </a:p>
          <a:p>
            <a:pPr>
              <a:spcBef>
                <a:spcPts val="600"/>
              </a:spcBef>
            </a:pPr>
            <a:r>
              <a:rPr lang="en-AU" dirty="0" smtClean="0"/>
              <a:t>Zirconolite-glass and pyrochlore-glass was irradiated by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AU" dirty="0" smtClean="0"/>
              <a:t> Au ion beam up to 1x10</a:t>
            </a:r>
            <a:r>
              <a:rPr lang="en-AU" baseline="30000" dirty="0" smtClean="0"/>
              <a:t>15 </a:t>
            </a:r>
            <a:r>
              <a:rPr lang="en-AU" dirty="0"/>
              <a:t>ion cm</a:t>
            </a:r>
            <a:r>
              <a:rPr lang="en-AU" baseline="30000" dirty="0"/>
              <a:t>-2 </a:t>
            </a:r>
            <a:r>
              <a:rPr lang="en-AU" dirty="0" smtClean="0"/>
              <a:t> to produce displacement damage;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AU" dirty="0" smtClean="0"/>
              <a:t>He ion beam up to 3 x10</a:t>
            </a:r>
            <a:r>
              <a:rPr lang="en-AU" baseline="30000" dirty="0" smtClean="0"/>
              <a:t>17 </a:t>
            </a:r>
            <a:r>
              <a:rPr lang="en-AU" dirty="0"/>
              <a:t>ion cm</a:t>
            </a:r>
            <a:r>
              <a:rPr lang="en-AU" baseline="30000" dirty="0"/>
              <a:t>-2 </a:t>
            </a:r>
            <a:r>
              <a:rPr lang="en-AU" dirty="0"/>
              <a:t>to </a:t>
            </a:r>
            <a:r>
              <a:rPr lang="en-AU" dirty="0" smtClean="0"/>
              <a:t>simulate the </a:t>
            </a:r>
            <a:r>
              <a:rPr lang="el-GR" dirty="0" smtClean="0"/>
              <a:t>α</a:t>
            </a:r>
            <a:r>
              <a:rPr lang="en-AU" dirty="0" smtClean="0"/>
              <a:t>-decay </a:t>
            </a:r>
            <a:r>
              <a:rPr lang="en-AU" dirty="0"/>
              <a:t>. </a:t>
            </a:r>
            <a:endParaRPr lang="en-AU" dirty="0" smtClean="0"/>
          </a:p>
          <a:p>
            <a:endParaRPr lang="en-AU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AU" dirty="0" smtClean="0"/>
              <a:t>GIXRD results show crystallinity of zirconolite is reduced as Au ion irradiation fluence increases;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AU" dirty="0" smtClean="0"/>
              <a:t>Raman spectra results show most damaged region by the 21 MeV Au ion beam irradiation is about 3 µm under the irradiation surface;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AU" dirty="0" smtClean="0"/>
              <a:t>The hardness of the zirconolite-glass is reduced due to the displacement damage by Au irradiation;</a:t>
            </a:r>
            <a:endParaRPr lang="en-AU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AU" dirty="0" smtClean="0"/>
              <a:t>Helium bubbles are observed on </a:t>
            </a:r>
            <a:r>
              <a:rPr lang="en-AU" dirty="0"/>
              <a:t>the </a:t>
            </a:r>
            <a:r>
              <a:rPr lang="en-AU" dirty="0" smtClean="0"/>
              <a:t>boundary of Gd</a:t>
            </a:r>
            <a:r>
              <a:rPr lang="en-AU" baseline="-25000" dirty="0" smtClean="0"/>
              <a:t>2</a:t>
            </a:r>
            <a:r>
              <a:rPr lang="en-AU" dirty="0" smtClean="0"/>
              <a:t>Ti</a:t>
            </a:r>
            <a:r>
              <a:rPr lang="en-AU" baseline="-25000" dirty="0" smtClean="0"/>
              <a:t>2</a:t>
            </a:r>
            <a:r>
              <a:rPr lang="en-AU" dirty="0" smtClean="0"/>
              <a:t>O</a:t>
            </a:r>
            <a:r>
              <a:rPr lang="en-AU" baseline="-25000" dirty="0" smtClean="0"/>
              <a:t>7</a:t>
            </a:r>
            <a:r>
              <a:rPr lang="en-AU" dirty="0" smtClean="0"/>
              <a:t>-glass in the surface of  He irradiated samples (3x10</a:t>
            </a:r>
            <a:r>
              <a:rPr lang="en-AU" baseline="30000" dirty="0" smtClean="0"/>
              <a:t>17</a:t>
            </a:r>
            <a:r>
              <a:rPr lang="en-AU" dirty="0" smtClean="0"/>
              <a:t> ion/cm</a:t>
            </a:r>
            <a:r>
              <a:rPr lang="en-AU" baseline="30000" dirty="0" smtClean="0"/>
              <a:t>2</a:t>
            </a:r>
            <a:r>
              <a:rPr lang="en-AU" dirty="0" smtClean="0"/>
              <a:t>) under SEM.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832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2862263"/>
            <a:ext cx="9906000" cy="11430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Thank </a:t>
            </a:r>
            <a:r>
              <a:rPr lang="en-US" altLang="en-US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for your attention</a:t>
            </a:r>
            <a:endParaRPr lang="en-US" altLang="en-US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STO-Without-COA-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itle -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Wave bot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Feature Blue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Feature Blue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Feature Green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Feature Green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Wave Green Lin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Wave Green Line Bot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Wave S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Quo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21487</TotalTime>
  <Words>704</Words>
  <Application>Microsoft Office PowerPoint</Application>
  <PresentationFormat>A4 Paper (210x297 mm)</PresentationFormat>
  <Paragraphs>112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ANSTO-Without-COA-Slides</vt:lpstr>
      <vt:lpstr>Title - Light</vt:lpstr>
      <vt:lpstr>Wave Top</vt:lpstr>
      <vt:lpstr>Wave bottom</vt:lpstr>
      <vt:lpstr>Feature Blue Dark</vt:lpstr>
      <vt:lpstr>Feature Blue Light</vt:lpstr>
      <vt:lpstr>Feature Green Dark</vt:lpstr>
      <vt:lpstr>Feature Green Light</vt:lpstr>
      <vt:lpstr>Wave Green Line Top</vt:lpstr>
      <vt:lpstr>Wave Green Line Bottom</vt:lpstr>
      <vt:lpstr>Wave Side</vt:lpstr>
      <vt:lpstr>Quote</vt:lpstr>
      <vt:lpstr>Development of Ion Beam Irradiation of Glass-Ceramic Waste Form at ANSTO</vt:lpstr>
      <vt:lpstr>PowerPoint Presentation</vt:lpstr>
      <vt:lpstr>PowerPoint Presentation</vt:lpstr>
      <vt:lpstr>Ion Beam Irradiation Facilities at ANSTO</vt:lpstr>
      <vt:lpstr>Ion Beam Irradiation</vt:lpstr>
      <vt:lpstr>PowerPoint Presentation</vt:lpstr>
      <vt:lpstr>PowerPoint Presentation</vt:lpstr>
      <vt:lpstr>PowerPoint Presentation</vt:lpstr>
      <vt:lpstr>GIXRD Results from Different Grazing 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situ Micro-compression Test</vt:lpstr>
      <vt:lpstr>Summary</vt:lpstr>
      <vt:lpstr>Thank for your attention</vt:lpstr>
    </vt:vector>
  </TitlesOfParts>
  <Company>ANSTO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WEI, Tao</dc:creator>
  <cp:lastModifiedBy>WEI, Tao</cp:lastModifiedBy>
  <cp:revision>464</cp:revision>
  <cp:lastPrinted>2017-10-27T03:41:31Z</cp:lastPrinted>
  <dcterms:created xsi:type="dcterms:W3CDTF">2015-12-14T22:36:48Z</dcterms:created>
  <dcterms:modified xsi:type="dcterms:W3CDTF">2017-10-27T03:47:02Z</dcterms:modified>
</cp:coreProperties>
</file>