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8" r:id="rId3"/>
    <p:sldId id="257" r:id="rId4"/>
    <p:sldId id="258" r:id="rId5"/>
    <p:sldId id="259" r:id="rId6"/>
    <p:sldId id="261" r:id="rId7"/>
    <p:sldId id="262" r:id="rId8"/>
    <p:sldId id="270" r:id="rId9"/>
    <p:sldId id="264" r:id="rId10"/>
    <p:sldId id="272" r:id="rId11"/>
    <p:sldId id="271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BE9"/>
    <a:srgbClr val="A3C7E7"/>
    <a:srgbClr val="88B6E0"/>
    <a:srgbClr val="FF3300"/>
    <a:srgbClr val="B6D2EC"/>
    <a:srgbClr val="D7E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Sodium (Na)</a:t>
            </a:r>
            <a:endParaRPr lang="en-US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6681233595800525"/>
          <c:y val="5.09259259259259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177537182852144"/>
          <c:y val="0.17171296296296296"/>
          <c:w val="0.85766907261592296"/>
          <c:h val="0.45458989501312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Sheet1!$AH$3</c:f>
              <c:strCache>
                <c:ptCount val="1"/>
                <c:pt idx="0">
                  <c:v>Na NLi/ g m-2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58-4167-9738-5E0389C8850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58-4167-9738-5E0389C88506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F58-4167-9738-5E0389C88506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F58-4167-9738-5E0389C88506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F58-4167-9738-5E0389C88506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F58-4167-9738-5E0389C88506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F58-4167-9738-5E0389C88506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F58-4167-9738-5E0389C88506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F58-4167-9738-5E0389C88506}"/>
              </c:ext>
            </c:extLst>
          </c:dPt>
          <c:dPt>
            <c:idx val="2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F58-4167-9738-5E0389C88506}"/>
              </c:ext>
            </c:extLst>
          </c:dPt>
          <c:cat>
            <c:numRef>
              <c:f>Sheet1!$AG$4:$AG$30</c:f>
              <c:numCache>
                <c:formatCode>General</c:formatCode>
                <c:ptCount val="27"/>
                <c:pt idx="0">
                  <c:v>7</c:v>
                </c:pt>
                <c:pt idx="2">
                  <c:v>14</c:v>
                </c:pt>
                <c:pt idx="4">
                  <c:v>28</c:v>
                </c:pt>
                <c:pt idx="7">
                  <c:v>7</c:v>
                </c:pt>
                <c:pt idx="9">
                  <c:v>14</c:v>
                </c:pt>
                <c:pt idx="11">
                  <c:v>28</c:v>
                </c:pt>
                <c:pt idx="14">
                  <c:v>7</c:v>
                </c:pt>
                <c:pt idx="16">
                  <c:v>14</c:v>
                </c:pt>
                <c:pt idx="18">
                  <c:v>28</c:v>
                </c:pt>
                <c:pt idx="21">
                  <c:v>7</c:v>
                </c:pt>
                <c:pt idx="23">
                  <c:v>14</c:v>
                </c:pt>
                <c:pt idx="25">
                  <c:v>28</c:v>
                </c:pt>
              </c:numCache>
            </c:numRef>
          </c:cat>
          <c:val>
            <c:numRef>
              <c:f>Sheet1!$AH$4:$AH$30</c:f>
              <c:numCache>
                <c:formatCode>0.0</c:formatCode>
                <c:ptCount val="27"/>
                <c:pt idx="0">
                  <c:v>2.7950869628038819</c:v>
                </c:pt>
                <c:pt idx="1">
                  <c:v>2.717785263300613</c:v>
                </c:pt>
                <c:pt idx="2">
                  <c:v>3.507783683768555</c:v>
                </c:pt>
                <c:pt idx="4">
                  <c:v>4.2526314060437524</c:v>
                </c:pt>
                <c:pt idx="7">
                  <c:v>2.6285993376582319</c:v>
                </c:pt>
                <c:pt idx="8">
                  <c:v>1.9376204970037125</c:v>
                </c:pt>
                <c:pt idx="9">
                  <c:v>3.2000939683368963</c:v>
                </c:pt>
                <c:pt idx="10">
                  <c:v>2.2900140435892298</c:v>
                </c:pt>
                <c:pt idx="11">
                  <c:v>4.1043111899239388</c:v>
                </c:pt>
                <c:pt idx="12">
                  <c:v>2.7185917189133244</c:v>
                </c:pt>
                <c:pt idx="14">
                  <c:v>2.9961468980339307</c:v>
                </c:pt>
                <c:pt idx="15">
                  <c:v>1.7167223918697478</c:v>
                </c:pt>
                <c:pt idx="16">
                  <c:v>3.4188102417904509</c:v>
                </c:pt>
                <c:pt idx="17">
                  <c:v>1.9625146659564725</c:v>
                </c:pt>
                <c:pt idx="18">
                  <c:v>4.2481581769622849</c:v>
                </c:pt>
                <c:pt idx="19">
                  <c:v>2.6457480759259377</c:v>
                </c:pt>
                <c:pt idx="21">
                  <c:v>4.9519947514683924</c:v>
                </c:pt>
                <c:pt idx="22">
                  <c:v>3.0099537347643017</c:v>
                </c:pt>
                <c:pt idx="23">
                  <c:v>5.8016286391931411</c:v>
                </c:pt>
                <c:pt idx="24">
                  <c:v>3.0972008474231445</c:v>
                </c:pt>
                <c:pt idx="25">
                  <c:v>6.4664283384307764</c:v>
                </c:pt>
                <c:pt idx="26">
                  <c:v>4.0440039144206796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F58-4167-9738-5E0389C88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505512"/>
        <c:axId val="442505184"/>
      </c:barChart>
      <c:catAx>
        <c:axId val="44250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05184"/>
        <c:crosses val="autoZero"/>
        <c:auto val="1"/>
        <c:lblAlgn val="ctr"/>
        <c:lblOffset val="100"/>
        <c:noMultiLvlLbl val="0"/>
      </c:catAx>
      <c:valAx>
        <c:axId val="44250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0551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587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Boron</a:t>
            </a:r>
            <a:r>
              <a:rPr lang="en-US" b="1" baseline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lang="en-US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8660398463452292"/>
          <c:y val="2.54461301988891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388648293963255"/>
          <c:y val="0.17171296296296296"/>
          <c:w val="0.82555796150481175"/>
          <c:h val="0.45458989501312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Sheet1!$AB$3</c:f>
              <c:strCache>
                <c:ptCount val="1"/>
                <c:pt idx="0">
                  <c:v>B NLi/ g m-2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CB-4AA6-ABD5-CE88A3D714BE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CB-4AA6-ABD5-CE88A3D714BE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CB-4AA6-ABD5-CE88A3D714BE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3CB-4AA6-ABD5-CE88A3D714BE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3CB-4AA6-ABD5-CE88A3D714BE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CB-4AA6-ABD5-CE88A3D714BE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3CB-4AA6-ABD5-CE88A3D714BE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3CB-4AA6-ABD5-CE88A3D714BE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3CB-4AA6-ABD5-CE88A3D714BE}"/>
              </c:ext>
            </c:extLst>
          </c:dPt>
          <c:dPt>
            <c:idx val="2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3CB-4AA6-ABD5-CE88A3D714BE}"/>
              </c:ext>
            </c:extLst>
          </c:dPt>
          <c:cat>
            <c:numRef>
              <c:f>Sheet1!$AA$4:$AA$30</c:f>
              <c:numCache>
                <c:formatCode>General</c:formatCode>
                <c:ptCount val="27"/>
                <c:pt idx="0">
                  <c:v>7</c:v>
                </c:pt>
                <c:pt idx="2">
                  <c:v>14</c:v>
                </c:pt>
                <c:pt idx="4">
                  <c:v>28</c:v>
                </c:pt>
                <c:pt idx="7">
                  <c:v>7</c:v>
                </c:pt>
                <c:pt idx="9">
                  <c:v>14</c:v>
                </c:pt>
                <c:pt idx="11">
                  <c:v>28</c:v>
                </c:pt>
                <c:pt idx="14">
                  <c:v>7</c:v>
                </c:pt>
                <c:pt idx="16">
                  <c:v>14</c:v>
                </c:pt>
                <c:pt idx="18">
                  <c:v>28</c:v>
                </c:pt>
                <c:pt idx="21">
                  <c:v>7</c:v>
                </c:pt>
                <c:pt idx="23">
                  <c:v>14</c:v>
                </c:pt>
                <c:pt idx="25">
                  <c:v>28</c:v>
                </c:pt>
              </c:numCache>
            </c:numRef>
          </c:cat>
          <c:val>
            <c:numRef>
              <c:f>Sheet1!$AB$4:$AB$30</c:f>
              <c:numCache>
                <c:formatCode>0.0</c:formatCode>
                <c:ptCount val="27"/>
                <c:pt idx="0">
                  <c:v>2.789584952488732</c:v>
                </c:pt>
                <c:pt idx="1">
                  <c:v>1.248172878763016</c:v>
                </c:pt>
                <c:pt idx="2">
                  <c:v>3.5449593000937694</c:v>
                </c:pt>
                <c:pt idx="4">
                  <c:v>4.5042569846242193</c:v>
                </c:pt>
                <c:pt idx="7">
                  <c:v>2.9480847262800847</c:v>
                </c:pt>
                <c:pt idx="8">
                  <c:v>1.0180332798767544</c:v>
                </c:pt>
                <c:pt idx="9">
                  <c:v>3.6317207687769804</c:v>
                </c:pt>
                <c:pt idx="10">
                  <c:v>1.349988813705014</c:v>
                </c:pt>
                <c:pt idx="11">
                  <c:v>4.9078987914499157</c:v>
                </c:pt>
                <c:pt idx="12">
                  <c:v>1.6100855243907173</c:v>
                </c:pt>
                <c:pt idx="14">
                  <c:v>4.3298373047372101</c:v>
                </c:pt>
                <c:pt idx="15">
                  <c:v>1.8719705946267338</c:v>
                </c:pt>
                <c:pt idx="16">
                  <c:v>5.0379755340770869</c:v>
                </c:pt>
                <c:pt idx="17">
                  <c:v>1.8938440663245455</c:v>
                </c:pt>
                <c:pt idx="18">
                  <c:v>6.4357654619689857</c:v>
                </c:pt>
                <c:pt idx="19">
                  <c:v>2.7467837005368487</c:v>
                </c:pt>
                <c:pt idx="21">
                  <c:v>9.6528059231755776</c:v>
                </c:pt>
                <c:pt idx="22">
                  <c:v>5.7010386847722758</c:v>
                </c:pt>
                <c:pt idx="23">
                  <c:v>10.341367931338244</c:v>
                </c:pt>
                <c:pt idx="24">
                  <c:v>5.2774331083983883</c:v>
                </c:pt>
                <c:pt idx="25">
                  <c:v>12.318159785022139</c:v>
                </c:pt>
                <c:pt idx="26">
                  <c:v>7.4856684291364566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3CB-4AA6-ABD5-CE88A3D71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885408"/>
        <c:axId val="472881800"/>
      </c:barChart>
      <c:catAx>
        <c:axId val="4728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881800"/>
        <c:crosses val="autoZero"/>
        <c:auto val="1"/>
        <c:lblAlgn val="ctr"/>
        <c:lblOffset val="100"/>
        <c:noMultiLvlLbl val="0"/>
      </c:catAx>
      <c:valAx>
        <c:axId val="47288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8854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587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Molybdenum (Mo)</a:t>
            </a:r>
            <a:endParaRPr lang="en-GB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6637489063867016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55314960629922"/>
          <c:y val="0.17171296296296296"/>
          <c:w val="0.83389129483814528"/>
          <c:h val="0.45458989501312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Sheet1!$AE$3</c:f>
              <c:strCache>
                <c:ptCount val="1"/>
                <c:pt idx="0">
                  <c:v>Mo NLi/ g m-2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CA-4679-A054-194A4CDB689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CA-4679-A054-194A4CDB6896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CA-4679-A054-194A4CDB6896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CA-4679-A054-194A4CDB6896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CA-4679-A054-194A4CDB6896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CA-4679-A054-194A4CDB6896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CA-4679-A054-194A4CDB6896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CA-4679-A054-194A4CDB6896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CA-4679-A054-194A4CDB6896}"/>
              </c:ext>
            </c:extLst>
          </c:dPt>
          <c:dPt>
            <c:idx val="2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CA-4679-A054-194A4CDB6896}"/>
              </c:ext>
            </c:extLst>
          </c:dPt>
          <c:cat>
            <c:numRef>
              <c:f>Sheet1!$AD$4:$AD$30</c:f>
              <c:numCache>
                <c:formatCode>General</c:formatCode>
                <c:ptCount val="27"/>
                <c:pt idx="0">
                  <c:v>7</c:v>
                </c:pt>
                <c:pt idx="2">
                  <c:v>14</c:v>
                </c:pt>
                <c:pt idx="4">
                  <c:v>28</c:v>
                </c:pt>
                <c:pt idx="7">
                  <c:v>7</c:v>
                </c:pt>
                <c:pt idx="9">
                  <c:v>14</c:v>
                </c:pt>
                <c:pt idx="11">
                  <c:v>28</c:v>
                </c:pt>
                <c:pt idx="14">
                  <c:v>7</c:v>
                </c:pt>
                <c:pt idx="16">
                  <c:v>14</c:v>
                </c:pt>
                <c:pt idx="18">
                  <c:v>28</c:v>
                </c:pt>
                <c:pt idx="21">
                  <c:v>7</c:v>
                </c:pt>
                <c:pt idx="23">
                  <c:v>14</c:v>
                </c:pt>
                <c:pt idx="25">
                  <c:v>28</c:v>
                </c:pt>
              </c:numCache>
            </c:numRef>
          </c:cat>
          <c:val>
            <c:numRef>
              <c:f>Sheet1!$AE$4:$AE$30</c:f>
              <c:numCache>
                <c:formatCode>0.0</c:formatCode>
                <c:ptCount val="27"/>
                <c:pt idx="0">
                  <c:v>2.636415856011447</c:v>
                </c:pt>
                <c:pt idx="1">
                  <c:v>1.1647278212127612</c:v>
                </c:pt>
                <c:pt idx="2">
                  <c:v>3.4142754126531698</c:v>
                </c:pt>
                <c:pt idx="4">
                  <c:v>4.4224202065395222</c:v>
                </c:pt>
                <c:pt idx="7">
                  <c:v>2.8571556215609517</c:v>
                </c:pt>
                <c:pt idx="8">
                  <c:v>1.0113220963281684</c:v>
                </c:pt>
                <c:pt idx="9">
                  <c:v>3.5871305605240376</c:v>
                </c:pt>
                <c:pt idx="10">
                  <c:v>1.2917376443056618</c:v>
                </c:pt>
                <c:pt idx="11">
                  <c:v>4.9604407213320698</c:v>
                </c:pt>
                <c:pt idx="12">
                  <c:v>1.4666739612169644</c:v>
                </c:pt>
                <c:pt idx="14">
                  <c:v>3.7607629876318733</c:v>
                </c:pt>
                <c:pt idx="15">
                  <c:v>1.0791669964547002</c:v>
                </c:pt>
                <c:pt idx="16">
                  <c:v>4.3866895239684442</c:v>
                </c:pt>
                <c:pt idx="17">
                  <c:v>1.0098069384788875</c:v>
                </c:pt>
                <c:pt idx="18">
                  <c:v>5.6109172380781605</c:v>
                </c:pt>
                <c:pt idx="19">
                  <c:v>1.4114475980461536</c:v>
                </c:pt>
                <c:pt idx="21">
                  <c:v>7.3712814675420484</c:v>
                </c:pt>
                <c:pt idx="22">
                  <c:v>1.9593067053103139</c:v>
                </c:pt>
                <c:pt idx="23">
                  <c:v>7.5018068185857105</c:v>
                </c:pt>
                <c:pt idx="24">
                  <c:v>1.8091825666360639</c:v>
                </c:pt>
                <c:pt idx="25">
                  <c:v>8.7696559035841073</c:v>
                </c:pt>
                <c:pt idx="26">
                  <c:v>2.7644905419862691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CCA-4679-A054-194A4CDB6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905520"/>
        <c:axId val="434910768"/>
      </c:barChart>
      <c:catAx>
        <c:axId val="4349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910768"/>
        <c:crosses val="autoZero"/>
        <c:auto val="1"/>
        <c:lblAlgn val="ctr"/>
        <c:lblOffset val="100"/>
        <c:noMultiLvlLbl val="0"/>
      </c:catAx>
      <c:valAx>
        <c:axId val="43491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90552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587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Silicon</a:t>
            </a:r>
            <a:r>
              <a:rPr lang="en-US" b="1" baseline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Si)</a:t>
            </a:r>
            <a:endParaRPr lang="en-US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010870516185479"/>
          <c:y val="0.17171296296296296"/>
          <c:w val="0.84933573928258954"/>
          <c:h val="0.45458989501312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Sheet1!$AK$3</c:f>
              <c:strCache>
                <c:ptCount val="1"/>
                <c:pt idx="0">
                  <c:v>Si NLi/ g m-2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86-4C79-AB04-2C5C21CDF9F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86-4C79-AB04-2C5C21CDF9F6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86-4C79-AB04-2C5C21CDF9F6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286-4C79-AB04-2C5C21CDF9F6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286-4C79-AB04-2C5C21CDF9F6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286-4C79-AB04-2C5C21CDF9F6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286-4C79-AB04-2C5C21CDF9F6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286-4C79-AB04-2C5C21CDF9F6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286-4C79-AB04-2C5C21CDF9F6}"/>
              </c:ext>
            </c:extLst>
          </c:dPt>
          <c:dPt>
            <c:idx val="2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286-4C79-AB04-2C5C21CDF9F6}"/>
              </c:ext>
            </c:extLst>
          </c:dPt>
          <c:cat>
            <c:numRef>
              <c:f>Sheet1!$AJ$4:$AJ$30</c:f>
              <c:numCache>
                <c:formatCode>General</c:formatCode>
                <c:ptCount val="27"/>
                <c:pt idx="0">
                  <c:v>7</c:v>
                </c:pt>
                <c:pt idx="2">
                  <c:v>14</c:v>
                </c:pt>
                <c:pt idx="4">
                  <c:v>28</c:v>
                </c:pt>
                <c:pt idx="7">
                  <c:v>7</c:v>
                </c:pt>
                <c:pt idx="9">
                  <c:v>14</c:v>
                </c:pt>
                <c:pt idx="11">
                  <c:v>28</c:v>
                </c:pt>
                <c:pt idx="14">
                  <c:v>7</c:v>
                </c:pt>
                <c:pt idx="16">
                  <c:v>14</c:v>
                </c:pt>
                <c:pt idx="18">
                  <c:v>28</c:v>
                </c:pt>
                <c:pt idx="21">
                  <c:v>7</c:v>
                </c:pt>
                <c:pt idx="23">
                  <c:v>14</c:v>
                </c:pt>
                <c:pt idx="25">
                  <c:v>28</c:v>
                </c:pt>
              </c:numCache>
            </c:numRef>
          </c:cat>
          <c:val>
            <c:numRef>
              <c:f>Sheet1!$AK$4:$AK$30</c:f>
              <c:numCache>
                <c:formatCode>0.0</c:formatCode>
                <c:ptCount val="27"/>
                <c:pt idx="0">
                  <c:v>2.2780260741651595</c:v>
                </c:pt>
                <c:pt idx="1">
                  <c:v>1.0517436432819489</c:v>
                </c:pt>
                <c:pt idx="2">
                  <c:v>2.860031324100424</c:v>
                </c:pt>
                <c:pt idx="4">
                  <c:v>3.7041906311936033</c:v>
                </c:pt>
                <c:pt idx="7">
                  <c:v>2.1140155319439962</c:v>
                </c:pt>
                <c:pt idx="8">
                  <c:v>0.93559177697866414</c:v>
                </c:pt>
                <c:pt idx="9">
                  <c:v>2.5700005265094221</c:v>
                </c:pt>
                <c:pt idx="10">
                  <c:v>1.1357073543385379</c:v>
                </c:pt>
                <c:pt idx="11">
                  <c:v>3.5544695802482287</c:v>
                </c:pt>
                <c:pt idx="12">
                  <c:v>1.3305998580854872</c:v>
                </c:pt>
                <c:pt idx="14">
                  <c:v>2.0843630667361066</c:v>
                </c:pt>
                <c:pt idx="15">
                  <c:v>0.88780556944640843</c:v>
                </c:pt>
                <c:pt idx="16">
                  <c:v>2.4087738306755604</c:v>
                </c:pt>
                <c:pt idx="17">
                  <c:v>0.86013656956043749</c:v>
                </c:pt>
                <c:pt idx="18">
                  <c:v>3.16031364900125</c:v>
                </c:pt>
                <c:pt idx="19">
                  <c:v>1.1460939042422644</c:v>
                </c:pt>
                <c:pt idx="21">
                  <c:v>2.8288932355222784</c:v>
                </c:pt>
                <c:pt idx="22">
                  <c:v>0.98306450067237261</c:v>
                </c:pt>
                <c:pt idx="23">
                  <c:v>3.1802113383044275</c:v>
                </c:pt>
                <c:pt idx="24">
                  <c:v>0.93497202258778378</c:v>
                </c:pt>
                <c:pt idx="25">
                  <c:v>3.9860045386150231</c:v>
                </c:pt>
                <c:pt idx="26">
                  <c:v>1.3065767767155423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286-4C79-AB04-2C5C21CDF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257416"/>
        <c:axId val="438254136"/>
      </c:barChart>
      <c:catAx>
        <c:axId val="43825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254136"/>
        <c:crosses val="autoZero"/>
        <c:auto val="1"/>
        <c:lblAlgn val="ctr"/>
        <c:lblOffset val="100"/>
        <c:noMultiLvlLbl val="0"/>
      </c:catAx>
      <c:valAx>
        <c:axId val="43825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25741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587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0.00099</cdr:x>
      <cdr:y>0.31672</cdr:y>
    </cdr:from>
    <cdr:to>
      <cdr:x>0.05344</cdr:x>
      <cdr:y>0.60046</cdr:y>
    </cdr:to>
    <cdr:sp macro="" textlink="">
      <cdr:nvSpPr>
        <cdr:cNvPr id="2" name="TextBox 2"/>
        <cdr:cNvSpPr txBox="1"/>
      </cdr:nvSpPr>
      <cdr:spPr>
        <a:xfrm xmlns:a="http://schemas.openxmlformats.org/drawingml/2006/main" rot="16200000">
          <a:off x="-264750" y="1138113"/>
          <a:ext cx="778355" cy="23980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 i="1">
              <a:latin typeface="Arial" panose="020B0604020202020204" pitchFamily="34" charset="0"/>
              <a:cs typeface="Arial" panose="020B0604020202020204" pitchFamily="34" charset="0"/>
            </a:rPr>
            <a:t>NL</a:t>
          </a:r>
          <a:r>
            <a:rPr lang="en-GB" sz="1000" b="1" i="0" baseline="-25000">
              <a:latin typeface="Arial" panose="020B0604020202020204" pitchFamily="34" charset="0"/>
              <a:cs typeface="Arial" panose="020B0604020202020204" pitchFamily="34" charset="0"/>
            </a:rPr>
            <a:t>i </a:t>
          </a:r>
          <a:r>
            <a:rPr lang="en-GB" sz="1000" b="1" i="0" baseline="0">
              <a:latin typeface="Arial" panose="020B0604020202020204" pitchFamily="34" charset="0"/>
              <a:cs typeface="Arial" panose="020B0604020202020204" pitchFamily="34" charset="0"/>
            </a:rPr>
            <a:t>/ g m</a:t>
          </a:r>
          <a:r>
            <a:rPr lang="en-GB" sz="1000" b="1" i="0" baseline="30000">
              <a:latin typeface="Arial" panose="020B0604020202020204" pitchFamily="34" charset="0"/>
              <a:cs typeface="Arial" panose="020B0604020202020204" pitchFamily="34" charset="0"/>
            </a:rPr>
            <a:t>-2</a:t>
          </a:r>
        </a:p>
      </cdr:txBody>
    </cdr:sp>
  </cdr:relSizeAnchor>
  <cdr:relSizeAnchor xmlns:cdr="http://schemas.openxmlformats.org/drawingml/2006/chartDrawing">
    <cdr:from>
      <cdr:x>0</cdr:x>
      <cdr:y>0.82176</cdr:y>
    </cdr:from>
    <cdr:to>
      <cdr:x>0.10833</cdr:x>
      <cdr:y>0.91435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2254250"/>
          <a:ext cx="495300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>
              <a:latin typeface="Arial" panose="020B0604020202020204" pitchFamily="34" charset="0"/>
              <a:cs typeface="Arial" panose="020B0604020202020204" pitchFamily="34" charset="0"/>
            </a:rPr>
            <a:t>mol%</a:t>
          </a:r>
        </a:p>
      </cdr:txBody>
    </cdr:sp>
  </cdr:relSizeAnchor>
  <cdr:relSizeAnchor xmlns:cdr="http://schemas.openxmlformats.org/drawingml/2006/chartDrawing">
    <cdr:from>
      <cdr:x>0.44028</cdr:x>
      <cdr:y>0.7037</cdr:y>
    </cdr:from>
    <cdr:to>
      <cdr:x>0.53895</cdr:x>
      <cdr:y>0.79705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012950" y="1930400"/>
          <a:ext cx="451143" cy="25605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0.09167</cdr:x>
      <cdr:y>0.78704</cdr:y>
    </cdr:from>
    <cdr:to>
      <cdr:x>0.32083</cdr:x>
      <cdr:y>0.9537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19100" y="21590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0.30972</cdr:x>
      <cdr:y>0.78472</cdr:y>
    </cdr:from>
    <cdr:to>
      <cdr:x>0.53889</cdr:x>
      <cdr:y>0.95139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416050" y="215265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0.51944</cdr:x>
      <cdr:y>0.78935</cdr:y>
    </cdr:from>
    <cdr:to>
      <cdr:x>0.74861</cdr:x>
      <cdr:y>0.95602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374900" y="216535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0.74444</cdr:x>
      <cdr:y>0.79167</cdr:y>
    </cdr:from>
    <cdr:to>
      <cdr:x>0.97361</cdr:x>
      <cdr:y>0.95833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403600" y="21717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0.45278</cdr:x>
      <cdr:y>0.69444</cdr:y>
    </cdr:from>
    <cdr:to>
      <cdr:x>0.54722</cdr:x>
      <cdr:y>0.80093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70100" y="1905000"/>
          <a:ext cx="431800" cy="292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000" b="1">
              <a:latin typeface="Arial" panose="020B0604020202020204" pitchFamily="34" charset="0"/>
              <a:cs typeface="Arial" panose="020B0604020202020204" pitchFamily="34" charset="0"/>
            </a:rPr>
            <a:t>Days</a:t>
          </a:r>
        </a:p>
      </cdr:txBody>
    </cdr:sp>
  </cdr:relSizeAnchor>
  <cdr:relSizeAnchor xmlns:cdr="http://schemas.openxmlformats.org/drawingml/2006/chartDrawing">
    <cdr:from>
      <cdr:x>0.32361</cdr:x>
      <cdr:y>0.77546</cdr:y>
    </cdr:from>
    <cdr:to>
      <cdr:x>0.55139</cdr:x>
      <cdr:y>0.94213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479545" y="2127242"/>
          <a:ext cx="1041405" cy="45720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0.54861</cdr:x>
      <cdr:y>0.77546</cdr:y>
    </cdr:from>
    <cdr:to>
      <cdr:x>0.77083</cdr:x>
      <cdr:y>0.94213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8250" y="2127250"/>
          <a:ext cx="101600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0.76389</cdr:x>
      <cdr:y>0.77315</cdr:y>
    </cdr:from>
    <cdr:to>
      <cdr:x>1</cdr:x>
      <cdr:y>0.93981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492500" y="2120900"/>
          <a:ext cx="107950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0.80556</cdr:y>
    </cdr:from>
    <cdr:to>
      <cdr:x>0.10833</cdr:x>
      <cdr:y>0.89815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209800"/>
          <a:ext cx="495300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000" b="1">
              <a:latin typeface="Arial" panose="020B0604020202020204" pitchFamily="34" charset="0"/>
              <a:cs typeface="Arial" panose="020B0604020202020204" pitchFamily="34" charset="0"/>
            </a:rPr>
            <a:t>mol%</a:t>
          </a:r>
        </a:p>
      </cdr:txBody>
    </cdr:sp>
  </cdr:relSizeAnchor>
  <cdr:relSizeAnchor xmlns:cdr="http://schemas.openxmlformats.org/drawingml/2006/chartDrawing">
    <cdr:from>
      <cdr:x>0.11373</cdr:x>
      <cdr:y>0.77186</cdr:y>
    </cdr:from>
    <cdr:to>
      <cdr:x>0.34151</cdr:x>
      <cdr:y>0.93853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52870" y="2696598"/>
          <a:ext cx="1307548" cy="582288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0.00793</cdr:x>
      <cdr:y>0.26117</cdr:y>
    </cdr:from>
    <cdr:to>
      <cdr:x>0.06038</cdr:x>
      <cdr:y>0.54491</cdr:y>
    </cdr:to>
    <cdr:sp macro="" textlink="">
      <cdr:nvSpPr>
        <cdr:cNvPr id="2" name="TextBox 2"/>
        <cdr:cNvSpPr txBox="1"/>
      </cdr:nvSpPr>
      <cdr:spPr>
        <a:xfrm xmlns:a="http://schemas.openxmlformats.org/drawingml/2006/main" rot="16200000">
          <a:off x="-233020" y="985715"/>
          <a:ext cx="778355" cy="23980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 i="1">
              <a:latin typeface="Arial" panose="020B0604020202020204" pitchFamily="34" charset="0"/>
              <a:cs typeface="Arial" panose="020B0604020202020204" pitchFamily="34" charset="0"/>
            </a:rPr>
            <a:t>NL</a:t>
          </a:r>
          <a:r>
            <a:rPr lang="en-GB" sz="1000" b="1" i="0" baseline="-25000">
              <a:latin typeface="Arial" panose="020B0604020202020204" pitchFamily="34" charset="0"/>
              <a:cs typeface="Arial" panose="020B0604020202020204" pitchFamily="34" charset="0"/>
            </a:rPr>
            <a:t>i </a:t>
          </a:r>
          <a:r>
            <a:rPr lang="en-GB" sz="1000" b="1" i="0" baseline="0">
              <a:latin typeface="Arial" panose="020B0604020202020204" pitchFamily="34" charset="0"/>
              <a:cs typeface="Arial" panose="020B0604020202020204" pitchFamily="34" charset="0"/>
            </a:rPr>
            <a:t>/ g m</a:t>
          </a:r>
          <a:r>
            <a:rPr lang="en-GB" sz="1000" b="1" i="0" baseline="30000">
              <a:latin typeface="Arial" panose="020B0604020202020204" pitchFamily="34" charset="0"/>
              <a:cs typeface="Arial" panose="020B0604020202020204" pitchFamily="34" charset="0"/>
            </a:rPr>
            <a:t>-2</a:t>
          </a:r>
        </a:p>
      </cdr:txBody>
    </cdr:sp>
  </cdr:relSizeAnchor>
  <cdr:relSizeAnchor xmlns:cdr="http://schemas.openxmlformats.org/drawingml/2006/chartDrawing">
    <cdr:from>
      <cdr:x>0.45694</cdr:x>
      <cdr:y>0.70602</cdr:y>
    </cdr:from>
    <cdr:to>
      <cdr:x>0.55562</cdr:x>
      <cdr:y>0.79936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089150" y="1936750"/>
          <a:ext cx="451143" cy="25605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0.00556</cdr:x>
      <cdr:y>0.81713</cdr:y>
    </cdr:from>
    <cdr:to>
      <cdr:x>0.11389</cdr:x>
      <cdr:y>0.90972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400" y="2241550"/>
          <a:ext cx="495300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>
              <a:latin typeface="Arial" panose="020B0604020202020204" pitchFamily="34" charset="0"/>
              <a:cs typeface="Arial" panose="020B0604020202020204" pitchFamily="34" charset="0"/>
            </a:rPr>
            <a:t>mol%</a:t>
          </a:r>
        </a:p>
      </cdr:txBody>
    </cdr:sp>
  </cdr:relSizeAnchor>
  <cdr:relSizeAnchor xmlns:cdr="http://schemas.openxmlformats.org/drawingml/2006/chartDrawing">
    <cdr:from>
      <cdr:x>0.10278</cdr:x>
      <cdr:y>0.78935</cdr:y>
    </cdr:from>
    <cdr:to>
      <cdr:x>0.33194</cdr:x>
      <cdr:y>0.95602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69900" y="216535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0.32917</cdr:x>
      <cdr:y>0.79167</cdr:y>
    </cdr:from>
    <cdr:to>
      <cdr:x>0.55833</cdr:x>
      <cdr:y>0.95833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504950" y="21717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0.54722</cdr:x>
      <cdr:y>0.79167</cdr:y>
    </cdr:from>
    <cdr:to>
      <cdr:x>0.77639</cdr:x>
      <cdr:y>0.95833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501900" y="21717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0.75972</cdr:x>
      <cdr:y>0.78935</cdr:y>
    </cdr:from>
    <cdr:to>
      <cdr:x>0.99583</cdr:x>
      <cdr:y>0.95602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473450" y="2165350"/>
          <a:ext cx="107950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0.00099</cdr:x>
      <cdr:y>0.29358</cdr:y>
    </cdr:from>
    <cdr:to>
      <cdr:x>0.05344</cdr:x>
      <cdr:y>0.57731</cdr:y>
    </cdr:to>
    <cdr:sp macro="" textlink="">
      <cdr:nvSpPr>
        <cdr:cNvPr id="2" name="TextBox 2"/>
        <cdr:cNvSpPr txBox="1"/>
      </cdr:nvSpPr>
      <cdr:spPr>
        <a:xfrm xmlns:a="http://schemas.openxmlformats.org/drawingml/2006/main" rot="16200000">
          <a:off x="-264750" y="1074608"/>
          <a:ext cx="778355" cy="23980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 i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NL</a:t>
          </a:r>
          <a:r>
            <a:rPr lang="en-GB" sz="1000" b="1" i="0" baseline="-250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 </a:t>
          </a:r>
          <a:r>
            <a:rPr lang="en-GB" sz="1000" b="1" i="0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/ g m</a:t>
          </a:r>
          <a:r>
            <a:rPr lang="en-GB" sz="1000" b="1" i="0" baseline="300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-2</a:t>
          </a:r>
        </a:p>
      </cdr:txBody>
    </cdr:sp>
  </cdr:relSizeAnchor>
  <cdr:relSizeAnchor xmlns:cdr="http://schemas.openxmlformats.org/drawingml/2006/chartDrawing">
    <cdr:from>
      <cdr:x>0.00972</cdr:x>
      <cdr:y>0.81944</cdr:y>
    </cdr:from>
    <cdr:to>
      <cdr:x>0.11806</cdr:x>
      <cdr:y>0.91204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4450" y="2247900"/>
          <a:ext cx="495300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b="1">
              <a:latin typeface="Arial" panose="020B0604020202020204" pitchFamily="34" charset="0"/>
              <a:cs typeface="Arial" panose="020B0604020202020204" pitchFamily="34" charset="0"/>
            </a:rPr>
            <a:t>mol%</a:t>
          </a:r>
        </a:p>
      </cdr:txBody>
    </cdr:sp>
  </cdr:relSizeAnchor>
  <cdr:relSizeAnchor xmlns:cdr="http://schemas.openxmlformats.org/drawingml/2006/chartDrawing">
    <cdr:from>
      <cdr:x>0.44306</cdr:x>
      <cdr:y>0.70139</cdr:y>
    </cdr:from>
    <cdr:to>
      <cdr:x>0.54173</cdr:x>
      <cdr:y>0.79473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025650" y="1924050"/>
          <a:ext cx="451143" cy="25605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0.09722</cdr:x>
      <cdr:y>0.78935</cdr:y>
    </cdr:from>
    <cdr:to>
      <cdr:x>0.32639</cdr:x>
      <cdr:y>0.95602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44500" y="216535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2.5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0.3125</cdr:x>
      <cdr:y>0.79167</cdr:y>
    </cdr:from>
    <cdr:to>
      <cdr:x>0.54167</cdr:x>
      <cdr:y>0.95833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428750" y="21717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5.0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0.53056</cdr:x>
      <cdr:y>0.79167</cdr:y>
    </cdr:from>
    <cdr:to>
      <cdr:x>0.75972</cdr:x>
      <cdr:y>0.95833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425700" y="217170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7.5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0.75139</cdr:x>
      <cdr:y>0.78935</cdr:y>
    </cdr:from>
    <cdr:to>
      <cdr:x>0.98056</cdr:x>
      <cdr:y>0.95602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3435350" y="2165350"/>
          <a:ext cx="1047750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0.0 Al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  <a:r>
            <a:rPr lang="en-GB" sz="800" b="1" baseline="-250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2.5 Al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10.0 B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GB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GB" sz="800" b="1" baseline="-25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en-GB" sz="800" b="1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965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3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36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391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68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44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1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8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6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BD82F-C889-42A2-AE34-E3DA54D6CF40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2A3C8A-0824-4B3E-9F5A-30C372AD9948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66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5450-2A9A-4141-A6E4-DCEC1CCE06A2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69C1A8-2E87-418F-B6A0-5909BCB6B7A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138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E47C-38BB-40AD-BA03-203F3B75A1FF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1CD3C1-43BC-4EB4-BE30-51E4F7273AEF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5407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E7582-001E-4176-AC25-4875BAB68A7B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51E28D-84C0-4B98-A6AF-B3C3348EBBA7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17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D4B7A-858D-47C8-B9EE-B1DA050D9F30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5C0D57-3190-4924-805F-3D4E7F069A0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831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3F065-C218-434E-BC52-CE8EB0715A2B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22AE85-921A-43EC-907D-8ECF7DF7105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538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FC15-F2E5-494D-891B-C334632DCB4D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198727-A48E-4133-A4C9-F4B9809D50C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172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1CC3F-174C-4E11-9216-94A8F26BD133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E9CC1D-76FC-467B-A607-583F026540A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102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4DDB9-0566-4000-9FC2-62EE18208F09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17C3F6-FCA6-44B5-A784-6FE78170C138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059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A04AA-0C37-4083-8A14-A0E49873229A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988CCB-BBAD-4571-A165-BC84AB777174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3472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873DA-46B0-4B9E-9511-132BB6B1B78D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99EE1A-6EE5-41B0-91D4-CF3F22E90F7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975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18C6E-9863-414A-B1D2-4C6FB26B0706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7B162-C0C1-4D42-999E-119ACA7A18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74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69A97A-5499-4274-A19A-8FFE21B22CEE}" type="datetimeFigureOut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10/30/2017</a:t>
            </a:fld>
            <a:endParaRPr lang="en-US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58ED5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52E64B-248D-4821-9F95-557209BD19E9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79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212032" y="1678708"/>
            <a:ext cx="7772400" cy="153247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study to develop a new glass formulation for the immobilisation of HLW containing molybdenum and large amounts of </a:t>
            </a:r>
            <a:r>
              <a:rPr lang="en-GB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sodium</a:t>
            </a:r>
            <a:r>
              <a:rPr lang="en-GB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3200" b="1" dirty="0">
              <a:solidFill>
                <a:schemeClr val="tx1"/>
              </a:solidFill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490239" y="3211182"/>
            <a:ext cx="7215986" cy="1752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Russell J Hand, Clive </a:t>
            </a:r>
            <a:r>
              <a:rPr lang="en-GB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Brigden</a:t>
            </a: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Lisa Hollands</a:t>
            </a: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ISL, University of Sheffield</a:t>
            </a: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Mike T Harrison; Cath Stephen, </a:t>
            </a: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Eccles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NNL</a:t>
            </a:r>
          </a:p>
          <a:p>
            <a:pPr>
              <a:spcBef>
                <a:spcPts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Katy </a:t>
            </a: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Spencer, </a:t>
            </a: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Rebecca </a:t>
            </a:r>
            <a:r>
              <a:rPr lang="en-GB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Sparkes</a:t>
            </a: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Michael </a:t>
            </a:r>
            <a:r>
              <a:rPr lang="en-GB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Ingrams</a:t>
            </a: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Hannah Paterson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Sellafield </a:t>
            </a:r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Ltd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Longmore, Rowan Patel</a:t>
            </a:r>
          </a:p>
          <a:p>
            <a:pPr>
              <a:spcBef>
                <a:spcPts val="0"/>
              </a:spcBef>
            </a:pPr>
            <a:r>
              <a:rPr lang="en-GB" altLang="en-US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Cera</a:t>
            </a:r>
            <a:r>
              <a:rPr lang="en-GB" alt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Dynamics Ltd</a:t>
            </a:r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6" descr="tuosshieldcmyk_3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2" y="245190"/>
            <a:ext cx="30702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993" y="245190"/>
            <a:ext cx="1680834" cy="8079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517" y="6032919"/>
            <a:ext cx="977577" cy="605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4" y="5971335"/>
            <a:ext cx="2667000" cy="666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35" y="6002127"/>
            <a:ext cx="23812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32766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	Introduction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892"/>
            <a:ext cx="10515600" cy="5006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Post-operational clean out (POCO) marks a transition from normal operations to decommissioning of the 8 "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oldside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" highly active storage tanks (HASTs) at Sellafield.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Last transfer of highly active liquor to these tanks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was in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1971.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no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agitation facility.  Large amount of precipitated solids (~ 2000 kg) have accumulated.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One of the main constituents is zirconium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molybdate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hydrate (ZMH) (ZrMo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(OH)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.2H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O).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An excess of washout reagent, possibly sodium carbonate (Na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) is required to dissolve the solids for removal.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16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</a:p>
          <a:p>
            <a:pPr marL="0" indent="0"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vitreous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wasteform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particularly capable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of: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Accommodating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large amounts of sodium and some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molybdenum.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abricated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from a base glass + waste combination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procedure. 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Melt at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 operational temperature of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~ 1050°C.</a:t>
            </a:r>
          </a:p>
          <a:p>
            <a:pPr marL="0" indent="0">
              <a:buNone/>
            </a:pPr>
            <a:endParaRPr lang="en-GB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Titanium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glasses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Titania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(TiO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can form glasses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when combined with a primary glass former.  </a:t>
            </a: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amounts of sodium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can be accommodated (up to ~ 40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% Na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O)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[1-3].  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en-GB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help to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lower the fusion temperature and viscosity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of the system.  </a:t>
            </a: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en-GB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rarely 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features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in nuclear waste glasses.  The Indian AVS glass is an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example, with a sodium content of 20.8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% Na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 reported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[4] and with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 base glass TiO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content of 9.5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% (7.9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[5].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22952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854" y="28426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2.	Experimental Strategy</a:t>
            </a:r>
            <a:endParaRPr lang="en-GB" sz="2800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5968" y="1015518"/>
            <a:ext cx="2335799" cy="8624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072" y="1967901"/>
            <a:ext cx="3060114" cy="5337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700" y="1955620"/>
            <a:ext cx="414564" cy="4389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036" y="2586732"/>
            <a:ext cx="1601652" cy="8328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432" y="2705028"/>
            <a:ext cx="256054" cy="2865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3230" y="2607505"/>
            <a:ext cx="1473134" cy="85647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1432" y="3304823"/>
            <a:ext cx="308053" cy="5320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2150" y="3946868"/>
            <a:ext cx="2335799" cy="80974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66255" y="4506294"/>
            <a:ext cx="11868727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series:  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composition of the glass at full sodium content and prior to any waste substitution.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glass: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Composition derived from the relevant baseline series composition with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sodium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content lowered to allow for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sodium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content of waste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Full product 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glass: 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Composition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derived from baseline series plus waste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components.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30" y="37816"/>
            <a:ext cx="11906450" cy="132556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Liquid-liquid Na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hase Separation Effect of Al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 B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2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376212"/>
              </p:ext>
            </p:extLst>
          </p:nvPr>
        </p:nvGraphicFramePr>
        <p:xfrm>
          <a:off x="2578112" y="1574138"/>
          <a:ext cx="5738115" cy="3050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1957">
                  <a:extLst>
                    <a:ext uri="{9D8B030D-6E8A-4147-A177-3AD203B41FA5}">
                      <a16:colId xmlns:a16="http://schemas.microsoft.com/office/drawing/2014/main" val="2834812019"/>
                    </a:ext>
                  </a:extLst>
                </a:gridCol>
                <a:gridCol w="1059968">
                  <a:extLst>
                    <a:ext uri="{9D8B030D-6E8A-4147-A177-3AD203B41FA5}">
                      <a16:colId xmlns:a16="http://schemas.microsoft.com/office/drawing/2014/main" val="117456011"/>
                    </a:ext>
                  </a:extLst>
                </a:gridCol>
                <a:gridCol w="1058899">
                  <a:extLst>
                    <a:ext uri="{9D8B030D-6E8A-4147-A177-3AD203B41FA5}">
                      <a16:colId xmlns:a16="http://schemas.microsoft.com/office/drawing/2014/main" val="3307948078"/>
                    </a:ext>
                  </a:extLst>
                </a:gridCol>
                <a:gridCol w="1058899">
                  <a:extLst>
                    <a:ext uri="{9D8B030D-6E8A-4147-A177-3AD203B41FA5}">
                      <a16:colId xmlns:a16="http://schemas.microsoft.com/office/drawing/2014/main" val="2977279708"/>
                    </a:ext>
                  </a:extLst>
                </a:gridCol>
                <a:gridCol w="908392">
                  <a:extLst>
                    <a:ext uri="{9D8B030D-6E8A-4147-A177-3AD203B41FA5}">
                      <a16:colId xmlns:a16="http://schemas.microsoft.com/office/drawing/2014/main" val="3109209643"/>
                    </a:ext>
                  </a:extLst>
                </a:gridCol>
              </a:tblGrid>
              <a:tr h="50589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GB" sz="16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MoO</a:t>
                      </a:r>
                      <a:r>
                        <a:rPr lang="en-GB" sz="16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separation/%</a:t>
                      </a:r>
                      <a:endParaRPr lang="en-GB" sz="16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3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62386"/>
                  </a:ext>
                </a:extLst>
              </a:tr>
              <a:tr h="349218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B6D2E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600" b="1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600" b="1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600" b="1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en-GB" sz="1600" b="1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600" b="1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600" b="1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600" b="1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en-GB" sz="1600" b="1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100342"/>
                  </a:ext>
                </a:extLst>
              </a:tr>
              <a:tr h="758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Target MoO</a:t>
                      </a:r>
                      <a:r>
                        <a:rPr lang="en-GB" sz="16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wt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6D2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58312335"/>
                  </a:ext>
                </a:extLst>
              </a:tr>
              <a:tr h="349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6D2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14772222"/>
                  </a:ext>
                </a:extLst>
              </a:tr>
              <a:tr h="349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6D2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71008345"/>
                  </a:ext>
                </a:extLst>
              </a:tr>
              <a:tr h="349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B6D2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17974983"/>
                  </a:ext>
                </a:extLst>
              </a:tr>
              <a:tr h="349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2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54222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546763" y="-117301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Extent of liquid-liquid phase separation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27645" y="1101543"/>
            <a:ext cx="4968027" cy="367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Extent of liquid-liquid phase separation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2829" y="4450854"/>
            <a:ext cx="1164546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7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Na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phase separation occurs for relatively small amounts of Al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and melt temperature and pour viscosity increase.</a:t>
            </a:r>
          </a:p>
          <a:p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significantly </a:t>
            </a:r>
            <a:r>
              <a:rPr lang="en-GB" sz="17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lowers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phase separation and helps to lower melt temperature and pour viscosity (supported by [6-7]).</a:t>
            </a:r>
          </a:p>
          <a:p>
            <a:endParaRPr lang="en-GB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large amounts of B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also lower aqueous durability of the glass. Al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has been known to improve durability in glass.</a:t>
            </a:r>
          </a:p>
          <a:p>
            <a:endParaRPr lang="en-GB" sz="1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7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3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637" y="254289"/>
            <a:ext cx="10515600" cy="604694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	X-ray Diffraction Patterns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691" y="992199"/>
            <a:ext cx="5471769" cy="32713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4"/>
          <p:cNvSpPr txBox="1"/>
          <p:nvPr/>
        </p:nvSpPr>
        <p:spPr>
          <a:xfrm rot="16200000">
            <a:off x="33606" y="2432324"/>
            <a:ext cx="695004" cy="2308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Intensity/I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490" y="993183"/>
            <a:ext cx="5471769" cy="32693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490" y="2011251"/>
            <a:ext cx="256054" cy="6950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7842" y="5389150"/>
            <a:ext cx="11025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ICCD pdf: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12-0773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 Na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- Cubic (Fd-3m); </a:t>
            </a:r>
            <a:r>
              <a:rPr lang="en-GB" sz="1400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26-0968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 Na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- Orthorhombic (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Fddd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en-GB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70-1710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.2H</a:t>
            </a:r>
            <a:r>
              <a:rPr lang="en-GB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- Orthorhombic (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Pbca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0266" y="4584191"/>
            <a:ext cx="5282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Target 0.0 Al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15.0 B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%)    9.2 MoO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31600" y="4525216"/>
            <a:ext cx="512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</a:t>
            </a:r>
            <a:r>
              <a:rPr lang="en-GB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Al</a:t>
            </a:r>
            <a:r>
              <a:rPr lang="en-GB" sz="1600" b="1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5.0 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6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    </a:t>
            </a:r>
            <a:r>
              <a:rPr lang="en-GB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 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16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241159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419" y="102305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	Sample photos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219" y="1631495"/>
            <a:ext cx="2638019" cy="1003860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506" y="1631495"/>
            <a:ext cx="2818203" cy="1067501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042" y="2994415"/>
            <a:ext cx="2771667" cy="919027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998" y="4201241"/>
            <a:ext cx="2761711" cy="1067946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7752" y="5556986"/>
            <a:ext cx="2720345" cy="1031670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1373" y="4210810"/>
            <a:ext cx="2611709" cy="1048808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8218" y="5577497"/>
            <a:ext cx="2638020" cy="1011159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538290" y="1776063"/>
            <a:ext cx="1938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B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5859" y="3232731"/>
            <a:ext cx="1938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5.0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B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8289" y="4489344"/>
            <a:ext cx="1938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B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3191" y="5883021"/>
            <a:ext cx="20810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 </a:t>
            </a:r>
            <a:r>
              <a:rPr lang="en-GB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B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33816" y="1027758"/>
            <a:ext cx="1233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Al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7530" y="1019315"/>
            <a:ext cx="1999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Al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48040" y="2373297"/>
            <a:ext cx="31700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3.4 </a:t>
            </a:r>
            <a:r>
              <a:rPr lang="en-GB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% MoO</a:t>
            </a:r>
            <a:r>
              <a:rPr lang="en-GB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Increase in translucency/transparency with increasing B</a:t>
            </a:r>
            <a:r>
              <a:rPr lang="en-GB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content.</a:t>
            </a: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Increase in opacity in presence of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GB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en-GB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causes the opacity?</a:t>
            </a:r>
            <a:endParaRPr lang="en-GB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80856" y="2101690"/>
            <a:ext cx="1003819" cy="2642786"/>
          </a:xfrm>
          <a:prstGeom prst="rect">
            <a:avLst/>
          </a:prstGeom>
          <a:ln w="1016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0187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63" y="104962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	SEM Micrographs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572" y="1186576"/>
            <a:ext cx="4763285" cy="35701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086" y="1186576"/>
            <a:ext cx="4760203" cy="35701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3572" y="5358634"/>
            <a:ext cx="89003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amples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contain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sub-micron scale small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white crystals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(&lt; ~ 0.5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µm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nriched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Mo.  Thought to be finely dispersed small crystallites of Na</a:t>
            </a:r>
            <a:r>
              <a:rPr lang="en-GB" alt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alt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small amount will turn the sample opaque, due to light scattering.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1193" y="4878466"/>
            <a:ext cx="7097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Target sample content : 2.5 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Al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5.0 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B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3.4 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 MoO</a:t>
            </a:r>
            <a:r>
              <a:rPr lang="en-GB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1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115743"/>
            <a:ext cx="10515600" cy="1325563"/>
          </a:xfrm>
        </p:spPr>
        <p:txBody>
          <a:bodyPr/>
          <a:lstStyle/>
          <a:p>
            <a:r>
              <a:rPr lang="en-GB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	Durability studies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350982" y="1141328"/>
            <a:ext cx="1066799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PCT-B based tests.  150-75 µm, deionised H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90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°C, SA/V 2000 m</a:t>
            </a:r>
            <a:r>
              <a:rPr lang="en-GB" baseline="30000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-1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. Target MoO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= 3.4. </a:t>
            </a:r>
            <a:r>
              <a:rPr lang="en-GB" dirty="0" err="1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wt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%.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44761" y="5520599"/>
            <a:ext cx="1127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relatively small amount of Al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very significantly 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decreases element leach rate.</a:t>
            </a:r>
          </a:p>
          <a:p>
            <a:pPr lvl="0"/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increase in boron element leach rate with increasing B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content (sodium appears more independent).  More significant at higher B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content. </a:t>
            </a:r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310890"/>
              </p:ext>
            </p:extLst>
          </p:nvPr>
        </p:nvGraphicFramePr>
        <p:xfrm>
          <a:off x="244761" y="1844962"/>
          <a:ext cx="5527965" cy="3493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006451"/>
              </p:ext>
            </p:extLst>
          </p:nvPr>
        </p:nvGraphicFramePr>
        <p:xfrm>
          <a:off x="6146798" y="1844961"/>
          <a:ext cx="5740401" cy="3493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917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36176"/>
              </p:ext>
            </p:extLst>
          </p:nvPr>
        </p:nvGraphicFramePr>
        <p:xfrm>
          <a:off x="323272" y="581891"/>
          <a:ext cx="5250873" cy="355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9840742"/>
              </p:ext>
            </p:extLst>
          </p:nvPr>
        </p:nvGraphicFramePr>
        <p:xfrm>
          <a:off x="6008253" y="581891"/>
          <a:ext cx="5851237" cy="355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4549676"/>
            <a:ext cx="123859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relatively small amount of Al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very significantly decreases element leach rate.</a:t>
            </a:r>
          </a:p>
          <a:p>
            <a:pPr lvl="0"/>
            <a:endParaRPr lang="en-GB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Molybdenum release rate shows a general increase with increasing B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</a:t>
            </a:r>
            <a:r>
              <a:rPr lang="en-GB" u="sng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Silicon release rate appears to be independent of B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content.  </a:t>
            </a:r>
          </a:p>
          <a:p>
            <a:pPr lvl="0"/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1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45" y="130714"/>
            <a:ext cx="10515600" cy="132556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Normalised Element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elease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56 days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223" y="1144477"/>
            <a:ext cx="5790885" cy="3950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2616" y="1690688"/>
            <a:ext cx="575396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Low release rates for all elements.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Comparable with other high sodium and molybdenum containing waste glasses from literature [8-9].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Al release congruent with Si.</a:t>
            </a:r>
          </a:p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below limit of detection and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~  2 orders of magnitude lower than the Mo release rate (50 ppb level in solution).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Silicon concentration 3-4 orders of magnitude below that which might be expected in pH range generated (12.6 to 12.8 </a:t>
            </a:r>
            <a:r>
              <a:rPr lang="en-GB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[10]).</a:t>
            </a:r>
            <a:endParaRPr lang="en-GB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951156"/>
              </p:ext>
            </p:extLst>
          </p:nvPr>
        </p:nvGraphicFramePr>
        <p:xfrm>
          <a:off x="231223" y="5404930"/>
          <a:ext cx="5846305" cy="1263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358">
                  <a:extLst>
                    <a:ext uri="{9D8B030D-6E8A-4147-A177-3AD203B41FA5}">
                      <a16:colId xmlns:a16="http://schemas.microsoft.com/office/drawing/2014/main" val="824596190"/>
                    </a:ext>
                  </a:extLst>
                </a:gridCol>
                <a:gridCol w="751193">
                  <a:extLst>
                    <a:ext uri="{9D8B030D-6E8A-4147-A177-3AD203B41FA5}">
                      <a16:colId xmlns:a16="http://schemas.microsoft.com/office/drawing/2014/main" val="2283791919"/>
                    </a:ext>
                  </a:extLst>
                </a:gridCol>
                <a:gridCol w="662036">
                  <a:extLst>
                    <a:ext uri="{9D8B030D-6E8A-4147-A177-3AD203B41FA5}">
                      <a16:colId xmlns:a16="http://schemas.microsoft.com/office/drawing/2014/main" val="2029191657"/>
                    </a:ext>
                  </a:extLst>
                </a:gridCol>
                <a:gridCol w="751193">
                  <a:extLst>
                    <a:ext uri="{9D8B030D-6E8A-4147-A177-3AD203B41FA5}">
                      <a16:colId xmlns:a16="http://schemas.microsoft.com/office/drawing/2014/main" val="1255842235"/>
                    </a:ext>
                  </a:extLst>
                </a:gridCol>
                <a:gridCol w="709498">
                  <a:extLst>
                    <a:ext uri="{9D8B030D-6E8A-4147-A177-3AD203B41FA5}">
                      <a16:colId xmlns:a16="http://schemas.microsoft.com/office/drawing/2014/main" val="3610893593"/>
                    </a:ext>
                  </a:extLst>
                </a:gridCol>
                <a:gridCol w="678227">
                  <a:extLst>
                    <a:ext uri="{9D8B030D-6E8A-4147-A177-3AD203B41FA5}">
                      <a16:colId xmlns:a16="http://schemas.microsoft.com/office/drawing/2014/main" val="125841849"/>
                    </a:ext>
                  </a:extLst>
                </a:gridCol>
                <a:gridCol w="789412">
                  <a:extLst>
                    <a:ext uri="{9D8B030D-6E8A-4147-A177-3AD203B41FA5}">
                      <a16:colId xmlns:a16="http://schemas.microsoft.com/office/drawing/2014/main" val="1182211983"/>
                    </a:ext>
                  </a:extLst>
                </a:gridCol>
                <a:gridCol w="690388">
                  <a:extLst>
                    <a:ext uri="{9D8B030D-6E8A-4147-A177-3AD203B41FA5}">
                      <a16:colId xmlns:a16="http://schemas.microsoft.com/office/drawing/2014/main" val="538374613"/>
                    </a:ext>
                  </a:extLst>
                </a:gridCol>
              </a:tblGrid>
              <a:tr h="315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Target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Composition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A3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545964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Oxide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A9CB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6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ZrO</a:t>
                      </a:r>
                      <a:r>
                        <a:rPr lang="en-GB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1527618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A9CB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25.2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2907799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A9CB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8007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34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8.	Conclusions and Further Work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Homogeneous full product waste glasses containing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large amounts of Na</a:t>
            </a:r>
            <a:r>
              <a:rPr lang="en-GB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en-GB" sz="2200" u="sng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(each at around 29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%) and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MoO</a:t>
            </a:r>
            <a:r>
              <a:rPr lang="en-GB" sz="2200" u="sng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at 3.4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 can be made.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sz="2200" u="sng" smtClean="0">
                <a:latin typeface="Arial" panose="020B0604020202020204" pitchFamily="34" charset="0"/>
                <a:cs typeface="Arial" panose="020B0604020202020204" pitchFamily="34" charset="0"/>
              </a:rPr>
              <a:t>low normalised release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rates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for all elements.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Comparable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to other high sodium and molybdenum-containing glasses from literature.</a:t>
            </a:r>
          </a:p>
          <a:p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 base glass can be successfully combined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with a simulated waste feed to produce a full product glass with 50% of sodium (i.e. around 14.5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 Na</a:t>
            </a:r>
            <a:r>
              <a:rPr lang="en-GB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O) coming from the waste.</a:t>
            </a:r>
            <a:endParaRPr lang="en-GB" sz="2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Further work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 include: </a:t>
            </a:r>
          </a:p>
          <a:p>
            <a:pPr marL="0" indent="0"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Determination of the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boundary limits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 waste incorporation.</a:t>
            </a:r>
          </a:p>
          <a:p>
            <a:pPr marL="0" indent="0">
              <a:buNone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en-GB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barrier layer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6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633" y="-77327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633" y="943898"/>
            <a:ext cx="11680722" cy="581086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Turnbull, R. C. and W. G. Lawrence (1952).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"The role of </a:t>
            </a:r>
            <a:r>
              <a:rPr lang="en-GB" sz="16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titania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in silica glasses”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Amer. Ceram. Soc. 35 (2) 48-53. </a:t>
            </a:r>
          </a:p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Hamilton, E. H. and G. W. Cleek (1958).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"Properties of sodium titanium silicate glasses”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Res. Nat. Bur. Standards. 61 (2) 89-94. </a:t>
            </a:r>
          </a:p>
          <a:p>
            <a:pPr marL="514350" indent="-51435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Strimple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J. H. and E. A.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Giess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(1958).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"Glass formation and properties of glasses in the system Na2O-B2O3-SiO2-TiO2"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Amer. Ceram. Soc. 41 (7) 231-237. </a:t>
            </a:r>
          </a:p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Rani, N., J. P.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Shrivastava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R. K.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Bajpai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(2010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). "Corrosion Mechanism in the Obsidian and its Comparison with the Nuclear Waste Glass for Long-Term Performance Assessment in the Geological Repository."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Open Corr. J. 3 16-27. </a:t>
            </a:r>
          </a:p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Mishra, P. K., V. De, et al. (2013).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"Preparation and characterisation of glass product with modified composition for </a:t>
            </a:r>
            <a:r>
              <a:rPr lang="en-GB" sz="16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vitrification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of high level radioactive waste."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Thermal Anal.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Calorim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112 (1) 103-108. </a:t>
            </a:r>
          </a:p>
          <a:p>
            <a:pPr marL="514350" indent="-51435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Caurant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D., O. Majerus, et al. (2007).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"Effect of molybdenum on the structure and  on the crystallization of SiO2-Na2O-CaO-B2O3 glasses."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Amer. Ceram. Soc. 90 (3) 774-783. </a:t>
            </a:r>
          </a:p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Caurant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D., O. Majerus, et al. (2010). </a:t>
            </a:r>
            <a:r>
              <a:rPr lang="en-GB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"Structural investigations of borosilicate glasses containing MoO3 by MAS NMR and Raman spectroscopies."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Mater. 396 (1) 94101. 56.</a:t>
            </a:r>
          </a:p>
          <a:p>
            <a:pPr marL="514350" indent="-51435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Muller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I. S., K. S.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Matlack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et al. (2010). "</a:t>
            </a:r>
            <a:r>
              <a:rPr lang="en-GB" sz="16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Waste Loading Enhancements for Hanford LAW </a:t>
            </a:r>
            <a:r>
              <a:rPr lang="en-GB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Glasses."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Office 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River               Protection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VSL-10R1790-1, Final Report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0"/>
              </a:spcAft>
              <a:buAutoNum type="arabicPeriod" startAt="9"/>
            </a:pP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Nicoleau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G., S. Schuller, et al, (2015). </a:t>
            </a:r>
            <a:r>
              <a:rPr lang="en-GB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“Phase separation and crystallization effects on the structure and durability of                 </a:t>
            </a:r>
            <a:r>
              <a:rPr lang="en-GB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molybdenum </a:t>
            </a:r>
            <a:r>
              <a:rPr lang="en-GB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borosilicate glass.”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J. Non-crystalline </a:t>
            </a:r>
            <a:r>
              <a:rPr lang="en-GB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sollids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427, 120-133.</a:t>
            </a:r>
          </a:p>
          <a:p>
            <a:pPr marL="342900" indent="-342900" algn="just">
              <a:buFont typeface="Arial" panose="020B0604020202020204" pitchFamily="34" charset="0"/>
              <a:buAutoNum type="arabicPeriod" startAt="9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Okamoto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G., T. Okura, and K.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Goto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(1957). </a:t>
            </a:r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“Properties of silica in water.”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Geochimica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Cosmochimica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12 123-132.</a:t>
            </a:r>
          </a:p>
          <a:p>
            <a:pPr marL="342900" indent="-342900" algn="just">
              <a:spcAft>
                <a:spcPts val="0"/>
              </a:spcAft>
              <a:buAutoNum type="arabicPeriod" startAt="9"/>
            </a:pPr>
            <a:endParaRPr lang="en-GB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0"/>
              </a:spcAft>
              <a:buAutoNum type="arabicPeriod" startAt="9"/>
            </a:pPr>
            <a:endParaRPr lang="en-GB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ecture format - blu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l year projects and plagiarism 2013-14 [Compatibility Mode]" id="{6277B962-AD59-448C-901B-0305BE626391}" vid="{77FF08B1-5FE6-4B65-A9BA-481B366F79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1554</Words>
  <Application>Microsoft Office PowerPoint</Application>
  <PresentationFormat>Widescreen</PresentationFormat>
  <Paragraphs>234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Ebrima</vt:lpstr>
      <vt:lpstr>Times New Roman</vt:lpstr>
      <vt:lpstr>Office Theme</vt:lpstr>
      <vt:lpstr>Lecture format - blue text</vt:lpstr>
      <vt:lpstr>A study to develop a new glass formulation for the immobilisation of HLW containing molybdenum and large amounts of sodium </vt:lpstr>
      <vt:lpstr>1. Introduction</vt:lpstr>
      <vt:lpstr>PowerPoint Presentation</vt:lpstr>
      <vt:lpstr>2. Experimental Strategy</vt:lpstr>
      <vt:lpstr>3. Liquid-liquid Na2MoO4 Phase Separation Effect of Al2O3 vs B2O3</vt:lpstr>
      <vt:lpstr>4. X-ray Diffraction Patterns</vt:lpstr>
      <vt:lpstr>5. Sample photos</vt:lpstr>
      <vt:lpstr>6. SEM Micrographs</vt:lpstr>
      <vt:lpstr>7. Durability studies</vt:lpstr>
      <vt:lpstr>PowerPoint Presentation</vt:lpstr>
      <vt:lpstr>Normalised Element Release Up To 56 days</vt:lpstr>
      <vt:lpstr>8. Conclusions and Further Work</vt:lpstr>
      <vt:lpstr>References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Hewlett-Packard Company</dc:creator>
  <cp:lastModifiedBy>Hewlett-Packard Company</cp:lastModifiedBy>
  <cp:revision>75</cp:revision>
  <dcterms:created xsi:type="dcterms:W3CDTF">2017-10-17T04:39:50Z</dcterms:created>
  <dcterms:modified xsi:type="dcterms:W3CDTF">2017-10-30T19:51:39Z</dcterms:modified>
</cp:coreProperties>
</file>