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0" r:id="rId2"/>
    <p:sldId id="445" r:id="rId3"/>
    <p:sldId id="442" r:id="rId4"/>
    <p:sldId id="448" r:id="rId5"/>
    <p:sldId id="462" r:id="rId6"/>
    <p:sldId id="463" r:id="rId7"/>
    <p:sldId id="458" r:id="rId8"/>
    <p:sldId id="460" r:id="rId9"/>
    <p:sldId id="466" r:id="rId10"/>
    <p:sldId id="467" r:id="rId11"/>
    <p:sldId id="468" r:id="rId12"/>
    <p:sldId id="459" r:id="rId13"/>
    <p:sldId id="469" r:id="rId14"/>
    <p:sldId id="470" r:id="rId15"/>
    <p:sldId id="451" r:id="rId16"/>
    <p:sldId id="455" r:id="rId17"/>
    <p:sldId id="464" r:id="rId18"/>
    <p:sldId id="272" r:id="rId19"/>
    <p:sldId id="461" r:id="rId20"/>
    <p:sldId id="447" r:id="rId21"/>
    <p:sldId id="465" r:id="rId22"/>
    <p:sldId id="472" r:id="rId23"/>
    <p:sldId id="473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pos="2880">
          <p15:clr>
            <a:srgbClr val="A4A3A4"/>
          </p15:clr>
        </p15:guide>
        <p15:guide id="4" pos="5556">
          <p15:clr>
            <a:srgbClr val="A4A3A4"/>
          </p15:clr>
        </p15:guide>
        <p15:guide id="5" pos="2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0432" autoAdjust="0"/>
    <p:restoredTop sz="95405" autoAdjust="0"/>
  </p:normalViewPr>
  <p:slideViewPr>
    <p:cSldViewPr showGuides="1">
      <p:cViewPr>
        <p:scale>
          <a:sx n="90" d="100"/>
          <a:sy n="90" d="100"/>
        </p:scale>
        <p:origin x="1766" y="-125"/>
      </p:cViewPr>
      <p:guideLst>
        <p:guide orient="horz" pos="2160"/>
        <p:guide orient="horz" pos="799"/>
        <p:guide pos="2880"/>
        <p:guide pos="5556"/>
        <p:guide pos="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284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31/10/2017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31/10/2017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165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666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6337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ONDRAF/NIRAS decided to apply the same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formulation to the cementitious backfill (premix mortar) but replacing siliceous sand by a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calcareous sand (limestone). Alkali-aggregate reaction (AAR) is a well known cause of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concrete deterioration. It arises from use of reactive (with cement) siliceous aggregates and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in expansion and cracking. AAR is eliminated by using sand-grade high-purity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limestone aggregate (for coarse as well as for fine aggregate).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4181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Ettringite</a:t>
            </a:r>
            <a:r>
              <a:rPr lang="en-AU" dirty="0" smtClean="0"/>
              <a:t> and </a:t>
            </a:r>
            <a:r>
              <a:rPr lang="en-AU" dirty="0" err="1" smtClean="0"/>
              <a:t>Tca</a:t>
            </a:r>
            <a:r>
              <a:rPr lang="en-AU" baseline="0" dirty="0" smtClean="0"/>
              <a:t> (</a:t>
            </a:r>
            <a:r>
              <a:rPr lang="en-AU" baseline="0" dirty="0" err="1" smtClean="0"/>
              <a:t>tricarboaluminate</a:t>
            </a:r>
            <a:r>
              <a:rPr lang="en-AU" baseline="0" dirty="0" smtClean="0"/>
              <a:t>) </a:t>
            </a:r>
            <a:r>
              <a:rPr lang="en-AU" dirty="0" smtClean="0"/>
              <a:t>is </a:t>
            </a:r>
            <a:r>
              <a:rPr lang="en-AU" dirty="0" err="1" smtClean="0"/>
              <a:t>AFt</a:t>
            </a:r>
            <a:r>
              <a:rPr lang="en-AU" dirty="0" smtClean="0"/>
              <a:t>: calcium </a:t>
            </a:r>
            <a:r>
              <a:rPr lang="en-AU" dirty="0" err="1" smtClean="0"/>
              <a:t>aluminumsulphate</a:t>
            </a:r>
            <a:r>
              <a:rPr lang="en-AU" dirty="0" smtClean="0"/>
              <a:t> hydrate</a:t>
            </a:r>
          </a:p>
          <a:p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Afm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monocarboaluminate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strätlingite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(containing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silicium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2703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U(VI) speciation in an oxidising</a:t>
            </a:r>
            <a:r>
              <a:rPr lang="en-AU" baseline="0" dirty="0" smtClean="0"/>
              <a:t> cementitious environment is dominated by the hydrolysis species UO2(OH)3- and UO2(OH)3-2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1933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6622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Alkali-aggregate reaction (AAR) is a well known cause of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concrete deterioration. It arises from use of reactive (with cement) siliceous aggregates and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in expansion and cracking. AAR is eliminated by using sand-grade high-purity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limestone aggregate (for coarse as well as for fine aggregate). </a:t>
            </a:r>
          </a:p>
          <a:p>
            <a:endParaRPr lang="en-A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alkali-dolomite reaction, another reported cause of deterioration induced by aggregates, will be entirely avoided by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limestones low in magnesia (no more than 2% each of magnesium, silicon and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aluminum</a:t>
            </a:r>
            <a:endParaRPr lang="en-A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oxide) [68].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8980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sorption process can be quantified through use of the </a:t>
            </a:r>
            <a:r>
              <a:rPr lang="en-AU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constant if it is experimentally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demonstrated that sorption is linear and reversible. In the majority of the reported experimental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studies, however, neither the linearity nor the reversibility were tested. As a result, the reported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sorption values should be considered as a distribution ratio </a:t>
            </a:r>
            <a:r>
              <a:rPr lang="en-A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(ℓ/kg):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203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497" y="5500319"/>
            <a:ext cx="9170984" cy="1357681"/>
            <a:chOff x="1497" y="5500319"/>
            <a:chExt cx="9170984" cy="1357681"/>
          </a:xfrm>
        </p:grpSpPr>
        <p:sp>
          <p:nvSpPr>
            <p:cNvPr id="8" name="Rectangle 7"/>
            <p:cNvSpPr/>
            <p:nvPr userDrawn="1"/>
          </p:nvSpPr>
          <p:spPr>
            <a:xfrm>
              <a:off x="1497" y="5940320"/>
              <a:ext cx="9158377" cy="917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1497" y="5563679"/>
              <a:ext cx="9170984" cy="932871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0" y="117"/>
                </a:cxn>
                <a:cxn ang="0">
                  <a:pos x="0" y="137"/>
                </a:cxn>
                <a:cxn ang="0">
                  <a:pos x="2030" y="137"/>
                </a:cxn>
                <a:cxn ang="0">
                  <a:pos x="2313" y="117"/>
                </a:cxn>
                <a:cxn ang="0">
                  <a:pos x="2880" y="0"/>
                </a:cxn>
                <a:cxn ang="0">
                  <a:pos x="2880" y="0"/>
                </a:cxn>
                <a:cxn ang="0">
                  <a:pos x="2880" y="117"/>
                </a:cxn>
                <a:cxn ang="0">
                  <a:pos x="2313" y="117"/>
                </a:cxn>
                <a:cxn ang="0">
                  <a:pos x="2784" y="293"/>
                </a:cxn>
                <a:cxn ang="0">
                  <a:pos x="2880" y="293"/>
                </a:cxn>
                <a:cxn ang="0">
                  <a:pos x="2880" y="0"/>
                </a:cxn>
              </a:cxnLst>
              <a:rect l="0" t="0" r="r" b="b"/>
              <a:pathLst>
                <a:path w="2880" h="293">
                  <a:moveTo>
                    <a:pt x="2313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030" y="137"/>
                    <a:pt x="2030" y="137"/>
                    <a:pt x="2030" y="137"/>
                  </a:cubicBezTo>
                  <a:cubicBezTo>
                    <a:pt x="2214" y="137"/>
                    <a:pt x="2274" y="132"/>
                    <a:pt x="2313" y="117"/>
                  </a:cubicBezTo>
                  <a:moveTo>
                    <a:pt x="2880" y="0"/>
                  </a:moveTo>
                  <a:cubicBezTo>
                    <a:pt x="2880" y="0"/>
                    <a:pt x="2880" y="0"/>
                    <a:pt x="2880" y="0"/>
                  </a:cubicBezTo>
                  <a:cubicBezTo>
                    <a:pt x="2880" y="117"/>
                    <a:pt x="2880" y="117"/>
                    <a:pt x="2880" y="117"/>
                  </a:cubicBezTo>
                  <a:cubicBezTo>
                    <a:pt x="2313" y="117"/>
                    <a:pt x="2313" y="117"/>
                    <a:pt x="2313" y="117"/>
                  </a:cubicBezTo>
                  <a:cubicBezTo>
                    <a:pt x="2411" y="197"/>
                    <a:pt x="2542" y="293"/>
                    <a:pt x="2784" y="293"/>
                  </a:cubicBezTo>
                  <a:cubicBezTo>
                    <a:pt x="2842" y="293"/>
                    <a:pt x="2880" y="293"/>
                    <a:pt x="2880" y="293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1497" y="5500319"/>
              <a:ext cx="9170984" cy="435430"/>
            </a:xfrm>
            <a:custGeom>
              <a:avLst/>
              <a:gdLst/>
              <a:ahLst/>
              <a:cxnLst>
                <a:cxn ang="0">
                  <a:pos x="2880" y="20"/>
                </a:cxn>
                <a:cxn ang="0">
                  <a:pos x="2789" y="20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880" y="137"/>
                </a:cxn>
                <a:cxn ang="0">
                  <a:pos x="2880" y="20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1860" y="0"/>
                </a:cxn>
              </a:cxnLst>
              <a:rect l="0" t="0" r="r" b="b"/>
              <a:pathLst>
                <a:path w="2880" h="137">
                  <a:moveTo>
                    <a:pt x="2880" y="20"/>
                  </a:moveTo>
                  <a:cubicBezTo>
                    <a:pt x="2789" y="20"/>
                    <a:pt x="2789" y="20"/>
                    <a:pt x="2789" y="20"/>
                  </a:cubicBezTo>
                  <a:cubicBezTo>
                    <a:pt x="2500" y="20"/>
                    <a:pt x="2393" y="10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880" y="137"/>
                    <a:pt x="2880" y="137"/>
                    <a:pt x="2880" y="137"/>
                  </a:cubicBezTo>
                  <a:cubicBezTo>
                    <a:pt x="2880" y="20"/>
                    <a:pt x="2880" y="20"/>
                    <a:pt x="2880" y="20"/>
                  </a:cubicBezTo>
                  <a:moveTo>
                    <a:pt x="18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216" y="57"/>
                    <a:pt x="2053" y="0"/>
                    <a:pt x="18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497" y="5563679"/>
              <a:ext cx="7365906" cy="432734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6"/>
                </a:cxn>
                <a:cxn ang="0">
                  <a:pos x="2030" y="136"/>
                </a:cxn>
                <a:cxn ang="0">
                  <a:pos x="2313" y="117"/>
                </a:cxn>
              </a:cxnLst>
              <a:rect l="0" t="0" r="r" b="b"/>
              <a:pathLst>
                <a:path w="2313" h="136">
                  <a:moveTo>
                    <a:pt x="2313" y="117"/>
                  </a:moveTo>
                  <a:cubicBezTo>
                    <a:pt x="2204" y="55"/>
                    <a:pt x="2053" y="0"/>
                    <a:pt x="18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030" y="136"/>
                    <a:pt x="2030" y="136"/>
                    <a:pt x="2030" y="136"/>
                  </a:cubicBezTo>
                  <a:cubicBezTo>
                    <a:pt x="2214" y="136"/>
                    <a:pt x="2274" y="132"/>
                    <a:pt x="2313" y="117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auto">
            <a:xfrm>
              <a:off x="7367402" y="5563679"/>
              <a:ext cx="1805078" cy="869511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0" y="117"/>
                </a:cxn>
                <a:cxn ang="0">
                  <a:pos x="471" y="273"/>
                </a:cxn>
                <a:cxn ang="0">
                  <a:pos x="567" y="273"/>
                </a:cxn>
                <a:cxn ang="0">
                  <a:pos x="567" y="0"/>
                </a:cxn>
                <a:cxn ang="0">
                  <a:pos x="476" y="0"/>
                </a:cxn>
              </a:cxnLst>
              <a:rect l="0" t="0" r="r" b="b"/>
              <a:pathLst>
                <a:path w="567" h="273">
                  <a:moveTo>
                    <a:pt x="476" y="0"/>
                  </a:moveTo>
                  <a:cubicBezTo>
                    <a:pt x="187" y="0"/>
                    <a:pt x="80" y="87"/>
                    <a:pt x="0" y="117"/>
                  </a:cubicBezTo>
                  <a:cubicBezTo>
                    <a:pt x="128" y="190"/>
                    <a:pt x="229" y="273"/>
                    <a:pt x="471" y="273"/>
                  </a:cubicBezTo>
                  <a:cubicBezTo>
                    <a:pt x="529" y="273"/>
                    <a:pt x="567" y="273"/>
                    <a:pt x="567" y="273"/>
                  </a:cubicBezTo>
                  <a:cubicBezTo>
                    <a:pt x="567" y="0"/>
                    <a:pt x="567" y="0"/>
                    <a:pt x="567" y="0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pic>
          <p:nvPicPr>
            <p:cNvPr id="13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15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8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1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3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4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5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6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713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9469" cy="6500812"/>
            <a:chOff x="-26988" y="357188"/>
            <a:chExt cx="9199469" cy="6500812"/>
          </a:xfrm>
        </p:grpSpPr>
        <p:grpSp>
          <p:nvGrpSpPr>
            <p:cNvPr id="29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5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grpSp>
          <p:nvGrpSpPr>
            <p:cNvPr id="30" name="Group 29"/>
            <p:cNvGrpSpPr/>
            <p:nvPr userDrawn="1"/>
          </p:nvGrpSpPr>
          <p:grpSpPr>
            <a:xfrm>
              <a:off x="1497" y="5500319"/>
              <a:ext cx="9170984" cy="1357681"/>
              <a:chOff x="1497" y="5500319"/>
              <a:chExt cx="9170984" cy="1357681"/>
            </a:xfrm>
          </p:grpSpPr>
          <p:sp>
            <p:nvSpPr>
              <p:cNvPr id="31" name="Rectangle 30"/>
              <p:cNvSpPr/>
              <p:nvPr userDrawn="1"/>
            </p:nvSpPr>
            <p:spPr>
              <a:xfrm>
                <a:off x="1497" y="5940320"/>
                <a:ext cx="9158377" cy="917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31"/>
              <p:cNvGrpSpPr/>
              <p:nvPr userDrawn="1"/>
            </p:nvGrpSpPr>
            <p:grpSpPr>
              <a:xfrm>
                <a:off x="1497" y="5500319"/>
                <a:ext cx="9170984" cy="996231"/>
                <a:chOff x="1497" y="5500319"/>
                <a:chExt cx="9170984" cy="996231"/>
              </a:xfrm>
            </p:grpSpPr>
            <p:sp>
              <p:nvSpPr>
                <p:cNvPr id="47" name="Freeform 7"/>
                <p:cNvSpPr>
                  <a:spLocks noEditPoints="1"/>
                </p:cNvSpPr>
                <p:nvPr userDrawn="1"/>
              </p:nvSpPr>
              <p:spPr bwMode="auto">
                <a:xfrm>
                  <a:off x="1497" y="5563679"/>
                  <a:ext cx="9170984" cy="932871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0" y="117"/>
                    </a:cxn>
                    <a:cxn ang="0">
                      <a:pos x="0" y="137"/>
                    </a:cxn>
                    <a:cxn ang="0">
                      <a:pos x="2030" y="137"/>
                    </a:cxn>
                    <a:cxn ang="0">
                      <a:pos x="2313" y="117"/>
                    </a:cxn>
                    <a:cxn ang="0">
                      <a:pos x="2880" y="0"/>
                    </a:cxn>
                    <a:cxn ang="0">
                      <a:pos x="2880" y="0"/>
                    </a:cxn>
                    <a:cxn ang="0">
                      <a:pos x="2880" y="117"/>
                    </a:cxn>
                    <a:cxn ang="0">
                      <a:pos x="2313" y="117"/>
                    </a:cxn>
                    <a:cxn ang="0">
                      <a:pos x="2784" y="293"/>
                    </a:cxn>
                    <a:cxn ang="0">
                      <a:pos x="2880" y="293"/>
                    </a:cxn>
                    <a:cxn ang="0">
                      <a:pos x="2880" y="0"/>
                    </a:cxn>
                  </a:cxnLst>
                  <a:rect l="0" t="0" r="r" b="b"/>
                  <a:pathLst>
                    <a:path w="2880" h="293">
                      <a:moveTo>
                        <a:pt x="2313" y="117"/>
                      </a:move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030" y="137"/>
                        <a:pt x="2030" y="137"/>
                        <a:pt x="2030" y="137"/>
                      </a:cubicBezTo>
                      <a:cubicBezTo>
                        <a:pt x="2214" y="137"/>
                        <a:pt x="2274" y="132"/>
                        <a:pt x="2313" y="117"/>
                      </a:cubicBezTo>
                      <a:moveTo>
                        <a:pt x="2880" y="0"/>
                      </a:moveTo>
                      <a:cubicBezTo>
                        <a:pt x="2880" y="0"/>
                        <a:pt x="2880" y="0"/>
                        <a:pt x="2880" y="0"/>
                      </a:cubicBezTo>
                      <a:cubicBezTo>
                        <a:pt x="2880" y="117"/>
                        <a:pt x="2880" y="117"/>
                        <a:pt x="2880" y="117"/>
                      </a:cubicBezTo>
                      <a:cubicBezTo>
                        <a:pt x="2313" y="117"/>
                        <a:pt x="2313" y="117"/>
                        <a:pt x="2313" y="117"/>
                      </a:cubicBezTo>
                      <a:cubicBezTo>
                        <a:pt x="2411" y="197"/>
                        <a:pt x="2542" y="293"/>
                        <a:pt x="2784" y="293"/>
                      </a:cubicBezTo>
                      <a:cubicBezTo>
                        <a:pt x="2842" y="293"/>
                        <a:pt x="2880" y="293"/>
                        <a:pt x="2880" y="293"/>
                      </a:cubicBezTo>
                      <a:cubicBezTo>
                        <a:pt x="2880" y="0"/>
                        <a:pt x="2880" y="0"/>
                        <a:pt x="2880" y="0"/>
                      </a:cubicBezTo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8" name="Freeform 8"/>
                <p:cNvSpPr>
                  <a:spLocks noEditPoints="1"/>
                </p:cNvSpPr>
                <p:nvPr userDrawn="1"/>
              </p:nvSpPr>
              <p:spPr bwMode="auto">
                <a:xfrm>
                  <a:off x="1497" y="5500319"/>
                  <a:ext cx="9170984" cy="435430"/>
                </a:xfrm>
                <a:custGeom>
                  <a:avLst/>
                  <a:gdLst/>
                  <a:ahLst/>
                  <a:cxnLst>
                    <a:cxn ang="0">
                      <a:pos x="2880" y="20"/>
                    </a:cxn>
                    <a:cxn ang="0">
                      <a:pos x="2789" y="20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880" y="137"/>
                    </a:cxn>
                    <a:cxn ang="0">
                      <a:pos x="2880" y="20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1860" y="0"/>
                    </a:cxn>
                  </a:cxnLst>
                  <a:rect l="0" t="0" r="r" b="b"/>
                  <a:pathLst>
                    <a:path w="2880" h="137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880" y="137"/>
                        <a:pt x="2880" y="137"/>
                        <a:pt x="2880" y="137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9" name="Freeform 9"/>
                <p:cNvSpPr>
                  <a:spLocks/>
                </p:cNvSpPr>
                <p:nvPr userDrawn="1"/>
              </p:nvSpPr>
              <p:spPr bwMode="auto">
                <a:xfrm>
                  <a:off x="1497" y="5563679"/>
                  <a:ext cx="7365906" cy="432734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2030" y="136"/>
                    </a:cxn>
                    <a:cxn ang="0">
                      <a:pos x="2313" y="117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50" name="Freeform 10"/>
                <p:cNvSpPr>
                  <a:spLocks/>
                </p:cNvSpPr>
                <p:nvPr userDrawn="1"/>
              </p:nvSpPr>
              <p:spPr bwMode="auto">
                <a:xfrm>
                  <a:off x="7367402" y="5563679"/>
                  <a:ext cx="1805078" cy="869511"/>
                </a:xfrm>
                <a:custGeom>
                  <a:avLst/>
                  <a:gdLst/>
                  <a:ahLst/>
                  <a:cxnLst>
                    <a:cxn ang="0">
                      <a:pos x="476" y="0"/>
                    </a:cxn>
                    <a:cxn ang="0">
                      <a:pos x="0" y="117"/>
                    </a:cxn>
                    <a:cxn ang="0">
                      <a:pos x="471" y="273"/>
                    </a:cxn>
                    <a:cxn ang="0">
                      <a:pos x="567" y="273"/>
                    </a:cxn>
                    <a:cxn ang="0">
                      <a:pos x="567" y="0"/>
                    </a:cxn>
                    <a:cxn ang="0">
                      <a:pos x="476" y="0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</p:grpSp>
          <p:pic>
            <p:nvPicPr>
              <p:cNvPr id="33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35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6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8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1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2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3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4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5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6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7967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5409" cy="6140081"/>
            <a:chOff x="-26988" y="357188"/>
            <a:chExt cx="9195409" cy="6140081"/>
          </a:xfrm>
        </p:grpSpPr>
        <p:grpSp>
          <p:nvGrpSpPr>
            <p:cNvPr id="29" name="Group 28"/>
            <p:cNvGrpSpPr/>
            <p:nvPr userDrawn="1"/>
          </p:nvGrpSpPr>
          <p:grpSpPr>
            <a:xfrm>
              <a:off x="608" y="5500319"/>
              <a:ext cx="9167813" cy="996950"/>
              <a:chOff x="608" y="5500319"/>
              <a:chExt cx="9167813" cy="996950"/>
            </a:xfrm>
          </p:grpSpPr>
          <p:grpSp>
            <p:nvGrpSpPr>
              <p:cNvPr id="43" name="Group 22"/>
              <p:cNvGrpSpPr>
                <a:grpSpLocks/>
              </p:cNvGrpSpPr>
              <p:nvPr userDrawn="1"/>
            </p:nvGrpSpPr>
            <p:grpSpPr bwMode="auto">
              <a:xfrm>
                <a:off x="608" y="5500319"/>
                <a:ext cx="9167813" cy="996950"/>
                <a:chOff x="-7938" y="5668963"/>
                <a:chExt cx="9167813" cy="996950"/>
              </a:xfrm>
            </p:grpSpPr>
            <p:sp>
              <p:nvSpPr>
                <p:cNvPr id="58" name="Freeform 11"/>
                <p:cNvSpPr>
                  <a:spLocks noEditPoints="1"/>
                </p:cNvSpPr>
                <p:nvPr userDrawn="1"/>
              </p:nvSpPr>
              <p:spPr bwMode="auto">
                <a:xfrm>
                  <a:off x="-7938" y="5668963"/>
                  <a:ext cx="9167813" cy="996950"/>
                </a:xfrm>
                <a:custGeom>
                  <a:avLst/>
                  <a:gdLst>
                    <a:gd name="T0" fmla="*/ 2880 w 2880"/>
                    <a:gd name="T1" fmla="*/ 20 h 313"/>
                    <a:gd name="T2" fmla="*/ 2789 w 2880"/>
                    <a:gd name="T3" fmla="*/ 20 h 313"/>
                    <a:gd name="T4" fmla="*/ 2313 w 2880"/>
                    <a:gd name="T5" fmla="*/ 137 h 313"/>
                    <a:gd name="T6" fmla="*/ 2784 w 2880"/>
                    <a:gd name="T7" fmla="*/ 313 h 313"/>
                    <a:gd name="T8" fmla="*/ 2880 w 2880"/>
                    <a:gd name="T9" fmla="*/ 313 h 313"/>
                    <a:gd name="T10" fmla="*/ 2880 w 2880"/>
                    <a:gd name="T11" fmla="*/ 20 h 313"/>
                    <a:gd name="T12" fmla="*/ 1860 w 2880"/>
                    <a:gd name="T13" fmla="*/ 0 h 313"/>
                    <a:gd name="T14" fmla="*/ 0 w 2880"/>
                    <a:gd name="T15" fmla="*/ 0 h 313"/>
                    <a:gd name="T16" fmla="*/ 0 w 2880"/>
                    <a:gd name="T17" fmla="*/ 157 h 313"/>
                    <a:gd name="T18" fmla="*/ 2030 w 2880"/>
                    <a:gd name="T19" fmla="*/ 157 h 313"/>
                    <a:gd name="T20" fmla="*/ 2313 w 2880"/>
                    <a:gd name="T21" fmla="*/ 137 h 313"/>
                    <a:gd name="T22" fmla="*/ 2313 w 2880"/>
                    <a:gd name="T23" fmla="*/ 137 h 313"/>
                    <a:gd name="T24" fmla="*/ 2313 w 2880"/>
                    <a:gd name="T25" fmla="*/ 137 h 313"/>
                    <a:gd name="T26" fmla="*/ 1860 w 2880"/>
                    <a:gd name="T2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0" h="313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411" y="217"/>
                        <a:pt x="2542" y="313"/>
                        <a:pt x="2784" y="313"/>
                      </a:cubicBezTo>
                      <a:cubicBezTo>
                        <a:pt x="2842" y="313"/>
                        <a:pt x="2880" y="313"/>
                        <a:pt x="2880" y="313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2030" y="157"/>
                        <a:pt x="2030" y="157"/>
                        <a:pt x="2030" y="157"/>
                      </a:cubicBezTo>
                      <a:cubicBezTo>
                        <a:pt x="2214" y="157"/>
                        <a:pt x="2274" y="152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9" name="Freeform 24"/>
                <p:cNvSpPr>
                  <a:spLocks/>
                </p:cNvSpPr>
                <p:nvPr userDrawn="1"/>
              </p:nvSpPr>
              <p:spPr bwMode="auto">
                <a:xfrm>
                  <a:off x="-7938" y="5732463"/>
                  <a:ext cx="7362826" cy="433387"/>
                </a:xfrm>
                <a:custGeom>
                  <a:avLst/>
                  <a:gdLst>
                    <a:gd name="T0" fmla="*/ 2313 w 2313"/>
                    <a:gd name="T1" fmla="*/ 117 h 136"/>
                    <a:gd name="T2" fmla="*/ 1860 w 2313"/>
                    <a:gd name="T3" fmla="*/ 0 h 136"/>
                    <a:gd name="T4" fmla="*/ 0 w 2313"/>
                    <a:gd name="T5" fmla="*/ 0 h 136"/>
                    <a:gd name="T6" fmla="*/ 0 w 2313"/>
                    <a:gd name="T7" fmla="*/ 136 h 136"/>
                    <a:gd name="T8" fmla="*/ 2030 w 2313"/>
                    <a:gd name="T9" fmla="*/ 136 h 136"/>
                    <a:gd name="T10" fmla="*/ 2313 w 2313"/>
                    <a:gd name="T11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60" name="Freeform 25"/>
                <p:cNvSpPr>
                  <a:spLocks/>
                </p:cNvSpPr>
                <p:nvPr userDrawn="1"/>
              </p:nvSpPr>
              <p:spPr bwMode="auto">
                <a:xfrm>
                  <a:off x="7354888" y="5732463"/>
                  <a:ext cx="1804987" cy="869950"/>
                </a:xfrm>
                <a:custGeom>
                  <a:avLst/>
                  <a:gdLst>
                    <a:gd name="T0" fmla="*/ 476 w 567"/>
                    <a:gd name="T1" fmla="*/ 0 h 273"/>
                    <a:gd name="T2" fmla="*/ 0 w 567"/>
                    <a:gd name="T3" fmla="*/ 117 h 273"/>
                    <a:gd name="T4" fmla="*/ 471 w 567"/>
                    <a:gd name="T5" fmla="*/ 273 h 273"/>
                    <a:gd name="T6" fmla="*/ 567 w 567"/>
                    <a:gd name="T7" fmla="*/ 273 h 273"/>
                    <a:gd name="T8" fmla="*/ 567 w 567"/>
                    <a:gd name="T9" fmla="*/ 0 h 273"/>
                    <a:gd name="T10" fmla="*/ 476 w 567"/>
                    <a:gd name="T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  <p:pic>
            <p:nvPicPr>
              <p:cNvPr id="44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46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7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8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9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0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1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2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3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4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5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6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7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  <p:grpSp>
          <p:nvGrpSpPr>
            <p:cNvPr id="30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3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7630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270000"/>
            <a:ext cx="8460000" cy="85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 smtClean="0"/>
              <a:t>Click to edit Master title style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550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000" y="1276350"/>
            <a:ext cx="8460000" cy="4559300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7938" y="6056313"/>
            <a:ext cx="9161463" cy="801687"/>
            <a:chOff x="-7938" y="6056313"/>
            <a:chExt cx="9161463" cy="801687"/>
          </a:xfrm>
        </p:grpSpPr>
        <p:sp>
          <p:nvSpPr>
            <p:cNvPr id="32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33" name="Group 1"/>
            <p:cNvGrpSpPr>
              <a:grpSpLocks/>
            </p:cNvGrpSpPr>
            <p:nvPr userDrawn="1"/>
          </p:nvGrpSpPr>
          <p:grpSpPr bwMode="auto">
            <a:xfrm>
              <a:off x="1588" y="6065838"/>
              <a:ext cx="9142412" cy="690562"/>
              <a:chOff x="1495" y="6065893"/>
              <a:chExt cx="9143026" cy="690563"/>
            </a:xfrm>
          </p:grpSpPr>
          <p:sp>
            <p:nvSpPr>
              <p:cNvPr id="35" name="Freeform 8"/>
              <p:cNvSpPr>
                <a:spLocks noEditPoints="1"/>
              </p:cNvSpPr>
              <p:nvPr userDrawn="1"/>
            </p:nvSpPr>
            <p:spPr bwMode="auto">
              <a:xfrm>
                <a:off x="1495" y="6065893"/>
                <a:ext cx="9143026" cy="690563"/>
              </a:xfrm>
              <a:custGeom>
                <a:avLst/>
                <a:gdLst>
                  <a:gd name="T0" fmla="*/ 2880 w 2880"/>
                  <a:gd name="T1" fmla="*/ 14 h 217"/>
                  <a:gd name="T2" fmla="*/ 2817 w 2880"/>
                  <a:gd name="T3" fmla="*/ 14 h 217"/>
                  <a:gd name="T4" fmla="*/ 2486 w 2880"/>
                  <a:gd name="T5" fmla="*/ 95 h 217"/>
                  <a:gd name="T6" fmla="*/ 2486 w 2880"/>
                  <a:gd name="T7" fmla="*/ 95 h 217"/>
                  <a:gd name="T8" fmla="*/ 2880 w 2880"/>
                  <a:gd name="T9" fmla="*/ 95 h 217"/>
                  <a:gd name="T10" fmla="*/ 2880 w 2880"/>
                  <a:gd name="T11" fmla="*/ 217 h 217"/>
                  <a:gd name="T12" fmla="*/ 2880 w 2880"/>
                  <a:gd name="T13" fmla="*/ 217 h 217"/>
                  <a:gd name="T14" fmla="*/ 2880 w 2880"/>
                  <a:gd name="T15" fmla="*/ 14 h 217"/>
                  <a:gd name="T16" fmla="*/ 2171 w 2880"/>
                  <a:gd name="T17" fmla="*/ 0 h 217"/>
                  <a:gd name="T18" fmla="*/ 0 w 2880"/>
                  <a:gd name="T19" fmla="*/ 0 h 217"/>
                  <a:gd name="T20" fmla="*/ 0 w 2880"/>
                  <a:gd name="T21" fmla="*/ 95 h 217"/>
                  <a:gd name="T22" fmla="*/ 2486 w 2880"/>
                  <a:gd name="T23" fmla="*/ 95 h 217"/>
                  <a:gd name="T24" fmla="*/ 2486 w 2880"/>
                  <a:gd name="T25" fmla="*/ 95 h 217"/>
                  <a:gd name="T26" fmla="*/ 2486 w 2880"/>
                  <a:gd name="T27" fmla="*/ 95 h 217"/>
                  <a:gd name="T28" fmla="*/ 2486 w 2880"/>
                  <a:gd name="T29" fmla="*/ 95 h 217"/>
                  <a:gd name="T30" fmla="*/ 2171 w 2880"/>
                  <a:gd name="T3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0" h="217">
                    <a:moveTo>
                      <a:pt x="2880" y="14"/>
                    </a:moveTo>
                    <a:cubicBezTo>
                      <a:pt x="2817" y="14"/>
                      <a:pt x="2817" y="14"/>
                      <a:pt x="2817" y="14"/>
                    </a:cubicBezTo>
                    <a:cubicBezTo>
                      <a:pt x="2616" y="14"/>
                      <a:pt x="2542" y="74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880" y="95"/>
                      <a:pt x="2880" y="95"/>
                      <a:pt x="2880" y="95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14"/>
                      <a:pt x="2880" y="14"/>
                      <a:pt x="2880" y="14"/>
                    </a:cubicBezTo>
                    <a:moveTo>
                      <a:pt x="2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19" y="39"/>
                      <a:pt x="2306" y="0"/>
                      <a:pt x="217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9"/>
              <p:cNvSpPr>
                <a:spLocks noEditPoints="1"/>
              </p:cNvSpPr>
              <p:nvPr userDrawn="1"/>
            </p:nvSpPr>
            <p:spPr bwMode="auto">
              <a:xfrm>
                <a:off x="1495" y="6367518"/>
                <a:ext cx="9143026" cy="388938"/>
              </a:xfrm>
              <a:custGeom>
                <a:avLst/>
                <a:gdLst>
                  <a:gd name="T0" fmla="*/ 2486 w 2880"/>
                  <a:gd name="T1" fmla="*/ 0 h 122"/>
                  <a:gd name="T2" fmla="*/ 0 w 2880"/>
                  <a:gd name="T3" fmla="*/ 0 h 122"/>
                  <a:gd name="T4" fmla="*/ 0 w 2880"/>
                  <a:gd name="T5" fmla="*/ 13 h 122"/>
                  <a:gd name="T6" fmla="*/ 2289 w 2880"/>
                  <a:gd name="T7" fmla="*/ 13 h 122"/>
                  <a:gd name="T8" fmla="*/ 2486 w 2880"/>
                  <a:gd name="T9" fmla="*/ 0 h 122"/>
                  <a:gd name="T10" fmla="*/ 2880 w 2880"/>
                  <a:gd name="T11" fmla="*/ 0 h 122"/>
                  <a:gd name="T12" fmla="*/ 2486 w 2880"/>
                  <a:gd name="T13" fmla="*/ 0 h 122"/>
                  <a:gd name="T14" fmla="*/ 2813 w 2880"/>
                  <a:gd name="T15" fmla="*/ 122 h 122"/>
                  <a:gd name="T16" fmla="*/ 2880 w 2880"/>
                  <a:gd name="T17" fmla="*/ 122 h 122"/>
                  <a:gd name="T18" fmla="*/ 2880 w 2880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0" h="122">
                    <a:moveTo>
                      <a:pt x="24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89" y="13"/>
                      <a:pt x="2289" y="13"/>
                      <a:pt x="2289" y="13"/>
                    </a:cubicBezTo>
                    <a:cubicBezTo>
                      <a:pt x="2418" y="13"/>
                      <a:pt x="2459" y="10"/>
                      <a:pt x="2486" y="0"/>
                    </a:cubicBezTo>
                    <a:moveTo>
                      <a:pt x="2880" y="0"/>
                    </a:moveTo>
                    <a:cubicBezTo>
                      <a:pt x="2486" y="0"/>
                      <a:pt x="2486" y="0"/>
                      <a:pt x="2486" y="0"/>
                    </a:cubicBezTo>
                    <a:cubicBezTo>
                      <a:pt x="2554" y="56"/>
                      <a:pt x="2645" y="122"/>
                      <a:pt x="2813" y="122"/>
                    </a:cubicBezTo>
                    <a:cubicBezTo>
                      <a:pt x="2854" y="122"/>
                      <a:pt x="2880" y="122"/>
                      <a:pt x="2880" y="122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10"/>
              <p:cNvSpPr>
                <a:spLocks/>
              </p:cNvSpPr>
              <p:nvPr userDrawn="1"/>
            </p:nvSpPr>
            <p:spPr bwMode="auto">
              <a:xfrm>
                <a:off x="1495" y="6110343"/>
                <a:ext cx="7891992" cy="298450"/>
              </a:xfrm>
              <a:custGeom>
                <a:avLst/>
                <a:gdLst>
                  <a:gd name="T0" fmla="*/ 2486 w 2486"/>
                  <a:gd name="T1" fmla="*/ 81 h 94"/>
                  <a:gd name="T2" fmla="*/ 2171 w 2486"/>
                  <a:gd name="T3" fmla="*/ 0 h 94"/>
                  <a:gd name="T4" fmla="*/ 0 w 2486"/>
                  <a:gd name="T5" fmla="*/ 0 h 94"/>
                  <a:gd name="T6" fmla="*/ 0 w 2486"/>
                  <a:gd name="T7" fmla="*/ 94 h 94"/>
                  <a:gd name="T8" fmla="*/ 2289 w 2486"/>
                  <a:gd name="T9" fmla="*/ 94 h 94"/>
                  <a:gd name="T10" fmla="*/ 2486 w 2486"/>
                  <a:gd name="T11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6" h="94">
                    <a:moveTo>
                      <a:pt x="2486" y="81"/>
                    </a:moveTo>
                    <a:cubicBezTo>
                      <a:pt x="2410" y="38"/>
                      <a:pt x="2306" y="0"/>
                      <a:pt x="217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289" y="94"/>
                      <a:pt x="2289" y="94"/>
                      <a:pt x="2289" y="94"/>
                    </a:cubicBezTo>
                    <a:cubicBezTo>
                      <a:pt x="2418" y="94"/>
                      <a:pt x="2459" y="91"/>
                      <a:pt x="2486" y="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11"/>
              <p:cNvSpPr>
                <a:spLocks/>
              </p:cNvSpPr>
              <p:nvPr userDrawn="1"/>
            </p:nvSpPr>
            <p:spPr bwMode="auto">
              <a:xfrm>
                <a:off x="7893487" y="6110343"/>
                <a:ext cx="1251034" cy="601663"/>
              </a:xfrm>
              <a:custGeom>
                <a:avLst/>
                <a:gdLst>
                  <a:gd name="T0" fmla="*/ 331 w 394"/>
                  <a:gd name="T1" fmla="*/ 0 h 189"/>
                  <a:gd name="T2" fmla="*/ 0 w 394"/>
                  <a:gd name="T3" fmla="*/ 81 h 189"/>
                  <a:gd name="T4" fmla="*/ 327 w 394"/>
                  <a:gd name="T5" fmla="*/ 189 h 189"/>
                  <a:gd name="T6" fmla="*/ 394 w 394"/>
                  <a:gd name="T7" fmla="*/ 189 h 189"/>
                  <a:gd name="T8" fmla="*/ 394 w 394"/>
                  <a:gd name="T9" fmla="*/ 0 h 189"/>
                  <a:gd name="T10" fmla="*/ 331 w 394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189">
                    <a:moveTo>
                      <a:pt x="331" y="0"/>
                    </a:moveTo>
                    <a:cubicBezTo>
                      <a:pt x="130" y="0"/>
                      <a:pt x="56" y="60"/>
                      <a:pt x="0" y="81"/>
                    </a:cubicBezTo>
                    <a:cubicBezTo>
                      <a:pt x="89" y="131"/>
                      <a:pt x="159" y="189"/>
                      <a:pt x="327" y="189"/>
                    </a:cubicBezTo>
                    <a:cubicBezTo>
                      <a:pt x="368" y="189"/>
                      <a:pt x="394" y="189"/>
                      <a:pt x="394" y="189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3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000" y="1276350"/>
            <a:ext cx="7477125" cy="4559301"/>
          </a:xfrm>
        </p:spPr>
        <p:txBody>
          <a:bodyPr/>
          <a:lstStyle>
            <a:lvl1pPr>
              <a:spcAft>
                <a:spcPts val="0"/>
              </a:spcAft>
              <a:buFontTx/>
              <a:buNone/>
              <a:defRPr sz="4400" b="1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1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991" y="6504332"/>
            <a:ext cx="6083845" cy="124274"/>
          </a:xfrm>
        </p:spPr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3717032"/>
            <a:ext cx="6121438" cy="153920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58776" y="2744924"/>
            <a:ext cx="8461374" cy="852487"/>
          </a:xfrm>
        </p:spPr>
        <p:txBody>
          <a:bodyPr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2168860"/>
            <a:ext cx="6121438" cy="308737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525" y="6051550"/>
            <a:ext cx="9169400" cy="849313"/>
            <a:chOff x="-9525" y="6051550"/>
            <a:chExt cx="9169400" cy="84931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9" name="Rectangle 6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0" name="Rectangle 7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1588" y="6065837"/>
              <a:ext cx="9142412" cy="690562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1588" y="6367463"/>
              <a:ext cx="9142412" cy="388937"/>
            </a:xfrm>
            <a:custGeom>
              <a:avLst/>
              <a:gdLst>
                <a:gd name="T0" fmla="*/ 2486 w 2880"/>
                <a:gd name="T1" fmla="*/ 0 h 122"/>
                <a:gd name="T2" fmla="*/ 0 w 2880"/>
                <a:gd name="T3" fmla="*/ 0 h 122"/>
                <a:gd name="T4" fmla="*/ 0 w 2880"/>
                <a:gd name="T5" fmla="*/ 13 h 122"/>
                <a:gd name="T6" fmla="*/ 2289 w 2880"/>
                <a:gd name="T7" fmla="*/ 13 h 122"/>
                <a:gd name="T8" fmla="*/ 2486 w 2880"/>
                <a:gd name="T9" fmla="*/ 0 h 122"/>
                <a:gd name="T10" fmla="*/ 2880 w 2880"/>
                <a:gd name="T11" fmla="*/ 0 h 122"/>
                <a:gd name="T12" fmla="*/ 2486 w 2880"/>
                <a:gd name="T13" fmla="*/ 0 h 122"/>
                <a:gd name="T14" fmla="*/ 2813 w 2880"/>
                <a:gd name="T15" fmla="*/ 122 h 122"/>
                <a:gd name="T16" fmla="*/ 2880 w 2880"/>
                <a:gd name="T17" fmla="*/ 122 h 122"/>
                <a:gd name="T18" fmla="*/ 2880 w 288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588" y="6110288"/>
              <a:ext cx="7891462" cy="298450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7893050" y="6110285"/>
              <a:ext cx="1250950" cy="601662"/>
            </a:xfrm>
            <a:custGeom>
              <a:avLst/>
              <a:gdLst>
                <a:gd name="T0" fmla="*/ 331 w 394"/>
                <a:gd name="T1" fmla="*/ 0 h 189"/>
                <a:gd name="T2" fmla="*/ 0 w 394"/>
                <a:gd name="T3" fmla="*/ 81 h 189"/>
                <a:gd name="T4" fmla="*/ 327 w 394"/>
                <a:gd name="T5" fmla="*/ 189 h 189"/>
                <a:gd name="T6" fmla="*/ 394 w 394"/>
                <a:gd name="T7" fmla="*/ 189 h 189"/>
                <a:gd name="T8" fmla="*/ 394 w 394"/>
                <a:gd name="T9" fmla="*/ 0 h 189"/>
                <a:gd name="T10" fmla="*/ 331 w 394"/>
                <a:gd name="T1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5" name="AutoShape 81"/>
            <p:cNvSpPr>
              <a:spLocks noChangeAspect="1" noChangeArrowheads="1" noTextEdit="1"/>
            </p:cNvSpPr>
            <p:nvPr/>
          </p:nvSpPr>
          <p:spPr bwMode="auto">
            <a:xfrm>
              <a:off x="-9525" y="6051550"/>
              <a:ext cx="9169400" cy="84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84"/>
            <p:cNvSpPr>
              <a:spLocks noChangeArrowheads="1"/>
            </p:cNvSpPr>
            <p:nvPr/>
          </p:nvSpPr>
          <p:spPr bwMode="auto">
            <a:xfrm>
              <a:off x="-9525" y="6356350"/>
              <a:ext cx="9167813" cy="544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7" name="Picture 7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274638"/>
            <a:ext cx="8461374" cy="85248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5" y="1268413"/>
            <a:ext cx="8461375" cy="4572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991" y="6504332"/>
            <a:ext cx="6083845" cy="1242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AU" smtClean="0"/>
              <a:t>Radionuclide sorption on cementitious materials  |  Dirk Mallants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 smtClean="0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6606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1" y="3637756"/>
            <a:ext cx="9142412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843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6643"/>
            <a:ext cx="91678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80" r:id="rId6"/>
    <p:sldLayoutId id="2147483679" r:id="rId7"/>
    <p:sldLayoutId id="2147483661" r:id="rId8"/>
    <p:sldLayoutId id="2147483663" r:id="rId9"/>
    <p:sldLayoutId id="2147483664" r:id="rId10"/>
    <p:sldLayoutId id="2147483667" r:id="rId11"/>
    <p:sldLayoutId id="2147483665" r:id="rId12"/>
    <p:sldLayoutId id="2147483682" r:id="rId13"/>
    <p:sldLayoutId id="2147483681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AU" dirty="0" smtClean="0"/>
              <a:t>Land AND Water 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692056" cy="1080000"/>
          </a:xfrm>
        </p:spPr>
        <p:txBody>
          <a:bodyPr>
            <a:noAutofit/>
          </a:bodyPr>
          <a:lstStyle/>
          <a:p>
            <a:r>
              <a:rPr lang="en-AU" sz="3600" dirty="0"/>
              <a:t>Radionuclide Sorption Behaviour on Fresh and Aged </a:t>
            </a:r>
            <a:r>
              <a:rPr lang="en-AU" sz="3600" dirty="0" smtClean="0"/>
              <a:t>Cementitious Materials</a:t>
            </a:r>
            <a:r>
              <a:rPr lang="en-AU" sz="3600" dirty="0"/>
              <a:t>: A Comprehensive Database </a:t>
            </a:r>
            <a:r>
              <a:rPr lang="en-AU" sz="3600" dirty="0" smtClean="0"/>
              <a:t>With 25 Elements</a:t>
            </a:r>
            <a:endParaRPr lang="en-AU" sz="35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MRS 2017 Sydney</a:t>
            </a:r>
            <a:endParaRPr lang="en-AU" dirty="0"/>
          </a:p>
        </p:txBody>
      </p:sp>
      <p:sp>
        <p:nvSpPr>
          <p:cNvPr id="5" name="Footer Placeholder 2"/>
          <p:cNvSpPr txBox="1">
            <a:spLocks/>
          </p:cNvSpPr>
          <p:nvPr/>
        </p:nvSpPr>
        <p:spPr bwMode="auto">
          <a:xfrm>
            <a:off x="360363" y="4700964"/>
            <a:ext cx="8612721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b="1" dirty="0" smtClean="0">
                <a:solidFill>
                  <a:schemeClr val="bg1"/>
                </a:solidFill>
                <a:latin typeface="Calibri" pitchFamily="34" charset="0"/>
              </a:rPr>
              <a:t>Dirk Mallants, Michael Ochs, </a:t>
            </a:r>
            <a:r>
              <a:rPr lang="en-AU" sz="1600" b="1" dirty="0" err="1" smtClean="0">
                <a:solidFill>
                  <a:schemeClr val="bg1"/>
                </a:solidFill>
                <a:latin typeface="Calibri" pitchFamily="34" charset="0"/>
              </a:rPr>
              <a:t>Lian</a:t>
            </a:r>
            <a:r>
              <a:rPr lang="en-AU" sz="1600" b="1" dirty="0" smtClean="0">
                <a:solidFill>
                  <a:schemeClr val="bg1"/>
                </a:solidFill>
                <a:latin typeface="Calibri" pitchFamily="34" charset="0"/>
              </a:rPr>
              <a:t> Wang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Footer Placeholder 2"/>
          <p:cNvSpPr txBox="1">
            <a:spLocks/>
          </p:cNvSpPr>
          <p:nvPr/>
        </p:nvSpPr>
        <p:spPr bwMode="auto">
          <a:xfrm>
            <a:off x="361950" y="4962901"/>
            <a:ext cx="80422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dirty="0" smtClean="0">
                <a:solidFill>
                  <a:schemeClr val="bg1"/>
                </a:solidFill>
                <a:latin typeface="Calibri" pitchFamily="34" charset="0"/>
              </a:rPr>
              <a:t>30 October-2 November 2017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324"/>
          <a:stretch/>
        </p:blipFill>
        <p:spPr bwMode="auto">
          <a:xfrm>
            <a:off x="2648605" y="-23393"/>
            <a:ext cx="3922896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2" r="9933"/>
          <a:stretch>
            <a:fillRect/>
          </a:stretch>
        </p:blipFill>
        <p:spPr bwMode="auto">
          <a:xfrm>
            <a:off x="-1" y="0"/>
            <a:ext cx="2648605" cy="25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523" y="-31370"/>
            <a:ext cx="2573477" cy="252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0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3" y="908720"/>
            <a:ext cx="8856984" cy="5186120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Challenge</a:t>
            </a:r>
            <a:r>
              <a:rPr lang="en-GB" dirty="0" smtClean="0"/>
              <a:t>: </a:t>
            </a:r>
          </a:p>
          <a:p>
            <a:pPr lvl="1"/>
            <a:r>
              <a:rPr lang="en-GB" dirty="0" smtClean="0"/>
              <a:t>Safety assessments require </a:t>
            </a:r>
          </a:p>
          <a:p>
            <a:pPr lvl="2"/>
            <a:r>
              <a:rPr lang="en-GB" dirty="0" smtClean="0"/>
              <a:t>sorption parameters (</a:t>
            </a:r>
            <a:r>
              <a:rPr lang="en-GB" i="1" dirty="0" smtClean="0"/>
              <a:t>R</a:t>
            </a:r>
            <a:r>
              <a:rPr lang="en-GB" baseline="-25000" dirty="0" smtClean="0"/>
              <a:t>D</a:t>
            </a:r>
            <a:r>
              <a:rPr lang="en-GB" dirty="0"/>
              <a:t>) </a:t>
            </a:r>
            <a:r>
              <a:rPr lang="en-GB" dirty="0" smtClean="0"/>
              <a:t>for large set of radionuclides for cementitious engineered barriers </a:t>
            </a:r>
          </a:p>
          <a:p>
            <a:pPr lvl="2"/>
            <a:r>
              <a:rPr lang="en-GB" dirty="0"/>
              <a:t>s</a:t>
            </a:r>
            <a:r>
              <a:rPr lang="en-GB" dirty="0" smtClean="0"/>
              <a:t>orption parameters account for cement evolution (degradation) </a:t>
            </a:r>
          </a:p>
          <a:p>
            <a:endParaRPr lang="en-GB" b="1" dirty="0" smtClean="0"/>
          </a:p>
          <a:p>
            <a:r>
              <a:rPr lang="en-GB" b="1" dirty="0" smtClean="0"/>
              <a:t>Solution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Develop comprehensive </a:t>
            </a:r>
            <a:r>
              <a:rPr lang="en-GB" i="1" dirty="0" smtClean="0"/>
              <a:t>R</a:t>
            </a:r>
            <a:r>
              <a:rPr lang="en-GB" baseline="-25000" dirty="0" smtClean="0"/>
              <a:t>D  </a:t>
            </a:r>
            <a:r>
              <a:rPr lang="en-GB" dirty="0" smtClean="0"/>
              <a:t>database for cementitious materials (benchmark cement)</a:t>
            </a:r>
          </a:p>
          <a:p>
            <a:pPr lvl="1"/>
            <a:r>
              <a:rPr lang="en-GB" dirty="0" smtClean="0"/>
              <a:t>Establish relationship between </a:t>
            </a:r>
            <a:r>
              <a:rPr lang="en-GB" i="1" dirty="0"/>
              <a:t>R</a:t>
            </a:r>
            <a:r>
              <a:rPr lang="en-GB" baseline="-25000" dirty="0" smtClean="0"/>
              <a:t>D </a:t>
            </a:r>
            <a:r>
              <a:rPr lang="en-GB" dirty="0" smtClean="0"/>
              <a:t>and main phases of cement evolution</a:t>
            </a:r>
          </a:p>
          <a:p>
            <a:endParaRPr lang="en-GB" b="1" dirty="0" smtClean="0"/>
          </a:p>
          <a:p>
            <a:r>
              <a:rPr lang="en-GB" b="1" dirty="0" smtClean="0"/>
              <a:t>Objective</a:t>
            </a:r>
            <a:endParaRPr lang="en-GB" b="1" dirty="0"/>
          </a:p>
          <a:p>
            <a:pPr lvl="1"/>
            <a:r>
              <a:rPr lang="en-GB" dirty="0" smtClean="0"/>
              <a:t>Compile </a:t>
            </a:r>
            <a:r>
              <a:rPr lang="en-GB" i="1" dirty="0" smtClean="0"/>
              <a:t>R</a:t>
            </a:r>
            <a:r>
              <a:rPr lang="en-GB" baseline="-25000" dirty="0" smtClean="0"/>
              <a:t>D </a:t>
            </a:r>
            <a:r>
              <a:rPr lang="en-GB" dirty="0"/>
              <a:t>values </a:t>
            </a:r>
            <a:r>
              <a:rPr lang="en-GB" dirty="0" smtClean="0"/>
              <a:t>from literature following strict selection and analysis procedures (QA/QC, international expert panel, process description)</a:t>
            </a:r>
            <a:endParaRPr lang="en-GB" dirty="0"/>
          </a:p>
          <a:p>
            <a:pPr lvl="1"/>
            <a:r>
              <a:rPr lang="en-GB" dirty="0" smtClean="0"/>
              <a:t>Select best estimate (uncertainty) </a:t>
            </a:r>
            <a:r>
              <a:rPr lang="en-GB" i="1" dirty="0"/>
              <a:t>R</a:t>
            </a:r>
            <a:r>
              <a:rPr lang="en-GB" baseline="-25000" dirty="0" smtClean="0"/>
              <a:t>D </a:t>
            </a:r>
            <a:r>
              <a:rPr lang="en-GB" dirty="0"/>
              <a:t>values </a:t>
            </a:r>
            <a:r>
              <a:rPr lang="en-GB" dirty="0" smtClean="0"/>
              <a:t>for 25 elements for 4 cement evolution phases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Challenge &amp; Solution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2</a:t>
            </a:fld>
            <a:r>
              <a:rPr lang="en-AU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460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2" r="5174"/>
          <a:stretch>
            <a:fillRect/>
          </a:stretch>
        </p:blipFill>
        <p:spPr bwMode="auto">
          <a:xfrm>
            <a:off x="2023425" y="2060848"/>
            <a:ext cx="3040062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274638"/>
            <a:ext cx="8568629" cy="10661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Cementitious Materials as Engineered Barrier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908721"/>
            <a:ext cx="8461375" cy="4932548"/>
          </a:xfrm>
        </p:spPr>
        <p:txBody>
          <a:bodyPr/>
          <a:lstStyle/>
          <a:p>
            <a:r>
              <a:rPr lang="en-AU" dirty="0" smtClean="0"/>
              <a:t>Multiple Engineered Barriers for LLW</a:t>
            </a:r>
          </a:p>
          <a:p>
            <a:pPr marL="0" indent="0">
              <a:buNone/>
            </a:pPr>
            <a:r>
              <a:rPr lang="en-AU" dirty="0" smtClean="0"/>
              <a:t>   Repository</a:t>
            </a:r>
          </a:p>
          <a:p>
            <a:r>
              <a:rPr lang="en-AU" dirty="0" smtClean="0"/>
              <a:t>Surface repository</a:t>
            </a:r>
          </a:p>
          <a:p>
            <a:pPr lvl="1"/>
            <a:r>
              <a:rPr lang="en-AU" dirty="0" smtClean="0"/>
              <a:t>Faster cement </a:t>
            </a:r>
            <a:br>
              <a:rPr lang="en-AU" dirty="0" smtClean="0"/>
            </a:br>
            <a:r>
              <a:rPr lang="en-AU" dirty="0" smtClean="0"/>
              <a:t>degradation</a:t>
            </a:r>
          </a:p>
          <a:p>
            <a:pPr lvl="1"/>
            <a:r>
              <a:rPr lang="en-AU" dirty="0" smtClean="0"/>
              <a:t>Oxidising</a:t>
            </a:r>
            <a:br>
              <a:rPr lang="en-AU" dirty="0" smtClean="0"/>
            </a:br>
            <a:r>
              <a:rPr lang="en-AU" dirty="0" smtClean="0"/>
              <a:t>conditions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3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89040"/>
            <a:ext cx="1447018" cy="216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9"/>
          <p:cNvSpPr/>
          <p:nvPr/>
        </p:nvSpPr>
        <p:spPr>
          <a:xfrm>
            <a:off x="1684297" y="3933056"/>
            <a:ext cx="1087503" cy="694810"/>
          </a:xfrm>
          <a:custGeom>
            <a:avLst/>
            <a:gdLst>
              <a:gd name="connsiteX0" fmla="*/ 0 w 1149927"/>
              <a:gd name="connsiteY0" fmla="*/ 734291 h 734291"/>
              <a:gd name="connsiteX1" fmla="*/ 457200 w 1149927"/>
              <a:gd name="connsiteY1" fmla="*/ 290946 h 734291"/>
              <a:gd name="connsiteX2" fmla="*/ 1149927 w 1149927"/>
              <a:gd name="connsiteY2" fmla="*/ 0 h 73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9927" h="734291">
                <a:moveTo>
                  <a:pt x="0" y="734291"/>
                </a:moveTo>
                <a:cubicBezTo>
                  <a:pt x="132772" y="573809"/>
                  <a:pt x="265545" y="413328"/>
                  <a:pt x="457200" y="290946"/>
                </a:cubicBezTo>
                <a:cubicBezTo>
                  <a:pt x="648855" y="168564"/>
                  <a:pt x="899391" y="84282"/>
                  <a:pt x="1149927" y="0"/>
                </a:cubicBezTo>
              </a:path>
            </a:pathLst>
          </a:custGeom>
          <a:ln w="76200"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Freeform 20"/>
          <p:cNvSpPr/>
          <p:nvPr/>
        </p:nvSpPr>
        <p:spPr>
          <a:xfrm>
            <a:off x="4716016" y="2145897"/>
            <a:ext cx="887989" cy="347000"/>
          </a:xfrm>
          <a:custGeom>
            <a:avLst/>
            <a:gdLst>
              <a:gd name="connsiteX0" fmla="*/ 0 w 1149927"/>
              <a:gd name="connsiteY0" fmla="*/ 734291 h 734291"/>
              <a:gd name="connsiteX1" fmla="*/ 457200 w 1149927"/>
              <a:gd name="connsiteY1" fmla="*/ 290946 h 734291"/>
              <a:gd name="connsiteX2" fmla="*/ 1149927 w 1149927"/>
              <a:gd name="connsiteY2" fmla="*/ 0 h 73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9927" h="734291">
                <a:moveTo>
                  <a:pt x="0" y="734291"/>
                </a:moveTo>
                <a:cubicBezTo>
                  <a:pt x="132772" y="573809"/>
                  <a:pt x="265545" y="413328"/>
                  <a:pt x="457200" y="290946"/>
                </a:cubicBezTo>
                <a:cubicBezTo>
                  <a:pt x="648855" y="168564"/>
                  <a:pt x="899391" y="84282"/>
                  <a:pt x="1149927" y="0"/>
                </a:cubicBezTo>
              </a:path>
            </a:pathLst>
          </a:custGeom>
          <a:ln w="76200"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6" r="4778"/>
          <a:stretch/>
        </p:blipFill>
        <p:spPr bwMode="auto">
          <a:xfrm>
            <a:off x="5625443" y="982841"/>
            <a:ext cx="34194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802314" y="5589573"/>
            <a:ext cx="2094932" cy="369332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/>
              <a:t>Conditioning Matrix</a:t>
            </a:r>
            <a:endParaRPr lang="en-A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388904" y="4366760"/>
            <a:ext cx="1889684" cy="92333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/>
              <a:t>Concrete Disposal</a:t>
            </a:r>
          </a:p>
          <a:p>
            <a:r>
              <a:rPr lang="en-AU" b="1" dirty="0" smtClean="0"/>
              <a:t>Container &amp; </a:t>
            </a:r>
          </a:p>
          <a:p>
            <a:r>
              <a:rPr lang="en-AU" b="1" dirty="0" smtClean="0"/>
              <a:t>Backfill Material</a:t>
            </a:r>
            <a:endParaRPr lang="en-A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55234" y="2811239"/>
            <a:ext cx="1992469" cy="646331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/>
              <a:t>Structural Material</a:t>
            </a:r>
          </a:p>
          <a:p>
            <a:r>
              <a:rPr lang="en-AU" b="1" dirty="0" smtClean="0"/>
              <a:t>For Concrete Vault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04115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6121781" cy="852487"/>
          </a:xfrm>
        </p:spPr>
        <p:txBody>
          <a:bodyPr>
            <a:noAutofit/>
          </a:bodyPr>
          <a:lstStyle/>
          <a:p>
            <a:r>
              <a:rPr lang="en-AU" sz="2900" dirty="0" smtClean="0"/>
              <a:t>Evolution of cementitious materials</a:t>
            </a:r>
            <a:endParaRPr lang="en-AU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400599"/>
          </a:xfrm>
        </p:spPr>
        <p:txBody>
          <a:bodyPr>
            <a:normAutofit/>
          </a:bodyPr>
          <a:lstStyle/>
          <a:p>
            <a:r>
              <a:rPr lang="en-AU" dirty="0" smtClean="0"/>
              <a:t> Simplified model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Four States:</a:t>
            </a:r>
          </a:p>
          <a:p>
            <a:pPr lvl="1"/>
            <a:r>
              <a:rPr lang="en-AU" b="1" dirty="0" smtClean="0"/>
              <a:t>I</a:t>
            </a:r>
            <a:r>
              <a:rPr lang="en-AU" dirty="0" smtClean="0"/>
              <a:t>: </a:t>
            </a:r>
            <a:r>
              <a:rPr lang="en-GB" altLang="en-US" dirty="0"/>
              <a:t>pH &gt; 12.5 due to the presence of high concentrations of alkalis (Na and K</a:t>
            </a:r>
            <a:r>
              <a:rPr lang="en-GB" altLang="en-US" dirty="0" smtClean="0"/>
              <a:t>)</a:t>
            </a:r>
            <a:endParaRPr lang="en-AU" dirty="0" smtClean="0"/>
          </a:p>
          <a:p>
            <a:pPr lvl="1"/>
            <a:r>
              <a:rPr lang="en-AU" b="1" dirty="0" smtClean="0"/>
              <a:t>II</a:t>
            </a:r>
            <a:r>
              <a:rPr lang="en-AU" dirty="0" smtClean="0"/>
              <a:t>: </a:t>
            </a:r>
            <a:r>
              <a:rPr lang="en-GB" altLang="en-US" dirty="0"/>
              <a:t>pH</a:t>
            </a:r>
            <a:r>
              <a:rPr lang="en-GB" altLang="en-US" dirty="0">
                <a:sym typeface="Symbol" panose="05050102010706020507" pitchFamily="18" charset="2"/>
              </a:rPr>
              <a:t></a:t>
            </a:r>
            <a:r>
              <a:rPr lang="en-GB" altLang="en-US" dirty="0"/>
              <a:t>12.5 controlled by the solubility of </a:t>
            </a:r>
            <a:r>
              <a:rPr lang="en-GB" altLang="en-US" dirty="0" err="1"/>
              <a:t>portlandite</a:t>
            </a:r>
            <a:r>
              <a:rPr lang="en-GB" altLang="en-US" dirty="0"/>
              <a:t> (Ca(OH)</a:t>
            </a:r>
            <a:r>
              <a:rPr lang="en-GB" altLang="en-US" baseline="-25000" dirty="0"/>
              <a:t>2</a:t>
            </a:r>
            <a:r>
              <a:rPr lang="en-GB" altLang="en-US" dirty="0" smtClean="0"/>
              <a:t>)</a:t>
            </a:r>
            <a:endParaRPr lang="en-GB" altLang="en-US" dirty="0"/>
          </a:p>
          <a:p>
            <a:pPr lvl="1"/>
            <a:r>
              <a:rPr lang="en-AU" b="1" dirty="0" smtClean="0"/>
              <a:t>III</a:t>
            </a:r>
            <a:r>
              <a:rPr lang="en-AU" dirty="0" smtClean="0"/>
              <a:t>: </a:t>
            </a:r>
            <a:r>
              <a:rPr lang="en-GB" altLang="en-US" dirty="0"/>
              <a:t>10.5&lt;pH&lt;12.5 regulated by the equilibrium of </a:t>
            </a:r>
            <a:r>
              <a:rPr lang="en-GB" altLang="en-US" dirty="0" smtClean="0"/>
              <a:t>amorphous C-S-H </a:t>
            </a:r>
            <a:r>
              <a:rPr lang="en-GB" altLang="en-US" dirty="0"/>
              <a:t>with the infiltrated water from the surrounding non-cementitious materials</a:t>
            </a:r>
          </a:p>
          <a:p>
            <a:pPr lvl="1"/>
            <a:r>
              <a:rPr lang="en-AU" b="1" dirty="0" smtClean="0"/>
              <a:t>IV</a:t>
            </a:r>
            <a:r>
              <a:rPr lang="en-AU" dirty="0" smtClean="0"/>
              <a:t>: </a:t>
            </a:r>
            <a:r>
              <a:rPr lang="en-GB" altLang="en-US" dirty="0"/>
              <a:t>pH &lt; 10.5 controlled by </a:t>
            </a:r>
            <a:r>
              <a:rPr lang="en-GB" altLang="en-US" dirty="0" smtClean="0"/>
              <a:t>aggregates (calcite - CaCO</a:t>
            </a:r>
            <a:r>
              <a:rPr lang="en-GB" altLang="en-US" baseline="-25000" dirty="0" smtClean="0"/>
              <a:t>3</a:t>
            </a:r>
            <a:r>
              <a:rPr lang="en-GB" altLang="en-US" dirty="0"/>
              <a:t> </a:t>
            </a:r>
            <a:r>
              <a:rPr lang="en-GB" altLang="en-US" dirty="0" smtClean="0"/>
              <a:t>&lt;&gt; AAR)</a:t>
            </a:r>
            <a:endParaRPr lang="en-AU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4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145706"/>
            <a:ext cx="4694342" cy="2815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527" y="188640"/>
            <a:ext cx="1775098" cy="1438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527" y="1772816"/>
            <a:ext cx="1775098" cy="13285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527" y="3212976"/>
            <a:ext cx="1775098" cy="12328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83983" y="65204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II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8583983" y="2175936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III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8526275" y="359395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IIV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7515943" y="126876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Ca(OH)</a:t>
            </a:r>
            <a:r>
              <a:rPr lang="en-AU" b="1" baseline="-25000" dirty="0" smtClean="0">
                <a:solidFill>
                  <a:schemeClr val="bg1"/>
                </a:solidFill>
              </a:rPr>
              <a:t>2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55044" y="2627620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CSH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8344" y="3933056"/>
            <a:ext cx="821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Calcite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9832" y="1628800"/>
            <a:ext cx="1654620" cy="369332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AU" dirty="0" smtClean="0"/>
              <a:t>Ca↓ =&gt; Ca/Si↓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7447656" y="2276872"/>
            <a:ext cx="108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150 m</a:t>
            </a:r>
            <a:r>
              <a:rPr lang="en-AU" b="1" baseline="30000" dirty="0" smtClean="0">
                <a:solidFill>
                  <a:schemeClr val="bg1"/>
                </a:solidFill>
              </a:rPr>
              <a:t>2</a:t>
            </a:r>
            <a:r>
              <a:rPr lang="en-AU" b="1" dirty="0" smtClean="0">
                <a:solidFill>
                  <a:schemeClr val="bg1"/>
                </a:solidFill>
              </a:rPr>
              <a:t>/g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68344" y="3645024"/>
            <a:ext cx="82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1 m</a:t>
            </a:r>
            <a:r>
              <a:rPr lang="en-AU" b="1" baseline="30000" dirty="0" smtClean="0">
                <a:solidFill>
                  <a:schemeClr val="bg1"/>
                </a:solidFill>
              </a:rPr>
              <a:t>2</a:t>
            </a:r>
            <a:r>
              <a:rPr lang="en-AU" b="1" dirty="0" smtClean="0">
                <a:solidFill>
                  <a:schemeClr val="bg1"/>
                </a:solidFill>
              </a:rPr>
              <a:t>/g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36424" y="908720"/>
            <a:ext cx="82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6</a:t>
            </a:r>
            <a:r>
              <a:rPr lang="en-AU" b="1" dirty="0" smtClean="0">
                <a:solidFill>
                  <a:schemeClr val="bg1"/>
                </a:solidFill>
              </a:rPr>
              <a:t> m</a:t>
            </a:r>
            <a:r>
              <a:rPr lang="en-AU" b="1" baseline="30000" dirty="0" smtClean="0">
                <a:solidFill>
                  <a:schemeClr val="bg1"/>
                </a:solidFill>
              </a:rPr>
              <a:t>2</a:t>
            </a:r>
            <a:r>
              <a:rPr lang="en-AU" b="1" dirty="0" smtClean="0">
                <a:solidFill>
                  <a:schemeClr val="bg1"/>
                </a:solidFill>
              </a:rPr>
              <a:t>/g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8729" y="3335586"/>
            <a:ext cx="839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75wt%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6296" y="1979548"/>
            <a:ext cx="1283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60wt% HCP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77004" y="548680"/>
            <a:ext cx="1283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25wt% HCP</a:t>
            </a:r>
            <a:endParaRPr lang="en-AU" b="1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5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27" y="188640"/>
            <a:ext cx="7992899" cy="2762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90" y="2852936"/>
            <a:ext cx="7874121" cy="392604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812215" y="2656152"/>
            <a:ext cx="7648218" cy="4170541"/>
            <a:chOff x="812215" y="2656152"/>
            <a:chExt cx="7648218" cy="4170541"/>
          </a:xfrm>
        </p:grpSpPr>
        <p:grpSp>
          <p:nvGrpSpPr>
            <p:cNvPr id="31" name="Group 30"/>
            <p:cNvGrpSpPr/>
            <p:nvPr/>
          </p:nvGrpSpPr>
          <p:grpSpPr>
            <a:xfrm>
              <a:off x="812215" y="2656152"/>
              <a:ext cx="7648218" cy="4122825"/>
              <a:chOff x="812215" y="2656152"/>
              <a:chExt cx="7648218" cy="412282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2215" y="2656152"/>
                <a:ext cx="7648218" cy="4122825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724128" y="3614612"/>
                <a:ext cx="6046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000" b="1" dirty="0" smtClean="0"/>
                  <a:t>CSH</a:t>
                </a:r>
                <a:endParaRPr lang="en-AU" sz="2000" b="1" dirty="0"/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6026454" y="4014722"/>
                <a:ext cx="201730" cy="27837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H="1">
                <a:off x="5712653" y="4010737"/>
                <a:ext cx="191462" cy="2823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788024" y="5765194"/>
                <a:ext cx="5453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000" b="1" dirty="0" err="1" smtClean="0"/>
                  <a:t>AFt</a:t>
                </a:r>
                <a:endParaRPr lang="en-AU" sz="2000" b="1" dirty="0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V="1">
                <a:off x="5220072" y="5157194"/>
                <a:ext cx="279246" cy="60799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H="1" flipV="1">
                <a:off x="4671416" y="5535232"/>
                <a:ext cx="272670" cy="22996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3995936" y="4437112"/>
                <a:ext cx="6655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2000" b="1" dirty="0" err="1" smtClean="0"/>
                  <a:t>AFm</a:t>
                </a:r>
                <a:endParaRPr lang="en-AU" sz="2000" b="1" dirty="0"/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 flipH="1">
                <a:off x="3948490" y="4802825"/>
                <a:ext cx="191462" cy="28235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25" idx="3"/>
              </p:cNvCxnSpPr>
              <p:nvPr/>
            </p:nvCxnSpPr>
            <p:spPr>
              <a:xfrm>
                <a:off x="4661503" y="4637167"/>
                <a:ext cx="1667278" cy="31899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2047005" y="6457361"/>
              <a:ext cx="45155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AU" dirty="0" err="1" smtClean="0"/>
                <a:t>Afm</a:t>
              </a:r>
              <a:r>
                <a:rPr lang="en-AU" dirty="0" smtClean="0"/>
                <a:t>, Aft: calcium </a:t>
              </a:r>
              <a:r>
                <a:rPr lang="en-AU" dirty="0" err="1" smtClean="0"/>
                <a:t>aluminiumsulphate</a:t>
              </a:r>
              <a:r>
                <a:rPr lang="en-AU" dirty="0" smtClean="0"/>
                <a:t> hydrates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71199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61374" cy="852487"/>
          </a:xfrm>
        </p:spPr>
        <p:txBody>
          <a:bodyPr/>
          <a:lstStyle/>
          <a:p>
            <a:r>
              <a:rPr lang="en-AU" dirty="0" smtClean="0"/>
              <a:t>25 Elements: Radionuclides &amp; Metals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2571"/>
            <a:ext cx="2369214" cy="484783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AU" b="1" dirty="0" smtClean="0"/>
              <a:t>Ag</a:t>
            </a:r>
            <a:r>
              <a:rPr lang="en-AU" dirty="0" smtClean="0"/>
              <a:t>: </a:t>
            </a:r>
            <a:r>
              <a:rPr lang="en-AU" baseline="30000" dirty="0" smtClean="0"/>
              <a:t>108m</a:t>
            </a:r>
            <a:r>
              <a:rPr lang="en-AU" dirty="0" smtClean="0"/>
              <a:t>Ag, </a:t>
            </a:r>
            <a:r>
              <a:rPr lang="en-AU" baseline="30000" dirty="0" smtClean="0"/>
              <a:t>110m</a:t>
            </a:r>
            <a:r>
              <a:rPr lang="en-AU" dirty="0" smtClean="0"/>
              <a:t>Ag</a:t>
            </a:r>
            <a:endParaRPr lang="en-AU" dirty="0"/>
          </a:p>
          <a:p>
            <a:r>
              <a:rPr lang="en-AU" b="1" dirty="0" smtClean="0"/>
              <a:t>Am</a:t>
            </a:r>
            <a:r>
              <a:rPr lang="en-AU" dirty="0" smtClean="0"/>
              <a:t>: </a:t>
            </a:r>
            <a:r>
              <a:rPr lang="en-AU" baseline="30000" dirty="0" smtClean="0"/>
              <a:t>241</a:t>
            </a:r>
            <a:r>
              <a:rPr lang="en-AU" dirty="0" smtClean="0"/>
              <a:t>Am</a:t>
            </a:r>
          </a:p>
          <a:p>
            <a:r>
              <a:rPr lang="en-AU" b="1" dirty="0" smtClean="0"/>
              <a:t>Be</a:t>
            </a:r>
            <a:r>
              <a:rPr lang="en-AU" dirty="0" smtClean="0"/>
              <a:t>: </a:t>
            </a:r>
            <a:r>
              <a:rPr lang="en-AU" baseline="30000" dirty="0"/>
              <a:t>10</a:t>
            </a:r>
            <a:r>
              <a:rPr lang="en-AU" dirty="0"/>
              <a:t>Be</a:t>
            </a:r>
            <a:endParaRPr lang="en-AU" dirty="0" smtClean="0"/>
          </a:p>
          <a:p>
            <a:r>
              <a:rPr lang="en-AU" b="1" dirty="0" smtClean="0"/>
              <a:t>C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/>
              <a:t>14</a:t>
            </a:r>
            <a:r>
              <a:rPr lang="en-AU" dirty="0"/>
              <a:t>C</a:t>
            </a:r>
            <a:endParaRPr lang="en-AU" dirty="0" smtClean="0"/>
          </a:p>
          <a:p>
            <a:r>
              <a:rPr lang="en-AU" b="1" dirty="0" smtClean="0"/>
              <a:t>Ca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 smtClean="0"/>
              <a:t>41</a:t>
            </a:r>
            <a:r>
              <a:rPr lang="en-AU" dirty="0" smtClean="0"/>
              <a:t>Ca, </a:t>
            </a:r>
            <a:r>
              <a:rPr lang="en-AU" baseline="30000" dirty="0"/>
              <a:t>45</a:t>
            </a:r>
            <a:r>
              <a:rPr lang="en-AU" dirty="0"/>
              <a:t>Ca</a:t>
            </a:r>
            <a:endParaRPr lang="en-AU" dirty="0" smtClean="0"/>
          </a:p>
          <a:p>
            <a:r>
              <a:rPr lang="en-AU" b="1" dirty="0" smtClean="0"/>
              <a:t>Cl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 smtClean="0"/>
              <a:t>36</a:t>
            </a:r>
            <a:r>
              <a:rPr lang="en-AU" dirty="0" smtClean="0"/>
              <a:t>Cl</a:t>
            </a:r>
          </a:p>
          <a:p>
            <a:r>
              <a:rPr lang="en-AU" b="1" dirty="0" smtClean="0"/>
              <a:t>Cs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/>
              <a:t>137</a:t>
            </a:r>
            <a:r>
              <a:rPr lang="en-AU" dirty="0"/>
              <a:t>Cs</a:t>
            </a:r>
            <a:endParaRPr lang="en-AU" dirty="0" smtClean="0"/>
          </a:p>
          <a:p>
            <a:r>
              <a:rPr lang="en-AU" b="1" dirty="0" smtClean="0"/>
              <a:t>H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 smtClean="0"/>
              <a:t>3</a:t>
            </a:r>
            <a:r>
              <a:rPr lang="en-AU" dirty="0" smtClean="0"/>
              <a:t>H</a:t>
            </a:r>
          </a:p>
          <a:p>
            <a:r>
              <a:rPr lang="en-AU" b="1" dirty="0" smtClean="0"/>
              <a:t>I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/>
              <a:t>125</a:t>
            </a:r>
            <a:r>
              <a:rPr lang="en-AU" dirty="0"/>
              <a:t>I, </a:t>
            </a:r>
            <a:r>
              <a:rPr lang="en-AU" baseline="30000" dirty="0"/>
              <a:t>131</a:t>
            </a:r>
            <a:r>
              <a:rPr lang="en-AU" dirty="0"/>
              <a:t>I, </a:t>
            </a:r>
            <a:r>
              <a:rPr lang="en-AU" baseline="30000" dirty="0"/>
              <a:t>129</a:t>
            </a:r>
            <a:r>
              <a:rPr lang="en-AU" dirty="0"/>
              <a:t>I</a:t>
            </a:r>
          </a:p>
          <a:p>
            <a:r>
              <a:rPr lang="en-AU" b="1" dirty="0" smtClean="0"/>
              <a:t>Mo</a:t>
            </a:r>
            <a:r>
              <a:rPr lang="en-AU" dirty="0" smtClean="0"/>
              <a:t>:</a:t>
            </a:r>
            <a:r>
              <a:rPr lang="en-AU" dirty="0"/>
              <a:t> </a:t>
            </a:r>
            <a:r>
              <a:rPr lang="en-AU" baseline="30000" dirty="0"/>
              <a:t>93</a:t>
            </a:r>
            <a:r>
              <a:rPr lang="en-AU" dirty="0"/>
              <a:t>Mo</a:t>
            </a:r>
            <a:endParaRPr lang="en-AU" dirty="0" smtClean="0"/>
          </a:p>
          <a:p>
            <a:r>
              <a:rPr lang="en-AU" b="1" dirty="0" smtClean="0"/>
              <a:t>Nb</a:t>
            </a:r>
            <a:r>
              <a:rPr lang="en-AU" dirty="0" smtClean="0"/>
              <a:t>: </a:t>
            </a:r>
            <a:r>
              <a:rPr lang="en-AU" baseline="30000" dirty="0"/>
              <a:t>94</a:t>
            </a:r>
            <a:r>
              <a:rPr lang="en-AU" dirty="0"/>
              <a:t>Nb</a:t>
            </a:r>
          </a:p>
          <a:p>
            <a:r>
              <a:rPr lang="en-AU" b="1" dirty="0" smtClean="0"/>
              <a:t>Ni</a:t>
            </a:r>
            <a:r>
              <a:rPr lang="en-AU" dirty="0" smtClean="0"/>
              <a:t>: </a:t>
            </a:r>
            <a:r>
              <a:rPr lang="en-AU" baseline="30000" dirty="0" smtClean="0"/>
              <a:t>59</a:t>
            </a:r>
            <a:r>
              <a:rPr lang="en-AU" dirty="0" smtClean="0"/>
              <a:t>Ni, </a:t>
            </a:r>
            <a:r>
              <a:rPr lang="en-AU" baseline="30000" dirty="0" smtClean="0"/>
              <a:t>63</a:t>
            </a:r>
            <a:r>
              <a:rPr lang="en-AU" dirty="0" smtClean="0"/>
              <a:t>Ni</a:t>
            </a:r>
            <a:endParaRPr lang="en-AU" dirty="0"/>
          </a:p>
          <a:p>
            <a:r>
              <a:rPr lang="en-AU" b="1" dirty="0" smtClean="0"/>
              <a:t>Np</a:t>
            </a:r>
            <a:r>
              <a:rPr lang="en-AU" dirty="0" smtClean="0"/>
              <a:t>: </a:t>
            </a:r>
            <a:r>
              <a:rPr lang="en-AU" baseline="30000" dirty="0" smtClean="0"/>
              <a:t>227</a:t>
            </a:r>
            <a:r>
              <a:rPr lang="en-AU" dirty="0" smtClean="0"/>
              <a:t>Np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6</a:t>
            </a:fld>
            <a:r>
              <a:rPr lang="en-AU" smtClean="0"/>
              <a:t>  |</a:t>
            </a:r>
            <a:endParaRPr lang="en-A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627784" y="1164693"/>
            <a:ext cx="3774012" cy="48329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tabLst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 dirty="0" smtClean="0"/>
              <a:t>Pa</a:t>
            </a:r>
            <a:r>
              <a:rPr lang="en-AU" dirty="0" smtClean="0"/>
              <a:t>: </a:t>
            </a:r>
            <a:r>
              <a:rPr lang="en-AU" baseline="30000" dirty="0"/>
              <a:t>231</a:t>
            </a:r>
            <a:r>
              <a:rPr lang="en-AU" dirty="0"/>
              <a:t>Pa</a:t>
            </a:r>
            <a:endParaRPr lang="en-AU" dirty="0" smtClean="0"/>
          </a:p>
          <a:p>
            <a:r>
              <a:rPr lang="en-AU" b="1" dirty="0" err="1" smtClean="0"/>
              <a:t>Pb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 smtClean="0"/>
              <a:t>210</a:t>
            </a:r>
            <a:r>
              <a:rPr lang="en-AU" dirty="0" smtClean="0"/>
              <a:t>Pb</a:t>
            </a:r>
          </a:p>
          <a:p>
            <a:r>
              <a:rPr lang="en-AU" b="1" dirty="0" err="1" smtClean="0"/>
              <a:t>Pd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/>
              <a:t>107</a:t>
            </a:r>
            <a:r>
              <a:rPr lang="en-AU" dirty="0"/>
              <a:t>Pd</a:t>
            </a:r>
            <a:endParaRPr lang="en-AU" dirty="0" smtClean="0"/>
          </a:p>
          <a:p>
            <a:r>
              <a:rPr lang="en-AU" b="1" dirty="0" smtClean="0"/>
              <a:t>Pu</a:t>
            </a:r>
            <a:r>
              <a:rPr lang="en-AU" dirty="0" smtClean="0"/>
              <a:t>: </a:t>
            </a:r>
            <a:r>
              <a:rPr lang="en-AU" baseline="30000" dirty="0" smtClean="0"/>
              <a:t>238</a:t>
            </a:r>
            <a:r>
              <a:rPr lang="en-AU" dirty="0" smtClean="0"/>
              <a:t>Pu, </a:t>
            </a:r>
            <a:r>
              <a:rPr lang="en-AU" baseline="30000" dirty="0" smtClean="0"/>
              <a:t>239</a:t>
            </a:r>
            <a:r>
              <a:rPr lang="en-AU" dirty="0" smtClean="0"/>
              <a:t>Pu, </a:t>
            </a:r>
            <a:r>
              <a:rPr lang="en-AU" baseline="30000" dirty="0" smtClean="0"/>
              <a:t>240</a:t>
            </a:r>
            <a:r>
              <a:rPr lang="en-AU" dirty="0" smtClean="0"/>
              <a:t>Pu, </a:t>
            </a:r>
            <a:r>
              <a:rPr lang="en-AU" baseline="30000" dirty="0"/>
              <a:t>241</a:t>
            </a:r>
            <a:r>
              <a:rPr lang="en-AU" dirty="0"/>
              <a:t>Pu</a:t>
            </a:r>
          </a:p>
          <a:p>
            <a:r>
              <a:rPr lang="en-AU" b="1" dirty="0" smtClean="0"/>
              <a:t>Ra</a:t>
            </a:r>
            <a:r>
              <a:rPr lang="en-AU" dirty="0" smtClean="0"/>
              <a:t>: </a:t>
            </a:r>
            <a:r>
              <a:rPr lang="en-AU" baseline="30000" dirty="0" smtClean="0"/>
              <a:t>226</a:t>
            </a:r>
            <a:r>
              <a:rPr lang="en-AU" dirty="0" smtClean="0"/>
              <a:t>Ra</a:t>
            </a:r>
          </a:p>
          <a:p>
            <a:r>
              <a:rPr lang="en-AU" b="1" dirty="0" smtClean="0"/>
              <a:t>Se</a:t>
            </a:r>
            <a:r>
              <a:rPr lang="en-AU" dirty="0" smtClean="0"/>
              <a:t>: </a:t>
            </a:r>
            <a:r>
              <a:rPr lang="en-AU" baseline="30000" dirty="0"/>
              <a:t>79</a:t>
            </a:r>
            <a:r>
              <a:rPr lang="en-AU" dirty="0"/>
              <a:t>Se</a:t>
            </a:r>
            <a:endParaRPr lang="en-AU" dirty="0" smtClean="0"/>
          </a:p>
          <a:p>
            <a:r>
              <a:rPr lang="en-AU" b="1" dirty="0" smtClean="0"/>
              <a:t>Sn</a:t>
            </a:r>
            <a:r>
              <a:rPr lang="en-AU" dirty="0" smtClean="0"/>
              <a:t>: </a:t>
            </a:r>
            <a:r>
              <a:rPr lang="en-AU" baseline="30000" dirty="0"/>
              <a:t>126</a:t>
            </a:r>
            <a:r>
              <a:rPr lang="en-AU" dirty="0"/>
              <a:t>Sn</a:t>
            </a:r>
            <a:endParaRPr lang="en-AU" dirty="0" smtClean="0"/>
          </a:p>
          <a:p>
            <a:r>
              <a:rPr lang="en-AU" b="1" dirty="0" smtClean="0"/>
              <a:t>Sr</a:t>
            </a:r>
            <a:r>
              <a:rPr lang="en-AU" dirty="0" smtClean="0"/>
              <a:t>: </a:t>
            </a:r>
            <a:r>
              <a:rPr lang="en-AU" baseline="30000" dirty="0" smtClean="0"/>
              <a:t>90</a:t>
            </a:r>
            <a:r>
              <a:rPr lang="en-AU" dirty="0" smtClean="0"/>
              <a:t>Sr </a:t>
            </a:r>
          </a:p>
          <a:p>
            <a:r>
              <a:rPr lang="en-AU" b="1" dirty="0" smtClean="0"/>
              <a:t>Tc</a:t>
            </a:r>
            <a:r>
              <a:rPr lang="en-AU" dirty="0" smtClean="0"/>
              <a:t>: </a:t>
            </a:r>
            <a:r>
              <a:rPr lang="en-AU" baseline="30000" dirty="0"/>
              <a:t>99</a:t>
            </a:r>
            <a:r>
              <a:rPr lang="en-AU" dirty="0"/>
              <a:t>Tc</a:t>
            </a:r>
            <a:endParaRPr lang="en-AU" dirty="0" smtClean="0"/>
          </a:p>
          <a:p>
            <a:r>
              <a:rPr lang="en-AU" b="1" dirty="0" err="1" smtClean="0"/>
              <a:t>Th</a:t>
            </a:r>
            <a:r>
              <a:rPr lang="en-AU" dirty="0"/>
              <a:t>:</a:t>
            </a:r>
            <a:r>
              <a:rPr lang="en-AU" dirty="0" smtClean="0"/>
              <a:t> </a:t>
            </a:r>
            <a:r>
              <a:rPr lang="en-AU" baseline="30000" dirty="0" smtClean="0"/>
              <a:t>230</a:t>
            </a:r>
            <a:r>
              <a:rPr lang="en-AU" dirty="0" smtClean="0"/>
              <a:t>Th, </a:t>
            </a:r>
            <a:r>
              <a:rPr lang="en-AU" baseline="30000" dirty="0"/>
              <a:t>232</a:t>
            </a:r>
            <a:r>
              <a:rPr lang="en-AU" dirty="0"/>
              <a:t>Th</a:t>
            </a:r>
            <a:endParaRPr lang="en-AU" dirty="0" smtClean="0"/>
          </a:p>
          <a:p>
            <a:r>
              <a:rPr lang="en-AU" b="1" dirty="0" smtClean="0"/>
              <a:t>U</a:t>
            </a:r>
            <a:r>
              <a:rPr lang="en-AU" dirty="0" smtClean="0"/>
              <a:t>: </a:t>
            </a:r>
            <a:r>
              <a:rPr lang="en-AU" baseline="30000" dirty="0" smtClean="0"/>
              <a:t>234</a:t>
            </a:r>
            <a:r>
              <a:rPr lang="en-AU" dirty="0" smtClean="0"/>
              <a:t>U, </a:t>
            </a:r>
            <a:r>
              <a:rPr lang="en-AU" baseline="30000" dirty="0" smtClean="0"/>
              <a:t>235</a:t>
            </a:r>
            <a:r>
              <a:rPr lang="en-AU" dirty="0" smtClean="0"/>
              <a:t>U, </a:t>
            </a:r>
            <a:r>
              <a:rPr lang="en-AU" baseline="30000" dirty="0" smtClean="0"/>
              <a:t>238</a:t>
            </a:r>
            <a:r>
              <a:rPr lang="en-AU" dirty="0" smtClean="0"/>
              <a:t>U</a:t>
            </a:r>
          </a:p>
          <a:p>
            <a:r>
              <a:rPr lang="en-AU" b="1" dirty="0" err="1" smtClean="0"/>
              <a:t>Zr</a:t>
            </a:r>
            <a:r>
              <a:rPr lang="en-AU" dirty="0" smtClean="0"/>
              <a:t>: </a:t>
            </a:r>
            <a:r>
              <a:rPr lang="en-AU" baseline="30000" dirty="0"/>
              <a:t>93</a:t>
            </a:r>
            <a:r>
              <a:rPr lang="en-AU" dirty="0"/>
              <a:t>Zr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117997"/>
            <a:ext cx="4237910" cy="568645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8368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Cesium</a:t>
            </a:r>
            <a:r>
              <a:rPr lang="en-AU" dirty="0" smtClean="0"/>
              <a:t> Sorption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096" y="4136153"/>
            <a:ext cx="3384054" cy="170511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AU" u="sng" dirty="0" smtClean="0"/>
              <a:t>Best Estimate [LL-UL] </a:t>
            </a:r>
            <a:r>
              <a:rPr lang="en-AU" i="1" u="sng" dirty="0" smtClean="0"/>
              <a:t>R</a:t>
            </a:r>
            <a:r>
              <a:rPr lang="en-AU" u="sng" baseline="-25000" dirty="0" smtClean="0"/>
              <a:t>D</a:t>
            </a:r>
            <a:r>
              <a:rPr lang="en-AU" u="sng" dirty="0" smtClean="0"/>
              <a:t> (L/kg)</a:t>
            </a:r>
          </a:p>
          <a:p>
            <a:r>
              <a:rPr lang="en-AU" dirty="0" smtClean="0"/>
              <a:t>State 1: i.d. </a:t>
            </a:r>
            <a:r>
              <a:rPr lang="en-AU" b="1" dirty="0" smtClean="0"/>
              <a:t>[0.1 - 10]</a:t>
            </a:r>
          </a:p>
          <a:p>
            <a:r>
              <a:rPr lang="en-AU" dirty="0" smtClean="0"/>
              <a:t>State 2: </a:t>
            </a:r>
            <a:r>
              <a:rPr lang="en-AU" b="1" dirty="0" smtClean="0"/>
              <a:t>2 [0.1 - 50]</a:t>
            </a:r>
          </a:p>
          <a:p>
            <a:r>
              <a:rPr lang="en-AU" dirty="0" smtClean="0"/>
              <a:t>State 3: </a:t>
            </a:r>
            <a:r>
              <a:rPr lang="en-AU" b="1" dirty="0" smtClean="0"/>
              <a:t>20 [1 - 300]</a:t>
            </a:r>
          </a:p>
          <a:p>
            <a:r>
              <a:rPr lang="en-AU" dirty="0" smtClean="0"/>
              <a:t>State 4: i.d.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7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6" y="908719"/>
            <a:ext cx="5245404" cy="5161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330" y="1039808"/>
            <a:ext cx="3863669" cy="2965256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>
            <a:off x="1979712" y="6019700"/>
            <a:ext cx="2808311" cy="484632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Evolving cement</a:t>
            </a:r>
            <a:endParaRPr lang="en-AU" dirty="0"/>
          </a:p>
        </p:txBody>
      </p:sp>
      <p:sp>
        <p:nvSpPr>
          <p:cNvPr id="10" name="Notched Right Arrow 9"/>
          <p:cNvSpPr/>
          <p:nvPr/>
        </p:nvSpPr>
        <p:spPr>
          <a:xfrm rot="13521372">
            <a:off x="2481171" y="3322960"/>
            <a:ext cx="1805392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254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Cs: Sorption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127125"/>
            <a:ext cx="8461375" cy="4714143"/>
          </a:xfrm>
        </p:spPr>
        <p:txBody>
          <a:bodyPr>
            <a:normAutofit/>
          </a:bodyPr>
          <a:lstStyle/>
          <a:p>
            <a:r>
              <a:rPr lang="en-AU" dirty="0" smtClean="0"/>
              <a:t>Sorption mechanism:</a:t>
            </a:r>
          </a:p>
          <a:p>
            <a:pPr lvl="1"/>
            <a:r>
              <a:rPr lang="en-AU" dirty="0"/>
              <a:t>Simple speciation: Cs</a:t>
            </a:r>
            <a:r>
              <a:rPr lang="en-AU" baseline="30000" dirty="0"/>
              <a:t>+</a:t>
            </a:r>
          </a:p>
          <a:p>
            <a:pPr lvl="1"/>
            <a:r>
              <a:rPr lang="en-AU" dirty="0" smtClean="0"/>
              <a:t>Cs </a:t>
            </a:r>
            <a:r>
              <a:rPr lang="en-AU" dirty="0"/>
              <a:t>sorption mainly via ion exchange on the CSH phases</a:t>
            </a:r>
          </a:p>
          <a:p>
            <a:pPr lvl="1"/>
            <a:r>
              <a:rPr lang="en-AU" dirty="0" smtClean="0"/>
              <a:t>Sorption on impurities in aggregates (clays, silica gel, …)</a:t>
            </a:r>
          </a:p>
          <a:p>
            <a:endParaRPr lang="en-AU" dirty="0" smtClean="0"/>
          </a:p>
          <a:p>
            <a:r>
              <a:rPr lang="en-AU" dirty="0" smtClean="0"/>
              <a:t>State I: </a:t>
            </a:r>
            <a:r>
              <a:rPr lang="en-AU" b="1" dirty="0"/>
              <a:t>i.d. [0.1 </a:t>
            </a:r>
            <a:r>
              <a:rPr lang="en-AU" b="1" dirty="0" smtClean="0"/>
              <a:t>– 10 L/kg]</a:t>
            </a:r>
            <a:endParaRPr lang="en-AU" dirty="0" smtClean="0"/>
          </a:p>
          <a:p>
            <a:pPr lvl="1"/>
            <a:r>
              <a:rPr lang="en-AU" dirty="0"/>
              <a:t>C</a:t>
            </a:r>
            <a:r>
              <a:rPr lang="en-AU" dirty="0" smtClean="0"/>
              <a:t>ompetition from other alkali metal ions (K, Na), ionic strength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8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4" y="3717032"/>
            <a:ext cx="7494409" cy="25903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5536" y="3717032"/>
            <a:ext cx="2232249" cy="25202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979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Cs: Sorption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127125"/>
            <a:ext cx="8461375" cy="4714143"/>
          </a:xfrm>
        </p:spPr>
        <p:txBody>
          <a:bodyPr>
            <a:normAutofit/>
          </a:bodyPr>
          <a:lstStyle/>
          <a:p>
            <a:r>
              <a:rPr lang="en-AU" dirty="0" smtClean="0"/>
              <a:t>State II: </a:t>
            </a:r>
            <a:r>
              <a:rPr lang="en-AU" b="1" dirty="0"/>
              <a:t>2 </a:t>
            </a:r>
            <a:r>
              <a:rPr lang="en-AU" b="1" dirty="0" smtClean="0"/>
              <a:t>L/kg [</a:t>
            </a:r>
            <a:r>
              <a:rPr lang="en-AU" b="1" dirty="0"/>
              <a:t>0.1 </a:t>
            </a:r>
            <a:r>
              <a:rPr lang="en-AU" b="1" dirty="0" smtClean="0"/>
              <a:t>– 50]</a:t>
            </a:r>
            <a:endParaRPr lang="en-AU" b="1" dirty="0"/>
          </a:p>
          <a:p>
            <a:pPr lvl="1"/>
            <a:r>
              <a:rPr lang="en-AU" dirty="0" smtClean="0"/>
              <a:t>Ionic strength and alkali decrease, sorption increases</a:t>
            </a:r>
            <a:endParaRPr lang="en-AU" dirty="0"/>
          </a:p>
          <a:p>
            <a:pPr lvl="1"/>
            <a:r>
              <a:rPr lang="en-AU" dirty="0" smtClean="0"/>
              <a:t>Competition with Ca </a:t>
            </a:r>
            <a:r>
              <a:rPr lang="en-AU" sz="400" dirty="0" smtClean="0"/>
              <a:t> </a:t>
            </a:r>
            <a:r>
              <a:rPr lang="en-AU" dirty="0"/>
              <a:t>for negatively charged CSH </a:t>
            </a:r>
            <a:r>
              <a:rPr lang="en-AU" dirty="0" smtClean="0"/>
              <a:t>surfaces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9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4" y="2132856"/>
            <a:ext cx="7874121" cy="39260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71800" y="2166194"/>
            <a:ext cx="2448272" cy="385509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895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Cs: Sorption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127125"/>
            <a:ext cx="8461375" cy="4714143"/>
          </a:xfrm>
        </p:spPr>
        <p:txBody>
          <a:bodyPr>
            <a:normAutofit/>
          </a:bodyPr>
          <a:lstStyle/>
          <a:p>
            <a:r>
              <a:rPr lang="en-AU" dirty="0" smtClean="0"/>
              <a:t>State III: </a:t>
            </a:r>
            <a:r>
              <a:rPr lang="en-AU" b="1" dirty="0"/>
              <a:t>20 </a:t>
            </a:r>
            <a:r>
              <a:rPr lang="en-AU" b="1" dirty="0" smtClean="0"/>
              <a:t>L/kg [</a:t>
            </a:r>
            <a:r>
              <a:rPr lang="en-AU" b="1" dirty="0"/>
              <a:t>1 </a:t>
            </a:r>
            <a:r>
              <a:rPr lang="en-AU" b="1" dirty="0" smtClean="0"/>
              <a:t>– 300]</a:t>
            </a:r>
            <a:endParaRPr lang="en-AU" b="1" dirty="0"/>
          </a:p>
          <a:p>
            <a:pPr lvl="1"/>
            <a:r>
              <a:rPr lang="en-AU" dirty="0" smtClean="0"/>
              <a:t>Cs </a:t>
            </a:r>
            <a:r>
              <a:rPr lang="en-AU" dirty="0"/>
              <a:t>sorption increases </a:t>
            </a:r>
            <a:r>
              <a:rPr lang="en-AU" dirty="0" smtClean="0"/>
              <a:t>with decreasing </a:t>
            </a:r>
            <a:r>
              <a:rPr lang="en-AU" dirty="0"/>
              <a:t>C/S ratio due to the condition of the interlayer CSH surface </a:t>
            </a:r>
            <a:r>
              <a:rPr lang="en-AU" dirty="0" smtClean="0"/>
              <a:t>which changes </a:t>
            </a:r>
            <a:r>
              <a:rPr lang="en-AU" dirty="0"/>
              <a:t>sign as a function of C/S </a:t>
            </a:r>
            <a:r>
              <a:rPr lang="en-AU" dirty="0" smtClean="0"/>
              <a:t>ratio</a:t>
            </a:r>
          </a:p>
          <a:p>
            <a:pPr lvl="1"/>
            <a:r>
              <a:rPr lang="en-AU" dirty="0" smtClean="0"/>
              <a:t>Lower Ca</a:t>
            </a:r>
            <a:r>
              <a:rPr lang="en-AU" baseline="30000" dirty="0" smtClean="0"/>
              <a:t>2+ </a:t>
            </a:r>
            <a:r>
              <a:rPr lang="en-AU" dirty="0" smtClean="0"/>
              <a:t>=&gt; </a:t>
            </a:r>
            <a:r>
              <a:rPr lang="en-AU" dirty="0"/>
              <a:t>increase in </a:t>
            </a:r>
            <a:r>
              <a:rPr lang="en-AU" dirty="0" smtClean="0"/>
              <a:t>surface sites </a:t>
            </a:r>
            <a:r>
              <a:rPr lang="en-AU" dirty="0"/>
              <a:t>with high affinity for Cs</a:t>
            </a:r>
            <a:endParaRPr lang="en-AU" dirty="0" smtClean="0"/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10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71" y="2420888"/>
            <a:ext cx="7874121" cy="39260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6056" y="2420888"/>
            <a:ext cx="1224136" cy="392604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577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Cs: Sorption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127125"/>
            <a:ext cx="8461375" cy="4714143"/>
          </a:xfrm>
        </p:spPr>
        <p:txBody>
          <a:bodyPr>
            <a:normAutofit/>
          </a:bodyPr>
          <a:lstStyle/>
          <a:p>
            <a:r>
              <a:rPr lang="en-AU" dirty="0" smtClean="0"/>
              <a:t>State IV:  </a:t>
            </a:r>
            <a:r>
              <a:rPr lang="en-AU" b="1" dirty="0" err="1"/>
              <a:t>i.d</a:t>
            </a:r>
            <a:r>
              <a:rPr lang="en-AU" b="1" dirty="0" err="1" smtClean="0"/>
              <a:t>.</a:t>
            </a:r>
            <a:r>
              <a:rPr lang="en-AU" b="1" dirty="0" smtClean="0"/>
              <a:t> </a:t>
            </a:r>
            <a:endParaRPr lang="en-AU" b="1" dirty="0"/>
          </a:p>
          <a:p>
            <a:pPr lvl="1"/>
            <a:r>
              <a:rPr lang="en-AU" dirty="0" smtClean="0"/>
              <a:t>calcareous </a:t>
            </a:r>
            <a:r>
              <a:rPr lang="en-AU" dirty="0"/>
              <a:t>aggregates </a:t>
            </a:r>
            <a:r>
              <a:rPr lang="en-AU" dirty="0" smtClean="0"/>
              <a:t>contribute </a:t>
            </a:r>
            <a:r>
              <a:rPr lang="en-AU" dirty="0"/>
              <a:t>only slightly to Cs </a:t>
            </a:r>
            <a:r>
              <a:rPr lang="en-AU" dirty="0" smtClean="0"/>
              <a:t>sorption</a:t>
            </a:r>
          </a:p>
          <a:p>
            <a:pPr lvl="1"/>
            <a:r>
              <a:rPr lang="en-AU" dirty="0"/>
              <a:t>higher </a:t>
            </a:r>
            <a:r>
              <a:rPr lang="en-AU" dirty="0" smtClean="0"/>
              <a:t>silica and clays will give </a:t>
            </a:r>
            <a:r>
              <a:rPr lang="en-AU" dirty="0"/>
              <a:t>higher </a:t>
            </a:r>
            <a:r>
              <a:rPr lang="en-AU" i="1" dirty="0" smtClean="0"/>
              <a:t>R</a:t>
            </a:r>
            <a:r>
              <a:rPr lang="en-AU" i="1" baseline="-25000" dirty="0" smtClean="0"/>
              <a:t>d</a:t>
            </a:r>
            <a:r>
              <a:rPr lang="en-AU" i="1" dirty="0" smtClean="0"/>
              <a:t> </a:t>
            </a:r>
            <a:r>
              <a:rPr lang="en-AU" dirty="0" smtClean="0"/>
              <a:t>values </a:t>
            </a:r>
            <a:r>
              <a:rPr lang="en-AU" dirty="0"/>
              <a:t>for caesium.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11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4" y="2204864"/>
            <a:ext cx="7648218" cy="41228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44209" y="2204864"/>
            <a:ext cx="1008112" cy="412282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48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Uranium Sorption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12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7125"/>
            <a:ext cx="5023307" cy="4869160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1979712" y="6019700"/>
            <a:ext cx="2808311" cy="484632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Evolving cement</a:t>
            </a: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803" y="48449"/>
            <a:ext cx="4012618" cy="414237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148064" y="4277441"/>
            <a:ext cx="3923357" cy="1705115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tabLst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AU" u="sng" dirty="0" smtClean="0"/>
              <a:t>Best Estimate </a:t>
            </a:r>
            <a:r>
              <a:rPr lang="en-AU" i="1" u="sng" dirty="0" smtClean="0"/>
              <a:t>R</a:t>
            </a:r>
            <a:r>
              <a:rPr lang="en-AU" u="sng" baseline="-25000" dirty="0" smtClean="0"/>
              <a:t>D</a:t>
            </a:r>
            <a:r>
              <a:rPr lang="en-AU" u="sng" dirty="0" smtClean="0"/>
              <a:t> U(VI) (L/kg)</a:t>
            </a:r>
          </a:p>
          <a:p>
            <a:r>
              <a:rPr lang="en-AU" dirty="0" smtClean="0"/>
              <a:t>State 1: </a:t>
            </a:r>
            <a:r>
              <a:rPr lang="en-AU" b="1" dirty="0"/>
              <a:t>2,000 </a:t>
            </a:r>
            <a:r>
              <a:rPr lang="en-AU" b="1" dirty="0" smtClean="0"/>
              <a:t>[400 – 10,000]</a:t>
            </a:r>
          </a:p>
          <a:p>
            <a:r>
              <a:rPr lang="en-AU" dirty="0" smtClean="0"/>
              <a:t>State 2: </a:t>
            </a:r>
            <a:r>
              <a:rPr lang="en-AU" b="1" dirty="0" smtClean="0"/>
              <a:t>30,000 [3,000 – 300,000]</a:t>
            </a:r>
          </a:p>
          <a:p>
            <a:r>
              <a:rPr lang="en-AU" dirty="0" smtClean="0"/>
              <a:t>State 3: </a:t>
            </a:r>
            <a:r>
              <a:rPr lang="en-AU" b="1" dirty="0" smtClean="0"/>
              <a:t>30,000 [10,000 – 300,000]</a:t>
            </a:r>
          </a:p>
          <a:p>
            <a:r>
              <a:rPr lang="en-AU" dirty="0" smtClean="0"/>
              <a:t>State 4: </a:t>
            </a:r>
            <a:r>
              <a:rPr lang="en-AU" b="1" dirty="0" smtClean="0"/>
              <a:t>50 [5 </a:t>
            </a:r>
            <a:r>
              <a:rPr lang="en-AU" b="1" dirty="0"/>
              <a:t>– </a:t>
            </a:r>
            <a:r>
              <a:rPr lang="en-AU" b="1" dirty="0" smtClean="0"/>
              <a:t>500</a:t>
            </a:r>
            <a:r>
              <a:rPr lang="en-AU" b="1" dirty="0"/>
              <a:t>]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5520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U: Sorption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413"/>
            <a:ext cx="8784975" cy="4572855"/>
          </a:xfrm>
        </p:spPr>
        <p:txBody>
          <a:bodyPr/>
          <a:lstStyle/>
          <a:p>
            <a:r>
              <a:rPr lang="en-AU" dirty="0" smtClean="0"/>
              <a:t>U (VI)-speciation</a:t>
            </a:r>
          </a:p>
          <a:p>
            <a:r>
              <a:rPr lang="en-AU" dirty="0" smtClean="0"/>
              <a:t>Solubility-controlling</a:t>
            </a:r>
            <a:br>
              <a:rPr lang="en-AU" dirty="0" smtClean="0"/>
            </a:br>
            <a:r>
              <a:rPr lang="en-AU" dirty="0" smtClean="0"/>
              <a:t>phase: </a:t>
            </a:r>
            <a:br>
              <a:rPr lang="en-AU" dirty="0" smtClean="0"/>
            </a:br>
            <a:r>
              <a:rPr lang="en-AU" dirty="0" smtClean="0"/>
              <a:t>CaUO</a:t>
            </a:r>
            <a:r>
              <a:rPr lang="en-AU" baseline="-25000" dirty="0" smtClean="0"/>
              <a:t>4</a:t>
            </a:r>
            <a:r>
              <a:rPr lang="en-AU" dirty="0" smtClean="0"/>
              <a:t>(c) 10</a:t>
            </a:r>
            <a:r>
              <a:rPr lang="en-AU" baseline="30000" dirty="0" smtClean="0"/>
              <a:t>-7</a:t>
            </a:r>
            <a:r>
              <a:rPr lang="en-AU" dirty="0" smtClean="0"/>
              <a:t> – 10</a:t>
            </a:r>
            <a:r>
              <a:rPr lang="en-AU" baseline="30000" dirty="0" smtClean="0"/>
              <a:t>-5 </a:t>
            </a:r>
            <a:r>
              <a:rPr lang="en-AU" dirty="0" smtClean="0"/>
              <a:t>M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Sorption mechanisms:</a:t>
            </a:r>
          </a:p>
          <a:p>
            <a:pPr lvl="1"/>
            <a:r>
              <a:rPr lang="en-AU" dirty="0" smtClean="0"/>
              <a:t>Linear sorption onto HCP</a:t>
            </a:r>
            <a:br>
              <a:rPr lang="en-AU" dirty="0" smtClean="0"/>
            </a:br>
            <a:r>
              <a:rPr lang="en-AU" dirty="0" smtClean="0"/>
              <a:t>and CSH, with U(VI) uptake increasing with decreasing Ca [</a:t>
            </a:r>
            <a:r>
              <a:rPr lang="en-AU" dirty="0" err="1" smtClean="0"/>
              <a:t>Pointeau</a:t>
            </a:r>
            <a:r>
              <a:rPr lang="en-AU" dirty="0" smtClean="0"/>
              <a:t> et al. 2008]</a:t>
            </a:r>
          </a:p>
          <a:p>
            <a:pPr lvl="1"/>
            <a:r>
              <a:rPr lang="en-AU" dirty="0" smtClean="0"/>
              <a:t>Non-linear sorption onto </a:t>
            </a:r>
            <a:r>
              <a:rPr lang="en-AU" dirty="0" smtClean="0"/>
              <a:t>CSH: </a:t>
            </a:r>
            <a:r>
              <a:rPr lang="en-AU" dirty="0" smtClean="0"/>
              <a:t>co-precipitation of Ca and U(VI) on the sorbent [Tits et al. 2008]</a:t>
            </a:r>
            <a:endParaRPr lang="en-AU" dirty="0"/>
          </a:p>
          <a:p>
            <a:pPr lvl="1"/>
            <a:r>
              <a:rPr lang="en-AU" dirty="0" smtClean="0"/>
              <a:t>Ca influences U sorption</a:t>
            </a:r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13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392" y="764704"/>
            <a:ext cx="5724128" cy="34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8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 (VI) Sorption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State I : </a:t>
            </a:r>
            <a:r>
              <a:rPr lang="en-AU" b="1" dirty="0" smtClean="0"/>
              <a:t>2000 L/kg [400-10,000]</a:t>
            </a:r>
          </a:p>
          <a:p>
            <a:pPr lvl="1"/>
            <a:r>
              <a:rPr lang="en-AU" dirty="0" smtClean="0"/>
              <a:t>Weaker sorption than in State II, III</a:t>
            </a:r>
          </a:p>
          <a:p>
            <a:endParaRPr lang="en-AU" dirty="0" smtClean="0"/>
          </a:p>
          <a:p>
            <a:r>
              <a:rPr lang="en-AU" dirty="0" smtClean="0"/>
              <a:t>State II: </a:t>
            </a:r>
            <a:r>
              <a:rPr lang="en-AU" b="1" dirty="0"/>
              <a:t>30,000 </a:t>
            </a:r>
            <a:r>
              <a:rPr lang="en-AU" b="1" dirty="0" smtClean="0"/>
              <a:t>L/kg [3,000 </a:t>
            </a:r>
            <a:r>
              <a:rPr lang="en-AU" b="1" dirty="0"/>
              <a:t>– 300,000]</a:t>
            </a:r>
            <a:endParaRPr lang="en-AU" dirty="0" smtClean="0"/>
          </a:p>
          <a:p>
            <a:pPr lvl="1"/>
            <a:r>
              <a:rPr lang="en-AU" dirty="0" smtClean="0"/>
              <a:t>Higher Ca than State III =&gt; more competition for sorption sites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State III: </a:t>
            </a:r>
            <a:r>
              <a:rPr lang="en-AU" b="1" dirty="0"/>
              <a:t>30,000 </a:t>
            </a:r>
            <a:r>
              <a:rPr lang="en-AU" b="1" dirty="0" smtClean="0"/>
              <a:t>L/kg [10,000 </a:t>
            </a:r>
            <a:r>
              <a:rPr lang="en-AU" b="1" dirty="0"/>
              <a:t>– 300,000]</a:t>
            </a:r>
            <a:endParaRPr lang="en-AU" dirty="0" smtClean="0"/>
          </a:p>
          <a:p>
            <a:pPr lvl="1"/>
            <a:r>
              <a:rPr lang="en-AU" dirty="0" smtClean="0"/>
              <a:t>Increased sorption due to loss of Ca resulting in increased availability of </a:t>
            </a:r>
            <a:r>
              <a:rPr lang="en-AU" dirty="0" err="1" smtClean="0"/>
              <a:t>silanol</a:t>
            </a:r>
            <a:r>
              <a:rPr lang="en-AU" dirty="0" smtClean="0"/>
              <a:t> sites for U sorption</a:t>
            </a:r>
          </a:p>
          <a:p>
            <a:pPr lvl="1"/>
            <a:r>
              <a:rPr lang="en-AU" dirty="0" smtClean="0"/>
              <a:t>High sorption due to high surface area of CSH (150 m</a:t>
            </a:r>
            <a:r>
              <a:rPr lang="en-AU" baseline="30000" dirty="0" smtClean="0"/>
              <a:t>2</a:t>
            </a:r>
            <a:r>
              <a:rPr lang="en-AU" dirty="0" smtClean="0"/>
              <a:t>/g)</a:t>
            </a:r>
          </a:p>
          <a:p>
            <a:pPr lvl="1"/>
            <a:endParaRPr lang="en-AU" dirty="0"/>
          </a:p>
          <a:p>
            <a:r>
              <a:rPr lang="en-AU" dirty="0" smtClean="0"/>
              <a:t>State IV: </a:t>
            </a:r>
            <a:r>
              <a:rPr lang="en-AU" b="1" dirty="0"/>
              <a:t>50 </a:t>
            </a:r>
            <a:r>
              <a:rPr lang="en-AU" b="1" dirty="0" smtClean="0"/>
              <a:t>L/kg [5 </a:t>
            </a:r>
            <a:r>
              <a:rPr lang="en-AU" b="1" dirty="0"/>
              <a:t>– 500</a:t>
            </a:r>
            <a:r>
              <a:rPr lang="en-AU" b="1" dirty="0" smtClean="0"/>
              <a:t>]</a:t>
            </a:r>
          </a:p>
          <a:p>
            <a:pPr lvl="1"/>
            <a:r>
              <a:rPr lang="en-AU" dirty="0" smtClean="0"/>
              <a:t>Low sorption on calcite (small reactive surface: 0.2 – 1 m</a:t>
            </a:r>
            <a:r>
              <a:rPr lang="en-AU" baseline="30000" dirty="0" smtClean="0"/>
              <a:t>2</a:t>
            </a:r>
            <a:r>
              <a:rPr lang="en-AU" dirty="0" smtClean="0"/>
              <a:t>/g)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14</a:t>
            </a:fld>
            <a:r>
              <a:rPr lang="en-AU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5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15</a:t>
            </a:fld>
            <a:r>
              <a:rPr lang="en-AU" smtClean="0"/>
              <a:t>  |</a:t>
            </a:r>
            <a:endParaRPr lang="en-AU" dirty="0"/>
          </a:p>
        </p:txBody>
      </p:sp>
      <p:sp>
        <p:nvSpPr>
          <p:cNvPr id="32" name="TextBox 31"/>
          <p:cNvSpPr txBox="1"/>
          <p:nvPr/>
        </p:nvSpPr>
        <p:spPr>
          <a:xfrm>
            <a:off x="200135" y="268572"/>
            <a:ext cx="865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 smtClean="0"/>
              <a:t>Summary of </a:t>
            </a:r>
            <a:r>
              <a:rPr lang="en-AU" sz="3600" b="1" i="1" dirty="0" smtClean="0"/>
              <a:t>R</a:t>
            </a:r>
            <a:r>
              <a:rPr lang="en-AU" sz="3600" b="1" baseline="-25000" dirty="0" smtClean="0"/>
              <a:t>D</a:t>
            </a:r>
            <a:r>
              <a:rPr lang="en-AU" sz="3600" b="1" dirty="0" smtClean="0"/>
              <a:t> </a:t>
            </a:r>
            <a:r>
              <a:rPr lang="en-AU" sz="3600" b="1" dirty="0"/>
              <a:t>values for </a:t>
            </a:r>
            <a:r>
              <a:rPr lang="en-AU" sz="3600" b="1" dirty="0" smtClean="0"/>
              <a:t>evolving cement</a:t>
            </a:r>
          </a:p>
        </p:txBody>
      </p:sp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12" y="1268760"/>
            <a:ext cx="8547303" cy="2804854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443" y="4293096"/>
            <a:ext cx="8610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Chemical degradation (evolution) of cement does generally not result in decreased sorption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CSH provide high density of non-specific sorption sites across both States II-III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Decrease of CSH mass during State III compensated by higher affinity due to decreased Ca in solution</a:t>
            </a:r>
            <a:endParaRPr lang="en-A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631339" y="341240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, U (+VI)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937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1268413"/>
            <a:ext cx="5904655" cy="4572855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Critically reviewed radionuclide sorption data on cementitious materials for 25 elements </a:t>
            </a:r>
          </a:p>
          <a:p>
            <a:endParaRPr lang="en-AU" dirty="0" smtClean="0"/>
          </a:p>
          <a:p>
            <a:r>
              <a:rPr lang="en-AU" dirty="0" smtClean="0"/>
              <a:t>For each element sorption data were grouped according to one of four cement degradation states </a:t>
            </a:r>
          </a:p>
          <a:p>
            <a:endParaRPr lang="en-AU" dirty="0" smtClean="0"/>
          </a:p>
          <a:p>
            <a:r>
              <a:rPr lang="en-AU" dirty="0" smtClean="0"/>
              <a:t>Sorption behaviour was explained on the basis of cement pore water composition and available solid phases for sorption</a:t>
            </a:r>
          </a:p>
          <a:p>
            <a:endParaRPr lang="en-AU" dirty="0" smtClean="0"/>
          </a:p>
          <a:p>
            <a:r>
              <a:rPr lang="en-AU" dirty="0" smtClean="0"/>
              <a:t>Derived best estimate, LL, UL sorption values following expert panel elicitation  </a:t>
            </a:r>
          </a:p>
          <a:p>
            <a:endParaRPr lang="en-AU" dirty="0" smtClean="0"/>
          </a:p>
          <a:p>
            <a:r>
              <a:rPr lang="en-AU" dirty="0" smtClean="0"/>
              <a:t>Cement degradation across State II-III does </a:t>
            </a:r>
            <a:r>
              <a:rPr lang="en-AU" dirty="0"/>
              <a:t>generally not result in decreased sorption </a:t>
            </a:r>
            <a:r>
              <a:rPr lang="en-AU" dirty="0" smtClean="0"/>
              <a:t>values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16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261486"/>
            <a:ext cx="3016907" cy="45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8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Acknowledgements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302" y="1477982"/>
            <a:ext cx="3277121" cy="4694817"/>
          </a:xfrm>
        </p:spPr>
        <p:txBody>
          <a:bodyPr>
            <a:normAutofit/>
          </a:bodyPr>
          <a:lstStyle/>
          <a:p>
            <a:endParaRPr lang="en-AU" dirty="0" smtClean="0"/>
          </a:p>
          <a:p>
            <a:r>
              <a:rPr lang="en-AU" dirty="0" smtClean="0"/>
              <a:t>John Berry</a:t>
            </a:r>
          </a:p>
          <a:p>
            <a:r>
              <a:rPr lang="en-AU" dirty="0" err="1" smtClean="0"/>
              <a:t>Virginie</a:t>
            </a:r>
            <a:r>
              <a:rPr lang="en-AU" dirty="0" smtClean="0"/>
              <a:t> Blin</a:t>
            </a:r>
          </a:p>
          <a:p>
            <a:r>
              <a:rPr lang="en-AU" dirty="0" smtClean="0"/>
              <a:t>Pierre </a:t>
            </a:r>
            <a:r>
              <a:rPr lang="en-AU" dirty="0"/>
              <a:t>de </a:t>
            </a:r>
            <a:r>
              <a:rPr lang="en-AU" dirty="0" err="1" smtClean="0"/>
              <a:t>Cannière</a:t>
            </a:r>
            <a:endParaRPr lang="en-AU" dirty="0" smtClean="0"/>
          </a:p>
          <a:p>
            <a:r>
              <a:rPr lang="en-AU" dirty="0" smtClean="0"/>
              <a:t>Christoph </a:t>
            </a:r>
            <a:r>
              <a:rPr lang="en-AU" dirty="0" err="1" smtClean="0"/>
              <a:t>Gallé</a:t>
            </a:r>
            <a:endParaRPr lang="en-AU" dirty="0" smtClean="0"/>
          </a:p>
          <a:p>
            <a:r>
              <a:rPr lang="en-AU" dirty="0" smtClean="0"/>
              <a:t>Fred </a:t>
            </a:r>
            <a:r>
              <a:rPr lang="en-AU" dirty="0" err="1" smtClean="0"/>
              <a:t>Glasser</a:t>
            </a:r>
            <a:endParaRPr lang="en-AU" dirty="0" smtClean="0"/>
          </a:p>
          <a:p>
            <a:r>
              <a:rPr lang="en-AU" dirty="0" smtClean="0"/>
              <a:t>Eric </a:t>
            </a:r>
            <a:r>
              <a:rPr lang="en-AU" dirty="0" err="1" smtClean="0"/>
              <a:t>Giffaut</a:t>
            </a:r>
            <a:endParaRPr lang="en-AU" dirty="0" smtClean="0"/>
          </a:p>
          <a:p>
            <a:pPr>
              <a:lnSpc>
                <a:spcPct val="110000"/>
              </a:lnSpc>
            </a:pPr>
            <a:r>
              <a:rPr lang="en-AU" dirty="0" smtClean="0"/>
              <a:t>Alan Hooper</a:t>
            </a:r>
          </a:p>
          <a:p>
            <a:pPr>
              <a:lnSpc>
                <a:spcPct val="110000"/>
              </a:lnSpc>
            </a:pPr>
            <a:r>
              <a:rPr lang="en-AU" dirty="0" smtClean="0"/>
              <a:t>Diederik </a:t>
            </a:r>
            <a:r>
              <a:rPr lang="en-AU" dirty="0"/>
              <a:t>Jacques</a:t>
            </a:r>
          </a:p>
          <a:p>
            <a:pPr>
              <a:lnSpc>
                <a:spcPct val="110000"/>
              </a:lnSpc>
            </a:pPr>
            <a:r>
              <a:rPr lang="en-AU" dirty="0"/>
              <a:t>David Lever</a:t>
            </a:r>
          </a:p>
          <a:p>
            <a:endParaRPr lang="en-AU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17</a:t>
            </a:fld>
            <a:r>
              <a:rPr lang="en-AU" smtClean="0"/>
              <a:t>  |</a:t>
            </a:r>
            <a:endParaRPr lang="en-AU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55976" y="1340769"/>
            <a:ext cx="4464174" cy="48127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tabLst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pPr>
              <a:lnSpc>
                <a:spcPct val="110000"/>
              </a:lnSpc>
            </a:pPr>
            <a:r>
              <a:rPr lang="en-AU" sz="2600" dirty="0" smtClean="0"/>
              <a:t>Evelien </a:t>
            </a:r>
            <a:r>
              <a:rPr lang="en-AU" sz="2600" dirty="0"/>
              <a:t>Martens</a:t>
            </a:r>
          </a:p>
          <a:p>
            <a:pPr>
              <a:lnSpc>
                <a:spcPct val="110000"/>
              </a:lnSpc>
            </a:pPr>
            <a:r>
              <a:rPr lang="en-AU" sz="2600" dirty="0"/>
              <a:t>Bernhard </a:t>
            </a:r>
            <a:r>
              <a:rPr lang="en-AU" sz="2600" dirty="0" err="1"/>
              <a:t>Schwyn</a:t>
            </a:r>
            <a:r>
              <a:rPr lang="en-AU" sz="2600" dirty="0"/>
              <a:t> </a:t>
            </a:r>
          </a:p>
          <a:p>
            <a:pPr>
              <a:lnSpc>
                <a:spcPct val="110000"/>
              </a:lnSpc>
            </a:pPr>
            <a:r>
              <a:rPr lang="en-AU" sz="2600" dirty="0" err="1"/>
              <a:t>Ludovic</a:t>
            </a:r>
            <a:r>
              <a:rPr lang="en-AU" sz="2600" dirty="0"/>
              <a:t> </a:t>
            </a:r>
            <a:r>
              <a:rPr lang="de-DE" sz="2600" dirty="0"/>
              <a:t>Vielle-Petit </a:t>
            </a:r>
          </a:p>
          <a:p>
            <a:pPr>
              <a:lnSpc>
                <a:spcPct val="110000"/>
              </a:lnSpc>
            </a:pPr>
            <a:r>
              <a:rPr lang="de-DE" sz="2600" dirty="0"/>
              <a:t>Erich </a:t>
            </a:r>
            <a:r>
              <a:rPr lang="de-DE" sz="2600" dirty="0" smtClean="0"/>
              <a:t>Wieland</a:t>
            </a:r>
            <a:endParaRPr lang="de-DE" sz="2600" dirty="0"/>
          </a:p>
          <a:p>
            <a:pPr>
              <a:lnSpc>
                <a:spcPct val="110000"/>
              </a:lnSpc>
            </a:pPr>
            <a:r>
              <a:rPr lang="de-DE" sz="2600" dirty="0"/>
              <a:t>Steve Williams</a:t>
            </a:r>
            <a:endParaRPr lang="en-AU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324"/>
          <a:stretch/>
        </p:blipFill>
        <p:spPr bwMode="auto">
          <a:xfrm>
            <a:off x="4283968" y="80769"/>
            <a:ext cx="4714984" cy="3028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8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358774" y="3717032"/>
            <a:ext cx="9109770" cy="1728192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0"/>
              </a:spcAft>
            </a:pPr>
            <a:r>
              <a:rPr lang="en-US" sz="1500" dirty="0" smtClean="0"/>
              <a:t>CSIRO  Land and Water </a:t>
            </a:r>
          </a:p>
          <a:p>
            <a:pPr lvl="1">
              <a:lnSpc>
                <a:spcPct val="80000"/>
              </a:lnSpc>
              <a:tabLst>
                <a:tab pos="355600" algn="l"/>
              </a:tabLst>
            </a:pPr>
            <a:r>
              <a:rPr lang="en-US" sz="1500" dirty="0" smtClean="0"/>
              <a:t>Dirk Mallants</a:t>
            </a:r>
            <a:br>
              <a:rPr lang="en-US" sz="1500" dirty="0" smtClean="0"/>
            </a:br>
            <a:r>
              <a:rPr lang="en-US" sz="1500" dirty="0" smtClean="0"/>
              <a:t>Senior Principal Research Scientist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t</a:t>
            </a:r>
            <a:r>
              <a:rPr lang="en-US" sz="1500" dirty="0" smtClean="0"/>
              <a:t>	+61 8 8303 8595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e</a:t>
            </a:r>
            <a:r>
              <a:rPr lang="en-US" sz="1500" dirty="0" smtClean="0"/>
              <a:t>	dirk.mallants@csiro.au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 smtClean="0"/>
              <a:t>W  </a:t>
            </a:r>
            <a:r>
              <a:rPr lang="en-US" sz="1500" dirty="0" smtClean="0"/>
              <a:t>http</a:t>
            </a:r>
            <a:r>
              <a:rPr lang="en-US" sz="1500" dirty="0"/>
              <a:t>://</a:t>
            </a:r>
            <a:r>
              <a:rPr lang="en-US" sz="1500" dirty="0" smtClean="0"/>
              <a:t>www.csiro.au/en/Organisation-Structure/Divisions/Land-and-Water/DirkMallants.aspx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323528" y="5589240"/>
            <a:ext cx="5688632" cy="323321"/>
          </a:xfrm>
        </p:spPr>
        <p:txBody>
          <a:bodyPr/>
          <a:lstStyle/>
          <a:p>
            <a:pPr algn="r" rtl="0" eaLnBrk="1" latinLnBrk="0" hangingPunct="1"/>
            <a:endParaRPr lang="en-AU" dirty="0"/>
          </a:p>
          <a:p>
            <a:pPr algn="r" rtl="0" eaLnBrk="1" latinLnBrk="0" hangingPunct="1"/>
            <a:r>
              <a:rPr lang="en-AU" sz="1200" b="1" kern="1200" cap="all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Land and water </a:t>
            </a:r>
            <a:r>
              <a:rPr lang="en-AU" sz="1200" b="1" kern="1200" cap="all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Flagship</a:t>
            </a:r>
            <a:endParaRPr lang="en-AU" dirty="0">
              <a:effectLst/>
            </a:endParaRPr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 smtClean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79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1800" y="2852936"/>
            <a:ext cx="6048350" cy="2988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Backup Slides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19</a:t>
            </a:fld>
            <a:r>
              <a:rPr lang="en-AU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384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849" y="209215"/>
            <a:ext cx="8785224" cy="852487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Benchmark Cement-1 </a:t>
            </a:r>
            <a:r>
              <a:rPr lang="en-AU" dirty="0"/>
              <a:t>C</a:t>
            </a:r>
            <a:r>
              <a:rPr lang="en-AU" dirty="0" smtClean="0"/>
              <a:t>omposition for LLW Disposal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20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0" y="908720"/>
            <a:ext cx="8913723" cy="472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852487"/>
          </a:xfrm>
        </p:spPr>
        <p:txBody>
          <a:bodyPr>
            <a:normAutofit fontScale="90000"/>
          </a:bodyPr>
          <a:lstStyle/>
          <a:p>
            <a:r>
              <a:rPr lang="en-AU" dirty="0"/>
              <a:t>Benchmark </a:t>
            </a:r>
            <a:r>
              <a:rPr lang="en-AU" dirty="0" smtClean="0"/>
              <a:t>Cement-2 </a:t>
            </a:r>
            <a:r>
              <a:rPr lang="en-AU" dirty="0"/>
              <a:t>Composition for LLW Disposal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21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52880"/>
            <a:ext cx="9001000" cy="353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220" y="130508"/>
            <a:ext cx="8461374" cy="852487"/>
          </a:xfrm>
        </p:spPr>
        <p:txBody>
          <a:bodyPr>
            <a:normAutofit/>
          </a:bodyPr>
          <a:lstStyle/>
          <a:p>
            <a:r>
              <a:rPr lang="en-AU" dirty="0" smtClean="0"/>
              <a:t>Procedure for data selection and analysis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217" y="836712"/>
            <a:ext cx="8817783" cy="4572855"/>
          </a:xfrm>
        </p:spPr>
        <p:txBody>
          <a:bodyPr>
            <a:normAutofit fontScale="92500" lnSpcReduction="20000"/>
          </a:bodyPr>
          <a:lstStyle/>
          <a:p>
            <a:endParaRPr lang="en-AU" i="1" dirty="0" smtClean="0"/>
          </a:p>
          <a:p>
            <a:r>
              <a:rPr lang="en-AU" i="1" dirty="0" err="1" smtClean="0"/>
              <a:t>K</a:t>
            </a:r>
            <a:r>
              <a:rPr lang="en-AU" baseline="-25000" dirty="0" err="1" smtClean="0"/>
              <a:t>d</a:t>
            </a:r>
            <a:r>
              <a:rPr lang="en-AU" dirty="0" smtClean="0"/>
              <a:t> (linear &amp; reversible) or </a:t>
            </a:r>
            <a:r>
              <a:rPr lang="en-AU" i="1" dirty="0" smtClean="0"/>
              <a:t>R</a:t>
            </a:r>
            <a:r>
              <a:rPr lang="en-AU" baseline="-25000" dirty="0" smtClean="0"/>
              <a:t>d</a:t>
            </a:r>
            <a:r>
              <a:rPr lang="en-AU" dirty="0" smtClean="0"/>
              <a:t> (uptake)?</a:t>
            </a:r>
          </a:p>
          <a:p>
            <a:r>
              <a:rPr lang="en-AU" dirty="0" smtClean="0"/>
              <a:t>Experimental </a:t>
            </a:r>
            <a:r>
              <a:rPr lang="en-AU" dirty="0"/>
              <a:t>or calculated </a:t>
            </a:r>
            <a:r>
              <a:rPr lang="en-AU" dirty="0" smtClean="0"/>
              <a:t>(thermodynamic models) values?</a:t>
            </a:r>
          </a:p>
          <a:p>
            <a:r>
              <a:rPr lang="en-AU" dirty="0" smtClean="0"/>
              <a:t>Batch </a:t>
            </a:r>
            <a:r>
              <a:rPr lang="en-AU" dirty="0"/>
              <a:t>tests or </a:t>
            </a:r>
            <a:r>
              <a:rPr lang="en-AU" dirty="0" smtClean="0"/>
              <a:t>dynamic </a:t>
            </a:r>
            <a:r>
              <a:rPr lang="en-AU" dirty="0"/>
              <a:t>leaching </a:t>
            </a:r>
            <a:r>
              <a:rPr lang="en-AU" dirty="0" smtClean="0"/>
              <a:t>experiments (model uncertainty)?</a:t>
            </a:r>
          </a:p>
          <a:p>
            <a:r>
              <a:rPr lang="en-AU" dirty="0" smtClean="0"/>
              <a:t>Keeping </a:t>
            </a:r>
            <a:r>
              <a:rPr lang="en-AU" dirty="0"/>
              <a:t>control of the oxidation </a:t>
            </a:r>
            <a:r>
              <a:rPr lang="en-AU" dirty="0" smtClean="0"/>
              <a:t>state (redox sensitive elements)?</a:t>
            </a:r>
          </a:p>
          <a:p>
            <a:r>
              <a:rPr lang="en-AU" dirty="0" smtClean="0"/>
              <a:t>Dominant </a:t>
            </a:r>
            <a:r>
              <a:rPr lang="en-AU" dirty="0"/>
              <a:t>aqueous </a:t>
            </a:r>
            <a:r>
              <a:rPr lang="en-AU" dirty="0" smtClean="0"/>
              <a:t>speciation for </a:t>
            </a:r>
            <a:r>
              <a:rPr lang="en-AU" dirty="0"/>
              <a:t>given experimental </a:t>
            </a:r>
            <a:r>
              <a:rPr lang="en-AU" dirty="0" smtClean="0"/>
              <a:t>conditions</a:t>
            </a:r>
            <a:r>
              <a:rPr lang="en-AU" dirty="0"/>
              <a:t>?</a:t>
            </a:r>
            <a:endParaRPr lang="en-AU" dirty="0" smtClean="0"/>
          </a:p>
          <a:p>
            <a:r>
              <a:rPr lang="en-AU" dirty="0"/>
              <a:t>Liquid-to-solid separation </a:t>
            </a:r>
            <a:r>
              <a:rPr lang="en-AU" dirty="0" smtClean="0"/>
              <a:t>technique (removal of colloids)?</a:t>
            </a:r>
          </a:p>
          <a:p>
            <a:r>
              <a:rPr lang="en-AU" dirty="0"/>
              <a:t>Liquid-to-solid </a:t>
            </a:r>
            <a:r>
              <a:rPr lang="en-AU" dirty="0" smtClean="0"/>
              <a:t>(L/S) ratio (low reliability if high sorption &amp; low L/S)</a:t>
            </a:r>
          </a:p>
          <a:p>
            <a:r>
              <a:rPr lang="en-AU" dirty="0"/>
              <a:t>Single measurement point versus sorption </a:t>
            </a:r>
            <a:r>
              <a:rPr lang="en-AU" dirty="0" smtClean="0"/>
              <a:t>isotherm</a:t>
            </a:r>
          </a:p>
          <a:p>
            <a:r>
              <a:rPr lang="en-AU" dirty="0"/>
              <a:t>Initial tracer </a:t>
            </a:r>
            <a:r>
              <a:rPr lang="en-AU" dirty="0" smtClean="0"/>
              <a:t>concentration (sorption, not solubility limitation)</a:t>
            </a:r>
          </a:p>
          <a:p>
            <a:r>
              <a:rPr lang="en-AU" dirty="0" smtClean="0"/>
              <a:t>Contact </a:t>
            </a:r>
            <a:r>
              <a:rPr lang="en-AU" dirty="0"/>
              <a:t>time for batch </a:t>
            </a:r>
            <a:r>
              <a:rPr lang="en-AU" dirty="0" smtClean="0"/>
              <a:t>tests (equilibration time)</a:t>
            </a:r>
          </a:p>
          <a:p>
            <a:r>
              <a:rPr lang="en-AU" dirty="0"/>
              <a:t>Pore water </a:t>
            </a:r>
            <a:r>
              <a:rPr lang="en-AU" dirty="0" smtClean="0"/>
              <a:t>characteristics (cement state)</a:t>
            </a:r>
          </a:p>
          <a:p>
            <a:r>
              <a:rPr lang="en-AU" dirty="0" smtClean="0"/>
              <a:t>Solid type (</a:t>
            </a:r>
            <a:r>
              <a:rPr lang="en-AU" dirty="0"/>
              <a:t>crushed concrete, hardened cement paste, pure mineral </a:t>
            </a:r>
            <a:r>
              <a:rPr lang="en-AU" dirty="0" smtClean="0"/>
              <a:t>phases </a:t>
            </a:r>
            <a:r>
              <a:rPr lang="en-AU" dirty="0" err="1" smtClean="0"/>
              <a:t>eg</a:t>
            </a:r>
            <a:r>
              <a:rPr lang="en-AU" dirty="0" smtClean="0"/>
              <a:t> </a:t>
            </a:r>
            <a:r>
              <a:rPr lang="en-AU" dirty="0"/>
              <a:t>CSH</a:t>
            </a:r>
            <a:r>
              <a:rPr lang="en-AU" dirty="0" smtClean="0"/>
              <a:t>)</a:t>
            </a:r>
          </a:p>
          <a:p>
            <a:r>
              <a:rPr lang="en-AU" dirty="0" smtClean="0"/>
              <a:t>Focus on State II and III (State I is very short, </a:t>
            </a:r>
            <a:r>
              <a:rPr lang="en-AU" dirty="0" smtClean="0"/>
              <a:t>IV </a:t>
            </a:r>
            <a:r>
              <a:rPr lang="en-AU" dirty="0" smtClean="0"/>
              <a:t>has little sorption capacity)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326217" y="6490172"/>
            <a:ext cx="288789" cy="127346"/>
          </a:xfrm>
        </p:spPr>
        <p:txBody>
          <a:bodyPr/>
          <a:lstStyle/>
          <a:p>
            <a:fld id="{2ABE124A-B5C5-46E0-B944-45307B126769}" type="slidenum">
              <a:rPr lang="en-AU" smtClean="0"/>
              <a:pPr/>
              <a:t>22</a:t>
            </a:fld>
            <a:r>
              <a:rPr lang="en-AU" dirty="0" smtClean="0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13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U(IV) Sorption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908720"/>
            <a:ext cx="8785225" cy="5328592"/>
          </a:xfrm>
        </p:spPr>
        <p:txBody>
          <a:bodyPr>
            <a:normAutofit/>
          </a:bodyPr>
          <a:lstStyle/>
          <a:p>
            <a:r>
              <a:rPr lang="en-AU" dirty="0" smtClean="0"/>
              <a:t>Based on </a:t>
            </a:r>
            <a:r>
              <a:rPr lang="en-AU" dirty="0" err="1" smtClean="0"/>
              <a:t>Th</a:t>
            </a:r>
            <a:r>
              <a:rPr lang="en-AU" dirty="0" smtClean="0"/>
              <a:t>(IV) data (chemical analogy); single species </a:t>
            </a:r>
            <a:r>
              <a:rPr lang="en-AU" dirty="0" err="1" smtClean="0"/>
              <a:t>Th</a:t>
            </a:r>
            <a:r>
              <a:rPr lang="en-AU" dirty="0" smtClean="0"/>
              <a:t>(OH)</a:t>
            </a:r>
            <a:r>
              <a:rPr lang="en-AU" baseline="30000" dirty="0" smtClean="0"/>
              <a:t>4 </a:t>
            </a:r>
            <a:r>
              <a:rPr lang="en-AU" dirty="0" smtClean="0"/>
              <a:t>(</a:t>
            </a:r>
            <a:r>
              <a:rPr lang="en-AU" dirty="0" err="1" smtClean="0"/>
              <a:t>aq</a:t>
            </a:r>
            <a:r>
              <a:rPr lang="en-AU" dirty="0" smtClean="0"/>
              <a:t>)</a:t>
            </a:r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State I, II, III, IV: </a:t>
            </a:r>
          </a:p>
          <a:p>
            <a:pPr lvl="1"/>
            <a:r>
              <a:rPr lang="en-AU" dirty="0" smtClean="0"/>
              <a:t>30,000 L/kg</a:t>
            </a:r>
            <a:endParaRPr lang="en-AU" dirty="0"/>
          </a:p>
          <a:p>
            <a:endParaRPr lang="en-AU" dirty="0" smtClean="0"/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mtClean="0"/>
              <a:t>Radionuclide sorption on cementitious materials  |  Dirk Mallants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23</a:t>
            </a:fld>
            <a:r>
              <a:rPr lang="en-AU" smtClean="0"/>
              <a:t>  |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89062"/>
            <a:ext cx="5112568" cy="3164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947" y="1340768"/>
            <a:ext cx="3669557" cy="35456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40517" y="40050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</a:t>
            </a:r>
            <a:r>
              <a:rPr lang="en-AU" dirty="0" smtClean="0"/>
              <a:t>horium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692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IRO_PowerPoint_120322">
  <a:themeElements>
    <a:clrScheme name="CSIRO Midday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313C"/>
      </a:accent2>
      <a:accent3>
        <a:srgbClr val="78BE20"/>
      </a:accent3>
      <a:accent4>
        <a:srgbClr val="4A7729"/>
      </a:accent4>
      <a:accent5>
        <a:srgbClr val="9FAEE5"/>
      </a:accent5>
      <a:accent6>
        <a:srgbClr val="1E22AA"/>
      </a:accent6>
      <a:hlink>
        <a:srgbClr val="41B6E6"/>
      </a:hlink>
      <a:folHlink>
        <a:srgbClr val="004B87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CSIRO_PowerPoint_120322</Template>
  <TotalTime>9530</TotalTime>
  <Words>1598</Words>
  <Application>Microsoft Office PowerPoint</Application>
  <PresentationFormat>On-screen Show (4:3)</PresentationFormat>
  <Paragraphs>292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Symbol</vt:lpstr>
      <vt:lpstr>CSIRO_PowerPoint_120322</vt:lpstr>
      <vt:lpstr>Radionuclide Sorption Behaviour on Fresh and Aged Cementitious Materials: A Comprehensive Database With 25 Elements</vt:lpstr>
      <vt:lpstr>PowerPoint Presentation</vt:lpstr>
      <vt:lpstr>Cementitious Materials as Engineered Barrier </vt:lpstr>
      <vt:lpstr>Evolution of cementitious materials</vt:lpstr>
      <vt:lpstr>PowerPoint Presentation</vt:lpstr>
      <vt:lpstr>25 Elements: Radionuclides &amp; Metals </vt:lpstr>
      <vt:lpstr>Cesium Sorption</vt:lpstr>
      <vt:lpstr>Cs: Sorption Mechanisms</vt:lpstr>
      <vt:lpstr>Cs: Sorption Mechanisms</vt:lpstr>
      <vt:lpstr>Cs: Sorption Mechanisms</vt:lpstr>
      <vt:lpstr>Cs: Sorption Mechanisms</vt:lpstr>
      <vt:lpstr>Uranium Sorption</vt:lpstr>
      <vt:lpstr>U: Sorption Mechanisms</vt:lpstr>
      <vt:lpstr>U (VI) Sorption</vt:lpstr>
      <vt:lpstr>PowerPoint Presentation</vt:lpstr>
      <vt:lpstr>Conclusions</vt:lpstr>
      <vt:lpstr>Acknowledgements</vt:lpstr>
      <vt:lpstr>Thank you</vt:lpstr>
      <vt:lpstr>PowerPoint Presentation</vt:lpstr>
      <vt:lpstr>Benchmark Cement-1 Composition for LLW Disposal</vt:lpstr>
      <vt:lpstr>Benchmark Cement-2 Composition for LLW Disposal</vt:lpstr>
      <vt:lpstr>Procedure for data selection and analysis</vt:lpstr>
      <vt:lpstr>U(IV) Sorption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of passive samplers</dc:title>
  <dc:creator>Konrad</dc:creator>
  <cp:lastModifiedBy>Mallants, Dirk (L&amp;W, Waite Campus)</cp:lastModifiedBy>
  <cp:revision>1162</cp:revision>
  <cp:lastPrinted>2016-05-24T04:57:37Z</cp:lastPrinted>
  <dcterms:created xsi:type="dcterms:W3CDTF">2013-06-16T12:29:33Z</dcterms:created>
  <dcterms:modified xsi:type="dcterms:W3CDTF">2017-10-31T00:59:15Z</dcterms:modified>
</cp:coreProperties>
</file>