
<file path=[Content_Types].xml><?xml version="1.0" encoding="utf-8"?>
<Types xmlns="http://schemas.openxmlformats.org/package/2006/content-types">
  <Default Extension="png" ContentType="image/png"/>
  <Default Extension="wmf" ContentType="image/x-wmf"/>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3" r:id="rId1"/>
  </p:sldMasterIdLst>
  <p:notesMasterIdLst>
    <p:notesMasterId r:id="rId23"/>
  </p:notesMasterIdLst>
  <p:handoutMasterIdLst>
    <p:handoutMasterId r:id="rId24"/>
  </p:handoutMasterIdLst>
  <p:sldIdLst>
    <p:sldId id="258" r:id="rId2"/>
    <p:sldId id="434" r:id="rId3"/>
    <p:sldId id="435" r:id="rId4"/>
    <p:sldId id="436" r:id="rId5"/>
    <p:sldId id="437" r:id="rId6"/>
    <p:sldId id="439" r:id="rId7"/>
    <p:sldId id="416" r:id="rId8"/>
    <p:sldId id="441" r:id="rId9"/>
    <p:sldId id="440" r:id="rId10"/>
    <p:sldId id="417" r:id="rId11"/>
    <p:sldId id="418" r:id="rId12"/>
    <p:sldId id="428" r:id="rId13"/>
    <p:sldId id="420" r:id="rId14"/>
    <p:sldId id="421" r:id="rId15"/>
    <p:sldId id="419" r:id="rId16"/>
    <p:sldId id="444" r:id="rId17"/>
    <p:sldId id="429" r:id="rId18"/>
    <p:sldId id="422" r:id="rId19"/>
    <p:sldId id="442" r:id="rId20"/>
    <p:sldId id="423" r:id="rId21"/>
    <p:sldId id="443" r:id="rId22"/>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D8C78"/>
    <a:srgbClr val="6600CC"/>
    <a:srgbClr val="669900"/>
    <a:srgbClr val="640000"/>
    <a:srgbClr val="800000"/>
    <a:srgbClr val="30A6CD"/>
    <a:srgbClr val="FFEB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35" autoAdjust="0"/>
    <p:restoredTop sz="94639" autoAdjust="0"/>
  </p:normalViewPr>
  <p:slideViewPr>
    <p:cSldViewPr snapToGrid="0" snapToObjects="1">
      <p:cViewPr varScale="1">
        <p:scale>
          <a:sx n="99" d="100"/>
          <a:sy n="99" d="100"/>
        </p:scale>
        <p:origin x="588" y="54"/>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E02E8FA7-2F4C-5D49-9BA4-AF921E49AE74}" type="datetime1">
              <a:rPr lang="en-US" smtClean="0"/>
              <a:pPr/>
              <a:t>10/24/2017</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A4337E74-6FDC-BA4C-B798-CEB3174D958C}" type="slidenum">
              <a:rPr lang="en-US" smtClean="0"/>
              <a:pPr/>
              <a:t>‹#›</a:t>
            </a:fld>
            <a:endParaRPr lang="en-US"/>
          </a:p>
        </p:txBody>
      </p:sp>
    </p:spTree>
    <p:extLst>
      <p:ext uri="{BB962C8B-B14F-4D97-AF65-F5344CB8AC3E}">
        <p14:creationId xmlns:p14="http://schemas.microsoft.com/office/powerpoint/2010/main" val="1835402905"/>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426B0FB-EA67-3A40-825F-8F252A860502}" type="datetime1">
              <a:rPr lang="en-US" smtClean="0"/>
              <a:pPr/>
              <a:t>10/24/2017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0E2C66A3-1D14-8C46-8C0C-97773EFB716B}" type="slidenum">
              <a:rPr lang="en-US" smtClean="0"/>
              <a:pPr/>
              <a:t>‹#›</a:t>
            </a:fld>
            <a:endParaRPr lang="en-US"/>
          </a:p>
        </p:txBody>
      </p:sp>
    </p:spTree>
    <p:extLst>
      <p:ext uri="{BB962C8B-B14F-4D97-AF65-F5344CB8AC3E}">
        <p14:creationId xmlns:p14="http://schemas.microsoft.com/office/powerpoint/2010/main" val="3460546724"/>
      </p:ext>
    </p:extLst>
  </p:cSld>
  <p:clrMap bg1="lt1" tx1="dk1" bg2="lt2" tx2="dk2" accent1="accent1" accent2="accent2" accent3="accent3" accent4="accent4" accent5="accent5" accent6="accent6" hlink="hlink" folHlink="folHlink"/>
  <p:hf sldNum="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a:ln/>
        </p:spPr>
      </p:sp>
      <p:sp>
        <p:nvSpPr>
          <p:cNvPr id="60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ea typeface="ＭＳ Ｐゴシック" pitchFamily="34" charset="-128"/>
            </a:endParaRPr>
          </a:p>
        </p:txBody>
      </p:sp>
      <p:sp>
        <p:nvSpPr>
          <p:cNvPr id="604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0063" eaLnBrk="0" hangingPunct="0">
              <a:defRPr sz="1600" b="1">
                <a:solidFill>
                  <a:schemeClr val="tx1"/>
                </a:solidFill>
                <a:latin typeface="Arial" pitchFamily="34" charset="0"/>
                <a:ea typeface="ＭＳ Ｐゴシック" pitchFamily="34" charset="-128"/>
              </a:defRPr>
            </a:lvl1pPr>
            <a:lvl2pPr marL="742909" indent="-285734" defTabSz="900063" eaLnBrk="0" hangingPunct="0">
              <a:defRPr sz="1600" b="1">
                <a:solidFill>
                  <a:schemeClr val="tx1"/>
                </a:solidFill>
                <a:latin typeface="Arial" pitchFamily="34" charset="0"/>
                <a:ea typeface="ＭＳ Ｐゴシック" pitchFamily="34" charset="-128"/>
              </a:defRPr>
            </a:lvl2pPr>
            <a:lvl3pPr marL="1142937" indent="-228587" defTabSz="900063" eaLnBrk="0" hangingPunct="0">
              <a:defRPr sz="1600" b="1">
                <a:solidFill>
                  <a:schemeClr val="tx1"/>
                </a:solidFill>
                <a:latin typeface="Arial" pitchFamily="34" charset="0"/>
                <a:ea typeface="ＭＳ Ｐゴシック" pitchFamily="34" charset="-128"/>
              </a:defRPr>
            </a:lvl3pPr>
            <a:lvl4pPr marL="1600111" indent="-228587" defTabSz="900063" eaLnBrk="0" hangingPunct="0">
              <a:defRPr sz="1600" b="1">
                <a:solidFill>
                  <a:schemeClr val="tx1"/>
                </a:solidFill>
                <a:latin typeface="Arial" pitchFamily="34" charset="0"/>
                <a:ea typeface="ＭＳ Ｐゴシック" pitchFamily="34" charset="-128"/>
              </a:defRPr>
            </a:lvl4pPr>
            <a:lvl5pPr marL="2057287" indent="-228587" defTabSz="900063" eaLnBrk="0" hangingPunct="0">
              <a:defRPr sz="1600" b="1">
                <a:solidFill>
                  <a:schemeClr val="tx1"/>
                </a:solidFill>
                <a:latin typeface="Arial" pitchFamily="34" charset="0"/>
                <a:ea typeface="ＭＳ Ｐゴシック" pitchFamily="34" charset="-128"/>
              </a:defRPr>
            </a:lvl5pPr>
            <a:lvl6pPr marL="2514461" indent="-228587" defTabSz="900063" eaLnBrk="0" fontAlgn="base" hangingPunct="0">
              <a:spcBef>
                <a:spcPct val="0"/>
              </a:spcBef>
              <a:spcAft>
                <a:spcPct val="0"/>
              </a:spcAft>
              <a:defRPr sz="1600" b="1">
                <a:solidFill>
                  <a:schemeClr val="tx1"/>
                </a:solidFill>
                <a:latin typeface="Arial" pitchFamily="34" charset="0"/>
                <a:ea typeface="ＭＳ Ｐゴシック" pitchFamily="34" charset="-128"/>
              </a:defRPr>
            </a:lvl6pPr>
            <a:lvl7pPr marL="2971635" indent="-228587" defTabSz="900063" eaLnBrk="0" fontAlgn="base" hangingPunct="0">
              <a:spcBef>
                <a:spcPct val="0"/>
              </a:spcBef>
              <a:spcAft>
                <a:spcPct val="0"/>
              </a:spcAft>
              <a:defRPr sz="1600" b="1">
                <a:solidFill>
                  <a:schemeClr val="tx1"/>
                </a:solidFill>
                <a:latin typeface="Arial" pitchFamily="34" charset="0"/>
                <a:ea typeface="ＭＳ Ｐゴシック" pitchFamily="34" charset="-128"/>
              </a:defRPr>
            </a:lvl7pPr>
            <a:lvl8pPr marL="3428811" indent="-228587" defTabSz="900063" eaLnBrk="0" fontAlgn="base" hangingPunct="0">
              <a:spcBef>
                <a:spcPct val="0"/>
              </a:spcBef>
              <a:spcAft>
                <a:spcPct val="0"/>
              </a:spcAft>
              <a:defRPr sz="1600" b="1">
                <a:solidFill>
                  <a:schemeClr val="tx1"/>
                </a:solidFill>
                <a:latin typeface="Arial" pitchFamily="34" charset="0"/>
                <a:ea typeface="ＭＳ Ｐゴシック" pitchFamily="34" charset="-128"/>
              </a:defRPr>
            </a:lvl8pPr>
            <a:lvl9pPr marL="3885985" indent="-228587" defTabSz="900063" eaLnBrk="0" fontAlgn="base" hangingPunct="0">
              <a:spcBef>
                <a:spcPct val="0"/>
              </a:spcBef>
              <a:spcAft>
                <a:spcPct val="0"/>
              </a:spcAft>
              <a:defRPr sz="1600" b="1">
                <a:solidFill>
                  <a:schemeClr val="tx1"/>
                </a:solidFill>
                <a:latin typeface="Arial" pitchFamily="34" charset="0"/>
                <a:ea typeface="ＭＳ Ｐゴシック" pitchFamily="34" charset="-128"/>
              </a:defRPr>
            </a:lvl9pPr>
          </a:lstStyle>
          <a:p>
            <a:pPr eaLnBrk="1" hangingPunct="1"/>
            <a:fld id="{85DD38AD-51BC-4E85-8743-14EB8281EB20}" type="slidenum">
              <a:rPr lang="en-US" sz="1200" b="0">
                <a:latin typeface="Times New Roman" pitchFamily="18" charset="0"/>
              </a:rPr>
              <a:pPr eaLnBrk="1" hangingPunct="1"/>
              <a:t>1</a:t>
            </a:fld>
            <a:endParaRPr lang="en-US" sz="1200" b="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ct val="25000"/>
              <a:buFont typeface="Arial"/>
              <a:buNone/>
            </a:pPr>
            <a:fld id="{00000000-1234-1234-1234-123412341234}" type="slidenum">
              <a:rPr lang="en-US" sz="1200" b="0" i="0" u="none" strike="noStrike" cap="none" smtClean="0">
                <a:solidFill>
                  <a:srgbClr val="000000"/>
                </a:solidFill>
                <a:latin typeface="Arial"/>
                <a:ea typeface="Arial"/>
                <a:cs typeface="Arial"/>
                <a:sym typeface="Arial"/>
              </a:rPr>
              <a:t>3</a:t>
            </a:fld>
            <a:endParaRPr lang="en-US" sz="12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613798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92" name="Shape 92"/>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26420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20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latin typeface="Times"/>
            </a:endParaRPr>
          </a:p>
        </p:txBody>
      </p:sp>
      <p:sp>
        <p:nvSpPr>
          <p:cNvPr id="2048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a:defRPr>
            </a:lvl1pPr>
            <a:lvl2pPr marL="742909" indent="-285734" eaLnBrk="0" hangingPunct="0">
              <a:defRPr sz="2400">
                <a:solidFill>
                  <a:schemeClr val="tx1"/>
                </a:solidFill>
                <a:latin typeface="Times"/>
              </a:defRPr>
            </a:lvl2pPr>
            <a:lvl3pPr marL="1142937" indent="-228587" eaLnBrk="0" hangingPunct="0">
              <a:defRPr sz="2400">
                <a:solidFill>
                  <a:schemeClr val="tx1"/>
                </a:solidFill>
                <a:latin typeface="Times"/>
              </a:defRPr>
            </a:lvl3pPr>
            <a:lvl4pPr marL="1600112" indent="-228587" eaLnBrk="0" hangingPunct="0">
              <a:defRPr sz="2400">
                <a:solidFill>
                  <a:schemeClr val="tx1"/>
                </a:solidFill>
                <a:latin typeface="Times"/>
              </a:defRPr>
            </a:lvl4pPr>
            <a:lvl5pPr marL="2057287" indent="-228587" eaLnBrk="0" hangingPunct="0">
              <a:defRPr sz="2400">
                <a:solidFill>
                  <a:schemeClr val="tx1"/>
                </a:solidFill>
                <a:latin typeface="Times"/>
              </a:defRPr>
            </a:lvl5pPr>
            <a:lvl6pPr marL="2514461" indent="-228587" eaLnBrk="0" fontAlgn="base" hangingPunct="0">
              <a:spcBef>
                <a:spcPct val="0"/>
              </a:spcBef>
              <a:spcAft>
                <a:spcPct val="0"/>
              </a:spcAft>
              <a:defRPr sz="2400">
                <a:solidFill>
                  <a:schemeClr val="tx1"/>
                </a:solidFill>
                <a:latin typeface="Times"/>
              </a:defRPr>
            </a:lvl6pPr>
            <a:lvl7pPr marL="2971635" indent="-228587" eaLnBrk="0" fontAlgn="base" hangingPunct="0">
              <a:spcBef>
                <a:spcPct val="0"/>
              </a:spcBef>
              <a:spcAft>
                <a:spcPct val="0"/>
              </a:spcAft>
              <a:defRPr sz="2400">
                <a:solidFill>
                  <a:schemeClr val="tx1"/>
                </a:solidFill>
                <a:latin typeface="Times"/>
              </a:defRPr>
            </a:lvl7pPr>
            <a:lvl8pPr marL="3428810" indent="-228587" eaLnBrk="0" fontAlgn="base" hangingPunct="0">
              <a:spcBef>
                <a:spcPct val="0"/>
              </a:spcBef>
              <a:spcAft>
                <a:spcPct val="0"/>
              </a:spcAft>
              <a:defRPr sz="2400">
                <a:solidFill>
                  <a:schemeClr val="tx1"/>
                </a:solidFill>
                <a:latin typeface="Times"/>
              </a:defRPr>
            </a:lvl8pPr>
            <a:lvl9pPr marL="3885985" indent="-228587" eaLnBrk="0" fontAlgn="base" hangingPunct="0">
              <a:spcBef>
                <a:spcPct val="0"/>
              </a:spcBef>
              <a:spcAft>
                <a:spcPct val="0"/>
              </a:spcAft>
              <a:defRPr sz="2400">
                <a:solidFill>
                  <a:schemeClr val="tx1"/>
                </a:solidFill>
                <a:latin typeface="Times"/>
              </a:defRPr>
            </a:lvl9pPr>
          </a:lstStyle>
          <a:p>
            <a:fld id="{8BCF6100-B3E3-4003-BFF0-16CAB1FA1A6F}" type="slidenum">
              <a:rPr lang="en-US" sz="1200"/>
              <a:pPr/>
              <a:t>5</a:t>
            </a:fld>
            <a:endParaRPr lang="en-US" sz="1200"/>
          </a:p>
        </p:txBody>
      </p:sp>
    </p:spTree>
    <p:extLst>
      <p:ext uri="{BB962C8B-B14F-4D97-AF65-F5344CB8AC3E}">
        <p14:creationId xmlns:p14="http://schemas.microsoft.com/office/powerpoint/2010/main" val="4082991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A3AC776-CFE8-DB40-9D8B-8A63506D5E06}" type="slidenum">
              <a:rPr lang="en-US" smtClean="0"/>
              <a:pPr/>
              <a:t>9</a:t>
            </a:fld>
            <a:endParaRPr lang="en-US" dirty="0"/>
          </a:p>
        </p:txBody>
      </p:sp>
    </p:spTree>
    <p:extLst>
      <p:ext uri="{BB962C8B-B14F-4D97-AF65-F5344CB8AC3E}">
        <p14:creationId xmlns:p14="http://schemas.microsoft.com/office/powerpoint/2010/main" val="19523495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pn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2514600"/>
          </a:xfrm>
          <a:prstGeom prst="rect">
            <a:avLst/>
          </a:prstGeom>
          <a:solidFill>
            <a:srgbClr val="102E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10" name="Picture 6" descr="SNL_Stacked_White.png"/>
          <p:cNvPicPr>
            <a:picLocks noChangeAspect="1"/>
          </p:cNvPicPr>
          <p:nvPr/>
        </p:nvPicPr>
        <p:blipFill>
          <a:blip r:embed="rId2"/>
          <a:srcRect/>
          <a:stretch>
            <a:fillRect/>
          </a:stretch>
        </p:blipFill>
        <p:spPr bwMode="auto">
          <a:xfrm>
            <a:off x="6934200" y="1008063"/>
            <a:ext cx="1524000" cy="585787"/>
          </a:xfrm>
          <a:prstGeom prst="rect">
            <a:avLst/>
          </a:prstGeom>
          <a:noFill/>
          <a:ln w="9525">
            <a:noFill/>
            <a:miter lim="800000"/>
            <a:headEnd/>
            <a:tailEnd/>
          </a:ln>
        </p:spPr>
      </p:pic>
      <p:pic>
        <p:nvPicPr>
          <p:cNvPr id="11" name="Picture 7" descr="SNL_Motto.png"/>
          <p:cNvPicPr>
            <a:picLocks noChangeAspect="1"/>
          </p:cNvPicPr>
          <p:nvPr/>
        </p:nvPicPr>
        <p:blipFill>
          <a:blip r:embed="rId3"/>
          <a:srcRect/>
          <a:stretch>
            <a:fillRect/>
          </a:stretch>
        </p:blipFill>
        <p:spPr bwMode="auto">
          <a:xfrm>
            <a:off x="1227138" y="1185863"/>
            <a:ext cx="5394325" cy="304800"/>
          </a:xfrm>
          <a:prstGeom prst="rect">
            <a:avLst/>
          </a:prstGeom>
          <a:noFill/>
          <a:ln w="9525">
            <a:noFill/>
            <a:miter lim="800000"/>
            <a:headEnd/>
            <a:tailEnd/>
          </a:ln>
        </p:spPr>
      </p:pic>
      <p:sp>
        <p:nvSpPr>
          <p:cNvPr id="12" name="Rectangle 11"/>
          <p:cNvSpPr/>
          <p:nvPr/>
        </p:nvSpPr>
        <p:spPr>
          <a:xfrm>
            <a:off x="0" y="6553200"/>
            <a:ext cx="9144000" cy="304800"/>
          </a:xfrm>
          <a:prstGeom prst="rect">
            <a:avLst/>
          </a:prstGeom>
          <a:solidFill>
            <a:srgbClr val="9E8C7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0" y="6451600"/>
            <a:ext cx="9144000" cy="76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TextBox 13"/>
          <p:cNvSpPr txBox="1"/>
          <p:nvPr userDrawn="1"/>
        </p:nvSpPr>
        <p:spPr>
          <a:xfrm>
            <a:off x="3124200" y="6172200"/>
            <a:ext cx="5562600" cy="287338"/>
          </a:xfrm>
          <a:prstGeom prst="rect">
            <a:avLst/>
          </a:prstGeom>
          <a:noFill/>
        </p:spPr>
        <p:txBody>
          <a:bodyPr>
            <a:spAutoFit/>
          </a:bodyPr>
          <a:lstStyle/>
          <a:p>
            <a:pPr algn="r">
              <a:defRPr/>
            </a:pPr>
            <a:r>
              <a:rPr lang="en-US" sz="950" baseline="30000" dirty="0">
                <a:latin typeface="Arial" pitchFamily="-112" charset="0"/>
              </a:rPr>
              <a:t>Sandia National Laboratories is a multi-program laboratory managed and operated by Sandia Corporation, a wholly owned subsidiary of Lockheed Martin Corporation, for the U.S. Department of Energy’s National Nuclear Security Administration under contract DE-AC04-94AL85000. </a:t>
            </a:r>
          </a:p>
        </p:txBody>
      </p:sp>
      <p:pic>
        <p:nvPicPr>
          <p:cNvPr id="16" name="Picture 13" descr="NNSAlogo_Black.jpg"/>
          <p:cNvPicPr>
            <a:picLocks noChangeAspect="1"/>
          </p:cNvPicPr>
          <p:nvPr userDrawn="1"/>
        </p:nvPicPr>
        <p:blipFill>
          <a:blip r:embed="rId4"/>
          <a:srcRect/>
          <a:stretch>
            <a:fillRect/>
          </a:stretch>
        </p:blipFill>
        <p:spPr bwMode="auto">
          <a:xfrm>
            <a:off x="212725" y="6119813"/>
            <a:ext cx="1023938" cy="247650"/>
          </a:xfrm>
          <a:prstGeom prst="rect">
            <a:avLst/>
          </a:prstGeom>
          <a:noFill/>
          <a:ln w="9525">
            <a:noFill/>
            <a:miter lim="800000"/>
            <a:headEnd/>
            <a:tailEnd/>
          </a:ln>
        </p:spPr>
      </p:pic>
      <p:sp>
        <p:nvSpPr>
          <p:cNvPr id="17" name="Rectangle 16"/>
          <p:cNvSpPr/>
          <p:nvPr/>
        </p:nvSpPr>
        <p:spPr>
          <a:xfrm>
            <a:off x="0" y="2590800"/>
            <a:ext cx="3768892" cy="1615326"/>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lumMod val="65000"/>
                  </a:schemeClr>
                </a:solidFill>
              </a:rPr>
              <a:t>Photos placed in horizontal position </a:t>
            </a:r>
            <a:br>
              <a:rPr lang="en-US" sz="1400" dirty="0">
                <a:solidFill>
                  <a:schemeClr val="bg1">
                    <a:lumMod val="65000"/>
                  </a:schemeClr>
                </a:solidFill>
              </a:rPr>
            </a:br>
            <a:r>
              <a:rPr lang="en-US" sz="1400" dirty="0">
                <a:solidFill>
                  <a:schemeClr val="bg1">
                    <a:lumMod val="65000"/>
                  </a:schemeClr>
                </a:solidFill>
              </a:rPr>
              <a:t>with even amount of white space</a:t>
            </a:r>
            <a:br>
              <a:rPr lang="en-US" sz="1400" dirty="0">
                <a:solidFill>
                  <a:schemeClr val="bg1">
                    <a:lumMod val="65000"/>
                  </a:schemeClr>
                </a:solidFill>
              </a:rPr>
            </a:br>
            <a:r>
              <a:rPr lang="en-US" sz="1400" dirty="0">
                <a:solidFill>
                  <a:schemeClr val="bg1">
                    <a:lumMod val="65000"/>
                  </a:schemeClr>
                </a:solidFill>
              </a:rPr>
              <a:t> between photos and header</a:t>
            </a:r>
          </a:p>
        </p:txBody>
      </p:sp>
      <p:sp>
        <p:nvSpPr>
          <p:cNvPr id="18" name="Rectangle 17"/>
          <p:cNvSpPr/>
          <p:nvPr/>
        </p:nvSpPr>
        <p:spPr>
          <a:xfrm>
            <a:off x="3852060" y="2590800"/>
            <a:ext cx="2286000" cy="1615326"/>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6226864" y="2590800"/>
            <a:ext cx="2917136" cy="1615326"/>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20646" y="4260258"/>
            <a:ext cx="7772400" cy="898198"/>
          </a:xfrm>
        </p:spPr>
        <p:txBody>
          <a:bodyPr/>
          <a:lstStyle>
            <a:lvl1pPr algn="r">
              <a:defRPr>
                <a:solidFill>
                  <a:srgbClr val="9D8C78"/>
                </a:solidFill>
              </a:defRPr>
            </a:lvl1pPr>
          </a:lstStyle>
          <a:p>
            <a:r>
              <a:rPr lang="en-US" dirty="0"/>
              <a:t>Click to edit Master title style</a:t>
            </a:r>
          </a:p>
        </p:txBody>
      </p:sp>
      <p:sp>
        <p:nvSpPr>
          <p:cNvPr id="3" name="Subtitle 2"/>
          <p:cNvSpPr>
            <a:spLocks noGrp="1"/>
          </p:cNvSpPr>
          <p:nvPr>
            <p:ph type="subTitle" idx="1"/>
          </p:nvPr>
        </p:nvSpPr>
        <p:spPr>
          <a:xfrm>
            <a:off x="3044352" y="5173652"/>
            <a:ext cx="5641337" cy="593737"/>
          </a:xfrm>
        </p:spPr>
        <p:txBody>
          <a:bodyPr/>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31" name="Rectangle 4"/>
          <p:cNvSpPr>
            <a:spLocks noGrp="1" noChangeArrowheads="1"/>
          </p:cNvSpPr>
          <p:nvPr>
            <p:ph type="dt" sz="half" idx="2"/>
          </p:nvPr>
        </p:nvSpPr>
        <p:spPr bwMode="auto">
          <a:xfrm>
            <a:off x="109536" y="4197659"/>
            <a:ext cx="931864" cy="28120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100">
                <a:latin typeface="Calibri"/>
                <a:cs typeface="Calibri"/>
              </a:defRPr>
            </a:lvl1pPr>
          </a:lstStyle>
          <a:p>
            <a:fld id="{E3A661A9-AB95-644B-88B2-9DDC7A23F4F4}" type="datetime1">
              <a:rPr lang="en-US" smtClean="0"/>
              <a:pPr/>
              <a:t>10/24/2017</a:t>
            </a:fld>
            <a:endParaRPr lang="en-US" dirty="0"/>
          </a:p>
        </p:txBody>
      </p:sp>
      <p:pic>
        <p:nvPicPr>
          <p:cNvPr id="32" name="Picture 12" descr="NNSAlogo_Black.jpg"/>
          <p:cNvPicPr>
            <a:picLocks noChangeAspect="1"/>
          </p:cNvPicPr>
          <p:nvPr userDrawn="1"/>
        </p:nvPicPr>
        <p:blipFill>
          <a:blip r:embed="rId5"/>
          <a:stretch>
            <a:fillRect/>
          </a:stretch>
        </p:blipFill>
        <p:spPr bwMode="auto">
          <a:xfrm>
            <a:off x="1380066" y="6115572"/>
            <a:ext cx="850737" cy="276233"/>
          </a:xfrm>
          <a:prstGeom prst="rect">
            <a:avLst/>
          </a:prstGeom>
          <a:noFill/>
          <a:ln w="9525">
            <a:noFill/>
            <a:miter lim="800000"/>
            <a:headEnd/>
            <a:tailEnd/>
          </a:ln>
        </p:spPr>
      </p:pic>
      <p:sp>
        <p:nvSpPr>
          <p:cNvPr id="33" name="Rectangle 5"/>
          <p:cNvSpPr>
            <a:spLocks noGrp="1" noChangeArrowheads="1"/>
          </p:cNvSpPr>
          <p:nvPr>
            <p:ph type="ftr" sz="quarter" idx="3"/>
          </p:nvPr>
        </p:nvSpPr>
        <p:spPr bwMode="auto">
          <a:xfrm>
            <a:off x="3123405" y="6519332"/>
            <a:ext cx="2895600" cy="2846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Calibri"/>
                <a:cs typeface="Calibri"/>
              </a:defRPr>
            </a:lvl1p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sp>
        <p:nvSpPr>
          <p:cNvPr id="7" name="Rectangle 6"/>
          <p:cNvSpPr/>
          <p:nvPr userDrawn="1"/>
        </p:nvSpPr>
        <p:spPr>
          <a:xfrm>
            <a:off x="0" y="0"/>
            <a:ext cx="9144000" cy="1593850"/>
          </a:xfrm>
          <a:prstGeom prst="rect">
            <a:avLst/>
          </a:prstGeom>
          <a:solidFill>
            <a:srgbClr val="102E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Rectangle 11"/>
          <p:cNvSpPr/>
          <p:nvPr/>
        </p:nvSpPr>
        <p:spPr>
          <a:xfrm>
            <a:off x="0" y="6553200"/>
            <a:ext cx="9144000" cy="304800"/>
          </a:xfrm>
          <a:prstGeom prst="rect">
            <a:avLst/>
          </a:prstGeom>
          <a:solidFill>
            <a:srgbClr val="9E8C7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0" y="6451600"/>
            <a:ext cx="9144000" cy="76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TextBox 13"/>
          <p:cNvSpPr txBox="1"/>
          <p:nvPr/>
        </p:nvSpPr>
        <p:spPr>
          <a:xfrm>
            <a:off x="3035151" y="5972621"/>
            <a:ext cx="5649426" cy="66684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800" kern="1200" dirty="0">
                <a:solidFill>
                  <a:schemeClr val="tx1"/>
                </a:solidFill>
                <a:effectLst/>
                <a:latin typeface="Calibri" panose="020F0502020204030204" pitchFamily="34" charset="0"/>
                <a:ea typeface="+mn-ea"/>
                <a:cs typeface="Calibri" panose="020F0502020204030204" pitchFamily="34" charset="0"/>
              </a:rPr>
              <a:t>Sandia National Laboratories is a </a:t>
            </a:r>
            <a:r>
              <a:rPr lang="en-US" sz="800" kern="1200" dirty="0" err="1">
                <a:solidFill>
                  <a:schemeClr val="tx1"/>
                </a:solidFill>
                <a:effectLst/>
                <a:latin typeface="Calibri" panose="020F0502020204030204" pitchFamily="34" charset="0"/>
                <a:ea typeface="+mn-ea"/>
                <a:cs typeface="Calibri" panose="020F0502020204030204" pitchFamily="34" charset="0"/>
              </a:rPr>
              <a:t>multimission</a:t>
            </a:r>
            <a:r>
              <a:rPr lang="en-US" sz="800" kern="1200" dirty="0">
                <a:solidFill>
                  <a:schemeClr val="tx1"/>
                </a:solidFill>
                <a:effectLst/>
                <a:latin typeface="Calibri" panose="020F0502020204030204" pitchFamily="34" charset="0"/>
                <a:ea typeface="+mn-ea"/>
                <a:cs typeface="Calibri" panose="020F0502020204030204" pitchFamily="34" charset="0"/>
              </a:rPr>
              <a:t> laboratory managed and operated by National Technology and Engineering Solutions of Sandia LLC, a wholly owned subsidiary of Honeywell International Inc. for the U.S. Department of Energy’s National Nuclear Security Administration under contract DE-NA0003525.  SAND2017-XXXX PE</a:t>
            </a:r>
          </a:p>
          <a:p>
            <a:endParaRPr lang="en-US" sz="2000" b="1" kern="1200" baseline="30000" dirty="0">
              <a:solidFill>
                <a:srgbClr val="FF0000"/>
              </a:solidFill>
              <a:latin typeface="Arial" pitchFamily="-112" charset="0"/>
              <a:ea typeface="+mn-ea"/>
              <a:cs typeface="+mn-cs"/>
            </a:endParaRPr>
          </a:p>
        </p:txBody>
      </p:sp>
      <p:pic>
        <p:nvPicPr>
          <p:cNvPr id="16" name="Picture 13" descr="NNSAlogo_Black.jpg"/>
          <p:cNvPicPr>
            <a:picLocks noChangeAspect="1"/>
          </p:cNvPicPr>
          <p:nvPr/>
        </p:nvPicPr>
        <p:blipFill>
          <a:blip r:embed="rId2"/>
          <a:srcRect/>
          <a:stretch>
            <a:fillRect/>
          </a:stretch>
        </p:blipFill>
        <p:spPr bwMode="auto">
          <a:xfrm>
            <a:off x="212725" y="6119813"/>
            <a:ext cx="1023938" cy="247650"/>
          </a:xfrm>
          <a:prstGeom prst="rect">
            <a:avLst/>
          </a:prstGeom>
          <a:noFill/>
          <a:ln w="9525">
            <a:noFill/>
            <a:miter lim="800000"/>
            <a:headEnd/>
            <a:tailEnd/>
          </a:ln>
        </p:spPr>
      </p:pic>
      <p:sp>
        <p:nvSpPr>
          <p:cNvPr id="2" name="Title 1"/>
          <p:cNvSpPr>
            <a:spLocks noGrp="1"/>
          </p:cNvSpPr>
          <p:nvPr>
            <p:ph type="ctrTitle"/>
          </p:nvPr>
        </p:nvSpPr>
        <p:spPr>
          <a:xfrm>
            <a:off x="920646" y="3517300"/>
            <a:ext cx="7772400" cy="898198"/>
          </a:xfrm>
        </p:spPr>
        <p:txBody>
          <a:bodyPr/>
          <a:lstStyle>
            <a:lvl1pPr algn="r">
              <a:defRPr>
                <a:solidFill>
                  <a:srgbClr val="9D8C78"/>
                </a:solidFill>
              </a:defRPr>
            </a:lvl1pPr>
          </a:lstStyle>
          <a:p>
            <a:r>
              <a:rPr lang="en-US" dirty="0"/>
              <a:t>Click to edit Master title style</a:t>
            </a:r>
          </a:p>
        </p:txBody>
      </p:sp>
      <p:sp>
        <p:nvSpPr>
          <p:cNvPr id="3" name="Subtitle 2"/>
          <p:cNvSpPr>
            <a:spLocks noGrp="1"/>
          </p:cNvSpPr>
          <p:nvPr>
            <p:ph type="subTitle" idx="1"/>
          </p:nvPr>
        </p:nvSpPr>
        <p:spPr>
          <a:xfrm>
            <a:off x="3044352" y="4430694"/>
            <a:ext cx="5641337" cy="593737"/>
          </a:xfrm>
        </p:spPr>
        <p:txBody>
          <a:bodyPr/>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pic>
        <p:nvPicPr>
          <p:cNvPr id="21" name="Picture 6" descr="SNL_Stacked_White.png"/>
          <p:cNvPicPr>
            <a:picLocks noChangeAspect="1"/>
          </p:cNvPicPr>
          <p:nvPr userDrawn="1"/>
        </p:nvPicPr>
        <p:blipFill>
          <a:blip r:embed="rId3"/>
          <a:srcRect/>
          <a:stretch>
            <a:fillRect/>
          </a:stretch>
        </p:blipFill>
        <p:spPr bwMode="auto">
          <a:xfrm>
            <a:off x="6934200" y="533559"/>
            <a:ext cx="1524000" cy="585787"/>
          </a:xfrm>
          <a:prstGeom prst="rect">
            <a:avLst/>
          </a:prstGeom>
          <a:noFill/>
          <a:ln w="9525">
            <a:noFill/>
            <a:miter lim="800000"/>
            <a:headEnd/>
            <a:tailEnd/>
          </a:ln>
        </p:spPr>
      </p:pic>
      <p:pic>
        <p:nvPicPr>
          <p:cNvPr id="22" name="Picture 7" descr="SNL_Motto.png"/>
          <p:cNvPicPr>
            <a:picLocks noChangeAspect="1"/>
          </p:cNvPicPr>
          <p:nvPr userDrawn="1"/>
        </p:nvPicPr>
        <p:blipFill>
          <a:blip r:embed="rId4"/>
          <a:srcRect/>
          <a:stretch>
            <a:fillRect/>
          </a:stretch>
        </p:blipFill>
        <p:spPr bwMode="auto">
          <a:xfrm>
            <a:off x="1227138" y="711359"/>
            <a:ext cx="5394325" cy="304800"/>
          </a:xfrm>
          <a:prstGeom prst="rect">
            <a:avLst/>
          </a:prstGeom>
          <a:noFill/>
          <a:ln w="9525">
            <a:noFill/>
            <a:miter lim="800000"/>
            <a:headEnd/>
            <a:tailEnd/>
          </a:ln>
        </p:spPr>
      </p:pic>
      <p:sp>
        <p:nvSpPr>
          <p:cNvPr id="32" name="Rectangle 4"/>
          <p:cNvSpPr>
            <a:spLocks noGrp="1" noChangeArrowheads="1"/>
          </p:cNvSpPr>
          <p:nvPr>
            <p:ph type="dt" sz="half" idx="2"/>
          </p:nvPr>
        </p:nvSpPr>
        <p:spPr bwMode="auto">
          <a:xfrm>
            <a:off x="6934199" y="5797079"/>
            <a:ext cx="1751489" cy="3227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100">
                <a:latin typeface="Calibri"/>
                <a:cs typeface="Calibri"/>
              </a:defRPr>
            </a:lvl1pPr>
          </a:lstStyle>
          <a:p>
            <a:fld id="{1B799630-9E30-DE4D-BE8D-4E9CA304B925}" type="datetime1">
              <a:rPr lang="en-US" smtClean="0"/>
              <a:pPr/>
              <a:t>10/24/2017</a:t>
            </a:fld>
            <a:endParaRPr lang="en-US" dirty="0"/>
          </a:p>
        </p:txBody>
      </p:sp>
      <p:pic>
        <p:nvPicPr>
          <p:cNvPr id="20" name="Picture 12" descr="NNSAlogo_Black.jpg"/>
          <p:cNvPicPr>
            <a:picLocks noChangeAspect="1"/>
          </p:cNvPicPr>
          <p:nvPr userDrawn="1"/>
        </p:nvPicPr>
        <p:blipFill>
          <a:blip r:embed="rId5"/>
          <a:stretch>
            <a:fillRect/>
          </a:stretch>
        </p:blipFill>
        <p:spPr bwMode="auto">
          <a:xfrm>
            <a:off x="1380066" y="6115572"/>
            <a:ext cx="850737" cy="276233"/>
          </a:xfrm>
          <a:prstGeom prst="rect">
            <a:avLst/>
          </a:prstGeom>
          <a:noFill/>
          <a:ln w="9525">
            <a:noFill/>
            <a:miter lim="800000"/>
            <a:headEnd/>
            <a:tailEnd/>
          </a:ln>
        </p:spPr>
      </p:pic>
      <p:sp>
        <p:nvSpPr>
          <p:cNvPr id="25" name="Rectangle 5"/>
          <p:cNvSpPr>
            <a:spLocks noGrp="1" noChangeArrowheads="1"/>
          </p:cNvSpPr>
          <p:nvPr>
            <p:ph type="ftr" sz="quarter" idx="3"/>
          </p:nvPr>
        </p:nvSpPr>
        <p:spPr bwMode="auto">
          <a:xfrm>
            <a:off x="3123405" y="6519332"/>
            <a:ext cx="2895600" cy="2846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Calibri"/>
                <a:cs typeface="Calibri"/>
              </a:defRPr>
            </a:lvl1pPr>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34" name="Rectangle 33"/>
          <p:cNvSpPr/>
          <p:nvPr userDrawn="1"/>
        </p:nvSpPr>
        <p:spPr>
          <a:xfrm>
            <a:off x="0" y="0"/>
            <a:ext cx="9144000" cy="661247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p:cNvSpPr/>
          <p:nvPr/>
        </p:nvSpPr>
        <p:spPr>
          <a:xfrm>
            <a:off x="0" y="6553200"/>
            <a:ext cx="9144000" cy="304800"/>
          </a:xfrm>
          <a:prstGeom prst="rect">
            <a:avLst/>
          </a:prstGeom>
          <a:solidFill>
            <a:srgbClr val="9E8C7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0" y="6451600"/>
            <a:ext cx="9144000" cy="76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TextBox 13"/>
          <p:cNvSpPr txBox="1"/>
          <p:nvPr/>
        </p:nvSpPr>
        <p:spPr>
          <a:xfrm>
            <a:off x="3131178" y="6172200"/>
            <a:ext cx="5562600" cy="287338"/>
          </a:xfrm>
          <a:prstGeom prst="rect">
            <a:avLst/>
          </a:prstGeom>
          <a:noFill/>
        </p:spPr>
        <p:txBody>
          <a:bodyPr>
            <a:spAutoFit/>
          </a:bodyPr>
          <a:lstStyle/>
          <a:p>
            <a:pPr algn="r">
              <a:defRPr/>
            </a:pPr>
            <a:r>
              <a:rPr lang="en-US" sz="950" baseline="30000" dirty="0">
                <a:latin typeface="Arial" pitchFamily="-112" charset="0"/>
              </a:rPr>
              <a:t>Sandia National Laboratories is a multi-program laboratory managed and operated by Sandia Corporation, a wholly owned subsidiary of Lockheed Martin Corporation, for the U.S. Department of Energy’s National Nuclear Security Administration under contract DE-AC04-94AL85000. </a:t>
            </a:r>
          </a:p>
        </p:txBody>
      </p:sp>
      <p:pic>
        <p:nvPicPr>
          <p:cNvPr id="16" name="Picture 13" descr="NNSAlogo_Black.jpg"/>
          <p:cNvPicPr>
            <a:picLocks noChangeAspect="1"/>
          </p:cNvPicPr>
          <p:nvPr/>
        </p:nvPicPr>
        <p:blipFill>
          <a:blip r:embed="rId2"/>
          <a:srcRect/>
          <a:stretch>
            <a:fillRect/>
          </a:stretch>
        </p:blipFill>
        <p:spPr bwMode="auto">
          <a:xfrm>
            <a:off x="212725" y="6119813"/>
            <a:ext cx="1023938" cy="247650"/>
          </a:xfrm>
          <a:prstGeom prst="rect">
            <a:avLst/>
          </a:prstGeom>
          <a:noFill/>
          <a:ln w="9525">
            <a:noFill/>
            <a:miter lim="800000"/>
            <a:headEnd/>
            <a:tailEnd/>
          </a:ln>
        </p:spPr>
      </p:pic>
      <p:sp>
        <p:nvSpPr>
          <p:cNvPr id="17" name="Rectangle 16"/>
          <p:cNvSpPr/>
          <p:nvPr/>
        </p:nvSpPr>
        <p:spPr>
          <a:xfrm>
            <a:off x="0" y="1456267"/>
            <a:ext cx="3768892" cy="1835692"/>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lumMod val="65000"/>
                  </a:schemeClr>
                </a:solidFill>
              </a:rPr>
              <a:t>Photos placed in horizontal position </a:t>
            </a:r>
            <a:br>
              <a:rPr lang="en-US" sz="1400" dirty="0">
                <a:solidFill>
                  <a:schemeClr val="bg1">
                    <a:lumMod val="65000"/>
                  </a:schemeClr>
                </a:solidFill>
              </a:rPr>
            </a:br>
            <a:r>
              <a:rPr lang="en-US" sz="1400" dirty="0">
                <a:solidFill>
                  <a:schemeClr val="bg1">
                    <a:lumMod val="65000"/>
                  </a:schemeClr>
                </a:solidFill>
              </a:rPr>
              <a:t>with even amount of white space</a:t>
            </a:r>
            <a:br>
              <a:rPr lang="en-US" sz="1400" dirty="0">
                <a:solidFill>
                  <a:schemeClr val="bg1">
                    <a:lumMod val="65000"/>
                  </a:schemeClr>
                </a:solidFill>
              </a:rPr>
            </a:br>
            <a:r>
              <a:rPr lang="en-US" sz="1400" dirty="0">
                <a:solidFill>
                  <a:schemeClr val="bg1">
                    <a:lumMod val="65000"/>
                  </a:schemeClr>
                </a:solidFill>
              </a:rPr>
              <a:t> between photos and header</a:t>
            </a:r>
          </a:p>
        </p:txBody>
      </p:sp>
      <p:sp>
        <p:nvSpPr>
          <p:cNvPr id="18" name="Rectangle 17"/>
          <p:cNvSpPr/>
          <p:nvPr/>
        </p:nvSpPr>
        <p:spPr>
          <a:xfrm>
            <a:off x="3852060" y="1456267"/>
            <a:ext cx="2286000" cy="1835692"/>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6226864" y="1456267"/>
            <a:ext cx="2917136" cy="1835692"/>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20646" y="3678173"/>
            <a:ext cx="7772400" cy="898198"/>
          </a:xfrm>
        </p:spPr>
        <p:txBody>
          <a:bodyPr/>
          <a:lstStyle>
            <a:lvl1pPr algn="r">
              <a:defRPr>
                <a:solidFill>
                  <a:srgbClr val="9D8C78"/>
                </a:solidFill>
              </a:defRPr>
            </a:lvl1pPr>
          </a:lstStyle>
          <a:p>
            <a:r>
              <a:rPr lang="en-US" dirty="0"/>
              <a:t>Click to edit Master title style</a:t>
            </a:r>
          </a:p>
        </p:txBody>
      </p:sp>
      <p:sp>
        <p:nvSpPr>
          <p:cNvPr id="3" name="Subtitle 2"/>
          <p:cNvSpPr>
            <a:spLocks noGrp="1"/>
          </p:cNvSpPr>
          <p:nvPr>
            <p:ph type="subTitle" idx="1"/>
          </p:nvPr>
        </p:nvSpPr>
        <p:spPr>
          <a:xfrm>
            <a:off x="3044352" y="4591567"/>
            <a:ext cx="5641337" cy="593737"/>
          </a:xfrm>
        </p:spPr>
        <p:txBody>
          <a:bodyPr/>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pic>
        <p:nvPicPr>
          <p:cNvPr id="21" name="Picture 6" descr="SNL_Stacked_White.png"/>
          <p:cNvPicPr>
            <a:picLocks noChangeAspect="1"/>
          </p:cNvPicPr>
          <p:nvPr userDrawn="1"/>
        </p:nvPicPr>
        <p:blipFill>
          <a:blip r:embed="rId3"/>
          <a:srcRect/>
          <a:stretch>
            <a:fillRect/>
          </a:stretch>
        </p:blipFill>
        <p:spPr bwMode="auto">
          <a:xfrm>
            <a:off x="6934200" y="533559"/>
            <a:ext cx="1524000" cy="585787"/>
          </a:xfrm>
          <a:prstGeom prst="rect">
            <a:avLst/>
          </a:prstGeom>
          <a:noFill/>
          <a:ln w="9525">
            <a:noFill/>
            <a:miter lim="800000"/>
            <a:headEnd/>
            <a:tailEnd/>
          </a:ln>
        </p:spPr>
      </p:pic>
      <p:pic>
        <p:nvPicPr>
          <p:cNvPr id="22" name="Picture 7" descr="SNL_Motto.png"/>
          <p:cNvPicPr>
            <a:picLocks noChangeAspect="1"/>
          </p:cNvPicPr>
          <p:nvPr userDrawn="1"/>
        </p:nvPicPr>
        <p:blipFill>
          <a:blip r:embed="rId4"/>
          <a:stretch>
            <a:fillRect/>
          </a:stretch>
        </p:blipFill>
        <p:spPr bwMode="auto">
          <a:xfrm>
            <a:off x="1227748" y="601288"/>
            <a:ext cx="5393104" cy="304800"/>
          </a:xfrm>
          <a:prstGeom prst="rect">
            <a:avLst/>
          </a:prstGeom>
          <a:noFill/>
          <a:ln w="9525">
            <a:noFill/>
            <a:miter lim="800000"/>
            <a:headEnd/>
            <a:tailEnd/>
          </a:ln>
        </p:spPr>
      </p:pic>
      <p:sp>
        <p:nvSpPr>
          <p:cNvPr id="32" name="Rectangle 4"/>
          <p:cNvSpPr>
            <a:spLocks noGrp="1" noChangeArrowheads="1"/>
          </p:cNvSpPr>
          <p:nvPr>
            <p:ph type="dt" sz="half" idx="2"/>
          </p:nvPr>
        </p:nvSpPr>
        <p:spPr bwMode="auto">
          <a:xfrm>
            <a:off x="6934199" y="5797079"/>
            <a:ext cx="1751489" cy="3227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100">
                <a:latin typeface="Calibri"/>
                <a:cs typeface="Calibri"/>
              </a:defRPr>
            </a:lvl1pPr>
          </a:lstStyle>
          <a:p>
            <a:fld id="{504244A8-8889-154D-9568-D8C635C53E9B}" type="datetime1">
              <a:rPr lang="en-US" smtClean="0"/>
              <a:pPr/>
              <a:t>10/24/2017</a:t>
            </a:fld>
            <a:endParaRPr lang="en-US"/>
          </a:p>
        </p:txBody>
      </p:sp>
      <p:pic>
        <p:nvPicPr>
          <p:cNvPr id="33" name="Picture 8" descr="SNL_color_stack.png"/>
          <p:cNvPicPr>
            <a:picLocks noChangeAspect="1"/>
          </p:cNvPicPr>
          <p:nvPr userDrawn="1"/>
        </p:nvPicPr>
        <p:blipFill>
          <a:blip r:embed="rId5"/>
          <a:srcRect/>
          <a:stretch>
            <a:fillRect/>
          </a:stretch>
        </p:blipFill>
        <p:spPr bwMode="auto">
          <a:xfrm>
            <a:off x="6934201" y="408000"/>
            <a:ext cx="1524000" cy="669011"/>
          </a:xfrm>
          <a:prstGeom prst="rect">
            <a:avLst/>
          </a:prstGeom>
          <a:noFill/>
          <a:ln w="9525">
            <a:noFill/>
            <a:miter lim="800000"/>
            <a:headEnd/>
            <a:tailEnd/>
          </a:ln>
        </p:spPr>
      </p:pic>
      <p:sp>
        <p:nvSpPr>
          <p:cNvPr id="36" name="Rectangle 35"/>
          <p:cNvSpPr/>
          <p:nvPr userDrawn="1"/>
        </p:nvSpPr>
        <p:spPr>
          <a:xfrm>
            <a:off x="0" y="3369731"/>
            <a:ext cx="9144000" cy="397933"/>
          </a:xfrm>
          <a:prstGeom prst="rect">
            <a:avLst/>
          </a:prstGeom>
          <a:solidFill>
            <a:srgbClr val="102E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37" name="Picture 12" descr="NNSAlogo_Black.jpg"/>
          <p:cNvPicPr>
            <a:picLocks noChangeAspect="1"/>
          </p:cNvPicPr>
          <p:nvPr userDrawn="1"/>
        </p:nvPicPr>
        <p:blipFill>
          <a:blip r:embed="rId6"/>
          <a:stretch>
            <a:fillRect/>
          </a:stretch>
        </p:blipFill>
        <p:spPr bwMode="auto">
          <a:xfrm>
            <a:off x="1380066" y="6115572"/>
            <a:ext cx="850737" cy="276233"/>
          </a:xfrm>
          <a:prstGeom prst="rect">
            <a:avLst/>
          </a:prstGeom>
          <a:noFill/>
          <a:ln w="9525">
            <a:noFill/>
            <a:miter lim="800000"/>
            <a:headEnd/>
            <a:tailEnd/>
          </a:ln>
        </p:spPr>
      </p:pic>
      <p:sp>
        <p:nvSpPr>
          <p:cNvPr id="38" name="Rectangle 5"/>
          <p:cNvSpPr>
            <a:spLocks noGrp="1" noChangeArrowheads="1"/>
          </p:cNvSpPr>
          <p:nvPr>
            <p:ph type="ftr" sz="quarter" idx="3"/>
          </p:nvPr>
        </p:nvSpPr>
        <p:spPr bwMode="auto">
          <a:xfrm>
            <a:off x="3123405" y="6519332"/>
            <a:ext cx="2895600" cy="2846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Calibri"/>
                <a:cs typeface="Calibri"/>
              </a:defRPr>
            </a:lvl1pPr>
          </a:lstStyle>
          <a:p>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34" name="Rectangle 33"/>
          <p:cNvSpPr/>
          <p:nvPr userDrawn="1"/>
        </p:nvSpPr>
        <p:spPr>
          <a:xfrm>
            <a:off x="0" y="0"/>
            <a:ext cx="9144000" cy="661247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userDrawn="1"/>
        </p:nvSpPr>
        <p:spPr>
          <a:xfrm>
            <a:off x="0" y="3369731"/>
            <a:ext cx="9144000" cy="3089807"/>
          </a:xfrm>
          <a:prstGeom prst="rect">
            <a:avLst/>
          </a:prstGeom>
          <a:solidFill>
            <a:srgbClr val="9E8C7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2" name="Rectangle 11"/>
          <p:cNvSpPr/>
          <p:nvPr/>
        </p:nvSpPr>
        <p:spPr>
          <a:xfrm>
            <a:off x="0" y="6553200"/>
            <a:ext cx="9144000" cy="304800"/>
          </a:xfrm>
          <a:prstGeom prst="rect">
            <a:avLst/>
          </a:prstGeom>
          <a:solidFill>
            <a:srgbClr val="30A6C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0" y="6451600"/>
            <a:ext cx="9144000" cy="76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4" name="TextBox 13"/>
          <p:cNvSpPr txBox="1"/>
          <p:nvPr/>
        </p:nvSpPr>
        <p:spPr>
          <a:xfrm>
            <a:off x="3131178" y="6172200"/>
            <a:ext cx="5562600" cy="287338"/>
          </a:xfrm>
          <a:prstGeom prst="rect">
            <a:avLst/>
          </a:prstGeom>
          <a:noFill/>
        </p:spPr>
        <p:txBody>
          <a:bodyPr>
            <a:spAutoFit/>
          </a:bodyPr>
          <a:lstStyle/>
          <a:p>
            <a:pPr algn="r">
              <a:defRPr/>
            </a:pPr>
            <a:r>
              <a:rPr lang="en-US" sz="950" baseline="30000" dirty="0">
                <a:latin typeface="Arial" pitchFamily="-112" charset="0"/>
              </a:rPr>
              <a:t>Sandia National Laboratories is a multi-program laboratory managed and operated by Sandia Corporation, a wholly owned subsidiary of Lockheed Martin Corporation, for the U.S. Department of Energy’s National Nuclear Security Administration under contract DE-AC04-94AL85000. </a:t>
            </a:r>
          </a:p>
        </p:txBody>
      </p:sp>
      <p:pic>
        <p:nvPicPr>
          <p:cNvPr id="15" name="Picture 12" descr="NNSAlogo_Black.jpg"/>
          <p:cNvPicPr>
            <a:picLocks noChangeAspect="1"/>
          </p:cNvPicPr>
          <p:nvPr/>
        </p:nvPicPr>
        <p:blipFill>
          <a:blip r:embed="rId2"/>
          <a:stretch>
            <a:fillRect/>
          </a:stretch>
        </p:blipFill>
        <p:spPr bwMode="auto">
          <a:xfrm>
            <a:off x="1380066" y="6115572"/>
            <a:ext cx="850737" cy="276233"/>
          </a:xfrm>
          <a:prstGeom prst="rect">
            <a:avLst/>
          </a:prstGeom>
          <a:noFill/>
          <a:ln w="9525">
            <a:noFill/>
            <a:miter lim="800000"/>
            <a:headEnd/>
            <a:tailEnd/>
          </a:ln>
        </p:spPr>
      </p:pic>
      <p:pic>
        <p:nvPicPr>
          <p:cNvPr id="16" name="Picture 13" descr="NNSAlogo_Black.jpg"/>
          <p:cNvPicPr>
            <a:picLocks noChangeAspect="1"/>
          </p:cNvPicPr>
          <p:nvPr/>
        </p:nvPicPr>
        <p:blipFill>
          <a:blip r:embed="rId3"/>
          <a:srcRect/>
          <a:stretch>
            <a:fillRect/>
          </a:stretch>
        </p:blipFill>
        <p:spPr bwMode="auto">
          <a:xfrm>
            <a:off x="212725" y="6119813"/>
            <a:ext cx="1023938" cy="247650"/>
          </a:xfrm>
          <a:prstGeom prst="rect">
            <a:avLst/>
          </a:prstGeom>
          <a:noFill/>
          <a:ln w="9525">
            <a:noFill/>
            <a:miter lim="800000"/>
            <a:headEnd/>
            <a:tailEnd/>
          </a:ln>
        </p:spPr>
      </p:pic>
      <p:sp>
        <p:nvSpPr>
          <p:cNvPr id="17" name="Rectangle 16"/>
          <p:cNvSpPr/>
          <p:nvPr/>
        </p:nvSpPr>
        <p:spPr>
          <a:xfrm>
            <a:off x="0" y="1456267"/>
            <a:ext cx="3768892" cy="1835692"/>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lumMod val="65000"/>
                  </a:schemeClr>
                </a:solidFill>
              </a:rPr>
              <a:t>Photos placed in horizontal position </a:t>
            </a:r>
            <a:br>
              <a:rPr lang="en-US" sz="1400" dirty="0">
                <a:solidFill>
                  <a:schemeClr val="bg1">
                    <a:lumMod val="65000"/>
                  </a:schemeClr>
                </a:solidFill>
              </a:rPr>
            </a:br>
            <a:r>
              <a:rPr lang="en-US" sz="1400" dirty="0">
                <a:solidFill>
                  <a:schemeClr val="bg1">
                    <a:lumMod val="65000"/>
                  </a:schemeClr>
                </a:solidFill>
              </a:rPr>
              <a:t>with even amount of white space</a:t>
            </a:r>
            <a:br>
              <a:rPr lang="en-US" sz="1400" dirty="0">
                <a:solidFill>
                  <a:schemeClr val="bg1">
                    <a:lumMod val="65000"/>
                  </a:schemeClr>
                </a:solidFill>
              </a:rPr>
            </a:br>
            <a:r>
              <a:rPr lang="en-US" sz="1400" dirty="0">
                <a:solidFill>
                  <a:schemeClr val="bg1">
                    <a:lumMod val="65000"/>
                  </a:schemeClr>
                </a:solidFill>
              </a:rPr>
              <a:t> between photos and header</a:t>
            </a:r>
          </a:p>
        </p:txBody>
      </p:sp>
      <p:sp>
        <p:nvSpPr>
          <p:cNvPr id="18" name="Rectangle 17"/>
          <p:cNvSpPr/>
          <p:nvPr/>
        </p:nvSpPr>
        <p:spPr>
          <a:xfrm>
            <a:off x="3852060" y="1456267"/>
            <a:ext cx="2286000" cy="1835692"/>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a:off x="6226864" y="1456267"/>
            <a:ext cx="2917136" cy="1835692"/>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920646" y="3678173"/>
            <a:ext cx="7772400" cy="898198"/>
          </a:xfrm>
        </p:spPr>
        <p:txBody>
          <a:bodyPr/>
          <a:lstStyle>
            <a:lvl1pPr algn="r">
              <a:defRPr>
                <a:solidFill>
                  <a:srgbClr val="FFFFFF"/>
                </a:solidFill>
              </a:defRPr>
            </a:lvl1pPr>
          </a:lstStyle>
          <a:p>
            <a:r>
              <a:rPr lang="en-US" dirty="0"/>
              <a:t>Click to edit Master title style</a:t>
            </a:r>
          </a:p>
        </p:txBody>
      </p:sp>
      <p:sp>
        <p:nvSpPr>
          <p:cNvPr id="3" name="Subtitle 2"/>
          <p:cNvSpPr>
            <a:spLocks noGrp="1"/>
          </p:cNvSpPr>
          <p:nvPr>
            <p:ph type="subTitle" idx="1"/>
          </p:nvPr>
        </p:nvSpPr>
        <p:spPr>
          <a:xfrm>
            <a:off x="3044352" y="4591567"/>
            <a:ext cx="5641337" cy="593737"/>
          </a:xfrm>
        </p:spPr>
        <p:txBody>
          <a:bodyPr/>
          <a:lstStyle>
            <a:lvl1pPr marL="0" indent="0" algn="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pic>
        <p:nvPicPr>
          <p:cNvPr id="21" name="Picture 6" descr="SNL_Stacked_White.png"/>
          <p:cNvPicPr>
            <a:picLocks noChangeAspect="1"/>
          </p:cNvPicPr>
          <p:nvPr userDrawn="1"/>
        </p:nvPicPr>
        <p:blipFill>
          <a:blip r:embed="rId4"/>
          <a:srcRect/>
          <a:stretch>
            <a:fillRect/>
          </a:stretch>
        </p:blipFill>
        <p:spPr bwMode="auto">
          <a:xfrm>
            <a:off x="6934200" y="533559"/>
            <a:ext cx="1524000" cy="585787"/>
          </a:xfrm>
          <a:prstGeom prst="rect">
            <a:avLst/>
          </a:prstGeom>
          <a:noFill/>
          <a:ln w="9525">
            <a:noFill/>
            <a:miter lim="800000"/>
            <a:headEnd/>
            <a:tailEnd/>
          </a:ln>
        </p:spPr>
      </p:pic>
      <p:pic>
        <p:nvPicPr>
          <p:cNvPr id="22" name="Picture 7" descr="SNL_Motto.png"/>
          <p:cNvPicPr>
            <a:picLocks noChangeAspect="1"/>
          </p:cNvPicPr>
          <p:nvPr userDrawn="1"/>
        </p:nvPicPr>
        <p:blipFill>
          <a:blip r:embed="rId5"/>
          <a:stretch>
            <a:fillRect/>
          </a:stretch>
        </p:blipFill>
        <p:spPr bwMode="auto">
          <a:xfrm>
            <a:off x="1227748" y="601288"/>
            <a:ext cx="5393104" cy="304800"/>
          </a:xfrm>
          <a:prstGeom prst="rect">
            <a:avLst/>
          </a:prstGeom>
          <a:noFill/>
          <a:ln w="9525">
            <a:noFill/>
            <a:miter lim="800000"/>
            <a:headEnd/>
            <a:tailEnd/>
          </a:ln>
        </p:spPr>
      </p:pic>
      <p:sp>
        <p:nvSpPr>
          <p:cNvPr id="32" name="Rectangle 4"/>
          <p:cNvSpPr>
            <a:spLocks noGrp="1" noChangeArrowheads="1"/>
          </p:cNvSpPr>
          <p:nvPr>
            <p:ph type="dt" sz="half" idx="2"/>
          </p:nvPr>
        </p:nvSpPr>
        <p:spPr bwMode="auto">
          <a:xfrm>
            <a:off x="6934199" y="5797079"/>
            <a:ext cx="1751489" cy="32273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100">
                <a:latin typeface="Calibri"/>
                <a:cs typeface="Calibri"/>
              </a:defRPr>
            </a:lvl1pPr>
          </a:lstStyle>
          <a:p>
            <a:fld id="{9522E0D4-989F-3A4B-AA2E-486ADFE0E698}" type="datetime1">
              <a:rPr lang="en-US" smtClean="0"/>
              <a:pPr/>
              <a:t>10/24/2017</a:t>
            </a:fld>
            <a:endParaRPr lang="en-US"/>
          </a:p>
        </p:txBody>
      </p:sp>
      <p:pic>
        <p:nvPicPr>
          <p:cNvPr id="33" name="Picture 8" descr="SNL_color_stack.png"/>
          <p:cNvPicPr>
            <a:picLocks noChangeAspect="1"/>
          </p:cNvPicPr>
          <p:nvPr userDrawn="1"/>
        </p:nvPicPr>
        <p:blipFill>
          <a:blip r:embed="rId6"/>
          <a:srcRect/>
          <a:stretch>
            <a:fillRect/>
          </a:stretch>
        </p:blipFill>
        <p:spPr bwMode="auto">
          <a:xfrm>
            <a:off x="6934201" y="408000"/>
            <a:ext cx="1524000" cy="669011"/>
          </a:xfrm>
          <a:prstGeom prst="rect">
            <a:avLst/>
          </a:prstGeom>
          <a:noFill/>
          <a:ln w="9525">
            <a:noFill/>
            <a:miter lim="800000"/>
            <a:headEnd/>
            <a:tailEnd/>
          </a:ln>
        </p:spPr>
      </p:pic>
      <p:sp>
        <p:nvSpPr>
          <p:cNvPr id="20" name="Rectangle 5"/>
          <p:cNvSpPr>
            <a:spLocks noGrp="1" noChangeArrowheads="1"/>
          </p:cNvSpPr>
          <p:nvPr>
            <p:ph type="ftr" sz="quarter" idx="3"/>
          </p:nvPr>
        </p:nvSpPr>
        <p:spPr bwMode="auto">
          <a:xfrm>
            <a:off x="3123405" y="6519332"/>
            <a:ext cx="2895600" cy="2846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Calibri"/>
                <a:cs typeface="Calibri"/>
              </a:defRPr>
            </a:lvl1pPr>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2_Title Slide">
    <p:bg>
      <p:bgPr>
        <a:solidFill>
          <a:schemeClr val="bg1"/>
        </a:solidFill>
        <a:effectLst/>
      </p:bgPr>
    </p:bg>
    <p:spTree>
      <p:nvGrpSpPr>
        <p:cNvPr id="1" name=""/>
        <p:cNvGrpSpPr/>
        <p:nvPr/>
      </p:nvGrpSpPr>
      <p:grpSpPr>
        <a:xfrm>
          <a:off x="0" y="0"/>
          <a:ext cx="0" cy="0"/>
          <a:chOff x="0" y="0"/>
          <a:chExt cx="0" cy="0"/>
        </a:xfrm>
      </p:grpSpPr>
      <p:sp>
        <p:nvSpPr>
          <p:cNvPr id="29" name="Rectangle 28"/>
          <p:cNvSpPr/>
          <p:nvPr userDrawn="1"/>
        </p:nvSpPr>
        <p:spPr>
          <a:xfrm>
            <a:off x="1" y="0"/>
            <a:ext cx="9143999"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userDrawn="1"/>
        </p:nvSpPr>
        <p:spPr>
          <a:xfrm>
            <a:off x="-1" y="4040484"/>
            <a:ext cx="2484223" cy="2817515"/>
          </a:xfrm>
          <a:prstGeom prst="rect">
            <a:avLst/>
          </a:prstGeom>
          <a:solidFill>
            <a:srgbClr val="102E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 name="Rectangle 6"/>
          <p:cNvSpPr/>
          <p:nvPr/>
        </p:nvSpPr>
        <p:spPr>
          <a:xfrm>
            <a:off x="-1" y="0"/>
            <a:ext cx="2484223" cy="893232"/>
          </a:xfrm>
          <a:prstGeom prst="rect">
            <a:avLst/>
          </a:prstGeom>
          <a:solidFill>
            <a:srgbClr val="102E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3" name="Rectangle 12"/>
          <p:cNvSpPr/>
          <p:nvPr/>
        </p:nvSpPr>
        <p:spPr>
          <a:xfrm>
            <a:off x="8806432" y="-1"/>
            <a:ext cx="337567" cy="6857999"/>
          </a:xfrm>
          <a:prstGeom prst="rect">
            <a:avLst/>
          </a:prstGeom>
          <a:solidFill>
            <a:srgbClr val="9D8C7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4" name="TextBox 13"/>
          <p:cNvSpPr txBox="1"/>
          <p:nvPr userDrawn="1"/>
        </p:nvSpPr>
        <p:spPr>
          <a:xfrm>
            <a:off x="2703737" y="6264797"/>
            <a:ext cx="5562600" cy="287338"/>
          </a:xfrm>
          <a:prstGeom prst="rect">
            <a:avLst/>
          </a:prstGeom>
          <a:noFill/>
        </p:spPr>
        <p:txBody>
          <a:bodyPr>
            <a:spAutoFit/>
          </a:bodyPr>
          <a:lstStyle/>
          <a:p>
            <a:pPr algn="l">
              <a:defRPr/>
            </a:pPr>
            <a:r>
              <a:rPr lang="en-US" sz="950" baseline="30000" dirty="0">
                <a:latin typeface="Arial" pitchFamily="-112" charset="0"/>
              </a:rPr>
              <a:t>Sandia National Laboratories is a multi-program laboratory managed and operated by Sandia Corporation, a wholly owned subsidiary of Lockheed Martin Corporation, for the U.S. Department of Energy’s National Nuclear Security Administration under contract DE-AC04-94AL85000. </a:t>
            </a:r>
          </a:p>
        </p:txBody>
      </p:sp>
      <p:sp>
        <p:nvSpPr>
          <p:cNvPr id="17" name="Rectangle 16"/>
          <p:cNvSpPr/>
          <p:nvPr/>
        </p:nvSpPr>
        <p:spPr>
          <a:xfrm>
            <a:off x="1" y="989095"/>
            <a:ext cx="1359657" cy="1395877"/>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chemeClr val="bg1">
                    <a:lumMod val="65000"/>
                  </a:schemeClr>
                </a:solidFill>
              </a:rPr>
              <a:t>Photos placed in horizontal position </a:t>
            </a:r>
            <a:br>
              <a:rPr lang="en-US" sz="1100" dirty="0">
                <a:solidFill>
                  <a:schemeClr val="bg1">
                    <a:lumMod val="65000"/>
                  </a:schemeClr>
                </a:solidFill>
              </a:rPr>
            </a:br>
            <a:r>
              <a:rPr lang="en-US" sz="1100" dirty="0">
                <a:solidFill>
                  <a:schemeClr val="bg1">
                    <a:lumMod val="65000"/>
                  </a:schemeClr>
                </a:solidFill>
              </a:rPr>
              <a:t>with even amount of white space</a:t>
            </a:r>
            <a:br>
              <a:rPr lang="en-US" sz="1100" dirty="0">
                <a:solidFill>
                  <a:schemeClr val="bg1">
                    <a:lumMod val="65000"/>
                  </a:schemeClr>
                </a:solidFill>
              </a:rPr>
            </a:br>
            <a:r>
              <a:rPr lang="en-US" sz="1100" dirty="0">
                <a:solidFill>
                  <a:schemeClr val="bg1">
                    <a:lumMod val="65000"/>
                  </a:schemeClr>
                </a:solidFill>
              </a:rPr>
              <a:t> between photos and header</a:t>
            </a:r>
          </a:p>
        </p:txBody>
      </p:sp>
      <p:sp>
        <p:nvSpPr>
          <p:cNvPr id="2" name="Title 1"/>
          <p:cNvSpPr>
            <a:spLocks noGrp="1"/>
          </p:cNvSpPr>
          <p:nvPr>
            <p:ph type="ctrTitle"/>
          </p:nvPr>
        </p:nvSpPr>
        <p:spPr>
          <a:xfrm>
            <a:off x="2714502" y="1250965"/>
            <a:ext cx="5971187" cy="1233338"/>
          </a:xfrm>
        </p:spPr>
        <p:txBody>
          <a:bodyPr/>
          <a:lstStyle>
            <a:lvl1pPr algn="l">
              <a:lnSpc>
                <a:spcPts val="3800"/>
              </a:lnSpc>
              <a:defRPr>
                <a:solidFill>
                  <a:srgbClr val="9D8C78"/>
                </a:solidFill>
              </a:defRPr>
            </a:lvl1pPr>
          </a:lstStyle>
          <a:p>
            <a:r>
              <a:rPr lang="en-US" dirty="0"/>
              <a:t>Click to edit Master title style</a:t>
            </a:r>
          </a:p>
        </p:txBody>
      </p:sp>
      <p:sp>
        <p:nvSpPr>
          <p:cNvPr id="3" name="Subtitle 2"/>
          <p:cNvSpPr>
            <a:spLocks noGrp="1"/>
          </p:cNvSpPr>
          <p:nvPr>
            <p:ph type="subTitle" idx="1"/>
          </p:nvPr>
        </p:nvSpPr>
        <p:spPr>
          <a:xfrm>
            <a:off x="2714502" y="2588978"/>
            <a:ext cx="5641337" cy="593737"/>
          </a:xfrm>
        </p:spPr>
        <p:txBody>
          <a:bodyPr/>
          <a:lstStyle>
            <a:lvl1pPr marL="0" indent="0" algn="l">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pic>
        <p:nvPicPr>
          <p:cNvPr id="21" name="Picture 6" descr="SNL_Stacked_White.png"/>
          <p:cNvPicPr>
            <a:picLocks noChangeAspect="1"/>
          </p:cNvPicPr>
          <p:nvPr userDrawn="1"/>
        </p:nvPicPr>
        <p:blipFill>
          <a:blip r:embed="rId2"/>
          <a:srcRect/>
          <a:stretch>
            <a:fillRect/>
          </a:stretch>
        </p:blipFill>
        <p:spPr bwMode="auto">
          <a:xfrm>
            <a:off x="357199" y="4339006"/>
            <a:ext cx="1524000" cy="585787"/>
          </a:xfrm>
          <a:prstGeom prst="rect">
            <a:avLst/>
          </a:prstGeom>
          <a:noFill/>
          <a:ln w="9525">
            <a:noFill/>
            <a:miter lim="800000"/>
            <a:headEnd/>
            <a:tailEnd/>
          </a:ln>
        </p:spPr>
      </p:pic>
      <p:pic>
        <p:nvPicPr>
          <p:cNvPr id="22" name="Picture 7" descr="SNL_Motto.png"/>
          <p:cNvPicPr>
            <a:picLocks noChangeAspect="1"/>
          </p:cNvPicPr>
          <p:nvPr userDrawn="1"/>
        </p:nvPicPr>
        <p:blipFill>
          <a:blip r:embed="rId3"/>
          <a:stretch>
            <a:fillRect/>
          </a:stretch>
        </p:blipFill>
        <p:spPr bwMode="auto">
          <a:xfrm>
            <a:off x="298048" y="5157318"/>
            <a:ext cx="970718" cy="1453660"/>
          </a:xfrm>
          <a:prstGeom prst="rect">
            <a:avLst/>
          </a:prstGeom>
          <a:noFill/>
          <a:ln w="9525">
            <a:noFill/>
            <a:miter lim="800000"/>
            <a:headEnd/>
            <a:tailEnd/>
          </a:ln>
        </p:spPr>
      </p:pic>
      <p:pic>
        <p:nvPicPr>
          <p:cNvPr id="27" name="Picture 13" descr="NNSAlogo_Black.jpg"/>
          <p:cNvPicPr>
            <a:picLocks noChangeAspect="1"/>
          </p:cNvPicPr>
          <p:nvPr userDrawn="1"/>
        </p:nvPicPr>
        <p:blipFill>
          <a:blip r:embed="rId4"/>
          <a:srcRect/>
          <a:stretch>
            <a:fillRect/>
          </a:stretch>
        </p:blipFill>
        <p:spPr bwMode="auto">
          <a:xfrm>
            <a:off x="2763683" y="5932869"/>
            <a:ext cx="1023938" cy="247650"/>
          </a:xfrm>
          <a:prstGeom prst="rect">
            <a:avLst/>
          </a:prstGeom>
          <a:noFill/>
          <a:ln w="9525">
            <a:noFill/>
            <a:miter lim="800000"/>
            <a:headEnd/>
            <a:tailEnd/>
          </a:ln>
        </p:spPr>
      </p:pic>
      <p:sp>
        <p:nvSpPr>
          <p:cNvPr id="32" name="Rectangle 4"/>
          <p:cNvSpPr>
            <a:spLocks noGrp="1" noChangeArrowheads="1"/>
          </p:cNvSpPr>
          <p:nvPr>
            <p:ph type="dt" sz="half" idx="2"/>
          </p:nvPr>
        </p:nvSpPr>
        <p:spPr bwMode="auto">
          <a:xfrm>
            <a:off x="2714502" y="26517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100">
                <a:latin typeface="Calibri"/>
                <a:cs typeface="Calibri"/>
              </a:defRPr>
            </a:lvl1pPr>
          </a:lstStyle>
          <a:p>
            <a:fld id="{5B35050C-AFC0-D74A-963F-148736DC45A4}" type="datetime1">
              <a:rPr lang="en-US" smtClean="0"/>
              <a:pPr/>
              <a:t>10/24/2017</a:t>
            </a:fld>
            <a:endParaRPr lang="en-US" dirty="0"/>
          </a:p>
        </p:txBody>
      </p:sp>
      <p:sp>
        <p:nvSpPr>
          <p:cNvPr id="20" name="Rectangle 19"/>
          <p:cNvSpPr/>
          <p:nvPr userDrawn="1"/>
        </p:nvSpPr>
        <p:spPr>
          <a:xfrm>
            <a:off x="0" y="2484303"/>
            <a:ext cx="2484222" cy="1467948"/>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lumMod val="65000"/>
                  </a:schemeClr>
                </a:solidFill>
              </a:rPr>
              <a:t>Photos placed in horizontal position </a:t>
            </a:r>
            <a:br>
              <a:rPr lang="en-US" sz="1400" dirty="0">
                <a:solidFill>
                  <a:schemeClr val="bg1">
                    <a:lumMod val="65000"/>
                  </a:schemeClr>
                </a:solidFill>
              </a:rPr>
            </a:br>
            <a:r>
              <a:rPr lang="en-US" sz="1400" dirty="0">
                <a:solidFill>
                  <a:schemeClr val="bg1">
                    <a:lumMod val="65000"/>
                  </a:schemeClr>
                </a:solidFill>
              </a:rPr>
              <a:t>with even amount of white space</a:t>
            </a:r>
            <a:br>
              <a:rPr lang="en-US" sz="1400" dirty="0">
                <a:solidFill>
                  <a:schemeClr val="bg1">
                    <a:lumMod val="65000"/>
                  </a:schemeClr>
                </a:solidFill>
              </a:rPr>
            </a:br>
            <a:r>
              <a:rPr lang="en-US" sz="1400" dirty="0">
                <a:solidFill>
                  <a:schemeClr val="bg1">
                    <a:lumMod val="65000"/>
                  </a:schemeClr>
                </a:solidFill>
              </a:rPr>
              <a:t> between photos and header</a:t>
            </a:r>
          </a:p>
        </p:txBody>
      </p:sp>
      <p:sp>
        <p:nvSpPr>
          <p:cNvPr id="25" name="Rectangle 24"/>
          <p:cNvSpPr/>
          <p:nvPr userDrawn="1"/>
        </p:nvSpPr>
        <p:spPr>
          <a:xfrm>
            <a:off x="1472391" y="989095"/>
            <a:ext cx="1011831" cy="1395877"/>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solidFill>
                <a:schemeClr val="bg1">
                  <a:lumMod val="65000"/>
                </a:schemeClr>
              </a:solidFill>
            </a:endParaRPr>
          </a:p>
        </p:txBody>
      </p:sp>
      <p:sp>
        <p:nvSpPr>
          <p:cNvPr id="31" name="Rectangle 30"/>
          <p:cNvSpPr/>
          <p:nvPr userDrawn="1"/>
        </p:nvSpPr>
        <p:spPr>
          <a:xfrm>
            <a:off x="8693778" y="-1"/>
            <a:ext cx="77764" cy="6857999"/>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33" name="Picture 12" descr="NNSAlogo_Black.jpg"/>
          <p:cNvPicPr>
            <a:picLocks noChangeAspect="1"/>
          </p:cNvPicPr>
          <p:nvPr userDrawn="1"/>
        </p:nvPicPr>
        <p:blipFill>
          <a:blip r:embed="rId5"/>
          <a:stretch>
            <a:fillRect/>
          </a:stretch>
        </p:blipFill>
        <p:spPr bwMode="auto">
          <a:xfrm>
            <a:off x="4039700" y="5921220"/>
            <a:ext cx="850737" cy="276233"/>
          </a:xfrm>
          <a:prstGeom prst="rect">
            <a:avLst/>
          </a:prstGeom>
          <a:noFill/>
          <a:ln w="9525">
            <a:noFill/>
            <a:miter lim="800000"/>
            <a:headEnd/>
            <a:tailEnd/>
          </a:ln>
        </p:spPr>
      </p:pic>
      <p:sp>
        <p:nvSpPr>
          <p:cNvPr id="34" name="Rectangle 5"/>
          <p:cNvSpPr>
            <a:spLocks noGrp="1" noChangeArrowheads="1"/>
          </p:cNvSpPr>
          <p:nvPr>
            <p:ph type="ftr" sz="quarter" idx="3"/>
          </p:nvPr>
        </p:nvSpPr>
        <p:spPr bwMode="auto">
          <a:xfrm>
            <a:off x="2708522" y="6519332"/>
            <a:ext cx="2895600" cy="2846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chemeClr val="tx1"/>
                </a:solidFill>
                <a:latin typeface="Calibri"/>
                <a:cs typeface="Calibri"/>
              </a:defRPr>
            </a:lvl1pPr>
          </a:lstStyle>
          <a:p>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Title Slide">
    <p:bg>
      <p:bgPr>
        <a:solidFill>
          <a:schemeClr val="bg1"/>
        </a:solidFill>
        <a:effectLst/>
      </p:bgPr>
    </p:bg>
    <p:spTree>
      <p:nvGrpSpPr>
        <p:cNvPr id="1" name=""/>
        <p:cNvGrpSpPr/>
        <p:nvPr/>
      </p:nvGrpSpPr>
      <p:grpSpPr>
        <a:xfrm>
          <a:off x="0" y="0"/>
          <a:ext cx="0" cy="0"/>
          <a:chOff x="0" y="0"/>
          <a:chExt cx="0" cy="0"/>
        </a:xfrm>
      </p:grpSpPr>
      <p:sp>
        <p:nvSpPr>
          <p:cNvPr id="29" name="Rectangle 28"/>
          <p:cNvSpPr/>
          <p:nvPr userDrawn="1"/>
        </p:nvSpPr>
        <p:spPr>
          <a:xfrm>
            <a:off x="1" y="0"/>
            <a:ext cx="9143999" cy="6858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userDrawn="1"/>
        </p:nvSpPr>
        <p:spPr>
          <a:xfrm>
            <a:off x="4571999" y="0"/>
            <a:ext cx="4572001" cy="2817515"/>
          </a:xfrm>
          <a:prstGeom prst="rect">
            <a:avLst/>
          </a:prstGeom>
          <a:solidFill>
            <a:srgbClr val="102E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7" name="Rectangle 6"/>
          <p:cNvSpPr/>
          <p:nvPr/>
        </p:nvSpPr>
        <p:spPr>
          <a:xfrm>
            <a:off x="4571999" y="5964768"/>
            <a:ext cx="4572001" cy="893232"/>
          </a:xfrm>
          <a:prstGeom prst="rect">
            <a:avLst/>
          </a:prstGeom>
          <a:solidFill>
            <a:srgbClr val="102E5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17" name="Rectangle 16"/>
          <p:cNvSpPr/>
          <p:nvPr/>
        </p:nvSpPr>
        <p:spPr>
          <a:xfrm>
            <a:off x="4572001" y="2908379"/>
            <a:ext cx="1359657" cy="1395877"/>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dirty="0">
                <a:solidFill>
                  <a:schemeClr val="bg1">
                    <a:lumMod val="65000"/>
                  </a:schemeClr>
                </a:solidFill>
              </a:rPr>
              <a:t>Photos placed in horizontal position </a:t>
            </a:r>
            <a:br>
              <a:rPr lang="en-US" sz="1100" dirty="0">
                <a:solidFill>
                  <a:schemeClr val="bg1">
                    <a:lumMod val="65000"/>
                  </a:schemeClr>
                </a:solidFill>
              </a:rPr>
            </a:br>
            <a:r>
              <a:rPr lang="en-US" sz="1100" dirty="0">
                <a:solidFill>
                  <a:schemeClr val="bg1">
                    <a:lumMod val="65000"/>
                  </a:schemeClr>
                </a:solidFill>
              </a:rPr>
              <a:t>with even amount of white space</a:t>
            </a:r>
            <a:br>
              <a:rPr lang="en-US" sz="1100" dirty="0">
                <a:solidFill>
                  <a:schemeClr val="bg1">
                    <a:lumMod val="65000"/>
                  </a:schemeClr>
                </a:solidFill>
              </a:rPr>
            </a:br>
            <a:r>
              <a:rPr lang="en-US" sz="1100" dirty="0">
                <a:solidFill>
                  <a:schemeClr val="bg1">
                    <a:lumMod val="65000"/>
                  </a:schemeClr>
                </a:solidFill>
              </a:rPr>
              <a:t> between photos and header</a:t>
            </a:r>
          </a:p>
        </p:txBody>
      </p:sp>
      <p:pic>
        <p:nvPicPr>
          <p:cNvPr id="21" name="Picture 6" descr="SNL_Stacked_White.png"/>
          <p:cNvPicPr>
            <a:picLocks noChangeAspect="1"/>
          </p:cNvPicPr>
          <p:nvPr userDrawn="1"/>
        </p:nvPicPr>
        <p:blipFill>
          <a:blip r:embed="rId2"/>
          <a:srcRect/>
          <a:stretch>
            <a:fillRect/>
          </a:stretch>
        </p:blipFill>
        <p:spPr bwMode="auto">
          <a:xfrm>
            <a:off x="7193248" y="1488545"/>
            <a:ext cx="1524000" cy="585787"/>
          </a:xfrm>
          <a:prstGeom prst="rect">
            <a:avLst/>
          </a:prstGeom>
          <a:noFill/>
          <a:ln w="9525">
            <a:noFill/>
            <a:miter lim="800000"/>
            <a:headEnd/>
            <a:tailEnd/>
          </a:ln>
        </p:spPr>
      </p:pic>
      <p:sp>
        <p:nvSpPr>
          <p:cNvPr id="20" name="Rectangle 19"/>
          <p:cNvSpPr/>
          <p:nvPr userDrawn="1"/>
        </p:nvSpPr>
        <p:spPr>
          <a:xfrm>
            <a:off x="4572000" y="4403587"/>
            <a:ext cx="4572000" cy="1467948"/>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bg1">
                    <a:lumMod val="65000"/>
                  </a:schemeClr>
                </a:solidFill>
              </a:rPr>
              <a:t>Photos placed in horizontal position </a:t>
            </a:r>
            <a:br>
              <a:rPr lang="en-US" sz="1400" dirty="0">
                <a:solidFill>
                  <a:schemeClr val="bg1">
                    <a:lumMod val="65000"/>
                  </a:schemeClr>
                </a:solidFill>
              </a:rPr>
            </a:br>
            <a:r>
              <a:rPr lang="en-US" sz="1400" dirty="0">
                <a:solidFill>
                  <a:schemeClr val="bg1">
                    <a:lumMod val="65000"/>
                  </a:schemeClr>
                </a:solidFill>
              </a:rPr>
              <a:t>with even amount of white space</a:t>
            </a:r>
            <a:br>
              <a:rPr lang="en-US" sz="1400" dirty="0">
                <a:solidFill>
                  <a:schemeClr val="bg1">
                    <a:lumMod val="65000"/>
                  </a:schemeClr>
                </a:solidFill>
              </a:rPr>
            </a:br>
            <a:r>
              <a:rPr lang="en-US" sz="1400" dirty="0">
                <a:solidFill>
                  <a:schemeClr val="bg1">
                    <a:lumMod val="65000"/>
                  </a:schemeClr>
                </a:solidFill>
              </a:rPr>
              <a:t> between photos and header</a:t>
            </a:r>
          </a:p>
        </p:txBody>
      </p:sp>
      <p:sp>
        <p:nvSpPr>
          <p:cNvPr id="25" name="Rectangle 24"/>
          <p:cNvSpPr/>
          <p:nvPr userDrawn="1"/>
        </p:nvSpPr>
        <p:spPr>
          <a:xfrm>
            <a:off x="6044391" y="2908379"/>
            <a:ext cx="3099609" cy="1395877"/>
          </a:xfrm>
          <a:prstGeom prst="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dirty="0">
              <a:solidFill>
                <a:schemeClr val="bg1">
                  <a:lumMod val="65000"/>
                </a:schemeClr>
              </a:solidFill>
            </a:endParaRPr>
          </a:p>
        </p:txBody>
      </p:sp>
      <p:sp>
        <p:nvSpPr>
          <p:cNvPr id="13" name="Rectangle 12"/>
          <p:cNvSpPr/>
          <p:nvPr/>
        </p:nvSpPr>
        <p:spPr>
          <a:xfrm rot="10800000">
            <a:off x="112655" y="-1"/>
            <a:ext cx="337567" cy="6857999"/>
          </a:xfrm>
          <a:prstGeom prst="rect">
            <a:avLst/>
          </a:prstGeom>
          <a:solidFill>
            <a:srgbClr val="9D8C7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sp>
        <p:nvSpPr>
          <p:cNvPr id="14" name="TextBox 13"/>
          <p:cNvSpPr txBox="1"/>
          <p:nvPr userDrawn="1"/>
        </p:nvSpPr>
        <p:spPr>
          <a:xfrm>
            <a:off x="700353" y="6375406"/>
            <a:ext cx="3761580" cy="384720"/>
          </a:xfrm>
          <a:prstGeom prst="rect">
            <a:avLst/>
          </a:prstGeom>
          <a:noFill/>
        </p:spPr>
        <p:txBody>
          <a:bodyPr wrap="square">
            <a:spAutoFit/>
          </a:bodyPr>
          <a:lstStyle/>
          <a:p>
            <a:pPr algn="l">
              <a:defRPr/>
            </a:pPr>
            <a:r>
              <a:rPr lang="en-US" sz="950" baseline="30000" dirty="0">
                <a:latin typeface="Arial" pitchFamily="-112" charset="0"/>
              </a:rPr>
              <a:t>Sandia National Laboratories is a multi-program laboratory managed and operated by Sandia Corporation, a wholly owned subsidiary of Lockheed Martin Corporation, for the U.S. Department of Energy’s National Nuclear Security Administration under contract DE-AC04-94AL85000. </a:t>
            </a:r>
          </a:p>
        </p:txBody>
      </p:sp>
      <p:sp>
        <p:nvSpPr>
          <p:cNvPr id="2" name="Title 1"/>
          <p:cNvSpPr>
            <a:spLocks noGrp="1"/>
          </p:cNvSpPr>
          <p:nvPr>
            <p:ph type="ctrTitle"/>
          </p:nvPr>
        </p:nvSpPr>
        <p:spPr>
          <a:xfrm>
            <a:off x="672418" y="1250965"/>
            <a:ext cx="3789515" cy="1233338"/>
          </a:xfrm>
        </p:spPr>
        <p:txBody>
          <a:bodyPr/>
          <a:lstStyle>
            <a:lvl1pPr algn="l">
              <a:lnSpc>
                <a:spcPts val="3800"/>
              </a:lnSpc>
              <a:defRPr>
                <a:solidFill>
                  <a:srgbClr val="9D8C78"/>
                </a:solidFill>
              </a:defRPr>
            </a:lvl1pPr>
          </a:lstStyle>
          <a:p>
            <a:r>
              <a:rPr lang="en-US" dirty="0"/>
              <a:t>Click to edit Master title style</a:t>
            </a:r>
          </a:p>
        </p:txBody>
      </p:sp>
      <p:sp>
        <p:nvSpPr>
          <p:cNvPr id="3" name="Subtitle 2"/>
          <p:cNvSpPr>
            <a:spLocks noGrp="1"/>
          </p:cNvSpPr>
          <p:nvPr>
            <p:ph type="subTitle" idx="1"/>
          </p:nvPr>
        </p:nvSpPr>
        <p:spPr>
          <a:xfrm>
            <a:off x="672418" y="2588978"/>
            <a:ext cx="3586315" cy="1085555"/>
          </a:xfrm>
        </p:spPr>
        <p:txBody>
          <a:bodyPr/>
          <a:lstStyle>
            <a:lvl1pPr marL="0" indent="0" algn="l">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pic>
        <p:nvPicPr>
          <p:cNvPr id="27" name="Picture 13" descr="NNSAlogo_Black.jpg"/>
          <p:cNvPicPr>
            <a:picLocks noChangeAspect="1"/>
          </p:cNvPicPr>
          <p:nvPr userDrawn="1"/>
        </p:nvPicPr>
        <p:blipFill>
          <a:blip r:embed="rId3"/>
          <a:srcRect/>
          <a:stretch>
            <a:fillRect/>
          </a:stretch>
        </p:blipFill>
        <p:spPr bwMode="auto">
          <a:xfrm>
            <a:off x="801957" y="6051407"/>
            <a:ext cx="1023938" cy="247650"/>
          </a:xfrm>
          <a:prstGeom prst="rect">
            <a:avLst/>
          </a:prstGeom>
          <a:noFill/>
          <a:ln w="9525">
            <a:noFill/>
            <a:miter lim="800000"/>
            <a:headEnd/>
            <a:tailEnd/>
          </a:ln>
        </p:spPr>
      </p:pic>
      <p:sp>
        <p:nvSpPr>
          <p:cNvPr id="32" name="Rectangle 4"/>
          <p:cNvSpPr>
            <a:spLocks noGrp="1" noChangeArrowheads="1"/>
          </p:cNvSpPr>
          <p:nvPr>
            <p:ph type="dt" sz="half" idx="2"/>
          </p:nvPr>
        </p:nvSpPr>
        <p:spPr bwMode="auto">
          <a:xfrm>
            <a:off x="672418" y="265178"/>
            <a:ext cx="1029382" cy="28515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100">
                <a:latin typeface="Calibri"/>
                <a:cs typeface="Calibri"/>
              </a:defRPr>
            </a:lvl1pPr>
          </a:lstStyle>
          <a:p>
            <a:fld id="{7D098A99-26EF-B34F-91F8-30EA53688AF7}" type="datetime1">
              <a:rPr lang="en-US" smtClean="0"/>
              <a:pPr/>
              <a:t>10/24/2017</a:t>
            </a:fld>
            <a:endParaRPr lang="en-US" dirty="0"/>
          </a:p>
        </p:txBody>
      </p:sp>
      <p:sp>
        <p:nvSpPr>
          <p:cNvPr id="31" name="Rectangle 30"/>
          <p:cNvSpPr/>
          <p:nvPr userDrawn="1"/>
        </p:nvSpPr>
        <p:spPr>
          <a:xfrm rot="10800000">
            <a:off x="1" y="-1"/>
            <a:ext cx="77764" cy="6857999"/>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dirty="0"/>
          </a:p>
        </p:txBody>
      </p:sp>
      <p:pic>
        <p:nvPicPr>
          <p:cNvPr id="33" name="Picture 12" descr="NNSAlogo_Black.jpg"/>
          <p:cNvPicPr>
            <a:picLocks noChangeAspect="1"/>
          </p:cNvPicPr>
          <p:nvPr userDrawn="1"/>
        </p:nvPicPr>
        <p:blipFill>
          <a:blip r:embed="rId4"/>
          <a:stretch>
            <a:fillRect/>
          </a:stretch>
        </p:blipFill>
        <p:spPr bwMode="auto">
          <a:xfrm>
            <a:off x="2077974" y="6039758"/>
            <a:ext cx="850737" cy="276233"/>
          </a:xfrm>
          <a:prstGeom prst="rect">
            <a:avLst/>
          </a:prstGeom>
          <a:noFill/>
          <a:ln w="9525">
            <a:noFill/>
            <a:miter lim="800000"/>
            <a:headEnd/>
            <a:tailEnd/>
          </a:ln>
        </p:spPr>
      </p:pic>
      <p:pic>
        <p:nvPicPr>
          <p:cNvPr id="18" name="Picture 17" descr="SNL_motto_2 lines.png"/>
          <p:cNvPicPr>
            <a:picLocks noChangeAspect="1"/>
          </p:cNvPicPr>
          <p:nvPr userDrawn="1"/>
        </p:nvPicPr>
        <p:blipFill>
          <a:blip r:embed="rId5"/>
          <a:stretch>
            <a:fillRect/>
          </a:stretch>
        </p:blipFill>
        <p:spPr>
          <a:xfrm>
            <a:off x="4995332" y="1586652"/>
            <a:ext cx="1935484" cy="394494"/>
          </a:xfrm>
          <a:prstGeom prst="rect">
            <a:avLst/>
          </a:prstGeom>
        </p:spPr>
      </p:pic>
      <p:sp>
        <p:nvSpPr>
          <p:cNvPr id="19" name="Rectangle 5"/>
          <p:cNvSpPr>
            <a:spLocks noGrp="1" noChangeArrowheads="1"/>
          </p:cNvSpPr>
          <p:nvPr>
            <p:ph type="ftr" sz="quarter" idx="3"/>
          </p:nvPr>
        </p:nvSpPr>
        <p:spPr bwMode="auto">
          <a:xfrm>
            <a:off x="4613597" y="6519332"/>
            <a:ext cx="2895600" cy="2846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400">
                <a:solidFill>
                  <a:srgbClr val="FFFFFF"/>
                </a:solidFill>
                <a:latin typeface="Calibri"/>
                <a:cs typeface="Calibri"/>
              </a:defRPr>
            </a:lvl1pPr>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22300" y="6166934"/>
            <a:ext cx="2133600" cy="476250"/>
          </a:xfrm>
          <a:ln/>
        </p:spPr>
        <p:txBody>
          <a:bodyPr/>
          <a:lstStyle>
            <a:lvl1pPr>
              <a:defRPr>
                <a:latin typeface="Calibri"/>
                <a:cs typeface="Calibri"/>
              </a:defRPr>
            </a:lvl1pPr>
          </a:lstStyle>
          <a:p>
            <a:fld id="{C9CA6C2B-6061-6F46-BF6B-C0454CDDAB35}" type="datetime1">
              <a:rPr lang="en-US" smtClean="0"/>
              <a:pPr/>
              <a:t>10/24/2017</a:t>
            </a:fld>
            <a:endParaRPr lang="en-US"/>
          </a:p>
        </p:txBody>
      </p:sp>
      <p:sp>
        <p:nvSpPr>
          <p:cNvPr id="6" name="Rectangle 6"/>
          <p:cNvSpPr>
            <a:spLocks noGrp="1" noChangeArrowheads="1"/>
          </p:cNvSpPr>
          <p:nvPr>
            <p:ph type="sldNum" sz="quarter" idx="12"/>
          </p:nvPr>
        </p:nvSpPr>
        <p:spPr>
          <a:ln/>
        </p:spPr>
        <p:txBody>
          <a:bodyPr/>
          <a:lstStyle>
            <a:lvl1pPr>
              <a:defRPr/>
            </a:lvl1pPr>
          </a:lstStyle>
          <a:p>
            <a:fld id="{A5E55A7B-7854-E145-92D9-B491DF4BAE2D}" type="slidenum">
              <a:rPr lang="en-US" smtClean="0"/>
              <a:pPr/>
              <a:t>‹#›</a:t>
            </a:fld>
            <a:endParaRPr lang="en-US"/>
          </a:p>
        </p:txBody>
      </p:sp>
      <p:sp>
        <p:nvSpPr>
          <p:cNvPr id="7" name="Rectangle 5"/>
          <p:cNvSpPr>
            <a:spLocks noGrp="1" noChangeArrowheads="1"/>
          </p:cNvSpPr>
          <p:nvPr>
            <p:ph type="ftr" sz="quarter" idx="3"/>
          </p:nvPr>
        </p:nvSpPr>
        <p:spPr bwMode="auto">
          <a:xfrm>
            <a:off x="3123405" y="6519332"/>
            <a:ext cx="2895600" cy="2846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Calibri"/>
                <a:cs typeface="Calibri"/>
              </a:defRPr>
            </a:lvl1pPr>
          </a:lstStyle>
          <a:p>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DADE15B5-4D50-754D-8585-236811896E05}" type="datetime1">
              <a:rPr lang="en-US" smtClean="0"/>
              <a:pPr/>
              <a:t>10/24/2017</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A5E55A7B-7854-E145-92D9-B491DF4BAE2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fld id="{114F66A0-55BE-484A-9667-5C4C7A46FB26}" type="datetime1">
              <a:rPr lang="en-US" smtClean="0"/>
              <a:pPr/>
              <a:t>10/24/2017</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A5E55A7B-7854-E145-92D9-B491DF4BAE2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fld id="{2D31639C-5EF8-8C48-833F-078F90087180}" type="datetime1">
              <a:rPr lang="en-US" smtClean="0"/>
              <a:pPr/>
              <a:t>10/24/2017</a:t>
            </a:fld>
            <a:endParaRPr lang="en-US"/>
          </a:p>
        </p:txBody>
      </p:sp>
      <p:sp>
        <p:nvSpPr>
          <p:cNvPr id="8" name="Rectangle 5"/>
          <p:cNvSpPr>
            <a:spLocks noGrp="1" noChangeArrowheads="1"/>
          </p:cNvSpPr>
          <p:nvPr>
            <p:ph type="ftr" sz="quarter" idx="11"/>
          </p:nvPr>
        </p:nvSpPr>
        <p:spPr>
          <a:ln/>
        </p:spPr>
        <p:txBody>
          <a:bodyPr/>
          <a:lstStyle>
            <a:lvl1pPr>
              <a:defRPr/>
            </a:lvl1pPr>
          </a:lstStyle>
          <a:p>
            <a:endParaRPr lang="en-US"/>
          </a:p>
        </p:txBody>
      </p:sp>
      <p:sp>
        <p:nvSpPr>
          <p:cNvPr id="9" name="Rectangle 6"/>
          <p:cNvSpPr>
            <a:spLocks noGrp="1" noChangeArrowheads="1"/>
          </p:cNvSpPr>
          <p:nvPr>
            <p:ph type="sldNum" sz="quarter" idx="12"/>
          </p:nvPr>
        </p:nvSpPr>
        <p:spPr>
          <a:ln/>
        </p:spPr>
        <p:txBody>
          <a:bodyPr/>
          <a:lstStyle>
            <a:lvl1pPr>
              <a:defRPr/>
            </a:lvl1pPr>
          </a:lstStyle>
          <a:p>
            <a:fld id="{A5E55A7B-7854-E145-92D9-B491DF4BAE2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fld id="{B535C3D4-B14E-194D-A22F-ABBD9D7BE7F7}" type="datetime1">
              <a:rPr lang="en-US" smtClean="0"/>
              <a:pPr/>
              <a:t>10/24/2017</a:t>
            </a:fld>
            <a:endParaRPr lang="en-US"/>
          </a:p>
        </p:txBody>
      </p:sp>
      <p:sp>
        <p:nvSpPr>
          <p:cNvPr id="4" name="Rectangle 5"/>
          <p:cNvSpPr>
            <a:spLocks noGrp="1" noChangeArrowheads="1"/>
          </p:cNvSpPr>
          <p:nvPr>
            <p:ph type="ftr" sz="quarter" idx="11"/>
          </p:nvPr>
        </p:nvSpPr>
        <p:spPr>
          <a:ln/>
        </p:spPr>
        <p:txBody>
          <a:bodyPr/>
          <a:lstStyle>
            <a:lvl1pPr>
              <a:defRPr/>
            </a:lvl1pPr>
          </a:lstStyle>
          <a:p>
            <a:endParaRPr lang="en-US"/>
          </a:p>
        </p:txBody>
      </p:sp>
      <p:sp>
        <p:nvSpPr>
          <p:cNvPr id="5" name="Rectangle 6"/>
          <p:cNvSpPr>
            <a:spLocks noGrp="1" noChangeArrowheads="1"/>
          </p:cNvSpPr>
          <p:nvPr>
            <p:ph type="sldNum" sz="quarter" idx="12"/>
          </p:nvPr>
        </p:nvSpPr>
        <p:spPr>
          <a:ln/>
        </p:spPr>
        <p:txBody>
          <a:bodyPr/>
          <a:lstStyle>
            <a:lvl1pPr>
              <a:defRPr/>
            </a:lvl1pPr>
          </a:lstStyle>
          <a:p>
            <a:fld id="{A5E55A7B-7854-E145-92D9-B491DF4BAE2D}"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91CFF6A9-F7ED-464D-9ECE-18CDAAFFF013}" type="datetime1">
              <a:rPr lang="en-US" smtClean="0"/>
              <a:pPr/>
              <a:t>10/24/2017</a:t>
            </a:fld>
            <a:endParaRPr lang="en-US"/>
          </a:p>
        </p:txBody>
      </p:sp>
      <p:sp>
        <p:nvSpPr>
          <p:cNvPr id="3" name="Rectangle 5"/>
          <p:cNvSpPr>
            <a:spLocks noGrp="1" noChangeArrowheads="1"/>
          </p:cNvSpPr>
          <p:nvPr>
            <p:ph type="ftr" sz="quarter" idx="11"/>
          </p:nvPr>
        </p:nvSpPr>
        <p:spPr>
          <a:ln/>
        </p:spPr>
        <p:txBody>
          <a:bodyPr/>
          <a:lstStyle>
            <a:lvl1pPr>
              <a:defRPr/>
            </a:lvl1pPr>
          </a:lstStyle>
          <a:p>
            <a:endParaRPr lang="en-US"/>
          </a:p>
        </p:txBody>
      </p:sp>
      <p:sp>
        <p:nvSpPr>
          <p:cNvPr id="4" name="Rectangle 6"/>
          <p:cNvSpPr>
            <a:spLocks noGrp="1" noChangeArrowheads="1"/>
          </p:cNvSpPr>
          <p:nvPr>
            <p:ph type="sldNum" sz="quarter" idx="12"/>
          </p:nvPr>
        </p:nvSpPr>
        <p:spPr>
          <a:ln/>
        </p:spPr>
        <p:txBody>
          <a:bodyPr/>
          <a:lstStyle>
            <a:lvl1pPr>
              <a:defRPr/>
            </a:lvl1pPr>
          </a:lstStyle>
          <a:p>
            <a:fld id="{A5E55A7B-7854-E145-92D9-B491DF4BAE2D}"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C7865AE2-28C7-4947-8319-D60EEB07BE79}" type="datetime1">
              <a:rPr lang="en-US" smtClean="0"/>
              <a:pPr/>
              <a:t>10/24/2017</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DB0E4600-0381-4CF3-88F2-7ED7D2E3F9C8}"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D6782EBC-51D7-AB40-8702-393A26BF0924}" type="datetime1">
              <a:rPr lang="en-US" smtClean="0"/>
              <a:pPr/>
              <a:t>10/24/2017</a:t>
            </a:fld>
            <a:endParaRPr lang="en-US"/>
          </a:p>
        </p:txBody>
      </p:sp>
      <p:sp>
        <p:nvSpPr>
          <p:cNvPr id="6" name="Rectangle 5"/>
          <p:cNvSpPr>
            <a:spLocks noGrp="1" noChangeArrowheads="1"/>
          </p:cNvSpPr>
          <p:nvPr>
            <p:ph type="ftr" sz="quarter" idx="11"/>
          </p:nvPr>
        </p:nvSpPr>
        <p:spPr>
          <a:ln/>
        </p:spPr>
        <p:txBody>
          <a:bodyPr/>
          <a:lstStyle>
            <a:lvl1pPr>
              <a:defRPr/>
            </a:lvl1pPr>
          </a:lstStyle>
          <a:p>
            <a:endParaRPr lang="en-US"/>
          </a:p>
        </p:txBody>
      </p:sp>
      <p:sp>
        <p:nvSpPr>
          <p:cNvPr id="7" name="Rectangle 6"/>
          <p:cNvSpPr>
            <a:spLocks noGrp="1" noChangeArrowheads="1"/>
          </p:cNvSpPr>
          <p:nvPr>
            <p:ph type="sldNum" sz="quarter" idx="12"/>
          </p:nvPr>
        </p:nvSpPr>
        <p:spPr>
          <a:ln/>
        </p:spPr>
        <p:txBody>
          <a:bodyPr/>
          <a:lstStyle>
            <a:lvl1pPr>
              <a:defRPr/>
            </a:lvl1pPr>
          </a:lstStyle>
          <a:p>
            <a:fld id="{A5E55A7B-7854-E145-92D9-B491DF4BAE2D}" type="slidenum">
              <a:rPr lang="en-US" smtClean="0"/>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199A187D-6C3F-6D41-880E-F6B6C4095670}" type="datetime1">
              <a:rPr lang="en-US" smtClean="0"/>
              <a:pPr/>
              <a:t>10/24/2017</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A5E55A7B-7854-E145-92D9-B491DF4BAE2D}" type="slidenum">
              <a:rPr lang="en-US" smtClean="0"/>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fld id="{AA07F8E1-8F00-1645-9B46-B2F7ACC8F53A}" type="datetime1">
              <a:rPr lang="en-US" smtClean="0"/>
              <a:pPr/>
              <a:t>10/24/2017</a:t>
            </a:fld>
            <a:endParaRPr lang="en-US"/>
          </a:p>
        </p:txBody>
      </p:sp>
      <p:sp>
        <p:nvSpPr>
          <p:cNvPr id="5" name="Rectangle 5"/>
          <p:cNvSpPr>
            <a:spLocks noGrp="1" noChangeArrowheads="1"/>
          </p:cNvSpPr>
          <p:nvPr>
            <p:ph type="ftr" sz="quarter" idx="11"/>
          </p:nvPr>
        </p:nvSpPr>
        <p:spPr>
          <a:ln/>
        </p:spPr>
        <p:txBody>
          <a:bodyPr/>
          <a:lstStyle>
            <a:lvl1pPr>
              <a:defRPr/>
            </a:lvl1pPr>
          </a:lstStyle>
          <a:p>
            <a:endParaRPr lang="en-US"/>
          </a:p>
        </p:txBody>
      </p:sp>
      <p:sp>
        <p:nvSpPr>
          <p:cNvPr id="6" name="Rectangle 6"/>
          <p:cNvSpPr>
            <a:spLocks noGrp="1" noChangeArrowheads="1"/>
          </p:cNvSpPr>
          <p:nvPr>
            <p:ph type="sldNum" sz="quarter" idx="12"/>
          </p:nvPr>
        </p:nvSpPr>
        <p:spPr>
          <a:ln/>
        </p:spPr>
        <p:txBody>
          <a:bodyPr/>
          <a:lstStyle>
            <a:lvl1pPr>
              <a:defRPr/>
            </a:lvl1pPr>
          </a:lstStyle>
          <a:p>
            <a:fld id="{A5E55A7B-7854-E145-92D9-B491DF4BAE2D}" type="slidenum">
              <a:rPr lang="en-US" smtClean="0"/>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p:txBody>
          <a:bodyPr/>
          <a:lstStyle>
            <a:lvl1pPr>
              <a:defRPr/>
            </a:lvl1pPr>
          </a:lstStyle>
          <a:p>
            <a:fld id="{8138B7F0-25BC-B045-8049-7CADA7B3A1D1}" type="datetime1">
              <a:rPr lang="en-US" smtClean="0"/>
              <a:pPr/>
              <a:t>10/24/2017</a:t>
            </a:fld>
            <a:endParaRPr lang="en-US"/>
          </a:p>
        </p:txBody>
      </p:sp>
      <p:sp>
        <p:nvSpPr>
          <p:cNvPr id="7" name="Footer Placeholder 6"/>
          <p:cNvSpPr>
            <a:spLocks noGrp="1"/>
          </p:cNvSpPr>
          <p:nvPr>
            <p:ph type="ftr" sz="quarter" idx="11"/>
          </p:nvPr>
        </p:nvSpPr>
        <p:spPr/>
        <p:txBody>
          <a:bodyPr/>
          <a:lstStyle>
            <a:lvl1pPr>
              <a:defRPr/>
            </a:lvl1pPr>
          </a:lstStyle>
          <a:p>
            <a:endParaRPr 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A5E55A7B-7854-E145-92D9-B491DF4BAE2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6553200"/>
            <a:ext cx="9144000" cy="304800"/>
          </a:xfrm>
          <a:prstGeom prst="rect">
            <a:avLst/>
          </a:prstGeom>
          <a:solidFill>
            <a:srgbClr val="9E8C78"/>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8" name="Rectangle 7"/>
          <p:cNvSpPr/>
          <p:nvPr/>
        </p:nvSpPr>
        <p:spPr>
          <a:xfrm>
            <a:off x="0" y="6451600"/>
            <a:ext cx="9144000" cy="76200"/>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pic>
        <p:nvPicPr>
          <p:cNvPr id="1028" name="Picture 8" descr="SNL_color_stack.png"/>
          <p:cNvPicPr>
            <a:picLocks noChangeAspect="1"/>
          </p:cNvPicPr>
          <p:nvPr/>
        </p:nvPicPr>
        <p:blipFill>
          <a:blip r:embed="rId19"/>
          <a:srcRect/>
          <a:stretch>
            <a:fillRect/>
          </a:stretch>
        </p:blipFill>
        <p:spPr bwMode="auto">
          <a:xfrm>
            <a:off x="8001000" y="228600"/>
            <a:ext cx="936625" cy="411163"/>
          </a:xfrm>
          <a:prstGeom prst="rect">
            <a:avLst/>
          </a:prstGeom>
          <a:noFill/>
          <a:ln w="9525">
            <a:noFill/>
            <a:miter lim="800000"/>
            <a:headEnd/>
            <a:tailEnd/>
          </a:ln>
        </p:spPr>
      </p:pic>
      <p:sp>
        <p:nvSpPr>
          <p:cNvPr id="1029" name="Rectangle 2"/>
          <p:cNvSpPr>
            <a:spLocks noGrp="1" noChangeArrowheads="1"/>
          </p:cNvSpPr>
          <p:nvPr>
            <p:ph type="title"/>
          </p:nvPr>
        </p:nvSpPr>
        <p:spPr bwMode="auto">
          <a:xfrm>
            <a:off x="457200" y="0"/>
            <a:ext cx="8229600" cy="9916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1030" name="Rectangle 3"/>
          <p:cNvSpPr>
            <a:spLocks noGrp="1" noChangeArrowheads="1"/>
          </p:cNvSpPr>
          <p:nvPr>
            <p:ph type="body" idx="1"/>
          </p:nvPr>
        </p:nvSpPr>
        <p:spPr bwMode="auto">
          <a:xfrm>
            <a:off x="457200" y="1278740"/>
            <a:ext cx="8229600" cy="484742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Rectangle 4"/>
          <p:cNvSpPr>
            <a:spLocks noGrp="1" noChangeArrowheads="1"/>
          </p:cNvSpPr>
          <p:nvPr>
            <p:ph type="dt" sz="half" idx="2"/>
          </p:nvPr>
        </p:nvSpPr>
        <p:spPr bwMode="auto">
          <a:xfrm>
            <a:off x="109274" y="6166934"/>
            <a:ext cx="1490926" cy="2846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Calibri"/>
                <a:cs typeface="Calibri"/>
              </a:defRPr>
            </a:lvl1pPr>
          </a:lstStyle>
          <a:p>
            <a:fld id="{30B37176-1C50-7042-8162-64D2C2671FE5}" type="datetime1">
              <a:rPr lang="en-US" smtClean="0"/>
              <a:pPr/>
              <a:t>10/24/2017</a:t>
            </a:fld>
            <a:endParaRPr lang="en-US" dirty="0"/>
          </a:p>
        </p:txBody>
      </p:sp>
      <p:sp>
        <p:nvSpPr>
          <p:cNvPr id="3" name="Rectangle 5"/>
          <p:cNvSpPr>
            <a:spLocks noGrp="1" noChangeArrowheads="1"/>
          </p:cNvSpPr>
          <p:nvPr>
            <p:ph type="ftr" sz="quarter" idx="3"/>
          </p:nvPr>
        </p:nvSpPr>
        <p:spPr bwMode="auto">
          <a:xfrm>
            <a:off x="3123405" y="6519332"/>
            <a:ext cx="2895600" cy="284666"/>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FFFF"/>
                </a:solidFill>
                <a:latin typeface="Calibri"/>
                <a:cs typeface="Calibri"/>
              </a:defRPr>
            </a:lvl1pPr>
          </a:lstStyle>
          <a:p>
            <a:endParaRPr lang="en-US" dirty="0"/>
          </a:p>
        </p:txBody>
      </p:sp>
      <p:sp>
        <p:nvSpPr>
          <p:cNvPr id="4" name="Rectangle 6"/>
          <p:cNvSpPr>
            <a:spLocks noGrp="1" noChangeArrowheads="1"/>
          </p:cNvSpPr>
          <p:nvPr>
            <p:ph type="sldNum" sz="quarter" idx="4"/>
          </p:nvPr>
        </p:nvSpPr>
        <p:spPr bwMode="auto">
          <a:xfrm>
            <a:off x="8305800" y="6153150"/>
            <a:ext cx="609600" cy="374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Calibri"/>
                <a:cs typeface="Calibri"/>
              </a:defRPr>
            </a:lvl1pPr>
          </a:lstStyle>
          <a:p>
            <a:fld id="{A5E55A7B-7854-E145-92D9-B491DF4BAE2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84" r:id="rId1"/>
    <p:sldLayoutId id="2147483798" r:id="rId2"/>
    <p:sldLayoutId id="2147483796" r:id="rId3"/>
    <p:sldLayoutId id="2147483799" r:id="rId4"/>
    <p:sldLayoutId id="2147483797" r:id="rId5"/>
    <p:sldLayoutId id="2147483800" r:id="rId6"/>
    <p:sldLayoutId id="2147483785" r:id="rId7"/>
    <p:sldLayoutId id="2147483786" r:id="rId8"/>
    <p:sldLayoutId id="2147483787" r:id="rId9"/>
    <p:sldLayoutId id="2147483788" r:id="rId10"/>
    <p:sldLayoutId id="2147483789" r:id="rId11"/>
    <p:sldLayoutId id="2147483790" r:id="rId12"/>
    <p:sldLayoutId id="2147483791" r:id="rId13"/>
    <p:sldLayoutId id="2147483792" r:id="rId14"/>
    <p:sldLayoutId id="2147483793" r:id="rId15"/>
    <p:sldLayoutId id="2147483794" r:id="rId16"/>
    <p:sldLayoutId id="2147483795" r:id="rId17"/>
  </p:sldLayoutIdLst>
  <p:hf hdr="0" ftr="0" dt="0"/>
  <p:txStyles>
    <p:titleStyle>
      <a:lvl1pPr algn="l" rtl="0" eaLnBrk="1" fontAlgn="base" hangingPunct="1">
        <a:spcBef>
          <a:spcPct val="0"/>
        </a:spcBef>
        <a:spcAft>
          <a:spcPct val="0"/>
        </a:spcAft>
        <a:defRPr sz="4000">
          <a:solidFill>
            <a:srgbClr val="102E54"/>
          </a:solidFill>
          <a:latin typeface="Calibri"/>
          <a:ea typeface="ＭＳ Ｐゴシック" charset="-128"/>
          <a:cs typeface="Calibri"/>
        </a:defRPr>
      </a:lvl1pPr>
      <a:lvl2pPr algn="l" rtl="0" eaLnBrk="1" fontAlgn="base" hangingPunct="1">
        <a:spcBef>
          <a:spcPct val="0"/>
        </a:spcBef>
        <a:spcAft>
          <a:spcPct val="0"/>
        </a:spcAft>
        <a:defRPr sz="4000">
          <a:solidFill>
            <a:srgbClr val="102E54"/>
          </a:solidFill>
          <a:latin typeface="Calibri" charset="0"/>
          <a:ea typeface="ＭＳ Ｐゴシック" charset="-128"/>
        </a:defRPr>
      </a:lvl2pPr>
      <a:lvl3pPr algn="l" rtl="0" eaLnBrk="1" fontAlgn="base" hangingPunct="1">
        <a:spcBef>
          <a:spcPct val="0"/>
        </a:spcBef>
        <a:spcAft>
          <a:spcPct val="0"/>
        </a:spcAft>
        <a:defRPr sz="4000">
          <a:solidFill>
            <a:srgbClr val="102E54"/>
          </a:solidFill>
          <a:latin typeface="Calibri" charset="0"/>
          <a:ea typeface="ＭＳ Ｐゴシック" charset="-128"/>
        </a:defRPr>
      </a:lvl3pPr>
      <a:lvl4pPr algn="l" rtl="0" eaLnBrk="1" fontAlgn="base" hangingPunct="1">
        <a:spcBef>
          <a:spcPct val="0"/>
        </a:spcBef>
        <a:spcAft>
          <a:spcPct val="0"/>
        </a:spcAft>
        <a:defRPr sz="4000">
          <a:solidFill>
            <a:srgbClr val="102E54"/>
          </a:solidFill>
          <a:latin typeface="Calibri" charset="0"/>
          <a:ea typeface="ＭＳ Ｐゴシック" charset="-128"/>
        </a:defRPr>
      </a:lvl4pPr>
      <a:lvl5pPr algn="l" rtl="0" eaLnBrk="1" fontAlgn="base" hangingPunct="1">
        <a:spcBef>
          <a:spcPct val="0"/>
        </a:spcBef>
        <a:spcAft>
          <a:spcPct val="0"/>
        </a:spcAft>
        <a:defRPr sz="4000">
          <a:solidFill>
            <a:srgbClr val="102E54"/>
          </a:solidFill>
          <a:latin typeface="Calibri" charset="0"/>
          <a:ea typeface="ＭＳ Ｐゴシック" charset="-128"/>
        </a:defRPr>
      </a:lvl5pPr>
      <a:lvl6pPr marL="457200" algn="ctr" rtl="0" eaLnBrk="1" fontAlgn="base" hangingPunct="1">
        <a:spcBef>
          <a:spcPct val="0"/>
        </a:spcBef>
        <a:spcAft>
          <a:spcPct val="0"/>
        </a:spcAft>
        <a:defRPr sz="4400">
          <a:solidFill>
            <a:schemeClr val="tx2"/>
          </a:solidFill>
          <a:latin typeface="Arial" pitchFamily="-112" charset="0"/>
        </a:defRPr>
      </a:lvl6pPr>
      <a:lvl7pPr marL="914400" algn="ctr" rtl="0" eaLnBrk="1" fontAlgn="base" hangingPunct="1">
        <a:spcBef>
          <a:spcPct val="0"/>
        </a:spcBef>
        <a:spcAft>
          <a:spcPct val="0"/>
        </a:spcAft>
        <a:defRPr sz="4400">
          <a:solidFill>
            <a:schemeClr val="tx2"/>
          </a:solidFill>
          <a:latin typeface="Arial" pitchFamily="-112" charset="0"/>
        </a:defRPr>
      </a:lvl7pPr>
      <a:lvl8pPr marL="1371600" algn="ctr" rtl="0" eaLnBrk="1" fontAlgn="base" hangingPunct="1">
        <a:spcBef>
          <a:spcPct val="0"/>
        </a:spcBef>
        <a:spcAft>
          <a:spcPct val="0"/>
        </a:spcAft>
        <a:defRPr sz="4400">
          <a:solidFill>
            <a:schemeClr val="tx2"/>
          </a:solidFill>
          <a:latin typeface="Arial" pitchFamily="-112" charset="0"/>
        </a:defRPr>
      </a:lvl8pPr>
      <a:lvl9pPr marL="1828800" algn="ctr" rtl="0" eaLnBrk="1" fontAlgn="base" hangingPunct="1">
        <a:spcBef>
          <a:spcPct val="0"/>
        </a:spcBef>
        <a:spcAft>
          <a:spcPct val="0"/>
        </a:spcAft>
        <a:defRPr sz="4400">
          <a:solidFill>
            <a:schemeClr val="tx2"/>
          </a:solidFill>
          <a:latin typeface="Arial" pitchFamily="-112" charset="0"/>
        </a:defRPr>
      </a:lvl9pPr>
    </p:titleStyle>
    <p:bodyStyle>
      <a:lvl1pPr marL="342900" indent="-342900" algn="l" rtl="0" eaLnBrk="1" fontAlgn="base" hangingPunct="1">
        <a:spcBef>
          <a:spcPct val="20000"/>
        </a:spcBef>
        <a:spcAft>
          <a:spcPct val="0"/>
        </a:spcAft>
        <a:buClr>
          <a:srgbClr val="102E54"/>
        </a:buClr>
        <a:buFont typeface="Wingdings" pitchFamily="-111" charset="2"/>
        <a:buChar char="§"/>
        <a:defRPr sz="2400">
          <a:solidFill>
            <a:schemeClr val="tx1"/>
          </a:solidFill>
          <a:latin typeface="Calibri"/>
          <a:ea typeface="ＭＳ Ｐゴシック" charset="-128"/>
          <a:cs typeface="Calibri"/>
        </a:defRPr>
      </a:lvl1pPr>
      <a:lvl2pPr marL="742950" indent="-285750" algn="l" rtl="0" eaLnBrk="1" fontAlgn="base" hangingPunct="1">
        <a:spcBef>
          <a:spcPct val="20000"/>
        </a:spcBef>
        <a:spcAft>
          <a:spcPct val="0"/>
        </a:spcAft>
        <a:buClr>
          <a:srgbClr val="800000"/>
        </a:buClr>
        <a:buFont typeface="Wingdings" pitchFamily="-111" charset="2"/>
        <a:buChar char="§"/>
        <a:defRPr sz="2000">
          <a:solidFill>
            <a:schemeClr val="tx1"/>
          </a:solidFill>
          <a:latin typeface="Calibri"/>
          <a:ea typeface="ＭＳ Ｐゴシック" pitchFamily="-112" charset="-128"/>
          <a:cs typeface="Calibri"/>
        </a:defRPr>
      </a:lvl2pPr>
      <a:lvl3pPr marL="1143000" indent="-228600" algn="l" rtl="0" eaLnBrk="1" fontAlgn="base" hangingPunct="1">
        <a:spcBef>
          <a:spcPct val="20000"/>
        </a:spcBef>
        <a:spcAft>
          <a:spcPct val="0"/>
        </a:spcAft>
        <a:buClr>
          <a:srgbClr val="9E8C78"/>
        </a:buClr>
        <a:buFont typeface="Wingdings" pitchFamily="-111" charset="2"/>
        <a:buChar char="§"/>
        <a:defRPr>
          <a:solidFill>
            <a:schemeClr val="tx1"/>
          </a:solidFill>
          <a:latin typeface="Calibri"/>
          <a:ea typeface="ＭＳ Ｐゴシック" pitchFamily="-112" charset="-128"/>
          <a:cs typeface="Calibri"/>
        </a:defRPr>
      </a:lvl3pPr>
      <a:lvl4pPr marL="1600200" indent="-228600" algn="l" rtl="0" eaLnBrk="1" fontAlgn="base" hangingPunct="1">
        <a:spcBef>
          <a:spcPct val="20000"/>
        </a:spcBef>
        <a:spcAft>
          <a:spcPct val="0"/>
        </a:spcAft>
        <a:buChar char="–"/>
        <a:defRPr sz="1600">
          <a:solidFill>
            <a:schemeClr val="tx1"/>
          </a:solidFill>
          <a:latin typeface="Calibri"/>
          <a:ea typeface="ＭＳ Ｐゴシック" pitchFamily="-112" charset="-128"/>
          <a:cs typeface="Calibri"/>
        </a:defRPr>
      </a:lvl4pPr>
      <a:lvl5pPr marL="2057400" indent="-228600" algn="l" rtl="0" eaLnBrk="1" fontAlgn="base" hangingPunct="1">
        <a:spcBef>
          <a:spcPct val="20000"/>
        </a:spcBef>
        <a:spcAft>
          <a:spcPct val="0"/>
        </a:spcAft>
        <a:buChar char="»"/>
        <a:defRPr sz="1600">
          <a:solidFill>
            <a:schemeClr val="tx1"/>
          </a:solidFill>
          <a:latin typeface="Calibri"/>
          <a:ea typeface="ＭＳ Ｐゴシック" pitchFamily="-112" charset="-128"/>
          <a:cs typeface="Calibri"/>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emf"/><Relationship Id="rId4" Type="http://schemas.openxmlformats.org/officeDocument/2006/relationships/image" Target="../media/image10.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1.xml"/><Relationship Id="rId6" Type="http://schemas.openxmlformats.org/officeDocument/2006/relationships/image" Target="../media/image14.jpg"/><Relationship Id="rId5" Type="http://schemas.openxmlformats.org/officeDocument/2006/relationships/image" Target="../media/image13.wmf"/><Relationship Id="rId4" Type="http://schemas.openxmlformats.org/officeDocument/2006/relationships/image" Target="../media/image9.wmf"/></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8.emf"/><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23.gif"/><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emf"/><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hyperlink" Target="https://curie.ornl.gov/" TargetMode="External"/><Relationship Id="rId7" Type="http://schemas.openxmlformats.org/officeDocument/2006/relationships/image" Target="../media/image41.pn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mailto:pnswift@sandia.gov" TargetMode="External"/><Relationship Id="rId2" Type="http://schemas.openxmlformats.org/officeDocument/2006/relationships/hyperlink" Target="mailto:ejbonan@sandia.gov"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9"/>
          <p:cNvSpPr>
            <a:spLocks noGrp="1"/>
          </p:cNvSpPr>
          <p:nvPr>
            <p:ph type="ctrTitle"/>
          </p:nvPr>
        </p:nvSpPr>
        <p:spPr>
          <a:xfrm>
            <a:off x="1844732" y="3323279"/>
            <a:ext cx="6951793" cy="898198"/>
          </a:xfrm>
        </p:spPr>
        <p:txBody>
          <a:bodyPr/>
          <a:lstStyle/>
          <a:p>
            <a:r>
              <a:rPr lang="en-US" sz="3200" dirty="0">
                <a:ea typeface="ＭＳ Ｐゴシック" pitchFamily="34" charset="-128"/>
              </a:rPr>
              <a:t>The Need for Integrating the Back End of the Nuclear Fuel Cycle</a:t>
            </a:r>
          </a:p>
        </p:txBody>
      </p:sp>
      <p:sp>
        <p:nvSpPr>
          <p:cNvPr id="32771" name="Subtitle 10"/>
          <p:cNvSpPr>
            <a:spLocks noGrp="1"/>
          </p:cNvSpPr>
          <p:nvPr>
            <p:ph type="subTitle" idx="1"/>
          </p:nvPr>
        </p:nvSpPr>
        <p:spPr>
          <a:xfrm>
            <a:off x="3067262" y="4379322"/>
            <a:ext cx="5641337" cy="593737"/>
          </a:xfrm>
        </p:spPr>
        <p:txBody>
          <a:bodyPr/>
          <a:lstStyle/>
          <a:p>
            <a:pPr>
              <a:spcBef>
                <a:spcPct val="0"/>
              </a:spcBef>
            </a:pPr>
            <a:r>
              <a:rPr lang="en-US" sz="1200" dirty="0">
                <a:ea typeface="ＭＳ Ｐゴシック" pitchFamily="34" charset="-128"/>
              </a:rPr>
              <a:t>Dr. Evaristo J. Bonano, Senior Manager</a:t>
            </a:r>
          </a:p>
          <a:p>
            <a:pPr>
              <a:spcBef>
                <a:spcPct val="0"/>
              </a:spcBef>
            </a:pPr>
            <a:r>
              <a:rPr lang="en-US" sz="1200" dirty="0">
                <a:ea typeface="ＭＳ Ｐゴシック" pitchFamily="34" charset="-128"/>
              </a:rPr>
              <a:t>Dr. Peter N. Swift, Senior Scientist</a:t>
            </a:r>
            <a:br>
              <a:rPr lang="en-US" sz="1200" dirty="0">
                <a:ea typeface="ＭＳ Ｐゴシック" pitchFamily="34" charset="-128"/>
              </a:rPr>
            </a:br>
            <a:r>
              <a:rPr lang="en-US" sz="1200" dirty="0">
                <a:ea typeface="ＭＳ Ｐゴシック" pitchFamily="34" charset="-128"/>
              </a:rPr>
              <a:t>Sandia National Laboratories</a:t>
            </a:r>
          </a:p>
          <a:p>
            <a:pPr>
              <a:spcBef>
                <a:spcPct val="0"/>
              </a:spcBef>
            </a:pPr>
            <a:endParaRPr lang="en-US" sz="1200" dirty="0">
              <a:ea typeface="ＭＳ Ｐゴシック" pitchFamily="34" charset="-128"/>
            </a:endParaRPr>
          </a:p>
          <a:p>
            <a:pPr>
              <a:spcBef>
                <a:spcPct val="0"/>
              </a:spcBef>
            </a:pPr>
            <a:r>
              <a:rPr lang="en-US" sz="1600" dirty="0">
                <a:solidFill>
                  <a:srgbClr val="002060"/>
                </a:solidFill>
                <a:ea typeface="ＭＳ Ｐゴシック" pitchFamily="34" charset="-128"/>
              </a:rPr>
              <a:t>MRS 2017 – Scientific Basis for Nuclear Waste Management 2017 </a:t>
            </a:r>
          </a:p>
          <a:p>
            <a:pPr>
              <a:spcBef>
                <a:spcPct val="0"/>
              </a:spcBef>
            </a:pPr>
            <a:r>
              <a:rPr lang="en-US" sz="1600" dirty="0">
                <a:solidFill>
                  <a:srgbClr val="002060"/>
                </a:solidFill>
                <a:ea typeface="ＭＳ Ｐゴシック" pitchFamily="34" charset="-128"/>
              </a:rPr>
              <a:t>Sydney, Australia</a:t>
            </a:r>
          </a:p>
          <a:p>
            <a:pPr>
              <a:spcBef>
                <a:spcPct val="0"/>
              </a:spcBef>
            </a:pPr>
            <a:r>
              <a:rPr lang="en-US" sz="1600" dirty="0">
                <a:solidFill>
                  <a:srgbClr val="002060"/>
                </a:solidFill>
                <a:ea typeface="ＭＳ Ｐゴシック" pitchFamily="34" charset="-128"/>
              </a:rPr>
              <a:t>29 October – 3 November 2017</a:t>
            </a:r>
          </a:p>
          <a:p>
            <a:pPr>
              <a:spcBef>
                <a:spcPct val="0"/>
              </a:spcBef>
            </a:pPr>
            <a:endParaRPr lang="en-US" sz="1200" dirty="0"/>
          </a:p>
        </p:txBody>
      </p:sp>
      <p:pic>
        <p:nvPicPr>
          <p:cNvPr id="19" name="Picture 9"/>
          <p:cNvPicPr>
            <a:picLocks noChangeAspect="1" noChangeArrowheads="1"/>
          </p:cNvPicPr>
          <p:nvPr/>
        </p:nvPicPr>
        <p:blipFill>
          <a:blip r:embed="rId3" cstate="print"/>
          <a:srcRect/>
          <a:stretch>
            <a:fillRect/>
          </a:stretch>
        </p:blipFill>
        <p:spPr bwMode="auto">
          <a:xfrm>
            <a:off x="6187022" y="1693746"/>
            <a:ext cx="2755502" cy="1532086"/>
          </a:xfrm>
          <a:prstGeom prst="rect">
            <a:avLst/>
          </a:prstGeom>
          <a:noFill/>
          <a:ln w="12700">
            <a:noFill/>
            <a:miter lim="800000"/>
            <a:headEnd/>
            <a:tailEnd/>
          </a:ln>
        </p:spPr>
      </p:pic>
      <p:pic>
        <p:nvPicPr>
          <p:cNvPr id="23" name="Picture 3"/>
          <p:cNvPicPr>
            <a:picLocks noChangeAspect="1" noChangeArrowheads="1"/>
          </p:cNvPicPr>
          <p:nvPr/>
        </p:nvPicPr>
        <p:blipFill>
          <a:blip r:embed="rId4" cstate="print"/>
          <a:srcRect/>
          <a:stretch>
            <a:fillRect/>
          </a:stretch>
        </p:blipFill>
        <p:spPr bwMode="auto">
          <a:xfrm>
            <a:off x="234116" y="1841344"/>
            <a:ext cx="2462431" cy="1366382"/>
          </a:xfrm>
          <a:prstGeom prst="rect">
            <a:avLst/>
          </a:prstGeom>
          <a:noFill/>
          <a:ln w="9525">
            <a:noFill/>
            <a:miter lim="800000"/>
            <a:headEnd/>
            <a:tailEnd/>
          </a:ln>
        </p:spPr>
      </p:pic>
      <p:pic>
        <p:nvPicPr>
          <p:cNvPr id="31" name="Picture 2"/>
          <p:cNvPicPr>
            <a:picLocks noChangeAspect="1" noChangeArrowheads="1"/>
          </p:cNvPicPr>
          <p:nvPr/>
        </p:nvPicPr>
        <p:blipFill>
          <a:blip r:embed="rId5" cstate="print"/>
          <a:srcRect/>
          <a:stretch>
            <a:fillRect/>
          </a:stretch>
        </p:blipFill>
        <p:spPr bwMode="auto">
          <a:xfrm>
            <a:off x="3458902" y="1839335"/>
            <a:ext cx="2199336" cy="1330664"/>
          </a:xfrm>
          <a:prstGeom prst="rect">
            <a:avLst/>
          </a:prstGeom>
          <a:noFill/>
          <a:ln w="9525">
            <a:noFill/>
            <a:miter lim="800000"/>
            <a:headEnd/>
            <a:tailEnd/>
          </a:ln>
        </p:spPr>
      </p:pic>
      <p:sp>
        <p:nvSpPr>
          <p:cNvPr id="32" name="Right Arrow 31"/>
          <p:cNvSpPr/>
          <p:nvPr/>
        </p:nvSpPr>
        <p:spPr>
          <a:xfrm>
            <a:off x="5794601" y="2457533"/>
            <a:ext cx="461727" cy="21925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ight Arrow 32"/>
          <p:cNvSpPr/>
          <p:nvPr/>
        </p:nvSpPr>
        <p:spPr>
          <a:xfrm>
            <a:off x="2836399" y="2445212"/>
            <a:ext cx="461727" cy="219258"/>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p:cNvSpPr txBox="1"/>
          <p:nvPr/>
        </p:nvSpPr>
        <p:spPr>
          <a:xfrm>
            <a:off x="2866258" y="2093176"/>
            <a:ext cx="356188" cy="461665"/>
          </a:xfrm>
          <a:prstGeom prst="rect">
            <a:avLst/>
          </a:prstGeom>
          <a:noFill/>
        </p:spPr>
        <p:txBody>
          <a:bodyPr wrap="square" rtlCol="0">
            <a:spAutoFit/>
          </a:bodyPr>
          <a:lstStyle/>
          <a:p>
            <a:r>
              <a:rPr lang="en-US" sz="2400" dirty="0"/>
              <a:t>?</a:t>
            </a:r>
          </a:p>
        </p:txBody>
      </p:sp>
      <p:sp>
        <p:nvSpPr>
          <p:cNvPr id="11" name="TextBox 10"/>
          <p:cNvSpPr txBox="1"/>
          <p:nvPr/>
        </p:nvSpPr>
        <p:spPr>
          <a:xfrm>
            <a:off x="5835736" y="2085628"/>
            <a:ext cx="356188" cy="461665"/>
          </a:xfrm>
          <a:prstGeom prst="rect">
            <a:avLst/>
          </a:prstGeom>
          <a:noFill/>
        </p:spPr>
        <p:txBody>
          <a:bodyPr wrap="none" rtlCol="0">
            <a:spAutoFit/>
          </a:bodyPr>
          <a:lstStyle/>
          <a:p>
            <a:r>
              <a:rPr lang="en-US" sz="2400" dirty="0"/>
              <a:t>?</a:t>
            </a:r>
          </a:p>
        </p:txBody>
      </p:sp>
      <p:sp>
        <p:nvSpPr>
          <p:cNvPr id="3" name="Rectangle 2"/>
          <p:cNvSpPr/>
          <p:nvPr/>
        </p:nvSpPr>
        <p:spPr>
          <a:xfrm>
            <a:off x="5433134" y="6258757"/>
            <a:ext cx="823194" cy="11541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extBox 3"/>
          <p:cNvSpPr txBox="1"/>
          <p:nvPr/>
        </p:nvSpPr>
        <p:spPr>
          <a:xfrm>
            <a:off x="5320628" y="6238634"/>
            <a:ext cx="2602283" cy="184666"/>
          </a:xfrm>
          <a:prstGeom prst="rect">
            <a:avLst/>
          </a:prstGeom>
          <a:noFill/>
        </p:spPr>
        <p:txBody>
          <a:bodyPr wrap="square" rtlCol="0">
            <a:spAutoFit/>
          </a:bodyPr>
          <a:lstStyle/>
          <a:p>
            <a:r>
              <a:rPr lang="en-US" sz="600" dirty="0"/>
              <a:t>SAND2017-10676 PE</a:t>
            </a:r>
          </a:p>
        </p:txBody>
      </p:sp>
    </p:spTree>
    <p:extLst>
      <p:ext uri="{BB962C8B-B14F-4D97-AF65-F5344CB8AC3E}">
        <p14:creationId xmlns:p14="http://schemas.microsoft.com/office/powerpoint/2010/main" val="2884242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76942-77E8-4E4D-B95A-2AE347B7A641}"/>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4444FE40-0773-4690-9109-32747F11A113}"/>
              </a:ext>
            </a:extLst>
          </p:cNvPr>
          <p:cNvSpPr>
            <a:spLocks noGrp="1"/>
          </p:cNvSpPr>
          <p:nvPr>
            <p:ph idx="1"/>
          </p:nvPr>
        </p:nvSpPr>
        <p:spPr>
          <a:xfrm>
            <a:off x="457200" y="1063718"/>
            <a:ext cx="8229600" cy="5161476"/>
          </a:xfrm>
        </p:spPr>
        <p:txBody>
          <a:bodyPr/>
          <a:lstStyle/>
          <a:p>
            <a:r>
              <a:rPr lang="en-US" dirty="0"/>
              <a:t>Due to the lack of a repository site for the final disposal of spent nuclear fuel from commercial and defense-related activities as well as high-level radioactive waste, the back end of the nuclear fuel cycle (storage, transportation and disposal) in the US consists of independent components with different applicable regulations and different responsible entities therefore resulting in a lack of integration.</a:t>
            </a:r>
          </a:p>
          <a:p>
            <a:r>
              <a:rPr lang="en-US" dirty="0"/>
              <a:t>The current lack of integration can lead to major cost, technical, operational and regulatory implications.</a:t>
            </a:r>
          </a:p>
          <a:p>
            <a:r>
              <a:rPr lang="en-US" dirty="0"/>
              <a:t>In this presentation, we summarize work performed by various US national laboratories, including Sandia, that highlights the aforementioned implications.</a:t>
            </a:r>
          </a:p>
        </p:txBody>
      </p:sp>
      <p:sp>
        <p:nvSpPr>
          <p:cNvPr id="4" name="Slide Number Placeholder 3">
            <a:extLst>
              <a:ext uri="{FF2B5EF4-FFF2-40B4-BE49-F238E27FC236}">
                <a16:creationId xmlns:a16="http://schemas.microsoft.com/office/drawing/2014/main" id="{7DC3B407-5BF4-4E2A-9144-8323485A2DAD}"/>
              </a:ext>
            </a:extLst>
          </p:cNvPr>
          <p:cNvSpPr>
            <a:spLocks noGrp="1"/>
          </p:cNvSpPr>
          <p:nvPr>
            <p:ph type="sldNum" sz="quarter" idx="12"/>
          </p:nvPr>
        </p:nvSpPr>
        <p:spPr/>
        <p:txBody>
          <a:bodyPr/>
          <a:lstStyle/>
          <a:p>
            <a:fld id="{A5E55A7B-7854-E145-92D9-B491DF4BAE2D}" type="slidenum">
              <a:rPr lang="en-US" smtClean="0"/>
              <a:pPr/>
              <a:t>2</a:t>
            </a:fld>
            <a:endParaRPr lang="en-US"/>
          </a:p>
        </p:txBody>
      </p:sp>
    </p:spTree>
    <p:extLst>
      <p:ext uri="{BB962C8B-B14F-4D97-AF65-F5344CB8AC3E}">
        <p14:creationId xmlns:p14="http://schemas.microsoft.com/office/powerpoint/2010/main" val="249793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7"/>
            <a:ext cx="7190510" cy="818202"/>
          </a:xfrm>
        </p:spPr>
        <p:txBody>
          <a:bodyPr/>
          <a:lstStyle/>
          <a:p>
            <a:r>
              <a:rPr lang="en-US" sz="2800" b="1" dirty="0">
                <a:solidFill>
                  <a:schemeClr val="tx1"/>
                </a:solidFill>
              </a:rPr>
              <a:t>Spent Nuclear Fuel and High-Level Radioactive Waste Disposal:  The Goal</a:t>
            </a:r>
          </a:p>
        </p:txBody>
      </p:sp>
      <p:sp>
        <p:nvSpPr>
          <p:cNvPr id="5" name="Title 1"/>
          <p:cNvSpPr txBox="1">
            <a:spLocks/>
          </p:cNvSpPr>
          <p:nvPr/>
        </p:nvSpPr>
        <p:spPr>
          <a:xfrm>
            <a:off x="3280372" y="1248695"/>
            <a:ext cx="5355652" cy="74375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i="1" dirty="0">
                <a:solidFill>
                  <a:srgbClr val="002060"/>
                </a:solidFill>
              </a:rPr>
              <a:t>Deep geologic disposal has been planned since the 1950s</a:t>
            </a:r>
          </a:p>
        </p:txBody>
      </p:sp>
      <p:pic>
        <p:nvPicPr>
          <p:cNvPr id="7" name="Picture 3"/>
          <p:cNvPicPr>
            <a:picLocks noChangeAspect="1" noChangeArrowheads="1"/>
          </p:cNvPicPr>
          <p:nvPr/>
        </p:nvPicPr>
        <p:blipFill>
          <a:blip r:embed="rId3" cstate="print"/>
          <a:srcRect/>
          <a:stretch>
            <a:fillRect/>
          </a:stretch>
        </p:blipFill>
        <p:spPr bwMode="auto">
          <a:xfrm>
            <a:off x="3147925" y="2092769"/>
            <a:ext cx="2719292" cy="1804841"/>
          </a:xfrm>
          <a:prstGeom prst="rect">
            <a:avLst/>
          </a:prstGeom>
          <a:noFill/>
          <a:ln w="9525">
            <a:noFill/>
            <a:miter lim="800000"/>
            <a:headEnd/>
            <a:tailEnd/>
          </a:ln>
        </p:spPr>
      </p:pic>
      <p:pic>
        <p:nvPicPr>
          <p:cNvPr id="8" name="Picture 9"/>
          <p:cNvPicPr>
            <a:picLocks noChangeAspect="1" noChangeArrowheads="1"/>
          </p:cNvPicPr>
          <p:nvPr/>
        </p:nvPicPr>
        <p:blipFill>
          <a:blip r:embed="rId4" cstate="print"/>
          <a:srcRect/>
          <a:stretch>
            <a:fillRect/>
          </a:stretch>
        </p:blipFill>
        <p:spPr bwMode="auto">
          <a:xfrm>
            <a:off x="6108724" y="2182304"/>
            <a:ext cx="2902370" cy="1613745"/>
          </a:xfrm>
          <a:prstGeom prst="rect">
            <a:avLst/>
          </a:prstGeom>
          <a:noFill/>
          <a:ln w="12700">
            <a:noFill/>
            <a:miter lim="800000"/>
            <a:headEnd/>
            <a:tailEnd/>
          </a:ln>
        </p:spPr>
      </p:pic>
      <p:pic>
        <p:nvPicPr>
          <p:cNvPr id="9" name="Picture 7"/>
          <p:cNvPicPr>
            <a:picLocks noChangeAspect="1" noChangeArrowheads="1"/>
          </p:cNvPicPr>
          <p:nvPr/>
        </p:nvPicPr>
        <p:blipFill>
          <a:blip r:embed="rId5" cstate="print"/>
          <a:srcRect/>
          <a:stretch>
            <a:fillRect/>
          </a:stretch>
        </p:blipFill>
        <p:spPr bwMode="auto">
          <a:xfrm>
            <a:off x="3246656" y="4292685"/>
            <a:ext cx="3394006" cy="1795811"/>
          </a:xfrm>
          <a:prstGeom prst="rect">
            <a:avLst/>
          </a:prstGeom>
          <a:noFill/>
          <a:ln w="12700">
            <a:noFill/>
            <a:miter lim="800000"/>
            <a:headEnd/>
            <a:tailEnd/>
          </a:ln>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035466" y="3796049"/>
            <a:ext cx="1445140" cy="2538380"/>
          </a:xfrm>
          <a:prstGeom prst="rect">
            <a:avLst/>
          </a:prstGeom>
        </p:spPr>
      </p:pic>
      <p:sp>
        <p:nvSpPr>
          <p:cNvPr id="11" name="Content Placeholder 7"/>
          <p:cNvSpPr txBox="1">
            <a:spLocks/>
          </p:cNvSpPr>
          <p:nvPr/>
        </p:nvSpPr>
        <p:spPr>
          <a:xfrm>
            <a:off x="301965" y="1499658"/>
            <a:ext cx="2648558" cy="4094017"/>
          </a:xfrm>
          <a:prstGeom prst="rect">
            <a:avLst/>
          </a:prstGeom>
          <a:solidFill>
            <a:srgbClr val="FFFF00">
              <a:alpha val="54000"/>
            </a:srgb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1800" dirty="0"/>
              <a:t>“There has been, for decades, a worldwide consensus in the nuclear technical community for disposal through geological isolation of high-level waste (HLW), including spent nuclear fuel (SNF).”</a:t>
            </a:r>
          </a:p>
          <a:p>
            <a:pPr marL="0" indent="0">
              <a:spcBef>
                <a:spcPts val="0"/>
              </a:spcBef>
              <a:buNone/>
            </a:pPr>
            <a:endParaRPr lang="en-US" sz="1800" dirty="0"/>
          </a:p>
          <a:p>
            <a:pPr marL="0" indent="0">
              <a:spcBef>
                <a:spcPts val="0"/>
              </a:spcBef>
              <a:buNone/>
            </a:pPr>
            <a:r>
              <a:rPr lang="en-US" sz="1800" dirty="0"/>
              <a:t>“Geological disposal remains the only long-term solution available.”</a:t>
            </a:r>
          </a:p>
          <a:p>
            <a:pPr marL="0" indent="0">
              <a:spcBef>
                <a:spcPts val="0"/>
              </a:spcBef>
              <a:buNone/>
            </a:pPr>
            <a:endParaRPr lang="en-US" sz="1800" dirty="0"/>
          </a:p>
          <a:p>
            <a:pPr marL="300038" lvl="1" indent="0">
              <a:spcBef>
                <a:spcPts val="0"/>
              </a:spcBef>
              <a:buNone/>
            </a:pPr>
            <a:r>
              <a:rPr lang="en-US" sz="1100" dirty="0"/>
              <a:t>National Research Council, 2001</a:t>
            </a:r>
          </a:p>
        </p:txBody>
      </p:sp>
    </p:spTree>
    <p:extLst>
      <p:ext uri="{BB962C8B-B14F-4D97-AF65-F5344CB8AC3E}">
        <p14:creationId xmlns:p14="http://schemas.microsoft.com/office/powerpoint/2010/main" val="41251280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6" name="Title 1"/>
          <p:cNvSpPr txBox="1">
            <a:spLocks/>
          </p:cNvSpPr>
          <p:nvPr/>
        </p:nvSpPr>
        <p:spPr>
          <a:xfrm>
            <a:off x="677140" y="389567"/>
            <a:ext cx="7697933" cy="77542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1pPr>
            <a:lvl2pPr marL="0" marR="0" lvl="1"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2pPr>
            <a:lvl3pPr marL="0" marR="0" lvl="2"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3pPr>
            <a:lvl4pPr marL="0" marR="0" lvl="3"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4pPr>
            <a:lvl5pPr marL="0" marR="0" lvl="4"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5pPr>
            <a:lvl6pPr marL="457200" marR="0" lvl="5"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6pPr>
            <a:lvl7pPr marL="914400" marR="0" lvl="6"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7pPr>
            <a:lvl8pPr marL="1371600" marR="0" lvl="7"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8pPr>
            <a:lvl9pPr marL="1828800" marR="0" lvl="8"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9pPr>
          </a:lstStyle>
          <a:p>
            <a:r>
              <a:rPr lang="en-US" altLang="en-US" sz="2800" dirty="0">
                <a:ea typeface="ＭＳ Ｐゴシック" panose="020B0600070205080204" pitchFamily="34" charset="-128"/>
              </a:rPr>
              <a:t>Geologic Disposal in the US:  The Reality  </a:t>
            </a:r>
            <a:br>
              <a:rPr lang="en-US" altLang="en-US" sz="2000" dirty="0">
                <a:ea typeface="ＭＳ Ｐゴシック" panose="020B0600070205080204" pitchFamily="34" charset="-128"/>
              </a:rPr>
            </a:br>
            <a:endParaRPr lang="en-US" altLang="en-US" sz="2000" dirty="0">
              <a:ea typeface="ＭＳ Ｐゴシック" panose="020B0600070205080204" pitchFamily="34" charset="-128"/>
            </a:endParaRPr>
          </a:p>
        </p:txBody>
      </p:sp>
      <p:sp>
        <p:nvSpPr>
          <p:cNvPr id="7" name="Content Placeholder 2"/>
          <p:cNvSpPr txBox="1">
            <a:spLocks/>
          </p:cNvSpPr>
          <p:nvPr/>
        </p:nvSpPr>
        <p:spPr>
          <a:xfrm>
            <a:off x="692293" y="1707725"/>
            <a:ext cx="3833813" cy="264795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L="342900" marR="0" lvl="0" indent="-203200" algn="l" rtl="0">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Arial"/>
                <a:ea typeface="Arial"/>
                <a:cs typeface="Arial"/>
                <a:sym typeface="Arial"/>
              </a:defRPr>
            </a:lvl1pPr>
            <a:lvl2pPr marL="742950" marR="0" lvl="1" indent="-146050" algn="l" rtl="0">
              <a:lnSpc>
                <a:spcPct val="100000"/>
              </a:lnSpc>
              <a:spcBef>
                <a:spcPts val="440"/>
              </a:spcBef>
              <a:spcAft>
                <a:spcPts val="0"/>
              </a:spcAft>
              <a:buClr>
                <a:schemeClr val="dk1"/>
              </a:buClr>
              <a:buSzPct val="100000"/>
              <a:buFont typeface="Arial"/>
              <a:buChar char="–"/>
              <a:defRPr sz="2200" b="0" i="0" u="none" strike="noStrike" cap="none">
                <a:solidFill>
                  <a:schemeClr val="dk1"/>
                </a:solidFill>
                <a:latin typeface="Arial"/>
                <a:ea typeface="Arial"/>
                <a:cs typeface="Arial"/>
                <a:sym typeface="Arial"/>
              </a:defRPr>
            </a:lvl2pPr>
            <a:lvl3pPr marL="1143000" marR="0" lvl="2"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3pPr>
            <a:lvl4pPr marL="1600200" marR="0" lvl="3"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4pPr>
            <a:lvl5pPr marL="2057400" marR="0" lvl="4"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a:spcBef>
                <a:spcPts val="0"/>
              </a:spcBef>
              <a:spcAft>
                <a:spcPts val="500"/>
              </a:spcAft>
              <a:defRPr/>
            </a:pPr>
            <a:r>
              <a:rPr lang="en-US" sz="1400" dirty="0">
                <a:latin typeface="Calibri" panose="020F0502020204030204" pitchFamily="34" charset="0"/>
                <a:cs typeface="Calibri" panose="020F0502020204030204" pitchFamily="34" charset="0"/>
              </a:rPr>
              <a:t>Pool storage provides cooling and shielding of radiation</a:t>
            </a:r>
          </a:p>
          <a:p>
            <a:pPr lvl="1">
              <a:spcBef>
                <a:spcPts val="0"/>
              </a:spcBef>
              <a:spcAft>
                <a:spcPts val="500"/>
              </a:spcAft>
              <a:defRPr/>
            </a:pPr>
            <a:r>
              <a:rPr lang="en-US" sz="1400" dirty="0">
                <a:latin typeface="Calibri" panose="020F0502020204030204" pitchFamily="34" charset="0"/>
                <a:cs typeface="Calibri" panose="020F0502020204030204" pitchFamily="34" charset="0"/>
              </a:rPr>
              <a:t>Primary risks for spent fuel pools are associated with loss of the cooling and shielding water</a:t>
            </a:r>
          </a:p>
          <a:p>
            <a:pPr>
              <a:spcBef>
                <a:spcPts val="0"/>
              </a:spcBef>
              <a:spcAft>
                <a:spcPts val="500"/>
              </a:spcAft>
              <a:defRPr/>
            </a:pPr>
            <a:r>
              <a:rPr lang="en-US" sz="1400" dirty="0">
                <a:latin typeface="Calibri" panose="020F0502020204030204" pitchFamily="34" charset="0"/>
                <a:cs typeface="Calibri" panose="020F0502020204030204" pitchFamily="34" charset="0"/>
              </a:rPr>
              <a:t>US pools have reached capacity limits and utilities have implemented dry storage</a:t>
            </a:r>
          </a:p>
          <a:p>
            <a:pPr>
              <a:spcBef>
                <a:spcPts val="0"/>
              </a:spcBef>
              <a:spcAft>
                <a:spcPts val="500"/>
              </a:spcAft>
              <a:defRPr/>
            </a:pPr>
            <a:r>
              <a:rPr lang="en-US" sz="1400" dirty="0">
                <a:latin typeface="Calibri" panose="020F0502020204030204" pitchFamily="34" charset="0"/>
                <a:cs typeface="Calibri" panose="020F0502020204030204" pitchFamily="34" charset="0"/>
              </a:rPr>
              <a:t>Some facilities have shutdown and all that remains is “stranded” fuel at an independent spent fuel storage installation (ISFSI)</a:t>
            </a:r>
          </a:p>
        </p:txBody>
      </p:sp>
      <p:pic>
        <p:nvPicPr>
          <p:cNvPr id="8" name="Picture 2" descr="nuke-fuel-pool.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6677" y="4392470"/>
            <a:ext cx="2583150" cy="1693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Loading-photo.jpg"/>
          <p:cNvPicPr>
            <a:picLocks noChangeAspect="1"/>
          </p:cNvPicPr>
          <p:nvPr/>
        </p:nvPicPr>
        <p:blipFill rotWithShape="1">
          <a:blip r:embed="rId4" cstate="print">
            <a:extLst>
              <a:ext uri="{28A0092B-C50C-407E-A947-70E740481C1C}">
                <a14:useLocalDpi xmlns:a14="http://schemas.microsoft.com/office/drawing/2010/main" val="0"/>
              </a:ext>
            </a:extLst>
          </a:blip>
          <a:srcRect r="21864"/>
          <a:stretch/>
        </p:blipFill>
        <p:spPr>
          <a:xfrm>
            <a:off x="3199680" y="4585410"/>
            <a:ext cx="2236787" cy="1776412"/>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5"/>
          <a:srcRect/>
          <a:stretch>
            <a:fillRect/>
          </a:stretch>
        </p:blipFill>
        <p:spPr bwMode="auto">
          <a:xfrm>
            <a:off x="5824972" y="4270380"/>
            <a:ext cx="2716213" cy="2033587"/>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5080000" y="1657359"/>
            <a:ext cx="3683000" cy="2763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87037" y="1024599"/>
            <a:ext cx="7578436" cy="646331"/>
          </a:xfrm>
          <a:prstGeom prst="rect">
            <a:avLst/>
          </a:prstGeom>
        </p:spPr>
        <p:txBody>
          <a:bodyPr wrap="square">
            <a:spAutoFit/>
          </a:bodyPr>
          <a:lstStyle/>
          <a:p>
            <a:pPr algn="ctr"/>
            <a:r>
              <a:rPr lang="en-US" sz="1800" b="1" i="1" dirty="0">
                <a:solidFill>
                  <a:srgbClr val="002060"/>
                </a:solidFill>
              </a:rPr>
              <a:t>Commercial Spent Nuclear Fuel (SNF) is in Temporary Storage at 75 Reactor </a:t>
            </a:r>
            <a:r>
              <a:rPr lang="en-US" b="1" i="1" dirty="0">
                <a:solidFill>
                  <a:srgbClr val="002060"/>
                </a:solidFill>
              </a:rPr>
              <a:t>S</a:t>
            </a:r>
            <a:r>
              <a:rPr lang="en-US" sz="1800" b="1" i="1" dirty="0">
                <a:solidFill>
                  <a:srgbClr val="002060"/>
                </a:solidFill>
              </a:rPr>
              <a:t>ites in 33 States</a:t>
            </a:r>
          </a:p>
        </p:txBody>
      </p:sp>
      <p:sp>
        <p:nvSpPr>
          <p:cNvPr id="5" name="Slide Number Placeholder 4"/>
          <p:cNvSpPr>
            <a:spLocks noGrp="1"/>
          </p:cNvSpPr>
          <p:nvPr>
            <p:ph type="sldNum" idx="12"/>
          </p:nvPr>
        </p:nvSpPr>
        <p:spPr/>
        <p:txBody>
          <a:bodyPr/>
          <a:lstStyle/>
          <a:p>
            <a:pPr marL="0" marR="0" lvl="0" indent="0" algn="ctr" rtl="0">
              <a:lnSpc>
                <a:spcPct val="100000"/>
              </a:lnSpc>
              <a:spcBef>
                <a:spcPts val="0"/>
              </a:spcBef>
              <a:spcAft>
                <a:spcPts val="0"/>
              </a:spcAft>
              <a:buClr>
                <a:srgbClr val="D9CCAE"/>
              </a:buClr>
              <a:buSzPct val="25000"/>
              <a:buFont typeface="Arial"/>
              <a:buNone/>
            </a:pPr>
            <a:fld id="{00000000-1234-1234-1234-123412341234}" type="slidenum">
              <a:rPr lang="en-US" sz="1000" b="1" i="0" u="none" smtClean="0">
                <a:solidFill>
                  <a:srgbClr val="D9CCAE"/>
                </a:solidFill>
                <a:latin typeface="Arial"/>
                <a:ea typeface="Arial"/>
                <a:cs typeface="Arial"/>
                <a:sym typeface="Arial"/>
              </a:rPr>
              <a:t>4</a:t>
            </a:fld>
            <a:endParaRPr lang="en-US" sz="1000" b="1" i="0" u="none">
              <a:solidFill>
                <a:srgbClr val="D9CCAE"/>
              </a:solidFill>
              <a:latin typeface="Arial"/>
              <a:ea typeface="Arial"/>
              <a:cs typeface="Arial"/>
              <a:sym typeface="Arial"/>
            </a:endParaRPr>
          </a:p>
        </p:txBody>
      </p:sp>
    </p:spTree>
    <p:extLst>
      <p:ext uri="{BB962C8B-B14F-4D97-AF65-F5344CB8AC3E}">
        <p14:creationId xmlns:p14="http://schemas.microsoft.com/office/powerpoint/2010/main" val="1872458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778" y="1533807"/>
            <a:ext cx="4391958" cy="2630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14634" y="3762695"/>
            <a:ext cx="4298470" cy="26652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928255" y="4863102"/>
            <a:ext cx="2395088" cy="646331"/>
          </a:xfrm>
          <a:prstGeom prst="rect">
            <a:avLst/>
          </a:prstGeom>
          <a:noFill/>
        </p:spPr>
        <p:txBody>
          <a:bodyPr wrap="square">
            <a:spAutoFit/>
          </a:bodyPr>
          <a:lstStyle/>
          <a:p>
            <a:pPr algn="ctr">
              <a:defRPr/>
            </a:pPr>
            <a:r>
              <a:rPr lang="en-US" dirty="0">
                <a:latin typeface="+mn-lt"/>
              </a:rPr>
              <a:t>DOE-Managed SNF</a:t>
            </a:r>
          </a:p>
          <a:p>
            <a:pPr algn="ctr">
              <a:defRPr/>
            </a:pPr>
            <a:r>
              <a:rPr lang="en-US" sz="1800" dirty="0">
                <a:latin typeface="+mn-lt"/>
              </a:rPr>
              <a:t>~2,458 Metric Tons</a:t>
            </a:r>
          </a:p>
        </p:txBody>
      </p:sp>
      <p:sp>
        <p:nvSpPr>
          <p:cNvPr id="7175" name="Right Arrow 4"/>
          <p:cNvSpPr>
            <a:spLocks noChangeArrowheads="1"/>
          </p:cNvSpPr>
          <p:nvPr/>
        </p:nvSpPr>
        <p:spPr bwMode="auto">
          <a:xfrm rot="10800000">
            <a:off x="4917291" y="2125218"/>
            <a:ext cx="615553" cy="298638"/>
          </a:xfrm>
          <a:prstGeom prst="rightArrow">
            <a:avLst>
              <a:gd name="adj1" fmla="val 50000"/>
              <a:gd name="adj2" fmla="val 50001"/>
            </a:avLst>
          </a:prstGeom>
          <a:solidFill>
            <a:schemeClr val="accent1"/>
          </a:solidFill>
          <a:ln w="9525" algn="ctr">
            <a:solidFill>
              <a:schemeClr val="tx1"/>
            </a:solidFill>
            <a:round/>
            <a:headEnd/>
            <a:tailEnd/>
          </a:ln>
        </p:spPr>
        <p:txBody>
          <a:bodyPr/>
          <a:lstStyle/>
          <a:p>
            <a:pPr eaLnBrk="0" hangingPunct="0"/>
            <a:endParaRPr lang="en-US"/>
          </a:p>
        </p:txBody>
      </p:sp>
      <p:sp>
        <p:nvSpPr>
          <p:cNvPr id="9" name="TextBox 8"/>
          <p:cNvSpPr txBox="1"/>
          <p:nvPr/>
        </p:nvSpPr>
        <p:spPr>
          <a:xfrm>
            <a:off x="5532844" y="1828261"/>
            <a:ext cx="2929882" cy="923330"/>
          </a:xfrm>
          <a:prstGeom prst="rect">
            <a:avLst/>
          </a:prstGeom>
          <a:noFill/>
        </p:spPr>
        <p:txBody>
          <a:bodyPr wrap="square">
            <a:spAutoFit/>
          </a:bodyPr>
          <a:lstStyle/>
          <a:p>
            <a:pPr algn="ctr">
              <a:defRPr/>
            </a:pPr>
            <a:r>
              <a:rPr lang="en-US" dirty="0">
                <a:latin typeface="+mn-lt"/>
              </a:rPr>
              <a:t>DOE-Managed HLW</a:t>
            </a:r>
          </a:p>
          <a:p>
            <a:pPr algn="ctr">
              <a:defRPr/>
            </a:pPr>
            <a:r>
              <a:rPr lang="en-US" sz="1800" dirty="0">
                <a:latin typeface="+mn-lt"/>
              </a:rPr>
              <a:t>~20,000 total canisters (projected)</a:t>
            </a:r>
          </a:p>
        </p:txBody>
      </p:sp>
      <p:sp>
        <p:nvSpPr>
          <p:cNvPr id="7177" name="Right Arrow 9"/>
          <p:cNvSpPr>
            <a:spLocks noChangeArrowheads="1"/>
          </p:cNvSpPr>
          <p:nvPr/>
        </p:nvSpPr>
        <p:spPr bwMode="auto">
          <a:xfrm>
            <a:off x="3436234" y="5036949"/>
            <a:ext cx="658529" cy="298638"/>
          </a:xfrm>
          <a:prstGeom prst="rightArrow">
            <a:avLst>
              <a:gd name="adj1" fmla="val 50000"/>
              <a:gd name="adj2" fmla="val 50115"/>
            </a:avLst>
          </a:prstGeom>
          <a:solidFill>
            <a:schemeClr val="accent1"/>
          </a:solidFill>
          <a:ln w="9525" algn="ctr">
            <a:solidFill>
              <a:schemeClr val="tx1"/>
            </a:solidFill>
            <a:round/>
            <a:headEnd/>
            <a:tailEnd/>
          </a:ln>
        </p:spPr>
        <p:txBody>
          <a:bodyPr/>
          <a:lstStyle/>
          <a:p>
            <a:pPr eaLnBrk="0" hangingPunct="0"/>
            <a:endParaRPr lang="en-US"/>
          </a:p>
        </p:txBody>
      </p:sp>
      <p:sp>
        <p:nvSpPr>
          <p:cNvPr id="2" name="TextBox 1"/>
          <p:cNvSpPr txBox="1"/>
          <p:nvPr/>
        </p:nvSpPr>
        <p:spPr>
          <a:xfrm>
            <a:off x="298778" y="5808619"/>
            <a:ext cx="3817784" cy="507831"/>
          </a:xfrm>
          <a:prstGeom prst="rect">
            <a:avLst/>
          </a:prstGeom>
          <a:noFill/>
        </p:spPr>
        <p:txBody>
          <a:bodyPr wrap="square" rtlCol="0">
            <a:spAutoFit/>
          </a:bodyPr>
          <a:lstStyle/>
          <a:p>
            <a:r>
              <a:rPr lang="en-US" sz="900" dirty="0"/>
              <a:t>Source:  </a:t>
            </a:r>
            <a:r>
              <a:rPr lang="en-US" sz="900" dirty="0" err="1"/>
              <a:t>Marcinowski</a:t>
            </a:r>
            <a:r>
              <a:rPr lang="en-US" sz="900" dirty="0"/>
              <a:t>, F., “Overview of DOE’s Spent Nuclear Fuel and High-Level Waste,” presentation to the Blue Ribbon Commission on America’s Nuclear Future, March 25, 2010, Washington DC.</a:t>
            </a:r>
          </a:p>
        </p:txBody>
      </p:sp>
      <p:sp>
        <p:nvSpPr>
          <p:cNvPr id="5" name="Slide Number Placeholder 4"/>
          <p:cNvSpPr>
            <a:spLocks noGrp="1"/>
          </p:cNvSpPr>
          <p:nvPr>
            <p:ph type="sldNum" sz="quarter" idx="12"/>
          </p:nvPr>
        </p:nvSpPr>
        <p:spPr/>
        <p:txBody>
          <a:bodyPr/>
          <a:lstStyle/>
          <a:p>
            <a:fld id="{A5E55A7B-7854-E145-92D9-B491DF4BAE2D}" type="slidenum">
              <a:rPr lang="en-US" sz="1100" smtClean="0"/>
              <a:pPr/>
              <a:t>5</a:t>
            </a:fld>
            <a:endParaRPr lang="en-US" sz="1100" dirty="0"/>
          </a:p>
        </p:txBody>
      </p:sp>
      <p:sp>
        <p:nvSpPr>
          <p:cNvPr id="12" name="Title 1"/>
          <p:cNvSpPr txBox="1">
            <a:spLocks/>
          </p:cNvSpPr>
          <p:nvPr/>
        </p:nvSpPr>
        <p:spPr>
          <a:xfrm>
            <a:off x="245796" y="237444"/>
            <a:ext cx="7697933" cy="775422"/>
          </a:xfrm>
          <a:prstGeom prst="rect">
            <a:avLst/>
          </a:prstGeom>
          <a:noFill/>
          <a:ln>
            <a:noFill/>
          </a:ln>
        </p:spPr>
        <p:txBody>
          <a:bodyPr lIns="91425" tIns="91425" rIns="91425" bIns="91425" anchor="b" anchorCtr="0"/>
          <a:lstStyle>
            <a:defPPr marR="0" lvl="0" algn="l" rtl="0">
              <a:lnSpc>
                <a:spcPct val="100000"/>
              </a:lnSpc>
              <a:spcBef>
                <a:spcPts val="0"/>
              </a:spcBef>
              <a:spcAft>
                <a:spcPts val="0"/>
              </a:spcAft>
            </a:defPPr>
            <a:lvl1pPr marL="0" marR="0" lvl="0"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1pPr>
            <a:lvl2pPr marL="0" marR="0" lvl="1"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2pPr>
            <a:lvl3pPr marL="0" marR="0" lvl="2"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3pPr>
            <a:lvl4pPr marL="0" marR="0" lvl="3"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4pPr>
            <a:lvl5pPr marL="0" marR="0" lvl="4"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5pPr>
            <a:lvl6pPr marL="457200" marR="0" lvl="5"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6pPr>
            <a:lvl7pPr marL="914400" marR="0" lvl="6"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7pPr>
            <a:lvl8pPr marL="1371600" marR="0" lvl="7"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8pPr>
            <a:lvl9pPr marL="1828800" marR="0" lvl="8" indent="0" algn="l" rtl="0">
              <a:lnSpc>
                <a:spcPct val="85000"/>
              </a:lnSpc>
              <a:spcBef>
                <a:spcPts val="0"/>
              </a:spcBef>
              <a:spcAft>
                <a:spcPts val="0"/>
              </a:spcAft>
              <a:buNone/>
              <a:defRPr sz="3200" b="1" i="0" u="none" strike="noStrike" cap="none">
                <a:solidFill>
                  <a:schemeClr val="dk2"/>
                </a:solidFill>
                <a:latin typeface="Arial"/>
                <a:ea typeface="Arial"/>
                <a:cs typeface="Arial"/>
                <a:sym typeface="Arial"/>
              </a:defRPr>
            </a:lvl9pPr>
          </a:lstStyle>
          <a:p>
            <a:r>
              <a:rPr lang="en-US" altLang="en-US" sz="2800" dirty="0">
                <a:ea typeface="ＭＳ Ｐゴシック" panose="020B0600070205080204" pitchFamily="34" charset="-128"/>
              </a:rPr>
              <a:t>Geologic Disposal in the US:  The Reality  </a:t>
            </a:r>
            <a:br>
              <a:rPr lang="en-US" altLang="en-US" sz="2000" dirty="0">
                <a:ea typeface="ＭＳ Ｐゴシック" panose="020B0600070205080204" pitchFamily="34" charset="-128"/>
              </a:rPr>
            </a:br>
            <a:endParaRPr lang="en-US" altLang="en-US" sz="2000" dirty="0">
              <a:ea typeface="ＭＳ Ｐゴシック" panose="020B0600070205080204" pitchFamily="34" charset="-128"/>
            </a:endParaRPr>
          </a:p>
        </p:txBody>
      </p:sp>
      <p:sp>
        <p:nvSpPr>
          <p:cNvPr id="13" name="Rectangle 12"/>
          <p:cNvSpPr/>
          <p:nvPr/>
        </p:nvSpPr>
        <p:spPr>
          <a:xfrm>
            <a:off x="187037" y="802944"/>
            <a:ext cx="7578436" cy="646331"/>
          </a:xfrm>
          <a:prstGeom prst="rect">
            <a:avLst/>
          </a:prstGeom>
        </p:spPr>
        <p:txBody>
          <a:bodyPr wrap="square">
            <a:spAutoFit/>
          </a:bodyPr>
          <a:lstStyle/>
          <a:p>
            <a:pPr algn="ctr"/>
            <a:r>
              <a:rPr lang="en-US" sz="1800" b="1" i="1" dirty="0">
                <a:solidFill>
                  <a:srgbClr val="002060"/>
                </a:solidFill>
              </a:rPr>
              <a:t>DOE-managed SNF and High-Level Radioactive Waste (HLW) is in Temporary Storage at 5 Sites in 5 States</a:t>
            </a:r>
          </a:p>
        </p:txBody>
      </p:sp>
    </p:spTree>
    <p:extLst>
      <p:ext uri="{BB962C8B-B14F-4D97-AF65-F5344CB8AC3E}">
        <p14:creationId xmlns:p14="http://schemas.microsoft.com/office/powerpoint/2010/main" val="2344754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48481" y="332509"/>
            <a:ext cx="6622610" cy="99167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en-US" sz="2400" b="1" dirty="0"/>
              <a:t>US Projections of Spent Nuclear Fuel (SNF) and High-Level Radioactive Waste (HLW)</a:t>
            </a: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1007" y="1958963"/>
            <a:ext cx="2125403" cy="2159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10"/>
          <p:cNvSpPr txBox="1">
            <a:spLocks noChangeArrowheads="1"/>
          </p:cNvSpPr>
          <p:nvPr/>
        </p:nvSpPr>
        <p:spPr bwMode="auto">
          <a:xfrm>
            <a:off x="6640737" y="1287857"/>
            <a:ext cx="226594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i="1">
                <a:solidFill>
                  <a:schemeClr val="tx1"/>
                </a:solidFill>
                <a:latin typeface="Arial" charset="0"/>
              </a:defRPr>
            </a:lvl1pPr>
            <a:lvl2pPr marL="742950" indent="-285750" eaLnBrk="0" hangingPunct="0">
              <a:defRPr sz="1600" i="1">
                <a:solidFill>
                  <a:schemeClr val="tx1"/>
                </a:solidFill>
                <a:latin typeface="Arial" charset="0"/>
              </a:defRPr>
            </a:lvl2pPr>
            <a:lvl3pPr marL="1143000" indent="-228600" eaLnBrk="0" hangingPunct="0">
              <a:defRPr sz="1600" i="1">
                <a:solidFill>
                  <a:schemeClr val="tx1"/>
                </a:solidFill>
                <a:latin typeface="Arial" charset="0"/>
              </a:defRPr>
            </a:lvl3pPr>
            <a:lvl4pPr marL="1600200" indent="-228600" eaLnBrk="0" hangingPunct="0">
              <a:defRPr sz="1600" i="1">
                <a:solidFill>
                  <a:schemeClr val="tx1"/>
                </a:solidFill>
                <a:latin typeface="Arial" charset="0"/>
              </a:defRPr>
            </a:lvl4pPr>
            <a:lvl5pPr marL="2057400" indent="-228600" eaLnBrk="0" hangingPunct="0">
              <a:defRPr sz="1600" i="1">
                <a:solidFill>
                  <a:schemeClr val="tx1"/>
                </a:solidFill>
                <a:latin typeface="Arial" charset="0"/>
              </a:defRPr>
            </a:lvl5pPr>
            <a:lvl6pPr marL="2514600" indent="-228600" eaLnBrk="0" fontAlgn="base" hangingPunct="0">
              <a:spcBef>
                <a:spcPct val="0"/>
              </a:spcBef>
              <a:spcAft>
                <a:spcPct val="0"/>
              </a:spcAft>
              <a:defRPr sz="1600" i="1">
                <a:solidFill>
                  <a:schemeClr val="tx1"/>
                </a:solidFill>
                <a:latin typeface="Arial" charset="0"/>
              </a:defRPr>
            </a:lvl6pPr>
            <a:lvl7pPr marL="2971800" indent="-228600" eaLnBrk="0" fontAlgn="base" hangingPunct="0">
              <a:spcBef>
                <a:spcPct val="0"/>
              </a:spcBef>
              <a:spcAft>
                <a:spcPct val="0"/>
              </a:spcAft>
              <a:defRPr sz="1600" i="1">
                <a:solidFill>
                  <a:schemeClr val="tx1"/>
                </a:solidFill>
                <a:latin typeface="Arial" charset="0"/>
              </a:defRPr>
            </a:lvl7pPr>
            <a:lvl8pPr marL="3429000" indent="-228600" eaLnBrk="0" fontAlgn="base" hangingPunct="0">
              <a:spcBef>
                <a:spcPct val="0"/>
              </a:spcBef>
              <a:spcAft>
                <a:spcPct val="0"/>
              </a:spcAft>
              <a:defRPr sz="1600" i="1">
                <a:solidFill>
                  <a:schemeClr val="tx1"/>
                </a:solidFill>
                <a:latin typeface="Arial" charset="0"/>
              </a:defRPr>
            </a:lvl8pPr>
            <a:lvl9pPr marL="3886200" indent="-228600" eaLnBrk="0" fontAlgn="base" hangingPunct="0">
              <a:spcBef>
                <a:spcPct val="0"/>
              </a:spcBef>
              <a:spcAft>
                <a:spcPct val="0"/>
              </a:spcAft>
              <a:defRPr sz="1600" i="1">
                <a:solidFill>
                  <a:schemeClr val="tx1"/>
                </a:solidFill>
                <a:latin typeface="Arial" charset="0"/>
              </a:defRPr>
            </a:lvl9pPr>
          </a:lstStyle>
          <a:p>
            <a:pPr algn="ctr" eaLnBrk="1" hangingPunct="1"/>
            <a:r>
              <a:rPr lang="en-US" dirty="0"/>
              <a:t>Projected Volumes of SNF and HLW in 2048</a:t>
            </a:r>
          </a:p>
        </p:txBody>
      </p:sp>
      <p:sp>
        <p:nvSpPr>
          <p:cNvPr id="6" name="TextBox 10"/>
          <p:cNvSpPr txBox="1">
            <a:spLocks noChangeArrowheads="1"/>
          </p:cNvSpPr>
          <p:nvPr/>
        </p:nvSpPr>
        <p:spPr bwMode="auto">
          <a:xfrm>
            <a:off x="7006087" y="4014369"/>
            <a:ext cx="189187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i="1">
                <a:solidFill>
                  <a:schemeClr val="tx1"/>
                </a:solidFill>
                <a:latin typeface="Arial" charset="0"/>
              </a:defRPr>
            </a:lvl1pPr>
            <a:lvl2pPr marL="742950" indent="-285750" eaLnBrk="0" hangingPunct="0">
              <a:defRPr sz="1600" i="1">
                <a:solidFill>
                  <a:schemeClr val="tx1"/>
                </a:solidFill>
                <a:latin typeface="Arial" charset="0"/>
              </a:defRPr>
            </a:lvl2pPr>
            <a:lvl3pPr marL="1143000" indent="-228600" eaLnBrk="0" hangingPunct="0">
              <a:defRPr sz="1600" i="1">
                <a:solidFill>
                  <a:schemeClr val="tx1"/>
                </a:solidFill>
                <a:latin typeface="Arial" charset="0"/>
              </a:defRPr>
            </a:lvl3pPr>
            <a:lvl4pPr marL="1600200" indent="-228600" eaLnBrk="0" hangingPunct="0">
              <a:defRPr sz="1600" i="1">
                <a:solidFill>
                  <a:schemeClr val="tx1"/>
                </a:solidFill>
                <a:latin typeface="Arial" charset="0"/>
              </a:defRPr>
            </a:lvl4pPr>
            <a:lvl5pPr marL="2057400" indent="-228600" eaLnBrk="0" hangingPunct="0">
              <a:defRPr sz="1600" i="1">
                <a:solidFill>
                  <a:schemeClr val="tx1"/>
                </a:solidFill>
                <a:latin typeface="Arial" charset="0"/>
              </a:defRPr>
            </a:lvl5pPr>
            <a:lvl6pPr marL="2514600" indent="-228600" eaLnBrk="0" fontAlgn="base" hangingPunct="0">
              <a:spcBef>
                <a:spcPct val="0"/>
              </a:spcBef>
              <a:spcAft>
                <a:spcPct val="0"/>
              </a:spcAft>
              <a:defRPr sz="1600" i="1">
                <a:solidFill>
                  <a:schemeClr val="tx1"/>
                </a:solidFill>
                <a:latin typeface="Arial" charset="0"/>
              </a:defRPr>
            </a:lvl6pPr>
            <a:lvl7pPr marL="2971800" indent="-228600" eaLnBrk="0" fontAlgn="base" hangingPunct="0">
              <a:spcBef>
                <a:spcPct val="0"/>
              </a:spcBef>
              <a:spcAft>
                <a:spcPct val="0"/>
              </a:spcAft>
              <a:defRPr sz="1600" i="1">
                <a:solidFill>
                  <a:schemeClr val="tx1"/>
                </a:solidFill>
                <a:latin typeface="Arial" charset="0"/>
              </a:defRPr>
            </a:lvl7pPr>
            <a:lvl8pPr marL="3429000" indent="-228600" eaLnBrk="0" fontAlgn="base" hangingPunct="0">
              <a:spcBef>
                <a:spcPct val="0"/>
              </a:spcBef>
              <a:spcAft>
                <a:spcPct val="0"/>
              </a:spcAft>
              <a:defRPr sz="1600" i="1">
                <a:solidFill>
                  <a:schemeClr val="tx1"/>
                </a:solidFill>
                <a:latin typeface="Arial" charset="0"/>
              </a:defRPr>
            </a:lvl8pPr>
            <a:lvl9pPr marL="3886200" indent="-228600" eaLnBrk="0" fontAlgn="base" hangingPunct="0">
              <a:spcBef>
                <a:spcPct val="0"/>
              </a:spcBef>
              <a:spcAft>
                <a:spcPct val="0"/>
              </a:spcAft>
              <a:defRPr sz="1600" i="1">
                <a:solidFill>
                  <a:schemeClr val="tx1"/>
                </a:solidFill>
                <a:latin typeface="Arial" charset="0"/>
              </a:defRPr>
            </a:lvl9pPr>
          </a:lstStyle>
          <a:p>
            <a:pPr algn="ctr" eaLnBrk="1" hangingPunct="1"/>
            <a:r>
              <a:rPr lang="en-US" sz="1000" dirty="0"/>
              <a:t>Volumes shown in m</a:t>
            </a:r>
            <a:r>
              <a:rPr lang="en-US" sz="1000" baseline="30000" dirty="0"/>
              <a:t>3</a:t>
            </a:r>
            <a:r>
              <a:rPr lang="en-US" sz="1000" dirty="0"/>
              <a:t>, assuming constant rate of nuclear power generation and packaging of future commercial SNF in existing designs of dual-purpose canisters  </a:t>
            </a:r>
            <a:r>
              <a:rPr lang="en-US" sz="700" dirty="0"/>
              <a:t> </a:t>
            </a:r>
            <a:endParaRPr lang="en-US" sz="1000" dirty="0"/>
          </a:p>
        </p:txBody>
      </p:sp>
      <p:sp>
        <p:nvSpPr>
          <p:cNvPr id="7" name="Content Placeholder 2"/>
          <p:cNvSpPr txBox="1">
            <a:spLocks/>
          </p:cNvSpPr>
          <p:nvPr/>
        </p:nvSpPr>
        <p:spPr>
          <a:xfrm>
            <a:off x="528995" y="5156573"/>
            <a:ext cx="7985184" cy="1241064"/>
          </a:xfrm>
          <a:prstGeom prst="rect">
            <a:avLst/>
          </a:prstGeom>
        </p:spPr>
        <p:txBody>
          <a:bodyPr/>
          <a:lstStyle>
            <a:lvl1pPr marL="342900" indent="-342900" algn="l" rtl="0" eaLnBrk="1" fontAlgn="base" hangingPunct="1">
              <a:spcBef>
                <a:spcPct val="20000"/>
              </a:spcBef>
              <a:spcAft>
                <a:spcPct val="0"/>
              </a:spcAft>
              <a:buClr>
                <a:srgbClr val="102E54"/>
              </a:buClr>
              <a:buFont typeface="Wingdings" pitchFamily="-111" charset="2"/>
              <a:buChar char="§"/>
              <a:defRPr sz="2400">
                <a:solidFill>
                  <a:schemeClr val="tx1"/>
                </a:solidFill>
                <a:latin typeface="Calibri"/>
                <a:ea typeface="ＭＳ Ｐゴシック" charset="-128"/>
                <a:cs typeface="Calibri"/>
              </a:defRPr>
            </a:lvl1pPr>
            <a:lvl2pPr marL="742950" indent="-285750" algn="l" rtl="0" eaLnBrk="1" fontAlgn="base" hangingPunct="1">
              <a:spcBef>
                <a:spcPct val="20000"/>
              </a:spcBef>
              <a:spcAft>
                <a:spcPct val="0"/>
              </a:spcAft>
              <a:buClr>
                <a:srgbClr val="800000"/>
              </a:buClr>
              <a:buFont typeface="Wingdings" pitchFamily="-111" charset="2"/>
              <a:buChar char="§"/>
              <a:defRPr sz="2000">
                <a:solidFill>
                  <a:schemeClr val="tx1"/>
                </a:solidFill>
                <a:latin typeface="Calibri"/>
                <a:ea typeface="ＭＳ Ｐゴシック" pitchFamily="-112" charset="-128"/>
                <a:cs typeface="Calibri"/>
              </a:defRPr>
            </a:lvl2pPr>
            <a:lvl3pPr marL="1143000" indent="-228600" algn="l" rtl="0" eaLnBrk="1" fontAlgn="base" hangingPunct="1">
              <a:spcBef>
                <a:spcPct val="20000"/>
              </a:spcBef>
              <a:spcAft>
                <a:spcPct val="0"/>
              </a:spcAft>
              <a:buClr>
                <a:srgbClr val="9E8C78"/>
              </a:buClr>
              <a:buFont typeface="Wingdings" pitchFamily="-111" charset="2"/>
              <a:buChar char="§"/>
              <a:defRPr>
                <a:solidFill>
                  <a:schemeClr val="tx1"/>
                </a:solidFill>
                <a:latin typeface="Calibri"/>
                <a:ea typeface="ＭＳ Ｐゴシック" pitchFamily="-112" charset="-128"/>
                <a:cs typeface="Calibri"/>
              </a:defRPr>
            </a:lvl3pPr>
            <a:lvl4pPr marL="1600200" indent="-228600" algn="l" rtl="0" eaLnBrk="1" fontAlgn="base" hangingPunct="1">
              <a:spcBef>
                <a:spcPct val="20000"/>
              </a:spcBef>
              <a:spcAft>
                <a:spcPct val="0"/>
              </a:spcAft>
              <a:buChar char="–"/>
              <a:defRPr sz="1600">
                <a:solidFill>
                  <a:schemeClr val="tx1"/>
                </a:solidFill>
                <a:latin typeface="Calibri"/>
                <a:ea typeface="ＭＳ Ｐゴシック" pitchFamily="-112" charset="-128"/>
                <a:cs typeface="Calibri"/>
              </a:defRPr>
            </a:lvl4pPr>
            <a:lvl5pPr marL="2057400" indent="-228600" algn="l" rtl="0" eaLnBrk="1" fontAlgn="base" hangingPunct="1">
              <a:spcBef>
                <a:spcPct val="20000"/>
              </a:spcBef>
              <a:spcAft>
                <a:spcPct val="0"/>
              </a:spcAft>
              <a:buChar char="»"/>
              <a:defRPr sz="1600">
                <a:solidFill>
                  <a:schemeClr val="tx1"/>
                </a:solidFill>
                <a:latin typeface="Calibri"/>
                <a:ea typeface="ＭＳ Ｐゴシック" pitchFamily="-112" charset="-128"/>
                <a:cs typeface="Calibri"/>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9pPr>
          </a:lstStyle>
          <a:p>
            <a:pPr marL="0" indent="0" defTabSz="914400">
              <a:spcBef>
                <a:spcPts val="200"/>
              </a:spcBef>
              <a:buFont typeface="Wingdings" pitchFamily="-111" charset="2"/>
              <a:buNone/>
            </a:pPr>
            <a:r>
              <a:rPr lang="en-US" sz="1600" kern="0" dirty="0"/>
              <a:t>Approx. 80,150 MTHM (metric tons heavy metal) of SNF in storage in the US today</a:t>
            </a:r>
          </a:p>
          <a:p>
            <a:pPr marL="460375" lvl="1" indent="-227013" defTabSz="914400">
              <a:spcBef>
                <a:spcPts val="200"/>
              </a:spcBef>
            </a:pPr>
            <a:r>
              <a:rPr lang="en-US" sz="1400" kern="0" dirty="0"/>
              <a:t>25,400 MTHM in dry storage at reactor sites, in approximately 2,080 cask/canister systems</a:t>
            </a:r>
          </a:p>
          <a:p>
            <a:pPr marL="460375" lvl="1" indent="-227013" defTabSz="914400">
              <a:spcBef>
                <a:spcPts val="200"/>
              </a:spcBef>
            </a:pPr>
            <a:r>
              <a:rPr lang="en-US" sz="1400" kern="0" dirty="0"/>
              <a:t>Balance in pools, mainly at reactors</a:t>
            </a:r>
          </a:p>
          <a:p>
            <a:pPr marL="0" indent="0" defTabSz="914400">
              <a:spcBef>
                <a:spcPts val="200"/>
              </a:spcBef>
              <a:buFont typeface="Wingdings" pitchFamily="-111" charset="2"/>
              <a:buNone/>
            </a:pPr>
            <a:r>
              <a:rPr lang="en-US" sz="1600" kern="0" dirty="0"/>
              <a:t>Approx. 2200 MTHM of SNF generated nationwide each year</a:t>
            </a:r>
          </a:p>
          <a:p>
            <a:pPr marL="460375" lvl="1" indent="-227013" defTabSz="914400">
              <a:spcBef>
                <a:spcPts val="200"/>
              </a:spcBef>
            </a:pPr>
            <a:r>
              <a:rPr lang="en-US" sz="1400" kern="0" dirty="0"/>
              <a:t>Approximately 160 new dry storage canisters are loaded each year in the US</a:t>
            </a:r>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7483" y="1441311"/>
            <a:ext cx="4649908" cy="3742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203109" y="2607509"/>
            <a:ext cx="1236132" cy="1223412"/>
          </a:xfrm>
          <a:prstGeom prst="rect">
            <a:avLst/>
          </a:prstGeom>
          <a:noFill/>
        </p:spPr>
        <p:txBody>
          <a:bodyPr wrap="square" rtlCol="0">
            <a:spAutoFit/>
          </a:bodyPr>
          <a:lstStyle/>
          <a:p>
            <a:r>
              <a:rPr lang="en-US" sz="1050" i="1" dirty="0"/>
              <a:t>Projection assumes full license renewals and no new reactor construction or disposal</a:t>
            </a:r>
          </a:p>
        </p:txBody>
      </p:sp>
    </p:spTree>
    <p:extLst>
      <p:ext uri="{BB962C8B-B14F-4D97-AF65-F5344CB8AC3E}">
        <p14:creationId xmlns:p14="http://schemas.microsoft.com/office/powerpoint/2010/main" val="3147478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Storage Terminology</a:t>
            </a:r>
          </a:p>
        </p:txBody>
      </p:sp>
      <p:sp>
        <p:nvSpPr>
          <p:cNvPr id="3" name="Content Placeholder 2"/>
          <p:cNvSpPr>
            <a:spLocks noGrp="1"/>
          </p:cNvSpPr>
          <p:nvPr>
            <p:ph idx="1"/>
          </p:nvPr>
        </p:nvSpPr>
        <p:spPr>
          <a:xfrm>
            <a:off x="1" y="991675"/>
            <a:ext cx="4680956" cy="5403515"/>
          </a:xfrm>
        </p:spPr>
        <p:txBody>
          <a:bodyPr/>
          <a:lstStyle/>
          <a:p>
            <a:pPr>
              <a:spcBef>
                <a:spcPts val="200"/>
              </a:spcBef>
              <a:spcAft>
                <a:spcPts val="200"/>
              </a:spcAft>
            </a:pPr>
            <a:r>
              <a:rPr lang="en-US" sz="1800" dirty="0"/>
              <a:t>Dual purpose canister (DPC)</a:t>
            </a:r>
          </a:p>
          <a:p>
            <a:pPr lvl="1">
              <a:spcBef>
                <a:spcPts val="200"/>
              </a:spcBef>
              <a:spcAft>
                <a:spcPts val="200"/>
              </a:spcAft>
            </a:pPr>
            <a:r>
              <a:rPr lang="en-US" sz="1600" dirty="0"/>
              <a:t>A canister that is certified for both storage and transportation of spent nuclear fuel</a:t>
            </a:r>
          </a:p>
          <a:p>
            <a:pPr>
              <a:spcBef>
                <a:spcPts val="200"/>
              </a:spcBef>
              <a:spcAft>
                <a:spcPts val="200"/>
              </a:spcAft>
            </a:pPr>
            <a:r>
              <a:rPr lang="en-US" sz="1800" dirty="0"/>
              <a:t>Dry cask/canister storage systems</a:t>
            </a:r>
          </a:p>
          <a:p>
            <a:pPr lvl="1">
              <a:spcBef>
                <a:spcPts val="200"/>
              </a:spcBef>
              <a:spcAft>
                <a:spcPts val="200"/>
              </a:spcAft>
            </a:pPr>
            <a:r>
              <a:rPr lang="en-US" sz="1600" dirty="0"/>
              <a:t>The most common type of dry storage cask system is the vertical cask/canister system shown above, in which the inner stainless steel canister is removed from the  storage </a:t>
            </a:r>
            <a:r>
              <a:rPr lang="en-US" sz="1600" dirty="0" err="1"/>
              <a:t>overpack</a:t>
            </a:r>
            <a:r>
              <a:rPr lang="en-US" sz="1600" dirty="0"/>
              <a:t> before being placed in a shielded transportation cask for transport</a:t>
            </a:r>
          </a:p>
          <a:p>
            <a:pPr lvl="2">
              <a:spcBef>
                <a:spcPts val="200"/>
              </a:spcBef>
              <a:spcAft>
                <a:spcPts val="200"/>
              </a:spcAft>
            </a:pPr>
            <a:r>
              <a:rPr lang="en-US" sz="1400" dirty="0"/>
              <a:t>Can be constructed both above and below grade</a:t>
            </a:r>
          </a:p>
          <a:p>
            <a:pPr lvl="1">
              <a:spcBef>
                <a:spcPts val="200"/>
              </a:spcBef>
              <a:spcAft>
                <a:spcPts val="200"/>
              </a:spcAft>
            </a:pPr>
            <a:r>
              <a:rPr lang="en-US" sz="1600" dirty="0"/>
              <a:t>Horizontal bunker-type systems and vaults are also in use</a:t>
            </a:r>
          </a:p>
          <a:p>
            <a:pPr lvl="1">
              <a:spcBef>
                <a:spcPts val="200"/>
              </a:spcBef>
              <a:spcAft>
                <a:spcPts val="200"/>
              </a:spcAft>
            </a:pPr>
            <a:r>
              <a:rPr lang="en-US" sz="1600" dirty="0"/>
              <a:t>Some older fuel is also stored as “bare fuel” in casks with bolted lids; few sites continue to load these systems</a:t>
            </a:r>
          </a:p>
          <a:p>
            <a:pPr>
              <a:spcBef>
                <a:spcPts val="200"/>
              </a:spcBef>
              <a:spcAft>
                <a:spcPts val="200"/>
              </a:spcAft>
            </a:pPr>
            <a:r>
              <a:rPr lang="en-US" sz="1800" dirty="0"/>
              <a:t>Multiple vendors provide NRC-certified dry storage systems to utilities</a:t>
            </a:r>
          </a:p>
        </p:txBody>
      </p:sp>
      <p:sp>
        <p:nvSpPr>
          <p:cNvPr id="4" name="Slide Number Placeholder 3"/>
          <p:cNvSpPr>
            <a:spLocks noGrp="1"/>
          </p:cNvSpPr>
          <p:nvPr>
            <p:ph type="sldNum" sz="quarter" idx="12"/>
          </p:nvPr>
        </p:nvSpPr>
        <p:spPr/>
        <p:txBody>
          <a:bodyPr/>
          <a:lstStyle/>
          <a:p>
            <a:fld id="{A5E55A7B-7854-E145-92D9-B491DF4BAE2D}" type="slidenum">
              <a:rPr lang="en-US" smtClean="0"/>
              <a:pPr/>
              <a:t>7</a:t>
            </a:fld>
            <a:endParaRPr lang="en-US"/>
          </a:p>
        </p:txBody>
      </p:sp>
      <p:pic>
        <p:nvPicPr>
          <p:cNvPr id="5" name="Picture 4" descr="Dry Storage Cask"/>
          <p:cNvPicPr/>
          <p:nvPr/>
        </p:nvPicPr>
        <p:blipFill>
          <a:blip r:embed="rId2">
            <a:extLst>
              <a:ext uri="{28A0092B-C50C-407E-A947-70E740481C1C}">
                <a14:useLocalDpi xmlns:a14="http://schemas.microsoft.com/office/drawing/2010/main" val="0"/>
              </a:ext>
            </a:extLst>
          </a:blip>
          <a:srcRect/>
          <a:stretch>
            <a:fillRect/>
          </a:stretch>
        </p:blipFill>
        <p:spPr bwMode="auto">
          <a:xfrm>
            <a:off x="4680956" y="602764"/>
            <a:ext cx="1802765" cy="2423795"/>
          </a:xfrm>
          <a:prstGeom prst="rect">
            <a:avLst/>
          </a:prstGeom>
          <a:noFill/>
          <a:ln>
            <a:noFill/>
          </a:ln>
        </p:spPr>
      </p:pic>
      <p:pic>
        <p:nvPicPr>
          <p:cNvPr id="6" name="Picture 5" descr="Storage Bunker"/>
          <p:cNvPicPr/>
          <p:nvPr/>
        </p:nvPicPr>
        <p:blipFill>
          <a:blip r:embed="rId3">
            <a:extLst>
              <a:ext uri="{28A0092B-C50C-407E-A947-70E740481C1C}">
                <a14:useLocalDpi xmlns:a14="http://schemas.microsoft.com/office/drawing/2010/main" val="0"/>
              </a:ext>
            </a:extLst>
          </a:blip>
          <a:srcRect/>
          <a:stretch>
            <a:fillRect/>
          </a:stretch>
        </p:blipFill>
        <p:spPr bwMode="auto">
          <a:xfrm>
            <a:off x="4715245" y="3306825"/>
            <a:ext cx="1734185" cy="2717165"/>
          </a:xfrm>
          <a:prstGeom prst="rect">
            <a:avLst/>
          </a:prstGeom>
          <a:noFill/>
          <a:ln>
            <a:noFill/>
          </a:ln>
        </p:spPr>
      </p:pic>
      <p:pic>
        <p:nvPicPr>
          <p:cNvPr id="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6948" y="1299852"/>
            <a:ext cx="2089500" cy="1595748"/>
          </a:xfrm>
          <a:prstGeom prst="rect">
            <a:avLst/>
          </a:prstGeom>
          <a:noFill/>
          <a:ln w="25400"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0189" y="4838341"/>
            <a:ext cx="2086259" cy="1273746"/>
          </a:xfrm>
          <a:prstGeom prst="rect">
            <a:avLst/>
          </a:prstGeom>
          <a:noFill/>
          <a:ln w="25400"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4" descr="HUMBOLD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86948" y="3121188"/>
            <a:ext cx="2089500" cy="1485127"/>
          </a:xfrm>
          <a:prstGeom prst="rect">
            <a:avLst/>
          </a:prstGeom>
          <a:noFill/>
          <a:ln w="254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687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Observations on Current Practice</a:t>
            </a:r>
            <a:endParaRPr lang="en-US" dirty="0"/>
          </a:p>
        </p:txBody>
      </p:sp>
      <p:sp>
        <p:nvSpPr>
          <p:cNvPr id="3" name="Content Placeholder 2"/>
          <p:cNvSpPr>
            <a:spLocks noGrp="1"/>
          </p:cNvSpPr>
          <p:nvPr>
            <p:ph idx="1"/>
          </p:nvPr>
        </p:nvSpPr>
        <p:spPr>
          <a:xfrm>
            <a:off x="456405" y="897129"/>
            <a:ext cx="8229600" cy="4847424"/>
          </a:xfrm>
        </p:spPr>
        <p:txBody>
          <a:bodyPr/>
          <a:lstStyle/>
          <a:p>
            <a:r>
              <a:rPr lang="en-US" sz="2000" dirty="0"/>
              <a:t>Current practice is safe and secure</a:t>
            </a:r>
          </a:p>
          <a:p>
            <a:pPr lvl="1"/>
            <a:r>
              <a:rPr lang="en-US" sz="1800" dirty="0"/>
              <a:t>Extending current practice raises data needs; e.g., canister integrity, fuel integrity, aging management practices</a:t>
            </a:r>
          </a:p>
          <a:p>
            <a:r>
              <a:rPr lang="en-US" sz="2000" dirty="0"/>
              <a:t>Current practice is optimized for reactor site operations</a:t>
            </a:r>
          </a:p>
          <a:p>
            <a:pPr lvl="1"/>
            <a:r>
              <a:rPr lang="en-US" sz="1800" dirty="0"/>
              <a:t>Occupational dose</a:t>
            </a:r>
          </a:p>
          <a:p>
            <a:pPr lvl="1"/>
            <a:r>
              <a:rPr lang="en-US" sz="1800" dirty="0"/>
              <a:t>Operational efficiency of the reactor</a:t>
            </a:r>
          </a:p>
          <a:p>
            <a:pPr lvl="1"/>
            <a:r>
              <a:rPr lang="en-US" sz="1800" dirty="0"/>
              <a:t>Cost effective on-site safety</a:t>
            </a:r>
          </a:p>
          <a:p>
            <a:r>
              <a:rPr lang="en-US" sz="2000" dirty="0"/>
              <a:t>Current practice is not optimized for transportation or disposal</a:t>
            </a:r>
          </a:p>
          <a:p>
            <a:pPr lvl="1"/>
            <a:r>
              <a:rPr lang="en-US" dirty="0"/>
              <a:t>Thermal load, package size, and package design</a:t>
            </a:r>
          </a:p>
        </p:txBody>
      </p:sp>
      <p:sp>
        <p:nvSpPr>
          <p:cNvPr id="6" name="TextBox 5"/>
          <p:cNvSpPr txBox="1"/>
          <p:nvPr/>
        </p:nvSpPr>
        <p:spPr>
          <a:xfrm>
            <a:off x="561315" y="4078524"/>
            <a:ext cx="8021370" cy="2236510"/>
          </a:xfrm>
          <a:prstGeom prst="rect">
            <a:avLst/>
          </a:prstGeom>
          <a:solidFill>
            <a:srgbClr val="FFFF99">
              <a:alpha val="94000"/>
            </a:srgbClr>
          </a:solidFill>
          <a:ln>
            <a:solidFill>
              <a:srgbClr val="640000"/>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p>
            <a:pPr>
              <a:spcAft>
                <a:spcPts val="400"/>
              </a:spcAft>
            </a:pPr>
            <a:r>
              <a:rPr lang="en-US" sz="1800" dirty="0">
                <a:solidFill>
                  <a:schemeClr val="tx1"/>
                </a:solidFill>
              </a:rPr>
              <a:t>Placing spent fuel in dry storage in dual purpose canisters (DPCs) commits the US to some combination of three options</a:t>
            </a:r>
          </a:p>
          <a:p>
            <a:pPr marL="800100" lvl="1" indent="-342900">
              <a:spcAft>
                <a:spcPts val="400"/>
              </a:spcAft>
              <a:buAutoNum type="arabicParenR"/>
            </a:pPr>
            <a:r>
              <a:rPr lang="en-US" sz="1800" dirty="0">
                <a:solidFill>
                  <a:schemeClr val="tx1"/>
                </a:solidFill>
              </a:rPr>
              <a:t>Repackaging spent fuel in the future </a:t>
            </a:r>
          </a:p>
          <a:p>
            <a:pPr marL="800100" lvl="1" indent="-342900">
              <a:spcAft>
                <a:spcPts val="400"/>
              </a:spcAft>
              <a:buAutoNum type="arabicParenR"/>
            </a:pPr>
            <a:r>
              <a:rPr lang="en-US" sz="1800" dirty="0">
                <a:solidFill>
                  <a:schemeClr val="tx1"/>
                </a:solidFill>
              </a:rPr>
              <a:t>Constructing one or more repositories that can accommodate DPCs</a:t>
            </a:r>
          </a:p>
          <a:p>
            <a:pPr marL="800100" lvl="1" indent="-342900">
              <a:spcAft>
                <a:spcPts val="400"/>
              </a:spcAft>
              <a:buAutoNum type="arabicParenR"/>
            </a:pPr>
            <a:r>
              <a:rPr lang="en-US" sz="1800" dirty="0">
                <a:solidFill>
                  <a:schemeClr val="tx1"/>
                </a:solidFill>
              </a:rPr>
              <a:t>Storing spent fuel at surface facilities indefinitely, repackaging as needed  </a:t>
            </a:r>
          </a:p>
          <a:p>
            <a:pPr>
              <a:spcAft>
                <a:spcPts val="400"/>
              </a:spcAft>
            </a:pPr>
            <a:r>
              <a:rPr lang="en-US" sz="1800" dirty="0">
                <a:solidFill>
                  <a:schemeClr val="tx1"/>
                </a:solidFill>
              </a:rPr>
              <a:t>Each option is technically feasible, but none is what was originally planned</a:t>
            </a:r>
          </a:p>
        </p:txBody>
      </p:sp>
    </p:spTree>
    <p:extLst>
      <p:ext uri="{BB962C8B-B14F-4D97-AF65-F5344CB8AC3E}">
        <p14:creationId xmlns:p14="http://schemas.microsoft.com/office/powerpoint/2010/main" val="21692225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Current Storage and Transportation R&amp;D</a:t>
            </a:r>
          </a:p>
        </p:txBody>
      </p:sp>
      <p:grpSp>
        <p:nvGrpSpPr>
          <p:cNvPr id="15" name="Group 14"/>
          <p:cNvGrpSpPr/>
          <p:nvPr/>
        </p:nvGrpSpPr>
        <p:grpSpPr>
          <a:xfrm>
            <a:off x="6837008" y="3063334"/>
            <a:ext cx="2140737" cy="1509856"/>
            <a:chOff x="6479814" y="2611576"/>
            <a:chExt cx="1952771" cy="1266939"/>
          </a:xfrm>
        </p:grpSpPr>
        <p:pic>
          <p:nvPicPr>
            <p:cNvPr id="16" name="Picture 2" descr="C:\Users\sjsaltz\Pictures\Back End Pictures\dry-cask_NRC_GOV.gif"/>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7493559" y="2611576"/>
              <a:ext cx="939026" cy="126693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6479814" y="3652567"/>
              <a:ext cx="992587" cy="200055"/>
            </a:xfrm>
            <a:prstGeom prst="rect">
              <a:avLst/>
            </a:prstGeom>
            <a:noFill/>
          </p:spPr>
          <p:txBody>
            <a:bodyPr wrap="square" rtlCol="0">
              <a:spAutoFit/>
            </a:bodyPr>
            <a:lstStyle/>
            <a:p>
              <a:pPr algn="r" fontAlgn="auto">
                <a:spcBef>
                  <a:spcPts val="0"/>
                </a:spcBef>
                <a:spcAft>
                  <a:spcPts val="0"/>
                </a:spcAft>
              </a:pPr>
              <a:r>
                <a:rPr lang="en-US" sz="700" dirty="0">
                  <a:solidFill>
                    <a:srgbClr val="000000"/>
                  </a:solidFill>
                  <a:latin typeface="Arial"/>
                  <a:ea typeface="+mn-ea"/>
                  <a:cs typeface="+mn-cs"/>
                </a:rPr>
                <a:t>Photo: nrc.gov</a:t>
              </a:r>
            </a:p>
          </p:txBody>
        </p:sp>
      </p:grpSp>
      <p:grpSp>
        <p:nvGrpSpPr>
          <p:cNvPr id="18" name="Group 17"/>
          <p:cNvGrpSpPr/>
          <p:nvPr/>
        </p:nvGrpSpPr>
        <p:grpSpPr>
          <a:xfrm>
            <a:off x="6931266" y="4852165"/>
            <a:ext cx="2173437" cy="1562904"/>
            <a:chOff x="6976108" y="4222313"/>
            <a:chExt cx="1973928" cy="1451058"/>
          </a:xfrm>
        </p:grpSpPr>
        <p:pic>
          <p:nvPicPr>
            <p:cNvPr id="19" name="Picture 2" descr="C:\Users\sjsaltz\Pictures\Back End Pictures\truck_rail-casks_enerby-gov-pictur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6108" y="4222313"/>
              <a:ext cx="1973928" cy="123637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7473995" y="5473316"/>
              <a:ext cx="978153" cy="200055"/>
            </a:xfrm>
            <a:prstGeom prst="rect">
              <a:avLst/>
            </a:prstGeom>
            <a:noFill/>
          </p:spPr>
          <p:txBody>
            <a:bodyPr wrap="none" rtlCol="0">
              <a:spAutoFit/>
            </a:bodyPr>
            <a:lstStyle/>
            <a:p>
              <a:pPr fontAlgn="auto">
                <a:spcBef>
                  <a:spcPts val="0"/>
                </a:spcBef>
                <a:spcAft>
                  <a:spcPts val="0"/>
                </a:spcAft>
              </a:pPr>
              <a:r>
                <a:rPr lang="en-US" sz="700" dirty="0">
                  <a:solidFill>
                    <a:srgbClr val="000000"/>
                  </a:solidFill>
                  <a:latin typeface="Arial"/>
                  <a:ea typeface="+mn-ea"/>
                  <a:cs typeface="+mn-cs"/>
                </a:rPr>
                <a:t>Energy.gov/pictures</a:t>
              </a:r>
            </a:p>
          </p:txBody>
        </p:sp>
      </p:grpSp>
      <p:sp>
        <p:nvSpPr>
          <p:cNvPr id="21" name="Content Placeholder 2"/>
          <p:cNvSpPr txBox="1">
            <a:spLocks/>
          </p:cNvSpPr>
          <p:nvPr/>
        </p:nvSpPr>
        <p:spPr bwMode="auto">
          <a:xfrm>
            <a:off x="464982" y="1121229"/>
            <a:ext cx="6916090" cy="51022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102E54"/>
              </a:buClr>
              <a:buFont typeface="Wingdings" pitchFamily="-111" charset="2"/>
              <a:buChar char="§"/>
              <a:defRPr sz="2400">
                <a:solidFill>
                  <a:schemeClr val="tx1"/>
                </a:solidFill>
                <a:latin typeface="Calibri"/>
                <a:ea typeface="ＭＳ Ｐゴシック" charset="-128"/>
                <a:cs typeface="Calibri"/>
              </a:defRPr>
            </a:lvl1pPr>
            <a:lvl2pPr marL="742950" indent="-285750" algn="l" rtl="0" eaLnBrk="1" fontAlgn="base" hangingPunct="1">
              <a:spcBef>
                <a:spcPct val="20000"/>
              </a:spcBef>
              <a:spcAft>
                <a:spcPct val="0"/>
              </a:spcAft>
              <a:buClr>
                <a:srgbClr val="800000"/>
              </a:buClr>
              <a:buFont typeface="Wingdings" pitchFamily="-111" charset="2"/>
              <a:buChar char="§"/>
              <a:defRPr sz="2000">
                <a:solidFill>
                  <a:schemeClr val="tx1"/>
                </a:solidFill>
                <a:latin typeface="Calibri"/>
                <a:ea typeface="ＭＳ Ｐゴシック" pitchFamily="-112" charset="-128"/>
                <a:cs typeface="Calibri"/>
              </a:defRPr>
            </a:lvl2pPr>
            <a:lvl3pPr marL="1143000" indent="-228600" algn="l" rtl="0" eaLnBrk="1" fontAlgn="base" hangingPunct="1">
              <a:spcBef>
                <a:spcPct val="20000"/>
              </a:spcBef>
              <a:spcAft>
                <a:spcPct val="0"/>
              </a:spcAft>
              <a:buClr>
                <a:srgbClr val="9E8C78"/>
              </a:buClr>
              <a:buFont typeface="Wingdings" pitchFamily="-111" charset="2"/>
              <a:buChar char="§"/>
              <a:defRPr>
                <a:solidFill>
                  <a:schemeClr val="tx1"/>
                </a:solidFill>
                <a:latin typeface="Calibri"/>
                <a:ea typeface="ＭＳ Ｐゴシック" pitchFamily="-112" charset="-128"/>
                <a:cs typeface="Calibri"/>
              </a:defRPr>
            </a:lvl3pPr>
            <a:lvl4pPr marL="1600200" indent="-228600" algn="l" rtl="0" eaLnBrk="1" fontAlgn="base" hangingPunct="1">
              <a:spcBef>
                <a:spcPct val="20000"/>
              </a:spcBef>
              <a:spcAft>
                <a:spcPct val="0"/>
              </a:spcAft>
              <a:buChar char="–"/>
              <a:defRPr sz="1600">
                <a:solidFill>
                  <a:schemeClr val="tx1"/>
                </a:solidFill>
                <a:latin typeface="Calibri"/>
                <a:ea typeface="ＭＳ Ｐゴシック" pitchFamily="-112" charset="-128"/>
                <a:cs typeface="Calibri"/>
              </a:defRPr>
            </a:lvl4pPr>
            <a:lvl5pPr marL="2057400" indent="-228600" algn="l" rtl="0" eaLnBrk="1" fontAlgn="base" hangingPunct="1">
              <a:spcBef>
                <a:spcPct val="20000"/>
              </a:spcBef>
              <a:spcAft>
                <a:spcPct val="0"/>
              </a:spcAft>
              <a:buChar char="»"/>
              <a:defRPr sz="1600">
                <a:solidFill>
                  <a:schemeClr val="tx1"/>
                </a:solidFill>
                <a:latin typeface="Calibri"/>
                <a:ea typeface="ＭＳ Ｐゴシック" pitchFamily="-112" charset="-128"/>
                <a:cs typeface="Calibri"/>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pitchFamily="-112" charset="-128"/>
              </a:defRPr>
            </a:lvl9pPr>
          </a:lstStyle>
          <a:p>
            <a:pPr marL="0" marR="0" lvl="0" indent="0" algn="l" defTabSz="914400" rtl="0" eaLnBrk="1" fontAlgn="base" latinLnBrk="0" hangingPunct="1">
              <a:lnSpc>
                <a:spcPct val="100000"/>
              </a:lnSpc>
              <a:spcBef>
                <a:spcPts val="400"/>
              </a:spcBef>
              <a:spcAft>
                <a:spcPct val="0"/>
              </a:spcAft>
              <a:buClr>
                <a:srgbClr val="800000"/>
              </a:buClr>
              <a:buSzTx/>
              <a:buNone/>
              <a:tabLst/>
              <a:defRPr/>
            </a:pPr>
            <a:r>
              <a:rPr kumimoji="0" lang="en-US" sz="2000" b="0" i="1" u="none" strike="noStrike" kern="0" cap="none" spc="0" normalizeH="0" baseline="0" noProof="0" dirty="0">
                <a:ln>
                  <a:noFill/>
                </a:ln>
                <a:solidFill>
                  <a:srgbClr val="800000"/>
                </a:solidFill>
                <a:effectLst/>
                <a:uLnTx/>
                <a:uFillTx/>
                <a:latin typeface="Calibri"/>
                <a:ea typeface="ＭＳ Ｐゴシック" charset="-128"/>
              </a:rPr>
              <a:t>Spent fuel integrity</a:t>
            </a:r>
          </a:p>
          <a:p>
            <a:pPr marL="342900" marR="0" lvl="0" indent="-342900" algn="l" defTabSz="914400" rtl="0" eaLnBrk="1" fontAlgn="base" latinLnBrk="0" hangingPunct="1">
              <a:lnSpc>
                <a:spcPct val="100000"/>
              </a:lnSpc>
              <a:spcBef>
                <a:spcPct val="20000"/>
              </a:spcBef>
              <a:spcAft>
                <a:spcPct val="0"/>
              </a:spcAft>
              <a:buClr>
                <a:srgbClr val="102E54"/>
              </a:buClr>
              <a:buSzTx/>
              <a:buFont typeface="Wingdings" pitchFamily="-111" charset="2"/>
              <a:buChar char="§"/>
              <a:tabLst/>
              <a:defRPr/>
            </a:pPr>
            <a:r>
              <a:rPr kumimoji="0" lang="en-US" sz="1800" b="0" i="0" u="none" strike="noStrike" kern="0" cap="none" spc="0" normalizeH="0" baseline="0" noProof="0" dirty="0">
                <a:ln>
                  <a:noFill/>
                </a:ln>
                <a:solidFill>
                  <a:srgbClr val="000000"/>
                </a:solidFill>
                <a:effectLst/>
                <a:uLnTx/>
                <a:uFillTx/>
                <a:latin typeface="Calibri"/>
                <a:ea typeface="ＭＳ Ｐゴシック" charset="-128"/>
              </a:rPr>
              <a:t>Current tests and analyses indicate that spent fuel is </a:t>
            </a:r>
            <a:r>
              <a:rPr kumimoji="0" lang="en-US" sz="1800" strike="noStrike" kern="0" cap="none" spc="0" normalizeH="0" baseline="0" noProof="0" dirty="0">
                <a:ln>
                  <a:noFill/>
                </a:ln>
                <a:effectLst/>
                <a:uLnTx/>
                <a:uFillTx/>
                <a:latin typeface="Calibri"/>
                <a:ea typeface="ＭＳ Ｐゴシック" charset="-128"/>
              </a:rPr>
              <a:t>more </a:t>
            </a:r>
            <a:r>
              <a:rPr kumimoji="0" lang="en-US" sz="1800" b="0" i="0" u="none" strike="noStrike" kern="0" cap="none" spc="0" normalizeH="0" baseline="0" noProof="0" dirty="0">
                <a:ln>
                  <a:noFill/>
                </a:ln>
                <a:solidFill>
                  <a:srgbClr val="000000"/>
                </a:solidFill>
                <a:effectLst/>
                <a:uLnTx/>
                <a:uFillTx/>
                <a:latin typeface="Calibri"/>
                <a:ea typeface="ＭＳ Ｐゴシック" charset="-128"/>
              </a:rPr>
              <a:t>robust than was previously thought</a:t>
            </a:r>
          </a:p>
          <a:p>
            <a:pPr marL="342900" marR="0" lvl="0" indent="-342900" algn="l" defTabSz="914400" rtl="0" eaLnBrk="1" fontAlgn="base" latinLnBrk="0" hangingPunct="1">
              <a:lnSpc>
                <a:spcPct val="100000"/>
              </a:lnSpc>
              <a:spcBef>
                <a:spcPct val="20000"/>
              </a:spcBef>
              <a:spcAft>
                <a:spcPct val="0"/>
              </a:spcAft>
              <a:buClr>
                <a:srgbClr val="102E54"/>
              </a:buClr>
              <a:buSzTx/>
              <a:buFont typeface="Wingdings" pitchFamily="-111" charset="2"/>
              <a:buChar char="§"/>
              <a:tabLst/>
              <a:defRPr/>
            </a:pPr>
            <a:r>
              <a:rPr kumimoji="0" lang="en-US" sz="1800" b="0" i="0" u="none" strike="noStrike" kern="0" cap="none" spc="0" normalizeH="0" baseline="0" noProof="0" dirty="0">
                <a:ln>
                  <a:noFill/>
                </a:ln>
                <a:solidFill>
                  <a:srgbClr val="000000"/>
                </a:solidFill>
                <a:effectLst/>
                <a:uLnTx/>
                <a:uFillTx/>
                <a:latin typeface="Calibri"/>
                <a:ea typeface="ＭＳ Ｐゴシック" charset="-128"/>
              </a:rPr>
              <a:t>The </a:t>
            </a:r>
            <a:r>
              <a:rPr kumimoji="0" lang="en-US" sz="1800" b="0" i="1" u="none" strike="noStrike" kern="0" cap="none" spc="0" normalizeH="0" baseline="0" noProof="0" dirty="0">
                <a:ln>
                  <a:noFill/>
                </a:ln>
                <a:solidFill>
                  <a:srgbClr val="000000"/>
                </a:solidFill>
                <a:effectLst/>
                <a:uLnTx/>
                <a:uFillTx/>
                <a:latin typeface="Calibri"/>
                <a:ea typeface="ＭＳ Ｐゴシック" charset="-128"/>
              </a:rPr>
              <a:t>DOE/EPRI High Burnup Confirmatory Data Project </a:t>
            </a:r>
            <a:r>
              <a:rPr kumimoji="0" lang="en-US" sz="1800" b="0" i="0" u="none" strike="noStrike" kern="0" cap="none" spc="0" normalizeH="0" baseline="0" noProof="0" dirty="0">
                <a:ln>
                  <a:noFill/>
                </a:ln>
                <a:solidFill>
                  <a:srgbClr val="000000"/>
                </a:solidFill>
                <a:effectLst/>
                <a:uLnTx/>
                <a:uFillTx/>
                <a:latin typeface="Calibri"/>
                <a:ea typeface="ＭＳ Ｐゴシック" charset="-128"/>
              </a:rPr>
              <a:t>will obtain data after 10 years of dry storage to confirm current test and analysis results from parallel hot</a:t>
            </a:r>
            <a:r>
              <a:rPr kumimoji="0" lang="en-US" sz="1800" b="0" i="0" u="none" strike="noStrike" kern="0" cap="none" spc="0" normalizeH="0" noProof="0" dirty="0">
                <a:ln>
                  <a:noFill/>
                </a:ln>
                <a:solidFill>
                  <a:srgbClr val="000000"/>
                </a:solidFill>
                <a:effectLst/>
                <a:uLnTx/>
                <a:uFillTx/>
                <a:latin typeface="Calibri"/>
                <a:ea typeface="ＭＳ Ｐゴシック" charset="-128"/>
              </a:rPr>
              <a:t> cell testing of “sister rods”</a:t>
            </a:r>
            <a:endParaRPr kumimoji="0" lang="en-US" sz="1800" b="0" i="0" u="none" strike="noStrike" kern="0" cap="none" spc="0" normalizeH="0" baseline="0" noProof="0" dirty="0">
              <a:ln>
                <a:noFill/>
              </a:ln>
              <a:solidFill>
                <a:srgbClr val="000000"/>
              </a:solidFill>
              <a:effectLst/>
              <a:uLnTx/>
              <a:uFillTx/>
              <a:latin typeface="Calibri"/>
              <a:ea typeface="ＭＳ Ｐゴシック" charset="-128"/>
            </a:endParaRPr>
          </a:p>
          <a:p>
            <a:pPr marL="344488" marR="0" lvl="0" indent="-344488" algn="l" defTabSz="914400" rtl="0" eaLnBrk="1" fontAlgn="base" latinLnBrk="0" hangingPunct="1">
              <a:lnSpc>
                <a:spcPct val="100000"/>
              </a:lnSpc>
              <a:spcBef>
                <a:spcPts val="400"/>
              </a:spcBef>
              <a:spcAft>
                <a:spcPct val="0"/>
              </a:spcAft>
              <a:buClr>
                <a:srgbClr val="102E54"/>
              </a:buClr>
              <a:buSzTx/>
              <a:buFont typeface="Wingdings" pitchFamily="-111" charset="2"/>
              <a:buNone/>
              <a:tabLst/>
              <a:defRPr/>
            </a:pPr>
            <a:r>
              <a:rPr kumimoji="0" lang="en-US" sz="2000" b="0" i="1" u="none" strike="noStrike" kern="0" cap="none" spc="0" normalizeH="0" baseline="0" noProof="0" dirty="0">
                <a:ln>
                  <a:noFill/>
                </a:ln>
                <a:solidFill>
                  <a:srgbClr val="800000"/>
                </a:solidFill>
                <a:effectLst/>
                <a:uLnTx/>
                <a:uFillTx/>
                <a:latin typeface="Calibri"/>
                <a:ea typeface="ＭＳ Ｐゴシック" charset="-128"/>
              </a:rPr>
              <a:t>Storage system integrity</a:t>
            </a:r>
          </a:p>
          <a:p>
            <a:pPr marL="342900" marR="0" lvl="0" indent="-342900" algn="l" defTabSz="914400" rtl="0" eaLnBrk="1" fontAlgn="base" latinLnBrk="0" hangingPunct="1">
              <a:lnSpc>
                <a:spcPct val="100000"/>
              </a:lnSpc>
              <a:spcBef>
                <a:spcPts val="400"/>
              </a:spcBef>
              <a:spcAft>
                <a:spcPct val="0"/>
              </a:spcAft>
              <a:buClr>
                <a:srgbClr val="102E54"/>
              </a:buClr>
              <a:buSzTx/>
              <a:buFont typeface="Wingdings" pitchFamily="-111" charset="2"/>
              <a:buChar char="§"/>
              <a:tabLst/>
              <a:defRPr/>
            </a:pPr>
            <a:r>
              <a:rPr kumimoji="0" lang="en-US" sz="1800" b="0" i="1" u="none" strike="noStrike" kern="0" cap="none" spc="0" normalizeH="0" baseline="0" noProof="0" dirty="0">
                <a:ln>
                  <a:noFill/>
                </a:ln>
                <a:solidFill>
                  <a:srgbClr val="000000"/>
                </a:solidFill>
                <a:effectLst/>
                <a:uLnTx/>
                <a:uFillTx/>
                <a:latin typeface="Calibri"/>
                <a:ea typeface="ＭＳ Ｐゴシック" charset="-128"/>
              </a:rPr>
              <a:t>Stress corrosion cracking of canisters may be a concern in some parts of the country, and</a:t>
            </a:r>
            <a:r>
              <a:rPr kumimoji="0" lang="en-US" sz="1800" b="0" i="1" u="none" strike="noStrike" kern="0" cap="none" spc="0" normalizeH="0" noProof="0" dirty="0">
                <a:ln>
                  <a:noFill/>
                </a:ln>
                <a:solidFill>
                  <a:srgbClr val="000000"/>
                </a:solidFill>
                <a:effectLst/>
                <a:uLnTx/>
                <a:uFillTx/>
                <a:latin typeface="Calibri"/>
                <a:ea typeface="ＭＳ Ｐゴシック" charset="-128"/>
              </a:rPr>
              <a:t> m</a:t>
            </a:r>
            <a:r>
              <a:rPr kumimoji="0" lang="en-US" sz="1800" b="0" i="1" u="none" strike="noStrike" kern="0" cap="none" spc="0" normalizeH="0" baseline="0" noProof="0" dirty="0">
                <a:ln>
                  <a:noFill/>
                </a:ln>
                <a:solidFill>
                  <a:srgbClr val="000000"/>
                </a:solidFill>
                <a:effectLst/>
                <a:uLnTx/>
                <a:uFillTx/>
                <a:latin typeface="Calibri"/>
                <a:ea typeface="ＭＳ Ｐゴシック" charset="-128"/>
              </a:rPr>
              <a:t>ore work is needed in analysis and detection</a:t>
            </a:r>
          </a:p>
          <a:p>
            <a:pPr marL="342900" marR="0" lvl="0" indent="-342900" algn="l" defTabSz="914400" rtl="0" eaLnBrk="1" fontAlgn="base" latinLnBrk="0" hangingPunct="1">
              <a:lnSpc>
                <a:spcPct val="100000"/>
              </a:lnSpc>
              <a:spcBef>
                <a:spcPct val="20000"/>
              </a:spcBef>
              <a:spcAft>
                <a:spcPct val="0"/>
              </a:spcAft>
              <a:buClr>
                <a:srgbClr val="102E54"/>
              </a:buClr>
              <a:buSzTx/>
              <a:buFont typeface="Wingdings" pitchFamily="-111" charset="2"/>
              <a:buChar char="§"/>
              <a:tabLst/>
              <a:defRPr/>
            </a:pPr>
            <a:r>
              <a:rPr kumimoji="0" lang="en-US" sz="1800" b="0" i="1" u="none" strike="noStrike" kern="0" cap="none" spc="0" normalizeH="0" baseline="0" noProof="0" dirty="0">
                <a:ln>
                  <a:noFill/>
                </a:ln>
                <a:solidFill>
                  <a:srgbClr val="000000"/>
                </a:solidFill>
                <a:effectLst/>
                <a:uLnTx/>
                <a:uFillTx/>
                <a:latin typeface="Calibri"/>
                <a:ea typeface="ＭＳ Ｐゴシック" charset="-128"/>
              </a:rPr>
              <a:t>Monitoring and Aging Management practices at storage sites will be important to confirm storage system performance during extended service</a:t>
            </a:r>
          </a:p>
          <a:p>
            <a:pPr marL="0" marR="0" lvl="0" indent="0" algn="l" defTabSz="914400" rtl="0" eaLnBrk="1" fontAlgn="base" latinLnBrk="0" hangingPunct="1">
              <a:lnSpc>
                <a:spcPct val="100000"/>
              </a:lnSpc>
              <a:spcBef>
                <a:spcPct val="20000"/>
              </a:spcBef>
              <a:spcAft>
                <a:spcPct val="0"/>
              </a:spcAft>
              <a:buClr>
                <a:srgbClr val="102E54"/>
              </a:buClr>
              <a:buSzTx/>
              <a:buNone/>
              <a:tabLst/>
              <a:defRPr/>
            </a:pPr>
            <a:r>
              <a:rPr kumimoji="0" lang="en-US" sz="2000" b="0" i="1" u="none" strike="noStrike" kern="0" cap="none" spc="0" normalizeH="0" baseline="0" noProof="0" dirty="0">
                <a:ln>
                  <a:noFill/>
                </a:ln>
                <a:solidFill>
                  <a:srgbClr val="800000"/>
                </a:solidFill>
                <a:effectLst/>
                <a:uLnTx/>
                <a:uFillTx/>
                <a:latin typeface="Calibri"/>
                <a:ea typeface="ＭＳ Ｐゴシック" charset="-128"/>
              </a:rPr>
              <a:t>Spent fuel transportability following extended storage</a:t>
            </a:r>
          </a:p>
          <a:p>
            <a:pPr marL="342900" marR="0" lvl="0" indent="-342900" algn="l" defTabSz="914400" rtl="0" eaLnBrk="1" fontAlgn="base" latinLnBrk="0" hangingPunct="1">
              <a:lnSpc>
                <a:spcPct val="100000"/>
              </a:lnSpc>
              <a:spcBef>
                <a:spcPct val="20000"/>
              </a:spcBef>
              <a:spcAft>
                <a:spcPct val="0"/>
              </a:spcAft>
              <a:buClr>
                <a:srgbClr val="102E54"/>
              </a:buClr>
              <a:buSzTx/>
              <a:buFont typeface="Wingdings" pitchFamily="-111" charset="2"/>
              <a:buChar char="§"/>
              <a:tabLst/>
              <a:defRPr/>
            </a:pPr>
            <a:r>
              <a:rPr kumimoji="0" lang="en-US" sz="1800" b="0" i="1" u="none" strike="noStrike" kern="0" cap="none" spc="0" normalizeH="0" baseline="0" noProof="0" dirty="0">
                <a:ln>
                  <a:noFill/>
                </a:ln>
                <a:solidFill>
                  <a:srgbClr val="000000"/>
                </a:solidFill>
                <a:effectLst/>
                <a:uLnTx/>
                <a:uFillTx/>
                <a:latin typeface="Calibri"/>
                <a:ea typeface="ＭＳ Ｐゴシック" charset="-128"/>
              </a:rPr>
              <a:t>The realistic stresses fuel experiences due to vibration and shock during normal transportation are far below yield and fatigue limits for cladding</a:t>
            </a:r>
            <a:endParaRPr kumimoji="0" lang="en-US" sz="2000" b="0" i="0" u="none" strike="noStrike" kern="0" cap="none" spc="0" normalizeH="0" baseline="0" noProof="0" dirty="0">
              <a:ln>
                <a:noFill/>
              </a:ln>
              <a:solidFill>
                <a:srgbClr val="000000"/>
              </a:solidFill>
              <a:effectLst/>
              <a:uLnTx/>
              <a:uFillTx/>
              <a:latin typeface="Calibri"/>
              <a:ea typeface="ＭＳ Ｐゴシック" pitchFamily="-112" charset="-128"/>
            </a:endParaRPr>
          </a:p>
        </p:txBody>
      </p:sp>
      <p:grpSp>
        <p:nvGrpSpPr>
          <p:cNvPr id="22" name="Group 21"/>
          <p:cNvGrpSpPr/>
          <p:nvPr/>
        </p:nvGrpSpPr>
        <p:grpSpPr>
          <a:xfrm>
            <a:off x="6635346" y="1471718"/>
            <a:ext cx="2051454" cy="1389245"/>
            <a:chOff x="6891438" y="1290639"/>
            <a:chExt cx="1684920" cy="1068292"/>
          </a:xfrm>
        </p:grpSpPr>
        <p:pic>
          <p:nvPicPr>
            <p:cNvPr id="2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49785" y="1290639"/>
              <a:ext cx="1226573" cy="980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 name="TextBox 23"/>
            <p:cNvSpPr txBox="1"/>
            <p:nvPr/>
          </p:nvSpPr>
          <p:spPr>
            <a:xfrm>
              <a:off x="6891438" y="2158876"/>
              <a:ext cx="986964" cy="200055"/>
            </a:xfrm>
            <a:prstGeom prst="rect">
              <a:avLst/>
            </a:prstGeom>
            <a:noFill/>
          </p:spPr>
          <p:txBody>
            <a:bodyPr wrap="square" rtlCol="0">
              <a:spAutoFit/>
            </a:bodyPr>
            <a:lstStyle/>
            <a:p>
              <a:pPr fontAlgn="auto">
                <a:spcBef>
                  <a:spcPts val="0"/>
                </a:spcBef>
                <a:spcAft>
                  <a:spcPts val="0"/>
                </a:spcAft>
              </a:pPr>
              <a:r>
                <a:rPr lang="en-US" sz="700" dirty="0">
                  <a:solidFill>
                    <a:srgbClr val="000000"/>
                  </a:solidFill>
                  <a:latin typeface="Arial"/>
                  <a:ea typeface="+mn-ea"/>
                  <a:cs typeface="+mn-cs"/>
                </a:rPr>
                <a:t>Photo: energy.gov</a:t>
              </a:r>
            </a:p>
          </p:txBody>
        </p:sp>
      </p:grpSp>
    </p:spTree>
    <p:extLst>
      <p:ext uri="{BB962C8B-B14F-4D97-AF65-F5344CB8AC3E}">
        <p14:creationId xmlns:p14="http://schemas.microsoft.com/office/powerpoint/2010/main" val="1144077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1606" y="1930742"/>
            <a:ext cx="4163944" cy="286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z="3600" dirty="0"/>
              <a:t>Transportation Considerations</a:t>
            </a:r>
          </a:p>
        </p:txBody>
      </p:sp>
      <p:sp>
        <p:nvSpPr>
          <p:cNvPr id="3" name="Content Placeholder 2"/>
          <p:cNvSpPr>
            <a:spLocks noGrp="1"/>
          </p:cNvSpPr>
          <p:nvPr>
            <p:ph idx="1"/>
          </p:nvPr>
        </p:nvSpPr>
        <p:spPr>
          <a:xfrm>
            <a:off x="145915" y="996987"/>
            <a:ext cx="2947481" cy="5084636"/>
          </a:xfrm>
        </p:spPr>
        <p:txBody>
          <a:bodyPr/>
          <a:lstStyle/>
          <a:p>
            <a:pPr>
              <a:spcBef>
                <a:spcPts val="400"/>
              </a:spcBef>
            </a:pPr>
            <a:r>
              <a:rPr lang="en-US" sz="2000" dirty="0"/>
              <a:t>Some DPCs may require decades of aging to cool spent fuel before they can be transported</a:t>
            </a:r>
          </a:p>
          <a:p>
            <a:pPr lvl="1">
              <a:spcBef>
                <a:spcPts val="400"/>
              </a:spcBef>
            </a:pPr>
            <a:r>
              <a:rPr lang="en-US" sz="1800" dirty="0"/>
              <a:t>High-burnup fuels may require longer aging</a:t>
            </a:r>
          </a:p>
          <a:p>
            <a:pPr lvl="1">
              <a:spcBef>
                <a:spcPts val="400"/>
              </a:spcBef>
            </a:pPr>
            <a:r>
              <a:rPr lang="en-US" sz="1800" dirty="0"/>
              <a:t>Cooling times are design-specific (in general, larger DPCs require longer cooling times)</a:t>
            </a:r>
          </a:p>
          <a:p>
            <a:pPr>
              <a:spcBef>
                <a:spcPts val="400"/>
              </a:spcBef>
            </a:pPr>
            <a:r>
              <a:rPr lang="en-US" sz="2000" dirty="0"/>
              <a:t>Transportation casks remain to be certified for some DPC systems</a:t>
            </a:r>
          </a:p>
        </p:txBody>
      </p:sp>
      <p:sp>
        <p:nvSpPr>
          <p:cNvPr id="4" name="Slide Number Placeholder 3"/>
          <p:cNvSpPr>
            <a:spLocks noGrp="1"/>
          </p:cNvSpPr>
          <p:nvPr>
            <p:ph type="sldNum" sz="quarter" idx="12"/>
          </p:nvPr>
        </p:nvSpPr>
        <p:spPr/>
        <p:txBody>
          <a:bodyPr/>
          <a:lstStyle/>
          <a:p>
            <a:fld id="{A5E55A7B-7854-E145-92D9-B491DF4BAE2D}" type="slidenum">
              <a:rPr lang="en-US" smtClean="0"/>
              <a:pPr/>
              <a:t>10</a:t>
            </a:fld>
            <a:endParaRPr lang="en-US"/>
          </a:p>
        </p:txBody>
      </p:sp>
      <p:sp>
        <p:nvSpPr>
          <p:cNvPr id="5" name="TextBox 4"/>
          <p:cNvSpPr txBox="1"/>
          <p:nvPr/>
        </p:nvSpPr>
        <p:spPr>
          <a:xfrm>
            <a:off x="3229583" y="5204074"/>
            <a:ext cx="5685818" cy="954107"/>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en-US" sz="1400" dirty="0"/>
              <a:t>Minimum cooling times for multiple cask/canister systems,  based on NRC certificates of compliance for specific designs as of 2013.  </a:t>
            </a:r>
          </a:p>
          <a:p>
            <a:r>
              <a:rPr lang="en-US" sz="1400" dirty="0"/>
              <a:t>Variation in times is due to the diversity of the current inventory, dominated by DPC size and heat transfer capabilities. </a:t>
            </a:r>
          </a:p>
        </p:txBody>
      </p:sp>
      <p:sp>
        <p:nvSpPr>
          <p:cNvPr id="6" name="TextBox 5"/>
          <p:cNvSpPr txBox="1"/>
          <p:nvPr/>
        </p:nvSpPr>
        <p:spPr>
          <a:xfrm>
            <a:off x="3818613" y="1071743"/>
            <a:ext cx="3447947" cy="523220"/>
          </a:xfrm>
          <a:prstGeom prst="rect">
            <a:avLst/>
          </a:prstGeom>
          <a:solidFill>
            <a:srgbClr val="669900"/>
          </a:solidFill>
          <a:ln>
            <a:solidFill>
              <a:srgbClr val="6600CC"/>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1400" dirty="0"/>
              <a:t>Range of aging times required before transport, shown as a function of burnup</a:t>
            </a:r>
          </a:p>
        </p:txBody>
      </p:sp>
      <p:cxnSp>
        <p:nvCxnSpPr>
          <p:cNvPr id="14" name="Straight Arrow Connector 13"/>
          <p:cNvCxnSpPr/>
          <p:nvPr/>
        </p:nvCxnSpPr>
        <p:spPr>
          <a:xfrm>
            <a:off x="4278702" y="1594963"/>
            <a:ext cx="603849" cy="889445"/>
          </a:xfrm>
          <a:prstGeom prst="straightConnector1">
            <a:avLst/>
          </a:prstGeom>
          <a:ln>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4278702" y="1594963"/>
            <a:ext cx="724619" cy="2261045"/>
          </a:xfrm>
          <a:prstGeom prst="straightConnector1">
            <a:avLst/>
          </a:prstGeom>
          <a:ln>
            <a:solidFill>
              <a:schemeClr val="bg2">
                <a:lumMod val="50000"/>
              </a:schemeClr>
            </a:solidFill>
            <a:tailEnd type="arrow"/>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591245" y="4162997"/>
            <a:ext cx="1552755" cy="600164"/>
          </a:xfrm>
          <a:prstGeom prst="rect">
            <a:avLst/>
          </a:prstGeom>
          <a:noFill/>
        </p:spPr>
        <p:txBody>
          <a:bodyPr wrap="square" rtlCol="0">
            <a:spAutoFit/>
          </a:bodyPr>
          <a:lstStyle/>
          <a:p>
            <a:r>
              <a:rPr lang="en-US" sz="1100" i="1" dirty="0">
                <a:latin typeface="Calibri" pitchFamily="34" charset="0"/>
                <a:cs typeface="Arial" charset="0"/>
              </a:rPr>
              <a:t>Source: Adapted from Stockman and Kalinina, SAND2013-2013P</a:t>
            </a:r>
          </a:p>
        </p:txBody>
      </p:sp>
    </p:spTree>
    <p:extLst>
      <p:ext uri="{BB962C8B-B14F-4D97-AF65-F5344CB8AC3E}">
        <p14:creationId xmlns:p14="http://schemas.microsoft.com/office/powerpoint/2010/main" val="552672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Repository Considerations:  </a:t>
            </a:r>
            <a:br>
              <a:rPr lang="en-US" sz="3600" dirty="0"/>
            </a:br>
            <a:r>
              <a:rPr lang="en-US" sz="3200" dirty="0"/>
              <a:t>Thermal Management</a:t>
            </a:r>
          </a:p>
        </p:txBody>
      </p:sp>
      <p:sp>
        <p:nvSpPr>
          <p:cNvPr id="4" name="Slide Number Placeholder 3"/>
          <p:cNvSpPr>
            <a:spLocks noGrp="1"/>
          </p:cNvSpPr>
          <p:nvPr>
            <p:ph type="sldNum" sz="quarter" idx="12"/>
          </p:nvPr>
        </p:nvSpPr>
        <p:spPr/>
        <p:txBody>
          <a:bodyPr/>
          <a:lstStyle/>
          <a:p>
            <a:fld id="{A5E55A7B-7854-E145-92D9-B491DF4BAE2D}" type="slidenum">
              <a:rPr lang="en-US" smtClean="0"/>
              <a:pPr/>
              <a:t>11</a:t>
            </a:fld>
            <a:endParaRPr lang="en-US"/>
          </a:p>
        </p:txBody>
      </p:sp>
      <p:sp>
        <p:nvSpPr>
          <p:cNvPr id="7" name="TextBox 3"/>
          <p:cNvSpPr txBox="1">
            <a:spLocks noChangeArrowheads="1"/>
          </p:cNvSpPr>
          <p:nvPr/>
        </p:nvSpPr>
        <p:spPr bwMode="auto">
          <a:xfrm>
            <a:off x="5301574" y="4570972"/>
            <a:ext cx="4007673"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i="1">
                <a:solidFill>
                  <a:schemeClr val="tx1"/>
                </a:solidFill>
                <a:latin typeface="Arial" charset="0"/>
                <a:cs typeface="Arial" charset="0"/>
              </a:defRPr>
            </a:lvl1pPr>
            <a:lvl2pPr marL="742950" indent="-285750" eaLnBrk="0" hangingPunct="0">
              <a:defRPr sz="1600" i="1">
                <a:solidFill>
                  <a:schemeClr val="tx1"/>
                </a:solidFill>
                <a:latin typeface="Arial" charset="0"/>
                <a:cs typeface="Arial" charset="0"/>
              </a:defRPr>
            </a:lvl2pPr>
            <a:lvl3pPr marL="1143000" indent="-228600" eaLnBrk="0" hangingPunct="0">
              <a:defRPr sz="1600" i="1">
                <a:solidFill>
                  <a:schemeClr val="tx1"/>
                </a:solidFill>
                <a:latin typeface="Arial" charset="0"/>
                <a:cs typeface="Arial" charset="0"/>
              </a:defRPr>
            </a:lvl3pPr>
            <a:lvl4pPr marL="1600200" indent="-228600" eaLnBrk="0" hangingPunct="0">
              <a:defRPr sz="1600" i="1">
                <a:solidFill>
                  <a:schemeClr val="tx1"/>
                </a:solidFill>
                <a:latin typeface="Arial" charset="0"/>
                <a:cs typeface="Arial" charset="0"/>
              </a:defRPr>
            </a:lvl4pPr>
            <a:lvl5pPr marL="2057400" indent="-228600" eaLnBrk="0" hangingPunct="0">
              <a:defRPr sz="1600" i="1">
                <a:solidFill>
                  <a:schemeClr val="tx1"/>
                </a:solidFill>
                <a:latin typeface="Arial" charset="0"/>
                <a:cs typeface="Arial" charset="0"/>
              </a:defRPr>
            </a:lvl5pPr>
            <a:lvl6pPr marL="2514600" indent="-228600" eaLnBrk="0" fontAlgn="base" hangingPunct="0">
              <a:spcBef>
                <a:spcPct val="0"/>
              </a:spcBef>
              <a:spcAft>
                <a:spcPct val="0"/>
              </a:spcAft>
              <a:defRPr sz="1600" i="1">
                <a:solidFill>
                  <a:schemeClr val="tx1"/>
                </a:solidFill>
                <a:latin typeface="Arial" charset="0"/>
                <a:cs typeface="Arial" charset="0"/>
              </a:defRPr>
            </a:lvl6pPr>
            <a:lvl7pPr marL="2971800" indent="-228600" eaLnBrk="0" fontAlgn="base" hangingPunct="0">
              <a:spcBef>
                <a:spcPct val="0"/>
              </a:spcBef>
              <a:spcAft>
                <a:spcPct val="0"/>
              </a:spcAft>
              <a:defRPr sz="1600" i="1">
                <a:solidFill>
                  <a:schemeClr val="tx1"/>
                </a:solidFill>
                <a:latin typeface="Arial" charset="0"/>
                <a:cs typeface="Arial" charset="0"/>
              </a:defRPr>
            </a:lvl7pPr>
            <a:lvl8pPr marL="3429000" indent="-228600" eaLnBrk="0" fontAlgn="base" hangingPunct="0">
              <a:spcBef>
                <a:spcPct val="0"/>
              </a:spcBef>
              <a:spcAft>
                <a:spcPct val="0"/>
              </a:spcAft>
              <a:defRPr sz="1600" i="1">
                <a:solidFill>
                  <a:schemeClr val="tx1"/>
                </a:solidFill>
                <a:latin typeface="Arial" charset="0"/>
                <a:cs typeface="Arial" charset="0"/>
              </a:defRPr>
            </a:lvl8pPr>
            <a:lvl9pPr marL="3886200" indent="-228600" eaLnBrk="0" fontAlgn="base" hangingPunct="0">
              <a:spcBef>
                <a:spcPct val="0"/>
              </a:spcBef>
              <a:spcAft>
                <a:spcPct val="0"/>
              </a:spcAft>
              <a:defRPr sz="1600" i="1">
                <a:solidFill>
                  <a:schemeClr val="tx1"/>
                </a:solidFill>
                <a:latin typeface="Arial" charset="0"/>
                <a:cs typeface="Arial" charset="0"/>
              </a:defRPr>
            </a:lvl9pPr>
          </a:lstStyle>
          <a:p>
            <a:r>
              <a:rPr lang="en-US" sz="1100" dirty="0">
                <a:latin typeface="Calibri" pitchFamily="34" charset="0"/>
              </a:rPr>
              <a:t>Source: Hardin et al. FCRD-USED-2011-000143 Rev. 2,</a:t>
            </a:r>
            <a:r>
              <a:rPr lang="en-US" sz="1100" b="1" dirty="0">
                <a:solidFill>
                  <a:srgbClr val="00B050"/>
                </a:solidFill>
              </a:rPr>
              <a:t> </a:t>
            </a:r>
            <a:r>
              <a:rPr lang="en-US" sz="1100" dirty="0">
                <a:latin typeface="Calibri" pitchFamily="34" charset="0"/>
              </a:rPr>
              <a:t>2011</a:t>
            </a:r>
          </a:p>
        </p:txBody>
      </p:sp>
      <p:sp>
        <p:nvSpPr>
          <p:cNvPr id="9" name="TextBox 1"/>
          <p:cNvSpPr txBox="1">
            <a:spLocks noChangeArrowheads="1"/>
          </p:cNvSpPr>
          <p:nvPr/>
        </p:nvSpPr>
        <p:spPr bwMode="auto">
          <a:xfrm>
            <a:off x="3171125" y="1127896"/>
            <a:ext cx="5284091" cy="4308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i="1">
                <a:solidFill>
                  <a:schemeClr val="tx1"/>
                </a:solidFill>
                <a:latin typeface="Arial" charset="0"/>
                <a:cs typeface="Arial" charset="0"/>
              </a:defRPr>
            </a:lvl1pPr>
            <a:lvl2pPr marL="742950" indent="-285750" eaLnBrk="0" hangingPunct="0">
              <a:defRPr sz="1600" i="1">
                <a:solidFill>
                  <a:schemeClr val="tx1"/>
                </a:solidFill>
                <a:latin typeface="Arial" charset="0"/>
                <a:cs typeface="Arial" charset="0"/>
              </a:defRPr>
            </a:lvl2pPr>
            <a:lvl3pPr marL="1143000" indent="-228600" eaLnBrk="0" hangingPunct="0">
              <a:defRPr sz="1600" i="1">
                <a:solidFill>
                  <a:schemeClr val="tx1"/>
                </a:solidFill>
                <a:latin typeface="Arial" charset="0"/>
                <a:cs typeface="Arial" charset="0"/>
              </a:defRPr>
            </a:lvl3pPr>
            <a:lvl4pPr marL="1600200" indent="-228600" eaLnBrk="0" hangingPunct="0">
              <a:defRPr sz="1600" i="1">
                <a:solidFill>
                  <a:schemeClr val="tx1"/>
                </a:solidFill>
                <a:latin typeface="Arial" charset="0"/>
                <a:cs typeface="Arial" charset="0"/>
              </a:defRPr>
            </a:lvl4pPr>
            <a:lvl5pPr marL="2057400" indent="-228600" eaLnBrk="0" hangingPunct="0">
              <a:defRPr sz="1600" i="1">
                <a:solidFill>
                  <a:schemeClr val="tx1"/>
                </a:solidFill>
                <a:latin typeface="Arial" charset="0"/>
                <a:cs typeface="Arial" charset="0"/>
              </a:defRPr>
            </a:lvl5pPr>
            <a:lvl6pPr marL="2514600" indent="-228600" eaLnBrk="0" fontAlgn="base" hangingPunct="0">
              <a:spcBef>
                <a:spcPct val="0"/>
              </a:spcBef>
              <a:spcAft>
                <a:spcPct val="0"/>
              </a:spcAft>
              <a:defRPr sz="1600" i="1">
                <a:solidFill>
                  <a:schemeClr val="tx1"/>
                </a:solidFill>
                <a:latin typeface="Arial" charset="0"/>
                <a:cs typeface="Arial" charset="0"/>
              </a:defRPr>
            </a:lvl6pPr>
            <a:lvl7pPr marL="2971800" indent="-228600" eaLnBrk="0" fontAlgn="base" hangingPunct="0">
              <a:spcBef>
                <a:spcPct val="0"/>
              </a:spcBef>
              <a:spcAft>
                <a:spcPct val="0"/>
              </a:spcAft>
              <a:defRPr sz="1600" i="1">
                <a:solidFill>
                  <a:schemeClr val="tx1"/>
                </a:solidFill>
                <a:latin typeface="Arial" charset="0"/>
                <a:cs typeface="Arial" charset="0"/>
              </a:defRPr>
            </a:lvl7pPr>
            <a:lvl8pPr marL="3429000" indent="-228600" eaLnBrk="0" fontAlgn="base" hangingPunct="0">
              <a:spcBef>
                <a:spcPct val="0"/>
              </a:spcBef>
              <a:spcAft>
                <a:spcPct val="0"/>
              </a:spcAft>
              <a:defRPr sz="1600" i="1">
                <a:solidFill>
                  <a:schemeClr val="tx1"/>
                </a:solidFill>
                <a:latin typeface="Arial" charset="0"/>
                <a:cs typeface="Arial" charset="0"/>
              </a:defRPr>
            </a:lvl8pPr>
            <a:lvl9pPr marL="3886200" indent="-228600" eaLnBrk="0" fontAlgn="base" hangingPunct="0">
              <a:spcBef>
                <a:spcPct val="0"/>
              </a:spcBef>
              <a:spcAft>
                <a:spcPct val="0"/>
              </a:spcAft>
              <a:defRPr sz="1600" i="1">
                <a:solidFill>
                  <a:schemeClr val="tx1"/>
                </a:solidFill>
                <a:latin typeface="Arial" charset="0"/>
                <a:cs typeface="Arial" charset="0"/>
              </a:defRPr>
            </a:lvl9pPr>
          </a:lstStyle>
          <a:p>
            <a:pPr algn="ctr" eaLnBrk="1" hangingPunct="1"/>
            <a:r>
              <a:rPr lang="en-US" sz="1100" i="0" dirty="0"/>
              <a:t>Decay Storage Needed to Meet WP Surface Temperature Limits vs.</a:t>
            </a:r>
          </a:p>
          <a:p>
            <a:pPr algn="ctr" eaLnBrk="1" hangingPunct="1"/>
            <a:r>
              <a:rPr lang="en-US" sz="1100" i="0" dirty="0"/>
              <a:t> WP Size or Capacity (PWR Assemblies; 60 </a:t>
            </a:r>
            <a:r>
              <a:rPr lang="en-US" sz="1100" i="0" dirty="0" err="1"/>
              <a:t>GWd</a:t>
            </a:r>
            <a:r>
              <a:rPr lang="en-US" sz="1100" i="0" dirty="0"/>
              <a:t>/MT </a:t>
            </a:r>
            <a:r>
              <a:rPr lang="en-US" sz="1100" i="0" dirty="0" err="1"/>
              <a:t>Burnup</a:t>
            </a:r>
            <a:r>
              <a:rPr lang="en-US" sz="1100" i="0" dirty="0"/>
              <a:t>)  </a:t>
            </a:r>
          </a:p>
        </p:txBody>
      </p:sp>
      <p:sp>
        <p:nvSpPr>
          <p:cNvPr id="11" name="Rectangle 10"/>
          <p:cNvSpPr>
            <a:spLocks noChangeArrowheads="1"/>
          </p:cNvSpPr>
          <p:nvPr/>
        </p:nvSpPr>
        <p:spPr bwMode="auto">
          <a:xfrm>
            <a:off x="356079" y="1343340"/>
            <a:ext cx="2542762" cy="3431704"/>
          </a:xfrm>
          <a:prstGeom prst="rect">
            <a:avLst/>
          </a:prstGeom>
          <a:ln>
            <a:solidFill>
              <a:schemeClr val="accent2">
                <a:lumMod val="50000"/>
              </a:schemeClr>
            </a:solidFill>
          </a:ln>
          <a:extLst/>
        </p:spPr>
        <p:style>
          <a:lnRef idx="2">
            <a:schemeClr val="dk1"/>
          </a:lnRef>
          <a:fillRef idx="1">
            <a:schemeClr val="lt1"/>
          </a:fillRef>
          <a:effectRef idx="0">
            <a:schemeClr val="dk1"/>
          </a:effectRef>
          <a:fontRef idx="minor">
            <a:schemeClr val="dk1"/>
          </a:fontRef>
        </p:style>
        <p:txBody>
          <a:bodyPr wrap="square">
            <a:spAutoFit/>
          </a:bodyPr>
          <a:lstStyle/>
          <a:p>
            <a:pPr>
              <a:spcBef>
                <a:spcPts val="300"/>
              </a:spcBef>
              <a:spcAft>
                <a:spcPts val="300"/>
              </a:spcAft>
            </a:pPr>
            <a:r>
              <a:rPr lang="en-US" sz="1600" i="0" dirty="0"/>
              <a:t>Temperature limits based on current international and previous US concepts:</a:t>
            </a:r>
          </a:p>
          <a:p>
            <a:pPr marL="163513" lvl="1" indent="-163513">
              <a:spcBef>
                <a:spcPts val="300"/>
              </a:spcBef>
              <a:spcAft>
                <a:spcPts val="300"/>
              </a:spcAft>
              <a:buFont typeface="Wingdings" pitchFamily="2" charset="2"/>
              <a:buChar char="§"/>
            </a:pPr>
            <a:r>
              <a:rPr lang="en-US" sz="1400" i="0" dirty="0"/>
              <a:t>100</a:t>
            </a:r>
            <a:r>
              <a:rPr lang="en-US" sz="1400" i="0" baseline="30000" dirty="0"/>
              <a:t>o</a:t>
            </a:r>
            <a:r>
              <a:rPr lang="en-US" sz="1400" i="0" dirty="0"/>
              <a:t>C for clay buffers and clay/shale media (e.g., SKB 2006)</a:t>
            </a:r>
          </a:p>
          <a:p>
            <a:pPr marL="163513" lvl="1" indent="-163513">
              <a:spcBef>
                <a:spcPts val="300"/>
              </a:spcBef>
              <a:spcAft>
                <a:spcPts val="300"/>
              </a:spcAft>
              <a:buFont typeface="Wingdings" pitchFamily="2" charset="2"/>
              <a:buChar char="§"/>
            </a:pPr>
            <a:r>
              <a:rPr lang="en-US" sz="1400" i="0" dirty="0"/>
              <a:t>200</a:t>
            </a:r>
            <a:r>
              <a:rPr lang="en-US" sz="1400" i="0" baseline="30000" dirty="0"/>
              <a:t>o</a:t>
            </a:r>
            <a:r>
              <a:rPr lang="en-US" sz="1400" i="0" dirty="0"/>
              <a:t>C for salt (e.g., Salt Repository Project, Fluor 1986)</a:t>
            </a:r>
          </a:p>
          <a:p>
            <a:pPr>
              <a:spcBef>
                <a:spcPts val="300"/>
              </a:spcBef>
              <a:spcAft>
                <a:spcPts val="300"/>
              </a:spcAft>
            </a:pPr>
            <a:r>
              <a:rPr lang="en-US" sz="1600" i="0" dirty="0"/>
              <a:t>Final temperature constraints will be site- and design-specific</a:t>
            </a:r>
          </a:p>
        </p:txBody>
      </p:sp>
      <p:sp>
        <p:nvSpPr>
          <p:cNvPr id="12" name="TextBox 11"/>
          <p:cNvSpPr txBox="1"/>
          <p:nvPr/>
        </p:nvSpPr>
        <p:spPr>
          <a:xfrm>
            <a:off x="1025958" y="4948906"/>
            <a:ext cx="6455613" cy="1354217"/>
          </a:xfrm>
          <a:prstGeom prst="rect">
            <a:avLst/>
          </a:prstGeom>
          <a:solidFill>
            <a:srgbClr val="640000"/>
          </a:solidFill>
          <a:ln>
            <a:solidFill>
              <a:srgbClr val="640000"/>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defRPr>
                <a:solidFill>
                  <a:schemeClr val="lt1"/>
                </a:solidFill>
              </a:defRPr>
            </a:lvl1pPr>
            <a:lvl2pPr marL="800100" lvl="1" indent="-342900">
              <a:buAutoNum type="arabicParen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600" dirty="0"/>
              <a:t>Repository thermal constraints can be met by</a:t>
            </a:r>
          </a:p>
          <a:p>
            <a:pPr lvl="1"/>
            <a:r>
              <a:rPr lang="en-US" sz="1600" dirty="0"/>
              <a:t>Aging</a:t>
            </a:r>
          </a:p>
          <a:p>
            <a:pPr lvl="1"/>
            <a:r>
              <a:rPr lang="en-US" sz="1600" dirty="0"/>
              <a:t>Ventilation in the repository</a:t>
            </a:r>
          </a:p>
          <a:p>
            <a:pPr lvl="1"/>
            <a:r>
              <a:rPr lang="en-US" sz="1600" dirty="0"/>
              <a:t>Decreasing package thermal output (size and burn-up) </a:t>
            </a:r>
          </a:p>
          <a:p>
            <a:pPr lvl="1"/>
            <a:r>
              <a:rPr lang="en-US" sz="1600" dirty="0"/>
              <a:t>Increasing package and drift spacing in the repository</a:t>
            </a:r>
          </a:p>
        </p:txBody>
      </p:sp>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3466" y="1743963"/>
            <a:ext cx="4319407" cy="28270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2820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Thermal Load Management (cont.)</a:t>
            </a:r>
          </a:p>
        </p:txBody>
      </p:sp>
      <p:sp>
        <p:nvSpPr>
          <p:cNvPr id="4" name="Slide Number Placeholder 3"/>
          <p:cNvSpPr>
            <a:spLocks noGrp="1"/>
          </p:cNvSpPr>
          <p:nvPr>
            <p:ph type="sldNum" sz="quarter" idx="12"/>
          </p:nvPr>
        </p:nvSpPr>
        <p:spPr/>
        <p:txBody>
          <a:bodyPr/>
          <a:lstStyle/>
          <a:p>
            <a:fld id="{A5E55A7B-7854-E145-92D9-B491DF4BAE2D}" type="slidenum">
              <a:rPr lang="en-US" smtClean="0"/>
              <a:pPr/>
              <a:t>12</a:t>
            </a:fld>
            <a:endParaRPr lang="en-US"/>
          </a:p>
        </p:txBody>
      </p:sp>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1088" t="1245" r="2177" b="1649"/>
          <a:stretch/>
        </p:blipFill>
        <p:spPr bwMode="auto">
          <a:xfrm>
            <a:off x="207034" y="1072192"/>
            <a:ext cx="5805578" cy="50809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3"/>
          <p:cNvSpPr txBox="1">
            <a:spLocks noChangeArrowheads="1"/>
          </p:cNvSpPr>
          <p:nvPr/>
        </p:nvSpPr>
        <p:spPr bwMode="auto">
          <a:xfrm>
            <a:off x="910728" y="6134869"/>
            <a:ext cx="411847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i="1">
                <a:solidFill>
                  <a:schemeClr val="tx1"/>
                </a:solidFill>
                <a:latin typeface="Arial" charset="0"/>
                <a:cs typeface="Arial" charset="0"/>
              </a:defRPr>
            </a:lvl1pPr>
            <a:lvl2pPr marL="742950" indent="-285750" eaLnBrk="0" hangingPunct="0">
              <a:defRPr sz="1600" i="1">
                <a:solidFill>
                  <a:schemeClr val="tx1"/>
                </a:solidFill>
                <a:latin typeface="Arial" charset="0"/>
                <a:cs typeface="Arial" charset="0"/>
              </a:defRPr>
            </a:lvl2pPr>
            <a:lvl3pPr marL="1143000" indent="-228600" eaLnBrk="0" hangingPunct="0">
              <a:defRPr sz="1600" i="1">
                <a:solidFill>
                  <a:schemeClr val="tx1"/>
                </a:solidFill>
                <a:latin typeface="Arial" charset="0"/>
                <a:cs typeface="Arial" charset="0"/>
              </a:defRPr>
            </a:lvl3pPr>
            <a:lvl4pPr marL="1600200" indent="-228600" eaLnBrk="0" hangingPunct="0">
              <a:defRPr sz="1600" i="1">
                <a:solidFill>
                  <a:schemeClr val="tx1"/>
                </a:solidFill>
                <a:latin typeface="Arial" charset="0"/>
                <a:cs typeface="Arial" charset="0"/>
              </a:defRPr>
            </a:lvl4pPr>
            <a:lvl5pPr marL="2057400" indent="-228600" eaLnBrk="0" hangingPunct="0">
              <a:defRPr sz="1600" i="1">
                <a:solidFill>
                  <a:schemeClr val="tx1"/>
                </a:solidFill>
                <a:latin typeface="Arial" charset="0"/>
                <a:cs typeface="Arial" charset="0"/>
              </a:defRPr>
            </a:lvl5pPr>
            <a:lvl6pPr marL="2514600" indent="-228600" eaLnBrk="0" fontAlgn="base" hangingPunct="0">
              <a:spcBef>
                <a:spcPct val="0"/>
              </a:spcBef>
              <a:spcAft>
                <a:spcPct val="0"/>
              </a:spcAft>
              <a:defRPr sz="1600" i="1">
                <a:solidFill>
                  <a:schemeClr val="tx1"/>
                </a:solidFill>
                <a:latin typeface="Arial" charset="0"/>
                <a:cs typeface="Arial" charset="0"/>
              </a:defRPr>
            </a:lvl6pPr>
            <a:lvl7pPr marL="2971800" indent="-228600" eaLnBrk="0" fontAlgn="base" hangingPunct="0">
              <a:spcBef>
                <a:spcPct val="0"/>
              </a:spcBef>
              <a:spcAft>
                <a:spcPct val="0"/>
              </a:spcAft>
              <a:defRPr sz="1600" i="1">
                <a:solidFill>
                  <a:schemeClr val="tx1"/>
                </a:solidFill>
                <a:latin typeface="Arial" charset="0"/>
                <a:cs typeface="Arial" charset="0"/>
              </a:defRPr>
            </a:lvl7pPr>
            <a:lvl8pPr marL="3429000" indent="-228600" eaLnBrk="0" fontAlgn="base" hangingPunct="0">
              <a:spcBef>
                <a:spcPct val="0"/>
              </a:spcBef>
              <a:spcAft>
                <a:spcPct val="0"/>
              </a:spcAft>
              <a:defRPr sz="1600" i="1">
                <a:solidFill>
                  <a:schemeClr val="tx1"/>
                </a:solidFill>
                <a:latin typeface="Arial" charset="0"/>
                <a:cs typeface="Arial" charset="0"/>
              </a:defRPr>
            </a:lvl8pPr>
            <a:lvl9pPr marL="3886200" indent="-228600" eaLnBrk="0" fontAlgn="base" hangingPunct="0">
              <a:spcBef>
                <a:spcPct val="0"/>
              </a:spcBef>
              <a:spcAft>
                <a:spcPct val="0"/>
              </a:spcAft>
              <a:defRPr sz="1600" i="1">
                <a:solidFill>
                  <a:schemeClr val="tx1"/>
                </a:solidFill>
                <a:latin typeface="Arial" charset="0"/>
                <a:cs typeface="Arial" charset="0"/>
              </a:defRPr>
            </a:lvl9pPr>
          </a:lstStyle>
          <a:p>
            <a:r>
              <a:rPr lang="en-US" sz="1100" dirty="0">
                <a:latin typeface="Calibri" pitchFamily="34" charset="0"/>
              </a:rPr>
              <a:t>Source: Hardin et al. 2015, FCRD-UFD-2015-000129 Rev 0 Figure 2-29</a:t>
            </a:r>
          </a:p>
        </p:txBody>
      </p:sp>
      <p:sp>
        <p:nvSpPr>
          <p:cNvPr id="8" name="TextBox 7"/>
          <p:cNvSpPr txBox="1"/>
          <p:nvPr/>
        </p:nvSpPr>
        <p:spPr>
          <a:xfrm>
            <a:off x="6093372" y="4718165"/>
            <a:ext cx="2744394" cy="954107"/>
          </a:xfrm>
          <a:prstGeom prst="rect">
            <a:avLst/>
          </a:prstGeom>
          <a:solidFill>
            <a:srgbClr val="0070C0"/>
          </a:solidFill>
          <a:ln>
            <a:solidFill>
              <a:srgbClr val="C00000"/>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1400" dirty="0"/>
              <a:t>Repository designs with thermal constraints on backfill will need long </a:t>
            </a:r>
            <a:r>
              <a:rPr lang="en-US" sz="1400" dirty="0" err="1"/>
              <a:t>preclosure</a:t>
            </a:r>
            <a:r>
              <a:rPr lang="en-US" sz="1400" dirty="0"/>
              <a:t> cooling times to accommodate large packages </a:t>
            </a:r>
          </a:p>
        </p:txBody>
      </p:sp>
      <p:sp>
        <p:nvSpPr>
          <p:cNvPr id="9" name="TextBox 8"/>
          <p:cNvSpPr txBox="1"/>
          <p:nvPr/>
        </p:nvSpPr>
        <p:spPr>
          <a:xfrm>
            <a:off x="6101998" y="2706738"/>
            <a:ext cx="2744394" cy="1600438"/>
          </a:xfrm>
          <a:prstGeom prst="rect">
            <a:avLst/>
          </a:prstGeom>
          <a:solidFill>
            <a:srgbClr val="0070C0"/>
          </a:solidFill>
          <a:ln>
            <a:solidFill>
              <a:srgbClr val="C00000"/>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1400" dirty="0"/>
              <a:t>Repository designs without backfill or in high-thermal-conductivity salt  will need relatively shorter </a:t>
            </a:r>
            <a:r>
              <a:rPr lang="en-US" sz="1400" dirty="0" err="1"/>
              <a:t>preclosure</a:t>
            </a:r>
            <a:r>
              <a:rPr lang="en-US" sz="1400" dirty="0"/>
              <a:t> cooling times to accommodate large packages; underground spacing can have a large impact</a:t>
            </a:r>
          </a:p>
        </p:txBody>
      </p:sp>
      <p:sp>
        <p:nvSpPr>
          <p:cNvPr id="10" name="TextBox 9"/>
          <p:cNvSpPr txBox="1"/>
          <p:nvPr/>
        </p:nvSpPr>
        <p:spPr>
          <a:xfrm>
            <a:off x="6081866" y="1788054"/>
            <a:ext cx="2744394" cy="523220"/>
          </a:xfrm>
          <a:prstGeom prst="rect">
            <a:avLst/>
          </a:prstGeom>
          <a:solidFill>
            <a:srgbClr val="0070C0"/>
          </a:solidFill>
          <a:ln>
            <a:solidFill>
              <a:srgbClr val="C00000"/>
            </a:solidFill>
          </a:ln>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1400" dirty="0"/>
              <a:t>Higher burnup fuels require longer </a:t>
            </a:r>
            <a:r>
              <a:rPr lang="en-US" sz="1400" dirty="0" err="1"/>
              <a:t>preclosure</a:t>
            </a:r>
            <a:r>
              <a:rPr lang="en-US" sz="1400" dirty="0"/>
              <a:t> cooling times</a:t>
            </a:r>
          </a:p>
        </p:txBody>
      </p:sp>
      <p:sp>
        <p:nvSpPr>
          <p:cNvPr id="5" name="Right Brace 4"/>
          <p:cNvSpPr/>
          <p:nvPr/>
        </p:nvSpPr>
        <p:spPr>
          <a:xfrm>
            <a:off x="5782832" y="1655450"/>
            <a:ext cx="155448" cy="788427"/>
          </a:xfrm>
          <a:prstGeom prst="rightBrace">
            <a:avLst/>
          </a:prstGeom>
          <a:ln>
            <a:solidFill>
              <a:srgbClr val="7030A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C00000"/>
              </a:solidFill>
            </a:endParaRPr>
          </a:p>
        </p:txBody>
      </p:sp>
      <p:sp>
        <p:nvSpPr>
          <p:cNvPr id="12" name="Right Brace 11"/>
          <p:cNvSpPr/>
          <p:nvPr/>
        </p:nvSpPr>
        <p:spPr>
          <a:xfrm>
            <a:off x="5775693" y="2818875"/>
            <a:ext cx="169725" cy="1201033"/>
          </a:xfrm>
          <a:prstGeom prst="rightBrace">
            <a:avLst/>
          </a:prstGeom>
          <a:ln>
            <a:solidFill>
              <a:srgbClr val="7030A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C00000"/>
              </a:solidFill>
            </a:endParaRPr>
          </a:p>
        </p:txBody>
      </p:sp>
      <p:sp>
        <p:nvSpPr>
          <p:cNvPr id="13" name="Right Brace 12"/>
          <p:cNvSpPr/>
          <p:nvPr/>
        </p:nvSpPr>
        <p:spPr>
          <a:xfrm>
            <a:off x="5775694" y="4887264"/>
            <a:ext cx="169725" cy="520482"/>
          </a:xfrm>
          <a:prstGeom prst="rightBrace">
            <a:avLst/>
          </a:prstGeom>
          <a:ln>
            <a:solidFill>
              <a:srgbClr val="7030A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rgbClr val="C00000"/>
              </a:solidFill>
            </a:endParaRPr>
          </a:p>
        </p:txBody>
      </p:sp>
    </p:spTree>
    <p:extLst>
      <p:ext uri="{BB962C8B-B14F-4D97-AF65-F5344CB8AC3E}">
        <p14:creationId xmlns:p14="http://schemas.microsoft.com/office/powerpoint/2010/main" val="2153804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Repository Considerations:</a:t>
            </a:r>
            <a:br>
              <a:rPr lang="en-US" sz="3600" dirty="0"/>
            </a:br>
            <a:r>
              <a:rPr lang="en-US" sz="3200" dirty="0"/>
              <a:t>Criticality Control</a:t>
            </a:r>
          </a:p>
        </p:txBody>
      </p:sp>
      <p:sp>
        <p:nvSpPr>
          <p:cNvPr id="19" name="Content Placeholder 18"/>
          <p:cNvSpPr>
            <a:spLocks noGrp="1"/>
          </p:cNvSpPr>
          <p:nvPr>
            <p:ph idx="1"/>
          </p:nvPr>
        </p:nvSpPr>
        <p:spPr>
          <a:xfrm>
            <a:off x="457200" y="1172153"/>
            <a:ext cx="8229600" cy="5150109"/>
          </a:xfrm>
        </p:spPr>
        <p:txBody>
          <a:bodyPr/>
          <a:lstStyle/>
          <a:p>
            <a:r>
              <a:rPr lang="en-US" dirty="0"/>
              <a:t>Some already-loaded DPCs pose complications for licensing analyses of </a:t>
            </a:r>
            <a:r>
              <a:rPr lang="en-US" dirty="0" err="1"/>
              <a:t>postclosure</a:t>
            </a:r>
            <a:r>
              <a:rPr lang="en-US" dirty="0"/>
              <a:t> criticality control </a:t>
            </a:r>
          </a:p>
          <a:p>
            <a:pPr lvl="1"/>
            <a:r>
              <a:rPr lang="en-US" dirty="0"/>
              <a:t>Flooding by groundwater following canister degradation is a pre-requisite for criticality in any waste package</a:t>
            </a:r>
          </a:p>
          <a:p>
            <a:pPr lvl="1"/>
            <a:r>
              <a:rPr lang="en-US" dirty="0"/>
              <a:t>Al-based neutron absorbers used in some DPCs will degrade in water</a:t>
            </a:r>
          </a:p>
          <a:p>
            <a:pPr lvl="1"/>
            <a:r>
              <a:rPr lang="en-US" dirty="0"/>
              <a:t>Resulting reactivity increase can be offset by</a:t>
            </a:r>
          </a:p>
          <a:p>
            <a:pPr lvl="2"/>
            <a:r>
              <a:rPr lang="en-US" dirty="0"/>
              <a:t>High-reliability disposal </a:t>
            </a:r>
            <a:r>
              <a:rPr lang="en-US" dirty="0" err="1"/>
              <a:t>overpacks</a:t>
            </a:r>
            <a:endParaRPr lang="en-US" dirty="0"/>
          </a:p>
          <a:p>
            <a:pPr lvl="2"/>
            <a:r>
              <a:rPr lang="en-US" dirty="0"/>
              <a:t>Uncredited margin in SNF configurations </a:t>
            </a:r>
          </a:p>
          <a:p>
            <a:pPr lvl="2"/>
            <a:r>
              <a:rPr lang="en-US" dirty="0"/>
              <a:t>High chloride content in groundwater (e.g., in salt)</a:t>
            </a:r>
          </a:p>
          <a:p>
            <a:pPr lvl="1"/>
            <a:r>
              <a:rPr lang="en-US" dirty="0"/>
              <a:t>Other options include</a:t>
            </a:r>
          </a:p>
          <a:p>
            <a:pPr lvl="2"/>
            <a:r>
              <a:rPr lang="en-US" dirty="0"/>
              <a:t>Open DPCs before disposal to add criticality controls</a:t>
            </a:r>
          </a:p>
          <a:p>
            <a:pPr lvl="2"/>
            <a:r>
              <a:rPr lang="en-US" dirty="0"/>
              <a:t>Include consequences of </a:t>
            </a:r>
            <a:r>
              <a:rPr lang="en-US" dirty="0" err="1"/>
              <a:t>postclosure</a:t>
            </a:r>
            <a:r>
              <a:rPr lang="en-US" dirty="0"/>
              <a:t> criticality in long-term performance estimates</a:t>
            </a:r>
          </a:p>
          <a:p>
            <a:pPr lvl="1"/>
            <a:r>
              <a:rPr lang="en-US" dirty="0"/>
              <a:t>Case-by-case analysis of individual DPCs may be needed for licensing (function of enrichment and  burn-up) </a:t>
            </a:r>
          </a:p>
        </p:txBody>
      </p:sp>
      <p:sp>
        <p:nvSpPr>
          <p:cNvPr id="4" name="Slide Number Placeholder 3"/>
          <p:cNvSpPr>
            <a:spLocks noGrp="1"/>
          </p:cNvSpPr>
          <p:nvPr>
            <p:ph type="sldNum" sz="quarter" idx="12"/>
          </p:nvPr>
        </p:nvSpPr>
        <p:spPr/>
        <p:txBody>
          <a:bodyPr/>
          <a:lstStyle/>
          <a:p>
            <a:fld id="{A5E55A7B-7854-E145-92D9-B491DF4BAE2D}" type="slidenum">
              <a:rPr lang="en-US" smtClean="0"/>
              <a:pPr/>
              <a:t>13</a:t>
            </a:fld>
            <a:endParaRPr lang="en-US"/>
          </a:p>
        </p:txBody>
      </p:sp>
    </p:spTree>
    <p:extLst>
      <p:ext uri="{BB962C8B-B14F-4D97-AF65-F5344CB8AC3E}">
        <p14:creationId xmlns:p14="http://schemas.microsoft.com/office/powerpoint/2010/main" val="1025206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61947"/>
            <a:ext cx="4934310" cy="991675"/>
          </a:xfrm>
        </p:spPr>
        <p:txBody>
          <a:bodyPr/>
          <a:lstStyle/>
          <a:p>
            <a:r>
              <a:rPr lang="en-US" sz="3600" dirty="0"/>
              <a:t>Other Considerations:  </a:t>
            </a:r>
            <a:br>
              <a:rPr lang="en-US" sz="3600" dirty="0"/>
            </a:br>
            <a:r>
              <a:rPr lang="en-US" sz="3200" dirty="0"/>
              <a:t>Waste Package Size</a:t>
            </a:r>
            <a:endParaRPr lang="en-US" sz="3600" dirty="0"/>
          </a:p>
        </p:txBody>
      </p:sp>
      <p:sp>
        <p:nvSpPr>
          <p:cNvPr id="3" name="Content Placeholder 2"/>
          <p:cNvSpPr>
            <a:spLocks noGrp="1"/>
          </p:cNvSpPr>
          <p:nvPr>
            <p:ph idx="1"/>
          </p:nvPr>
        </p:nvSpPr>
        <p:spPr>
          <a:xfrm>
            <a:off x="457199" y="1723217"/>
            <a:ext cx="4330461" cy="4475087"/>
          </a:xfrm>
        </p:spPr>
        <p:txBody>
          <a:bodyPr/>
          <a:lstStyle/>
          <a:p>
            <a:r>
              <a:rPr lang="en-US" sz="2000" dirty="0"/>
              <a:t>DPCs are massive, but not unprecedented</a:t>
            </a:r>
          </a:p>
          <a:p>
            <a:pPr lvl="1"/>
            <a:r>
              <a:rPr lang="en-US" sz="1800" dirty="0"/>
              <a:t>Transportation, aging, and disposal canisters proposed for  Yucca Mountain were in the range of sizes of existing DPCs</a:t>
            </a:r>
          </a:p>
          <a:p>
            <a:pPr lvl="1"/>
            <a:r>
              <a:rPr lang="en-US" sz="1800" dirty="0"/>
              <a:t>With disposal overpack and transport shielding, total mass could be on the order of 150 metric tons</a:t>
            </a:r>
          </a:p>
          <a:p>
            <a:r>
              <a:rPr lang="en-US" sz="2000" dirty="0"/>
              <a:t>Size poses engineering challenges for handling during both transportation and disposal, but options are available </a:t>
            </a:r>
          </a:p>
        </p:txBody>
      </p:sp>
      <p:sp>
        <p:nvSpPr>
          <p:cNvPr id="4" name="Slide Number Placeholder 3"/>
          <p:cNvSpPr>
            <a:spLocks noGrp="1"/>
          </p:cNvSpPr>
          <p:nvPr>
            <p:ph type="sldNum" sz="quarter" idx="12"/>
          </p:nvPr>
        </p:nvSpPr>
        <p:spPr/>
        <p:txBody>
          <a:bodyPr/>
          <a:lstStyle/>
          <a:p>
            <a:fld id="{A5E55A7B-7854-E145-92D9-B491DF4BAE2D}" type="slidenum">
              <a:rPr lang="en-US" smtClean="0"/>
              <a:pPr/>
              <a:t>14</a:t>
            </a:fld>
            <a:endParaRPr lang="en-US"/>
          </a:p>
        </p:txBody>
      </p:sp>
      <p:grpSp>
        <p:nvGrpSpPr>
          <p:cNvPr id="13" name="Group 5"/>
          <p:cNvGrpSpPr>
            <a:grpSpLocks noChangeAspect="1"/>
          </p:cNvGrpSpPr>
          <p:nvPr/>
        </p:nvGrpSpPr>
        <p:grpSpPr bwMode="auto">
          <a:xfrm>
            <a:off x="5391509" y="630522"/>
            <a:ext cx="2452031" cy="5655800"/>
            <a:chOff x="6392333" y="227870"/>
            <a:chExt cx="2743200" cy="6330781"/>
          </a:xfrm>
        </p:grpSpPr>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547104" y="5029200"/>
              <a:ext cx="2454849" cy="1529451"/>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2333" y="1785177"/>
              <a:ext cx="2743200" cy="173741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4" descr="C:\Users\Mark\Desktop\02.jpg"/>
            <p:cNvPicPr>
              <a:picLocks/>
            </p:cNvPicPr>
            <p:nvPr/>
          </p:nvPicPr>
          <p:blipFill>
            <a:blip r:embed="rId4">
              <a:extLst>
                <a:ext uri="{28A0092B-C50C-407E-A947-70E740481C1C}">
                  <a14:useLocalDpi xmlns:a14="http://schemas.microsoft.com/office/drawing/2010/main" val="0"/>
                </a:ext>
              </a:extLst>
            </a:blip>
            <a:srcRect/>
            <a:stretch>
              <a:fillRect/>
            </a:stretch>
          </p:blipFill>
          <p:spPr bwMode="auto">
            <a:xfrm>
              <a:off x="6536415" y="227870"/>
              <a:ext cx="2474390" cy="164054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17" name="Picture 4"/>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36416" y="3429000"/>
              <a:ext cx="2473039" cy="1631575"/>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pic>
      </p:grpSp>
      <p:sp>
        <p:nvSpPr>
          <p:cNvPr id="19" name="TextBox 18"/>
          <p:cNvSpPr txBox="1"/>
          <p:nvPr/>
        </p:nvSpPr>
        <p:spPr>
          <a:xfrm>
            <a:off x="7769974" y="1070475"/>
            <a:ext cx="1268627" cy="430887"/>
          </a:xfrm>
          <a:prstGeom prst="rect">
            <a:avLst/>
          </a:prstGeom>
          <a:noFill/>
        </p:spPr>
        <p:txBody>
          <a:bodyPr wrap="square" rtlCol="0">
            <a:spAutoFit/>
          </a:bodyPr>
          <a:lstStyle/>
          <a:p>
            <a:r>
              <a:rPr lang="en-US" sz="1050" b="1" dirty="0"/>
              <a:t>SKB Demo </a:t>
            </a:r>
          </a:p>
          <a:p>
            <a:r>
              <a:rPr lang="en-US" sz="1050" b="1" dirty="0"/>
              <a:t>(90 MT), Äspö</a:t>
            </a:r>
          </a:p>
        </p:txBody>
      </p:sp>
      <p:sp>
        <p:nvSpPr>
          <p:cNvPr id="20" name="TextBox 19"/>
          <p:cNvSpPr txBox="1"/>
          <p:nvPr/>
        </p:nvSpPr>
        <p:spPr>
          <a:xfrm>
            <a:off x="7786449" y="2412326"/>
            <a:ext cx="1223320" cy="415498"/>
          </a:xfrm>
          <a:prstGeom prst="rect">
            <a:avLst/>
          </a:prstGeom>
          <a:noFill/>
        </p:spPr>
        <p:txBody>
          <a:bodyPr wrap="square" rtlCol="0">
            <a:spAutoFit/>
          </a:bodyPr>
          <a:lstStyle/>
          <a:p>
            <a:r>
              <a:rPr lang="en-US" sz="1050" b="1" dirty="0"/>
              <a:t>Andra Funicular Concept</a:t>
            </a:r>
          </a:p>
        </p:txBody>
      </p:sp>
      <p:sp>
        <p:nvSpPr>
          <p:cNvPr id="21" name="TextBox 20"/>
          <p:cNvSpPr txBox="1"/>
          <p:nvPr/>
        </p:nvSpPr>
        <p:spPr>
          <a:xfrm>
            <a:off x="7811163" y="3663818"/>
            <a:ext cx="1173892" cy="900246"/>
          </a:xfrm>
          <a:prstGeom prst="rect">
            <a:avLst/>
          </a:prstGeom>
          <a:noFill/>
        </p:spPr>
        <p:txBody>
          <a:bodyPr wrap="square" rtlCol="0">
            <a:spAutoFit/>
          </a:bodyPr>
          <a:lstStyle/>
          <a:p>
            <a:r>
              <a:rPr lang="en-US" sz="1050" b="1" dirty="0"/>
              <a:t>Wheelift®</a:t>
            </a:r>
          </a:p>
          <a:p>
            <a:r>
              <a:rPr lang="en-US" sz="1050" b="1" dirty="0"/>
              <a:t>Transport-Emplacement Vehicle Concept</a:t>
            </a:r>
          </a:p>
        </p:txBody>
      </p:sp>
      <p:sp>
        <p:nvSpPr>
          <p:cNvPr id="22" name="TextBox 21"/>
          <p:cNvSpPr txBox="1"/>
          <p:nvPr/>
        </p:nvSpPr>
        <p:spPr>
          <a:xfrm>
            <a:off x="7811163" y="5395381"/>
            <a:ext cx="1227438" cy="415498"/>
          </a:xfrm>
          <a:prstGeom prst="rect">
            <a:avLst/>
          </a:prstGeom>
          <a:noFill/>
        </p:spPr>
        <p:txBody>
          <a:bodyPr wrap="square" rtlCol="0">
            <a:spAutoFit/>
          </a:bodyPr>
          <a:lstStyle/>
          <a:p>
            <a:r>
              <a:rPr lang="en-US" sz="1050" b="1" dirty="0"/>
              <a:t>DBE Shaft Hoist Concept (85 MT)</a:t>
            </a:r>
          </a:p>
        </p:txBody>
      </p:sp>
    </p:spTree>
    <p:extLst>
      <p:ext uri="{BB962C8B-B14F-4D97-AF65-F5344CB8AC3E}">
        <p14:creationId xmlns:p14="http://schemas.microsoft.com/office/powerpoint/2010/main" val="887468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Possible Options for an Integrated System</a:t>
            </a:r>
          </a:p>
        </p:txBody>
      </p:sp>
      <p:sp>
        <p:nvSpPr>
          <p:cNvPr id="3" name="Content Placeholder 2"/>
          <p:cNvSpPr>
            <a:spLocks noGrp="1"/>
          </p:cNvSpPr>
          <p:nvPr>
            <p:ph idx="1"/>
          </p:nvPr>
        </p:nvSpPr>
        <p:spPr>
          <a:xfrm>
            <a:off x="389882" y="839911"/>
            <a:ext cx="8229600" cy="5521620"/>
          </a:xfrm>
        </p:spPr>
        <p:txBody>
          <a:bodyPr/>
          <a:lstStyle/>
          <a:p>
            <a:pPr>
              <a:spcBef>
                <a:spcPts val="0"/>
              </a:spcBef>
            </a:pPr>
            <a:r>
              <a:rPr lang="en-US" sz="2000" dirty="0"/>
              <a:t>Introduce a standardized canister to be loaded at reactors in the future</a:t>
            </a:r>
          </a:p>
          <a:p>
            <a:pPr lvl="1">
              <a:spcBef>
                <a:spcPts val="0"/>
              </a:spcBef>
            </a:pPr>
            <a:r>
              <a:rPr lang="en-US" sz="1800" dirty="0"/>
              <a:t>Selection of a standardized transportation, aging, and disposal (STAD) canister is repository-design and regulation specific</a:t>
            </a:r>
          </a:p>
          <a:p>
            <a:pPr lvl="1">
              <a:spcBef>
                <a:spcPts val="0"/>
              </a:spcBef>
            </a:pPr>
            <a:r>
              <a:rPr lang="en-US" sz="1800" dirty="0"/>
              <a:t>Loading STADs directly from reactor pools (as proposed for Yucca Mountain) is unlikely to happen before perhaps 2030, by which time more than 50,000 MTHM of SNF will be in DPCs</a:t>
            </a:r>
          </a:p>
          <a:p>
            <a:pPr lvl="2">
              <a:spcBef>
                <a:spcPts val="0"/>
              </a:spcBef>
            </a:pPr>
            <a:r>
              <a:rPr lang="en-US" sz="1600" dirty="0"/>
              <a:t>Later dates for repository and STAD selection will mean more fuel in DPCs</a:t>
            </a:r>
          </a:p>
          <a:p>
            <a:pPr lvl="1">
              <a:spcBef>
                <a:spcPts val="0"/>
              </a:spcBef>
            </a:pPr>
            <a:r>
              <a:rPr lang="en-US" sz="1800" dirty="0"/>
              <a:t>Lack of present incentive for utilities to use standardized canister</a:t>
            </a:r>
          </a:p>
          <a:p>
            <a:pPr>
              <a:spcBef>
                <a:spcPts val="0"/>
              </a:spcBef>
            </a:pPr>
            <a:r>
              <a:rPr lang="en-US" sz="2000" dirty="0"/>
              <a:t>Repackaging of SNF from DPCs to STADs at a consolidated storage facility</a:t>
            </a:r>
          </a:p>
          <a:p>
            <a:pPr lvl="1">
              <a:spcBef>
                <a:spcPts val="0"/>
              </a:spcBef>
            </a:pPr>
            <a:r>
              <a:rPr lang="en-US" sz="1800" dirty="0"/>
              <a:t>Cost and schedule of repackaging</a:t>
            </a:r>
          </a:p>
          <a:p>
            <a:pPr lvl="1">
              <a:spcBef>
                <a:spcPts val="0"/>
              </a:spcBef>
            </a:pPr>
            <a:r>
              <a:rPr lang="en-US" sz="1800" dirty="0"/>
              <a:t>Management of additional LLW stream (used DPCs)</a:t>
            </a:r>
          </a:p>
          <a:p>
            <a:pPr>
              <a:spcBef>
                <a:spcPts val="0"/>
              </a:spcBef>
            </a:pPr>
            <a:r>
              <a:rPr lang="en-US" sz="2000" dirty="0"/>
              <a:t>Repository design options to handle multiple packaging systems </a:t>
            </a:r>
          </a:p>
          <a:p>
            <a:pPr lvl="1">
              <a:spcBef>
                <a:spcPts val="0"/>
              </a:spcBef>
            </a:pPr>
            <a:r>
              <a:rPr lang="en-US" sz="1800" dirty="0"/>
              <a:t>Plan now for disposal of some DPCs, repackaging of others</a:t>
            </a:r>
          </a:p>
          <a:p>
            <a:pPr>
              <a:spcBef>
                <a:spcPts val="0"/>
              </a:spcBef>
            </a:pPr>
            <a:r>
              <a:rPr lang="en-US" sz="2000" dirty="0"/>
              <a:t>Cost considerations–number of handling operations, number of packages, repository design, and complexity of licensing</a:t>
            </a:r>
          </a:p>
        </p:txBody>
      </p:sp>
      <p:sp>
        <p:nvSpPr>
          <p:cNvPr id="4" name="Slide Number Placeholder 3"/>
          <p:cNvSpPr>
            <a:spLocks noGrp="1"/>
          </p:cNvSpPr>
          <p:nvPr>
            <p:ph type="sldNum" sz="quarter" idx="12"/>
          </p:nvPr>
        </p:nvSpPr>
        <p:spPr/>
        <p:txBody>
          <a:bodyPr/>
          <a:lstStyle/>
          <a:p>
            <a:fld id="{A5E55A7B-7854-E145-92D9-B491DF4BAE2D}" type="slidenum">
              <a:rPr lang="en-US" smtClean="0"/>
              <a:pPr/>
              <a:t>15</a:t>
            </a:fld>
            <a:endParaRPr lang="en-US"/>
          </a:p>
        </p:txBody>
      </p:sp>
      <p:sp>
        <p:nvSpPr>
          <p:cNvPr id="5" name="TextBox 4"/>
          <p:cNvSpPr txBox="1"/>
          <p:nvPr/>
        </p:nvSpPr>
        <p:spPr>
          <a:xfrm>
            <a:off x="1025957" y="5529392"/>
            <a:ext cx="6455613" cy="338554"/>
          </a:xfrm>
          <a:prstGeom prst="rect">
            <a:avLst/>
          </a:prstGeom>
          <a:solidFill>
            <a:srgbClr val="640000"/>
          </a:solidFill>
          <a:ln>
            <a:solidFill>
              <a:srgbClr val="640000"/>
            </a:solidFill>
          </a:ln>
        </p:spPr>
        <p:style>
          <a:lnRef idx="0">
            <a:schemeClr val="accent4"/>
          </a:lnRef>
          <a:fillRef idx="3">
            <a:schemeClr val="accent4"/>
          </a:fillRef>
          <a:effectRef idx="3">
            <a:schemeClr val="accent4"/>
          </a:effectRef>
          <a:fontRef idx="minor">
            <a:schemeClr val="lt1"/>
          </a:fontRef>
        </p:style>
        <p:txBody>
          <a:bodyPr wrap="square" rtlCol="0">
            <a:spAutoFit/>
          </a:bodyPr>
          <a:lstStyle>
            <a:defPPr>
              <a:defRPr lang="en-US"/>
            </a:defPPr>
            <a:lvl1pPr>
              <a:defRPr>
                <a:solidFill>
                  <a:schemeClr val="lt1"/>
                </a:solidFill>
              </a:defRPr>
            </a:lvl1pPr>
            <a:lvl2pPr marL="800100" lvl="1" indent="-342900">
              <a:buAutoNum type="arabicParen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en-US" sz="1600" dirty="0"/>
              <a:t>Note:  the DOE has relevant work in progress in each of these areas</a:t>
            </a:r>
          </a:p>
        </p:txBody>
      </p:sp>
    </p:spTree>
    <p:extLst>
      <p:ext uri="{BB962C8B-B14F-4D97-AF65-F5344CB8AC3E}">
        <p14:creationId xmlns:p14="http://schemas.microsoft.com/office/powerpoint/2010/main" val="12867850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4583" y="923785"/>
            <a:ext cx="2090124" cy="2420783"/>
          </a:xfrm>
          <a:prstGeom prst="rect">
            <a:avLst/>
          </a:prstGeom>
          <a:noFill/>
          <a:ln w="9525">
            <a:solidFill>
              <a:schemeClr val="tx1"/>
            </a:solidFill>
            <a:miter lim="800000"/>
            <a:headEnd/>
            <a:tailEnd/>
          </a:ln>
          <a:effectLst>
            <a:outerShdw blurRad="50800" dist="38100" dir="18900000" algn="b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2" name="Title 1"/>
          <p:cNvSpPr>
            <a:spLocks noGrp="1"/>
          </p:cNvSpPr>
          <p:nvPr>
            <p:ph type="title"/>
          </p:nvPr>
        </p:nvSpPr>
        <p:spPr/>
        <p:txBody>
          <a:bodyPr/>
          <a:lstStyle/>
          <a:p>
            <a:r>
              <a:rPr lang="en-US" sz="3200" dirty="0"/>
              <a:t>Recent DOE work on Standardized Canisters</a:t>
            </a:r>
          </a:p>
        </p:txBody>
      </p:sp>
      <p:sp>
        <p:nvSpPr>
          <p:cNvPr id="6" name="Content Placeholder 5"/>
          <p:cNvSpPr>
            <a:spLocks noGrp="1"/>
          </p:cNvSpPr>
          <p:nvPr>
            <p:ph idx="1"/>
          </p:nvPr>
        </p:nvSpPr>
        <p:spPr>
          <a:xfrm>
            <a:off x="401782" y="923785"/>
            <a:ext cx="4551218" cy="4096473"/>
          </a:xfrm>
        </p:spPr>
        <p:txBody>
          <a:bodyPr/>
          <a:lstStyle/>
          <a:p>
            <a:r>
              <a:rPr lang="en-US" sz="1100" dirty="0" err="1"/>
              <a:t>Areva</a:t>
            </a:r>
            <a:r>
              <a:rPr lang="en-US" sz="1100" dirty="0"/>
              <a:t> Federal Services, 2013, Task Order 12—Standardized Transportation, Aging, and Disposal Canister Feasibility Study, RPT-3008097-000.</a:t>
            </a:r>
          </a:p>
          <a:p>
            <a:r>
              <a:rPr lang="en-US" sz="1100" dirty="0"/>
              <a:t>Cumberland, R.M., K.A. Williams, J.J. </a:t>
            </a:r>
            <a:r>
              <a:rPr lang="en-US" sz="1100" dirty="0" err="1"/>
              <a:t>Jarrel</a:t>
            </a:r>
            <a:r>
              <a:rPr lang="en-US" sz="1100" dirty="0"/>
              <a:t>, R. A. Joseph III, 2016,  Cost Sensitivity Analysis for Consolidated Interim Storage of Spent Fuel:  Evaluating the Effect of Economic Environment Parameters, FCRD-NFST-2016-000721, Rev. 1, ORNL/SR-2016/681.</a:t>
            </a:r>
          </a:p>
          <a:p>
            <a:r>
              <a:rPr lang="en-US" sz="1100" dirty="0"/>
              <a:t>Energy Solutions et al., 2013, Task Order 12:  Standardized Transportation, Aging, and Disposal Canister Feasibility Study.</a:t>
            </a:r>
          </a:p>
          <a:p>
            <a:r>
              <a:rPr lang="en-US" sz="1100" dirty="0"/>
              <a:t>Energy Solutions et al., 2015, Task Order 21:  Operational Requirements for Standardized Dry Fuel Canister Systems, Updated Final Report.</a:t>
            </a:r>
          </a:p>
          <a:p>
            <a:r>
              <a:rPr lang="en-US" sz="1100" dirty="0"/>
              <a:t>Energy Solutions et al., 2015, Task Order 18:  Generic Design for Small Standardized </a:t>
            </a:r>
            <a:r>
              <a:rPr lang="en-US" sz="1100" dirty="0" err="1"/>
              <a:t>Treansportation</a:t>
            </a:r>
            <a:r>
              <a:rPr lang="en-US" sz="1100" dirty="0"/>
              <a:t>, Aging, and Disposal Canister Systems, Updated Final Report.</a:t>
            </a:r>
          </a:p>
          <a:p>
            <a:r>
              <a:rPr lang="en-US" sz="1100" dirty="0"/>
              <a:t>Jarrell, J., R. Joseph, R. Howard, R. Hale, G. Petersen, B. Wilkerson, J. Fortner, E. Kalinina, Initial Standardized Canister System Evolution, FCRD-NFST-2014-000084, Rev. 1, ORNL/LTR-2014-330, U.S. Department of Energy Nuclear Fuels Storage and Transportation Planning Project.</a:t>
            </a:r>
          </a:p>
          <a:p>
            <a:r>
              <a:rPr lang="en-US" sz="1100" dirty="0"/>
              <a:t>Jarrell, J., R. Joseph, R. Howard, G. Petersen, R. Cumberland, M. Nutt, J. Carter, and T. Cotton, 2016, Cost Implications of an Interim Storage Facility in the Waste Management System, FCRD-NFST-2015-000648 Rev.1 ONRL/TM-2015/18.</a:t>
            </a:r>
          </a:p>
          <a:p>
            <a:r>
              <a:rPr lang="en-US" sz="1100" dirty="0"/>
              <a:t>Oak Ridge National Laboratory, 2015, Performance Specification for Standardized Transportation, Aging, and Disposal Canister Systems, FCRD-NFST-2014-000579, Rev. 2, ORNL/SPR-2015/251,  U.S. Department of Energy Nuclear Fuels Storage and Transportation Planning Project.</a:t>
            </a:r>
          </a:p>
          <a:p>
            <a:pPr marL="0" indent="0">
              <a:buNone/>
            </a:pPr>
            <a:r>
              <a:rPr lang="en-US" sz="1100" dirty="0"/>
              <a:t>All reports available at </a:t>
            </a:r>
            <a:r>
              <a:rPr lang="en-US" sz="1100" i="1" dirty="0">
                <a:hlinkClick r:id="rId3"/>
              </a:rPr>
              <a:t>https://curie.ornl.gov/</a:t>
            </a:r>
            <a:r>
              <a:rPr lang="en-US" sz="1100" i="1" dirty="0"/>
              <a:t> </a:t>
            </a:r>
            <a:endParaRPr lang="en-US" sz="1100" dirty="0"/>
          </a:p>
        </p:txBody>
      </p:sp>
      <p:pic>
        <p:nvPicPr>
          <p:cNvPr id="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0510" y="763773"/>
            <a:ext cx="2066703" cy="2504015"/>
          </a:xfrm>
          <a:prstGeom prst="rect">
            <a:avLst/>
          </a:prstGeom>
          <a:noFill/>
          <a:ln w="9525">
            <a:solidFill>
              <a:schemeClr val="tx1"/>
            </a:solidFill>
            <a:miter lim="800000"/>
            <a:headEnd/>
            <a:tailEnd/>
          </a:ln>
          <a:effectLst>
            <a:outerShdw blurRad="50800" dist="38100" dir="18900000" algn="b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1594" y="1840276"/>
            <a:ext cx="1991031" cy="2519456"/>
          </a:xfrm>
          <a:prstGeom prst="rect">
            <a:avLst/>
          </a:prstGeom>
          <a:noFill/>
          <a:ln w="9525">
            <a:solidFill>
              <a:schemeClr val="tx1"/>
            </a:solidFill>
            <a:miter lim="800000"/>
            <a:headEnd/>
            <a:tailEnd/>
          </a:ln>
          <a:effectLst>
            <a:outerShdw blurRad="50800" dist="38100" dir="18900000" algn="b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01398" y="1494915"/>
            <a:ext cx="2060533" cy="2720961"/>
          </a:xfrm>
          <a:prstGeom prst="rect">
            <a:avLst/>
          </a:prstGeom>
          <a:noFill/>
          <a:ln w="9525">
            <a:solidFill>
              <a:schemeClr val="tx1"/>
            </a:solidFill>
            <a:miter lim="800000"/>
            <a:headEnd/>
            <a:tailEnd/>
          </a:ln>
          <a:effectLst>
            <a:outerShdw blurRad="50800" dist="38100" dir="18900000" algn="b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7"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72186" y="2588669"/>
            <a:ext cx="2191605" cy="2683179"/>
          </a:xfrm>
          <a:prstGeom prst="rect">
            <a:avLst/>
          </a:prstGeom>
          <a:noFill/>
          <a:ln w="9525">
            <a:solidFill>
              <a:schemeClr val="tx1"/>
            </a:solidFill>
            <a:miter lim="800000"/>
            <a:headEnd/>
            <a:tailEnd/>
          </a:ln>
          <a:effectLst>
            <a:outerShdw blurRad="50800" dist="38100" dir="18900000" algn="b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23"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l="16310"/>
          <a:stretch/>
        </p:blipFill>
        <p:spPr bwMode="auto">
          <a:xfrm>
            <a:off x="7031302" y="2797173"/>
            <a:ext cx="2034028" cy="2837405"/>
          </a:xfrm>
          <a:prstGeom prst="rect">
            <a:avLst/>
          </a:prstGeom>
          <a:noFill/>
          <a:ln w="9525">
            <a:solidFill>
              <a:schemeClr val="tx1"/>
            </a:solidFill>
            <a:miter lim="800000"/>
            <a:headEnd/>
            <a:tailEnd/>
          </a:ln>
          <a:effectLst>
            <a:outerShdw blurRad="50800" dist="38100" algn="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pic>
        <p:nvPicPr>
          <p:cNvPr id="8" name="Picture 7"/>
          <p:cNvPicPr>
            <a:picLocks noChangeAspect="1"/>
          </p:cNvPicPr>
          <p:nvPr/>
        </p:nvPicPr>
        <p:blipFill>
          <a:blip r:embed="rId9"/>
          <a:stretch>
            <a:fillRect/>
          </a:stretch>
        </p:blipFill>
        <p:spPr>
          <a:xfrm>
            <a:off x="4892453" y="3504580"/>
            <a:ext cx="2077501" cy="2827368"/>
          </a:xfrm>
          <a:prstGeom prst="rect">
            <a:avLst/>
          </a:prstGeom>
          <a:ln>
            <a:solidFill>
              <a:schemeClr val="tx1"/>
            </a:solidFill>
          </a:ln>
          <a:effectLst>
            <a:outerShdw blurRad="50800" dist="38100" dir="18900000" algn="bl" rotWithShape="0">
              <a:prstClr val="black">
                <a:alpha val="40000"/>
              </a:prstClr>
            </a:outerShdw>
          </a:effectLst>
        </p:spPr>
      </p:pic>
      <p:pic>
        <p:nvPicPr>
          <p:cNvPr id="7" name="Picture 6"/>
          <p:cNvPicPr>
            <a:picLocks noChangeAspect="1"/>
          </p:cNvPicPr>
          <p:nvPr/>
        </p:nvPicPr>
        <p:blipFill>
          <a:blip r:embed="rId10"/>
          <a:stretch>
            <a:fillRect/>
          </a:stretch>
        </p:blipFill>
        <p:spPr>
          <a:xfrm>
            <a:off x="6724792" y="3562477"/>
            <a:ext cx="2116369" cy="2830955"/>
          </a:xfrm>
          <a:prstGeom prst="rect">
            <a:avLst/>
          </a:prstGeom>
          <a:ln>
            <a:solidFill>
              <a:schemeClr val="tx1"/>
            </a:solidFill>
          </a:ln>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11086858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International Perspectives</a:t>
            </a:r>
          </a:p>
        </p:txBody>
      </p:sp>
      <p:sp>
        <p:nvSpPr>
          <p:cNvPr id="3" name="Content Placeholder 2"/>
          <p:cNvSpPr>
            <a:spLocks noGrp="1"/>
          </p:cNvSpPr>
          <p:nvPr>
            <p:ph idx="1"/>
          </p:nvPr>
        </p:nvSpPr>
        <p:spPr>
          <a:xfrm>
            <a:off x="497712" y="999502"/>
            <a:ext cx="8229600" cy="5134489"/>
          </a:xfrm>
        </p:spPr>
        <p:txBody>
          <a:bodyPr/>
          <a:lstStyle/>
          <a:p>
            <a:r>
              <a:rPr lang="en-US" sz="2000" i="1" dirty="0"/>
              <a:t>Potential Interface Issues in Spent Fuel </a:t>
            </a:r>
            <a:r>
              <a:rPr lang="en-US" sz="2000" dirty="0"/>
              <a:t>Management, IAEA- TECDOC 1774, 2015:</a:t>
            </a:r>
          </a:p>
          <a:p>
            <a:pPr lvl="1"/>
            <a:r>
              <a:rPr lang="en-US" sz="1800" dirty="0"/>
              <a:t>“A systems approach is needed to ensure that influences from and impacts on all phases of [the back end of nuclear] fuel cycle are taken into account when making decisions.”</a:t>
            </a:r>
          </a:p>
          <a:p>
            <a:pPr lvl="1"/>
            <a:r>
              <a:rPr lang="en-US" sz="1800" dirty="0"/>
              <a:t>“The biggest uncertainty in successfully integrating the [back end of the nuclear fuel cycle] is the uncertainty relative to the end point.”  In the US, the “end point” is geologic disposal.</a:t>
            </a:r>
          </a:p>
          <a:p>
            <a:pPr lvl="1"/>
            <a:r>
              <a:rPr lang="en-US" sz="1800" dirty="0"/>
              <a:t>Successful integration requires an understanding of the full cycle and the </a:t>
            </a:r>
            <a:r>
              <a:rPr lang="en-US" sz="1800" b="1" dirty="0"/>
              <a:t>willingness to make trade-offs </a:t>
            </a:r>
            <a:r>
              <a:rPr lang="en-US" sz="1800" dirty="0"/>
              <a:t> [emphasis added] that assure success over all phases of the [back end of the nuclear fuel cycle] rather than optimizing for particular interfaces …”</a:t>
            </a:r>
          </a:p>
          <a:p>
            <a:pPr lvl="1"/>
            <a:r>
              <a:rPr lang="en-US" sz="1800" dirty="0"/>
              <a:t>“Effective integration begins early in the planning process.  Opportunities are lost if interfaces are not identified and addressed in the early stages of each of the [back end of the nuclear fuel cycle] phases.”</a:t>
            </a:r>
          </a:p>
        </p:txBody>
      </p:sp>
      <p:sp>
        <p:nvSpPr>
          <p:cNvPr id="4" name="Slide Number Placeholder 3"/>
          <p:cNvSpPr>
            <a:spLocks noGrp="1"/>
          </p:cNvSpPr>
          <p:nvPr>
            <p:ph type="sldNum" sz="quarter" idx="12"/>
          </p:nvPr>
        </p:nvSpPr>
        <p:spPr/>
        <p:txBody>
          <a:bodyPr/>
          <a:lstStyle/>
          <a:p>
            <a:fld id="{A5E55A7B-7854-E145-92D9-B491DF4BAE2D}" type="slidenum">
              <a:rPr lang="en-US" smtClean="0"/>
              <a:pPr/>
              <a:t>17</a:t>
            </a:fld>
            <a:endParaRPr lang="en-US"/>
          </a:p>
        </p:txBody>
      </p:sp>
    </p:spTree>
    <p:extLst>
      <p:ext uri="{BB962C8B-B14F-4D97-AF65-F5344CB8AC3E}">
        <p14:creationId xmlns:p14="http://schemas.microsoft.com/office/powerpoint/2010/main" val="2706627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Non-Technical Issues</a:t>
            </a:r>
          </a:p>
        </p:txBody>
      </p:sp>
      <p:sp>
        <p:nvSpPr>
          <p:cNvPr id="3" name="Content Placeholder 2"/>
          <p:cNvSpPr>
            <a:spLocks noGrp="1"/>
          </p:cNvSpPr>
          <p:nvPr>
            <p:ph idx="1"/>
          </p:nvPr>
        </p:nvSpPr>
        <p:spPr>
          <a:xfrm>
            <a:off x="457200" y="1090428"/>
            <a:ext cx="8229600" cy="5156368"/>
          </a:xfrm>
        </p:spPr>
        <p:txBody>
          <a:bodyPr/>
          <a:lstStyle/>
          <a:p>
            <a:pPr>
              <a:spcBef>
                <a:spcPts val="200"/>
              </a:spcBef>
            </a:pPr>
            <a:r>
              <a:rPr lang="en-US" dirty="0"/>
              <a:t>What would a better SNF/HLW integrated management system look like?</a:t>
            </a:r>
          </a:p>
          <a:p>
            <a:pPr>
              <a:spcBef>
                <a:spcPts val="200"/>
              </a:spcBef>
            </a:pPr>
            <a:r>
              <a:rPr lang="en-US" dirty="0"/>
              <a:t>What metrics should be used to judge the effectiveness of an integrated SNF/HLW management system? (e.g., cost, safety, security?)</a:t>
            </a:r>
          </a:p>
          <a:p>
            <a:pPr>
              <a:spcBef>
                <a:spcPts val="200"/>
              </a:spcBef>
            </a:pPr>
            <a:r>
              <a:rPr lang="en-US" dirty="0"/>
              <a:t>What barriers prevent the implementing of an integrated system?</a:t>
            </a:r>
          </a:p>
          <a:p>
            <a:pPr>
              <a:spcBef>
                <a:spcPts val="200"/>
              </a:spcBef>
            </a:pPr>
            <a:r>
              <a:rPr lang="en-US" dirty="0"/>
              <a:t>Are the benefits of a better integrated system worth the cost?</a:t>
            </a:r>
          </a:p>
          <a:p>
            <a:pPr>
              <a:spcBef>
                <a:spcPts val="200"/>
              </a:spcBef>
            </a:pPr>
            <a:r>
              <a:rPr lang="en-US" dirty="0"/>
              <a:t>What can a country (e.g., US) do now that will impact future practice? </a:t>
            </a:r>
          </a:p>
          <a:p>
            <a:pPr>
              <a:spcBef>
                <a:spcPts val="200"/>
              </a:spcBef>
            </a:pPr>
            <a:r>
              <a:rPr lang="en-US" dirty="0"/>
              <a:t>Can we plan for flexibility and contingency in case a stable national policy is not achieved?</a:t>
            </a:r>
          </a:p>
          <a:p>
            <a:pPr>
              <a:spcBef>
                <a:spcPts val="200"/>
              </a:spcBef>
            </a:pPr>
            <a:r>
              <a:rPr lang="en-US" dirty="0"/>
              <a:t>What are the implications of doing nothing now?</a:t>
            </a:r>
          </a:p>
        </p:txBody>
      </p:sp>
      <p:sp>
        <p:nvSpPr>
          <p:cNvPr id="4" name="Slide Number Placeholder 3"/>
          <p:cNvSpPr>
            <a:spLocks noGrp="1"/>
          </p:cNvSpPr>
          <p:nvPr>
            <p:ph type="sldNum" sz="quarter" idx="12"/>
          </p:nvPr>
        </p:nvSpPr>
        <p:spPr/>
        <p:txBody>
          <a:bodyPr/>
          <a:lstStyle/>
          <a:p>
            <a:fld id="{A5E55A7B-7854-E145-92D9-B491DF4BAE2D}" type="slidenum">
              <a:rPr lang="en-US" smtClean="0"/>
              <a:pPr/>
              <a:t>18</a:t>
            </a:fld>
            <a:endParaRPr lang="en-US"/>
          </a:p>
        </p:txBody>
      </p:sp>
    </p:spTree>
    <p:extLst>
      <p:ext uri="{BB962C8B-B14F-4D97-AF65-F5344CB8AC3E}">
        <p14:creationId xmlns:p14="http://schemas.microsoft.com/office/powerpoint/2010/main" val="2679309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5DAD-C55E-4EF7-964B-9CD3319D6FB0}"/>
              </a:ext>
            </a:extLst>
          </p:cNvPr>
          <p:cNvSpPr>
            <a:spLocks noGrp="1"/>
          </p:cNvSpPr>
          <p:nvPr>
            <p:ph type="title"/>
          </p:nvPr>
        </p:nvSpPr>
        <p:spPr/>
        <p:txBody>
          <a:bodyPr/>
          <a:lstStyle/>
          <a:p>
            <a:r>
              <a:rPr lang="en-US" dirty="0"/>
              <a:t>Concluding Remarks</a:t>
            </a:r>
          </a:p>
        </p:txBody>
      </p:sp>
      <p:sp>
        <p:nvSpPr>
          <p:cNvPr id="3" name="Content Placeholder 2">
            <a:extLst>
              <a:ext uri="{FF2B5EF4-FFF2-40B4-BE49-F238E27FC236}">
                <a16:creationId xmlns:a16="http://schemas.microsoft.com/office/drawing/2014/main" id="{68DB96DE-73D6-402F-A009-A91E81D113D4}"/>
              </a:ext>
            </a:extLst>
          </p:cNvPr>
          <p:cNvSpPr>
            <a:spLocks noGrp="1"/>
          </p:cNvSpPr>
          <p:nvPr>
            <p:ph idx="1"/>
          </p:nvPr>
        </p:nvSpPr>
        <p:spPr>
          <a:xfrm>
            <a:off x="457200" y="910454"/>
            <a:ext cx="8229600" cy="5456658"/>
          </a:xfrm>
        </p:spPr>
        <p:txBody>
          <a:bodyPr/>
          <a:lstStyle/>
          <a:p>
            <a:r>
              <a:rPr lang="en-US" dirty="0"/>
              <a:t>We have highlighted the technical implications of lack integration of the back end of the nuclear fuel cycle using the current US situation as an example.</a:t>
            </a:r>
          </a:p>
          <a:p>
            <a:pPr lvl="1"/>
            <a:r>
              <a:rPr lang="en-US" dirty="0"/>
              <a:t>Bottom line:  Technical implications can be addressed; is a matter of cost and schedule.</a:t>
            </a:r>
          </a:p>
          <a:p>
            <a:r>
              <a:rPr lang="en-US" dirty="0"/>
              <a:t>In the form of questions, we have listed (based on our opinion) non-technical issues that would need to be resolved to achieve a better integrated system.</a:t>
            </a:r>
          </a:p>
          <a:p>
            <a:pPr lvl="1"/>
            <a:r>
              <a:rPr lang="en-US" dirty="0"/>
              <a:t>These are difficult issues that fall in the policy and social science realm.</a:t>
            </a:r>
          </a:p>
          <a:p>
            <a:r>
              <a:rPr lang="en-US" dirty="0"/>
              <a:t>Integration of the back end of the nuclear fuel cycle requires consideration of the entire system employing system engineering principles</a:t>
            </a:r>
          </a:p>
          <a:p>
            <a:pPr lvl="1"/>
            <a:r>
              <a:rPr lang="en-US" dirty="0"/>
              <a:t>Optimization of components of the system independent of each other does not seem to be a prudent approach.</a:t>
            </a:r>
          </a:p>
        </p:txBody>
      </p:sp>
      <p:sp>
        <p:nvSpPr>
          <p:cNvPr id="4" name="Slide Number Placeholder 3">
            <a:extLst>
              <a:ext uri="{FF2B5EF4-FFF2-40B4-BE49-F238E27FC236}">
                <a16:creationId xmlns:a16="http://schemas.microsoft.com/office/drawing/2014/main" id="{768E001D-AAAA-4CB8-A47F-57450A2C8C75}"/>
              </a:ext>
            </a:extLst>
          </p:cNvPr>
          <p:cNvSpPr>
            <a:spLocks noGrp="1"/>
          </p:cNvSpPr>
          <p:nvPr>
            <p:ph type="sldNum" sz="quarter" idx="12"/>
          </p:nvPr>
        </p:nvSpPr>
        <p:spPr/>
        <p:txBody>
          <a:bodyPr/>
          <a:lstStyle/>
          <a:p>
            <a:fld id="{A5E55A7B-7854-E145-92D9-B491DF4BAE2D}" type="slidenum">
              <a:rPr lang="en-US" smtClean="0"/>
              <a:pPr/>
              <a:t>19</a:t>
            </a:fld>
            <a:endParaRPr lang="en-US"/>
          </a:p>
        </p:txBody>
      </p:sp>
    </p:spTree>
    <p:extLst>
      <p:ext uri="{BB962C8B-B14F-4D97-AF65-F5344CB8AC3E}">
        <p14:creationId xmlns:p14="http://schemas.microsoft.com/office/powerpoint/2010/main" val="39257467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389106" y="1025275"/>
            <a:ext cx="8229600" cy="4847424"/>
          </a:xfrm>
        </p:spPr>
        <p:txBody>
          <a:bodyPr/>
          <a:lstStyle/>
          <a:p>
            <a:pPr>
              <a:spcBef>
                <a:spcPts val="1200"/>
              </a:spcBef>
            </a:pPr>
            <a:r>
              <a:rPr lang="en-US" sz="1400" dirty="0">
                <a:latin typeface="Calibri" pitchFamily="34" charset="0"/>
                <a:cs typeface="Arial" charset="0"/>
              </a:rPr>
              <a:t>Hardin, E., J. Blink, H. Greenberg M. Sutton, M. </a:t>
            </a:r>
            <a:r>
              <a:rPr lang="en-US" sz="1400" dirty="0" err="1">
                <a:latin typeface="Calibri" pitchFamily="34" charset="0"/>
                <a:cs typeface="Arial" charset="0"/>
              </a:rPr>
              <a:t>Fratoni</a:t>
            </a:r>
            <a:r>
              <a:rPr lang="en-US" sz="1400" dirty="0">
                <a:latin typeface="Calibri" pitchFamily="34" charset="0"/>
                <a:cs typeface="Arial" charset="0"/>
              </a:rPr>
              <a:t>, J. Carter, M. </a:t>
            </a:r>
            <a:r>
              <a:rPr lang="en-US" sz="1400" dirty="0" err="1">
                <a:latin typeface="Calibri" pitchFamily="34" charset="0"/>
                <a:cs typeface="Arial" charset="0"/>
              </a:rPr>
              <a:t>Dupont</a:t>
            </a:r>
            <a:r>
              <a:rPr lang="en-US" sz="1400" dirty="0">
                <a:latin typeface="Calibri" pitchFamily="34" charset="0"/>
                <a:cs typeface="Arial" charset="0"/>
              </a:rPr>
              <a:t>, R. Howard. 2011</a:t>
            </a:r>
            <a:r>
              <a:rPr lang="en-US" sz="1400" i="1" dirty="0">
                <a:latin typeface="Calibri" pitchFamily="34" charset="0"/>
                <a:cs typeface="Arial" charset="0"/>
              </a:rPr>
              <a:t>. Generic Repository Design Concepts and Thermal Analysis (FY11)</a:t>
            </a:r>
            <a:r>
              <a:rPr lang="en-US" sz="1400" dirty="0">
                <a:latin typeface="Calibri" pitchFamily="34" charset="0"/>
                <a:cs typeface="Arial" charset="0"/>
              </a:rPr>
              <a:t>. FCRD-USED-2011-0002143 Rev. 2. U.S. Department of Energy, Office of Used Nuclear Fuel Disposition,  December, 2011.</a:t>
            </a:r>
          </a:p>
          <a:p>
            <a:pPr>
              <a:spcBef>
                <a:spcPts val="1200"/>
              </a:spcBef>
            </a:pPr>
            <a:r>
              <a:rPr lang="en-US" sz="1400" dirty="0">
                <a:latin typeface="Calibri" pitchFamily="34" charset="0"/>
                <a:cs typeface="Arial" charset="0"/>
              </a:rPr>
              <a:t>Hardin, E., T. Hadgu, D. Clayton, R. Howard, H. Greenberg, J. Blink, M. Sharma, M. Sutton, J. Carter, M. Dupont and P. Rodwell 2012</a:t>
            </a:r>
            <a:r>
              <a:rPr lang="en-US" sz="1400" i="1" dirty="0">
                <a:latin typeface="Calibri" pitchFamily="34" charset="0"/>
                <a:cs typeface="Arial" charset="0"/>
              </a:rPr>
              <a:t>. Repository Reference Disposal Concepts and Thermal Management Analysis</a:t>
            </a:r>
            <a:r>
              <a:rPr lang="en-US" sz="1400" dirty="0">
                <a:latin typeface="Calibri" pitchFamily="34" charset="0"/>
                <a:cs typeface="Arial" charset="0"/>
              </a:rPr>
              <a:t>. FCRD-USED-2012-000219 Rev. 2. U.S. Department of Energy, Office of Used Nuclear Fuel Disposition. November, 2012.</a:t>
            </a:r>
          </a:p>
          <a:p>
            <a:pPr>
              <a:spcBef>
                <a:spcPts val="1200"/>
              </a:spcBef>
            </a:pPr>
            <a:r>
              <a:rPr lang="fr-FR" sz="1400" dirty="0">
                <a:latin typeface="Calibri" pitchFamily="34" charset="0"/>
                <a:cs typeface="Arial" charset="0"/>
              </a:rPr>
              <a:t>Hardin, E., D. Clayton, M. Martinez, G. Nieder-Westermann, R. Howard, H. Greenberg, J. Blink and T. Buscheck 2013. </a:t>
            </a:r>
            <a:r>
              <a:rPr lang="fr-FR" sz="1400" i="1" dirty="0">
                <a:latin typeface="Calibri" pitchFamily="34" charset="0"/>
                <a:cs typeface="Arial" charset="0"/>
              </a:rPr>
              <a:t>Collaborative Report on Disposal Concepts</a:t>
            </a:r>
            <a:r>
              <a:rPr lang="fr-FR" sz="1400" dirty="0">
                <a:latin typeface="Calibri" pitchFamily="34" charset="0"/>
                <a:cs typeface="Arial" charset="0"/>
              </a:rPr>
              <a:t>. FCRD-UFD-2013-000170 Rev. 0. U.S. Department of Energy, Office of Used Nuclear Fuel Disposition. September, 2013.</a:t>
            </a:r>
          </a:p>
          <a:p>
            <a:pPr>
              <a:spcBef>
                <a:spcPts val="1200"/>
              </a:spcBef>
            </a:pPr>
            <a:r>
              <a:rPr lang="en-US" sz="1400" dirty="0">
                <a:latin typeface="Calibri" pitchFamily="34" charset="0"/>
                <a:cs typeface="Arial" charset="0"/>
              </a:rPr>
              <a:t>Hardin, E., L. Price, E. Kalinina, T. Hadgu, A. </a:t>
            </a:r>
            <a:r>
              <a:rPr lang="en-US" sz="1400" dirty="0" err="1">
                <a:latin typeface="Calibri" pitchFamily="34" charset="0"/>
                <a:cs typeface="Arial" charset="0"/>
              </a:rPr>
              <a:t>Ilgen</a:t>
            </a:r>
            <a:r>
              <a:rPr lang="en-US" sz="1400" dirty="0">
                <a:latin typeface="Calibri" pitchFamily="34" charset="0"/>
                <a:cs typeface="Arial" charset="0"/>
              </a:rPr>
              <a:t>, C Bryan, J. Scaglione, K. Banerjee, J. Clarity, R. Jubin, V. </a:t>
            </a:r>
            <a:r>
              <a:rPr lang="en-US" sz="1400" dirty="0" err="1">
                <a:latin typeface="Calibri" pitchFamily="34" charset="0"/>
                <a:cs typeface="Arial" charset="0"/>
              </a:rPr>
              <a:t>Sobes</a:t>
            </a:r>
            <a:r>
              <a:rPr lang="en-US" sz="1400" dirty="0">
                <a:latin typeface="Calibri" pitchFamily="34" charset="0"/>
                <a:cs typeface="Arial" charset="0"/>
              </a:rPr>
              <a:t>, R. Howard, J. Carter, T. </a:t>
            </a:r>
            <a:r>
              <a:rPr lang="en-US" sz="1400" dirty="0" err="1">
                <a:latin typeface="Calibri" pitchFamily="34" charset="0"/>
                <a:cs typeface="Arial" charset="0"/>
              </a:rPr>
              <a:t>Severynse</a:t>
            </a:r>
            <a:r>
              <a:rPr lang="en-US" sz="1400" dirty="0">
                <a:latin typeface="Calibri" pitchFamily="34" charset="0"/>
                <a:cs typeface="Arial" charset="0"/>
              </a:rPr>
              <a:t>, and F. Perry, 2015.  </a:t>
            </a:r>
            <a:r>
              <a:rPr lang="en-US" sz="1400" i="1" dirty="0">
                <a:latin typeface="Calibri" pitchFamily="34" charset="0"/>
                <a:cs typeface="Arial" charset="0"/>
              </a:rPr>
              <a:t>Summary of Investigations on Technical Feasibility of Direct Disposal of Dual-Purpose Canisters, </a:t>
            </a:r>
            <a:r>
              <a:rPr lang="en-US" sz="1400" dirty="0">
                <a:latin typeface="Calibri" pitchFamily="34" charset="0"/>
                <a:cs typeface="Arial" charset="0"/>
              </a:rPr>
              <a:t>FCRD-UFD-2015-000129 Rev 0, U.S. Department of Energy, Office of Used Nuclear Fuel Disposition, May 2015.</a:t>
            </a:r>
          </a:p>
          <a:p>
            <a:pPr>
              <a:spcBef>
                <a:spcPts val="1200"/>
              </a:spcBef>
            </a:pPr>
            <a:r>
              <a:rPr lang="en-US" sz="1400" dirty="0">
                <a:latin typeface="Calibri" pitchFamily="34" charset="0"/>
                <a:cs typeface="Arial" charset="0"/>
              </a:rPr>
              <a:t>International Energy Agency, 2015. </a:t>
            </a:r>
            <a:r>
              <a:rPr lang="en-US" sz="1400" i="1" dirty="0">
                <a:latin typeface="Calibri" pitchFamily="34" charset="0"/>
                <a:cs typeface="Arial" charset="0"/>
              </a:rPr>
              <a:t>Potential Interface Issues in Spent Fuel Management</a:t>
            </a:r>
            <a:r>
              <a:rPr lang="en-US" sz="1400" dirty="0">
                <a:latin typeface="Calibri" pitchFamily="34" charset="0"/>
                <a:cs typeface="Arial" charset="0"/>
              </a:rPr>
              <a:t>, IAEA-TECDOC-1774, October 2015.</a:t>
            </a:r>
            <a:endParaRPr lang="fr-FR" sz="1400" dirty="0">
              <a:latin typeface="Calibri" pitchFamily="34" charset="0"/>
              <a:cs typeface="Arial" charset="0"/>
            </a:endParaRPr>
          </a:p>
          <a:p>
            <a:pPr>
              <a:spcBef>
                <a:spcPts val="1200"/>
              </a:spcBef>
            </a:pPr>
            <a:r>
              <a:rPr lang="en-US" sz="1400" dirty="0"/>
              <a:t>National Research Council / National Academies, 2001. Disposition of High-Level Waste and Spent Nuclear Fuel:  The Continuing Societal and Technical Challenges,  Washington, DC, National Academy Press. </a:t>
            </a:r>
          </a:p>
          <a:p>
            <a:pPr>
              <a:spcBef>
                <a:spcPts val="1200"/>
              </a:spcBef>
            </a:pPr>
            <a:r>
              <a:rPr lang="fr-FR" sz="1400" dirty="0" err="1">
                <a:latin typeface="Calibri" pitchFamily="34" charset="0"/>
                <a:cs typeface="Arial" charset="0"/>
              </a:rPr>
              <a:t>Stockman</a:t>
            </a:r>
            <a:r>
              <a:rPr lang="fr-FR" sz="1400" dirty="0">
                <a:latin typeface="Calibri" pitchFamily="34" charset="0"/>
                <a:cs typeface="Arial" charset="0"/>
              </a:rPr>
              <a:t>, C. and E. Kalinina, 2013. </a:t>
            </a:r>
            <a:r>
              <a:rPr lang="fr-FR" sz="1400" i="1" dirty="0">
                <a:latin typeface="Calibri" pitchFamily="34" charset="0"/>
                <a:cs typeface="Arial" charset="0"/>
              </a:rPr>
              <a:t> Cooling Times for Storage and Transportation of </a:t>
            </a:r>
            <a:r>
              <a:rPr lang="fr-FR" sz="1400" i="1" dirty="0" err="1">
                <a:latin typeface="Calibri" pitchFamily="34" charset="0"/>
                <a:cs typeface="Arial" charset="0"/>
              </a:rPr>
              <a:t>Spent</a:t>
            </a:r>
            <a:r>
              <a:rPr lang="fr-FR" sz="1400" i="1" dirty="0">
                <a:latin typeface="Calibri" pitchFamily="34" charset="0"/>
                <a:cs typeface="Arial" charset="0"/>
              </a:rPr>
              <a:t>   Nuclear Fuel</a:t>
            </a:r>
            <a:r>
              <a:rPr lang="fr-FR" sz="1400" dirty="0">
                <a:latin typeface="Calibri" pitchFamily="34" charset="0"/>
                <a:cs typeface="Arial" charset="0"/>
              </a:rPr>
              <a:t>. </a:t>
            </a:r>
            <a:r>
              <a:rPr lang="en-US" sz="1400" dirty="0">
                <a:latin typeface="Calibri" pitchFamily="34" charset="0"/>
                <a:cs typeface="Arial" charset="0"/>
              </a:rPr>
              <a:t>SAND NO. 2013-2013P.</a:t>
            </a:r>
            <a:endParaRPr lang="fr-FR" sz="1400" b="1" dirty="0">
              <a:solidFill>
                <a:srgbClr val="00B050"/>
              </a:solidFill>
            </a:endParaRPr>
          </a:p>
          <a:p>
            <a:endParaRPr lang="en-US" sz="1600" b="1" dirty="0">
              <a:solidFill>
                <a:srgbClr val="00B050"/>
              </a:solidFill>
            </a:endParaRPr>
          </a:p>
          <a:p>
            <a:endParaRPr lang="en-US" sz="1600" b="1" dirty="0">
              <a:solidFill>
                <a:srgbClr val="00B050"/>
              </a:solidFill>
            </a:endParaRPr>
          </a:p>
          <a:p>
            <a:endParaRPr lang="en-US" sz="1600" dirty="0">
              <a:latin typeface="Calibri" pitchFamily="34" charset="0"/>
              <a:cs typeface="Arial" charset="0"/>
            </a:endParaRPr>
          </a:p>
          <a:p>
            <a:endParaRPr lang="en-US" sz="1600" dirty="0"/>
          </a:p>
        </p:txBody>
      </p:sp>
      <p:sp>
        <p:nvSpPr>
          <p:cNvPr id="4" name="Slide Number Placeholder 3"/>
          <p:cNvSpPr>
            <a:spLocks noGrp="1"/>
          </p:cNvSpPr>
          <p:nvPr>
            <p:ph type="sldNum" sz="quarter" idx="12"/>
          </p:nvPr>
        </p:nvSpPr>
        <p:spPr/>
        <p:txBody>
          <a:bodyPr/>
          <a:lstStyle/>
          <a:p>
            <a:fld id="{A5E55A7B-7854-E145-92D9-B491DF4BAE2D}" type="slidenum">
              <a:rPr lang="en-US" smtClean="0"/>
              <a:pPr/>
              <a:t>20</a:t>
            </a:fld>
            <a:endParaRPr lang="en-US"/>
          </a:p>
        </p:txBody>
      </p:sp>
    </p:spTree>
    <p:extLst>
      <p:ext uri="{BB962C8B-B14F-4D97-AF65-F5344CB8AC3E}">
        <p14:creationId xmlns:p14="http://schemas.microsoft.com/office/powerpoint/2010/main" val="598113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9B0F6B4-CE7E-4152-A2B2-693405427384}"/>
              </a:ext>
            </a:extLst>
          </p:cNvPr>
          <p:cNvSpPr>
            <a:spLocks noGrp="1"/>
          </p:cNvSpPr>
          <p:nvPr>
            <p:ph type="title"/>
          </p:nvPr>
        </p:nvSpPr>
        <p:spPr>
          <a:xfrm>
            <a:off x="533400" y="1128234"/>
            <a:ext cx="7772400" cy="4607548"/>
          </a:xfrm>
        </p:spPr>
        <p:txBody>
          <a:bodyPr/>
          <a:lstStyle/>
          <a:p>
            <a:pPr algn="ctr"/>
            <a:r>
              <a:rPr lang="en-US" dirty="0"/>
              <a:t>Thank you!</a:t>
            </a:r>
            <a:br>
              <a:rPr lang="en-US" dirty="0"/>
            </a:br>
            <a:br>
              <a:rPr lang="en-US" dirty="0"/>
            </a:br>
            <a:r>
              <a:rPr lang="en-US" sz="2400" cap="none" dirty="0"/>
              <a:t>Contact Information:</a:t>
            </a:r>
            <a:br>
              <a:rPr lang="en-US" sz="2400" cap="none" dirty="0"/>
            </a:br>
            <a:br>
              <a:rPr lang="en-US" sz="2400" cap="none" dirty="0"/>
            </a:br>
            <a:r>
              <a:rPr lang="en-US" sz="2400" cap="none" dirty="0"/>
              <a:t>Dr. Evaristo J. (Tito) Bonano, </a:t>
            </a:r>
            <a:r>
              <a:rPr lang="en-US" sz="2400" cap="none" dirty="0">
                <a:hlinkClick r:id="rId2"/>
              </a:rPr>
              <a:t>ejbonan@sandia.gov</a:t>
            </a:r>
            <a:br>
              <a:rPr lang="en-US" sz="2400" cap="none" dirty="0"/>
            </a:br>
            <a:r>
              <a:rPr lang="en-US" sz="2400" cap="none" dirty="0"/>
              <a:t>Dr. Peter N. Swift, </a:t>
            </a:r>
            <a:r>
              <a:rPr lang="en-US" sz="2400" cap="none" dirty="0">
                <a:hlinkClick r:id="rId3"/>
              </a:rPr>
              <a:t>pnswift@sandia.gov</a:t>
            </a:r>
            <a:br>
              <a:rPr lang="en-US" sz="2400" cap="none" dirty="0"/>
            </a:br>
            <a:r>
              <a:rPr lang="en-US" sz="2400" cap="none" dirty="0"/>
              <a:t>Advanced Nuclear Energy Programs</a:t>
            </a:r>
            <a:br>
              <a:rPr lang="en-US" sz="2400" cap="none" dirty="0"/>
            </a:br>
            <a:r>
              <a:rPr lang="en-US" sz="2400" cap="none" dirty="0"/>
              <a:t>Sandia National Laboratories</a:t>
            </a:r>
            <a:br>
              <a:rPr lang="en-US" sz="2400" cap="none" dirty="0"/>
            </a:br>
            <a:r>
              <a:rPr lang="en-US" sz="2400" cap="none" dirty="0"/>
              <a:t>Albuquerque, NM 87185 USA</a:t>
            </a:r>
            <a:br>
              <a:rPr lang="en-US" sz="2400" cap="none" dirty="0"/>
            </a:br>
            <a:endParaRPr lang="en-US" dirty="0"/>
          </a:p>
        </p:txBody>
      </p:sp>
      <p:sp>
        <p:nvSpPr>
          <p:cNvPr id="4" name="Slide Number Placeholder 3">
            <a:extLst>
              <a:ext uri="{FF2B5EF4-FFF2-40B4-BE49-F238E27FC236}">
                <a16:creationId xmlns:a16="http://schemas.microsoft.com/office/drawing/2014/main" id="{335B38EC-4250-4E35-B08D-4EA5CA76CD83}"/>
              </a:ext>
            </a:extLst>
          </p:cNvPr>
          <p:cNvSpPr>
            <a:spLocks noGrp="1"/>
          </p:cNvSpPr>
          <p:nvPr>
            <p:ph type="sldNum" sz="quarter" idx="12"/>
          </p:nvPr>
        </p:nvSpPr>
        <p:spPr/>
        <p:txBody>
          <a:bodyPr/>
          <a:lstStyle/>
          <a:p>
            <a:fld id="{A5E55A7B-7854-E145-92D9-B491DF4BAE2D}" type="slidenum">
              <a:rPr lang="en-US" smtClean="0"/>
              <a:pPr/>
              <a:t>21</a:t>
            </a:fld>
            <a:endParaRPr lang="en-US"/>
          </a:p>
        </p:txBody>
      </p:sp>
    </p:spTree>
    <p:extLst>
      <p:ext uri="{BB962C8B-B14F-4D97-AF65-F5344CB8AC3E}">
        <p14:creationId xmlns:p14="http://schemas.microsoft.com/office/powerpoint/2010/main" val="2822189371"/>
      </p:ext>
    </p:extLst>
  </p:cSld>
  <p:clrMapOvr>
    <a:masterClrMapping/>
  </p:clrMapOvr>
</p:sld>
</file>

<file path=ppt/theme/theme1.xml><?xml version="1.0" encoding="utf-8"?>
<a:theme xmlns:a="http://schemas.openxmlformats.org/drawingml/2006/main" name="Sandia_CorpPresentation_Template1">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Sandia_CorpPresentation_Template1.thmx</Template>
  <TotalTime>10843</TotalTime>
  <Words>2724</Words>
  <Application>Microsoft Office PowerPoint</Application>
  <PresentationFormat>On-screen Show (4:3)</PresentationFormat>
  <Paragraphs>202</Paragraphs>
  <Slides>21</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ＭＳ Ｐゴシック</vt:lpstr>
      <vt:lpstr>Arial</vt:lpstr>
      <vt:lpstr>Calibri</vt:lpstr>
      <vt:lpstr>Times</vt:lpstr>
      <vt:lpstr>Times New Roman</vt:lpstr>
      <vt:lpstr>Wingdings</vt:lpstr>
      <vt:lpstr>Sandia_CorpPresentation_Template1</vt:lpstr>
      <vt:lpstr>The Need for Integrating the Back End of the Nuclear Fuel Cycle</vt:lpstr>
      <vt:lpstr>Introduction</vt:lpstr>
      <vt:lpstr>Spent Nuclear Fuel and High-Level Radioactive Waste Disposal:  The Goal</vt:lpstr>
      <vt:lpstr>PowerPoint Presentation</vt:lpstr>
      <vt:lpstr>PowerPoint Presentation</vt:lpstr>
      <vt:lpstr>PowerPoint Presentation</vt:lpstr>
      <vt:lpstr>Storage Terminology</vt:lpstr>
      <vt:lpstr>Observations on Current Practice</vt:lpstr>
      <vt:lpstr>Current Storage and Transportation R&amp;D</vt:lpstr>
      <vt:lpstr>Transportation Considerations</vt:lpstr>
      <vt:lpstr>Repository Considerations:   Thermal Management</vt:lpstr>
      <vt:lpstr>Thermal Load Management (cont.)</vt:lpstr>
      <vt:lpstr>Repository Considerations: Criticality Control</vt:lpstr>
      <vt:lpstr>Other Considerations:   Waste Package Size</vt:lpstr>
      <vt:lpstr>Possible Options for an Integrated System</vt:lpstr>
      <vt:lpstr>Recent DOE work on Standardized Canisters</vt:lpstr>
      <vt:lpstr>International Perspectives</vt:lpstr>
      <vt:lpstr>Non-Technical Issues</vt:lpstr>
      <vt:lpstr>Concluding Remarks</vt:lpstr>
      <vt:lpstr>References</vt:lpstr>
      <vt:lpstr>Thank you!  Contact Information:  Dr. Evaristo J. (Tito) Bonano, ejbonan@sandia.gov Dr. Peter N. Swift, pnswift@sandia.gov Advanced Nuclear Energy Programs Sandia National Laboratories Albuquerque, NM 87185 USA </vt:lpstr>
    </vt:vector>
  </TitlesOfParts>
  <Company>Sandia National 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Vittitow, Michael P</dc:creator>
  <cp:lastModifiedBy>Tito Bonano</cp:lastModifiedBy>
  <cp:revision>266</cp:revision>
  <cp:lastPrinted>2016-05-13T20:30:44Z</cp:lastPrinted>
  <dcterms:created xsi:type="dcterms:W3CDTF">2011-10-03T16:15:05Z</dcterms:created>
  <dcterms:modified xsi:type="dcterms:W3CDTF">2017-10-25T03:03:01Z</dcterms:modified>
</cp:coreProperties>
</file>