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tif" ContentType="image/tiff"/>
  <Default Extension="tiff" ContentType="image/tiff"/>
  <Default Extension="avi" ContentType="video/x-msvide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9"/>
  </p:notesMasterIdLst>
  <p:handoutMasterIdLst>
    <p:handoutMasterId r:id="rId20"/>
  </p:handoutMasterIdLst>
  <p:sldIdLst>
    <p:sldId id="256" r:id="rId2"/>
    <p:sldId id="302" r:id="rId3"/>
    <p:sldId id="293" r:id="rId4"/>
    <p:sldId id="291" r:id="rId5"/>
    <p:sldId id="304" r:id="rId6"/>
    <p:sldId id="299" r:id="rId7"/>
    <p:sldId id="289" r:id="rId8"/>
    <p:sldId id="278" r:id="rId9"/>
    <p:sldId id="294" r:id="rId10"/>
    <p:sldId id="300" r:id="rId11"/>
    <p:sldId id="301" r:id="rId12"/>
    <p:sldId id="292" r:id="rId13"/>
    <p:sldId id="295" r:id="rId14"/>
    <p:sldId id="279" r:id="rId15"/>
    <p:sldId id="280" r:id="rId16"/>
    <p:sldId id="305" r:id="rId17"/>
    <p:sldId id="290" r:id="rId18"/>
  </p:sldIdLst>
  <p:sldSz cx="9144000" cy="6858000" type="screen4x3"/>
  <p:notesSz cx="6797675" cy="9926638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024" userDrawn="1">
          <p15:clr>
            <a:srgbClr val="A4A3A4"/>
          </p15:clr>
        </p15:guide>
        <p15:guide id="2" pos="5488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Rita" initials="R" lastIdx="1" clrIdx="0">
    <p:extLst>
      <p:ext uri="{19B8F6BF-5375-455C-9EA6-DF929625EA0E}">
        <p15:presenceInfo xmlns:p15="http://schemas.microsoft.com/office/powerpoint/2012/main" userId="Rita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99"/>
    <a:srgbClr val="FF6600"/>
    <a:srgbClr val="CCD8F5"/>
    <a:srgbClr val="FFCC99"/>
    <a:srgbClr val="FFCC66"/>
    <a:srgbClr val="99FF99"/>
    <a:srgbClr val="0000FF"/>
    <a:srgbClr val="C6C7C9"/>
    <a:srgbClr val="BACBF2"/>
    <a:srgbClr val="D0DBF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3B4B98B0-60AC-42C2-AFA5-B58CD77FA1E5}" styleName="Light Style 1 - Acc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0E3FDE45-AF77-4B5C-9715-49D594BDF05E}" styleName="Light Style 1 - Accent 2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726" autoAdjust="0"/>
    <p:restoredTop sz="92830" autoAdjust="0"/>
  </p:normalViewPr>
  <p:slideViewPr>
    <p:cSldViewPr snapToGrid="0">
      <p:cViewPr varScale="1">
        <p:scale>
          <a:sx n="81" d="100"/>
          <a:sy n="81" d="100"/>
        </p:scale>
        <p:origin x="1493" y="67"/>
      </p:cViewPr>
      <p:guideLst>
        <p:guide orient="horz" pos="2024"/>
        <p:guide pos="5488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92" d="100"/>
          <a:sy n="92" d="100"/>
        </p:scale>
        <p:origin x="3732" y="10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commentAuthors" Target="commentAuthor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handoutMaster" Target="handoutMasters/handout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50443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C05C1B0-B535-4FCE-B772-5A6052281AED}" type="datetimeFigureOut">
              <a:rPr lang="en-GB" smtClean="0"/>
              <a:t>31/10/2017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50443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35B31E1-C87E-46A5-957E-822B5A15DC6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618557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8E319FE-E083-4E53-9B3C-3416EE8656DB}" type="datetimeFigureOut">
              <a:rPr lang="en-GB" smtClean="0"/>
              <a:t>31/10/2017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66813" y="1241425"/>
            <a:ext cx="4464050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9768" y="4777194"/>
            <a:ext cx="5438140" cy="3908614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50443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8A77EEA-9B90-4697-8757-465DEDF01E7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8592675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5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UOS Stephenson" panose="02070503080000020004" pitchFamily="18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UOS Stephenson" panose="02070503080000020004" pitchFamily="18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UOS Stephenson" panose="02070503080000020004" pitchFamily="18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UOS Stephenson" panose="02070503080000020004" pitchFamily="18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UOS Stephenson" panose="020705030800000200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UOS Stephenson" panose="020705030800000200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UOS Stephenson" panose="020705030800000200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UOS Stephenson" panose="020705030800000200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UOS Stephenson" panose="02070503080000020004" pitchFamily="18" charset="0"/>
                <a:ea typeface="MS PGothic" panose="020B0600070205080204" pitchFamily="34" charset="-128"/>
              </a:defRPr>
            </a:lvl9pPr>
          </a:lstStyle>
          <a:p>
            <a:fld id="{63912A88-06FC-4656-B5DF-C41F6864977E}" type="slidenum">
              <a:rPr lang="en-GB" altLang="en-US" sz="1200"/>
              <a:pPr/>
              <a:t>1</a:t>
            </a:fld>
            <a:endParaRPr lang="en-GB" altLang="en-US" sz="1200"/>
          </a:p>
        </p:txBody>
      </p:sp>
      <p:sp>
        <p:nvSpPr>
          <p:cNvPr id="2150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150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smtClean="0">
              <a:latin typeface="TUOS Stephenson" panose="020705030800000200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7231132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smtClean="0"/>
              <a:t>Determined to</a:t>
            </a:r>
            <a:r>
              <a:rPr lang="en-GB" baseline="0" dirty="0" smtClean="0"/>
              <a:t> be….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8A77EEA-9B90-4697-8757-465DEDF01E79}" type="slidenum">
              <a:rPr lang="en-GB" smtClean="0"/>
              <a:t>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8966137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smtClean="0"/>
              <a:t>Nuclear</a:t>
            </a:r>
            <a:r>
              <a:rPr lang="en-GB" baseline="0" dirty="0" smtClean="0"/>
              <a:t> magnetic resonance spectroscopy</a:t>
            </a:r>
            <a:endParaRPr lang="en-GB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8A77EEA-9B90-4697-8757-465DEDF01E79}" type="slidenum">
              <a:rPr lang="en-GB" smtClean="0"/>
              <a:t>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7663983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8A77EEA-9B90-4697-8757-465DEDF01E79}" type="slidenum">
              <a:rPr lang="en-GB" smtClean="0"/>
              <a:t>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9150830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8A77EEA-9B90-4697-8757-465DEDF01E79}" type="slidenum">
              <a:rPr lang="en-GB" smtClean="0"/>
              <a:t>10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3033912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smtClean="0"/>
              <a:t>We know that after two years has evolved as shown</a:t>
            </a:r>
            <a:r>
              <a:rPr lang="en-GB" baseline="0" dirty="0" smtClean="0"/>
              <a:t> in the Si NMR</a:t>
            </a:r>
          </a:p>
          <a:p>
            <a:r>
              <a:rPr lang="en-GB" baseline="0" dirty="0" smtClean="0"/>
              <a:t>However we don’t know how that evolution occurs over time. So this data is very important to understand….</a:t>
            </a:r>
          </a:p>
          <a:p>
            <a:r>
              <a:rPr lang="en-GB" baseline="0" dirty="0" smtClean="0"/>
              <a:t>Rietveld analysis of the 3 years data will be performed to calculate the hydration evolution of the phases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8A77EEA-9B90-4697-8757-465DEDF01E79}" type="slidenum">
              <a:rPr lang="en-GB" smtClean="0"/>
              <a:t>11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4415588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smtClean="0"/>
              <a:t>Representative of the different geological</a:t>
            </a:r>
            <a:r>
              <a:rPr lang="en-GB" baseline="0" dirty="0" smtClean="0"/>
              <a:t> environments</a:t>
            </a:r>
          </a:p>
          <a:p>
            <a:r>
              <a:rPr lang="en-GB" baseline="0" dirty="0" smtClean="0"/>
              <a:t>L/S ratio = 10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8A77EEA-9B90-4697-8757-465DEDF01E79}" type="slidenum">
              <a:rPr lang="en-GB" smtClean="0"/>
              <a:t>13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564240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smtClean="0"/>
              <a:t>Is the localised expansion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baseline="0" dirty="0" smtClean="0"/>
              <a:t>L/S ratio = 200</a:t>
            </a:r>
            <a:endParaRPr lang="en-GB" dirty="0" smtClean="0"/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8A77EEA-9B90-4697-8757-465DEDF01E79}" type="slidenum">
              <a:rPr lang="en-GB" smtClean="0"/>
              <a:t>15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8031486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smtClean="0"/>
              <a:t>And</a:t>
            </a:r>
            <a:r>
              <a:rPr lang="en-GB" baseline="0" dirty="0" smtClean="0"/>
              <a:t> afterwards do a complete post-leaching characterisation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8A77EEA-9B90-4697-8757-465DEDF01E79}" type="slidenum">
              <a:rPr lang="en-GB" smtClean="0"/>
              <a:t>16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7807536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rgbClr val="000099"/>
                </a:solidFill>
                <a:latin typeface="Calibri" panose="020F0502020204030204" pitchFamily="34" charset="0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GB" dirty="0"/>
          </a:p>
        </p:txBody>
      </p:sp>
      <p:sp>
        <p:nvSpPr>
          <p:cNvPr id="3" name="Text Placeholder 5"/>
          <p:cNvSpPr>
            <a:spLocks noGrp="1"/>
          </p:cNvSpPr>
          <p:nvPr>
            <p:ph idx="1"/>
          </p:nvPr>
        </p:nvSpPr>
        <p:spPr>
          <a:xfrm>
            <a:off x="1644921" y="4185649"/>
            <a:ext cx="5972447" cy="139654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>
              <a:defRPr>
                <a:solidFill>
                  <a:srgbClr val="000099"/>
                </a:solidFill>
                <a:latin typeface="Calibri" panose="020F0502020204030204" pitchFamily="34" charset="0"/>
              </a:defRPr>
            </a:lvl1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85063839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7085" y="91439"/>
            <a:ext cx="5991498" cy="762000"/>
          </a:xfrm>
          <a:prstGeom prst="rect">
            <a:avLst/>
          </a:prstGeom>
        </p:spPr>
        <p:txBody>
          <a:bodyPr>
            <a:normAutofit/>
          </a:bodyPr>
          <a:lstStyle>
            <a:lvl1pPr algn="l">
              <a:lnSpc>
                <a:spcPct val="114000"/>
              </a:lnSpc>
              <a:defRPr sz="3600">
                <a:solidFill>
                  <a:srgbClr val="000099"/>
                </a:solidFill>
                <a:latin typeface="Calibri" panose="020F0502020204030204" pitchFamily="34" charset="0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4271" y="1317172"/>
            <a:ext cx="8663305" cy="3733800"/>
          </a:xfrm>
          <a:prstGeom prst="rect">
            <a:avLst/>
          </a:prstGeom>
        </p:spPr>
        <p:txBody>
          <a:bodyPr/>
          <a:lstStyle>
            <a:lvl1pPr>
              <a:lnSpc>
                <a:spcPct val="114000"/>
              </a:lnSpc>
              <a:defRPr>
                <a:solidFill>
                  <a:srgbClr val="000099"/>
                </a:solidFill>
                <a:latin typeface="Calibri" panose="020F0502020204030204" pitchFamily="34" charset="0"/>
              </a:defRPr>
            </a:lvl1pPr>
            <a:lvl2pPr>
              <a:lnSpc>
                <a:spcPct val="114000"/>
              </a:lnSpc>
              <a:defRPr>
                <a:solidFill>
                  <a:schemeClr val="accent2"/>
                </a:solidFill>
                <a:latin typeface="Calibri" panose="020F0502020204030204" pitchFamily="34" charset="0"/>
              </a:defRPr>
            </a:lvl2pPr>
            <a:lvl3pPr>
              <a:lnSpc>
                <a:spcPct val="114000"/>
              </a:lnSpc>
              <a:defRPr>
                <a:latin typeface="Calibri" panose="020F0502020204030204" pitchFamily="34" charset="0"/>
              </a:defRPr>
            </a:lvl3pPr>
            <a:lvl4pPr>
              <a:lnSpc>
                <a:spcPct val="114000"/>
              </a:lnSpc>
              <a:defRPr>
                <a:latin typeface="Calibri" panose="020F0502020204030204" pitchFamily="34" charset="0"/>
              </a:defRPr>
            </a:lvl4pPr>
            <a:lvl5pPr>
              <a:lnSpc>
                <a:spcPct val="114000"/>
              </a:lnSpc>
              <a:defRPr>
                <a:latin typeface="Calibri" panose="020F0502020204030204" pitchFamily="34" charset="0"/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2142364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.jpeg"/><Relationship Id="rId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1" name="Picture 37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567" t="6502" r="16709" b="7192"/>
          <a:stretch/>
        </p:blipFill>
        <p:spPr bwMode="auto">
          <a:xfrm>
            <a:off x="6114413" y="240937"/>
            <a:ext cx="1375955" cy="6357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" name="Picture 1"/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90368" y="190500"/>
            <a:ext cx="1526632" cy="736600"/>
          </a:xfrm>
          <a:prstGeom prst="rect">
            <a:avLst/>
          </a:prstGeom>
        </p:spPr>
      </p:pic>
      <p:sp>
        <p:nvSpPr>
          <p:cNvPr id="3" name="Title Placeholder 2"/>
          <p:cNvSpPr>
            <a:spLocks noGrp="1"/>
          </p:cNvSpPr>
          <p:nvPr>
            <p:ph type="title"/>
          </p:nvPr>
        </p:nvSpPr>
        <p:spPr>
          <a:xfrm>
            <a:off x="626834" y="1960358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 smtClean="0"/>
              <a:t>Click to edit Master title style</a:t>
            </a:r>
            <a:endParaRPr lang="en-GB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idx="1"/>
          </p:nvPr>
        </p:nvSpPr>
        <p:spPr>
          <a:xfrm>
            <a:off x="1644921" y="4185649"/>
            <a:ext cx="5972447" cy="139654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40047345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0" r:id="rId1"/>
    <p:sldLayoutId id="2147483649" r:id="rId2"/>
  </p:sldLayoutIdLst>
  <p:timing>
    <p:tnLst>
      <p:par>
        <p:cTn id="1" dur="indefinite" restart="never" nodeType="tmRoot"/>
      </p:par>
    </p:tnLst>
  </p:timing>
  <p:hf hdr="0" ftr="0" dt="0"/>
  <p:txStyles>
    <p:titleStyle>
      <a:lvl1pPr algn="l" rtl="0" eaLnBrk="0" fontAlgn="base" hangingPunct="0">
        <a:lnSpc>
          <a:spcPct val="83000"/>
        </a:lnSpc>
        <a:spcBef>
          <a:spcPct val="0"/>
        </a:spcBef>
        <a:spcAft>
          <a:spcPct val="0"/>
        </a:spcAft>
        <a:defRPr sz="4400">
          <a:solidFill>
            <a:srgbClr val="000099"/>
          </a:solidFill>
          <a:latin typeface="+mn-lt"/>
          <a:ea typeface="MS PGothic" panose="020B0600070205080204" pitchFamily="34" charset="-128"/>
          <a:cs typeface="ＭＳ Ｐゴシック" charset="0"/>
        </a:defRPr>
      </a:lvl1pPr>
      <a:lvl2pPr algn="l" rtl="0" eaLnBrk="0" fontAlgn="base" hangingPunct="0">
        <a:lnSpc>
          <a:spcPct val="83000"/>
        </a:lnSpc>
        <a:spcBef>
          <a:spcPct val="0"/>
        </a:spcBef>
        <a:spcAft>
          <a:spcPct val="0"/>
        </a:spcAft>
        <a:defRPr sz="4400">
          <a:solidFill>
            <a:srgbClr val="2A196F"/>
          </a:solidFill>
          <a:latin typeface="TUOS Stephenson" pitchFamily="-128" charset="0"/>
          <a:ea typeface="MS PGothic" panose="020B0600070205080204" pitchFamily="34" charset="-128"/>
          <a:cs typeface="ＭＳ Ｐゴシック" charset="0"/>
        </a:defRPr>
      </a:lvl2pPr>
      <a:lvl3pPr algn="l" rtl="0" eaLnBrk="0" fontAlgn="base" hangingPunct="0">
        <a:lnSpc>
          <a:spcPct val="83000"/>
        </a:lnSpc>
        <a:spcBef>
          <a:spcPct val="0"/>
        </a:spcBef>
        <a:spcAft>
          <a:spcPct val="0"/>
        </a:spcAft>
        <a:defRPr sz="4400">
          <a:solidFill>
            <a:srgbClr val="2A196F"/>
          </a:solidFill>
          <a:latin typeface="TUOS Stephenson" pitchFamily="-128" charset="0"/>
          <a:ea typeface="MS PGothic" panose="020B0600070205080204" pitchFamily="34" charset="-128"/>
          <a:cs typeface="ＭＳ Ｐゴシック" charset="0"/>
        </a:defRPr>
      </a:lvl3pPr>
      <a:lvl4pPr algn="l" rtl="0" eaLnBrk="0" fontAlgn="base" hangingPunct="0">
        <a:lnSpc>
          <a:spcPct val="83000"/>
        </a:lnSpc>
        <a:spcBef>
          <a:spcPct val="0"/>
        </a:spcBef>
        <a:spcAft>
          <a:spcPct val="0"/>
        </a:spcAft>
        <a:defRPr sz="4400">
          <a:solidFill>
            <a:srgbClr val="2A196F"/>
          </a:solidFill>
          <a:latin typeface="TUOS Stephenson" pitchFamily="-128" charset="0"/>
          <a:ea typeface="MS PGothic" panose="020B0600070205080204" pitchFamily="34" charset="-128"/>
          <a:cs typeface="ＭＳ Ｐゴシック" charset="0"/>
        </a:defRPr>
      </a:lvl4pPr>
      <a:lvl5pPr algn="l" rtl="0" eaLnBrk="0" fontAlgn="base" hangingPunct="0">
        <a:lnSpc>
          <a:spcPct val="83000"/>
        </a:lnSpc>
        <a:spcBef>
          <a:spcPct val="0"/>
        </a:spcBef>
        <a:spcAft>
          <a:spcPct val="0"/>
        </a:spcAft>
        <a:defRPr sz="4400">
          <a:solidFill>
            <a:srgbClr val="2A196F"/>
          </a:solidFill>
          <a:latin typeface="TUOS Stephenson" pitchFamily="-128" charset="0"/>
          <a:ea typeface="MS PGothic" panose="020B0600070205080204" pitchFamily="34" charset="-128"/>
          <a:cs typeface="ＭＳ Ｐゴシック" charset="0"/>
        </a:defRPr>
      </a:lvl5pPr>
      <a:lvl6pPr marL="457200" algn="l" rtl="0" eaLnBrk="1" fontAlgn="base" hangingPunct="1">
        <a:lnSpc>
          <a:spcPct val="83000"/>
        </a:lnSpc>
        <a:spcBef>
          <a:spcPct val="0"/>
        </a:spcBef>
        <a:spcAft>
          <a:spcPct val="0"/>
        </a:spcAft>
        <a:defRPr sz="4400">
          <a:solidFill>
            <a:srgbClr val="2A196F"/>
          </a:solidFill>
          <a:latin typeface="TUOS Stephenson" pitchFamily="-128" charset="0"/>
        </a:defRPr>
      </a:lvl6pPr>
      <a:lvl7pPr marL="914400" algn="l" rtl="0" eaLnBrk="1" fontAlgn="base" hangingPunct="1">
        <a:lnSpc>
          <a:spcPct val="83000"/>
        </a:lnSpc>
        <a:spcBef>
          <a:spcPct val="0"/>
        </a:spcBef>
        <a:spcAft>
          <a:spcPct val="0"/>
        </a:spcAft>
        <a:defRPr sz="4400">
          <a:solidFill>
            <a:srgbClr val="2A196F"/>
          </a:solidFill>
          <a:latin typeface="TUOS Stephenson" pitchFamily="-128" charset="0"/>
        </a:defRPr>
      </a:lvl7pPr>
      <a:lvl8pPr marL="1371600" algn="l" rtl="0" eaLnBrk="1" fontAlgn="base" hangingPunct="1">
        <a:lnSpc>
          <a:spcPct val="83000"/>
        </a:lnSpc>
        <a:spcBef>
          <a:spcPct val="0"/>
        </a:spcBef>
        <a:spcAft>
          <a:spcPct val="0"/>
        </a:spcAft>
        <a:defRPr sz="4400">
          <a:solidFill>
            <a:srgbClr val="2A196F"/>
          </a:solidFill>
          <a:latin typeface="TUOS Stephenson" pitchFamily="-128" charset="0"/>
        </a:defRPr>
      </a:lvl8pPr>
      <a:lvl9pPr marL="1828800" algn="l" rtl="0" eaLnBrk="1" fontAlgn="base" hangingPunct="1">
        <a:lnSpc>
          <a:spcPct val="83000"/>
        </a:lnSpc>
        <a:spcBef>
          <a:spcPct val="0"/>
        </a:spcBef>
        <a:spcAft>
          <a:spcPct val="0"/>
        </a:spcAft>
        <a:defRPr sz="4400">
          <a:solidFill>
            <a:srgbClr val="2A196F"/>
          </a:solidFill>
          <a:latin typeface="TUOS Stephenson" pitchFamily="-128" charset="0"/>
        </a:defRPr>
      </a:lvl9pPr>
    </p:titleStyle>
    <p:bodyStyle>
      <a:lvl1pPr marL="0" indent="0" algn="l" rtl="0" eaLnBrk="0" fontAlgn="base" hangingPunct="0">
        <a:spcBef>
          <a:spcPct val="30000"/>
        </a:spcBef>
        <a:spcAft>
          <a:spcPct val="0"/>
        </a:spcAft>
        <a:buNone/>
        <a:defRPr sz="3200">
          <a:solidFill>
            <a:srgbClr val="000099"/>
          </a:solidFill>
          <a:latin typeface="+mn-lt"/>
          <a:ea typeface="MS PGothic" panose="020B0600070205080204" pitchFamily="34" charset="-128"/>
          <a:cs typeface="ＭＳ Ｐゴシック" charset="0"/>
        </a:defRPr>
      </a:lvl1pPr>
      <a:lvl2pPr marL="742950" indent="-285750" algn="l" rtl="0" eaLnBrk="0" fontAlgn="base" hangingPunct="0">
        <a:spcBef>
          <a:spcPct val="30000"/>
        </a:spcBef>
        <a:spcAft>
          <a:spcPct val="0"/>
        </a:spcAft>
        <a:buFont typeface="TUOS Stephenson" panose="02070503080000020004" pitchFamily="18" charset="0"/>
        <a:buChar char="•"/>
        <a:defRPr sz="2800">
          <a:solidFill>
            <a:srgbClr val="2A196F"/>
          </a:solidFill>
          <a:latin typeface="+mn-lt"/>
          <a:ea typeface="MS PGothic" panose="020B0600070205080204" pitchFamily="34" charset="-128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defRPr sz="2400">
          <a:solidFill>
            <a:srgbClr val="2A196F"/>
          </a:solidFill>
          <a:latin typeface="+mn-lt"/>
          <a:ea typeface="MS PGothic" panose="020B0600070205080204" pitchFamily="34" charset="-128"/>
        </a:defRPr>
      </a:lvl3pPr>
      <a:lvl4pPr marL="1600200" indent="-228600" algn="l" rtl="0" eaLnBrk="0" fontAlgn="base" hangingPunct="0">
        <a:lnSpc>
          <a:spcPct val="120000"/>
        </a:lnSpc>
        <a:spcBef>
          <a:spcPct val="20000"/>
        </a:spcBef>
        <a:spcAft>
          <a:spcPct val="0"/>
        </a:spcAft>
        <a:buFont typeface="TUOS Stephenson" panose="02070503080000020004" pitchFamily="18" charset="0"/>
        <a:defRPr sz="1400">
          <a:solidFill>
            <a:srgbClr val="2A196F"/>
          </a:solidFill>
          <a:latin typeface="+mn-lt"/>
          <a:ea typeface="MS PGothic" panose="020B0600070205080204" pitchFamily="34" charset="-128"/>
        </a:defRPr>
      </a:lvl4pPr>
      <a:lvl5pPr marL="2057400" indent="-228600" algn="l" rtl="0" eaLnBrk="0" fontAlgn="base" hangingPunct="0">
        <a:lnSpc>
          <a:spcPct val="140000"/>
        </a:lnSpc>
        <a:spcBef>
          <a:spcPct val="20000"/>
        </a:spcBef>
        <a:spcAft>
          <a:spcPct val="0"/>
        </a:spcAft>
        <a:buFont typeface="TUOS Stephenson" panose="02070503080000020004" pitchFamily="18" charset="0"/>
        <a:buChar char="•"/>
        <a:defRPr sz="900">
          <a:solidFill>
            <a:srgbClr val="2A196F"/>
          </a:solidFill>
          <a:latin typeface="+mn-lt"/>
          <a:ea typeface="MS PGothic" panose="020B0600070205080204" pitchFamily="34" charset="-128"/>
        </a:defRPr>
      </a:lvl5pPr>
      <a:lvl6pPr marL="2514600" indent="-228600" algn="l" rtl="0" eaLnBrk="1" fontAlgn="base" hangingPunct="1">
        <a:lnSpc>
          <a:spcPct val="140000"/>
        </a:lnSpc>
        <a:spcBef>
          <a:spcPct val="20000"/>
        </a:spcBef>
        <a:spcAft>
          <a:spcPct val="0"/>
        </a:spcAft>
        <a:buFont typeface="TUOS Stephenson" pitchFamily="-128" charset="0"/>
        <a:buChar char="•"/>
        <a:defRPr sz="900">
          <a:solidFill>
            <a:srgbClr val="2A196F"/>
          </a:solidFill>
          <a:latin typeface="+mn-lt"/>
        </a:defRPr>
      </a:lvl6pPr>
      <a:lvl7pPr marL="2971800" indent="-228600" algn="l" rtl="0" eaLnBrk="1" fontAlgn="base" hangingPunct="1">
        <a:lnSpc>
          <a:spcPct val="140000"/>
        </a:lnSpc>
        <a:spcBef>
          <a:spcPct val="20000"/>
        </a:spcBef>
        <a:spcAft>
          <a:spcPct val="0"/>
        </a:spcAft>
        <a:buFont typeface="TUOS Stephenson" pitchFamily="-128" charset="0"/>
        <a:buChar char="•"/>
        <a:defRPr sz="900">
          <a:solidFill>
            <a:srgbClr val="2A196F"/>
          </a:solidFill>
          <a:latin typeface="+mn-lt"/>
        </a:defRPr>
      </a:lvl7pPr>
      <a:lvl8pPr marL="3429000" indent="-228600" algn="l" rtl="0" eaLnBrk="1" fontAlgn="base" hangingPunct="1">
        <a:lnSpc>
          <a:spcPct val="140000"/>
        </a:lnSpc>
        <a:spcBef>
          <a:spcPct val="20000"/>
        </a:spcBef>
        <a:spcAft>
          <a:spcPct val="0"/>
        </a:spcAft>
        <a:buFont typeface="TUOS Stephenson" pitchFamily="-128" charset="0"/>
        <a:buChar char="•"/>
        <a:defRPr sz="900">
          <a:solidFill>
            <a:srgbClr val="2A196F"/>
          </a:solidFill>
          <a:latin typeface="+mn-lt"/>
        </a:defRPr>
      </a:lvl8pPr>
      <a:lvl9pPr marL="3886200" indent="-228600" algn="l" rtl="0" eaLnBrk="1" fontAlgn="base" hangingPunct="1">
        <a:lnSpc>
          <a:spcPct val="140000"/>
        </a:lnSpc>
        <a:spcBef>
          <a:spcPct val="20000"/>
        </a:spcBef>
        <a:spcAft>
          <a:spcPct val="0"/>
        </a:spcAft>
        <a:buFont typeface="TUOS Stephenson" pitchFamily="-128" charset="0"/>
        <a:buChar char="•"/>
        <a:defRPr sz="900">
          <a:solidFill>
            <a:srgbClr val="2A196F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microsoft.com/office/2007/relationships/hdphoto" Target="../media/hdphoto2.wdp"/><Relationship Id="rId5" Type="http://schemas.openxmlformats.org/officeDocument/2006/relationships/image" Target="../media/image4.png"/><Relationship Id="rId4" Type="http://schemas.microsoft.com/office/2007/relationships/hdphoto" Target="../media/hdphoto1.wdp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tiff"/><Relationship Id="rId2" Type="http://schemas.openxmlformats.org/officeDocument/2006/relationships/image" Target="../media/image5.tif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tif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tiff"/><Relationship Id="rId2" Type="http://schemas.openxmlformats.org/officeDocument/2006/relationships/image" Target="../media/image9.tiff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3" Type="http://schemas.microsoft.com/office/2007/relationships/hdphoto" Target="../media/hdphoto3.wdp"/><Relationship Id="rId7" Type="http://schemas.microsoft.com/office/2007/relationships/hdphoto" Target="../media/hdphoto5.wdp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.png"/><Relationship Id="rId11" Type="http://schemas.microsoft.com/office/2007/relationships/hdphoto" Target="../media/hdphoto7.wdp"/><Relationship Id="rId5" Type="http://schemas.microsoft.com/office/2007/relationships/hdphoto" Target="../media/hdphoto4.wdp"/><Relationship Id="rId10" Type="http://schemas.openxmlformats.org/officeDocument/2006/relationships/image" Target="../media/image15.png"/><Relationship Id="rId4" Type="http://schemas.openxmlformats.org/officeDocument/2006/relationships/image" Target="../media/image12.png"/><Relationship Id="rId9" Type="http://schemas.microsoft.com/office/2007/relationships/hdphoto" Target="../media/hdphoto6.wdp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tiff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7.tiff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1.avi"/><Relationship Id="rId1" Type="http://schemas.microsoft.com/office/2007/relationships/media" Target="../media/media1.avi"/><Relationship Id="rId6" Type="http://schemas.openxmlformats.org/officeDocument/2006/relationships/image" Target="../media/image19.png"/><Relationship Id="rId5" Type="http://schemas.openxmlformats.org/officeDocument/2006/relationships/image" Target="../media/image18.tiff"/><Relationship Id="rId4" Type="http://schemas.openxmlformats.org/officeDocument/2006/relationships/notesSlide" Target="../notesSlides/notesSlide4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22.jpeg"/><Relationship Id="rId2" Type="http://schemas.openxmlformats.org/officeDocument/2006/relationships/video" Target="../media/media2.avi"/><Relationship Id="rId1" Type="http://schemas.microsoft.com/office/2007/relationships/media" Target="../media/media2.avi"/><Relationship Id="rId6" Type="http://schemas.openxmlformats.org/officeDocument/2006/relationships/image" Target="../media/image21.png"/><Relationship Id="rId5" Type="http://schemas.openxmlformats.org/officeDocument/2006/relationships/image" Target="../media/image20.png"/><Relationship Id="rId4" Type="http://schemas.openxmlformats.org/officeDocument/2006/relationships/notesSlide" Target="../notesSlides/notesSlide5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4.tiff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tiff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7.tif"/><Relationship Id="rId4" Type="http://schemas.openxmlformats.org/officeDocument/2006/relationships/image" Target="../media/image26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tiff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3.png"/><Relationship Id="rId3" Type="http://schemas.openxmlformats.org/officeDocument/2006/relationships/image" Target="../media/image30.tiff"/><Relationship Id="rId7" Type="http://schemas.microsoft.com/office/2007/relationships/hdphoto" Target="../media/hdphoto9.wdp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2.png"/><Relationship Id="rId11" Type="http://schemas.openxmlformats.org/officeDocument/2006/relationships/image" Target="../media/image35.png"/><Relationship Id="rId5" Type="http://schemas.microsoft.com/office/2007/relationships/hdphoto" Target="../media/hdphoto8.wdp"/><Relationship Id="rId10" Type="http://schemas.openxmlformats.org/officeDocument/2006/relationships/image" Target="../media/image34.jpeg"/><Relationship Id="rId4" Type="http://schemas.openxmlformats.org/officeDocument/2006/relationships/image" Target="../media/image31.png"/><Relationship Id="rId9" Type="http://schemas.microsoft.com/office/2007/relationships/hdphoto" Target="../media/hdphoto10.wdp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3" Type="http://schemas.openxmlformats.org/officeDocument/2006/relationships/image" Target="../media/image4.png"/><Relationship Id="rId7" Type="http://schemas.openxmlformats.org/officeDocument/2006/relationships/image" Target="../media/image39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8.png"/><Relationship Id="rId5" Type="http://schemas.openxmlformats.org/officeDocument/2006/relationships/image" Target="../media/image37.png"/><Relationship Id="rId4" Type="http://schemas.microsoft.com/office/2007/relationships/hdphoto" Target="../media/hdphoto2.wdp"/><Relationship Id="rId9" Type="http://schemas.microsoft.com/office/2007/relationships/hdphoto" Target="../media/hdphoto1.wdp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aixaDeTexto 1"/>
          <p:cNvSpPr txBox="1"/>
          <p:nvPr/>
        </p:nvSpPr>
        <p:spPr>
          <a:xfrm>
            <a:off x="438912" y="1836052"/>
            <a:ext cx="8327136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200" b="1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Characterisation of UK cement backfill </a:t>
            </a:r>
            <a:r>
              <a:rPr lang="en-GB" sz="3200" b="1" dirty="0" smtClean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material pre- and post-groundwater </a:t>
            </a:r>
            <a:r>
              <a:rPr lang="en-GB" sz="3200" b="1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leaching experiments</a:t>
            </a:r>
          </a:p>
        </p:txBody>
      </p:sp>
      <p:sp>
        <p:nvSpPr>
          <p:cNvPr id="10" name="CaixaDeTexto 2"/>
          <p:cNvSpPr txBox="1"/>
          <p:nvPr/>
        </p:nvSpPr>
        <p:spPr>
          <a:xfrm>
            <a:off x="249305" y="3806643"/>
            <a:ext cx="8645237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PT" sz="2400" b="1" u="sng" dirty="0" smtClean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Rita Vasconcelos</a:t>
            </a:r>
            <a:r>
              <a:rPr lang="pt-PT" sz="2400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</a:t>
            </a:r>
            <a:endParaRPr lang="pt-PT" sz="2400" dirty="0" smtClean="0">
              <a:solidFill>
                <a:srgbClr val="00206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r>
              <a:rPr lang="pt-PT" dirty="0" smtClean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Dr. Claire Corkhill and Prof. John Provis</a:t>
            </a:r>
          </a:p>
          <a:p>
            <a:pPr algn="ctr"/>
            <a:endParaRPr lang="pt-PT" dirty="0" smtClean="0">
              <a:solidFill>
                <a:srgbClr val="00206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endParaRPr lang="pt-PT" dirty="0" smtClean="0">
              <a:solidFill>
                <a:srgbClr val="00206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r>
              <a:rPr lang="en-GB" dirty="0" smtClean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Department </a:t>
            </a:r>
            <a:r>
              <a:rPr lang="en-GB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of Materials Science and </a:t>
            </a:r>
            <a:r>
              <a:rPr lang="en-GB" dirty="0" smtClean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Engineering, The </a:t>
            </a:r>
            <a:r>
              <a:rPr lang="en-GB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University of Sheffield</a:t>
            </a:r>
            <a:endParaRPr lang="pt-PT" dirty="0" smtClean="0">
              <a:solidFill>
                <a:srgbClr val="00206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endParaRPr lang="en-GB" dirty="0" smtClean="0">
              <a:solidFill>
                <a:srgbClr val="00206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r>
              <a:rPr lang="en-GB" dirty="0" smtClean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Scientific </a:t>
            </a:r>
            <a:r>
              <a:rPr lang="en-GB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Basis for Nuclear Waste Management Symposium </a:t>
            </a:r>
            <a:r>
              <a:rPr lang="en-GB" dirty="0" smtClean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2017</a:t>
            </a:r>
          </a:p>
          <a:p>
            <a:pPr algn="ctr"/>
            <a:r>
              <a:rPr lang="en-GB" dirty="0" smtClean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29</a:t>
            </a:r>
            <a:r>
              <a:rPr lang="en-GB" baseline="30000" dirty="0" smtClean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th</a:t>
            </a:r>
            <a:r>
              <a:rPr lang="en-GB" dirty="0" smtClean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October – 3</a:t>
            </a:r>
            <a:r>
              <a:rPr lang="en-GB" baseline="30000" dirty="0" smtClean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rd</a:t>
            </a:r>
            <a:r>
              <a:rPr lang="en-GB" dirty="0" smtClean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November 2017</a:t>
            </a:r>
            <a:endParaRPr lang="pt-PT" dirty="0" smtClean="0">
              <a:solidFill>
                <a:srgbClr val="00206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pt-PT" dirty="0">
              <a:solidFill>
                <a:srgbClr val="00206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50000"/>
                    </a14:imgEffect>
                    <a14:imgEffect>
                      <a14:brightnessContrast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3761" y="187234"/>
            <a:ext cx="1812593" cy="1107696"/>
          </a:xfrm>
          <a:prstGeom prst="rect">
            <a:avLst/>
          </a:prstGeom>
        </p:spPr>
      </p:pic>
      <p:pic>
        <p:nvPicPr>
          <p:cNvPr id="12" name="Picture 2" descr="http://www.ramtuc.org.uk/images/logo-radioactive-waste-management.png"/>
          <p:cNvPicPr>
            <a:picLocks noChangeAspect="1" noChangeArrowheads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04919" y="44448"/>
            <a:ext cx="2000771" cy="12504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028494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CaixaDeTexto 4"/>
          <p:cNvSpPr txBox="1"/>
          <p:nvPr/>
        </p:nvSpPr>
        <p:spPr>
          <a:xfrm>
            <a:off x="-1" y="158454"/>
            <a:ext cx="629710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2800" b="1" dirty="0" smtClean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UK Geological Disposal Facility Concept</a:t>
            </a:r>
            <a:endParaRPr lang="pt-PT" sz="2800" b="1" dirty="0">
              <a:solidFill>
                <a:srgbClr val="00206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6" name="Picture 5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415" y="819811"/>
            <a:ext cx="4440025" cy="3324717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4947304" y="1526822"/>
            <a:ext cx="3923318" cy="3600986"/>
          </a:xfrm>
          <a:prstGeom prst="rect">
            <a:avLst/>
          </a:prstGeom>
          <a:noFill/>
          <a:ln w="28575">
            <a:solidFill>
              <a:srgbClr val="FF3300"/>
            </a:solidFill>
          </a:ln>
        </p:spPr>
        <p:txBody>
          <a:bodyPr wrap="square" rtlCol="0">
            <a:spAutoFit/>
          </a:bodyPr>
          <a:lstStyle/>
          <a:p>
            <a:r>
              <a:rPr lang="en-GB" sz="1900" u="sng" dirty="0" smtClean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NRVB (Nirex Reference Vault Backfill) </a:t>
            </a:r>
          </a:p>
          <a:p>
            <a:endParaRPr lang="en-GB" sz="1900" dirty="0">
              <a:solidFill>
                <a:srgbClr val="00206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900" dirty="0" smtClean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Portland cement; </a:t>
            </a:r>
            <a:r>
              <a:rPr lang="en-US" sz="1900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Ca(OH)</a:t>
            </a:r>
            <a:r>
              <a:rPr lang="en-US" sz="1900" baseline="-25000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</a:t>
            </a:r>
            <a:r>
              <a:rPr lang="en-GB" sz="1900" dirty="0" smtClean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; </a:t>
            </a:r>
            <a:r>
              <a:rPr lang="en-US" sz="1900" dirty="0" smtClean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CaCO</a:t>
            </a:r>
            <a:r>
              <a:rPr lang="en-US" sz="1900" baseline="-25000" dirty="0" smtClean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3</a:t>
            </a:r>
          </a:p>
          <a:p>
            <a:endParaRPr lang="en-GB" sz="1900" dirty="0">
              <a:solidFill>
                <a:srgbClr val="00206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900" dirty="0" smtClean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High alkalinity for chemical conditioning</a:t>
            </a:r>
          </a:p>
          <a:p>
            <a:endParaRPr lang="en-GB" sz="1900" dirty="0">
              <a:solidFill>
                <a:srgbClr val="00206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900" dirty="0" smtClean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High permeability and porosity</a:t>
            </a:r>
          </a:p>
          <a:p>
            <a:endParaRPr lang="en-GB" sz="1900" dirty="0">
              <a:solidFill>
                <a:srgbClr val="00206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900" dirty="0" smtClean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High fluidity</a:t>
            </a:r>
          </a:p>
          <a:p>
            <a:endParaRPr lang="en-GB" sz="1900" dirty="0">
              <a:solidFill>
                <a:srgbClr val="00206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900" dirty="0" smtClean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Low strength</a:t>
            </a:r>
            <a:endParaRPr lang="en-GB" sz="1900" dirty="0">
              <a:solidFill>
                <a:srgbClr val="00206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8" name="Imagem 1"/>
          <p:cNvPicPr/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470" t="8997" r="13072" b="9776"/>
          <a:stretch/>
        </p:blipFill>
        <p:spPr>
          <a:xfrm>
            <a:off x="183920" y="4125674"/>
            <a:ext cx="3756483" cy="2713472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3940402" y="6592925"/>
            <a:ext cx="3855565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000" dirty="0" smtClean="0">
                <a:latin typeface="Calibri" panose="020F0502020204030204" pitchFamily="34" charset="0"/>
                <a:cs typeface="Calibri" panose="020F0502020204030204" pitchFamily="34" charset="0"/>
              </a:rPr>
              <a:t>NDA, 2010. “</a:t>
            </a:r>
            <a:r>
              <a:rPr lang="en-GB" sz="1000" i="1" dirty="0" smtClean="0">
                <a:latin typeface="Calibri" panose="020F0502020204030204" pitchFamily="34" charset="0"/>
                <a:cs typeface="Calibri" panose="020F0502020204030204" pitchFamily="34" charset="0"/>
              </a:rPr>
              <a:t>Geological </a:t>
            </a:r>
            <a:r>
              <a:rPr lang="en-GB" sz="1000" i="1" dirty="0">
                <a:latin typeface="Calibri" panose="020F0502020204030204" pitchFamily="34" charset="0"/>
                <a:cs typeface="Calibri" panose="020F0502020204030204" pitchFamily="34" charset="0"/>
              </a:rPr>
              <a:t>Disposal: Near-Field Evolution Status </a:t>
            </a:r>
            <a:r>
              <a:rPr lang="en-GB" sz="1000" i="1" dirty="0" smtClean="0">
                <a:latin typeface="Calibri" panose="020F0502020204030204" pitchFamily="34" charset="0"/>
                <a:cs typeface="Calibri" panose="020F0502020204030204" pitchFamily="34" charset="0"/>
              </a:rPr>
              <a:t>Report” </a:t>
            </a:r>
            <a:endParaRPr lang="en-GB" sz="1000" i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451672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ixaDeTexto 4"/>
          <p:cNvSpPr txBox="1"/>
          <p:nvPr/>
        </p:nvSpPr>
        <p:spPr>
          <a:xfrm>
            <a:off x="0" y="18181"/>
            <a:ext cx="362102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2800" b="1" dirty="0" smtClean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Project Objective</a:t>
            </a:r>
            <a:endParaRPr lang="pt-PT" sz="2800" b="1" dirty="0">
              <a:solidFill>
                <a:srgbClr val="00206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123794" y="662861"/>
            <a:ext cx="1857881" cy="400110"/>
          </a:xfrm>
          <a:prstGeom prst="rect">
            <a:avLst/>
          </a:prstGeom>
          <a:noFill/>
          <a:ln w="28575">
            <a:solidFill>
              <a:srgbClr val="FF6600"/>
            </a:solidFill>
          </a:ln>
        </p:spPr>
        <p:txBody>
          <a:bodyPr wrap="none" rtlCol="0">
            <a:spAutoFit/>
          </a:bodyPr>
          <a:lstStyle/>
          <a:p>
            <a:r>
              <a:rPr lang="en-GB" sz="2000" dirty="0" smtClean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Backfill material</a:t>
            </a:r>
            <a:endParaRPr lang="en-GB" sz="2000" dirty="0">
              <a:solidFill>
                <a:srgbClr val="00206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264477" y="1782636"/>
            <a:ext cx="3752694" cy="400110"/>
          </a:xfrm>
          <a:prstGeom prst="rect">
            <a:avLst/>
          </a:prstGeom>
          <a:noFill/>
          <a:ln w="28575">
            <a:solidFill>
              <a:srgbClr val="FF6600"/>
            </a:solidFill>
          </a:ln>
        </p:spPr>
        <p:txBody>
          <a:bodyPr wrap="none" rtlCol="0">
            <a:spAutoFit/>
          </a:bodyPr>
          <a:lstStyle/>
          <a:p>
            <a:r>
              <a:rPr lang="en-GB" sz="2000" dirty="0" smtClean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Interactions with the environment</a:t>
            </a:r>
            <a:endParaRPr lang="en-GB" sz="2000" dirty="0">
              <a:solidFill>
                <a:srgbClr val="00206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192834" y="2877832"/>
            <a:ext cx="1573572" cy="400110"/>
          </a:xfrm>
          <a:prstGeom prst="rect">
            <a:avLst/>
          </a:prstGeom>
          <a:noFill/>
          <a:ln w="28575">
            <a:solidFill>
              <a:srgbClr val="FF6600"/>
            </a:solidFill>
          </a:ln>
        </p:spPr>
        <p:txBody>
          <a:bodyPr wrap="none" rtlCol="0">
            <a:spAutoFit/>
          </a:bodyPr>
          <a:lstStyle/>
          <a:p>
            <a:r>
              <a:rPr lang="en-GB" sz="2000" dirty="0" smtClean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Groundwater</a:t>
            </a:r>
            <a:endParaRPr lang="en-GB" sz="2000" dirty="0">
              <a:solidFill>
                <a:srgbClr val="00206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9" name="Down Arrow 8"/>
          <p:cNvSpPr/>
          <p:nvPr/>
        </p:nvSpPr>
        <p:spPr bwMode="auto">
          <a:xfrm>
            <a:off x="1932485" y="1138359"/>
            <a:ext cx="161685" cy="548356"/>
          </a:xfrm>
          <a:prstGeom prst="downArrow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UOS Stephenson" pitchFamily="-128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631200" y="4041692"/>
            <a:ext cx="2701668" cy="1015663"/>
          </a:xfrm>
          <a:prstGeom prst="rect">
            <a:avLst/>
          </a:prstGeom>
          <a:noFill/>
          <a:ln w="28575">
            <a:solidFill>
              <a:srgbClr val="FF6600"/>
            </a:solidFill>
          </a:ln>
        </p:spPr>
        <p:txBody>
          <a:bodyPr wrap="square" rtlCol="0">
            <a:spAutoFit/>
          </a:bodyPr>
          <a:lstStyle/>
          <a:p>
            <a:r>
              <a:rPr lang="en-GB" sz="2000" dirty="0" smtClean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Affect mineralogy and structural properties of cement</a:t>
            </a:r>
            <a:endParaRPr lang="en-GB" sz="2000" dirty="0">
              <a:solidFill>
                <a:srgbClr val="00206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8" name="Bent-Up Arrow 7"/>
          <p:cNvSpPr/>
          <p:nvPr/>
        </p:nvSpPr>
        <p:spPr bwMode="auto">
          <a:xfrm rot="5400000">
            <a:off x="2684214" y="4428174"/>
            <a:ext cx="504462" cy="2007918"/>
          </a:xfrm>
          <a:prstGeom prst="bentUpArrow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UOS Stephenson" pitchFamily="-128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4017171" y="4868756"/>
            <a:ext cx="4994852" cy="1631216"/>
          </a:xfrm>
          <a:prstGeom prst="rect">
            <a:avLst/>
          </a:prstGeom>
          <a:noFill/>
          <a:ln w="28575">
            <a:solidFill>
              <a:srgbClr val="FF6600"/>
            </a:solidFill>
          </a:ln>
        </p:spPr>
        <p:txBody>
          <a:bodyPr wrap="square" rtlCol="0">
            <a:spAutoFit/>
          </a:bodyPr>
          <a:lstStyle/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Thorough understanding of the initial chemistry and microstructure of </a:t>
            </a:r>
            <a:r>
              <a:rPr lang="en-US" sz="2000" dirty="0" smtClean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NRVB </a:t>
            </a:r>
          </a:p>
          <a:p>
            <a:pPr lvl="0"/>
            <a:endParaRPr lang="en-US" sz="2000" dirty="0">
              <a:solidFill>
                <a:srgbClr val="00206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Leaching </a:t>
            </a:r>
            <a:r>
              <a:rPr lang="en-US" sz="2000" dirty="0" smtClean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experiments</a:t>
            </a:r>
            <a:endParaRPr lang="en-US" sz="2000" dirty="0">
              <a:solidFill>
                <a:srgbClr val="00206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Post-leaching </a:t>
            </a:r>
            <a:r>
              <a:rPr lang="en-US" sz="2000" dirty="0" err="1" smtClean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characterisation</a:t>
            </a:r>
            <a:endParaRPr lang="en-US" sz="2000" dirty="0">
              <a:solidFill>
                <a:srgbClr val="00206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4" name="Down Arrow 13"/>
          <p:cNvSpPr/>
          <p:nvPr/>
        </p:nvSpPr>
        <p:spPr bwMode="auto">
          <a:xfrm>
            <a:off x="1919049" y="2254794"/>
            <a:ext cx="161685" cy="548356"/>
          </a:xfrm>
          <a:prstGeom prst="downArrow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UOS Stephenson" pitchFamily="-128" charset="0"/>
            </a:endParaRPr>
          </a:p>
        </p:txBody>
      </p:sp>
      <p:sp>
        <p:nvSpPr>
          <p:cNvPr id="16" name="Down Arrow 15"/>
          <p:cNvSpPr/>
          <p:nvPr/>
        </p:nvSpPr>
        <p:spPr bwMode="auto">
          <a:xfrm>
            <a:off x="1923998" y="3368875"/>
            <a:ext cx="161685" cy="548356"/>
          </a:xfrm>
          <a:prstGeom prst="downArrow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UOS Stephenson" pitchFamily="-128" charset="0"/>
            </a:endParaRPr>
          </a:p>
        </p:txBody>
      </p:sp>
      <p:pic>
        <p:nvPicPr>
          <p:cNvPr id="12" name="Picture 1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66648" y="1028017"/>
            <a:ext cx="1895898" cy="35215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991235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ixaDeTexto 4"/>
          <p:cNvSpPr txBox="1"/>
          <p:nvPr/>
        </p:nvSpPr>
        <p:spPr>
          <a:xfrm>
            <a:off x="1960776" y="2572844"/>
            <a:ext cx="503391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3600" b="1" dirty="0" smtClean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Characterisation of NRVB</a:t>
            </a:r>
          </a:p>
        </p:txBody>
      </p:sp>
    </p:spTree>
    <p:extLst>
      <p:ext uri="{BB962C8B-B14F-4D97-AF65-F5344CB8AC3E}">
        <p14:creationId xmlns:p14="http://schemas.microsoft.com/office/powerpoint/2010/main" val="39497876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/>
          <p:cNvSpPr txBox="1"/>
          <p:nvPr/>
        </p:nvSpPr>
        <p:spPr>
          <a:xfrm>
            <a:off x="5486400" y="75414"/>
            <a:ext cx="3657600" cy="109351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en-GB" dirty="0"/>
          </a:p>
        </p:txBody>
      </p:sp>
      <p:sp>
        <p:nvSpPr>
          <p:cNvPr id="16" name="CaixaDeTexto 4"/>
          <p:cNvSpPr txBox="1"/>
          <p:nvPr/>
        </p:nvSpPr>
        <p:spPr>
          <a:xfrm>
            <a:off x="0" y="121878"/>
            <a:ext cx="279976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2800" b="1" dirty="0" smtClean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Characterisation</a:t>
            </a:r>
            <a:endParaRPr lang="pt-PT" sz="2800" b="1" dirty="0">
              <a:solidFill>
                <a:srgbClr val="00206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aphicFrame>
        <p:nvGraphicFramePr>
          <p:cNvPr id="13" name="Table 1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07988447"/>
              </p:ext>
            </p:extLst>
          </p:nvPr>
        </p:nvGraphicFramePr>
        <p:xfrm>
          <a:off x="5333557" y="85698"/>
          <a:ext cx="3480506" cy="1827990"/>
        </p:xfrm>
        <a:graphic>
          <a:graphicData uri="http://schemas.openxmlformats.org/drawingml/2006/table">
            <a:tbl>
              <a:tblPr firstRow="1" firstCol="1" bandRow="1">
                <a:tableStyleId>{3B4B98B0-60AC-42C2-AFA5-B58CD77FA1E5}</a:tableStyleId>
              </a:tblPr>
              <a:tblGrid>
                <a:gridCol w="1767094">
                  <a:extLst>
                    <a:ext uri="{9D8B030D-6E8A-4147-A177-3AD203B41FA5}">
                      <a16:colId xmlns:a16="http://schemas.microsoft.com/office/drawing/2014/main" val="3220662441"/>
                    </a:ext>
                  </a:extLst>
                </a:gridCol>
                <a:gridCol w="1713412">
                  <a:extLst>
                    <a:ext uri="{9D8B030D-6E8A-4147-A177-3AD203B41FA5}">
                      <a16:colId xmlns:a16="http://schemas.microsoft.com/office/drawing/2014/main" val="316017050"/>
                    </a:ext>
                  </a:extLst>
                </a:gridCol>
              </a:tblGrid>
              <a:tr h="302215"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en-GB" sz="1800" kern="700" dirty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Material</a:t>
                      </a:r>
                      <a:endParaRPr lang="en-GB" sz="1800" kern="7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en-GB" sz="1800" kern="700" dirty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Content (kg m</a:t>
                      </a:r>
                      <a:r>
                        <a:rPr lang="en-GB" sz="1800" kern="700" baseline="30000" dirty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-3</a:t>
                      </a:r>
                      <a:r>
                        <a:rPr lang="en-GB" sz="1800" kern="700" dirty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)</a:t>
                      </a:r>
                      <a:endParaRPr lang="en-GB" sz="1800" kern="7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738552"/>
                  </a:ext>
                </a:extLst>
              </a:tr>
              <a:tr h="260628">
                <a:tc>
                  <a:txBody>
                    <a:bodyPr/>
                    <a:lstStyle/>
                    <a:p>
                      <a:pPr algn="l" hangingPunct="0">
                        <a:spcAft>
                          <a:spcPts val="0"/>
                        </a:spcAft>
                      </a:pPr>
                      <a:r>
                        <a:rPr lang="en-GB" sz="1800" b="0" kern="700" dirty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CEM I 52.5 N</a:t>
                      </a:r>
                      <a:endParaRPr lang="en-GB" sz="1800" b="0" kern="7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en-GB" sz="1800" kern="700" dirty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450</a:t>
                      </a:r>
                      <a:endParaRPr lang="en-GB" sz="1800" kern="7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2698316020"/>
                  </a:ext>
                </a:extLst>
              </a:tr>
              <a:tr h="370305">
                <a:tc>
                  <a:txBody>
                    <a:bodyPr/>
                    <a:lstStyle/>
                    <a:p>
                      <a:pPr algn="l" hangingPunct="0">
                        <a:spcAft>
                          <a:spcPts val="0"/>
                        </a:spcAft>
                      </a:pPr>
                      <a:r>
                        <a:rPr lang="en-GB" sz="1800" b="0" kern="700" dirty="0" smtClean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Hydrated lime</a:t>
                      </a:r>
                      <a:endParaRPr lang="en-GB" sz="1800" b="0" kern="7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en-GB" sz="1800" kern="70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170</a:t>
                      </a:r>
                      <a:endParaRPr lang="en-GB" sz="1800" kern="7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701184704"/>
                  </a:ext>
                </a:extLst>
              </a:tr>
              <a:tr h="332510">
                <a:tc>
                  <a:txBody>
                    <a:bodyPr/>
                    <a:lstStyle/>
                    <a:p>
                      <a:pPr algn="l" hangingPunct="0">
                        <a:spcAft>
                          <a:spcPts val="0"/>
                        </a:spcAft>
                      </a:pPr>
                      <a:r>
                        <a:rPr lang="en-GB" sz="1800" b="0" kern="700" dirty="0" smtClean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Limestone flour</a:t>
                      </a:r>
                      <a:endParaRPr lang="en-GB" sz="1800" b="0" kern="7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en-GB" sz="1800" kern="700" dirty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495</a:t>
                      </a:r>
                      <a:endParaRPr lang="en-GB" sz="1800" kern="7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989503480"/>
                  </a:ext>
                </a:extLst>
              </a:tr>
              <a:tr h="260628">
                <a:tc>
                  <a:txBody>
                    <a:bodyPr/>
                    <a:lstStyle/>
                    <a:p>
                      <a:pPr algn="l" hangingPunct="0">
                        <a:spcAft>
                          <a:spcPts val="0"/>
                        </a:spcAft>
                      </a:pPr>
                      <a:r>
                        <a:rPr lang="en-GB" sz="1800" b="0" kern="700" dirty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Water</a:t>
                      </a:r>
                      <a:endParaRPr lang="en-GB" sz="1800" b="0" kern="7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en-GB" sz="1800" kern="700" dirty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615</a:t>
                      </a:r>
                      <a:endParaRPr lang="en-GB" sz="1800" kern="7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509053500"/>
                  </a:ext>
                </a:extLst>
              </a:tr>
              <a:tr h="260628">
                <a:tc>
                  <a:txBody>
                    <a:bodyPr/>
                    <a:lstStyle/>
                    <a:p>
                      <a:pPr algn="l" hangingPunct="0">
                        <a:spcAft>
                          <a:spcPts val="0"/>
                        </a:spcAft>
                      </a:pPr>
                      <a:r>
                        <a:rPr lang="en-GB" sz="1800" b="0" kern="700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Water/</a:t>
                      </a:r>
                      <a:r>
                        <a:rPr lang="en-GB" sz="1800" b="0" kern="700" baseline="0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Solid ratio</a:t>
                      </a:r>
                      <a:endParaRPr lang="en-GB" sz="1800" b="0" kern="7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en-GB" sz="1800" kern="700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0.55</a:t>
                      </a:r>
                      <a:endParaRPr lang="en-GB" sz="1800" kern="7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4028878772"/>
                  </a:ext>
                </a:extLst>
              </a:tr>
            </a:tbl>
          </a:graphicData>
        </a:graphic>
      </p:graphicFrame>
      <p:sp>
        <p:nvSpPr>
          <p:cNvPr id="14" name="TextBox 13"/>
          <p:cNvSpPr txBox="1"/>
          <p:nvPr/>
        </p:nvSpPr>
        <p:spPr>
          <a:xfrm>
            <a:off x="161282" y="621400"/>
            <a:ext cx="4434627" cy="1200329"/>
          </a:xfrm>
          <a:prstGeom prst="rect">
            <a:avLst/>
          </a:prstGeom>
          <a:noFill/>
          <a:ln w="28575">
            <a:noFill/>
          </a:ln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 smtClean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First characterisation performed in early 90’s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GB" dirty="0" smtClean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Literature contains few details regarding methods and materials</a:t>
            </a: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640" t="9117" r="4336" b="4800"/>
          <a:stretch/>
        </p:blipFill>
        <p:spPr>
          <a:xfrm>
            <a:off x="117017" y="1821729"/>
            <a:ext cx="5192138" cy="3674098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5812692" y="2862475"/>
            <a:ext cx="2869508" cy="3139321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GB" dirty="0" smtClean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The four main hydrate stages were observed</a:t>
            </a:r>
          </a:p>
          <a:p>
            <a:endParaRPr lang="en-GB" dirty="0" smtClean="0">
              <a:solidFill>
                <a:srgbClr val="00206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en-GB" dirty="0" smtClean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NRVB demonstrated a intense </a:t>
            </a:r>
            <a:r>
              <a:rPr lang="en-GB" dirty="0" err="1" smtClean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sulfate</a:t>
            </a:r>
            <a:r>
              <a:rPr lang="en-GB" dirty="0" smtClean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depletion </a:t>
            </a:r>
            <a:r>
              <a:rPr lang="en-GB" dirty="0">
                <a:latin typeface="Calibri" panose="020F0502020204030204" pitchFamily="34" charset="0"/>
                <a:cs typeface="Calibri" panose="020F0502020204030204" pitchFamily="34" charset="0"/>
              </a:rPr>
              <a:t>(4</a:t>
            </a:r>
            <a:r>
              <a:rPr lang="en-GB" dirty="0" smtClean="0">
                <a:latin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en-GB" dirty="0" smtClean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reaction</a:t>
            </a:r>
          </a:p>
          <a:p>
            <a:endParaRPr lang="en-GB" dirty="0">
              <a:solidFill>
                <a:srgbClr val="00206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en-GB" dirty="0" smtClean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The heat of hydration is smaller when compared to Portland cement (maximum ~ 230 J/g, Jansen et al. 2012)</a:t>
            </a:r>
            <a:endParaRPr lang="en-GB" dirty="0">
              <a:solidFill>
                <a:srgbClr val="00206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5525021" y="2227429"/>
            <a:ext cx="309757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u="sng" dirty="0" smtClean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Isothermal calorimetry</a:t>
            </a:r>
            <a:endParaRPr lang="en-GB" sz="2400" dirty="0" smtClean="0">
              <a:solidFill>
                <a:srgbClr val="00206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en-GB" sz="2400" dirty="0"/>
          </a:p>
        </p:txBody>
      </p:sp>
      <p:sp>
        <p:nvSpPr>
          <p:cNvPr id="11" name="TextBox 10"/>
          <p:cNvSpPr txBox="1"/>
          <p:nvPr/>
        </p:nvSpPr>
        <p:spPr>
          <a:xfrm>
            <a:off x="161283" y="5584970"/>
            <a:ext cx="5010836" cy="1200329"/>
          </a:xfrm>
          <a:prstGeom prst="rect">
            <a:avLst/>
          </a:prstGeom>
          <a:noFill/>
          <a:ln w="28575">
            <a:solidFill>
              <a:srgbClr val="FF6600"/>
            </a:solidFill>
          </a:ln>
        </p:spPr>
        <p:txBody>
          <a:bodyPr wrap="square" rtlCol="0">
            <a:spAutoFit/>
          </a:bodyPr>
          <a:lstStyle/>
          <a:p>
            <a:pPr marL="342900" indent="-342900">
              <a:buAutoNum type="arabicParenBoth"/>
            </a:pPr>
            <a:r>
              <a:rPr lang="en-GB" dirty="0" smtClean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Dissolution and reaction of </a:t>
            </a:r>
            <a:r>
              <a:rPr lang="en-GB" dirty="0" err="1" smtClean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tricalcium</a:t>
            </a:r>
            <a:r>
              <a:rPr lang="en-GB" dirty="0" smtClean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aluminate</a:t>
            </a:r>
          </a:p>
          <a:p>
            <a:pPr marL="342900" indent="-342900">
              <a:buAutoNum type="arabicParenBoth"/>
            </a:pPr>
            <a:r>
              <a:rPr lang="en-GB" dirty="0" smtClean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Induction period</a:t>
            </a:r>
          </a:p>
          <a:p>
            <a:pPr marL="342900" indent="-342900">
              <a:buAutoNum type="arabicParenBoth"/>
            </a:pPr>
            <a:r>
              <a:rPr lang="en-GB" dirty="0" err="1" smtClean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Alite</a:t>
            </a:r>
            <a:r>
              <a:rPr lang="en-GB" dirty="0" smtClean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and </a:t>
            </a:r>
            <a:r>
              <a:rPr lang="en-GB" dirty="0" err="1" smtClean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Belite</a:t>
            </a:r>
            <a:r>
              <a:rPr lang="en-GB" dirty="0" smtClean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reaction</a:t>
            </a:r>
          </a:p>
          <a:p>
            <a:pPr marL="342900" indent="-342900">
              <a:buAutoNum type="arabicParenBoth"/>
            </a:pPr>
            <a:r>
              <a:rPr lang="en-GB" dirty="0" err="1" smtClean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Sulfate</a:t>
            </a:r>
            <a:r>
              <a:rPr lang="en-GB" dirty="0" smtClean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depletion</a:t>
            </a:r>
            <a:endParaRPr lang="en-GB" dirty="0">
              <a:solidFill>
                <a:srgbClr val="00206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5172119" y="6636842"/>
            <a:ext cx="318945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000" dirty="0" smtClean="0">
                <a:latin typeface="Calibri" panose="020F0502020204030204" pitchFamily="34" charset="0"/>
                <a:cs typeface="Calibri" panose="020F0502020204030204" pitchFamily="34" charset="0"/>
              </a:rPr>
              <a:t>Vasconcelos et al., 2017. </a:t>
            </a:r>
            <a:r>
              <a:rPr lang="en-GB" sz="1000" i="1" dirty="0" smtClean="0">
                <a:latin typeface="Calibri" panose="020F0502020204030204" pitchFamily="34" charset="0"/>
                <a:cs typeface="Calibri" panose="020F0502020204030204" pitchFamily="34" charset="0"/>
              </a:rPr>
              <a:t>App. Geo. Chem. </a:t>
            </a:r>
            <a:r>
              <a:rPr lang="en-GB" sz="1000" dirty="0" smtClean="0">
                <a:latin typeface="Calibri" panose="020F0502020204030204" pitchFamily="34" charset="0"/>
                <a:cs typeface="Calibri" panose="020F0502020204030204" pitchFamily="34" charset="0"/>
              </a:rPr>
              <a:t>(in review)</a:t>
            </a:r>
            <a:endParaRPr lang="en-GB" sz="10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565742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aixaDeTexto 4"/>
          <p:cNvSpPr txBox="1"/>
          <p:nvPr/>
        </p:nvSpPr>
        <p:spPr>
          <a:xfrm>
            <a:off x="0" y="8754"/>
            <a:ext cx="279976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2800" b="1" dirty="0" smtClean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Characterisation</a:t>
            </a:r>
            <a:endParaRPr lang="pt-PT" sz="2800" b="1" dirty="0">
              <a:solidFill>
                <a:srgbClr val="00206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56072" y="872445"/>
            <a:ext cx="193065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000" u="sng" dirty="0" smtClean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X-Ray Diffraction</a:t>
            </a:r>
            <a:endParaRPr lang="en-GB" sz="2000" u="sng" dirty="0">
              <a:solidFill>
                <a:srgbClr val="00206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56072" y="432296"/>
            <a:ext cx="229973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 smtClean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After 28 days of curing</a:t>
            </a:r>
            <a:endParaRPr lang="en-GB" dirty="0">
              <a:solidFill>
                <a:srgbClr val="00206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841" t="10846" r="12185" b="3358"/>
          <a:stretch/>
        </p:blipFill>
        <p:spPr>
          <a:xfrm>
            <a:off x="1" y="1269405"/>
            <a:ext cx="4421172" cy="3484811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65" t="9895" r="13235" b="5259"/>
          <a:stretch/>
        </p:blipFill>
        <p:spPr>
          <a:xfrm>
            <a:off x="4421172" y="1259981"/>
            <a:ext cx="4722828" cy="3365369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348500" y="4976454"/>
            <a:ext cx="8418427" cy="1231106"/>
          </a:xfrm>
          <a:prstGeom prst="rect">
            <a:avLst/>
          </a:prstGeom>
          <a:noFill/>
          <a:ln w="19050">
            <a:solidFill>
              <a:srgbClr val="FF3300"/>
            </a:solidFill>
          </a:ln>
        </p:spPr>
        <p:txBody>
          <a:bodyPr wrap="square" rtlCol="0">
            <a:spAutoFit/>
          </a:bodyPr>
          <a:lstStyle/>
          <a:p>
            <a:r>
              <a:rPr lang="en-GB" sz="2000" u="sng" dirty="0" err="1" smtClean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Thermogravimetric</a:t>
            </a:r>
            <a:r>
              <a:rPr lang="en-GB" sz="2000" u="sng" dirty="0" smtClean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-Mass spectroscopy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 smtClean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Between 100 to 200 °C – </a:t>
            </a:r>
            <a:r>
              <a:rPr lang="en-GB" dirty="0" err="1" smtClean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ettringite</a:t>
            </a:r>
            <a:r>
              <a:rPr lang="en-GB" dirty="0" smtClean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and </a:t>
            </a:r>
            <a:r>
              <a:rPr lang="en-GB" dirty="0" err="1" smtClean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monocarboaluminate</a:t>
            </a:r>
            <a:r>
              <a:rPr lang="en-GB" dirty="0" smtClean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/</a:t>
            </a:r>
            <a:r>
              <a:rPr lang="en-GB" dirty="0" err="1" smtClean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hemicarboaluminate</a:t>
            </a:r>
            <a:endParaRPr lang="en-GB" dirty="0" smtClean="0">
              <a:solidFill>
                <a:srgbClr val="00206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 smtClean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Between 400 to 500 </a:t>
            </a:r>
            <a:r>
              <a:rPr lang="en-GB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°C </a:t>
            </a:r>
            <a:r>
              <a:rPr lang="en-GB" dirty="0" smtClean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– </a:t>
            </a:r>
            <a:r>
              <a:rPr lang="en-GB" dirty="0" err="1" smtClean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portlandite</a:t>
            </a:r>
            <a:endParaRPr lang="en-GB" dirty="0" smtClean="0">
              <a:solidFill>
                <a:srgbClr val="00206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 smtClean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Between 650 to 800 </a:t>
            </a:r>
            <a:r>
              <a:rPr lang="en-GB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°C </a:t>
            </a:r>
            <a:r>
              <a:rPr lang="en-GB" dirty="0" smtClean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– calcite</a:t>
            </a:r>
          </a:p>
        </p:txBody>
      </p:sp>
      <p:cxnSp>
        <p:nvCxnSpPr>
          <p:cNvPr id="11" name="Straight Arrow Connector 10"/>
          <p:cNvCxnSpPr/>
          <p:nvPr/>
        </p:nvCxnSpPr>
        <p:spPr bwMode="auto">
          <a:xfrm>
            <a:off x="4694548" y="1715681"/>
            <a:ext cx="584462" cy="386499"/>
          </a:xfrm>
          <a:prstGeom prst="straightConnector1">
            <a:avLst/>
          </a:prstGeom>
          <a:solidFill>
            <a:schemeClr val="accent1"/>
          </a:solidFill>
          <a:ln w="28575" cap="flat" cmpd="sng" algn="ctr">
            <a:solidFill>
              <a:srgbClr val="FF0000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12" name="Straight Arrow Connector 11"/>
          <p:cNvCxnSpPr/>
          <p:nvPr/>
        </p:nvCxnSpPr>
        <p:spPr bwMode="auto">
          <a:xfrm flipH="1">
            <a:off x="5552385" y="1150011"/>
            <a:ext cx="197964" cy="575035"/>
          </a:xfrm>
          <a:prstGeom prst="straightConnector1">
            <a:avLst/>
          </a:prstGeom>
          <a:solidFill>
            <a:schemeClr val="accent1"/>
          </a:solidFill>
          <a:ln w="28575" cap="flat" cmpd="sng" algn="ctr">
            <a:solidFill>
              <a:srgbClr val="FF0000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14" name="Straight Arrow Connector 13"/>
          <p:cNvCxnSpPr/>
          <p:nvPr/>
        </p:nvCxnSpPr>
        <p:spPr bwMode="auto">
          <a:xfrm>
            <a:off x="6240544" y="1725046"/>
            <a:ext cx="367642" cy="348853"/>
          </a:xfrm>
          <a:prstGeom prst="straightConnector1">
            <a:avLst/>
          </a:prstGeom>
          <a:solidFill>
            <a:schemeClr val="accent1"/>
          </a:solidFill>
          <a:ln w="28575" cap="flat" cmpd="sng" algn="ctr">
            <a:solidFill>
              <a:srgbClr val="FF0000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16" name="Straight Arrow Connector 15"/>
          <p:cNvCxnSpPr/>
          <p:nvPr/>
        </p:nvCxnSpPr>
        <p:spPr bwMode="auto">
          <a:xfrm>
            <a:off x="7381188" y="2413265"/>
            <a:ext cx="406923" cy="331509"/>
          </a:xfrm>
          <a:prstGeom prst="straightConnector1">
            <a:avLst/>
          </a:prstGeom>
          <a:solidFill>
            <a:schemeClr val="accent1"/>
          </a:solidFill>
          <a:ln w="28575" cap="flat" cmpd="sng" algn="ctr">
            <a:solidFill>
              <a:srgbClr val="FF0000"/>
            </a:solidFill>
            <a:prstDash val="solid"/>
            <a:round/>
            <a:headEnd type="none" w="med" len="med"/>
            <a:tailEnd type="triangle"/>
          </a:ln>
          <a:effectLst/>
        </p:spPr>
      </p:cxnSp>
      <p:sp>
        <p:nvSpPr>
          <p:cNvPr id="18" name="TextBox 17"/>
          <p:cNvSpPr txBox="1"/>
          <p:nvPr/>
        </p:nvSpPr>
        <p:spPr>
          <a:xfrm>
            <a:off x="-47136" y="6661242"/>
            <a:ext cx="318945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000" dirty="0" smtClean="0">
                <a:latin typeface="Calibri" panose="020F0502020204030204" pitchFamily="34" charset="0"/>
                <a:cs typeface="Calibri" panose="020F0502020204030204" pitchFamily="34" charset="0"/>
              </a:rPr>
              <a:t>Vasconcelos et al., 2017. </a:t>
            </a:r>
            <a:r>
              <a:rPr lang="en-GB" sz="1000" i="1" dirty="0" smtClean="0">
                <a:latin typeface="Calibri" panose="020F0502020204030204" pitchFamily="34" charset="0"/>
                <a:cs typeface="Calibri" panose="020F0502020204030204" pitchFamily="34" charset="0"/>
              </a:rPr>
              <a:t>App. Geo. Chem. </a:t>
            </a:r>
            <a:r>
              <a:rPr lang="en-GB" sz="1000" dirty="0" smtClean="0">
                <a:latin typeface="Calibri" panose="020F0502020204030204" pitchFamily="34" charset="0"/>
                <a:cs typeface="Calibri" panose="020F0502020204030204" pitchFamily="34" charset="0"/>
              </a:rPr>
              <a:t>(in review)</a:t>
            </a:r>
            <a:endParaRPr lang="en-GB" sz="10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554540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aixaDeTexto 4"/>
          <p:cNvSpPr txBox="1"/>
          <p:nvPr/>
        </p:nvSpPr>
        <p:spPr>
          <a:xfrm>
            <a:off x="0" y="8754"/>
            <a:ext cx="279976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2800" b="1" dirty="0" smtClean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Characterisation</a:t>
            </a:r>
            <a:endParaRPr lang="pt-PT" sz="2800" b="1" dirty="0">
              <a:solidFill>
                <a:srgbClr val="00206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260688" y="4672602"/>
            <a:ext cx="7941205" cy="1754326"/>
          </a:xfrm>
          <a:prstGeom prst="rect">
            <a:avLst/>
          </a:prstGeom>
          <a:noFill/>
          <a:ln w="19050">
            <a:noFill/>
          </a:ln>
        </p:spPr>
        <p:txBody>
          <a:bodyPr wrap="square" rtlCol="0">
            <a:spAutoFit/>
          </a:bodyPr>
          <a:lstStyle/>
          <a:p>
            <a:r>
              <a:rPr lang="en-GB" u="sng" dirty="0" smtClean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Scanning electron microscope / Electron-dispersive X-ray Spectroscopy</a:t>
            </a:r>
          </a:p>
          <a:p>
            <a:endParaRPr lang="en-GB" dirty="0">
              <a:solidFill>
                <a:srgbClr val="00206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342900" indent="-342900">
              <a:buAutoNum type="alphaUcParenBoth"/>
            </a:pPr>
            <a:r>
              <a:rPr lang="en-GB" dirty="0" err="1" smtClean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Portlandite</a:t>
            </a:r>
            <a:endParaRPr lang="en-GB" dirty="0" smtClean="0">
              <a:solidFill>
                <a:srgbClr val="00206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342900" indent="-342900">
              <a:buAutoNum type="alphaUcParenBoth"/>
            </a:pPr>
            <a:r>
              <a:rPr lang="en-GB" dirty="0" smtClean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C-S-H</a:t>
            </a:r>
          </a:p>
          <a:p>
            <a:pPr marL="342900" indent="-342900">
              <a:buAutoNum type="alphaUcParenBoth"/>
            </a:pPr>
            <a:r>
              <a:rPr lang="en-GB" dirty="0" err="1" smtClean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Monocarboaluminate</a:t>
            </a:r>
            <a:endParaRPr lang="en-GB" dirty="0" smtClean="0">
              <a:solidFill>
                <a:srgbClr val="00206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342900" indent="-342900">
              <a:buFontTx/>
              <a:buAutoNum type="alphaUcParenBoth"/>
            </a:pPr>
            <a:r>
              <a:rPr lang="en-GB" dirty="0" err="1" smtClean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Ettringite</a:t>
            </a:r>
            <a:endParaRPr lang="en-GB" dirty="0">
              <a:solidFill>
                <a:srgbClr val="00206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2" name="Group 1"/>
          <p:cNvGrpSpPr/>
          <p:nvPr/>
        </p:nvGrpSpPr>
        <p:grpSpPr>
          <a:xfrm>
            <a:off x="47307" y="973408"/>
            <a:ext cx="8910856" cy="3758844"/>
            <a:chOff x="47307" y="973408"/>
            <a:chExt cx="8910856" cy="3758844"/>
          </a:xfrm>
        </p:grpSpPr>
        <p:grpSp>
          <p:nvGrpSpPr>
            <p:cNvPr id="7" name="Group 6"/>
            <p:cNvGrpSpPr/>
            <p:nvPr/>
          </p:nvGrpSpPr>
          <p:grpSpPr>
            <a:xfrm>
              <a:off x="47307" y="973408"/>
              <a:ext cx="8910856" cy="3758844"/>
              <a:chOff x="47307" y="1358538"/>
              <a:chExt cx="10723084" cy="4419188"/>
            </a:xfrm>
          </p:grpSpPr>
          <p:grpSp>
            <p:nvGrpSpPr>
              <p:cNvPr id="9" name="Group 8"/>
              <p:cNvGrpSpPr/>
              <p:nvPr/>
            </p:nvGrpSpPr>
            <p:grpSpPr>
              <a:xfrm>
                <a:off x="47307" y="1358538"/>
                <a:ext cx="10723084" cy="4419188"/>
                <a:chOff x="47307" y="1358538"/>
                <a:chExt cx="10723084" cy="4419188"/>
              </a:xfrm>
            </p:grpSpPr>
            <p:grpSp>
              <p:nvGrpSpPr>
                <p:cNvPr id="15" name="Group 14"/>
                <p:cNvGrpSpPr/>
                <p:nvPr/>
              </p:nvGrpSpPr>
              <p:grpSpPr>
                <a:xfrm>
                  <a:off x="47307" y="1439869"/>
                  <a:ext cx="10723084" cy="4337857"/>
                  <a:chOff x="47307" y="1439869"/>
                  <a:chExt cx="10723084" cy="4337857"/>
                </a:xfrm>
              </p:grpSpPr>
              <p:pic>
                <p:nvPicPr>
                  <p:cNvPr id="20" name="Picture 19"/>
                  <p:cNvPicPr>
                    <a:picLocks noChangeAspect="1"/>
                  </p:cNvPicPr>
                  <p:nvPr/>
                </p:nvPicPr>
                <p:blipFill>
                  <a:blip r:embed="rId2" cstate="print">
                    <a:extLst>
                      <a:ext uri="{BEBA8EAE-BF5A-486C-A8C5-ECC9F3942E4B}">
                        <a14:imgProps xmlns:a14="http://schemas.microsoft.com/office/drawing/2010/main">
                          <a14:imgLayer r:embed="rId3">
                            <a14:imgEffect>
                              <a14:sharpenSoften amount="50000"/>
                            </a14:imgEffect>
                            <a14:imgEffect>
                              <a14:saturation sat="400000"/>
                            </a14:imgEffect>
                          </a14:imgLayer>
                        </a14:imgProps>
                      </a:ex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tretch>
                    <a:fillRect/>
                  </a:stretch>
                </p:blipFill>
                <p:spPr>
                  <a:xfrm>
                    <a:off x="47307" y="1439869"/>
                    <a:ext cx="5338900" cy="4337857"/>
                  </a:xfrm>
                  <a:prstGeom prst="rect">
                    <a:avLst/>
                  </a:prstGeom>
                </p:spPr>
              </p:pic>
              <p:pic>
                <p:nvPicPr>
                  <p:cNvPr id="21" name="Picture 20"/>
                  <p:cNvPicPr>
                    <a:picLocks noChangeAspect="1"/>
                  </p:cNvPicPr>
                  <p:nvPr/>
                </p:nvPicPr>
                <p:blipFill>
                  <a:blip r:embed="rId4" cstate="print">
                    <a:extLst>
                      <a:ext uri="{BEBA8EAE-BF5A-486C-A8C5-ECC9F3942E4B}">
                        <a14:imgProps xmlns:a14="http://schemas.microsoft.com/office/drawing/2010/main">
                          <a14:imgLayer r:embed="rId5">
                            <a14:imgEffect>
                              <a14:sharpenSoften amount="-25000"/>
                            </a14:imgEffect>
                            <a14:imgEffect>
                              <a14:colorTemperature colorTemp="11200"/>
                            </a14:imgEffect>
                            <a14:imgEffect>
                              <a14:saturation sat="400000"/>
                            </a14:imgEffect>
                          </a14:imgLayer>
                        </a14:imgProps>
                      </a:ex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tretch>
                    <a:fillRect/>
                  </a:stretch>
                </p:blipFill>
                <p:spPr>
                  <a:xfrm>
                    <a:off x="5381898" y="1439870"/>
                    <a:ext cx="2694129" cy="2087819"/>
                  </a:xfrm>
                  <a:prstGeom prst="rect">
                    <a:avLst/>
                  </a:prstGeom>
                </p:spPr>
              </p:pic>
              <p:pic>
                <p:nvPicPr>
                  <p:cNvPr id="22" name="Picture 21"/>
                  <p:cNvPicPr>
                    <a:picLocks noChangeAspect="1"/>
                  </p:cNvPicPr>
                  <p:nvPr/>
                </p:nvPicPr>
                <p:blipFill>
                  <a:blip r:embed="rId6" cstate="print">
                    <a:extLst>
                      <a:ext uri="{BEBA8EAE-BF5A-486C-A8C5-ECC9F3942E4B}">
                        <a14:imgProps xmlns:a14="http://schemas.microsoft.com/office/drawing/2010/main">
                          <a14:imgLayer r:embed="rId7">
                            <a14:imgEffect>
                              <a14:sharpenSoften amount="-25000"/>
                            </a14:imgEffect>
                            <a14:imgEffect>
                              <a14:colorTemperature colorTemp="11200"/>
                            </a14:imgEffect>
                            <a14:imgEffect>
                              <a14:saturation sat="400000"/>
                            </a14:imgEffect>
                          </a14:imgLayer>
                        </a14:imgProps>
                      </a:ex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tretch>
                    <a:fillRect/>
                  </a:stretch>
                </p:blipFill>
                <p:spPr>
                  <a:xfrm>
                    <a:off x="5381782" y="3413760"/>
                    <a:ext cx="2694363" cy="2087999"/>
                  </a:xfrm>
                  <a:prstGeom prst="rect">
                    <a:avLst/>
                  </a:prstGeom>
                </p:spPr>
              </p:pic>
              <p:pic>
                <p:nvPicPr>
                  <p:cNvPr id="23" name="Picture 22"/>
                  <p:cNvPicPr>
                    <a:picLocks noChangeAspect="1"/>
                  </p:cNvPicPr>
                  <p:nvPr/>
                </p:nvPicPr>
                <p:blipFill>
                  <a:blip r:embed="rId8" cstate="print">
                    <a:extLst>
                      <a:ext uri="{BEBA8EAE-BF5A-486C-A8C5-ECC9F3942E4B}">
                        <a14:imgProps xmlns:a14="http://schemas.microsoft.com/office/drawing/2010/main">
                          <a14:imgLayer r:embed="rId9">
                            <a14:imgEffect>
                              <a14:sharpenSoften amount="-25000"/>
                            </a14:imgEffect>
                            <a14:imgEffect>
                              <a14:saturation sat="400000"/>
                            </a14:imgEffect>
                          </a14:imgLayer>
                        </a14:imgProps>
                      </a:ex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tretch>
                    <a:fillRect/>
                  </a:stretch>
                </p:blipFill>
                <p:spPr>
                  <a:xfrm>
                    <a:off x="8076028" y="1439870"/>
                    <a:ext cx="2694363" cy="2087999"/>
                  </a:xfrm>
                  <a:prstGeom prst="rect">
                    <a:avLst/>
                  </a:prstGeom>
                </p:spPr>
              </p:pic>
              <p:pic>
                <p:nvPicPr>
                  <p:cNvPr id="24" name="Picture 23"/>
                  <p:cNvPicPr>
                    <a:picLocks noChangeAspect="1"/>
                  </p:cNvPicPr>
                  <p:nvPr/>
                </p:nvPicPr>
                <p:blipFill>
                  <a:blip r:embed="rId10" cstate="print">
                    <a:extLst>
                      <a:ext uri="{BEBA8EAE-BF5A-486C-A8C5-ECC9F3942E4B}">
                        <a14:imgProps xmlns:a14="http://schemas.microsoft.com/office/drawing/2010/main">
                          <a14:imgLayer r:embed="rId11">
                            <a14:imgEffect>
                              <a14:sharpenSoften amount="-50000"/>
                            </a14:imgEffect>
                            <a14:imgEffect>
                              <a14:colorTemperature colorTemp="11200"/>
                            </a14:imgEffect>
                            <a14:imgEffect>
                              <a14:saturation sat="400000"/>
                            </a14:imgEffect>
                          </a14:imgLayer>
                        </a14:imgProps>
                      </a:ex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tretch>
                    <a:fillRect/>
                  </a:stretch>
                </p:blipFill>
                <p:spPr>
                  <a:xfrm>
                    <a:off x="8076028" y="3413760"/>
                    <a:ext cx="2694363" cy="2087999"/>
                  </a:xfrm>
                  <a:prstGeom prst="rect">
                    <a:avLst/>
                  </a:prstGeom>
                </p:spPr>
              </p:pic>
            </p:grpSp>
            <p:sp>
              <p:nvSpPr>
                <p:cNvPr id="16" name="TextBox 15"/>
                <p:cNvSpPr txBox="1"/>
                <p:nvPr/>
              </p:nvSpPr>
              <p:spPr>
                <a:xfrm>
                  <a:off x="5303519" y="1358538"/>
                  <a:ext cx="420308" cy="36933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GB" b="1" dirty="0" smtClean="0">
                      <a:solidFill>
                        <a:schemeClr val="bg1"/>
                      </a:solidFill>
                      <a:latin typeface="Calibri" panose="020F0502020204030204" pitchFamily="34" charset="0"/>
                      <a:cs typeface="Calibri" panose="020F0502020204030204" pitchFamily="34" charset="0"/>
                    </a:rPr>
                    <a:t>Ca</a:t>
                  </a:r>
                  <a:endParaRPr lang="en-GB" b="1" dirty="0">
                    <a:solidFill>
                      <a:schemeClr val="bg1"/>
                    </a:solidFill>
                    <a:latin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17" name="TextBox 16"/>
                <p:cNvSpPr txBox="1"/>
                <p:nvPr/>
              </p:nvSpPr>
              <p:spPr>
                <a:xfrm>
                  <a:off x="5316822" y="3343114"/>
                  <a:ext cx="349776" cy="36933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GB" b="1" dirty="0" smtClean="0">
                      <a:solidFill>
                        <a:schemeClr val="bg1"/>
                      </a:solidFill>
                      <a:latin typeface="Calibri" panose="020F0502020204030204" pitchFamily="34" charset="0"/>
                      <a:cs typeface="Calibri" panose="020F0502020204030204" pitchFamily="34" charset="0"/>
                    </a:rPr>
                    <a:t>Si</a:t>
                  </a:r>
                  <a:endParaRPr lang="en-GB" b="1" dirty="0">
                    <a:solidFill>
                      <a:schemeClr val="bg1"/>
                    </a:solidFill>
                    <a:latin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18" name="TextBox 17"/>
                <p:cNvSpPr txBox="1"/>
                <p:nvPr/>
              </p:nvSpPr>
              <p:spPr>
                <a:xfrm>
                  <a:off x="7988486" y="1358538"/>
                  <a:ext cx="380232" cy="36933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GB" b="1" dirty="0" smtClean="0">
                      <a:solidFill>
                        <a:schemeClr val="bg1"/>
                      </a:solidFill>
                      <a:latin typeface="Calibri" panose="020F0502020204030204" pitchFamily="34" charset="0"/>
                      <a:cs typeface="Calibri" panose="020F0502020204030204" pitchFamily="34" charset="0"/>
                    </a:rPr>
                    <a:t>Al</a:t>
                  </a:r>
                  <a:endParaRPr lang="en-GB" b="1" dirty="0">
                    <a:solidFill>
                      <a:schemeClr val="bg1"/>
                    </a:solidFill>
                    <a:latin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19" name="TextBox 18"/>
                <p:cNvSpPr txBox="1"/>
                <p:nvPr/>
              </p:nvSpPr>
              <p:spPr>
                <a:xfrm>
                  <a:off x="8006609" y="3326366"/>
                  <a:ext cx="293670" cy="36933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GB" b="1" dirty="0">
                      <a:solidFill>
                        <a:schemeClr val="bg1"/>
                      </a:solidFill>
                      <a:latin typeface="Calibri" panose="020F0502020204030204" pitchFamily="34" charset="0"/>
                      <a:cs typeface="Calibri" panose="020F0502020204030204" pitchFamily="34" charset="0"/>
                    </a:rPr>
                    <a:t>S</a:t>
                  </a:r>
                </a:p>
              </p:txBody>
            </p:sp>
          </p:grpSp>
          <p:grpSp>
            <p:nvGrpSpPr>
              <p:cNvPr id="10" name="Group 9"/>
              <p:cNvGrpSpPr/>
              <p:nvPr/>
            </p:nvGrpSpPr>
            <p:grpSpPr>
              <a:xfrm>
                <a:off x="2804224" y="2587558"/>
                <a:ext cx="2321213" cy="2360092"/>
                <a:chOff x="2804224" y="2587558"/>
                <a:chExt cx="2321213" cy="2360092"/>
              </a:xfrm>
            </p:grpSpPr>
            <p:sp>
              <p:nvSpPr>
                <p:cNvPr id="11" name="TextBox 10"/>
                <p:cNvSpPr txBox="1"/>
                <p:nvPr/>
              </p:nvSpPr>
              <p:spPr>
                <a:xfrm>
                  <a:off x="2804224" y="3847251"/>
                  <a:ext cx="314510" cy="36933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GB" b="1" dirty="0">
                      <a:solidFill>
                        <a:schemeClr val="bg1"/>
                      </a:solidFill>
                      <a:latin typeface="Calibri" panose="020F0502020204030204" pitchFamily="34" charset="0"/>
                      <a:cs typeface="Calibri" panose="020F0502020204030204" pitchFamily="34" charset="0"/>
                    </a:rPr>
                    <a:t>B</a:t>
                  </a:r>
                </a:p>
              </p:txBody>
            </p:sp>
            <p:sp>
              <p:nvSpPr>
                <p:cNvPr id="12" name="TextBox 11"/>
                <p:cNvSpPr txBox="1"/>
                <p:nvPr/>
              </p:nvSpPr>
              <p:spPr>
                <a:xfrm>
                  <a:off x="4801309" y="4578318"/>
                  <a:ext cx="324128" cy="36933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GB" b="1" dirty="0" smtClean="0">
                      <a:solidFill>
                        <a:schemeClr val="bg1"/>
                      </a:solidFill>
                      <a:latin typeface="Calibri" panose="020F0502020204030204" pitchFamily="34" charset="0"/>
                      <a:cs typeface="Calibri" panose="020F0502020204030204" pitchFamily="34" charset="0"/>
                    </a:rPr>
                    <a:t>A</a:t>
                  </a:r>
                  <a:endParaRPr lang="en-GB" b="1" dirty="0">
                    <a:solidFill>
                      <a:schemeClr val="bg1"/>
                    </a:solidFill>
                    <a:latin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13" name="TextBox 12"/>
                <p:cNvSpPr txBox="1"/>
                <p:nvPr/>
              </p:nvSpPr>
              <p:spPr>
                <a:xfrm>
                  <a:off x="4392355" y="2656767"/>
                  <a:ext cx="306494" cy="36933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GB" b="1" dirty="0" smtClean="0">
                      <a:solidFill>
                        <a:schemeClr val="bg1"/>
                      </a:solidFill>
                      <a:latin typeface="Calibri" panose="020F0502020204030204" pitchFamily="34" charset="0"/>
                      <a:cs typeface="Calibri" panose="020F0502020204030204" pitchFamily="34" charset="0"/>
                    </a:rPr>
                    <a:t>C</a:t>
                  </a:r>
                  <a:endParaRPr lang="en-GB" b="1" dirty="0">
                    <a:solidFill>
                      <a:schemeClr val="bg1"/>
                    </a:solidFill>
                    <a:latin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cxnSp>
              <p:nvCxnSpPr>
                <p:cNvPr id="14" name="Straight Arrow Connector 13"/>
                <p:cNvCxnSpPr>
                  <a:stCxn id="13" idx="3"/>
                </p:cNvCxnSpPr>
                <p:nvPr/>
              </p:nvCxnSpPr>
              <p:spPr>
                <a:xfrm flipV="1">
                  <a:off x="4698849" y="2587558"/>
                  <a:ext cx="258913" cy="253875"/>
                </a:xfrm>
                <a:prstGeom prst="straightConnector1">
                  <a:avLst/>
                </a:prstGeom>
                <a:ln w="38100">
                  <a:solidFill>
                    <a:schemeClr val="bg1"/>
                  </a:solidFill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  <p:sp>
          <p:nvSpPr>
            <p:cNvPr id="26" name="TextBox 25"/>
            <p:cNvSpPr txBox="1"/>
            <p:nvPr/>
          </p:nvSpPr>
          <p:spPr>
            <a:xfrm>
              <a:off x="955139" y="2820854"/>
              <a:ext cx="33054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D</a:t>
              </a:r>
            </a:p>
          </p:txBody>
        </p:sp>
      </p:grpSp>
      <p:sp>
        <p:nvSpPr>
          <p:cNvPr id="27" name="TextBox 26"/>
          <p:cNvSpPr txBox="1"/>
          <p:nvPr/>
        </p:nvSpPr>
        <p:spPr>
          <a:xfrm>
            <a:off x="156072" y="432296"/>
            <a:ext cx="229973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 smtClean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After 28 days of curing</a:t>
            </a:r>
            <a:endParaRPr lang="en-GB" dirty="0">
              <a:solidFill>
                <a:srgbClr val="00206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0" y="6666325"/>
            <a:ext cx="318945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000" dirty="0" smtClean="0">
                <a:latin typeface="Calibri" panose="020F0502020204030204" pitchFamily="34" charset="0"/>
                <a:cs typeface="Calibri" panose="020F0502020204030204" pitchFamily="34" charset="0"/>
              </a:rPr>
              <a:t>Vasconcelos et al., 2017. </a:t>
            </a:r>
            <a:r>
              <a:rPr lang="en-GB" sz="1000" i="1" dirty="0" smtClean="0">
                <a:latin typeface="Calibri" panose="020F0502020204030204" pitchFamily="34" charset="0"/>
                <a:cs typeface="Calibri" panose="020F0502020204030204" pitchFamily="34" charset="0"/>
              </a:rPr>
              <a:t>App. Geo. Chem. </a:t>
            </a:r>
            <a:r>
              <a:rPr lang="en-GB" sz="1000" dirty="0" smtClean="0">
                <a:latin typeface="Calibri" panose="020F0502020204030204" pitchFamily="34" charset="0"/>
                <a:cs typeface="Calibri" panose="020F0502020204030204" pitchFamily="34" charset="0"/>
              </a:rPr>
              <a:t>(in review)</a:t>
            </a:r>
            <a:endParaRPr lang="en-GB" sz="10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298764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aixaDeTexto 4"/>
          <p:cNvSpPr txBox="1"/>
          <p:nvPr/>
        </p:nvSpPr>
        <p:spPr>
          <a:xfrm>
            <a:off x="0" y="8754"/>
            <a:ext cx="279976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2800" b="1" dirty="0" smtClean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Characterisation</a:t>
            </a:r>
            <a:endParaRPr lang="pt-PT" sz="2800" b="1" dirty="0">
              <a:solidFill>
                <a:srgbClr val="00206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0063" y="362883"/>
            <a:ext cx="229973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 smtClean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After 28 days of curing</a:t>
            </a:r>
            <a:endParaRPr lang="en-GB" dirty="0">
              <a:solidFill>
                <a:srgbClr val="00206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266" t="9656" r="10603" b="1851"/>
          <a:stretch/>
        </p:blipFill>
        <p:spPr>
          <a:xfrm>
            <a:off x="-15226" y="952696"/>
            <a:ext cx="4710041" cy="3821353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343" t="9629" r="11355" b="4189"/>
          <a:stretch/>
        </p:blipFill>
        <p:spPr>
          <a:xfrm>
            <a:off x="4625776" y="952695"/>
            <a:ext cx="4518224" cy="3756431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1189929" y="5005799"/>
            <a:ext cx="6825298" cy="1477328"/>
          </a:xfrm>
          <a:prstGeom prst="rect">
            <a:avLst/>
          </a:prstGeom>
          <a:noFill/>
          <a:ln w="19050">
            <a:solidFill>
              <a:srgbClr val="FF3300"/>
            </a:solidFill>
          </a:ln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 smtClean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Presence of unreacted Portland cement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dirty="0" smtClean="0">
              <a:solidFill>
                <a:srgbClr val="00206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 smtClean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Incorporation of Al in the C-(A)-S-H observed in </a:t>
            </a:r>
            <a:r>
              <a:rPr lang="en-GB" baseline="30000" dirty="0" smtClean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29</a:t>
            </a:r>
            <a:r>
              <a:rPr lang="en-GB" dirty="0" smtClean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Si and </a:t>
            </a:r>
            <a:r>
              <a:rPr lang="en-GB" baseline="30000" dirty="0" smtClean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27</a:t>
            </a:r>
            <a:r>
              <a:rPr lang="en-GB" dirty="0" smtClean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Al NMR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dirty="0">
              <a:solidFill>
                <a:srgbClr val="00206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 smtClean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Formation of more </a:t>
            </a:r>
            <a:r>
              <a:rPr lang="en-GB" dirty="0" err="1" smtClean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AFm</a:t>
            </a:r>
            <a:r>
              <a:rPr lang="en-GB" dirty="0" smtClean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phase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2315" y="628592"/>
            <a:ext cx="111761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000" u="sng" baseline="30000" dirty="0" smtClean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29</a:t>
            </a:r>
            <a:r>
              <a:rPr lang="en-GB" sz="2000" u="sng" dirty="0" smtClean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Si NMR</a:t>
            </a:r>
            <a:endParaRPr lang="en-GB" sz="2000" u="sng" dirty="0">
              <a:solidFill>
                <a:srgbClr val="00206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4668196" y="656022"/>
            <a:ext cx="114807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000" u="sng" baseline="30000" dirty="0" smtClean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27</a:t>
            </a:r>
            <a:r>
              <a:rPr lang="en-GB" sz="2000" u="sng" dirty="0" smtClean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Al NMR</a:t>
            </a:r>
            <a:endParaRPr lang="en-GB" sz="2000" u="sng" dirty="0">
              <a:solidFill>
                <a:srgbClr val="00206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-88038" y="6632647"/>
            <a:ext cx="318945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000" dirty="0" smtClean="0">
                <a:latin typeface="Calibri" panose="020F0502020204030204" pitchFamily="34" charset="0"/>
                <a:cs typeface="Calibri" panose="020F0502020204030204" pitchFamily="34" charset="0"/>
              </a:rPr>
              <a:t>Vasconcelos et al., 2017. </a:t>
            </a:r>
            <a:r>
              <a:rPr lang="en-GB" sz="1000" i="1" dirty="0" smtClean="0">
                <a:latin typeface="Calibri" panose="020F0502020204030204" pitchFamily="34" charset="0"/>
                <a:cs typeface="Calibri" panose="020F0502020204030204" pitchFamily="34" charset="0"/>
              </a:rPr>
              <a:t>App. Geo. Chem. </a:t>
            </a:r>
            <a:r>
              <a:rPr lang="en-GB" sz="1000" dirty="0" smtClean="0">
                <a:latin typeface="Calibri" panose="020F0502020204030204" pitchFamily="34" charset="0"/>
                <a:cs typeface="Calibri" panose="020F0502020204030204" pitchFamily="34" charset="0"/>
              </a:rPr>
              <a:t>(in review)</a:t>
            </a:r>
            <a:endParaRPr lang="en-GB" sz="10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897264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aixaDeTexto 4"/>
          <p:cNvSpPr txBox="1"/>
          <p:nvPr/>
        </p:nvSpPr>
        <p:spPr>
          <a:xfrm>
            <a:off x="0" y="8754"/>
            <a:ext cx="279976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2800" b="1" dirty="0" smtClean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Characterisation</a:t>
            </a:r>
            <a:endParaRPr lang="pt-PT" sz="2800" b="1" dirty="0">
              <a:solidFill>
                <a:srgbClr val="00206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5759777" y="95848"/>
            <a:ext cx="3384223" cy="1030535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en-GB" dirty="0"/>
          </a:p>
        </p:txBody>
      </p:sp>
      <p:sp>
        <p:nvSpPr>
          <p:cNvPr id="9" name="TextBox 8"/>
          <p:cNvSpPr txBox="1"/>
          <p:nvPr/>
        </p:nvSpPr>
        <p:spPr>
          <a:xfrm>
            <a:off x="40063" y="362883"/>
            <a:ext cx="229973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 smtClean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After 28 days of curing</a:t>
            </a:r>
            <a:endParaRPr lang="en-GB" dirty="0">
              <a:solidFill>
                <a:srgbClr val="00206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40063" y="886103"/>
            <a:ext cx="3972682" cy="15081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u="sng" dirty="0" smtClean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Mercury Intrusion </a:t>
            </a:r>
            <a:r>
              <a:rPr lang="en-GB" sz="2000" u="sng" dirty="0" err="1" smtClean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Porosimetry</a:t>
            </a:r>
            <a:endParaRPr lang="en-GB" sz="2000" u="sng" dirty="0" smtClean="0">
              <a:solidFill>
                <a:srgbClr val="00206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en-GB" u="sng" dirty="0">
              <a:solidFill>
                <a:srgbClr val="00206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en-GB" dirty="0" smtClean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NRVB </a:t>
            </a:r>
            <a:r>
              <a:rPr lang="en-GB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= 32 ± 1 </a:t>
            </a:r>
            <a:r>
              <a:rPr lang="en-GB" dirty="0" smtClean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%</a:t>
            </a:r>
          </a:p>
          <a:p>
            <a:endParaRPr lang="en-GB" dirty="0" smtClean="0">
              <a:solidFill>
                <a:srgbClr val="00206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en-GB" dirty="0" smtClean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Pores size below 0.5 µm</a:t>
            </a:r>
            <a:endParaRPr lang="en-GB" dirty="0">
              <a:solidFill>
                <a:srgbClr val="00206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533" t="8533" r="11428" b="3953"/>
          <a:stretch/>
        </p:blipFill>
        <p:spPr>
          <a:xfrm>
            <a:off x="3934116" y="270364"/>
            <a:ext cx="4804532" cy="3538065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4387445" y="4012288"/>
            <a:ext cx="4223208" cy="12311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u="sng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X-Ray Computed Tomography</a:t>
            </a:r>
          </a:p>
          <a:p>
            <a:endParaRPr lang="en-GB" u="sng" dirty="0">
              <a:solidFill>
                <a:srgbClr val="00206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en-GB" dirty="0" smtClean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NRVB </a:t>
            </a:r>
            <a:r>
              <a:rPr lang="en-GB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= 35 %</a:t>
            </a:r>
          </a:p>
          <a:p>
            <a:endParaRPr lang="en-GB" dirty="0"/>
          </a:p>
        </p:txBody>
      </p:sp>
      <p:sp>
        <p:nvSpPr>
          <p:cNvPr id="10" name="TextBox 9"/>
          <p:cNvSpPr txBox="1"/>
          <p:nvPr/>
        </p:nvSpPr>
        <p:spPr>
          <a:xfrm>
            <a:off x="3934116" y="6018690"/>
            <a:ext cx="155144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Pores in white</a:t>
            </a:r>
            <a:endParaRPr lang="en-GB" dirty="0">
              <a:solidFill>
                <a:srgbClr val="00206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-69185" y="6611779"/>
            <a:ext cx="318945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000" dirty="0" smtClean="0">
                <a:latin typeface="Calibri" panose="020F0502020204030204" pitchFamily="34" charset="0"/>
                <a:cs typeface="Calibri" panose="020F0502020204030204" pitchFamily="34" charset="0"/>
              </a:rPr>
              <a:t>Vasconcelos et al., 2017. </a:t>
            </a:r>
            <a:r>
              <a:rPr lang="en-GB" sz="1000" i="1" dirty="0" smtClean="0">
                <a:latin typeface="Calibri" panose="020F0502020204030204" pitchFamily="34" charset="0"/>
                <a:cs typeface="Calibri" panose="020F0502020204030204" pitchFamily="34" charset="0"/>
              </a:rPr>
              <a:t>App. Geo. Chem. </a:t>
            </a:r>
            <a:r>
              <a:rPr lang="en-GB" sz="1000" dirty="0" smtClean="0">
                <a:latin typeface="Calibri" panose="020F0502020204030204" pitchFamily="34" charset="0"/>
                <a:cs typeface="Calibri" panose="020F0502020204030204" pitchFamily="34" charset="0"/>
              </a:rPr>
              <a:t>(in review)</a:t>
            </a:r>
            <a:endParaRPr lang="en-GB" sz="10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6" name="XCT_Movie_2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88452" y="2704356"/>
            <a:ext cx="3597275" cy="35972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252355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0000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repeatCount="indefinite" fill="hold" display="0">
                  <p:stCondLst>
                    <p:cond delay="indefinite"/>
                  </p:stCondLst>
                </p:cTn>
                <p:tgtEl>
                  <p:spTgt spid="6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5759777" y="95848"/>
            <a:ext cx="3384223" cy="1030535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en-GB" dirty="0"/>
          </a:p>
        </p:txBody>
      </p:sp>
      <p:sp>
        <p:nvSpPr>
          <p:cNvPr id="7" name="CaixaDeTexto 4"/>
          <p:cNvSpPr txBox="1"/>
          <p:nvPr/>
        </p:nvSpPr>
        <p:spPr>
          <a:xfrm>
            <a:off x="0" y="8754"/>
            <a:ext cx="931368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2400" b="1" dirty="0" smtClean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Characterisation: </a:t>
            </a:r>
            <a:r>
              <a:rPr lang="en-GB" sz="2000" b="1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Long duration analysis of nuclear cement hydration by synchrotron </a:t>
            </a:r>
            <a:r>
              <a:rPr lang="en-GB" sz="2000" b="1" dirty="0" smtClean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XRD (</a:t>
            </a:r>
            <a:r>
              <a:rPr lang="en-GB" sz="2000" b="1" dirty="0" err="1" smtClean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Dr.</a:t>
            </a:r>
            <a:r>
              <a:rPr lang="en-GB" sz="2000" b="1" dirty="0" smtClean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Claire Corkhill)</a:t>
            </a:r>
            <a:endParaRPr lang="pt-PT" sz="2000" b="1" dirty="0">
              <a:solidFill>
                <a:srgbClr val="00206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10" name="Group 9"/>
          <p:cNvGrpSpPr/>
          <p:nvPr/>
        </p:nvGrpSpPr>
        <p:grpSpPr>
          <a:xfrm>
            <a:off x="0" y="892474"/>
            <a:ext cx="9144000" cy="5156232"/>
            <a:chOff x="0" y="1040004"/>
            <a:chExt cx="9144000" cy="5156232"/>
          </a:xfrm>
        </p:grpSpPr>
        <p:pic>
          <p:nvPicPr>
            <p:cNvPr id="11" name="diamond film short">
              <a:hlinkClick r:id="" action="ppaction://media"/>
            </p:cNvPr>
            <p:cNvPicPr>
              <a:picLocks noChangeAspect="1"/>
            </p:cNvPicPr>
            <p:nvPr>
              <a:videoFile r:link="rId2"/>
              <p:extLst>
                <p:ext uri="{DAA4B4D4-6D71-4841-9C94-3DE7FCFB9230}">
                  <p14:media xmlns:p14="http://schemas.microsoft.com/office/powerpoint/2010/main" r:embed="rId1"/>
                </p:ext>
              </p:extLst>
            </p:nvPr>
          </p:nvPicPr>
          <p:blipFill>
            <a:blip r:embed="rId5"/>
            <a:stretch>
              <a:fillRect/>
            </a:stretch>
          </p:blipFill>
          <p:spPr>
            <a:xfrm>
              <a:off x="0" y="1052736"/>
              <a:ext cx="9144000" cy="5143500"/>
            </a:xfrm>
            <a:prstGeom prst="rect">
              <a:avLst/>
            </a:prstGeom>
          </p:spPr>
        </p:pic>
        <p:pic>
          <p:nvPicPr>
            <p:cNvPr id="12" name="Picture 11"/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7053990" y="1040004"/>
              <a:ext cx="2090010" cy="588735"/>
            </a:xfrm>
            <a:prstGeom prst="rect">
              <a:avLst/>
            </a:prstGeom>
          </p:spPr>
        </p:pic>
        <p:grpSp>
          <p:nvGrpSpPr>
            <p:cNvPr id="14" name="Group 13"/>
            <p:cNvGrpSpPr/>
            <p:nvPr/>
          </p:nvGrpSpPr>
          <p:grpSpPr>
            <a:xfrm>
              <a:off x="395536" y="2040310"/>
              <a:ext cx="8352928" cy="3168352"/>
              <a:chOff x="179512" y="1953393"/>
              <a:chExt cx="8352928" cy="3168352"/>
            </a:xfrm>
          </p:grpSpPr>
          <p:sp>
            <p:nvSpPr>
              <p:cNvPr id="15" name="Rectangle 14"/>
              <p:cNvSpPr/>
              <p:nvPr/>
            </p:nvSpPr>
            <p:spPr>
              <a:xfrm>
                <a:off x="179512" y="1953393"/>
                <a:ext cx="8352928" cy="3168352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pic>
            <p:nvPicPr>
              <p:cNvPr id="16" name="Picture 15"/>
              <p:cNvPicPr>
                <a:picLocks noChangeAspect="1"/>
              </p:cNvPicPr>
              <p:nvPr/>
            </p:nvPicPr>
            <p:blipFill>
              <a:blip r:embed="rId7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251520" y="2073594"/>
                <a:ext cx="4372516" cy="2904135"/>
              </a:xfrm>
              <a:prstGeom prst="rect">
                <a:avLst/>
              </a:prstGeom>
            </p:spPr>
          </p:pic>
          <p:sp>
            <p:nvSpPr>
              <p:cNvPr id="17" name="TextBox 16"/>
              <p:cNvSpPr txBox="1"/>
              <p:nvPr/>
            </p:nvSpPr>
            <p:spPr>
              <a:xfrm>
                <a:off x="4696044" y="2364707"/>
                <a:ext cx="3620372" cy="144655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GB" sz="1600" b="1" dirty="0" smtClean="0">
                    <a:solidFill>
                      <a:schemeClr val="tx2"/>
                    </a:solidFill>
                  </a:rPr>
                  <a:t>Sample: </a:t>
                </a:r>
              </a:p>
              <a:p>
                <a:pPr algn="ctr"/>
                <a:r>
                  <a:rPr lang="en-GB" sz="1600" dirty="0" smtClean="0">
                    <a:solidFill>
                      <a:schemeClr val="tx2"/>
                    </a:solidFill>
                  </a:rPr>
                  <a:t>Nirex Reference Vault Backfill (NRVB)</a:t>
                </a:r>
                <a:endParaRPr lang="en-GB" sz="1600" dirty="0">
                  <a:solidFill>
                    <a:schemeClr val="tx2"/>
                  </a:solidFill>
                </a:endParaRPr>
              </a:p>
              <a:p>
                <a:pPr algn="ctr"/>
                <a:endParaRPr lang="en-GB" sz="1600" dirty="0">
                  <a:solidFill>
                    <a:schemeClr val="tx2"/>
                  </a:solidFill>
                </a:endParaRPr>
              </a:p>
              <a:p>
                <a:pPr algn="ctr"/>
                <a:endParaRPr lang="en-GB" sz="1600" dirty="0" smtClean="0">
                  <a:solidFill>
                    <a:schemeClr val="tx2"/>
                  </a:solidFill>
                </a:endParaRPr>
              </a:p>
              <a:p>
                <a:pPr algn="ctr"/>
                <a:r>
                  <a:rPr lang="en-GB" sz="2400" dirty="0" smtClean="0">
                    <a:solidFill>
                      <a:schemeClr val="tx2"/>
                    </a:solidFill>
                  </a:rPr>
                  <a:t>Currently at </a:t>
                </a:r>
                <a:r>
                  <a:rPr lang="en-GB" sz="2400" b="1" dirty="0" smtClean="0">
                    <a:solidFill>
                      <a:schemeClr val="tx2"/>
                    </a:solidFill>
                  </a:rPr>
                  <a:t>Day 1124</a:t>
                </a:r>
                <a:endParaRPr lang="en-GB" sz="2400" dirty="0">
                  <a:solidFill>
                    <a:schemeClr val="tx2"/>
                  </a:solidFill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3374980945"/>
      </p:ext>
    </p:extLst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aixaDeTexto 4"/>
          <p:cNvSpPr txBox="1"/>
          <p:nvPr/>
        </p:nvSpPr>
        <p:spPr>
          <a:xfrm>
            <a:off x="0" y="8754"/>
            <a:ext cx="279976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2400" b="1" dirty="0" smtClean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Characterisation</a:t>
            </a:r>
            <a:endParaRPr lang="pt-PT" sz="2400" b="1" dirty="0">
              <a:solidFill>
                <a:srgbClr val="00206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5759777" y="95848"/>
            <a:ext cx="3384223" cy="1030535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en-GB" dirty="0"/>
          </a:p>
        </p:txBody>
      </p:sp>
      <p:pic>
        <p:nvPicPr>
          <p:cNvPr id="13" name="Picture 1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628" y="3706775"/>
            <a:ext cx="5109328" cy="2809454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123" t="8393" r="11302"/>
          <a:stretch/>
        </p:blipFill>
        <p:spPr>
          <a:xfrm>
            <a:off x="4784860" y="46868"/>
            <a:ext cx="4130411" cy="3494257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0" y="429870"/>
            <a:ext cx="4864948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 smtClean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World first long-duration experiment</a:t>
            </a:r>
            <a:endParaRPr lang="en-GB" dirty="0">
              <a:solidFill>
                <a:srgbClr val="00206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 smtClean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Study the cement hydration over more than 3 years</a:t>
            </a:r>
            <a:endParaRPr lang="en-GB" dirty="0">
              <a:solidFill>
                <a:srgbClr val="00206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 smtClean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Cement samples are monitored through XRD measurements at specific times:</a:t>
            </a:r>
            <a:endParaRPr lang="en-GB" dirty="0">
              <a:solidFill>
                <a:srgbClr val="00206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GB" u="sng" dirty="0" smtClean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30 </a:t>
            </a:r>
            <a:r>
              <a:rPr lang="en-GB" u="sng" dirty="0" err="1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mins</a:t>
            </a:r>
            <a:r>
              <a:rPr lang="en-GB" u="sng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to 72 hours: </a:t>
            </a:r>
            <a:r>
              <a:rPr lang="en-GB" dirty="0" smtClean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collected </a:t>
            </a:r>
            <a:r>
              <a:rPr lang="en-GB" b="1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every 30 minutes</a:t>
            </a:r>
            <a:r>
              <a:rPr lang="en-GB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on MAC array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GB" u="sng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72 hours to 1 year: </a:t>
            </a:r>
            <a:r>
              <a:rPr lang="en-GB" dirty="0" smtClean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collected </a:t>
            </a:r>
            <a:r>
              <a:rPr lang="en-GB" b="1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once per week </a:t>
            </a:r>
            <a:r>
              <a:rPr lang="en-GB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on LDE detector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GB" u="sng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 year to </a:t>
            </a:r>
            <a:r>
              <a:rPr lang="en-GB" u="sng" dirty="0" smtClean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3 </a:t>
            </a:r>
            <a:r>
              <a:rPr lang="en-GB" u="sng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years: </a:t>
            </a:r>
            <a:r>
              <a:rPr lang="en-GB" dirty="0" smtClean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collected </a:t>
            </a:r>
            <a:r>
              <a:rPr lang="en-GB" b="1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once per month </a:t>
            </a:r>
            <a:r>
              <a:rPr lang="en-GB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on LDE detector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dirty="0" smtClean="0">
              <a:solidFill>
                <a:srgbClr val="00206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5093677" y="5437692"/>
            <a:ext cx="3821594" cy="1015663"/>
          </a:xfrm>
          <a:prstGeom prst="rect">
            <a:avLst/>
          </a:prstGeom>
          <a:noFill/>
          <a:ln w="28575">
            <a:solidFill>
              <a:srgbClr val="FF6600"/>
            </a:solidFill>
          </a:ln>
        </p:spPr>
        <p:txBody>
          <a:bodyPr wrap="square" rtlCol="0">
            <a:spAutoFit/>
          </a:bodyPr>
          <a:lstStyle/>
          <a:p>
            <a:r>
              <a:rPr lang="en-GB" sz="2000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Aim is to understand the long-term evolution of the NRVB hydrate </a:t>
            </a:r>
            <a:r>
              <a:rPr lang="en-GB" sz="2000" dirty="0" smtClean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phases</a:t>
            </a:r>
            <a:endParaRPr lang="en-GB" sz="2000" dirty="0">
              <a:solidFill>
                <a:srgbClr val="00206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5093677" y="3636810"/>
            <a:ext cx="3972682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baseline="30000" dirty="0" smtClean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29</a:t>
            </a:r>
            <a:r>
              <a:rPr lang="en-GB" dirty="0" smtClean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Si </a:t>
            </a:r>
            <a:r>
              <a:rPr lang="en-GB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NMR: disappearance of the chemical shift corresponding to </a:t>
            </a:r>
            <a:r>
              <a:rPr lang="en-GB" dirty="0" err="1" smtClean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belite</a:t>
            </a:r>
            <a:endParaRPr lang="en-GB" dirty="0">
              <a:solidFill>
                <a:srgbClr val="00206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en-GB" dirty="0">
              <a:solidFill>
                <a:srgbClr val="00206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 smtClean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Rietveld refinement to quantify the evolution of the phases</a:t>
            </a:r>
          </a:p>
          <a:p>
            <a:endParaRPr lang="en-GB" dirty="0">
              <a:solidFill>
                <a:srgbClr val="00206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30512253"/>
      </p:ext>
    </p:extLst>
  </p:cSld>
  <p:clrMapOvr>
    <a:masterClrMapping/>
  </p:clrMapOvr>
  <p:timing>
    <p:tnLst>
      <p:par>
        <p:cTn id="1" dur="indefinite" restart="never" nodeType="tmRoot">
          <p:childTnLst>
            <p:par>
              <p:cTn id="2"/>
            </p:par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aixaDeTexto 4"/>
          <p:cNvSpPr txBox="1"/>
          <p:nvPr/>
        </p:nvSpPr>
        <p:spPr>
          <a:xfrm>
            <a:off x="2205877" y="2610549"/>
            <a:ext cx="446830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3600" b="1" smtClean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Leaching </a:t>
            </a:r>
            <a:r>
              <a:rPr lang="pt-PT" sz="3600" b="1" dirty="0" smtClean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Experiments</a:t>
            </a:r>
            <a:endParaRPr lang="pt-PT" sz="3600" b="1" dirty="0">
              <a:solidFill>
                <a:srgbClr val="00206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164972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aixaDeTexto 4"/>
          <p:cNvSpPr txBox="1"/>
          <p:nvPr/>
        </p:nvSpPr>
        <p:spPr>
          <a:xfrm>
            <a:off x="0" y="8754"/>
            <a:ext cx="562780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2800" b="1" dirty="0" smtClean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Preliminary Leaching Experiments</a:t>
            </a:r>
            <a:endParaRPr lang="pt-PT" sz="2800" b="1" dirty="0">
              <a:solidFill>
                <a:srgbClr val="00206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521" t="8428" r="11952" b="5404"/>
          <a:stretch/>
        </p:blipFill>
        <p:spPr>
          <a:xfrm>
            <a:off x="4755145" y="3667027"/>
            <a:ext cx="4071036" cy="3080515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100552" y="507782"/>
            <a:ext cx="5505252" cy="2862322"/>
          </a:xfrm>
          <a:prstGeom prst="rect">
            <a:avLst/>
          </a:prstGeom>
          <a:ln w="28575">
            <a:noFill/>
          </a:ln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 smtClean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NRVB was cured for 28 days and cylinders prepared (15 x 15 mm). Ends of the cylinder were sealed with epoxy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dirty="0">
              <a:solidFill>
                <a:srgbClr val="00206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 smtClean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NRVB cylinder placed in 50 mL of groundwater (granitic, clay and saline groundwater) at 40 °C, and sampled at specific intervals until 35 days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dirty="0" smtClean="0">
              <a:solidFill>
                <a:srgbClr val="00206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 smtClean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pH was measured and an increase was observed, as expected from geochemical modelling (</a:t>
            </a:r>
            <a:r>
              <a:rPr lang="en-GB" dirty="0" err="1" smtClean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Amphos</a:t>
            </a:r>
            <a:r>
              <a:rPr lang="en-GB" dirty="0" smtClean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21)</a:t>
            </a:r>
            <a:endParaRPr lang="en-GB" dirty="0">
              <a:solidFill>
                <a:srgbClr val="00206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6" name="Picture 5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23729" y="1305564"/>
            <a:ext cx="2802452" cy="1597891"/>
          </a:xfrm>
          <a:prstGeom prst="rect">
            <a:avLst/>
          </a:prstGeom>
          <a:ln w="3175">
            <a:solidFill>
              <a:schemeClr val="tx1"/>
            </a:solidFill>
          </a:ln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271" y="3365264"/>
            <a:ext cx="4607665" cy="34557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393378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536" t="8366" r="10650"/>
          <a:stretch/>
        </p:blipFill>
        <p:spPr>
          <a:xfrm>
            <a:off x="4674518" y="1552202"/>
            <a:ext cx="4497764" cy="3519419"/>
          </a:xfrm>
          <a:prstGeom prst="rect">
            <a:avLst/>
          </a:prstGeom>
        </p:spPr>
      </p:pic>
      <p:sp>
        <p:nvSpPr>
          <p:cNvPr id="3" name="CaixaDeTexto 4"/>
          <p:cNvSpPr txBox="1"/>
          <p:nvPr/>
        </p:nvSpPr>
        <p:spPr>
          <a:xfrm>
            <a:off x="0" y="8754"/>
            <a:ext cx="562780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2800" b="1" dirty="0" smtClean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Preliminary Leaching Experiments</a:t>
            </a:r>
            <a:endParaRPr lang="pt-PT" sz="2800" b="1" dirty="0">
              <a:solidFill>
                <a:srgbClr val="00206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7" name="Picture 6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8281" y="1511275"/>
            <a:ext cx="4788816" cy="3560346"/>
          </a:xfrm>
          <a:prstGeom prst="rect">
            <a:avLst/>
          </a:prstGeom>
          <a:noFill/>
        </p:spPr>
      </p:pic>
      <p:sp>
        <p:nvSpPr>
          <p:cNvPr id="9" name="TextBox 8"/>
          <p:cNvSpPr txBox="1"/>
          <p:nvPr/>
        </p:nvSpPr>
        <p:spPr>
          <a:xfrm>
            <a:off x="73101" y="976037"/>
            <a:ext cx="100771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000" u="sng" dirty="0" smtClean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ICP-OES</a:t>
            </a:r>
            <a:endParaRPr lang="en-GB" sz="2000" u="sng" dirty="0">
              <a:solidFill>
                <a:srgbClr val="00206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8440150" y="983586"/>
            <a:ext cx="61427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000" u="sng" dirty="0" smtClean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XRD</a:t>
            </a:r>
            <a:endParaRPr lang="en-GB" sz="2000" u="sng" dirty="0">
              <a:solidFill>
                <a:srgbClr val="00206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771159" y="5404591"/>
            <a:ext cx="7806717" cy="646331"/>
          </a:xfrm>
          <a:prstGeom prst="rect">
            <a:avLst/>
          </a:prstGeom>
          <a:noFill/>
          <a:ln w="19050">
            <a:solidFill>
              <a:srgbClr val="FF3300"/>
            </a:solidFill>
          </a:ln>
        </p:spPr>
        <p:txBody>
          <a:bodyPr wrap="square" rtlCol="0">
            <a:spAutoFit/>
          </a:bodyPr>
          <a:lstStyle/>
          <a:p>
            <a:r>
              <a:rPr lang="en-GB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Gradual decrease of the concentration of S, which is consistent with an uptake of sulfate by NRVB, as shown in the XRD (increasing ettringite)</a:t>
            </a:r>
            <a:endParaRPr lang="en-GB" dirty="0">
              <a:solidFill>
                <a:srgbClr val="00206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461229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Picture 20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185" t="9509" r="11237" b="4187"/>
          <a:stretch/>
        </p:blipFill>
        <p:spPr>
          <a:xfrm>
            <a:off x="4996783" y="3770354"/>
            <a:ext cx="4068598" cy="3007004"/>
          </a:xfrm>
          <a:prstGeom prst="rect">
            <a:avLst/>
          </a:prstGeom>
        </p:spPr>
      </p:pic>
      <p:sp>
        <p:nvSpPr>
          <p:cNvPr id="20" name="TextBox 19"/>
          <p:cNvSpPr txBox="1"/>
          <p:nvPr/>
        </p:nvSpPr>
        <p:spPr>
          <a:xfrm>
            <a:off x="5769204" y="1578"/>
            <a:ext cx="3384223" cy="1030535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en-GB" dirty="0"/>
          </a:p>
        </p:txBody>
      </p:sp>
      <p:sp>
        <p:nvSpPr>
          <p:cNvPr id="3" name="CaixaDeTexto 4"/>
          <p:cNvSpPr txBox="1"/>
          <p:nvPr/>
        </p:nvSpPr>
        <p:spPr>
          <a:xfrm>
            <a:off x="0" y="8754"/>
            <a:ext cx="571264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2800" b="1" dirty="0" smtClean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Long-duration leaching experiments</a:t>
            </a:r>
            <a:endParaRPr lang="pt-PT" sz="2800" b="1" dirty="0">
              <a:solidFill>
                <a:srgbClr val="00206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6" name="Rectangle 15"/>
          <p:cNvSpPr/>
          <p:nvPr/>
        </p:nvSpPr>
        <p:spPr>
          <a:xfrm>
            <a:off x="51589" y="687247"/>
            <a:ext cx="6198382" cy="2862322"/>
          </a:xfrm>
          <a:prstGeom prst="rect">
            <a:avLst/>
          </a:prstGeom>
          <a:ln w="28575">
            <a:noFill/>
          </a:ln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 smtClean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Semi-dynamic experiment: Cement placed in a 60 mL vessel; sampling and replacement of the groundwater every 2 months over 1.5 years;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dirty="0">
              <a:solidFill>
                <a:srgbClr val="00206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 smtClean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Static experiment: Cement placed in a 2 L vessel; analysed at the end of the experiment; 1.5 years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dirty="0" smtClean="0">
              <a:solidFill>
                <a:srgbClr val="00206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 smtClean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All experiments performed at 40 °C and controlled nitrogen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dirty="0">
              <a:solidFill>
                <a:srgbClr val="00206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 smtClean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Experimental analysis: XRD; XCT; TG-MS; SEM; ICP; IC</a:t>
            </a:r>
            <a:endParaRPr lang="en-GB" dirty="0">
              <a:solidFill>
                <a:srgbClr val="00206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17" name="Group 16"/>
          <p:cNvGrpSpPr/>
          <p:nvPr/>
        </p:nvGrpSpPr>
        <p:grpSpPr>
          <a:xfrm>
            <a:off x="-28281" y="3733013"/>
            <a:ext cx="4954043" cy="2933768"/>
            <a:chOff x="2233077" y="2913565"/>
            <a:chExt cx="4653578" cy="2742971"/>
          </a:xfrm>
        </p:grpSpPr>
        <p:grpSp>
          <p:nvGrpSpPr>
            <p:cNvPr id="15" name="Group 14"/>
            <p:cNvGrpSpPr/>
            <p:nvPr/>
          </p:nvGrpSpPr>
          <p:grpSpPr>
            <a:xfrm>
              <a:off x="2279888" y="2948958"/>
              <a:ext cx="4606767" cy="2707578"/>
              <a:chOff x="116062" y="4029449"/>
              <a:chExt cx="4606767" cy="2707578"/>
            </a:xfrm>
          </p:grpSpPr>
          <p:pic>
            <p:nvPicPr>
              <p:cNvPr id="7" name="Picture 6"/>
              <p:cNvPicPr>
                <a:picLocks noChangeAspect="1"/>
              </p:cNvPicPr>
              <p:nvPr/>
            </p:nvPicPr>
            <p:blipFill>
              <a:blip r:embed="rId4" cstate="print"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sharpenSoften amount="50000"/>
                        </a14:imgEffect>
                        <a14:imgEffect>
                          <a14:saturation sat="40000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907624" y="4029449"/>
                <a:ext cx="2815205" cy="2287354"/>
              </a:xfrm>
              <a:prstGeom prst="rect">
                <a:avLst/>
              </a:prstGeom>
            </p:spPr>
          </p:pic>
          <p:pic>
            <p:nvPicPr>
              <p:cNvPr id="11" name="Picture 10"/>
              <p:cNvPicPr>
                <a:picLocks noChangeAspect="1"/>
              </p:cNvPicPr>
              <p:nvPr/>
            </p:nvPicPr>
            <p:blipFill>
              <a:blip r:embed="rId6" cstate="print">
                <a:extLst>
                  <a:ext uri="{BEBA8EAE-BF5A-486C-A8C5-ECC9F3942E4B}">
                    <a14:imgProps xmlns:a14="http://schemas.microsoft.com/office/drawing/2010/main">
                      <a14:imgLayer r:embed="rId7">
                        <a14:imgEffect>
                          <a14:sharpenSoften amount="-50000"/>
                        </a14:imgEffect>
                        <a14:imgEffect>
                          <a14:colorTemperature colorTemp="11200"/>
                        </a14:imgEffect>
                        <a14:imgEffect>
                          <a14:saturation sat="40000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16062" y="4029449"/>
                <a:ext cx="1791562" cy="1378800"/>
              </a:xfrm>
              <a:prstGeom prst="rect">
                <a:avLst/>
              </a:prstGeom>
            </p:spPr>
          </p:pic>
          <p:pic>
            <p:nvPicPr>
              <p:cNvPr id="10" name="Picture 9"/>
              <p:cNvPicPr>
                <a:picLocks noChangeAspect="1"/>
              </p:cNvPicPr>
              <p:nvPr/>
            </p:nvPicPr>
            <p:blipFill>
              <a:blip r:embed="rId8" cstate="print">
                <a:extLst>
                  <a:ext uri="{BEBA8EAE-BF5A-486C-A8C5-ECC9F3942E4B}">
                    <a14:imgProps xmlns:a14="http://schemas.microsoft.com/office/drawing/2010/main">
                      <a14:imgLayer r:embed="rId9">
                        <a14:imgEffect>
                          <a14:sharpenSoften amount="-50000"/>
                        </a14:imgEffect>
                        <a14:imgEffect>
                          <a14:colorTemperature colorTemp="11200"/>
                        </a14:imgEffect>
                        <a14:imgEffect>
                          <a14:saturation sat="40000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16062" y="5356812"/>
                <a:ext cx="1793400" cy="1380215"/>
              </a:xfrm>
              <a:prstGeom prst="rect">
                <a:avLst/>
              </a:prstGeom>
            </p:spPr>
          </p:pic>
          <p:sp>
            <p:nvSpPr>
              <p:cNvPr id="14" name="TextBox 13"/>
              <p:cNvSpPr txBox="1"/>
              <p:nvPr/>
            </p:nvSpPr>
            <p:spPr>
              <a:xfrm>
                <a:off x="1911300" y="6195291"/>
                <a:ext cx="2494694" cy="338554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 rtlCol="0">
                <a:spAutoFit/>
              </a:bodyPr>
              <a:lstStyle/>
              <a:p>
                <a:r>
                  <a:rPr lang="en-GB" sz="1600" dirty="0" smtClean="0">
                    <a:solidFill>
                      <a:srgbClr val="000099"/>
                    </a:solidFill>
                  </a:rPr>
                  <a:t>NRVB 4 months - Clay</a:t>
                </a:r>
                <a:endParaRPr lang="en-GB" sz="1600" dirty="0">
                  <a:solidFill>
                    <a:srgbClr val="000099"/>
                  </a:solidFill>
                </a:endParaRPr>
              </a:p>
            </p:txBody>
          </p:sp>
        </p:grpSp>
        <p:sp>
          <p:nvSpPr>
            <p:cNvPr id="13" name="TextBox 12"/>
            <p:cNvSpPr txBox="1"/>
            <p:nvPr/>
          </p:nvSpPr>
          <p:spPr>
            <a:xfrm>
              <a:off x="2233077" y="4223662"/>
              <a:ext cx="37702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b="1" dirty="0" smtClean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A</a:t>
              </a:r>
              <a:r>
                <a:rPr lang="en-GB" dirty="0" smtClean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l</a:t>
              </a:r>
              <a:endParaRPr lang="en-GB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2" name="TextBox 11"/>
            <p:cNvSpPr txBox="1"/>
            <p:nvPr/>
          </p:nvSpPr>
          <p:spPr>
            <a:xfrm>
              <a:off x="2233077" y="2913565"/>
              <a:ext cx="29367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b="1" dirty="0" smtClean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S</a:t>
              </a:r>
              <a:endParaRPr lang="en-GB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pic>
        <p:nvPicPr>
          <p:cNvPr id="18" name="Picture 17"/>
          <p:cNvPicPr>
            <a:picLocks noChangeAspect="1"/>
          </p:cNvPicPr>
          <p:nvPr/>
        </p:nvPicPr>
        <p:blipFill rotWithShape="1"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799" b="7848"/>
          <a:stretch/>
        </p:blipFill>
        <p:spPr>
          <a:xfrm>
            <a:off x="7016696" y="8754"/>
            <a:ext cx="2048685" cy="3186933"/>
          </a:xfrm>
          <a:prstGeom prst="rect">
            <a:avLst/>
          </a:prstGeom>
        </p:spPr>
      </p:pic>
      <p:cxnSp>
        <p:nvCxnSpPr>
          <p:cNvPr id="19" name="Straight Arrow Connector 18"/>
          <p:cNvCxnSpPr/>
          <p:nvPr/>
        </p:nvCxnSpPr>
        <p:spPr bwMode="auto">
          <a:xfrm flipH="1">
            <a:off x="4414542" y="3714159"/>
            <a:ext cx="741920" cy="436360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triangle"/>
          </a:ln>
          <a:effectLst/>
        </p:spPr>
      </p:cxnSp>
      <p:sp>
        <p:nvSpPr>
          <p:cNvPr id="22" name="TextBox 21"/>
          <p:cNvSpPr txBox="1"/>
          <p:nvPr/>
        </p:nvSpPr>
        <p:spPr>
          <a:xfrm>
            <a:off x="7889416" y="3459907"/>
            <a:ext cx="116653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000" u="sng" dirty="0" smtClean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 months</a:t>
            </a:r>
            <a:endParaRPr lang="en-GB" sz="2000" u="sng" dirty="0">
              <a:solidFill>
                <a:srgbClr val="00206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6249971" y="4510891"/>
            <a:ext cx="88838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400" dirty="0" smtClean="0"/>
              <a:t>Mg(OH)</a:t>
            </a:r>
            <a:r>
              <a:rPr lang="en-GB" sz="1400" baseline="-25000" dirty="0" smtClean="0"/>
              <a:t>2</a:t>
            </a:r>
            <a:endParaRPr lang="en-GB" sz="1400" dirty="0"/>
          </a:p>
        </p:txBody>
      </p:sp>
      <p:sp>
        <p:nvSpPr>
          <p:cNvPr id="24" name="Oval 23"/>
          <p:cNvSpPr/>
          <p:nvPr/>
        </p:nvSpPr>
        <p:spPr bwMode="auto">
          <a:xfrm>
            <a:off x="6551915" y="4128035"/>
            <a:ext cx="429807" cy="380186"/>
          </a:xfrm>
          <a:prstGeom prst="ellipse">
            <a:avLst/>
          </a:prstGeom>
          <a:noFill/>
          <a:ln w="2857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UOS Stephenson" pitchFamily="-128" charset="0"/>
            </a:endParaRPr>
          </a:p>
        </p:txBody>
      </p:sp>
      <p:cxnSp>
        <p:nvCxnSpPr>
          <p:cNvPr id="25" name="Straight Arrow Connector 24"/>
          <p:cNvCxnSpPr/>
          <p:nvPr/>
        </p:nvCxnSpPr>
        <p:spPr bwMode="auto">
          <a:xfrm flipH="1" flipV="1">
            <a:off x="7383161" y="4318129"/>
            <a:ext cx="78154" cy="346650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triangle"/>
          </a:ln>
          <a:effectLst/>
        </p:spPr>
      </p:cxnSp>
      <p:sp>
        <p:nvSpPr>
          <p:cNvPr id="31" name="TextBox 30"/>
          <p:cNvSpPr txBox="1"/>
          <p:nvPr/>
        </p:nvSpPr>
        <p:spPr>
          <a:xfrm>
            <a:off x="7138356" y="4664779"/>
            <a:ext cx="74090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400" dirty="0" smtClean="0"/>
              <a:t>MgCO</a:t>
            </a:r>
            <a:r>
              <a:rPr lang="en-GB" sz="1400" baseline="-25000" dirty="0" smtClean="0"/>
              <a:t>3</a:t>
            </a:r>
            <a:endParaRPr lang="en-GB" sz="1400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27675" y="3195687"/>
            <a:ext cx="3736179" cy="32254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750553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24" grpId="0" animBg="1"/>
      <p:bldP spid="31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5769204" y="1578"/>
            <a:ext cx="3384223" cy="1030535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en-GB" dirty="0"/>
          </a:p>
        </p:txBody>
      </p:sp>
      <p:sp>
        <p:nvSpPr>
          <p:cNvPr id="3" name="CaixaDeTexto 4"/>
          <p:cNvSpPr txBox="1"/>
          <p:nvPr/>
        </p:nvSpPr>
        <p:spPr>
          <a:xfrm>
            <a:off x="0" y="8754"/>
            <a:ext cx="246982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2800" b="1" dirty="0" smtClean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Conclusions</a:t>
            </a:r>
            <a:endParaRPr lang="pt-PT" sz="2800" b="1" dirty="0">
              <a:solidFill>
                <a:srgbClr val="00206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39276" y="516845"/>
            <a:ext cx="8837888" cy="2246769"/>
          </a:xfrm>
          <a:prstGeom prst="rect">
            <a:avLst/>
          </a:prstGeom>
          <a:ln w="28575">
            <a:noFill/>
          </a:ln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000" dirty="0" smtClean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Main phases observed in NRVB after 28 days of curing: 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GB" sz="2000" dirty="0" smtClean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Calcite, </a:t>
            </a:r>
            <a:r>
              <a:rPr lang="en-GB" sz="2000" dirty="0" err="1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</a:t>
            </a:r>
            <a:r>
              <a:rPr lang="en-GB" sz="2000" dirty="0" err="1" smtClean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ortlandite</a:t>
            </a:r>
            <a:r>
              <a:rPr lang="en-GB" sz="2000" dirty="0" smtClean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GB" sz="2000" dirty="0" err="1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</a:t>
            </a:r>
            <a:r>
              <a:rPr lang="en-GB" sz="2000" dirty="0" err="1" smtClean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ttringite</a:t>
            </a:r>
            <a:r>
              <a:rPr lang="en-GB" sz="2000" dirty="0" smtClean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GB" sz="2000" dirty="0" err="1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</a:t>
            </a:r>
            <a:r>
              <a:rPr lang="en-GB" sz="2000" dirty="0" err="1" smtClean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onocarboaluminate</a:t>
            </a:r>
            <a:r>
              <a:rPr lang="en-GB" sz="2000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</a:t>
            </a:r>
            <a:r>
              <a:rPr lang="en-GB" sz="2000" dirty="0" smtClean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sz="2000" dirty="0" err="1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H</a:t>
            </a:r>
            <a:r>
              <a:rPr lang="en-GB" sz="2000" dirty="0" err="1" smtClean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emicarboaluminate</a:t>
            </a:r>
            <a:r>
              <a:rPr lang="en-GB" sz="2000" dirty="0" smtClean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and C-(A)-S-H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GB" sz="2000" dirty="0" smtClean="0">
              <a:solidFill>
                <a:srgbClr val="00206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000" dirty="0" smtClean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In the leaching experiments, differences were observed after 1, 2 and 4 months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GB" sz="2000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Formation of </a:t>
            </a:r>
            <a:r>
              <a:rPr lang="en-GB" sz="2000" dirty="0" err="1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ettringite</a:t>
            </a:r>
            <a:r>
              <a:rPr lang="en-GB" sz="2000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that might cause </a:t>
            </a:r>
            <a:r>
              <a:rPr lang="en-GB" sz="2000" dirty="0" smtClean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cracks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GB" sz="2000" dirty="0" smtClean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Formation of </a:t>
            </a:r>
            <a:r>
              <a:rPr lang="en-GB" sz="2000" dirty="0" err="1" smtClean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brucite</a:t>
            </a:r>
            <a:r>
              <a:rPr lang="en-GB" sz="2000" dirty="0" smtClean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that might cause changes in the porosity</a:t>
            </a:r>
          </a:p>
        </p:txBody>
      </p:sp>
      <p:sp>
        <p:nvSpPr>
          <p:cNvPr id="13" name="CaixaDeTexto 4"/>
          <p:cNvSpPr txBox="1"/>
          <p:nvPr/>
        </p:nvSpPr>
        <p:spPr>
          <a:xfrm>
            <a:off x="-1" y="3010095"/>
            <a:ext cx="246982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2800" b="1" dirty="0" smtClean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Future Work</a:t>
            </a:r>
            <a:endParaRPr lang="pt-PT" sz="2800" b="1" dirty="0">
              <a:solidFill>
                <a:srgbClr val="00206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39276" y="3611629"/>
            <a:ext cx="8837888" cy="2554545"/>
          </a:xfrm>
          <a:prstGeom prst="rect">
            <a:avLst/>
          </a:prstGeom>
          <a:ln w="28575">
            <a:noFill/>
          </a:ln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000" dirty="0" smtClean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Analyse of the 3 years data from the long-duration synchrotron XRD experiment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sz="2000" dirty="0">
              <a:solidFill>
                <a:srgbClr val="00206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000" dirty="0" smtClean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Long-duration leaching experiments using two cements and three </a:t>
            </a:r>
            <a:r>
              <a:rPr lang="en-GB" sz="2000" dirty="0" err="1" smtClean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groundwaters</a:t>
            </a:r>
            <a:endParaRPr lang="en-GB" sz="2000" dirty="0" smtClean="0">
              <a:solidFill>
                <a:srgbClr val="00206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GB" sz="2000" dirty="0" smtClean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NRVB 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GB" sz="2000" dirty="0" err="1" smtClean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Cebama</a:t>
            </a:r>
            <a:r>
              <a:rPr lang="en-GB" sz="2000" dirty="0" smtClean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reference cement (Portland cement blended with silica fume and blast furnace slag)</a:t>
            </a:r>
          </a:p>
          <a:p>
            <a:pPr lvl="1"/>
            <a:endParaRPr lang="en-GB" sz="2000" dirty="0" smtClean="0">
              <a:solidFill>
                <a:srgbClr val="00206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000" dirty="0" smtClean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Post-leaching characterisation (XRD, SEM, XCT, TG-MS, ICP, IC)</a:t>
            </a:r>
          </a:p>
        </p:txBody>
      </p:sp>
    </p:spTree>
    <p:extLst>
      <p:ext uri="{BB962C8B-B14F-4D97-AF65-F5344CB8AC3E}">
        <p14:creationId xmlns:p14="http://schemas.microsoft.com/office/powerpoint/2010/main" val="21435035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aixaDeTexto 2"/>
          <p:cNvSpPr txBox="1"/>
          <p:nvPr/>
        </p:nvSpPr>
        <p:spPr>
          <a:xfrm>
            <a:off x="0" y="0"/>
            <a:ext cx="413468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2400" b="1" dirty="0" smtClean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Acknowledgements</a:t>
            </a:r>
            <a:endParaRPr lang="pt-PT" sz="2400" b="1" dirty="0">
              <a:solidFill>
                <a:srgbClr val="00206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33032" y="1004650"/>
            <a:ext cx="4126282" cy="28007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GB" sz="1600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The authors wish to acknowledge funding for this research from Radioactive Waste Management and the European Commission Horizon 2020 Research and Training Programme, </a:t>
            </a:r>
            <a:r>
              <a:rPr lang="en-GB" sz="1600" dirty="0" err="1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Cebama</a:t>
            </a:r>
            <a:r>
              <a:rPr lang="en-GB" sz="1600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of the European Atomic Energy Community (EURATOM), under grant agreement number 662147</a:t>
            </a:r>
            <a:r>
              <a:rPr lang="en-GB" sz="1600" dirty="0" smtClean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 This research was performed in part at the MIDAS Facility, at the University of Sheffield, which was established with support from the Department of Energy and Climate Change.</a:t>
            </a:r>
            <a:endParaRPr lang="en-GB" sz="1600" dirty="0">
              <a:solidFill>
                <a:srgbClr val="00206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70843" y="1364213"/>
            <a:ext cx="1986360" cy="860756"/>
          </a:xfrm>
          <a:prstGeom prst="rect">
            <a:avLst/>
          </a:prstGeom>
        </p:spPr>
      </p:pic>
      <p:pic>
        <p:nvPicPr>
          <p:cNvPr id="7" name="Picture 2" descr="http://www.ramtuc.org.uk/images/logo-radioactive-waste-management.png"/>
          <p:cNvPicPr>
            <a:picLocks noChangeAspect="1" noChangeArrowheads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57877" y="1060437"/>
            <a:ext cx="2349294" cy="14683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669406" y="2473811"/>
            <a:ext cx="1926236" cy="690197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4430540" y="4425876"/>
            <a:ext cx="4477731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Thank you to:</a:t>
            </a:r>
          </a:p>
          <a:p>
            <a:endParaRPr lang="en-GB" dirty="0">
              <a:solidFill>
                <a:srgbClr val="00206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 err="1" smtClean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Dr</a:t>
            </a:r>
            <a:r>
              <a:rPr lang="en-GB" dirty="0" err="1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r>
              <a:rPr lang="en-GB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Amy </a:t>
            </a:r>
            <a:r>
              <a:rPr lang="en-GB" dirty="0" smtClean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Shelton (RWM)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 err="1" smtClean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Dr.</a:t>
            </a:r>
            <a:r>
              <a:rPr lang="en-GB" dirty="0" smtClean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Nicolas Beaudoin (Univ. Strathclyde)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 err="1" smtClean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Prof.</a:t>
            </a:r>
            <a:r>
              <a:rPr lang="en-GB" dirty="0" smtClean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Andrea </a:t>
            </a:r>
            <a:r>
              <a:rPr lang="en-GB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Hamilton (Univ. Strathclyde</a:t>
            </a:r>
            <a:r>
              <a:rPr lang="en-GB" dirty="0" smtClean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 err="1" smtClean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Dr.</a:t>
            </a:r>
            <a:r>
              <a:rPr lang="en-GB" dirty="0" smtClean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Andres </a:t>
            </a:r>
            <a:r>
              <a:rPr lang="en-GB" dirty="0" err="1" smtClean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Idiart</a:t>
            </a:r>
            <a:r>
              <a:rPr lang="en-GB" dirty="0" smtClean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(</a:t>
            </a:r>
            <a:r>
              <a:rPr lang="en-GB" dirty="0" err="1" smtClean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Amphos</a:t>
            </a:r>
            <a:r>
              <a:rPr lang="en-GB" dirty="0" smtClean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21)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 smtClean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Colleen Mann (University of Sheffield)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157803" y="3969093"/>
            <a:ext cx="2213040" cy="536494"/>
          </a:xfrm>
          <a:prstGeom prst="rect">
            <a:avLst/>
          </a:prstGeom>
        </p:spPr>
      </p:pic>
      <p:pic>
        <p:nvPicPr>
          <p:cNvPr id="11" name="Picture 2" descr="http://secretsofthehire.com/wp-content/uploads/2014/04/Do-you-have-any-questions-for-me-interview-tips.pn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4521" y="4348402"/>
            <a:ext cx="1996464" cy="19964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harpenSoften amount="50000"/>
                    </a14:imgEffect>
                    <a14:imgEffect>
                      <a14:brightnessContrast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94947" y="2447894"/>
            <a:ext cx="1812593" cy="11076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902630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uos_ppt_template_white">
  <a:themeElements>
    <a:clrScheme name="Blue">
      <a:dk1>
        <a:sysClr val="windowText" lastClr="000000"/>
      </a:dk1>
      <a:lt1>
        <a:sysClr val="window" lastClr="FFFFFF"/>
      </a:lt1>
      <a:dk2>
        <a:srgbClr val="17406D"/>
      </a:dk2>
      <a:lt2>
        <a:srgbClr val="DBEF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F49100"/>
      </a:hlink>
      <a:folHlink>
        <a:srgbClr val="85DFD0"/>
      </a:folHlink>
    </a:clrScheme>
    <a:fontScheme name="Default Design">
      <a:majorFont>
        <a:latin typeface="TUOS Stephenson"/>
        <a:ea typeface=""/>
        <a:cs typeface=""/>
      </a:majorFont>
      <a:minorFont>
        <a:latin typeface="TUOS Blake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GB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UOS Stephenson" pitchFamily="-12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GB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UOS Stephenson" pitchFamily="-128" charset="0"/>
          </a:defRPr>
        </a:defPPr>
      </a:lstStyle>
    </a:lnDef>
  </a:objectDefaults>
  <a:extraClrSchemeLst>
    <a:extraClrScheme>
      <a:clrScheme name="Default Design 1">
        <a:dk1>
          <a:srgbClr val="2A196F"/>
        </a:dk1>
        <a:lt1>
          <a:srgbClr val="F9FFA2"/>
        </a:lt1>
        <a:dk2>
          <a:srgbClr val="00B3EF"/>
        </a:dk2>
        <a:lt2>
          <a:srgbClr val="FCFBE3"/>
        </a:lt2>
        <a:accent1>
          <a:srgbClr val="FFFF00"/>
        </a:accent1>
        <a:accent2>
          <a:srgbClr val="B5B5B5"/>
        </a:accent2>
        <a:accent3>
          <a:srgbClr val="FBFFCE"/>
        </a:accent3>
        <a:accent4>
          <a:srgbClr val="22145E"/>
        </a:accent4>
        <a:accent5>
          <a:srgbClr val="FFFFAA"/>
        </a:accent5>
        <a:accent6>
          <a:srgbClr val="A4A4A4"/>
        </a:accent6>
        <a:hlink>
          <a:srgbClr val="00B4F0"/>
        </a:hlink>
        <a:folHlink>
          <a:srgbClr val="FF00AE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tuos_ppt_template_white</Template>
  <TotalTime>9743</TotalTime>
  <Words>1069</Words>
  <Application>Microsoft Office PowerPoint</Application>
  <PresentationFormat>On-screen Show (4:3)</PresentationFormat>
  <Paragraphs>190</Paragraphs>
  <Slides>17</Slides>
  <Notes>9</Notes>
  <HiddenSlides>0</HiddenSlides>
  <MMClips>2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25" baseType="lpstr">
      <vt:lpstr>MS PGothic</vt:lpstr>
      <vt:lpstr>MS PGothic</vt:lpstr>
      <vt:lpstr>Arial</vt:lpstr>
      <vt:lpstr>Calibri</vt:lpstr>
      <vt:lpstr>Times New Roman</vt:lpstr>
      <vt:lpstr>TUOS Blake</vt:lpstr>
      <vt:lpstr>TUOS Stephenson</vt:lpstr>
      <vt:lpstr>tuos_ppt_template_white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Manager>Design team</Manager>
  <Company>Univeristy of Sheffield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MSE_OpenDay template</dc:title>
  <dc:subject>PowerPoint template</dc:subject>
  <dc:creator>Admin</dc:creator>
  <cp:keywords>tuos, sheffield, university, powerpoint, ppt, template, i-d, 2005, white, dmc</cp:keywords>
  <dc:description>Title</dc:description>
  <cp:lastModifiedBy>Rita Vasconcelos</cp:lastModifiedBy>
  <cp:revision>590</cp:revision>
  <cp:lastPrinted>2017-10-19T15:51:36Z</cp:lastPrinted>
  <dcterms:created xsi:type="dcterms:W3CDTF">2011-12-13T16:55:01Z</dcterms:created>
  <dcterms:modified xsi:type="dcterms:W3CDTF">2017-10-31T10:30:48Z</dcterms:modified>
  <cp:category>Templates, identity</cp:category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Presentation">
    <vt:lpwstr>MSE_OpenDay template</vt:lpwstr>
  </property>
  <property fmtid="{D5CDD505-2E9C-101B-9397-08002B2CF9AE}" pid="3" name="SlideDescription">
    <vt:lpwstr>Title</vt:lpwstr>
  </property>
</Properties>
</file>